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notesSlides/notesSlide14.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98" r:id="rId1"/>
  </p:sldMasterIdLst>
  <p:notesMasterIdLst>
    <p:notesMasterId r:id="rId70"/>
  </p:notesMasterIdLst>
  <p:handoutMasterIdLst>
    <p:handoutMasterId r:id="rId71"/>
  </p:handoutMasterIdLst>
  <p:sldIdLst>
    <p:sldId id="387" r:id="rId2"/>
    <p:sldId id="1002" r:id="rId3"/>
    <p:sldId id="1012" r:id="rId4"/>
    <p:sldId id="1035" r:id="rId5"/>
    <p:sldId id="1013" r:id="rId6"/>
    <p:sldId id="1006" r:id="rId7"/>
    <p:sldId id="701" r:id="rId8"/>
    <p:sldId id="1025" r:id="rId9"/>
    <p:sldId id="1004" r:id="rId10"/>
    <p:sldId id="1005" r:id="rId11"/>
    <p:sldId id="768" r:id="rId12"/>
    <p:sldId id="1007" r:id="rId13"/>
    <p:sldId id="1009" r:id="rId14"/>
    <p:sldId id="500" r:id="rId15"/>
    <p:sldId id="1008" r:id="rId16"/>
    <p:sldId id="770" r:id="rId17"/>
    <p:sldId id="703" r:id="rId18"/>
    <p:sldId id="1026" r:id="rId19"/>
    <p:sldId id="702" r:id="rId20"/>
    <p:sldId id="1034" r:id="rId21"/>
    <p:sldId id="773" r:id="rId22"/>
    <p:sldId id="704" r:id="rId23"/>
    <p:sldId id="774" r:id="rId24"/>
    <p:sldId id="775" r:id="rId25"/>
    <p:sldId id="1196" r:id="rId26"/>
    <p:sldId id="705" r:id="rId27"/>
    <p:sldId id="1028" r:id="rId28"/>
    <p:sldId id="1036" r:id="rId29"/>
    <p:sldId id="1029" r:id="rId30"/>
    <p:sldId id="711" r:id="rId31"/>
    <p:sldId id="1030" r:id="rId32"/>
    <p:sldId id="1031" r:id="rId33"/>
    <p:sldId id="1027" r:id="rId34"/>
    <p:sldId id="1010" r:id="rId35"/>
    <p:sldId id="927" r:id="rId36"/>
    <p:sldId id="994" r:id="rId37"/>
    <p:sldId id="928" r:id="rId38"/>
    <p:sldId id="1014" r:id="rId39"/>
    <p:sldId id="929" r:id="rId40"/>
    <p:sldId id="1015" r:id="rId41"/>
    <p:sldId id="1033" r:id="rId42"/>
    <p:sldId id="932" r:id="rId43"/>
    <p:sldId id="1017" r:id="rId44"/>
    <p:sldId id="1018" r:id="rId45"/>
    <p:sldId id="933" r:id="rId46"/>
    <p:sldId id="1019" r:id="rId47"/>
    <p:sldId id="935" r:id="rId48"/>
    <p:sldId id="1022" r:id="rId49"/>
    <p:sldId id="936" r:id="rId50"/>
    <p:sldId id="1021" r:id="rId51"/>
    <p:sldId id="920" r:id="rId52"/>
    <p:sldId id="1168" r:id="rId53"/>
    <p:sldId id="1169" r:id="rId54"/>
    <p:sldId id="1170" r:id="rId55"/>
    <p:sldId id="939" r:id="rId56"/>
    <p:sldId id="1172" r:id="rId57"/>
    <p:sldId id="1171" r:id="rId58"/>
    <p:sldId id="940" r:id="rId59"/>
    <p:sldId id="941" r:id="rId60"/>
    <p:sldId id="942" r:id="rId61"/>
    <p:sldId id="1024" r:id="rId62"/>
    <p:sldId id="871" r:id="rId63"/>
    <p:sldId id="995" r:id="rId64"/>
    <p:sldId id="996" r:id="rId65"/>
    <p:sldId id="997" r:id="rId66"/>
    <p:sldId id="1023" r:id="rId67"/>
    <p:sldId id="937" r:id="rId68"/>
    <p:sldId id="1195" r:id="rId69"/>
  </p:sldIdLst>
  <p:sldSz cx="9144000" cy="6858000" type="screen4x3"/>
  <p:notesSz cx="6729413" cy="9861550"/>
  <p:custDataLst>
    <p:tags r:id="rId72"/>
  </p:custDataLst>
  <p:defaultTextStyle>
    <a:defPPr>
      <a:defRPr lang="en-US"/>
    </a:defPPr>
    <a:lvl1pPr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1pPr>
    <a:lvl2pPr marL="4572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2pPr>
    <a:lvl3pPr marL="9144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3pPr>
    <a:lvl4pPr marL="13716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4pPr>
    <a:lvl5pPr marL="18288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5pPr>
    <a:lvl6pPr marL="2286000" algn="l" defTabSz="457200" rtl="0" eaLnBrk="1" latinLnBrk="0" hangingPunct="1">
      <a:defRPr sz="2400" kern="1200">
        <a:solidFill>
          <a:schemeClr val="tx1"/>
        </a:solidFill>
        <a:latin typeface="Baskerville" charset="0"/>
        <a:ea typeface="ＭＳ Ｐゴシック" charset="0"/>
        <a:cs typeface="ＭＳ Ｐゴシック" charset="0"/>
      </a:defRPr>
    </a:lvl6pPr>
    <a:lvl7pPr marL="2743200" algn="l" defTabSz="457200" rtl="0" eaLnBrk="1" latinLnBrk="0" hangingPunct="1">
      <a:defRPr sz="2400" kern="1200">
        <a:solidFill>
          <a:schemeClr val="tx1"/>
        </a:solidFill>
        <a:latin typeface="Baskerville" charset="0"/>
        <a:ea typeface="ＭＳ Ｐゴシック" charset="0"/>
        <a:cs typeface="ＭＳ Ｐゴシック" charset="0"/>
      </a:defRPr>
    </a:lvl7pPr>
    <a:lvl8pPr marL="3200400" algn="l" defTabSz="457200" rtl="0" eaLnBrk="1" latinLnBrk="0" hangingPunct="1">
      <a:defRPr sz="2400" kern="1200">
        <a:solidFill>
          <a:schemeClr val="tx1"/>
        </a:solidFill>
        <a:latin typeface="Baskerville" charset="0"/>
        <a:ea typeface="ＭＳ Ｐゴシック" charset="0"/>
        <a:cs typeface="ＭＳ Ｐゴシック" charset="0"/>
      </a:defRPr>
    </a:lvl8pPr>
    <a:lvl9pPr marL="3657600" algn="l" defTabSz="457200" rtl="0" eaLnBrk="1" latinLnBrk="0" hangingPunct="1">
      <a:defRPr sz="2400" kern="1200">
        <a:solidFill>
          <a:schemeClr val="tx1"/>
        </a:solidFill>
        <a:latin typeface="Baskerville" charset="0"/>
        <a:ea typeface="ＭＳ Ｐゴシック" charset="0"/>
        <a:cs typeface="ＭＳ Ｐゴシック" charset="0"/>
      </a:defRPr>
    </a:lvl9pPr>
  </p:defaultTextStyle>
  <p:extLst>
    <p:ext uri="{521415D9-36F7-43E2-AB2F-B90AF26B5E84}">
      <p14:sectionLst xmlns:p14="http://schemas.microsoft.com/office/powerpoint/2010/main">
        <p14:section name="Default Section" id="{059DD596-AB38-E946-BDF2-C15DEC925A25}">
          <p14:sldIdLst>
            <p14:sldId id="387"/>
            <p14:sldId id="1002"/>
            <p14:sldId id="1012"/>
            <p14:sldId id="1035"/>
            <p14:sldId id="1013"/>
            <p14:sldId id="1006"/>
            <p14:sldId id="701"/>
            <p14:sldId id="1025"/>
            <p14:sldId id="1004"/>
            <p14:sldId id="1005"/>
            <p14:sldId id="768"/>
            <p14:sldId id="1007"/>
            <p14:sldId id="1009"/>
            <p14:sldId id="500"/>
            <p14:sldId id="1008"/>
            <p14:sldId id="770"/>
            <p14:sldId id="703"/>
            <p14:sldId id="1026"/>
            <p14:sldId id="702"/>
            <p14:sldId id="1034"/>
            <p14:sldId id="773"/>
            <p14:sldId id="704"/>
            <p14:sldId id="774"/>
            <p14:sldId id="775"/>
            <p14:sldId id="1196"/>
            <p14:sldId id="705"/>
            <p14:sldId id="1028"/>
            <p14:sldId id="1036"/>
            <p14:sldId id="1029"/>
            <p14:sldId id="711"/>
            <p14:sldId id="1030"/>
            <p14:sldId id="1031"/>
            <p14:sldId id="1027"/>
            <p14:sldId id="1010"/>
            <p14:sldId id="927"/>
            <p14:sldId id="994"/>
            <p14:sldId id="928"/>
            <p14:sldId id="1014"/>
            <p14:sldId id="929"/>
            <p14:sldId id="1015"/>
            <p14:sldId id="1033"/>
            <p14:sldId id="932"/>
            <p14:sldId id="1017"/>
            <p14:sldId id="1018"/>
            <p14:sldId id="933"/>
            <p14:sldId id="1019"/>
            <p14:sldId id="935"/>
            <p14:sldId id="1022"/>
            <p14:sldId id="936"/>
            <p14:sldId id="1021"/>
            <p14:sldId id="920"/>
            <p14:sldId id="1168"/>
            <p14:sldId id="1169"/>
            <p14:sldId id="1170"/>
            <p14:sldId id="939"/>
            <p14:sldId id="1172"/>
            <p14:sldId id="1171"/>
            <p14:sldId id="940"/>
            <p14:sldId id="941"/>
            <p14:sldId id="942"/>
            <p14:sldId id="1024"/>
            <p14:sldId id="871"/>
            <p14:sldId id="995"/>
            <p14:sldId id="996"/>
            <p14:sldId id="997"/>
            <p14:sldId id="1023"/>
            <p14:sldId id="937"/>
            <p14:sldId id="119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5">
          <p15:clr>
            <a:srgbClr val="A4A3A4"/>
          </p15:clr>
        </p15:guide>
        <p15:guide id="2" pos="21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008000"/>
    <a:srgbClr val="800080"/>
    <a:srgbClr val="66FF33"/>
    <a:srgbClr val="FF00FF"/>
    <a:srgbClr val="0033CC"/>
    <a:srgbClr val="66003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4" autoAdjust="0"/>
    <p:restoredTop sz="94658" autoAdjust="0"/>
  </p:normalViewPr>
  <p:slideViewPr>
    <p:cSldViewPr>
      <p:cViewPr varScale="1">
        <p:scale>
          <a:sx n="120" d="100"/>
          <a:sy n="120" d="100"/>
        </p:scale>
        <p:origin x="736" y="184"/>
      </p:cViewPr>
      <p:guideLst>
        <p:guide orient="horz" pos="2160"/>
        <p:guide pos="2880"/>
      </p:guideLst>
    </p:cSldViewPr>
  </p:slideViewPr>
  <p:outlineViewPr>
    <p:cViewPr>
      <p:scale>
        <a:sx n="33" d="100"/>
        <a:sy n="33" d="100"/>
      </p:scale>
      <p:origin x="0" y="2563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1692" y="-66"/>
      </p:cViewPr>
      <p:guideLst>
        <p:guide orient="horz" pos="3105"/>
        <p:guide pos="2119"/>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5" name="Rectangle 3"/>
          <p:cNvSpPr>
            <a:spLocks noGrp="1" noChangeArrowheads="1"/>
          </p:cNvSpPr>
          <p:nvPr>
            <p:ph type="dt" sz="quarter" idx="1"/>
          </p:nvPr>
        </p:nvSpPr>
        <p:spPr bwMode="auto">
          <a:xfrm>
            <a:off x="3814763"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r" defTabSz="927100">
              <a:spcBef>
                <a:spcPct val="0"/>
              </a:spcBef>
              <a:buClrTx/>
              <a:buSzTx/>
              <a:buFontTx/>
              <a:buNone/>
              <a:defRPr sz="1200">
                <a:latin typeface="Helvetica" charset="0"/>
                <a:ea typeface="+mn-ea"/>
                <a:cs typeface="+mn-cs"/>
              </a:defRPr>
            </a:lvl1pPr>
          </a:lstStyle>
          <a:p>
            <a:pPr>
              <a:defRPr/>
            </a:pPr>
            <a:endParaRPr lang="en-US"/>
          </a:p>
        </p:txBody>
      </p:sp>
      <p:sp>
        <p:nvSpPr>
          <p:cNvPr id="8196" name="Rectangle 4"/>
          <p:cNvSpPr>
            <a:spLocks noGrp="1" noChangeArrowheads="1"/>
          </p:cNvSpPr>
          <p:nvPr>
            <p:ph type="ftr" sz="quarter" idx="2"/>
          </p:nvPr>
        </p:nvSpPr>
        <p:spPr bwMode="auto">
          <a:xfrm>
            <a:off x="0"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7" name="Rectangle 5"/>
          <p:cNvSpPr>
            <a:spLocks noGrp="1" noChangeArrowheads="1"/>
          </p:cNvSpPr>
          <p:nvPr>
            <p:ph type="sldNum" sz="quarter" idx="3"/>
          </p:nvPr>
        </p:nvSpPr>
        <p:spPr bwMode="auto">
          <a:xfrm>
            <a:off x="3814763"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r" defTabSz="927100">
              <a:spcBef>
                <a:spcPct val="0"/>
              </a:spcBef>
              <a:buClrTx/>
              <a:buSzTx/>
              <a:buFontTx/>
              <a:buNone/>
              <a:defRPr sz="1200">
                <a:latin typeface="Helvetica" charset="0"/>
              </a:defRPr>
            </a:lvl1pPr>
          </a:lstStyle>
          <a:p>
            <a:pPr>
              <a:defRPr/>
            </a:pPr>
            <a:fld id="{FED97340-FA7D-914B-81D3-A909308C8C51}" type="slidenum">
              <a:rPr lang="en-US"/>
              <a:pPr>
                <a:defRPr/>
              </a:pPr>
              <a:t>‹#›</a:t>
            </a:fld>
            <a:endParaRPr lang="en-US"/>
          </a:p>
        </p:txBody>
      </p:sp>
    </p:spTree>
    <p:extLst>
      <p:ext uri="{BB962C8B-B14F-4D97-AF65-F5344CB8AC3E}">
        <p14:creationId xmlns:p14="http://schemas.microsoft.com/office/powerpoint/2010/main" val="11884326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5" name="Rectangle 3"/>
          <p:cNvSpPr>
            <a:spLocks noGrp="1" noChangeArrowheads="1"/>
          </p:cNvSpPr>
          <p:nvPr>
            <p:ph type="dt" idx="1"/>
          </p:nvPr>
        </p:nvSpPr>
        <p:spPr bwMode="auto">
          <a:xfrm>
            <a:off x="3813175"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r" defTabSz="912813">
              <a:spcBef>
                <a:spcPct val="0"/>
              </a:spcBef>
              <a:buClrTx/>
              <a:buSzTx/>
              <a:buFontTx/>
              <a:buNone/>
              <a:defRPr sz="1200">
                <a:latin typeface="Helvetica" charset="0"/>
                <a:ea typeface="+mn-ea"/>
                <a:cs typeface="+mn-cs"/>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890588" y="727075"/>
            <a:ext cx="4967287" cy="3725863"/>
          </a:xfrm>
          <a:prstGeom prst="rect">
            <a:avLst/>
          </a:prstGeom>
          <a:noFill/>
          <a:ln w="9525">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879475" y="4695825"/>
            <a:ext cx="4986338" cy="4456113"/>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3558" name="Rectangle 6"/>
          <p:cNvSpPr>
            <a:spLocks noGrp="1" noChangeArrowheads="1"/>
          </p:cNvSpPr>
          <p:nvPr>
            <p:ph type="ftr" sz="quarter" idx="4"/>
          </p:nvPr>
        </p:nvSpPr>
        <p:spPr bwMode="auto">
          <a:xfrm>
            <a:off x="0"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9" name="Rectangle 7"/>
          <p:cNvSpPr>
            <a:spLocks noGrp="1" noChangeArrowheads="1"/>
          </p:cNvSpPr>
          <p:nvPr>
            <p:ph type="sldNum" sz="quarter" idx="5"/>
          </p:nvPr>
        </p:nvSpPr>
        <p:spPr bwMode="auto">
          <a:xfrm>
            <a:off x="3813175"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r" defTabSz="912813">
              <a:spcBef>
                <a:spcPct val="0"/>
              </a:spcBef>
              <a:buClrTx/>
              <a:buSzTx/>
              <a:buFontTx/>
              <a:buNone/>
              <a:defRPr sz="1200">
                <a:latin typeface="Helvetica" charset="0"/>
              </a:defRPr>
            </a:lvl1pPr>
          </a:lstStyle>
          <a:p>
            <a:pPr>
              <a:defRPr/>
            </a:pPr>
            <a:fld id="{8257361E-A937-8840-B642-8C0927938631}" type="slidenum">
              <a:rPr lang="en-US"/>
              <a:pPr>
                <a:defRPr/>
              </a:pPr>
              <a:t>‹#›</a:t>
            </a:fld>
            <a:endParaRPr lang="en-US"/>
          </a:p>
        </p:txBody>
      </p:sp>
    </p:spTree>
    <p:extLst>
      <p:ext uri="{BB962C8B-B14F-4D97-AF65-F5344CB8AC3E}">
        <p14:creationId xmlns:p14="http://schemas.microsoft.com/office/powerpoint/2010/main" val="357617566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12"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7FA22C3-228F-024E-A2AE-0C156C27E84D}" type="slidenum">
              <a:rPr lang="en-US" sz="1200">
                <a:latin typeface="Helvetica" charset="0"/>
              </a:rPr>
              <a:pPr eaLnBrk="1" hangingPunct="1"/>
              <a:t>1</a:t>
            </a:fld>
            <a:endParaRPr lang="en-US" sz="1200">
              <a:latin typeface="Helvetica" charset="0"/>
            </a:endParaRPr>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2649944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10</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975914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11</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262856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12</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2936741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13</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600761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E0B8DF8-21A7-7541-8C17-075312BA2397}"/>
              </a:ext>
            </a:extLst>
          </p:cNvPr>
          <p:cNvSpPr>
            <a:spLocks noGrp="1" noChangeArrowheads="1"/>
          </p:cNvSpPr>
          <p:nvPr>
            <p:ph type="sldNum" sz="quarter" idx="5"/>
          </p:nvPr>
        </p:nvSpPr>
        <p:spPr>
          <a:ln/>
        </p:spPr>
        <p:txBody>
          <a:bodyPr/>
          <a:lstStyle/>
          <a:p>
            <a:fld id="{3BD74669-EA4F-2347-AA80-408974FE9707}" type="slidenum">
              <a:rPr lang="en-US" altLang="en-US"/>
              <a:pPr/>
              <a:t>14</a:t>
            </a:fld>
            <a:endParaRPr lang="en-US" altLang="en-US"/>
          </a:p>
        </p:txBody>
      </p:sp>
      <p:sp>
        <p:nvSpPr>
          <p:cNvPr id="563202" name="Rectangle 2">
            <a:extLst>
              <a:ext uri="{FF2B5EF4-FFF2-40B4-BE49-F238E27FC236}">
                <a16:creationId xmlns:a16="http://schemas.microsoft.com/office/drawing/2014/main" id="{087CD768-FF04-7141-9B9E-696C586A4FF4}"/>
              </a:ext>
            </a:extLst>
          </p:cNvPr>
          <p:cNvSpPr>
            <a:spLocks noGrp="1" noRot="1" noChangeAspect="1" noChangeArrowheads="1" noTextEdit="1"/>
          </p:cNvSpPr>
          <p:nvPr>
            <p:ph type="sldImg"/>
          </p:nvPr>
        </p:nvSpPr>
        <p:spPr>
          <a:ln/>
        </p:spPr>
      </p:sp>
      <p:sp>
        <p:nvSpPr>
          <p:cNvPr id="563203" name="Rectangle 3">
            <a:extLst>
              <a:ext uri="{FF2B5EF4-FFF2-40B4-BE49-F238E27FC236}">
                <a16:creationId xmlns:a16="http://schemas.microsoft.com/office/drawing/2014/main" id="{EB5C2F9E-5E2E-7544-9996-87A33EC93413}"/>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9171945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E0B8DF8-21A7-7541-8C17-075312BA2397}"/>
              </a:ext>
            </a:extLst>
          </p:cNvPr>
          <p:cNvSpPr>
            <a:spLocks noGrp="1" noChangeArrowheads="1"/>
          </p:cNvSpPr>
          <p:nvPr>
            <p:ph type="sldNum" sz="quarter" idx="5"/>
          </p:nvPr>
        </p:nvSpPr>
        <p:spPr>
          <a:ln/>
        </p:spPr>
        <p:txBody>
          <a:bodyPr/>
          <a:lstStyle/>
          <a:p>
            <a:fld id="{3BD74669-EA4F-2347-AA80-408974FE9707}" type="slidenum">
              <a:rPr lang="en-US" altLang="en-US"/>
              <a:pPr/>
              <a:t>15</a:t>
            </a:fld>
            <a:endParaRPr lang="en-US" altLang="en-US"/>
          </a:p>
        </p:txBody>
      </p:sp>
      <p:sp>
        <p:nvSpPr>
          <p:cNvPr id="563202" name="Rectangle 2">
            <a:extLst>
              <a:ext uri="{FF2B5EF4-FFF2-40B4-BE49-F238E27FC236}">
                <a16:creationId xmlns:a16="http://schemas.microsoft.com/office/drawing/2014/main" id="{087CD768-FF04-7141-9B9E-696C586A4FF4}"/>
              </a:ext>
            </a:extLst>
          </p:cNvPr>
          <p:cNvSpPr>
            <a:spLocks noGrp="1" noRot="1" noChangeAspect="1" noChangeArrowheads="1" noTextEdit="1"/>
          </p:cNvSpPr>
          <p:nvPr>
            <p:ph type="sldImg"/>
          </p:nvPr>
        </p:nvSpPr>
        <p:spPr>
          <a:ln/>
        </p:spPr>
      </p:sp>
      <p:sp>
        <p:nvSpPr>
          <p:cNvPr id="563203" name="Rectangle 3">
            <a:extLst>
              <a:ext uri="{FF2B5EF4-FFF2-40B4-BE49-F238E27FC236}">
                <a16:creationId xmlns:a16="http://schemas.microsoft.com/office/drawing/2014/main" id="{EB5C2F9E-5E2E-7544-9996-87A33EC93413}"/>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7198802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0CA0FCC4-3040-7043-B251-5055932D1E9A}" type="slidenum">
              <a:rPr lang="en-US" sz="1200">
                <a:latin typeface="Helvetica" charset="0"/>
              </a:rPr>
              <a:pPr eaLnBrk="1" hangingPunct="1"/>
              <a:t>16</a:t>
            </a:fld>
            <a:endParaRPr lang="en-US" sz="1200">
              <a:latin typeface="Helvetica" charset="0"/>
            </a:endParaRPr>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074077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0CA0FCC4-3040-7043-B251-5055932D1E9A}" type="slidenum">
              <a:rPr lang="en-US" sz="1200">
                <a:latin typeface="Helvetica" charset="0"/>
              </a:rPr>
              <a:pPr eaLnBrk="1" hangingPunct="1"/>
              <a:t>17</a:t>
            </a:fld>
            <a:endParaRPr lang="en-US" sz="1200">
              <a:latin typeface="Helvetica" charset="0"/>
            </a:endParaRPr>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7447910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0CA0FCC4-3040-7043-B251-5055932D1E9A}" type="slidenum">
              <a:rPr lang="en-US" sz="1200">
                <a:latin typeface="Helvetica" charset="0"/>
              </a:rPr>
              <a:pPr eaLnBrk="1" hangingPunct="1"/>
              <a:t>18</a:t>
            </a:fld>
            <a:endParaRPr lang="en-US" sz="1200">
              <a:latin typeface="Helvetica" charset="0"/>
            </a:endParaRPr>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6954525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2D181A9F-C1D0-F740-88DE-6690AD42FD3B}" type="slidenum">
              <a:rPr lang="en-US" sz="1200">
                <a:latin typeface="Helvetica" charset="0"/>
              </a:rPr>
              <a:pPr eaLnBrk="1" hangingPunct="1"/>
              <a:t>19</a:t>
            </a:fld>
            <a:endParaRPr lang="en-US" sz="1200">
              <a:latin typeface="Helvetica" charset="0"/>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023060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2</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8252832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2D181A9F-C1D0-F740-88DE-6690AD42FD3B}" type="slidenum">
              <a:rPr lang="en-US" sz="1200">
                <a:latin typeface="Helvetica" charset="0"/>
              </a:rPr>
              <a:pPr eaLnBrk="1" hangingPunct="1"/>
              <a:t>20</a:t>
            </a:fld>
            <a:endParaRPr lang="en-US" sz="1200">
              <a:latin typeface="Helvetica" charset="0"/>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7380119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2D181A9F-C1D0-F740-88DE-6690AD42FD3B}" type="slidenum">
              <a:rPr lang="en-US" sz="1200">
                <a:latin typeface="Helvetica" charset="0"/>
              </a:rPr>
              <a:pPr eaLnBrk="1" hangingPunct="1"/>
              <a:t>21</a:t>
            </a:fld>
            <a:endParaRPr lang="en-US" sz="1200">
              <a:latin typeface="Helvetica" charset="0"/>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40020026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1A036085-F3B1-E24C-B6F4-31B38B58719E}" type="slidenum">
              <a:rPr lang="en-US" sz="1200">
                <a:latin typeface="Helvetica" charset="0"/>
              </a:rPr>
              <a:pPr eaLnBrk="1" hangingPunct="1"/>
              <a:t>22</a:t>
            </a:fld>
            <a:endParaRPr lang="en-US" sz="1200">
              <a:latin typeface="Helvetica" charset="0"/>
            </a:endParaRPr>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6212595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1A036085-F3B1-E24C-B6F4-31B38B58719E}" type="slidenum">
              <a:rPr lang="en-US" sz="1200">
                <a:latin typeface="Helvetica" charset="0"/>
              </a:rPr>
              <a:pPr eaLnBrk="1" hangingPunct="1"/>
              <a:t>23</a:t>
            </a:fld>
            <a:endParaRPr lang="en-US" sz="1200">
              <a:latin typeface="Helvetica" charset="0"/>
            </a:endParaRPr>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6860305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1A036085-F3B1-E24C-B6F4-31B38B58719E}" type="slidenum">
              <a:rPr lang="en-US" sz="1200">
                <a:latin typeface="Helvetica" charset="0"/>
              </a:rPr>
              <a:pPr eaLnBrk="1" hangingPunct="1"/>
              <a:t>24</a:t>
            </a:fld>
            <a:endParaRPr lang="en-US" sz="1200">
              <a:latin typeface="Helvetica" charset="0"/>
            </a:endParaRPr>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5044165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ED53AF-5817-653B-602F-F584BFA86692}"/>
            </a:ext>
          </a:extLst>
        </p:cNvPr>
        <p:cNvGrpSpPr/>
        <p:nvPr/>
      </p:nvGrpSpPr>
      <p:grpSpPr>
        <a:xfrm>
          <a:off x="0" y="0"/>
          <a:ext cx="0" cy="0"/>
          <a:chOff x="0" y="0"/>
          <a:chExt cx="0" cy="0"/>
        </a:xfrm>
      </p:grpSpPr>
      <p:sp>
        <p:nvSpPr>
          <p:cNvPr id="24577" name="Rectangle 7">
            <a:extLst>
              <a:ext uri="{FF2B5EF4-FFF2-40B4-BE49-F238E27FC236}">
                <a16:creationId xmlns:a16="http://schemas.microsoft.com/office/drawing/2014/main" id="{12D1ABD3-B883-127C-B558-85F85CEC6380}"/>
              </a:ext>
            </a:extLst>
          </p:cNvPr>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1A036085-F3B1-E24C-B6F4-31B38B58719E}" type="slidenum">
              <a:rPr lang="en-US" sz="1200">
                <a:latin typeface="Helvetica" charset="0"/>
              </a:rPr>
              <a:pPr eaLnBrk="1" hangingPunct="1"/>
              <a:t>25</a:t>
            </a:fld>
            <a:endParaRPr lang="en-US" sz="1200">
              <a:latin typeface="Helvetica" charset="0"/>
            </a:endParaRPr>
          </a:p>
        </p:txBody>
      </p:sp>
      <p:sp>
        <p:nvSpPr>
          <p:cNvPr id="24578" name="Rectangle 2">
            <a:extLst>
              <a:ext uri="{FF2B5EF4-FFF2-40B4-BE49-F238E27FC236}">
                <a16:creationId xmlns:a16="http://schemas.microsoft.com/office/drawing/2014/main" id="{59A35269-D40F-43B8-17D4-F6FD48624F79}"/>
              </a:ext>
            </a:extLst>
          </p:cNvPr>
          <p:cNvSpPr>
            <a:spLocks noGrp="1" noRot="1" noChangeAspect="1" noChangeArrowheads="1" noTextEdit="1"/>
          </p:cNvSpPr>
          <p:nvPr>
            <p:ph type="sldImg"/>
          </p:nvPr>
        </p:nvSpPr>
        <p:spPr>
          <a:ln/>
        </p:spPr>
      </p:sp>
      <p:sp>
        <p:nvSpPr>
          <p:cNvPr id="24579" name="Rectangle 3">
            <a:extLst>
              <a:ext uri="{FF2B5EF4-FFF2-40B4-BE49-F238E27FC236}">
                <a16:creationId xmlns:a16="http://schemas.microsoft.com/office/drawing/2014/main" id="{5C08AD81-B342-2CE5-4B4E-7875940A6C0C}"/>
              </a:ext>
            </a:extLst>
          </p:cNvPr>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0071888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DFF6B613-95D9-2440-B27C-41E3C8AD1E4D}" type="slidenum">
              <a:rPr lang="en-US" sz="1200">
                <a:latin typeface="Helvetica" charset="0"/>
              </a:rPr>
              <a:pPr eaLnBrk="1" hangingPunct="1"/>
              <a:t>26</a:t>
            </a:fld>
            <a:endParaRPr lang="en-US" sz="1200">
              <a:latin typeface="Helvetica" charset="0"/>
            </a:endParaRP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0689558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DFF6B613-95D9-2440-B27C-41E3C8AD1E4D}" type="slidenum">
              <a:rPr lang="en-US" sz="1200">
                <a:latin typeface="Helvetica" charset="0"/>
              </a:rPr>
              <a:pPr eaLnBrk="1" hangingPunct="1"/>
              <a:t>27</a:t>
            </a:fld>
            <a:endParaRPr lang="en-US" sz="1200">
              <a:latin typeface="Helvetica" charset="0"/>
            </a:endParaRP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8422362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5CEE42-561F-527D-03AF-69FAFAF7F4AA}"/>
            </a:ext>
          </a:extLst>
        </p:cNvPr>
        <p:cNvGrpSpPr/>
        <p:nvPr/>
      </p:nvGrpSpPr>
      <p:grpSpPr>
        <a:xfrm>
          <a:off x="0" y="0"/>
          <a:ext cx="0" cy="0"/>
          <a:chOff x="0" y="0"/>
          <a:chExt cx="0" cy="0"/>
        </a:xfrm>
      </p:grpSpPr>
      <p:sp>
        <p:nvSpPr>
          <p:cNvPr id="26625" name="Rectangle 7">
            <a:extLst>
              <a:ext uri="{FF2B5EF4-FFF2-40B4-BE49-F238E27FC236}">
                <a16:creationId xmlns:a16="http://schemas.microsoft.com/office/drawing/2014/main" id="{482B277E-8881-A2B6-49D7-F68CD5F1BBF5}"/>
              </a:ext>
            </a:extLst>
          </p:cNvPr>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DFF6B613-95D9-2440-B27C-41E3C8AD1E4D}" type="slidenum">
              <a:rPr lang="en-US" sz="1200">
                <a:latin typeface="Helvetica" charset="0"/>
              </a:rPr>
              <a:pPr eaLnBrk="1" hangingPunct="1"/>
              <a:t>28</a:t>
            </a:fld>
            <a:endParaRPr lang="en-US" sz="1200">
              <a:latin typeface="Helvetica" charset="0"/>
            </a:endParaRPr>
          </a:p>
        </p:txBody>
      </p:sp>
      <p:sp>
        <p:nvSpPr>
          <p:cNvPr id="26626" name="Rectangle 2">
            <a:extLst>
              <a:ext uri="{FF2B5EF4-FFF2-40B4-BE49-F238E27FC236}">
                <a16:creationId xmlns:a16="http://schemas.microsoft.com/office/drawing/2014/main" id="{C2FEB245-C268-94A5-D750-5B3A27D987E3}"/>
              </a:ext>
            </a:extLst>
          </p:cNvPr>
          <p:cNvSpPr>
            <a:spLocks noGrp="1" noRot="1" noChangeAspect="1" noChangeArrowheads="1" noTextEdit="1"/>
          </p:cNvSpPr>
          <p:nvPr>
            <p:ph type="sldImg"/>
          </p:nvPr>
        </p:nvSpPr>
        <p:spPr>
          <a:ln/>
        </p:spPr>
      </p:sp>
      <p:sp>
        <p:nvSpPr>
          <p:cNvPr id="26627" name="Rectangle 3">
            <a:extLst>
              <a:ext uri="{FF2B5EF4-FFF2-40B4-BE49-F238E27FC236}">
                <a16:creationId xmlns:a16="http://schemas.microsoft.com/office/drawing/2014/main" id="{E481CDE8-0F6D-8630-3253-BF837FF89B13}"/>
              </a:ext>
            </a:extLst>
          </p:cNvPr>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2961440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DFF6B613-95D9-2440-B27C-41E3C8AD1E4D}" type="slidenum">
              <a:rPr lang="en-US" sz="1200">
                <a:latin typeface="Helvetica" charset="0"/>
              </a:rPr>
              <a:pPr eaLnBrk="1" hangingPunct="1"/>
              <a:t>29</a:t>
            </a:fld>
            <a:endParaRPr lang="en-US" sz="1200">
              <a:latin typeface="Helvetica" charset="0"/>
            </a:endParaRP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409027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3</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2543558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7CDA66A5-9B20-3B48-8206-5F735081EA5E}" type="slidenum">
              <a:rPr lang="en-US" sz="1200">
                <a:latin typeface="Helvetica" charset="0"/>
              </a:rPr>
              <a:pPr eaLnBrk="1" hangingPunct="1"/>
              <a:t>30</a:t>
            </a:fld>
            <a:endParaRPr lang="en-US" sz="1200">
              <a:latin typeface="Helvetica" charset="0"/>
            </a:endParaRPr>
          </a:p>
        </p:txBody>
      </p:sp>
      <p:sp>
        <p:nvSpPr>
          <p:cNvPr id="73730" name="Rectangle 2"/>
          <p:cNvSpPr>
            <a:spLocks noGrp="1" noRot="1" noChangeAspect="1" noChangeArrowheads="1" noTextEdit="1"/>
          </p:cNvSpPr>
          <p:nvPr>
            <p:ph type="sldImg"/>
          </p:nvPr>
        </p:nvSpPr>
        <p:spPr>
          <a:xfrm>
            <a:off x="890588" y="727075"/>
            <a:ext cx="4967287" cy="3725863"/>
          </a:xfrm>
          <a:ln/>
        </p:spPr>
      </p:sp>
      <p:sp>
        <p:nvSpPr>
          <p:cNvPr id="73731"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42910705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7CDA66A5-9B20-3B48-8206-5F735081EA5E}" type="slidenum">
              <a:rPr lang="en-US" sz="1200">
                <a:latin typeface="Helvetica" charset="0"/>
              </a:rPr>
              <a:pPr eaLnBrk="1" hangingPunct="1"/>
              <a:t>31</a:t>
            </a:fld>
            <a:endParaRPr lang="en-US" sz="1200">
              <a:latin typeface="Helvetica" charset="0"/>
            </a:endParaRPr>
          </a:p>
        </p:txBody>
      </p:sp>
      <p:sp>
        <p:nvSpPr>
          <p:cNvPr id="73730" name="Rectangle 2"/>
          <p:cNvSpPr>
            <a:spLocks noGrp="1" noRot="1" noChangeAspect="1" noChangeArrowheads="1" noTextEdit="1"/>
          </p:cNvSpPr>
          <p:nvPr>
            <p:ph type="sldImg"/>
          </p:nvPr>
        </p:nvSpPr>
        <p:spPr>
          <a:xfrm>
            <a:off x="890588" y="727075"/>
            <a:ext cx="4967287" cy="3725863"/>
          </a:xfrm>
          <a:ln/>
        </p:spPr>
      </p:sp>
      <p:sp>
        <p:nvSpPr>
          <p:cNvPr id="73731"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5589060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7CDA66A5-9B20-3B48-8206-5F735081EA5E}" type="slidenum">
              <a:rPr lang="en-US" sz="1200">
                <a:latin typeface="Helvetica" charset="0"/>
              </a:rPr>
              <a:pPr eaLnBrk="1" hangingPunct="1"/>
              <a:t>32</a:t>
            </a:fld>
            <a:endParaRPr lang="en-US" sz="1200">
              <a:latin typeface="Helvetica" charset="0"/>
            </a:endParaRPr>
          </a:p>
        </p:txBody>
      </p:sp>
      <p:sp>
        <p:nvSpPr>
          <p:cNvPr id="73730" name="Rectangle 2"/>
          <p:cNvSpPr>
            <a:spLocks noGrp="1" noRot="1" noChangeAspect="1" noChangeArrowheads="1" noTextEdit="1"/>
          </p:cNvSpPr>
          <p:nvPr>
            <p:ph type="sldImg"/>
          </p:nvPr>
        </p:nvSpPr>
        <p:spPr>
          <a:xfrm>
            <a:off x="890588" y="727075"/>
            <a:ext cx="4967287" cy="3725863"/>
          </a:xfrm>
          <a:ln/>
        </p:spPr>
      </p:sp>
      <p:sp>
        <p:nvSpPr>
          <p:cNvPr id="73731"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614126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DFF6B613-95D9-2440-B27C-41E3C8AD1E4D}" type="slidenum">
              <a:rPr lang="en-US" sz="1200">
                <a:latin typeface="Helvetica" charset="0"/>
              </a:rPr>
              <a:pPr eaLnBrk="1" hangingPunct="1"/>
              <a:t>33</a:t>
            </a:fld>
            <a:endParaRPr lang="en-US" sz="1200">
              <a:latin typeface="Helvetica" charset="0"/>
            </a:endParaRP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2889408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0CBC7D2-BA93-1341-910A-6790077EF03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34</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565684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p:cNvSpPr>
          <p:nvPr>
            <p:ph type="sldImg"/>
          </p:nvPr>
        </p:nvSpPr>
        <p:spPr>
          <a:ln/>
        </p:spPr>
      </p:sp>
      <p:sp>
        <p:nvSpPr>
          <p:cNvPr id="1229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1229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CC397EC2-4EBB-D945-95E6-062631104196}"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35</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5767089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p:cNvSpPr>
          <p:nvPr>
            <p:ph type="sldImg"/>
          </p:nvPr>
        </p:nvSpPr>
        <p:spPr>
          <a:ln/>
        </p:spPr>
      </p:sp>
      <p:sp>
        <p:nvSpPr>
          <p:cNvPr id="1229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1229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CC397EC2-4EBB-D945-95E6-062631104196}"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36</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6321654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p:cNvSpPr>
          <p:nvPr>
            <p:ph type="sldImg"/>
          </p:nvPr>
        </p:nvSpPr>
        <p:spPr>
          <a:ln/>
        </p:spPr>
      </p:sp>
      <p:sp>
        <p:nvSpPr>
          <p:cNvPr id="1433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1433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C4398743-C3A8-7847-8E3E-C02A88CD281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37</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9616311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p:cNvSpPr>
          <p:nvPr>
            <p:ph type="sldImg"/>
          </p:nvPr>
        </p:nvSpPr>
        <p:spPr>
          <a:ln/>
        </p:spPr>
      </p:sp>
      <p:sp>
        <p:nvSpPr>
          <p:cNvPr id="1433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1433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C4398743-C3A8-7847-8E3E-C02A88CD281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38</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2468819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a:ln/>
        </p:spPr>
      </p:sp>
      <p:sp>
        <p:nvSpPr>
          <p:cNvPr id="16386"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1638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7C864525-B732-1840-AF52-A5F9F424940E}"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39</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51187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FC1CE-3372-A4C1-65F6-234DDBF22894}"/>
            </a:ext>
          </a:extLst>
        </p:cNvPr>
        <p:cNvGrpSpPr/>
        <p:nvPr/>
      </p:nvGrpSpPr>
      <p:grpSpPr>
        <a:xfrm>
          <a:off x="0" y="0"/>
          <a:ext cx="0" cy="0"/>
          <a:chOff x="0" y="0"/>
          <a:chExt cx="0" cy="0"/>
        </a:xfrm>
      </p:grpSpPr>
      <p:sp>
        <p:nvSpPr>
          <p:cNvPr id="18433" name="Rectangle 7">
            <a:extLst>
              <a:ext uri="{FF2B5EF4-FFF2-40B4-BE49-F238E27FC236}">
                <a16:creationId xmlns:a16="http://schemas.microsoft.com/office/drawing/2014/main" id="{AEED8533-CAC2-F528-7892-666F92042063}"/>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4</a:t>
            </a:fld>
            <a:endParaRPr lang="en-US" sz="1200">
              <a:latin typeface="Helvetica" charset="0"/>
            </a:endParaRPr>
          </a:p>
        </p:txBody>
      </p:sp>
      <p:sp>
        <p:nvSpPr>
          <p:cNvPr id="18434" name="Rectangle 2">
            <a:extLst>
              <a:ext uri="{FF2B5EF4-FFF2-40B4-BE49-F238E27FC236}">
                <a16:creationId xmlns:a16="http://schemas.microsoft.com/office/drawing/2014/main" id="{BC043ECF-F926-B404-353A-557DD5118B7D}"/>
              </a:ext>
            </a:extLst>
          </p:cNvPr>
          <p:cNvSpPr>
            <a:spLocks noGrp="1" noRot="1" noChangeAspect="1" noChangeArrowheads="1" noTextEdit="1"/>
          </p:cNvSpPr>
          <p:nvPr>
            <p:ph type="sldImg"/>
          </p:nvPr>
        </p:nvSpPr>
        <p:spPr>
          <a:ln/>
        </p:spPr>
      </p:sp>
      <p:sp>
        <p:nvSpPr>
          <p:cNvPr id="18435" name="Rectangle 3">
            <a:extLst>
              <a:ext uri="{FF2B5EF4-FFF2-40B4-BE49-F238E27FC236}">
                <a16:creationId xmlns:a16="http://schemas.microsoft.com/office/drawing/2014/main" id="{6C343AE0-95B4-A137-072D-06A20806B150}"/>
              </a:ext>
            </a:extLst>
          </p:cNvPr>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20582262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48-52</a:t>
            </a:r>
          </a:p>
        </p:txBody>
      </p:sp>
      <p:sp>
        <p:nvSpPr>
          <p:cNvPr id="1843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EFAC0D9-57BB-D945-A5B7-2D5A45C8D3F6}"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40</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88309190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48-52</a:t>
            </a:r>
          </a:p>
        </p:txBody>
      </p:sp>
      <p:sp>
        <p:nvSpPr>
          <p:cNvPr id="1843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EFAC0D9-57BB-D945-A5B7-2D5A45C8D3F6}"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41</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7549937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0CBC7D2-BA93-1341-910A-6790077EF03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42</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83786615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0CBC7D2-BA93-1341-910A-6790077EF03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43</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9961246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0CBC7D2-BA93-1341-910A-6790077EF03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44</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7703801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a:ln/>
        </p:spPr>
      </p:sp>
      <p:sp>
        <p:nvSpPr>
          <p:cNvPr id="2253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253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97C2E68-7707-2645-AC0E-8E62EF0DAE9C}"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45</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12367544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a:ln/>
        </p:spPr>
      </p:sp>
      <p:sp>
        <p:nvSpPr>
          <p:cNvPr id="2253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253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97C2E68-7707-2645-AC0E-8E62EF0DAE9C}"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46</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73170011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a:ln/>
        </p:spPr>
      </p:sp>
      <p:sp>
        <p:nvSpPr>
          <p:cNvPr id="2457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457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09A4A7DA-BFA1-0442-8592-F76C79D26B7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47</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52811050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a:ln/>
        </p:spPr>
      </p:sp>
      <p:sp>
        <p:nvSpPr>
          <p:cNvPr id="2457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457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09A4A7DA-BFA1-0442-8592-F76C79D26B7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48</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94051137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a:ln/>
        </p:spPr>
      </p:sp>
      <p:sp>
        <p:nvSpPr>
          <p:cNvPr id="26626"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48-52</a:t>
            </a:r>
          </a:p>
        </p:txBody>
      </p:sp>
      <p:sp>
        <p:nvSpPr>
          <p:cNvPr id="2662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ECCE22D2-16CE-1246-88ED-0985D3A8CAE8}"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49</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50906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0CBC7D2-BA93-1341-910A-6790077EF03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5</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95041083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a:ln/>
        </p:spPr>
      </p:sp>
      <p:sp>
        <p:nvSpPr>
          <p:cNvPr id="26626"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48-52</a:t>
            </a:r>
          </a:p>
        </p:txBody>
      </p:sp>
      <p:sp>
        <p:nvSpPr>
          <p:cNvPr id="2662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ECCE22D2-16CE-1246-88ED-0985D3A8CAE8}"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50</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14968550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0CBC7D2-BA93-1341-910A-6790077EF03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51</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4203909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a:ln/>
        </p:spPr>
      </p:sp>
      <p:sp>
        <p:nvSpPr>
          <p:cNvPr id="3072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072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CDE5AE44-644E-8449-993C-DB67310FC243}"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52</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23864778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a:ln/>
        </p:spPr>
      </p:sp>
      <p:sp>
        <p:nvSpPr>
          <p:cNvPr id="3072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Tabor 54-62</a:t>
            </a:r>
          </a:p>
        </p:txBody>
      </p:sp>
      <p:sp>
        <p:nvSpPr>
          <p:cNvPr id="3072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CDE5AE44-644E-8449-993C-DB67310FC243}"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53</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90524974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a:ln/>
        </p:spPr>
      </p:sp>
      <p:sp>
        <p:nvSpPr>
          <p:cNvPr id="3072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072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CDE5AE44-644E-8449-993C-DB67310FC243}"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54</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30891403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277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1AE5406-6D39-B04F-A79D-753DA6E18AB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55</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58283211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277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1AE5406-6D39-B04F-A79D-753DA6E18AB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56</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65373879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277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1AE5406-6D39-B04F-A79D-753DA6E18AB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57</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11720237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a:ln/>
        </p:spPr>
      </p:sp>
      <p:sp>
        <p:nvSpPr>
          <p:cNvPr id="3481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481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D4AE3F3-6442-774C-A645-82CDBD01BB1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58</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12354990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a:ln/>
        </p:spPr>
      </p:sp>
      <p:sp>
        <p:nvSpPr>
          <p:cNvPr id="3481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481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D4AE3F3-6442-774C-A645-82CDBD01BB1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59</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989631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6</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94118303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a:ln/>
        </p:spPr>
      </p:sp>
      <p:sp>
        <p:nvSpPr>
          <p:cNvPr id="3481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481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D4AE3F3-6442-774C-A645-82CDBD01BB1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60</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20241689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61</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2543558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F8040E-36A0-0A47-B509-96535CEC8C8D}" type="slidenum">
              <a:rPr lang="en-US" sz="1200">
                <a:latin typeface="Helvetica" charset="0"/>
              </a:rPr>
              <a:pPr eaLnBrk="1" hangingPunct="1"/>
              <a:t>62</a:t>
            </a:fld>
            <a:endParaRPr lang="en-US" sz="1200">
              <a:latin typeface="Helvetica" charset="0"/>
            </a:endParaRPr>
          </a:p>
        </p:txBody>
      </p:sp>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23847268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p:cNvSpPr>
          <p:nvPr>
            <p:ph type="sldImg"/>
          </p:nvPr>
        </p:nvSpPr>
        <p:spPr>
          <a:ln/>
        </p:spPr>
      </p:sp>
      <p:sp>
        <p:nvSpPr>
          <p:cNvPr id="14338"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14339"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C4398743-C3A8-7847-8E3E-C02A88CD2810}" type="slidenum">
              <a:rPr lang="en-US" sz="1200">
                <a:latin typeface="Helvetica" charset="0"/>
              </a:rPr>
              <a:pPr eaLnBrk="1" hangingPunct="1"/>
              <a:t>63</a:t>
            </a:fld>
            <a:endParaRPr lang="en-US" sz="1200">
              <a:latin typeface="Helvetica" charset="0"/>
            </a:endParaRPr>
          </a:p>
        </p:txBody>
      </p:sp>
    </p:spTree>
    <p:extLst>
      <p:ext uri="{BB962C8B-B14F-4D97-AF65-F5344CB8AC3E}">
        <p14:creationId xmlns:p14="http://schemas.microsoft.com/office/powerpoint/2010/main" val="136510456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a:ln/>
        </p:spPr>
      </p:sp>
      <p:sp>
        <p:nvSpPr>
          <p:cNvPr id="22530"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253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97C2E68-7707-2645-AC0E-8E62EF0DAE9C}" type="slidenum">
              <a:rPr lang="en-US" sz="1200">
                <a:latin typeface="Helvetica" charset="0"/>
              </a:rPr>
              <a:pPr eaLnBrk="1" hangingPunct="1"/>
              <a:t>64</a:t>
            </a:fld>
            <a:endParaRPr lang="en-US" sz="1200">
              <a:latin typeface="Helvetica" charset="0"/>
            </a:endParaRPr>
          </a:p>
        </p:txBody>
      </p:sp>
    </p:spTree>
    <p:extLst>
      <p:ext uri="{BB962C8B-B14F-4D97-AF65-F5344CB8AC3E}">
        <p14:creationId xmlns:p14="http://schemas.microsoft.com/office/powerpoint/2010/main" val="188226402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a:ln/>
        </p:spPr>
      </p:sp>
      <p:sp>
        <p:nvSpPr>
          <p:cNvPr id="22530"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253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97C2E68-7707-2645-AC0E-8E62EF0DAE9C}" type="slidenum">
              <a:rPr lang="en-US" sz="1200">
                <a:latin typeface="Helvetica" charset="0"/>
              </a:rPr>
              <a:pPr eaLnBrk="1" hangingPunct="1"/>
              <a:t>65</a:t>
            </a:fld>
            <a:endParaRPr lang="en-US" sz="1200">
              <a:latin typeface="Helvetica" charset="0"/>
            </a:endParaRPr>
          </a:p>
        </p:txBody>
      </p:sp>
    </p:spTree>
    <p:extLst>
      <p:ext uri="{BB962C8B-B14F-4D97-AF65-F5344CB8AC3E}">
        <p14:creationId xmlns:p14="http://schemas.microsoft.com/office/powerpoint/2010/main" val="179310717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48-52</a:t>
            </a:r>
          </a:p>
        </p:txBody>
      </p:sp>
      <p:sp>
        <p:nvSpPr>
          <p:cNvPr id="2867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BDAE1358-AFD4-6D41-9D03-145D2AC38D17}"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66</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78200681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48-52</a:t>
            </a:r>
          </a:p>
        </p:txBody>
      </p:sp>
      <p:sp>
        <p:nvSpPr>
          <p:cNvPr id="2867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BDAE1358-AFD4-6D41-9D03-145D2AC38D17}"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67</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36929341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Tabor 54-62</a:t>
            </a:r>
          </a:p>
        </p:txBody>
      </p:sp>
      <p:sp>
        <p:nvSpPr>
          <p:cNvPr id="3277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1AE5406-6D39-B04F-A79D-753DA6E18AB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68</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251291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7</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809803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8</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7373375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9</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9937141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8"/>
          <p:cNvSpPr>
            <a:spLocks noChangeArrowheads="1"/>
          </p:cNvSpPr>
          <p:nvPr userDrawn="1"/>
        </p:nvSpPr>
        <p:spPr bwMode="auto">
          <a:xfrm>
            <a:off x="4060825" y="301783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n-US"/>
          </a:p>
        </p:txBody>
      </p:sp>
      <p:sp>
        <p:nvSpPr>
          <p:cNvPr id="5" name="Rectangle 59"/>
          <p:cNvSpPr>
            <a:spLocks noChangeArrowheads="1"/>
          </p:cNvSpPr>
          <p:nvPr userDrawn="1"/>
        </p:nvSpPr>
        <p:spPr bwMode="auto">
          <a:xfrm>
            <a:off x="3678238" y="26304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n-US"/>
          </a:p>
        </p:txBody>
      </p:sp>
      <p:sp>
        <p:nvSpPr>
          <p:cNvPr id="6" name="Rectangle 63"/>
          <p:cNvSpPr>
            <a:spLocks noChangeArrowheads="1"/>
          </p:cNvSpPr>
          <p:nvPr userDrawn="1"/>
        </p:nvSpPr>
        <p:spPr bwMode="auto">
          <a:xfrm>
            <a:off x="0" y="685800"/>
            <a:ext cx="228600" cy="617220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7" name="Rectangle 64"/>
          <p:cNvSpPr>
            <a:spLocks noChangeArrowheads="1"/>
          </p:cNvSpPr>
          <p:nvPr userDrawn="1"/>
        </p:nvSpPr>
        <p:spPr bwMode="auto">
          <a:xfrm>
            <a:off x="0" y="0"/>
            <a:ext cx="9144000" cy="685800"/>
          </a:xfrm>
          <a:prstGeom prst="rect">
            <a:avLst/>
          </a:prstGeom>
          <a:gradFill rotWithShape="1">
            <a:gsLst>
              <a:gs pos="0">
                <a:srgbClr val="003368">
                  <a:alpha val="67998"/>
                </a:srgbClr>
              </a:gs>
              <a:gs pos="100000">
                <a:srgbClr val="D7DFE7"/>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91435" tIns="45718" rIns="91435" bIns="45718" anchor="ctr"/>
          <a:lstStyle/>
          <a:p>
            <a:pPr algn="l">
              <a:spcBef>
                <a:spcPct val="0"/>
              </a:spcBef>
              <a:buClrTx/>
              <a:buSzTx/>
              <a:buFontTx/>
              <a:buNone/>
            </a:pPr>
            <a:endParaRPr lang="en-GB">
              <a:solidFill>
                <a:schemeClr val="bg1"/>
              </a:solidFill>
              <a:latin typeface="Palatino" charset="0"/>
            </a:endParaRPr>
          </a:p>
        </p:txBody>
      </p:sp>
      <p:sp>
        <p:nvSpPr>
          <p:cNvPr id="8" name="Rectangle 68"/>
          <p:cNvSpPr>
            <a:spLocks noChangeArrowheads="1"/>
          </p:cNvSpPr>
          <p:nvPr userDrawn="1"/>
        </p:nvSpPr>
        <p:spPr bwMode="auto">
          <a:xfrm rot="16200000">
            <a:off x="-2831306" y="3593306"/>
            <a:ext cx="5943600" cy="280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35" tIns="45718" rIns="91435" bIns="45718" anchor="ctr"/>
          <a:lstStyle/>
          <a:p>
            <a:pPr algn="l" eaLnBrk="0" hangingPunct="0">
              <a:spcBef>
                <a:spcPct val="0"/>
              </a:spcBef>
              <a:buClrTx/>
              <a:buSzTx/>
              <a:buFontTx/>
              <a:buNone/>
            </a:pPr>
            <a:r>
              <a:rPr lang="en-US" sz="1100" dirty="0">
                <a:solidFill>
                  <a:schemeClr val="bg2"/>
                </a:solidFill>
                <a:latin typeface="Palatino" charset="0"/>
              </a:rPr>
              <a:t>Hamiltonian formalism, CERN</a:t>
            </a:r>
            <a:r>
              <a:rPr lang="en-US" sz="1100" baseline="0" dirty="0">
                <a:solidFill>
                  <a:schemeClr val="bg2"/>
                </a:solidFill>
                <a:latin typeface="Palatino" charset="0"/>
              </a:rPr>
              <a:t> Accelerator School</a:t>
            </a:r>
            <a:r>
              <a:rPr lang="en-US" sz="1100" dirty="0">
                <a:solidFill>
                  <a:schemeClr val="bg2"/>
                </a:solidFill>
                <a:latin typeface="Palatino" charset="0"/>
              </a:rPr>
              <a:t>, September 2024</a:t>
            </a:r>
            <a:endParaRPr lang="en-US" sz="1200" dirty="0">
              <a:solidFill>
                <a:schemeClr val="bg2"/>
              </a:solidFill>
              <a:latin typeface="Palatino" charset="0"/>
            </a:endParaRPr>
          </a:p>
        </p:txBody>
      </p:sp>
      <p:sp>
        <p:nvSpPr>
          <p:cNvPr id="9" name="Rectangle 69"/>
          <p:cNvSpPr>
            <a:spLocks noChangeArrowheads="1"/>
          </p:cNvSpPr>
          <p:nvPr userDrawn="1"/>
        </p:nvSpPr>
        <p:spPr bwMode="auto">
          <a:xfrm>
            <a:off x="8116888" y="6477000"/>
            <a:ext cx="1020762" cy="265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223" tIns="48111" rIns="96223" bIns="48111"/>
          <a:lstStyle/>
          <a:p>
            <a:pPr algn="r" defTabSz="962025" eaLnBrk="0" hangingPunct="0">
              <a:spcBef>
                <a:spcPct val="0"/>
              </a:spcBef>
              <a:buClrTx/>
              <a:buSzTx/>
              <a:buFontTx/>
              <a:buNone/>
            </a:pPr>
            <a:fld id="{446CB4C9-2EBB-8B46-94C6-F681F28B1938}" type="slidenum">
              <a:rPr lang="de-DE" sz="1200">
                <a:solidFill>
                  <a:srgbClr val="808080"/>
                </a:solidFill>
                <a:latin typeface="Palatino" charset="0"/>
              </a:rPr>
              <a:pPr algn="r" defTabSz="962025" eaLnBrk="0" hangingPunct="0">
                <a:spcBef>
                  <a:spcPct val="0"/>
                </a:spcBef>
                <a:buClrTx/>
                <a:buSzTx/>
                <a:buFontTx/>
                <a:buNone/>
              </a:pPr>
              <a:t>‹#›</a:t>
            </a:fld>
            <a:endParaRPr lang="de-DE" sz="1200">
              <a:solidFill>
                <a:srgbClr val="808080"/>
              </a:solidFill>
              <a:latin typeface="Palatino" charset="0"/>
            </a:endParaRPr>
          </a:p>
        </p:txBody>
      </p:sp>
      <p:pic>
        <p:nvPicPr>
          <p:cNvPr id="11" name="Picture 1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59788" y="0"/>
            <a:ext cx="695325" cy="692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8593" name="Rectangle 65"/>
          <p:cNvSpPr>
            <a:spLocks noGrp="1" noChangeArrowheads="1"/>
          </p:cNvSpPr>
          <p:nvPr>
            <p:ph type="ctrTitle"/>
          </p:nvPr>
        </p:nvSpPr>
        <p:spPr>
          <a:xfrm>
            <a:off x="725488" y="2286000"/>
            <a:ext cx="7772400" cy="1143000"/>
          </a:xfrm>
        </p:spPr>
        <p:txBody>
          <a:bodyPr/>
          <a:lstStyle>
            <a:lvl1pPr>
              <a:defRPr sz="4400">
                <a:solidFill>
                  <a:srgbClr val="FFFFFF"/>
                </a:solidFill>
              </a:defRPr>
            </a:lvl1pPr>
          </a:lstStyle>
          <a:p>
            <a:r>
              <a:rPr lang="en-GB"/>
              <a:t>Click to edit Master title style</a:t>
            </a:r>
          </a:p>
        </p:txBody>
      </p:sp>
      <p:sp>
        <p:nvSpPr>
          <p:cNvPr id="278594" name="Rectangle 66"/>
          <p:cNvSpPr>
            <a:spLocks noGrp="1" noChangeArrowheads="1"/>
          </p:cNvSpPr>
          <p:nvPr>
            <p:ph type="subTitle" idx="1"/>
          </p:nvPr>
        </p:nvSpPr>
        <p:spPr>
          <a:xfrm>
            <a:off x="1411288" y="3886200"/>
            <a:ext cx="6400800" cy="1752600"/>
          </a:xfrm>
        </p:spPr>
        <p:txBody>
          <a:bodyPr/>
          <a:lstStyle>
            <a:lvl1pPr marL="0" indent="0" algn="ctr">
              <a:buFont typeface="Wingdings" pitchFamily="-112" charset="2"/>
              <a:buNone/>
              <a:defRPr sz="2000"/>
            </a:lvl1pPr>
          </a:lstStyle>
          <a:p>
            <a:r>
              <a:rPr lang="en-US"/>
              <a:t>Click to edit Master subtitle style</a:t>
            </a:r>
          </a:p>
        </p:txBody>
      </p:sp>
      <p:pic>
        <p:nvPicPr>
          <p:cNvPr id="12" name="Picture 11"/>
          <p:cNvPicPr>
            <a:picLocks noChangeAspect="1"/>
          </p:cNvPicPr>
          <p:nvPr userDrawn="1"/>
        </p:nvPicPr>
        <p:blipFill>
          <a:blip r:embed="rId3"/>
          <a:stretch>
            <a:fillRect/>
          </a:stretch>
        </p:blipFill>
        <p:spPr>
          <a:xfrm>
            <a:off x="0" y="-1"/>
            <a:ext cx="1115616" cy="712853"/>
          </a:xfrm>
          <a:prstGeom prst="rect">
            <a:avLst/>
          </a:prstGeom>
        </p:spPr>
      </p:pic>
    </p:spTree>
    <p:extLst>
      <p:ext uri="{BB962C8B-B14F-4D97-AF65-F5344CB8AC3E}">
        <p14:creationId xmlns:p14="http://schemas.microsoft.com/office/powerpoint/2010/main" val="436082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6525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5288" y="0"/>
            <a:ext cx="2057400" cy="6278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3088" y="0"/>
            <a:ext cx="6019800" cy="62785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46186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6781800" cy="685800"/>
          </a:xfrm>
        </p:spPr>
        <p:txBody>
          <a:bodyPr/>
          <a:lstStyle/>
          <a:p>
            <a:r>
              <a:rPr lang="en-US"/>
              <a:t>Click to edit Master title style</a:t>
            </a:r>
          </a:p>
        </p:txBody>
      </p:sp>
      <p:sp>
        <p:nvSpPr>
          <p:cNvPr id="3" name="Table Placeholder 2"/>
          <p:cNvSpPr>
            <a:spLocks noGrp="1"/>
          </p:cNvSpPr>
          <p:nvPr>
            <p:ph type="tbl" idx="1"/>
          </p:nvPr>
        </p:nvSpPr>
        <p:spPr>
          <a:xfrm>
            <a:off x="573088" y="1143000"/>
            <a:ext cx="8229600" cy="5135563"/>
          </a:xfrm>
        </p:spPr>
        <p:txBody>
          <a:bodyPr/>
          <a:lstStyle/>
          <a:p>
            <a:pPr lvl="0"/>
            <a:endParaRPr lang="en-US" noProof="0"/>
          </a:p>
        </p:txBody>
      </p:sp>
    </p:spTree>
    <p:extLst>
      <p:ext uri="{BB962C8B-B14F-4D97-AF65-F5344CB8AC3E}">
        <p14:creationId xmlns:p14="http://schemas.microsoft.com/office/powerpoint/2010/main" val="121085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79303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811690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3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4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66096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01178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01189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967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87162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74494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tif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54"/>
          <p:cNvSpPr>
            <a:spLocks noChangeArrowheads="1"/>
          </p:cNvSpPr>
          <p:nvPr userDrawn="1"/>
        </p:nvSpPr>
        <p:spPr bwMode="auto">
          <a:xfrm>
            <a:off x="4060825" y="301783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n-US"/>
          </a:p>
        </p:txBody>
      </p:sp>
      <p:sp>
        <p:nvSpPr>
          <p:cNvPr id="1027" name="Rectangle 55"/>
          <p:cNvSpPr>
            <a:spLocks noChangeArrowheads="1"/>
          </p:cNvSpPr>
          <p:nvPr userDrawn="1"/>
        </p:nvSpPr>
        <p:spPr bwMode="auto">
          <a:xfrm>
            <a:off x="3678238" y="26304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n-US"/>
          </a:p>
        </p:txBody>
      </p:sp>
      <p:sp>
        <p:nvSpPr>
          <p:cNvPr id="1028" name="Rectangle 60"/>
          <p:cNvSpPr>
            <a:spLocks noChangeArrowheads="1"/>
          </p:cNvSpPr>
          <p:nvPr userDrawn="1"/>
        </p:nvSpPr>
        <p:spPr bwMode="auto">
          <a:xfrm>
            <a:off x="0" y="685800"/>
            <a:ext cx="228600" cy="617220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1029" name="Rectangle 61"/>
          <p:cNvSpPr>
            <a:spLocks noChangeArrowheads="1"/>
          </p:cNvSpPr>
          <p:nvPr userDrawn="1"/>
        </p:nvSpPr>
        <p:spPr bwMode="auto">
          <a:xfrm>
            <a:off x="0" y="0"/>
            <a:ext cx="9144000" cy="685800"/>
          </a:xfrm>
          <a:prstGeom prst="rect">
            <a:avLst/>
          </a:prstGeom>
          <a:gradFill rotWithShape="1">
            <a:gsLst>
              <a:gs pos="0">
                <a:srgbClr val="003368">
                  <a:alpha val="67998"/>
                </a:srgbClr>
              </a:gs>
              <a:gs pos="100000">
                <a:srgbClr val="D7DFE7"/>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91435" tIns="45718" rIns="91435" bIns="45718" anchor="ctr"/>
          <a:lstStyle/>
          <a:p>
            <a:pPr algn="l">
              <a:spcBef>
                <a:spcPct val="0"/>
              </a:spcBef>
              <a:buClrTx/>
              <a:buSzTx/>
              <a:buFontTx/>
              <a:buNone/>
            </a:pPr>
            <a:endParaRPr lang="en-GB">
              <a:latin typeface="Palatino" charset="0"/>
            </a:endParaRPr>
          </a:p>
        </p:txBody>
      </p:sp>
      <p:sp>
        <p:nvSpPr>
          <p:cNvPr id="1030" name="Rectangle 62"/>
          <p:cNvSpPr>
            <a:spLocks noGrp="1" noChangeArrowheads="1"/>
          </p:cNvSpPr>
          <p:nvPr>
            <p:ph type="title"/>
          </p:nvPr>
        </p:nvSpPr>
        <p:spPr bwMode="auto">
          <a:xfrm>
            <a:off x="1371600" y="0"/>
            <a:ext cx="6781800" cy="6858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6360" tIns="43181" rIns="86360" bIns="43181" numCol="1" anchor="ctr" anchorCtr="0" compatLnSpc="1">
            <a:prstTxWarp prst="textNoShape">
              <a:avLst/>
            </a:prstTxWarp>
          </a:bodyPr>
          <a:lstStyle/>
          <a:p>
            <a:pPr lvl="0"/>
            <a:r>
              <a:rPr lang="en-US"/>
              <a:t>Click to edit Master title style</a:t>
            </a:r>
          </a:p>
        </p:txBody>
      </p:sp>
      <p:sp>
        <p:nvSpPr>
          <p:cNvPr id="1031" name="Rectangle 63"/>
          <p:cNvSpPr>
            <a:spLocks noGrp="1" noChangeArrowheads="1"/>
          </p:cNvSpPr>
          <p:nvPr>
            <p:ph type="body" idx="1"/>
          </p:nvPr>
        </p:nvSpPr>
        <p:spPr bwMode="auto">
          <a:xfrm>
            <a:off x="573088" y="1143000"/>
            <a:ext cx="8229600" cy="5135563"/>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2" name="Rectangle 65"/>
          <p:cNvSpPr>
            <a:spLocks noChangeArrowheads="1"/>
          </p:cNvSpPr>
          <p:nvPr userDrawn="1"/>
        </p:nvSpPr>
        <p:spPr bwMode="auto">
          <a:xfrm rot="-5400000">
            <a:off x="-2831306" y="3593306"/>
            <a:ext cx="5943600" cy="280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35" tIns="45718" rIns="91435" bIns="45718" anchor="ctr"/>
          <a:lstStyle/>
          <a:p>
            <a:pPr algn="l" eaLnBrk="0" hangingPunct="0">
              <a:spcBef>
                <a:spcPct val="0"/>
              </a:spcBef>
              <a:buClrTx/>
              <a:buSzTx/>
              <a:buFontTx/>
              <a:buNone/>
            </a:pPr>
            <a:r>
              <a:rPr lang="en-US" sz="1100" dirty="0">
                <a:solidFill>
                  <a:schemeClr val="bg2"/>
                </a:solidFill>
                <a:latin typeface="Palatino" charset="0"/>
              </a:rPr>
              <a:t>Hamiltonian formalism, CERN</a:t>
            </a:r>
            <a:r>
              <a:rPr lang="en-US" sz="1100" baseline="0" dirty="0">
                <a:solidFill>
                  <a:schemeClr val="bg2"/>
                </a:solidFill>
                <a:latin typeface="Palatino" charset="0"/>
              </a:rPr>
              <a:t> Accelerator School</a:t>
            </a:r>
            <a:r>
              <a:rPr lang="en-US" sz="1100" dirty="0">
                <a:solidFill>
                  <a:schemeClr val="bg2"/>
                </a:solidFill>
                <a:latin typeface="Palatino" charset="0"/>
              </a:rPr>
              <a:t>, September 2024</a:t>
            </a:r>
            <a:endParaRPr lang="en-US" sz="1200" dirty="0">
              <a:solidFill>
                <a:schemeClr val="bg2"/>
              </a:solidFill>
              <a:latin typeface="Palatino" charset="0"/>
            </a:endParaRPr>
          </a:p>
        </p:txBody>
      </p:sp>
      <p:sp>
        <p:nvSpPr>
          <p:cNvPr id="1033" name="Rectangle 66"/>
          <p:cNvSpPr>
            <a:spLocks noChangeArrowheads="1"/>
          </p:cNvSpPr>
          <p:nvPr userDrawn="1"/>
        </p:nvSpPr>
        <p:spPr bwMode="auto">
          <a:xfrm>
            <a:off x="8116888" y="6477000"/>
            <a:ext cx="1020762" cy="265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223" tIns="48111" rIns="96223" bIns="48111"/>
          <a:lstStyle/>
          <a:p>
            <a:pPr algn="r" defTabSz="962025" eaLnBrk="0" hangingPunct="0">
              <a:spcBef>
                <a:spcPct val="0"/>
              </a:spcBef>
              <a:buClrTx/>
              <a:buSzTx/>
              <a:buFontTx/>
              <a:buNone/>
            </a:pPr>
            <a:fld id="{6C36B750-64D8-2E42-ADE4-C09DFB635528}" type="slidenum">
              <a:rPr lang="de-DE" sz="1200">
                <a:latin typeface="Palatino" charset="0"/>
              </a:rPr>
              <a:pPr algn="r" defTabSz="962025" eaLnBrk="0" hangingPunct="0">
                <a:spcBef>
                  <a:spcPct val="0"/>
                </a:spcBef>
                <a:buClrTx/>
                <a:buSzTx/>
                <a:buFontTx/>
                <a:buNone/>
              </a:pPr>
              <a:t>‹#›</a:t>
            </a:fld>
            <a:endParaRPr lang="de-DE" sz="1200">
              <a:latin typeface="Palatino" charset="0"/>
            </a:endParaRPr>
          </a:p>
        </p:txBody>
      </p:sp>
      <p:pic>
        <p:nvPicPr>
          <p:cNvPr id="1035" name="Picture 11"/>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459788" y="0"/>
            <a:ext cx="695325" cy="692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11"/>
          <p:cNvPicPr>
            <a:picLocks noChangeAspect="1"/>
          </p:cNvPicPr>
          <p:nvPr userDrawn="1"/>
        </p:nvPicPr>
        <p:blipFill>
          <a:blip r:embed="rId15"/>
          <a:stretch>
            <a:fillRect/>
          </a:stretch>
        </p:blipFill>
        <p:spPr>
          <a:xfrm>
            <a:off x="0" y="-1"/>
            <a:ext cx="1115616" cy="712853"/>
          </a:xfrm>
          <a:prstGeom prst="rect">
            <a:avLst/>
          </a:prstGeom>
        </p:spPr>
      </p:pic>
    </p:spTree>
    <p:extLst>
      <p:ext uri="{BB962C8B-B14F-4D97-AF65-F5344CB8AC3E}">
        <p14:creationId xmlns:p14="http://schemas.microsoft.com/office/powerpoint/2010/main" val="2485586426"/>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Lst>
  <p:txStyles>
    <p:titleStyle>
      <a:lvl1pPr algn="l" rtl="0" eaLnBrk="0" fontAlgn="base" hangingPunct="0">
        <a:spcBef>
          <a:spcPct val="0"/>
        </a:spcBef>
        <a:spcAft>
          <a:spcPct val="0"/>
        </a:spcAft>
        <a:defRPr sz="3200">
          <a:solidFill>
            <a:schemeClr val="bg1"/>
          </a:solidFill>
          <a:latin typeface="+mj-lt"/>
          <a:ea typeface="ＭＳ Ｐゴシック" charset="-128"/>
          <a:cs typeface="ＭＳ Ｐゴシック" charset="-128"/>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p:titleStyle>
    <p:bodyStyle>
      <a:lvl1pPr marL="342900" indent="-342900" algn="l" rtl="0" eaLnBrk="0" fontAlgn="base" hangingPunct="0">
        <a:spcBef>
          <a:spcPct val="20000"/>
        </a:spcBef>
        <a:spcAft>
          <a:spcPct val="0"/>
        </a:spcAft>
        <a:buClr>
          <a:schemeClr val="bg2"/>
        </a:buClr>
        <a:buFont typeface="Wingdings" charset="0"/>
        <a:buChar char="n"/>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accent2"/>
        </a:buClr>
        <a:buSzPct val="80000"/>
        <a:buFont typeface="Wingdings" charset="0"/>
        <a:buChar char="q"/>
        <a:defRPr sz="2800">
          <a:solidFill>
            <a:schemeClr val="tx1"/>
          </a:solidFill>
          <a:latin typeface="+mn-lt"/>
          <a:ea typeface="ＭＳ Ｐゴシック" pitchFamily="-112" charset="-128"/>
        </a:defRPr>
      </a:lvl2pPr>
      <a:lvl3pPr marL="1143000" indent="-228600" algn="l" rtl="0" eaLnBrk="0" fontAlgn="base" hangingPunct="0">
        <a:spcBef>
          <a:spcPct val="20000"/>
        </a:spcBef>
        <a:spcAft>
          <a:spcPct val="0"/>
        </a:spcAft>
        <a:buClr>
          <a:schemeClr val="bg2"/>
        </a:buClr>
        <a:buFont typeface="Wingdings" charset="0"/>
        <a:buChar char="n"/>
        <a:defRPr sz="2400">
          <a:solidFill>
            <a:schemeClr val="tx1"/>
          </a:solidFill>
          <a:latin typeface="+mn-lt"/>
          <a:ea typeface="ＭＳ Ｐゴシック" pitchFamily="-112" charset="-128"/>
        </a:defRPr>
      </a:lvl3pPr>
      <a:lvl4pPr marL="1600200" indent="-228600" algn="l" rtl="0" eaLnBrk="0" fontAlgn="base" hangingPunct="0">
        <a:spcBef>
          <a:spcPct val="20000"/>
        </a:spcBef>
        <a:spcAft>
          <a:spcPct val="0"/>
        </a:spcAft>
        <a:buClr>
          <a:schemeClr val="accent2"/>
        </a:buClr>
        <a:buFont typeface="Wingdings" charset="0"/>
        <a:buChar char="q"/>
        <a:defRPr sz="2000">
          <a:solidFill>
            <a:schemeClr val="tx1"/>
          </a:solidFill>
          <a:latin typeface="+mn-lt"/>
          <a:ea typeface="ＭＳ Ｐゴシック" pitchFamily="-112" charset="-128"/>
        </a:defRPr>
      </a:lvl4pPr>
      <a:lvl5pPr marL="2057400" indent="-228600" algn="l" rtl="0" eaLnBrk="0" fontAlgn="base" hangingPunct="0">
        <a:spcBef>
          <a:spcPct val="20000"/>
        </a:spcBef>
        <a:spcAft>
          <a:spcPct val="0"/>
        </a:spcAft>
        <a:buClr>
          <a:schemeClr val="bg2"/>
        </a:buClr>
        <a:buFont typeface="Wingdings" charset="0"/>
        <a:buChar char="n"/>
        <a:defRPr sz="2000">
          <a:solidFill>
            <a:schemeClr val="tx1"/>
          </a:solidFill>
          <a:latin typeface="+mn-lt"/>
          <a:ea typeface="ＭＳ Ｐゴシック" pitchFamily="-112" charset="-128"/>
        </a:defRPr>
      </a:lvl5pPr>
      <a:lvl6pPr marL="25146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6pPr>
      <a:lvl7pPr marL="29718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7pPr>
      <a:lvl8pPr marL="34290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8pPr>
      <a:lvl9pPr marL="38862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image" Target="../media/image16.emf"/><Relationship Id="rId7" Type="http://schemas.openxmlformats.org/officeDocument/2006/relationships/image" Target="../media/image21.e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0.emf"/><Relationship Id="rId5" Type="http://schemas.openxmlformats.org/officeDocument/2006/relationships/image" Target="../media/image17.emf"/><Relationship Id="rId4" Type="http://schemas.openxmlformats.org/officeDocument/2006/relationships/image" Target="../media/image19.emf"/><Relationship Id="rId9" Type="http://schemas.openxmlformats.org/officeDocument/2006/relationships/image" Target="../media/image18.emf"/></Relationships>
</file>

<file path=ppt/slides/_rels/slide1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5.emf"/><Relationship Id="rId4" Type="http://schemas.openxmlformats.org/officeDocument/2006/relationships/image" Target="../media/image24.emf"/></Relationships>
</file>

<file path=ppt/slides/_rels/slide1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emf"/></Relationships>
</file>

<file path=ppt/slides/_rels/slide13.xml.rels><?xml version="1.0" encoding="UTF-8" standalone="yes"?>
<Relationships xmlns="http://schemas.openxmlformats.org/package/2006/relationships"><Relationship Id="rId8" Type="http://schemas.openxmlformats.org/officeDocument/2006/relationships/image" Target="../media/image28.emf"/><Relationship Id="rId3" Type="http://schemas.openxmlformats.org/officeDocument/2006/relationships/image" Target="../media/image23.emf"/><Relationship Id="rId7" Type="http://schemas.openxmlformats.org/officeDocument/2006/relationships/image" Target="../media/image27.em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e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2.xml"/><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8" Type="http://schemas.openxmlformats.org/officeDocument/2006/relationships/image" Target="../media/image31.emf"/><Relationship Id="rId3" Type="http://schemas.openxmlformats.org/officeDocument/2006/relationships/slideLayout" Target="../slideLayouts/slideLayout6.xml"/><Relationship Id="rId7" Type="http://schemas.openxmlformats.org/officeDocument/2006/relationships/image" Target="../media/image30.emf"/><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29.png"/><Relationship Id="rId5" Type="http://schemas.openxmlformats.org/officeDocument/2006/relationships/image" Target="../media/image3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6.emf"/><Relationship Id="rId5" Type="http://schemas.openxmlformats.org/officeDocument/2006/relationships/image" Target="../media/image35.emf"/><Relationship Id="rId4" Type="http://schemas.openxmlformats.org/officeDocument/2006/relationships/image" Target="../media/image34.emf"/></Relationships>
</file>

<file path=ppt/slides/_rels/slide18.xml.rels><?xml version="1.0" encoding="UTF-8" standalone="yes"?>
<Relationships xmlns="http://schemas.openxmlformats.org/package/2006/relationships"><Relationship Id="rId3" Type="http://schemas.openxmlformats.org/officeDocument/2006/relationships/image" Target="../media/image35.emf"/><Relationship Id="rId7" Type="http://schemas.openxmlformats.org/officeDocument/2006/relationships/image" Target="../media/image39.em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8.emf"/><Relationship Id="rId5" Type="http://schemas.openxmlformats.org/officeDocument/2006/relationships/hyperlink" Target="https://www.acs.psu.edu/drussell/Demos/phase-diagram/phase-diagram.html" TargetMode="External"/><Relationship Id="rId4" Type="http://schemas.openxmlformats.org/officeDocument/2006/relationships/image" Target="../media/image37.gif"/></Relationships>
</file>

<file path=ppt/slides/_rels/slide19.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2.emf"/><Relationship Id="rId4" Type="http://schemas.openxmlformats.org/officeDocument/2006/relationships/image" Target="../media/image41.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2.emf"/><Relationship Id="rId5" Type="http://schemas.openxmlformats.org/officeDocument/2006/relationships/image" Target="../media/image18.emf"/><Relationship Id="rId4" Type="http://schemas.openxmlformats.org/officeDocument/2006/relationships/image" Target="../media/image41.emf"/></Relationships>
</file>

<file path=ppt/slides/_rels/slide21.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2.emf"/><Relationship Id="rId5" Type="http://schemas.openxmlformats.org/officeDocument/2006/relationships/image" Target="../media/image41.emf"/><Relationship Id="rId4" Type="http://schemas.openxmlformats.org/officeDocument/2006/relationships/image" Target="../media/image18.emf"/></Relationships>
</file>

<file path=ppt/slides/_rels/slide22.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4.emf"/><Relationship Id="rId4" Type="http://schemas.openxmlformats.org/officeDocument/2006/relationships/image" Target="../media/image43.emf"/></Relationships>
</file>

<file path=ppt/slides/_rels/slide23.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4.emf"/><Relationship Id="rId4" Type="http://schemas.openxmlformats.org/officeDocument/2006/relationships/image" Target="../media/image43.emf"/></Relationships>
</file>

<file path=ppt/slides/_rels/slide24.xml.rels><?xml version="1.0" encoding="UTF-8" standalone="yes"?>
<Relationships xmlns="http://schemas.openxmlformats.org/package/2006/relationships"><Relationship Id="rId8" Type="http://schemas.openxmlformats.org/officeDocument/2006/relationships/image" Target="../media/image44.emf"/><Relationship Id="rId3" Type="http://schemas.openxmlformats.org/officeDocument/2006/relationships/image" Target="../media/image39.emf"/><Relationship Id="rId7" Type="http://schemas.openxmlformats.org/officeDocument/2006/relationships/image" Target="../media/image47.emf"/><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6.emf"/><Relationship Id="rId5" Type="http://schemas.openxmlformats.org/officeDocument/2006/relationships/image" Target="../media/image45.emf"/><Relationship Id="rId4" Type="http://schemas.openxmlformats.org/officeDocument/2006/relationships/image" Target="../media/image43.emf"/></Relationships>
</file>

<file path=ppt/slides/_rels/slide25.xml.rels><?xml version="1.0" encoding="UTF-8" standalone="yes"?>
<Relationships xmlns="http://schemas.openxmlformats.org/package/2006/relationships"><Relationship Id="rId8" Type="http://schemas.openxmlformats.org/officeDocument/2006/relationships/image" Target="../media/image44.emf"/><Relationship Id="rId3" Type="http://schemas.openxmlformats.org/officeDocument/2006/relationships/image" Target="../media/image39.emf"/><Relationship Id="rId7" Type="http://schemas.openxmlformats.org/officeDocument/2006/relationships/image" Target="../media/image47.emf"/><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46.emf"/><Relationship Id="rId5" Type="http://schemas.openxmlformats.org/officeDocument/2006/relationships/image" Target="../media/image45.emf"/><Relationship Id="rId4" Type="http://schemas.openxmlformats.org/officeDocument/2006/relationships/image" Target="../media/image43.emf"/></Relationships>
</file>

<file path=ppt/slides/_rels/slide26.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50.emf"/><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53.emf"/><Relationship Id="rId4" Type="http://schemas.openxmlformats.org/officeDocument/2006/relationships/image" Target="../media/image52.emf"/></Relationships>
</file>

<file path=ppt/slides/_rels/slide28.xml.rels><?xml version="1.0" encoding="UTF-8" standalone="yes"?>
<Relationships xmlns="http://schemas.openxmlformats.org/package/2006/relationships"><Relationship Id="rId8" Type="http://schemas.openxmlformats.org/officeDocument/2006/relationships/image" Target="../media/image56.emf"/><Relationship Id="rId3" Type="http://schemas.openxmlformats.org/officeDocument/2006/relationships/image" Target="../media/image51.emf"/><Relationship Id="rId7" Type="http://schemas.openxmlformats.org/officeDocument/2006/relationships/image" Target="../media/image55.emf"/><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54.emf"/><Relationship Id="rId5" Type="http://schemas.openxmlformats.org/officeDocument/2006/relationships/image" Target="../media/image53.emf"/><Relationship Id="rId10" Type="http://schemas.openxmlformats.org/officeDocument/2006/relationships/image" Target="../media/image58.emf"/><Relationship Id="rId4" Type="http://schemas.openxmlformats.org/officeDocument/2006/relationships/image" Target="../media/image52.emf"/><Relationship Id="rId9" Type="http://schemas.openxmlformats.org/officeDocument/2006/relationships/image" Target="../media/image57.emf"/></Relationships>
</file>

<file path=ppt/slides/_rels/slide2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63.emf"/><Relationship Id="rId5" Type="http://schemas.openxmlformats.org/officeDocument/2006/relationships/image" Target="../media/image62.emf"/><Relationship Id="rId4" Type="http://schemas.openxmlformats.org/officeDocument/2006/relationships/image" Target="../media/image61.emf"/></Relationships>
</file>

<file path=ppt/slides/_rels/slide31.xml.rels><?xml version="1.0" encoding="UTF-8" standalone="yes"?>
<Relationships xmlns="http://schemas.openxmlformats.org/package/2006/relationships"><Relationship Id="rId3" Type="http://schemas.openxmlformats.org/officeDocument/2006/relationships/image" Target="../media/image60.emf"/><Relationship Id="rId7" Type="http://schemas.openxmlformats.org/officeDocument/2006/relationships/image" Target="../media/image64.emf"/><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63.emf"/><Relationship Id="rId5" Type="http://schemas.openxmlformats.org/officeDocument/2006/relationships/image" Target="../media/image62.emf"/><Relationship Id="rId4" Type="http://schemas.openxmlformats.org/officeDocument/2006/relationships/image" Target="../media/image61.emf"/></Relationships>
</file>

<file path=ppt/slides/_rels/slide32.xml.rels><?xml version="1.0" encoding="UTF-8" standalone="yes"?>
<Relationships xmlns="http://schemas.openxmlformats.org/package/2006/relationships"><Relationship Id="rId8" Type="http://schemas.openxmlformats.org/officeDocument/2006/relationships/image" Target="../media/image63.emf"/><Relationship Id="rId3" Type="http://schemas.openxmlformats.org/officeDocument/2006/relationships/image" Target="../media/image60.emf"/><Relationship Id="rId7" Type="http://schemas.openxmlformats.org/officeDocument/2006/relationships/image" Target="../media/image62.emf"/><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65.emf"/><Relationship Id="rId5" Type="http://schemas.openxmlformats.org/officeDocument/2006/relationships/image" Target="../media/image54.emf"/><Relationship Id="rId4" Type="http://schemas.openxmlformats.org/officeDocument/2006/relationships/image" Target="../media/image61.emf"/><Relationship Id="rId9" Type="http://schemas.openxmlformats.org/officeDocument/2006/relationships/image" Target="../media/image64.emf"/></Relationships>
</file>

<file path=ppt/slides/_rels/slide33.xml.rels><?xml version="1.0" encoding="UTF-8" standalone="yes"?>
<Relationships xmlns="http://schemas.openxmlformats.org/package/2006/relationships"><Relationship Id="rId3" Type="http://schemas.openxmlformats.org/officeDocument/2006/relationships/image" Target="../media/image66.gif"/><Relationship Id="rId7" Type="http://schemas.openxmlformats.org/officeDocument/2006/relationships/image" Target="../media/image70.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69.gif"/><Relationship Id="rId5" Type="http://schemas.openxmlformats.org/officeDocument/2006/relationships/image" Target="../media/image68.gif"/><Relationship Id="rId4" Type="http://schemas.openxmlformats.org/officeDocument/2006/relationships/image" Target="../media/image67.gif"/></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35.xml"/><Relationship Id="rId1" Type="http://schemas.openxmlformats.org/officeDocument/2006/relationships/slideLayout" Target="../slideLayouts/slideLayout4.xml"/><Relationship Id="rId5" Type="http://schemas.openxmlformats.org/officeDocument/2006/relationships/image" Target="../media/image73.emf"/><Relationship Id="rId4" Type="http://schemas.openxmlformats.org/officeDocument/2006/relationships/image" Target="../media/image72.emf"/></Relationships>
</file>

<file path=ppt/slides/_rels/slide36.xml.rels><?xml version="1.0" encoding="UTF-8" standalone="yes"?>
<Relationships xmlns="http://schemas.openxmlformats.org/package/2006/relationships"><Relationship Id="rId8" Type="http://schemas.openxmlformats.org/officeDocument/2006/relationships/image" Target="../media/image76.emf"/><Relationship Id="rId3" Type="http://schemas.openxmlformats.org/officeDocument/2006/relationships/image" Target="../media/image71.emf"/><Relationship Id="rId7" Type="http://schemas.openxmlformats.org/officeDocument/2006/relationships/image" Target="../media/image75.png"/><Relationship Id="rId2" Type="http://schemas.openxmlformats.org/officeDocument/2006/relationships/notesSlide" Target="../notesSlides/notesSlide36.xml"/><Relationship Id="rId1" Type="http://schemas.openxmlformats.org/officeDocument/2006/relationships/slideLayout" Target="../slideLayouts/slideLayout4.xml"/><Relationship Id="rId6" Type="http://schemas.openxmlformats.org/officeDocument/2006/relationships/image" Target="../media/image74.emf"/><Relationship Id="rId5" Type="http://schemas.openxmlformats.org/officeDocument/2006/relationships/image" Target="../media/image73.emf"/><Relationship Id="rId4" Type="http://schemas.openxmlformats.org/officeDocument/2006/relationships/image" Target="../media/image72.emf"/></Relationships>
</file>

<file path=ppt/slides/_rels/slide37.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notesSlide" Target="../notesSlides/notesSlide37.xml"/><Relationship Id="rId1" Type="http://schemas.openxmlformats.org/officeDocument/2006/relationships/slideLayout" Target="../slideLayouts/slideLayout4.xml"/><Relationship Id="rId5" Type="http://schemas.openxmlformats.org/officeDocument/2006/relationships/image" Target="../media/image79.emf"/><Relationship Id="rId4" Type="http://schemas.openxmlformats.org/officeDocument/2006/relationships/image" Target="../media/image78.emf"/></Relationships>
</file>

<file path=ppt/slides/_rels/slide38.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notesSlide" Target="../notesSlides/notesSlide38.xml"/><Relationship Id="rId1" Type="http://schemas.openxmlformats.org/officeDocument/2006/relationships/slideLayout" Target="../slideLayouts/slideLayout4.xml"/><Relationship Id="rId5" Type="http://schemas.openxmlformats.org/officeDocument/2006/relationships/image" Target="../media/image79.emf"/><Relationship Id="rId4" Type="http://schemas.openxmlformats.org/officeDocument/2006/relationships/image" Target="../media/image78.emf"/></Relationships>
</file>

<file path=ppt/slides/_rels/slide39.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81.emf"/></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notesSlide" Target="../notesSlides/notesSlide41.xml"/><Relationship Id="rId1" Type="http://schemas.openxmlformats.org/officeDocument/2006/relationships/slideLayout" Target="../slideLayouts/slideLayout4.xml"/><Relationship Id="rId4" Type="http://schemas.openxmlformats.org/officeDocument/2006/relationships/image" Target="../media/image83.emf"/></Relationships>
</file>

<file path=ppt/slides/_rels/slide42.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notesSlide" Target="../notesSlides/notesSlide42.xml"/><Relationship Id="rId1" Type="http://schemas.openxmlformats.org/officeDocument/2006/relationships/slideLayout" Target="../slideLayouts/slideLayout4.xml"/><Relationship Id="rId4" Type="http://schemas.openxmlformats.org/officeDocument/2006/relationships/image" Target="../media/image85.emf"/></Relationships>
</file>

<file path=ppt/slides/_rels/slide43.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notesSlide" Target="../notesSlides/notesSlide43.xml"/><Relationship Id="rId1" Type="http://schemas.openxmlformats.org/officeDocument/2006/relationships/slideLayout" Target="../slideLayouts/slideLayout4.xml"/><Relationship Id="rId4" Type="http://schemas.openxmlformats.org/officeDocument/2006/relationships/image" Target="../media/image85.emf"/></Relationships>
</file>

<file path=ppt/slides/_rels/slide44.xml.rels><?xml version="1.0" encoding="UTF-8" standalone="yes"?>
<Relationships xmlns="http://schemas.openxmlformats.org/package/2006/relationships"><Relationship Id="rId3" Type="http://schemas.openxmlformats.org/officeDocument/2006/relationships/image" Target="../media/image84.emf"/><Relationship Id="rId7" Type="http://schemas.openxmlformats.org/officeDocument/2006/relationships/image" Target="../media/image88.emf"/><Relationship Id="rId2" Type="http://schemas.openxmlformats.org/officeDocument/2006/relationships/notesSlide" Target="../notesSlides/notesSlide44.xml"/><Relationship Id="rId1" Type="http://schemas.openxmlformats.org/officeDocument/2006/relationships/slideLayout" Target="../slideLayouts/slideLayout4.xml"/><Relationship Id="rId6" Type="http://schemas.openxmlformats.org/officeDocument/2006/relationships/image" Target="../media/image87.emf"/><Relationship Id="rId5" Type="http://schemas.openxmlformats.org/officeDocument/2006/relationships/image" Target="../media/image86.emf"/><Relationship Id="rId4" Type="http://schemas.openxmlformats.org/officeDocument/2006/relationships/image" Target="../media/image85.emf"/></Relationships>
</file>

<file path=ppt/slides/_rels/slide45.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notesSlide" Target="../notesSlides/notesSlide46.xml"/><Relationship Id="rId1" Type="http://schemas.openxmlformats.org/officeDocument/2006/relationships/slideLayout" Target="../slideLayouts/slideLayout4.xml"/><Relationship Id="rId5" Type="http://schemas.openxmlformats.org/officeDocument/2006/relationships/image" Target="../media/image91.emf"/><Relationship Id="rId4" Type="http://schemas.openxmlformats.org/officeDocument/2006/relationships/image" Target="../media/image90.emf"/></Relationships>
</file>

<file path=ppt/slides/_rels/slide47.x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8" Type="http://schemas.openxmlformats.org/officeDocument/2006/relationships/image" Target="../media/image97.emf"/><Relationship Id="rId3" Type="http://schemas.openxmlformats.org/officeDocument/2006/relationships/image" Target="../media/image93.emf"/><Relationship Id="rId7" Type="http://schemas.openxmlformats.org/officeDocument/2006/relationships/image" Target="../media/image96.emf"/><Relationship Id="rId2" Type="http://schemas.openxmlformats.org/officeDocument/2006/relationships/notesSlide" Target="../notesSlides/notesSlide48.xml"/><Relationship Id="rId1" Type="http://schemas.openxmlformats.org/officeDocument/2006/relationships/slideLayout" Target="../slideLayouts/slideLayout4.xml"/><Relationship Id="rId6" Type="http://schemas.openxmlformats.org/officeDocument/2006/relationships/image" Target="../media/image92.emf"/><Relationship Id="rId5" Type="http://schemas.openxmlformats.org/officeDocument/2006/relationships/image" Target="../media/image95.emf"/><Relationship Id="rId4" Type="http://schemas.openxmlformats.org/officeDocument/2006/relationships/image" Target="../media/image94.emf"/></Relationships>
</file>

<file path=ppt/slides/_rels/slide49.xml.rels><?xml version="1.0" encoding="UTF-8" standalone="yes"?>
<Relationships xmlns="http://schemas.openxmlformats.org/package/2006/relationships"><Relationship Id="rId8" Type="http://schemas.openxmlformats.org/officeDocument/2006/relationships/image" Target="../media/image103.emf"/><Relationship Id="rId3" Type="http://schemas.openxmlformats.org/officeDocument/2006/relationships/image" Target="../media/image98.emf"/><Relationship Id="rId7" Type="http://schemas.openxmlformats.org/officeDocument/2006/relationships/image" Target="../media/image102.emf"/><Relationship Id="rId2" Type="http://schemas.openxmlformats.org/officeDocument/2006/relationships/notesSlide" Target="../notesSlides/notesSlide49.xml"/><Relationship Id="rId1" Type="http://schemas.openxmlformats.org/officeDocument/2006/relationships/slideLayout" Target="../slideLayouts/slideLayout4.xml"/><Relationship Id="rId6" Type="http://schemas.openxmlformats.org/officeDocument/2006/relationships/image" Target="../media/image101.emf"/><Relationship Id="rId5" Type="http://schemas.openxmlformats.org/officeDocument/2006/relationships/image" Target="../media/image100.emf"/><Relationship Id="rId4" Type="http://schemas.openxmlformats.org/officeDocument/2006/relationships/image" Target="../media/image99.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8" Type="http://schemas.openxmlformats.org/officeDocument/2006/relationships/image" Target="../media/image103.emf"/><Relationship Id="rId3" Type="http://schemas.openxmlformats.org/officeDocument/2006/relationships/image" Target="../media/image98.emf"/><Relationship Id="rId7" Type="http://schemas.openxmlformats.org/officeDocument/2006/relationships/image" Target="../media/image102.emf"/><Relationship Id="rId2" Type="http://schemas.openxmlformats.org/officeDocument/2006/relationships/notesSlide" Target="../notesSlides/notesSlide50.xml"/><Relationship Id="rId1" Type="http://schemas.openxmlformats.org/officeDocument/2006/relationships/slideLayout" Target="../slideLayouts/slideLayout4.xml"/><Relationship Id="rId6" Type="http://schemas.openxmlformats.org/officeDocument/2006/relationships/image" Target="../media/image101.emf"/><Relationship Id="rId5" Type="http://schemas.openxmlformats.org/officeDocument/2006/relationships/image" Target="../media/image100.emf"/><Relationship Id="rId4" Type="http://schemas.openxmlformats.org/officeDocument/2006/relationships/image" Target="../media/image99.emf"/></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104.emf"/><Relationship Id="rId2" Type="http://schemas.openxmlformats.org/officeDocument/2006/relationships/notesSlide" Target="../notesSlides/notesSlide52.xml"/><Relationship Id="rId1" Type="http://schemas.openxmlformats.org/officeDocument/2006/relationships/slideLayout" Target="../slideLayouts/slideLayout4.xml"/><Relationship Id="rId4" Type="http://schemas.openxmlformats.org/officeDocument/2006/relationships/image" Target="../media/image105.emf"/></Relationships>
</file>

<file path=ppt/slides/_rels/slide53.xml.rels><?xml version="1.0" encoding="UTF-8" standalone="yes"?>
<Relationships xmlns="http://schemas.openxmlformats.org/package/2006/relationships"><Relationship Id="rId3" Type="http://schemas.openxmlformats.org/officeDocument/2006/relationships/image" Target="../media/image104.emf"/><Relationship Id="rId7" Type="http://schemas.openxmlformats.org/officeDocument/2006/relationships/image" Target="../media/image108.emf"/><Relationship Id="rId2" Type="http://schemas.openxmlformats.org/officeDocument/2006/relationships/notesSlide" Target="../notesSlides/notesSlide53.xml"/><Relationship Id="rId1" Type="http://schemas.openxmlformats.org/officeDocument/2006/relationships/slideLayout" Target="../slideLayouts/slideLayout4.xml"/><Relationship Id="rId6" Type="http://schemas.openxmlformats.org/officeDocument/2006/relationships/image" Target="../media/image107.emf"/><Relationship Id="rId5" Type="http://schemas.openxmlformats.org/officeDocument/2006/relationships/image" Target="../media/image106.emf"/><Relationship Id="rId4" Type="http://schemas.openxmlformats.org/officeDocument/2006/relationships/image" Target="../media/image105.emf"/></Relationships>
</file>

<file path=ppt/slides/_rels/slide54.xml.rels><?xml version="1.0" encoding="UTF-8" standalone="yes"?>
<Relationships xmlns="http://schemas.openxmlformats.org/package/2006/relationships"><Relationship Id="rId8" Type="http://schemas.openxmlformats.org/officeDocument/2006/relationships/image" Target="../media/image109.emf"/><Relationship Id="rId3" Type="http://schemas.openxmlformats.org/officeDocument/2006/relationships/image" Target="../media/image104.emf"/><Relationship Id="rId7" Type="http://schemas.openxmlformats.org/officeDocument/2006/relationships/image" Target="../media/image108.emf"/><Relationship Id="rId2" Type="http://schemas.openxmlformats.org/officeDocument/2006/relationships/notesSlide" Target="../notesSlides/notesSlide54.xml"/><Relationship Id="rId1" Type="http://schemas.openxmlformats.org/officeDocument/2006/relationships/slideLayout" Target="../slideLayouts/slideLayout4.xml"/><Relationship Id="rId6" Type="http://schemas.openxmlformats.org/officeDocument/2006/relationships/image" Target="../media/image107.emf"/><Relationship Id="rId5" Type="http://schemas.openxmlformats.org/officeDocument/2006/relationships/image" Target="../media/image106.emf"/><Relationship Id="rId4" Type="http://schemas.openxmlformats.org/officeDocument/2006/relationships/image" Target="../media/image105.emf"/><Relationship Id="rId9" Type="http://schemas.openxmlformats.org/officeDocument/2006/relationships/image" Target="../media/image110.emf"/></Relationships>
</file>

<file path=ppt/slides/_rels/slide55.xml.rels><?xml version="1.0" encoding="UTF-8" standalone="yes"?>
<Relationships xmlns="http://schemas.openxmlformats.org/package/2006/relationships"><Relationship Id="rId3" Type="http://schemas.openxmlformats.org/officeDocument/2006/relationships/image" Target="../media/image111.emf"/><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111.emf"/><Relationship Id="rId2" Type="http://schemas.openxmlformats.org/officeDocument/2006/relationships/notesSlide" Target="../notesSlides/notesSlide56.xml"/><Relationship Id="rId1" Type="http://schemas.openxmlformats.org/officeDocument/2006/relationships/slideLayout" Target="../slideLayouts/slideLayout4.xml"/><Relationship Id="rId4" Type="http://schemas.openxmlformats.org/officeDocument/2006/relationships/image" Target="../media/image112.emf"/></Relationships>
</file>

<file path=ppt/slides/_rels/slide57.xml.rels><?xml version="1.0" encoding="UTF-8" standalone="yes"?>
<Relationships xmlns="http://schemas.openxmlformats.org/package/2006/relationships"><Relationship Id="rId3" Type="http://schemas.openxmlformats.org/officeDocument/2006/relationships/image" Target="../media/image111.emf"/><Relationship Id="rId2" Type="http://schemas.openxmlformats.org/officeDocument/2006/relationships/notesSlide" Target="../notesSlides/notesSlide57.xml"/><Relationship Id="rId1" Type="http://schemas.openxmlformats.org/officeDocument/2006/relationships/slideLayout" Target="../slideLayouts/slideLayout4.xml"/><Relationship Id="rId5" Type="http://schemas.openxmlformats.org/officeDocument/2006/relationships/image" Target="../media/image113.emf"/><Relationship Id="rId4" Type="http://schemas.openxmlformats.org/officeDocument/2006/relationships/image" Target="../media/image112.emf"/></Relationships>
</file>

<file path=ppt/slides/_rels/slide58.xml.rels><?xml version="1.0" encoding="UTF-8" standalone="yes"?>
<Relationships xmlns="http://schemas.openxmlformats.org/package/2006/relationships"><Relationship Id="rId3" Type="http://schemas.openxmlformats.org/officeDocument/2006/relationships/image" Target="../media/image114.emf"/><Relationship Id="rId2" Type="http://schemas.openxmlformats.org/officeDocument/2006/relationships/notesSlide" Target="../notesSlides/notesSlide58.xml"/><Relationship Id="rId1" Type="http://schemas.openxmlformats.org/officeDocument/2006/relationships/slideLayout" Target="../slideLayouts/slideLayout4.xml"/><Relationship Id="rId4" Type="http://schemas.openxmlformats.org/officeDocument/2006/relationships/image" Target="../media/image115.emf"/></Relationships>
</file>

<file path=ppt/slides/_rels/slide59.xml.rels><?xml version="1.0" encoding="UTF-8" standalone="yes"?>
<Relationships xmlns="http://schemas.openxmlformats.org/package/2006/relationships"><Relationship Id="rId3" Type="http://schemas.openxmlformats.org/officeDocument/2006/relationships/image" Target="../media/image114.emf"/><Relationship Id="rId2" Type="http://schemas.openxmlformats.org/officeDocument/2006/relationships/notesSlide" Target="../notesSlides/notesSlide59.xml"/><Relationship Id="rId1" Type="http://schemas.openxmlformats.org/officeDocument/2006/relationships/slideLayout" Target="../slideLayouts/slideLayout4.xml"/><Relationship Id="rId6" Type="http://schemas.openxmlformats.org/officeDocument/2006/relationships/image" Target="../media/image117.emf"/><Relationship Id="rId5" Type="http://schemas.openxmlformats.org/officeDocument/2006/relationships/image" Target="../media/image116.emf"/><Relationship Id="rId4" Type="http://schemas.openxmlformats.org/officeDocument/2006/relationships/image" Target="../media/image115.emf"/></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7" Type="http://schemas.openxmlformats.org/officeDocument/2006/relationships/image" Target="../media/image15.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s>
</file>

<file path=ppt/slides/_rels/slide60.xml.rels><?xml version="1.0" encoding="UTF-8" standalone="yes"?>
<Relationships xmlns="http://schemas.openxmlformats.org/package/2006/relationships"><Relationship Id="rId8" Type="http://schemas.openxmlformats.org/officeDocument/2006/relationships/image" Target="../media/image119.emf"/><Relationship Id="rId3" Type="http://schemas.openxmlformats.org/officeDocument/2006/relationships/image" Target="../media/image114.emf"/><Relationship Id="rId7" Type="http://schemas.openxmlformats.org/officeDocument/2006/relationships/image" Target="../media/image118.emf"/><Relationship Id="rId2" Type="http://schemas.openxmlformats.org/officeDocument/2006/relationships/notesSlide" Target="../notesSlides/notesSlide60.xml"/><Relationship Id="rId1" Type="http://schemas.openxmlformats.org/officeDocument/2006/relationships/slideLayout" Target="../slideLayouts/slideLayout4.xml"/><Relationship Id="rId6" Type="http://schemas.openxmlformats.org/officeDocument/2006/relationships/image" Target="../media/image117.emf"/><Relationship Id="rId5" Type="http://schemas.openxmlformats.org/officeDocument/2006/relationships/image" Target="../media/image116.emf"/><Relationship Id="rId4" Type="http://schemas.openxmlformats.org/officeDocument/2006/relationships/image" Target="../media/image115.emf"/></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120.emf"/><Relationship Id="rId7" Type="http://schemas.openxmlformats.org/officeDocument/2006/relationships/image" Target="../media/image77.emf"/><Relationship Id="rId2" Type="http://schemas.openxmlformats.org/officeDocument/2006/relationships/notesSlide" Target="../notesSlides/notesSlide63.xml"/><Relationship Id="rId1" Type="http://schemas.openxmlformats.org/officeDocument/2006/relationships/slideLayout" Target="../slideLayouts/slideLayout4.xml"/><Relationship Id="rId6" Type="http://schemas.openxmlformats.org/officeDocument/2006/relationships/image" Target="../media/image123.emf"/><Relationship Id="rId5" Type="http://schemas.openxmlformats.org/officeDocument/2006/relationships/image" Target="../media/image122.emf"/><Relationship Id="rId4" Type="http://schemas.openxmlformats.org/officeDocument/2006/relationships/image" Target="../media/image121.emf"/></Relationships>
</file>

<file path=ppt/slides/_rels/slide64.xml.rels><?xml version="1.0" encoding="UTF-8" standalone="yes"?>
<Relationships xmlns="http://schemas.openxmlformats.org/package/2006/relationships"><Relationship Id="rId3" Type="http://schemas.openxmlformats.org/officeDocument/2006/relationships/image" Target="../media/image124.emf"/><Relationship Id="rId2" Type="http://schemas.openxmlformats.org/officeDocument/2006/relationships/notesSlide" Target="../notesSlides/notesSlide64.xml"/><Relationship Id="rId1" Type="http://schemas.openxmlformats.org/officeDocument/2006/relationships/slideLayout" Target="../slideLayouts/slideLayout4.xml"/><Relationship Id="rId5" Type="http://schemas.openxmlformats.org/officeDocument/2006/relationships/image" Target="../media/image126.emf"/><Relationship Id="rId4" Type="http://schemas.openxmlformats.org/officeDocument/2006/relationships/image" Target="../media/image125.emf"/></Relationships>
</file>

<file path=ppt/slides/_rels/slide65.xml.rels><?xml version="1.0" encoding="UTF-8" standalone="yes"?>
<Relationships xmlns="http://schemas.openxmlformats.org/package/2006/relationships"><Relationship Id="rId8" Type="http://schemas.openxmlformats.org/officeDocument/2006/relationships/image" Target="../media/image89.emf"/><Relationship Id="rId3" Type="http://schemas.openxmlformats.org/officeDocument/2006/relationships/image" Target="../media/image124.emf"/><Relationship Id="rId7" Type="http://schemas.openxmlformats.org/officeDocument/2006/relationships/image" Target="../media/image127.emf"/><Relationship Id="rId2" Type="http://schemas.openxmlformats.org/officeDocument/2006/relationships/notesSlide" Target="../notesSlides/notesSlide65.xml"/><Relationship Id="rId1" Type="http://schemas.openxmlformats.org/officeDocument/2006/relationships/slideLayout" Target="../slideLayouts/slideLayout4.xml"/><Relationship Id="rId6" Type="http://schemas.openxmlformats.org/officeDocument/2006/relationships/image" Target="../media/image90.emf"/><Relationship Id="rId5" Type="http://schemas.openxmlformats.org/officeDocument/2006/relationships/image" Target="../media/image126.emf"/><Relationship Id="rId4" Type="http://schemas.openxmlformats.org/officeDocument/2006/relationships/image" Target="../media/image125.emf"/><Relationship Id="rId9" Type="http://schemas.openxmlformats.org/officeDocument/2006/relationships/image" Target="../media/image128.emf"/></Relationships>
</file>

<file path=ppt/slides/_rels/slide66.xml.rels><?xml version="1.0" encoding="UTF-8" standalone="yes"?>
<Relationships xmlns="http://schemas.openxmlformats.org/package/2006/relationships"><Relationship Id="rId3" Type="http://schemas.openxmlformats.org/officeDocument/2006/relationships/image" Target="../media/image129.emf"/><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130.emf"/><Relationship Id="rId2" Type="http://schemas.openxmlformats.org/officeDocument/2006/relationships/notesSlide" Target="../notesSlides/notesSlide67.xml"/><Relationship Id="rId1" Type="http://schemas.openxmlformats.org/officeDocument/2006/relationships/slideLayout" Target="../slideLayouts/slideLayout4.xml"/><Relationship Id="rId4" Type="http://schemas.openxmlformats.org/officeDocument/2006/relationships/image" Target="../media/image129.emf"/></Relationships>
</file>

<file path=ppt/slides/_rels/slide68.xml.rels><?xml version="1.0" encoding="UTF-8" standalone="yes"?>
<Relationships xmlns="http://schemas.openxmlformats.org/package/2006/relationships"><Relationship Id="rId3" Type="http://schemas.openxmlformats.org/officeDocument/2006/relationships/image" Target="../media/image131.emf"/><Relationship Id="rId7" Type="http://schemas.openxmlformats.org/officeDocument/2006/relationships/image" Target="../media/image135.emf"/><Relationship Id="rId2" Type="http://schemas.openxmlformats.org/officeDocument/2006/relationships/notesSlide" Target="../notesSlides/notesSlide68.xml"/><Relationship Id="rId1" Type="http://schemas.openxmlformats.org/officeDocument/2006/relationships/slideLayout" Target="../slideLayouts/slideLayout4.xml"/><Relationship Id="rId6" Type="http://schemas.openxmlformats.org/officeDocument/2006/relationships/image" Target="../media/image134.emf"/><Relationship Id="rId5" Type="http://schemas.openxmlformats.org/officeDocument/2006/relationships/image" Target="../media/image133.emf"/><Relationship Id="rId4" Type="http://schemas.openxmlformats.org/officeDocument/2006/relationships/image" Target="../media/image132.emf"/></Relationships>
</file>

<file path=ppt/slides/_rels/slide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8.emf"/><Relationship Id="rId4" Type="http://schemas.openxmlformats.org/officeDocument/2006/relationships/image" Target="../media/image17.emf"/></Relationships>
</file>

<file path=ppt/slides/_rels/slide9.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16.emf"/><Relationship Id="rId7" Type="http://schemas.openxmlformats.org/officeDocument/2006/relationships/image" Target="../media/image21.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0.emf"/><Relationship Id="rId5" Type="http://schemas.openxmlformats.org/officeDocument/2006/relationships/image" Target="../media/image17.emf"/><Relationship Id="rId4" Type="http://schemas.openxmlformats.org/officeDocument/2006/relationships/image" Target="../media/image1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3"/>
          <p:cNvSpPr>
            <a:spLocks noGrp="1" noChangeArrowheads="1"/>
          </p:cNvSpPr>
          <p:nvPr>
            <p:ph type="ctrTitle"/>
          </p:nvPr>
        </p:nvSpPr>
        <p:spPr>
          <a:xfrm>
            <a:off x="375187" y="879091"/>
            <a:ext cx="6789101" cy="2283454"/>
          </a:xfrm>
        </p:spPr>
        <p:txBody>
          <a:bodyPr/>
          <a:lstStyle/>
          <a:p>
            <a:pPr algn="ctr" eaLnBrk="1" hangingPunct="1"/>
            <a:r>
              <a:rPr lang="en-US" b="1" dirty="0">
                <a:solidFill>
                  <a:schemeClr val="bg2"/>
                </a:solidFill>
                <a:latin typeface="Palatino" charset="0"/>
                <a:ea typeface="ＭＳ Ｐゴシック" charset="0"/>
                <a:cs typeface="ＭＳ Ｐゴシック" charset="0"/>
              </a:rPr>
              <a:t>Particle motion in Hamiltonian Formalism I </a:t>
            </a:r>
            <a:br>
              <a:rPr lang="en-US" b="1" dirty="0">
                <a:solidFill>
                  <a:schemeClr val="bg2"/>
                </a:solidFill>
                <a:latin typeface="Palatino" charset="0"/>
                <a:ea typeface="ＭＳ Ｐゴシック" charset="0"/>
                <a:cs typeface="ＭＳ Ｐゴシック" charset="0"/>
              </a:rPr>
            </a:br>
            <a:r>
              <a:rPr lang="en-US" sz="3600" b="1" dirty="0">
                <a:solidFill>
                  <a:schemeClr val="tx1"/>
                </a:solidFill>
                <a:latin typeface="Times New Roman" charset="0"/>
                <a:ea typeface="ＭＳ Ｐゴシック" charset="0"/>
                <a:cs typeface="ＭＳ Ｐゴシック" charset="0"/>
              </a:rPr>
              <a:t>Yannis PAPAPHILIPPOU</a:t>
            </a:r>
            <a:br>
              <a:rPr lang="en-US" sz="3600" b="1" dirty="0">
                <a:solidFill>
                  <a:schemeClr val="tx1"/>
                </a:solidFill>
                <a:latin typeface="Times New Roman" charset="0"/>
                <a:ea typeface="ＭＳ Ｐゴシック" charset="0"/>
                <a:cs typeface="ＭＳ Ｐゴシック" charset="0"/>
              </a:rPr>
            </a:br>
            <a:r>
              <a:rPr lang="en-US" sz="2800" b="1" dirty="0">
                <a:solidFill>
                  <a:schemeClr val="tx1"/>
                </a:solidFill>
                <a:latin typeface="Times New Roman" charset="0"/>
                <a:ea typeface="ＭＳ Ｐゴシック" charset="0"/>
                <a:cs typeface="ＭＳ Ｐゴシック" charset="0"/>
              </a:rPr>
              <a:t>Accelerator and Beam Physics group</a:t>
            </a:r>
            <a:br>
              <a:rPr lang="en-US" sz="2800" b="1" dirty="0">
                <a:solidFill>
                  <a:schemeClr val="tx1"/>
                </a:solidFill>
                <a:latin typeface="Times New Roman" charset="0"/>
                <a:ea typeface="ＭＳ Ｐゴシック" charset="0"/>
                <a:cs typeface="ＭＳ Ｐゴシック" charset="0"/>
              </a:rPr>
            </a:br>
            <a:r>
              <a:rPr lang="en-US" sz="2800" b="1" dirty="0">
                <a:solidFill>
                  <a:schemeClr val="tx1"/>
                </a:solidFill>
                <a:latin typeface="Times New Roman" charset="0"/>
                <a:ea typeface="ＭＳ Ｐゴシック" charset="0"/>
                <a:cs typeface="ＭＳ Ｐゴシック" charset="0"/>
              </a:rPr>
              <a:t>Beams Department, CERN</a:t>
            </a:r>
            <a:endParaRPr lang="en-US" sz="2800" b="1" dirty="0">
              <a:solidFill>
                <a:schemeClr val="tx1"/>
              </a:solidFill>
              <a:latin typeface="Palatino" charset="0"/>
              <a:ea typeface="ＭＳ Ｐゴシック" charset="0"/>
              <a:cs typeface="ＭＳ Ｐゴシック" charset="0"/>
            </a:endParaRPr>
          </a:p>
        </p:txBody>
      </p:sp>
      <p:sp>
        <p:nvSpPr>
          <p:cNvPr id="5122" name="Rectangle 4"/>
          <p:cNvSpPr>
            <a:spLocks noGrp="1" noChangeArrowheads="1"/>
          </p:cNvSpPr>
          <p:nvPr>
            <p:ph type="subTitle" idx="1"/>
          </p:nvPr>
        </p:nvSpPr>
        <p:spPr>
          <a:xfrm>
            <a:off x="251520" y="4574546"/>
            <a:ext cx="5976664" cy="2283454"/>
          </a:xfrm>
        </p:spPr>
        <p:txBody>
          <a:bodyPr/>
          <a:lstStyle/>
          <a:p>
            <a:pPr eaLnBrk="1" hangingPunct="1">
              <a:buFont typeface="Wingdings" charset="0"/>
              <a:buNone/>
            </a:pPr>
            <a:r>
              <a:rPr lang="en-US" sz="2800" b="1" dirty="0">
                <a:latin typeface="Times New Roman" charset="0"/>
                <a:ea typeface="ＭＳ Ｐゴシック" charset="0"/>
                <a:cs typeface="ＭＳ Ｐゴシック" charset="0"/>
              </a:rPr>
              <a:t>CERN Accelerator School</a:t>
            </a:r>
          </a:p>
          <a:p>
            <a:pPr eaLnBrk="1" hangingPunct="1"/>
            <a:r>
              <a:rPr lang="en-GB" sz="2800" dirty="0"/>
              <a:t>Introduction to Accelerator Physics</a:t>
            </a:r>
          </a:p>
          <a:p>
            <a:pPr eaLnBrk="1" hangingPunct="1"/>
            <a:r>
              <a:rPr lang="en-GB" sz="2800" dirty="0"/>
              <a:t>Santa Susanna, Spain</a:t>
            </a:r>
          </a:p>
          <a:p>
            <a:pPr eaLnBrk="1" hangingPunct="1"/>
            <a:r>
              <a:rPr lang="en-GB" sz="2800" dirty="0"/>
              <a:t>September 22</a:t>
            </a:r>
            <a:r>
              <a:rPr lang="en-GB" sz="2800" baseline="30000" dirty="0"/>
              <a:t>nd</a:t>
            </a:r>
            <a:r>
              <a:rPr lang="en-GB" sz="2800" dirty="0"/>
              <a:t> – October 5</a:t>
            </a:r>
            <a:r>
              <a:rPr lang="en-GB" sz="2800" baseline="30000" dirty="0"/>
              <a:t>th</a:t>
            </a:r>
            <a:r>
              <a:rPr lang="en-GB" sz="2800" dirty="0"/>
              <a:t>, 2024 </a:t>
            </a:r>
          </a:p>
        </p:txBody>
      </p:sp>
      <p:pic>
        <p:nvPicPr>
          <p:cNvPr id="1026" name="Picture 2" descr="page1image1604631152">
            <a:extLst>
              <a:ext uri="{FF2B5EF4-FFF2-40B4-BE49-F238E27FC236}">
                <a16:creationId xmlns:a16="http://schemas.microsoft.com/office/drawing/2014/main" id="{BF4AC8AA-3D98-E173-ABEE-09119F8028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064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page1image1604744272">
            <a:extLst>
              <a:ext uri="{FF2B5EF4-FFF2-40B4-BE49-F238E27FC236}">
                <a16:creationId xmlns:a16="http://schemas.microsoft.com/office/drawing/2014/main" id="{89E5FB64-9754-B21E-4BD1-9ECC953AE6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06400" cy="4953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age1image1604633840">
            <a:extLst>
              <a:ext uri="{FF2B5EF4-FFF2-40B4-BE49-F238E27FC236}">
                <a16:creationId xmlns:a16="http://schemas.microsoft.com/office/drawing/2014/main" id="{3740321C-AE56-B9F7-C964-FC69EA11FC7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381000" cy="4699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page1image1604634048">
            <a:extLst>
              <a:ext uri="{FF2B5EF4-FFF2-40B4-BE49-F238E27FC236}">
                <a16:creationId xmlns:a16="http://schemas.microsoft.com/office/drawing/2014/main" id="{3659C89B-83F9-EFBC-E597-B133D2432CC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393700" cy="5207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063D5F25-A8CB-0498-9784-2CA42C9FF683}"/>
              </a:ext>
            </a:extLst>
          </p:cNvPr>
          <p:cNvPicPr>
            <a:picLocks noChangeAspect="1"/>
          </p:cNvPicPr>
          <p:nvPr/>
        </p:nvPicPr>
        <p:blipFill>
          <a:blip r:embed="rId7"/>
          <a:srcRect t="1430"/>
          <a:stretch/>
        </p:blipFill>
        <p:spPr>
          <a:xfrm>
            <a:off x="6362267" y="3000801"/>
            <a:ext cx="2781733" cy="3861048"/>
          </a:xfrm>
          <a:prstGeom prst="rect">
            <a:avLst/>
          </a:prstGeom>
        </p:spPr>
      </p:pic>
    </p:spTree>
    <p:extLst>
      <p:ext uri="{BB962C8B-B14F-4D97-AF65-F5344CB8AC3E}">
        <p14:creationId xmlns:p14="http://schemas.microsoft.com/office/powerpoint/2010/main" val="3227858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371600" y="76200"/>
            <a:ext cx="7467600" cy="609600"/>
          </a:xfrm>
        </p:spPr>
        <p:txBody>
          <a:bodyPr/>
          <a:lstStyle/>
          <a:p>
            <a:pPr eaLnBrk="1" hangingPunct="1"/>
            <a:r>
              <a:rPr lang="en-US" sz="4000">
                <a:latin typeface="Palatino" charset="0"/>
                <a:ea typeface="ＭＳ Ｐゴシック" charset="0"/>
                <a:cs typeface="ＭＳ Ｐゴシック" charset="0"/>
              </a:rPr>
              <a:t>Reminder: Harmonic oscillator</a:t>
            </a:r>
          </a:p>
        </p:txBody>
      </p:sp>
      <p:sp>
        <p:nvSpPr>
          <p:cNvPr id="11266" name="Rectangle 3"/>
          <p:cNvSpPr>
            <a:spLocks noChangeArrowheads="1"/>
          </p:cNvSpPr>
          <p:nvPr/>
        </p:nvSpPr>
        <p:spPr bwMode="auto">
          <a:xfrm>
            <a:off x="179512" y="749300"/>
            <a:ext cx="8964488"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defRPr/>
            </a:pPr>
            <a:r>
              <a:rPr lang="en-US" dirty="0">
                <a:latin typeface="Palatino" charset="0"/>
              </a:rPr>
              <a:t>A linear restoring force (</a:t>
            </a:r>
            <a:r>
              <a:rPr lang="en-US" b="1" dirty="0">
                <a:latin typeface="Palatino" charset="0"/>
              </a:rPr>
              <a:t>Harmonic oscillator</a:t>
            </a:r>
            <a:r>
              <a:rPr lang="en-US" dirty="0">
                <a:latin typeface="Palatino" charset="0"/>
              </a:rPr>
              <a:t>) is described by</a:t>
            </a:r>
          </a:p>
          <a:p>
            <a:pPr marL="342900" indent="-342900" algn="l">
              <a:buSzTx/>
              <a:defRPr/>
            </a:pPr>
            <a:endParaRPr lang="en-US" dirty="0">
              <a:latin typeface="Palatino" charset="0"/>
            </a:endParaRPr>
          </a:p>
          <a:p>
            <a:pPr marL="342900" indent="-342900" algn="l">
              <a:buSzTx/>
              <a:defRPr/>
            </a:pPr>
            <a:endParaRPr lang="en-US" dirty="0">
              <a:latin typeface="Palatino" charset="0"/>
            </a:endParaRPr>
          </a:p>
          <a:p>
            <a:pPr marL="342900" indent="-342900" algn="l">
              <a:buSzTx/>
              <a:defRPr/>
            </a:pPr>
            <a:r>
              <a:rPr lang="en-US" dirty="0">
                <a:latin typeface="Palatino" charset="0"/>
              </a:rPr>
              <a:t>The solution obtained by </a:t>
            </a:r>
            <a:r>
              <a:rPr lang="en-US" b="1" dirty="0">
                <a:latin typeface="Palatino" charset="0"/>
              </a:rPr>
              <a:t>substitution </a:t>
            </a:r>
          </a:p>
          <a:p>
            <a:pPr lvl="1" algn="l">
              <a:lnSpc>
                <a:spcPct val="130000"/>
              </a:lnSpc>
              <a:buClr>
                <a:schemeClr val="accent2"/>
              </a:buClr>
              <a:buSzPct val="80000"/>
              <a:buFont typeface="Wingdings" charset="0"/>
              <a:buNone/>
              <a:defRPr/>
            </a:pPr>
            <a:r>
              <a:rPr lang="en-US" dirty="0">
                <a:latin typeface="Palatino" charset="0"/>
              </a:rPr>
              <a:t>through the </a:t>
            </a:r>
            <a:r>
              <a:rPr lang="en-US" b="1" dirty="0">
                <a:latin typeface="Palatino" charset="0"/>
              </a:rPr>
              <a:t>characteristic polynomial </a:t>
            </a:r>
            <a:r>
              <a:rPr lang="en-US" dirty="0">
                <a:latin typeface="Palatino" charset="0"/>
              </a:rPr>
              <a:t>		      			                            ,  which yields the </a:t>
            </a:r>
            <a:r>
              <a:rPr lang="en-US" b="1" dirty="0">
                <a:latin typeface="Palatino" charset="0"/>
              </a:rPr>
              <a:t>general solution </a:t>
            </a:r>
          </a:p>
          <a:p>
            <a:pPr algn="l">
              <a:buSzTx/>
              <a:buFont typeface="Wingdings" charset="0"/>
              <a:buNone/>
              <a:defRPr/>
            </a:pPr>
            <a:r>
              <a:rPr lang="en-US" dirty="0">
                <a:latin typeface="Palatino" charset="0"/>
              </a:rPr>
              <a:t> </a:t>
            </a:r>
          </a:p>
          <a:p>
            <a:pPr algn="l">
              <a:buSzTx/>
              <a:buNone/>
              <a:defRPr/>
            </a:pPr>
            <a:r>
              <a:rPr lang="en-US" dirty="0">
                <a:latin typeface="Palatino" charset="0"/>
              </a:rPr>
              <a:t>      with the ”</a:t>
            </a:r>
            <a:r>
              <a:rPr lang="en-US" b="1" dirty="0">
                <a:latin typeface="Palatino" charset="0"/>
              </a:rPr>
              <a:t>velocity</a:t>
            </a:r>
            <a:r>
              <a:rPr lang="en-US" dirty="0">
                <a:latin typeface="Palatino" charset="0"/>
              </a:rPr>
              <a:t>” </a:t>
            </a:r>
          </a:p>
          <a:p>
            <a:pPr marL="342900" indent="-342900" algn="l">
              <a:buSzTx/>
              <a:defRPr/>
            </a:pPr>
            <a:endParaRPr lang="en-US" dirty="0">
              <a:latin typeface="Palatino" charset="0"/>
            </a:endParaRPr>
          </a:p>
          <a:p>
            <a:pPr marL="342900" indent="-342900" algn="l">
              <a:buSzTx/>
              <a:defRPr/>
            </a:pPr>
            <a:endParaRPr lang="en-US" dirty="0">
              <a:latin typeface="Palatino" charset="0"/>
            </a:endParaRPr>
          </a:p>
          <a:p>
            <a:pPr marL="342900" indent="-342900" algn="l">
              <a:buSzTx/>
              <a:defRPr/>
            </a:pPr>
            <a:r>
              <a:rPr lang="en-US" dirty="0">
                <a:latin typeface="Palatino" charset="0"/>
              </a:rPr>
              <a:t>Note that a </a:t>
            </a:r>
            <a:r>
              <a:rPr lang="en-US" b="1" dirty="0">
                <a:latin typeface="Palatino" charset="0"/>
              </a:rPr>
              <a:t>negative sign </a:t>
            </a:r>
            <a:r>
              <a:rPr lang="en-US" dirty="0">
                <a:latin typeface="Palatino" charset="0"/>
              </a:rPr>
              <a:t>in the differential equation provides a solution described by </a:t>
            </a:r>
            <a:r>
              <a:rPr lang="en-US" b="1" dirty="0">
                <a:latin typeface="Palatino" charset="0"/>
              </a:rPr>
              <a:t>hyperbolic sine/cosine </a:t>
            </a:r>
            <a:r>
              <a:rPr lang="en-US" dirty="0">
                <a:latin typeface="Palatino" charset="0"/>
              </a:rPr>
              <a:t>functions</a:t>
            </a:r>
          </a:p>
          <a:p>
            <a:pPr marL="342900" indent="-342900" algn="l">
              <a:buSzTx/>
              <a:defRPr/>
            </a:pPr>
            <a:r>
              <a:rPr lang="en-US" dirty="0">
                <a:latin typeface="Palatino" charset="0"/>
              </a:rPr>
              <a:t>Note also that for </a:t>
            </a:r>
            <a:r>
              <a:rPr lang="en-US" b="1" dirty="0">
                <a:latin typeface="Palatino" charset="0"/>
              </a:rPr>
              <a:t>no restoring force </a:t>
            </a:r>
            <a:r>
              <a:rPr lang="en-US" dirty="0">
                <a:latin typeface="Palatino" charset="0"/>
              </a:rPr>
              <a:t>		, the motion is </a:t>
            </a:r>
            <a:r>
              <a:rPr lang="en-US" b="1" dirty="0">
                <a:latin typeface="Palatino" charset="0"/>
              </a:rPr>
              <a:t>unbounded</a:t>
            </a:r>
          </a:p>
          <a:p>
            <a:pPr algn="l">
              <a:buSzTx/>
              <a:buNone/>
              <a:defRPr/>
            </a:pPr>
            <a:endParaRPr lang="en-US" dirty="0">
              <a:latin typeface="Palatino" charset="0"/>
            </a:endParaRPr>
          </a:p>
          <a:p>
            <a:pPr algn="l">
              <a:buSzTx/>
              <a:buNone/>
              <a:defRPr/>
            </a:pPr>
            <a:endParaRPr lang="en-US" dirty="0">
              <a:latin typeface="Palatino" charset="0"/>
            </a:endParaRPr>
          </a:p>
          <a:p>
            <a:pPr algn="l">
              <a:buSzTx/>
              <a:buNone/>
              <a:defRPr/>
            </a:pPr>
            <a:endParaRPr lang="en-US" dirty="0">
              <a:latin typeface="Palatino" charset="0"/>
            </a:endParaRPr>
          </a:p>
          <a:p>
            <a:pPr algn="l">
              <a:buSzTx/>
              <a:buNone/>
              <a:defRPr/>
            </a:pPr>
            <a:endParaRPr lang="en-US" dirty="0">
              <a:latin typeface="Palatino" charset="0"/>
            </a:endParaRPr>
          </a:p>
          <a:p>
            <a:pPr marL="342900" indent="-342900" algn="l">
              <a:buSzTx/>
              <a:defRPr/>
            </a:pPr>
            <a:endParaRPr lang="en-US" dirty="0">
              <a:latin typeface="Palatino" charset="0"/>
            </a:endParaRPr>
          </a:p>
          <a:p>
            <a:pPr algn="l">
              <a:lnSpc>
                <a:spcPct val="200000"/>
              </a:lnSpc>
              <a:buSzTx/>
              <a:buNone/>
              <a:defRPr/>
            </a:pPr>
            <a:r>
              <a:rPr lang="en-US" dirty="0">
                <a:latin typeface="Palatino" charset="0"/>
              </a:rPr>
              <a:t>				</a:t>
            </a: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pic>
        <p:nvPicPr>
          <p:cNvPr id="17412" name="Picture 3"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22525" y="1268760"/>
            <a:ext cx="3013571" cy="7751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5" name="Picture 7"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596506"/>
            <a:ext cx="8785225"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D9099FB0-913D-F248-AD30-4D65C2BDBA84}"/>
              </a:ext>
            </a:extLst>
          </p:cNvPr>
          <p:cNvSpPr txBox="1"/>
          <p:nvPr/>
        </p:nvSpPr>
        <p:spPr>
          <a:xfrm>
            <a:off x="5681617" y="1469975"/>
            <a:ext cx="723276" cy="461665"/>
          </a:xfrm>
          <a:prstGeom prst="rect">
            <a:avLst/>
          </a:prstGeom>
          <a:noFill/>
        </p:spPr>
        <p:txBody>
          <a:bodyPr wrap="none" rtlCol="0">
            <a:spAutoFit/>
          </a:bodyPr>
          <a:lstStyle/>
          <a:p>
            <a:pPr>
              <a:buNone/>
            </a:pPr>
            <a:r>
              <a:rPr lang="en-CH" dirty="0"/>
              <a:t>with</a:t>
            </a:r>
          </a:p>
        </p:txBody>
      </p:sp>
      <p:pic>
        <p:nvPicPr>
          <p:cNvPr id="11" name="Picture 10">
            <a:extLst>
              <a:ext uri="{FF2B5EF4-FFF2-40B4-BE49-F238E27FC236}">
                <a16:creationId xmlns:a16="http://schemas.microsoft.com/office/drawing/2014/main" id="{E4E5AA00-4739-4340-AEAA-A41131B24CB2}"/>
              </a:ext>
            </a:extLst>
          </p:cNvPr>
          <p:cNvPicPr>
            <a:picLocks noChangeAspect="1"/>
          </p:cNvPicPr>
          <p:nvPr/>
        </p:nvPicPr>
        <p:blipFill>
          <a:blip r:embed="rId5"/>
          <a:stretch>
            <a:fillRect/>
          </a:stretch>
        </p:blipFill>
        <p:spPr>
          <a:xfrm>
            <a:off x="6521875" y="1238460"/>
            <a:ext cx="1500427" cy="800841"/>
          </a:xfrm>
          <a:prstGeom prst="rect">
            <a:avLst/>
          </a:prstGeom>
        </p:spPr>
      </p:pic>
      <p:pic>
        <p:nvPicPr>
          <p:cNvPr id="5" name="Picture 4">
            <a:extLst>
              <a:ext uri="{FF2B5EF4-FFF2-40B4-BE49-F238E27FC236}">
                <a16:creationId xmlns:a16="http://schemas.microsoft.com/office/drawing/2014/main" id="{57828905-BAE2-A149-8159-D78338DF1A50}"/>
              </a:ext>
            </a:extLst>
          </p:cNvPr>
          <p:cNvPicPr>
            <a:picLocks noChangeAspect="1"/>
          </p:cNvPicPr>
          <p:nvPr/>
        </p:nvPicPr>
        <p:blipFill>
          <a:blip r:embed="rId6"/>
          <a:stretch>
            <a:fillRect/>
          </a:stretch>
        </p:blipFill>
        <p:spPr>
          <a:xfrm>
            <a:off x="470665" y="4490968"/>
            <a:ext cx="8421815" cy="693561"/>
          </a:xfrm>
          <a:prstGeom prst="rect">
            <a:avLst/>
          </a:prstGeom>
        </p:spPr>
      </p:pic>
      <p:pic>
        <p:nvPicPr>
          <p:cNvPr id="7" name="Picture 6">
            <a:extLst>
              <a:ext uri="{FF2B5EF4-FFF2-40B4-BE49-F238E27FC236}">
                <a16:creationId xmlns:a16="http://schemas.microsoft.com/office/drawing/2014/main" id="{4459C744-ACE0-C74E-9625-161BFF4366EF}"/>
              </a:ext>
            </a:extLst>
          </p:cNvPr>
          <p:cNvPicPr>
            <a:picLocks noChangeAspect="1"/>
          </p:cNvPicPr>
          <p:nvPr/>
        </p:nvPicPr>
        <p:blipFill>
          <a:blip r:embed="rId7"/>
          <a:stretch>
            <a:fillRect/>
          </a:stretch>
        </p:blipFill>
        <p:spPr>
          <a:xfrm>
            <a:off x="470666" y="3047295"/>
            <a:ext cx="3741294" cy="383255"/>
          </a:xfrm>
          <a:prstGeom prst="rect">
            <a:avLst/>
          </a:prstGeom>
        </p:spPr>
      </p:pic>
      <p:pic>
        <p:nvPicPr>
          <p:cNvPr id="12" name="Picture 9" descr="latex-image-1.pdf">
            <a:extLst>
              <a:ext uri="{FF2B5EF4-FFF2-40B4-BE49-F238E27FC236}">
                <a16:creationId xmlns:a16="http://schemas.microsoft.com/office/drawing/2014/main" id="{77ECF9E4-B3EF-3F43-899A-DBFC20866950}"/>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580112" y="6165304"/>
            <a:ext cx="1033463"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5" descr="latex-image-1.pdf">
            <a:extLst>
              <a:ext uri="{FF2B5EF4-FFF2-40B4-BE49-F238E27FC236}">
                <a16:creationId xmlns:a16="http://schemas.microsoft.com/office/drawing/2014/main" id="{3611C26D-0E60-2840-AA45-0AD030457C8E}"/>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868144" y="2035696"/>
            <a:ext cx="1655762"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8647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371600" y="76200"/>
            <a:ext cx="7467600" cy="609600"/>
          </a:xfrm>
        </p:spPr>
        <p:txBody>
          <a:bodyPr/>
          <a:lstStyle/>
          <a:p>
            <a:pPr eaLnBrk="1" hangingPunct="1"/>
            <a:r>
              <a:rPr lang="en-US" sz="4000" dirty="0">
                <a:latin typeface="Palatino" charset="0"/>
                <a:ea typeface="ＭＳ Ｐゴシック" charset="0"/>
                <a:cs typeface="ＭＳ Ｐゴシック" charset="0"/>
              </a:rPr>
              <a:t>Matrix solution</a:t>
            </a:r>
          </a:p>
        </p:txBody>
      </p:sp>
      <p:sp>
        <p:nvSpPr>
          <p:cNvPr id="11266" name="Rectangle 3"/>
          <p:cNvSpPr>
            <a:spLocks noChangeArrowheads="1"/>
          </p:cNvSpPr>
          <p:nvPr/>
        </p:nvSpPr>
        <p:spPr bwMode="auto">
          <a:xfrm>
            <a:off x="179512" y="749300"/>
            <a:ext cx="8964488"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defRPr/>
            </a:pPr>
            <a:r>
              <a:rPr lang="en-US" dirty="0">
                <a:latin typeface="Palatino" charset="0"/>
              </a:rPr>
              <a:t>The </a:t>
            </a:r>
            <a:r>
              <a:rPr lang="en-US" b="1" dirty="0">
                <a:latin typeface="Palatino" charset="0"/>
              </a:rPr>
              <a:t>amplitude</a:t>
            </a:r>
            <a:r>
              <a:rPr lang="en-US" dirty="0">
                <a:latin typeface="Palatino" charset="0"/>
              </a:rPr>
              <a:t> and </a:t>
            </a:r>
            <a:r>
              <a:rPr lang="en-US" b="1" dirty="0">
                <a:latin typeface="Palatino" charset="0"/>
              </a:rPr>
              <a:t>phase</a:t>
            </a:r>
            <a:r>
              <a:rPr lang="en-US" dirty="0">
                <a:latin typeface="Palatino" charset="0"/>
              </a:rPr>
              <a:t> depend on the </a:t>
            </a:r>
            <a:r>
              <a:rPr lang="en-US" b="1" dirty="0">
                <a:latin typeface="Palatino" charset="0"/>
              </a:rPr>
              <a:t>initial conditions</a:t>
            </a:r>
          </a:p>
          <a:p>
            <a:pPr algn="l">
              <a:buSzTx/>
              <a:buNone/>
              <a:defRPr/>
            </a:pPr>
            <a:endParaRPr lang="en-US" dirty="0">
              <a:latin typeface="Palatino" charset="0"/>
            </a:endParaRPr>
          </a:p>
          <a:p>
            <a:pPr marL="342900" indent="-342900" algn="l">
              <a:buSzTx/>
              <a:defRPr/>
            </a:pPr>
            <a:endParaRPr lang="en-US" dirty="0">
              <a:latin typeface="Palatino" charset="0"/>
            </a:endParaRPr>
          </a:p>
          <a:p>
            <a:pPr marL="342900" indent="-342900" algn="l">
              <a:buSzTx/>
              <a:defRPr/>
            </a:pPr>
            <a:r>
              <a:rPr lang="en-US" dirty="0">
                <a:latin typeface="Palatino" charset="0"/>
              </a:rPr>
              <a:t>The solutions can be re-written thus as</a:t>
            </a:r>
            <a:endParaRPr lang="en-US" b="1" dirty="0">
              <a:latin typeface="Palatino" charset="0"/>
            </a:endParaRPr>
          </a:p>
          <a:p>
            <a:pPr marL="342900" indent="-342900" algn="l">
              <a:buSzTx/>
              <a:defRPr/>
            </a:pPr>
            <a:endParaRPr lang="en-US" b="1" dirty="0">
              <a:latin typeface="Palatino" charset="0"/>
            </a:endParaRPr>
          </a:p>
          <a:p>
            <a:pPr algn="l">
              <a:buSzTx/>
              <a:buNone/>
              <a:defRPr/>
            </a:pPr>
            <a:r>
              <a:rPr lang="en-US" dirty="0">
                <a:latin typeface="Palatino" charset="0"/>
              </a:rPr>
              <a:t> 					 	</a:t>
            </a:r>
            <a:endParaRPr lang="en-US" b="1" dirty="0">
              <a:solidFill>
                <a:srgbClr val="000000"/>
              </a:solidFill>
              <a:latin typeface="Palatino" charset="0"/>
            </a:endParaRPr>
          </a:p>
          <a:p>
            <a:pPr algn="l">
              <a:buSzTx/>
              <a:buNone/>
              <a:defRPr/>
            </a:pPr>
            <a:endParaRPr lang="en-US" b="1" dirty="0">
              <a:latin typeface="Palatino" charset="0"/>
            </a:endParaRPr>
          </a:p>
          <a:p>
            <a:pPr algn="l">
              <a:lnSpc>
                <a:spcPct val="200000"/>
              </a:lnSpc>
              <a:buSzTx/>
              <a:buNone/>
              <a:defRPr/>
            </a:pPr>
            <a:r>
              <a:rPr lang="en-US" dirty="0">
                <a:latin typeface="Palatino" charset="0"/>
              </a:rPr>
              <a:t>				</a:t>
            </a: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pic>
        <p:nvPicPr>
          <p:cNvPr id="9" name="Picture 8">
            <a:extLst>
              <a:ext uri="{FF2B5EF4-FFF2-40B4-BE49-F238E27FC236}">
                <a16:creationId xmlns:a16="http://schemas.microsoft.com/office/drawing/2014/main" id="{591C08FB-F810-AD4B-A871-5AE416730F87}"/>
              </a:ext>
            </a:extLst>
          </p:cNvPr>
          <p:cNvPicPr>
            <a:picLocks noChangeAspect="1"/>
          </p:cNvPicPr>
          <p:nvPr/>
        </p:nvPicPr>
        <p:blipFill>
          <a:blip r:embed="rId3"/>
          <a:stretch>
            <a:fillRect/>
          </a:stretch>
        </p:blipFill>
        <p:spPr>
          <a:xfrm>
            <a:off x="268576" y="1124744"/>
            <a:ext cx="8785225" cy="839353"/>
          </a:xfrm>
          <a:prstGeom prst="rect">
            <a:avLst/>
          </a:prstGeom>
        </p:spPr>
      </p:pic>
      <p:pic>
        <p:nvPicPr>
          <p:cNvPr id="14" name="Picture 13">
            <a:extLst>
              <a:ext uri="{FF2B5EF4-FFF2-40B4-BE49-F238E27FC236}">
                <a16:creationId xmlns:a16="http://schemas.microsoft.com/office/drawing/2014/main" id="{97BB55E8-D9F3-2649-BF48-8046161C391B}"/>
              </a:ext>
            </a:extLst>
          </p:cNvPr>
          <p:cNvPicPr>
            <a:picLocks noChangeAspect="1"/>
          </p:cNvPicPr>
          <p:nvPr/>
        </p:nvPicPr>
        <p:blipFill>
          <a:blip r:embed="rId4"/>
          <a:stretch>
            <a:fillRect/>
          </a:stretch>
        </p:blipFill>
        <p:spPr>
          <a:xfrm>
            <a:off x="395536" y="2448898"/>
            <a:ext cx="4441825" cy="744791"/>
          </a:xfrm>
          <a:prstGeom prst="rect">
            <a:avLst/>
          </a:prstGeom>
        </p:spPr>
      </p:pic>
      <p:pic>
        <p:nvPicPr>
          <p:cNvPr id="15" name="Picture 14">
            <a:extLst>
              <a:ext uri="{FF2B5EF4-FFF2-40B4-BE49-F238E27FC236}">
                <a16:creationId xmlns:a16="http://schemas.microsoft.com/office/drawing/2014/main" id="{0BF569B0-D5B7-C249-B420-5A2625466C54}"/>
              </a:ext>
            </a:extLst>
          </p:cNvPr>
          <p:cNvPicPr>
            <a:picLocks noChangeAspect="1"/>
          </p:cNvPicPr>
          <p:nvPr/>
        </p:nvPicPr>
        <p:blipFill>
          <a:blip r:embed="rId5"/>
          <a:stretch>
            <a:fillRect/>
          </a:stretch>
        </p:blipFill>
        <p:spPr>
          <a:xfrm>
            <a:off x="375807" y="3212976"/>
            <a:ext cx="4700249" cy="326756"/>
          </a:xfrm>
          <a:prstGeom prst="rect">
            <a:avLst/>
          </a:prstGeom>
        </p:spPr>
      </p:pic>
    </p:spTree>
    <p:extLst>
      <p:ext uri="{BB962C8B-B14F-4D97-AF65-F5344CB8AC3E}">
        <p14:creationId xmlns:p14="http://schemas.microsoft.com/office/powerpoint/2010/main" val="2761389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371600" y="76200"/>
            <a:ext cx="7467600" cy="609600"/>
          </a:xfrm>
        </p:spPr>
        <p:txBody>
          <a:bodyPr/>
          <a:lstStyle/>
          <a:p>
            <a:pPr eaLnBrk="1" hangingPunct="1"/>
            <a:r>
              <a:rPr lang="en-US" sz="4000" dirty="0">
                <a:latin typeface="Palatino" charset="0"/>
                <a:ea typeface="ＭＳ Ｐゴシック" charset="0"/>
                <a:cs typeface="ＭＳ Ｐゴシック" charset="0"/>
              </a:rPr>
              <a:t>Matrix solution</a:t>
            </a:r>
          </a:p>
        </p:txBody>
      </p:sp>
      <p:sp>
        <p:nvSpPr>
          <p:cNvPr id="11266" name="Rectangle 3"/>
          <p:cNvSpPr>
            <a:spLocks noChangeArrowheads="1"/>
          </p:cNvSpPr>
          <p:nvPr/>
        </p:nvSpPr>
        <p:spPr bwMode="auto">
          <a:xfrm>
            <a:off x="179512" y="749300"/>
            <a:ext cx="8964488"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defRPr/>
            </a:pPr>
            <a:r>
              <a:rPr lang="en-US" dirty="0">
                <a:latin typeface="Palatino" charset="0"/>
              </a:rPr>
              <a:t>The </a:t>
            </a:r>
            <a:r>
              <a:rPr lang="en-US" b="1" dirty="0">
                <a:latin typeface="Palatino" charset="0"/>
              </a:rPr>
              <a:t>amplitude</a:t>
            </a:r>
            <a:r>
              <a:rPr lang="en-US" dirty="0">
                <a:latin typeface="Palatino" charset="0"/>
              </a:rPr>
              <a:t> and </a:t>
            </a:r>
            <a:r>
              <a:rPr lang="en-US" b="1" dirty="0">
                <a:latin typeface="Palatino" charset="0"/>
              </a:rPr>
              <a:t>phase</a:t>
            </a:r>
            <a:r>
              <a:rPr lang="en-US" dirty="0">
                <a:latin typeface="Palatino" charset="0"/>
              </a:rPr>
              <a:t> depend on the </a:t>
            </a:r>
            <a:r>
              <a:rPr lang="en-US" b="1" dirty="0">
                <a:latin typeface="Palatino" charset="0"/>
              </a:rPr>
              <a:t>initial conditions</a:t>
            </a:r>
          </a:p>
          <a:p>
            <a:pPr algn="l">
              <a:buSzTx/>
              <a:buNone/>
              <a:defRPr/>
            </a:pPr>
            <a:endParaRPr lang="en-US" dirty="0">
              <a:latin typeface="Palatino" charset="0"/>
            </a:endParaRPr>
          </a:p>
          <a:p>
            <a:pPr marL="342900" indent="-342900" algn="l">
              <a:buSzTx/>
              <a:defRPr/>
            </a:pPr>
            <a:endParaRPr lang="en-US" dirty="0">
              <a:latin typeface="Palatino" charset="0"/>
            </a:endParaRPr>
          </a:p>
          <a:p>
            <a:pPr marL="342900" indent="-342900" algn="l">
              <a:buSzTx/>
              <a:defRPr/>
            </a:pPr>
            <a:r>
              <a:rPr lang="en-US" dirty="0">
                <a:latin typeface="Palatino" charset="0"/>
              </a:rPr>
              <a:t>The solutions can be re-written thus as</a:t>
            </a:r>
            <a:endParaRPr lang="en-US" b="1" dirty="0">
              <a:latin typeface="Palatino" charset="0"/>
            </a:endParaRPr>
          </a:p>
          <a:p>
            <a:pPr marL="342900" indent="-342900" algn="l">
              <a:buSzTx/>
              <a:defRPr/>
            </a:pPr>
            <a:endParaRPr lang="en-US" b="1" dirty="0">
              <a:latin typeface="Palatino" charset="0"/>
            </a:endParaRPr>
          </a:p>
          <a:p>
            <a:pPr algn="l">
              <a:buSzTx/>
              <a:buNone/>
              <a:defRPr/>
            </a:pPr>
            <a:r>
              <a:rPr lang="en-US" dirty="0">
                <a:latin typeface="Palatino" charset="0"/>
              </a:rPr>
              <a:t> 					 	or in </a:t>
            </a:r>
            <a:r>
              <a:rPr lang="en-US" b="1" dirty="0">
                <a:latin typeface="Palatino" charset="0"/>
              </a:rPr>
              <a:t>matrix</a:t>
            </a:r>
            <a:r>
              <a:rPr lang="en-US" dirty="0">
                <a:latin typeface="Palatino" charset="0"/>
              </a:rPr>
              <a:t> </a:t>
            </a:r>
            <a:r>
              <a:rPr lang="en-US" b="1" dirty="0">
                <a:latin typeface="Palatino" charset="0"/>
              </a:rPr>
              <a:t>form</a:t>
            </a:r>
          </a:p>
          <a:p>
            <a:pPr algn="l">
              <a:buSzTx/>
              <a:buNone/>
              <a:defRPr/>
            </a:pPr>
            <a:endParaRPr lang="en-US" b="1" dirty="0">
              <a:latin typeface="Palatino" charset="0"/>
            </a:endParaRPr>
          </a:p>
          <a:p>
            <a:pPr algn="l">
              <a:buSzTx/>
              <a:buNone/>
              <a:defRPr/>
            </a:pPr>
            <a:endParaRPr lang="en-US" b="1" dirty="0">
              <a:latin typeface="Palatino" charset="0"/>
            </a:endParaRPr>
          </a:p>
          <a:p>
            <a:pPr algn="l">
              <a:buSzTx/>
              <a:buNone/>
              <a:defRPr/>
            </a:pPr>
            <a:endParaRPr lang="en-US" b="1" dirty="0">
              <a:latin typeface="Palatino" charset="0"/>
            </a:endParaRPr>
          </a:p>
          <a:p>
            <a:pPr algn="l">
              <a:buSzTx/>
              <a:buNone/>
              <a:defRPr/>
            </a:pPr>
            <a:endParaRPr lang="en-US" b="1" dirty="0">
              <a:latin typeface="Palatino" charset="0"/>
            </a:endParaRPr>
          </a:p>
          <a:p>
            <a:pPr marL="342900" indent="-342900" algn="l">
              <a:buClr>
                <a:srgbClr val="00007D"/>
              </a:buClr>
              <a:buSzTx/>
              <a:defRPr/>
            </a:pPr>
            <a:endParaRPr lang="en-US" b="1" dirty="0">
              <a:solidFill>
                <a:srgbClr val="000000"/>
              </a:solidFill>
              <a:latin typeface="Palatino" charset="0"/>
            </a:endParaRPr>
          </a:p>
          <a:p>
            <a:pPr algn="l">
              <a:buSzTx/>
              <a:buNone/>
              <a:defRPr/>
            </a:pPr>
            <a:endParaRPr lang="en-US" b="1" dirty="0">
              <a:latin typeface="Palatino" charset="0"/>
            </a:endParaRPr>
          </a:p>
          <a:p>
            <a:pPr algn="l">
              <a:lnSpc>
                <a:spcPct val="200000"/>
              </a:lnSpc>
              <a:buSzTx/>
              <a:buNone/>
              <a:defRPr/>
            </a:pPr>
            <a:r>
              <a:rPr lang="en-US" dirty="0">
                <a:latin typeface="Palatino" charset="0"/>
              </a:rPr>
              <a:t>				</a:t>
            </a: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pic>
        <p:nvPicPr>
          <p:cNvPr id="9" name="Picture 8">
            <a:extLst>
              <a:ext uri="{FF2B5EF4-FFF2-40B4-BE49-F238E27FC236}">
                <a16:creationId xmlns:a16="http://schemas.microsoft.com/office/drawing/2014/main" id="{591C08FB-F810-AD4B-A871-5AE416730F87}"/>
              </a:ext>
            </a:extLst>
          </p:cNvPr>
          <p:cNvPicPr>
            <a:picLocks noChangeAspect="1"/>
          </p:cNvPicPr>
          <p:nvPr/>
        </p:nvPicPr>
        <p:blipFill>
          <a:blip r:embed="rId3"/>
          <a:stretch>
            <a:fillRect/>
          </a:stretch>
        </p:blipFill>
        <p:spPr>
          <a:xfrm>
            <a:off x="268576" y="1124744"/>
            <a:ext cx="8785225" cy="839353"/>
          </a:xfrm>
          <a:prstGeom prst="rect">
            <a:avLst/>
          </a:prstGeom>
        </p:spPr>
      </p:pic>
      <p:pic>
        <p:nvPicPr>
          <p:cNvPr id="14" name="Picture 13">
            <a:extLst>
              <a:ext uri="{FF2B5EF4-FFF2-40B4-BE49-F238E27FC236}">
                <a16:creationId xmlns:a16="http://schemas.microsoft.com/office/drawing/2014/main" id="{97BB55E8-D9F3-2649-BF48-8046161C391B}"/>
              </a:ext>
            </a:extLst>
          </p:cNvPr>
          <p:cNvPicPr>
            <a:picLocks noChangeAspect="1"/>
          </p:cNvPicPr>
          <p:nvPr/>
        </p:nvPicPr>
        <p:blipFill>
          <a:blip r:embed="rId4"/>
          <a:stretch>
            <a:fillRect/>
          </a:stretch>
        </p:blipFill>
        <p:spPr>
          <a:xfrm>
            <a:off x="395536" y="2448898"/>
            <a:ext cx="4441825" cy="744791"/>
          </a:xfrm>
          <a:prstGeom prst="rect">
            <a:avLst/>
          </a:prstGeom>
        </p:spPr>
      </p:pic>
      <p:pic>
        <p:nvPicPr>
          <p:cNvPr id="15" name="Picture 14">
            <a:extLst>
              <a:ext uri="{FF2B5EF4-FFF2-40B4-BE49-F238E27FC236}">
                <a16:creationId xmlns:a16="http://schemas.microsoft.com/office/drawing/2014/main" id="{0BF569B0-D5B7-C249-B420-5A2625466C54}"/>
              </a:ext>
            </a:extLst>
          </p:cNvPr>
          <p:cNvPicPr>
            <a:picLocks noChangeAspect="1"/>
          </p:cNvPicPr>
          <p:nvPr/>
        </p:nvPicPr>
        <p:blipFill>
          <a:blip r:embed="rId5"/>
          <a:stretch>
            <a:fillRect/>
          </a:stretch>
        </p:blipFill>
        <p:spPr>
          <a:xfrm>
            <a:off x="375807" y="3212976"/>
            <a:ext cx="4700249" cy="326756"/>
          </a:xfrm>
          <a:prstGeom prst="rect">
            <a:avLst/>
          </a:prstGeom>
        </p:spPr>
      </p:pic>
      <p:pic>
        <p:nvPicPr>
          <p:cNvPr id="16" name="Picture 15">
            <a:extLst>
              <a:ext uri="{FF2B5EF4-FFF2-40B4-BE49-F238E27FC236}">
                <a16:creationId xmlns:a16="http://schemas.microsoft.com/office/drawing/2014/main" id="{40A95238-6AC4-9346-B681-AD1D78D85D54}"/>
              </a:ext>
            </a:extLst>
          </p:cNvPr>
          <p:cNvPicPr>
            <a:picLocks noChangeAspect="1"/>
          </p:cNvPicPr>
          <p:nvPr/>
        </p:nvPicPr>
        <p:blipFill>
          <a:blip r:embed="rId6"/>
          <a:stretch>
            <a:fillRect/>
          </a:stretch>
        </p:blipFill>
        <p:spPr>
          <a:xfrm>
            <a:off x="395536" y="3714398"/>
            <a:ext cx="8545428" cy="1074213"/>
          </a:xfrm>
          <a:prstGeom prst="rect">
            <a:avLst/>
          </a:prstGeom>
        </p:spPr>
      </p:pic>
    </p:spTree>
    <p:extLst>
      <p:ext uri="{BB962C8B-B14F-4D97-AF65-F5344CB8AC3E}">
        <p14:creationId xmlns:p14="http://schemas.microsoft.com/office/powerpoint/2010/main" val="15511241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371600" y="76200"/>
            <a:ext cx="7467600" cy="609600"/>
          </a:xfrm>
        </p:spPr>
        <p:txBody>
          <a:bodyPr/>
          <a:lstStyle/>
          <a:p>
            <a:pPr eaLnBrk="1" hangingPunct="1"/>
            <a:r>
              <a:rPr lang="en-US" sz="4000" dirty="0">
                <a:latin typeface="Palatino" charset="0"/>
                <a:ea typeface="ＭＳ Ｐゴシック" charset="0"/>
                <a:cs typeface="ＭＳ Ｐゴシック" charset="0"/>
              </a:rPr>
              <a:t>Matrix solution</a:t>
            </a:r>
          </a:p>
        </p:txBody>
      </p:sp>
      <p:sp>
        <p:nvSpPr>
          <p:cNvPr id="11266" name="Rectangle 3"/>
          <p:cNvSpPr>
            <a:spLocks noChangeArrowheads="1"/>
          </p:cNvSpPr>
          <p:nvPr/>
        </p:nvSpPr>
        <p:spPr bwMode="auto">
          <a:xfrm>
            <a:off x="179512" y="749300"/>
            <a:ext cx="8964488"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defRPr/>
            </a:pPr>
            <a:r>
              <a:rPr lang="en-US" dirty="0">
                <a:latin typeface="Palatino" charset="0"/>
              </a:rPr>
              <a:t>The </a:t>
            </a:r>
            <a:r>
              <a:rPr lang="en-US" b="1" dirty="0">
                <a:latin typeface="Palatino" charset="0"/>
              </a:rPr>
              <a:t>amplitude</a:t>
            </a:r>
            <a:r>
              <a:rPr lang="en-US" dirty="0">
                <a:latin typeface="Palatino" charset="0"/>
              </a:rPr>
              <a:t> and </a:t>
            </a:r>
            <a:r>
              <a:rPr lang="en-US" b="1" dirty="0">
                <a:latin typeface="Palatino" charset="0"/>
              </a:rPr>
              <a:t>phase</a:t>
            </a:r>
            <a:r>
              <a:rPr lang="en-US" dirty="0">
                <a:latin typeface="Palatino" charset="0"/>
              </a:rPr>
              <a:t> depend on the </a:t>
            </a:r>
            <a:r>
              <a:rPr lang="en-US" b="1" dirty="0">
                <a:latin typeface="Palatino" charset="0"/>
              </a:rPr>
              <a:t>initial conditions</a:t>
            </a:r>
          </a:p>
          <a:p>
            <a:pPr algn="l">
              <a:buSzTx/>
              <a:buNone/>
              <a:defRPr/>
            </a:pPr>
            <a:endParaRPr lang="en-US" dirty="0">
              <a:latin typeface="Palatino" charset="0"/>
            </a:endParaRPr>
          </a:p>
          <a:p>
            <a:pPr marL="342900" indent="-342900" algn="l">
              <a:buSzTx/>
              <a:defRPr/>
            </a:pPr>
            <a:endParaRPr lang="en-US" dirty="0">
              <a:latin typeface="Palatino" charset="0"/>
            </a:endParaRPr>
          </a:p>
          <a:p>
            <a:pPr marL="342900" indent="-342900" algn="l">
              <a:buSzTx/>
              <a:defRPr/>
            </a:pPr>
            <a:r>
              <a:rPr lang="en-US" dirty="0">
                <a:latin typeface="Palatino" charset="0"/>
              </a:rPr>
              <a:t>The solutions can be re-written thus as</a:t>
            </a:r>
            <a:endParaRPr lang="en-US" b="1" dirty="0">
              <a:latin typeface="Palatino" charset="0"/>
            </a:endParaRPr>
          </a:p>
          <a:p>
            <a:pPr marL="342900" indent="-342900" algn="l">
              <a:buSzTx/>
              <a:defRPr/>
            </a:pPr>
            <a:endParaRPr lang="en-US" b="1" dirty="0">
              <a:latin typeface="Palatino" charset="0"/>
            </a:endParaRPr>
          </a:p>
          <a:p>
            <a:pPr algn="l">
              <a:buSzTx/>
              <a:buNone/>
              <a:defRPr/>
            </a:pPr>
            <a:r>
              <a:rPr lang="en-US" dirty="0">
                <a:latin typeface="Palatino" charset="0"/>
              </a:rPr>
              <a:t> 					 	or in </a:t>
            </a:r>
            <a:r>
              <a:rPr lang="en-US" b="1" dirty="0">
                <a:latin typeface="Palatino" charset="0"/>
              </a:rPr>
              <a:t>matrix</a:t>
            </a:r>
            <a:r>
              <a:rPr lang="en-US" dirty="0">
                <a:latin typeface="Palatino" charset="0"/>
              </a:rPr>
              <a:t> </a:t>
            </a:r>
            <a:r>
              <a:rPr lang="en-US" b="1" dirty="0">
                <a:latin typeface="Palatino" charset="0"/>
              </a:rPr>
              <a:t>form</a:t>
            </a:r>
          </a:p>
          <a:p>
            <a:pPr algn="l">
              <a:buSzTx/>
              <a:buNone/>
              <a:defRPr/>
            </a:pPr>
            <a:endParaRPr lang="en-US" b="1" dirty="0">
              <a:latin typeface="Palatino" charset="0"/>
            </a:endParaRPr>
          </a:p>
          <a:p>
            <a:pPr algn="l">
              <a:buSzTx/>
              <a:buNone/>
              <a:defRPr/>
            </a:pPr>
            <a:endParaRPr lang="en-US" b="1" dirty="0">
              <a:latin typeface="Palatino" charset="0"/>
            </a:endParaRPr>
          </a:p>
          <a:p>
            <a:pPr algn="l">
              <a:buSzTx/>
              <a:buNone/>
              <a:defRPr/>
            </a:pPr>
            <a:endParaRPr lang="en-US" b="1" dirty="0">
              <a:latin typeface="Palatino" charset="0"/>
            </a:endParaRPr>
          </a:p>
          <a:p>
            <a:pPr algn="l">
              <a:buSzTx/>
              <a:buNone/>
              <a:defRPr/>
            </a:pPr>
            <a:endParaRPr lang="en-US" b="1" dirty="0">
              <a:latin typeface="Palatino" charset="0"/>
            </a:endParaRPr>
          </a:p>
          <a:p>
            <a:pPr marL="342900" indent="-342900" algn="l">
              <a:buClr>
                <a:srgbClr val="00007D"/>
              </a:buClr>
              <a:buSzTx/>
              <a:defRPr/>
            </a:pPr>
            <a:r>
              <a:rPr lang="en-US" dirty="0">
                <a:solidFill>
                  <a:srgbClr val="000000"/>
                </a:solidFill>
                <a:latin typeface="Palatino" charset="0"/>
              </a:rPr>
              <a:t>By replacing		      and	      , this becomes the solution of a </a:t>
            </a:r>
            <a:r>
              <a:rPr lang="en-US" b="1" dirty="0">
                <a:solidFill>
                  <a:srgbClr val="000000"/>
                </a:solidFill>
                <a:latin typeface="Palatino" charset="0"/>
              </a:rPr>
              <a:t>quadrupole</a:t>
            </a:r>
            <a:r>
              <a:rPr lang="en-US" dirty="0">
                <a:solidFill>
                  <a:srgbClr val="000000"/>
                </a:solidFill>
                <a:latin typeface="Palatino" charset="0"/>
              </a:rPr>
              <a:t> (see </a:t>
            </a:r>
            <a:r>
              <a:rPr lang="en-US" b="1" dirty="0">
                <a:solidFill>
                  <a:srgbClr val="000000"/>
                </a:solidFill>
                <a:latin typeface="Palatino" charset="0"/>
              </a:rPr>
              <a:t>Transverse Linear Beam Dynamics</a:t>
            </a:r>
            <a:r>
              <a:rPr lang="en-US" dirty="0">
                <a:solidFill>
                  <a:srgbClr val="000000"/>
                </a:solidFill>
                <a:latin typeface="Palatino" charset="0"/>
              </a:rPr>
              <a:t> lectures) </a:t>
            </a:r>
            <a:r>
              <a:rPr lang="en-US" dirty="0">
                <a:latin typeface="Palatino" charset="0"/>
              </a:rPr>
              <a:t>	</a:t>
            </a: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pic>
        <p:nvPicPr>
          <p:cNvPr id="9" name="Picture 8">
            <a:extLst>
              <a:ext uri="{FF2B5EF4-FFF2-40B4-BE49-F238E27FC236}">
                <a16:creationId xmlns:a16="http://schemas.microsoft.com/office/drawing/2014/main" id="{591C08FB-F810-AD4B-A871-5AE416730F87}"/>
              </a:ext>
            </a:extLst>
          </p:cNvPr>
          <p:cNvPicPr>
            <a:picLocks noChangeAspect="1"/>
          </p:cNvPicPr>
          <p:nvPr/>
        </p:nvPicPr>
        <p:blipFill>
          <a:blip r:embed="rId3"/>
          <a:stretch>
            <a:fillRect/>
          </a:stretch>
        </p:blipFill>
        <p:spPr>
          <a:xfrm>
            <a:off x="268576" y="1124744"/>
            <a:ext cx="8785225" cy="839353"/>
          </a:xfrm>
          <a:prstGeom prst="rect">
            <a:avLst/>
          </a:prstGeom>
        </p:spPr>
      </p:pic>
      <p:pic>
        <p:nvPicPr>
          <p:cNvPr id="14" name="Picture 13">
            <a:extLst>
              <a:ext uri="{FF2B5EF4-FFF2-40B4-BE49-F238E27FC236}">
                <a16:creationId xmlns:a16="http://schemas.microsoft.com/office/drawing/2014/main" id="{97BB55E8-D9F3-2649-BF48-8046161C391B}"/>
              </a:ext>
            </a:extLst>
          </p:cNvPr>
          <p:cNvPicPr>
            <a:picLocks noChangeAspect="1"/>
          </p:cNvPicPr>
          <p:nvPr/>
        </p:nvPicPr>
        <p:blipFill>
          <a:blip r:embed="rId4"/>
          <a:stretch>
            <a:fillRect/>
          </a:stretch>
        </p:blipFill>
        <p:spPr>
          <a:xfrm>
            <a:off x="395536" y="2448898"/>
            <a:ext cx="4441825" cy="744791"/>
          </a:xfrm>
          <a:prstGeom prst="rect">
            <a:avLst/>
          </a:prstGeom>
        </p:spPr>
      </p:pic>
      <p:pic>
        <p:nvPicPr>
          <p:cNvPr id="15" name="Picture 14">
            <a:extLst>
              <a:ext uri="{FF2B5EF4-FFF2-40B4-BE49-F238E27FC236}">
                <a16:creationId xmlns:a16="http://schemas.microsoft.com/office/drawing/2014/main" id="{0BF569B0-D5B7-C249-B420-5A2625466C54}"/>
              </a:ext>
            </a:extLst>
          </p:cNvPr>
          <p:cNvPicPr>
            <a:picLocks noChangeAspect="1"/>
          </p:cNvPicPr>
          <p:nvPr/>
        </p:nvPicPr>
        <p:blipFill>
          <a:blip r:embed="rId5"/>
          <a:stretch>
            <a:fillRect/>
          </a:stretch>
        </p:blipFill>
        <p:spPr>
          <a:xfrm>
            <a:off x="375807" y="3212976"/>
            <a:ext cx="4700249" cy="326756"/>
          </a:xfrm>
          <a:prstGeom prst="rect">
            <a:avLst/>
          </a:prstGeom>
        </p:spPr>
      </p:pic>
      <p:pic>
        <p:nvPicPr>
          <p:cNvPr id="16" name="Picture 15">
            <a:extLst>
              <a:ext uri="{FF2B5EF4-FFF2-40B4-BE49-F238E27FC236}">
                <a16:creationId xmlns:a16="http://schemas.microsoft.com/office/drawing/2014/main" id="{40A95238-6AC4-9346-B681-AD1D78D85D54}"/>
              </a:ext>
            </a:extLst>
          </p:cNvPr>
          <p:cNvPicPr>
            <a:picLocks noChangeAspect="1"/>
          </p:cNvPicPr>
          <p:nvPr/>
        </p:nvPicPr>
        <p:blipFill>
          <a:blip r:embed="rId6"/>
          <a:stretch>
            <a:fillRect/>
          </a:stretch>
        </p:blipFill>
        <p:spPr>
          <a:xfrm>
            <a:off x="395536" y="3714398"/>
            <a:ext cx="8545428" cy="1074213"/>
          </a:xfrm>
          <a:prstGeom prst="rect">
            <a:avLst/>
          </a:prstGeom>
        </p:spPr>
      </p:pic>
      <p:pic>
        <p:nvPicPr>
          <p:cNvPr id="17" name="Picture 16">
            <a:extLst>
              <a:ext uri="{FF2B5EF4-FFF2-40B4-BE49-F238E27FC236}">
                <a16:creationId xmlns:a16="http://schemas.microsoft.com/office/drawing/2014/main" id="{B328E3C1-E390-7248-BC5E-97D12C36A1DF}"/>
              </a:ext>
            </a:extLst>
          </p:cNvPr>
          <p:cNvPicPr>
            <a:picLocks noChangeAspect="1"/>
          </p:cNvPicPr>
          <p:nvPr/>
        </p:nvPicPr>
        <p:blipFill>
          <a:blip r:embed="rId7"/>
          <a:stretch>
            <a:fillRect/>
          </a:stretch>
        </p:blipFill>
        <p:spPr>
          <a:xfrm>
            <a:off x="2555776" y="5085184"/>
            <a:ext cx="1671198" cy="445653"/>
          </a:xfrm>
          <a:prstGeom prst="rect">
            <a:avLst/>
          </a:prstGeom>
        </p:spPr>
      </p:pic>
      <p:pic>
        <p:nvPicPr>
          <p:cNvPr id="18" name="Picture 17">
            <a:extLst>
              <a:ext uri="{FF2B5EF4-FFF2-40B4-BE49-F238E27FC236}">
                <a16:creationId xmlns:a16="http://schemas.microsoft.com/office/drawing/2014/main" id="{EEDE24AB-81A1-0343-A70E-9A618879F0F0}"/>
              </a:ext>
            </a:extLst>
          </p:cNvPr>
          <p:cNvPicPr>
            <a:picLocks noChangeAspect="1"/>
          </p:cNvPicPr>
          <p:nvPr/>
        </p:nvPicPr>
        <p:blipFill>
          <a:blip r:embed="rId8"/>
          <a:stretch>
            <a:fillRect/>
          </a:stretch>
        </p:blipFill>
        <p:spPr>
          <a:xfrm>
            <a:off x="5089376" y="5157192"/>
            <a:ext cx="1066800" cy="304800"/>
          </a:xfrm>
          <a:prstGeom prst="rect">
            <a:avLst/>
          </a:prstGeom>
        </p:spPr>
      </p:pic>
    </p:spTree>
    <p:extLst>
      <p:ext uri="{BB962C8B-B14F-4D97-AF65-F5344CB8AC3E}">
        <p14:creationId xmlns:p14="http://schemas.microsoft.com/office/powerpoint/2010/main" val="1060746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a:extLst>
              <a:ext uri="{FF2B5EF4-FFF2-40B4-BE49-F238E27FC236}">
                <a16:creationId xmlns:a16="http://schemas.microsoft.com/office/drawing/2014/main" id="{DDA8E947-8270-984B-8981-D8DE413801E7}"/>
              </a:ext>
            </a:extLst>
          </p:cNvPr>
          <p:cNvSpPr>
            <a:spLocks noChangeArrowheads="1"/>
          </p:cNvSpPr>
          <p:nvPr/>
        </p:nvSpPr>
        <p:spPr bwMode="auto">
          <a:xfrm>
            <a:off x="381000" y="914400"/>
            <a:ext cx="876300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defRPr sz="2800">
                <a:solidFill>
                  <a:schemeClr val="tx1"/>
                </a:solidFill>
                <a:latin typeface="Palatino" pitchFamily="2" charset="77"/>
              </a:defRPr>
            </a:lvl1pPr>
            <a:lvl2pPr marL="742950" indent="-285750" algn="l">
              <a:buClr>
                <a:schemeClr val="accent2"/>
              </a:buClr>
              <a:buSzPct val="80000"/>
              <a:buChar char="q"/>
              <a:defRPr sz="2400">
                <a:solidFill>
                  <a:schemeClr val="tx1"/>
                </a:solidFill>
                <a:latin typeface="Palatino" pitchFamily="2" charset="77"/>
              </a:defRPr>
            </a:lvl2pPr>
            <a:lvl3pPr marL="1143000" indent="-228600" algn="l">
              <a:defRPr sz="2000">
                <a:solidFill>
                  <a:schemeClr val="tx1"/>
                </a:solidFill>
                <a:latin typeface="Palatino" pitchFamily="2" charset="77"/>
              </a:defRPr>
            </a:lvl3pPr>
            <a:lvl4pPr marL="1600200" indent="-228600" algn="l">
              <a:buClr>
                <a:schemeClr val="accent2"/>
              </a:buClr>
              <a:buChar char="q"/>
              <a:defRPr>
                <a:solidFill>
                  <a:schemeClr val="tx1"/>
                </a:solidFill>
                <a:latin typeface="Palatino" pitchFamily="2" charset="77"/>
              </a:defRPr>
            </a:lvl4pPr>
            <a:lvl5pPr marL="2057400" indent="-228600" algn="l">
              <a:defRPr>
                <a:solidFill>
                  <a:schemeClr val="tx1"/>
                </a:solidFill>
                <a:latin typeface="Palatino" pitchFamily="2" charset="77"/>
              </a:defRPr>
            </a:lvl5pPr>
            <a:lvl6pPr marL="25146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6pPr>
            <a:lvl7pPr marL="29718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7pPr>
            <a:lvl8pPr marL="34290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8pPr>
            <a:lvl9pPr marL="38862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9pPr>
          </a:lstStyle>
          <a:p>
            <a:pPr>
              <a:lnSpc>
                <a:spcPct val="90000"/>
              </a:lnSpc>
              <a:spcBef>
                <a:spcPct val="50000"/>
              </a:spcBef>
              <a:buSzTx/>
            </a:pPr>
            <a:r>
              <a:rPr lang="en-US" altLang="en-US" sz="2000" dirty="0">
                <a:ea typeface="Times New Roman" pitchFamily="2" charset="0"/>
                <a:cs typeface="Times New Roman" pitchFamily="2" charset="0"/>
              </a:rPr>
              <a:t>General </a:t>
            </a:r>
            <a:r>
              <a:rPr lang="en-US" altLang="en-US" sz="2000" b="1" dirty="0">
                <a:ea typeface="Times New Roman" pitchFamily="2" charset="0"/>
                <a:cs typeface="Times New Roman" pitchFamily="2" charset="0"/>
              </a:rPr>
              <a:t>transfer matrix</a:t>
            </a:r>
            <a:r>
              <a:rPr lang="en-US" altLang="en-US" sz="2000" dirty="0">
                <a:ea typeface="Times New Roman" pitchFamily="2" charset="0"/>
                <a:cs typeface="Times New Roman" pitchFamily="2" charset="0"/>
              </a:rPr>
              <a:t> from </a:t>
            </a:r>
            <a:r>
              <a:rPr lang="en-US" altLang="en-US" sz="2000" i="1" dirty="0">
                <a:ea typeface="Times New Roman" pitchFamily="2" charset="0"/>
                <a:cs typeface="Times New Roman" pitchFamily="2" charset="0"/>
              </a:rPr>
              <a:t>s</a:t>
            </a:r>
            <a:r>
              <a:rPr lang="en-US" altLang="en-US" sz="2000" baseline="-25000" dirty="0">
                <a:ea typeface="Times New Roman" pitchFamily="2" charset="0"/>
                <a:cs typeface="Times New Roman" pitchFamily="2" charset="0"/>
              </a:rPr>
              <a:t>0</a:t>
            </a:r>
            <a:r>
              <a:rPr lang="en-US" altLang="en-US" sz="2000" dirty="0">
                <a:ea typeface="Times New Roman" pitchFamily="2" charset="0"/>
                <a:cs typeface="Times New Roman" pitchFamily="2" charset="0"/>
              </a:rPr>
              <a:t> to </a:t>
            </a:r>
            <a:r>
              <a:rPr lang="en-US" altLang="en-US" sz="2000" i="1" dirty="0">
                <a:ea typeface="Times New Roman" pitchFamily="2" charset="0"/>
                <a:cs typeface="Times New Roman" pitchFamily="2" charset="0"/>
              </a:rPr>
              <a:t>s</a:t>
            </a:r>
            <a:endParaRPr lang="en-US" altLang="en-US" sz="2000" dirty="0">
              <a:ea typeface="Times New Roman" pitchFamily="2" charset="0"/>
              <a:cs typeface="Times New Roman" pitchFamily="2" charset="0"/>
            </a:endParaRPr>
          </a:p>
          <a:p>
            <a:pPr>
              <a:lnSpc>
                <a:spcPct val="90000"/>
              </a:lnSpc>
              <a:spcBef>
                <a:spcPct val="50000"/>
              </a:spcBef>
              <a:buSzTx/>
            </a:pPr>
            <a:endParaRPr lang="en-US" altLang="en-US" sz="2000" dirty="0">
              <a:ea typeface="Times New Roman" pitchFamily="2" charset="0"/>
              <a:cs typeface="Times New Roman" pitchFamily="2" charset="0"/>
            </a:endParaRPr>
          </a:p>
          <a:p>
            <a:pPr>
              <a:lnSpc>
                <a:spcPct val="90000"/>
              </a:lnSpc>
              <a:spcBef>
                <a:spcPct val="50000"/>
              </a:spcBef>
              <a:buSzTx/>
            </a:pPr>
            <a:endParaRPr lang="en-US" altLang="en-US" sz="2000" dirty="0">
              <a:ea typeface="Times New Roman" pitchFamily="2" charset="0"/>
              <a:cs typeface="Times New Roman" pitchFamily="2" charset="0"/>
            </a:endParaRPr>
          </a:p>
          <a:p>
            <a:pPr>
              <a:lnSpc>
                <a:spcPct val="90000"/>
              </a:lnSpc>
              <a:spcBef>
                <a:spcPct val="50000"/>
              </a:spcBef>
              <a:buSzTx/>
            </a:pPr>
            <a:r>
              <a:rPr lang="en-US" altLang="en-US" sz="2000" dirty="0">
                <a:ea typeface="Times New Roman" pitchFamily="2" charset="0"/>
                <a:cs typeface="Times New Roman" pitchFamily="2" charset="0"/>
              </a:rPr>
              <a:t>Note that 							         </a:t>
            </a:r>
          </a:p>
          <a:p>
            <a:pPr>
              <a:lnSpc>
                <a:spcPct val="90000"/>
              </a:lnSpc>
              <a:spcBef>
                <a:spcPct val="50000"/>
              </a:spcBef>
              <a:buSzTx/>
              <a:buFont typeface="Wingdings" pitchFamily="2" charset="2"/>
              <a:buNone/>
            </a:pPr>
            <a:r>
              <a:rPr lang="en-US" altLang="en-US" sz="2000" dirty="0">
                <a:ea typeface="Times New Roman" pitchFamily="2" charset="0"/>
                <a:cs typeface="Times New Roman" pitchFamily="2" charset="0"/>
              </a:rPr>
              <a:t>	which is always true for </a:t>
            </a:r>
            <a:r>
              <a:rPr lang="en-US" altLang="en-US" sz="2000" b="1" dirty="0">
                <a:ea typeface="Times New Roman" pitchFamily="2" charset="0"/>
                <a:cs typeface="Times New Roman" pitchFamily="2" charset="0"/>
              </a:rPr>
              <a:t>conservative systems (”energy” is constant)</a:t>
            </a:r>
          </a:p>
          <a:p>
            <a:pPr>
              <a:lnSpc>
                <a:spcPct val="150000"/>
              </a:lnSpc>
              <a:spcBef>
                <a:spcPct val="50000"/>
              </a:spcBef>
              <a:buSzTx/>
            </a:pPr>
            <a:r>
              <a:rPr lang="en-US" altLang="en-US" sz="2000" dirty="0">
                <a:ea typeface="Times New Roman" pitchFamily="2" charset="0"/>
                <a:cs typeface="Times New Roman" pitchFamily="2" charset="0"/>
              </a:rPr>
              <a:t>Note also that</a:t>
            </a:r>
          </a:p>
        </p:txBody>
      </p:sp>
      <p:sp>
        <p:nvSpPr>
          <p:cNvPr id="488459" name="Rectangle 11">
            <a:extLst>
              <a:ext uri="{FF2B5EF4-FFF2-40B4-BE49-F238E27FC236}">
                <a16:creationId xmlns:a16="http://schemas.microsoft.com/office/drawing/2014/main" id="{3D9588F3-EE72-2743-A9E7-4A4908631C12}"/>
              </a:ext>
            </a:extLst>
          </p:cNvPr>
          <p:cNvSpPr>
            <a:spLocks noGrp="1" noChangeArrowheads="1"/>
          </p:cNvSpPr>
          <p:nvPr>
            <p:ph type="title"/>
          </p:nvPr>
        </p:nvSpPr>
        <p:spPr>
          <a:xfrm>
            <a:off x="1143000" y="76200"/>
            <a:ext cx="7162800" cy="533400"/>
          </a:xfrm>
        </p:spPr>
        <p:txBody>
          <a:bodyPr/>
          <a:lstStyle/>
          <a:p>
            <a:r>
              <a:rPr lang="en-US" altLang="en-US" sz="4400" dirty="0"/>
              <a:t>Matrix formalism</a:t>
            </a:r>
            <a:endParaRPr lang="en-GB" altLang="en-US" dirty="0"/>
          </a:p>
        </p:txBody>
      </p:sp>
      <p:pic>
        <p:nvPicPr>
          <p:cNvPr id="488476" name="Picture 28" descr="txp_fig">
            <a:extLst>
              <a:ext uri="{FF2B5EF4-FFF2-40B4-BE49-F238E27FC236}">
                <a16:creationId xmlns:a16="http://schemas.microsoft.com/office/drawing/2014/main" id="{DABD9B02-8064-4449-A4AA-3F35D3A01842}"/>
              </a:ext>
            </a:extLst>
          </p:cNvPr>
          <p:cNvPicPr>
            <a:picLocks noChangeAspect="1" noChangeArrowheads="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2681288" y="2924944"/>
            <a:ext cx="3300412" cy="757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a:extLst>
              <a:ext uri="{FF2B5EF4-FFF2-40B4-BE49-F238E27FC236}">
                <a16:creationId xmlns:a16="http://schemas.microsoft.com/office/drawing/2014/main" id="{30E06987-95D1-82A1-C526-6CA4B46993FD}"/>
              </a:ext>
            </a:extLst>
          </p:cNvPr>
          <p:cNvPicPr>
            <a:picLocks noChangeAspect="1"/>
          </p:cNvPicPr>
          <p:nvPr/>
        </p:nvPicPr>
        <p:blipFill>
          <a:blip r:embed="rId5"/>
          <a:stretch>
            <a:fillRect/>
          </a:stretch>
        </p:blipFill>
        <p:spPr>
          <a:xfrm>
            <a:off x="685800" y="1341295"/>
            <a:ext cx="7772400" cy="814918"/>
          </a:xfrm>
          <a:prstGeom prst="rect">
            <a:avLst/>
          </a:prstGeom>
        </p:spPr>
      </p:pic>
      <p:pic>
        <p:nvPicPr>
          <p:cNvPr id="4" name="Picture 3">
            <a:extLst>
              <a:ext uri="{FF2B5EF4-FFF2-40B4-BE49-F238E27FC236}">
                <a16:creationId xmlns:a16="http://schemas.microsoft.com/office/drawing/2014/main" id="{574CDFB6-CD1F-E7E9-46E7-C56C83755141}"/>
              </a:ext>
            </a:extLst>
          </p:cNvPr>
          <p:cNvPicPr>
            <a:picLocks noChangeAspect="1"/>
          </p:cNvPicPr>
          <p:nvPr/>
        </p:nvPicPr>
        <p:blipFill>
          <a:blip r:embed="rId6"/>
          <a:stretch>
            <a:fillRect/>
          </a:stretch>
        </p:blipFill>
        <p:spPr>
          <a:xfrm>
            <a:off x="1969171" y="2206656"/>
            <a:ext cx="6932174" cy="322619"/>
          </a:xfrm>
          <a:prstGeom prst="rect">
            <a:avLst/>
          </a:prstGeom>
        </p:spPr>
      </p:pic>
    </p:spTree>
    <p:extLst>
      <p:ext uri="{BB962C8B-B14F-4D97-AF65-F5344CB8AC3E}">
        <p14:creationId xmlns:p14="http://schemas.microsoft.com/office/powerpoint/2010/main" val="37348913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a:extLst>
              <a:ext uri="{FF2B5EF4-FFF2-40B4-BE49-F238E27FC236}">
                <a16:creationId xmlns:a16="http://schemas.microsoft.com/office/drawing/2014/main" id="{DDA8E947-8270-984B-8981-D8DE413801E7}"/>
              </a:ext>
            </a:extLst>
          </p:cNvPr>
          <p:cNvSpPr>
            <a:spLocks noChangeArrowheads="1"/>
          </p:cNvSpPr>
          <p:nvPr/>
        </p:nvSpPr>
        <p:spPr bwMode="auto">
          <a:xfrm>
            <a:off x="381000" y="914400"/>
            <a:ext cx="876300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defRPr sz="2800">
                <a:solidFill>
                  <a:schemeClr val="tx1"/>
                </a:solidFill>
                <a:latin typeface="Palatino" pitchFamily="2" charset="77"/>
              </a:defRPr>
            </a:lvl1pPr>
            <a:lvl2pPr marL="742950" indent="-285750" algn="l">
              <a:buClr>
                <a:schemeClr val="accent2"/>
              </a:buClr>
              <a:buSzPct val="80000"/>
              <a:buChar char="q"/>
              <a:defRPr sz="2400">
                <a:solidFill>
                  <a:schemeClr val="tx1"/>
                </a:solidFill>
                <a:latin typeface="Palatino" pitchFamily="2" charset="77"/>
              </a:defRPr>
            </a:lvl2pPr>
            <a:lvl3pPr marL="1143000" indent="-228600" algn="l">
              <a:defRPr sz="2000">
                <a:solidFill>
                  <a:schemeClr val="tx1"/>
                </a:solidFill>
                <a:latin typeface="Palatino" pitchFamily="2" charset="77"/>
              </a:defRPr>
            </a:lvl3pPr>
            <a:lvl4pPr marL="1600200" indent="-228600" algn="l">
              <a:buClr>
                <a:schemeClr val="accent2"/>
              </a:buClr>
              <a:buChar char="q"/>
              <a:defRPr>
                <a:solidFill>
                  <a:schemeClr val="tx1"/>
                </a:solidFill>
                <a:latin typeface="Palatino" pitchFamily="2" charset="77"/>
              </a:defRPr>
            </a:lvl4pPr>
            <a:lvl5pPr marL="2057400" indent="-228600" algn="l">
              <a:defRPr>
                <a:solidFill>
                  <a:schemeClr val="tx1"/>
                </a:solidFill>
                <a:latin typeface="Palatino" pitchFamily="2" charset="77"/>
              </a:defRPr>
            </a:lvl5pPr>
            <a:lvl6pPr marL="25146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6pPr>
            <a:lvl7pPr marL="29718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7pPr>
            <a:lvl8pPr marL="34290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8pPr>
            <a:lvl9pPr marL="38862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9pPr>
          </a:lstStyle>
          <a:p>
            <a:pPr>
              <a:lnSpc>
                <a:spcPct val="90000"/>
              </a:lnSpc>
              <a:spcBef>
                <a:spcPct val="50000"/>
              </a:spcBef>
              <a:buSzTx/>
            </a:pPr>
            <a:r>
              <a:rPr lang="en-US" altLang="en-US" sz="2000" dirty="0">
                <a:ea typeface="Times New Roman" pitchFamily="2" charset="0"/>
                <a:cs typeface="Times New Roman" pitchFamily="2" charset="0"/>
              </a:rPr>
              <a:t>General </a:t>
            </a:r>
            <a:r>
              <a:rPr lang="en-US" altLang="en-US" sz="2000" b="1" dirty="0">
                <a:ea typeface="Times New Roman" pitchFamily="2" charset="0"/>
                <a:cs typeface="Times New Roman" pitchFamily="2" charset="0"/>
              </a:rPr>
              <a:t>transfer matrix</a:t>
            </a:r>
            <a:r>
              <a:rPr lang="en-US" altLang="en-US" sz="2000" dirty="0">
                <a:ea typeface="Times New Roman" pitchFamily="2" charset="0"/>
                <a:cs typeface="Times New Roman" pitchFamily="2" charset="0"/>
              </a:rPr>
              <a:t> from </a:t>
            </a:r>
            <a:r>
              <a:rPr lang="en-US" altLang="en-US" sz="2000" i="1" dirty="0">
                <a:ea typeface="Times New Roman" pitchFamily="2" charset="0"/>
                <a:cs typeface="Times New Roman" pitchFamily="2" charset="0"/>
              </a:rPr>
              <a:t>s</a:t>
            </a:r>
            <a:r>
              <a:rPr lang="en-US" altLang="en-US" sz="2000" baseline="-25000" dirty="0">
                <a:ea typeface="Times New Roman" pitchFamily="2" charset="0"/>
                <a:cs typeface="Times New Roman" pitchFamily="2" charset="0"/>
              </a:rPr>
              <a:t>0</a:t>
            </a:r>
            <a:r>
              <a:rPr lang="en-US" altLang="en-US" sz="2000" dirty="0">
                <a:ea typeface="Times New Roman" pitchFamily="2" charset="0"/>
                <a:cs typeface="Times New Roman" pitchFamily="2" charset="0"/>
              </a:rPr>
              <a:t> to </a:t>
            </a:r>
            <a:r>
              <a:rPr lang="en-US" altLang="en-US" sz="2000" i="1" dirty="0">
                <a:ea typeface="Times New Roman" pitchFamily="2" charset="0"/>
                <a:cs typeface="Times New Roman" pitchFamily="2" charset="0"/>
              </a:rPr>
              <a:t>s</a:t>
            </a:r>
            <a:endParaRPr lang="en-US" altLang="en-US" sz="2000" dirty="0">
              <a:ea typeface="Times New Roman" pitchFamily="2" charset="0"/>
              <a:cs typeface="Times New Roman" pitchFamily="2" charset="0"/>
            </a:endParaRPr>
          </a:p>
          <a:p>
            <a:pPr>
              <a:lnSpc>
                <a:spcPct val="90000"/>
              </a:lnSpc>
              <a:spcBef>
                <a:spcPct val="50000"/>
              </a:spcBef>
              <a:buSzTx/>
            </a:pPr>
            <a:endParaRPr lang="en-US" altLang="en-US" sz="2000" dirty="0">
              <a:ea typeface="Times New Roman" pitchFamily="2" charset="0"/>
              <a:cs typeface="Times New Roman" pitchFamily="2" charset="0"/>
            </a:endParaRPr>
          </a:p>
          <a:p>
            <a:pPr>
              <a:lnSpc>
                <a:spcPct val="90000"/>
              </a:lnSpc>
              <a:spcBef>
                <a:spcPct val="50000"/>
              </a:spcBef>
              <a:buSzTx/>
            </a:pPr>
            <a:endParaRPr lang="en-US" altLang="en-US" sz="2000" dirty="0">
              <a:ea typeface="Times New Roman" pitchFamily="2" charset="0"/>
              <a:cs typeface="Times New Roman" pitchFamily="2" charset="0"/>
            </a:endParaRPr>
          </a:p>
          <a:p>
            <a:pPr>
              <a:lnSpc>
                <a:spcPct val="90000"/>
              </a:lnSpc>
              <a:spcBef>
                <a:spcPct val="50000"/>
              </a:spcBef>
              <a:buSzTx/>
            </a:pPr>
            <a:r>
              <a:rPr lang="en-US" altLang="en-US" sz="2000" dirty="0">
                <a:ea typeface="Times New Roman" pitchFamily="2" charset="0"/>
                <a:cs typeface="Times New Roman" pitchFamily="2" charset="0"/>
              </a:rPr>
              <a:t>Note that 							         </a:t>
            </a:r>
          </a:p>
          <a:p>
            <a:pPr>
              <a:lnSpc>
                <a:spcPct val="90000"/>
              </a:lnSpc>
              <a:spcBef>
                <a:spcPct val="50000"/>
              </a:spcBef>
              <a:buSzTx/>
              <a:buFont typeface="Wingdings" pitchFamily="2" charset="2"/>
              <a:buNone/>
            </a:pPr>
            <a:r>
              <a:rPr lang="en-US" altLang="en-US" sz="2000" dirty="0">
                <a:ea typeface="Times New Roman" pitchFamily="2" charset="0"/>
                <a:cs typeface="Times New Roman" pitchFamily="2" charset="0"/>
              </a:rPr>
              <a:t>	which is always true for </a:t>
            </a:r>
            <a:r>
              <a:rPr lang="en-US" altLang="en-US" sz="2000" b="1" dirty="0">
                <a:ea typeface="Times New Roman" pitchFamily="2" charset="0"/>
                <a:cs typeface="Times New Roman" pitchFamily="2" charset="0"/>
              </a:rPr>
              <a:t>conservative systems (”energy” is constant)</a:t>
            </a:r>
          </a:p>
          <a:p>
            <a:pPr>
              <a:lnSpc>
                <a:spcPct val="150000"/>
              </a:lnSpc>
              <a:spcBef>
                <a:spcPct val="50000"/>
              </a:spcBef>
              <a:buSzTx/>
            </a:pPr>
            <a:r>
              <a:rPr lang="en-US" altLang="en-US" sz="2000" dirty="0">
                <a:ea typeface="Times New Roman" pitchFamily="2" charset="0"/>
                <a:cs typeface="Times New Roman" pitchFamily="2" charset="0"/>
              </a:rPr>
              <a:t>Note also that</a:t>
            </a:r>
          </a:p>
          <a:p>
            <a:pPr>
              <a:lnSpc>
                <a:spcPct val="90000"/>
              </a:lnSpc>
              <a:spcBef>
                <a:spcPct val="50000"/>
              </a:spcBef>
              <a:buSzTx/>
            </a:pPr>
            <a:r>
              <a:rPr lang="en-US" altLang="en-US" sz="2000" dirty="0">
                <a:ea typeface="Times New Roman" pitchFamily="2" charset="0"/>
                <a:cs typeface="Times New Roman" pitchFamily="2" charset="0"/>
              </a:rPr>
              <a:t>The </a:t>
            </a:r>
            <a:r>
              <a:rPr lang="en-US" altLang="en-US" sz="2000" b="1" dirty="0">
                <a:ea typeface="Times New Roman" pitchFamily="2" charset="0"/>
                <a:cs typeface="Times New Roman" pitchFamily="2" charset="0"/>
              </a:rPr>
              <a:t>general solution </a:t>
            </a:r>
            <a:r>
              <a:rPr lang="en-US" altLang="en-US" sz="2000" dirty="0">
                <a:ea typeface="Times New Roman" pitchFamily="2" charset="0"/>
                <a:cs typeface="Times New Roman" pitchFamily="2" charset="0"/>
              </a:rPr>
              <a:t>can be built by a series of matrix multiplications</a:t>
            </a:r>
          </a:p>
        </p:txBody>
      </p:sp>
      <p:sp>
        <p:nvSpPr>
          <p:cNvPr id="488451" name="AutoShape 3">
            <a:extLst>
              <a:ext uri="{FF2B5EF4-FFF2-40B4-BE49-F238E27FC236}">
                <a16:creationId xmlns:a16="http://schemas.microsoft.com/office/drawing/2014/main" id="{6C3738BC-719B-F34A-9F25-EFA60354C055}"/>
              </a:ext>
            </a:extLst>
          </p:cNvPr>
          <p:cNvSpPr>
            <a:spLocks/>
          </p:cNvSpPr>
          <p:nvPr/>
        </p:nvSpPr>
        <p:spPr bwMode="auto">
          <a:xfrm rot="5400000">
            <a:off x="7540625" y="4041775"/>
            <a:ext cx="128588" cy="1189038"/>
          </a:xfrm>
          <a:prstGeom prst="rightBrace">
            <a:avLst>
              <a:gd name="adj1" fmla="val 77057"/>
              <a:gd name="adj2" fmla="val 50000"/>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8452" name="Text Box 4">
            <a:extLst>
              <a:ext uri="{FF2B5EF4-FFF2-40B4-BE49-F238E27FC236}">
                <a16:creationId xmlns:a16="http://schemas.microsoft.com/office/drawing/2014/main" id="{992F052F-0058-134C-A744-0ECB070A3BF0}"/>
              </a:ext>
            </a:extLst>
          </p:cNvPr>
          <p:cNvSpPr txBox="1">
            <a:spLocks noChangeArrowheads="1"/>
          </p:cNvSpPr>
          <p:nvPr/>
        </p:nvSpPr>
        <p:spPr bwMode="auto">
          <a:xfrm>
            <a:off x="6858000" y="4692650"/>
            <a:ext cx="16002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p>
            <a:pPr algn="l" eaLnBrk="0" hangingPunct="0">
              <a:spcBef>
                <a:spcPct val="0"/>
              </a:spcBef>
              <a:buClrTx/>
              <a:buSzTx/>
              <a:buFontTx/>
              <a:buNone/>
            </a:pPr>
            <a:r>
              <a:rPr lang="fr-FR" altLang="en-US" sz="2000">
                <a:latin typeface="Times New Roman" pitchFamily="2" charset="0"/>
              </a:rPr>
              <a:t>from </a:t>
            </a:r>
            <a:r>
              <a:rPr lang="fr-FR" altLang="en-US" sz="2000" b="1" i="1">
                <a:latin typeface="Times New Roman" pitchFamily="2" charset="0"/>
              </a:rPr>
              <a:t>s</a:t>
            </a:r>
            <a:r>
              <a:rPr lang="fr-FR" altLang="en-US" sz="2000" b="1" baseline="-25000">
                <a:latin typeface="Times New Roman" pitchFamily="2" charset="0"/>
              </a:rPr>
              <a:t>0</a:t>
            </a:r>
            <a:r>
              <a:rPr lang="fr-FR" altLang="en-US" sz="2000">
                <a:latin typeface="Times New Roman" pitchFamily="2" charset="0"/>
              </a:rPr>
              <a:t> to </a:t>
            </a:r>
            <a:r>
              <a:rPr lang="fr-FR" altLang="en-US" sz="2000" b="1" i="1">
                <a:latin typeface="Times New Roman" pitchFamily="2" charset="0"/>
              </a:rPr>
              <a:t>s</a:t>
            </a:r>
            <a:r>
              <a:rPr lang="fr-FR" altLang="en-US" sz="2000" b="1" baseline="-25000">
                <a:latin typeface="Times New Roman" pitchFamily="2" charset="0"/>
              </a:rPr>
              <a:t>1</a:t>
            </a:r>
          </a:p>
        </p:txBody>
      </p:sp>
      <p:sp>
        <p:nvSpPr>
          <p:cNvPr id="488453" name="Text Box 5">
            <a:extLst>
              <a:ext uri="{FF2B5EF4-FFF2-40B4-BE49-F238E27FC236}">
                <a16:creationId xmlns:a16="http://schemas.microsoft.com/office/drawing/2014/main" id="{1E23674C-3F98-4145-8B14-741F01BCB405}"/>
              </a:ext>
            </a:extLst>
          </p:cNvPr>
          <p:cNvSpPr txBox="1">
            <a:spLocks noChangeArrowheads="1"/>
          </p:cNvSpPr>
          <p:nvPr/>
        </p:nvSpPr>
        <p:spPr bwMode="auto">
          <a:xfrm>
            <a:off x="6172200" y="5149850"/>
            <a:ext cx="161766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p>
            <a:pPr algn="l" eaLnBrk="0" hangingPunct="0">
              <a:spcBef>
                <a:spcPct val="0"/>
              </a:spcBef>
              <a:buClrTx/>
              <a:buSzTx/>
              <a:buFontTx/>
              <a:buNone/>
            </a:pPr>
            <a:r>
              <a:rPr lang="fr-FR" altLang="en-US" sz="2000">
                <a:latin typeface="Times New Roman" pitchFamily="2" charset="0"/>
              </a:rPr>
              <a:t>from </a:t>
            </a:r>
            <a:r>
              <a:rPr lang="fr-FR" altLang="en-US" sz="2000" b="1" i="1">
                <a:latin typeface="Times New Roman" pitchFamily="2" charset="0"/>
              </a:rPr>
              <a:t>s</a:t>
            </a:r>
            <a:r>
              <a:rPr lang="fr-FR" altLang="en-US" sz="2000" b="1" baseline="-25000">
                <a:latin typeface="Times New Roman" pitchFamily="2" charset="0"/>
              </a:rPr>
              <a:t>0</a:t>
            </a:r>
            <a:r>
              <a:rPr lang="fr-FR" altLang="en-US" sz="2000">
                <a:latin typeface="Times New Roman" pitchFamily="2" charset="0"/>
              </a:rPr>
              <a:t> to </a:t>
            </a:r>
            <a:r>
              <a:rPr lang="fr-FR" altLang="en-US" sz="2000" b="1" i="1">
                <a:latin typeface="Times New Roman" pitchFamily="2" charset="0"/>
              </a:rPr>
              <a:t>s</a:t>
            </a:r>
            <a:r>
              <a:rPr lang="fr-FR" altLang="en-US" sz="2000" b="1" baseline="-25000">
                <a:latin typeface="Times New Roman" pitchFamily="2" charset="0"/>
              </a:rPr>
              <a:t>2</a:t>
            </a:r>
          </a:p>
        </p:txBody>
      </p:sp>
      <p:sp>
        <p:nvSpPr>
          <p:cNvPr id="488454" name="AutoShape 6">
            <a:extLst>
              <a:ext uri="{FF2B5EF4-FFF2-40B4-BE49-F238E27FC236}">
                <a16:creationId xmlns:a16="http://schemas.microsoft.com/office/drawing/2014/main" id="{D54F90D7-FF87-5249-8AA5-65CB689088C0}"/>
              </a:ext>
            </a:extLst>
          </p:cNvPr>
          <p:cNvSpPr>
            <a:spLocks/>
          </p:cNvSpPr>
          <p:nvPr/>
        </p:nvSpPr>
        <p:spPr bwMode="auto">
          <a:xfrm rot="5400000">
            <a:off x="6815138" y="3763962"/>
            <a:ext cx="165100" cy="2670175"/>
          </a:xfrm>
          <a:prstGeom prst="rightBrace">
            <a:avLst>
              <a:gd name="adj1" fmla="val 134776"/>
              <a:gd name="adj2" fmla="val 50000"/>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8455" name="AutoShape 7">
            <a:extLst>
              <a:ext uri="{FF2B5EF4-FFF2-40B4-BE49-F238E27FC236}">
                <a16:creationId xmlns:a16="http://schemas.microsoft.com/office/drawing/2014/main" id="{6FB3B065-EB9D-1B4A-9A3D-7E6524A5C262}"/>
              </a:ext>
            </a:extLst>
          </p:cNvPr>
          <p:cNvSpPr>
            <a:spLocks/>
          </p:cNvSpPr>
          <p:nvPr/>
        </p:nvSpPr>
        <p:spPr bwMode="auto">
          <a:xfrm rot="5400000">
            <a:off x="6055519" y="3537744"/>
            <a:ext cx="236537" cy="4117975"/>
          </a:xfrm>
          <a:prstGeom prst="rightBrace">
            <a:avLst>
              <a:gd name="adj1" fmla="val 145079"/>
              <a:gd name="adj2" fmla="val 50000"/>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8456" name="Text Box 8">
            <a:extLst>
              <a:ext uri="{FF2B5EF4-FFF2-40B4-BE49-F238E27FC236}">
                <a16:creationId xmlns:a16="http://schemas.microsoft.com/office/drawing/2014/main" id="{4D6162FD-7257-D443-952A-BF62AAB9A666}"/>
              </a:ext>
            </a:extLst>
          </p:cNvPr>
          <p:cNvSpPr txBox="1">
            <a:spLocks noChangeArrowheads="1"/>
          </p:cNvSpPr>
          <p:nvPr/>
        </p:nvSpPr>
        <p:spPr bwMode="auto">
          <a:xfrm>
            <a:off x="5410200" y="5683250"/>
            <a:ext cx="15875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p>
            <a:pPr algn="l" eaLnBrk="0" hangingPunct="0">
              <a:spcBef>
                <a:spcPct val="0"/>
              </a:spcBef>
              <a:buClrTx/>
              <a:buSzTx/>
              <a:buFontTx/>
              <a:buNone/>
            </a:pPr>
            <a:r>
              <a:rPr lang="fr-FR" altLang="en-US" sz="2000">
                <a:latin typeface="Times New Roman" pitchFamily="2" charset="0"/>
              </a:rPr>
              <a:t>from </a:t>
            </a:r>
            <a:r>
              <a:rPr lang="fr-FR" altLang="en-US" sz="2000" b="1" i="1">
                <a:latin typeface="Times New Roman" pitchFamily="2" charset="0"/>
              </a:rPr>
              <a:t>s</a:t>
            </a:r>
            <a:r>
              <a:rPr lang="fr-FR" altLang="en-US" sz="2000" b="1" baseline="-25000">
                <a:latin typeface="Times New Roman" pitchFamily="2" charset="0"/>
              </a:rPr>
              <a:t>0</a:t>
            </a:r>
            <a:r>
              <a:rPr lang="fr-FR" altLang="en-US" sz="2000">
                <a:latin typeface="Times New Roman" pitchFamily="2" charset="0"/>
              </a:rPr>
              <a:t> to </a:t>
            </a:r>
            <a:r>
              <a:rPr lang="fr-FR" altLang="en-US" sz="2000" b="1" i="1">
                <a:latin typeface="Times New Roman" pitchFamily="2" charset="0"/>
              </a:rPr>
              <a:t>s</a:t>
            </a:r>
            <a:r>
              <a:rPr lang="fr-FR" altLang="en-US" sz="2000" b="1" baseline="-25000">
                <a:latin typeface="Times New Roman" pitchFamily="2" charset="0"/>
              </a:rPr>
              <a:t>3</a:t>
            </a:r>
          </a:p>
        </p:txBody>
      </p:sp>
      <p:sp>
        <p:nvSpPr>
          <p:cNvPr id="488457" name="AutoShape 9">
            <a:extLst>
              <a:ext uri="{FF2B5EF4-FFF2-40B4-BE49-F238E27FC236}">
                <a16:creationId xmlns:a16="http://schemas.microsoft.com/office/drawing/2014/main" id="{9E8FF935-FD41-CA4D-A004-FEB38E15251E}"/>
              </a:ext>
            </a:extLst>
          </p:cNvPr>
          <p:cNvSpPr>
            <a:spLocks/>
          </p:cNvSpPr>
          <p:nvPr/>
        </p:nvSpPr>
        <p:spPr bwMode="auto">
          <a:xfrm rot="5400000">
            <a:off x="5059363" y="3074987"/>
            <a:ext cx="171450" cy="6175375"/>
          </a:xfrm>
          <a:prstGeom prst="rightBrace">
            <a:avLst>
              <a:gd name="adj1" fmla="val 300154"/>
              <a:gd name="adj2" fmla="val 50000"/>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8458" name="Text Box 10">
            <a:extLst>
              <a:ext uri="{FF2B5EF4-FFF2-40B4-BE49-F238E27FC236}">
                <a16:creationId xmlns:a16="http://schemas.microsoft.com/office/drawing/2014/main" id="{D4945573-9C78-0A46-BC1E-1C738C7C8790}"/>
              </a:ext>
            </a:extLst>
          </p:cNvPr>
          <p:cNvSpPr txBox="1">
            <a:spLocks noChangeArrowheads="1"/>
          </p:cNvSpPr>
          <p:nvPr/>
        </p:nvSpPr>
        <p:spPr bwMode="auto">
          <a:xfrm>
            <a:off x="4343400" y="6216650"/>
            <a:ext cx="1593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p>
            <a:pPr algn="l" eaLnBrk="0" hangingPunct="0">
              <a:spcBef>
                <a:spcPct val="0"/>
              </a:spcBef>
              <a:buClrTx/>
              <a:buSzTx/>
              <a:buFontTx/>
              <a:buNone/>
            </a:pPr>
            <a:r>
              <a:rPr lang="fr-FR" altLang="en-US" sz="2000">
                <a:latin typeface="Times New Roman" pitchFamily="2" charset="0"/>
              </a:rPr>
              <a:t>from </a:t>
            </a:r>
            <a:r>
              <a:rPr lang="fr-FR" altLang="en-US" sz="2000" b="1" i="1">
                <a:latin typeface="Times New Roman" pitchFamily="2" charset="0"/>
              </a:rPr>
              <a:t>s</a:t>
            </a:r>
            <a:r>
              <a:rPr lang="fr-FR" altLang="en-US" sz="2000" b="1" baseline="-25000">
                <a:latin typeface="Times New Roman" pitchFamily="2" charset="0"/>
              </a:rPr>
              <a:t>0</a:t>
            </a:r>
            <a:r>
              <a:rPr lang="fr-FR" altLang="en-US" sz="2000">
                <a:latin typeface="Times New Roman" pitchFamily="2" charset="0"/>
              </a:rPr>
              <a:t> to </a:t>
            </a:r>
            <a:r>
              <a:rPr lang="fr-FR" altLang="en-US" sz="2000" b="1" i="1">
                <a:latin typeface="Times New Roman" pitchFamily="2" charset="0"/>
              </a:rPr>
              <a:t>s</a:t>
            </a:r>
            <a:r>
              <a:rPr lang="fr-FR" altLang="en-US" sz="2000" b="1" baseline="-25000">
                <a:latin typeface="Times New Roman" pitchFamily="2" charset="0"/>
              </a:rPr>
              <a:t>n</a:t>
            </a:r>
          </a:p>
        </p:txBody>
      </p:sp>
      <p:sp>
        <p:nvSpPr>
          <p:cNvPr id="488459" name="Rectangle 11">
            <a:extLst>
              <a:ext uri="{FF2B5EF4-FFF2-40B4-BE49-F238E27FC236}">
                <a16:creationId xmlns:a16="http://schemas.microsoft.com/office/drawing/2014/main" id="{3D9588F3-EE72-2743-A9E7-4A4908631C12}"/>
              </a:ext>
            </a:extLst>
          </p:cNvPr>
          <p:cNvSpPr>
            <a:spLocks noGrp="1" noChangeArrowheads="1"/>
          </p:cNvSpPr>
          <p:nvPr>
            <p:ph type="title"/>
          </p:nvPr>
        </p:nvSpPr>
        <p:spPr>
          <a:xfrm>
            <a:off x="1143000" y="76200"/>
            <a:ext cx="7162800" cy="533400"/>
          </a:xfrm>
        </p:spPr>
        <p:txBody>
          <a:bodyPr/>
          <a:lstStyle/>
          <a:p>
            <a:r>
              <a:rPr lang="en-US" altLang="en-US" sz="4400" dirty="0"/>
              <a:t>Matrix formalism</a:t>
            </a:r>
            <a:endParaRPr lang="en-GB" altLang="en-US" dirty="0"/>
          </a:p>
        </p:txBody>
      </p:sp>
      <p:pic>
        <p:nvPicPr>
          <p:cNvPr id="488477" name="Picture 29" descr="txp_fig">
            <a:extLst>
              <a:ext uri="{FF2B5EF4-FFF2-40B4-BE49-F238E27FC236}">
                <a16:creationId xmlns:a16="http://schemas.microsoft.com/office/drawing/2014/main" id="{40A79E42-EE92-CD4F-9791-B79D00D74EAD}"/>
              </a:ext>
            </a:extLst>
          </p:cNvPr>
          <p:cNvPicPr>
            <a:picLocks noChangeAspect="1" noChangeArrowheads="1"/>
          </p:cNvPicPr>
          <p:nvPr>
            <p:custDataLst>
              <p:tags r:id="rId1"/>
            </p:custDataLst>
          </p:nvPr>
        </p:nvPicPr>
        <p:blipFill>
          <a:blip r:embed="rId5">
            <a:extLst>
              <a:ext uri="{28A0092B-C50C-407E-A947-70E740481C1C}">
                <a14:useLocalDpi xmlns:a14="http://schemas.microsoft.com/office/drawing/2010/main" val="0"/>
              </a:ext>
            </a:extLst>
          </a:blip>
          <a:srcRect/>
          <a:stretch>
            <a:fillRect/>
          </a:stretch>
        </p:blipFill>
        <p:spPr bwMode="auto">
          <a:xfrm>
            <a:off x="371475" y="4197350"/>
            <a:ext cx="7842250" cy="333375"/>
          </a:xfrm>
          <a:prstGeom prst="rect">
            <a:avLst/>
          </a:prstGeom>
          <a:noFill/>
          <a:ln>
            <a:noFill/>
          </a:ln>
          <a:effectLst/>
          <a:extLst>
            <a:ext uri="{909E8E84-426E-40DD-AFC4-6F175D3DCCD1}">
              <a14:hiddenFill xmlns:a14="http://schemas.microsoft.com/office/drawing/2010/main">
                <a:solidFill>
                  <a:srgbClr val="9999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7D"/>
                  </a:outerShdw>
                </a:effectLst>
              </a14:hiddenEffects>
            </a:ext>
          </a:extLst>
        </p:spPr>
      </p:pic>
      <p:grpSp>
        <p:nvGrpSpPr>
          <p:cNvPr id="488461" name="Group 13">
            <a:extLst>
              <a:ext uri="{FF2B5EF4-FFF2-40B4-BE49-F238E27FC236}">
                <a16:creationId xmlns:a16="http://schemas.microsoft.com/office/drawing/2014/main" id="{90182C99-CAC3-6641-873B-830D113FAE6C}"/>
              </a:ext>
            </a:extLst>
          </p:cNvPr>
          <p:cNvGrpSpPr>
            <a:grpSpLocks/>
          </p:cNvGrpSpPr>
          <p:nvPr/>
        </p:nvGrpSpPr>
        <p:grpSpPr bwMode="auto">
          <a:xfrm>
            <a:off x="228600" y="4724400"/>
            <a:ext cx="4648200" cy="685800"/>
            <a:chOff x="144" y="3168"/>
            <a:chExt cx="2928" cy="432"/>
          </a:xfrm>
        </p:grpSpPr>
        <p:sp>
          <p:nvSpPr>
            <p:cNvPr id="488462" name="Line 14">
              <a:extLst>
                <a:ext uri="{FF2B5EF4-FFF2-40B4-BE49-F238E27FC236}">
                  <a16:creationId xmlns:a16="http://schemas.microsoft.com/office/drawing/2014/main" id="{7232D6FB-ADC8-504E-98C3-74E0912FA7AD}"/>
                </a:ext>
              </a:extLst>
            </p:cNvPr>
            <p:cNvSpPr>
              <a:spLocks noChangeShapeType="1"/>
            </p:cNvSpPr>
            <p:nvPr/>
          </p:nvSpPr>
          <p:spPr bwMode="auto">
            <a:xfrm>
              <a:off x="144" y="3408"/>
              <a:ext cx="2928" cy="0"/>
            </a:xfrm>
            <a:prstGeom prst="line">
              <a:avLst/>
            </a:prstGeom>
            <a:noFill/>
            <a:ln w="2540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8463" name="Rectangle 15">
              <a:extLst>
                <a:ext uri="{FF2B5EF4-FFF2-40B4-BE49-F238E27FC236}">
                  <a16:creationId xmlns:a16="http://schemas.microsoft.com/office/drawing/2014/main" id="{84D3352F-6346-3348-87F4-CC27BDD25FDC}"/>
                </a:ext>
              </a:extLst>
            </p:cNvPr>
            <p:cNvSpPr>
              <a:spLocks noChangeArrowheads="1"/>
            </p:cNvSpPr>
            <p:nvPr/>
          </p:nvSpPr>
          <p:spPr bwMode="auto">
            <a:xfrm>
              <a:off x="384" y="3216"/>
              <a:ext cx="240" cy="192"/>
            </a:xfrm>
            <a:prstGeom prst="rect">
              <a:avLst/>
            </a:prstGeom>
            <a:solidFill>
              <a:schemeClr val="accent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8464" name="Rectangle 16">
              <a:extLst>
                <a:ext uri="{FF2B5EF4-FFF2-40B4-BE49-F238E27FC236}">
                  <a16:creationId xmlns:a16="http://schemas.microsoft.com/office/drawing/2014/main" id="{62A28C40-FF57-674C-BA8C-98AB3FE00ED2}"/>
                </a:ext>
              </a:extLst>
            </p:cNvPr>
            <p:cNvSpPr>
              <a:spLocks noChangeArrowheads="1"/>
            </p:cNvSpPr>
            <p:nvPr/>
          </p:nvSpPr>
          <p:spPr bwMode="auto">
            <a:xfrm>
              <a:off x="720" y="3408"/>
              <a:ext cx="240" cy="192"/>
            </a:xfrm>
            <a:prstGeom prst="rect">
              <a:avLst/>
            </a:prstGeom>
            <a:solidFill>
              <a:schemeClr val="accent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8465" name="Rectangle 17">
              <a:extLst>
                <a:ext uri="{FF2B5EF4-FFF2-40B4-BE49-F238E27FC236}">
                  <a16:creationId xmlns:a16="http://schemas.microsoft.com/office/drawing/2014/main" id="{4EDCDF6C-F9D4-7543-B169-81D21A478DB6}"/>
                </a:ext>
              </a:extLst>
            </p:cNvPr>
            <p:cNvSpPr>
              <a:spLocks noChangeArrowheads="1"/>
            </p:cNvSpPr>
            <p:nvPr/>
          </p:nvSpPr>
          <p:spPr bwMode="auto">
            <a:xfrm>
              <a:off x="2112" y="3216"/>
              <a:ext cx="240" cy="192"/>
            </a:xfrm>
            <a:prstGeom prst="rect">
              <a:avLst/>
            </a:prstGeom>
            <a:solidFill>
              <a:schemeClr val="accent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8466" name="Rectangle 18">
              <a:extLst>
                <a:ext uri="{FF2B5EF4-FFF2-40B4-BE49-F238E27FC236}">
                  <a16:creationId xmlns:a16="http://schemas.microsoft.com/office/drawing/2014/main" id="{62AFB5AF-F3C0-164B-B2A4-C56A01490966}"/>
                </a:ext>
              </a:extLst>
            </p:cNvPr>
            <p:cNvSpPr>
              <a:spLocks noChangeArrowheads="1"/>
            </p:cNvSpPr>
            <p:nvPr/>
          </p:nvSpPr>
          <p:spPr bwMode="auto">
            <a:xfrm>
              <a:off x="1248" y="3408"/>
              <a:ext cx="240" cy="192"/>
            </a:xfrm>
            <a:prstGeom prst="rect">
              <a:avLst/>
            </a:prstGeom>
            <a:solidFill>
              <a:schemeClr val="accent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8467" name="Rectangle 19">
              <a:extLst>
                <a:ext uri="{FF2B5EF4-FFF2-40B4-BE49-F238E27FC236}">
                  <a16:creationId xmlns:a16="http://schemas.microsoft.com/office/drawing/2014/main" id="{8B437F40-4947-1F45-8EFD-926F7C889EB0}"/>
                </a:ext>
              </a:extLst>
            </p:cNvPr>
            <p:cNvSpPr>
              <a:spLocks noChangeArrowheads="1"/>
            </p:cNvSpPr>
            <p:nvPr/>
          </p:nvSpPr>
          <p:spPr bwMode="auto">
            <a:xfrm>
              <a:off x="1633" y="3168"/>
              <a:ext cx="27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2000" b="1" i="1">
                  <a:latin typeface="Times New Roman" pitchFamily="2" charset="0"/>
                  <a:ea typeface="Times New Roman" pitchFamily="2" charset="0"/>
                  <a:cs typeface="Times New Roman" pitchFamily="2" charset="0"/>
                </a:rPr>
                <a:t>…</a:t>
              </a:r>
              <a:endParaRPr lang="en-GB" altLang="en-US" sz="2000" b="1" i="1">
                <a:latin typeface="Times New Roman" pitchFamily="2" charset="0"/>
                <a:ea typeface="Times New Roman" pitchFamily="2" charset="0"/>
                <a:cs typeface="Times New Roman" pitchFamily="2" charset="0"/>
              </a:endParaRPr>
            </a:p>
          </p:txBody>
        </p:sp>
        <p:sp>
          <p:nvSpPr>
            <p:cNvPr id="488468" name="Rectangle 20">
              <a:extLst>
                <a:ext uri="{FF2B5EF4-FFF2-40B4-BE49-F238E27FC236}">
                  <a16:creationId xmlns:a16="http://schemas.microsoft.com/office/drawing/2014/main" id="{75E4DA5F-E663-1746-8A4E-F4F8EDCDF013}"/>
                </a:ext>
              </a:extLst>
            </p:cNvPr>
            <p:cNvSpPr>
              <a:spLocks noChangeArrowheads="1"/>
            </p:cNvSpPr>
            <p:nvPr/>
          </p:nvSpPr>
          <p:spPr bwMode="auto">
            <a:xfrm>
              <a:off x="297" y="3408"/>
              <a:ext cx="21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400" b="1" i="1">
                  <a:latin typeface="Times New Roman" pitchFamily="2" charset="0"/>
                  <a:ea typeface="Times New Roman" pitchFamily="2" charset="0"/>
                  <a:cs typeface="Times New Roman" pitchFamily="2" charset="0"/>
                </a:rPr>
                <a:t>S</a:t>
              </a:r>
              <a:r>
                <a:rPr lang="en-US" altLang="en-US" sz="1400" b="1" baseline="-25000">
                  <a:latin typeface="Times New Roman" pitchFamily="2" charset="0"/>
                  <a:ea typeface="Times New Roman" pitchFamily="2" charset="0"/>
                  <a:cs typeface="Times New Roman" pitchFamily="2" charset="0"/>
                </a:rPr>
                <a:t>0</a:t>
              </a:r>
              <a:endParaRPr lang="en-GB" altLang="en-US" sz="1400" b="1" i="1" baseline="-25000">
                <a:latin typeface="Times New Roman" pitchFamily="2" charset="0"/>
                <a:ea typeface="Times New Roman" pitchFamily="2" charset="0"/>
                <a:cs typeface="Times New Roman" pitchFamily="2" charset="0"/>
              </a:endParaRPr>
            </a:p>
          </p:txBody>
        </p:sp>
        <p:sp>
          <p:nvSpPr>
            <p:cNvPr id="488469" name="Rectangle 21">
              <a:extLst>
                <a:ext uri="{FF2B5EF4-FFF2-40B4-BE49-F238E27FC236}">
                  <a16:creationId xmlns:a16="http://schemas.microsoft.com/office/drawing/2014/main" id="{C48B0629-4763-7446-A564-ACFFA6D11945}"/>
                </a:ext>
              </a:extLst>
            </p:cNvPr>
            <p:cNvSpPr>
              <a:spLocks noChangeArrowheads="1"/>
            </p:cNvSpPr>
            <p:nvPr/>
          </p:nvSpPr>
          <p:spPr bwMode="auto">
            <a:xfrm>
              <a:off x="624" y="3216"/>
              <a:ext cx="21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400" b="1" i="1">
                  <a:latin typeface="Times New Roman" pitchFamily="2" charset="0"/>
                  <a:ea typeface="Times New Roman" pitchFamily="2" charset="0"/>
                  <a:cs typeface="Times New Roman" pitchFamily="2" charset="0"/>
                </a:rPr>
                <a:t>S</a:t>
              </a:r>
              <a:r>
                <a:rPr lang="en-US" altLang="en-US" sz="1400" b="1" baseline="-25000">
                  <a:latin typeface="Times New Roman" pitchFamily="2" charset="0"/>
                  <a:ea typeface="Times New Roman" pitchFamily="2" charset="0"/>
                  <a:cs typeface="Times New Roman" pitchFamily="2" charset="0"/>
                </a:rPr>
                <a:t>1</a:t>
              </a:r>
              <a:endParaRPr lang="en-GB" altLang="en-US" sz="1400" b="1" i="1" baseline="-25000">
                <a:latin typeface="Times New Roman" pitchFamily="2" charset="0"/>
                <a:ea typeface="Times New Roman" pitchFamily="2" charset="0"/>
                <a:cs typeface="Times New Roman" pitchFamily="2" charset="0"/>
              </a:endParaRPr>
            </a:p>
          </p:txBody>
        </p:sp>
        <p:sp>
          <p:nvSpPr>
            <p:cNvPr id="488470" name="Rectangle 22">
              <a:extLst>
                <a:ext uri="{FF2B5EF4-FFF2-40B4-BE49-F238E27FC236}">
                  <a16:creationId xmlns:a16="http://schemas.microsoft.com/office/drawing/2014/main" id="{A433CD67-9EF1-8E41-8C72-0EA906C11BC3}"/>
                </a:ext>
              </a:extLst>
            </p:cNvPr>
            <p:cNvSpPr>
              <a:spLocks noChangeArrowheads="1"/>
            </p:cNvSpPr>
            <p:nvPr/>
          </p:nvSpPr>
          <p:spPr bwMode="auto">
            <a:xfrm>
              <a:off x="1152" y="3216"/>
              <a:ext cx="21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400" b="1" i="1">
                  <a:latin typeface="Times New Roman" pitchFamily="2" charset="0"/>
                  <a:ea typeface="Times New Roman" pitchFamily="2" charset="0"/>
                  <a:cs typeface="Times New Roman" pitchFamily="2" charset="0"/>
                </a:rPr>
                <a:t>S</a:t>
              </a:r>
              <a:r>
                <a:rPr lang="en-US" altLang="en-US" sz="1400" b="1" baseline="-25000">
                  <a:latin typeface="Times New Roman" pitchFamily="2" charset="0"/>
                  <a:ea typeface="Times New Roman" pitchFamily="2" charset="0"/>
                  <a:cs typeface="Times New Roman" pitchFamily="2" charset="0"/>
                </a:rPr>
                <a:t>2</a:t>
              </a:r>
              <a:endParaRPr lang="en-GB" altLang="en-US" sz="1400" b="1" i="1" baseline="-25000">
                <a:latin typeface="Times New Roman" pitchFamily="2" charset="0"/>
                <a:ea typeface="Times New Roman" pitchFamily="2" charset="0"/>
                <a:cs typeface="Times New Roman" pitchFamily="2" charset="0"/>
              </a:endParaRPr>
            </a:p>
          </p:txBody>
        </p:sp>
        <p:sp>
          <p:nvSpPr>
            <p:cNvPr id="488471" name="Rectangle 23">
              <a:extLst>
                <a:ext uri="{FF2B5EF4-FFF2-40B4-BE49-F238E27FC236}">
                  <a16:creationId xmlns:a16="http://schemas.microsoft.com/office/drawing/2014/main" id="{939C3FE7-70EF-4142-B1B2-5D88161A4610}"/>
                </a:ext>
              </a:extLst>
            </p:cNvPr>
            <p:cNvSpPr>
              <a:spLocks noChangeArrowheads="1"/>
            </p:cNvSpPr>
            <p:nvPr/>
          </p:nvSpPr>
          <p:spPr bwMode="auto">
            <a:xfrm>
              <a:off x="1488" y="3216"/>
              <a:ext cx="21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400" b="1" i="1">
                  <a:latin typeface="Times New Roman" pitchFamily="2" charset="0"/>
                  <a:ea typeface="Times New Roman" pitchFamily="2" charset="0"/>
                  <a:cs typeface="Times New Roman" pitchFamily="2" charset="0"/>
                </a:rPr>
                <a:t>S</a:t>
              </a:r>
              <a:r>
                <a:rPr lang="en-US" altLang="en-US" sz="1400" b="1" baseline="-25000">
                  <a:latin typeface="Times New Roman" pitchFamily="2" charset="0"/>
                  <a:ea typeface="Times New Roman" pitchFamily="2" charset="0"/>
                  <a:cs typeface="Times New Roman" pitchFamily="2" charset="0"/>
                </a:rPr>
                <a:t>3</a:t>
              </a:r>
              <a:endParaRPr lang="en-GB" altLang="en-US" sz="1400" b="1" i="1" baseline="-25000">
                <a:latin typeface="Times New Roman" pitchFamily="2" charset="0"/>
                <a:ea typeface="Times New Roman" pitchFamily="2" charset="0"/>
                <a:cs typeface="Times New Roman" pitchFamily="2" charset="0"/>
              </a:endParaRPr>
            </a:p>
          </p:txBody>
        </p:sp>
        <p:sp>
          <p:nvSpPr>
            <p:cNvPr id="488472" name="Rectangle 24">
              <a:extLst>
                <a:ext uri="{FF2B5EF4-FFF2-40B4-BE49-F238E27FC236}">
                  <a16:creationId xmlns:a16="http://schemas.microsoft.com/office/drawing/2014/main" id="{D00A3841-10B4-E440-BB4F-E6C2974A3D6E}"/>
                </a:ext>
              </a:extLst>
            </p:cNvPr>
            <p:cNvSpPr>
              <a:spLocks noChangeArrowheads="1"/>
            </p:cNvSpPr>
            <p:nvPr/>
          </p:nvSpPr>
          <p:spPr bwMode="auto">
            <a:xfrm>
              <a:off x="1824" y="3216"/>
              <a:ext cx="27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400" b="1" i="1">
                  <a:latin typeface="Times New Roman" pitchFamily="2" charset="0"/>
                  <a:ea typeface="Times New Roman" pitchFamily="2" charset="0"/>
                  <a:cs typeface="Times New Roman" pitchFamily="2" charset="0"/>
                </a:rPr>
                <a:t>S</a:t>
              </a:r>
              <a:r>
                <a:rPr lang="en-US" altLang="en-US" sz="1400" b="1" i="1" baseline="-25000">
                  <a:latin typeface="Times New Roman" pitchFamily="2" charset="0"/>
                  <a:ea typeface="Times New Roman" pitchFamily="2" charset="0"/>
                  <a:cs typeface="Times New Roman" pitchFamily="2" charset="0"/>
                </a:rPr>
                <a:t>n-</a:t>
              </a:r>
              <a:r>
                <a:rPr lang="en-US" altLang="en-US" sz="1400" b="1" baseline="-25000">
                  <a:latin typeface="Times New Roman" pitchFamily="2" charset="0"/>
                  <a:ea typeface="Times New Roman" pitchFamily="2" charset="0"/>
                  <a:cs typeface="Times New Roman" pitchFamily="2" charset="0"/>
                </a:rPr>
                <a:t>1</a:t>
              </a:r>
              <a:endParaRPr lang="en-GB" altLang="en-US" sz="1400" b="1" i="1" baseline="-25000">
                <a:latin typeface="Times New Roman" pitchFamily="2" charset="0"/>
                <a:ea typeface="Times New Roman" pitchFamily="2" charset="0"/>
                <a:cs typeface="Times New Roman" pitchFamily="2" charset="0"/>
              </a:endParaRPr>
            </a:p>
          </p:txBody>
        </p:sp>
        <p:sp>
          <p:nvSpPr>
            <p:cNvPr id="488473" name="Rectangle 25">
              <a:extLst>
                <a:ext uri="{FF2B5EF4-FFF2-40B4-BE49-F238E27FC236}">
                  <a16:creationId xmlns:a16="http://schemas.microsoft.com/office/drawing/2014/main" id="{7F7E751E-8E15-A147-B8BD-DE2381F469E7}"/>
                </a:ext>
              </a:extLst>
            </p:cNvPr>
            <p:cNvSpPr>
              <a:spLocks noChangeArrowheads="1"/>
            </p:cNvSpPr>
            <p:nvPr/>
          </p:nvSpPr>
          <p:spPr bwMode="auto">
            <a:xfrm>
              <a:off x="2160" y="3408"/>
              <a:ext cx="21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400" b="1" i="1">
                  <a:latin typeface="Times New Roman" pitchFamily="2" charset="0"/>
                  <a:ea typeface="Times New Roman" pitchFamily="2" charset="0"/>
                  <a:cs typeface="Times New Roman" pitchFamily="2" charset="0"/>
                </a:rPr>
                <a:t>S</a:t>
              </a:r>
              <a:r>
                <a:rPr lang="en-US" altLang="en-US" sz="1400" b="1" i="1" baseline="-25000">
                  <a:latin typeface="Times New Roman" pitchFamily="2" charset="0"/>
                  <a:ea typeface="Times New Roman" pitchFamily="2" charset="0"/>
                  <a:cs typeface="Times New Roman" pitchFamily="2" charset="0"/>
                </a:rPr>
                <a:t>n</a:t>
              </a:r>
              <a:endParaRPr lang="en-GB" altLang="en-US" sz="1400" b="1" i="1" baseline="-25000">
                <a:latin typeface="Times New Roman" pitchFamily="2" charset="0"/>
                <a:ea typeface="Times New Roman" pitchFamily="2" charset="0"/>
                <a:cs typeface="Times New Roman" pitchFamily="2" charset="0"/>
              </a:endParaRPr>
            </a:p>
          </p:txBody>
        </p:sp>
      </p:grpSp>
      <p:pic>
        <p:nvPicPr>
          <p:cNvPr id="488476" name="Picture 28" descr="txp_fig">
            <a:extLst>
              <a:ext uri="{FF2B5EF4-FFF2-40B4-BE49-F238E27FC236}">
                <a16:creationId xmlns:a16="http://schemas.microsoft.com/office/drawing/2014/main" id="{DABD9B02-8064-4449-A4AA-3F35D3A01842}"/>
              </a:ext>
            </a:extLst>
          </p:cNvPr>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2681288" y="2924944"/>
            <a:ext cx="3300412" cy="757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a:extLst>
              <a:ext uri="{FF2B5EF4-FFF2-40B4-BE49-F238E27FC236}">
                <a16:creationId xmlns:a16="http://schemas.microsoft.com/office/drawing/2014/main" id="{C6BB7BAA-0982-BF41-A877-71E2EC9A8EE2}"/>
              </a:ext>
            </a:extLst>
          </p:cNvPr>
          <p:cNvSpPr/>
          <p:nvPr/>
        </p:nvSpPr>
        <p:spPr>
          <a:xfrm>
            <a:off x="342316" y="6515039"/>
            <a:ext cx="6678488" cy="400110"/>
          </a:xfrm>
          <a:prstGeom prst="rect">
            <a:avLst/>
          </a:prstGeom>
        </p:spPr>
        <p:txBody>
          <a:bodyPr wrap="square">
            <a:spAutoFit/>
          </a:bodyPr>
          <a:lstStyle/>
          <a:p>
            <a:pPr algn="l">
              <a:buNone/>
            </a:pPr>
            <a:r>
              <a:rPr lang="en-GB" sz="2000" dirty="0"/>
              <a:t>(see </a:t>
            </a:r>
            <a:r>
              <a:rPr lang="en-GB" sz="2000" b="1" dirty="0"/>
              <a:t>Transverse Linear Beam Dynamics lectures</a:t>
            </a:r>
            <a:r>
              <a:rPr lang="en-GB" sz="2000" dirty="0"/>
              <a:t>) </a:t>
            </a:r>
            <a:endParaRPr lang="en-CH" sz="2000" dirty="0"/>
          </a:p>
        </p:txBody>
      </p:sp>
      <p:pic>
        <p:nvPicPr>
          <p:cNvPr id="5" name="Picture 4">
            <a:extLst>
              <a:ext uri="{FF2B5EF4-FFF2-40B4-BE49-F238E27FC236}">
                <a16:creationId xmlns:a16="http://schemas.microsoft.com/office/drawing/2014/main" id="{98B3A826-85CA-8127-2920-5BF997692CD0}"/>
              </a:ext>
            </a:extLst>
          </p:cNvPr>
          <p:cNvPicPr>
            <a:picLocks noChangeAspect="1"/>
          </p:cNvPicPr>
          <p:nvPr/>
        </p:nvPicPr>
        <p:blipFill>
          <a:blip r:embed="rId7"/>
          <a:stretch>
            <a:fillRect/>
          </a:stretch>
        </p:blipFill>
        <p:spPr>
          <a:xfrm>
            <a:off x="685800" y="1341295"/>
            <a:ext cx="7772400" cy="814918"/>
          </a:xfrm>
          <a:prstGeom prst="rect">
            <a:avLst/>
          </a:prstGeom>
        </p:spPr>
      </p:pic>
      <p:pic>
        <p:nvPicPr>
          <p:cNvPr id="6" name="Picture 5">
            <a:extLst>
              <a:ext uri="{FF2B5EF4-FFF2-40B4-BE49-F238E27FC236}">
                <a16:creationId xmlns:a16="http://schemas.microsoft.com/office/drawing/2014/main" id="{77620731-3A51-2E66-D92F-868920C40E66}"/>
              </a:ext>
            </a:extLst>
          </p:cNvPr>
          <p:cNvPicPr>
            <a:picLocks noChangeAspect="1"/>
          </p:cNvPicPr>
          <p:nvPr/>
        </p:nvPicPr>
        <p:blipFill>
          <a:blip r:embed="rId8"/>
          <a:stretch>
            <a:fillRect/>
          </a:stretch>
        </p:blipFill>
        <p:spPr>
          <a:xfrm>
            <a:off x="1969171" y="2206656"/>
            <a:ext cx="6932174" cy="322619"/>
          </a:xfrm>
          <a:prstGeom prst="rect">
            <a:avLst/>
          </a:prstGeom>
        </p:spPr>
      </p:pic>
    </p:spTree>
    <p:extLst>
      <p:ext uri="{BB962C8B-B14F-4D97-AF65-F5344CB8AC3E}">
        <p14:creationId xmlns:p14="http://schemas.microsoft.com/office/powerpoint/2010/main" val="36246988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1371600" y="44624"/>
            <a:ext cx="7467600" cy="472480"/>
          </a:xfrm>
        </p:spPr>
        <p:txBody>
          <a:bodyPr/>
          <a:lstStyle/>
          <a:p>
            <a:pPr eaLnBrk="1" hangingPunct="1"/>
            <a:r>
              <a:rPr lang="en-US" sz="4400" dirty="0">
                <a:latin typeface="Palatino" charset="0"/>
                <a:ea typeface="ＭＳ Ｐゴシック" charset="0"/>
                <a:cs typeface="ＭＳ Ｐゴシック" charset="0"/>
              </a:rPr>
              <a:t>Integral of motion</a:t>
            </a:r>
          </a:p>
        </p:txBody>
      </p:sp>
      <p:sp>
        <p:nvSpPr>
          <p:cNvPr id="19458" name="Rectangle 3"/>
          <p:cNvSpPr>
            <a:spLocks noChangeArrowheads="1"/>
          </p:cNvSpPr>
          <p:nvPr/>
        </p:nvSpPr>
        <p:spPr bwMode="auto">
          <a:xfrm>
            <a:off x="304800" y="692150"/>
            <a:ext cx="8731250"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r>
              <a:rPr lang="en-US" sz="2800" dirty="0">
                <a:latin typeface="Palatino" charset="0"/>
              </a:rPr>
              <a:t>Rewrite the differential equation of the harmonic oscillator as a </a:t>
            </a:r>
            <a:r>
              <a:rPr lang="en-US" sz="2800" b="1" dirty="0">
                <a:latin typeface="Palatino" charset="0"/>
              </a:rPr>
              <a:t>pair of coupled 1</a:t>
            </a:r>
            <a:r>
              <a:rPr lang="en-US" sz="2800" b="1" baseline="30000" dirty="0">
                <a:latin typeface="Palatino" charset="0"/>
              </a:rPr>
              <a:t>st</a:t>
            </a:r>
            <a:r>
              <a:rPr lang="en-US" sz="2800" b="1" dirty="0">
                <a:latin typeface="Palatino" charset="0"/>
              </a:rPr>
              <a:t> order equations</a:t>
            </a:r>
          </a:p>
          <a:p>
            <a:pPr lvl="1" algn="l">
              <a:buSzTx/>
              <a:buFont typeface="Wingdings" charset="0"/>
              <a:buNone/>
            </a:pPr>
            <a:r>
              <a:rPr lang="en-US" sz="2800" dirty="0">
                <a:latin typeface="Palatino" charset="0"/>
              </a:rPr>
              <a:t> 				</a:t>
            </a:r>
          </a:p>
          <a:p>
            <a:pPr lvl="1" algn="l">
              <a:lnSpc>
                <a:spcPct val="70000"/>
              </a:lnSpc>
              <a:buSzTx/>
              <a:buFont typeface="Wingdings" charset="0"/>
              <a:buNone/>
            </a:pPr>
            <a:r>
              <a:rPr lang="en-US" sz="2800" dirty="0">
                <a:latin typeface="Palatino" charset="0"/>
              </a:rPr>
              <a:t>							</a:t>
            </a:r>
          </a:p>
          <a:p>
            <a:pPr lvl="1" algn="l">
              <a:buSzTx/>
              <a:buFont typeface="Wingdings" charset="0"/>
              <a:buNone/>
            </a:pPr>
            <a:endParaRPr lang="en-US" sz="2800" dirty="0">
              <a:latin typeface="Palatino" charset="0"/>
            </a:endParaRPr>
          </a:p>
          <a:p>
            <a:pPr lvl="1" algn="l">
              <a:lnSpc>
                <a:spcPct val="50000"/>
              </a:lnSpc>
              <a:buSzTx/>
              <a:buFont typeface="Wingdings" charset="0"/>
              <a:buNone/>
            </a:pPr>
            <a:r>
              <a:rPr lang="en-US" sz="2800" dirty="0">
                <a:latin typeface="Palatino" charset="0"/>
              </a:rPr>
              <a:t>			</a:t>
            </a:r>
          </a:p>
        </p:txBody>
      </p:sp>
      <p:sp>
        <p:nvSpPr>
          <p:cNvPr id="19459"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pic>
        <p:nvPicPr>
          <p:cNvPr id="19460"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7075" y="1628775"/>
            <a:ext cx="2536825" cy="129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24102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1371600" y="44624"/>
            <a:ext cx="7467600" cy="472480"/>
          </a:xfrm>
        </p:spPr>
        <p:txBody>
          <a:bodyPr/>
          <a:lstStyle/>
          <a:p>
            <a:pPr eaLnBrk="1" hangingPunct="1"/>
            <a:r>
              <a:rPr lang="en-US" sz="4400" dirty="0">
                <a:latin typeface="Palatino" charset="0"/>
                <a:ea typeface="ＭＳ Ｐゴシック" charset="0"/>
                <a:cs typeface="ＭＳ Ｐゴシック" charset="0"/>
              </a:rPr>
              <a:t>Integral of motion</a:t>
            </a:r>
          </a:p>
        </p:txBody>
      </p:sp>
      <p:sp>
        <p:nvSpPr>
          <p:cNvPr id="19458" name="Rectangle 3"/>
          <p:cNvSpPr>
            <a:spLocks noChangeArrowheads="1"/>
          </p:cNvSpPr>
          <p:nvPr/>
        </p:nvSpPr>
        <p:spPr bwMode="auto">
          <a:xfrm>
            <a:off x="304800" y="692150"/>
            <a:ext cx="8731250"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r>
              <a:rPr lang="en-US" sz="2800" dirty="0">
                <a:latin typeface="Palatino" charset="0"/>
              </a:rPr>
              <a:t>Rewrite the differential equation of the harmonic oscillator as a </a:t>
            </a:r>
            <a:r>
              <a:rPr lang="en-US" sz="2800" b="1" dirty="0">
                <a:latin typeface="Palatino" charset="0"/>
              </a:rPr>
              <a:t>pair of coupled 1</a:t>
            </a:r>
            <a:r>
              <a:rPr lang="en-US" sz="2800" b="1" baseline="30000" dirty="0">
                <a:latin typeface="Palatino" charset="0"/>
              </a:rPr>
              <a:t>st</a:t>
            </a:r>
            <a:r>
              <a:rPr lang="en-US" sz="2800" b="1" dirty="0">
                <a:latin typeface="Palatino" charset="0"/>
              </a:rPr>
              <a:t> order equations.</a:t>
            </a:r>
          </a:p>
          <a:p>
            <a:pPr lvl="1" algn="l">
              <a:buSzTx/>
              <a:buFont typeface="Wingdings" charset="0"/>
              <a:buNone/>
            </a:pPr>
            <a:r>
              <a:rPr lang="en-US" sz="2800" dirty="0">
                <a:latin typeface="Palatino" charset="0"/>
              </a:rPr>
              <a:t> 				By dividing the two sides of				           the equations, they can be 					combined to provide</a:t>
            </a:r>
          </a:p>
          <a:p>
            <a:pPr lvl="1" algn="l">
              <a:buSzTx/>
              <a:buFont typeface="Wingdings" charset="0"/>
              <a:buNone/>
            </a:pPr>
            <a:endParaRPr lang="en-US" sz="2800" dirty="0">
              <a:latin typeface="Palatino" charset="0"/>
            </a:endParaRPr>
          </a:p>
          <a:p>
            <a:pPr lvl="1" algn="l">
              <a:lnSpc>
                <a:spcPct val="70000"/>
              </a:lnSpc>
              <a:buSzTx/>
              <a:buFont typeface="Wingdings" charset="0"/>
              <a:buNone/>
            </a:pPr>
            <a:r>
              <a:rPr lang="en-US" sz="2800" dirty="0">
                <a:latin typeface="Palatino" charset="0"/>
              </a:rPr>
              <a:t>							or </a:t>
            </a:r>
          </a:p>
          <a:p>
            <a:pPr lvl="1" algn="l">
              <a:buSzTx/>
              <a:buFont typeface="Wingdings" charset="0"/>
              <a:buNone/>
            </a:pPr>
            <a:r>
              <a:rPr lang="en-US" sz="2800" dirty="0">
                <a:latin typeface="Palatino" charset="0"/>
              </a:rPr>
              <a:t>			    with      an </a:t>
            </a:r>
            <a:r>
              <a:rPr lang="en-US" sz="2800" b="1" dirty="0">
                <a:latin typeface="Palatino" charset="0"/>
              </a:rPr>
              <a:t>integral of motion</a:t>
            </a:r>
          </a:p>
          <a:p>
            <a:pPr lvl="1" algn="l">
              <a:lnSpc>
                <a:spcPct val="150000"/>
              </a:lnSpc>
              <a:buSzTx/>
              <a:buFont typeface="Wingdings" charset="0"/>
              <a:buNone/>
            </a:pPr>
            <a:r>
              <a:rPr lang="en-US" sz="2800" dirty="0">
                <a:latin typeface="Palatino" charset="0"/>
              </a:rPr>
              <a:t>identified as the </a:t>
            </a:r>
            <a:r>
              <a:rPr lang="en-US" sz="2800" b="1" dirty="0">
                <a:latin typeface="Palatino" charset="0"/>
              </a:rPr>
              <a:t>mechanical energy</a:t>
            </a:r>
            <a:r>
              <a:rPr lang="en-US" sz="2800" dirty="0">
                <a:latin typeface="Palatino" charset="0"/>
              </a:rPr>
              <a:t> of the system</a:t>
            </a:r>
          </a:p>
        </p:txBody>
      </p:sp>
      <p:sp>
        <p:nvSpPr>
          <p:cNvPr id="19459"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pic>
        <p:nvPicPr>
          <p:cNvPr id="19460"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7075" y="1629544"/>
            <a:ext cx="2536825" cy="129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9461" name="Picture 10"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5576" y="2924944"/>
            <a:ext cx="5473700" cy="657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9462" name="Picture 11"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7088" y="3789040"/>
            <a:ext cx="2592387" cy="652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9463" name="Picture 12"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2925" y="3972421"/>
            <a:ext cx="290513" cy="320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3470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1371600" y="44624"/>
            <a:ext cx="7467600" cy="472480"/>
          </a:xfrm>
        </p:spPr>
        <p:txBody>
          <a:bodyPr/>
          <a:lstStyle/>
          <a:p>
            <a:pPr eaLnBrk="1" hangingPunct="1"/>
            <a:r>
              <a:rPr lang="en-US" sz="4400" dirty="0">
                <a:latin typeface="Palatino" charset="0"/>
                <a:ea typeface="ＭＳ Ｐゴシック" charset="0"/>
                <a:cs typeface="ＭＳ Ｐゴシック" charset="0"/>
              </a:rPr>
              <a:t>Integral of motion</a:t>
            </a:r>
          </a:p>
        </p:txBody>
      </p:sp>
      <p:sp>
        <p:nvSpPr>
          <p:cNvPr id="19458" name="Rectangle 3"/>
          <p:cNvSpPr>
            <a:spLocks noChangeArrowheads="1"/>
          </p:cNvSpPr>
          <p:nvPr/>
        </p:nvSpPr>
        <p:spPr bwMode="auto">
          <a:xfrm>
            <a:off x="277813" y="799123"/>
            <a:ext cx="8731250"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r>
              <a:rPr lang="en-US" sz="2800" dirty="0">
                <a:latin typeface="Palatino" charset="0"/>
              </a:rPr>
              <a:t>The equation 				 describes in general an </a:t>
            </a:r>
            <a:r>
              <a:rPr lang="en-US" sz="2800" b="1" dirty="0">
                <a:latin typeface="Palatino" charset="0"/>
              </a:rPr>
              <a:t>ellipse</a:t>
            </a:r>
            <a:r>
              <a:rPr lang="en-US" sz="2800" dirty="0">
                <a:latin typeface="Palatino" charset="0"/>
              </a:rPr>
              <a:t> in phase space</a:t>
            </a:r>
          </a:p>
          <a:p>
            <a:pPr lvl="1" algn="l">
              <a:buSzTx/>
              <a:buFont typeface="Wingdings" charset="0"/>
              <a:buNone/>
            </a:pPr>
            <a:endParaRPr lang="en-US" sz="2800" dirty="0">
              <a:latin typeface="Palatino" charset="0"/>
            </a:endParaRPr>
          </a:p>
          <a:p>
            <a:pPr lvl="1" algn="l">
              <a:lnSpc>
                <a:spcPct val="70000"/>
              </a:lnSpc>
              <a:buSzTx/>
              <a:buFont typeface="Wingdings" charset="0"/>
              <a:buNone/>
            </a:pPr>
            <a:r>
              <a:rPr lang="en-US" sz="2800" dirty="0">
                <a:latin typeface="Palatino" charset="0"/>
              </a:rPr>
              <a:t>							</a:t>
            </a:r>
          </a:p>
        </p:txBody>
      </p:sp>
      <p:sp>
        <p:nvSpPr>
          <p:cNvPr id="19459"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pic>
        <p:nvPicPr>
          <p:cNvPr id="19462" name="Picture 1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01987" y="692696"/>
            <a:ext cx="2592387" cy="652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E1116837-5586-D108-253E-903657AF621C}"/>
              </a:ext>
            </a:extLst>
          </p:cNvPr>
          <p:cNvPicPr>
            <a:picLocks noChangeAspect="1"/>
          </p:cNvPicPr>
          <p:nvPr/>
        </p:nvPicPr>
        <p:blipFill>
          <a:blip r:embed="rId4"/>
          <a:stretch>
            <a:fillRect/>
          </a:stretch>
        </p:blipFill>
        <p:spPr>
          <a:xfrm>
            <a:off x="1547664" y="1700808"/>
            <a:ext cx="6771338" cy="3385669"/>
          </a:xfrm>
          <a:prstGeom prst="rect">
            <a:avLst/>
          </a:prstGeom>
        </p:spPr>
      </p:pic>
      <p:sp>
        <p:nvSpPr>
          <p:cNvPr id="4" name="TextBox 3">
            <a:extLst>
              <a:ext uri="{FF2B5EF4-FFF2-40B4-BE49-F238E27FC236}">
                <a16:creationId xmlns:a16="http://schemas.microsoft.com/office/drawing/2014/main" id="{B5292BA6-B4B1-C876-A98B-717EA14A962F}"/>
              </a:ext>
            </a:extLst>
          </p:cNvPr>
          <p:cNvSpPr txBox="1"/>
          <p:nvPr/>
        </p:nvSpPr>
        <p:spPr>
          <a:xfrm>
            <a:off x="6858000" y="1690131"/>
            <a:ext cx="1454672" cy="461665"/>
          </a:xfrm>
          <a:prstGeom prst="rect">
            <a:avLst/>
          </a:prstGeom>
          <a:noFill/>
        </p:spPr>
        <p:txBody>
          <a:bodyPr wrap="square">
            <a:spAutoFit/>
          </a:bodyPr>
          <a:lstStyle/>
          <a:p>
            <a:pPr>
              <a:buNone/>
            </a:pPr>
            <a:r>
              <a:rPr lang="en-GB" dirty="0"/>
              <a:t>s</a:t>
            </a:r>
            <a:r>
              <a:rPr lang="en-CH" dirty="0"/>
              <a:t>ee </a:t>
            </a:r>
            <a:r>
              <a:rPr lang="en-CH" dirty="0">
                <a:hlinkClick r:id="rId5"/>
              </a:rPr>
              <a:t>link</a:t>
            </a:r>
            <a:endParaRPr lang="en-CH" dirty="0"/>
          </a:p>
        </p:txBody>
      </p:sp>
      <p:pic>
        <p:nvPicPr>
          <p:cNvPr id="5" name="Picture 13" descr="latex-image-1.pdf">
            <a:extLst>
              <a:ext uri="{FF2B5EF4-FFF2-40B4-BE49-F238E27FC236}">
                <a16:creationId xmlns:a16="http://schemas.microsoft.com/office/drawing/2014/main" id="{48173C0C-9F9A-D000-FB4D-B980CC3179F5}"/>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084168" y="5143277"/>
            <a:ext cx="4572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2" descr="latex-image-1.pdf">
            <a:extLst>
              <a:ext uri="{FF2B5EF4-FFF2-40B4-BE49-F238E27FC236}">
                <a16:creationId xmlns:a16="http://schemas.microsoft.com/office/drawing/2014/main" id="{ABBFF5E2-D790-9E3F-25CC-1260EE586145}"/>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095500" y="5860876"/>
            <a:ext cx="3784600" cy="952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D694F5EE-363B-5DF1-5F78-6672B992FEF7}"/>
              </a:ext>
            </a:extLst>
          </p:cNvPr>
          <p:cNvSpPr txBox="1"/>
          <p:nvPr/>
        </p:nvSpPr>
        <p:spPr>
          <a:xfrm>
            <a:off x="277813" y="5044126"/>
            <a:ext cx="8937625" cy="954107"/>
          </a:xfrm>
          <a:prstGeom prst="rect">
            <a:avLst/>
          </a:prstGeom>
          <a:noFill/>
        </p:spPr>
        <p:txBody>
          <a:bodyPr wrap="square">
            <a:spAutoFit/>
          </a:bodyPr>
          <a:lstStyle/>
          <a:p>
            <a:pPr marL="342900" indent="-342900" algn="l">
              <a:buSzTx/>
            </a:pPr>
            <a:r>
              <a:rPr lang="en-US" sz="2800" dirty="0">
                <a:latin typeface="Palatino" charset="0"/>
              </a:rPr>
              <a:t>Solving the previous equation for       , the system can be reduced to a first order equation</a:t>
            </a:r>
          </a:p>
        </p:txBody>
      </p:sp>
    </p:spTree>
    <p:extLst>
      <p:ext uri="{BB962C8B-B14F-4D97-AF65-F5344CB8AC3E}">
        <p14:creationId xmlns:p14="http://schemas.microsoft.com/office/powerpoint/2010/main" val="2498316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371600" y="-26988"/>
            <a:ext cx="7467600" cy="609601"/>
          </a:xfrm>
        </p:spPr>
        <p:txBody>
          <a:bodyPr/>
          <a:lstStyle/>
          <a:p>
            <a:pPr eaLnBrk="1" hangingPunct="1"/>
            <a:r>
              <a:rPr lang="en-US" sz="4000">
                <a:latin typeface="Palatino" charset="0"/>
                <a:ea typeface="ＭＳ Ｐゴシック" charset="0"/>
                <a:cs typeface="ＭＳ Ｐゴシック" charset="0"/>
              </a:rPr>
              <a:t>Integration by quadrature </a:t>
            </a:r>
          </a:p>
        </p:txBody>
      </p:sp>
      <p:sp>
        <p:nvSpPr>
          <p:cNvPr id="21506" name="Rectangle 3"/>
          <p:cNvSpPr>
            <a:spLocks noChangeArrowheads="1"/>
          </p:cNvSpPr>
          <p:nvPr/>
        </p:nvSpPr>
        <p:spPr bwMode="auto">
          <a:xfrm>
            <a:off x="304800" y="692150"/>
            <a:ext cx="8731250"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r>
              <a:rPr lang="en-US" sz="2800" dirty="0">
                <a:latin typeface="Palatino" charset="0"/>
              </a:rPr>
              <a:t>The last equation can be solved as an explicit integral or </a:t>
            </a:r>
            <a:r>
              <a:rPr lang="en-US" sz="2800" b="1" dirty="0">
                <a:latin typeface="Palatino" charset="0"/>
              </a:rPr>
              <a:t>“quadrature”</a:t>
            </a:r>
          </a:p>
          <a:p>
            <a:pPr lvl="1" algn="l">
              <a:lnSpc>
                <a:spcPct val="140000"/>
              </a:lnSpc>
              <a:buSzTx/>
              <a:buFont typeface="Wingdings" charset="0"/>
              <a:buNone/>
            </a:pPr>
            <a:r>
              <a:rPr lang="en-US" sz="2800" dirty="0">
                <a:latin typeface="Palatino" charset="0"/>
              </a:rPr>
              <a:t>			      ,  yielding </a:t>
            </a:r>
          </a:p>
          <a:p>
            <a:pPr lvl="1" algn="l">
              <a:lnSpc>
                <a:spcPct val="70000"/>
              </a:lnSpc>
              <a:buSzTx/>
              <a:buFont typeface="Wingdings" charset="0"/>
              <a:buNone/>
            </a:pPr>
            <a:r>
              <a:rPr lang="en-US" sz="2800" dirty="0">
                <a:latin typeface="Palatino" charset="0"/>
              </a:rPr>
              <a:t>						</a:t>
            </a:r>
          </a:p>
          <a:p>
            <a:pPr lvl="1" algn="l">
              <a:lnSpc>
                <a:spcPct val="50000"/>
              </a:lnSpc>
              <a:buSzTx/>
              <a:buFont typeface="Wingdings" charset="0"/>
              <a:buNone/>
            </a:pPr>
            <a:r>
              <a:rPr lang="en-US" sz="2800" dirty="0">
                <a:latin typeface="Palatino" charset="0"/>
              </a:rPr>
              <a:t>or the well-known solution </a:t>
            </a:r>
            <a:endParaRPr lang="en-US" sz="2800" b="1" dirty="0">
              <a:latin typeface="Palatino" charset="0"/>
            </a:endParaRPr>
          </a:p>
        </p:txBody>
      </p:sp>
      <p:pic>
        <p:nvPicPr>
          <p:cNvPr id="21507" name="Picture 1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5438" y="1700213"/>
            <a:ext cx="3238500" cy="792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16" descr="latex-image-1.pdf">
            <a:extLst>
              <a:ext uri="{FF2B5EF4-FFF2-40B4-BE49-F238E27FC236}">
                <a16:creationId xmlns:a16="http://schemas.microsoft.com/office/drawing/2014/main" id="{07F715F3-FFB6-CE81-E5D2-766337DF82E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28180" y="2427442"/>
            <a:ext cx="3779838" cy="735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latex-image-1.pdf">
            <a:extLst>
              <a:ext uri="{FF2B5EF4-FFF2-40B4-BE49-F238E27FC236}">
                <a16:creationId xmlns:a16="http://schemas.microsoft.com/office/drawing/2014/main" id="{75EDDF85-987F-D701-DC5C-F9FD18344D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8063" y="1688518"/>
            <a:ext cx="3563888" cy="736480"/>
          </a:xfrm>
          <a:prstGeom prst="rect">
            <a:avLst/>
          </a:prstGeom>
        </p:spPr>
      </p:pic>
    </p:spTree>
    <p:extLst>
      <p:ext uri="{BB962C8B-B14F-4D97-AF65-F5344CB8AC3E}">
        <p14:creationId xmlns:p14="http://schemas.microsoft.com/office/powerpoint/2010/main" val="669237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115616" y="0"/>
            <a:ext cx="7723584" cy="685800"/>
          </a:xfrm>
        </p:spPr>
        <p:txBody>
          <a:bodyPr/>
          <a:lstStyle/>
          <a:p>
            <a:pPr eaLnBrk="1" hangingPunct="1"/>
            <a:r>
              <a:rPr lang="en-GB" sz="2000" b="1" dirty="0"/>
              <a:t>Copyright statement and speaker’s release for video publishing</a:t>
            </a:r>
            <a:endParaRPr lang="en-US" sz="2000" dirty="0">
              <a:latin typeface="Palatino" charset="0"/>
              <a:ea typeface="ＭＳ Ｐゴシック" charset="0"/>
              <a:cs typeface="ＭＳ Ｐゴシック" charset="0"/>
            </a:endParaRPr>
          </a:p>
        </p:txBody>
      </p:sp>
      <p:sp>
        <p:nvSpPr>
          <p:cNvPr id="11266" name="Rectangle 3"/>
          <p:cNvSpPr>
            <a:spLocks noChangeArrowheads="1"/>
          </p:cNvSpPr>
          <p:nvPr/>
        </p:nvSpPr>
        <p:spPr bwMode="auto">
          <a:xfrm>
            <a:off x="304800" y="749300"/>
            <a:ext cx="8731250"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l">
              <a:buSzTx/>
              <a:buNone/>
              <a:defRPr/>
            </a:pPr>
            <a:endParaRPr lang="en-US" dirty="0">
              <a:latin typeface="Palatino" charset="0"/>
            </a:endParaRP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sp>
        <p:nvSpPr>
          <p:cNvPr id="7" name="Rectangle 6">
            <a:extLst>
              <a:ext uri="{FF2B5EF4-FFF2-40B4-BE49-F238E27FC236}">
                <a16:creationId xmlns:a16="http://schemas.microsoft.com/office/drawing/2014/main" id="{952444A9-4267-2D4A-B413-E4B4E113755B}"/>
              </a:ext>
            </a:extLst>
          </p:cNvPr>
          <p:cNvSpPr/>
          <p:nvPr/>
        </p:nvSpPr>
        <p:spPr>
          <a:xfrm>
            <a:off x="183846" y="980728"/>
            <a:ext cx="8973157" cy="5410712"/>
          </a:xfrm>
          <a:prstGeom prst="rect">
            <a:avLst/>
          </a:prstGeom>
        </p:spPr>
        <p:txBody>
          <a:bodyPr wrap="square">
            <a:spAutoFit/>
          </a:bodyPr>
          <a:lstStyle/>
          <a:p>
            <a:pPr lvl="0" algn="just"/>
            <a:r>
              <a:rPr lang="en-US" dirty="0"/>
              <a:t> The author consents to the photographic, audio and video recording of this lecture at the CERN Accelerator School. The term “lecture” includes any material incorporated therein including but not limited to text, images and references. </a:t>
            </a:r>
            <a:endParaRPr lang="fr-FR" dirty="0"/>
          </a:p>
          <a:p>
            <a:pPr lvl="0" algn="just"/>
            <a:r>
              <a:rPr lang="en-US" dirty="0"/>
              <a:t> The author hereby grants CERN a royalty-free license to use his image and name as well as the recordings mentioned above, in order to post them on the CAS website.</a:t>
            </a:r>
            <a:endParaRPr lang="fr-FR" dirty="0"/>
          </a:p>
          <a:p>
            <a:pPr lvl="0" algn="just"/>
            <a:r>
              <a:rPr lang="en-US" dirty="0"/>
              <a:t> 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endParaRPr lang="fr-FR" dirty="0"/>
          </a:p>
        </p:txBody>
      </p:sp>
    </p:spTree>
    <p:extLst>
      <p:ext uri="{BB962C8B-B14F-4D97-AF65-F5344CB8AC3E}">
        <p14:creationId xmlns:p14="http://schemas.microsoft.com/office/powerpoint/2010/main" val="16869502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371600" y="-26988"/>
            <a:ext cx="7467600" cy="609601"/>
          </a:xfrm>
        </p:spPr>
        <p:txBody>
          <a:bodyPr/>
          <a:lstStyle/>
          <a:p>
            <a:pPr eaLnBrk="1" hangingPunct="1"/>
            <a:r>
              <a:rPr lang="en-US" sz="4000">
                <a:latin typeface="Palatino" charset="0"/>
                <a:ea typeface="ＭＳ Ｐゴシック" charset="0"/>
                <a:cs typeface="ＭＳ Ｐゴシック" charset="0"/>
              </a:rPr>
              <a:t>Integration by quadrature </a:t>
            </a:r>
          </a:p>
        </p:txBody>
      </p:sp>
      <p:sp>
        <p:nvSpPr>
          <p:cNvPr id="21506" name="Rectangle 3"/>
          <p:cNvSpPr>
            <a:spLocks noChangeArrowheads="1"/>
          </p:cNvSpPr>
          <p:nvPr/>
        </p:nvSpPr>
        <p:spPr bwMode="auto">
          <a:xfrm>
            <a:off x="304800" y="692150"/>
            <a:ext cx="8659688"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r>
              <a:rPr lang="en-US" sz="2800" dirty="0">
                <a:latin typeface="Palatino" charset="0"/>
              </a:rPr>
              <a:t>The last equation can be solved as an explicit integral or </a:t>
            </a:r>
            <a:r>
              <a:rPr lang="en-US" sz="2800" b="1" dirty="0">
                <a:latin typeface="Palatino" charset="0"/>
              </a:rPr>
              <a:t>“quadrature”</a:t>
            </a:r>
          </a:p>
          <a:p>
            <a:pPr lvl="1" algn="l">
              <a:lnSpc>
                <a:spcPct val="140000"/>
              </a:lnSpc>
              <a:buSzTx/>
              <a:buFont typeface="Wingdings" charset="0"/>
              <a:buNone/>
            </a:pPr>
            <a:r>
              <a:rPr lang="en-US" sz="2800" dirty="0">
                <a:latin typeface="Palatino" charset="0"/>
              </a:rPr>
              <a:t>			      ,  yielding </a:t>
            </a:r>
          </a:p>
          <a:p>
            <a:pPr lvl="1" algn="l">
              <a:lnSpc>
                <a:spcPct val="70000"/>
              </a:lnSpc>
              <a:buSzTx/>
              <a:buFont typeface="Wingdings" charset="0"/>
              <a:buNone/>
            </a:pPr>
            <a:r>
              <a:rPr lang="en-US" sz="2800" dirty="0">
                <a:latin typeface="Palatino" charset="0"/>
              </a:rPr>
              <a:t>						</a:t>
            </a:r>
          </a:p>
          <a:p>
            <a:pPr lvl="1" algn="l">
              <a:lnSpc>
                <a:spcPct val="50000"/>
              </a:lnSpc>
              <a:buSzTx/>
              <a:buFont typeface="Wingdings" charset="0"/>
              <a:buNone/>
            </a:pPr>
            <a:r>
              <a:rPr lang="en-US" sz="2800" dirty="0">
                <a:latin typeface="Palatino" charset="0"/>
              </a:rPr>
              <a:t>or the well-known solution </a:t>
            </a:r>
            <a:endParaRPr lang="en-US" sz="2800" b="1" dirty="0">
              <a:latin typeface="Palatino" charset="0"/>
            </a:endParaRPr>
          </a:p>
          <a:p>
            <a:pPr marL="342900" indent="-342900" algn="l">
              <a:buSzTx/>
            </a:pPr>
            <a:r>
              <a:rPr lang="en-US" sz="2800" b="1" dirty="0">
                <a:latin typeface="Palatino" charset="0"/>
              </a:rPr>
              <a:t>Note</a:t>
            </a:r>
            <a:r>
              <a:rPr lang="en-US" sz="2800" dirty="0">
                <a:latin typeface="Palatino" charset="0"/>
              </a:rPr>
              <a:t>: Although the previous route may seem complicated, it becomes more natural when </a:t>
            </a:r>
            <a:r>
              <a:rPr lang="en-US" sz="2800" b="1" dirty="0">
                <a:latin typeface="Palatino" charset="0"/>
              </a:rPr>
              <a:t>non-linear</a:t>
            </a:r>
            <a:r>
              <a:rPr lang="en-US" sz="2800" dirty="0">
                <a:latin typeface="Palatino" charset="0"/>
              </a:rPr>
              <a:t> terms appear, where an </a:t>
            </a:r>
            <a:r>
              <a:rPr lang="en-US" sz="2800" b="1" dirty="0">
                <a:latin typeface="Palatino" charset="0"/>
              </a:rPr>
              <a:t>ansatz</a:t>
            </a:r>
            <a:r>
              <a:rPr lang="en-US" sz="2800" dirty="0">
                <a:latin typeface="Palatino" charset="0"/>
              </a:rPr>
              <a:t> of the type 		   	   is </a:t>
            </a:r>
            <a:r>
              <a:rPr lang="en-US" sz="2800" b="1" dirty="0">
                <a:latin typeface="Palatino" charset="0"/>
              </a:rPr>
              <a:t>not applicable</a:t>
            </a:r>
          </a:p>
        </p:txBody>
      </p:sp>
      <p:pic>
        <p:nvPicPr>
          <p:cNvPr id="21507" name="Picture 1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5438" y="1700213"/>
            <a:ext cx="3238500" cy="792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509" name="Picture 1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28180" y="2427442"/>
            <a:ext cx="3779838" cy="735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510" name="Picture 20"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83568" y="4292600"/>
            <a:ext cx="1655763"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08063" y="1688518"/>
            <a:ext cx="3563888" cy="736480"/>
          </a:xfrm>
          <a:prstGeom prst="rect">
            <a:avLst/>
          </a:prstGeom>
        </p:spPr>
      </p:pic>
    </p:spTree>
    <p:extLst>
      <p:ext uri="{BB962C8B-B14F-4D97-AF65-F5344CB8AC3E}">
        <p14:creationId xmlns:p14="http://schemas.microsoft.com/office/powerpoint/2010/main" val="1882510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371600" y="-26988"/>
            <a:ext cx="7467600" cy="609601"/>
          </a:xfrm>
        </p:spPr>
        <p:txBody>
          <a:bodyPr/>
          <a:lstStyle/>
          <a:p>
            <a:pPr eaLnBrk="1" hangingPunct="1"/>
            <a:r>
              <a:rPr lang="en-US" sz="4000">
                <a:latin typeface="Palatino" charset="0"/>
                <a:ea typeface="ＭＳ Ｐゴシック" charset="0"/>
                <a:cs typeface="ＭＳ Ｐゴシック" charset="0"/>
              </a:rPr>
              <a:t>Integration by quadrature </a:t>
            </a:r>
          </a:p>
        </p:txBody>
      </p:sp>
      <p:sp>
        <p:nvSpPr>
          <p:cNvPr id="21506" name="Rectangle 3"/>
          <p:cNvSpPr>
            <a:spLocks noChangeArrowheads="1"/>
          </p:cNvSpPr>
          <p:nvPr/>
        </p:nvSpPr>
        <p:spPr bwMode="auto">
          <a:xfrm>
            <a:off x="304800" y="692150"/>
            <a:ext cx="8659688"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r>
              <a:rPr lang="en-US" sz="2800" dirty="0">
                <a:latin typeface="Palatino" charset="0"/>
              </a:rPr>
              <a:t>The last equation can be solved as an explicit integral or </a:t>
            </a:r>
            <a:r>
              <a:rPr lang="en-US" sz="2800" b="1" dirty="0">
                <a:latin typeface="Palatino" charset="0"/>
              </a:rPr>
              <a:t>“quadrature”</a:t>
            </a:r>
          </a:p>
          <a:p>
            <a:pPr lvl="1" algn="l">
              <a:lnSpc>
                <a:spcPct val="140000"/>
              </a:lnSpc>
              <a:buSzTx/>
              <a:buFont typeface="Wingdings" charset="0"/>
              <a:buNone/>
            </a:pPr>
            <a:r>
              <a:rPr lang="en-US" sz="2800" dirty="0">
                <a:latin typeface="Palatino" charset="0"/>
              </a:rPr>
              <a:t>			      ,  yielding </a:t>
            </a:r>
          </a:p>
          <a:p>
            <a:pPr lvl="1" algn="l">
              <a:lnSpc>
                <a:spcPct val="70000"/>
              </a:lnSpc>
              <a:buSzTx/>
              <a:buFont typeface="Wingdings" charset="0"/>
              <a:buNone/>
            </a:pPr>
            <a:r>
              <a:rPr lang="en-US" sz="2800" dirty="0">
                <a:latin typeface="Palatino" charset="0"/>
              </a:rPr>
              <a:t>						</a:t>
            </a:r>
          </a:p>
          <a:p>
            <a:pPr lvl="1" algn="l">
              <a:lnSpc>
                <a:spcPct val="50000"/>
              </a:lnSpc>
              <a:buSzTx/>
              <a:buFont typeface="Wingdings" charset="0"/>
              <a:buNone/>
            </a:pPr>
            <a:r>
              <a:rPr lang="en-US" sz="2800" dirty="0">
                <a:latin typeface="Palatino" charset="0"/>
              </a:rPr>
              <a:t>or the well-known solution </a:t>
            </a:r>
            <a:endParaRPr lang="en-US" sz="2800" b="1" dirty="0">
              <a:latin typeface="Palatino" charset="0"/>
            </a:endParaRPr>
          </a:p>
          <a:p>
            <a:pPr marL="342900" indent="-342900" algn="l">
              <a:buSzTx/>
            </a:pPr>
            <a:r>
              <a:rPr lang="en-US" sz="2800" b="1" dirty="0">
                <a:latin typeface="Palatino" charset="0"/>
              </a:rPr>
              <a:t>Note</a:t>
            </a:r>
            <a:r>
              <a:rPr lang="en-US" sz="2800" dirty="0">
                <a:latin typeface="Palatino" charset="0"/>
              </a:rPr>
              <a:t>: Although the previous route may seem complicated, it becomes more natural when </a:t>
            </a:r>
            <a:r>
              <a:rPr lang="en-US" sz="2800" b="1" dirty="0">
                <a:latin typeface="Palatino" charset="0"/>
              </a:rPr>
              <a:t>non-linear</a:t>
            </a:r>
            <a:r>
              <a:rPr lang="en-US" sz="2800" dirty="0">
                <a:latin typeface="Palatino" charset="0"/>
              </a:rPr>
              <a:t> terms appear, where an </a:t>
            </a:r>
            <a:r>
              <a:rPr lang="en-US" sz="2800" b="1" dirty="0">
                <a:latin typeface="Palatino" charset="0"/>
              </a:rPr>
              <a:t>ansatz</a:t>
            </a:r>
            <a:r>
              <a:rPr lang="en-US" sz="2800" dirty="0">
                <a:latin typeface="Palatino" charset="0"/>
              </a:rPr>
              <a:t> of the type 		   	   is </a:t>
            </a:r>
            <a:r>
              <a:rPr lang="en-US" sz="2800" b="1" dirty="0">
                <a:latin typeface="Palatino" charset="0"/>
              </a:rPr>
              <a:t>not applicable</a:t>
            </a:r>
          </a:p>
          <a:p>
            <a:pPr marL="342900" indent="-342900" algn="l">
              <a:buSzTx/>
            </a:pPr>
            <a:r>
              <a:rPr lang="en-US" sz="2800" dirty="0">
                <a:latin typeface="Palatino" charset="0"/>
              </a:rPr>
              <a:t>The ability to integrate a differential equation is not just a nice mathematical feature, but deeply characterizes the </a:t>
            </a:r>
            <a:r>
              <a:rPr lang="en-US" sz="2800" b="1" dirty="0">
                <a:latin typeface="Palatino" charset="0"/>
              </a:rPr>
              <a:t>dynamical behavior </a:t>
            </a:r>
            <a:r>
              <a:rPr lang="en-US" sz="2800" dirty="0">
                <a:latin typeface="Palatino" charset="0"/>
              </a:rPr>
              <a:t>of the system described by the equation</a:t>
            </a:r>
          </a:p>
        </p:txBody>
      </p:sp>
      <p:pic>
        <p:nvPicPr>
          <p:cNvPr id="21507" name="Picture 1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5438" y="1700213"/>
            <a:ext cx="3238500" cy="792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510" name="Picture 20"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3568" y="4292600"/>
            <a:ext cx="1655763"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16" descr="latex-image-1.pdf">
            <a:extLst>
              <a:ext uri="{FF2B5EF4-FFF2-40B4-BE49-F238E27FC236}">
                <a16:creationId xmlns:a16="http://schemas.microsoft.com/office/drawing/2014/main" id="{9CA764A3-701C-399C-AD75-1E51134D77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328180" y="2427442"/>
            <a:ext cx="3779838" cy="735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latex-image-1.pdf">
            <a:extLst>
              <a:ext uri="{FF2B5EF4-FFF2-40B4-BE49-F238E27FC236}">
                <a16:creationId xmlns:a16="http://schemas.microsoft.com/office/drawing/2014/main" id="{BB5B35AA-E971-ADF7-EFC5-C15C0FFD68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08063" y="1688518"/>
            <a:ext cx="3563888" cy="736480"/>
          </a:xfrm>
          <a:prstGeom prst="rect">
            <a:avLst/>
          </a:prstGeom>
        </p:spPr>
      </p:pic>
    </p:spTree>
    <p:extLst>
      <p:ext uri="{BB962C8B-B14F-4D97-AF65-F5344CB8AC3E}">
        <p14:creationId xmlns:p14="http://schemas.microsoft.com/office/powerpoint/2010/main" val="5231944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1371600" y="44450"/>
            <a:ext cx="7467600" cy="504230"/>
          </a:xfrm>
        </p:spPr>
        <p:txBody>
          <a:bodyPr/>
          <a:lstStyle/>
          <a:p>
            <a:pPr eaLnBrk="1" hangingPunct="1"/>
            <a:r>
              <a:rPr lang="en-US" sz="4400" dirty="0">
                <a:latin typeface="Palatino" charset="0"/>
                <a:ea typeface="ＭＳ Ｐゴシック" charset="0"/>
                <a:cs typeface="ＭＳ Ｐゴシック" charset="0"/>
              </a:rPr>
              <a:t>Frequency of motion</a:t>
            </a:r>
          </a:p>
        </p:txBody>
      </p:sp>
      <p:sp>
        <p:nvSpPr>
          <p:cNvPr id="23554" name="Rectangle 3"/>
          <p:cNvSpPr>
            <a:spLocks noChangeArrowheads="1"/>
          </p:cNvSpPr>
          <p:nvPr/>
        </p:nvSpPr>
        <p:spPr bwMode="auto">
          <a:xfrm>
            <a:off x="251520" y="692150"/>
            <a:ext cx="8892480"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r>
              <a:rPr lang="en-US" dirty="0">
                <a:latin typeface="Palatino" charset="0"/>
              </a:rPr>
              <a:t>The </a:t>
            </a:r>
            <a:r>
              <a:rPr lang="en-US" b="1" dirty="0">
                <a:latin typeface="Palatino" charset="0"/>
              </a:rPr>
              <a:t>period</a:t>
            </a:r>
            <a:r>
              <a:rPr lang="en-US" dirty="0">
                <a:latin typeface="Palatino" charset="0"/>
              </a:rPr>
              <a:t> of the harmonic oscillator is calculated through the previous integral after integration between two extrema (when the velocity		  vanishes), i.e.          	           :</a:t>
            </a:r>
          </a:p>
          <a:p>
            <a:pPr marL="342900" indent="-342900" algn="l">
              <a:buSzTx/>
            </a:pPr>
            <a:endParaRPr lang="en-US" dirty="0">
              <a:latin typeface="Palatino" charset="0"/>
            </a:endParaRPr>
          </a:p>
          <a:p>
            <a:pPr marL="342900" indent="-342900" algn="l">
              <a:buSzTx/>
            </a:pPr>
            <a:endParaRPr lang="en-US" dirty="0">
              <a:latin typeface="Palatino" charset="0"/>
            </a:endParaRPr>
          </a:p>
          <a:p>
            <a:pPr marL="342900" indent="-342900" algn="l">
              <a:buSzTx/>
            </a:pPr>
            <a:endParaRPr lang="en-US" dirty="0">
              <a:latin typeface="Palatino" charset="0"/>
            </a:endParaRPr>
          </a:p>
          <a:p>
            <a:pPr marL="342900" indent="-342900" algn="l">
              <a:buSzTx/>
            </a:pPr>
            <a:endParaRPr lang="en-US" dirty="0">
              <a:latin typeface="Palatino" charset="0"/>
            </a:endParaRPr>
          </a:p>
        </p:txBody>
      </p:sp>
      <p:pic>
        <p:nvPicPr>
          <p:cNvPr id="4" name="Picture 2"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1484784"/>
            <a:ext cx="1716670" cy="4320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7785" y="1950363"/>
            <a:ext cx="3600399" cy="838260"/>
          </a:xfrm>
          <a:prstGeom prst="rect">
            <a:avLst/>
          </a:prstGeom>
        </p:spPr>
      </p:pic>
      <p:pic>
        <p:nvPicPr>
          <p:cNvPr id="6" name="Picture 5"/>
          <p:cNvPicPr>
            <a:picLocks noChangeAspect="1"/>
          </p:cNvPicPr>
          <p:nvPr/>
        </p:nvPicPr>
        <p:blipFill>
          <a:blip r:embed="rId5"/>
          <a:stretch>
            <a:fillRect/>
          </a:stretch>
        </p:blipFill>
        <p:spPr>
          <a:xfrm>
            <a:off x="6948264" y="1412776"/>
            <a:ext cx="1368152" cy="526212"/>
          </a:xfrm>
          <a:prstGeom prst="rect">
            <a:avLst/>
          </a:prstGeom>
        </p:spPr>
      </p:pic>
    </p:spTree>
    <p:extLst>
      <p:ext uri="{BB962C8B-B14F-4D97-AF65-F5344CB8AC3E}">
        <p14:creationId xmlns:p14="http://schemas.microsoft.com/office/powerpoint/2010/main" val="6263685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1371600" y="44450"/>
            <a:ext cx="7467600" cy="504230"/>
          </a:xfrm>
        </p:spPr>
        <p:txBody>
          <a:bodyPr/>
          <a:lstStyle/>
          <a:p>
            <a:pPr eaLnBrk="1" hangingPunct="1"/>
            <a:r>
              <a:rPr lang="en-US" sz="4400" dirty="0">
                <a:latin typeface="Palatino" charset="0"/>
                <a:ea typeface="ＭＳ Ｐゴシック" charset="0"/>
                <a:cs typeface="ＭＳ Ｐゴシック" charset="0"/>
              </a:rPr>
              <a:t>Frequency of motion</a:t>
            </a:r>
          </a:p>
        </p:txBody>
      </p:sp>
      <p:sp>
        <p:nvSpPr>
          <p:cNvPr id="23554" name="Rectangle 3"/>
          <p:cNvSpPr>
            <a:spLocks noChangeArrowheads="1"/>
          </p:cNvSpPr>
          <p:nvPr/>
        </p:nvSpPr>
        <p:spPr bwMode="auto">
          <a:xfrm>
            <a:off x="251520" y="692150"/>
            <a:ext cx="8892480"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r>
              <a:rPr lang="en-US" dirty="0">
                <a:latin typeface="Palatino" charset="0"/>
              </a:rPr>
              <a:t>The </a:t>
            </a:r>
            <a:r>
              <a:rPr lang="en-US" b="1" dirty="0">
                <a:latin typeface="Palatino" charset="0"/>
              </a:rPr>
              <a:t>period</a:t>
            </a:r>
            <a:r>
              <a:rPr lang="en-US" dirty="0">
                <a:latin typeface="Palatino" charset="0"/>
              </a:rPr>
              <a:t> of the harmonic oscillator is calculated through the previous integral after integration between two extrema (when the velocity		  vanishes), i.e.          	           :</a:t>
            </a:r>
          </a:p>
          <a:p>
            <a:pPr marL="342900" indent="-342900" algn="l">
              <a:buSzTx/>
            </a:pPr>
            <a:endParaRPr lang="en-US" dirty="0">
              <a:latin typeface="Palatino" charset="0"/>
            </a:endParaRPr>
          </a:p>
          <a:p>
            <a:pPr marL="342900" indent="-342900" algn="l">
              <a:buSzTx/>
            </a:pPr>
            <a:endParaRPr lang="en-US" dirty="0">
              <a:latin typeface="Palatino" charset="0"/>
            </a:endParaRPr>
          </a:p>
          <a:p>
            <a:pPr marL="342900" indent="-342900" algn="l">
              <a:buSzTx/>
            </a:pPr>
            <a:r>
              <a:rPr lang="en-US" dirty="0">
                <a:latin typeface="Palatino" charset="0"/>
              </a:rPr>
              <a:t>The </a:t>
            </a:r>
            <a:r>
              <a:rPr lang="en-US" b="1" dirty="0">
                <a:latin typeface="Palatino" charset="0"/>
              </a:rPr>
              <a:t>period</a:t>
            </a:r>
            <a:r>
              <a:rPr lang="en-US" dirty="0">
                <a:latin typeface="Palatino" charset="0"/>
              </a:rPr>
              <a:t> (or the </a:t>
            </a:r>
            <a:r>
              <a:rPr lang="en-US" b="1" dirty="0">
                <a:latin typeface="Palatino" charset="0"/>
              </a:rPr>
              <a:t>frequency</a:t>
            </a:r>
            <a:r>
              <a:rPr lang="en-US" dirty="0">
                <a:latin typeface="Palatino" charset="0"/>
              </a:rPr>
              <a:t>) of linear systems is </a:t>
            </a:r>
            <a:r>
              <a:rPr lang="en-US" b="1" dirty="0">
                <a:latin typeface="Palatino" charset="0"/>
              </a:rPr>
              <a:t>independent</a:t>
            </a:r>
            <a:r>
              <a:rPr lang="en-US" dirty="0">
                <a:latin typeface="Palatino" charset="0"/>
              </a:rPr>
              <a:t> of the </a:t>
            </a:r>
            <a:r>
              <a:rPr lang="en-US" b="1" dirty="0">
                <a:latin typeface="Palatino" charset="0"/>
              </a:rPr>
              <a:t>integral of motion </a:t>
            </a:r>
            <a:r>
              <a:rPr lang="en-US" dirty="0">
                <a:latin typeface="Palatino" charset="0"/>
              </a:rPr>
              <a:t>(energy)</a:t>
            </a:r>
          </a:p>
        </p:txBody>
      </p:sp>
      <p:pic>
        <p:nvPicPr>
          <p:cNvPr id="4" name="Picture 2"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1484784"/>
            <a:ext cx="1716670" cy="4320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7785" y="1950363"/>
            <a:ext cx="3600399" cy="838260"/>
          </a:xfrm>
          <a:prstGeom prst="rect">
            <a:avLst/>
          </a:prstGeom>
        </p:spPr>
      </p:pic>
      <p:pic>
        <p:nvPicPr>
          <p:cNvPr id="10" name="Picture 9"/>
          <p:cNvPicPr>
            <a:picLocks noChangeAspect="1"/>
          </p:cNvPicPr>
          <p:nvPr/>
        </p:nvPicPr>
        <p:blipFill>
          <a:blip r:embed="rId5"/>
          <a:stretch>
            <a:fillRect/>
          </a:stretch>
        </p:blipFill>
        <p:spPr>
          <a:xfrm>
            <a:off x="6948264" y="1412776"/>
            <a:ext cx="1368152" cy="526212"/>
          </a:xfrm>
          <a:prstGeom prst="rect">
            <a:avLst/>
          </a:prstGeom>
        </p:spPr>
      </p:pic>
    </p:spTree>
    <p:extLst>
      <p:ext uri="{BB962C8B-B14F-4D97-AF65-F5344CB8AC3E}">
        <p14:creationId xmlns:p14="http://schemas.microsoft.com/office/powerpoint/2010/main" val="37058779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1371600" y="44450"/>
            <a:ext cx="7467600" cy="504230"/>
          </a:xfrm>
        </p:spPr>
        <p:txBody>
          <a:bodyPr/>
          <a:lstStyle/>
          <a:p>
            <a:pPr eaLnBrk="1" hangingPunct="1"/>
            <a:r>
              <a:rPr lang="en-US" sz="4400" dirty="0">
                <a:latin typeface="Palatino" charset="0"/>
                <a:ea typeface="ＭＳ Ｐゴシック" charset="0"/>
                <a:cs typeface="ＭＳ Ｐゴシック" charset="0"/>
              </a:rPr>
              <a:t>Frequency of motion</a:t>
            </a:r>
          </a:p>
        </p:txBody>
      </p:sp>
      <p:sp>
        <p:nvSpPr>
          <p:cNvPr id="23554" name="Rectangle 3"/>
          <p:cNvSpPr>
            <a:spLocks noChangeArrowheads="1"/>
          </p:cNvSpPr>
          <p:nvPr/>
        </p:nvSpPr>
        <p:spPr bwMode="auto">
          <a:xfrm>
            <a:off x="251520" y="692150"/>
            <a:ext cx="8892480"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r>
              <a:rPr lang="en-US" dirty="0">
                <a:latin typeface="Palatino" charset="0"/>
              </a:rPr>
              <a:t>The </a:t>
            </a:r>
            <a:r>
              <a:rPr lang="en-US" b="1" dirty="0">
                <a:latin typeface="Palatino" charset="0"/>
              </a:rPr>
              <a:t>period</a:t>
            </a:r>
            <a:r>
              <a:rPr lang="en-US" dirty="0">
                <a:latin typeface="Palatino" charset="0"/>
              </a:rPr>
              <a:t> of the harmonic oscillator is calculated through the previous integral after integration between two extrema (when the velocity		  vanishes), i.e.          	           :</a:t>
            </a:r>
          </a:p>
          <a:p>
            <a:pPr marL="342900" indent="-342900" algn="l">
              <a:buSzTx/>
            </a:pPr>
            <a:endParaRPr lang="en-US" dirty="0">
              <a:latin typeface="Palatino" charset="0"/>
            </a:endParaRPr>
          </a:p>
          <a:p>
            <a:pPr marL="342900" indent="-342900" algn="l">
              <a:buSzTx/>
            </a:pPr>
            <a:endParaRPr lang="en-US" dirty="0">
              <a:latin typeface="Palatino" charset="0"/>
            </a:endParaRPr>
          </a:p>
          <a:p>
            <a:pPr marL="342900" indent="-342900" algn="l">
              <a:buSzTx/>
            </a:pPr>
            <a:r>
              <a:rPr lang="en-US" dirty="0">
                <a:latin typeface="Palatino" charset="0"/>
              </a:rPr>
              <a:t>The </a:t>
            </a:r>
            <a:r>
              <a:rPr lang="en-US" b="1" dirty="0">
                <a:latin typeface="Palatino" charset="0"/>
              </a:rPr>
              <a:t>period</a:t>
            </a:r>
            <a:r>
              <a:rPr lang="en-US" dirty="0">
                <a:latin typeface="Palatino" charset="0"/>
              </a:rPr>
              <a:t> (or the </a:t>
            </a:r>
            <a:r>
              <a:rPr lang="en-US" b="1" dirty="0">
                <a:latin typeface="Palatino" charset="0"/>
              </a:rPr>
              <a:t>frequency</a:t>
            </a:r>
            <a:r>
              <a:rPr lang="en-US" dirty="0">
                <a:latin typeface="Palatino" charset="0"/>
              </a:rPr>
              <a:t>) of linear systems is </a:t>
            </a:r>
            <a:r>
              <a:rPr lang="en-US" b="1" dirty="0">
                <a:latin typeface="Palatino" charset="0"/>
              </a:rPr>
              <a:t>independent</a:t>
            </a:r>
            <a:r>
              <a:rPr lang="en-US" dirty="0">
                <a:latin typeface="Palatino" charset="0"/>
              </a:rPr>
              <a:t> of the </a:t>
            </a:r>
            <a:r>
              <a:rPr lang="en-US" b="1" dirty="0">
                <a:latin typeface="Palatino" charset="0"/>
              </a:rPr>
              <a:t>integral of motion </a:t>
            </a:r>
            <a:r>
              <a:rPr lang="en-US" dirty="0">
                <a:latin typeface="Palatino" charset="0"/>
              </a:rPr>
              <a:t>(energy)</a:t>
            </a:r>
          </a:p>
          <a:p>
            <a:pPr marL="342900" indent="-342900" algn="l">
              <a:lnSpc>
                <a:spcPct val="120000"/>
              </a:lnSpc>
              <a:buSzTx/>
            </a:pPr>
            <a:r>
              <a:rPr lang="en-US" dirty="0">
                <a:latin typeface="Palatino" charset="0"/>
              </a:rPr>
              <a:t>Note that this is not true for non-linear systems, e.g. for an oscillator with a </a:t>
            </a:r>
            <a:r>
              <a:rPr lang="en-US" b="1" dirty="0">
                <a:latin typeface="Palatino" charset="0"/>
              </a:rPr>
              <a:t>non-linear restoring force</a:t>
            </a:r>
          </a:p>
          <a:p>
            <a:pPr marL="342900" indent="-342900" algn="l">
              <a:lnSpc>
                <a:spcPct val="150000"/>
              </a:lnSpc>
              <a:buSzTx/>
            </a:pPr>
            <a:r>
              <a:rPr lang="en-US" dirty="0">
                <a:latin typeface="Palatino" charset="0"/>
              </a:rPr>
              <a:t>The integral of motion is 		         and the </a:t>
            </a:r>
          </a:p>
          <a:p>
            <a:pPr algn="l">
              <a:lnSpc>
                <a:spcPct val="250000"/>
              </a:lnSpc>
              <a:buSzTx/>
              <a:buNone/>
            </a:pPr>
            <a:r>
              <a:rPr lang="en-US" dirty="0">
                <a:latin typeface="Palatino" charset="0"/>
              </a:rPr>
              <a:t>integration yields</a:t>
            </a:r>
          </a:p>
        </p:txBody>
      </p:sp>
      <p:pic>
        <p:nvPicPr>
          <p:cNvPr id="4" name="Picture 2"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1484784"/>
            <a:ext cx="1716670" cy="4320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7785" y="1950363"/>
            <a:ext cx="3600399" cy="838260"/>
          </a:xfrm>
          <a:prstGeom prst="rect">
            <a:avLst/>
          </a:prstGeom>
        </p:spPr>
      </p:pic>
      <p:pic>
        <p:nvPicPr>
          <p:cNvPr id="3" name="Picture 2"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11960" y="4578811"/>
            <a:ext cx="2165020" cy="578381"/>
          </a:xfrm>
          <a:prstGeom prst="rect">
            <a:avLst/>
          </a:prstGeom>
        </p:spPr>
      </p:pic>
      <p:pic>
        <p:nvPicPr>
          <p:cNvPr id="7" name="Picture 6"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11416" y="3982566"/>
            <a:ext cx="2065040" cy="598562"/>
          </a:xfrm>
          <a:prstGeom prst="rect">
            <a:avLst/>
          </a:prstGeom>
        </p:spPr>
      </p:pic>
      <p:pic>
        <p:nvPicPr>
          <p:cNvPr id="9" name="Picture 8"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03848" y="5373420"/>
            <a:ext cx="5568128" cy="791884"/>
          </a:xfrm>
          <a:prstGeom prst="rect">
            <a:avLst/>
          </a:prstGeom>
        </p:spPr>
      </p:pic>
      <p:pic>
        <p:nvPicPr>
          <p:cNvPr id="10" name="Picture 9"/>
          <p:cNvPicPr>
            <a:picLocks noChangeAspect="1"/>
          </p:cNvPicPr>
          <p:nvPr/>
        </p:nvPicPr>
        <p:blipFill>
          <a:blip r:embed="rId8"/>
          <a:stretch>
            <a:fillRect/>
          </a:stretch>
        </p:blipFill>
        <p:spPr>
          <a:xfrm>
            <a:off x="6948264" y="1412776"/>
            <a:ext cx="1368152" cy="526212"/>
          </a:xfrm>
          <a:prstGeom prst="rect">
            <a:avLst/>
          </a:prstGeom>
        </p:spPr>
      </p:pic>
    </p:spTree>
    <p:extLst>
      <p:ext uri="{BB962C8B-B14F-4D97-AF65-F5344CB8AC3E}">
        <p14:creationId xmlns:p14="http://schemas.microsoft.com/office/powerpoint/2010/main" val="37392919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5794FA-B761-7F96-DCDA-885F38F7DB77}"/>
            </a:ext>
          </a:extLst>
        </p:cNvPr>
        <p:cNvGrpSpPr/>
        <p:nvPr/>
      </p:nvGrpSpPr>
      <p:grpSpPr>
        <a:xfrm>
          <a:off x="0" y="0"/>
          <a:ext cx="0" cy="0"/>
          <a:chOff x="0" y="0"/>
          <a:chExt cx="0" cy="0"/>
        </a:xfrm>
      </p:grpSpPr>
      <p:sp>
        <p:nvSpPr>
          <p:cNvPr id="23553" name="Rectangle 2">
            <a:extLst>
              <a:ext uri="{FF2B5EF4-FFF2-40B4-BE49-F238E27FC236}">
                <a16:creationId xmlns:a16="http://schemas.microsoft.com/office/drawing/2014/main" id="{2C0611C7-F222-4D87-63F8-B56317B222FD}"/>
              </a:ext>
            </a:extLst>
          </p:cNvPr>
          <p:cNvSpPr>
            <a:spLocks noGrp="1" noChangeArrowheads="1"/>
          </p:cNvSpPr>
          <p:nvPr>
            <p:ph type="title"/>
          </p:nvPr>
        </p:nvSpPr>
        <p:spPr>
          <a:xfrm>
            <a:off x="1371600" y="44450"/>
            <a:ext cx="7467600" cy="504230"/>
          </a:xfrm>
        </p:spPr>
        <p:txBody>
          <a:bodyPr/>
          <a:lstStyle/>
          <a:p>
            <a:pPr eaLnBrk="1" hangingPunct="1"/>
            <a:r>
              <a:rPr lang="en-US" sz="4400" dirty="0">
                <a:latin typeface="Palatino" charset="0"/>
                <a:ea typeface="ＭＳ Ｐゴシック" charset="0"/>
                <a:cs typeface="ＭＳ Ｐゴシック" charset="0"/>
              </a:rPr>
              <a:t>Frequency of motion</a:t>
            </a:r>
          </a:p>
        </p:txBody>
      </p:sp>
      <p:sp>
        <p:nvSpPr>
          <p:cNvPr id="23554" name="Rectangle 3">
            <a:extLst>
              <a:ext uri="{FF2B5EF4-FFF2-40B4-BE49-F238E27FC236}">
                <a16:creationId xmlns:a16="http://schemas.microsoft.com/office/drawing/2014/main" id="{EE9A4A85-EA7B-8A76-E4DF-9D631A96ACD8}"/>
              </a:ext>
            </a:extLst>
          </p:cNvPr>
          <p:cNvSpPr>
            <a:spLocks noChangeArrowheads="1"/>
          </p:cNvSpPr>
          <p:nvPr/>
        </p:nvSpPr>
        <p:spPr bwMode="auto">
          <a:xfrm>
            <a:off x="251520" y="692150"/>
            <a:ext cx="8892480"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r>
              <a:rPr lang="en-US" dirty="0">
                <a:latin typeface="Palatino" charset="0"/>
              </a:rPr>
              <a:t>The </a:t>
            </a:r>
            <a:r>
              <a:rPr lang="en-US" b="1" dirty="0">
                <a:latin typeface="Palatino" charset="0"/>
              </a:rPr>
              <a:t>period</a:t>
            </a:r>
            <a:r>
              <a:rPr lang="en-US" dirty="0">
                <a:latin typeface="Palatino" charset="0"/>
              </a:rPr>
              <a:t> of the harmonic oscillator is calculated through the previous integral after integration between two extrema (when the velocity		  vanishes), i.e.          	           :</a:t>
            </a:r>
          </a:p>
          <a:p>
            <a:pPr marL="342900" indent="-342900" algn="l">
              <a:buSzTx/>
            </a:pPr>
            <a:endParaRPr lang="en-US" dirty="0">
              <a:latin typeface="Palatino" charset="0"/>
            </a:endParaRPr>
          </a:p>
          <a:p>
            <a:pPr marL="342900" indent="-342900" algn="l">
              <a:buSzTx/>
            </a:pPr>
            <a:endParaRPr lang="en-US" dirty="0">
              <a:latin typeface="Palatino" charset="0"/>
            </a:endParaRPr>
          </a:p>
          <a:p>
            <a:pPr marL="342900" indent="-342900" algn="l">
              <a:buSzTx/>
            </a:pPr>
            <a:r>
              <a:rPr lang="en-US" dirty="0">
                <a:latin typeface="Palatino" charset="0"/>
              </a:rPr>
              <a:t>The </a:t>
            </a:r>
            <a:r>
              <a:rPr lang="en-US" b="1" dirty="0">
                <a:latin typeface="Palatino" charset="0"/>
              </a:rPr>
              <a:t>period</a:t>
            </a:r>
            <a:r>
              <a:rPr lang="en-US" dirty="0">
                <a:latin typeface="Palatino" charset="0"/>
              </a:rPr>
              <a:t> (or the </a:t>
            </a:r>
            <a:r>
              <a:rPr lang="en-US" b="1" dirty="0">
                <a:latin typeface="Palatino" charset="0"/>
              </a:rPr>
              <a:t>frequency</a:t>
            </a:r>
            <a:r>
              <a:rPr lang="en-US" dirty="0">
                <a:latin typeface="Palatino" charset="0"/>
              </a:rPr>
              <a:t>) of linear systems is </a:t>
            </a:r>
            <a:r>
              <a:rPr lang="en-US" b="1" dirty="0">
                <a:latin typeface="Palatino" charset="0"/>
              </a:rPr>
              <a:t>independent</a:t>
            </a:r>
            <a:r>
              <a:rPr lang="en-US" dirty="0">
                <a:latin typeface="Palatino" charset="0"/>
              </a:rPr>
              <a:t> of the </a:t>
            </a:r>
            <a:r>
              <a:rPr lang="en-US" b="1" dirty="0">
                <a:latin typeface="Palatino" charset="0"/>
              </a:rPr>
              <a:t>integral of motion </a:t>
            </a:r>
            <a:r>
              <a:rPr lang="en-US" dirty="0">
                <a:latin typeface="Palatino" charset="0"/>
              </a:rPr>
              <a:t>(energy)</a:t>
            </a:r>
          </a:p>
          <a:p>
            <a:pPr marL="342900" indent="-342900" algn="l">
              <a:lnSpc>
                <a:spcPct val="120000"/>
              </a:lnSpc>
              <a:buSzTx/>
            </a:pPr>
            <a:r>
              <a:rPr lang="en-US" dirty="0">
                <a:latin typeface="Palatino" charset="0"/>
              </a:rPr>
              <a:t>Note that this is not true for non-linear systems, e.g. for an oscillator with a </a:t>
            </a:r>
            <a:r>
              <a:rPr lang="en-US" b="1" dirty="0">
                <a:latin typeface="Palatino" charset="0"/>
              </a:rPr>
              <a:t>non-linear restoring force</a:t>
            </a:r>
          </a:p>
          <a:p>
            <a:pPr marL="342900" indent="-342900" algn="l">
              <a:lnSpc>
                <a:spcPct val="150000"/>
              </a:lnSpc>
              <a:buSzTx/>
            </a:pPr>
            <a:r>
              <a:rPr lang="en-US" dirty="0">
                <a:latin typeface="Palatino" charset="0"/>
              </a:rPr>
              <a:t>The integral of motion is 		         and the </a:t>
            </a:r>
          </a:p>
          <a:p>
            <a:pPr algn="l">
              <a:lnSpc>
                <a:spcPct val="250000"/>
              </a:lnSpc>
              <a:buSzTx/>
              <a:buNone/>
            </a:pPr>
            <a:r>
              <a:rPr lang="en-US" dirty="0">
                <a:latin typeface="Palatino" charset="0"/>
              </a:rPr>
              <a:t>integration yields</a:t>
            </a:r>
          </a:p>
          <a:p>
            <a:pPr marL="342900" indent="-342900" algn="l">
              <a:buSzTx/>
            </a:pPr>
            <a:r>
              <a:rPr lang="en-US" dirty="0">
                <a:latin typeface="Palatino" charset="0"/>
              </a:rPr>
              <a:t>This means that the </a:t>
            </a:r>
            <a:r>
              <a:rPr lang="en-US" b="1" dirty="0">
                <a:latin typeface="Palatino" charset="0"/>
              </a:rPr>
              <a:t>period</a:t>
            </a:r>
            <a:r>
              <a:rPr lang="en-US" dirty="0">
                <a:latin typeface="Palatino" charset="0"/>
              </a:rPr>
              <a:t> (frequency) </a:t>
            </a:r>
            <a:r>
              <a:rPr lang="en-US" b="1" dirty="0">
                <a:latin typeface="Palatino" charset="0"/>
              </a:rPr>
              <a:t>depends</a:t>
            </a:r>
            <a:r>
              <a:rPr lang="en-US" dirty="0">
                <a:latin typeface="Palatino" charset="0"/>
              </a:rPr>
              <a:t> on the </a:t>
            </a:r>
            <a:r>
              <a:rPr lang="en-US" b="1" dirty="0">
                <a:latin typeface="Palatino" charset="0"/>
              </a:rPr>
              <a:t>integral of motion </a:t>
            </a:r>
            <a:r>
              <a:rPr lang="en-US" dirty="0">
                <a:latin typeface="Palatino" charset="0"/>
              </a:rPr>
              <a:t>(energy) i.e. the maximum “</a:t>
            </a:r>
            <a:r>
              <a:rPr lang="en-US" b="1" dirty="0">
                <a:latin typeface="Palatino" charset="0"/>
              </a:rPr>
              <a:t>amplitude</a:t>
            </a:r>
            <a:r>
              <a:rPr lang="en-US" dirty="0">
                <a:latin typeface="Palatino" charset="0"/>
              </a:rPr>
              <a:t>”</a:t>
            </a:r>
          </a:p>
        </p:txBody>
      </p:sp>
      <p:pic>
        <p:nvPicPr>
          <p:cNvPr id="4" name="Picture 2" descr="latex-image-1.pdf">
            <a:extLst>
              <a:ext uri="{FF2B5EF4-FFF2-40B4-BE49-F238E27FC236}">
                <a16:creationId xmlns:a16="http://schemas.microsoft.com/office/drawing/2014/main" id="{C75D83AB-D483-3583-11F6-28299B1ADFF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1484784"/>
            <a:ext cx="1716670" cy="4320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latex-image-1.pdf">
            <a:extLst>
              <a:ext uri="{FF2B5EF4-FFF2-40B4-BE49-F238E27FC236}">
                <a16:creationId xmlns:a16="http://schemas.microsoft.com/office/drawing/2014/main" id="{AEFE991F-3821-1ED7-E5AA-87F8F075A9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7785" y="1950363"/>
            <a:ext cx="3600399" cy="838260"/>
          </a:xfrm>
          <a:prstGeom prst="rect">
            <a:avLst/>
          </a:prstGeom>
        </p:spPr>
      </p:pic>
      <p:pic>
        <p:nvPicPr>
          <p:cNvPr id="3" name="Picture 2" descr="latex-image-1.pdf">
            <a:extLst>
              <a:ext uri="{FF2B5EF4-FFF2-40B4-BE49-F238E27FC236}">
                <a16:creationId xmlns:a16="http://schemas.microsoft.com/office/drawing/2014/main" id="{A25F6FF7-4DB8-FD94-A052-F8EDD5B8DB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11960" y="4578811"/>
            <a:ext cx="2165020" cy="578381"/>
          </a:xfrm>
          <a:prstGeom prst="rect">
            <a:avLst/>
          </a:prstGeom>
        </p:spPr>
      </p:pic>
      <p:pic>
        <p:nvPicPr>
          <p:cNvPr id="7" name="Picture 6" descr="latex-image-1.pdf">
            <a:extLst>
              <a:ext uri="{FF2B5EF4-FFF2-40B4-BE49-F238E27FC236}">
                <a16:creationId xmlns:a16="http://schemas.microsoft.com/office/drawing/2014/main" id="{DDBA3024-38D3-C18A-324D-8725C4CCE2C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11416" y="3982566"/>
            <a:ext cx="2065040" cy="598562"/>
          </a:xfrm>
          <a:prstGeom prst="rect">
            <a:avLst/>
          </a:prstGeom>
        </p:spPr>
      </p:pic>
      <p:pic>
        <p:nvPicPr>
          <p:cNvPr id="9" name="Picture 8" descr="latex-image-1.pdf">
            <a:extLst>
              <a:ext uri="{FF2B5EF4-FFF2-40B4-BE49-F238E27FC236}">
                <a16:creationId xmlns:a16="http://schemas.microsoft.com/office/drawing/2014/main" id="{C44D9503-E60D-64DE-019A-505EBA7A691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03848" y="5373420"/>
            <a:ext cx="5568128" cy="791884"/>
          </a:xfrm>
          <a:prstGeom prst="rect">
            <a:avLst/>
          </a:prstGeom>
        </p:spPr>
      </p:pic>
      <p:pic>
        <p:nvPicPr>
          <p:cNvPr id="10" name="Picture 9">
            <a:extLst>
              <a:ext uri="{FF2B5EF4-FFF2-40B4-BE49-F238E27FC236}">
                <a16:creationId xmlns:a16="http://schemas.microsoft.com/office/drawing/2014/main" id="{9B2C1B63-C3FA-A82E-DF7C-75FFC2FAAB32}"/>
              </a:ext>
            </a:extLst>
          </p:cNvPr>
          <p:cNvPicPr>
            <a:picLocks noChangeAspect="1"/>
          </p:cNvPicPr>
          <p:nvPr/>
        </p:nvPicPr>
        <p:blipFill>
          <a:blip r:embed="rId8"/>
          <a:stretch>
            <a:fillRect/>
          </a:stretch>
        </p:blipFill>
        <p:spPr>
          <a:xfrm>
            <a:off x="6948264" y="1412776"/>
            <a:ext cx="1368152" cy="526212"/>
          </a:xfrm>
          <a:prstGeom prst="rect">
            <a:avLst/>
          </a:prstGeom>
        </p:spPr>
      </p:pic>
      <p:sp>
        <p:nvSpPr>
          <p:cNvPr id="2" name="Oval 1">
            <a:extLst>
              <a:ext uri="{FF2B5EF4-FFF2-40B4-BE49-F238E27FC236}">
                <a16:creationId xmlns:a16="http://schemas.microsoft.com/office/drawing/2014/main" id="{4DFC4BBF-33CA-57BC-0EF9-A1B2E11C46C1}"/>
              </a:ext>
            </a:extLst>
          </p:cNvPr>
          <p:cNvSpPr/>
          <p:nvPr/>
        </p:nvSpPr>
        <p:spPr bwMode="auto">
          <a:xfrm>
            <a:off x="7812360" y="5517232"/>
            <a:ext cx="360040"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CH" sz="2400" b="0" i="0" u="none" strike="noStrike" cap="none" normalizeH="0" baseline="0" dirty="0">
              <a:ln>
                <a:noFill/>
              </a:ln>
              <a:solidFill>
                <a:schemeClr val="tx1"/>
              </a:solidFill>
              <a:effectLst/>
              <a:latin typeface="Baskerville" pitchFamily="-112" charset="0"/>
            </a:endParaRPr>
          </a:p>
        </p:txBody>
      </p:sp>
    </p:spTree>
    <p:extLst>
      <p:ext uri="{BB962C8B-B14F-4D97-AF65-F5344CB8AC3E}">
        <p14:creationId xmlns:p14="http://schemas.microsoft.com/office/powerpoint/2010/main" val="4760050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1691680" y="11087"/>
            <a:ext cx="7034808" cy="609601"/>
          </a:xfrm>
        </p:spPr>
        <p:txBody>
          <a:bodyPr/>
          <a:lstStyle/>
          <a:p>
            <a:pPr eaLnBrk="1" hangingPunct="1"/>
            <a:r>
              <a:rPr lang="en-US" sz="4000">
                <a:latin typeface="Palatino" charset="0"/>
                <a:ea typeface="ＭＳ Ｐゴシック" charset="0"/>
                <a:cs typeface="ＭＳ Ｐゴシック" charset="0"/>
              </a:rPr>
              <a:t>The pendulum</a:t>
            </a:r>
          </a:p>
        </p:txBody>
      </p:sp>
      <p:sp>
        <p:nvSpPr>
          <p:cNvPr id="25602" name="Rectangle 3"/>
          <p:cNvSpPr>
            <a:spLocks noChangeArrowheads="1"/>
          </p:cNvSpPr>
          <p:nvPr/>
        </p:nvSpPr>
        <p:spPr bwMode="auto">
          <a:xfrm>
            <a:off x="250825" y="620688"/>
            <a:ext cx="5905351" cy="59920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r>
              <a:rPr lang="en-US" dirty="0">
                <a:latin typeface="Palatino" charset="0"/>
              </a:rPr>
              <a:t>An important non-linear equation which can be integrated is the one of the </a:t>
            </a:r>
            <a:r>
              <a:rPr lang="en-US" b="1" dirty="0">
                <a:latin typeface="Palatino" charset="0"/>
              </a:rPr>
              <a:t>pendulum</a:t>
            </a:r>
            <a:r>
              <a:rPr lang="en-US" dirty="0">
                <a:latin typeface="Palatino" charset="0"/>
              </a:rPr>
              <a:t>, for a string of length </a:t>
            </a:r>
            <a:r>
              <a:rPr lang="en-US" i="1" dirty="0">
                <a:latin typeface="Times"/>
                <a:cs typeface="Times"/>
              </a:rPr>
              <a:t>L </a:t>
            </a:r>
            <a:r>
              <a:rPr lang="en-US" dirty="0">
                <a:latin typeface="Palatino"/>
                <a:cs typeface="Palatino"/>
              </a:rPr>
              <a:t>and gravitational constant </a:t>
            </a:r>
            <a:r>
              <a:rPr lang="en-US" i="1" dirty="0">
                <a:latin typeface="Times"/>
                <a:cs typeface="Times"/>
              </a:rPr>
              <a:t>g</a:t>
            </a:r>
          </a:p>
          <a:p>
            <a:pPr algn="l">
              <a:lnSpc>
                <a:spcPct val="120000"/>
              </a:lnSpc>
              <a:buSzTx/>
              <a:buNone/>
            </a:pPr>
            <a:endParaRPr lang="en-US" dirty="0">
              <a:latin typeface="Palatino"/>
              <a:cs typeface="Palatino"/>
            </a:endParaRPr>
          </a:p>
          <a:p>
            <a:pPr marL="342900" indent="-342900" algn="l">
              <a:lnSpc>
                <a:spcPct val="150000"/>
              </a:lnSpc>
              <a:buSzTx/>
            </a:pPr>
            <a:endParaRPr lang="en-US" dirty="0">
              <a:latin typeface="Palatino"/>
              <a:cs typeface="Palatino"/>
            </a:endParaRPr>
          </a:p>
          <a:p>
            <a:pPr marL="342900" indent="-342900" algn="l">
              <a:lnSpc>
                <a:spcPct val="150000"/>
              </a:lnSpc>
              <a:buSzTx/>
            </a:pPr>
            <a:r>
              <a:rPr lang="en-US" dirty="0">
                <a:latin typeface="Palatino"/>
                <a:cs typeface="Palatino"/>
              </a:rPr>
              <a:t>For small displacements it reduces to a </a:t>
            </a:r>
            <a:r>
              <a:rPr lang="en-US" b="1" dirty="0">
                <a:latin typeface="Palatino"/>
                <a:cs typeface="Palatino"/>
              </a:rPr>
              <a:t>harmonic oscillator </a:t>
            </a:r>
            <a:r>
              <a:rPr lang="en-US" dirty="0">
                <a:latin typeface="Palatino"/>
                <a:cs typeface="Palatino"/>
              </a:rPr>
              <a:t>with frequency</a:t>
            </a:r>
          </a:p>
          <a:p>
            <a:pPr marL="342900" indent="-342900" algn="l">
              <a:buSzTx/>
            </a:pPr>
            <a:endParaRPr lang="en-US" dirty="0">
              <a:latin typeface="Palatino"/>
              <a:cs typeface="Palatino"/>
            </a:endParaRPr>
          </a:p>
          <a:p>
            <a:pPr marL="342900" indent="-342900" algn="l">
              <a:buSzTx/>
            </a:pPr>
            <a:endParaRPr lang="en-US" dirty="0">
              <a:latin typeface="Palatino"/>
              <a:cs typeface="Palatino"/>
            </a:endParaRPr>
          </a:p>
          <a:p>
            <a:pPr marL="342900" indent="-342900" algn="l">
              <a:buSzTx/>
            </a:pPr>
            <a:r>
              <a:rPr lang="en-US" dirty="0">
                <a:latin typeface="Palatino"/>
                <a:cs typeface="Palatino"/>
              </a:rPr>
              <a:t>By appropriate substitutions, this becomes the equation of </a:t>
            </a:r>
            <a:r>
              <a:rPr lang="en-US" b="1" dirty="0">
                <a:latin typeface="Palatino"/>
                <a:cs typeface="Palatino"/>
              </a:rPr>
              <a:t>synchrotron motion </a:t>
            </a:r>
            <a:r>
              <a:rPr lang="en-US" dirty="0">
                <a:latin typeface="Palatino"/>
                <a:cs typeface="Palatino"/>
              </a:rPr>
              <a:t>(</a:t>
            </a:r>
            <a:r>
              <a:rPr lang="en-US" b="1" dirty="0">
                <a:latin typeface="Palatino"/>
                <a:cs typeface="Palatino"/>
              </a:rPr>
              <a:t>see </a:t>
            </a:r>
            <a:r>
              <a:rPr lang="en-GB" b="1" dirty="0"/>
              <a:t>Longitudinal </a:t>
            </a:r>
            <a:r>
              <a:rPr lang="en-US" b="1" dirty="0"/>
              <a:t>beam dynamics lectures)</a:t>
            </a:r>
            <a:endParaRPr lang="en-US" b="1" dirty="0">
              <a:latin typeface="Palatino"/>
              <a:cs typeface="Palatino"/>
            </a:endParaRPr>
          </a:p>
          <a:p>
            <a:pPr marL="342900" indent="-342900" algn="l">
              <a:buSzTx/>
            </a:pPr>
            <a:endParaRPr lang="en-US" i="1" dirty="0">
              <a:latin typeface="Times"/>
              <a:cs typeface="Times"/>
            </a:endParaRPr>
          </a:p>
        </p:txBody>
      </p:sp>
      <p:pic>
        <p:nvPicPr>
          <p:cNvPr id="4" name="Picture 3"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9712" y="4365104"/>
            <a:ext cx="1821793" cy="1016000"/>
          </a:xfrm>
          <a:prstGeom prst="rect">
            <a:avLst/>
          </a:prstGeom>
        </p:spPr>
      </p:pic>
      <p:pic>
        <p:nvPicPr>
          <p:cNvPr id="7" name="Picture 6">
            <a:extLst>
              <a:ext uri="{FF2B5EF4-FFF2-40B4-BE49-F238E27FC236}">
                <a16:creationId xmlns:a16="http://schemas.microsoft.com/office/drawing/2014/main" id="{A54B6EBB-3B38-285D-5828-C9B15C0EE927}"/>
              </a:ext>
            </a:extLst>
          </p:cNvPr>
          <p:cNvPicPr>
            <a:picLocks noChangeAspect="1"/>
          </p:cNvPicPr>
          <p:nvPr/>
        </p:nvPicPr>
        <p:blipFill>
          <a:blip r:embed="rId4"/>
          <a:stretch>
            <a:fillRect/>
          </a:stretch>
        </p:blipFill>
        <p:spPr>
          <a:xfrm>
            <a:off x="5935148" y="908720"/>
            <a:ext cx="3029340" cy="5301345"/>
          </a:xfrm>
          <a:prstGeom prst="rect">
            <a:avLst/>
          </a:prstGeom>
        </p:spPr>
      </p:pic>
      <p:pic>
        <p:nvPicPr>
          <p:cNvPr id="8" name="Picture 7">
            <a:extLst>
              <a:ext uri="{FF2B5EF4-FFF2-40B4-BE49-F238E27FC236}">
                <a16:creationId xmlns:a16="http://schemas.microsoft.com/office/drawing/2014/main" id="{ACD5D5C5-96C6-2EEB-E07E-C20F3A474FFA}"/>
              </a:ext>
            </a:extLst>
          </p:cNvPr>
          <p:cNvPicPr>
            <a:picLocks noChangeAspect="1"/>
          </p:cNvPicPr>
          <p:nvPr/>
        </p:nvPicPr>
        <p:blipFill>
          <a:blip r:embed="rId5"/>
          <a:stretch>
            <a:fillRect/>
          </a:stretch>
        </p:blipFill>
        <p:spPr>
          <a:xfrm>
            <a:off x="1631286" y="2276872"/>
            <a:ext cx="3467100" cy="1016000"/>
          </a:xfrm>
          <a:prstGeom prst="rect">
            <a:avLst/>
          </a:prstGeom>
        </p:spPr>
      </p:pic>
    </p:spTree>
    <p:extLst>
      <p:ext uri="{BB962C8B-B14F-4D97-AF65-F5344CB8AC3E}">
        <p14:creationId xmlns:p14="http://schemas.microsoft.com/office/powerpoint/2010/main" val="26870544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1691680" y="11087"/>
            <a:ext cx="7034808" cy="609601"/>
          </a:xfrm>
        </p:spPr>
        <p:txBody>
          <a:bodyPr/>
          <a:lstStyle/>
          <a:p>
            <a:pPr eaLnBrk="1" hangingPunct="1"/>
            <a:r>
              <a:rPr lang="en-US" sz="4000" dirty="0">
                <a:latin typeface="Palatino" charset="0"/>
                <a:ea typeface="ＭＳ Ｐゴシック" charset="0"/>
                <a:cs typeface="ＭＳ Ｐゴシック" charset="0"/>
              </a:rPr>
              <a:t>Solution for the pendulum</a:t>
            </a:r>
          </a:p>
        </p:txBody>
      </p:sp>
      <p:sp>
        <p:nvSpPr>
          <p:cNvPr id="25602" name="Rectangle 3"/>
          <p:cNvSpPr>
            <a:spLocks noChangeArrowheads="1"/>
          </p:cNvSpPr>
          <p:nvPr/>
        </p:nvSpPr>
        <p:spPr bwMode="auto">
          <a:xfrm>
            <a:off x="250825" y="620688"/>
            <a:ext cx="8893175" cy="59920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r>
              <a:rPr lang="en-US" dirty="0">
                <a:latin typeface="Palatino"/>
                <a:cs typeface="Palatino"/>
              </a:rPr>
              <a:t>The </a:t>
            </a:r>
            <a:r>
              <a:rPr lang="en-US" b="1" dirty="0">
                <a:latin typeface="Palatino"/>
                <a:cs typeface="Palatino"/>
              </a:rPr>
              <a:t>integral of motion</a:t>
            </a:r>
            <a:r>
              <a:rPr lang="en-US" dirty="0">
                <a:latin typeface="Palatino"/>
                <a:cs typeface="Palatino"/>
              </a:rPr>
              <a:t> (scaled energy) is </a:t>
            </a:r>
          </a:p>
          <a:p>
            <a:pPr marL="342900" indent="-342900" algn="l">
              <a:buSzTx/>
            </a:pPr>
            <a:endParaRPr lang="en-US" dirty="0">
              <a:latin typeface="Palatino"/>
              <a:cs typeface="Palatino"/>
            </a:endParaRPr>
          </a:p>
          <a:p>
            <a:pPr marL="342900" indent="-342900" algn="l">
              <a:buSzTx/>
            </a:pPr>
            <a:endParaRPr lang="en-US" dirty="0">
              <a:latin typeface="Palatino"/>
              <a:cs typeface="Palatino"/>
            </a:endParaRPr>
          </a:p>
          <a:p>
            <a:pPr algn="l">
              <a:buSzTx/>
              <a:buNone/>
            </a:pPr>
            <a:endParaRPr lang="en-US" dirty="0">
              <a:latin typeface="Palatino"/>
              <a:cs typeface="Palatino"/>
            </a:endParaRPr>
          </a:p>
          <a:p>
            <a:pPr algn="l">
              <a:lnSpc>
                <a:spcPct val="150000"/>
              </a:lnSpc>
              <a:buSzTx/>
              <a:buNone/>
            </a:pPr>
            <a:r>
              <a:rPr lang="en-US" dirty="0">
                <a:latin typeface="Palatino"/>
                <a:cs typeface="Palatino"/>
              </a:rPr>
              <a:t>and the quadrature is written as				</a:t>
            </a:r>
            <a:r>
              <a:rPr lang="el-GR" dirty="0">
                <a:latin typeface="Palatino"/>
                <a:cs typeface="Palatino"/>
              </a:rPr>
              <a:t>        </a:t>
            </a:r>
            <a:r>
              <a:rPr lang="en-US" dirty="0">
                <a:latin typeface="Palatino"/>
                <a:cs typeface="Palatino"/>
              </a:rPr>
              <a:t>assuming that for</a:t>
            </a:r>
            <a:r>
              <a:rPr lang="en-US" i="1" dirty="0">
                <a:latin typeface="Times"/>
                <a:cs typeface="Times"/>
              </a:rPr>
              <a:t> </a:t>
            </a:r>
          </a:p>
        </p:txBody>
      </p:sp>
      <p:pic>
        <p:nvPicPr>
          <p:cNvPr id="3" name="Picture 2">
            <a:extLst>
              <a:ext uri="{FF2B5EF4-FFF2-40B4-BE49-F238E27FC236}">
                <a16:creationId xmlns:a16="http://schemas.microsoft.com/office/drawing/2014/main" id="{A9397D57-C6C9-6BE5-FE19-BE1657DD5529}"/>
              </a:ext>
            </a:extLst>
          </p:cNvPr>
          <p:cNvPicPr>
            <a:picLocks noChangeAspect="1"/>
          </p:cNvPicPr>
          <p:nvPr/>
        </p:nvPicPr>
        <p:blipFill>
          <a:blip r:embed="rId3"/>
          <a:stretch>
            <a:fillRect/>
          </a:stretch>
        </p:blipFill>
        <p:spPr>
          <a:xfrm>
            <a:off x="1555291" y="1076289"/>
            <a:ext cx="5854700" cy="1206500"/>
          </a:xfrm>
          <a:prstGeom prst="rect">
            <a:avLst/>
          </a:prstGeom>
        </p:spPr>
      </p:pic>
      <p:pic>
        <p:nvPicPr>
          <p:cNvPr id="8" name="Picture 7">
            <a:extLst>
              <a:ext uri="{FF2B5EF4-FFF2-40B4-BE49-F238E27FC236}">
                <a16:creationId xmlns:a16="http://schemas.microsoft.com/office/drawing/2014/main" id="{0F46B944-82A7-651E-1050-D3D06ABEC6C1}"/>
              </a:ext>
            </a:extLst>
          </p:cNvPr>
          <p:cNvPicPr>
            <a:picLocks noChangeAspect="1"/>
          </p:cNvPicPr>
          <p:nvPr/>
        </p:nvPicPr>
        <p:blipFill>
          <a:blip r:embed="rId4"/>
          <a:stretch>
            <a:fillRect/>
          </a:stretch>
        </p:blipFill>
        <p:spPr>
          <a:xfrm>
            <a:off x="4994113" y="2279507"/>
            <a:ext cx="3899062" cy="956374"/>
          </a:xfrm>
          <a:prstGeom prst="rect">
            <a:avLst/>
          </a:prstGeom>
        </p:spPr>
      </p:pic>
      <p:pic>
        <p:nvPicPr>
          <p:cNvPr id="10" name="Picture 9">
            <a:extLst>
              <a:ext uri="{FF2B5EF4-FFF2-40B4-BE49-F238E27FC236}">
                <a16:creationId xmlns:a16="http://schemas.microsoft.com/office/drawing/2014/main" id="{15185AAA-B635-4F0A-B54F-4C9129E08797}"/>
              </a:ext>
            </a:extLst>
          </p:cNvPr>
          <p:cNvPicPr>
            <a:picLocks noChangeAspect="1"/>
          </p:cNvPicPr>
          <p:nvPr/>
        </p:nvPicPr>
        <p:blipFill>
          <a:blip r:embed="rId5"/>
          <a:stretch>
            <a:fillRect/>
          </a:stretch>
        </p:blipFill>
        <p:spPr>
          <a:xfrm>
            <a:off x="2843808" y="3116052"/>
            <a:ext cx="3277666" cy="364185"/>
          </a:xfrm>
          <a:prstGeom prst="rect">
            <a:avLst/>
          </a:prstGeom>
        </p:spPr>
      </p:pic>
      <p:sp>
        <p:nvSpPr>
          <p:cNvPr id="2" name="Rectangle 3">
            <a:extLst>
              <a:ext uri="{FF2B5EF4-FFF2-40B4-BE49-F238E27FC236}">
                <a16:creationId xmlns:a16="http://schemas.microsoft.com/office/drawing/2014/main" id="{AB8EA8CB-3B08-1D16-775F-5DCD09C0370E}"/>
              </a:ext>
            </a:extLst>
          </p:cNvPr>
          <p:cNvSpPr>
            <a:spLocks noChangeArrowheads="1"/>
          </p:cNvSpPr>
          <p:nvPr/>
        </p:nvSpPr>
        <p:spPr bwMode="auto">
          <a:xfrm>
            <a:off x="250825" y="3554908"/>
            <a:ext cx="8893175" cy="3303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endParaRPr lang="en-US" sz="2800" dirty="0">
              <a:latin typeface="Palatino"/>
              <a:cs typeface="Palatino"/>
            </a:endParaRPr>
          </a:p>
        </p:txBody>
      </p:sp>
    </p:spTree>
    <p:extLst>
      <p:ext uri="{BB962C8B-B14F-4D97-AF65-F5344CB8AC3E}">
        <p14:creationId xmlns:p14="http://schemas.microsoft.com/office/powerpoint/2010/main" val="16457411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0EF9FF-0F6A-5E23-EC93-70B573BD67C1}"/>
            </a:ext>
          </a:extLst>
        </p:cNvPr>
        <p:cNvGrpSpPr/>
        <p:nvPr/>
      </p:nvGrpSpPr>
      <p:grpSpPr>
        <a:xfrm>
          <a:off x="0" y="0"/>
          <a:ext cx="0" cy="0"/>
          <a:chOff x="0" y="0"/>
          <a:chExt cx="0" cy="0"/>
        </a:xfrm>
      </p:grpSpPr>
      <p:sp>
        <p:nvSpPr>
          <p:cNvPr id="25601" name="Rectangle 2">
            <a:extLst>
              <a:ext uri="{FF2B5EF4-FFF2-40B4-BE49-F238E27FC236}">
                <a16:creationId xmlns:a16="http://schemas.microsoft.com/office/drawing/2014/main" id="{6D6BCA22-BC0E-890B-24BF-C4EA1D7F329B}"/>
              </a:ext>
            </a:extLst>
          </p:cNvPr>
          <p:cNvSpPr>
            <a:spLocks noGrp="1" noChangeArrowheads="1"/>
          </p:cNvSpPr>
          <p:nvPr>
            <p:ph type="title"/>
          </p:nvPr>
        </p:nvSpPr>
        <p:spPr>
          <a:xfrm>
            <a:off x="1691680" y="11087"/>
            <a:ext cx="7034808" cy="609601"/>
          </a:xfrm>
        </p:spPr>
        <p:txBody>
          <a:bodyPr/>
          <a:lstStyle/>
          <a:p>
            <a:pPr eaLnBrk="1" hangingPunct="1"/>
            <a:r>
              <a:rPr lang="en-US" sz="4000" dirty="0">
                <a:latin typeface="Palatino" charset="0"/>
                <a:ea typeface="ＭＳ Ｐゴシック" charset="0"/>
                <a:cs typeface="ＭＳ Ｐゴシック" charset="0"/>
              </a:rPr>
              <a:t>Solution for the pendulum</a:t>
            </a:r>
          </a:p>
        </p:txBody>
      </p:sp>
      <p:sp>
        <p:nvSpPr>
          <p:cNvPr id="25602" name="Rectangle 3">
            <a:extLst>
              <a:ext uri="{FF2B5EF4-FFF2-40B4-BE49-F238E27FC236}">
                <a16:creationId xmlns:a16="http://schemas.microsoft.com/office/drawing/2014/main" id="{EEF7C0EB-A794-3CEE-741D-55F61E78CFB5}"/>
              </a:ext>
            </a:extLst>
          </p:cNvPr>
          <p:cNvSpPr>
            <a:spLocks noChangeArrowheads="1"/>
          </p:cNvSpPr>
          <p:nvPr/>
        </p:nvSpPr>
        <p:spPr bwMode="auto">
          <a:xfrm>
            <a:off x="250825" y="620688"/>
            <a:ext cx="8893175" cy="59920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r>
              <a:rPr lang="en-US" dirty="0">
                <a:latin typeface="Palatino"/>
                <a:cs typeface="Palatino"/>
              </a:rPr>
              <a:t>The </a:t>
            </a:r>
            <a:r>
              <a:rPr lang="en-US" b="1" dirty="0">
                <a:latin typeface="Palatino"/>
                <a:cs typeface="Palatino"/>
              </a:rPr>
              <a:t>integral of motion</a:t>
            </a:r>
            <a:r>
              <a:rPr lang="en-US" dirty="0">
                <a:latin typeface="Palatino"/>
                <a:cs typeface="Palatino"/>
              </a:rPr>
              <a:t> (scaled energy) is </a:t>
            </a:r>
          </a:p>
          <a:p>
            <a:pPr marL="342900" indent="-342900" algn="l">
              <a:buSzTx/>
            </a:pPr>
            <a:endParaRPr lang="en-US" dirty="0">
              <a:latin typeface="Palatino"/>
              <a:cs typeface="Palatino"/>
            </a:endParaRPr>
          </a:p>
          <a:p>
            <a:pPr marL="342900" indent="-342900" algn="l">
              <a:buSzTx/>
            </a:pPr>
            <a:endParaRPr lang="en-US" dirty="0">
              <a:latin typeface="Palatino"/>
              <a:cs typeface="Palatino"/>
            </a:endParaRPr>
          </a:p>
          <a:p>
            <a:pPr algn="l">
              <a:buSzTx/>
              <a:buNone/>
            </a:pPr>
            <a:endParaRPr lang="en-US" dirty="0">
              <a:latin typeface="Palatino"/>
              <a:cs typeface="Palatino"/>
            </a:endParaRPr>
          </a:p>
          <a:p>
            <a:pPr algn="l">
              <a:lnSpc>
                <a:spcPct val="150000"/>
              </a:lnSpc>
              <a:buSzTx/>
              <a:buNone/>
            </a:pPr>
            <a:r>
              <a:rPr lang="en-US" dirty="0">
                <a:latin typeface="Palatino"/>
                <a:cs typeface="Palatino"/>
              </a:rPr>
              <a:t>and the quadrature is written as				</a:t>
            </a:r>
            <a:r>
              <a:rPr lang="el-GR" dirty="0">
                <a:latin typeface="Palatino"/>
                <a:cs typeface="Palatino"/>
              </a:rPr>
              <a:t>        </a:t>
            </a:r>
            <a:r>
              <a:rPr lang="en-US" dirty="0">
                <a:latin typeface="Palatino"/>
                <a:cs typeface="Palatino"/>
              </a:rPr>
              <a:t>assuming that for</a:t>
            </a:r>
            <a:r>
              <a:rPr lang="en-US" i="1" dirty="0">
                <a:latin typeface="Times"/>
                <a:cs typeface="Times"/>
              </a:rPr>
              <a:t> </a:t>
            </a:r>
          </a:p>
        </p:txBody>
      </p:sp>
      <p:pic>
        <p:nvPicPr>
          <p:cNvPr id="3" name="Picture 2">
            <a:extLst>
              <a:ext uri="{FF2B5EF4-FFF2-40B4-BE49-F238E27FC236}">
                <a16:creationId xmlns:a16="http://schemas.microsoft.com/office/drawing/2014/main" id="{BEC27385-EDD4-83B4-B9C5-6D51FC85C7C6}"/>
              </a:ext>
            </a:extLst>
          </p:cNvPr>
          <p:cNvPicPr>
            <a:picLocks noChangeAspect="1"/>
          </p:cNvPicPr>
          <p:nvPr/>
        </p:nvPicPr>
        <p:blipFill>
          <a:blip r:embed="rId3"/>
          <a:stretch>
            <a:fillRect/>
          </a:stretch>
        </p:blipFill>
        <p:spPr>
          <a:xfrm>
            <a:off x="1555291" y="1076289"/>
            <a:ext cx="5854700" cy="1206500"/>
          </a:xfrm>
          <a:prstGeom prst="rect">
            <a:avLst/>
          </a:prstGeom>
        </p:spPr>
      </p:pic>
      <p:pic>
        <p:nvPicPr>
          <p:cNvPr id="8" name="Picture 7">
            <a:extLst>
              <a:ext uri="{FF2B5EF4-FFF2-40B4-BE49-F238E27FC236}">
                <a16:creationId xmlns:a16="http://schemas.microsoft.com/office/drawing/2014/main" id="{6D8B8EFA-BCFA-1C47-D0D7-4F9A12B2E27C}"/>
              </a:ext>
            </a:extLst>
          </p:cNvPr>
          <p:cNvPicPr>
            <a:picLocks noChangeAspect="1"/>
          </p:cNvPicPr>
          <p:nvPr/>
        </p:nvPicPr>
        <p:blipFill>
          <a:blip r:embed="rId4"/>
          <a:stretch>
            <a:fillRect/>
          </a:stretch>
        </p:blipFill>
        <p:spPr>
          <a:xfrm>
            <a:off x="4994113" y="2279507"/>
            <a:ext cx="3899062" cy="956374"/>
          </a:xfrm>
          <a:prstGeom prst="rect">
            <a:avLst/>
          </a:prstGeom>
        </p:spPr>
      </p:pic>
      <p:pic>
        <p:nvPicPr>
          <p:cNvPr id="10" name="Picture 9">
            <a:extLst>
              <a:ext uri="{FF2B5EF4-FFF2-40B4-BE49-F238E27FC236}">
                <a16:creationId xmlns:a16="http://schemas.microsoft.com/office/drawing/2014/main" id="{8288665E-2606-4847-3F7D-76069C332FCA}"/>
              </a:ext>
            </a:extLst>
          </p:cNvPr>
          <p:cNvPicPr>
            <a:picLocks noChangeAspect="1"/>
          </p:cNvPicPr>
          <p:nvPr/>
        </p:nvPicPr>
        <p:blipFill>
          <a:blip r:embed="rId5"/>
          <a:stretch>
            <a:fillRect/>
          </a:stretch>
        </p:blipFill>
        <p:spPr>
          <a:xfrm>
            <a:off x="2843808" y="3116052"/>
            <a:ext cx="3277666" cy="364185"/>
          </a:xfrm>
          <a:prstGeom prst="rect">
            <a:avLst/>
          </a:prstGeom>
        </p:spPr>
      </p:pic>
      <p:sp>
        <p:nvSpPr>
          <p:cNvPr id="2" name="Rectangle 3">
            <a:extLst>
              <a:ext uri="{FF2B5EF4-FFF2-40B4-BE49-F238E27FC236}">
                <a16:creationId xmlns:a16="http://schemas.microsoft.com/office/drawing/2014/main" id="{836886BA-5483-23E1-F99B-C6E61B5232D7}"/>
              </a:ext>
            </a:extLst>
          </p:cNvPr>
          <p:cNvSpPr>
            <a:spLocks noChangeArrowheads="1"/>
          </p:cNvSpPr>
          <p:nvPr/>
        </p:nvSpPr>
        <p:spPr bwMode="auto">
          <a:xfrm>
            <a:off x="250825" y="3554908"/>
            <a:ext cx="8893175" cy="3303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r>
              <a:rPr lang="en-US" sz="2800" dirty="0">
                <a:latin typeface="Palatino"/>
                <a:cs typeface="Palatino"/>
              </a:rPr>
              <a:t>Using the substitutions				   with				</a:t>
            </a:r>
            <a:r>
              <a:rPr lang="el-GR" sz="2800" dirty="0">
                <a:latin typeface="Palatino"/>
                <a:cs typeface="Palatino"/>
              </a:rPr>
              <a:t>,</a:t>
            </a:r>
            <a:r>
              <a:rPr lang="en-US" sz="2800" dirty="0">
                <a:latin typeface="Palatino"/>
                <a:cs typeface="Palatino"/>
              </a:rPr>
              <a:t>  the integral is</a:t>
            </a:r>
          </a:p>
          <a:p>
            <a:pPr algn="l">
              <a:lnSpc>
                <a:spcPct val="200000"/>
              </a:lnSpc>
              <a:buSzTx/>
              <a:buNone/>
            </a:pPr>
            <a:r>
              <a:rPr lang="en-US" sz="2800" dirty="0">
                <a:latin typeface="Palatino"/>
                <a:cs typeface="Palatino"/>
              </a:rPr>
              <a:t>					and can be solved using </a:t>
            </a:r>
            <a:r>
              <a:rPr lang="en-US" sz="2800" b="1" dirty="0">
                <a:latin typeface="Palatino"/>
                <a:cs typeface="Palatino"/>
              </a:rPr>
              <a:t>Jacobi elliptic functions</a:t>
            </a:r>
            <a:r>
              <a:rPr lang="en-US" sz="2800" dirty="0">
                <a:latin typeface="Palatino"/>
                <a:cs typeface="Palatino"/>
              </a:rPr>
              <a:t>:</a:t>
            </a:r>
          </a:p>
          <a:p>
            <a:pPr algn="l">
              <a:buSzTx/>
              <a:buNone/>
            </a:pPr>
            <a:r>
              <a:rPr lang="en-US" sz="2800" dirty="0">
                <a:latin typeface="Palatino"/>
                <a:cs typeface="Palatino"/>
              </a:rPr>
              <a:t>with “      ” representing the </a:t>
            </a:r>
            <a:r>
              <a:rPr lang="en-US" sz="2800" b="1" dirty="0">
                <a:latin typeface="Palatino"/>
                <a:cs typeface="Palatino"/>
              </a:rPr>
              <a:t>Jacobi elliptic sine</a:t>
            </a:r>
            <a:endParaRPr lang="en-US" sz="2800" dirty="0">
              <a:latin typeface="Palatino"/>
              <a:cs typeface="Palatino"/>
            </a:endParaRPr>
          </a:p>
        </p:txBody>
      </p:sp>
      <p:pic>
        <p:nvPicPr>
          <p:cNvPr id="5" name="Picture 4" descr="latex-image-1.pdf">
            <a:extLst>
              <a:ext uri="{FF2B5EF4-FFF2-40B4-BE49-F238E27FC236}">
                <a16:creationId xmlns:a16="http://schemas.microsoft.com/office/drawing/2014/main" id="{57EA83E1-5831-2F53-346B-EE9D154DF76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9551" y="4074368"/>
            <a:ext cx="3328735" cy="432048"/>
          </a:xfrm>
          <a:prstGeom prst="rect">
            <a:avLst/>
          </a:prstGeom>
        </p:spPr>
      </p:pic>
      <p:pic>
        <p:nvPicPr>
          <p:cNvPr id="9" name="Picture 8">
            <a:extLst>
              <a:ext uri="{FF2B5EF4-FFF2-40B4-BE49-F238E27FC236}">
                <a16:creationId xmlns:a16="http://schemas.microsoft.com/office/drawing/2014/main" id="{DCE8D068-8B75-99B1-F909-E5C1E832C9FF}"/>
              </a:ext>
            </a:extLst>
          </p:cNvPr>
          <p:cNvPicPr>
            <a:picLocks noChangeAspect="1"/>
          </p:cNvPicPr>
          <p:nvPr/>
        </p:nvPicPr>
        <p:blipFill>
          <a:blip r:embed="rId7"/>
          <a:stretch>
            <a:fillRect/>
          </a:stretch>
        </p:blipFill>
        <p:spPr>
          <a:xfrm>
            <a:off x="4545703" y="3608720"/>
            <a:ext cx="3240113" cy="396344"/>
          </a:xfrm>
          <a:prstGeom prst="rect">
            <a:avLst/>
          </a:prstGeom>
        </p:spPr>
      </p:pic>
      <p:pic>
        <p:nvPicPr>
          <p:cNvPr id="12" name="Picture 11" descr="latex-image-1.pdf">
            <a:extLst>
              <a:ext uri="{FF2B5EF4-FFF2-40B4-BE49-F238E27FC236}">
                <a16:creationId xmlns:a16="http://schemas.microsoft.com/office/drawing/2014/main" id="{62392D78-39FB-1EAC-F168-6E424820CDA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1826" y="4557824"/>
            <a:ext cx="3845759" cy="993336"/>
          </a:xfrm>
          <a:prstGeom prst="rect">
            <a:avLst/>
          </a:prstGeom>
        </p:spPr>
      </p:pic>
      <p:pic>
        <p:nvPicPr>
          <p:cNvPr id="13" name="Picture 12">
            <a:extLst>
              <a:ext uri="{FF2B5EF4-FFF2-40B4-BE49-F238E27FC236}">
                <a16:creationId xmlns:a16="http://schemas.microsoft.com/office/drawing/2014/main" id="{2DEC3740-C3E2-848F-5D3D-1511E4E267EE}"/>
              </a:ext>
            </a:extLst>
          </p:cNvPr>
          <p:cNvPicPr>
            <a:picLocks noChangeAspect="1"/>
          </p:cNvPicPr>
          <p:nvPr/>
        </p:nvPicPr>
        <p:blipFill>
          <a:blip r:embed="rId9"/>
          <a:stretch>
            <a:fillRect/>
          </a:stretch>
        </p:blipFill>
        <p:spPr>
          <a:xfrm>
            <a:off x="4572000" y="5517232"/>
            <a:ext cx="4519882" cy="809395"/>
          </a:xfrm>
          <a:prstGeom prst="rect">
            <a:avLst/>
          </a:prstGeom>
        </p:spPr>
      </p:pic>
      <p:pic>
        <p:nvPicPr>
          <p:cNvPr id="17" name="Picture 16">
            <a:extLst>
              <a:ext uri="{FF2B5EF4-FFF2-40B4-BE49-F238E27FC236}">
                <a16:creationId xmlns:a16="http://schemas.microsoft.com/office/drawing/2014/main" id="{451B6E1C-AD42-206C-55BB-47F2B48574B9}"/>
              </a:ext>
            </a:extLst>
          </p:cNvPr>
          <p:cNvPicPr>
            <a:picLocks noChangeAspect="1"/>
          </p:cNvPicPr>
          <p:nvPr/>
        </p:nvPicPr>
        <p:blipFill>
          <a:blip r:embed="rId10"/>
          <a:stretch>
            <a:fillRect/>
          </a:stretch>
        </p:blipFill>
        <p:spPr>
          <a:xfrm>
            <a:off x="1345741" y="6422560"/>
            <a:ext cx="419100" cy="215900"/>
          </a:xfrm>
          <a:prstGeom prst="rect">
            <a:avLst/>
          </a:prstGeom>
        </p:spPr>
      </p:pic>
    </p:spTree>
    <p:extLst>
      <p:ext uri="{BB962C8B-B14F-4D97-AF65-F5344CB8AC3E}">
        <p14:creationId xmlns:p14="http://schemas.microsoft.com/office/powerpoint/2010/main" val="38244357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1691680" y="11087"/>
            <a:ext cx="7034808" cy="609601"/>
          </a:xfrm>
        </p:spPr>
        <p:txBody>
          <a:bodyPr/>
          <a:lstStyle/>
          <a:p>
            <a:pPr eaLnBrk="1" hangingPunct="1"/>
            <a:r>
              <a:rPr lang="en-US" sz="4000" dirty="0">
                <a:latin typeface="Palatino" charset="0"/>
                <a:ea typeface="ＭＳ Ｐゴシック" charset="0"/>
                <a:cs typeface="ＭＳ Ｐゴシック" charset="0"/>
              </a:rPr>
              <a:t>Solution for the pendulum</a:t>
            </a:r>
          </a:p>
        </p:txBody>
      </p:sp>
      <p:sp>
        <p:nvSpPr>
          <p:cNvPr id="25602" name="Rectangle 3"/>
          <p:cNvSpPr>
            <a:spLocks noChangeArrowheads="1"/>
          </p:cNvSpPr>
          <p:nvPr/>
        </p:nvSpPr>
        <p:spPr bwMode="auto">
          <a:xfrm>
            <a:off x="250825" y="620688"/>
            <a:ext cx="8893175" cy="59920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l">
              <a:buSzTx/>
              <a:buNone/>
            </a:pPr>
            <a:endParaRPr lang="en-US" dirty="0">
              <a:latin typeface="Palatino"/>
              <a:cs typeface="Palatino"/>
            </a:endParaRPr>
          </a:p>
          <a:p>
            <a:pPr marL="342900" indent="-342900" algn="l">
              <a:buSzTx/>
            </a:pPr>
            <a:endParaRPr lang="en-US" dirty="0">
              <a:latin typeface="Palatino"/>
              <a:cs typeface="Palatino"/>
            </a:endParaRPr>
          </a:p>
          <a:p>
            <a:pPr algn="l">
              <a:buSzTx/>
              <a:buNone/>
            </a:pPr>
            <a:endParaRPr lang="en-US" dirty="0">
              <a:latin typeface="Palatino"/>
              <a:cs typeface="Palatino"/>
            </a:endParaRPr>
          </a:p>
        </p:txBody>
      </p:sp>
      <p:sp>
        <p:nvSpPr>
          <p:cNvPr id="2" name="Rectangle 3">
            <a:extLst>
              <a:ext uri="{FF2B5EF4-FFF2-40B4-BE49-F238E27FC236}">
                <a16:creationId xmlns:a16="http://schemas.microsoft.com/office/drawing/2014/main" id="{AB8EA8CB-3B08-1D16-775F-5DCD09C0370E}"/>
              </a:ext>
            </a:extLst>
          </p:cNvPr>
          <p:cNvSpPr>
            <a:spLocks noChangeArrowheads="1"/>
          </p:cNvSpPr>
          <p:nvPr/>
        </p:nvSpPr>
        <p:spPr bwMode="auto">
          <a:xfrm>
            <a:off x="250825" y="5699248"/>
            <a:ext cx="8893175" cy="11587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r>
              <a:rPr lang="en-US" sz="2800" b="1" dirty="0">
                <a:latin typeface="Palatino"/>
                <a:cs typeface="Palatino"/>
              </a:rPr>
              <a:t>Minima</a:t>
            </a:r>
            <a:r>
              <a:rPr lang="en-US" sz="2800" dirty="0">
                <a:latin typeface="Palatino"/>
                <a:cs typeface="Palatino"/>
              </a:rPr>
              <a:t> and </a:t>
            </a:r>
            <a:r>
              <a:rPr lang="en-US" sz="2800" b="1" dirty="0">
                <a:latin typeface="Palatino"/>
                <a:cs typeface="Palatino"/>
              </a:rPr>
              <a:t>maxima</a:t>
            </a:r>
            <a:r>
              <a:rPr lang="en-US" sz="2800" dirty="0">
                <a:latin typeface="Palatino"/>
                <a:cs typeface="Palatino"/>
              </a:rPr>
              <a:t> of the potential correspond to stable and unstable fixed points</a:t>
            </a:r>
          </a:p>
        </p:txBody>
      </p:sp>
      <p:pic>
        <p:nvPicPr>
          <p:cNvPr id="4" name="Picture 3">
            <a:extLst>
              <a:ext uri="{FF2B5EF4-FFF2-40B4-BE49-F238E27FC236}">
                <a16:creationId xmlns:a16="http://schemas.microsoft.com/office/drawing/2014/main" id="{2A1EFD6E-4561-26E2-A2DA-ADD40BB186C0}"/>
              </a:ext>
            </a:extLst>
          </p:cNvPr>
          <p:cNvPicPr>
            <a:picLocks noChangeAspect="1"/>
          </p:cNvPicPr>
          <p:nvPr/>
        </p:nvPicPr>
        <p:blipFill>
          <a:blip r:embed="rId3"/>
          <a:stretch>
            <a:fillRect/>
          </a:stretch>
        </p:blipFill>
        <p:spPr>
          <a:xfrm>
            <a:off x="1867621" y="654684"/>
            <a:ext cx="5101056" cy="5150580"/>
          </a:xfrm>
          <a:prstGeom prst="rect">
            <a:avLst/>
          </a:prstGeom>
        </p:spPr>
      </p:pic>
    </p:spTree>
    <p:extLst>
      <p:ext uri="{BB962C8B-B14F-4D97-AF65-F5344CB8AC3E}">
        <p14:creationId xmlns:p14="http://schemas.microsoft.com/office/powerpoint/2010/main" val="2524720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371600" y="76200"/>
            <a:ext cx="7467600" cy="609600"/>
          </a:xfrm>
        </p:spPr>
        <p:txBody>
          <a:bodyPr/>
          <a:lstStyle/>
          <a:p>
            <a:pPr eaLnBrk="1" hangingPunct="1"/>
            <a:r>
              <a:rPr lang="en-US" sz="4000" dirty="0">
                <a:latin typeface="Palatino" charset="0"/>
                <a:ea typeface="ＭＳ Ｐゴシック" charset="0"/>
                <a:cs typeface="ＭＳ Ｐゴシック" charset="0"/>
              </a:rPr>
              <a:t>Purpose</a:t>
            </a:r>
          </a:p>
        </p:txBody>
      </p:sp>
      <p:sp>
        <p:nvSpPr>
          <p:cNvPr id="11266" name="Rectangle 3"/>
          <p:cNvSpPr>
            <a:spLocks noChangeArrowheads="1"/>
          </p:cNvSpPr>
          <p:nvPr/>
        </p:nvSpPr>
        <p:spPr bwMode="auto">
          <a:xfrm>
            <a:off x="251520" y="685572"/>
            <a:ext cx="8892480" cy="61724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rmAutofit lnSpcReduction="10000"/>
          </a:bodyPr>
          <a:lstStyle/>
          <a:p>
            <a:pPr marL="342900" indent="-342900" algn="l">
              <a:buSzTx/>
              <a:defRPr/>
            </a:pPr>
            <a:r>
              <a:rPr lang="en-US" sz="2800" dirty="0">
                <a:latin typeface="Palatino" charset="0"/>
              </a:rPr>
              <a:t>The objective is finding methods to </a:t>
            </a:r>
            <a:r>
              <a:rPr lang="en-US" sz="2800" b="1" dirty="0">
                <a:latin typeface="Palatino" charset="0"/>
              </a:rPr>
              <a:t>derive</a:t>
            </a:r>
            <a:r>
              <a:rPr lang="en-US" sz="2800" dirty="0">
                <a:latin typeface="Palatino" charset="0"/>
              </a:rPr>
              <a:t> and </a:t>
            </a:r>
            <a:r>
              <a:rPr lang="en-US" sz="2800" b="1" dirty="0">
                <a:latin typeface="Palatino" charset="0"/>
              </a:rPr>
              <a:t>solve</a:t>
            </a:r>
            <a:r>
              <a:rPr lang="en-US" sz="2800" dirty="0">
                <a:latin typeface="Palatino" charset="0"/>
              </a:rPr>
              <a:t> (</a:t>
            </a:r>
            <a:r>
              <a:rPr lang="en-US" sz="2800" b="1" dirty="0">
                <a:latin typeface="Palatino" charset="0"/>
              </a:rPr>
              <a:t>integrate</a:t>
            </a:r>
            <a:r>
              <a:rPr lang="en-US" sz="2800" dirty="0">
                <a:latin typeface="Palatino" charset="0"/>
              </a:rPr>
              <a:t>) </a:t>
            </a:r>
            <a:r>
              <a:rPr lang="en-US" sz="2800" b="1" dirty="0">
                <a:latin typeface="Palatino" charset="0"/>
              </a:rPr>
              <a:t>equations </a:t>
            </a:r>
            <a:r>
              <a:rPr lang="en-US" sz="2800" dirty="0">
                <a:latin typeface="Palatino" charset="0"/>
              </a:rPr>
              <a:t>of</a:t>
            </a:r>
            <a:r>
              <a:rPr lang="en-US" sz="2800" b="1" dirty="0">
                <a:latin typeface="Palatino" charset="0"/>
              </a:rPr>
              <a:t> motion</a:t>
            </a:r>
            <a:r>
              <a:rPr lang="en-US" sz="2800" dirty="0">
                <a:latin typeface="Palatino" charset="0"/>
              </a:rPr>
              <a:t>, in order to describe the </a:t>
            </a:r>
            <a:r>
              <a:rPr lang="en-US" sz="2800" b="1" dirty="0">
                <a:latin typeface="Palatino" charset="0"/>
              </a:rPr>
              <a:t>evolution</a:t>
            </a:r>
            <a:r>
              <a:rPr lang="en-US" sz="2800" dirty="0">
                <a:latin typeface="Palatino" charset="0"/>
              </a:rPr>
              <a:t> (dependence with “</a:t>
            </a:r>
            <a:r>
              <a:rPr lang="en-US" sz="2800" b="1" dirty="0">
                <a:latin typeface="Palatino" charset="0"/>
              </a:rPr>
              <a:t>time</a:t>
            </a:r>
            <a:r>
              <a:rPr lang="en-US" sz="2800" dirty="0">
                <a:latin typeface="Palatino" charset="0"/>
              </a:rPr>
              <a:t>”) of a </a:t>
            </a:r>
            <a:r>
              <a:rPr lang="en-US" sz="2800" b="1" dirty="0">
                <a:latin typeface="Palatino" charset="0"/>
              </a:rPr>
              <a:t>system</a:t>
            </a:r>
            <a:r>
              <a:rPr lang="en-US" sz="2800" dirty="0">
                <a:latin typeface="Palatino" charset="0"/>
              </a:rPr>
              <a:t> (“</a:t>
            </a:r>
            <a:r>
              <a:rPr lang="en-US" sz="2800" b="1" dirty="0">
                <a:latin typeface="Palatino" charset="0"/>
              </a:rPr>
              <a:t>particle</a:t>
            </a:r>
            <a:r>
              <a:rPr lang="en-US" sz="2800" dirty="0">
                <a:latin typeface="Palatino" charset="0"/>
              </a:rPr>
              <a:t>”) </a:t>
            </a:r>
          </a:p>
          <a:p>
            <a:pPr marL="342900" indent="-342900" algn="l">
              <a:buSzTx/>
              <a:defRPr/>
            </a:pPr>
            <a:r>
              <a:rPr lang="en-US" sz="2800" dirty="0">
                <a:latin typeface="Palatino" charset="0"/>
              </a:rPr>
              <a:t>Introduce </a:t>
            </a:r>
            <a:r>
              <a:rPr lang="en-US" sz="2800" b="1" dirty="0">
                <a:latin typeface="Palatino" charset="0"/>
              </a:rPr>
              <a:t>formalism</a:t>
            </a:r>
            <a:r>
              <a:rPr lang="en-US" sz="2800" dirty="0">
                <a:latin typeface="Palatino" charset="0"/>
              </a:rPr>
              <a:t> of </a:t>
            </a:r>
            <a:r>
              <a:rPr lang="en-US" sz="2800" b="1" dirty="0">
                <a:latin typeface="Palatino" charset="0"/>
              </a:rPr>
              <a:t>theoretical (classical) mechanics </a:t>
            </a:r>
            <a:r>
              <a:rPr lang="en-US" sz="2800" dirty="0">
                <a:latin typeface="Palatino" charset="0"/>
              </a:rPr>
              <a:t>for </a:t>
            </a:r>
            <a:r>
              <a:rPr lang="en-US" sz="2800" dirty="0" err="1">
                <a:latin typeface="Palatino" charset="0"/>
              </a:rPr>
              <a:t>analysing</a:t>
            </a:r>
            <a:r>
              <a:rPr lang="en-US" sz="2800" dirty="0">
                <a:latin typeface="Palatino" charset="0"/>
              </a:rPr>
              <a:t> motion in general (linear or non-linear) </a:t>
            </a:r>
            <a:r>
              <a:rPr lang="en-US" sz="2800" b="1" dirty="0">
                <a:latin typeface="Palatino" charset="0"/>
              </a:rPr>
              <a:t>dynamical systems</a:t>
            </a:r>
            <a:r>
              <a:rPr lang="en-US" sz="2800" dirty="0">
                <a:latin typeface="Palatino" charset="0"/>
              </a:rPr>
              <a:t>, including </a:t>
            </a:r>
            <a:r>
              <a:rPr lang="en-US" sz="2800" b="1" dirty="0">
                <a:latin typeface="Palatino" charset="0"/>
              </a:rPr>
              <a:t>particle accelerators</a:t>
            </a:r>
            <a:endParaRPr lang="en-US" sz="2800" dirty="0">
              <a:latin typeface="Palatino" charset="0"/>
            </a:endParaRPr>
          </a:p>
          <a:p>
            <a:pPr marL="342900" indent="-342900" algn="l">
              <a:buSzTx/>
              <a:defRPr/>
            </a:pPr>
            <a:r>
              <a:rPr lang="en-US" sz="2800" dirty="0">
                <a:latin typeface="Palatino" charset="0"/>
              </a:rPr>
              <a:t>Connect this </a:t>
            </a:r>
            <a:r>
              <a:rPr lang="en-US" sz="2800" b="1" dirty="0">
                <a:latin typeface="Palatino" charset="0"/>
              </a:rPr>
              <a:t>formalism</a:t>
            </a:r>
            <a:r>
              <a:rPr lang="en-US" sz="2800" dirty="0">
                <a:latin typeface="Palatino" charset="0"/>
              </a:rPr>
              <a:t> with </a:t>
            </a:r>
            <a:r>
              <a:rPr lang="en-US" sz="2800" b="1" dirty="0">
                <a:latin typeface="Palatino" charset="0"/>
              </a:rPr>
              <a:t>concepts</a:t>
            </a:r>
            <a:r>
              <a:rPr lang="en-US" sz="2800" dirty="0">
                <a:latin typeface="Palatino" charset="0"/>
              </a:rPr>
              <a:t> already studied in the introductory CAS (matrices for transverse motion, synchrotron motion, invariants,…)</a:t>
            </a:r>
          </a:p>
          <a:p>
            <a:pPr marL="342900" indent="-342900" algn="l">
              <a:buSzTx/>
              <a:defRPr/>
            </a:pPr>
            <a:r>
              <a:rPr lang="en-US" sz="2800" dirty="0">
                <a:latin typeface="Palatino" charset="0"/>
              </a:rPr>
              <a:t>Prepare the </a:t>
            </a:r>
            <a:r>
              <a:rPr lang="en-US" sz="2800" b="1" dirty="0">
                <a:latin typeface="Palatino" charset="0"/>
              </a:rPr>
              <a:t>ground</a:t>
            </a:r>
            <a:r>
              <a:rPr lang="en-US" sz="2800" dirty="0">
                <a:latin typeface="Palatino" charset="0"/>
              </a:rPr>
              <a:t> for approaches followed for </a:t>
            </a:r>
            <a:r>
              <a:rPr lang="en-US" sz="2800" b="1" dirty="0">
                <a:latin typeface="Palatino" charset="0"/>
              </a:rPr>
              <a:t>studying</a:t>
            </a:r>
            <a:r>
              <a:rPr lang="en-US" sz="2800" dirty="0">
                <a:latin typeface="Palatino" charset="0"/>
              </a:rPr>
              <a:t> </a:t>
            </a:r>
            <a:r>
              <a:rPr lang="en-US" sz="2800" b="1" dirty="0">
                <a:latin typeface="Palatino" charset="0"/>
              </a:rPr>
              <a:t>non-linear particle motion</a:t>
            </a:r>
            <a:r>
              <a:rPr lang="en-US" sz="2800" dirty="0">
                <a:latin typeface="Palatino" charset="0"/>
              </a:rPr>
              <a:t> in accelerators (in the advanced CAS)</a:t>
            </a: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spTree>
    <p:extLst>
      <p:ext uri="{BB962C8B-B14F-4D97-AF65-F5344CB8AC3E}">
        <p14:creationId xmlns:p14="http://schemas.microsoft.com/office/powerpoint/2010/main" val="326766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6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258888" y="-26988"/>
            <a:ext cx="7467600" cy="609601"/>
          </a:xfrm>
        </p:spPr>
        <p:txBody>
          <a:bodyPr/>
          <a:lstStyle/>
          <a:p>
            <a:pPr eaLnBrk="1" hangingPunct="1"/>
            <a:r>
              <a:rPr lang="en-US" sz="4000" dirty="0">
                <a:latin typeface="Palatino" charset="0"/>
                <a:ea typeface="ＭＳ Ｐゴシック" charset="0"/>
                <a:cs typeface="ＭＳ Ｐゴシック" charset="0"/>
              </a:rPr>
              <a:t>Period of the pendulum  </a:t>
            </a:r>
          </a:p>
        </p:txBody>
      </p:sp>
      <p:sp>
        <p:nvSpPr>
          <p:cNvPr id="25602" name="Rectangle 3"/>
          <p:cNvSpPr>
            <a:spLocks noChangeArrowheads="1"/>
          </p:cNvSpPr>
          <p:nvPr/>
        </p:nvSpPr>
        <p:spPr bwMode="auto">
          <a:xfrm>
            <a:off x="250827" y="692697"/>
            <a:ext cx="8893175" cy="61653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lnSpc>
                <a:spcPct val="150000"/>
              </a:lnSpc>
              <a:buSzTx/>
              <a:defRPr/>
            </a:pPr>
            <a:r>
              <a:rPr lang="en-US" sz="2800" dirty="0">
                <a:latin typeface="Palatino"/>
                <a:cs typeface="Palatino"/>
              </a:rPr>
              <a:t> For recovering the </a:t>
            </a:r>
            <a:r>
              <a:rPr lang="en-US" sz="2800" b="1" dirty="0">
                <a:latin typeface="Palatino"/>
                <a:cs typeface="Palatino"/>
              </a:rPr>
              <a:t>period</a:t>
            </a:r>
            <a:r>
              <a:rPr lang="en-US" sz="2800" dirty="0">
                <a:latin typeface="Palatino"/>
                <a:cs typeface="Palatino"/>
              </a:rPr>
              <a:t>, the integration is performed between the two extrema, i.e.               and 			      , corresponding to	           and          </a:t>
            </a:r>
          </a:p>
          <a:p>
            <a:pPr algn="l">
              <a:lnSpc>
                <a:spcPct val="60000"/>
              </a:lnSpc>
              <a:buSzTx/>
              <a:buFont typeface="Wingdings" charset="0"/>
              <a:buNone/>
              <a:defRPr/>
            </a:pPr>
            <a:r>
              <a:rPr lang="en-US" sz="2800" dirty="0">
                <a:latin typeface="Palatino"/>
                <a:cs typeface="Palatino"/>
              </a:rPr>
              <a:t>	       </a:t>
            </a:r>
          </a:p>
        </p:txBody>
      </p:sp>
      <p:pic>
        <p:nvPicPr>
          <p:cNvPr id="21512" name="Picture 12"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2249779"/>
            <a:ext cx="900112" cy="360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513" name="Picture 13"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36296" y="1604591"/>
            <a:ext cx="874712" cy="288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EDD321C6-BC39-CE4D-5863-33726E75BC59}"/>
              </a:ext>
            </a:extLst>
          </p:cNvPr>
          <p:cNvPicPr>
            <a:picLocks noChangeAspect="1"/>
          </p:cNvPicPr>
          <p:nvPr/>
        </p:nvPicPr>
        <p:blipFill>
          <a:blip r:embed="rId5"/>
          <a:stretch>
            <a:fillRect/>
          </a:stretch>
        </p:blipFill>
        <p:spPr>
          <a:xfrm>
            <a:off x="540669" y="2199351"/>
            <a:ext cx="3023219" cy="365553"/>
          </a:xfrm>
          <a:prstGeom prst="rect">
            <a:avLst/>
          </a:prstGeom>
        </p:spPr>
      </p:pic>
      <p:pic>
        <p:nvPicPr>
          <p:cNvPr id="6" name="Picture 5">
            <a:extLst>
              <a:ext uri="{FF2B5EF4-FFF2-40B4-BE49-F238E27FC236}">
                <a16:creationId xmlns:a16="http://schemas.microsoft.com/office/drawing/2014/main" id="{660FCDC9-B3ED-39B7-C228-9FA262E1CBA6}"/>
              </a:ext>
            </a:extLst>
          </p:cNvPr>
          <p:cNvPicPr>
            <a:picLocks noChangeAspect="1"/>
          </p:cNvPicPr>
          <p:nvPr/>
        </p:nvPicPr>
        <p:blipFill>
          <a:blip r:embed="rId6"/>
          <a:stretch>
            <a:fillRect/>
          </a:stretch>
        </p:blipFill>
        <p:spPr>
          <a:xfrm>
            <a:off x="471488" y="2591772"/>
            <a:ext cx="1292200" cy="385576"/>
          </a:xfrm>
          <a:prstGeom prst="rect">
            <a:avLst/>
          </a:prstGeom>
        </p:spPr>
      </p:pic>
    </p:spTree>
    <p:extLst>
      <p:ext uri="{BB962C8B-B14F-4D97-AF65-F5344CB8AC3E}">
        <p14:creationId xmlns:p14="http://schemas.microsoft.com/office/powerpoint/2010/main" val="11141631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258888" y="-26988"/>
            <a:ext cx="7467600" cy="609601"/>
          </a:xfrm>
        </p:spPr>
        <p:txBody>
          <a:bodyPr/>
          <a:lstStyle/>
          <a:p>
            <a:pPr eaLnBrk="1" hangingPunct="1"/>
            <a:r>
              <a:rPr lang="en-US" sz="4000" dirty="0">
                <a:latin typeface="Palatino" charset="0"/>
                <a:ea typeface="ＭＳ Ｐゴシック" charset="0"/>
                <a:cs typeface="ＭＳ Ｐゴシック" charset="0"/>
              </a:rPr>
              <a:t>Period of the pendulum  </a:t>
            </a:r>
          </a:p>
        </p:txBody>
      </p:sp>
      <p:sp>
        <p:nvSpPr>
          <p:cNvPr id="25602" name="Rectangle 3"/>
          <p:cNvSpPr>
            <a:spLocks noChangeArrowheads="1"/>
          </p:cNvSpPr>
          <p:nvPr/>
        </p:nvSpPr>
        <p:spPr bwMode="auto">
          <a:xfrm>
            <a:off x="250827" y="692697"/>
            <a:ext cx="8893175" cy="61653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lnSpc>
                <a:spcPct val="150000"/>
              </a:lnSpc>
              <a:buSzTx/>
              <a:defRPr/>
            </a:pPr>
            <a:r>
              <a:rPr lang="en-US" sz="2800" dirty="0">
                <a:latin typeface="Palatino"/>
                <a:cs typeface="Palatino"/>
              </a:rPr>
              <a:t> For recovering the </a:t>
            </a:r>
            <a:r>
              <a:rPr lang="en-US" sz="2800" b="1" dirty="0">
                <a:latin typeface="Palatino"/>
                <a:cs typeface="Palatino"/>
              </a:rPr>
              <a:t>period</a:t>
            </a:r>
            <a:r>
              <a:rPr lang="en-US" sz="2800" dirty="0">
                <a:latin typeface="Palatino"/>
                <a:cs typeface="Palatino"/>
              </a:rPr>
              <a:t>, the integration is performed between the two extrema, i.e.               and 			      , corresponding to	           and          </a:t>
            </a:r>
          </a:p>
          <a:p>
            <a:pPr algn="l">
              <a:lnSpc>
                <a:spcPct val="60000"/>
              </a:lnSpc>
              <a:buSzTx/>
              <a:buFont typeface="Wingdings" charset="0"/>
              <a:buNone/>
              <a:defRPr/>
            </a:pPr>
            <a:r>
              <a:rPr lang="en-US" sz="2800" dirty="0">
                <a:latin typeface="Palatino"/>
                <a:cs typeface="Palatino"/>
              </a:rPr>
              <a:t>	       </a:t>
            </a:r>
          </a:p>
          <a:p>
            <a:pPr marL="457200" indent="-457200" algn="l">
              <a:buSzTx/>
              <a:defRPr/>
            </a:pPr>
            <a:r>
              <a:rPr lang="en-US" sz="2800" dirty="0">
                <a:latin typeface="Palatino"/>
                <a:cs typeface="Palatino"/>
              </a:rPr>
              <a:t>The </a:t>
            </a:r>
            <a:r>
              <a:rPr lang="en-US" sz="2800" b="1" dirty="0">
                <a:latin typeface="Palatino"/>
                <a:cs typeface="Palatino"/>
              </a:rPr>
              <a:t>period</a:t>
            </a:r>
            <a:r>
              <a:rPr lang="en-US" sz="2800" dirty="0">
                <a:latin typeface="Palatino"/>
                <a:cs typeface="Palatino"/>
              </a:rPr>
              <a:t> is 																 i.e. the </a:t>
            </a:r>
            <a:r>
              <a:rPr lang="en-US" sz="2800" b="1" dirty="0">
                <a:latin typeface="Palatino"/>
                <a:cs typeface="Palatino"/>
              </a:rPr>
              <a:t>complete elliptic integral </a:t>
            </a:r>
            <a:r>
              <a:rPr lang="en-US" sz="2800" dirty="0">
                <a:latin typeface="Palatino"/>
                <a:cs typeface="Palatino"/>
              </a:rPr>
              <a:t>multiplied by four times the period of the harmonic oscillator</a:t>
            </a:r>
          </a:p>
          <a:p>
            <a:pPr algn="l">
              <a:lnSpc>
                <a:spcPct val="150000"/>
              </a:lnSpc>
              <a:buSzTx/>
              <a:buNone/>
              <a:defRPr/>
            </a:pPr>
            <a:r>
              <a:rPr lang="en-US" sz="2800" dirty="0">
                <a:latin typeface="Palatino"/>
                <a:cs typeface="Palatino"/>
              </a:rPr>
              <a:t>	     </a:t>
            </a:r>
          </a:p>
        </p:txBody>
      </p:sp>
      <p:pic>
        <p:nvPicPr>
          <p:cNvPr id="21512" name="Picture 12"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2249779"/>
            <a:ext cx="900112" cy="360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513" name="Picture 13"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36296" y="1604591"/>
            <a:ext cx="874712" cy="288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EDD321C6-BC39-CE4D-5863-33726E75BC59}"/>
              </a:ext>
            </a:extLst>
          </p:cNvPr>
          <p:cNvPicPr>
            <a:picLocks noChangeAspect="1"/>
          </p:cNvPicPr>
          <p:nvPr/>
        </p:nvPicPr>
        <p:blipFill>
          <a:blip r:embed="rId5"/>
          <a:stretch>
            <a:fillRect/>
          </a:stretch>
        </p:blipFill>
        <p:spPr>
          <a:xfrm>
            <a:off x="540669" y="2199351"/>
            <a:ext cx="3023219" cy="365553"/>
          </a:xfrm>
          <a:prstGeom prst="rect">
            <a:avLst/>
          </a:prstGeom>
        </p:spPr>
      </p:pic>
      <p:pic>
        <p:nvPicPr>
          <p:cNvPr id="6" name="Picture 5">
            <a:extLst>
              <a:ext uri="{FF2B5EF4-FFF2-40B4-BE49-F238E27FC236}">
                <a16:creationId xmlns:a16="http://schemas.microsoft.com/office/drawing/2014/main" id="{660FCDC9-B3ED-39B7-C228-9FA262E1CBA6}"/>
              </a:ext>
            </a:extLst>
          </p:cNvPr>
          <p:cNvPicPr>
            <a:picLocks noChangeAspect="1"/>
          </p:cNvPicPr>
          <p:nvPr/>
        </p:nvPicPr>
        <p:blipFill>
          <a:blip r:embed="rId6"/>
          <a:stretch>
            <a:fillRect/>
          </a:stretch>
        </p:blipFill>
        <p:spPr>
          <a:xfrm>
            <a:off x="471488" y="2591772"/>
            <a:ext cx="1292200" cy="385576"/>
          </a:xfrm>
          <a:prstGeom prst="rect">
            <a:avLst/>
          </a:prstGeom>
        </p:spPr>
      </p:pic>
      <p:pic>
        <p:nvPicPr>
          <p:cNvPr id="7" name="Picture 6">
            <a:extLst>
              <a:ext uri="{FF2B5EF4-FFF2-40B4-BE49-F238E27FC236}">
                <a16:creationId xmlns:a16="http://schemas.microsoft.com/office/drawing/2014/main" id="{61300D81-E090-AEBF-2299-020B372A4109}"/>
              </a:ext>
            </a:extLst>
          </p:cNvPr>
          <p:cNvPicPr>
            <a:picLocks noChangeAspect="1"/>
          </p:cNvPicPr>
          <p:nvPr/>
        </p:nvPicPr>
        <p:blipFill>
          <a:blip r:embed="rId7"/>
          <a:stretch>
            <a:fillRect/>
          </a:stretch>
        </p:blipFill>
        <p:spPr>
          <a:xfrm>
            <a:off x="3014968" y="2860005"/>
            <a:ext cx="6021528" cy="929035"/>
          </a:xfrm>
          <a:prstGeom prst="rect">
            <a:avLst/>
          </a:prstGeom>
        </p:spPr>
      </p:pic>
    </p:spTree>
    <p:extLst>
      <p:ext uri="{BB962C8B-B14F-4D97-AF65-F5344CB8AC3E}">
        <p14:creationId xmlns:p14="http://schemas.microsoft.com/office/powerpoint/2010/main" val="12924892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258888" y="-26988"/>
            <a:ext cx="7467600" cy="609601"/>
          </a:xfrm>
        </p:spPr>
        <p:txBody>
          <a:bodyPr/>
          <a:lstStyle/>
          <a:p>
            <a:pPr eaLnBrk="1" hangingPunct="1"/>
            <a:r>
              <a:rPr lang="en-US" sz="4000" dirty="0">
                <a:latin typeface="Palatino" charset="0"/>
                <a:ea typeface="ＭＳ Ｐゴシック" charset="0"/>
                <a:cs typeface="ＭＳ Ｐゴシック" charset="0"/>
              </a:rPr>
              <a:t>Period of the pendulum  </a:t>
            </a:r>
          </a:p>
        </p:txBody>
      </p:sp>
      <p:sp>
        <p:nvSpPr>
          <p:cNvPr id="25602" name="Rectangle 3"/>
          <p:cNvSpPr>
            <a:spLocks noChangeArrowheads="1"/>
          </p:cNvSpPr>
          <p:nvPr/>
        </p:nvSpPr>
        <p:spPr bwMode="auto">
          <a:xfrm>
            <a:off x="250827" y="692697"/>
            <a:ext cx="8893175" cy="61653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lnSpc>
                <a:spcPct val="150000"/>
              </a:lnSpc>
              <a:buSzTx/>
              <a:defRPr/>
            </a:pPr>
            <a:r>
              <a:rPr lang="en-US" sz="2800" dirty="0">
                <a:latin typeface="Palatino"/>
                <a:cs typeface="Palatino"/>
              </a:rPr>
              <a:t> For recovering the </a:t>
            </a:r>
            <a:r>
              <a:rPr lang="en-US" sz="2800" b="1" dirty="0">
                <a:latin typeface="Palatino"/>
                <a:cs typeface="Palatino"/>
              </a:rPr>
              <a:t>period</a:t>
            </a:r>
            <a:r>
              <a:rPr lang="en-US" sz="2800" dirty="0">
                <a:latin typeface="Palatino"/>
                <a:cs typeface="Palatino"/>
              </a:rPr>
              <a:t>, the integration is performed between the two extrema, i.e.               and 			      , corresponding to	           and          </a:t>
            </a:r>
          </a:p>
          <a:p>
            <a:pPr algn="l">
              <a:lnSpc>
                <a:spcPct val="60000"/>
              </a:lnSpc>
              <a:buSzTx/>
              <a:buFont typeface="Wingdings" charset="0"/>
              <a:buNone/>
              <a:defRPr/>
            </a:pPr>
            <a:r>
              <a:rPr lang="en-US" sz="2800" dirty="0">
                <a:latin typeface="Palatino"/>
                <a:cs typeface="Palatino"/>
              </a:rPr>
              <a:t>	       </a:t>
            </a:r>
          </a:p>
          <a:p>
            <a:pPr marL="457200" indent="-457200" algn="l">
              <a:buSzTx/>
              <a:defRPr/>
            </a:pPr>
            <a:r>
              <a:rPr lang="en-US" sz="2800" dirty="0">
                <a:latin typeface="Palatino"/>
                <a:cs typeface="Palatino"/>
              </a:rPr>
              <a:t>The </a:t>
            </a:r>
            <a:r>
              <a:rPr lang="en-US" sz="2800" b="1" dirty="0">
                <a:latin typeface="Palatino"/>
                <a:cs typeface="Palatino"/>
              </a:rPr>
              <a:t>period</a:t>
            </a:r>
            <a:r>
              <a:rPr lang="en-US" sz="2800" dirty="0">
                <a:latin typeface="Palatino"/>
                <a:cs typeface="Palatino"/>
              </a:rPr>
              <a:t> is 																 i.e. the </a:t>
            </a:r>
            <a:r>
              <a:rPr lang="en-US" sz="2800" b="1" dirty="0">
                <a:latin typeface="Palatino"/>
                <a:cs typeface="Palatino"/>
              </a:rPr>
              <a:t>complete elliptic integral </a:t>
            </a:r>
            <a:r>
              <a:rPr lang="en-US" sz="2800" dirty="0">
                <a:latin typeface="Palatino"/>
                <a:cs typeface="Palatino"/>
              </a:rPr>
              <a:t>multiplied by four times the period of the harmonic oscillator</a:t>
            </a:r>
          </a:p>
          <a:p>
            <a:pPr marL="457200" indent="-457200" algn="l">
              <a:lnSpc>
                <a:spcPct val="150000"/>
              </a:lnSpc>
              <a:buSzTx/>
              <a:defRPr/>
            </a:pPr>
            <a:r>
              <a:rPr lang="en-US" sz="2800" dirty="0">
                <a:latin typeface="Palatino"/>
                <a:cs typeface="Palatino"/>
              </a:rPr>
              <a:t>By expanding 							     with 			      , the </a:t>
            </a:r>
            <a:r>
              <a:rPr lang="en-US" sz="2800" b="1" dirty="0">
                <a:latin typeface="Palatino"/>
                <a:cs typeface="Palatino"/>
              </a:rPr>
              <a:t>“amplitude” dependence</a:t>
            </a:r>
            <a:r>
              <a:rPr lang="en-US" sz="2800" dirty="0">
                <a:latin typeface="Palatino"/>
                <a:cs typeface="Palatino"/>
              </a:rPr>
              <a:t> of the frequency becomes apparent		     </a:t>
            </a:r>
          </a:p>
        </p:txBody>
      </p:sp>
      <p:pic>
        <p:nvPicPr>
          <p:cNvPr id="21512" name="Picture 12"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2249779"/>
            <a:ext cx="900112" cy="360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513" name="Picture 13"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36296" y="1604591"/>
            <a:ext cx="874712" cy="288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 name="Picture 7"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68390" y="5710591"/>
            <a:ext cx="2782887" cy="3609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6"/>
          <a:stretch>
            <a:fillRect/>
          </a:stretch>
        </p:blipFill>
        <p:spPr>
          <a:xfrm>
            <a:off x="3203850" y="4952327"/>
            <a:ext cx="5705797" cy="708923"/>
          </a:xfrm>
          <a:prstGeom prst="rect">
            <a:avLst/>
          </a:prstGeom>
        </p:spPr>
      </p:pic>
      <p:pic>
        <p:nvPicPr>
          <p:cNvPr id="4" name="Picture 3">
            <a:extLst>
              <a:ext uri="{FF2B5EF4-FFF2-40B4-BE49-F238E27FC236}">
                <a16:creationId xmlns:a16="http://schemas.microsoft.com/office/drawing/2014/main" id="{EDD321C6-BC39-CE4D-5863-33726E75BC59}"/>
              </a:ext>
            </a:extLst>
          </p:cNvPr>
          <p:cNvPicPr>
            <a:picLocks noChangeAspect="1"/>
          </p:cNvPicPr>
          <p:nvPr/>
        </p:nvPicPr>
        <p:blipFill>
          <a:blip r:embed="rId7"/>
          <a:stretch>
            <a:fillRect/>
          </a:stretch>
        </p:blipFill>
        <p:spPr>
          <a:xfrm>
            <a:off x="540669" y="2199351"/>
            <a:ext cx="3023219" cy="365553"/>
          </a:xfrm>
          <a:prstGeom prst="rect">
            <a:avLst/>
          </a:prstGeom>
        </p:spPr>
      </p:pic>
      <p:pic>
        <p:nvPicPr>
          <p:cNvPr id="6" name="Picture 5">
            <a:extLst>
              <a:ext uri="{FF2B5EF4-FFF2-40B4-BE49-F238E27FC236}">
                <a16:creationId xmlns:a16="http://schemas.microsoft.com/office/drawing/2014/main" id="{660FCDC9-B3ED-39B7-C228-9FA262E1CBA6}"/>
              </a:ext>
            </a:extLst>
          </p:cNvPr>
          <p:cNvPicPr>
            <a:picLocks noChangeAspect="1"/>
          </p:cNvPicPr>
          <p:nvPr/>
        </p:nvPicPr>
        <p:blipFill>
          <a:blip r:embed="rId8"/>
          <a:stretch>
            <a:fillRect/>
          </a:stretch>
        </p:blipFill>
        <p:spPr>
          <a:xfrm>
            <a:off x="471488" y="2591772"/>
            <a:ext cx="1292200" cy="385576"/>
          </a:xfrm>
          <a:prstGeom prst="rect">
            <a:avLst/>
          </a:prstGeom>
        </p:spPr>
      </p:pic>
      <p:pic>
        <p:nvPicPr>
          <p:cNvPr id="7" name="Picture 6">
            <a:extLst>
              <a:ext uri="{FF2B5EF4-FFF2-40B4-BE49-F238E27FC236}">
                <a16:creationId xmlns:a16="http://schemas.microsoft.com/office/drawing/2014/main" id="{61300D81-E090-AEBF-2299-020B372A4109}"/>
              </a:ext>
            </a:extLst>
          </p:cNvPr>
          <p:cNvPicPr>
            <a:picLocks noChangeAspect="1"/>
          </p:cNvPicPr>
          <p:nvPr/>
        </p:nvPicPr>
        <p:blipFill>
          <a:blip r:embed="rId9"/>
          <a:stretch>
            <a:fillRect/>
          </a:stretch>
        </p:blipFill>
        <p:spPr>
          <a:xfrm>
            <a:off x="3014968" y="2860005"/>
            <a:ext cx="6021528" cy="929035"/>
          </a:xfrm>
          <a:prstGeom prst="rect">
            <a:avLst/>
          </a:prstGeom>
        </p:spPr>
      </p:pic>
    </p:spTree>
    <p:extLst>
      <p:ext uri="{BB962C8B-B14F-4D97-AF65-F5344CB8AC3E}">
        <p14:creationId xmlns:p14="http://schemas.microsoft.com/office/powerpoint/2010/main" val="21405947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1258888" y="-26988"/>
            <a:ext cx="7467600" cy="609601"/>
          </a:xfrm>
        </p:spPr>
        <p:txBody>
          <a:bodyPr/>
          <a:lstStyle/>
          <a:p>
            <a:pPr eaLnBrk="1" hangingPunct="1"/>
            <a:r>
              <a:rPr lang="en-US" sz="4000" dirty="0">
                <a:latin typeface="Palatino" charset="0"/>
                <a:ea typeface="ＭＳ Ｐゴシック" charset="0"/>
                <a:cs typeface="ＭＳ Ｐゴシック" charset="0"/>
              </a:rPr>
              <a:t>Period of the pendulum </a:t>
            </a:r>
          </a:p>
        </p:txBody>
      </p:sp>
      <p:sp>
        <p:nvSpPr>
          <p:cNvPr id="25602" name="Rectangle 3"/>
          <p:cNvSpPr>
            <a:spLocks noChangeArrowheads="1"/>
          </p:cNvSpPr>
          <p:nvPr/>
        </p:nvSpPr>
        <p:spPr bwMode="auto">
          <a:xfrm>
            <a:off x="250825" y="749300"/>
            <a:ext cx="8893175"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pPr>
            <a:r>
              <a:rPr lang="en-US" sz="2800" dirty="0">
                <a:latin typeface="Palatino"/>
                <a:cs typeface="Palatino"/>
              </a:rPr>
              <a:t>The deviation from the linear approximation becomes important at </a:t>
            </a:r>
            <a:r>
              <a:rPr lang="en-US" sz="2800" b="1" dirty="0">
                <a:latin typeface="Palatino"/>
                <a:cs typeface="Palatino"/>
              </a:rPr>
              <a:t>large amplitudes </a:t>
            </a:r>
          </a:p>
          <a:p>
            <a:pPr marL="342900" indent="-342900" algn="l">
              <a:buSzTx/>
            </a:pPr>
            <a:r>
              <a:rPr lang="en-US" sz="2800" dirty="0">
                <a:latin typeface="Palatino"/>
                <a:cs typeface="Palatino"/>
              </a:rPr>
              <a:t>The dependence of frequency with amplitude (</a:t>
            </a:r>
            <a:r>
              <a:rPr lang="en-US" sz="2800" b="1" dirty="0">
                <a:latin typeface="Palatino"/>
                <a:cs typeface="Palatino"/>
              </a:rPr>
              <a:t>spread</a:t>
            </a:r>
            <a:r>
              <a:rPr lang="en-US" sz="2800" dirty="0">
                <a:latin typeface="Palatino"/>
                <a:cs typeface="Palatino"/>
              </a:rPr>
              <a:t>) is useful for </a:t>
            </a:r>
            <a:r>
              <a:rPr lang="en-US" sz="2800" b="1" dirty="0">
                <a:latin typeface="Palatino"/>
                <a:cs typeface="Palatino"/>
              </a:rPr>
              <a:t>(Landau) damping (“beam”) instabilities</a:t>
            </a:r>
          </a:p>
        </p:txBody>
      </p:sp>
      <p:pic>
        <p:nvPicPr>
          <p:cNvPr id="2" name="Picture 1">
            <a:extLst>
              <a:ext uri="{FF2B5EF4-FFF2-40B4-BE49-F238E27FC236}">
                <a16:creationId xmlns:a16="http://schemas.microsoft.com/office/drawing/2014/main" id="{DC9B94FE-41C3-0140-F92B-889513CAC1EB}"/>
              </a:ext>
            </a:extLst>
          </p:cNvPr>
          <p:cNvPicPr>
            <a:picLocks noChangeAspect="1"/>
          </p:cNvPicPr>
          <p:nvPr/>
        </p:nvPicPr>
        <p:blipFill rotWithShape="1">
          <a:blip r:embed="rId3"/>
          <a:srcRect t="5350"/>
          <a:stretch/>
        </p:blipFill>
        <p:spPr>
          <a:xfrm>
            <a:off x="5075009" y="2636912"/>
            <a:ext cx="1745660" cy="2271879"/>
          </a:xfrm>
          <a:prstGeom prst="rect">
            <a:avLst/>
          </a:prstGeom>
        </p:spPr>
      </p:pic>
      <p:pic>
        <p:nvPicPr>
          <p:cNvPr id="3" name="Picture 2">
            <a:extLst>
              <a:ext uri="{FF2B5EF4-FFF2-40B4-BE49-F238E27FC236}">
                <a16:creationId xmlns:a16="http://schemas.microsoft.com/office/drawing/2014/main" id="{C073DFA4-FAC3-A80A-1246-B868B7DA4CFA}"/>
              </a:ext>
            </a:extLst>
          </p:cNvPr>
          <p:cNvPicPr>
            <a:picLocks noChangeAspect="1"/>
          </p:cNvPicPr>
          <p:nvPr/>
        </p:nvPicPr>
        <p:blipFill rotWithShape="1">
          <a:blip r:embed="rId4"/>
          <a:srcRect t="6664"/>
          <a:stretch/>
        </p:blipFill>
        <p:spPr>
          <a:xfrm>
            <a:off x="5321028" y="4941167"/>
            <a:ext cx="1438087" cy="1845603"/>
          </a:xfrm>
          <a:prstGeom prst="rect">
            <a:avLst/>
          </a:prstGeom>
        </p:spPr>
      </p:pic>
      <p:pic>
        <p:nvPicPr>
          <p:cNvPr id="4" name="Picture 3">
            <a:extLst>
              <a:ext uri="{FF2B5EF4-FFF2-40B4-BE49-F238E27FC236}">
                <a16:creationId xmlns:a16="http://schemas.microsoft.com/office/drawing/2014/main" id="{E89E7D1C-1D0D-80C0-7340-71EEFDA64DDE}"/>
              </a:ext>
            </a:extLst>
          </p:cNvPr>
          <p:cNvPicPr>
            <a:picLocks noChangeAspect="1"/>
          </p:cNvPicPr>
          <p:nvPr/>
        </p:nvPicPr>
        <p:blipFill rotWithShape="1">
          <a:blip r:embed="rId5"/>
          <a:srcRect t="5455"/>
          <a:stretch/>
        </p:blipFill>
        <p:spPr>
          <a:xfrm>
            <a:off x="7099504" y="2636912"/>
            <a:ext cx="1816692" cy="2361695"/>
          </a:xfrm>
          <a:prstGeom prst="rect">
            <a:avLst/>
          </a:prstGeom>
        </p:spPr>
      </p:pic>
      <p:pic>
        <p:nvPicPr>
          <p:cNvPr id="5" name="Picture 4">
            <a:extLst>
              <a:ext uri="{FF2B5EF4-FFF2-40B4-BE49-F238E27FC236}">
                <a16:creationId xmlns:a16="http://schemas.microsoft.com/office/drawing/2014/main" id="{CA30014E-FE80-D303-9FCF-F19264FF2666}"/>
              </a:ext>
            </a:extLst>
          </p:cNvPr>
          <p:cNvPicPr>
            <a:picLocks noChangeAspect="1"/>
          </p:cNvPicPr>
          <p:nvPr/>
        </p:nvPicPr>
        <p:blipFill>
          <a:blip r:embed="rId6"/>
          <a:stretch>
            <a:fillRect/>
          </a:stretch>
        </p:blipFill>
        <p:spPr>
          <a:xfrm>
            <a:off x="7341326" y="4891859"/>
            <a:ext cx="1413975" cy="1944217"/>
          </a:xfrm>
          <a:prstGeom prst="rect">
            <a:avLst/>
          </a:prstGeom>
        </p:spPr>
      </p:pic>
      <p:pic>
        <p:nvPicPr>
          <p:cNvPr id="19" name="Picture 18">
            <a:extLst>
              <a:ext uri="{FF2B5EF4-FFF2-40B4-BE49-F238E27FC236}">
                <a16:creationId xmlns:a16="http://schemas.microsoft.com/office/drawing/2014/main" id="{8670643D-C3D0-E056-D470-BA3D51299644}"/>
              </a:ext>
            </a:extLst>
          </p:cNvPr>
          <p:cNvPicPr>
            <a:picLocks noChangeAspect="1"/>
          </p:cNvPicPr>
          <p:nvPr/>
        </p:nvPicPr>
        <p:blipFill>
          <a:blip r:embed="rId7"/>
          <a:stretch>
            <a:fillRect/>
          </a:stretch>
        </p:blipFill>
        <p:spPr>
          <a:xfrm>
            <a:off x="168369" y="2894062"/>
            <a:ext cx="4660862" cy="3775298"/>
          </a:xfrm>
          <a:prstGeom prst="rect">
            <a:avLst/>
          </a:prstGeom>
        </p:spPr>
      </p:pic>
    </p:spTree>
    <p:extLst>
      <p:ext uri="{BB962C8B-B14F-4D97-AF65-F5344CB8AC3E}">
        <p14:creationId xmlns:p14="http://schemas.microsoft.com/office/powerpoint/2010/main" val="12704221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95536" y="3068960"/>
            <a:ext cx="8568952" cy="661988"/>
          </a:xfrm>
        </p:spPr>
        <p:txBody>
          <a:bodyPr/>
          <a:lstStyle/>
          <a:p>
            <a:pPr algn="ctr"/>
            <a:r>
              <a:rPr lang="en-US" sz="5400" dirty="0" err="1">
                <a:solidFill>
                  <a:schemeClr val="tx1"/>
                </a:solidFill>
                <a:latin typeface="Bookman Old Style" charset="0"/>
                <a:ea typeface="ＭＳ Ｐゴシック" charset="0"/>
                <a:cs typeface="ＭＳ Ｐゴシック" charset="0"/>
              </a:rPr>
              <a:t>Langrangian</a:t>
            </a:r>
            <a:r>
              <a:rPr lang="en-US" sz="5400" dirty="0">
                <a:solidFill>
                  <a:schemeClr val="tx1"/>
                </a:solidFill>
                <a:latin typeface="Bookman Old Style" charset="0"/>
                <a:ea typeface="ＭＳ Ｐゴシック" charset="0"/>
                <a:cs typeface="ＭＳ Ｐゴシック" charset="0"/>
              </a:rPr>
              <a:t> and Hamiltonian</a:t>
            </a:r>
          </a:p>
        </p:txBody>
      </p:sp>
    </p:spTree>
    <p:extLst>
      <p:ext uri="{BB962C8B-B14F-4D97-AF65-F5344CB8AC3E}">
        <p14:creationId xmlns:p14="http://schemas.microsoft.com/office/powerpoint/2010/main" val="1224280526"/>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p:nvPr>
        </p:nvSpPr>
        <p:spPr>
          <a:xfrm>
            <a:off x="1547664" y="-41275"/>
            <a:ext cx="6985149" cy="661988"/>
          </a:xfrm>
        </p:spPr>
        <p:txBody>
          <a:bodyPr/>
          <a:lstStyle/>
          <a:p>
            <a:r>
              <a:rPr lang="en-US" sz="4400" dirty="0" err="1">
                <a:latin typeface="Bookman Old Style" charset="0"/>
                <a:ea typeface="ＭＳ Ｐゴシック" charset="0"/>
                <a:cs typeface="ＭＳ Ｐゴシック" charset="0"/>
              </a:rPr>
              <a:t>Lagrangian</a:t>
            </a:r>
            <a:r>
              <a:rPr lang="en-US" sz="4400" dirty="0">
                <a:latin typeface="Bookman Old Style" charset="0"/>
                <a:ea typeface="ＭＳ Ｐゴシック" charset="0"/>
                <a:cs typeface="ＭＳ Ｐゴシック" charset="0"/>
              </a:rPr>
              <a:t> formalism</a:t>
            </a:r>
          </a:p>
        </p:txBody>
      </p:sp>
      <p:sp>
        <p:nvSpPr>
          <p:cNvPr id="11266" name="Content Placeholder 2"/>
          <p:cNvSpPr>
            <a:spLocks noGrp="1"/>
          </p:cNvSpPr>
          <p:nvPr>
            <p:ph sz="half" idx="1"/>
          </p:nvPr>
        </p:nvSpPr>
        <p:spPr>
          <a:xfrm>
            <a:off x="250824" y="692697"/>
            <a:ext cx="8893175" cy="5257254"/>
          </a:xfrm>
        </p:spPr>
        <p:txBody>
          <a:bodyPr/>
          <a:lstStyle/>
          <a:p>
            <a:pPr>
              <a:buFont typeface="Wingdings" charset="0"/>
              <a:buChar char="q"/>
            </a:pPr>
            <a:r>
              <a:rPr lang="en-US" dirty="0">
                <a:latin typeface="Palatino" charset="0"/>
                <a:ea typeface="ＭＳ Ｐゴシック" charset="0"/>
                <a:cs typeface="Palatino" charset="0"/>
              </a:rPr>
              <a:t> Describe motion of particles in </a:t>
            </a:r>
            <a:r>
              <a:rPr lang="en-US" i="1" dirty="0" err="1">
                <a:latin typeface="Times" charset="0"/>
                <a:ea typeface="ＭＳ Ｐゴシック" charset="0"/>
                <a:cs typeface="Times" charset="0"/>
              </a:rPr>
              <a:t>q</a:t>
            </a:r>
            <a:r>
              <a:rPr lang="en-US" i="1" baseline="-25000" dirty="0" err="1">
                <a:latin typeface="Times" charset="0"/>
                <a:ea typeface="ＭＳ Ｐゴシック" charset="0"/>
                <a:cs typeface="Times" charset="0"/>
              </a:rPr>
              <a:t>n</a:t>
            </a:r>
            <a:r>
              <a:rPr lang="en-US" dirty="0">
                <a:latin typeface="Palatino" charset="0"/>
                <a:ea typeface="ＭＳ Ｐゴシック" charset="0"/>
                <a:cs typeface="Palatino" charset="0"/>
              </a:rPr>
              <a:t> coordinates (</a:t>
            </a:r>
            <a:r>
              <a:rPr lang="en-US" b="1" i="1" dirty="0">
                <a:latin typeface="Times" charset="0"/>
                <a:ea typeface="ＭＳ Ｐゴシック" charset="0"/>
                <a:cs typeface="Times" charset="0"/>
              </a:rPr>
              <a:t>n</a:t>
            </a:r>
            <a:r>
              <a:rPr lang="en-US" b="1" dirty="0">
                <a:latin typeface="Palatino" charset="0"/>
                <a:ea typeface="ＭＳ Ｐゴシック" charset="0"/>
                <a:cs typeface="Palatino" charset="0"/>
              </a:rPr>
              <a:t> degrees of freedom) </a:t>
            </a:r>
            <a:r>
              <a:rPr lang="en-US" dirty="0">
                <a:latin typeface="Palatino" charset="0"/>
                <a:ea typeface="ＭＳ Ｐゴシック" charset="0"/>
                <a:cs typeface="Palatino" charset="0"/>
              </a:rPr>
              <a:t>from time </a:t>
            </a:r>
            <a:r>
              <a:rPr lang="en-US" i="1" dirty="0">
                <a:latin typeface="Times" charset="0"/>
                <a:ea typeface="ＭＳ Ｐゴシック" charset="0"/>
                <a:cs typeface="Times" charset="0"/>
              </a:rPr>
              <a:t>t</a:t>
            </a:r>
            <a:r>
              <a:rPr lang="en-US" i="1" baseline="-25000" dirty="0">
                <a:latin typeface="Times" charset="0"/>
                <a:ea typeface="ＭＳ Ｐゴシック" charset="0"/>
                <a:cs typeface="Times" charset="0"/>
              </a:rPr>
              <a:t>1</a:t>
            </a:r>
            <a:r>
              <a:rPr lang="en-US" dirty="0">
                <a:latin typeface="Palatino" charset="0"/>
                <a:ea typeface="ＭＳ Ｐゴシック" charset="0"/>
                <a:cs typeface="Palatino" charset="0"/>
              </a:rPr>
              <a:t> to time </a:t>
            </a:r>
            <a:r>
              <a:rPr lang="en-US" i="1" dirty="0">
                <a:latin typeface="Times" charset="0"/>
                <a:ea typeface="ＭＳ Ｐゴシック" charset="0"/>
                <a:cs typeface="Times" charset="0"/>
              </a:rPr>
              <a:t>t</a:t>
            </a:r>
            <a:r>
              <a:rPr lang="en-US" i="1" baseline="-25000" dirty="0">
                <a:latin typeface="Times" charset="0"/>
                <a:ea typeface="ＭＳ Ｐゴシック" charset="0"/>
                <a:cs typeface="Times" charset="0"/>
              </a:rPr>
              <a:t>2</a:t>
            </a:r>
            <a:endParaRPr lang="en-US" dirty="0">
              <a:latin typeface="Palatino" charset="0"/>
              <a:ea typeface="ＭＳ Ｐゴシック" charset="0"/>
              <a:cs typeface="Times" charset="0"/>
            </a:endParaRPr>
          </a:p>
          <a:p>
            <a:pPr>
              <a:buFont typeface="Wingdings" charset="0"/>
              <a:buChar char="q"/>
            </a:pPr>
            <a:r>
              <a:rPr lang="en-US" dirty="0">
                <a:latin typeface="Palatino" charset="0"/>
                <a:ea typeface="ＭＳ Ｐゴシック" charset="0"/>
                <a:cs typeface="ＭＳ Ｐゴシック" charset="0"/>
              </a:rPr>
              <a:t> It can be achieved by the </a:t>
            </a:r>
            <a:r>
              <a:rPr lang="en-US" b="1" dirty="0" err="1">
                <a:latin typeface="Palatino" charset="0"/>
                <a:ea typeface="ＭＳ Ｐゴシック" charset="0"/>
                <a:cs typeface="ＭＳ Ｐゴシック" charset="0"/>
              </a:rPr>
              <a:t>Lagrangian</a:t>
            </a:r>
            <a:r>
              <a:rPr lang="en-US" b="1" dirty="0">
                <a:latin typeface="Palatino" charset="0"/>
                <a:ea typeface="ＭＳ Ｐゴシック" charset="0"/>
                <a:cs typeface="ＭＳ Ｐゴシック" charset="0"/>
              </a:rPr>
              <a:t> function </a:t>
            </a:r>
            <a:r>
              <a:rPr lang="en-US" dirty="0">
                <a:latin typeface="Palatino" charset="0"/>
                <a:ea typeface="ＭＳ Ｐゴシック" charset="0"/>
                <a:cs typeface="ＭＳ Ｐゴシック" charset="0"/>
              </a:rPr>
              <a:t>				                with		     the </a:t>
            </a:r>
            <a:r>
              <a:rPr lang="en-US" b="1" dirty="0">
                <a:latin typeface="Palatino" charset="0"/>
                <a:ea typeface="ＭＳ Ｐゴシック" charset="0"/>
                <a:cs typeface="ＭＳ Ｐゴシック" charset="0"/>
              </a:rPr>
              <a:t>generalized coordinates </a:t>
            </a:r>
            <a:r>
              <a:rPr lang="en-US" dirty="0">
                <a:latin typeface="Palatino" charset="0"/>
                <a:ea typeface="ＭＳ Ｐゴシック" charset="0"/>
                <a:cs typeface="ＭＳ Ｐゴシック" charset="0"/>
              </a:rPr>
              <a:t>and 		    the </a:t>
            </a:r>
            <a:r>
              <a:rPr lang="en-US" b="1" dirty="0">
                <a:latin typeface="Palatino" charset="0"/>
                <a:ea typeface="ＭＳ Ｐゴシック" charset="0"/>
                <a:cs typeface="ＭＳ Ｐゴシック" charset="0"/>
              </a:rPr>
              <a:t>generalized velocities</a:t>
            </a:r>
          </a:p>
        </p:txBody>
      </p:sp>
      <p:pic>
        <p:nvPicPr>
          <p:cNvPr id="11267"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1988" y="2131964"/>
            <a:ext cx="3765550"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68"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92725" y="2131964"/>
            <a:ext cx="1655763"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69" name="Picture 3"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92725" y="2563764"/>
            <a:ext cx="1655763"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69154026"/>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p:nvPr>
        </p:nvSpPr>
        <p:spPr>
          <a:xfrm>
            <a:off x="1547664" y="-41275"/>
            <a:ext cx="6985149" cy="661988"/>
          </a:xfrm>
        </p:spPr>
        <p:txBody>
          <a:bodyPr/>
          <a:lstStyle/>
          <a:p>
            <a:r>
              <a:rPr lang="en-US" sz="4400" dirty="0" err="1">
                <a:latin typeface="Bookman Old Style" charset="0"/>
                <a:ea typeface="ＭＳ Ｐゴシック" charset="0"/>
                <a:cs typeface="ＭＳ Ｐゴシック" charset="0"/>
              </a:rPr>
              <a:t>Lagrangian</a:t>
            </a:r>
            <a:r>
              <a:rPr lang="en-US" sz="4400" dirty="0">
                <a:latin typeface="Bookman Old Style" charset="0"/>
                <a:ea typeface="ＭＳ Ｐゴシック" charset="0"/>
                <a:cs typeface="ＭＳ Ｐゴシック" charset="0"/>
              </a:rPr>
              <a:t> formalism</a:t>
            </a:r>
          </a:p>
        </p:txBody>
      </p:sp>
      <p:sp>
        <p:nvSpPr>
          <p:cNvPr id="11266" name="Content Placeholder 2"/>
          <p:cNvSpPr>
            <a:spLocks noGrp="1"/>
          </p:cNvSpPr>
          <p:nvPr>
            <p:ph sz="half" idx="1"/>
          </p:nvPr>
        </p:nvSpPr>
        <p:spPr>
          <a:xfrm>
            <a:off x="250824" y="692697"/>
            <a:ext cx="8893175" cy="5257254"/>
          </a:xfrm>
        </p:spPr>
        <p:txBody>
          <a:bodyPr/>
          <a:lstStyle/>
          <a:p>
            <a:pPr>
              <a:buFont typeface="Wingdings" charset="0"/>
              <a:buChar char="q"/>
            </a:pPr>
            <a:r>
              <a:rPr lang="en-US" dirty="0">
                <a:latin typeface="Palatino" charset="0"/>
                <a:ea typeface="ＭＳ Ｐゴシック" charset="0"/>
                <a:cs typeface="Palatino" charset="0"/>
              </a:rPr>
              <a:t> Describe motion of particles in </a:t>
            </a:r>
            <a:r>
              <a:rPr lang="en-US" i="1" dirty="0" err="1">
                <a:latin typeface="Times" charset="0"/>
                <a:ea typeface="ＭＳ Ｐゴシック" charset="0"/>
                <a:cs typeface="Times" charset="0"/>
              </a:rPr>
              <a:t>q</a:t>
            </a:r>
            <a:r>
              <a:rPr lang="en-US" i="1" baseline="-25000" dirty="0" err="1">
                <a:latin typeface="Times" charset="0"/>
                <a:ea typeface="ＭＳ Ｐゴシック" charset="0"/>
                <a:cs typeface="Times" charset="0"/>
              </a:rPr>
              <a:t>n</a:t>
            </a:r>
            <a:r>
              <a:rPr lang="en-US" dirty="0">
                <a:latin typeface="Palatino" charset="0"/>
                <a:ea typeface="ＭＳ Ｐゴシック" charset="0"/>
                <a:cs typeface="Palatino" charset="0"/>
              </a:rPr>
              <a:t> coordinates (</a:t>
            </a:r>
            <a:r>
              <a:rPr lang="en-US" b="1" i="1" dirty="0">
                <a:latin typeface="Times" charset="0"/>
                <a:ea typeface="ＭＳ Ｐゴシック" charset="0"/>
                <a:cs typeface="Times" charset="0"/>
              </a:rPr>
              <a:t>n</a:t>
            </a:r>
            <a:r>
              <a:rPr lang="en-US" b="1" dirty="0">
                <a:latin typeface="Palatino" charset="0"/>
                <a:ea typeface="ＭＳ Ｐゴシック" charset="0"/>
                <a:cs typeface="Palatino" charset="0"/>
              </a:rPr>
              <a:t> degrees of freedom) </a:t>
            </a:r>
            <a:r>
              <a:rPr lang="en-US" dirty="0">
                <a:latin typeface="Palatino" charset="0"/>
                <a:ea typeface="ＭＳ Ｐゴシック" charset="0"/>
                <a:cs typeface="Palatino" charset="0"/>
              </a:rPr>
              <a:t>from time </a:t>
            </a:r>
            <a:r>
              <a:rPr lang="en-US" i="1" dirty="0">
                <a:latin typeface="Times" charset="0"/>
                <a:ea typeface="ＭＳ Ｐゴシック" charset="0"/>
                <a:cs typeface="Times" charset="0"/>
              </a:rPr>
              <a:t>t</a:t>
            </a:r>
            <a:r>
              <a:rPr lang="en-US" i="1" baseline="-25000" dirty="0">
                <a:latin typeface="Times" charset="0"/>
                <a:ea typeface="ＭＳ Ｐゴシック" charset="0"/>
                <a:cs typeface="Times" charset="0"/>
              </a:rPr>
              <a:t>1</a:t>
            </a:r>
            <a:r>
              <a:rPr lang="en-US" dirty="0">
                <a:latin typeface="Palatino" charset="0"/>
                <a:ea typeface="ＭＳ Ｐゴシック" charset="0"/>
                <a:cs typeface="Palatino" charset="0"/>
              </a:rPr>
              <a:t> to time </a:t>
            </a:r>
            <a:r>
              <a:rPr lang="en-US" i="1" dirty="0">
                <a:latin typeface="Times" charset="0"/>
                <a:ea typeface="ＭＳ Ｐゴシック" charset="0"/>
                <a:cs typeface="Times" charset="0"/>
              </a:rPr>
              <a:t>t</a:t>
            </a:r>
            <a:r>
              <a:rPr lang="en-US" i="1" baseline="-25000" dirty="0">
                <a:latin typeface="Times" charset="0"/>
                <a:ea typeface="ＭＳ Ｐゴシック" charset="0"/>
                <a:cs typeface="Times" charset="0"/>
              </a:rPr>
              <a:t>2</a:t>
            </a:r>
            <a:endParaRPr lang="en-US" dirty="0">
              <a:latin typeface="Palatino" charset="0"/>
              <a:ea typeface="ＭＳ Ｐゴシック" charset="0"/>
              <a:cs typeface="Times" charset="0"/>
            </a:endParaRPr>
          </a:p>
          <a:p>
            <a:pPr>
              <a:buFont typeface="Wingdings" charset="0"/>
              <a:buChar char="q"/>
            </a:pPr>
            <a:r>
              <a:rPr lang="en-US" dirty="0">
                <a:latin typeface="Palatino" charset="0"/>
                <a:ea typeface="ＭＳ Ｐゴシック" charset="0"/>
                <a:cs typeface="ＭＳ Ｐゴシック" charset="0"/>
              </a:rPr>
              <a:t> It can be achieved by the </a:t>
            </a:r>
            <a:r>
              <a:rPr lang="en-US" b="1" dirty="0" err="1">
                <a:latin typeface="Palatino" charset="0"/>
                <a:ea typeface="ＭＳ Ｐゴシック" charset="0"/>
                <a:cs typeface="ＭＳ Ｐゴシック" charset="0"/>
              </a:rPr>
              <a:t>Lagrangian</a:t>
            </a:r>
            <a:r>
              <a:rPr lang="en-US" b="1" dirty="0">
                <a:latin typeface="Palatino" charset="0"/>
                <a:ea typeface="ＭＳ Ｐゴシック" charset="0"/>
                <a:cs typeface="ＭＳ Ｐゴシック" charset="0"/>
              </a:rPr>
              <a:t> function </a:t>
            </a:r>
            <a:r>
              <a:rPr lang="en-US" dirty="0">
                <a:latin typeface="Palatino" charset="0"/>
                <a:ea typeface="ＭＳ Ｐゴシック" charset="0"/>
                <a:cs typeface="ＭＳ Ｐゴシック" charset="0"/>
              </a:rPr>
              <a:t>				                with		     the </a:t>
            </a:r>
            <a:r>
              <a:rPr lang="en-US" b="1" dirty="0">
                <a:latin typeface="Palatino" charset="0"/>
                <a:ea typeface="ＭＳ Ｐゴシック" charset="0"/>
                <a:cs typeface="ＭＳ Ｐゴシック" charset="0"/>
              </a:rPr>
              <a:t>generalized coordinates </a:t>
            </a:r>
            <a:r>
              <a:rPr lang="en-US" dirty="0">
                <a:latin typeface="Palatino" charset="0"/>
                <a:ea typeface="ＭＳ Ｐゴシック" charset="0"/>
                <a:cs typeface="ＭＳ Ｐゴシック" charset="0"/>
              </a:rPr>
              <a:t>and 		    the </a:t>
            </a:r>
            <a:r>
              <a:rPr lang="en-US" b="1" dirty="0">
                <a:latin typeface="Palatino" charset="0"/>
                <a:ea typeface="ＭＳ Ｐゴシック" charset="0"/>
                <a:cs typeface="ＭＳ Ｐゴシック" charset="0"/>
              </a:rPr>
              <a:t>generalized velocities</a:t>
            </a:r>
          </a:p>
          <a:p>
            <a:pPr>
              <a:buFont typeface="Wingdings" charset="0"/>
              <a:buChar char="q"/>
            </a:pPr>
            <a:r>
              <a:rPr lang="en-US" dirty="0">
                <a:latin typeface="Palatino" charset="0"/>
                <a:ea typeface="ＭＳ Ｐゴシック" charset="0"/>
                <a:cs typeface="ＭＳ Ｐゴシック" charset="0"/>
              </a:rPr>
              <a:t> The </a:t>
            </a:r>
            <a:r>
              <a:rPr lang="en-US" dirty="0" err="1">
                <a:latin typeface="Palatino" charset="0"/>
                <a:ea typeface="ＭＳ Ｐゴシック" charset="0"/>
                <a:cs typeface="ＭＳ Ｐゴシック" charset="0"/>
              </a:rPr>
              <a:t>Lagrangian</a:t>
            </a:r>
            <a:r>
              <a:rPr lang="en-US" dirty="0">
                <a:latin typeface="Palatino" charset="0"/>
                <a:ea typeface="ＭＳ Ｐゴシック" charset="0"/>
                <a:cs typeface="ＭＳ Ｐゴシック" charset="0"/>
              </a:rPr>
              <a:t> is defined as	 	          , i.e. difference between </a:t>
            </a:r>
            <a:r>
              <a:rPr lang="en-US" b="1" dirty="0">
                <a:latin typeface="Palatino" charset="0"/>
                <a:ea typeface="ＭＳ Ｐゴシック" charset="0"/>
                <a:cs typeface="ＭＳ Ｐゴシック" charset="0"/>
              </a:rPr>
              <a:t>kinetic</a:t>
            </a:r>
            <a:r>
              <a:rPr lang="en-US" dirty="0">
                <a:latin typeface="Palatino" charset="0"/>
                <a:ea typeface="ＭＳ Ｐゴシック" charset="0"/>
                <a:cs typeface="ＭＳ Ｐゴシック" charset="0"/>
              </a:rPr>
              <a:t> and </a:t>
            </a:r>
            <a:r>
              <a:rPr lang="en-US" b="1" dirty="0">
                <a:latin typeface="Palatino" charset="0"/>
                <a:ea typeface="ＭＳ Ｐゴシック" charset="0"/>
                <a:cs typeface="ＭＳ Ｐゴシック" charset="0"/>
              </a:rPr>
              <a:t>potential</a:t>
            </a:r>
            <a:r>
              <a:rPr lang="en-US" dirty="0">
                <a:latin typeface="Palatino" charset="0"/>
                <a:ea typeface="ＭＳ Ｐゴシック" charset="0"/>
                <a:cs typeface="ＭＳ Ｐゴシック" charset="0"/>
              </a:rPr>
              <a:t> energy </a:t>
            </a:r>
          </a:p>
          <a:p>
            <a:pPr>
              <a:buFont typeface="Wingdings" charset="0"/>
              <a:buChar char="q"/>
            </a:pPr>
            <a:r>
              <a:rPr lang="en-US" dirty="0">
                <a:latin typeface="Palatino" charset="0"/>
                <a:ea typeface="ＭＳ Ｐゴシック" charset="0"/>
                <a:cs typeface="ＭＳ Ｐゴシック" charset="0"/>
              </a:rPr>
              <a:t>The integral 						   defines the </a:t>
            </a:r>
            <a:r>
              <a:rPr lang="en-US" b="1" dirty="0">
                <a:latin typeface="Palatino" charset="0"/>
                <a:ea typeface="ＭＳ Ｐゴシック" charset="0"/>
                <a:cs typeface="ＭＳ Ｐゴシック" charset="0"/>
              </a:rPr>
              <a:t>action</a:t>
            </a:r>
            <a:endParaRPr lang="en-US" b="1" dirty="0">
              <a:latin typeface="Palatino" charset="0"/>
              <a:ea typeface="ＭＳ Ｐゴシック" charset="0"/>
              <a:cs typeface="Palatino" charset="0"/>
            </a:endParaRPr>
          </a:p>
          <a:p>
            <a:pPr>
              <a:buFont typeface="Wingdings" charset="0"/>
              <a:buChar char="q"/>
            </a:pPr>
            <a:r>
              <a:rPr lang="en-US" b="1" dirty="0">
                <a:latin typeface="Palatino" charset="0"/>
                <a:ea typeface="ＭＳ Ｐゴシック" charset="0"/>
                <a:cs typeface="Palatino" charset="0"/>
              </a:rPr>
              <a:t>Hamilton’s principle</a:t>
            </a:r>
            <a:r>
              <a:rPr lang="en-US" dirty="0">
                <a:latin typeface="Palatino" charset="0"/>
                <a:ea typeface="ＭＳ Ｐゴシック" charset="0"/>
                <a:cs typeface="Palatino" charset="0"/>
              </a:rPr>
              <a:t>: system 	            		  evolves so as the action becomes 	      		        extremum (principle of </a:t>
            </a:r>
            <a:r>
              <a:rPr lang="en-US" b="1" dirty="0">
                <a:latin typeface="Palatino" charset="0"/>
                <a:ea typeface="ＭＳ Ｐゴシック" charset="0"/>
                <a:cs typeface="Palatino" charset="0"/>
              </a:rPr>
              <a:t>stationary action</a:t>
            </a:r>
            <a:r>
              <a:rPr lang="en-US" dirty="0">
                <a:latin typeface="Palatino" charset="0"/>
                <a:ea typeface="ＭＳ Ｐゴシック" charset="0"/>
                <a:cs typeface="Palatino" charset="0"/>
              </a:rPr>
              <a:t>)</a:t>
            </a:r>
          </a:p>
        </p:txBody>
      </p:sp>
      <p:pic>
        <p:nvPicPr>
          <p:cNvPr id="11267"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1988" y="2131964"/>
            <a:ext cx="3765550"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68"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92725" y="2131964"/>
            <a:ext cx="1655763"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69" name="Picture 3"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92725" y="2563764"/>
            <a:ext cx="1655763"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70" name="Picture 4"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508104" y="3524226"/>
            <a:ext cx="2016125" cy="320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71" name="Picture 8"/>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293743" y="4365104"/>
            <a:ext cx="2598737" cy="1800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a:extLst>
              <a:ext uri="{FF2B5EF4-FFF2-40B4-BE49-F238E27FC236}">
                <a16:creationId xmlns:a16="http://schemas.microsoft.com/office/drawing/2014/main" id="{05AD91DA-D423-66E0-3E87-CD515BAD3BB3}"/>
              </a:ext>
            </a:extLst>
          </p:cNvPr>
          <p:cNvPicPr>
            <a:picLocks noChangeAspect="1"/>
          </p:cNvPicPr>
          <p:nvPr/>
        </p:nvPicPr>
        <p:blipFill>
          <a:blip r:embed="rId8"/>
          <a:stretch>
            <a:fillRect/>
          </a:stretch>
        </p:blipFill>
        <p:spPr>
          <a:xfrm>
            <a:off x="3200295" y="4365046"/>
            <a:ext cx="2454485" cy="663374"/>
          </a:xfrm>
          <a:prstGeom prst="rect">
            <a:avLst/>
          </a:prstGeom>
        </p:spPr>
      </p:pic>
    </p:spTree>
    <p:extLst>
      <p:ext uri="{BB962C8B-B14F-4D97-AF65-F5344CB8AC3E}">
        <p14:creationId xmlns:p14="http://schemas.microsoft.com/office/powerpoint/2010/main" val="3498957427"/>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a:xfrm>
            <a:off x="1187450" y="-41275"/>
            <a:ext cx="7345363" cy="661988"/>
          </a:xfrm>
        </p:spPr>
        <p:txBody>
          <a:bodyPr/>
          <a:lstStyle/>
          <a:p>
            <a:r>
              <a:rPr lang="en-US" sz="4200" dirty="0">
                <a:latin typeface="Bookman Old Style" charset="0"/>
                <a:ea typeface="ＭＳ Ｐゴシック" charset="0"/>
                <a:cs typeface="ＭＳ Ｐゴシック" charset="0"/>
              </a:rPr>
              <a:t>Euler- Lagrange equations</a:t>
            </a:r>
          </a:p>
        </p:txBody>
      </p:sp>
      <p:sp>
        <p:nvSpPr>
          <p:cNvPr id="11266" name="Content Placeholder 2"/>
          <p:cNvSpPr>
            <a:spLocks noGrp="1"/>
          </p:cNvSpPr>
          <p:nvPr>
            <p:ph sz="half" idx="1"/>
          </p:nvPr>
        </p:nvSpPr>
        <p:spPr>
          <a:xfrm>
            <a:off x="250824" y="692150"/>
            <a:ext cx="8785671" cy="5689600"/>
          </a:xfrm>
        </p:spPr>
        <p:txBody>
          <a:bodyPr/>
          <a:lstStyle/>
          <a:p>
            <a:pPr>
              <a:buFont typeface="Wingdings" charset="0"/>
              <a:buChar char="q"/>
              <a:defRPr/>
            </a:pPr>
            <a:r>
              <a:rPr lang="en-US" sz="3200" dirty="0">
                <a:latin typeface="Palatino" charset="0"/>
                <a:ea typeface="ＭＳ Ｐゴシック" charset="0"/>
                <a:cs typeface="Palatino" charset="0"/>
              </a:rPr>
              <a:t> By using </a:t>
            </a:r>
            <a:r>
              <a:rPr lang="en-US" sz="3200" b="1" dirty="0">
                <a:latin typeface="Palatino" charset="0"/>
                <a:ea typeface="ＭＳ Ｐゴシック" charset="0"/>
                <a:cs typeface="Palatino" charset="0"/>
              </a:rPr>
              <a:t>Hamilton’s principle, </a:t>
            </a:r>
            <a:r>
              <a:rPr lang="en-US" sz="3200" dirty="0">
                <a:latin typeface="Palatino" charset="0"/>
                <a:ea typeface="ＭＳ Ｐゴシック" charset="0"/>
                <a:cs typeface="Palatino" charset="0"/>
              </a:rPr>
              <a:t>i.e.</a:t>
            </a:r>
            <a:r>
              <a:rPr lang="en-US" sz="3200" b="1" dirty="0">
                <a:latin typeface="Palatino" charset="0"/>
                <a:ea typeface="ＭＳ Ｐゴシック" charset="0"/>
                <a:cs typeface="Palatino" charset="0"/>
              </a:rPr>
              <a:t> </a:t>
            </a:r>
            <a:r>
              <a:rPr lang="en-US" sz="3200" dirty="0">
                <a:latin typeface="Palatino" charset="0"/>
                <a:ea typeface="ＭＳ Ｐゴシック" charset="0"/>
                <a:cs typeface="Palatino" charset="0"/>
              </a:rPr>
              <a:t>		 , over some time interval </a:t>
            </a:r>
            <a:r>
              <a:rPr lang="en-US" sz="3200" i="1" dirty="0">
                <a:latin typeface="Palatino" charset="0"/>
                <a:ea typeface="ＭＳ Ｐゴシック" charset="0"/>
                <a:cs typeface="Palatino" charset="0"/>
              </a:rPr>
              <a:t>t</a:t>
            </a:r>
            <a:r>
              <a:rPr lang="en-US" sz="3200" i="1" baseline="-25000" dirty="0">
                <a:latin typeface="Palatino" charset="0"/>
                <a:ea typeface="ＭＳ Ｐゴシック" charset="0"/>
                <a:cs typeface="Palatino" charset="0"/>
              </a:rPr>
              <a:t>1</a:t>
            </a:r>
            <a:r>
              <a:rPr lang="en-US" sz="3200" dirty="0">
                <a:latin typeface="Palatino" charset="0"/>
                <a:ea typeface="ＭＳ Ｐゴシック" charset="0"/>
                <a:cs typeface="Palatino" charset="0"/>
              </a:rPr>
              <a:t> and </a:t>
            </a:r>
            <a:r>
              <a:rPr lang="en-US" sz="3200" i="1" dirty="0">
                <a:latin typeface="Palatino" charset="0"/>
                <a:ea typeface="ＭＳ Ｐゴシック" charset="0"/>
                <a:cs typeface="Palatino" charset="0"/>
              </a:rPr>
              <a:t>t</a:t>
            </a:r>
            <a:r>
              <a:rPr lang="en-US" sz="3200" i="1" baseline="-25000" dirty="0">
                <a:latin typeface="Palatino" charset="0"/>
                <a:ea typeface="ＭＳ Ｐゴシック" charset="0"/>
                <a:cs typeface="Palatino" charset="0"/>
              </a:rPr>
              <a:t>2</a:t>
            </a:r>
            <a:r>
              <a:rPr lang="en-US" sz="3200" dirty="0">
                <a:latin typeface="Palatino" charset="0"/>
                <a:ea typeface="ＭＳ Ｐゴシック" charset="0"/>
                <a:cs typeface="Palatino" charset="0"/>
              </a:rPr>
              <a:t> for two stationary points			              (see appendix), the following differential equations for each degree of freedom are obtained</a:t>
            </a:r>
            <a:r>
              <a:rPr lang="en-US" sz="3200" dirty="0">
                <a:ea typeface="ＭＳ Ｐゴシック" charset="0"/>
                <a:cs typeface="Times"/>
              </a:rPr>
              <a:t>, </a:t>
            </a:r>
            <a:r>
              <a:rPr lang="en-US" sz="3200" dirty="0">
                <a:latin typeface="Palatino" charset="0"/>
                <a:ea typeface="ＭＳ Ｐゴシック" charset="0"/>
                <a:cs typeface="Palatino" charset="0"/>
              </a:rPr>
              <a:t>the </a:t>
            </a:r>
            <a:r>
              <a:rPr lang="en-US" sz="3200" b="1" dirty="0">
                <a:latin typeface="Palatino" charset="0"/>
                <a:ea typeface="ＭＳ Ｐゴシック" charset="0"/>
                <a:cs typeface="Palatino" charset="0"/>
              </a:rPr>
              <a:t>Euler-Lagrange equations</a:t>
            </a:r>
          </a:p>
          <a:p>
            <a:pPr>
              <a:buFont typeface="Wingdings" charset="0"/>
              <a:buChar char="q"/>
              <a:defRPr/>
            </a:pPr>
            <a:endParaRPr lang="en-US" sz="3200" b="1" dirty="0">
              <a:latin typeface="Palatino" charset="0"/>
              <a:ea typeface="ＭＳ Ｐゴシック" charset="0"/>
              <a:cs typeface="Palatino" charset="0"/>
            </a:endParaRPr>
          </a:p>
          <a:p>
            <a:pPr>
              <a:buFont typeface="Wingdings" charset="0"/>
              <a:buChar char="q"/>
              <a:defRPr/>
            </a:pPr>
            <a:endParaRPr lang="en-US" sz="3200" b="1" dirty="0">
              <a:latin typeface="Palatino" charset="0"/>
              <a:ea typeface="ＭＳ Ｐゴシック" charset="0"/>
              <a:cs typeface="Palatino" charset="0"/>
            </a:endParaRPr>
          </a:p>
          <a:p>
            <a:pPr>
              <a:buFont typeface="Wingdings" charset="0"/>
              <a:buChar char="q"/>
              <a:defRPr/>
            </a:pPr>
            <a:endParaRPr lang="en-US" sz="3200" b="1" dirty="0">
              <a:latin typeface="Palatino" charset="0"/>
              <a:ea typeface="ＭＳ Ｐゴシック" charset="0"/>
              <a:cs typeface="Palatino" charset="0"/>
            </a:endParaRPr>
          </a:p>
          <a:p>
            <a:pPr marL="0" indent="0">
              <a:lnSpc>
                <a:spcPct val="50000"/>
              </a:lnSpc>
              <a:buFont typeface="Wingdings" charset="0"/>
              <a:buNone/>
              <a:defRPr/>
            </a:pPr>
            <a:endParaRPr lang="en-US" sz="3200" dirty="0"/>
          </a:p>
        </p:txBody>
      </p:sp>
      <p:pic>
        <p:nvPicPr>
          <p:cNvPr id="13319" name="Picture 7"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25088" y="1799481"/>
            <a:ext cx="3239200" cy="4053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a:extLst>
              <a:ext uri="{FF2B5EF4-FFF2-40B4-BE49-F238E27FC236}">
                <a16:creationId xmlns:a16="http://schemas.microsoft.com/office/drawing/2014/main" id="{1A2BFA1D-6C4D-9FC4-3ED5-74FFDA069495}"/>
              </a:ext>
            </a:extLst>
          </p:cNvPr>
          <p:cNvPicPr>
            <a:picLocks noChangeAspect="1"/>
          </p:cNvPicPr>
          <p:nvPr/>
        </p:nvPicPr>
        <p:blipFill>
          <a:blip r:embed="rId4"/>
          <a:stretch>
            <a:fillRect/>
          </a:stretch>
        </p:blipFill>
        <p:spPr>
          <a:xfrm>
            <a:off x="2393350" y="3789040"/>
            <a:ext cx="4500617" cy="1476487"/>
          </a:xfrm>
          <a:prstGeom prst="rect">
            <a:avLst/>
          </a:prstGeom>
        </p:spPr>
      </p:pic>
      <p:pic>
        <p:nvPicPr>
          <p:cNvPr id="4" name="Picture 3">
            <a:extLst>
              <a:ext uri="{FF2B5EF4-FFF2-40B4-BE49-F238E27FC236}">
                <a16:creationId xmlns:a16="http://schemas.microsoft.com/office/drawing/2014/main" id="{AF34FC24-3B35-B01E-F80F-42B0F566ECB3}"/>
              </a:ext>
            </a:extLst>
          </p:cNvPr>
          <p:cNvPicPr>
            <a:picLocks noChangeAspect="1"/>
          </p:cNvPicPr>
          <p:nvPr/>
        </p:nvPicPr>
        <p:blipFill>
          <a:blip r:embed="rId5"/>
          <a:stretch>
            <a:fillRect/>
          </a:stretch>
        </p:blipFill>
        <p:spPr>
          <a:xfrm>
            <a:off x="7164288" y="764704"/>
            <a:ext cx="1333500" cy="342900"/>
          </a:xfrm>
          <a:prstGeom prst="rect">
            <a:avLst/>
          </a:prstGeom>
        </p:spPr>
      </p:pic>
    </p:spTree>
    <p:extLst>
      <p:ext uri="{BB962C8B-B14F-4D97-AF65-F5344CB8AC3E}">
        <p14:creationId xmlns:p14="http://schemas.microsoft.com/office/powerpoint/2010/main" val="3789704563"/>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a:xfrm>
            <a:off x="1187450" y="-41275"/>
            <a:ext cx="7345363" cy="661988"/>
          </a:xfrm>
        </p:spPr>
        <p:txBody>
          <a:bodyPr/>
          <a:lstStyle/>
          <a:p>
            <a:r>
              <a:rPr lang="en-US" sz="4200" dirty="0">
                <a:latin typeface="Bookman Old Style" charset="0"/>
                <a:ea typeface="ＭＳ Ｐゴシック" charset="0"/>
                <a:cs typeface="ＭＳ Ｐゴシック" charset="0"/>
              </a:rPr>
              <a:t>Euler- Lagrange equations</a:t>
            </a:r>
          </a:p>
        </p:txBody>
      </p:sp>
      <p:sp>
        <p:nvSpPr>
          <p:cNvPr id="11266" name="Content Placeholder 2"/>
          <p:cNvSpPr>
            <a:spLocks noGrp="1"/>
          </p:cNvSpPr>
          <p:nvPr>
            <p:ph sz="half" idx="1"/>
          </p:nvPr>
        </p:nvSpPr>
        <p:spPr>
          <a:xfrm>
            <a:off x="250824" y="691728"/>
            <a:ext cx="8785671" cy="5689600"/>
          </a:xfrm>
        </p:spPr>
        <p:txBody>
          <a:bodyPr/>
          <a:lstStyle/>
          <a:p>
            <a:pPr>
              <a:buFont typeface="Wingdings" charset="0"/>
              <a:buChar char="q"/>
              <a:defRPr/>
            </a:pPr>
            <a:r>
              <a:rPr lang="en-US" sz="3200" dirty="0">
                <a:latin typeface="Palatino" charset="0"/>
                <a:ea typeface="ＭＳ Ｐゴシック" charset="0"/>
                <a:cs typeface="Palatino" charset="0"/>
              </a:rPr>
              <a:t> By using </a:t>
            </a:r>
            <a:r>
              <a:rPr lang="en-US" sz="3200" b="1" dirty="0">
                <a:latin typeface="Palatino" charset="0"/>
                <a:ea typeface="ＭＳ Ｐゴシック" charset="0"/>
                <a:cs typeface="Palatino" charset="0"/>
              </a:rPr>
              <a:t>Hamilton’s principle, </a:t>
            </a:r>
            <a:r>
              <a:rPr lang="en-US" sz="3200" dirty="0">
                <a:latin typeface="Palatino" charset="0"/>
                <a:ea typeface="ＭＳ Ｐゴシック" charset="0"/>
                <a:cs typeface="Palatino" charset="0"/>
              </a:rPr>
              <a:t>i.e.</a:t>
            </a:r>
            <a:r>
              <a:rPr lang="en-US" sz="3200" b="1" dirty="0">
                <a:latin typeface="Palatino" charset="0"/>
                <a:ea typeface="ＭＳ Ｐゴシック" charset="0"/>
                <a:cs typeface="Palatino" charset="0"/>
              </a:rPr>
              <a:t> </a:t>
            </a:r>
            <a:r>
              <a:rPr lang="en-US" sz="3200" dirty="0">
                <a:latin typeface="Palatino" charset="0"/>
                <a:ea typeface="ＭＳ Ｐゴシック" charset="0"/>
                <a:cs typeface="Palatino" charset="0"/>
              </a:rPr>
              <a:t>		 , over some time interval </a:t>
            </a:r>
            <a:r>
              <a:rPr lang="en-US" sz="3200" i="1" dirty="0">
                <a:latin typeface="Palatino" charset="0"/>
                <a:ea typeface="ＭＳ Ｐゴシック" charset="0"/>
                <a:cs typeface="Palatino" charset="0"/>
              </a:rPr>
              <a:t>t</a:t>
            </a:r>
            <a:r>
              <a:rPr lang="en-US" sz="3200" i="1" baseline="-25000" dirty="0">
                <a:latin typeface="Palatino" charset="0"/>
                <a:ea typeface="ＭＳ Ｐゴシック" charset="0"/>
                <a:cs typeface="Palatino" charset="0"/>
              </a:rPr>
              <a:t>1</a:t>
            </a:r>
            <a:r>
              <a:rPr lang="en-US" sz="3200" dirty="0">
                <a:latin typeface="Palatino" charset="0"/>
                <a:ea typeface="ＭＳ Ｐゴシック" charset="0"/>
                <a:cs typeface="Palatino" charset="0"/>
              </a:rPr>
              <a:t> and </a:t>
            </a:r>
            <a:r>
              <a:rPr lang="en-US" sz="3200" i="1" dirty="0">
                <a:latin typeface="Palatino" charset="0"/>
                <a:ea typeface="ＭＳ Ｐゴシック" charset="0"/>
                <a:cs typeface="Palatino" charset="0"/>
              </a:rPr>
              <a:t>t</a:t>
            </a:r>
            <a:r>
              <a:rPr lang="en-US" sz="3200" i="1" baseline="-25000" dirty="0">
                <a:latin typeface="Palatino" charset="0"/>
                <a:ea typeface="ＭＳ Ｐゴシック" charset="0"/>
                <a:cs typeface="Palatino" charset="0"/>
              </a:rPr>
              <a:t>2</a:t>
            </a:r>
            <a:r>
              <a:rPr lang="en-US" sz="3200" dirty="0">
                <a:latin typeface="Palatino" charset="0"/>
                <a:ea typeface="ＭＳ Ｐゴシック" charset="0"/>
                <a:cs typeface="Palatino" charset="0"/>
              </a:rPr>
              <a:t> for two stationary points			              (see appendix), the following differential equations for each degree of freedom are obtained</a:t>
            </a:r>
            <a:r>
              <a:rPr lang="en-US" sz="3200" dirty="0">
                <a:ea typeface="ＭＳ Ｐゴシック" charset="0"/>
                <a:cs typeface="Times"/>
              </a:rPr>
              <a:t>, </a:t>
            </a:r>
            <a:r>
              <a:rPr lang="en-US" sz="3200" dirty="0">
                <a:latin typeface="Palatino" charset="0"/>
                <a:ea typeface="ＭＳ Ｐゴシック" charset="0"/>
                <a:cs typeface="Palatino" charset="0"/>
              </a:rPr>
              <a:t>the </a:t>
            </a:r>
            <a:r>
              <a:rPr lang="en-US" sz="3200" b="1" dirty="0">
                <a:latin typeface="Palatino" charset="0"/>
                <a:ea typeface="ＭＳ Ｐゴシック" charset="0"/>
                <a:cs typeface="Palatino" charset="0"/>
              </a:rPr>
              <a:t>Euler-Lagrange equations</a:t>
            </a:r>
          </a:p>
          <a:p>
            <a:pPr>
              <a:buFont typeface="Wingdings" charset="0"/>
              <a:buChar char="q"/>
              <a:defRPr/>
            </a:pPr>
            <a:endParaRPr lang="en-US" sz="3200" b="1" dirty="0">
              <a:latin typeface="Palatino" charset="0"/>
              <a:ea typeface="ＭＳ Ｐゴシック" charset="0"/>
              <a:cs typeface="Palatino" charset="0"/>
            </a:endParaRPr>
          </a:p>
          <a:p>
            <a:pPr>
              <a:buFont typeface="Wingdings" charset="0"/>
              <a:buChar char="q"/>
              <a:defRPr/>
            </a:pPr>
            <a:endParaRPr lang="en-US" sz="3200" b="1" dirty="0">
              <a:latin typeface="Palatino" charset="0"/>
              <a:ea typeface="ＭＳ Ｐゴシック" charset="0"/>
              <a:cs typeface="Palatino" charset="0"/>
            </a:endParaRPr>
          </a:p>
          <a:p>
            <a:pPr>
              <a:buFont typeface="Wingdings" charset="0"/>
              <a:buChar char="q"/>
              <a:defRPr/>
            </a:pPr>
            <a:endParaRPr lang="en-US" sz="3200" b="1" dirty="0">
              <a:latin typeface="Palatino" charset="0"/>
              <a:ea typeface="ＭＳ Ｐゴシック" charset="0"/>
              <a:cs typeface="Palatino" charset="0"/>
            </a:endParaRPr>
          </a:p>
          <a:p>
            <a:pPr>
              <a:buFont typeface="Wingdings" charset="0"/>
              <a:buChar char="q"/>
              <a:defRPr/>
            </a:pPr>
            <a:r>
              <a:rPr lang="en-US" sz="3200" dirty="0">
                <a:latin typeface="Palatino" charset="0"/>
                <a:ea typeface="ＭＳ Ｐゴシック" charset="0"/>
                <a:cs typeface="Palatino" charset="0"/>
              </a:rPr>
              <a:t> In other words, by knowing the form of the </a:t>
            </a:r>
            <a:r>
              <a:rPr lang="en-US" sz="3200" dirty="0" err="1">
                <a:latin typeface="Palatino" charset="0"/>
                <a:ea typeface="ＭＳ Ｐゴシック" charset="0"/>
                <a:cs typeface="Palatino" charset="0"/>
              </a:rPr>
              <a:t>Lagrangian</a:t>
            </a:r>
            <a:r>
              <a:rPr lang="en-US" sz="3200" dirty="0">
                <a:latin typeface="Palatino" charset="0"/>
                <a:ea typeface="ＭＳ Ｐゴシック" charset="0"/>
                <a:cs typeface="Palatino" charset="0"/>
              </a:rPr>
              <a:t>, the </a:t>
            </a:r>
            <a:r>
              <a:rPr lang="en-US" sz="3200" b="1" dirty="0">
                <a:latin typeface="Palatino" charset="0"/>
                <a:ea typeface="ＭＳ Ｐゴシック" charset="0"/>
                <a:cs typeface="Palatino" charset="0"/>
              </a:rPr>
              <a:t>equations of motion </a:t>
            </a:r>
            <a:r>
              <a:rPr lang="en-US" sz="3200" dirty="0">
                <a:latin typeface="Palatino" charset="0"/>
                <a:ea typeface="ＭＳ Ｐゴシック" charset="0"/>
                <a:cs typeface="Palatino" charset="0"/>
              </a:rPr>
              <a:t>can be </a:t>
            </a:r>
            <a:r>
              <a:rPr lang="en-US" sz="3200" b="1" dirty="0">
                <a:latin typeface="Palatino" charset="0"/>
                <a:ea typeface="ＭＳ Ｐゴシック" charset="0"/>
                <a:cs typeface="Palatino" charset="0"/>
              </a:rPr>
              <a:t>derived</a:t>
            </a:r>
            <a:endParaRPr lang="en-US" sz="3200" b="1" dirty="0"/>
          </a:p>
          <a:p>
            <a:pPr marL="0" indent="0">
              <a:lnSpc>
                <a:spcPct val="50000"/>
              </a:lnSpc>
              <a:buFont typeface="Wingdings" charset="0"/>
              <a:buNone/>
              <a:defRPr/>
            </a:pPr>
            <a:endParaRPr lang="en-US" sz="3200" dirty="0"/>
          </a:p>
        </p:txBody>
      </p:sp>
      <p:pic>
        <p:nvPicPr>
          <p:cNvPr id="13319" name="Picture 7"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25088" y="1772816"/>
            <a:ext cx="3239200" cy="4053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a:extLst>
              <a:ext uri="{FF2B5EF4-FFF2-40B4-BE49-F238E27FC236}">
                <a16:creationId xmlns:a16="http://schemas.microsoft.com/office/drawing/2014/main" id="{0BF1F30F-76EB-B481-3F65-7CD82C1C279F}"/>
              </a:ext>
            </a:extLst>
          </p:cNvPr>
          <p:cNvPicPr>
            <a:picLocks noChangeAspect="1"/>
          </p:cNvPicPr>
          <p:nvPr/>
        </p:nvPicPr>
        <p:blipFill>
          <a:blip r:embed="rId4"/>
          <a:stretch>
            <a:fillRect/>
          </a:stretch>
        </p:blipFill>
        <p:spPr>
          <a:xfrm>
            <a:off x="2393350" y="3789040"/>
            <a:ext cx="4500617" cy="1476487"/>
          </a:xfrm>
          <a:prstGeom prst="rect">
            <a:avLst/>
          </a:prstGeom>
        </p:spPr>
      </p:pic>
      <p:pic>
        <p:nvPicPr>
          <p:cNvPr id="3" name="Picture 2">
            <a:extLst>
              <a:ext uri="{FF2B5EF4-FFF2-40B4-BE49-F238E27FC236}">
                <a16:creationId xmlns:a16="http://schemas.microsoft.com/office/drawing/2014/main" id="{0B32E981-365A-F59E-E5FE-1FA56380A5E8}"/>
              </a:ext>
            </a:extLst>
          </p:cNvPr>
          <p:cNvPicPr>
            <a:picLocks noChangeAspect="1"/>
          </p:cNvPicPr>
          <p:nvPr/>
        </p:nvPicPr>
        <p:blipFill>
          <a:blip r:embed="rId5"/>
          <a:stretch>
            <a:fillRect/>
          </a:stretch>
        </p:blipFill>
        <p:spPr>
          <a:xfrm>
            <a:off x="7164288" y="764704"/>
            <a:ext cx="1333500" cy="342900"/>
          </a:xfrm>
          <a:prstGeom prst="rect">
            <a:avLst/>
          </a:prstGeom>
        </p:spPr>
      </p:pic>
    </p:spTree>
    <p:extLst>
      <p:ext uri="{BB962C8B-B14F-4D97-AF65-F5344CB8AC3E}">
        <p14:creationId xmlns:p14="http://schemas.microsoft.com/office/powerpoint/2010/main" val="3182299394"/>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1475656" y="-41275"/>
            <a:ext cx="7057157" cy="661988"/>
          </a:xfrm>
        </p:spPr>
        <p:txBody>
          <a:bodyPr/>
          <a:lstStyle/>
          <a:p>
            <a:r>
              <a:rPr lang="en-US" sz="4400">
                <a:latin typeface="Bookman Old Style" charset="0"/>
                <a:ea typeface="ＭＳ Ｐゴシック" charset="0"/>
                <a:cs typeface="ＭＳ Ｐゴシック" charset="0"/>
              </a:rPr>
              <a:t>Lagrangian</a:t>
            </a:r>
            <a:r>
              <a:rPr lang="en-US" sz="4400" dirty="0">
                <a:latin typeface="Bookman Old Style" charset="0"/>
                <a:ea typeface="ＭＳ Ｐゴシック" charset="0"/>
                <a:cs typeface="ＭＳ Ｐゴシック" charset="0"/>
              </a:rPr>
              <a:t> mechanics</a:t>
            </a:r>
          </a:p>
        </p:txBody>
      </p:sp>
      <p:sp>
        <p:nvSpPr>
          <p:cNvPr id="15362" name="Content Placeholder 2"/>
          <p:cNvSpPr>
            <a:spLocks noGrp="1"/>
          </p:cNvSpPr>
          <p:nvPr>
            <p:ph sz="half" idx="1"/>
          </p:nvPr>
        </p:nvSpPr>
        <p:spPr>
          <a:xfrm>
            <a:off x="250825" y="692150"/>
            <a:ext cx="8713788" cy="5113338"/>
          </a:xfrm>
        </p:spPr>
        <p:txBody>
          <a:bodyPr/>
          <a:lstStyle/>
          <a:p>
            <a:pPr>
              <a:buFont typeface="Wingdings" charset="0"/>
              <a:buChar char="q"/>
            </a:pPr>
            <a:r>
              <a:rPr lang="en-US" dirty="0">
                <a:latin typeface="Palatino" charset="0"/>
                <a:ea typeface="ＭＳ Ｐゴシック" charset="0"/>
                <a:cs typeface="ＭＳ Ｐゴシック" charset="0"/>
              </a:rPr>
              <a:t>For a simple </a:t>
            </a:r>
            <a:r>
              <a:rPr lang="en-US" b="1" dirty="0">
                <a:latin typeface="Palatino" charset="0"/>
                <a:ea typeface="ＭＳ Ｐゴシック" charset="0"/>
                <a:cs typeface="ＭＳ Ｐゴシック" charset="0"/>
              </a:rPr>
              <a:t>force law </a:t>
            </a:r>
            <a:r>
              <a:rPr lang="en-US" dirty="0">
                <a:latin typeface="Palatino" charset="0"/>
                <a:ea typeface="ＭＳ Ｐゴシック" charset="0"/>
                <a:cs typeface="ＭＳ Ｐゴシック" charset="0"/>
              </a:rPr>
              <a:t>contained in a potential function, governing motion among interacting particles, the (classical) </a:t>
            </a:r>
            <a:r>
              <a:rPr lang="en-US" b="1" dirty="0" err="1">
                <a:latin typeface="Palatino" charset="0"/>
                <a:ea typeface="ＭＳ Ｐゴシック" charset="0"/>
                <a:cs typeface="ＭＳ Ｐゴシック" charset="0"/>
              </a:rPr>
              <a:t>Lagrangian</a:t>
            </a:r>
            <a:r>
              <a:rPr lang="en-US" dirty="0">
                <a:latin typeface="Palatino" charset="0"/>
                <a:ea typeface="ＭＳ Ｐゴシック" charset="0"/>
                <a:cs typeface="ＭＳ Ｐゴシック" charset="0"/>
              </a:rPr>
              <a:t> is (or as Landau-</a:t>
            </a:r>
            <a:r>
              <a:rPr lang="en-US" dirty="0" err="1">
                <a:latin typeface="Palatino" charset="0"/>
                <a:ea typeface="ＭＳ Ｐゴシック" charset="0"/>
                <a:cs typeface="ＭＳ Ｐゴシック" charset="0"/>
              </a:rPr>
              <a:t>Lifshitz</a:t>
            </a:r>
            <a:r>
              <a:rPr lang="en-US" dirty="0">
                <a:latin typeface="Palatino" charset="0"/>
                <a:ea typeface="ＭＳ Ｐゴシック" charset="0"/>
                <a:cs typeface="ＭＳ Ｐゴシック" charset="0"/>
              </a:rPr>
              <a:t> put it “experience has shown that…”)</a:t>
            </a:r>
          </a:p>
          <a:p>
            <a:pPr>
              <a:buFont typeface="Wingdings" charset="0"/>
              <a:buNone/>
            </a:pPr>
            <a:endParaRPr lang="en-US" dirty="0">
              <a:latin typeface="Palatino" charset="0"/>
              <a:ea typeface="ＭＳ Ｐゴシック" charset="0"/>
              <a:cs typeface="ＭＳ Ｐゴシック" charset="0"/>
            </a:endParaRPr>
          </a:p>
          <a:p>
            <a:pPr>
              <a:buFont typeface="Wingdings" charset="0"/>
              <a:buChar char="q"/>
            </a:pPr>
            <a:endParaRPr lang="en-US" dirty="0">
              <a:latin typeface="Palatino" charset="0"/>
              <a:ea typeface="ＭＳ Ｐゴシック" charset="0"/>
              <a:cs typeface="ＭＳ Ｐゴシック" charset="0"/>
            </a:endParaRPr>
          </a:p>
          <a:p>
            <a:pPr>
              <a:buFont typeface="Wingdings" charset="0"/>
              <a:buChar char="q"/>
            </a:pPr>
            <a:r>
              <a:rPr lang="en-US" dirty="0">
                <a:latin typeface="Palatino" charset="0"/>
                <a:ea typeface="ＭＳ Ｐゴシック" charset="0"/>
                <a:cs typeface="ＭＳ Ｐゴシック" charset="0"/>
              </a:rPr>
              <a:t> For velocity independent potentials, Lagrange equations become</a:t>
            </a:r>
            <a:r>
              <a:rPr lang="el-GR" dirty="0">
                <a:latin typeface="Palatino" charset="0"/>
                <a:ea typeface="ＭＳ Ｐゴシック" charset="0"/>
                <a:cs typeface="ＭＳ Ｐゴシック" charset="0"/>
              </a:rPr>
              <a:t>																							         </a:t>
            </a:r>
            <a:r>
              <a:rPr lang="en-US" dirty="0">
                <a:latin typeface="Palatino" charset="0"/>
                <a:ea typeface="ＭＳ Ｐゴシック" charset="0"/>
                <a:cs typeface="ＭＳ Ｐゴシック" charset="0"/>
              </a:rPr>
              <a:t>i.e. </a:t>
            </a:r>
            <a:r>
              <a:rPr lang="en-US" b="1" dirty="0">
                <a:latin typeface="Palatino" charset="0"/>
                <a:ea typeface="ＭＳ Ｐゴシック" charset="0"/>
                <a:cs typeface="ＭＳ Ｐゴシック" charset="0"/>
              </a:rPr>
              <a:t>Newton’s equations</a:t>
            </a:r>
            <a:r>
              <a:rPr lang="en-US" dirty="0">
                <a:latin typeface="Palatino" charset="0"/>
                <a:ea typeface="ＭＳ Ｐゴシック" charset="0"/>
                <a:cs typeface="ＭＳ Ｐゴシック" charset="0"/>
              </a:rPr>
              <a:t>.</a:t>
            </a:r>
          </a:p>
        </p:txBody>
      </p:sp>
      <p:pic>
        <p:nvPicPr>
          <p:cNvPr id="15364"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4725144"/>
            <a:ext cx="2552700" cy="1041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a:extLst>
              <a:ext uri="{FF2B5EF4-FFF2-40B4-BE49-F238E27FC236}">
                <a16:creationId xmlns:a16="http://schemas.microsoft.com/office/drawing/2014/main" id="{653EDD9A-6291-1A40-9540-24322264D556}"/>
              </a:ext>
            </a:extLst>
          </p:cNvPr>
          <p:cNvPicPr>
            <a:picLocks noChangeAspect="1"/>
          </p:cNvPicPr>
          <p:nvPr/>
        </p:nvPicPr>
        <p:blipFill>
          <a:blip r:embed="rId4"/>
          <a:stretch>
            <a:fillRect/>
          </a:stretch>
        </p:blipFill>
        <p:spPr>
          <a:xfrm>
            <a:off x="1331640" y="2807492"/>
            <a:ext cx="7094463" cy="1125564"/>
          </a:xfrm>
          <a:prstGeom prst="rect">
            <a:avLst/>
          </a:prstGeom>
        </p:spPr>
      </p:pic>
    </p:spTree>
    <p:extLst>
      <p:ext uri="{BB962C8B-B14F-4D97-AF65-F5344CB8AC3E}">
        <p14:creationId xmlns:p14="http://schemas.microsoft.com/office/powerpoint/2010/main" val="2707342995"/>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1C06E2-3D16-BEA7-F281-6D90786DC865}"/>
            </a:ext>
          </a:extLst>
        </p:cNvPr>
        <p:cNvGrpSpPr/>
        <p:nvPr/>
      </p:nvGrpSpPr>
      <p:grpSpPr>
        <a:xfrm>
          <a:off x="0" y="0"/>
          <a:ext cx="0" cy="0"/>
          <a:chOff x="0" y="0"/>
          <a:chExt cx="0" cy="0"/>
        </a:xfrm>
      </p:grpSpPr>
      <p:sp>
        <p:nvSpPr>
          <p:cNvPr id="17409" name="Rectangle 2">
            <a:extLst>
              <a:ext uri="{FF2B5EF4-FFF2-40B4-BE49-F238E27FC236}">
                <a16:creationId xmlns:a16="http://schemas.microsoft.com/office/drawing/2014/main" id="{9113BA65-BC32-BACF-502B-552518DD962D}"/>
              </a:ext>
            </a:extLst>
          </p:cNvPr>
          <p:cNvSpPr>
            <a:spLocks noGrp="1" noChangeArrowheads="1"/>
          </p:cNvSpPr>
          <p:nvPr>
            <p:ph type="title"/>
          </p:nvPr>
        </p:nvSpPr>
        <p:spPr>
          <a:xfrm>
            <a:off x="1371600" y="76200"/>
            <a:ext cx="7467600" cy="609600"/>
          </a:xfrm>
        </p:spPr>
        <p:txBody>
          <a:bodyPr/>
          <a:lstStyle/>
          <a:p>
            <a:pPr eaLnBrk="1" hangingPunct="1"/>
            <a:r>
              <a:rPr lang="en-US" sz="3600" b="1" dirty="0">
                <a:latin typeface="Palatino" charset="0"/>
              </a:rPr>
              <a:t>Principles</a:t>
            </a:r>
            <a:r>
              <a:rPr lang="en-US" sz="3600" dirty="0">
                <a:latin typeface="Palatino" charset="0"/>
              </a:rPr>
              <a:t> of </a:t>
            </a:r>
            <a:r>
              <a:rPr lang="en-US" sz="3600" b="1" dirty="0">
                <a:latin typeface="Palatino" charset="0"/>
              </a:rPr>
              <a:t>classical mechanics</a:t>
            </a:r>
            <a:endParaRPr lang="en-US" sz="3600" dirty="0">
              <a:latin typeface="Palatino" charset="0"/>
              <a:ea typeface="ＭＳ Ｐゴシック" charset="0"/>
              <a:cs typeface="ＭＳ Ｐゴシック" charset="0"/>
            </a:endParaRPr>
          </a:p>
        </p:txBody>
      </p:sp>
      <p:sp>
        <p:nvSpPr>
          <p:cNvPr id="11266" name="Rectangle 3">
            <a:extLst>
              <a:ext uri="{FF2B5EF4-FFF2-40B4-BE49-F238E27FC236}">
                <a16:creationId xmlns:a16="http://schemas.microsoft.com/office/drawing/2014/main" id="{218366BA-DF1D-43B4-557A-C433D40070DF}"/>
              </a:ext>
            </a:extLst>
          </p:cNvPr>
          <p:cNvSpPr>
            <a:spLocks noChangeArrowheads="1"/>
          </p:cNvSpPr>
          <p:nvPr/>
        </p:nvSpPr>
        <p:spPr bwMode="auto">
          <a:xfrm>
            <a:off x="251520" y="685572"/>
            <a:ext cx="8892480" cy="61724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rmAutofit/>
          </a:bodyPr>
          <a:lstStyle/>
          <a:p>
            <a:pPr marL="342900" indent="-342900" algn="l">
              <a:buSzTx/>
              <a:defRPr/>
            </a:pPr>
            <a:r>
              <a:rPr lang="en-US" sz="2800" dirty="0">
                <a:latin typeface="Palatino" charset="0"/>
              </a:rPr>
              <a:t>Some </a:t>
            </a:r>
            <a:r>
              <a:rPr lang="en-US" sz="2800" b="1" dirty="0">
                <a:latin typeface="Palatino" charset="0"/>
              </a:rPr>
              <a:t>key concepts </a:t>
            </a:r>
            <a:r>
              <a:rPr lang="en-US" sz="2800" dirty="0">
                <a:latin typeface="Palatino" charset="0"/>
              </a:rPr>
              <a:t>of </a:t>
            </a:r>
            <a:r>
              <a:rPr lang="en-US" sz="2800" b="1" dirty="0">
                <a:latin typeface="Palatino" charset="0"/>
              </a:rPr>
              <a:t>classical (analytical) mechanics</a:t>
            </a:r>
            <a:r>
              <a:rPr lang="en-US" sz="2800" dirty="0">
                <a:latin typeface="Palatino" charset="0"/>
              </a:rPr>
              <a:t> reviewed in this lecture, including</a:t>
            </a:r>
          </a:p>
          <a:p>
            <a:pPr marL="800100" lvl="1" indent="-342900" algn="l">
              <a:buSzTx/>
              <a:defRPr/>
            </a:pPr>
            <a:r>
              <a:rPr lang="en-US" sz="2800" b="1" dirty="0">
                <a:latin typeface="Palatino" charset="0"/>
              </a:rPr>
              <a:t>Integrals</a:t>
            </a:r>
            <a:r>
              <a:rPr lang="en-US" sz="2800" dirty="0">
                <a:latin typeface="Palatino" charset="0"/>
              </a:rPr>
              <a:t> of </a:t>
            </a:r>
            <a:r>
              <a:rPr lang="en-US" sz="2800" b="1" dirty="0">
                <a:latin typeface="Palatino" charset="0"/>
              </a:rPr>
              <a:t>motion</a:t>
            </a:r>
          </a:p>
          <a:p>
            <a:pPr marL="800100" lvl="1" indent="-342900" algn="l">
              <a:buSzTx/>
              <a:defRPr/>
            </a:pPr>
            <a:r>
              <a:rPr lang="en-US" sz="2800" b="1" dirty="0">
                <a:latin typeface="Palatino" charset="0"/>
              </a:rPr>
              <a:t>Integration</a:t>
            </a:r>
            <a:r>
              <a:rPr lang="en-US" sz="2800" dirty="0">
                <a:latin typeface="Palatino" charset="0"/>
              </a:rPr>
              <a:t> by </a:t>
            </a:r>
            <a:r>
              <a:rPr lang="en-US" sz="2800" b="1" dirty="0">
                <a:latin typeface="Palatino" charset="0"/>
              </a:rPr>
              <a:t>quadrature</a:t>
            </a:r>
          </a:p>
          <a:p>
            <a:pPr marL="800100" lvl="1" indent="-342900" algn="l">
              <a:buSzTx/>
              <a:defRPr/>
            </a:pPr>
            <a:r>
              <a:rPr lang="en-US" sz="2800" b="1" dirty="0">
                <a:latin typeface="Palatino" charset="0"/>
              </a:rPr>
              <a:t>Period </a:t>
            </a:r>
            <a:r>
              <a:rPr lang="en-US" sz="2800" dirty="0">
                <a:latin typeface="Palatino" charset="0"/>
              </a:rPr>
              <a:t>and</a:t>
            </a:r>
            <a:r>
              <a:rPr lang="en-US" sz="2800" b="1" dirty="0">
                <a:latin typeface="Palatino" charset="0"/>
              </a:rPr>
              <a:t> Frequency</a:t>
            </a:r>
          </a:p>
          <a:p>
            <a:pPr marL="800100" lvl="1" indent="-342900" algn="l">
              <a:buSzTx/>
              <a:defRPr/>
            </a:pPr>
            <a:r>
              <a:rPr lang="en-US" sz="2800" b="1" dirty="0">
                <a:latin typeface="Palatino" charset="0"/>
              </a:rPr>
              <a:t>Hamilton’s principle</a:t>
            </a:r>
          </a:p>
          <a:p>
            <a:pPr marL="800100" lvl="1" indent="-342900" algn="l">
              <a:buSzTx/>
              <a:defRPr/>
            </a:pPr>
            <a:r>
              <a:rPr lang="en-US" sz="2800" b="1" dirty="0" err="1">
                <a:latin typeface="Palatino" charset="0"/>
              </a:rPr>
              <a:t>Lagrangian</a:t>
            </a:r>
            <a:r>
              <a:rPr lang="en-US" sz="2800" b="1" dirty="0">
                <a:latin typeface="Palatino" charset="0"/>
              </a:rPr>
              <a:t>, Euler-Lagrange equations</a:t>
            </a:r>
          </a:p>
          <a:p>
            <a:pPr marL="800100" lvl="1" indent="-342900" algn="l">
              <a:buSzTx/>
              <a:defRPr/>
            </a:pPr>
            <a:r>
              <a:rPr lang="en-US" sz="2800" b="1" dirty="0">
                <a:latin typeface="Palatino" charset="0"/>
              </a:rPr>
              <a:t>Hamiltonian, Hamilton’s equations</a:t>
            </a:r>
          </a:p>
          <a:p>
            <a:pPr marL="800100" lvl="1" indent="-342900" algn="l">
              <a:buSzTx/>
              <a:defRPr/>
            </a:pPr>
            <a:r>
              <a:rPr lang="en-US" sz="2800" b="1" dirty="0">
                <a:latin typeface="Palatino" charset="0"/>
              </a:rPr>
              <a:t>Canonical variables, </a:t>
            </a:r>
            <a:r>
              <a:rPr lang="en-US" sz="2800" b="1" dirty="0" err="1">
                <a:latin typeface="Palatino" charset="0"/>
              </a:rPr>
              <a:t>Symplecticity</a:t>
            </a:r>
            <a:endParaRPr lang="en-US" sz="2800" b="1" dirty="0">
              <a:latin typeface="Palatino" charset="0"/>
            </a:endParaRPr>
          </a:p>
          <a:p>
            <a:pPr marL="800100" lvl="1" indent="-342900" algn="l">
              <a:buSzTx/>
              <a:defRPr/>
            </a:pPr>
            <a:r>
              <a:rPr lang="en-US" sz="2800" b="1" dirty="0">
                <a:latin typeface="Palatino" charset="0"/>
              </a:rPr>
              <a:t>Poisson brackets</a:t>
            </a:r>
          </a:p>
          <a:p>
            <a:pPr marL="800100" lvl="1" indent="-342900" algn="l">
              <a:buSzTx/>
              <a:defRPr/>
            </a:pPr>
            <a:r>
              <a:rPr lang="en-US" sz="2800" b="1" dirty="0">
                <a:latin typeface="Palatino" charset="0"/>
              </a:rPr>
              <a:t>Canonical transformations</a:t>
            </a:r>
          </a:p>
        </p:txBody>
      </p:sp>
      <p:sp>
        <p:nvSpPr>
          <p:cNvPr id="17411" name="Text Box 8">
            <a:extLst>
              <a:ext uri="{FF2B5EF4-FFF2-40B4-BE49-F238E27FC236}">
                <a16:creationId xmlns:a16="http://schemas.microsoft.com/office/drawing/2014/main" id="{740C525B-CAD3-6EAB-369A-0ABEBD424156}"/>
              </a:ext>
            </a:extLst>
          </p:cNvPr>
          <p:cNvSpPr txBox="1">
            <a:spLocks noChangeArrowheads="1"/>
          </p:cNvSpPr>
          <p:nvPr/>
        </p:nvSpPr>
        <p:spPr bwMode="auto">
          <a:xfrm>
            <a:off x="6858000" y="3921125"/>
            <a:ext cx="2667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pic>
        <p:nvPicPr>
          <p:cNvPr id="2" name="Picture 1">
            <a:extLst>
              <a:ext uri="{FF2B5EF4-FFF2-40B4-BE49-F238E27FC236}">
                <a16:creationId xmlns:a16="http://schemas.microsoft.com/office/drawing/2014/main" id="{8E3EA99E-3F62-DF96-8D91-8D0D4DBE949E}"/>
              </a:ext>
            </a:extLst>
          </p:cNvPr>
          <p:cNvPicPr>
            <a:picLocks noChangeAspect="1"/>
          </p:cNvPicPr>
          <p:nvPr/>
        </p:nvPicPr>
        <p:blipFill>
          <a:blip r:embed="rId3"/>
          <a:stretch>
            <a:fillRect/>
          </a:stretch>
        </p:blipFill>
        <p:spPr>
          <a:xfrm>
            <a:off x="7812022" y="1133475"/>
            <a:ext cx="1331977" cy="1719461"/>
          </a:xfrm>
          <a:prstGeom prst="rect">
            <a:avLst/>
          </a:prstGeom>
        </p:spPr>
      </p:pic>
      <p:pic>
        <p:nvPicPr>
          <p:cNvPr id="3" name="Picture 2">
            <a:extLst>
              <a:ext uri="{FF2B5EF4-FFF2-40B4-BE49-F238E27FC236}">
                <a16:creationId xmlns:a16="http://schemas.microsoft.com/office/drawing/2014/main" id="{CD97DC48-AD98-53C6-B720-F05385CD18D8}"/>
              </a:ext>
            </a:extLst>
          </p:cNvPr>
          <p:cNvPicPr>
            <a:picLocks noChangeAspect="1"/>
          </p:cNvPicPr>
          <p:nvPr/>
        </p:nvPicPr>
        <p:blipFill>
          <a:blip r:embed="rId4"/>
          <a:srcRect b="7943"/>
          <a:stretch/>
        </p:blipFill>
        <p:spPr>
          <a:xfrm>
            <a:off x="7796712" y="3005683"/>
            <a:ext cx="1347287" cy="1719461"/>
          </a:xfrm>
          <a:prstGeom prst="rect">
            <a:avLst/>
          </a:prstGeom>
        </p:spPr>
      </p:pic>
      <p:pic>
        <p:nvPicPr>
          <p:cNvPr id="5" name="Picture 4">
            <a:extLst>
              <a:ext uri="{FF2B5EF4-FFF2-40B4-BE49-F238E27FC236}">
                <a16:creationId xmlns:a16="http://schemas.microsoft.com/office/drawing/2014/main" id="{619953FA-3FB9-B793-909D-0182B72FC678}"/>
              </a:ext>
            </a:extLst>
          </p:cNvPr>
          <p:cNvPicPr>
            <a:picLocks noChangeAspect="1"/>
          </p:cNvPicPr>
          <p:nvPr/>
        </p:nvPicPr>
        <p:blipFill>
          <a:blip r:embed="rId5"/>
          <a:stretch>
            <a:fillRect/>
          </a:stretch>
        </p:blipFill>
        <p:spPr>
          <a:xfrm>
            <a:off x="7812022" y="4910125"/>
            <a:ext cx="1337075" cy="1628800"/>
          </a:xfrm>
          <a:prstGeom prst="rect">
            <a:avLst/>
          </a:prstGeom>
        </p:spPr>
      </p:pic>
      <p:sp>
        <p:nvSpPr>
          <p:cNvPr id="6" name="TextBox 5">
            <a:extLst>
              <a:ext uri="{FF2B5EF4-FFF2-40B4-BE49-F238E27FC236}">
                <a16:creationId xmlns:a16="http://schemas.microsoft.com/office/drawing/2014/main" id="{3F8A9E62-A3FE-9D2B-6FC6-2CFC03CD744B}"/>
              </a:ext>
            </a:extLst>
          </p:cNvPr>
          <p:cNvSpPr txBox="1"/>
          <p:nvPr/>
        </p:nvSpPr>
        <p:spPr>
          <a:xfrm>
            <a:off x="7956206" y="2430091"/>
            <a:ext cx="1043607" cy="400110"/>
          </a:xfrm>
          <a:prstGeom prst="rect">
            <a:avLst/>
          </a:prstGeom>
          <a:noFill/>
        </p:spPr>
        <p:txBody>
          <a:bodyPr wrap="square" rtlCol="0">
            <a:spAutoFit/>
          </a:bodyPr>
          <a:lstStyle/>
          <a:p>
            <a:pPr>
              <a:buNone/>
            </a:pPr>
            <a:r>
              <a:rPr lang="en-CH" sz="2000" b="1" dirty="0">
                <a:solidFill>
                  <a:srgbClr val="FF0000"/>
                </a:solidFill>
              </a:rPr>
              <a:t>Euler</a:t>
            </a:r>
          </a:p>
        </p:txBody>
      </p:sp>
      <p:sp>
        <p:nvSpPr>
          <p:cNvPr id="7" name="TextBox 6">
            <a:extLst>
              <a:ext uri="{FF2B5EF4-FFF2-40B4-BE49-F238E27FC236}">
                <a16:creationId xmlns:a16="http://schemas.microsoft.com/office/drawing/2014/main" id="{953198A3-C544-F6EB-EEC7-B8E7C4F909A1}"/>
              </a:ext>
            </a:extLst>
          </p:cNvPr>
          <p:cNvSpPr txBox="1"/>
          <p:nvPr/>
        </p:nvSpPr>
        <p:spPr>
          <a:xfrm>
            <a:off x="7655083" y="4291505"/>
            <a:ext cx="1669445" cy="400110"/>
          </a:xfrm>
          <a:prstGeom prst="rect">
            <a:avLst/>
          </a:prstGeom>
          <a:noFill/>
        </p:spPr>
        <p:txBody>
          <a:bodyPr wrap="square" rtlCol="0">
            <a:spAutoFit/>
          </a:bodyPr>
          <a:lstStyle/>
          <a:p>
            <a:pPr>
              <a:buNone/>
            </a:pPr>
            <a:r>
              <a:rPr lang="en-CH" sz="2000" b="1" dirty="0">
                <a:solidFill>
                  <a:srgbClr val="FF0000"/>
                </a:solidFill>
              </a:rPr>
              <a:t>Lagrange</a:t>
            </a:r>
          </a:p>
        </p:txBody>
      </p:sp>
      <p:sp>
        <p:nvSpPr>
          <p:cNvPr id="8" name="TextBox 7">
            <a:extLst>
              <a:ext uri="{FF2B5EF4-FFF2-40B4-BE49-F238E27FC236}">
                <a16:creationId xmlns:a16="http://schemas.microsoft.com/office/drawing/2014/main" id="{25C63019-F9F7-1F39-E930-EE268FD6590D}"/>
              </a:ext>
            </a:extLst>
          </p:cNvPr>
          <p:cNvSpPr txBox="1"/>
          <p:nvPr/>
        </p:nvSpPr>
        <p:spPr>
          <a:xfrm>
            <a:off x="7665055" y="6151552"/>
            <a:ext cx="1669445" cy="400110"/>
          </a:xfrm>
          <a:prstGeom prst="rect">
            <a:avLst/>
          </a:prstGeom>
          <a:noFill/>
        </p:spPr>
        <p:txBody>
          <a:bodyPr wrap="square" rtlCol="0">
            <a:spAutoFit/>
          </a:bodyPr>
          <a:lstStyle/>
          <a:p>
            <a:pPr>
              <a:buNone/>
            </a:pPr>
            <a:r>
              <a:rPr lang="en-CH" sz="2000" b="1" dirty="0">
                <a:solidFill>
                  <a:srgbClr val="FF0000"/>
                </a:solidFill>
              </a:rPr>
              <a:t>Hamilton</a:t>
            </a:r>
          </a:p>
        </p:txBody>
      </p:sp>
    </p:spTree>
    <p:extLst>
      <p:ext uri="{BB962C8B-B14F-4D97-AF65-F5344CB8AC3E}">
        <p14:creationId xmlns:p14="http://schemas.microsoft.com/office/powerpoint/2010/main" val="1027864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6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26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26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26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26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26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266">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1331639" y="-41275"/>
            <a:ext cx="7345635" cy="806450"/>
          </a:xfrm>
        </p:spPr>
        <p:txBody>
          <a:bodyPr/>
          <a:lstStyle/>
          <a:p>
            <a:r>
              <a:rPr lang="en-US" sz="3400" dirty="0">
                <a:latin typeface="Bookman Old Style" charset="0"/>
                <a:ea typeface="ＭＳ Ｐゴシック" charset="0"/>
                <a:cs typeface="ＭＳ Ｐゴシック" charset="0"/>
              </a:rPr>
              <a:t>From </a:t>
            </a:r>
            <a:r>
              <a:rPr lang="en-US" sz="3400" dirty="0" err="1">
                <a:latin typeface="Bookman Old Style" charset="0"/>
                <a:ea typeface="ＭＳ Ｐゴシック" charset="0"/>
                <a:cs typeface="ＭＳ Ｐゴシック" charset="0"/>
              </a:rPr>
              <a:t>Lagrangian</a:t>
            </a:r>
            <a:r>
              <a:rPr lang="en-US" sz="3400" dirty="0">
                <a:latin typeface="Bookman Old Style" charset="0"/>
                <a:ea typeface="ＭＳ Ｐゴシック" charset="0"/>
                <a:cs typeface="ＭＳ Ｐゴシック" charset="0"/>
              </a:rPr>
              <a:t> to Hamiltonian</a:t>
            </a:r>
          </a:p>
        </p:txBody>
      </p:sp>
      <p:sp>
        <p:nvSpPr>
          <p:cNvPr id="17410" name="Content Placeholder 2"/>
          <p:cNvSpPr>
            <a:spLocks noGrp="1"/>
          </p:cNvSpPr>
          <p:nvPr>
            <p:ph sz="half" idx="1"/>
          </p:nvPr>
        </p:nvSpPr>
        <p:spPr>
          <a:xfrm>
            <a:off x="250825" y="620713"/>
            <a:ext cx="8713788" cy="5111750"/>
          </a:xfrm>
        </p:spPr>
        <p:txBody>
          <a:bodyPr/>
          <a:lstStyle/>
          <a:p>
            <a:pPr>
              <a:buFont typeface="Wingdings" charset="0"/>
              <a:buChar char="q"/>
            </a:pPr>
            <a:r>
              <a:rPr lang="en-US" dirty="0">
                <a:latin typeface="Palatino" charset="0"/>
                <a:ea typeface="ＭＳ Ｐゴシック" charset="0"/>
                <a:cs typeface="ＭＳ Ｐゴシック" charset="0"/>
              </a:rPr>
              <a:t> Some </a:t>
            </a:r>
            <a:r>
              <a:rPr lang="en-US" b="1" dirty="0">
                <a:latin typeface="Palatino" charset="0"/>
                <a:ea typeface="ＭＳ Ｐゴシック" charset="0"/>
                <a:cs typeface="ＭＳ Ｐゴシック" charset="0"/>
              </a:rPr>
              <a:t>disadvantages</a:t>
            </a:r>
            <a:r>
              <a:rPr lang="en-US" dirty="0">
                <a:latin typeface="Palatino" charset="0"/>
                <a:ea typeface="ＭＳ Ｐゴシック" charset="0"/>
                <a:cs typeface="ＭＳ Ｐゴシック" charset="0"/>
              </a:rPr>
              <a:t> of the </a:t>
            </a:r>
            <a:r>
              <a:rPr lang="en-US" dirty="0" err="1">
                <a:latin typeface="Palatino" charset="0"/>
                <a:ea typeface="ＭＳ Ｐゴシック" charset="0"/>
                <a:cs typeface="ＭＳ Ｐゴシック" charset="0"/>
              </a:rPr>
              <a:t>Lagrangian</a:t>
            </a:r>
            <a:r>
              <a:rPr lang="en-US" dirty="0">
                <a:latin typeface="Palatino" charset="0"/>
                <a:ea typeface="ＭＳ Ｐゴシック" charset="0"/>
                <a:cs typeface="ＭＳ Ｐゴシック" charset="0"/>
              </a:rPr>
              <a:t> formalism:</a:t>
            </a:r>
          </a:p>
          <a:p>
            <a:pPr lvl="1"/>
            <a:r>
              <a:rPr lang="en-US" b="1" dirty="0">
                <a:latin typeface="Palatino" charset="0"/>
                <a:ea typeface="ＭＳ Ｐゴシック" charset="0"/>
                <a:cs typeface="Palatino" charset="0"/>
              </a:rPr>
              <a:t>No uniqueness</a:t>
            </a:r>
            <a:r>
              <a:rPr lang="en-US" dirty="0">
                <a:latin typeface="Palatino" charset="0"/>
                <a:ea typeface="ＭＳ Ｐゴシック" charset="0"/>
                <a:cs typeface="Palatino" charset="0"/>
              </a:rPr>
              <a:t>: different </a:t>
            </a:r>
            <a:r>
              <a:rPr lang="en-US" dirty="0" err="1">
                <a:latin typeface="Palatino" charset="0"/>
                <a:ea typeface="ＭＳ Ｐゴシック" charset="0"/>
                <a:cs typeface="Palatino" charset="0"/>
              </a:rPr>
              <a:t>Lagrangians</a:t>
            </a:r>
            <a:r>
              <a:rPr lang="en-US" dirty="0">
                <a:latin typeface="Palatino" charset="0"/>
                <a:ea typeface="ＭＳ Ｐゴシック" charset="0"/>
                <a:cs typeface="Palatino" charset="0"/>
              </a:rPr>
              <a:t> can lead to same equations</a:t>
            </a:r>
          </a:p>
          <a:p>
            <a:pPr lvl="1"/>
            <a:r>
              <a:rPr lang="en-US" b="1" dirty="0">
                <a:latin typeface="Palatino" charset="0"/>
                <a:ea typeface="ＭＳ Ｐゴシック" charset="0"/>
                <a:cs typeface="Palatino" charset="0"/>
              </a:rPr>
              <a:t>Physical significance </a:t>
            </a:r>
            <a:r>
              <a:rPr lang="en-US" dirty="0">
                <a:latin typeface="Palatino" charset="0"/>
                <a:ea typeface="ＭＳ Ｐゴシック" charset="0"/>
                <a:cs typeface="Palatino" charset="0"/>
              </a:rPr>
              <a:t>not straightforward (even its basic form given more by “experience” and the fact that it actually works that way!)</a:t>
            </a:r>
          </a:p>
          <a:p>
            <a:r>
              <a:rPr lang="en-US" b="1" dirty="0">
                <a:latin typeface="Palatino" charset="0"/>
                <a:ea typeface="ＭＳ Ｐゴシック" charset="0"/>
                <a:cs typeface="Palatino" charset="0"/>
              </a:rPr>
              <a:t>Note: </a:t>
            </a:r>
            <a:r>
              <a:rPr lang="en-US" dirty="0">
                <a:latin typeface="Palatino" charset="0"/>
                <a:ea typeface="ＭＳ Ｐゴシック" charset="0"/>
                <a:cs typeface="Palatino" charset="0"/>
              </a:rPr>
              <a:t>The (relativistic) </a:t>
            </a:r>
            <a:r>
              <a:rPr lang="en-US" dirty="0" err="1">
                <a:latin typeface="Palatino" charset="0"/>
                <a:ea typeface="ＭＳ Ｐゴシック" charset="0"/>
                <a:cs typeface="Palatino" charset="0"/>
              </a:rPr>
              <a:t>Lagrangian</a:t>
            </a:r>
            <a:r>
              <a:rPr lang="en-US" dirty="0">
                <a:latin typeface="Palatino" charset="0"/>
                <a:ea typeface="ＭＳ Ｐゴシック" charset="0"/>
                <a:cs typeface="Palatino" charset="0"/>
              </a:rPr>
              <a:t> is very useful in </a:t>
            </a:r>
            <a:r>
              <a:rPr lang="en-US" b="1" dirty="0">
                <a:latin typeface="Palatino" charset="0"/>
                <a:ea typeface="ＭＳ Ｐゴシック" charset="0"/>
                <a:cs typeface="Palatino" charset="0"/>
              </a:rPr>
              <a:t>particle physics </a:t>
            </a:r>
            <a:r>
              <a:rPr lang="en-US" dirty="0">
                <a:latin typeface="Palatino" charset="0"/>
                <a:ea typeface="ＭＳ Ｐゴシック" charset="0"/>
                <a:cs typeface="Palatino" charset="0"/>
              </a:rPr>
              <a:t>(invariant under Lorentz transformations)</a:t>
            </a:r>
          </a:p>
          <a:p>
            <a:pPr marL="0" indent="0">
              <a:buNone/>
            </a:pPr>
            <a:endParaRPr lang="en-US" dirty="0">
              <a:latin typeface="Palatino" charset="0"/>
              <a:ea typeface="ＭＳ Ｐゴシック" charset="0"/>
              <a:cs typeface="Palatino" charset="0"/>
            </a:endParaRPr>
          </a:p>
        </p:txBody>
      </p:sp>
    </p:spTree>
    <p:extLst>
      <p:ext uri="{BB962C8B-B14F-4D97-AF65-F5344CB8AC3E}">
        <p14:creationId xmlns:p14="http://schemas.microsoft.com/office/powerpoint/2010/main" val="922366426"/>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1331639" y="-41275"/>
            <a:ext cx="7345635" cy="806450"/>
          </a:xfrm>
        </p:spPr>
        <p:txBody>
          <a:bodyPr/>
          <a:lstStyle/>
          <a:p>
            <a:r>
              <a:rPr lang="en-US" sz="3400" dirty="0">
                <a:latin typeface="Bookman Old Style" charset="0"/>
                <a:ea typeface="ＭＳ Ｐゴシック" charset="0"/>
                <a:cs typeface="ＭＳ Ｐゴシック" charset="0"/>
              </a:rPr>
              <a:t>From </a:t>
            </a:r>
            <a:r>
              <a:rPr lang="en-US" sz="3400" dirty="0" err="1">
                <a:latin typeface="Bookman Old Style" charset="0"/>
                <a:ea typeface="ＭＳ Ｐゴシック" charset="0"/>
                <a:cs typeface="ＭＳ Ｐゴシック" charset="0"/>
              </a:rPr>
              <a:t>Lagrangian</a:t>
            </a:r>
            <a:r>
              <a:rPr lang="en-US" sz="3400" dirty="0">
                <a:latin typeface="Bookman Old Style" charset="0"/>
                <a:ea typeface="ＭＳ Ｐゴシック" charset="0"/>
                <a:cs typeface="ＭＳ Ｐゴシック" charset="0"/>
              </a:rPr>
              <a:t> to Hamiltonian</a:t>
            </a:r>
          </a:p>
        </p:txBody>
      </p:sp>
      <p:sp>
        <p:nvSpPr>
          <p:cNvPr id="17410" name="Content Placeholder 2"/>
          <p:cNvSpPr>
            <a:spLocks noGrp="1"/>
          </p:cNvSpPr>
          <p:nvPr>
            <p:ph sz="half" idx="1"/>
          </p:nvPr>
        </p:nvSpPr>
        <p:spPr>
          <a:xfrm>
            <a:off x="250825" y="620713"/>
            <a:ext cx="8713788" cy="5111750"/>
          </a:xfrm>
        </p:spPr>
        <p:txBody>
          <a:bodyPr/>
          <a:lstStyle/>
          <a:p>
            <a:pPr>
              <a:buFont typeface="Wingdings" charset="0"/>
              <a:buChar char="q"/>
            </a:pPr>
            <a:r>
              <a:rPr lang="en-US" dirty="0">
                <a:latin typeface="Palatino" charset="0"/>
                <a:ea typeface="ＭＳ Ｐゴシック" charset="0"/>
                <a:cs typeface="ＭＳ Ｐゴシック" charset="0"/>
              </a:rPr>
              <a:t> Some </a:t>
            </a:r>
            <a:r>
              <a:rPr lang="en-US" b="1" dirty="0">
                <a:latin typeface="Palatino" charset="0"/>
                <a:ea typeface="ＭＳ Ｐゴシック" charset="0"/>
                <a:cs typeface="ＭＳ Ｐゴシック" charset="0"/>
              </a:rPr>
              <a:t>disadvantages</a:t>
            </a:r>
            <a:r>
              <a:rPr lang="en-US" dirty="0">
                <a:latin typeface="Palatino" charset="0"/>
                <a:ea typeface="ＭＳ Ｐゴシック" charset="0"/>
                <a:cs typeface="ＭＳ Ｐゴシック" charset="0"/>
              </a:rPr>
              <a:t> of the </a:t>
            </a:r>
            <a:r>
              <a:rPr lang="en-US" dirty="0" err="1">
                <a:latin typeface="Palatino" charset="0"/>
                <a:ea typeface="ＭＳ Ｐゴシック" charset="0"/>
                <a:cs typeface="ＭＳ Ｐゴシック" charset="0"/>
              </a:rPr>
              <a:t>Lagrangian</a:t>
            </a:r>
            <a:r>
              <a:rPr lang="en-US" dirty="0">
                <a:latin typeface="Palatino" charset="0"/>
                <a:ea typeface="ＭＳ Ｐゴシック" charset="0"/>
                <a:cs typeface="ＭＳ Ｐゴシック" charset="0"/>
              </a:rPr>
              <a:t> formalism:</a:t>
            </a:r>
          </a:p>
          <a:p>
            <a:pPr lvl="1"/>
            <a:r>
              <a:rPr lang="en-US" b="1" dirty="0">
                <a:latin typeface="Palatino" charset="0"/>
                <a:ea typeface="ＭＳ Ｐゴシック" charset="0"/>
                <a:cs typeface="Palatino" charset="0"/>
              </a:rPr>
              <a:t>No uniqueness</a:t>
            </a:r>
            <a:r>
              <a:rPr lang="en-US" dirty="0">
                <a:latin typeface="Palatino" charset="0"/>
                <a:ea typeface="ＭＳ Ｐゴシック" charset="0"/>
                <a:cs typeface="Palatino" charset="0"/>
              </a:rPr>
              <a:t>: different </a:t>
            </a:r>
            <a:r>
              <a:rPr lang="en-US" dirty="0" err="1">
                <a:latin typeface="Palatino" charset="0"/>
                <a:ea typeface="ＭＳ Ｐゴシック" charset="0"/>
                <a:cs typeface="Palatino" charset="0"/>
              </a:rPr>
              <a:t>Lagrangians</a:t>
            </a:r>
            <a:r>
              <a:rPr lang="en-US" dirty="0">
                <a:latin typeface="Palatino" charset="0"/>
                <a:ea typeface="ＭＳ Ｐゴシック" charset="0"/>
                <a:cs typeface="Palatino" charset="0"/>
              </a:rPr>
              <a:t> can lead to same equations</a:t>
            </a:r>
          </a:p>
          <a:p>
            <a:pPr lvl="1"/>
            <a:r>
              <a:rPr lang="en-US" b="1" dirty="0">
                <a:latin typeface="Palatino" charset="0"/>
                <a:ea typeface="ＭＳ Ｐゴシック" charset="0"/>
                <a:cs typeface="Palatino" charset="0"/>
              </a:rPr>
              <a:t>Physical significance </a:t>
            </a:r>
            <a:r>
              <a:rPr lang="en-US" dirty="0">
                <a:latin typeface="Palatino" charset="0"/>
                <a:ea typeface="ＭＳ Ｐゴシック" charset="0"/>
                <a:cs typeface="Palatino" charset="0"/>
              </a:rPr>
              <a:t>not straightforward (even its basic form given more by “experience” and the fact that it actually works that way!)</a:t>
            </a:r>
          </a:p>
          <a:p>
            <a:r>
              <a:rPr lang="en-US" b="1" dirty="0">
                <a:latin typeface="Palatino" charset="0"/>
                <a:ea typeface="ＭＳ Ｐゴシック" charset="0"/>
                <a:cs typeface="Palatino" charset="0"/>
              </a:rPr>
              <a:t>Note: </a:t>
            </a:r>
            <a:r>
              <a:rPr lang="en-US" dirty="0">
                <a:latin typeface="Palatino" charset="0"/>
                <a:ea typeface="ＭＳ Ｐゴシック" charset="0"/>
                <a:cs typeface="Palatino" charset="0"/>
              </a:rPr>
              <a:t>The (relativistic) </a:t>
            </a:r>
            <a:r>
              <a:rPr lang="en-US" dirty="0" err="1">
                <a:latin typeface="Palatino" charset="0"/>
                <a:ea typeface="ＭＳ Ｐゴシック" charset="0"/>
                <a:cs typeface="Palatino" charset="0"/>
              </a:rPr>
              <a:t>Lagrangian</a:t>
            </a:r>
            <a:r>
              <a:rPr lang="en-US" dirty="0">
                <a:latin typeface="Palatino" charset="0"/>
                <a:ea typeface="ＭＳ Ｐゴシック" charset="0"/>
                <a:cs typeface="Palatino" charset="0"/>
              </a:rPr>
              <a:t> is very useful in </a:t>
            </a:r>
            <a:r>
              <a:rPr lang="en-US" b="1" dirty="0">
                <a:latin typeface="Palatino" charset="0"/>
                <a:ea typeface="ＭＳ Ｐゴシック" charset="0"/>
                <a:cs typeface="Palatino" charset="0"/>
              </a:rPr>
              <a:t>particle physics </a:t>
            </a:r>
            <a:r>
              <a:rPr lang="en-US" dirty="0">
                <a:latin typeface="Palatino" charset="0"/>
                <a:ea typeface="ＭＳ Ｐゴシック" charset="0"/>
                <a:cs typeface="Palatino" charset="0"/>
              </a:rPr>
              <a:t>(invariant under Lorentz transformations)</a:t>
            </a:r>
          </a:p>
          <a:p>
            <a:pPr>
              <a:buFont typeface="Wingdings" charset="0"/>
              <a:buChar char="q"/>
            </a:pPr>
            <a:r>
              <a:rPr lang="en-US" dirty="0">
                <a:latin typeface="Palatino" charset="0"/>
                <a:ea typeface="ＭＳ Ｐゴシック" charset="0"/>
                <a:cs typeface="Palatino" charset="0"/>
              </a:rPr>
              <a:t> </a:t>
            </a:r>
            <a:r>
              <a:rPr lang="en-US" dirty="0" err="1">
                <a:latin typeface="Palatino" charset="0"/>
                <a:ea typeface="ＭＳ Ｐゴシック" charset="0"/>
                <a:cs typeface="Palatino" charset="0"/>
              </a:rPr>
              <a:t>Lagrangian</a:t>
            </a:r>
            <a:r>
              <a:rPr lang="en-US" dirty="0">
                <a:latin typeface="Palatino" charset="0"/>
                <a:ea typeface="ＭＳ Ｐゴシック" charset="0"/>
                <a:cs typeface="Palatino" charset="0"/>
              </a:rPr>
              <a:t> function provides in general      </a:t>
            </a:r>
            <a:r>
              <a:rPr lang="en-US" b="1" dirty="0">
                <a:latin typeface="Palatino" charset="0"/>
                <a:ea typeface="ＭＳ Ｐゴシック" charset="0"/>
                <a:cs typeface="Palatino" charset="0"/>
              </a:rPr>
              <a:t>second order differential equations</a:t>
            </a:r>
            <a:r>
              <a:rPr lang="en-US" dirty="0">
                <a:latin typeface="Palatino" charset="0"/>
                <a:ea typeface="ＭＳ Ｐゴシック" charset="0"/>
                <a:cs typeface="Palatino" charset="0"/>
              </a:rPr>
              <a:t> (</a:t>
            </a:r>
            <a:r>
              <a:rPr lang="en-US" b="1" dirty="0">
                <a:latin typeface="Palatino" charset="0"/>
                <a:ea typeface="ＭＳ Ｐゴシック" charset="0"/>
                <a:cs typeface="Palatino" charset="0"/>
              </a:rPr>
              <a:t>coordinate space</a:t>
            </a:r>
            <a:r>
              <a:rPr lang="en-US" dirty="0">
                <a:latin typeface="Palatino" charset="0"/>
                <a:ea typeface="ＭＳ Ｐゴシック" charset="0"/>
                <a:cs typeface="Palatino" charset="0"/>
              </a:rPr>
              <a:t>)</a:t>
            </a:r>
          </a:p>
          <a:p>
            <a:pPr>
              <a:buFont typeface="Wingdings" charset="0"/>
              <a:buChar char="q"/>
            </a:pPr>
            <a:r>
              <a:rPr lang="en-US" dirty="0">
                <a:latin typeface="Palatino" charset="0"/>
                <a:ea typeface="ＭＳ Ｐゴシック" charset="0"/>
                <a:cs typeface="Palatino" charset="0"/>
              </a:rPr>
              <a:t>Already observed advantage to move to system of     	</a:t>
            </a:r>
            <a:r>
              <a:rPr lang="en-US" b="1" dirty="0">
                <a:latin typeface="Palatino" charset="0"/>
                <a:ea typeface="ＭＳ Ｐゴシック" charset="0"/>
                <a:cs typeface="Palatino" charset="0"/>
              </a:rPr>
              <a:t>first order differential equations</a:t>
            </a:r>
            <a:r>
              <a:rPr lang="en-US" dirty="0">
                <a:latin typeface="Palatino" charset="0"/>
                <a:ea typeface="ＭＳ Ｐゴシック" charset="0"/>
                <a:cs typeface="Palatino" charset="0"/>
              </a:rPr>
              <a:t>, which are more straightforward to solve (</a:t>
            </a:r>
            <a:r>
              <a:rPr lang="en-US" b="1" dirty="0">
                <a:latin typeface="Palatino" charset="0"/>
                <a:ea typeface="ＭＳ Ｐゴシック" charset="0"/>
                <a:cs typeface="Palatino" charset="0"/>
              </a:rPr>
              <a:t>phase space</a:t>
            </a:r>
            <a:r>
              <a:rPr lang="en-US" dirty="0">
                <a:latin typeface="Palatino" charset="0"/>
                <a:ea typeface="ＭＳ Ｐゴシック" charset="0"/>
                <a:cs typeface="Palatino" charset="0"/>
              </a:rPr>
              <a:t>)</a:t>
            </a:r>
          </a:p>
          <a:p>
            <a:pPr>
              <a:buFont typeface="Wingdings" charset="0"/>
              <a:buChar char="q"/>
            </a:pPr>
            <a:r>
              <a:rPr lang="en-US" dirty="0">
                <a:latin typeface="Palatino" charset="0"/>
                <a:ea typeface="ＭＳ Ｐゴシック" charset="0"/>
                <a:cs typeface="Palatino" charset="0"/>
              </a:rPr>
              <a:t>Derived by the </a:t>
            </a:r>
            <a:r>
              <a:rPr lang="en-US" b="1" dirty="0">
                <a:latin typeface="Palatino" charset="0"/>
                <a:ea typeface="ＭＳ Ｐゴシック" charset="0"/>
                <a:cs typeface="Palatino" charset="0"/>
              </a:rPr>
              <a:t>Hamiltonian</a:t>
            </a:r>
            <a:r>
              <a:rPr lang="en-US" dirty="0">
                <a:latin typeface="Palatino" charset="0"/>
                <a:ea typeface="ＭＳ Ｐゴシック" charset="0"/>
                <a:cs typeface="Palatino" charset="0"/>
              </a:rPr>
              <a:t> of the system</a:t>
            </a:r>
          </a:p>
        </p:txBody>
      </p:sp>
      <p:pic>
        <p:nvPicPr>
          <p:cNvPr id="17411"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4653260"/>
            <a:ext cx="254000"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2"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3568" y="5877272"/>
            <a:ext cx="422275" cy="28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950244003"/>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1187450" y="-41275"/>
            <a:ext cx="7345363" cy="661988"/>
          </a:xfrm>
        </p:spPr>
        <p:txBody>
          <a:bodyPr/>
          <a:lstStyle/>
          <a:p>
            <a:r>
              <a:rPr lang="en-US" sz="4400">
                <a:latin typeface="Bookman Old Style" charset="0"/>
                <a:ea typeface="ＭＳ Ｐゴシック" charset="0"/>
                <a:cs typeface="ＭＳ Ｐゴシック" charset="0"/>
              </a:rPr>
              <a:t>Hamiltonian formalism</a:t>
            </a:r>
          </a:p>
        </p:txBody>
      </p:sp>
      <p:sp>
        <p:nvSpPr>
          <p:cNvPr id="19458" name="Content Placeholder 2"/>
          <p:cNvSpPr>
            <a:spLocks noGrp="1"/>
          </p:cNvSpPr>
          <p:nvPr>
            <p:ph sz="half" idx="1"/>
          </p:nvPr>
        </p:nvSpPr>
        <p:spPr>
          <a:xfrm>
            <a:off x="250825" y="692150"/>
            <a:ext cx="8713788" cy="5113338"/>
          </a:xfrm>
        </p:spPr>
        <p:txBody>
          <a:bodyPr/>
          <a:lstStyle/>
          <a:p>
            <a:pPr>
              <a:spcBef>
                <a:spcPct val="0"/>
              </a:spcBef>
              <a:buFont typeface="Wingdings" charset="0"/>
              <a:buChar char="q"/>
            </a:pPr>
            <a:r>
              <a:rPr lang="en-US" sz="2400" dirty="0">
                <a:latin typeface="Palatino" charset="0"/>
                <a:ea typeface="ＭＳ Ｐゴシック" charset="0"/>
                <a:cs typeface="ＭＳ Ｐゴシック" charset="0"/>
              </a:rPr>
              <a:t> The </a:t>
            </a:r>
            <a:r>
              <a:rPr lang="en-US" sz="2400" b="1" dirty="0">
                <a:latin typeface="Palatino" charset="0"/>
                <a:ea typeface="ＭＳ Ｐゴシック" charset="0"/>
                <a:cs typeface="ＭＳ Ｐゴシック" charset="0"/>
              </a:rPr>
              <a:t>Hamiltonian</a:t>
            </a:r>
            <a:r>
              <a:rPr lang="en-US" sz="2400" dirty="0">
                <a:latin typeface="Palatino" charset="0"/>
                <a:ea typeface="ＭＳ Ｐゴシック" charset="0"/>
                <a:cs typeface="ＭＳ Ｐゴシック" charset="0"/>
              </a:rPr>
              <a:t> of the system is defined as the </a:t>
            </a:r>
            <a:r>
              <a:rPr lang="en-US" sz="2400" b="1" dirty="0">
                <a:latin typeface="Palatino" charset="0"/>
                <a:ea typeface="ＭＳ Ｐゴシック" charset="0"/>
                <a:cs typeface="ＭＳ Ｐゴシック" charset="0"/>
              </a:rPr>
              <a:t>Legendre</a:t>
            </a:r>
            <a:r>
              <a:rPr lang="en-US" sz="2400" dirty="0">
                <a:latin typeface="Palatino" charset="0"/>
                <a:ea typeface="ＭＳ Ｐゴシック" charset="0"/>
                <a:cs typeface="ＭＳ Ｐゴシック" charset="0"/>
              </a:rPr>
              <a:t> </a:t>
            </a:r>
            <a:r>
              <a:rPr lang="en-US" sz="2400" b="1" dirty="0">
                <a:latin typeface="Palatino" charset="0"/>
                <a:ea typeface="ＭＳ Ｐゴシック" charset="0"/>
                <a:cs typeface="ＭＳ Ｐゴシック" charset="0"/>
              </a:rPr>
              <a:t>transformation</a:t>
            </a:r>
            <a:r>
              <a:rPr lang="en-US" sz="2400" dirty="0">
                <a:latin typeface="Palatino" charset="0"/>
                <a:ea typeface="ＭＳ Ｐゴシック" charset="0"/>
                <a:cs typeface="ＭＳ Ｐゴシック" charset="0"/>
              </a:rPr>
              <a:t> of the </a:t>
            </a:r>
            <a:r>
              <a:rPr lang="en-US" sz="2400" dirty="0" err="1">
                <a:latin typeface="Palatino" charset="0"/>
                <a:ea typeface="ＭＳ Ｐゴシック" charset="0"/>
                <a:cs typeface="ＭＳ Ｐゴシック" charset="0"/>
              </a:rPr>
              <a:t>Lagrangian</a:t>
            </a:r>
            <a:r>
              <a:rPr lang="en-US" sz="2400" dirty="0">
                <a:latin typeface="Palatino" charset="0"/>
                <a:ea typeface="ＭＳ Ｐゴシック" charset="0"/>
                <a:cs typeface="ＭＳ Ｐゴシック" charset="0"/>
              </a:rPr>
              <a:t>      																	      				</a:t>
            </a:r>
            <a:r>
              <a:rPr lang="el-GR" sz="2400" dirty="0">
                <a:latin typeface="Palatino" charset="0"/>
                <a:ea typeface="ＭＳ Ｐゴシック" charset="0"/>
                <a:cs typeface="ＭＳ Ｐゴシック" charset="0"/>
              </a:rPr>
              <a:t>     									     </a:t>
            </a:r>
            <a:r>
              <a:rPr lang="en-US" sz="2400" dirty="0">
                <a:latin typeface="Palatino" charset="0"/>
                <a:ea typeface="ＭＳ Ｐゴシック" charset="0"/>
                <a:cs typeface="ＭＳ Ｐゴシック" charset="0"/>
              </a:rPr>
              <a:t>where the </a:t>
            </a:r>
            <a:r>
              <a:rPr lang="en-US" sz="2400" b="1" dirty="0" err="1">
                <a:latin typeface="Palatino" charset="0"/>
                <a:ea typeface="ＭＳ Ｐゴシック" charset="0"/>
                <a:cs typeface="ＭＳ Ｐゴシック" charset="0"/>
              </a:rPr>
              <a:t>generalised</a:t>
            </a:r>
            <a:r>
              <a:rPr lang="en-US" sz="2400" b="1" dirty="0">
                <a:latin typeface="Palatino" charset="0"/>
                <a:ea typeface="ＭＳ Ｐゴシック" charset="0"/>
                <a:cs typeface="ＭＳ Ｐゴシック" charset="0"/>
              </a:rPr>
              <a:t> momenta</a:t>
            </a:r>
            <a:r>
              <a:rPr lang="en-US" sz="2400" dirty="0">
                <a:latin typeface="Palatino" charset="0"/>
                <a:ea typeface="ＭＳ Ｐゴシック" charset="0"/>
                <a:cs typeface="ＭＳ Ｐゴシック" charset="0"/>
              </a:rPr>
              <a:t> are </a:t>
            </a:r>
          </a:p>
          <a:p>
            <a:pPr>
              <a:spcBef>
                <a:spcPts val="1800"/>
              </a:spcBef>
              <a:buFont typeface="Wingdings" charset="0"/>
              <a:buChar char="q"/>
            </a:pPr>
            <a:endParaRPr lang="en-US" sz="2400" dirty="0">
              <a:latin typeface="Palatino" charset="0"/>
              <a:ea typeface="ＭＳ Ｐゴシック" charset="0"/>
              <a:cs typeface="ＭＳ Ｐゴシック" charset="0"/>
            </a:endParaRPr>
          </a:p>
        </p:txBody>
      </p:sp>
      <p:pic>
        <p:nvPicPr>
          <p:cNvPr id="19459" name="Picture 10"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2276475"/>
            <a:ext cx="1455738" cy="898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460" name="Picture 5"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1557338"/>
            <a:ext cx="6005513" cy="935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012431376"/>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1187450" y="-41275"/>
            <a:ext cx="7345363" cy="661988"/>
          </a:xfrm>
        </p:spPr>
        <p:txBody>
          <a:bodyPr/>
          <a:lstStyle/>
          <a:p>
            <a:r>
              <a:rPr lang="en-US" sz="4400">
                <a:latin typeface="Bookman Old Style" charset="0"/>
                <a:ea typeface="ＭＳ Ｐゴシック" charset="0"/>
                <a:cs typeface="ＭＳ Ｐゴシック" charset="0"/>
              </a:rPr>
              <a:t>Hamiltonian formalism</a:t>
            </a:r>
          </a:p>
        </p:txBody>
      </p:sp>
      <p:sp>
        <p:nvSpPr>
          <p:cNvPr id="19458" name="Content Placeholder 2"/>
          <p:cNvSpPr>
            <a:spLocks noGrp="1"/>
          </p:cNvSpPr>
          <p:nvPr>
            <p:ph sz="half" idx="1"/>
          </p:nvPr>
        </p:nvSpPr>
        <p:spPr>
          <a:xfrm>
            <a:off x="250825" y="692150"/>
            <a:ext cx="8713788" cy="5113338"/>
          </a:xfrm>
        </p:spPr>
        <p:txBody>
          <a:bodyPr/>
          <a:lstStyle/>
          <a:p>
            <a:pPr>
              <a:spcBef>
                <a:spcPct val="0"/>
              </a:spcBef>
              <a:buFont typeface="Wingdings" charset="0"/>
              <a:buChar char="q"/>
            </a:pPr>
            <a:r>
              <a:rPr lang="en-US" sz="2400" dirty="0">
                <a:latin typeface="Palatino" charset="0"/>
                <a:ea typeface="ＭＳ Ｐゴシック" charset="0"/>
                <a:cs typeface="ＭＳ Ｐゴシック" charset="0"/>
              </a:rPr>
              <a:t> The </a:t>
            </a:r>
            <a:r>
              <a:rPr lang="en-US" sz="2400" b="1" dirty="0">
                <a:latin typeface="Palatino" charset="0"/>
                <a:ea typeface="ＭＳ Ｐゴシック" charset="0"/>
                <a:cs typeface="ＭＳ Ｐゴシック" charset="0"/>
              </a:rPr>
              <a:t>Hamiltonian</a:t>
            </a:r>
            <a:r>
              <a:rPr lang="en-US" sz="2400" dirty="0">
                <a:latin typeface="Palatino" charset="0"/>
                <a:ea typeface="ＭＳ Ｐゴシック" charset="0"/>
                <a:cs typeface="ＭＳ Ｐゴシック" charset="0"/>
              </a:rPr>
              <a:t> of the system is defined as the </a:t>
            </a:r>
            <a:r>
              <a:rPr lang="en-US" sz="2400" b="1" dirty="0">
                <a:latin typeface="Palatino" charset="0"/>
                <a:ea typeface="ＭＳ Ｐゴシック" charset="0"/>
                <a:cs typeface="ＭＳ Ｐゴシック" charset="0"/>
              </a:rPr>
              <a:t>Legendre</a:t>
            </a:r>
            <a:r>
              <a:rPr lang="en-US" sz="2400" dirty="0">
                <a:latin typeface="Palatino" charset="0"/>
                <a:ea typeface="ＭＳ Ｐゴシック" charset="0"/>
                <a:cs typeface="ＭＳ Ｐゴシック" charset="0"/>
              </a:rPr>
              <a:t> </a:t>
            </a:r>
            <a:r>
              <a:rPr lang="en-US" sz="2400" b="1" dirty="0">
                <a:latin typeface="Palatino" charset="0"/>
                <a:ea typeface="ＭＳ Ｐゴシック" charset="0"/>
                <a:cs typeface="ＭＳ Ｐゴシック" charset="0"/>
              </a:rPr>
              <a:t>transformation</a:t>
            </a:r>
            <a:r>
              <a:rPr lang="en-US" sz="2400" dirty="0">
                <a:latin typeface="Palatino" charset="0"/>
                <a:ea typeface="ＭＳ Ｐゴシック" charset="0"/>
                <a:cs typeface="ＭＳ Ｐゴシック" charset="0"/>
              </a:rPr>
              <a:t> of the </a:t>
            </a:r>
            <a:r>
              <a:rPr lang="en-US" sz="2400" dirty="0" err="1">
                <a:latin typeface="Palatino" charset="0"/>
                <a:ea typeface="ＭＳ Ｐゴシック" charset="0"/>
                <a:cs typeface="ＭＳ Ｐゴシック" charset="0"/>
              </a:rPr>
              <a:t>Lagrangian</a:t>
            </a:r>
            <a:r>
              <a:rPr lang="en-US" sz="2400" dirty="0">
                <a:latin typeface="Palatino" charset="0"/>
                <a:ea typeface="ＭＳ Ｐゴシック" charset="0"/>
                <a:cs typeface="ＭＳ Ｐゴシック" charset="0"/>
              </a:rPr>
              <a:t>      																	      				</a:t>
            </a:r>
            <a:r>
              <a:rPr lang="el-GR" sz="2400" dirty="0">
                <a:latin typeface="Palatino" charset="0"/>
                <a:ea typeface="ＭＳ Ｐゴシック" charset="0"/>
                <a:cs typeface="ＭＳ Ｐゴシック" charset="0"/>
              </a:rPr>
              <a:t>     									     </a:t>
            </a:r>
            <a:r>
              <a:rPr lang="en-US" sz="2400" dirty="0">
                <a:latin typeface="Palatino" charset="0"/>
                <a:ea typeface="ＭＳ Ｐゴシック" charset="0"/>
                <a:cs typeface="ＭＳ Ｐゴシック" charset="0"/>
              </a:rPr>
              <a:t>where the </a:t>
            </a:r>
            <a:r>
              <a:rPr lang="en-US" sz="2400" b="1" dirty="0" err="1">
                <a:latin typeface="Palatino" charset="0"/>
                <a:ea typeface="ＭＳ Ｐゴシック" charset="0"/>
                <a:cs typeface="ＭＳ Ｐゴシック" charset="0"/>
              </a:rPr>
              <a:t>generalised</a:t>
            </a:r>
            <a:r>
              <a:rPr lang="en-US" sz="2400" b="1" dirty="0">
                <a:latin typeface="Palatino" charset="0"/>
                <a:ea typeface="ＭＳ Ｐゴシック" charset="0"/>
                <a:cs typeface="ＭＳ Ｐゴシック" charset="0"/>
              </a:rPr>
              <a:t> momenta</a:t>
            </a:r>
            <a:r>
              <a:rPr lang="en-US" sz="2400" dirty="0">
                <a:latin typeface="Palatino" charset="0"/>
                <a:ea typeface="ＭＳ Ｐゴシック" charset="0"/>
                <a:cs typeface="ＭＳ Ｐゴシック" charset="0"/>
              </a:rPr>
              <a:t> are </a:t>
            </a:r>
          </a:p>
          <a:p>
            <a:pPr>
              <a:spcBef>
                <a:spcPts val="1800"/>
              </a:spcBef>
              <a:buFont typeface="Wingdings" charset="0"/>
              <a:buChar char="q"/>
            </a:pPr>
            <a:r>
              <a:rPr lang="en-US" sz="2400" dirty="0">
                <a:latin typeface="Palatino" charset="0"/>
                <a:ea typeface="ＭＳ Ｐゴシック" charset="0"/>
                <a:cs typeface="ＭＳ Ｐゴシック" charset="0"/>
              </a:rPr>
              <a:t>The </a:t>
            </a:r>
            <a:r>
              <a:rPr lang="en-US" sz="2400" b="1" dirty="0" err="1">
                <a:latin typeface="Palatino" charset="0"/>
                <a:ea typeface="ＭＳ Ｐゴシック" charset="0"/>
                <a:cs typeface="ＭＳ Ｐゴシック" charset="0"/>
              </a:rPr>
              <a:t>generalised</a:t>
            </a:r>
            <a:r>
              <a:rPr lang="en-US" sz="2400" b="1" dirty="0">
                <a:latin typeface="Palatino" charset="0"/>
                <a:ea typeface="ＭＳ Ｐゴシック" charset="0"/>
                <a:cs typeface="ＭＳ Ｐゴシック" charset="0"/>
              </a:rPr>
              <a:t> velocities </a:t>
            </a:r>
            <a:r>
              <a:rPr lang="en-US" sz="2400" dirty="0">
                <a:latin typeface="Palatino" charset="0"/>
                <a:ea typeface="ＭＳ Ｐゴシック" charset="0"/>
                <a:cs typeface="ＭＳ Ｐゴシック" charset="0"/>
              </a:rPr>
              <a:t>can be  expressed as a function of the </a:t>
            </a:r>
            <a:r>
              <a:rPr lang="en-US" sz="2400" b="1" dirty="0" err="1">
                <a:latin typeface="Palatino" charset="0"/>
                <a:ea typeface="ＭＳ Ｐゴシック" charset="0"/>
                <a:cs typeface="ＭＳ Ｐゴシック" charset="0"/>
              </a:rPr>
              <a:t>generalised</a:t>
            </a:r>
            <a:r>
              <a:rPr lang="en-US" sz="2400" b="1" dirty="0">
                <a:latin typeface="Palatino" charset="0"/>
                <a:ea typeface="ＭＳ Ｐゴシック" charset="0"/>
                <a:cs typeface="ＭＳ Ｐゴシック" charset="0"/>
              </a:rPr>
              <a:t> momenta </a:t>
            </a:r>
            <a:r>
              <a:rPr lang="en-US" sz="2400" dirty="0">
                <a:latin typeface="Palatino" charset="0"/>
                <a:ea typeface="ＭＳ Ｐゴシック" charset="0"/>
                <a:cs typeface="ＭＳ Ｐゴシック" charset="0"/>
              </a:rPr>
              <a:t>if the previous equation is invertible, and thereby define the Hamiltonian of the system</a:t>
            </a:r>
          </a:p>
        </p:txBody>
      </p:sp>
      <p:pic>
        <p:nvPicPr>
          <p:cNvPr id="19459" name="Picture 10"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2276475"/>
            <a:ext cx="1455738" cy="898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460" name="Picture 5"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1557338"/>
            <a:ext cx="6005513" cy="935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628381108"/>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1187450" y="-41275"/>
            <a:ext cx="7345363" cy="661988"/>
          </a:xfrm>
        </p:spPr>
        <p:txBody>
          <a:bodyPr/>
          <a:lstStyle/>
          <a:p>
            <a:r>
              <a:rPr lang="en-US" sz="4400">
                <a:latin typeface="Bookman Old Style" charset="0"/>
                <a:ea typeface="ＭＳ Ｐゴシック" charset="0"/>
                <a:cs typeface="ＭＳ Ｐゴシック" charset="0"/>
              </a:rPr>
              <a:t>Hamiltonian formalism</a:t>
            </a:r>
          </a:p>
        </p:txBody>
      </p:sp>
      <p:sp>
        <p:nvSpPr>
          <p:cNvPr id="19458" name="Content Placeholder 2"/>
          <p:cNvSpPr>
            <a:spLocks noGrp="1"/>
          </p:cNvSpPr>
          <p:nvPr>
            <p:ph sz="half" idx="1"/>
          </p:nvPr>
        </p:nvSpPr>
        <p:spPr>
          <a:xfrm>
            <a:off x="250825" y="692150"/>
            <a:ext cx="8713788" cy="5113338"/>
          </a:xfrm>
        </p:spPr>
        <p:txBody>
          <a:bodyPr/>
          <a:lstStyle/>
          <a:p>
            <a:pPr>
              <a:spcBef>
                <a:spcPct val="0"/>
              </a:spcBef>
              <a:buFont typeface="Wingdings" charset="0"/>
              <a:buChar char="q"/>
            </a:pPr>
            <a:r>
              <a:rPr lang="en-US" sz="2400" dirty="0">
                <a:latin typeface="Palatino" charset="0"/>
                <a:ea typeface="ＭＳ Ｐゴシック" charset="0"/>
                <a:cs typeface="ＭＳ Ｐゴシック" charset="0"/>
              </a:rPr>
              <a:t> The </a:t>
            </a:r>
            <a:r>
              <a:rPr lang="en-US" sz="2400" b="1" dirty="0">
                <a:latin typeface="Palatino" charset="0"/>
                <a:ea typeface="ＭＳ Ｐゴシック" charset="0"/>
                <a:cs typeface="ＭＳ Ｐゴシック" charset="0"/>
              </a:rPr>
              <a:t>Hamiltonian</a:t>
            </a:r>
            <a:r>
              <a:rPr lang="en-US" sz="2400" dirty="0">
                <a:latin typeface="Palatino" charset="0"/>
                <a:ea typeface="ＭＳ Ｐゴシック" charset="0"/>
                <a:cs typeface="ＭＳ Ｐゴシック" charset="0"/>
              </a:rPr>
              <a:t> of the system is defined as the </a:t>
            </a:r>
            <a:r>
              <a:rPr lang="en-US" sz="2400" b="1" dirty="0">
                <a:latin typeface="Palatino" charset="0"/>
                <a:ea typeface="ＭＳ Ｐゴシック" charset="0"/>
                <a:cs typeface="ＭＳ Ｐゴシック" charset="0"/>
              </a:rPr>
              <a:t>Legendre</a:t>
            </a:r>
            <a:r>
              <a:rPr lang="en-US" sz="2400" dirty="0">
                <a:latin typeface="Palatino" charset="0"/>
                <a:ea typeface="ＭＳ Ｐゴシック" charset="0"/>
                <a:cs typeface="ＭＳ Ｐゴシック" charset="0"/>
              </a:rPr>
              <a:t> </a:t>
            </a:r>
            <a:r>
              <a:rPr lang="en-US" sz="2400" b="1" dirty="0">
                <a:latin typeface="Palatino" charset="0"/>
                <a:ea typeface="ＭＳ Ｐゴシック" charset="0"/>
                <a:cs typeface="ＭＳ Ｐゴシック" charset="0"/>
              </a:rPr>
              <a:t>transformation</a:t>
            </a:r>
            <a:r>
              <a:rPr lang="en-US" sz="2400" dirty="0">
                <a:latin typeface="Palatino" charset="0"/>
                <a:ea typeface="ＭＳ Ｐゴシック" charset="0"/>
                <a:cs typeface="ＭＳ Ｐゴシック" charset="0"/>
              </a:rPr>
              <a:t> of the </a:t>
            </a:r>
            <a:r>
              <a:rPr lang="en-US" sz="2400" dirty="0" err="1">
                <a:latin typeface="Palatino" charset="0"/>
                <a:ea typeface="ＭＳ Ｐゴシック" charset="0"/>
                <a:cs typeface="ＭＳ Ｐゴシック" charset="0"/>
              </a:rPr>
              <a:t>Lagrangian</a:t>
            </a:r>
            <a:r>
              <a:rPr lang="en-US" sz="2400" dirty="0">
                <a:latin typeface="Palatino" charset="0"/>
                <a:ea typeface="ＭＳ Ｐゴシック" charset="0"/>
                <a:cs typeface="ＭＳ Ｐゴシック" charset="0"/>
              </a:rPr>
              <a:t>      																	      				</a:t>
            </a:r>
            <a:r>
              <a:rPr lang="el-GR" sz="2400" dirty="0">
                <a:latin typeface="Palatino" charset="0"/>
                <a:ea typeface="ＭＳ Ｐゴシック" charset="0"/>
                <a:cs typeface="ＭＳ Ｐゴシック" charset="0"/>
              </a:rPr>
              <a:t>     									     </a:t>
            </a:r>
            <a:r>
              <a:rPr lang="en-US" sz="2400" dirty="0">
                <a:latin typeface="Palatino" charset="0"/>
                <a:ea typeface="ＭＳ Ｐゴシック" charset="0"/>
                <a:cs typeface="ＭＳ Ｐゴシック" charset="0"/>
              </a:rPr>
              <a:t>where the </a:t>
            </a:r>
            <a:r>
              <a:rPr lang="en-US" sz="2400" b="1" dirty="0" err="1">
                <a:latin typeface="Palatino" charset="0"/>
                <a:ea typeface="ＭＳ Ｐゴシック" charset="0"/>
                <a:cs typeface="ＭＳ Ｐゴシック" charset="0"/>
              </a:rPr>
              <a:t>generalised</a:t>
            </a:r>
            <a:r>
              <a:rPr lang="en-US" sz="2400" b="1" dirty="0">
                <a:latin typeface="Palatino" charset="0"/>
                <a:ea typeface="ＭＳ Ｐゴシック" charset="0"/>
                <a:cs typeface="ＭＳ Ｐゴシック" charset="0"/>
              </a:rPr>
              <a:t> momenta</a:t>
            </a:r>
            <a:r>
              <a:rPr lang="en-US" sz="2400" dirty="0">
                <a:latin typeface="Palatino" charset="0"/>
                <a:ea typeface="ＭＳ Ｐゴシック" charset="0"/>
                <a:cs typeface="ＭＳ Ｐゴシック" charset="0"/>
              </a:rPr>
              <a:t> are </a:t>
            </a:r>
          </a:p>
          <a:p>
            <a:pPr>
              <a:spcBef>
                <a:spcPts val="1800"/>
              </a:spcBef>
              <a:buFont typeface="Wingdings" charset="0"/>
              <a:buChar char="q"/>
            </a:pPr>
            <a:r>
              <a:rPr lang="en-US" sz="2400" dirty="0">
                <a:latin typeface="Palatino" charset="0"/>
                <a:ea typeface="ＭＳ Ｐゴシック" charset="0"/>
                <a:cs typeface="ＭＳ Ｐゴシック" charset="0"/>
              </a:rPr>
              <a:t>The </a:t>
            </a:r>
            <a:r>
              <a:rPr lang="en-US" sz="2400" b="1" dirty="0" err="1">
                <a:latin typeface="Palatino" charset="0"/>
                <a:ea typeface="ＭＳ Ｐゴシック" charset="0"/>
                <a:cs typeface="ＭＳ Ｐゴシック" charset="0"/>
              </a:rPr>
              <a:t>generalised</a:t>
            </a:r>
            <a:r>
              <a:rPr lang="en-US" sz="2400" b="1" dirty="0">
                <a:latin typeface="Palatino" charset="0"/>
                <a:ea typeface="ＭＳ Ｐゴシック" charset="0"/>
                <a:cs typeface="ＭＳ Ｐゴシック" charset="0"/>
              </a:rPr>
              <a:t> velocities </a:t>
            </a:r>
            <a:r>
              <a:rPr lang="en-US" sz="2400" dirty="0">
                <a:latin typeface="Palatino" charset="0"/>
                <a:ea typeface="ＭＳ Ｐゴシック" charset="0"/>
                <a:cs typeface="ＭＳ Ｐゴシック" charset="0"/>
              </a:rPr>
              <a:t>can be  expressed as a function of the </a:t>
            </a:r>
            <a:r>
              <a:rPr lang="en-US" sz="2400" b="1" dirty="0" err="1">
                <a:latin typeface="Palatino" charset="0"/>
                <a:ea typeface="ＭＳ Ｐゴシック" charset="0"/>
                <a:cs typeface="ＭＳ Ｐゴシック" charset="0"/>
              </a:rPr>
              <a:t>generalised</a:t>
            </a:r>
            <a:r>
              <a:rPr lang="en-US" sz="2400" b="1" dirty="0">
                <a:latin typeface="Palatino" charset="0"/>
                <a:ea typeface="ＭＳ Ｐゴシック" charset="0"/>
                <a:cs typeface="ＭＳ Ｐゴシック" charset="0"/>
              </a:rPr>
              <a:t> momenta </a:t>
            </a:r>
            <a:r>
              <a:rPr lang="en-US" sz="2400" dirty="0">
                <a:latin typeface="Palatino" charset="0"/>
                <a:ea typeface="ＭＳ Ｐゴシック" charset="0"/>
                <a:cs typeface="ＭＳ Ｐゴシック" charset="0"/>
              </a:rPr>
              <a:t>if the previous equation is invertible, and thereby define the Hamiltonian of the system</a:t>
            </a:r>
          </a:p>
          <a:p>
            <a:pPr>
              <a:spcBef>
                <a:spcPts val="600"/>
              </a:spcBef>
              <a:buFont typeface="Wingdings" charset="0"/>
              <a:buChar char="q"/>
            </a:pPr>
            <a:r>
              <a:rPr lang="en-US" sz="2400" b="1" dirty="0">
                <a:latin typeface="Palatino" charset="0"/>
                <a:ea typeface="ＭＳ Ｐゴシック" charset="0"/>
                <a:cs typeface="ＭＳ Ｐゴシック" charset="0"/>
              </a:rPr>
              <a:t>Example</a:t>
            </a:r>
            <a:r>
              <a:rPr lang="en-US" sz="2400" dirty="0">
                <a:latin typeface="Palatino" charset="0"/>
                <a:ea typeface="ＭＳ Ｐゴシック" charset="0"/>
                <a:cs typeface="ＭＳ Ｐゴシック" charset="0"/>
              </a:rPr>
              <a:t>: consider </a:t>
            </a:r>
          </a:p>
          <a:p>
            <a:pPr>
              <a:lnSpc>
                <a:spcPct val="140000"/>
              </a:lnSpc>
              <a:spcBef>
                <a:spcPts val="1200"/>
              </a:spcBef>
              <a:buFont typeface="Wingdings" charset="0"/>
              <a:buChar char="q"/>
            </a:pPr>
            <a:r>
              <a:rPr lang="en-US" sz="2400" dirty="0">
                <a:latin typeface="Palatino" charset="0"/>
                <a:ea typeface="ＭＳ Ｐゴシック" charset="0"/>
                <a:cs typeface="ＭＳ Ｐゴシック" charset="0"/>
              </a:rPr>
              <a:t>From this, the momentum can be determined as 	      which can be trivially inverted to provide the Hamiltonian  </a:t>
            </a:r>
          </a:p>
        </p:txBody>
      </p:sp>
      <p:pic>
        <p:nvPicPr>
          <p:cNvPr id="19459" name="Picture 10"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2276475"/>
            <a:ext cx="1455738" cy="898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460" name="Picture 5"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1557338"/>
            <a:ext cx="6005513" cy="935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461" name="Picture 1"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711575" y="4292600"/>
            <a:ext cx="4460875"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462" name="Picture 2"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265417" y="4821336"/>
            <a:ext cx="1843087" cy="623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463" name="Picture 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051050" y="5870575"/>
            <a:ext cx="5041900" cy="912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060208916"/>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547664" y="-41275"/>
            <a:ext cx="6985149" cy="661988"/>
          </a:xfrm>
        </p:spPr>
        <p:txBody>
          <a:bodyPr/>
          <a:lstStyle/>
          <a:p>
            <a:r>
              <a:rPr lang="en-US" sz="4400">
                <a:latin typeface="Bookman Old Style" charset="0"/>
                <a:ea typeface="ＭＳ Ｐゴシック" charset="0"/>
                <a:cs typeface="ＭＳ Ｐゴシック" charset="0"/>
              </a:rPr>
              <a:t>Hamilton’s equations</a:t>
            </a:r>
          </a:p>
        </p:txBody>
      </p:sp>
      <p:sp>
        <p:nvSpPr>
          <p:cNvPr id="11266" name="Content Placeholder 2"/>
          <p:cNvSpPr>
            <a:spLocks noGrp="1"/>
          </p:cNvSpPr>
          <p:nvPr>
            <p:ph sz="half" idx="1"/>
          </p:nvPr>
        </p:nvSpPr>
        <p:spPr>
          <a:xfrm>
            <a:off x="250825" y="692150"/>
            <a:ext cx="8713788" cy="6049218"/>
          </a:xfrm>
        </p:spPr>
        <p:txBody>
          <a:bodyPr>
            <a:noAutofit/>
          </a:bodyPr>
          <a:lstStyle/>
          <a:p>
            <a:pPr>
              <a:spcBef>
                <a:spcPts val="0"/>
              </a:spcBef>
              <a:buFont typeface="Wingdings" charset="0"/>
              <a:buChar char="q"/>
              <a:defRPr/>
            </a:pPr>
            <a:r>
              <a:rPr lang="en-US" sz="3200" dirty="0"/>
              <a:t>The </a:t>
            </a:r>
            <a:r>
              <a:rPr lang="en-US" sz="3200" b="1" dirty="0"/>
              <a:t>equations of motion </a:t>
            </a:r>
            <a:r>
              <a:rPr lang="en-US" sz="3200" dirty="0"/>
              <a:t>can be derived from the Hamiltonian following the same variational principle as for the </a:t>
            </a:r>
            <a:r>
              <a:rPr lang="en-US" sz="3200" dirty="0" err="1"/>
              <a:t>Lagrangian</a:t>
            </a:r>
            <a:r>
              <a:rPr lang="en-US" sz="3200" dirty="0"/>
              <a:t> (“stationary” action) but also by simply taking the differential of the Hamiltonian (see appendix) </a:t>
            </a:r>
          </a:p>
          <a:p>
            <a:pPr>
              <a:spcBef>
                <a:spcPts val="0"/>
              </a:spcBef>
              <a:buFont typeface="Wingdings" charset="0"/>
              <a:buChar char="q"/>
              <a:defRPr/>
            </a:pPr>
            <a:endParaRPr lang="en-US" sz="3200" dirty="0"/>
          </a:p>
          <a:p>
            <a:pPr>
              <a:spcBef>
                <a:spcPts val="0"/>
              </a:spcBef>
              <a:buFont typeface="Wingdings" charset="0"/>
              <a:buChar char="q"/>
              <a:defRPr/>
            </a:pPr>
            <a:endParaRPr lang="en-US" sz="3200" dirty="0"/>
          </a:p>
          <a:p>
            <a:pPr>
              <a:spcBef>
                <a:spcPts val="0"/>
              </a:spcBef>
              <a:buFont typeface="Wingdings" charset="0"/>
              <a:buChar char="q"/>
              <a:defRPr/>
            </a:pPr>
            <a:endParaRPr lang="en-US" sz="3200" dirty="0"/>
          </a:p>
        </p:txBody>
      </p:sp>
      <p:pic>
        <p:nvPicPr>
          <p:cNvPr id="11" name="Picture 10"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3789040"/>
            <a:ext cx="7192020" cy="1008112"/>
          </a:xfrm>
          <a:prstGeom prst="rect">
            <a:avLst/>
          </a:prstGeom>
          <a:ln w="38100">
            <a:solidFill>
              <a:srgbClr val="FF0000"/>
            </a:solidFill>
          </a:ln>
        </p:spPr>
      </p:pic>
    </p:spTree>
    <p:extLst>
      <p:ext uri="{BB962C8B-B14F-4D97-AF65-F5344CB8AC3E}">
        <p14:creationId xmlns:p14="http://schemas.microsoft.com/office/powerpoint/2010/main" val="3788683747"/>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547664" y="-41275"/>
            <a:ext cx="6985149" cy="661988"/>
          </a:xfrm>
        </p:spPr>
        <p:txBody>
          <a:bodyPr/>
          <a:lstStyle/>
          <a:p>
            <a:r>
              <a:rPr lang="en-US" sz="4400">
                <a:latin typeface="Bookman Old Style" charset="0"/>
                <a:ea typeface="ＭＳ Ｐゴシック" charset="0"/>
                <a:cs typeface="ＭＳ Ｐゴシック" charset="0"/>
              </a:rPr>
              <a:t>Hamilton’s equations</a:t>
            </a:r>
          </a:p>
        </p:txBody>
      </p:sp>
      <p:sp>
        <p:nvSpPr>
          <p:cNvPr id="11266" name="Content Placeholder 2"/>
          <p:cNvSpPr>
            <a:spLocks noGrp="1"/>
          </p:cNvSpPr>
          <p:nvPr>
            <p:ph sz="half" idx="1"/>
          </p:nvPr>
        </p:nvSpPr>
        <p:spPr>
          <a:xfrm>
            <a:off x="250825" y="692150"/>
            <a:ext cx="8713788" cy="6049218"/>
          </a:xfrm>
        </p:spPr>
        <p:txBody>
          <a:bodyPr>
            <a:noAutofit/>
          </a:bodyPr>
          <a:lstStyle/>
          <a:p>
            <a:pPr>
              <a:spcBef>
                <a:spcPts val="0"/>
              </a:spcBef>
              <a:buFont typeface="Wingdings" charset="0"/>
              <a:buChar char="q"/>
              <a:defRPr/>
            </a:pPr>
            <a:r>
              <a:rPr lang="en-US" sz="3200" dirty="0"/>
              <a:t>The </a:t>
            </a:r>
            <a:r>
              <a:rPr lang="en-US" sz="3200" b="1" dirty="0"/>
              <a:t>equations of motion </a:t>
            </a:r>
            <a:r>
              <a:rPr lang="en-US" sz="3200" dirty="0"/>
              <a:t>can be derived from the Hamiltonian following the same variational principle as for the </a:t>
            </a:r>
            <a:r>
              <a:rPr lang="en-US" sz="3200" dirty="0" err="1"/>
              <a:t>Lagrangian</a:t>
            </a:r>
            <a:r>
              <a:rPr lang="en-US" sz="3200" dirty="0"/>
              <a:t> (“stationary” action) but also by simply taking the differential of the Hamiltonian (see appendix) </a:t>
            </a:r>
          </a:p>
          <a:p>
            <a:pPr>
              <a:spcBef>
                <a:spcPts val="0"/>
              </a:spcBef>
              <a:buFont typeface="Wingdings" charset="0"/>
              <a:buChar char="q"/>
              <a:defRPr/>
            </a:pPr>
            <a:endParaRPr lang="en-US" sz="3200" dirty="0"/>
          </a:p>
          <a:p>
            <a:pPr>
              <a:spcBef>
                <a:spcPts val="0"/>
              </a:spcBef>
              <a:buFont typeface="Wingdings" charset="0"/>
              <a:buChar char="q"/>
              <a:defRPr/>
            </a:pPr>
            <a:endParaRPr lang="en-US" sz="3200" dirty="0"/>
          </a:p>
          <a:p>
            <a:pPr>
              <a:spcBef>
                <a:spcPts val="0"/>
              </a:spcBef>
              <a:buFont typeface="Wingdings" charset="0"/>
              <a:buChar char="q"/>
              <a:defRPr/>
            </a:pPr>
            <a:endParaRPr lang="en-US" sz="3200" dirty="0"/>
          </a:p>
          <a:p>
            <a:pPr>
              <a:spcBef>
                <a:spcPts val="0"/>
              </a:spcBef>
              <a:buFont typeface="Wingdings" charset="0"/>
              <a:buChar char="q"/>
              <a:defRPr/>
            </a:pPr>
            <a:r>
              <a:rPr lang="en-US" sz="3200" dirty="0"/>
              <a:t>These are indeed 		 equations describing the motion in the </a:t>
            </a:r>
            <a:r>
              <a:rPr lang="en-US" sz="3200" b="1" dirty="0"/>
              <a:t>“extended” phase space</a:t>
            </a:r>
          </a:p>
        </p:txBody>
      </p:sp>
      <p:pic>
        <p:nvPicPr>
          <p:cNvPr id="11" name="Picture 10"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3789040"/>
            <a:ext cx="7192020" cy="1008112"/>
          </a:xfrm>
          <a:prstGeom prst="rect">
            <a:avLst/>
          </a:prstGeom>
          <a:ln w="38100">
            <a:solidFill>
              <a:srgbClr val="FF0000"/>
            </a:solidFill>
          </a:ln>
        </p:spPr>
      </p:pic>
      <p:pic>
        <p:nvPicPr>
          <p:cNvPr id="12" name="Picture 2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840699" y="5229199"/>
            <a:ext cx="1091341" cy="3083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a:extLst>
              <a:ext uri="{FF2B5EF4-FFF2-40B4-BE49-F238E27FC236}">
                <a16:creationId xmlns:a16="http://schemas.microsoft.com/office/drawing/2014/main" id="{9C341969-1E74-E60E-86B9-D29789AE39B6}"/>
              </a:ext>
            </a:extLst>
          </p:cNvPr>
          <p:cNvPicPr>
            <a:picLocks noChangeAspect="1"/>
          </p:cNvPicPr>
          <p:nvPr/>
        </p:nvPicPr>
        <p:blipFill>
          <a:blip r:embed="rId5"/>
          <a:stretch>
            <a:fillRect/>
          </a:stretch>
        </p:blipFill>
        <p:spPr>
          <a:xfrm>
            <a:off x="683568" y="6118003"/>
            <a:ext cx="5613400" cy="469900"/>
          </a:xfrm>
          <a:prstGeom prst="rect">
            <a:avLst/>
          </a:prstGeom>
        </p:spPr>
      </p:pic>
    </p:spTree>
    <p:extLst>
      <p:ext uri="{BB962C8B-B14F-4D97-AF65-F5344CB8AC3E}">
        <p14:creationId xmlns:p14="http://schemas.microsoft.com/office/powerpoint/2010/main" val="2178961677"/>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1187450" y="-41275"/>
            <a:ext cx="7345363" cy="661988"/>
          </a:xfrm>
        </p:spPr>
        <p:txBody>
          <a:bodyPr/>
          <a:lstStyle/>
          <a:p>
            <a:r>
              <a:rPr lang="en-US" sz="3600" dirty="0">
                <a:latin typeface="Bookman Old Style" charset="0"/>
                <a:ea typeface="ＭＳ Ｐゴシック" charset="0"/>
                <a:cs typeface="ＭＳ Ｐゴシック" charset="0"/>
              </a:rPr>
              <a:t>Properties of Hamiltonian flow</a:t>
            </a:r>
          </a:p>
        </p:txBody>
      </p:sp>
      <p:sp>
        <p:nvSpPr>
          <p:cNvPr id="23554" name="Content Placeholder 2"/>
          <p:cNvSpPr>
            <a:spLocks noGrp="1"/>
          </p:cNvSpPr>
          <p:nvPr>
            <p:ph sz="half" idx="1"/>
          </p:nvPr>
        </p:nvSpPr>
        <p:spPr>
          <a:xfrm>
            <a:off x="250825" y="692150"/>
            <a:ext cx="8713788" cy="5113338"/>
          </a:xfrm>
        </p:spPr>
        <p:txBody>
          <a:bodyPr/>
          <a:lstStyle/>
          <a:p>
            <a:pPr>
              <a:spcBef>
                <a:spcPct val="0"/>
              </a:spcBef>
              <a:buFont typeface="Wingdings" charset="0"/>
              <a:buChar char="q"/>
            </a:pPr>
            <a:r>
              <a:rPr lang="en-US" dirty="0">
                <a:latin typeface="Palatino" charset="0"/>
                <a:ea typeface="ＭＳ Ｐゴシック" charset="0"/>
                <a:cs typeface="ＭＳ Ｐゴシック" charset="0"/>
              </a:rPr>
              <a:t> The variables					are called </a:t>
            </a:r>
            <a:r>
              <a:rPr lang="en-US" b="1" dirty="0">
                <a:latin typeface="Palatino" charset="0"/>
                <a:ea typeface="ＭＳ Ｐゴシック" charset="0"/>
                <a:cs typeface="ＭＳ Ｐゴシック" charset="0"/>
              </a:rPr>
              <a:t>canonically conjugate </a:t>
            </a:r>
            <a:r>
              <a:rPr lang="en-US" dirty="0">
                <a:latin typeface="Palatino" charset="0"/>
                <a:ea typeface="ＭＳ Ｐゴシック" charset="0"/>
                <a:cs typeface="ＭＳ Ｐゴシック" charset="0"/>
              </a:rPr>
              <a:t>(or canonical) and define the evolution of the system in </a:t>
            </a:r>
            <a:r>
              <a:rPr lang="en-US" b="1" dirty="0">
                <a:latin typeface="Palatino" charset="0"/>
                <a:ea typeface="ＭＳ Ｐゴシック" charset="0"/>
                <a:cs typeface="ＭＳ Ｐゴシック" charset="0"/>
              </a:rPr>
              <a:t>phase space</a:t>
            </a:r>
          </a:p>
          <a:p>
            <a:pPr>
              <a:spcBef>
                <a:spcPct val="0"/>
              </a:spcBef>
              <a:buFont typeface="Wingdings" charset="0"/>
              <a:buChar char="q"/>
            </a:pPr>
            <a:r>
              <a:rPr lang="en-US" dirty="0">
                <a:latin typeface="Palatino" charset="0"/>
                <a:ea typeface="ＭＳ Ｐゴシック" charset="0"/>
                <a:cs typeface="ＭＳ Ｐゴシック" charset="0"/>
              </a:rPr>
              <a:t> These variables have the special property that they preserve volume in phase space, i.e. satisfy the well-known </a:t>
            </a:r>
            <a:r>
              <a:rPr lang="en-US" b="1" dirty="0" err="1">
                <a:latin typeface="Palatino" charset="0"/>
                <a:ea typeface="ＭＳ Ｐゴシック" charset="0"/>
                <a:cs typeface="ＭＳ Ｐゴシック" charset="0"/>
              </a:rPr>
              <a:t>Liouville’s</a:t>
            </a:r>
            <a:r>
              <a:rPr lang="en-US" b="1" dirty="0">
                <a:latin typeface="Palatino" charset="0"/>
                <a:ea typeface="ＭＳ Ｐゴシック" charset="0"/>
                <a:cs typeface="ＭＳ Ｐゴシック" charset="0"/>
              </a:rPr>
              <a:t> theorem</a:t>
            </a:r>
            <a:endParaRPr lang="en-US" dirty="0">
              <a:latin typeface="Palatino" charset="0"/>
              <a:ea typeface="ＭＳ Ｐゴシック" charset="0"/>
              <a:cs typeface="ＭＳ Ｐゴシック" charset="0"/>
            </a:endParaRPr>
          </a:p>
          <a:p>
            <a:pPr>
              <a:spcBef>
                <a:spcPct val="0"/>
              </a:spcBef>
              <a:buFont typeface="Wingdings" charset="0"/>
              <a:buChar char="q"/>
            </a:pPr>
            <a:r>
              <a:rPr lang="en-US" dirty="0">
                <a:latin typeface="Palatino" charset="0"/>
                <a:ea typeface="ＭＳ Ｐゴシック" charset="0"/>
                <a:cs typeface="ＭＳ Ｐゴシック" charset="0"/>
              </a:rPr>
              <a:t>The variables used in the </a:t>
            </a:r>
            <a:r>
              <a:rPr lang="en-US" b="1" dirty="0" err="1">
                <a:latin typeface="Palatino" charset="0"/>
                <a:ea typeface="ＭＳ Ｐゴシック" charset="0"/>
                <a:cs typeface="ＭＳ Ｐゴシック" charset="0"/>
              </a:rPr>
              <a:t>Lagrangian</a:t>
            </a:r>
            <a:r>
              <a:rPr lang="en-US" b="1" dirty="0">
                <a:latin typeface="Palatino" charset="0"/>
                <a:ea typeface="ＭＳ Ｐゴシック" charset="0"/>
                <a:cs typeface="ＭＳ Ｐゴシック" charset="0"/>
              </a:rPr>
              <a:t> do not necessarily</a:t>
            </a:r>
            <a:r>
              <a:rPr lang="en-US" dirty="0">
                <a:latin typeface="Palatino" charset="0"/>
                <a:ea typeface="ＭＳ Ｐゴシック" charset="0"/>
                <a:cs typeface="ＭＳ Ｐゴシック" charset="0"/>
              </a:rPr>
              <a:t> </a:t>
            </a:r>
            <a:r>
              <a:rPr lang="en-US" b="1" dirty="0">
                <a:latin typeface="Palatino" charset="0"/>
                <a:ea typeface="ＭＳ Ｐゴシック" charset="0"/>
                <a:cs typeface="ＭＳ Ｐゴシック" charset="0"/>
              </a:rPr>
              <a:t>have</a:t>
            </a:r>
            <a:r>
              <a:rPr lang="en-US" dirty="0">
                <a:latin typeface="Palatino" charset="0"/>
                <a:ea typeface="ＭＳ Ｐゴシック" charset="0"/>
                <a:cs typeface="ＭＳ Ｐゴシック" charset="0"/>
              </a:rPr>
              <a:t> this </a:t>
            </a:r>
            <a:r>
              <a:rPr lang="en-US" b="1" dirty="0">
                <a:latin typeface="Palatino" charset="0"/>
                <a:ea typeface="ＭＳ Ｐゴシック" charset="0"/>
                <a:cs typeface="ＭＳ Ｐゴシック" charset="0"/>
              </a:rPr>
              <a:t>property</a:t>
            </a:r>
          </a:p>
        </p:txBody>
      </p:sp>
      <p:pic>
        <p:nvPicPr>
          <p:cNvPr id="2" name="Picture 1">
            <a:extLst>
              <a:ext uri="{FF2B5EF4-FFF2-40B4-BE49-F238E27FC236}">
                <a16:creationId xmlns:a16="http://schemas.microsoft.com/office/drawing/2014/main" id="{D77039EB-80C3-FA73-A902-A5CD3965CD90}"/>
              </a:ext>
            </a:extLst>
          </p:cNvPr>
          <p:cNvPicPr>
            <a:picLocks noChangeAspect="1"/>
          </p:cNvPicPr>
          <p:nvPr/>
        </p:nvPicPr>
        <p:blipFill>
          <a:blip r:embed="rId3"/>
          <a:stretch>
            <a:fillRect/>
          </a:stretch>
        </p:blipFill>
        <p:spPr>
          <a:xfrm>
            <a:off x="2987824" y="818805"/>
            <a:ext cx="3654730" cy="305939"/>
          </a:xfrm>
          <a:prstGeom prst="rect">
            <a:avLst/>
          </a:prstGeom>
        </p:spPr>
      </p:pic>
    </p:spTree>
    <p:extLst>
      <p:ext uri="{BB962C8B-B14F-4D97-AF65-F5344CB8AC3E}">
        <p14:creationId xmlns:p14="http://schemas.microsoft.com/office/powerpoint/2010/main" val="2850688319"/>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1187450" y="-41275"/>
            <a:ext cx="7345363" cy="661988"/>
          </a:xfrm>
        </p:spPr>
        <p:txBody>
          <a:bodyPr/>
          <a:lstStyle/>
          <a:p>
            <a:r>
              <a:rPr lang="en-US" sz="3600" dirty="0">
                <a:latin typeface="Bookman Old Style" charset="0"/>
                <a:ea typeface="ＭＳ Ｐゴシック" charset="0"/>
                <a:cs typeface="ＭＳ Ｐゴシック" charset="0"/>
              </a:rPr>
              <a:t>Properties of Hamiltonian</a:t>
            </a:r>
          </a:p>
        </p:txBody>
      </p:sp>
      <p:sp>
        <p:nvSpPr>
          <p:cNvPr id="23554" name="Content Placeholder 2"/>
          <p:cNvSpPr>
            <a:spLocks noGrp="1"/>
          </p:cNvSpPr>
          <p:nvPr>
            <p:ph sz="half" idx="1"/>
          </p:nvPr>
        </p:nvSpPr>
        <p:spPr>
          <a:xfrm>
            <a:off x="250825" y="692150"/>
            <a:ext cx="8713788" cy="5113338"/>
          </a:xfrm>
        </p:spPr>
        <p:txBody>
          <a:bodyPr/>
          <a:lstStyle/>
          <a:p>
            <a:pPr>
              <a:spcBef>
                <a:spcPct val="0"/>
              </a:spcBef>
              <a:buFont typeface="Wingdings" charset="0"/>
              <a:buChar char="q"/>
            </a:pPr>
            <a:r>
              <a:rPr lang="en-US" dirty="0">
                <a:latin typeface="Palatino" charset="0"/>
                <a:ea typeface="ＭＳ Ｐゴシック" charset="0"/>
                <a:cs typeface="ＭＳ Ｐゴシック" charset="0"/>
              </a:rPr>
              <a:t> The variables					are called </a:t>
            </a:r>
            <a:r>
              <a:rPr lang="en-US" b="1" dirty="0">
                <a:latin typeface="Palatino" charset="0"/>
                <a:ea typeface="ＭＳ Ｐゴシック" charset="0"/>
                <a:cs typeface="ＭＳ Ｐゴシック" charset="0"/>
              </a:rPr>
              <a:t>canonically conjugate </a:t>
            </a:r>
            <a:r>
              <a:rPr lang="en-US" dirty="0">
                <a:latin typeface="Palatino" charset="0"/>
                <a:ea typeface="ＭＳ Ｐゴシック" charset="0"/>
                <a:cs typeface="ＭＳ Ｐゴシック" charset="0"/>
              </a:rPr>
              <a:t>(or canonical) and define the evolution of the system in </a:t>
            </a:r>
            <a:r>
              <a:rPr lang="en-US" b="1" dirty="0">
                <a:latin typeface="Palatino" charset="0"/>
                <a:ea typeface="ＭＳ Ｐゴシック" charset="0"/>
                <a:cs typeface="ＭＳ Ｐゴシック" charset="0"/>
              </a:rPr>
              <a:t>phase space</a:t>
            </a:r>
          </a:p>
          <a:p>
            <a:pPr>
              <a:spcBef>
                <a:spcPct val="0"/>
              </a:spcBef>
              <a:buFont typeface="Wingdings" charset="0"/>
              <a:buChar char="q"/>
            </a:pPr>
            <a:r>
              <a:rPr lang="en-US" dirty="0">
                <a:latin typeface="Palatino" charset="0"/>
                <a:ea typeface="ＭＳ Ｐゴシック" charset="0"/>
                <a:cs typeface="ＭＳ Ｐゴシック" charset="0"/>
              </a:rPr>
              <a:t> These variables have the special property that they preserve volume in phase space, i.e. satisfy the well-known </a:t>
            </a:r>
            <a:r>
              <a:rPr lang="en-US" b="1" dirty="0" err="1">
                <a:latin typeface="Palatino" charset="0"/>
                <a:ea typeface="ＭＳ Ｐゴシック" charset="0"/>
                <a:cs typeface="ＭＳ Ｐゴシック" charset="0"/>
              </a:rPr>
              <a:t>Liouville’s</a:t>
            </a:r>
            <a:r>
              <a:rPr lang="en-US" b="1" dirty="0">
                <a:latin typeface="Palatino" charset="0"/>
                <a:ea typeface="ＭＳ Ｐゴシック" charset="0"/>
                <a:cs typeface="ＭＳ Ｐゴシック" charset="0"/>
              </a:rPr>
              <a:t> theorem</a:t>
            </a:r>
            <a:endParaRPr lang="en-US" dirty="0">
              <a:latin typeface="Palatino" charset="0"/>
              <a:ea typeface="ＭＳ Ｐゴシック" charset="0"/>
              <a:cs typeface="ＭＳ Ｐゴシック" charset="0"/>
            </a:endParaRPr>
          </a:p>
          <a:p>
            <a:pPr>
              <a:spcBef>
                <a:spcPct val="0"/>
              </a:spcBef>
              <a:buFont typeface="Wingdings" charset="0"/>
              <a:buChar char="q"/>
            </a:pPr>
            <a:r>
              <a:rPr lang="en-US" dirty="0">
                <a:latin typeface="Palatino" charset="0"/>
                <a:ea typeface="ＭＳ Ｐゴシック" charset="0"/>
                <a:cs typeface="ＭＳ Ｐゴシック" charset="0"/>
              </a:rPr>
              <a:t>The variables used in the </a:t>
            </a:r>
            <a:r>
              <a:rPr lang="en-US" b="1" dirty="0" err="1">
                <a:latin typeface="Palatino" charset="0"/>
                <a:ea typeface="ＭＳ Ｐゴシック" charset="0"/>
                <a:cs typeface="ＭＳ Ｐゴシック" charset="0"/>
              </a:rPr>
              <a:t>Lagrangian</a:t>
            </a:r>
            <a:r>
              <a:rPr lang="en-US" b="1" dirty="0">
                <a:latin typeface="Palatino" charset="0"/>
                <a:ea typeface="ＭＳ Ｐゴシック" charset="0"/>
                <a:cs typeface="ＭＳ Ｐゴシック" charset="0"/>
              </a:rPr>
              <a:t> do not </a:t>
            </a:r>
            <a:r>
              <a:rPr lang="en-US" dirty="0">
                <a:latin typeface="Palatino" charset="0"/>
                <a:ea typeface="ＭＳ Ｐゴシック" charset="0"/>
                <a:cs typeface="ＭＳ Ｐゴシック" charset="0"/>
              </a:rPr>
              <a:t>necessarily </a:t>
            </a:r>
            <a:r>
              <a:rPr lang="en-US" b="1" dirty="0">
                <a:latin typeface="Palatino" charset="0"/>
                <a:ea typeface="ＭＳ Ｐゴシック" charset="0"/>
                <a:cs typeface="ＭＳ Ｐゴシック" charset="0"/>
              </a:rPr>
              <a:t>have</a:t>
            </a:r>
            <a:r>
              <a:rPr lang="en-US" dirty="0">
                <a:latin typeface="Palatino" charset="0"/>
                <a:ea typeface="ＭＳ Ｐゴシック" charset="0"/>
                <a:cs typeface="ＭＳ Ｐゴシック" charset="0"/>
              </a:rPr>
              <a:t> this </a:t>
            </a:r>
            <a:r>
              <a:rPr lang="en-US" b="1" dirty="0">
                <a:latin typeface="Palatino" charset="0"/>
                <a:ea typeface="ＭＳ Ｐゴシック" charset="0"/>
                <a:cs typeface="ＭＳ Ｐゴシック" charset="0"/>
              </a:rPr>
              <a:t>property</a:t>
            </a:r>
          </a:p>
          <a:p>
            <a:pPr>
              <a:spcBef>
                <a:spcPct val="0"/>
              </a:spcBef>
              <a:buFont typeface="Wingdings" charset="0"/>
              <a:buChar char="q"/>
            </a:pPr>
            <a:r>
              <a:rPr lang="en-US" dirty="0">
                <a:latin typeface="Palatino" charset="0"/>
                <a:ea typeface="ＭＳ Ｐゴシック" charset="0"/>
                <a:cs typeface="ＭＳ Ｐゴシック" charset="0"/>
              </a:rPr>
              <a:t>Hamilton’s equations can be written in </a:t>
            </a:r>
            <a:r>
              <a:rPr lang="en-US" b="1" dirty="0">
                <a:latin typeface="Palatino" charset="0"/>
                <a:ea typeface="ＭＳ Ｐゴシック" charset="0"/>
                <a:cs typeface="ＭＳ Ｐゴシック" charset="0"/>
              </a:rPr>
              <a:t>vector form </a:t>
            </a:r>
            <a:r>
              <a:rPr lang="en-US" dirty="0">
                <a:latin typeface="Palatino" charset="0"/>
                <a:ea typeface="ＭＳ Ｐゴシック" charset="0"/>
                <a:cs typeface="ＭＳ Ｐゴシック" charset="0"/>
              </a:rPr>
              <a:t>			        with					     and </a:t>
            </a:r>
          </a:p>
          <a:p>
            <a:pPr>
              <a:lnSpc>
                <a:spcPct val="150000"/>
              </a:lnSpc>
              <a:spcBef>
                <a:spcPts val="600"/>
              </a:spcBef>
              <a:buFont typeface="Wingdings" charset="0"/>
              <a:buChar char="q"/>
            </a:pPr>
            <a:r>
              <a:rPr lang="en-US" dirty="0">
                <a:latin typeface="Palatino" charset="0"/>
                <a:ea typeface="ＭＳ Ｐゴシック" charset="0"/>
                <a:cs typeface="ＭＳ Ｐゴシック" charset="0"/>
              </a:rPr>
              <a:t>The	      matrix  			is called the </a:t>
            </a:r>
            <a:r>
              <a:rPr lang="en-US" b="1" dirty="0">
                <a:latin typeface="Palatino" charset="0"/>
                <a:ea typeface="ＭＳ Ｐゴシック" charset="0"/>
                <a:cs typeface="ＭＳ Ｐゴシック" charset="0"/>
              </a:rPr>
              <a:t>symplectic</a:t>
            </a:r>
            <a:r>
              <a:rPr lang="en-US" dirty="0">
                <a:latin typeface="Palatino" charset="0"/>
                <a:ea typeface="ＭＳ Ｐゴシック" charset="0"/>
                <a:cs typeface="ＭＳ Ｐゴシック" charset="0"/>
              </a:rPr>
              <a:t> matrix</a:t>
            </a:r>
          </a:p>
        </p:txBody>
      </p:sp>
      <p:pic>
        <p:nvPicPr>
          <p:cNvPr id="23556"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5650" y="4581525"/>
            <a:ext cx="2768600" cy="469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559" name="Picture 5"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79538" y="5753001"/>
            <a:ext cx="1247775" cy="268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560" name="Picture 9"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862388" y="5582245"/>
            <a:ext cx="1789112" cy="727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a:extLst>
              <a:ext uri="{FF2B5EF4-FFF2-40B4-BE49-F238E27FC236}">
                <a16:creationId xmlns:a16="http://schemas.microsoft.com/office/drawing/2014/main" id="{52A691DC-F417-662C-A2E1-994421AD4228}"/>
              </a:ext>
            </a:extLst>
          </p:cNvPr>
          <p:cNvPicPr>
            <a:picLocks noChangeAspect="1"/>
          </p:cNvPicPr>
          <p:nvPr/>
        </p:nvPicPr>
        <p:blipFill>
          <a:blip r:embed="rId6"/>
          <a:stretch>
            <a:fillRect/>
          </a:stretch>
        </p:blipFill>
        <p:spPr>
          <a:xfrm>
            <a:off x="2987824" y="818805"/>
            <a:ext cx="3654730" cy="305939"/>
          </a:xfrm>
          <a:prstGeom prst="rect">
            <a:avLst/>
          </a:prstGeom>
        </p:spPr>
      </p:pic>
      <p:pic>
        <p:nvPicPr>
          <p:cNvPr id="3" name="Picture 2">
            <a:extLst>
              <a:ext uri="{FF2B5EF4-FFF2-40B4-BE49-F238E27FC236}">
                <a16:creationId xmlns:a16="http://schemas.microsoft.com/office/drawing/2014/main" id="{69325ECB-55C9-08E6-C5B8-69E3C1D6EF2A}"/>
              </a:ext>
            </a:extLst>
          </p:cNvPr>
          <p:cNvPicPr>
            <a:picLocks noChangeAspect="1"/>
          </p:cNvPicPr>
          <p:nvPr/>
        </p:nvPicPr>
        <p:blipFill>
          <a:blip r:embed="rId7"/>
          <a:stretch>
            <a:fillRect/>
          </a:stretch>
        </p:blipFill>
        <p:spPr>
          <a:xfrm>
            <a:off x="4757821" y="4581128"/>
            <a:ext cx="4274665" cy="390525"/>
          </a:xfrm>
          <a:prstGeom prst="rect">
            <a:avLst/>
          </a:prstGeom>
        </p:spPr>
      </p:pic>
      <p:pic>
        <p:nvPicPr>
          <p:cNvPr id="4" name="Picture 3">
            <a:extLst>
              <a:ext uri="{FF2B5EF4-FFF2-40B4-BE49-F238E27FC236}">
                <a16:creationId xmlns:a16="http://schemas.microsoft.com/office/drawing/2014/main" id="{393E97E8-271E-9330-3C03-712CA604F27D}"/>
              </a:ext>
            </a:extLst>
          </p:cNvPr>
          <p:cNvPicPr>
            <a:picLocks noChangeAspect="1"/>
          </p:cNvPicPr>
          <p:nvPr/>
        </p:nvPicPr>
        <p:blipFill>
          <a:blip r:embed="rId8"/>
          <a:stretch>
            <a:fillRect/>
          </a:stretch>
        </p:blipFill>
        <p:spPr>
          <a:xfrm>
            <a:off x="1397000" y="5013176"/>
            <a:ext cx="5240338" cy="387785"/>
          </a:xfrm>
          <a:prstGeom prst="rect">
            <a:avLst/>
          </a:prstGeom>
        </p:spPr>
      </p:pic>
    </p:spTree>
    <p:extLst>
      <p:ext uri="{BB962C8B-B14F-4D97-AF65-F5344CB8AC3E}">
        <p14:creationId xmlns:p14="http://schemas.microsoft.com/office/powerpoint/2010/main" val="1290132754"/>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1547664" y="-41275"/>
            <a:ext cx="6985149" cy="806450"/>
          </a:xfrm>
        </p:spPr>
        <p:txBody>
          <a:bodyPr/>
          <a:lstStyle/>
          <a:p>
            <a:r>
              <a:rPr lang="en-US" sz="4400">
                <a:latin typeface="Bookman Old Style" charset="0"/>
                <a:ea typeface="ＭＳ Ｐゴシック" charset="0"/>
                <a:cs typeface="ＭＳ Ｐゴシック" charset="0"/>
              </a:rPr>
              <a:t>Poisson brackets</a:t>
            </a:r>
          </a:p>
        </p:txBody>
      </p:sp>
      <p:sp>
        <p:nvSpPr>
          <p:cNvPr id="13314" name="Content Placeholder 2"/>
          <p:cNvSpPr>
            <a:spLocks noGrp="1"/>
          </p:cNvSpPr>
          <p:nvPr>
            <p:ph sz="half" idx="1"/>
          </p:nvPr>
        </p:nvSpPr>
        <p:spPr>
          <a:xfrm>
            <a:off x="250825" y="692150"/>
            <a:ext cx="8893175" cy="5113338"/>
          </a:xfrm>
        </p:spPr>
        <p:txBody>
          <a:bodyPr/>
          <a:lstStyle/>
          <a:p>
            <a:pPr>
              <a:buFont typeface="Wingdings" charset="0"/>
              <a:buChar char="q"/>
              <a:defRPr/>
            </a:pPr>
            <a:r>
              <a:rPr lang="en-US" dirty="0">
                <a:latin typeface="Palatino" charset="0"/>
                <a:ea typeface="ＭＳ Ｐゴシック" charset="0"/>
                <a:cs typeface="Palatino" charset="0"/>
              </a:rPr>
              <a:t>Crucial step in study of Hamiltonian systems is identification of </a:t>
            </a:r>
            <a:r>
              <a:rPr lang="en-US" b="1" dirty="0">
                <a:latin typeface="Palatino" charset="0"/>
                <a:ea typeface="ＭＳ Ｐゴシック" charset="0"/>
                <a:cs typeface="Palatino" charset="0"/>
              </a:rPr>
              <a:t>integrals of motion</a:t>
            </a:r>
          </a:p>
          <a:p>
            <a:pPr>
              <a:buFont typeface="Wingdings" charset="0"/>
              <a:buChar char="q"/>
              <a:defRPr/>
            </a:pPr>
            <a:r>
              <a:rPr lang="en-US" dirty="0">
                <a:latin typeface="Palatino" charset="0"/>
                <a:ea typeface="ＭＳ Ｐゴシック" charset="0"/>
                <a:cs typeface="Palatino" charset="0"/>
              </a:rPr>
              <a:t> Consider  a</a:t>
            </a:r>
            <a:r>
              <a:rPr lang="en-US" b="1" dirty="0">
                <a:latin typeface="Palatino" charset="0"/>
                <a:ea typeface="ＭＳ Ｐゴシック" charset="0"/>
                <a:cs typeface="Palatino" charset="0"/>
              </a:rPr>
              <a:t> time dependent function </a:t>
            </a:r>
            <a:r>
              <a:rPr lang="en-US" dirty="0">
                <a:latin typeface="Palatino" charset="0"/>
                <a:ea typeface="ＭＳ Ｐゴシック" charset="0"/>
                <a:cs typeface="Palatino" charset="0"/>
              </a:rPr>
              <a:t>of phase space. Its time evolution is given by </a:t>
            </a:r>
          </a:p>
          <a:p>
            <a:pPr>
              <a:buFont typeface="Wingdings" charset="0"/>
              <a:buChar char="q"/>
              <a:defRPr/>
            </a:pPr>
            <a:endParaRPr lang="en-US" dirty="0">
              <a:latin typeface="Palatino" charset="0"/>
              <a:ea typeface="ＭＳ Ｐゴシック" charset="0"/>
              <a:cs typeface="Palatino" charset="0"/>
            </a:endParaRPr>
          </a:p>
          <a:p>
            <a:pPr>
              <a:buFont typeface="Wingdings" charset="0"/>
              <a:buChar char="q"/>
              <a:defRPr/>
            </a:pPr>
            <a:endParaRPr lang="en-US" dirty="0">
              <a:latin typeface="Palatino" charset="0"/>
              <a:ea typeface="ＭＳ Ｐゴシック" charset="0"/>
              <a:cs typeface="Palatino" charset="0"/>
            </a:endParaRPr>
          </a:p>
          <a:p>
            <a:pPr>
              <a:buFont typeface="Wingdings" charset="0"/>
              <a:buChar char="q"/>
              <a:defRPr/>
            </a:pPr>
            <a:endParaRPr lang="en-US" dirty="0">
              <a:latin typeface="Palatino" charset="0"/>
              <a:ea typeface="ＭＳ Ｐゴシック" charset="0"/>
              <a:cs typeface="Palatino" charset="0"/>
            </a:endParaRPr>
          </a:p>
          <a:p>
            <a:pPr>
              <a:buFont typeface="Wingdings" charset="0"/>
              <a:buChar char="q"/>
              <a:defRPr/>
            </a:pPr>
            <a:endParaRPr lang="en-US" dirty="0">
              <a:latin typeface="Palatino" charset="0"/>
              <a:ea typeface="ＭＳ Ｐゴシック" charset="0"/>
              <a:cs typeface="Palatino" charset="0"/>
            </a:endParaRPr>
          </a:p>
          <a:p>
            <a:pPr marL="0" indent="0">
              <a:spcBef>
                <a:spcPts val="0"/>
              </a:spcBef>
              <a:buFont typeface="Wingdings" charset="0"/>
              <a:buNone/>
              <a:defRPr/>
            </a:pPr>
            <a:r>
              <a:rPr lang="en-US" dirty="0">
                <a:latin typeface="Palatino" charset="0"/>
                <a:ea typeface="ＭＳ Ｐゴシック" charset="0"/>
                <a:cs typeface="Palatino" charset="0"/>
              </a:rPr>
              <a:t>     where             is the </a:t>
            </a:r>
            <a:r>
              <a:rPr lang="en-US" b="1" dirty="0">
                <a:latin typeface="Palatino" charset="0"/>
                <a:ea typeface="ＭＳ Ｐゴシック" charset="0"/>
                <a:cs typeface="Palatino" charset="0"/>
              </a:rPr>
              <a:t>Poisson bracket </a:t>
            </a:r>
            <a:r>
              <a:rPr lang="en-US" dirty="0">
                <a:latin typeface="Palatino" charset="0"/>
                <a:ea typeface="ＭＳ Ｐゴシック" charset="0"/>
                <a:cs typeface="Palatino" charset="0"/>
              </a:rPr>
              <a:t>of     with </a:t>
            </a:r>
          </a:p>
        </p:txBody>
      </p:sp>
      <p:grpSp>
        <p:nvGrpSpPr>
          <p:cNvPr id="25603" name="Group 4"/>
          <p:cNvGrpSpPr>
            <a:grpSpLocks/>
          </p:cNvGrpSpPr>
          <p:nvPr/>
        </p:nvGrpSpPr>
        <p:grpSpPr bwMode="auto">
          <a:xfrm>
            <a:off x="1331913" y="2636838"/>
            <a:ext cx="6553200" cy="1727200"/>
            <a:chOff x="1331640" y="2787524"/>
            <a:chExt cx="6552728" cy="1728192"/>
          </a:xfrm>
        </p:grpSpPr>
        <p:pic>
          <p:nvPicPr>
            <p:cNvPr id="25608"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2787524"/>
              <a:ext cx="5832648" cy="8272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9"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3645024"/>
              <a:ext cx="4608511" cy="8706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10" name="Picture 3"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084168" y="3729962"/>
              <a:ext cx="1800200" cy="641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25604" name="Picture 5"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884363" y="4652963"/>
            <a:ext cx="777875"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5" name="Picture 6"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973888" y="4681538"/>
            <a:ext cx="190500" cy="331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6" name="Picture 7"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048625" y="4652963"/>
            <a:ext cx="339725" cy="285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32354066"/>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95536" y="3068960"/>
            <a:ext cx="8568952" cy="661988"/>
          </a:xfrm>
        </p:spPr>
        <p:txBody>
          <a:bodyPr/>
          <a:lstStyle/>
          <a:p>
            <a:pPr algn="ctr"/>
            <a:r>
              <a:rPr lang="en-US" sz="5400" dirty="0">
                <a:solidFill>
                  <a:schemeClr val="tx1"/>
                </a:solidFill>
                <a:latin typeface="Bookman Old Style" charset="0"/>
                <a:ea typeface="ＭＳ Ｐゴシック" charset="0"/>
                <a:cs typeface="ＭＳ Ｐゴシック" charset="0"/>
              </a:rPr>
              <a:t>Equations of motion</a:t>
            </a:r>
          </a:p>
        </p:txBody>
      </p:sp>
    </p:spTree>
    <p:extLst>
      <p:ext uri="{BB962C8B-B14F-4D97-AF65-F5344CB8AC3E}">
        <p14:creationId xmlns:p14="http://schemas.microsoft.com/office/powerpoint/2010/main" val="3283003705"/>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1547664" y="-41275"/>
            <a:ext cx="6985149" cy="806450"/>
          </a:xfrm>
        </p:spPr>
        <p:txBody>
          <a:bodyPr/>
          <a:lstStyle/>
          <a:p>
            <a:r>
              <a:rPr lang="en-US" sz="4400">
                <a:latin typeface="Bookman Old Style" charset="0"/>
                <a:ea typeface="ＭＳ Ｐゴシック" charset="0"/>
                <a:cs typeface="ＭＳ Ｐゴシック" charset="0"/>
              </a:rPr>
              <a:t>Poisson brackets</a:t>
            </a:r>
          </a:p>
        </p:txBody>
      </p:sp>
      <p:sp>
        <p:nvSpPr>
          <p:cNvPr id="13314" name="Content Placeholder 2"/>
          <p:cNvSpPr>
            <a:spLocks noGrp="1"/>
          </p:cNvSpPr>
          <p:nvPr>
            <p:ph sz="half" idx="1"/>
          </p:nvPr>
        </p:nvSpPr>
        <p:spPr>
          <a:xfrm>
            <a:off x="250825" y="692150"/>
            <a:ext cx="8893175" cy="5113338"/>
          </a:xfrm>
        </p:spPr>
        <p:txBody>
          <a:bodyPr/>
          <a:lstStyle/>
          <a:p>
            <a:pPr>
              <a:buFont typeface="Wingdings" charset="0"/>
              <a:buChar char="q"/>
              <a:defRPr/>
            </a:pPr>
            <a:r>
              <a:rPr lang="en-US" dirty="0">
                <a:latin typeface="Palatino" charset="0"/>
                <a:ea typeface="ＭＳ Ｐゴシック" charset="0"/>
                <a:cs typeface="Palatino" charset="0"/>
              </a:rPr>
              <a:t>Crucial step in study of Hamiltonian systems is identification of </a:t>
            </a:r>
            <a:r>
              <a:rPr lang="en-US" b="1" dirty="0">
                <a:latin typeface="Palatino" charset="0"/>
                <a:ea typeface="ＭＳ Ｐゴシック" charset="0"/>
                <a:cs typeface="Palatino" charset="0"/>
              </a:rPr>
              <a:t>integrals of motion</a:t>
            </a:r>
          </a:p>
          <a:p>
            <a:pPr>
              <a:buFont typeface="Wingdings" charset="0"/>
              <a:buChar char="q"/>
              <a:defRPr/>
            </a:pPr>
            <a:r>
              <a:rPr lang="en-US" dirty="0">
                <a:latin typeface="Palatino" charset="0"/>
                <a:ea typeface="ＭＳ Ｐゴシック" charset="0"/>
                <a:cs typeface="Palatino" charset="0"/>
              </a:rPr>
              <a:t> Consider  a</a:t>
            </a:r>
            <a:r>
              <a:rPr lang="en-US" b="1" dirty="0">
                <a:latin typeface="Palatino" charset="0"/>
                <a:ea typeface="ＭＳ Ｐゴシック" charset="0"/>
                <a:cs typeface="Palatino" charset="0"/>
              </a:rPr>
              <a:t> time dependent function </a:t>
            </a:r>
            <a:r>
              <a:rPr lang="en-US" dirty="0">
                <a:latin typeface="Palatino" charset="0"/>
                <a:ea typeface="ＭＳ Ｐゴシック" charset="0"/>
                <a:cs typeface="Palatino" charset="0"/>
              </a:rPr>
              <a:t>of phase space. Its time evolution is given by </a:t>
            </a:r>
          </a:p>
          <a:p>
            <a:pPr>
              <a:buFont typeface="Wingdings" charset="0"/>
              <a:buChar char="q"/>
              <a:defRPr/>
            </a:pPr>
            <a:endParaRPr lang="en-US" dirty="0">
              <a:latin typeface="Palatino" charset="0"/>
              <a:ea typeface="ＭＳ Ｐゴシック" charset="0"/>
              <a:cs typeface="Palatino" charset="0"/>
            </a:endParaRPr>
          </a:p>
          <a:p>
            <a:pPr>
              <a:buFont typeface="Wingdings" charset="0"/>
              <a:buChar char="q"/>
              <a:defRPr/>
            </a:pPr>
            <a:endParaRPr lang="en-US" dirty="0">
              <a:latin typeface="Palatino" charset="0"/>
              <a:ea typeface="ＭＳ Ｐゴシック" charset="0"/>
              <a:cs typeface="Palatino" charset="0"/>
            </a:endParaRPr>
          </a:p>
          <a:p>
            <a:pPr>
              <a:buFont typeface="Wingdings" charset="0"/>
              <a:buChar char="q"/>
              <a:defRPr/>
            </a:pPr>
            <a:endParaRPr lang="en-US" dirty="0">
              <a:latin typeface="Palatino" charset="0"/>
              <a:ea typeface="ＭＳ Ｐゴシック" charset="0"/>
              <a:cs typeface="Palatino" charset="0"/>
            </a:endParaRPr>
          </a:p>
          <a:p>
            <a:pPr>
              <a:buFont typeface="Wingdings" charset="0"/>
              <a:buChar char="q"/>
              <a:defRPr/>
            </a:pPr>
            <a:endParaRPr lang="en-US" dirty="0">
              <a:latin typeface="Palatino" charset="0"/>
              <a:ea typeface="ＭＳ Ｐゴシック" charset="0"/>
              <a:cs typeface="Palatino" charset="0"/>
            </a:endParaRPr>
          </a:p>
          <a:p>
            <a:pPr marL="0" indent="0">
              <a:spcBef>
                <a:spcPts val="0"/>
              </a:spcBef>
              <a:buFont typeface="Wingdings" charset="0"/>
              <a:buNone/>
              <a:defRPr/>
            </a:pPr>
            <a:r>
              <a:rPr lang="en-US" dirty="0">
                <a:latin typeface="Palatino" charset="0"/>
                <a:ea typeface="ＭＳ Ｐゴシック" charset="0"/>
                <a:cs typeface="Palatino" charset="0"/>
              </a:rPr>
              <a:t>     where             is the </a:t>
            </a:r>
            <a:r>
              <a:rPr lang="en-US" b="1" dirty="0">
                <a:latin typeface="Palatino" charset="0"/>
                <a:ea typeface="ＭＳ Ｐゴシック" charset="0"/>
                <a:cs typeface="Palatino" charset="0"/>
              </a:rPr>
              <a:t>Poisson bracket </a:t>
            </a:r>
            <a:r>
              <a:rPr lang="en-US" dirty="0">
                <a:latin typeface="Palatino" charset="0"/>
                <a:ea typeface="ＭＳ Ｐゴシック" charset="0"/>
                <a:cs typeface="Palatino" charset="0"/>
              </a:rPr>
              <a:t>of     with </a:t>
            </a:r>
          </a:p>
          <a:p>
            <a:pPr>
              <a:buFont typeface="Wingdings" charset="0"/>
              <a:buChar char="q"/>
              <a:defRPr/>
            </a:pPr>
            <a:r>
              <a:rPr lang="en-US" dirty="0">
                <a:latin typeface="Palatino" charset="0"/>
                <a:ea typeface="ＭＳ Ｐゴシック" charset="0"/>
                <a:cs typeface="Palatino" charset="0"/>
              </a:rPr>
              <a:t>If a quantity is explicitly </a:t>
            </a:r>
            <a:r>
              <a:rPr lang="en-US" b="1" dirty="0">
                <a:latin typeface="Palatino" charset="0"/>
                <a:ea typeface="ＭＳ Ｐゴシック" charset="0"/>
                <a:cs typeface="Palatino" charset="0"/>
              </a:rPr>
              <a:t>time-independent</a:t>
            </a:r>
            <a:r>
              <a:rPr lang="en-US" dirty="0">
                <a:latin typeface="Palatino" charset="0"/>
                <a:ea typeface="ＭＳ Ｐゴシック" charset="0"/>
                <a:cs typeface="Palatino" charset="0"/>
              </a:rPr>
              <a:t> and its Poisson bracket with the Hamiltonian vanishes (i.e. </a:t>
            </a:r>
            <a:r>
              <a:rPr lang="en-US" b="1">
                <a:latin typeface="Palatino" charset="0"/>
                <a:ea typeface="ＭＳ Ｐゴシック" charset="0"/>
                <a:cs typeface="Palatino" charset="0"/>
              </a:rPr>
              <a:t>commutes</a:t>
            </a:r>
            <a:r>
              <a:rPr lang="en-US">
                <a:latin typeface="Palatino" charset="0"/>
                <a:ea typeface="ＭＳ Ｐゴシック" charset="0"/>
                <a:cs typeface="Palatino" charset="0"/>
              </a:rPr>
              <a:t> with     </a:t>
            </a:r>
            <a:r>
              <a:rPr lang="en-US" dirty="0">
                <a:latin typeface="Palatino" charset="0"/>
                <a:ea typeface="ＭＳ Ｐゴシック" charset="0"/>
                <a:cs typeface="Palatino" charset="0"/>
              </a:rPr>
              <a:t>), it is a </a:t>
            </a:r>
            <a:r>
              <a:rPr lang="en-US" b="1" dirty="0">
                <a:latin typeface="Palatino" charset="0"/>
                <a:ea typeface="ＭＳ Ｐゴシック" charset="0"/>
                <a:cs typeface="Palatino" charset="0"/>
              </a:rPr>
              <a:t>constant</a:t>
            </a:r>
            <a:r>
              <a:rPr lang="en-US" dirty="0">
                <a:latin typeface="Palatino" charset="0"/>
                <a:ea typeface="ＭＳ Ｐゴシック" charset="0"/>
                <a:cs typeface="Palatino" charset="0"/>
              </a:rPr>
              <a:t> (or </a:t>
            </a:r>
            <a:r>
              <a:rPr lang="en-US" b="1" dirty="0">
                <a:latin typeface="Palatino" charset="0"/>
                <a:ea typeface="ＭＳ Ｐゴシック" charset="0"/>
                <a:cs typeface="Palatino" charset="0"/>
              </a:rPr>
              <a:t>integral</a:t>
            </a:r>
            <a:r>
              <a:rPr lang="en-US" dirty="0">
                <a:latin typeface="Palatino" charset="0"/>
                <a:ea typeface="ＭＳ Ｐゴシック" charset="0"/>
                <a:cs typeface="Palatino" charset="0"/>
              </a:rPr>
              <a:t>) of motion (as an </a:t>
            </a:r>
            <a:r>
              <a:rPr lang="en-US" b="1" dirty="0">
                <a:latin typeface="Palatino" charset="0"/>
                <a:ea typeface="ＭＳ Ｐゴシック" charset="0"/>
                <a:cs typeface="Palatino" charset="0"/>
              </a:rPr>
              <a:t>autonomous</a:t>
            </a:r>
            <a:r>
              <a:rPr lang="en-US" dirty="0">
                <a:latin typeface="Palatino" charset="0"/>
                <a:ea typeface="ＭＳ Ｐゴシック" charset="0"/>
                <a:cs typeface="Palatino" charset="0"/>
              </a:rPr>
              <a:t> Hamiltonian itself)</a:t>
            </a:r>
          </a:p>
        </p:txBody>
      </p:sp>
      <p:grpSp>
        <p:nvGrpSpPr>
          <p:cNvPr id="25603" name="Group 4"/>
          <p:cNvGrpSpPr>
            <a:grpSpLocks/>
          </p:cNvGrpSpPr>
          <p:nvPr/>
        </p:nvGrpSpPr>
        <p:grpSpPr bwMode="auto">
          <a:xfrm>
            <a:off x="1331913" y="2636838"/>
            <a:ext cx="6553200" cy="1727200"/>
            <a:chOff x="1331640" y="2787524"/>
            <a:chExt cx="6552728" cy="1728192"/>
          </a:xfrm>
        </p:grpSpPr>
        <p:pic>
          <p:nvPicPr>
            <p:cNvPr id="25608"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2787524"/>
              <a:ext cx="5832648" cy="8272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9"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3645024"/>
              <a:ext cx="4608511" cy="8706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10" name="Picture 3"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084168" y="3729962"/>
              <a:ext cx="1800200" cy="641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25604" name="Picture 5"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884363" y="4652963"/>
            <a:ext cx="777875"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5" name="Picture 6"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973888" y="4681538"/>
            <a:ext cx="190500" cy="331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6" name="Picture 7"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048625" y="4652963"/>
            <a:ext cx="339725" cy="285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7" name="Picture 10"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286517" y="6006839"/>
            <a:ext cx="341312" cy="285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992240854"/>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95536" y="3068960"/>
            <a:ext cx="8568952" cy="661988"/>
          </a:xfrm>
        </p:spPr>
        <p:txBody>
          <a:bodyPr/>
          <a:lstStyle/>
          <a:p>
            <a:pPr algn="ctr"/>
            <a:r>
              <a:rPr lang="en-US" sz="5400" dirty="0">
                <a:solidFill>
                  <a:schemeClr val="tx1"/>
                </a:solidFill>
                <a:latin typeface="Bookman Old Style" charset="0"/>
                <a:ea typeface="ＭＳ Ｐゴシック" charset="0"/>
                <a:cs typeface="ＭＳ Ｐゴシック" charset="0"/>
              </a:rPr>
              <a:t>Canonical transformations</a:t>
            </a:r>
          </a:p>
        </p:txBody>
      </p:sp>
    </p:spTree>
    <p:extLst>
      <p:ext uri="{BB962C8B-B14F-4D97-AF65-F5344CB8AC3E}">
        <p14:creationId xmlns:p14="http://schemas.microsoft.com/office/powerpoint/2010/main" val="1624130251"/>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1475656" y="-41275"/>
            <a:ext cx="7057157" cy="806450"/>
          </a:xfrm>
        </p:spPr>
        <p:txBody>
          <a:bodyPr/>
          <a:lstStyle/>
          <a:p>
            <a:r>
              <a:rPr lang="en-US" sz="4000">
                <a:latin typeface="Bookman Old Style" charset="0"/>
                <a:ea typeface="ＭＳ Ｐゴシック" charset="0"/>
                <a:cs typeface="ＭＳ Ｐゴシック" charset="0"/>
              </a:rPr>
              <a:t>Canonical Transformations</a:t>
            </a:r>
          </a:p>
        </p:txBody>
      </p:sp>
      <p:sp>
        <p:nvSpPr>
          <p:cNvPr id="15362" name="Content Placeholder 2"/>
          <p:cNvSpPr>
            <a:spLocks noGrp="1"/>
          </p:cNvSpPr>
          <p:nvPr>
            <p:ph sz="half" idx="1"/>
          </p:nvPr>
        </p:nvSpPr>
        <p:spPr>
          <a:xfrm>
            <a:off x="250825" y="836613"/>
            <a:ext cx="8785225" cy="5688012"/>
          </a:xfrm>
        </p:spPr>
        <p:txBody>
          <a:bodyPr/>
          <a:lstStyle/>
          <a:p>
            <a:pPr>
              <a:buFont typeface="Wingdings" charset="0"/>
              <a:buChar char="q"/>
              <a:defRPr/>
            </a:pPr>
            <a:r>
              <a:rPr lang="en-US" sz="2400" dirty="0">
                <a:latin typeface="Palatino" charset="0"/>
                <a:ea typeface="ＭＳ Ｐゴシック" charset="0"/>
                <a:cs typeface="Palatino" charset="0"/>
              </a:rPr>
              <a:t>Find a </a:t>
            </a:r>
            <a:r>
              <a:rPr lang="en-US" sz="2400" b="1" dirty="0">
                <a:latin typeface="Palatino" charset="0"/>
                <a:ea typeface="ＭＳ Ｐゴシック" charset="0"/>
                <a:cs typeface="Palatino" charset="0"/>
              </a:rPr>
              <a:t>function</a:t>
            </a:r>
            <a:r>
              <a:rPr lang="en-US" sz="2400" dirty="0">
                <a:latin typeface="Palatino" charset="0"/>
                <a:ea typeface="ＭＳ Ｐゴシック" charset="0"/>
                <a:cs typeface="Palatino" charset="0"/>
              </a:rPr>
              <a:t> for transforming the Hamiltonian from variable           to           ,  so system becomes </a:t>
            </a:r>
            <a:r>
              <a:rPr lang="en-US" sz="2400" b="1" dirty="0">
                <a:latin typeface="Palatino" charset="0"/>
                <a:ea typeface="ＭＳ Ｐゴシック" charset="0"/>
                <a:cs typeface="Palatino" charset="0"/>
              </a:rPr>
              <a:t>simpler</a:t>
            </a:r>
            <a:r>
              <a:rPr lang="en-US" sz="2400" dirty="0">
                <a:latin typeface="Palatino" charset="0"/>
                <a:ea typeface="ＭＳ Ｐゴシック" charset="0"/>
                <a:cs typeface="Palatino" charset="0"/>
              </a:rPr>
              <a:t> to study</a:t>
            </a:r>
          </a:p>
          <a:p>
            <a:pPr>
              <a:buFont typeface="Wingdings" charset="0"/>
              <a:buChar char="q"/>
              <a:defRPr/>
            </a:pPr>
            <a:r>
              <a:rPr lang="en-US" sz="2400" dirty="0">
                <a:latin typeface="Palatino" charset="0"/>
                <a:ea typeface="ＭＳ Ｐゴシック" charset="0"/>
                <a:cs typeface="Palatino" charset="0"/>
              </a:rPr>
              <a:t>Transformation should be </a:t>
            </a:r>
            <a:r>
              <a:rPr lang="en-US" sz="2400" b="1" dirty="0">
                <a:latin typeface="Palatino" charset="0"/>
                <a:ea typeface="ＭＳ Ｐゴシック" charset="0"/>
                <a:cs typeface="Palatino" charset="0"/>
              </a:rPr>
              <a:t>canonical</a:t>
            </a:r>
            <a:r>
              <a:rPr lang="en-US" sz="2400" dirty="0">
                <a:latin typeface="Palatino" charset="0"/>
                <a:ea typeface="ＭＳ Ｐゴシック" charset="0"/>
                <a:cs typeface="Palatino" charset="0"/>
              </a:rPr>
              <a:t> (or </a:t>
            </a:r>
            <a:r>
              <a:rPr lang="en-US" sz="2400" b="1" dirty="0">
                <a:latin typeface="Palatino" charset="0"/>
                <a:ea typeface="ＭＳ Ｐゴシック" charset="0"/>
                <a:cs typeface="Palatino" charset="0"/>
              </a:rPr>
              <a:t>symplectic</a:t>
            </a:r>
            <a:r>
              <a:rPr lang="en-US" sz="2400" dirty="0">
                <a:latin typeface="Palatino" charset="0"/>
                <a:ea typeface="ＭＳ Ｐゴシック" charset="0"/>
                <a:cs typeface="Palatino" charset="0"/>
              </a:rPr>
              <a:t>), so that </a:t>
            </a:r>
            <a:r>
              <a:rPr lang="en-US" sz="2400" b="1" dirty="0">
                <a:latin typeface="Palatino" charset="0"/>
                <a:ea typeface="ＭＳ Ｐゴシック" charset="0"/>
                <a:cs typeface="Palatino" charset="0"/>
              </a:rPr>
              <a:t>Hamiltonian</a:t>
            </a:r>
            <a:r>
              <a:rPr lang="en-US" sz="2400" dirty="0">
                <a:latin typeface="Palatino" charset="0"/>
                <a:ea typeface="ＭＳ Ｐゴシック" charset="0"/>
                <a:cs typeface="Palatino" charset="0"/>
              </a:rPr>
              <a:t> properties (</a:t>
            </a:r>
            <a:r>
              <a:rPr lang="en-US" sz="2400" b="1" dirty="0">
                <a:latin typeface="Palatino" charset="0"/>
                <a:ea typeface="ＭＳ Ｐゴシック" charset="0"/>
                <a:cs typeface="Palatino" charset="0"/>
              </a:rPr>
              <a:t>phase-space volume</a:t>
            </a:r>
            <a:r>
              <a:rPr lang="en-US" sz="2400" dirty="0">
                <a:latin typeface="Palatino" charset="0"/>
                <a:ea typeface="ＭＳ Ｐゴシック" charset="0"/>
                <a:cs typeface="Palatino" charset="0"/>
              </a:rPr>
              <a:t>) are preserved</a:t>
            </a:r>
          </a:p>
        </p:txBody>
      </p:sp>
      <p:pic>
        <p:nvPicPr>
          <p:cNvPr id="29699"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39913" y="1268413"/>
            <a:ext cx="715962"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0"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1341438"/>
            <a:ext cx="720725"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55168273"/>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1475656" y="-41275"/>
            <a:ext cx="7057157" cy="806450"/>
          </a:xfrm>
        </p:spPr>
        <p:txBody>
          <a:bodyPr/>
          <a:lstStyle/>
          <a:p>
            <a:r>
              <a:rPr lang="en-US" sz="4000">
                <a:latin typeface="Bookman Old Style" charset="0"/>
                <a:ea typeface="ＭＳ Ｐゴシック" charset="0"/>
                <a:cs typeface="ＭＳ Ｐゴシック" charset="0"/>
              </a:rPr>
              <a:t>Canonical Transformations</a:t>
            </a:r>
          </a:p>
        </p:txBody>
      </p:sp>
      <p:sp>
        <p:nvSpPr>
          <p:cNvPr id="15362" name="Content Placeholder 2"/>
          <p:cNvSpPr>
            <a:spLocks noGrp="1"/>
          </p:cNvSpPr>
          <p:nvPr>
            <p:ph sz="half" idx="1"/>
          </p:nvPr>
        </p:nvSpPr>
        <p:spPr>
          <a:xfrm>
            <a:off x="250825" y="836613"/>
            <a:ext cx="8785225" cy="5688012"/>
          </a:xfrm>
        </p:spPr>
        <p:txBody>
          <a:bodyPr/>
          <a:lstStyle/>
          <a:p>
            <a:pPr>
              <a:buFont typeface="Wingdings" charset="0"/>
              <a:buChar char="q"/>
              <a:defRPr/>
            </a:pPr>
            <a:r>
              <a:rPr lang="en-US" sz="2400" dirty="0">
                <a:latin typeface="Palatino" charset="0"/>
                <a:ea typeface="ＭＳ Ｐゴシック" charset="0"/>
                <a:cs typeface="Palatino" charset="0"/>
              </a:rPr>
              <a:t>Find a </a:t>
            </a:r>
            <a:r>
              <a:rPr lang="en-US" sz="2400" b="1" dirty="0">
                <a:latin typeface="Palatino" charset="0"/>
                <a:ea typeface="ＭＳ Ｐゴシック" charset="0"/>
                <a:cs typeface="Palatino" charset="0"/>
              </a:rPr>
              <a:t>function</a:t>
            </a:r>
            <a:r>
              <a:rPr lang="en-US" sz="2400" dirty="0">
                <a:latin typeface="Palatino" charset="0"/>
                <a:ea typeface="ＭＳ Ｐゴシック" charset="0"/>
                <a:cs typeface="Palatino" charset="0"/>
              </a:rPr>
              <a:t> for transforming the Hamiltonian from variable           to           ,  so system becomes </a:t>
            </a:r>
            <a:r>
              <a:rPr lang="en-US" sz="2400" b="1" dirty="0">
                <a:latin typeface="Palatino" charset="0"/>
                <a:ea typeface="ＭＳ Ｐゴシック" charset="0"/>
                <a:cs typeface="Palatino" charset="0"/>
              </a:rPr>
              <a:t>simpler</a:t>
            </a:r>
            <a:r>
              <a:rPr lang="en-US" sz="2400" dirty="0">
                <a:latin typeface="Palatino" charset="0"/>
                <a:ea typeface="ＭＳ Ｐゴシック" charset="0"/>
                <a:cs typeface="Palatino" charset="0"/>
              </a:rPr>
              <a:t> to study</a:t>
            </a:r>
          </a:p>
          <a:p>
            <a:pPr>
              <a:buFont typeface="Wingdings" charset="0"/>
              <a:buChar char="q"/>
              <a:defRPr/>
            </a:pPr>
            <a:r>
              <a:rPr lang="en-US" sz="2400" dirty="0">
                <a:latin typeface="Palatino" charset="0"/>
                <a:ea typeface="ＭＳ Ｐゴシック" charset="0"/>
                <a:cs typeface="Palatino" charset="0"/>
              </a:rPr>
              <a:t>Transformation should be </a:t>
            </a:r>
            <a:r>
              <a:rPr lang="en-US" sz="2400" b="1" dirty="0">
                <a:latin typeface="Palatino" charset="0"/>
                <a:ea typeface="ＭＳ Ｐゴシック" charset="0"/>
                <a:cs typeface="Palatino" charset="0"/>
              </a:rPr>
              <a:t>canonical</a:t>
            </a:r>
            <a:r>
              <a:rPr lang="en-US" sz="2400" dirty="0">
                <a:latin typeface="Palatino" charset="0"/>
                <a:ea typeface="ＭＳ Ｐゴシック" charset="0"/>
                <a:cs typeface="Palatino" charset="0"/>
              </a:rPr>
              <a:t> (or </a:t>
            </a:r>
            <a:r>
              <a:rPr lang="en-US" sz="2400" b="1" dirty="0">
                <a:latin typeface="Palatino" charset="0"/>
                <a:ea typeface="ＭＳ Ｐゴシック" charset="0"/>
                <a:cs typeface="Palatino" charset="0"/>
              </a:rPr>
              <a:t>symplectic</a:t>
            </a:r>
            <a:r>
              <a:rPr lang="en-US" sz="2400" dirty="0">
                <a:latin typeface="Palatino" charset="0"/>
                <a:ea typeface="ＭＳ Ｐゴシック" charset="0"/>
                <a:cs typeface="Palatino" charset="0"/>
              </a:rPr>
              <a:t>), so that </a:t>
            </a:r>
            <a:r>
              <a:rPr lang="en-US" sz="2400" b="1" dirty="0">
                <a:latin typeface="Palatino" charset="0"/>
                <a:ea typeface="ＭＳ Ｐゴシック" charset="0"/>
                <a:cs typeface="Palatino" charset="0"/>
              </a:rPr>
              <a:t>Hamiltonian</a:t>
            </a:r>
            <a:r>
              <a:rPr lang="en-US" sz="2400" dirty="0">
                <a:latin typeface="Palatino" charset="0"/>
                <a:ea typeface="ＭＳ Ｐゴシック" charset="0"/>
                <a:cs typeface="Palatino" charset="0"/>
              </a:rPr>
              <a:t> properties (</a:t>
            </a:r>
            <a:r>
              <a:rPr lang="en-US" sz="2400" b="1" dirty="0">
                <a:latin typeface="Palatino" charset="0"/>
                <a:ea typeface="ＭＳ Ｐゴシック" charset="0"/>
                <a:cs typeface="Palatino" charset="0"/>
              </a:rPr>
              <a:t>phase-space volume</a:t>
            </a:r>
            <a:r>
              <a:rPr lang="en-US" sz="2400" dirty="0">
                <a:latin typeface="Palatino" charset="0"/>
                <a:ea typeface="ＭＳ Ｐゴシック" charset="0"/>
                <a:cs typeface="Palatino" charset="0"/>
              </a:rPr>
              <a:t>) are preserved</a:t>
            </a:r>
          </a:p>
          <a:p>
            <a:pPr>
              <a:buFont typeface="Wingdings" charset="0"/>
              <a:buChar char="q"/>
              <a:defRPr/>
            </a:pPr>
            <a:r>
              <a:rPr lang="en-US" sz="2400" dirty="0">
                <a:latin typeface="Palatino" charset="0"/>
                <a:ea typeface="ＭＳ Ｐゴシック" charset="0"/>
                <a:cs typeface="Palatino" charset="0"/>
              </a:rPr>
              <a:t>These “mixed variable” </a:t>
            </a:r>
            <a:r>
              <a:rPr lang="en-US" sz="2400" b="1" dirty="0">
                <a:latin typeface="Palatino" charset="0"/>
                <a:ea typeface="ＭＳ Ｐゴシック" charset="0"/>
                <a:cs typeface="Palatino" charset="0"/>
              </a:rPr>
              <a:t>generating</a:t>
            </a:r>
            <a:r>
              <a:rPr lang="en-US" sz="2400" dirty="0">
                <a:latin typeface="Palatino" charset="0"/>
                <a:ea typeface="ＭＳ Ｐゴシック" charset="0"/>
                <a:cs typeface="Palatino" charset="0"/>
              </a:rPr>
              <a:t> functions are derived by</a:t>
            </a: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r>
              <a:rPr lang="en-US" sz="2400" dirty="0">
                <a:latin typeface="Palatino" charset="0"/>
                <a:ea typeface="ＭＳ Ｐゴシック" charset="0"/>
                <a:cs typeface="Palatino" charset="0"/>
              </a:rPr>
              <a:t>A general </a:t>
            </a:r>
            <a:r>
              <a:rPr lang="en-US" sz="2400" b="1" dirty="0">
                <a:latin typeface="Palatino" charset="0"/>
                <a:ea typeface="ＭＳ Ｐゴシック" charset="0"/>
                <a:cs typeface="Palatino" charset="0"/>
              </a:rPr>
              <a:t>non-autonomous Hamiltonian </a:t>
            </a:r>
            <a:r>
              <a:rPr lang="en-US" sz="2400" dirty="0">
                <a:latin typeface="Palatino" charset="0"/>
                <a:ea typeface="ＭＳ Ｐゴシック" charset="0"/>
                <a:cs typeface="Palatino" charset="0"/>
              </a:rPr>
              <a:t>is transformed to</a:t>
            </a:r>
          </a:p>
          <a:p>
            <a:pPr marL="0" indent="0">
              <a:buFont typeface="Wingdings" charset="0"/>
              <a:buNone/>
              <a:defRPr/>
            </a:pPr>
            <a:endParaRPr lang="en-US" sz="2400" dirty="0">
              <a:latin typeface="Palatino" charset="0"/>
              <a:ea typeface="ＭＳ Ｐゴシック" charset="0"/>
              <a:cs typeface="Palatino" charset="0"/>
            </a:endParaRPr>
          </a:p>
        </p:txBody>
      </p:sp>
      <p:pic>
        <p:nvPicPr>
          <p:cNvPr id="29699"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39913" y="1268413"/>
            <a:ext cx="715962"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0"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1341438"/>
            <a:ext cx="720725"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1" name="Picture 11"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835150" y="4629150"/>
            <a:ext cx="4824413" cy="528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2" name="Picture 13"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8313" y="2924175"/>
            <a:ext cx="4149725" cy="1368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3" name="Picture 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832350" y="2924175"/>
            <a:ext cx="4203700" cy="1368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81268860"/>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1475656" y="-41275"/>
            <a:ext cx="7057157" cy="806450"/>
          </a:xfrm>
        </p:spPr>
        <p:txBody>
          <a:bodyPr/>
          <a:lstStyle/>
          <a:p>
            <a:r>
              <a:rPr lang="en-US" sz="4000">
                <a:latin typeface="Bookman Old Style" charset="0"/>
                <a:ea typeface="ＭＳ Ｐゴシック" charset="0"/>
                <a:cs typeface="ＭＳ Ｐゴシック" charset="0"/>
              </a:rPr>
              <a:t>Canonical Transformations</a:t>
            </a:r>
          </a:p>
        </p:txBody>
      </p:sp>
      <p:sp>
        <p:nvSpPr>
          <p:cNvPr id="15362" name="Content Placeholder 2"/>
          <p:cNvSpPr>
            <a:spLocks noGrp="1"/>
          </p:cNvSpPr>
          <p:nvPr>
            <p:ph sz="half" idx="1"/>
          </p:nvPr>
        </p:nvSpPr>
        <p:spPr>
          <a:xfrm>
            <a:off x="250825" y="836613"/>
            <a:ext cx="8785225" cy="5688012"/>
          </a:xfrm>
        </p:spPr>
        <p:txBody>
          <a:bodyPr/>
          <a:lstStyle/>
          <a:p>
            <a:pPr>
              <a:buFont typeface="Wingdings" charset="0"/>
              <a:buChar char="q"/>
              <a:defRPr/>
            </a:pPr>
            <a:r>
              <a:rPr lang="en-US" sz="2400" dirty="0">
                <a:latin typeface="Palatino" charset="0"/>
                <a:ea typeface="ＭＳ Ｐゴシック" charset="0"/>
                <a:cs typeface="Palatino" charset="0"/>
              </a:rPr>
              <a:t>Find a </a:t>
            </a:r>
            <a:r>
              <a:rPr lang="en-US" sz="2400" b="1" dirty="0">
                <a:latin typeface="Palatino" charset="0"/>
                <a:ea typeface="ＭＳ Ｐゴシック" charset="0"/>
                <a:cs typeface="Palatino" charset="0"/>
              </a:rPr>
              <a:t>function</a:t>
            </a:r>
            <a:r>
              <a:rPr lang="en-US" sz="2400" dirty="0">
                <a:latin typeface="Palatino" charset="0"/>
                <a:ea typeface="ＭＳ Ｐゴシック" charset="0"/>
                <a:cs typeface="Palatino" charset="0"/>
              </a:rPr>
              <a:t> for transforming the Hamiltonian from variable           to           ,  so system becomes </a:t>
            </a:r>
            <a:r>
              <a:rPr lang="en-US" sz="2400" b="1" dirty="0">
                <a:latin typeface="Palatino" charset="0"/>
                <a:ea typeface="ＭＳ Ｐゴシック" charset="0"/>
                <a:cs typeface="Palatino" charset="0"/>
              </a:rPr>
              <a:t>simpler</a:t>
            </a:r>
            <a:r>
              <a:rPr lang="en-US" sz="2400" dirty="0">
                <a:latin typeface="Palatino" charset="0"/>
                <a:ea typeface="ＭＳ Ｐゴシック" charset="0"/>
                <a:cs typeface="Palatino" charset="0"/>
              </a:rPr>
              <a:t> to study</a:t>
            </a:r>
          </a:p>
          <a:p>
            <a:pPr>
              <a:buFont typeface="Wingdings" charset="0"/>
              <a:buChar char="q"/>
              <a:defRPr/>
            </a:pPr>
            <a:r>
              <a:rPr lang="en-US" sz="2400" dirty="0">
                <a:latin typeface="Palatino" charset="0"/>
                <a:ea typeface="ＭＳ Ｐゴシック" charset="0"/>
                <a:cs typeface="Palatino" charset="0"/>
              </a:rPr>
              <a:t>Transformation should be </a:t>
            </a:r>
            <a:r>
              <a:rPr lang="en-US" sz="2400" b="1" dirty="0">
                <a:latin typeface="Palatino" charset="0"/>
                <a:ea typeface="ＭＳ Ｐゴシック" charset="0"/>
                <a:cs typeface="Palatino" charset="0"/>
              </a:rPr>
              <a:t>canonical</a:t>
            </a:r>
            <a:r>
              <a:rPr lang="en-US" sz="2400" dirty="0">
                <a:latin typeface="Palatino" charset="0"/>
                <a:ea typeface="ＭＳ Ｐゴシック" charset="0"/>
                <a:cs typeface="Palatino" charset="0"/>
              </a:rPr>
              <a:t> (or </a:t>
            </a:r>
            <a:r>
              <a:rPr lang="en-US" sz="2400" b="1" dirty="0">
                <a:latin typeface="Palatino" charset="0"/>
                <a:ea typeface="ＭＳ Ｐゴシック" charset="0"/>
                <a:cs typeface="Palatino" charset="0"/>
              </a:rPr>
              <a:t>symplectic</a:t>
            </a:r>
            <a:r>
              <a:rPr lang="en-US" sz="2400" dirty="0">
                <a:latin typeface="Palatino" charset="0"/>
                <a:ea typeface="ＭＳ Ｐゴシック" charset="0"/>
                <a:cs typeface="Palatino" charset="0"/>
              </a:rPr>
              <a:t>), so that </a:t>
            </a:r>
            <a:r>
              <a:rPr lang="en-US" sz="2400" b="1" dirty="0">
                <a:latin typeface="Palatino" charset="0"/>
                <a:ea typeface="ＭＳ Ｐゴシック" charset="0"/>
                <a:cs typeface="Palatino" charset="0"/>
              </a:rPr>
              <a:t>Hamiltonian</a:t>
            </a:r>
            <a:r>
              <a:rPr lang="en-US" sz="2400" dirty="0">
                <a:latin typeface="Palatino" charset="0"/>
                <a:ea typeface="ＭＳ Ｐゴシック" charset="0"/>
                <a:cs typeface="Palatino" charset="0"/>
              </a:rPr>
              <a:t> properties (</a:t>
            </a:r>
            <a:r>
              <a:rPr lang="en-US" sz="2400" b="1" dirty="0">
                <a:latin typeface="Palatino" charset="0"/>
                <a:ea typeface="ＭＳ Ｐゴシック" charset="0"/>
                <a:cs typeface="Palatino" charset="0"/>
              </a:rPr>
              <a:t>phase-space volume</a:t>
            </a:r>
            <a:r>
              <a:rPr lang="en-US" sz="2400" dirty="0">
                <a:latin typeface="Palatino" charset="0"/>
                <a:ea typeface="ＭＳ Ｐゴシック" charset="0"/>
                <a:cs typeface="Palatino" charset="0"/>
              </a:rPr>
              <a:t>) are preserved</a:t>
            </a:r>
          </a:p>
          <a:p>
            <a:pPr>
              <a:buFont typeface="Wingdings" charset="0"/>
              <a:buChar char="q"/>
              <a:defRPr/>
            </a:pPr>
            <a:r>
              <a:rPr lang="en-US" sz="2400" dirty="0">
                <a:latin typeface="Palatino" charset="0"/>
                <a:ea typeface="ＭＳ Ｐゴシック" charset="0"/>
                <a:cs typeface="Palatino" charset="0"/>
              </a:rPr>
              <a:t>These “mixed variable” </a:t>
            </a:r>
            <a:r>
              <a:rPr lang="en-US" sz="2400" b="1" dirty="0">
                <a:latin typeface="Palatino" charset="0"/>
                <a:ea typeface="ＭＳ Ｐゴシック" charset="0"/>
                <a:cs typeface="Palatino" charset="0"/>
              </a:rPr>
              <a:t>generating</a:t>
            </a:r>
            <a:r>
              <a:rPr lang="en-US" sz="2400" dirty="0">
                <a:latin typeface="Palatino" charset="0"/>
                <a:ea typeface="ＭＳ Ｐゴシック" charset="0"/>
                <a:cs typeface="Palatino" charset="0"/>
              </a:rPr>
              <a:t> functions are derived by</a:t>
            </a: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r>
              <a:rPr lang="en-US" sz="2400" dirty="0">
                <a:latin typeface="Palatino" charset="0"/>
                <a:ea typeface="ＭＳ Ｐゴシック" charset="0"/>
                <a:cs typeface="Palatino" charset="0"/>
              </a:rPr>
              <a:t>A general </a:t>
            </a:r>
            <a:r>
              <a:rPr lang="en-US" sz="2400" b="1" dirty="0">
                <a:latin typeface="Palatino" charset="0"/>
                <a:ea typeface="ＭＳ Ｐゴシック" charset="0"/>
                <a:cs typeface="Palatino" charset="0"/>
              </a:rPr>
              <a:t>non-autonomous Hamiltonian </a:t>
            </a:r>
            <a:r>
              <a:rPr lang="en-US" sz="2400" dirty="0">
                <a:latin typeface="Palatino" charset="0"/>
                <a:ea typeface="ＭＳ Ｐゴシック" charset="0"/>
                <a:cs typeface="Palatino" charset="0"/>
              </a:rPr>
              <a:t>is transformed to</a:t>
            </a:r>
          </a:p>
          <a:p>
            <a:pPr marL="0" indent="0">
              <a:buFont typeface="Wingdings" charset="0"/>
              <a:buNone/>
              <a:defRPr/>
            </a:pPr>
            <a:endParaRPr lang="en-US" sz="2400" dirty="0">
              <a:latin typeface="Palatino" charset="0"/>
              <a:ea typeface="ＭＳ Ｐゴシック" charset="0"/>
              <a:cs typeface="Palatino" charset="0"/>
            </a:endParaRPr>
          </a:p>
          <a:p>
            <a:pPr>
              <a:buFont typeface="Wingdings" charset="0"/>
              <a:buChar char="q"/>
              <a:defRPr/>
            </a:pPr>
            <a:r>
              <a:rPr lang="en-US" sz="2400" dirty="0">
                <a:latin typeface="Palatino" charset="0"/>
                <a:ea typeface="ＭＳ Ｐゴシック" charset="0"/>
                <a:cs typeface="Palatino" charset="0"/>
              </a:rPr>
              <a:t>One generating function can be constructed by the other through </a:t>
            </a:r>
            <a:r>
              <a:rPr lang="en-US" sz="2400" b="1" dirty="0">
                <a:latin typeface="Palatino" charset="0"/>
                <a:ea typeface="ＭＳ Ｐゴシック" charset="0"/>
                <a:cs typeface="Palatino" charset="0"/>
              </a:rPr>
              <a:t>Legendre transformations</a:t>
            </a:r>
            <a:r>
              <a:rPr lang="en-US" sz="2400" dirty="0">
                <a:latin typeface="Palatino" charset="0"/>
                <a:ea typeface="ＭＳ Ｐゴシック" charset="0"/>
                <a:cs typeface="Palatino" charset="0"/>
              </a:rPr>
              <a:t>, e.g. 		         </a:t>
            </a:r>
          </a:p>
          <a:p>
            <a:pPr marL="0" indent="0">
              <a:buFont typeface="Wingdings" charset="0"/>
              <a:buNone/>
              <a:defRPr/>
            </a:pPr>
            <a:endParaRPr lang="en-US" sz="2400" dirty="0">
              <a:latin typeface="Palatino" charset="0"/>
              <a:ea typeface="ＭＳ Ｐゴシック" charset="0"/>
              <a:cs typeface="Palatino" charset="0"/>
            </a:endParaRPr>
          </a:p>
          <a:p>
            <a:pPr marL="0" indent="0">
              <a:lnSpc>
                <a:spcPct val="70000"/>
              </a:lnSpc>
              <a:buFont typeface="Wingdings" charset="0"/>
              <a:buNone/>
              <a:defRPr/>
            </a:pPr>
            <a:r>
              <a:rPr lang="en-US" sz="2400" dirty="0">
                <a:latin typeface="Palatino" charset="0"/>
                <a:ea typeface="ＭＳ Ｐゴシック" charset="0"/>
                <a:cs typeface="Palatino" charset="0"/>
              </a:rPr>
              <a:t>with the inner product defined as              			</a:t>
            </a:r>
          </a:p>
        </p:txBody>
      </p:sp>
      <p:pic>
        <p:nvPicPr>
          <p:cNvPr id="29699"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39913" y="1268413"/>
            <a:ext cx="715962"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0"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1341438"/>
            <a:ext cx="720725"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1" name="Picture 11"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835150" y="4629150"/>
            <a:ext cx="4824413" cy="528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2" name="Picture 13"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8313" y="2924175"/>
            <a:ext cx="4149725" cy="1368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3" name="Picture 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832350" y="2924175"/>
            <a:ext cx="4203700" cy="1368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4" name="Picture 8"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95288" y="5924550"/>
            <a:ext cx="8532812"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5" name="Picture 9"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009678" y="6308725"/>
            <a:ext cx="1506538" cy="504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15448323"/>
      </p:ext>
    </p:extLst>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475656" y="-41275"/>
            <a:ext cx="7057157" cy="806450"/>
          </a:xfrm>
        </p:spPr>
        <p:txBody>
          <a:bodyPr/>
          <a:lstStyle/>
          <a:p>
            <a:r>
              <a:rPr lang="en-US" sz="3600" dirty="0">
                <a:latin typeface="Bookman Old Style" charset="0"/>
                <a:ea typeface="ＭＳ Ｐゴシック" charset="0"/>
                <a:cs typeface="ＭＳ Ｐゴシック" charset="0"/>
              </a:rPr>
              <a:t>Preservation of Phase Volume</a:t>
            </a:r>
          </a:p>
        </p:txBody>
      </p:sp>
      <p:sp>
        <p:nvSpPr>
          <p:cNvPr id="31746" name="Content Placeholder 2"/>
          <p:cNvSpPr>
            <a:spLocks noGrp="1"/>
          </p:cNvSpPr>
          <p:nvPr>
            <p:ph sz="half" idx="1"/>
          </p:nvPr>
        </p:nvSpPr>
        <p:spPr>
          <a:xfrm>
            <a:off x="250825" y="692150"/>
            <a:ext cx="8785225" cy="5113338"/>
          </a:xfrm>
        </p:spPr>
        <p:txBody>
          <a:bodyPr/>
          <a:lstStyle/>
          <a:p>
            <a:pPr>
              <a:buFont typeface="Wingdings" charset="0"/>
              <a:buChar char="q"/>
            </a:pPr>
            <a:r>
              <a:rPr lang="en-US" sz="2400" dirty="0">
                <a:latin typeface="Palatino" charset="0"/>
                <a:ea typeface="ＭＳ Ｐゴシック" charset="0"/>
                <a:cs typeface="Palatino" charset="0"/>
              </a:rPr>
              <a:t>A fundamental property of canonical transformations is the </a:t>
            </a:r>
            <a:r>
              <a:rPr lang="en-US" sz="2400" b="1" dirty="0">
                <a:latin typeface="Palatino" charset="0"/>
                <a:ea typeface="ＭＳ Ｐゴシック" charset="0"/>
                <a:cs typeface="Palatino" charset="0"/>
              </a:rPr>
              <a:t>preservation </a:t>
            </a:r>
            <a:r>
              <a:rPr lang="en-US" sz="2400" dirty="0">
                <a:latin typeface="Palatino" charset="0"/>
                <a:ea typeface="ＭＳ Ｐゴシック" charset="0"/>
                <a:cs typeface="Palatino" charset="0"/>
              </a:rPr>
              <a:t>of</a:t>
            </a:r>
            <a:r>
              <a:rPr lang="en-US" sz="2400" b="1" dirty="0">
                <a:latin typeface="Palatino" charset="0"/>
                <a:ea typeface="ＭＳ Ｐゴシック" charset="0"/>
                <a:cs typeface="Palatino" charset="0"/>
              </a:rPr>
              <a:t> phase space volume</a:t>
            </a:r>
          </a:p>
          <a:p>
            <a:pPr>
              <a:buFont typeface="Wingdings" charset="0"/>
              <a:buChar char="q"/>
            </a:pPr>
            <a:r>
              <a:rPr lang="en-US" sz="2400" dirty="0">
                <a:latin typeface="Palatino" charset="0"/>
                <a:ea typeface="ＭＳ Ｐゴシック" charset="0"/>
                <a:cs typeface="Palatino" charset="0"/>
              </a:rPr>
              <a:t>This </a:t>
            </a:r>
            <a:r>
              <a:rPr lang="en-US" sz="2400" b="1" dirty="0">
                <a:latin typeface="Palatino" charset="0"/>
                <a:ea typeface="ＭＳ Ｐゴシック" charset="0"/>
                <a:cs typeface="Palatino" charset="0"/>
              </a:rPr>
              <a:t>volume</a:t>
            </a:r>
            <a:r>
              <a:rPr lang="en-US" sz="2400" dirty="0">
                <a:latin typeface="Palatino" charset="0"/>
                <a:ea typeface="ＭＳ Ｐゴシック" charset="0"/>
                <a:cs typeface="Palatino" charset="0"/>
              </a:rPr>
              <a:t> preservation in phase space can be represented in the </a:t>
            </a:r>
            <a:r>
              <a:rPr lang="en-US" sz="2400" b="1" dirty="0">
                <a:latin typeface="Palatino" charset="0"/>
                <a:ea typeface="ＭＳ Ｐゴシック" charset="0"/>
                <a:cs typeface="Palatino" charset="0"/>
              </a:rPr>
              <a:t>old</a:t>
            </a:r>
            <a:r>
              <a:rPr lang="en-US" sz="2400" dirty="0">
                <a:latin typeface="Palatino" charset="0"/>
                <a:ea typeface="ＭＳ Ｐゴシック" charset="0"/>
                <a:cs typeface="Palatino" charset="0"/>
              </a:rPr>
              <a:t> and </a:t>
            </a:r>
            <a:r>
              <a:rPr lang="en-US" sz="2400" b="1" dirty="0">
                <a:latin typeface="Palatino" charset="0"/>
                <a:ea typeface="ＭＳ Ｐゴシック" charset="0"/>
                <a:cs typeface="Palatino" charset="0"/>
              </a:rPr>
              <a:t>new variables </a:t>
            </a:r>
            <a:r>
              <a:rPr lang="en-US" sz="2400" dirty="0">
                <a:latin typeface="Palatino" charset="0"/>
                <a:ea typeface="ＭＳ Ｐゴシック" charset="0"/>
                <a:cs typeface="Palatino" charset="0"/>
              </a:rPr>
              <a:t>as</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p:txBody>
      </p:sp>
      <p:pic>
        <p:nvPicPr>
          <p:cNvPr id="31747"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68538" y="2276475"/>
            <a:ext cx="4265612" cy="958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897472986"/>
      </p:ext>
    </p:extLst>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475656" y="-41275"/>
            <a:ext cx="7057157" cy="806450"/>
          </a:xfrm>
        </p:spPr>
        <p:txBody>
          <a:bodyPr/>
          <a:lstStyle/>
          <a:p>
            <a:r>
              <a:rPr lang="en-US" sz="3600">
                <a:latin typeface="Bookman Old Style" charset="0"/>
                <a:ea typeface="ＭＳ Ｐゴシック" charset="0"/>
                <a:cs typeface="ＭＳ Ｐゴシック" charset="0"/>
              </a:rPr>
              <a:t>Preservation of Phase Volume</a:t>
            </a:r>
          </a:p>
        </p:txBody>
      </p:sp>
      <p:sp>
        <p:nvSpPr>
          <p:cNvPr id="31746" name="Content Placeholder 2"/>
          <p:cNvSpPr>
            <a:spLocks noGrp="1"/>
          </p:cNvSpPr>
          <p:nvPr>
            <p:ph sz="half" idx="1"/>
          </p:nvPr>
        </p:nvSpPr>
        <p:spPr>
          <a:xfrm>
            <a:off x="250825" y="692150"/>
            <a:ext cx="8785225" cy="5113338"/>
          </a:xfrm>
        </p:spPr>
        <p:txBody>
          <a:bodyPr/>
          <a:lstStyle/>
          <a:p>
            <a:pPr>
              <a:buFont typeface="Wingdings" charset="0"/>
              <a:buChar char="q"/>
            </a:pPr>
            <a:r>
              <a:rPr lang="en-US" sz="2400" dirty="0">
                <a:latin typeface="Palatino" charset="0"/>
                <a:ea typeface="ＭＳ Ｐゴシック" charset="0"/>
                <a:cs typeface="Palatino" charset="0"/>
              </a:rPr>
              <a:t>A fundamental property of canonical transformations is the </a:t>
            </a:r>
            <a:r>
              <a:rPr lang="en-US" sz="2400" b="1" dirty="0">
                <a:latin typeface="Palatino" charset="0"/>
                <a:ea typeface="ＭＳ Ｐゴシック" charset="0"/>
                <a:cs typeface="Palatino" charset="0"/>
              </a:rPr>
              <a:t>preservation </a:t>
            </a:r>
            <a:r>
              <a:rPr lang="en-US" sz="2400" dirty="0">
                <a:latin typeface="Palatino" charset="0"/>
                <a:ea typeface="ＭＳ Ｐゴシック" charset="0"/>
                <a:cs typeface="Palatino" charset="0"/>
              </a:rPr>
              <a:t>of</a:t>
            </a:r>
            <a:r>
              <a:rPr lang="en-US" sz="2400" b="1" dirty="0">
                <a:latin typeface="Palatino" charset="0"/>
                <a:ea typeface="ＭＳ Ｐゴシック" charset="0"/>
                <a:cs typeface="Palatino" charset="0"/>
              </a:rPr>
              <a:t> phase space volume</a:t>
            </a:r>
          </a:p>
          <a:p>
            <a:pPr>
              <a:buFont typeface="Wingdings" charset="0"/>
              <a:buChar char="q"/>
            </a:pPr>
            <a:r>
              <a:rPr lang="en-US" sz="2400" dirty="0">
                <a:latin typeface="Palatino" charset="0"/>
                <a:ea typeface="ＭＳ Ｐゴシック" charset="0"/>
                <a:cs typeface="Palatino" charset="0"/>
              </a:rPr>
              <a:t>This </a:t>
            </a:r>
            <a:r>
              <a:rPr lang="en-US" sz="2400" b="1" dirty="0">
                <a:latin typeface="Palatino" charset="0"/>
                <a:ea typeface="ＭＳ Ｐゴシック" charset="0"/>
                <a:cs typeface="Palatino" charset="0"/>
              </a:rPr>
              <a:t>volume</a:t>
            </a:r>
            <a:r>
              <a:rPr lang="en-US" sz="2400" dirty="0">
                <a:latin typeface="Palatino" charset="0"/>
                <a:ea typeface="ＭＳ Ｐゴシック" charset="0"/>
                <a:cs typeface="Palatino" charset="0"/>
              </a:rPr>
              <a:t> preservation in phase space can be represented in the </a:t>
            </a:r>
            <a:r>
              <a:rPr lang="en-US" sz="2400" b="1" dirty="0">
                <a:latin typeface="Palatino" charset="0"/>
                <a:ea typeface="ＭＳ Ｐゴシック" charset="0"/>
                <a:cs typeface="Palatino" charset="0"/>
              </a:rPr>
              <a:t>old</a:t>
            </a:r>
            <a:r>
              <a:rPr lang="en-US" sz="2400" dirty="0">
                <a:latin typeface="Palatino" charset="0"/>
                <a:ea typeface="ＭＳ Ｐゴシック" charset="0"/>
                <a:cs typeface="Palatino" charset="0"/>
              </a:rPr>
              <a:t> and </a:t>
            </a:r>
            <a:r>
              <a:rPr lang="en-US" sz="2400" b="1" dirty="0">
                <a:latin typeface="Palatino" charset="0"/>
                <a:ea typeface="ＭＳ Ｐゴシック" charset="0"/>
                <a:cs typeface="Palatino" charset="0"/>
              </a:rPr>
              <a:t>new variables </a:t>
            </a:r>
            <a:r>
              <a:rPr lang="en-US" sz="2400" dirty="0">
                <a:latin typeface="Palatino" charset="0"/>
                <a:ea typeface="ＭＳ Ｐゴシック" charset="0"/>
                <a:cs typeface="Palatino" charset="0"/>
              </a:rPr>
              <a:t>as</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The volume elements in old and new variables are related through the </a:t>
            </a:r>
            <a:r>
              <a:rPr lang="en-US" sz="2400" b="1" dirty="0">
                <a:latin typeface="Palatino" charset="0"/>
                <a:ea typeface="ＭＳ Ｐゴシック" charset="0"/>
                <a:cs typeface="Palatino" charset="0"/>
              </a:rPr>
              <a:t>Jacobian</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p:txBody>
      </p:sp>
      <p:pic>
        <p:nvPicPr>
          <p:cNvPr id="31747"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68538" y="2276475"/>
            <a:ext cx="4265612" cy="958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48" name="Picture 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4005263"/>
            <a:ext cx="6696075" cy="860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434025719"/>
      </p:ext>
    </p:extLst>
  </p:cSld>
  <p:clrMapOvr>
    <a:masterClrMapping/>
  </p:clrMapOvr>
  <p:transition spd="med">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475656" y="-41275"/>
            <a:ext cx="7057157" cy="806450"/>
          </a:xfrm>
        </p:spPr>
        <p:txBody>
          <a:bodyPr/>
          <a:lstStyle/>
          <a:p>
            <a:r>
              <a:rPr lang="en-US" sz="3600">
                <a:latin typeface="Bookman Old Style" charset="0"/>
                <a:ea typeface="ＭＳ Ｐゴシック" charset="0"/>
                <a:cs typeface="ＭＳ Ｐゴシック" charset="0"/>
              </a:rPr>
              <a:t>Preservation of Phase Volume</a:t>
            </a:r>
          </a:p>
        </p:txBody>
      </p:sp>
      <p:sp>
        <p:nvSpPr>
          <p:cNvPr id="31746" name="Content Placeholder 2"/>
          <p:cNvSpPr>
            <a:spLocks noGrp="1"/>
          </p:cNvSpPr>
          <p:nvPr>
            <p:ph sz="half" idx="1"/>
          </p:nvPr>
        </p:nvSpPr>
        <p:spPr>
          <a:xfrm>
            <a:off x="250825" y="692150"/>
            <a:ext cx="8893175" cy="5113338"/>
          </a:xfrm>
        </p:spPr>
        <p:txBody>
          <a:bodyPr/>
          <a:lstStyle/>
          <a:p>
            <a:pPr>
              <a:buFont typeface="Wingdings" charset="0"/>
              <a:buChar char="q"/>
            </a:pPr>
            <a:r>
              <a:rPr lang="en-US" sz="2400" dirty="0">
                <a:latin typeface="Palatino" charset="0"/>
                <a:ea typeface="ＭＳ Ｐゴシック" charset="0"/>
                <a:cs typeface="Palatino" charset="0"/>
              </a:rPr>
              <a:t>A fundamental property of canonical transformations is the </a:t>
            </a:r>
            <a:r>
              <a:rPr lang="en-US" sz="2400" b="1" dirty="0">
                <a:latin typeface="Palatino" charset="0"/>
                <a:ea typeface="ＭＳ Ｐゴシック" charset="0"/>
                <a:cs typeface="Palatino" charset="0"/>
              </a:rPr>
              <a:t>preservation </a:t>
            </a:r>
            <a:r>
              <a:rPr lang="en-US" sz="2400" dirty="0">
                <a:latin typeface="Palatino" charset="0"/>
                <a:ea typeface="ＭＳ Ｐゴシック" charset="0"/>
                <a:cs typeface="Palatino" charset="0"/>
              </a:rPr>
              <a:t>of</a:t>
            </a:r>
            <a:r>
              <a:rPr lang="en-US" sz="2400" b="1" dirty="0">
                <a:latin typeface="Palatino" charset="0"/>
                <a:ea typeface="ＭＳ Ｐゴシック" charset="0"/>
                <a:cs typeface="Palatino" charset="0"/>
              </a:rPr>
              <a:t> phase space volume</a:t>
            </a:r>
          </a:p>
          <a:p>
            <a:pPr>
              <a:buFont typeface="Wingdings" charset="0"/>
              <a:buChar char="q"/>
            </a:pPr>
            <a:r>
              <a:rPr lang="en-US" sz="2400" dirty="0">
                <a:latin typeface="Palatino" charset="0"/>
                <a:ea typeface="ＭＳ Ｐゴシック" charset="0"/>
                <a:cs typeface="Palatino" charset="0"/>
              </a:rPr>
              <a:t>This </a:t>
            </a:r>
            <a:r>
              <a:rPr lang="en-US" sz="2400" b="1" dirty="0">
                <a:latin typeface="Palatino" charset="0"/>
                <a:ea typeface="ＭＳ Ｐゴシック" charset="0"/>
                <a:cs typeface="Palatino" charset="0"/>
              </a:rPr>
              <a:t>volume</a:t>
            </a:r>
            <a:r>
              <a:rPr lang="en-US" sz="2400" dirty="0">
                <a:latin typeface="Palatino" charset="0"/>
                <a:ea typeface="ＭＳ Ｐゴシック" charset="0"/>
                <a:cs typeface="Palatino" charset="0"/>
              </a:rPr>
              <a:t> preservation in phase space can be represented in the </a:t>
            </a:r>
            <a:r>
              <a:rPr lang="en-US" sz="2400" b="1" dirty="0">
                <a:latin typeface="Palatino" charset="0"/>
                <a:ea typeface="ＭＳ Ｐゴシック" charset="0"/>
                <a:cs typeface="Palatino" charset="0"/>
              </a:rPr>
              <a:t>old</a:t>
            </a:r>
            <a:r>
              <a:rPr lang="en-US" sz="2400" dirty="0">
                <a:latin typeface="Palatino" charset="0"/>
                <a:ea typeface="ＭＳ Ｐゴシック" charset="0"/>
                <a:cs typeface="Palatino" charset="0"/>
              </a:rPr>
              <a:t> and </a:t>
            </a:r>
            <a:r>
              <a:rPr lang="en-US" sz="2400" b="1" dirty="0">
                <a:latin typeface="Palatino" charset="0"/>
                <a:ea typeface="ＭＳ Ｐゴシック" charset="0"/>
                <a:cs typeface="Palatino" charset="0"/>
              </a:rPr>
              <a:t>new variables </a:t>
            </a:r>
            <a:r>
              <a:rPr lang="en-US" sz="2400" dirty="0">
                <a:latin typeface="Palatino" charset="0"/>
                <a:ea typeface="ＭＳ Ｐゴシック" charset="0"/>
                <a:cs typeface="Palatino" charset="0"/>
              </a:rPr>
              <a:t>as</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The volume elements in old and new variables are related through the </a:t>
            </a:r>
            <a:r>
              <a:rPr lang="en-US" sz="2400" b="1" dirty="0">
                <a:latin typeface="Palatino" charset="0"/>
                <a:ea typeface="ＭＳ Ｐゴシック" charset="0"/>
                <a:cs typeface="Palatino" charset="0"/>
              </a:rPr>
              <a:t>Jacobian</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These two relationships imply that the </a:t>
            </a:r>
            <a:r>
              <a:rPr lang="en-US" sz="2400" b="1" dirty="0">
                <a:latin typeface="Palatino" charset="0"/>
                <a:ea typeface="ＭＳ Ｐゴシック" charset="0"/>
                <a:cs typeface="Palatino" charset="0"/>
              </a:rPr>
              <a:t>Jacobian</a:t>
            </a:r>
            <a:r>
              <a:rPr lang="en-US" sz="2400" dirty="0">
                <a:latin typeface="Palatino" charset="0"/>
                <a:ea typeface="ＭＳ Ｐゴシック" charset="0"/>
                <a:cs typeface="Palatino" charset="0"/>
              </a:rPr>
              <a:t> of a </a:t>
            </a:r>
            <a:r>
              <a:rPr lang="en-US" sz="2400" b="1" dirty="0">
                <a:latin typeface="Palatino" charset="0"/>
                <a:ea typeface="ＭＳ Ｐゴシック" charset="0"/>
                <a:cs typeface="Palatino" charset="0"/>
              </a:rPr>
              <a:t>canonical transformation </a:t>
            </a:r>
            <a:r>
              <a:rPr lang="en-US" sz="2400" dirty="0">
                <a:latin typeface="Palatino" charset="0"/>
                <a:ea typeface="ＭＳ Ｐゴシック" charset="0"/>
                <a:cs typeface="Palatino" charset="0"/>
              </a:rPr>
              <a:t>should have </a:t>
            </a:r>
            <a:r>
              <a:rPr lang="en-US" sz="2400" b="1" dirty="0">
                <a:latin typeface="Palatino" charset="0"/>
                <a:ea typeface="ＭＳ Ｐゴシック" charset="0"/>
                <a:cs typeface="Palatino" charset="0"/>
              </a:rPr>
              <a:t>determinant</a:t>
            </a:r>
            <a:r>
              <a:rPr lang="en-US" sz="2400" dirty="0">
                <a:latin typeface="Palatino" charset="0"/>
                <a:ea typeface="ＭＳ Ｐゴシック" charset="0"/>
                <a:cs typeface="Palatino" charset="0"/>
              </a:rPr>
              <a:t> equal to </a:t>
            </a:r>
            <a:r>
              <a:rPr lang="en-US" sz="2400" b="1" dirty="0">
                <a:latin typeface="Palatino" charset="0"/>
                <a:ea typeface="ＭＳ Ｐゴシック" charset="0"/>
                <a:cs typeface="Palatino" charset="0"/>
              </a:rPr>
              <a:t>1</a:t>
            </a:r>
          </a:p>
        </p:txBody>
      </p:sp>
      <p:pic>
        <p:nvPicPr>
          <p:cNvPr id="31747"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68538" y="2276475"/>
            <a:ext cx="4265612" cy="958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48" name="Picture 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4005263"/>
            <a:ext cx="6696075" cy="860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p:cNvPicPr>
            <a:picLocks noChangeAspect="1"/>
          </p:cNvPicPr>
          <p:nvPr/>
        </p:nvPicPr>
        <p:blipFill>
          <a:blip r:embed="rId5"/>
          <a:stretch>
            <a:fillRect/>
          </a:stretch>
        </p:blipFill>
        <p:spPr>
          <a:xfrm>
            <a:off x="250825" y="6014719"/>
            <a:ext cx="8785225" cy="798657"/>
          </a:xfrm>
          <a:prstGeom prst="rect">
            <a:avLst/>
          </a:prstGeom>
        </p:spPr>
      </p:pic>
    </p:spTree>
    <p:extLst>
      <p:ext uri="{BB962C8B-B14F-4D97-AF65-F5344CB8AC3E}">
        <p14:creationId xmlns:p14="http://schemas.microsoft.com/office/powerpoint/2010/main" val="1708357626"/>
      </p:ext>
    </p:extLst>
  </p:cSld>
  <p:clrMapOvr>
    <a:masterClrMapping/>
  </p:clrMapOvr>
  <p:transition spd="med">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1475656" y="-41275"/>
            <a:ext cx="7057157" cy="806450"/>
          </a:xfrm>
        </p:spPr>
        <p:txBody>
          <a:bodyPr/>
          <a:lstStyle/>
          <a:p>
            <a:r>
              <a:rPr lang="en-US" sz="3600">
                <a:latin typeface="Bookman Old Style" charset="0"/>
                <a:ea typeface="ＭＳ Ｐゴシック" charset="0"/>
                <a:cs typeface="ＭＳ Ｐゴシック" charset="0"/>
              </a:rPr>
              <a:t>Examples of transformations</a:t>
            </a:r>
          </a:p>
        </p:txBody>
      </p:sp>
      <p:sp>
        <p:nvSpPr>
          <p:cNvPr id="15362" name="Content Placeholder 2"/>
          <p:cNvSpPr>
            <a:spLocks noGrp="1"/>
          </p:cNvSpPr>
          <p:nvPr>
            <p:ph sz="half" idx="1"/>
          </p:nvPr>
        </p:nvSpPr>
        <p:spPr>
          <a:xfrm>
            <a:off x="250825" y="692150"/>
            <a:ext cx="8893175" cy="5113338"/>
          </a:xfrm>
        </p:spPr>
        <p:txBody>
          <a:bodyPr/>
          <a:lstStyle/>
          <a:p>
            <a:pPr>
              <a:buFont typeface="Wingdings" charset="0"/>
              <a:buChar char="q"/>
              <a:defRPr/>
            </a:pPr>
            <a:r>
              <a:rPr lang="en-US" sz="2400" dirty="0">
                <a:latin typeface="Palatino" charset="0"/>
                <a:ea typeface="ＭＳ Ｐゴシック" charset="0"/>
                <a:cs typeface="Palatino" charset="0"/>
              </a:rPr>
              <a:t>The transformation			    , which </a:t>
            </a:r>
            <a:r>
              <a:rPr lang="en-US" sz="2400" b="1" dirty="0">
                <a:latin typeface="Palatino" charset="0"/>
                <a:ea typeface="ＭＳ Ｐゴシック" charset="0"/>
                <a:cs typeface="Palatino" charset="0"/>
              </a:rPr>
              <a:t>interchanges</a:t>
            </a:r>
            <a:r>
              <a:rPr lang="en-US" sz="2400" dirty="0">
                <a:latin typeface="Palatino" charset="0"/>
                <a:ea typeface="ＭＳ Ｐゴシック" charset="0"/>
                <a:cs typeface="Palatino" charset="0"/>
              </a:rPr>
              <a:t> </a:t>
            </a:r>
            <a:r>
              <a:rPr lang="en-US" sz="2400" b="1" dirty="0">
                <a:latin typeface="Palatino" charset="0"/>
                <a:ea typeface="ＭＳ Ｐゴシック" charset="0"/>
                <a:cs typeface="Palatino" charset="0"/>
              </a:rPr>
              <a:t>conjugate variables </a:t>
            </a:r>
            <a:r>
              <a:rPr lang="en-US" sz="2400" dirty="0">
                <a:latin typeface="Palatino" charset="0"/>
                <a:ea typeface="ＭＳ Ｐゴシック" charset="0"/>
                <a:cs typeface="Palatino" charset="0"/>
              </a:rPr>
              <a:t>is area preserving, as the </a:t>
            </a:r>
            <a:r>
              <a:rPr lang="en-US" sz="2400" dirty="0" err="1">
                <a:latin typeface="Palatino" charset="0"/>
                <a:ea typeface="ＭＳ Ｐゴシック" charset="0"/>
                <a:cs typeface="Palatino" charset="0"/>
              </a:rPr>
              <a:t>Jacobian</a:t>
            </a:r>
            <a:r>
              <a:rPr lang="en-US" sz="2400" dirty="0">
                <a:latin typeface="Palatino" charset="0"/>
                <a:ea typeface="ＭＳ Ｐゴシック" charset="0"/>
                <a:cs typeface="Palatino" charset="0"/>
              </a:rPr>
              <a:t> is  </a:t>
            </a: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p:txBody>
      </p:sp>
      <p:pic>
        <p:nvPicPr>
          <p:cNvPr id="33795"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00" y="757238"/>
            <a:ext cx="2592388" cy="33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6"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1557338"/>
            <a:ext cx="5221288" cy="1079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862934234"/>
      </p:ext>
    </p:extLst>
  </p:cSld>
  <p:clrMapOvr>
    <a:masterClrMapping/>
  </p:clrMapOvr>
  <p:transition spd="med">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1475656" y="-41275"/>
            <a:ext cx="7057157" cy="806450"/>
          </a:xfrm>
        </p:spPr>
        <p:txBody>
          <a:bodyPr/>
          <a:lstStyle/>
          <a:p>
            <a:r>
              <a:rPr lang="en-US" sz="3600">
                <a:latin typeface="Bookman Old Style" charset="0"/>
                <a:ea typeface="ＭＳ Ｐゴシック" charset="0"/>
                <a:cs typeface="ＭＳ Ｐゴシック" charset="0"/>
              </a:rPr>
              <a:t>Examples of transformations</a:t>
            </a:r>
          </a:p>
        </p:txBody>
      </p:sp>
      <p:sp>
        <p:nvSpPr>
          <p:cNvPr id="15362" name="Content Placeholder 2"/>
          <p:cNvSpPr>
            <a:spLocks noGrp="1"/>
          </p:cNvSpPr>
          <p:nvPr>
            <p:ph sz="half" idx="1"/>
          </p:nvPr>
        </p:nvSpPr>
        <p:spPr>
          <a:xfrm>
            <a:off x="250825" y="692150"/>
            <a:ext cx="8893175" cy="5113338"/>
          </a:xfrm>
        </p:spPr>
        <p:txBody>
          <a:bodyPr/>
          <a:lstStyle/>
          <a:p>
            <a:pPr>
              <a:buFont typeface="Wingdings" charset="0"/>
              <a:buChar char="q"/>
              <a:defRPr/>
            </a:pPr>
            <a:r>
              <a:rPr lang="en-US" sz="2400" dirty="0">
                <a:latin typeface="Palatino" charset="0"/>
                <a:ea typeface="ＭＳ Ｐゴシック" charset="0"/>
                <a:cs typeface="Palatino" charset="0"/>
              </a:rPr>
              <a:t>The transformation			    , which </a:t>
            </a:r>
            <a:r>
              <a:rPr lang="en-US" sz="2400" b="1" dirty="0">
                <a:latin typeface="Palatino" charset="0"/>
                <a:ea typeface="ＭＳ Ｐゴシック" charset="0"/>
                <a:cs typeface="Palatino" charset="0"/>
              </a:rPr>
              <a:t>interchanges</a:t>
            </a:r>
            <a:r>
              <a:rPr lang="en-US" sz="2400" dirty="0">
                <a:latin typeface="Palatino" charset="0"/>
                <a:ea typeface="ＭＳ Ｐゴシック" charset="0"/>
                <a:cs typeface="Palatino" charset="0"/>
              </a:rPr>
              <a:t> </a:t>
            </a:r>
            <a:r>
              <a:rPr lang="en-US" sz="2400" b="1" dirty="0">
                <a:latin typeface="Palatino" charset="0"/>
                <a:ea typeface="ＭＳ Ｐゴシック" charset="0"/>
                <a:cs typeface="Palatino" charset="0"/>
              </a:rPr>
              <a:t>conjugate variables </a:t>
            </a:r>
            <a:r>
              <a:rPr lang="en-US" sz="2400" dirty="0">
                <a:latin typeface="Palatino" charset="0"/>
                <a:ea typeface="ＭＳ Ｐゴシック" charset="0"/>
                <a:cs typeface="Palatino" charset="0"/>
              </a:rPr>
              <a:t>is area preserving, as the </a:t>
            </a:r>
            <a:r>
              <a:rPr lang="en-US" sz="2400" dirty="0" err="1">
                <a:latin typeface="Palatino" charset="0"/>
                <a:ea typeface="ＭＳ Ｐゴシック" charset="0"/>
                <a:cs typeface="Palatino" charset="0"/>
              </a:rPr>
              <a:t>Jacobian</a:t>
            </a:r>
            <a:r>
              <a:rPr lang="en-US" sz="2400" dirty="0">
                <a:latin typeface="Palatino" charset="0"/>
                <a:ea typeface="ＭＳ Ｐゴシック" charset="0"/>
                <a:cs typeface="Palatino" charset="0"/>
              </a:rPr>
              <a:t> is  </a:t>
            </a: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spcBef>
                <a:spcPts val="2400"/>
              </a:spcBef>
              <a:buFont typeface="Wingdings" charset="0"/>
              <a:buChar char="q"/>
              <a:defRPr/>
            </a:pPr>
            <a:r>
              <a:rPr lang="en-US" sz="2400" dirty="0">
                <a:latin typeface="Palatino" charset="0"/>
                <a:ea typeface="ＭＳ Ｐゴシック" charset="0"/>
                <a:cs typeface="Palatino" charset="0"/>
              </a:rPr>
              <a:t>On the other hand, the transformation from </a:t>
            </a:r>
            <a:r>
              <a:rPr lang="en-US" sz="2400" b="1" dirty="0">
                <a:latin typeface="Palatino" charset="0"/>
                <a:ea typeface="ＭＳ Ｐゴシック" charset="0"/>
                <a:cs typeface="Palatino" charset="0"/>
              </a:rPr>
              <a:t>Cartesian to polar </a:t>
            </a:r>
            <a:r>
              <a:rPr lang="en-US" sz="2400" dirty="0">
                <a:latin typeface="Palatino" charset="0"/>
                <a:ea typeface="ＭＳ Ｐゴシック" charset="0"/>
                <a:cs typeface="Palatino" charset="0"/>
              </a:rPr>
              <a:t>coordinates				       	      is not, since</a:t>
            </a:r>
          </a:p>
          <a:p>
            <a:pPr marL="0" indent="0">
              <a:buFont typeface="Wingdings" charset="0"/>
              <a:buNone/>
              <a:defRPr/>
            </a:pPr>
            <a:endParaRPr lang="en-US" sz="2400" dirty="0">
              <a:latin typeface="Palatino" charset="0"/>
              <a:ea typeface="ＭＳ Ｐゴシック" charset="0"/>
              <a:cs typeface="Palatino" charset="0"/>
            </a:endParaRPr>
          </a:p>
          <a:p>
            <a:pPr>
              <a:lnSpc>
                <a:spcPct val="130000"/>
              </a:lnSpc>
              <a:buFont typeface="Wingdings" charset="0"/>
              <a:buChar char="q"/>
              <a:defRPr/>
            </a:pPr>
            <a:endParaRPr lang="en-US" sz="2400" dirty="0">
              <a:latin typeface="Palatino" charset="0"/>
              <a:ea typeface="ＭＳ Ｐゴシック" charset="0"/>
              <a:cs typeface="Palatino" charset="0"/>
            </a:endParaRPr>
          </a:p>
        </p:txBody>
      </p:sp>
      <p:pic>
        <p:nvPicPr>
          <p:cNvPr id="33795"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00" y="757238"/>
            <a:ext cx="2592388" cy="33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6"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1557338"/>
            <a:ext cx="5221288" cy="1079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7" name="Picture 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03922" y="3044255"/>
            <a:ext cx="3816350" cy="312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8" name="Picture 10"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07704" y="3480855"/>
            <a:ext cx="5533189" cy="86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31874299"/>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371600" y="76200"/>
            <a:ext cx="7467600" cy="609600"/>
          </a:xfrm>
        </p:spPr>
        <p:txBody>
          <a:bodyPr/>
          <a:lstStyle/>
          <a:p>
            <a:pPr eaLnBrk="1" hangingPunct="1"/>
            <a:r>
              <a:rPr lang="en-US" sz="4000" dirty="0">
                <a:latin typeface="Palatino" charset="0"/>
                <a:ea typeface="ＭＳ Ｐゴシック" charset="0"/>
                <a:cs typeface="ＭＳ Ｐゴシック" charset="0"/>
              </a:rPr>
              <a:t>Reminder: Newton’s law </a:t>
            </a:r>
          </a:p>
        </p:txBody>
      </p:sp>
      <p:sp>
        <p:nvSpPr>
          <p:cNvPr id="11266" name="Rectangle 3"/>
          <p:cNvSpPr>
            <a:spLocks noChangeArrowheads="1"/>
          </p:cNvSpPr>
          <p:nvPr/>
        </p:nvSpPr>
        <p:spPr bwMode="auto">
          <a:xfrm>
            <a:off x="304800" y="749300"/>
            <a:ext cx="8731250" cy="5346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gn="l">
              <a:buSzTx/>
              <a:defRPr/>
            </a:pPr>
            <a:r>
              <a:rPr lang="en-US" sz="2800" dirty="0">
                <a:latin typeface="Palatino" charset="0"/>
              </a:rPr>
              <a:t>The motion of a “classical” particle in a force field is described by </a:t>
            </a:r>
            <a:r>
              <a:rPr lang="en-US" sz="2800" b="1" dirty="0">
                <a:latin typeface="Palatino" charset="0"/>
              </a:rPr>
              <a:t>Newton’s law</a:t>
            </a:r>
            <a:r>
              <a:rPr lang="en-US" sz="2800" dirty="0">
                <a:latin typeface="Palatino" charset="0"/>
              </a:rPr>
              <a:t>:</a:t>
            </a:r>
          </a:p>
          <a:p>
            <a:pPr marL="342900" indent="-342900" algn="l">
              <a:buSzTx/>
              <a:defRPr/>
            </a:pPr>
            <a:endParaRPr lang="en-US" sz="2800" dirty="0">
              <a:latin typeface="Palatino" charset="0"/>
            </a:endParaRPr>
          </a:p>
          <a:p>
            <a:pPr marL="342900" indent="-342900" algn="l">
              <a:buSzTx/>
              <a:defRPr/>
            </a:pPr>
            <a:endParaRPr lang="en-US" sz="2800" dirty="0">
              <a:latin typeface="Palatino" charset="0"/>
            </a:endParaRPr>
          </a:p>
          <a:p>
            <a:pPr marL="342900" indent="-342900" algn="l">
              <a:buSzTx/>
              <a:defRPr/>
            </a:pPr>
            <a:endParaRPr lang="en-US" sz="2800" dirty="0">
              <a:latin typeface="Palatino" charset="0"/>
            </a:endParaRPr>
          </a:p>
          <a:p>
            <a:pPr algn="l">
              <a:buSzTx/>
              <a:buNone/>
              <a:defRPr/>
            </a:pPr>
            <a:r>
              <a:rPr lang="en-US" sz="2800" dirty="0">
                <a:latin typeface="Palatino" charset="0"/>
              </a:rPr>
              <a:t>     with       the position	 </a:t>
            </a:r>
          </a:p>
          <a:p>
            <a:pPr algn="l">
              <a:buSzTx/>
              <a:buNone/>
              <a:defRPr/>
            </a:pPr>
            <a:r>
              <a:rPr lang="en-US" sz="2800" dirty="0">
                <a:latin typeface="Palatino" charset="0"/>
              </a:rPr>
              <a:t>	          the momentum </a:t>
            </a:r>
          </a:p>
          <a:p>
            <a:pPr algn="l">
              <a:buSzTx/>
              <a:buNone/>
              <a:defRPr/>
            </a:pPr>
            <a:r>
              <a:rPr lang="en-US" sz="2800" dirty="0">
                <a:latin typeface="Palatino" charset="0"/>
              </a:rPr>
              <a:t>	          the force</a:t>
            </a:r>
          </a:p>
          <a:p>
            <a:pPr algn="l">
              <a:buSzTx/>
              <a:buNone/>
              <a:defRPr/>
            </a:pPr>
            <a:r>
              <a:rPr lang="en-US" sz="2800" dirty="0">
                <a:latin typeface="Palatino" charset="0"/>
              </a:rPr>
              <a:t>		the corresponding potential</a:t>
            </a:r>
          </a:p>
          <a:p>
            <a:pPr marL="342900" lvl="0" indent="-342900" algn="l">
              <a:buClr>
                <a:srgbClr val="00007D"/>
              </a:buClr>
              <a:buSzTx/>
              <a:defRPr/>
            </a:pPr>
            <a:r>
              <a:rPr lang="en-US" sz="2800" dirty="0">
                <a:solidFill>
                  <a:srgbClr val="000000"/>
                </a:solidFill>
                <a:latin typeface="Palatino" charset="0"/>
              </a:rPr>
              <a:t>It is essential to solve (</a:t>
            </a:r>
            <a:r>
              <a:rPr lang="en-US" sz="2800" b="1" dirty="0">
                <a:solidFill>
                  <a:srgbClr val="000000"/>
                </a:solidFill>
                <a:latin typeface="Palatino" charset="0"/>
              </a:rPr>
              <a:t>integrate</a:t>
            </a:r>
            <a:r>
              <a:rPr lang="en-US" sz="2800" dirty="0">
                <a:solidFill>
                  <a:srgbClr val="000000"/>
                </a:solidFill>
                <a:latin typeface="Palatino" charset="0"/>
              </a:rPr>
              <a:t>) the differential equation for understanding the evolution of the physical (dynamical) system</a:t>
            </a:r>
          </a:p>
          <a:p>
            <a:pPr algn="l">
              <a:buSzTx/>
              <a:buNone/>
              <a:defRPr/>
            </a:pPr>
            <a:endParaRPr lang="en-US" sz="2800" dirty="0">
              <a:latin typeface="Palatino" charset="0"/>
            </a:endParaRP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pic>
        <p:nvPicPr>
          <p:cNvPr id="2" name="Picture 1">
            <a:extLst>
              <a:ext uri="{FF2B5EF4-FFF2-40B4-BE49-F238E27FC236}">
                <a16:creationId xmlns:a16="http://schemas.microsoft.com/office/drawing/2014/main" id="{51D37B30-82AA-AF44-8735-BBACE546BFB7}"/>
              </a:ext>
            </a:extLst>
          </p:cNvPr>
          <p:cNvPicPr>
            <a:picLocks noChangeAspect="1"/>
          </p:cNvPicPr>
          <p:nvPr/>
        </p:nvPicPr>
        <p:blipFill>
          <a:blip r:embed="rId3"/>
          <a:stretch>
            <a:fillRect/>
          </a:stretch>
        </p:blipFill>
        <p:spPr>
          <a:xfrm>
            <a:off x="812800" y="1896244"/>
            <a:ext cx="7518400" cy="1028700"/>
          </a:xfrm>
          <a:prstGeom prst="rect">
            <a:avLst/>
          </a:prstGeom>
        </p:spPr>
      </p:pic>
      <p:pic>
        <p:nvPicPr>
          <p:cNvPr id="3" name="Picture 2">
            <a:extLst>
              <a:ext uri="{FF2B5EF4-FFF2-40B4-BE49-F238E27FC236}">
                <a16:creationId xmlns:a16="http://schemas.microsoft.com/office/drawing/2014/main" id="{221FF335-3C6B-5D4B-92A3-8876820212D8}"/>
              </a:ext>
            </a:extLst>
          </p:cNvPr>
          <p:cNvPicPr>
            <a:picLocks noChangeAspect="1"/>
          </p:cNvPicPr>
          <p:nvPr/>
        </p:nvPicPr>
        <p:blipFill>
          <a:blip r:embed="rId4"/>
          <a:stretch>
            <a:fillRect/>
          </a:stretch>
        </p:blipFill>
        <p:spPr>
          <a:xfrm>
            <a:off x="1763688" y="3356992"/>
            <a:ext cx="241300" cy="215900"/>
          </a:xfrm>
          <a:prstGeom prst="rect">
            <a:avLst/>
          </a:prstGeom>
        </p:spPr>
      </p:pic>
      <p:pic>
        <p:nvPicPr>
          <p:cNvPr id="4" name="Picture 3">
            <a:extLst>
              <a:ext uri="{FF2B5EF4-FFF2-40B4-BE49-F238E27FC236}">
                <a16:creationId xmlns:a16="http://schemas.microsoft.com/office/drawing/2014/main" id="{B7FB93B9-3215-A24F-A71B-72BF2055674D}"/>
              </a:ext>
            </a:extLst>
          </p:cNvPr>
          <p:cNvPicPr>
            <a:picLocks noChangeAspect="1"/>
          </p:cNvPicPr>
          <p:nvPr/>
        </p:nvPicPr>
        <p:blipFill>
          <a:blip r:embed="rId5"/>
          <a:stretch>
            <a:fillRect/>
          </a:stretch>
        </p:blipFill>
        <p:spPr>
          <a:xfrm>
            <a:off x="1630462" y="3866916"/>
            <a:ext cx="457200" cy="304800"/>
          </a:xfrm>
          <a:prstGeom prst="rect">
            <a:avLst/>
          </a:prstGeom>
        </p:spPr>
      </p:pic>
      <p:pic>
        <p:nvPicPr>
          <p:cNvPr id="5" name="Picture 4">
            <a:extLst>
              <a:ext uri="{FF2B5EF4-FFF2-40B4-BE49-F238E27FC236}">
                <a16:creationId xmlns:a16="http://schemas.microsoft.com/office/drawing/2014/main" id="{821F51AA-47F2-0D45-86CC-251489DCD50A}"/>
              </a:ext>
            </a:extLst>
          </p:cNvPr>
          <p:cNvPicPr>
            <a:picLocks noChangeAspect="1"/>
          </p:cNvPicPr>
          <p:nvPr/>
        </p:nvPicPr>
        <p:blipFill>
          <a:blip r:embed="rId6"/>
          <a:stretch>
            <a:fillRect/>
          </a:stretch>
        </p:blipFill>
        <p:spPr>
          <a:xfrm>
            <a:off x="1371600" y="4299323"/>
            <a:ext cx="752128" cy="386510"/>
          </a:xfrm>
          <a:prstGeom prst="rect">
            <a:avLst/>
          </a:prstGeom>
        </p:spPr>
      </p:pic>
      <p:pic>
        <p:nvPicPr>
          <p:cNvPr id="6" name="Picture 5">
            <a:extLst>
              <a:ext uri="{FF2B5EF4-FFF2-40B4-BE49-F238E27FC236}">
                <a16:creationId xmlns:a16="http://schemas.microsoft.com/office/drawing/2014/main" id="{9A7A62C0-16DE-034C-8280-7A74B1058843}"/>
              </a:ext>
            </a:extLst>
          </p:cNvPr>
          <p:cNvPicPr>
            <a:picLocks noChangeAspect="1"/>
          </p:cNvPicPr>
          <p:nvPr/>
        </p:nvPicPr>
        <p:blipFill>
          <a:blip r:embed="rId7"/>
          <a:stretch>
            <a:fillRect/>
          </a:stretch>
        </p:blipFill>
        <p:spPr>
          <a:xfrm>
            <a:off x="1320977" y="4822326"/>
            <a:ext cx="802751" cy="406874"/>
          </a:xfrm>
          <a:prstGeom prst="rect">
            <a:avLst/>
          </a:prstGeom>
        </p:spPr>
      </p:pic>
    </p:spTree>
    <p:extLst>
      <p:ext uri="{BB962C8B-B14F-4D97-AF65-F5344CB8AC3E}">
        <p14:creationId xmlns:p14="http://schemas.microsoft.com/office/powerpoint/2010/main" val="3014516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1475656" y="-41275"/>
            <a:ext cx="7057157" cy="806450"/>
          </a:xfrm>
        </p:spPr>
        <p:txBody>
          <a:bodyPr/>
          <a:lstStyle/>
          <a:p>
            <a:r>
              <a:rPr lang="en-US" sz="3600">
                <a:latin typeface="Bookman Old Style" charset="0"/>
                <a:ea typeface="ＭＳ Ｐゴシック" charset="0"/>
                <a:cs typeface="ＭＳ Ｐゴシック" charset="0"/>
              </a:rPr>
              <a:t>Examples of transformations</a:t>
            </a:r>
          </a:p>
        </p:txBody>
      </p:sp>
      <p:sp>
        <p:nvSpPr>
          <p:cNvPr id="15362" name="Content Placeholder 2"/>
          <p:cNvSpPr>
            <a:spLocks noGrp="1"/>
          </p:cNvSpPr>
          <p:nvPr>
            <p:ph sz="half" idx="1"/>
          </p:nvPr>
        </p:nvSpPr>
        <p:spPr>
          <a:xfrm>
            <a:off x="250825" y="692150"/>
            <a:ext cx="8893175" cy="5113338"/>
          </a:xfrm>
        </p:spPr>
        <p:txBody>
          <a:bodyPr/>
          <a:lstStyle/>
          <a:p>
            <a:pPr>
              <a:buFont typeface="Wingdings" charset="0"/>
              <a:buChar char="q"/>
              <a:defRPr/>
            </a:pPr>
            <a:r>
              <a:rPr lang="en-US" sz="2400" dirty="0">
                <a:latin typeface="Palatino" charset="0"/>
                <a:ea typeface="ＭＳ Ｐゴシック" charset="0"/>
                <a:cs typeface="Palatino" charset="0"/>
              </a:rPr>
              <a:t>The transformation			    , which </a:t>
            </a:r>
            <a:r>
              <a:rPr lang="en-US" sz="2400" b="1" dirty="0">
                <a:latin typeface="Palatino" charset="0"/>
                <a:ea typeface="ＭＳ Ｐゴシック" charset="0"/>
                <a:cs typeface="Palatino" charset="0"/>
              </a:rPr>
              <a:t>interchanges</a:t>
            </a:r>
            <a:r>
              <a:rPr lang="en-US" sz="2400" dirty="0">
                <a:latin typeface="Palatino" charset="0"/>
                <a:ea typeface="ＭＳ Ｐゴシック" charset="0"/>
                <a:cs typeface="Palatino" charset="0"/>
              </a:rPr>
              <a:t> </a:t>
            </a:r>
            <a:r>
              <a:rPr lang="en-US" sz="2400" b="1" dirty="0">
                <a:latin typeface="Palatino" charset="0"/>
                <a:ea typeface="ＭＳ Ｐゴシック" charset="0"/>
                <a:cs typeface="Palatino" charset="0"/>
              </a:rPr>
              <a:t>conjugate variables </a:t>
            </a:r>
            <a:r>
              <a:rPr lang="en-US" sz="2400" dirty="0">
                <a:latin typeface="Palatino" charset="0"/>
                <a:ea typeface="ＭＳ Ｐゴシック" charset="0"/>
                <a:cs typeface="Palatino" charset="0"/>
              </a:rPr>
              <a:t>is area preserving, as the </a:t>
            </a:r>
            <a:r>
              <a:rPr lang="en-US" sz="2400" dirty="0" err="1">
                <a:latin typeface="Palatino" charset="0"/>
                <a:ea typeface="ＭＳ Ｐゴシック" charset="0"/>
                <a:cs typeface="Palatino" charset="0"/>
              </a:rPr>
              <a:t>Jacobian</a:t>
            </a:r>
            <a:r>
              <a:rPr lang="en-US" sz="2400" dirty="0">
                <a:latin typeface="Palatino" charset="0"/>
                <a:ea typeface="ＭＳ Ｐゴシック" charset="0"/>
                <a:cs typeface="Palatino" charset="0"/>
              </a:rPr>
              <a:t> is  </a:t>
            </a: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spcBef>
                <a:spcPts val="2400"/>
              </a:spcBef>
              <a:buFont typeface="Wingdings" charset="0"/>
              <a:buChar char="q"/>
              <a:defRPr/>
            </a:pPr>
            <a:r>
              <a:rPr lang="en-US" sz="2400" dirty="0">
                <a:latin typeface="Palatino" charset="0"/>
                <a:ea typeface="ＭＳ Ｐゴシック" charset="0"/>
                <a:cs typeface="Palatino" charset="0"/>
              </a:rPr>
              <a:t>On the other hand, the transformation from </a:t>
            </a:r>
            <a:r>
              <a:rPr lang="en-US" sz="2400" b="1" dirty="0">
                <a:latin typeface="Palatino" charset="0"/>
                <a:ea typeface="ＭＳ Ｐゴシック" charset="0"/>
                <a:cs typeface="Palatino" charset="0"/>
              </a:rPr>
              <a:t>Cartesian to polar </a:t>
            </a:r>
            <a:r>
              <a:rPr lang="en-US" sz="2400" dirty="0">
                <a:latin typeface="Palatino" charset="0"/>
                <a:ea typeface="ＭＳ Ｐゴシック" charset="0"/>
                <a:cs typeface="Palatino" charset="0"/>
              </a:rPr>
              <a:t>coordinates				       	      is not, since</a:t>
            </a:r>
          </a:p>
          <a:p>
            <a:pPr marL="0" indent="0">
              <a:buFont typeface="Wingdings" charset="0"/>
              <a:buNone/>
              <a:defRPr/>
            </a:pPr>
            <a:endParaRPr lang="en-US" sz="2400" dirty="0">
              <a:latin typeface="Palatino" charset="0"/>
              <a:ea typeface="ＭＳ Ｐゴシック" charset="0"/>
              <a:cs typeface="Palatino" charset="0"/>
            </a:endParaRPr>
          </a:p>
          <a:p>
            <a:pPr>
              <a:lnSpc>
                <a:spcPct val="130000"/>
              </a:lnSpc>
              <a:buFont typeface="Wingdings" charset="0"/>
              <a:buChar char="q"/>
              <a:defRPr/>
            </a:pPr>
            <a:endParaRPr lang="en-US" sz="2400" dirty="0">
              <a:latin typeface="Palatino" charset="0"/>
              <a:ea typeface="ＭＳ Ｐゴシック" charset="0"/>
              <a:cs typeface="Palatino" charset="0"/>
            </a:endParaRPr>
          </a:p>
          <a:p>
            <a:pPr>
              <a:lnSpc>
                <a:spcPct val="130000"/>
              </a:lnSpc>
              <a:buFont typeface="Wingdings" charset="0"/>
              <a:buChar char="q"/>
              <a:defRPr/>
            </a:pPr>
            <a:r>
              <a:rPr lang="en-US" sz="2400" dirty="0">
                <a:latin typeface="Palatino" charset="0"/>
                <a:ea typeface="ＭＳ Ｐゴシック" charset="0"/>
                <a:cs typeface="Palatino" charset="0"/>
              </a:rPr>
              <a:t>There are actually </a:t>
            </a:r>
            <a:r>
              <a:rPr lang="en-US" sz="2400" b="1" dirty="0">
                <a:latin typeface="Palatino" charset="0"/>
                <a:ea typeface="ＭＳ Ｐゴシック" charset="0"/>
                <a:cs typeface="Palatino" charset="0"/>
              </a:rPr>
              <a:t>“polar” coordinates </a:t>
            </a:r>
            <a:r>
              <a:rPr lang="en-US" sz="2400" dirty="0">
                <a:latin typeface="Palatino" charset="0"/>
                <a:ea typeface="ＭＳ Ｐゴシック" charset="0"/>
                <a:cs typeface="Palatino" charset="0"/>
              </a:rPr>
              <a:t>that are </a:t>
            </a:r>
            <a:r>
              <a:rPr lang="en-US" sz="2400" b="1" dirty="0">
                <a:latin typeface="Palatino" charset="0"/>
                <a:ea typeface="ＭＳ Ｐゴシック" charset="0"/>
                <a:cs typeface="Palatino" charset="0"/>
              </a:rPr>
              <a:t>canonical</a:t>
            </a:r>
            <a:r>
              <a:rPr lang="en-US" sz="2400" dirty="0">
                <a:latin typeface="Palatino" charset="0"/>
                <a:ea typeface="ＭＳ Ｐゴシック" charset="0"/>
                <a:cs typeface="Palatino" charset="0"/>
              </a:rPr>
              <a:t>, given by						     for which</a:t>
            </a:r>
          </a:p>
        </p:txBody>
      </p:sp>
      <p:pic>
        <p:nvPicPr>
          <p:cNvPr id="33795"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00" y="757238"/>
            <a:ext cx="2592388" cy="33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6"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1557338"/>
            <a:ext cx="5221288" cy="1079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7" name="Picture 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03922" y="3044255"/>
            <a:ext cx="3816350" cy="312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8" name="Picture 10"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07704" y="3480855"/>
            <a:ext cx="5533189" cy="86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799" name="Picture 11"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331913" y="5462588"/>
            <a:ext cx="6540500" cy="1216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800" name="Picture 12"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051050" y="4941168"/>
            <a:ext cx="4681538" cy="355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09879010"/>
      </p:ext>
    </p:extLst>
  </p:cSld>
  <p:clrMapOvr>
    <a:masterClrMapping/>
  </p:clrMapOvr>
  <p:transition spd="med">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371600" y="76200"/>
            <a:ext cx="7467600" cy="609600"/>
          </a:xfrm>
        </p:spPr>
        <p:txBody>
          <a:bodyPr/>
          <a:lstStyle/>
          <a:p>
            <a:pPr eaLnBrk="1" hangingPunct="1"/>
            <a:r>
              <a:rPr lang="en-US" sz="4000" dirty="0">
                <a:latin typeface="Palatino" charset="0"/>
                <a:ea typeface="ＭＳ Ｐゴシック" charset="0"/>
                <a:cs typeface="ＭＳ Ｐゴシック" charset="0"/>
              </a:rPr>
              <a:t>Summary of Lecture I</a:t>
            </a:r>
          </a:p>
        </p:txBody>
      </p:sp>
      <p:sp>
        <p:nvSpPr>
          <p:cNvPr id="11266" name="Rectangle 3"/>
          <p:cNvSpPr>
            <a:spLocks noChangeArrowheads="1"/>
          </p:cNvSpPr>
          <p:nvPr/>
        </p:nvSpPr>
        <p:spPr bwMode="auto">
          <a:xfrm>
            <a:off x="179512" y="749300"/>
            <a:ext cx="8964488" cy="6108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ormAutofit fontScale="92500" lnSpcReduction="10000"/>
          </a:bodyPr>
          <a:lstStyle/>
          <a:p>
            <a:pPr marL="342900" indent="-342900" algn="l">
              <a:buSzTx/>
              <a:defRPr/>
            </a:pPr>
            <a:r>
              <a:rPr lang="en-US" sz="2800" dirty="0">
                <a:latin typeface="Palatino" charset="0"/>
              </a:rPr>
              <a:t>2</a:t>
            </a:r>
            <a:r>
              <a:rPr lang="en-US" sz="2800" baseline="30000" dirty="0">
                <a:latin typeface="Palatino" charset="0"/>
              </a:rPr>
              <a:t>nd</a:t>
            </a:r>
            <a:r>
              <a:rPr lang="en-US" sz="2800" dirty="0">
                <a:latin typeface="Palatino" charset="0"/>
              </a:rPr>
              <a:t> order dif. equations of motion from Newton’s law (</a:t>
            </a:r>
            <a:r>
              <a:rPr lang="en-US" sz="2800" b="1" dirty="0">
                <a:latin typeface="Palatino" charset="0"/>
              </a:rPr>
              <a:t>configuration space</a:t>
            </a:r>
            <a:r>
              <a:rPr lang="en-US" sz="2800" dirty="0">
                <a:latin typeface="Palatino" charset="0"/>
              </a:rPr>
              <a:t>) can be solved by </a:t>
            </a:r>
            <a:r>
              <a:rPr lang="en-US" sz="2800" b="1" dirty="0">
                <a:latin typeface="Palatino" charset="0"/>
              </a:rPr>
              <a:t>transforming</a:t>
            </a:r>
            <a:r>
              <a:rPr lang="en-US" sz="2800" dirty="0">
                <a:latin typeface="Palatino" charset="0"/>
              </a:rPr>
              <a:t> them to pairs of 1</a:t>
            </a:r>
            <a:r>
              <a:rPr lang="en-US" sz="2800" baseline="30000" dirty="0">
                <a:latin typeface="Palatino" charset="0"/>
              </a:rPr>
              <a:t>st</a:t>
            </a:r>
            <a:r>
              <a:rPr lang="en-US" sz="2800" dirty="0">
                <a:latin typeface="Palatino" charset="0"/>
              </a:rPr>
              <a:t> order ones (in </a:t>
            </a:r>
            <a:r>
              <a:rPr lang="en-US" sz="2800" b="1" dirty="0">
                <a:latin typeface="Palatino" charset="0"/>
              </a:rPr>
              <a:t>phase space</a:t>
            </a:r>
            <a:r>
              <a:rPr lang="en-US" sz="2800" dirty="0">
                <a:latin typeface="Palatino" charset="0"/>
              </a:rPr>
              <a:t>)</a:t>
            </a:r>
          </a:p>
          <a:p>
            <a:pPr marL="342900" indent="-342900" algn="l">
              <a:buSzTx/>
              <a:defRPr/>
            </a:pPr>
            <a:r>
              <a:rPr lang="en-US" sz="2800" dirty="0">
                <a:latin typeface="Palatino" charset="0"/>
              </a:rPr>
              <a:t>Natural appearance of </a:t>
            </a:r>
            <a:r>
              <a:rPr lang="en-US" sz="2800" b="1" dirty="0">
                <a:latin typeface="Palatino" charset="0"/>
              </a:rPr>
              <a:t>invariant</a:t>
            </a:r>
            <a:r>
              <a:rPr lang="en-US" sz="2800" dirty="0">
                <a:latin typeface="Palatino" charset="0"/>
              </a:rPr>
              <a:t> of motion  (“</a:t>
            </a:r>
            <a:r>
              <a:rPr lang="en-US" sz="2800" b="1" dirty="0">
                <a:latin typeface="Palatino" charset="0"/>
              </a:rPr>
              <a:t>energy</a:t>
            </a:r>
            <a:r>
              <a:rPr lang="en-US" sz="2800" dirty="0">
                <a:latin typeface="Palatino" charset="0"/>
              </a:rPr>
              <a:t>”)</a:t>
            </a:r>
          </a:p>
          <a:p>
            <a:pPr marL="342900" indent="-342900" algn="l">
              <a:buSzTx/>
              <a:defRPr/>
            </a:pPr>
            <a:r>
              <a:rPr lang="en-US" sz="2800" dirty="0">
                <a:latin typeface="Palatino" charset="0"/>
              </a:rPr>
              <a:t>Non-linear oscillators have </a:t>
            </a:r>
            <a:r>
              <a:rPr lang="en-US" sz="2800" b="1" dirty="0">
                <a:latin typeface="Palatino" charset="0"/>
              </a:rPr>
              <a:t>frequencies</a:t>
            </a:r>
            <a:r>
              <a:rPr lang="en-US" sz="2800" dirty="0">
                <a:latin typeface="Palatino" charset="0"/>
              </a:rPr>
              <a:t> which </a:t>
            </a:r>
            <a:r>
              <a:rPr lang="en-US" sz="2800" b="1" dirty="0">
                <a:latin typeface="Palatino" charset="0"/>
              </a:rPr>
              <a:t>depend</a:t>
            </a:r>
            <a:r>
              <a:rPr lang="en-US" sz="2800" dirty="0">
                <a:latin typeface="Palatino" charset="0"/>
              </a:rPr>
              <a:t> on the </a:t>
            </a:r>
            <a:r>
              <a:rPr lang="en-US" sz="2800" b="1" dirty="0">
                <a:latin typeface="Palatino" charset="0"/>
              </a:rPr>
              <a:t>invariant</a:t>
            </a:r>
            <a:r>
              <a:rPr lang="en-US" sz="2800" dirty="0">
                <a:latin typeface="Palatino" charset="0"/>
              </a:rPr>
              <a:t> (or “</a:t>
            </a:r>
            <a:r>
              <a:rPr lang="en-US" sz="2800" b="1" dirty="0">
                <a:latin typeface="Palatino" charset="0"/>
              </a:rPr>
              <a:t>amplitude”</a:t>
            </a:r>
            <a:r>
              <a:rPr lang="en-US" sz="2800" dirty="0">
                <a:latin typeface="Palatino" charset="0"/>
              </a:rPr>
              <a:t>)</a:t>
            </a:r>
          </a:p>
          <a:p>
            <a:pPr marL="342900" indent="-342900" algn="l">
              <a:buSzTx/>
              <a:defRPr/>
            </a:pPr>
            <a:r>
              <a:rPr lang="en-US" sz="2800" dirty="0">
                <a:latin typeface="Palatino" charset="0"/>
              </a:rPr>
              <a:t>Connected invariant of motion to system’s </a:t>
            </a:r>
            <a:r>
              <a:rPr lang="en-US" sz="2800" b="1" dirty="0">
                <a:latin typeface="Palatino" charset="0"/>
              </a:rPr>
              <a:t>Hamiltonian</a:t>
            </a:r>
            <a:r>
              <a:rPr lang="en-US" sz="2800" dirty="0">
                <a:latin typeface="Palatino" charset="0"/>
              </a:rPr>
              <a:t> (derived through </a:t>
            </a:r>
            <a:r>
              <a:rPr lang="en-US" sz="2800" b="1" dirty="0" err="1">
                <a:latin typeface="Palatino" charset="0"/>
              </a:rPr>
              <a:t>Lagrangian</a:t>
            </a:r>
            <a:r>
              <a:rPr lang="en-US" sz="2800" dirty="0">
                <a:latin typeface="Palatino" charset="0"/>
              </a:rPr>
              <a:t>)</a:t>
            </a:r>
          </a:p>
          <a:p>
            <a:pPr marL="342900" indent="-342900" algn="l">
              <a:buSzTx/>
              <a:defRPr/>
            </a:pPr>
            <a:r>
              <a:rPr lang="en-US" sz="2800" dirty="0">
                <a:latin typeface="Palatino" charset="0"/>
              </a:rPr>
              <a:t>Shown that through the </a:t>
            </a:r>
            <a:r>
              <a:rPr lang="en-US" sz="2800" b="1" dirty="0">
                <a:latin typeface="Palatino" charset="0"/>
              </a:rPr>
              <a:t>Hamiltonian </a:t>
            </a:r>
            <a:r>
              <a:rPr lang="en-US" sz="2800" dirty="0">
                <a:latin typeface="Palatino" charset="0"/>
              </a:rPr>
              <a:t>, the </a:t>
            </a:r>
            <a:r>
              <a:rPr lang="en-US" sz="2800" b="1" dirty="0">
                <a:latin typeface="Palatino" charset="0"/>
              </a:rPr>
              <a:t>equations</a:t>
            </a:r>
            <a:r>
              <a:rPr lang="en-US" sz="2800" dirty="0">
                <a:latin typeface="Palatino" charset="0"/>
              </a:rPr>
              <a:t> of </a:t>
            </a:r>
            <a:r>
              <a:rPr lang="en-US" sz="2800" b="1" dirty="0">
                <a:latin typeface="Palatino" charset="0"/>
              </a:rPr>
              <a:t>motions</a:t>
            </a:r>
            <a:r>
              <a:rPr lang="en-US" sz="2800" dirty="0">
                <a:latin typeface="Palatino" charset="0"/>
              </a:rPr>
              <a:t> can be </a:t>
            </a:r>
            <a:r>
              <a:rPr lang="en-US" sz="2800" b="1" dirty="0">
                <a:latin typeface="Palatino" charset="0"/>
              </a:rPr>
              <a:t>derived</a:t>
            </a:r>
          </a:p>
          <a:p>
            <a:pPr marL="342900" indent="-342900" algn="l">
              <a:buSzTx/>
              <a:defRPr/>
            </a:pPr>
            <a:r>
              <a:rPr lang="en-US" sz="2800" b="1" dirty="0">
                <a:latin typeface="Palatino" charset="0"/>
              </a:rPr>
              <a:t>Poisson bracket </a:t>
            </a:r>
            <a:r>
              <a:rPr lang="en-US" sz="2800" dirty="0">
                <a:latin typeface="Palatino" charset="0"/>
              </a:rPr>
              <a:t>operators are helpful for discovering integrals of motion</a:t>
            </a:r>
          </a:p>
          <a:p>
            <a:pPr marL="342900" indent="-342900" algn="l">
              <a:buSzTx/>
              <a:defRPr/>
            </a:pPr>
            <a:r>
              <a:rPr lang="en-US" sz="2800" b="1" dirty="0">
                <a:latin typeface="Palatino" charset="0"/>
              </a:rPr>
              <a:t>Canonical</a:t>
            </a:r>
            <a:r>
              <a:rPr lang="en-US" sz="2800" dirty="0">
                <a:latin typeface="Palatino" charset="0"/>
              </a:rPr>
              <a:t> (or </a:t>
            </a:r>
            <a:r>
              <a:rPr lang="en-US" sz="2800" b="1" dirty="0">
                <a:latin typeface="Palatino" charset="0"/>
              </a:rPr>
              <a:t>symplectic</a:t>
            </a:r>
            <a:r>
              <a:rPr lang="en-US" sz="2800" dirty="0">
                <a:latin typeface="Palatino" charset="0"/>
              </a:rPr>
              <a:t>) transformations are necessary for preserving the phase space-volume</a:t>
            </a: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spTree>
    <p:extLst>
      <p:ext uri="{BB962C8B-B14F-4D97-AF65-F5344CB8AC3E}">
        <p14:creationId xmlns:p14="http://schemas.microsoft.com/office/powerpoint/2010/main" val="303640146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5"/>
          <p:cNvSpPr>
            <a:spLocks noGrp="1" noChangeArrowheads="1"/>
          </p:cNvSpPr>
          <p:nvPr>
            <p:ph type="title"/>
          </p:nvPr>
        </p:nvSpPr>
        <p:spPr>
          <a:xfrm>
            <a:off x="1371600" y="-65088"/>
            <a:ext cx="6781800" cy="685801"/>
          </a:xfrm>
        </p:spPr>
        <p:txBody>
          <a:bodyPr/>
          <a:lstStyle/>
          <a:p>
            <a:pPr eaLnBrk="1" hangingPunct="1"/>
            <a:r>
              <a:rPr lang="en-US" sz="4400" dirty="0">
                <a:latin typeface="Palatino" charset="0"/>
                <a:ea typeface="ＭＳ Ｐゴシック" charset="0"/>
                <a:cs typeface="ＭＳ Ｐゴシック" charset="0"/>
              </a:rPr>
              <a:t>Appendix</a:t>
            </a:r>
          </a:p>
        </p:txBody>
      </p:sp>
      <p:sp>
        <p:nvSpPr>
          <p:cNvPr id="108546" name="Content Placeholder 1"/>
          <p:cNvSpPr>
            <a:spLocks noGrp="1"/>
          </p:cNvSpPr>
          <p:nvPr>
            <p:ph sz="half" idx="1"/>
          </p:nvPr>
        </p:nvSpPr>
        <p:spPr>
          <a:xfrm>
            <a:off x="251520" y="692696"/>
            <a:ext cx="8784976" cy="6120679"/>
          </a:xfrm>
        </p:spPr>
        <p:txBody>
          <a:bodyPr>
            <a:normAutofit/>
          </a:bodyPr>
          <a:lstStyle/>
          <a:p>
            <a:pPr>
              <a:lnSpc>
                <a:spcPct val="120000"/>
              </a:lnSpc>
            </a:pPr>
            <a:endParaRPr lang="en-US" dirty="0">
              <a:latin typeface="Palatino" charset="0"/>
              <a:ea typeface="ＭＳ Ｐゴシック" charset="0"/>
              <a:cs typeface="ＭＳ Ｐゴシック" charset="0"/>
            </a:endParaRPr>
          </a:p>
        </p:txBody>
      </p:sp>
    </p:spTree>
    <p:extLst>
      <p:ext uri="{BB962C8B-B14F-4D97-AF65-F5344CB8AC3E}">
        <p14:creationId xmlns:p14="http://schemas.microsoft.com/office/powerpoint/2010/main" val="36803719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a:xfrm>
            <a:off x="1187450" y="-1"/>
            <a:ext cx="7345363" cy="620713"/>
          </a:xfrm>
        </p:spPr>
        <p:txBody>
          <a:bodyPr>
            <a:normAutofit/>
          </a:bodyPr>
          <a:lstStyle/>
          <a:p>
            <a:r>
              <a:rPr lang="en-US" sz="3400" dirty="0">
                <a:latin typeface="Bookman Old Style" charset="0"/>
                <a:ea typeface="ＭＳ Ｐゴシック" charset="0"/>
                <a:cs typeface="ＭＳ Ｐゴシック" charset="0"/>
              </a:rPr>
              <a:t>Derivation of Lagrange equations</a:t>
            </a:r>
          </a:p>
        </p:txBody>
      </p:sp>
      <p:sp>
        <p:nvSpPr>
          <p:cNvPr id="11266" name="Content Placeholder 2"/>
          <p:cNvSpPr>
            <a:spLocks noGrp="1"/>
          </p:cNvSpPr>
          <p:nvPr>
            <p:ph sz="half" idx="1"/>
          </p:nvPr>
        </p:nvSpPr>
        <p:spPr>
          <a:xfrm>
            <a:off x="250824" y="692150"/>
            <a:ext cx="8785671" cy="5689600"/>
          </a:xfrm>
        </p:spPr>
        <p:txBody>
          <a:bodyPr/>
          <a:lstStyle/>
          <a:p>
            <a:pPr>
              <a:buFont typeface="Wingdings" charset="0"/>
              <a:buChar char="q"/>
              <a:defRPr/>
            </a:pPr>
            <a:r>
              <a:rPr lang="en-US" dirty="0">
                <a:latin typeface="Palatino" charset="0"/>
                <a:ea typeface="ＭＳ Ｐゴシック" charset="0"/>
                <a:cs typeface="Palatino" charset="0"/>
              </a:rPr>
              <a:t>The variation of the action can be written as</a:t>
            </a:r>
          </a:p>
          <a:p>
            <a:pPr marL="0" indent="0">
              <a:buFont typeface="Wingdings" charset="0"/>
              <a:buNone/>
              <a:defRPr/>
            </a:pPr>
            <a:r>
              <a:rPr lang="en-US" dirty="0">
                <a:latin typeface="Palatino" charset="0"/>
                <a:ea typeface="ＭＳ Ｐゴシック" charset="0"/>
                <a:cs typeface="Palatino" charset="0"/>
              </a:rPr>
              <a:t>	</a:t>
            </a:r>
          </a:p>
          <a:p>
            <a:pPr>
              <a:lnSpc>
                <a:spcPct val="150000"/>
              </a:lnSpc>
              <a:spcBef>
                <a:spcPts val="2400"/>
              </a:spcBef>
              <a:buFont typeface="Wingdings" charset="0"/>
              <a:buChar char="q"/>
              <a:defRPr/>
            </a:pPr>
            <a:r>
              <a:rPr lang="en-US" dirty="0">
                <a:latin typeface="Palatino" charset="0"/>
                <a:ea typeface="ＭＳ Ｐゴシック" charset="0"/>
                <a:cs typeface="Palatino" charset="0"/>
              </a:rPr>
              <a:t> Taking into account that		 , the 2</a:t>
            </a:r>
            <a:r>
              <a:rPr lang="en-US" baseline="30000" dirty="0">
                <a:latin typeface="Palatino" charset="0"/>
                <a:ea typeface="ＭＳ Ｐゴシック" charset="0"/>
                <a:cs typeface="Palatino" charset="0"/>
              </a:rPr>
              <a:t>nd</a:t>
            </a:r>
            <a:r>
              <a:rPr lang="en-US" dirty="0">
                <a:latin typeface="Palatino" charset="0"/>
                <a:ea typeface="ＭＳ Ｐゴシック" charset="0"/>
                <a:cs typeface="Palatino" charset="0"/>
              </a:rPr>
              <a:t> part of the integral can be integrated by parts giving   </a:t>
            </a:r>
          </a:p>
          <a:p>
            <a:pPr>
              <a:spcBef>
                <a:spcPts val="2400"/>
              </a:spcBef>
              <a:buFont typeface="Wingdings" charset="0"/>
              <a:buChar char="q"/>
              <a:defRPr/>
            </a:pPr>
            <a:endParaRPr lang="en-US" dirty="0">
              <a:latin typeface="Palatino" charset="0"/>
              <a:ea typeface="ＭＳ Ｐゴシック" charset="0"/>
              <a:cs typeface="Palatino" charset="0"/>
            </a:endParaRPr>
          </a:p>
          <a:p>
            <a:pPr>
              <a:spcBef>
                <a:spcPts val="2400"/>
              </a:spcBef>
              <a:buFont typeface="Wingdings" charset="0"/>
              <a:buChar char="q"/>
              <a:defRPr/>
            </a:pPr>
            <a:r>
              <a:rPr lang="en-US" dirty="0">
                <a:latin typeface="Palatino" charset="0"/>
                <a:ea typeface="ＭＳ Ｐゴシック" charset="0"/>
                <a:cs typeface="Palatino" charset="0"/>
              </a:rPr>
              <a:t>The first term is zero because				 so the second integrant should also vanish</a:t>
            </a:r>
            <a:r>
              <a:rPr lang="el-GR" dirty="0">
                <a:latin typeface="Palatino" charset="0"/>
                <a:ea typeface="ＭＳ Ｐゴシック" charset="0"/>
                <a:cs typeface="Palatino" charset="0"/>
              </a:rPr>
              <a:t>,</a:t>
            </a:r>
            <a:r>
              <a:rPr lang="en-US" dirty="0">
                <a:latin typeface="Palatino" charset="0"/>
                <a:ea typeface="ＭＳ Ｐゴシック" charset="0"/>
                <a:cs typeface="Palatino" charset="0"/>
              </a:rPr>
              <a:t> providing the  following differential equations for each degree of freedom, the </a:t>
            </a:r>
            <a:r>
              <a:rPr lang="en-US" b="1" dirty="0">
                <a:latin typeface="Palatino" charset="0"/>
                <a:ea typeface="ＭＳ Ｐゴシック" charset="0"/>
                <a:cs typeface="Palatino" charset="0"/>
              </a:rPr>
              <a:t>Lagrange equations</a:t>
            </a:r>
            <a:endParaRPr lang="en-US" b="1" dirty="0">
              <a:ea typeface="ＭＳ Ｐゴシック" charset="0"/>
              <a:cs typeface="Times"/>
            </a:endParaRPr>
          </a:p>
          <a:p>
            <a:pPr>
              <a:buFont typeface="Wingdings" charset="0"/>
              <a:buChar char="q"/>
              <a:defRPr/>
            </a:pPr>
            <a:endParaRPr lang="en-US" dirty="0"/>
          </a:p>
          <a:p>
            <a:pPr marL="0" indent="0">
              <a:lnSpc>
                <a:spcPct val="50000"/>
              </a:lnSpc>
              <a:buFont typeface="Wingdings" charset="0"/>
              <a:buNone/>
              <a:defRPr/>
            </a:pPr>
            <a:endParaRPr lang="en-US" dirty="0"/>
          </a:p>
        </p:txBody>
      </p:sp>
      <p:pic>
        <p:nvPicPr>
          <p:cNvPr id="13315" name="Picture 5"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5989464"/>
            <a:ext cx="2592388" cy="823912"/>
          </a:xfrm>
          <a:prstGeom prst="rect">
            <a:avLst/>
          </a:prstGeom>
          <a:noFill/>
          <a:ln w="28575">
            <a:solidFill>
              <a:srgbClr val="FF0000"/>
            </a:solidFill>
            <a:miter lim="800000"/>
            <a:headEnd/>
            <a:tailEnd/>
          </a:ln>
          <a:extLst>
            <a:ext uri="{909E8E84-426E-40dd-AFC4-6F175D3DCCD1}">
              <a14:hiddenFill xmlns="" xmlns:a14="http://schemas.microsoft.com/office/drawing/2010/main">
                <a:solidFill>
                  <a:srgbClr val="FFFFFF"/>
                </a:solidFill>
              </a14:hiddenFill>
            </a:ext>
          </a:extLst>
        </p:spPr>
      </p:pic>
      <p:pic>
        <p:nvPicPr>
          <p:cNvPr id="13316" name="Picture 3"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82282" y="2061220"/>
            <a:ext cx="1185862" cy="647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317" name="Picture 4"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7848" y="1266410"/>
            <a:ext cx="8339742" cy="6878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318" name="Picture 6"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187450" y="3284984"/>
            <a:ext cx="6938963" cy="865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319" name="Picture 7"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508625" y="4391769"/>
            <a:ext cx="2663825" cy="333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5437713"/>
      </p:ext>
    </p:extLst>
  </p:cSld>
  <p:clrMapOvr>
    <a:masterClrMapping/>
  </p:clrMapOvr>
  <p:transition spd="med">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115616" y="-41275"/>
            <a:ext cx="7417197" cy="661988"/>
          </a:xfrm>
        </p:spPr>
        <p:txBody>
          <a:bodyPr/>
          <a:lstStyle/>
          <a:p>
            <a:r>
              <a:rPr lang="en-US" dirty="0">
                <a:latin typeface="Bookman Old Style" charset="0"/>
                <a:ea typeface="ＭＳ Ｐゴシック" charset="0"/>
                <a:cs typeface="ＭＳ Ｐゴシック" charset="0"/>
              </a:rPr>
              <a:t>Derivation of Hamilton’s equations</a:t>
            </a:r>
          </a:p>
        </p:txBody>
      </p:sp>
      <p:sp>
        <p:nvSpPr>
          <p:cNvPr id="11266" name="Content Placeholder 2"/>
          <p:cNvSpPr>
            <a:spLocks noGrp="1"/>
          </p:cNvSpPr>
          <p:nvPr>
            <p:ph sz="half" idx="1"/>
          </p:nvPr>
        </p:nvSpPr>
        <p:spPr>
          <a:xfrm>
            <a:off x="250825" y="692150"/>
            <a:ext cx="8713788" cy="5113338"/>
          </a:xfrm>
        </p:spPr>
        <p:txBody>
          <a:bodyPr/>
          <a:lstStyle/>
          <a:p>
            <a:pPr>
              <a:spcBef>
                <a:spcPts val="0"/>
              </a:spcBef>
              <a:buFont typeface="Wingdings" charset="0"/>
              <a:buChar char="q"/>
              <a:defRPr/>
            </a:pPr>
            <a:r>
              <a:rPr lang="en-US" sz="2400" dirty="0"/>
              <a:t>The </a:t>
            </a:r>
            <a:r>
              <a:rPr lang="en-US" sz="2400" b="1" dirty="0"/>
              <a:t>equations of motion </a:t>
            </a:r>
            <a:r>
              <a:rPr lang="en-US" sz="2400" dirty="0"/>
              <a:t>can be derived from the Hamiltonian following the same variational principle as for the Lagrangian (“least” action) but also by simply taking the differential of the Hamiltonian																												</a:t>
            </a:r>
            <a:r>
              <a:rPr lang="el-GR" sz="2400" dirty="0"/>
              <a:t>				 </a:t>
            </a:r>
            <a:endParaRPr lang="en-US" sz="2400" dirty="0"/>
          </a:p>
        </p:txBody>
      </p:sp>
      <p:pic>
        <p:nvPicPr>
          <p:cNvPr id="21507"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188" y="2146300"/>
            <a:ext cx="8234362" cy="995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08" name="Left Brace 6"/>
          <p:cNvSpPr>
            <a:spLocks/>
          </p:cNvSpPr>
          <p:nvPr/>
        </p:nvSpPr>
        <p:spPr bwMode="auto">
          <a:xfrm rot="-5400000">
            <a:off x="4949031" y="2763044"/>
            <a:ext cx="325438" cy="647700"/>
          </a:xfrm>
          <a:prstGeom prst="leftBrace">
            <a:avLst>
              <a:gd name="adj1" fmla="val 8293"/>
              <a:gd name="adj2" fmla="val 50000"/>
            </a:avLst>
          </a:prstGeom>
          <a:noFill/>
          <a:ln w="1905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pPr marL="342900" indent="-342900"/>
            <a:endParaRPr lang="en-US"/>
          </a:p>
        </p:txBody>
      </p:sp>
      <p:pic>
        <p:nvPicPr>
          <p:cNvPr id="21509" name="Picture 7"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3357563"/>
            <a:ext cx="304800" cy="250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510" name="Picture 8"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569075" y="3309938"/>
            <a:ext cx="301625" cy="334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11" name="Left Brace 12"/>
          <p:cNvSpPr>
            <a:spLocks/>
          </p:cNvSpPr>
          <p:nvPr/>
        </p:nvSpPr>
        <p:spPr bwMode="auto">
          <a:xfrm rot="-5400000">
            <a:off x="6533356" y="2763044"/>
            <a:ext cx="325438" cy="647700"/>
          </a:xfrm>
          <a:prstGeom prst="leftBrace">
            <a:avLst>
              <a:gd name="adj1" fmla="val 8293"/>
              <a:gd name="adj2" fmla="val 50000"/>
            </a:avLst>
          </a:prstGeom>
          <a:noFill/>
          <a:ln w="1905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pPr marL="342900" indent="-342900"/>
            <a:endParaRPr lang="en-US"/>
          </a:p>
        </p:txBody>
      </p:sp>
      <p:cxnSp>
        <p:nvCxnSpPr>
          <p:cNvPr id="21512" name="Straight Connector 11"/>
          <p:cNvCxnSpPr>
            <a:cxnSpLocks noChangeShapeType="1"/>
          </p:cNvCxnSpPr>
          <p:nvPr/>
        </p:nvCxnSpPr>
        <p:spPr bwMode="auto">
          <a:xfrm flipV="1">
            <a:off x="4716463" y="2205038"/>
            <a:ext cx="1150937" cy="1008062"/>
          </a:xfrm>
          <a:prstGeom prst="line">
            <a:avLst/>
          </a:prstGeom>
          <a:noFill/>
          <a:ln w="19050">
            <a:solidFill>
              <a:srgbClr val="FF0000"/>
            </a:solidFill>
            <a:prstDash val="dash"/>
            <a:round/>
            <a:headEnd/>
            <a:tailEnd/>
          </a:ln>
          <a:extLst>
            <a:ext uri="{909E8E84-426E-40dd-AFC4-6F175D3DCCD1}">
              <a14:hiddenFill xmlns="" xmlns:a14="http://schemas.microsoft.com/office/drawing/2010/main">
                <a:noFill/>
              </a14:hiddenFill>
            </a:ext>
          </a:extLst>
        </p:spPr>
      </p:cxnSp>
      <p:cxnSp>
        <p:nvCxnSpPr>
          <p:cNvPr id="21513" name="Straight Connector 16"/>
          <p:cNvCxnSpPr>
            <a:cxnSpLocks noChangeShapeType="1"/>
          </p:cNvCxnSpPr>
          <p:nvPr/>
        </p:nvCxnSpPr>
        <p:spPr bwMode="auto">
          <a:xfrm flipV="1">
            <a:off x="2051050" y="2205038"/>
            <a:ext cx="1081088" cy="936625"/>
          </a:xfrm>
          <a:prstGeom prst="line">
            <a:avLst/>
          </a:prstGeom>
          <a:noFill/>
          <a:ln w="19050">
            <a:solidFill>
              <a:srgbClr val="FF0000"/>
            </a:solidFill>
            <a:prstDash val="dash"/>
            <a:round/>
            <a:headEnd/>
            <a:tailEnd/>
          </a:ln>
          <a:extLst>
            <a:ext uri="{909E8E84-426E-40dd-AFC4-6F175D3DCCD1}">
              <a14:hiddenFill xmlns="" xmlns:a14="http://schemas.microsoft.com/office/drawing/2010/main">
                <a:noFill/>
              </a14:hiddenFill>
            </a:ext>
          </a:extLst>
        </p:spPr>
      </p:cxnSp>
    </p:spTree>
    <p:extLst>
      <p:ext uri="{BB962C8B-B14F-4D97-AF65-F5344CB8AC3E}">
        <p14:creationId xmlns:p14="http://schemas.microsoft.com/office/powerpoint/2010/main" val="227360943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5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115616" y="-41275"/>
            <a:ext cx="7417197" cy="661988"/>
          </a:xfrm>
        </p:spPr>
        <p:txBody>
          <a:bodyPr/>
          <a:lstStyle/>
          <a:p>
            <a:r>
              <a:rPr lang="en-US">
                <a:solidFill>
                  <a:srgbClr val="FFFFFF"/>
                </a:solidFill>
                <a:latin typeface="Bookman Old Style" charset="0"/>
                <a:ea typeface="ＭＳ Ｐゴシック" charset="0"/>
                <a:cs typeface="ＭＳ Ｐゴシック" charset="0"/>
              </a:rPr>
              <a:t>Derivation of Hamilton’s equations</a:t>
            </a:r>
            <a:endParaRPr lang="en-US" sz="4400">
              <a:latin typeface="Bookman Old Style" charset="0"/>
              <a:ea typeface="ＭＳ Ｐゴシック" charset="0"/>
              <a:cs typeface="ＭＳ Ｐゴシック" charset="0"/>
            </a:endParaRPr>
          </a:p>
        </p:txBody>
      </p:sp>
      <p:sp>
        <p:nvSpPr>
          <p:cNvPr id="11266" name="Content Placeholder 2"/>
          <p:cNvSpPr>
            <a:spLocks noGrp="1"/>
          </p:cNvSpPr>
          <p:nvPr>
            <p:ph sz="half" idx="1"/>
          </p:nvPr>
        </p:nvSpPr>
        <p:spPr>
          <a:xfrm>
            <a:off x="250825" y="692150"/>
            <a:ext cx="8713788" cy="5113338"/>
          </a:xfrm>
        </p:spPr>
        <p:txBody>
          <a:bodyPr/>
          <a:lstStyle/>
          <a:p>
            <a:pPr>
              <a:spcBef>
                <a:spcPts val="0"/>
              </a:spcBef>
              <a:buFont typeface="Wingdings" charset="0"/>
              <a:buChar char="q"/>
              <a:defRPr/>
            </a:pPr>
            <a:r>
              <a:rPr lang="en-US" sz="2400" dirty="0"/>
              <a:t>The </a:t>
            </a:r>
            <a:r>
              <a:rPr lang="en-US" sz="2400" b="1" dirty="0"/>
              <a:t>equations of motion </a:t>
            </a:r>
            <a:r>
              <a:rPr lang="en-US" sz="2400" dirty="0"/>
              <a:t>can be derived from the Hamiltonian following the same variational principle as for the Lagrangian (“least” action) but also by simply taking the differential of the Hamiltonian																												</a:t>
            </a:r>
            <a:r>
              <a:rPr lang="el-GR" sz="2400" dirty="0"/>
              <a:t>				 </a:t>
            </a:r>
            <a:r>
              <a:rPr lang="en-US" sz="2400" dirty="0"/>
              <a:t>or</a:t>
            </a:r>
          </a:p>
          <a:p>
            <a:pPr>
              <a:spcBef>
                <a:spcPts val="0"/>
              </a:spcBef>
              <a:buFont typeface="Wingdings" charset="0"/>
              <a:buChar char="q"/>
              <a:defRPr/>
            </a:pPr>
            <a:endParaRPr lang="en-US" sz="2400" dirty="0"/>
          </a:p>
          <a:p>
            <a:pPr marL="0" indent="0">
              <a:spcBef>
                <a:spcPts val="0"/>
              </a:spcBef>
              <a:buFont typeface="Wingdings" charset="0"/>
              <a:buNone/>
              <a:defRPr/>
            </a:pPr>
            <a:endParaRPr lang="en-US" sz="2400" dirty="0"/>
          </a:p>
          <a:p>
            <a:pPr>
              <a:spcBef>
                <a:spcPts val="1800"/>
              </a:spcBef>
              <a:buFont typeface="Wingdings" charset="0"/>
              <a:buChar char="q"/>
              <a:defRPr/>
            </a:pPr>
            <a:r>
              <a:rPr lang="en-US" sz="2400" dirty="0"/>
              <a:t>By equating terms, </a:t>
            </a:r>
            <a:r>
              <a:rPr lang="en-US" sz="2400" b="1" dirty="0"/>
              <a:t>Hamilton’s equations </a:t>
            </a:r>
            <a:r>
              <a:rPr lang="en-US" sz="2400" dirty="0"/>
              <a:t>are derived</a:t>
            </a:r>
          </a:p>
          <a:p>
            <a:pPr>
              <a:lnSpc>
                <a:spcPct val="150000"/>
              </a:lnSpc>
              <a:spcBef>
                <a:spcPts val="1800"/>
              </a:spcBef>
              <a:buFont typeface="Wingdings" charset="0"/>
              <a:buChar char="q"/>
              <a:defRPr/>
            </a:pPr>
            <a:endParaRPr lang="en-US" sz="2400" dirty="0"/>
          </a:p>
          <a:p>
            <a:pPr>
              <a:spcBef>
                <a:spcPts val="1800"/>
              </a:spcBef>
              <a:buFont typeface="Wingdings" charset="0"/>
              <a:buChar char="q"/>
              <a:defRPr/>
            </a:pPr>
            <a:r>
              <a:rPr lang="en-US" sz="2400" dirty="0"/>
              <a:t>These are indeed 		equations describing the motion in the </a:t>
            </a:r>
            <a:r>
              <a:rPr lang="en-US" sz="2400" b="1" dirty="0"/>
              <a:t>“extended” phase space</a:t>
            </a:r>
          </a:p>
        </p:txBody>
      </p:sp>
      <p:pic>
        <p:nvPicPr>
          <p:cNvPr id="21507"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188" y="2146300"/>
            <a:ext cx="8234362" cy="995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08" name="Left Brace 6"/>
          <p:cNvSpPr>
            <a:spLocks/>
          </p:cNvSpPr>
          <p:nvPr/>
        </p:nvSpPr>
        <p:spPr bwMode="auto">
          <a:xfrm rot="-5400000">
            <a:off x="4949031" y="2763044"/>
            <a:ext cx="325438" cy="647700"/>
          </a:xfrm>
          <a:prstGeom prst="leftBrace">
            <a:avLst>
              <a:gd name="adj1" fmla="val 8293"/>
              <a:gd name="adj2" fmla="val 50000"/>
            </a:avLst>
          </a:prstGeom>
          <a:noFill/>
          <a:ln w="1905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pPr marL="342900" indent="-342900"/>
            <a:endParaRPr lang="en-US"/>
          </a:p>
        </p:txBody>
      </p:sp>
      <p:pic>
        <p:nvPicPr>
          <p:cNvPr id="21509" name="Picture 7"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3357563"/>
            <a:ext cx="304800" cy="250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510" name="Picture 8"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569075" y="3309938"/>
            <a:ext cx="301625" cy="334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11" name="Left Brace 12"/>
          <p:cNvSpPr>
            <a:spLocks/>
          </p:cNvSpPr>
          <p:nvPr/>
        </p:nvSpPr>
        <p:spPr bwMode="auto">
          <a:xfrm rot="-5400000">
            <a:off x="6533356" y="2763044"/>
            <a:ext cx="325438" cy="647700"/>
          </a:xfrm>
          <a:prstGeom prst="leftBrace">
            <a:avLst>
              <a:gd name="adj1" fmla="val 8293"/>
              <a:gd name="adj2" fmla="val 50000"/>
            </a:avLst>
          </a:prstGeom>
          <a:noFill/>
          <a:ln w="1905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pPr marL="342900" indent="-342900"/>
            <a:endParaRPr lang="en-US"/>
          </a:p>
        </p:txBody>
      </p:sp>
      <p:cxnSp>
        <p:nvCxnSpPr>
          <p:cNvPr id="21512" name="Straight Connector 11"/>
          <p:cNvCxnSpPr>
            <a:cxnSpLocks noChangeShapeType="1"/>
          </p:cNvCxnSpPr>
          <p:nvPr/>
        </p:nvCxnSpPr>
        <p:spPr bwMode="auto">
          <a:xfrm flipV="1">
            <a:off x="4716463" y="2205038"/>
            <a:ext cx="1150937" cy="1008062"/>
          </a:xfrm>
          <a:prstGeom prst="line">
            <a:avLst/>
          </a:prstGeom>
          <a:noFill/>
          <a:ln w="19050">
            <a:solidFill>
              <a:srgbClr val="FF0000"/>
            </a:solidFill>
            <a:prstDash val="dash"/>
            <a:round/>
            <a:headEnd/>
            <a:tailEnd/>
          </a:ln>
          <a:extLst>
            <a:ext uri="{909E8E84-426E-40dd-AFC4-6F175D3DCCD1}">
              <a14:hiddenFill xmlns="" xmlns:a14="http://schemas.microsoft.com/office/drawing/2010/main">
                <a:noFill/>
              </a14:hiddenFill>
            </a:ext>
          </a:extLst>
        </p:spPr>
      </p:cxnSp>
      <p:cxnSp>
        <p:nvCxnSpPr>
          <p:cNvPr id="21513" name="Straight Connector 16"/>
          <p:cNvCxnSpPr>
            <a:cxnSpLocks noChangeShapeType="1"/>
          </p:cNvCxnSpPr>
          <p:nvPr/>
        </p:nvCxnSpPr>
        <p:spPr bwMode="auto">
          <a:xfrm flipV="1">
            <a:off x="2051050" y="2205038"/>
            <a:ext cx="1081088" cy="936625"/>
          </a:xfrm>
          <a:prstGeom prst="line">
            <a:avLst/>
          </a:prstGeom>
          <a:noFill/>
          <a:ln w="19050">
            <a:solidFill>
              <a:srgbClr val="FF0000"/>
            </a:solidFill>
            <a:prstDash val="dash"/>
            <a:round/>
            <a:headEnd/>
            <a:tailEnd/>
          </a:ln>
          <a:extLst>
            <a:ext uri="{909E8E84-426E-40dd-AFC4-6F175D3DCCD1}">
              <a14:hiddenFill xmlns="" xmlns:a14="http://schemas.microsoft.com/office/drawing/2010/main">
                <a:noFill/>
              </a14:hiddenFill>
            </a:ext>
          </a:extLst>
        </p:spPr>
      </p:cxnSp>
      <p:pic>
        <p:nvPicPr>
          <p:cNvPr id="21515" name="Picture 22"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059113" y="6064845"/>
            <a:ext cx="865187"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516" name="Picture 2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6401643"/>
            <a:ext cx="4032250" cy="339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91680" y="5085184"/>
            <a:ext cx="5400600" cy="757007"/>
          </a:xfrm>
          <a:prstGeom prst="rect">
            <a:avLst/>
          </a:prstGeom>
        </p:spPr>
      </p:pic>
      <p:pic>
        <p:nvPicPr>
          <p:cNvPr id="3" name="Picture 2"/>
          <p:cNvPicPr>
            <a:picLocks noChangeAspect="1"/>
          </p:cNvPicPr>
          <p:nvPr/>
        </p:nvPicPr>
        <p:blipFill>
          <a:blip r:embed="rId9"/>
          <a:stretch>
            <a:fillRect/>
          </a:stretch>
        </p:blipFill>
        <p:spPr>
          <a:xfrm>
            <a:off x="250825" y="3789040"/>
            <a:ext cx="8893175" cy="762040"/>
          </a:xfrm>
          <a:prstGeom prst="rect">
            <a:avLst/>
          </a:prstGeom>
        </p:spPr>
      </p:pic>
    </p:spTree>
    <p:extLst>
      <p:ext uri="{BB962C8B-B14F-4D97-AF65-F5344CB8AC3E}">
        <p14:creationId xmlns:p14="http://schemas.microsoft.com/office/powerpoint/2010/main" val="1785311783"/>
      </p:ext>
    </p:extLst>
  </p:cSld>
  <p:clrMapOvr>
    <a:masterClrMapping/>
  </p:clrMapOvr>
  <p:transition spd="med">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1331640" y="-41275"/>
            <a:ext cx="7201173" cy="806450"/>
          </a:xfrm>
        </p:spPr>
        <p:txBody>
          <a:bodyPr/>
          <a:lstStyle/>
          <a:p>
            <a:r>
              <a:rPr lang="en-US" sz="4000">
                <a:latin typeface="Bookman Old Style" charset="0"/>
                <a:ea typeface="ＭＳ Ｐゴシック" charset="0"/>
                <a:cs typeface="ＭＳ Ｐゴシック" charset="0"/>
              </a:rPr>
              <a:t>Poisson brackets’ properties</a:t>
            </a:r>
          </a:p>
        </p:txBody>
      </p:sp>
      <p:sp>
        <p:nvSpPr>
          <p:cNvPr id="13314" name="Content Placeholder 2"/>
          <p:cNvSpPr>
            <a:spLocks noGrp="1"/>
          </p:cNvSpPr>
          <p:nvPr>
            <p:ph sz="half" idx="1"/>
          </p:nvPr>
        </p:nvSpPr>
        <p:spPr>
          <a:xfrm>
            <a:off x="250825" y="601663"/>
            <a:ext cx="8893175" cy="5113337"/>
          </a:xfrm>
        </p:spPr>
        <p:txBody>
          <a:bodyPr/>
          <a:lstStyle/>
          <a:p>
            <a:pPr>
              <a:buFont typeface="Wingdings" charset="0"/>
              <a:buChar char="q"/>
              <a:defRPr/>
            </a:pPr>
            <a:r>
              <a:rPr lang="en-US" dirty="0">
                <a:latin typeface="Palatino" charset="0"/>
                <a:ea typeface="ＭＳ Ｐゴシック" charset="0"/>
                <a:cs typeface="Palatino" charset="0"/>
              </a:rPr>
              <a:t>The Poisson brackets between two functions of a set of canonical variables can be defined by the differential </a:t>
            </a:r>
            <a:r>
              <a:rPr lang="en-US" b="1" dirty="0">
                <a:latin typeface="Palatino" charset="0"/>
                <a:ea typeface="ＭＳ Ｐゴシック" charset="0"/>
                <a:cs typeface="Palatino" charset="0"/>
              </a:rPr>
              <a:t>operator</a:t>
            </a:r>
          </a:p>
          <a:p>
            <a:pPr>
              <a:buFont typeface="Wingdings" charset="0"/>
              <a:buChar char="q"/>
              <a:defRPr/>
            </a:pPr>
            <a:endParaRPr lang="en-US" dirty="0">
              <a:latin typeface="Palatino" charset="0"/>
              <a:ea typeface="ＭＳ Ｐゴシック" charset="0"/>
              <a:cs typeface="Palatino" charset="0"/>
            </a:endParaRPr>
          </a:p>
          <a:p>
            <a:pPr>
              <a:buFont typeface="Wingdings" charset="0"/>
              <a:buChar char="q"/>
              <a:defRPr/>
            </a:pPr>
            <a:endParaRPr lang="en-US" dirty="0">
              <a:latin typeface="Palatino" charset="0"/>
              <a:ea typeface="ＭＳ Ｐゴシック" charset="0"/>
              <a:cs typeface="Palatino" charset="0"/>
            </a:endParaRPr>
          </a:p>
        </p:txBody>
      </p:sp>
      <p:pic>
        <p:nvPicPr>
          <p:cNvPr id="2" name="Picture 1"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7704" y="2060848"/>
            <a:ext cx="4888393" cy="969841"/>
          </a:xfrm>
          <a:prstGeom prst="rect">
            <a:avLst/>
          </a:prstGeom>
        </p:spPr>
      </p:pic>
    </p:spTree>
    <p:extLst>
      <p:ext uri="{BB962C8B-B14F-4D97-AF65-F5344CB8AC3E}">
        <p14:creationId xmlns:p14="http://schemas.microsoft.com/office/powerpoint/2010/main" val="748898701"/>
      </p:ext>
    </p:extLst>
  </p:cSld>
  <p:clrMapOvr>
    <a:masterClrMapping/>
  </p:clrMapOvr>
  <p:transition spd="med">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1331640" y="-41275"/>
            <a:ext cx="7201173" cy="806450"/>
          </a:xfrm>
        </p:spPr>
        <p:txBody>
          <a:bodyPr/>
          <a:lstStyle/>
          <a:p>
            <a:r>
              <a:rPr lang="en-US" sz="4000">
                <a:latin typeface="Bookman Old Style" charset="0"/>
                <a:ea typeface="ＭＳ Ｐゴシック" charset="0"/>
                <a:cs typeface="ＭＳ Ｐゴシック" charset="0"/>
              </a:rPr>
              <a:t>Poisson brackets’ properties</a:t>
            </a:r>
          </a:p>
        </p:txBody>
      </p:sp>
      <p:sp>
        <p:nvSpPr>
          <p:cNvPr id="13314" name="Content Placeholder 2"/>
          <p:cNvSpPr>
            <a:spLocks noGrp="1"/>
          </p:cNvSpPr>
          <p:nvPr>
            <p:ph sz="half" idx="1"/>
          </p:nvPr>
        </p:nvSpPr>
        <p:spPr>
          <a:xfrm>
            <a:off x="250825" y="601663"/>
            <a:ext cx="8893175" cy="5113337"/>
          </a:xfrm>
        </p:spPr>
        <p:txBody>
          <a:bodyPr/>
          <a:lstStyle/>
          <a:p>
            <a:pPr>
              <a:buFont typeface="Wingdings" charset="0"/>
              <a:buChar char="q"/>
              <a:defRPr/>
            </a:pPr>
            <a:r>
              <a:rPr lang="en-US" dirty="0">
                <a:latin typeface="Palatino" charset="0"/>
                <a:ea typeface="ＭＳ Ｐゴシック" charset="0"/>
                <a:cs typeface="Palatino" charset="0"/>
              </a:rPr>
              <a:t>The Poisson brackets between two functions of a set of canonical variables can be defined by the differential </a:t>
            </a:r>
            <a:r>
              <a:rPr lang="en-US" b="1" dirty="0">
                <a:latin typeface="Palatino" charset="0"/>
                <a:ea typeface="ＭＳ Ｐゴシック" charset="0"/>
                <a:cs typeface="Palatino" charset="0"/>
              </a:rPr>
              <a:t>operator</a:t>
            </a:r>
          </a:p>
          <a:p>
            <a:pPr>
              <a:buFont typeface="Wingdings" charset="0"/>
              <a:buChar char="q"/>
              <a:defRPr/>
            </a:pPr>
            <a:endParaRPr lang="en-US" dirty="0">
              <a:latin typeface="Palatino" charset="0"/>
              <a:ea typeface="ＭＳ Ｐゴシック" charset="0"/>
              <a:cs typeface="Palatino" charset="0"/>
            </a:endParaRPr>
          </a:p>
          <a:p>
            <a:pPr>
              <a:buFont typeface="Wingdings" charset="0"/>
              <a:buChar char="q"/>
              <a:defRPr/>
            </a:pPr>
            <a:endParaRPr lang="en-US" dirty="0">
              <a:latin typeface="Palatino" charset="0"/>
              <a:ea typeface="ＭＳ Ｐゴシック" charset="0"/>
              <a:cs typeface="Palatino" charset="0"/>
            </a:endParaRPr>
          </a:p>
          <a:p>
            <a:pPr>
              <a:buFont typeface="Wingdings" charset="0"/>
              <a:buChar char="q"/>
              <a:defRPr/>
            </a:pPr>
            <a:r>
              <a:rPr lang="en-US" dirty="0">
                <a:latin typeface="Palatino" charset="0"/>
                <a:ea typeface="ＭＳ Ｐゴシック" charset="0"/>
                <a:cs typeface="Palatino" charset="0"/>
              </a:rPr>
              <a:t> From this definition, and for any three given functions, the following </a:t>
            </a:r>
            <a:r>
              <a:rPr lang="en-US" b="1" dirty="0">
                <a:latin typeface="Palatino" charset="0"/>
                <a:ea typeface="ＭＳ Ｐゴシック" charset="0"/>
                <a:cs typeface="Palatino" charset="0"/>
              </a:rPr>
              <a:t>properties</a:t>
            </a:r>
            <a:r>
              <a:rPr lang="en-US" dirty="0">
                <a:latin typeface="Palatino" charset="0"/>
                <a:ea typeface="ＭＳ Ｐゴシック" charset="0"/>
                <a:cs typeface="Palatino" charset="0"/>
              </a:rPr>
              <a:t> can be shown 	 						     	</a:t>
            </a:r>
            <a:r>
              <a:rPr lang="en-US" b="1" dirty="0" err="1">
                <a:latin typeface="Palatino" charset="0"/>
                <a:ea typeface="ＭＳ Ｐゴシック" charset="0"/>
                <a:cs typeface="Palatino" charset="0"/>
              </a:rPr>
              <a:t>bilinearity</a:t>
            </a:r>
            <a:endParaRPr lang="en-US" b="1" dirty="0">
              <a:latin typeface="Palatino" charset="0"/>
              <a:ea typeface="ＭＳ Ｐゴシック" charset="0"/>
              <a:cs typeface="Palatino" charset="0"/>
            </a:endParaRPr>
          </a:p>
          <a:p>
            <a:pPr marL="0" indent="0">
              <a:buFont typeface="Wingdings" charset="0"/>
              <a:buNone/>
              <a:defRPr/>
            </a:pPr>
            <a:r>
              <a:rPr lang="en-US" b="1" dirty="0">
                <a:latin typeface="Palatino" charset="0"/>
                <a:ea typeface="ＭＳ Ｐゴシック" charset="0"/>
                <a:cs typeface="Palatino" charset="0"/>
              </a:rPr>
              <a:t>						  </a:t>
            </a:r>
            <a:r>
              <a:rPr lang="en-US" b="1" dirty="0" err="1">
                <a:latin typeface="Palatino" charset="0"/>
                <a:ea typeface="ＭＳ Ｐゴシック" charset="0"/>
                <a:cs typeface="Palatino" charset="0"/>
              </a:rPr>
              <a:t>anticommutativity</a:t>
            </a:r>
            <a:r>
              <a:rPr lang="en-US" b="1" dirty="0">
                <a:latin typeface="Palatino" charset="0"/>
                <a:ea typeface="ＭＳ Ｐゴシック" charset="0"/>
                <a:cs typeface="Palatino" charset="0"/>
              </a:rPr>
              <a:t> </a:t>
            </a:r>
          </a:p>
          <a:p>
            <a:pPr marL="0" indent="0">
              <a:lnSpc>
                <a:spcPct val="130000"/>
              </a:lnSpc>
              <a:buFont typeface="Wingdings" charset="0"/>
              <a:buNone/>
              <a:defRPr/>
            </a:pPr>
            <a:r>
              <a:rPr lang="en-US" b="1" dirty="0">
                <a:latin typeface="Palatino" charset="0"/>
                <a:ea typeface="ＭＳ Ｐゴシック" charset="0"/>
                <a:cs typeface="Palatino" charset="0"/>
              </a:rPr>
              <a:t>						      Jacobi’s identity</a:t>
            </a:r>
          </a:p>
          <a:p>
            <a:pPr marL="0" indent="0">
              <a:lnSpc>
                <a:spcPct val="130000"/>
              </a:lnSpc>
              <a:buFont typeface="Wingdings" charset="0"/>
              <a:buNone/>
              <a:defRPr/>
            </a:pPr>
            <a:r>
              <a:rPr lang="en-US" b="1" dirty="0">
                <a:latin typeface="Palatino" charset="0"/>
                <a:ea typeface="ＭＳ Ｐゴシック" charset="0"/>
                <a:cs typeface="Palatino" charset="0"/>
              </a:rPr>
              <a:t>						      Leibniz’s rule</a:t>
            </a:r>
            <a:endParaRPr lang="en-US" dirty="0">
              <a:latin typeface="Palatino" charset="0"/>
              <a:ea typeface="ＭＳ Ｐゴシック" charset="0"/>
              <a:cs typeface="Palatino" charset="0"/>
            </a:endParaRPr>
          </a:p>
          <a:p>
            <a:pPr>
              <a:buFont typeface="Wingdings" charset="0"/>
              <a:buChar char="q"/>
              <a:defRPr/>
            </a:pPr>
            <a:r>
              <a:rPr lang="en-US" dirty="0">
                <a:latin typeface="Palatino" charset="0"/>
                <a:ea typeface="ＭＳ Ｐゴシック" charset="0"/>
                <a:cs typeface="Palatino" charset="0"/>
              </a:rPr>
              <a:t>Poisson brackets operation satisfies a </a:t>
            </a:r>
            <a:r>
              <a:rPr lang="en-US" b="1" dirty="0">
                <a:latin typeface="Palatino" charset="0"/>
                <a:ea typeface="ＭＳ Ｐゴシック" charset="0"/>
                <a:cs typeface="Palatino" charset="0"/>
              </a:rPr>
              <a:t>Lie algebra</a:t>
            </a:r>
          </a:p>
        </p:txBody>
      </p:sp>
      <p:pic>
        <p:nvPicPr>
          <p:cNvPr id="27651" name="Picture 3"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1313" y="3986113"/>
            <a:ext cx="6102350" cy="2035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7704" y="2060848"/>
            <a:ext cx="4888393" cy="969841"/>
          </a:xfrm>
          <a:prstGeom prst="rect">
            <a:avLst/>
          </a:prstGeom>
        </p:spPr>
      </p:pic>
    </p:spTree>
    <p:extLst>
      <p:ext uri="{BB962C8B-B14F-4D97-AF65-F5344CB8AC3E}">
        <p14:creationId xmlns:p14="http://schemas.microsoft.com/office/powerpoint/2010/main" val="913533813"/>
      </p:ext>
    </p:extLst>
  </p:cSld>
  <p:clrMapOvr>
    <a:masterClrMapping/>
  </p:clrMapOvr>
  <p:transition spd="med">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475656" y="-41275"/>
            <a:ext cx="7057157" cy="806450"/>
          </a:xfrm>
        </p:spPr>
        <p:txBody>
          <a:bodyPr/>
          <a:lstStyle/>
          <a:p>
            <a:r>
              <a:rPr lang="en-US" sz="3600" dirty="0">
                <a:latin typeface="Bookman Old Style" charset="0"/>
                <a:ea typeface="ＭＳ Ｐゴシック" charset="0"/>
                <a:cs typeface="ＭＳ Ｐゴシック" charset="0"/>
              </a:rPr>
              <a:t>Preservation of Phase Volume</a:t>
            </a:r>
          </a:p>
        </p:txBody>
      </p:sp>
      <p:sp>
        <p:nvSpPr>
          <p:cNvPr id="31746" name="Content Placeholder 2"/>
          <p:cNvSpPr>
            <a:spLocks noGrp="1"/>
          </p:cNvSpPr>
          <p:nvPr>
            <p:ph sz="half" idx="1"/>
          </p:nvPr>
        </p:nvSpPr>
        <p:spPr>
          <a:xfrm>
            <a:off x="250825" y="692150"/>
            <a:ext cx="8893175" cy="6165850"/>
          </a:xfrm>
        </p:spPr>
        <p:txBody>
          <a:bodyPr/>
          <a:lstStyle/>
          <a:p>
            <a:pPr>
              <a:buFont typeface="Wingdings" charset="0"/>
              <a:buChar char="q"/>
            </a:pPr>
            <a:r>
              <a:rPr lang="en-US" sz="2400" dirty="0">
                <a:latin typeface="Palatino" charset="0"/>
                <a:ea typeface="ＭＳ Ｐゴシック" charset="0"/>
                <a:cs typeface="Palatino" charset="0"/>
              </a:rPr>
              <a:t>A fundamental property of Hamiltonian systems is the </a:t>
            </a:r>
            <a:r>
              <a:rPr lang="en-US" sz="2400" b="1" dirty="0">
                <a:latin typeface="Palatino" charset="0"/>
                <a:ea typeface="ＭＳ Ｐゴシック" charset="0"/>
                <a:cs typeface="Palatino" charset="0"/>
              </a:rPr>
              <a:t>preservation </a:t>
            </a:r>
            <a:r>
              <a:rPr lang="en-US" sz="2400" dirty="0">
                <a:latin typeface="Palatino" charset="0"/>
                <a:ea typeface="ＭＳ Ｐゴシック" charset="0"/>
                <a:cs typeface="Palatino" charset="0"/>
              </a:rPr>
              <a:t>of</a:t>
            </a:r>
            <a:r>
              <a:rPr lang="en-US" sz="2400" b="1" dirty="0">
                <a:latin typeface="Palatino" charset="0"/>
                <a:ea typeface="ＭＳ Ｐゴシック" charset="0"/>
                <a:cs typeface="Palatino" charset="0"/>
              </a:rPr>
              <a:t> phase space volume </a:t>
            </a:r>
            <a:r>
              <a:rPr lang="en-US" sz="2400" dirty="0">
                <a:latin typeface="Palatino" charset="0"/>
                <a:ea typeface="ＭＳ Ｐゴシック" charset="0"/>
                <a:cs typeface="Palatino" charset="0"/>
              </a:rPr>
              <a:t>as they evolve</a:t>
            </a:r>
          </a:p>
          <a:p>
            <a:pPr>
              <a:buFont typeface="Wingdings" charset="0"/>
              <a:buChar char="q"/>
            </a:pPr>
            <a:r>
              <a:rPr lang="en-US" sz="2400" dirty="0">
                <a:latin typeface="Palatino" charset="0"/>
                <a:ea typeface="ＭＳ Ｐゴシック" charset="0"/>
                <a:cs typeface="Palatino" charset="0"/>
              </a:rPr>
              <a:t>Let’s have a system evolving from			    after time      . By Taylor-expanding and using Hamilton’s equations we have:</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Differentiating, we have</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Multiplying the two equations</a:t>
            </a:r>
            <a:endParaRPr lang="en-US" sz="2400" b="1" dirty="0">
              <a:latin typeface="Palatino" charset="0"/>
              <a:ea typeface="ＭＳ Ｐゴシック" charset="0"/>
              <a:cs typeface="Palatino" charset="0"/>
            </a:endParaRPr>
          </a:p>
        </p:txBody>
      </p:sp>
      <p:pic>
        <p:nvPicPr>
          <p:cNvPr id="3" name="Picture 2">
            <a:extLst>
              <a:ext uri="{FF2B5EF4-FFF2-40B4-BE49-F238E27FC236}">
                <a16:creationId xmlns:a16="http://schemas.microsoft.com/office/drawing/2014/main" id="{CC835700-0908-47C2-4142-4E5842A9AB8E}"/>
              </a:ext>
            </a:extLst>
          </p:cNvPr>
          <p:cNvPicPr>
            <a:picLocks noChangeAspect="1"/>
          </p:cNvPicPr>
          <p:nvPr/>
        </p:nvPicPr>
        <p:blipFill>
          <a:blip r:embed="rId3"/>
          <a:stretch>
            <a:fillRect/>
          </a:stretch>
        </p:blipFill>
        <p:spPr>
          <a:xfrm>
            <a:off x="5436096" y="1490717"/>
            <a:ext cx="2376264" cy="419341"/>
          </a:xfrm>
          <a:prstGeom prst="rect">
            <a:avLst/>
          </a:prstGeom>
        </p:spPr>
      </p:pic>
      <p:pic>
        <p:nvPicPr>
          <p:cNvPr id="4" name="Picture 3">
            <a:extLst>
              <a:ext uri="{FF2B5EF4-FFF2-40B4-BE49-F238E27FC236}">
                <a16:creationId xmlns:a16="http://schemas.microsoft.com/office/drawing/2014/main" id="{CA7B4D86-5F96-5CF1-E400-29B01B706DB5}"/>
              </a:ext>
            </a:extLst>
          </p:cNvPr>
          <p:cNvPicPr>
            <a:picLocks noChangeAspect="1"/>
          </p:cNvPicPr>
          <p:nvPr/>
        </p:nvPicPr>
        <p:blipFill>
          <a:blip r:embed="rId4"/>
          <a:stretch>
            <a:fillRect/>
          </a:stretch>
        </p:blipFill>
        <p:spPr>
          <a:xfrm>
            <a:off x="1373681" y="1852476"/>
            <a:ext cx="368300" cy="342900"/>
          </a:xfrm>
          <a:prstGeom prst="rect">
            <a:avLst/>
          </a:prstGeom>
        </p:spPr>
      </p:pic>
      <p:pic>
        <p:nvPicPr>
          <p:cNvPr id="2" name="Picture 1">
            <a:extLst>
              <a:ext uri="{FF2B5EF4-FFF2-40B4-BE49-F238E27FC236}">
                <a16:creationId xmlns:a16="http://schemas.microsoft.com/office/drawing/2014/main" id="{83B635AE-7C03-3C69-8C85-30AD70AE1736}"/>
              </a:ext>
            </a:extLst>
          </p:cNvPr>
          <p:cNvPicPr>
            <a:picLocks noChangeAspect="1"/>
          </p:cNvPicPr>
          <p:nvPr/>
        </p:nvPicPr>
        <p:blipFill>
          <a:blip r:embed="rId5"/>
          <a:stretch>
            <a:fillRect/>
          </a:stretch>
        </p:blipFill>
        <p:spPr>
          <a:xfrm>
            <a:off x="554965" y="6165850"/>
            <a:ext cx="7772400" cy="632553"/>
          </a:xfrm>
          <a:prstGeom prst="rect">
            <a:avLst/>
          </a:prstGeom>
        </p:spPr>
      </p:pic>
      <p:pic>
        <p:nvPicPr>
          <p:cNvPr id="5" name="Picture 4">
            <a:extLst>
              <a:ext uri="{FF2B5EF4-FFF2-40B4-BE49-F238E27FC236}">
                <a16:creationId xmlns:a16="http://schemas.microsoft.com/office/drawing/2014/main" id="{5F25620B-9390-78B0-C46A-2F29DEA2C292}"/>
              </a:ext>
            </a:extLst>
          </p:cNvPr>
          <p:cNvPicPr>
            <a:picLocks noChangeAspect="1"/>
          </p:cNvPicPr>
          <p:nvPr/>
        </p:nvPicPr>
        <p:blipFill>
          <a:blip r:embed="rId6"/>
          <a:stretch>
            <a:fillRect/>
          </a:stretch>
        </p:blipFill>
        <p:spPr>
          <a:xfrm>
            <a:off x="2051720" y="4347750"/>
            <a:ext cx="4631404" cy="1458466"/>
          </a:xfrm>
          <a:prstGeom prst="rect">
            <a:avLst/>
          </a:prstGeom>
        </p:spPr>
      </p:pic>
      <p:pic>
        <p:nvPicPr>
          <p:cNvPr id="8" name="Picture 7">
            <a:extLst>
              <a:ext uri="{FF2B5EF4-FFF2-40B4-BE49-F238E27FC236}">
                <a16:creationId xmlns:a16="http://schemas.microsoft.com/office/drawing/2014/main" id="{2F3ED245-6379-C192-FFBC-029A3346A3DD}"/>
              </a:ext>
            </a:extLst>
          </p:cNvPr>
          <p:cNvPicPr>
            <a:picLocks noChangeAspect="1"/>
          </p:cNvPicPr>
          <p:nvPr/>
        </p:nvPicPr>
        <p:blipFill>
          <a:blip r:embed="rId7"/>
          <a:stretch>
            <a:fillRect/>
          </a:stretch>
        </p:blipFill>
        <p:spPr>
          <a:xfrm>
            <a:off x="685799" y="2586038"/>
            <a:ext cx="8021567" cy="1458466"/>
          </a:xfrm>
          <a:prstGeom prst="rect">
            <a:avLst/>
          </a:prstGeom>
        </p:spPr>
      </p:pic>
      <p:cxnSp>
        <p:nvCxnSpPr>
          <p:cNvPr id="10" name="Straight Connector 16">
            <a:extLst>
              <a:ext uri="{FF2B5EF4-FFF2-40B4-BE49-F238E27FC236}">
                <a16:creationId xmlns:a16="http://schemas.microsoft.com/office/drawing/2014/main" id="{12676AFB-0594-6256-F855-DBDC92EA3B67}"/>
              </a:ext>
            </a:extLst>
          </p:cNvPr>
          <p:cNvCxnSpPr>
            <a:cxnSpLocks noChangeShapeType="1"/>
          </p:cNvCxnSpPr>
          <p:nvPr/>
        </p:nvCxnSpPr>
        <p:spPr bwMode="auto">
          <a:xfrm flipV="1">
            <a:off x="2987824" y="6165850"/>
            <a:ext cx="1152128" cy="555691"/>
          </a:xfrm>
          <a:prstGeom prst="line">
            <a:avLst/>
          </a:prstGeom>
          <a:noFill/>
          <a:ln w="19050">
            <a:solidFill>
              <a:srgbClr val="FF0000"/>
            </a:solidFill>
            <a:prstDash val="dash"/>
            <a:round/>
            <a:headEnd/>
            <a:tailEnd/>
          </a:ln>
          <a:extLst>
            <a:ext uri="{909E8E84-426E-40dd-AFC4-6F175D3DCCD1}">
              <a14:hiddenFill xmlns:a14="http://schemas.microsoft.com/office/drawing/2010/main" xmlns="">
                <a:noFill/>
              </a14:hiddenFill>
            </a:ext>
          </a:extLst>
        </p:spPr>
      </p:cxnSp>
      <p:cxnSp>
        <p:nvCxnSpPr>
          <p:cNvPr id="13" name="Straight Connector 16">
            <a:extLst>
              <a:ext uri="{FF2B5EF4-FFF2-40B4-BE49-F238E27FC236}">
                <a16:creationId xmlns:a16="http://schemas.microsoft.com/office/drawing/2014/main" id="{F661BEAC-4991-E34B-7F54-A0294D4A7C0C}"/>
              </a:ext>
            </a:extLst>
          </p:cNvPr>
          <p:cNvCxnSpPr>
            <a:cxnSpLocks noChangeShapeType="1"/>
          </p:cNvCxnSpPr>
          <p:nvPr/>
        </p:nvCxnSpPr>
        <p:spPr bwMode="auto">
          <a:xfrm flipV="1">
            <a:off x="4572000" y="6152310"/>
            <a:ext cx="1152128" cy="555691"/>
          </a:xfrm>
          <a:prstGeom prst="line">
            <a:avLst/>
          </a:prstGeom>
          <a:noFill/>
          <a:ln w="19050">
            <a:solidFill>
              <a:srgbClr val="FF0000"/>
            </a:solidFill>
            <a:prstDash val="dash"/>
            <a:round/>
            <a:headEnd/>
            <a:tailEnd/>
          </a:ln>
          <a:extLst>
            <a:ext uri="{909E8E84-426E-40dd-AFC4-6F175D3DCCD1}">
              <a14:hiddenFill xmlns:a14="http://schemas.microsoft.com/office/drawing/2010/main" xmlns="">
                <a:noFill/>
              </a14:hiddenFill>
            </a:ext>
          </a:extLst>
        </p:spPr>
      </p:cxnSp>
    </p:spTree>
    <p:extLst>
      <p:ext uri="{BB962C8B-B14F-4D97-AF65-F5344CB8AC3E}">
        <p14:creationId xmlns:p14="http://schemas.microsoft.com/office/powerpoint/2010/main" val="739357554"/>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371600" y="76200"/>
            <a:ext cx="7467600" cy="609600"/>
          </a:xfrm>
        </p:spPr>
        <p:txBody>
          <a:bodyPr/>
          <a:lstStyle/>
          <a:p>
            <a:pPr eaLnBrk="1" hangingPunct="1"/>
            <a:r>
              <a:rPr lang="en-US" sz="4000" dirty="0">
                <a:latin typeface="Palatino" charset="0"/>
                <a:ea typeface="ＭＳ Ｐゴシック" charset="0"/>
                <a:cs typeface="ＭＳ Ｐゴシック" charset="0"/>
              </a:rPr>
              <a:t>Reminder: Harmonic oscillator</a:t>
            </a: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pic>
        <p:nvPicPr>
          <p:cNvPr id="17412" name="Picture 3"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22525" y="1268760"/>
            <a:ext cx="3013571" cy="7751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D432972C-124A-4246-AAE5-2F881C9CC3BC}"/>
              </a:ext>
            </a:extLst>
          </p:cNvPr>
          <p:cNvSpPr txBox="1"/>
          <p:nvPr/>
        </p:nvSpPr>
        <p:spPr>
          <a:xfrm>
            <a:off x="5681617" y="1469975"/>
            <a:ext cx="723276" cy="461665"/>
          </a:xfrm>
          <a:prstGeom prst="rect">
            <a:avLst/>
          </a:prstGeom>
          <a:noFill/>
        </p:spPr>
        <p:txBody>
          <a:bodyPr wrap="none" rtlCol="0">
            <a:spAutoFit/>
          </a:bodyPr>
          <a:lstStyle/>
          <a:p>
            <a:pPr>
              <a:buNone/>
            </a:pPr>
            <a:r>
              <a:rPr lang="en-CH" dirty="0"/>
              <a:t>with</a:t>
            </a:r>
          </a:p>
        </p:txBody>
      </p:sp>
      <p:pic>
        <p:nvPicPr>
          <p:cNvPr id="7" name="Picture 6">
            <a:extLst>
              <a:ext uri="{FF2B5EF4-FFF2-40B4-BE49-F238E27FC236}">
                <a16:creationId xmlns:a16="http://schemas.microsoft.com/office/drawing/2014/main" id="{B61AA349-A03F-4448-82FC-9F6DBA98F4DA}"/>
              </a:ext>
            </a:extLst>
          </p:cNvPr>
          <p:cNvPicPr>
            <a:picLocks noChangeAspect="1"/>
          </p:cNvPicPr>
          <p:nvPr/>
        </p:nvPicPr>
        <p:blipFill>
          <a:blip r:embed="rId4"/>
          <a:stretch>
            <a:fillRect/>
          </a:stretch>
        </p:blipFill>
        <p:spPr>
          <a:xfrm>
            <a:off x="6521875" y="1238460"/>
            <a:ext cx="1500427" cy="800841"/>
          </a:xfrm>
          <a:prstGeom prst="rect">
            <a:avLst/>
          </a:prstGeom>
        </p:spPr>
      </p:pic>
      <p:grpSp>
        <p:nvGrpSpPr>
          <p:cNvPr id="8" name="Group 3">
            <a:extLst>
              <a:ext uri="{FF2B5EF4-FFF2-40B4-BE49-F238E27FC236}">
                <a16:creationId xmlns:a16="http://schemas.microsoft.com/office/drawing/2014/main" id="{01BF6043-9D34-224A-9AFA-9473B0B383A5}"/>
              </a:ext>
            </a:extLst>
          </p:cNvPr>
          <p:cNvGrpSpPr>
            <a:grpSpLocks/>
          </p:cNvGrpSpPr>
          <p:nvPr/>
        </p:nvGrpSpPr>
        <p:grpSpPr bwMode="auto">
          <a:xfrm>
            <a:off x="2082526" y="2492896"/>
            <a:ext cx="4738688" cy="2447925"/>
            <a:chOff x="951" y="672"/>
            <a:chExt cx="2985" cy="1542"/>
          </a:xfrm>
        </p:grpSpPr>
        <p:grpSp>
          <p:nvGrpSpPr>
            <p:cNvPr id="9" name="Group 4">
              <a:extLst>
                <a:ext uri="{FF2B5EF4-FFF2-40B4-BE49-F238E27FC236}">
                  <a16:creationId xmlns:a16="http://schemas.microsoft.com/office/drawing/2014/main" id="{E98EAA5E-8622-F042-AA5E-3317C29F0C60}"/>
                </a:ext>
              </a:extLst>
            </p:cNvPr>
            <p:cNvGrpSpPr>
              <a:grpSpLocks/>
            </p:cNvGrpSpPr>
            <p:nvPr/>
          </p:nvGrpSpPr>
          <p:grpSpPr bwMode="auto">
            <a:xfrm>
              <a:off x="999" y="678"/>
              <a:ext cx="456" cy="1101"/>
              <a:chOff x="2235" y="6870"/>
              <a:chExt cx="1140" cy="2753"/>
            </a:xfrm>
          </p:grpSpPr>
          <p:sp>
            <p:nvSpPr>
              <p:cNvPr id="62" name="Line 5">
                <a:extLst>
                  <a:ext uri="{FF2B5EF4-FFF2-40B4-BE49-F238E27FC236}">
                    <a16:creationId xmlns:a16="http://schemas.microsoft.com/office/drawing/2014/main" id="{BD2D776F-6A69-5541-B130-62F062539E01}"/>
                  </a:ext>
                </a:extLst>
              </p:cNvPr>
              <p:cNvSpPr>
                <a:spLocks noChangeShapeType="1"/>
              </p:cNvSpPr>
              <p:nvPr/>
            </p:nvSpPr>
            <p:spPr bwMode="auto">
              <a:xfrm>
                <a:off x="2235" y="6870"/>
                <a:ext cx="1140"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 name="Line 6">
                <a:extLst>
                  <a:ext uri="{FF2B5EF4-FFF2-40B4-BE49-F238E27FC236}">
                    <a16:creationId xmlns:a16="http://schemas.microsoft.com/office/drawing/2014/main" id="{3B1C1917-F034-784B-9426-F4375886AB03}"/>
                  </a:ext>
                </a:extLst>
              </p:cNvPr>
              <p:cNvSpPr>
                <a:spLocks noChangeShapeType="1"/>
              </p:cNvSpPr>
              <p:nvPr/>
            </p:nvSpPr>
            <p:spPr bwMode="auto">
              <a:xfrm flipH="1">
                <a:off x="2565" y="687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 name="Line 7">
                <a:extLst>
                  <a:ext uri="{FF2B5EF4-FFF2-40B4-BE49-F238E27FC236}">
                    <a16:creationId xmlns:a16="http://schemas.microsoft.com/office/drawing/2014/main" id="{A6FA1157-6CBA-0345-AC20-DA3A11C6D0BC}"/>
                  </a:ext>
                </a:extLst>
              </p:cNvPr>
              <p:cNvSpPr>
                <a:spLocks noChangeShapeType="1"/>
              </p:cNvSpPr>
              <p:nvPr/>
            </p:nvSpPr>
            <p:spPr bwMode="auto">
              <a:xfrm flipH="1" flipV="1">
                <a:off x="2565" y="703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 name="Line 8">
                <a:extLst>
                  <a:ext uri="{FF2B5EF4-FFF2-40B4-BE49-F238E27FC236}">
                    <a16:creationId xmlns:a16="http://schemas.microsoft.com/office/drawing/2014/main" id="{54A96358-8A81-744A-AC7A-C728D652FE61}"/>
                  </a:ext>
                </a:extLst>
              </p:cNvPr>
              <p:cNvSpPr>
                <a:spLocks noChangeShapeType="1"/>
              </p:cNvSpPr>
              <p:nvPr/>
            </p:nvSpPr>
            <p:spPr bwMode="auto">
              <a:xfrm flipH="1">
                <a:off x="2565" y="720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 name="Line 9">
                <a:extLst>
                  <a:ext uri="{FF2B5EF4-FFF2-40B4-BE49-F238E27FC236}">
                    <a16:creationId xmlns:a16="http://schemas.microsoft.com/office/drawing/2014/main" id="{6A4DBBCC-5E61-9D4E-A3ED-74C1902362B6}"/>
                  </a:ext>
                </a:extLst>
              </p:cNvPr>
              <p:cNvSpPr>
                <a:spLocks noChangeShapeType="1"/>
              </p:cNvSpPr>
              <p:nvPr/>
            </p:nvSpPr>
            <p:spPr bwMode="auto">
              <a:xfrm flipH="1" flipV="1">
                <a:off x="2565" y="736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7" name="Line 10">
                <a:extLst>
                  <a:ext uri="{FF2B5EF4-FFF2-40B4-BE49-F238E27FC236}">
                    <a16:creationId xmlns:a16="http://schemas.microsoft.com/office/drawing/2014/main" id="{854B6E27-C8DA-9045-865B-F1CD75333FFE}"/>
                  </a:ext>
                </a:extLst>
              </p:cNvPr>
              <p:cNvSpPr>
                <a:spLocks noChangeShapeType="1"/>
              </p:cNvSpPr>
              <p:nvPr/>
            </p:nvSpPr>
            <p:spPr bwMode="auto">
              <a:xfrm flipH="1">
                <a:off x="2565" y="753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 name="Line 11">
                <a:extLst>
                  <a:ext uri="{FF2B5EF4-FFF2-40B4-BE49-F238E27FC236}">
                    <a16:creationId xmlns:a16="http://schemas.microsoft.com/office/drawing/2014/main" id="{F213F44E-2B46-3145-841E-585EA3313594}"/>
                  </a:ext>
                </a:extLst>
              </p:cNvPr>
              <p:cNvSpPr>
                <a:spLocks noChangeShapeType="1"/>
              </p:cNvSpPr>
              <p:nvPr/>
            </p:nvSpPr>
            <p:spPr bwMode="auto">
              <a:xfrm flipH="1" flipV="1">
                <a:off x="2565" y="769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 name="Line 12">
                <a:extLst>
                  <a:ext uri="{FF2B5EF4-FFF2-40B4-BE49-F238E27FC236}">
                    <a16:creationId xmlns:a16="http://schemas.microsoft.com/office/drawing/2014/main" id="{2ACDEC21-42BD-EB4C-B9DC-35501386B1C3}"/>
                  </a:ext>
                </a:extLst>
              </p:cNvPr>
              <p:cNvSpPr>
                <a:spLocks noChangeShapeType="1"/>
              </p:cNvSpPr>
              <p:nvPr/>
            </p:nvSpPr>
            <p:spPr bwMode="auto">
              <a:xfrm flipH="1">
                <a:off x="2565" y="786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0" name="Line 13">
                <a:extLst>
                  <a:ext uri="{FF2B5EF4-FFF2-40B4-BE49-F238E27FC236}">
                    <a16:creationId xmlns:a16="http://schemas.microsoft.com/office/drawing/2014/main" id="{379B07F4-AAC2-F545-B651-6AC8115B4486}"/>
                  </a:ext>
                </a:extLst>
              </p:cNvPr>
              <p:cNvSpPr>
                <a:spLocks noChangeShapeType="1"/>
              </p:cNvSpPr>
              <p:nvPr/>
            </p:nvSpPr>
            <p:spPr bwMode="auto">
              <a:xfrm flipH="1" flipV="1">
                <a:off x="2565" y="802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 name="Line 14">
                <a:extLst>
                  <a:ext uri="{FF2B5EF4-FFF2-40B4-BE49-F238E27FC236}">
                    <a16:creationId xmlns:a16="http://schemas.microsoft.com/office/drawing/2014/main" id="{00674C82-532F-DD4D-8FB6-4D6056AAFCDD}"/>
                  </a:ext>
                </a:extLst>
              </p:cNvPr>
              <p:cNvSpPr>
                <a:spLocks noChangeShapeType="1"/>
              </p:cNvSpPr>
              <p:nvPr/>
            </p:nvSpPr>
            <p:spPr bwMode="auto">
              <a:xfrm flipH="1">
                <a:off x="2565" y="820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 name="Line 15">
                <a:extLst>
                  <a:ext uri="{FF2B5EF4-FFF2-40B4-BE49-F238E27FC236}">
                    <a16:creationId xmlns:a16="http://schemas.microsoft.com/office/drawing/2014/main" id="{590D9FAC-80C1-904A-8B36-5A952BA37BE2}"/>
                  </a:ext>
                </a:extLst>
              </p:cNvPr>
              <p:cNvSpPr>
                <a:spLocks noChangeShapeType="1"/>
              </p:cNvSpPr>
              <p:nvPr/>
            </p:nvSpPr>
            <p:spPr bwMode="auto">
              <a:xfrm flipH="1" flipV="1">
                <a:off x="2565" y="837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 name="Line 16">
                <a:extLst>
                  <a:ext uri="{FF2B5EF4-FFF2-40B4-BE49-F238E27FC236}">
                    <a16:creationId xmlns:a16="http://schemas.microsoft.com/office/drawing/2014/main" id="{56178BB1-87BD-1E45-8198-18C8532E0D86}"/>
                  </a:ext>
                </a:extLst>
              </p:cNvPr>
              <p:cNvSpPr>
                <a:spLocks noChangeShapeType="1"/>
              </p:cNvSpPr>
              <p:nvPr/>
            </p:nvSpPr>
            <p:spPr bwMode="auto">
              <a:xfrm flipH="1">
                <a:off x="2565" y="853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4" name="Line 17">
                <a:extLst>
                  <a:ext uri="{FF2B5EF4-FFF2-40B4-BE49-F238E27FC236}">
                    <a16:creationId xmlns:a16="http://schemas.microsoft.com/office/drawing/2014/main" id="{FCD82F95-95D4-524B-A9AB-2F31DCF081F6}"/>
                  </a:ext>
                </a:extLst>
              </p:cNvPr>
              <p:cNvSpPr>
                <a:spLocks noChangeShapeType="1"/>
              </p:cNvSpPr>
              <p:nvPr/>
            </p:nvSpPr>
            <p:spPr bwMode="auto">
              <a:xfrm flipH="1" flipV="1">
                <a:off x="2565" y="870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 name="Line 18">
                <a:extLst>
                  <a:ext uri="{FF2B5EF4-FFF2-40B4-BE49-F238E27FC236}">
                    <a16:creationId xmlns:a16="http://schemas.microsoft.com/office/drawing/2014/main" id="{E2BB21FA-EADE-B143-9A48-C1ED39E8D16F}"/>
                  </a:ext>
                </a:extLst>
              </p:cNvPr>
              <p:cNvSpPr>
                <a:spLocks noChangeShapeType="1"/>
              </p:cNvSpPr>
              <p:nvPr/>
            </p:nvSpPr>
            <p:spPr bwMode="auto">
              <a:xfrm flipH="1">
                <a:off x="2565" y="886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6" name="Line 19">
                <a:extLst>
                  <a:ext uri="{FF2B5EF4-FFF2-40B4-BE49-F238E27FC236}">
                    <a16:creationId xmlns:a16="http://schemas.microsoft.com/office/drawing/2014/main" id="{07997970-2FBC-4943-9F0E-6E5179046501}"/>
                  </a:ext>
                </a:extLst>
              </p:cNvPr>
              <p:cNvSpPr>
                <a:spLocks noChangeShapeType="1"/>
              </p:cNvSpPr>
              <p:nvPr/>
            </p:nvSpPr>
            <p:spPr bwMode="auto">
              <a:xfrm flipH="1" flipV="1">
                <a:off x="2565" y="903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 name="Line 20">
                <a:extLst>
                  <a:ext uri="{FF2B5EF4-FFF2-40B4-BE49-F238E27FC236}">
                    <a16:creationId xmlns:a16="http://schemas.microsoft.com/office/drawing/2014/main" id="{6E436C19-ACDD-4F49-B21A-0042EEE74A92}"/>
                  </a:ext>
                </a:extLst>
              </p:cNvPr>
              <p:cNvSpPr>
                <a:spLocks noChangeShapeType="1"/>
              </p:cNvSpPr>
              <p:nvPr/>
            </p:nvSpPr>
            <p:spPr bwMode="auto">
              <a:xfrm flipH="1">
                <a:off x="2565" y="919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 name="Line 21">
                <a:extLst>
                  <a:ext uri="{FF2B5EF4-FFF2-40B4-BE49-F238E27FC236}">
                    <a16:creationId xmlns:a16="http://schemas.microsoft.com/office/drawing/2014/main" id="{1DE6EBEA-FEC3-4742-9193-76A9041CE9B4}"/>
                  </a:ext>
                </a:extLst>
              </p:cNvPr>
              <p:cNvSpPr>
                <a:spLocks noChangeShapeType="1"/>
              </p:cNvSpPr>
              <p:nvPr/>
            </p:nvSpPr>
            <p:spPr bwMode="auto">
              <a:xfrm flipH="1" flipV="1">
                <a:off x="2565" y="936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 name="Line 22">
                <a:extLst>
                  <a:ext uri="{FF2B5EF4-FFF2-40B4-BE49-F238E27FC236}">
                    <a16:creationId xmlns:a16="http://schemas.microsoft.com/office/drawing/2014/main" id="{6C3A2E5E-2082-A74E-8592-3BAD3FBDC8F2}"/>
                  </a:ext>
                </a:extLst>
              </p:cNvPr>
              <p:cNvSpPr>
                <a:spLocks noChangeShapeType="1"/>
              </p:cNvSpPr>
              <p:nvPr/>
            </p:nvSpPr>
            <p:spPr bwMode="auto">
              <a:xfrm flipH="1">
                <a:off x="2820" y="9540"/>
                <a:ext cx="255" cy="83"/>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0" name="Line 23">
              <a:extLst>
                <a:ext uri="{FF2B5EF4-FFF2-40B4-BE49-F238E27FC236}">
                  <a16:creationId xmlns:a16="http://schemas.microsoft.com/office/drawing/2014/main" id="{8AA55718-4996-1B46-9192-69F9BE91B2D5}"/>
                </a:ext>
              </a:extLst>
            </p:cNvPr>
            <p:cNvSpPr>
              <a:spLocks noChangeShapeType="1"/>
            </p:cNvSpPr>
            <p:nvPr/>
          </p:nvSpPr>
          <p:spPr bwMode="auto">
            <a:xfrm flipH="1" flipV="1">
              <a:off x="1227" y="1782"/>
              <a:ext cx="0" cy="84"/>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Rectangle 24">
              <a:extLst>
                <a:ext uri="{FF2B5EF4-FFF2-40B4-BE49-F238E27FC236}">
                  <a16:creationId xmlns:a16="http://schemas.microsoft.com/office/drawing/2014/main" id="{2E6C4069-41F4-CB4E-84BA-3C668082FB47}"/>
                </a:ext>
              </a:extLst>
            </p:cNvPr>
            <p:cNvSpPr>
              <a:spLocks noChangeArrowheads="1"/>
            </p:cNvSpPr>
            <p:nvPr/>
          </p:nvSpPr>
          <p:spPr bwMode="auto">
            <a:xfrm>
              <a:off x="1113" y="1866"/>
              <a:ext cx="246" cy="150"/>
            </a:xfrm>
            <a:prstGeom prst="rect">
              <a:avLst/>
            </a:prstGeom>
            <a:solidFill>
              <a:srgbClr val="FFFFFF"/>
            </a:solidFill>
            <a:ln w="25400">
              <a:solidFill>
                <a:srgbClr val="000000"/>
              </a:solidFill>
              <a:miter lim="800000"/>
              <a:headEnd/>
              <a:tailEnd/>
            </a:ln>
          </p:spPr>
          <p:txBody>
            <a:bodyPr/>
            <a:lstStyle/>
            <a:p>
              <a:endParaRPr lang="en-US"/>
            </a:p>
          </p:txBody>
        </p:sp>
        <p:grpSp>
          <p:nvGrpSpPr>
            <p:cNvPr id="12" name="Group 25">
              <a:extLst>
                <a:ext uri="{FF2B5EF4-FFF2-40B4-BE49-F238E27FC236}">
                  <a16:creationId xmlns:a16="http://schemas.microsoft.com/office/drawing/2014/main" id="{294574A1-7EA1-6F4C-8A37-3305ED0FBCF5}"/>
                </a:ext>
              </a:extLst>
            </p:cNvPr>
            <p:cNvGrpSpPr>
              <a:grpSpLocks/>
            </p:cNvGrpSpPr>
            <p:nvPr/>
          </p:nvGrpSpPr>
          <p:grpSpPr bwMode="auto">
            <a:xfrm>
              <a:off x="2055" y="678"/>
              <a:ext cx="456" cy="1293"/>
              <a:chOff x="2235" y="6870"/>
              <a:chExt cx="1140" cy="2753"/>
            </a:xfrm>
          </p:grpSpPr>
          <p:sp>
            <p:nvSpPr>
              <p:cNvPr id="44" name="Line 26">
                <a:extLst>
                  <a:ext uri="{FF2B5EF4-FFF2-40B4-BE49-F238E27FC236}">
                    <a16:creationId xmlns:a16="http://schemas.microsoft.com/office/drawing/2014/main" id="{6ED3131A-C440-6849-A900-7A0EA4450A27}"/>
                  </a:ext>
                </a:extLst>
              </p:cNvPr>
              <p:cNvSpPr>
                <a:spLocks noChangeShapeType="1"/>
              </p:cNvSpPr>
              <p:nvPr/>
            </p:nvSpPr>
            <p:spPr bwMode="auto">
              <a:xfrm>
                <a:off x="2235" y="6870"/>
                <a:ext cx="1140"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 name="Line 27">
                <a:extLst>
                  <a:ext uri="{FF2B5EF4-FFF2-40B4-BE49-F238E27FC236}">
                    <a16:creationId xmlns:a16="http://schemas.microsoft.com/office/drawing/2014/main" id="{391F6CF4-373E-004A-A8D5-37B44FD4FDF8}"/>
                  </a:ext>
                </a:extLst>
              </p:cNvPr>
              <p:cNvSpPr>
                <a:spLocks noChangeShapeType="1"/>
              </p:cNvSpPr>
              <p:nvPr/>
            </p:nvSpPr>
            <p:spPr bwMode="auto">
              <a:xfrm flipH="1">
                <a:off x="2565" y="687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 name="Line 28">
                <a:extLst>
                  <a:ext uri="{FF2B5EF4-FFF2-40B4-BE49-F238E27FC236}">
                    <a16:creationId xmlns:a16="http://schemas.microsoft.com/office/drawing/2014/main" id="{7F6BFCA9-3215-0F47-80E3-BCF9F910AA36}"/>
                  </a:ext>
                </a:extLst>
              </p:cNvPr>
              <p:cNvSpPr>
                <a:spLocks noChangeShapeType="1"/>
              </p:cNvSpPr>
              <p:nvPr/>
            </p:nvSpPr>
            <p:spPr bwMode="auto">
              <a:xfrm flipH="1" flipV="1">
                <a:off x="2565" y="703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 name="Line 29">
                <a:extLst>
                  <a:ext uri="{FF2B5EF4-FFF2-40B4-BE49-F238E27FC236}">
                    <a16:creationId xmlns:a16="http://schemas.microsoft.com/office/drawing/2014/main" id="{8D64E31C-885D-8F41-9020-B6FDFE905803}"/>
                  </a:ext>
                </a:extLst>
              </p:cNvPr>
              <p:cNvSpPr>
                <a:spLocks noChangeShapeType="1"/>
              </p:cNvSpPr>
              <p:nvPr/>
            </p:nvSpPr>
            <p:spPr bwMode="auto">
              <a:xfrm flipH="1">
                <a:off x="2565" y="720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 name="Line 30">
                <a:extLst>
                  <a:ext uri="{FF2B5EF4-FFF2-40B4-BE49-F238E27FC236}">
                    <a16:creationId xmlns:a16="http://schemas.microsoft.com/office/drawing/2014/main" id="{96277EC2-BE30-1849-BD41-2096F34A5150}"/>
                  </a:ext>
                </a:extLst>
              </p:cNvPr>
              <p:cNvSpPr>
                <a:spLocks noChangeShapeType="1"/>
              </p:cNvSpPr>
              <p:nvPr/>
            </p:nvSpPr>
            <p:spPr bwMode="auto">
              <a:xfrm flipH="1" flipV="1">
                <a:off x="2565" y="736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 name="Line 31">
                <a:extLst>
                  <a:ext uri="{FF2B5EF4-FFF2-40B4-BE49-F238E27FC236}">
                    <a16:creationId xmlns:a16="http://schemas.microsoft.com/office/drawing/2014/main" id="{91A3F008-9C95-8241-8A0A-0E5DB751C145}"/>
                  </a:ext>
                </a:extLst>
              </p:cNvPr>
              <p:cNvSpPr>
                <a:spLocks noChangeShapeType="1"/>
              </p:cNvSpPr>
              <p:nvPr/>
            </p:nvSpPr>
            <p:spPr bwMode="auto">
              <a:xfrm flipH="1">
                <a:off x="2565" y="753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 name="Line 32">
                <a:extLst>
                  <a:ext uri="{FF2B5EF4-FFF2-40B4-BE49-F238E27FC236}">
                    <a16:creationId xmlns:a16="http://schemas.microsoft.com/office/drawing/2014/main" id="{2983BCE4-6417-044C-9085-3C60522227CC}"/>
                  </a:ext>
                </a:extLst>
              </p:cNvPr>
              <p:cNvSpPr>
                <a:spLocks noChangeShapeType="1"/>
              </p:cNvSpPr>
              <p:nvPr/>
            </p:nvSpPr>
            <p:spPr bwMode="auto">
              <a:xfrm flipH="1" flipV="1">
                <a:off x="2565" y="769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 name="Line 33">
                <a:extLst>
                  <a:ext uri="{FF2B5EF4-FFF2-40B4-BE49-F238E27FC236}">
                    <a16:creationId xmlns:a16="http://schemas.microsoft.com/office/drawing/2014/main" id="{AF27EC6C-741C-EA45-B3A4-B218C0B6F571}"/>
                  </a:ext>
                </a:extLst>
              </p:cNvPr>
              <p:cNvSpPr>
                <a:spLocks noChangeShapeType="1"/>
              </p:cNvSpPr>
              <p:nvPr/>
            </p:nvSpPr>
            <p:spPr bwMode="auto">
              <a:xfrm flipH="1">
                <a:off x="2565" y="786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 name="Line 34">
                <a:extLst>
                  <a:ext uri="{FF2B5EF4-FFF2-40B4-BE49-F238E27FC236}">
                    <a16:creationId xmlns:a16="http://schemas.microsoft.com/office/drawing/2014/main" id="{F9B8D969-650B-D543-8CB3-66CC0446B553}"/>
                  </a:ext>
                </a:extLst>
              </p:cNvPr>
              <p:cNvSpPr>
                <a:spLocks noChangeShapeType="1"/>
              </p:cNvSpPr>
              <p:nvPr/>
            </p:nvSpPr>
            <p:spPr bwMode="auto">
              <a:xfrm flipH="1" flipV="1">
                <a:off x="2565" y="802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 name="Line 35">
                <a:extLst>
                  <a:ext uri="{FF2B5EF4-FFF2-40B4-BE49-F238E27FC236}">
                    <a16:creationId xmlns:a16="http://schemas.microsoft.com/office/drawing/2014/main" id="{28D4CD7F-E07E-E747-93C2-231C0BD043BC}"/>
                  </a:ext>
                </a:extLst>
              </p:cNvPr>
              <p:cNvSpPr>
                <a:spLocks noChangeShapeType="1"/>
              </p:cNvSpPr>
              <p:nvPr/>
            </p:nvSpPr>
            <p:spPr bwMode="auto">
              <a:xfrm flipH="1">
                <a:off x="2565" y="820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 name="Line 36">
                <a:extLst>
                  <a:ext uri="{FF2B5EF4-FFF2-40B4-BE49-F238E27FC236}">
                    <a16:creationId xmlns:a16="http://schemas.microsoft.com/office/drawing/2014/main" id="{84609F13-8ACD-DB4A-98E6-BA8BE77116AF}"/>
                  </a:ext>
                </a:extLst>
              </p:cNvPr>
              <p:cNvSpPr>
                <a:spLocks noChangeShapeType="1"/>
              </p:cNvSpPr>
              <p:nvPr/>
            </p:nvSpPr>
            <p:spPr bwMode="auto">
              <a:xfrm flipH="1" flipV="1">
                <a:off x="2565" y="837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 name="Line 37">
                <a:extLst>
                  <a:ext uri="{FF2B5EF4-FFF2-40B4-BE49-F238E27FC236}">
                    <a16:creationId xmlns:a16="http://schemas.microsoft.com/office/drawing/2014/main" id="{5D38BDB2-D996-3A4B-A3A3-72C4C5A27673}"/>
                  </a:ext>
                </a:extLst>
              </p:cNvPr>
              <p:cNvSpPr>
                <a:spLocks noChangeShapeType="1"/>
              </p:cNvSpPr>
              <p:nvPr/>
            </p:nvSpPr>
            <p:spPr bwMode="auto">
              <a:xfrm flipH="1">
                <a:off x="2565" y="853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 name="Line 38">
                <a:extLst>
                  <a:ext uri="{FF2B5EF4-FFF2-40B4-BE49-F238E27FC236}">
                    <a16:creationId xmlns:a16="http://schemas.microsoft.com/office/drawing/2014/main" id="{9B1912AE-CF88-0646-93D1-2B6A8DA9C79C}"/>
                  </a:ext>
                </a:extLst>
              </p:cNvPr>
              <p:cNvSpPr>
                <a:spLocks noChangeShapeType="1"/>
              </p:cNvSpPr>
              <p:nvPr/>
            </p:nvSpPr>
            <p:spPr bwMode="auto">
              <a:xfrm flipH="1" flipV="1">
                <a:off x="2565" y="870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 name="Line 39">
                <a:extLst>
                  <a:ext uri="{FF2B5EF4-FFF2-40B4-BE49-F238E27FC236}">
                    <a16:creationId xmlns:a16="http://schemas.microsoft.com/office/drawing/2014/main" id="{5CB6FF17-DB28-6B47-B0DC-4325532E9C29}"/>
                  </a:ext>
                </a:extLst>
              </p:cNvPr>
              <p:cNvSpPr>
                <a:spLocks noChangeShapeType="1"/>
              </p:cNvSpPr>
              <p:nvPr/>
            </p:nvSpPr>
            <p:spPr bwMode="auto">
              <a:xfrm flipH="1">
                <a:off x="2565" y="886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 name="Line 40">
                <a:extLst>
                  <a:ext uri="{FF2B5EF4-FFF2-40B4-BE49-F238E27FC236}">
                    <a16:creationId xmlns:a16="http://schemas.microsoft.com/office/drawing/2014/main" id="{5702049A-C1E8-F744-8820-09DA292074FB}"/>
                  </a:ext>
                </a:extLst>
              </p:cNvPr>
              <p:cNvSpPr>
                <a:spLocks noChangeShapeType="1"/>
              </p:cNvSpPr>
              <p:nvPr/>
            </p:nvSpPr>
            <p:spPr bwMode="auto">
              <a:xfrm flipH="1" flipV="1">
                <a:off x="2565" y="903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 name="Line 41">
                <a:extLst>
                  <a:ext uri="{FF2B5EF4-FFF2-40B4-BE49-F238E27FC236}">
                    <a16:creationId xmlns:a16="http://schemas.microsoft.com/office/drawing/2014/main" id="{8A66CA23-F02F-444B-B6E3-69CBF11827AA}"/>
                  </a:ext>
                </a:extLst>
              </p:cNvPr>
              <p:cNvSpPr>
                <a:spLocks noChangeShapeType="1"/>
              </p:cNvSpPr>
              <p:nvPr/>
            </p:nvSpPr>
            <p:spPr bwMode="auto">
              <a:xfrm flipH="1">
                <a:off x="2565" y="919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 name="Line 42">
                <a:extLst>
                  <a:ext uri="{FF2B5EF4-FFF2-40B4-BE49-F238E27FC236}">
                    <a16:creationId xmlns:a16="http://schemas.microsoft.com/office/drawing/2014/main" id="{E31CED6A-16D7-CD45-9848-F968D0C73ECE}"/>
                  </a:ext>
                </a:extLst>
              </p:cNvPr>
              <p:cNvSpPr>
                <a:spLocks noChangeShapeType="1"/>
              </p:cNvSpPr>
              <p:nvPr/>
            </p:nvSpPr>
            <p:spPr bwMode="auto">
              <a:xfrm flipH="1" flipV="1">
                <a:off x="2565" y="936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 name="Line 43">
                <a:extLst>
                  <a:ext uri="{FF2B5EF4-FFF2-40B4-BE49-F238E27FC236}">
                    <a16:creationId xmlns:a16="http://schemas.microsoft.com/office/drawing/2014/main" id="{2567F437-F738-B84E-9B1F-9B244D457865}"/>
                  </a:ext>
                </a:extLst>
              </p:cNvPr>
              <p:cNvSpPr>
                <a:spLocks noChangeShapeType="1"/>
              </p:cNvSpPr>
              <p:nvPr/>
            </p:nvSpPr>
            <p:spPr bwMode="auto">
              <a:xfrm flipH="1">
                <a:off x="2820" y="9540"/>
                <a:ext cx="255" cy="83"/>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 name="Line 44">
              <a:extLst>
                <a:ext uri="{FF2B5EF4-FFF2-40B4-BE49-F238E27FC236}">
                  <a16:creationId xmlns:a16="http://schemas.microsoft.com/office/drawing/2014/main" id="{CEBFDDFC-D48B-394E-A2DB-00B678097270}"/>
                </a:ext>
              </a:extLst>
            </p:cNvPr>
            <p:cNvSpPr>
              <a:spLocks noChangeShapeType="1"/>
            </p:cNvSpPr>
            <p:nvPr/>
          </p:nvSpPr>
          <p:spPr bwMode="auto">
            <a:xfrm flipH="1" flipV="1">
              <a:off x="2289" y="1980"/>
              <a:ext cx="0" cy="84"/>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 name="Rectangle 45">
              <a:extLst>
                <a:ext uri="{FF2B5EF4-FFF2-40B4-BE49-F238E27FC236}">
                  <a16:creationId xmlns:a16="http://schemas.microsoft.com/office/drawing/2014/main" id="{2476E084-7991-844F-8F18-8B10E69F3923}"/>
                </a:ext>
              </a:extLst>
            </p:cNvPr>
            <p:cNvSpPr>
              <a:spLocks noChangeArrowheads="1"/>
            </p:cNvSpPr>
            <p:nvPr/>
          </p:nvSpPr>
          <p:spPr bwMode="auto">
            <a:xfrm>
              <a:off x="2175" y="2064"/>
              <a:ext cx="246" cy="150"/>
            </a:xfrm>
            <a:prstGeom prst="rect">
              <a:avLst/>
            </a:prstGeom>
            <a:solidFill>
              <a:srgbClr val="FFFFFF"/>
            </a:solidFill>
            <a:ln w="25400">
              <a:solidFill>
                <a:srgbClr val="000000"/>
              </a:solidFill>
              <a:miter lim="800000"/>
              <a:headEnd/>
              <a:tailEnd/>
            </a:ln>
          </p:spPr>
          <p:txBody>
            <a:bodyPr/>
            <a:lstStyle/>
            <a:p>
              <a:endParaRPr lang="en-US"/>
            </a:p>
          </p:txBody>
        </p:sp>
        <p:grpSp>
          <p:nvGrpSpPr>
            <p:cNvPr id="15" name="Group 46">
              <a:extLst>
                <a:ext uri="{FF2B5EF4-FFF2-40B4-BE49-F238E27FC236}">
                  <a16:creationId xmlns:a16="http://schemas.microsoft.com/office/drawing/2014/main" id="{02E71CA8-F1D3-2242-A6FD-0AC07037F858}"/>
                </a:ext>
              </a:extLst>
            </p:cNvPr>
            <p:cNvGrpSpPr>
              <a:grpSpLocks/>
            </p:cNvGrpSpPr>
            <p:nvPr/>
          </p:nvGrpSpPr>
          <p:grpSpPr bwMode="auto">
            <a:xfrm>
              <a:off x="3081" y="678"/>
              <a:ext cx="456" cy="873"/>
              <a:chOff x="2235" y="6870"/>
              <a:chExt cx="1140" cy="2753"/>
            </a:xfrm>
          </p:grpSpPr>
          <p:sp>
            <p:nvSpPr>
              <p:cNvPr id="26" name="Line 47">
                <a:extLst>
                  <a:ext uri="{FF2B5EF4-FFF2-40B4-BE49-F238E27FC236}">
                    <a16:creationId xmlns:a16="http://schemas.microsoft.com/office/drawing/2014/main" id="{3EAD5B8F-EE32-AF44-ACA8-699F15D29684}"/>
                  </a:ext>
                </a:extLst>
              </p:cNvPr>
              <p:cNvSpPr>
                <a:spLocks noChangeShapeType="1"/>
              </p:cNvSpPr>
              <p:nvPr/>
            </p:nvSpPr>
            <p:spPr bwMode="auto">
              <a:xfrm>
                <a:off x="2235" y="6870"/>
                <a:ext cx="1140"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 name="Line 48">
                <a:extLst>
                  <a:ext uri="{FF2B5EF4-FFF2-40B4-BE49-F238E27FC236}">
                    <a16:creationId xmlns:a16="http://schemas.microsoft.com/office/drawing/2014/main" id="{677DD0E8-E795-C541-BFE4-07A3E9FCA118}"/>
                  </a:ext>
                </a:extLst>
              </p:cNvPr>
              <p:cNvSpPr>
                <a:spLocks noChangeShapeType="1"/>
              </p:cNvSpPr>
              <p:nvPr/>
            </p:nvSpPr>
            <p:spPr bwMode="auto">
              <a:xfrm flipH="1">
                <a:off x="2565" y="687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 name="Line 49">
                <a:extLst>
                  <a:ext uri="{FF2B5EF4-FFF2-40B4-BE49-F238E27FC236}">
                    <a16:creationId xmlns:a16="http://schemas.microsoft.com/office/drawing/2014/main" id="{A952A614-AB5B-DD43-9652-1D35CD6D385A}"/>
                  </a:ext>
                </a:extLst>
              </p:cNvPr>
              <p:cNvSpPr>
                <a:spLocks noChangeShapeType="1"/>
              </p:cNvSpPr>
              <p:nvPr/>
            </p:nvSpPr>
            <p:spPr bwMode="auto">
              <a:xfrm flipH="1" flipV="1">
                <a:off x="2565" y="703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Line 50">
                <a:extLst>
                  <a:ext uri="{FF2B5EF4-FFF2-40B4-BE49-F238E27FC236}">
                    <a16:creationId xmlns:a16="http://schemas.microsoft.com/office/drawing/2014/main" id="{515F03DF-A6CD-1244-8D73-7085FE2BC2EB}"/>
                  </a:ext>
                </a:extLst>
              </p:cNvPr>
              <p:cNvSpPr>
                <a:spLocks noChangeShapeType="1"/>
              </p:cNvSpPr>
              <p:nvPr/>
            </p:nvSpPr>
            <p:spPr bwMode="auto">
              <a:xfrm flipH="1">
                <a:off x="2565" y="720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Line 51">
                <a:extLst>
                  <a:ext uri="{FF2B5EF4-FFF2-40B4-BE49-F238E27FC236}">
                    <a16:creationId xmlns:a16="http://schemas.microsoft.com/office/drawing/2014/main" id="{9718C1C0-33E5-A04A-A1D4-9F5DCFCF0433}"/>
                  </a:ext>
                </a:extLst>
              </p:cNvPr>
              <p:cNvSpPr>
                <a:spLocks noChangeShapeType="1"/>
              </p:cNvSpPr>
              <p:nvPr/>
            </p:nvSpPr>
            <p:spPr bwMode="auto">
              <a:xfrm flipH="1" flipV="1">
                <a:off x="2565" y="736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 name="Line 52">
                <a:extLst>
                  <a:ext uri="{FF2B5EF4-FFF2-40B4-BE49-F238E27FC236}">
                    <a16:creationId xmlns:a16="http://schemas.microsoft.com/office/drawing/2014/main" id="{C5BFA589-477B-8848-AC6F-7FBFC663E569}"/>
                  </a:ext>
                </a:extLst>
              </p:cNvPr>
              <p:cNvSpPr>
                <a:spLocks noChangeShapeType="1"/>
              </p:cNvSpPr>
              <p:nvPr/>
            </p:nvSpPr>
            <p:spPr bwMode="auto">
              <a:xfrm flipH="1">
                <a:off x="2565" y="753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 name="Line 53">
                <a:extLst>
                  <a:ext uri="{FF2B5EF4-FFF2-40B4-BE49-F238E27FC236}">
                    <a16:creationId xmlns:a16="http://schemas.microsoft.com/office/drawing/2014/main" id="{C1440E52-7EB9-134B-B601-1354FE52D440}"/>
                  </a:ext>
                </a:extLst>
              </p:cNvPr>
              <p:cNvSpPr>
                <a:spLocks noChangeShapeType="1"/>
              </p:cNvSpPr>
              <p:nvPr/>
            </p:nvSpPr>
            <p:spPr bwMode="auto">
              <a:xfrm flipH="1" flipV="1">
                <a:off x="2565" y="769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 name="Line 54">
                <a:extLst>
                  <a:ext uri="{FF2B5EF4-FFF2-40B4-BE49-F238E27FC236}">
                    <a16:creationId xmlns:a16="http://schemas.microsoft.com/office/drawing/2014/main" id="{AE5E0949-1469-F242-B96E-C6CC6018E2A7}"/>
                  </a:ext>
                </a:extLst>
              </p:cNvPr>
              <p:cNvSpPr>
                <a:spLocks noChangeShapeType="1"/>
              </p:cNvSpPr>
              <p:nvPr/>
            </p:nvSpPr>
            <p:spPr bwMode="auto">
              <a:xfrm flipH="1">
                <a:off x="2565" y="786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 name="Line 55">
                <a:extLst>
                  <a:ext uri="{FF2B5EF4-FFF2-40B4-BE49-F238E27FC236}">
                    <a16:creationId xmlns:a16="http://schemas.microsoft.com/office/drawing/2014/main" id="{E7FF0150-F8E7-104A-9C00-5F3DBB6A20BB}"/>
                  </a:ext>
                </a:extLst>
              </p:cNvPr>
              <p:cNvSpPr>
                <a:spLocks noChangeShapeType="1"/>
              </p:cNvSpPr>
              <p:nvPr/>
            </p:nvSpPr>
            <p:spPr bwMode="auto">
              <a:xfrm flipH="1" flipV="1">
                <a:off x="2565" y="802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 name="Line 56">
                <a:extLst>
                  <a:ext uri="{FF2B5EF4-FFF2-40B4-BE49-F238E27FC236}">
                    <a16:creationId xmlns:a16="http://schemas.microsoft.com/office/drawing/2014/main" id="{879F3789-2082-2C4E-A5DF-31BB62865FE2}"/>
                  </a:ext>
                </a:extLst>
              </p:cNvPr>
              <p:cNvSpPr>
                <a:spLocks noChangeShapeType="1"/>
              </p:cNvSpPr>
              <p:nvPr/>
            </p:nvSpPr>
            <p:spPr bwMode="auto">
              <a:xfrm flipH="1">
                <a:off x="2565" y="820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 name="Line 57">
                <a:extLst>
                  <a:ext uri="{FF2B5EF4-FFF2-40B4-BE49-F238E27FC236}">
                    <a16:creationId xmlns:a16="http://schemas.microsoft.com/office/drawing/2014/main" id="{DF07A5B8-6235-0D45-A75F-FD37474105BF}"/>
                  </a:ext>
                </a:extLst>
              </p:cNvPr>
              <p:cNvSpPr>
                <a:spLocks noChangeShapeType="1"/>
              </p:cNvSpPr>
              <p:nvPr/>
            </p:nvSpPr>
            <p:spPr bwMode="auto">
              <a:xfrm flipH="1" flipV="1">
                <a:off x="2565" y="837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 name="Line 58">
                <a:extLst>
                  <a:ext uri="{FF2B5EF4-FFF2-40B4-BE49-F238E27FC236}">
                    <a16:creationId xmlns:a16="http://schemas.microsoft.com/office/drawing/2014/main" id="{2A1F0862-16E7-EE4A-9B16-A570D9529723}"/>
                  </a:ext>
                </a:extLst>
              </p:cNvPr>
              <p:cNvSpPr>
                <a:spLocks noChangeShapeType="1"/>
              </p:cNvSpPr>
              <p:nvPr/>
            </p:nvSpPr>
            <p:spPr bwMode="auto">
              <a:xfrm flipH="1">
                <a:off x="2565" y="853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Line 59">
                <a:extLst>
                  <a:ext uri="{FF2B5EF4-FFF2-40B4-BE49-F238E27FC236}">
                    <a16:creationId xmlns:a16="http://schemas.microsoft.com/office/drawing/2014/main" id="{2C5DF6EB-9183-2340-A1FF-0998E0125DD5}"/>
                  </a:ext>
                </a:extLst>
              </p:cNvPr>
              <p:cNvSpPr>
                <a:spLocks noChangeShapeType="1"/>
              </p:cNvSpPr>
              <p:nvPr/>
            </p:nvSpPr>
            <p:spPr bwMode="auto">
              <a:xfrm flipH="1" flipV="1">
                <a:off x="2565" y="870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 name="Line 60">
                <a:extLst>
                  <a:ext uri="{FF2B5EF4-FFF2-40B4-BE49-F238E27FC236}">
                    <a16:creationId xmlns:a16="http://schemas.microsoft.com/office/drawing/2014/main" id="{4EFC7C60-D6DF-9A46-B8EC-2A76FC9820D8}"/>
                  </a:ext>
                </a:extLst>
              </p:cNvPr>
              <p:cNvSpPr>
                <a:spLocks noChangeShapeType="1"/>
              </p:cNvSpPr>
              <p:nvPr/>
            </p:nvSpPr>
            <p:spPr bwMode="auto">
              <a:xfrm flipH="1">
                <a:off x="2565" y="886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 name="Line 61">
                <a:extLst>
                  <a:ext uri="{FF2B5EF4-FFF2-40B4-BE49-F238E27FC236}">
                    <a16:creationId xmlns:a16="http://schemas.microsoft.com/office/drawing/2014/main" id="{6B15244A-3F09-7A40-9FE9-A862378EDAA2}"/>
                  </a:ext>
                </a:extLst>
              </p:cNvPr>
              <p:cNvSpPr>
                <a:spLocks noChangeShapeType="1"/>
              </p:cNvSpPr>
              <p:nvPr/>
            </p:nvSpPr>
            <p:spPr bwMode="auto">
              <a:xfrm flipH="1" flipV="1">
                <a:off x="2565" y="903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 name="Line 62">
                <a:extLst>
                  <a:ext uri="{FF2B5EF4-FFF2-40B4-BE49-F238E27FC236}">
                    <a16:creationId xmlns:a16="http://schemas.microsoft.com/office/drawing/2014/main" id="{98B75F3A-DB54-A748-828D-B610026FA39A}"/>
                  </a:ext>
                </a:extLst>
              </p:cNvPr>
              <p:cNvSpPr>
                <a:spLocks noChangeShapeType="1"/>
              </p:cNvSpPr>
              <p:nvPr/>
            </p:nvSpPr>
            <p:spPr bwMode="auto">
              <a:xfrm flipH="1">
                <a:off x="2565" y="9195"/>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 name="Line 63">
                <a:extLst>
                  <a:ext uri="{FF2B5EF4-FFF2-40B4-BE49-F238E27FC236}">
                    <a16:creationId xmlns:a16="http://schemas.microsoft.com/office/drawing/2014/main" id="{586FD911-C980-B743-99B2-58269C957729}"/>
                  </a:ext>
                </a:extLst>
              </p:cNvPr>
              <p:cNvSpPr>
                <a:spLocks noChangeShapeType="1"/>
              </p:cNvSpPr>
              <p:nvPr/>
            </p:nvSpPr>
            <p:spPr bwMode="auto">
              <a:xfrm flipH="1" flipV="1">
                <a:off x="2565" y="9360"/>
                <a:ext cx="510" cy="165"/>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 name="Line 64">
                <a:extLst>
                  <a:ext uri="{FF2B5EF4-FFF2-40B4-BE49-F238E27FC236}">
                    <a16:creationId xmlns:a16="http://schemas.microsoft.com/office/drawing/2014/main" id="{FA226C42-94AF-3943-9089-287FE1E818AA}"/>
                  </a:ext>
                </a:extLst>
              </p:cNvPr>
              <p:cNvSpPr>
                <a:spLocks noChangeShapeType="1"/>
              </p:cNvSpPr>
              <p:nvPr/>
            </p:nvSpPr>
            <p:spPr bwMode="auto">
              <a:xfrm flipH="1">
                <a:off x="2820" y="9540"/>
                <a:ext cx="255" cy="83"/>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6" name="Line 65">
              <a:extLst>
                <a:ext uri="{FF2B5EF4-FFF2-40B4-BE49-F238E27FC236}">
                  <a16:creationId xmlns:a16="http://schemas.microsoft.com/office/drawing/2014/main" id="{397BFB1D-4A32-074F-9F2A-D29E4F6EA31C}"/>
                </a:ext>
              </a:extLst>
            </p:cNvPr>
            <p:cNvSpPr>
              <a:spLocks noChangeShapeType="1"/>
            </p:cNvSpPr>
            <p:nvPr/>
          </p:nvSpPr>
          <p:spPr bwMode="auto">
            <a:xfrm flipH="1" flipV="1">
              <a:off x="3315" y="1560"/>
              <a:ext cx="0" cy="84"/>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Rectangle 66">
              <a:extLst>
                <a:ext uri="{FF2B5EF4-FFF2-40B4-BE49-F238E27FC236}">
                  <a16:creationId xmlns:a16="http://schemas.microsoft.com/office/drawing/2014/main" id="{4DBC2DC7-090C-4043-AC81-4EDBF5F9F9B7}"/>
                </a:ext>
              </a:extLst>
            </p:cNvPr>
            <p:cNvSpPr>
              <a:spLocks noChangeArrowheads="1"/>
            </p:cNvSpPr>
            <p:nvPr/>
          </p:nvSpPr>
          <p:spPr bwMode="auto">
            <a:xfrm>
              <a:off x="3201" y="1644"/>
              <a:ext cx="246" cy="150"/>
            </a:xfrm>
            <a:prstGeom prst="rect">
              <a:avLst/>
            </a:prstGeom>
            <a:solidFill>
              <a:srgbClr val="FFFFFF"/>
            </a:solidFill>
            <a:ln w="25400">
              <a:solidFill>
                <a:srgbClr val="000000"/>
              </a:solidFill>
              <a:miter lim="800000"/>
              <a:headEnd/>
              <a:tailEnd/>
            </a:ln>
          </p:spPr>
          <p:txBody>
            <a:bodyPr/>
            <a:lstStyle/>
            <a:p>
              <a:endParaRPr lang="en-US"/>
            </a:p>
          </p:txBody>
        </p:sp>
        <p:sp>
          <p:nvSpPr>
            <p:cNvPr id="18" name="Line 67">
              <a:extLst>
                <a:ext uri="{FF2B5EF4-FFF2-40B4-BE49-F238E27FC236}">
                  <a16:creationId xmlns:a16="http://schemas.microsoft.com/office/drawing/2014/main" id="{9BCB84EE-5C62-B347-824D-4DE0A4BACDAE}"/>
                </a:ext>
              </a:extLst>
            </p:cNvPr>
            <p:cNvSpPr>
              <a:spLocks noChangeShapeType="1"/>
            </p:cNvSpPr>
            <p:nvPr/>
          </p:nvSpPr>
          <p:spPr bwMode="auto">
            <a:xfrm>
              <a:off x="1599" y="672"/>
              <a:ext cx="0" cy="1200"/>
            </a:xfrm>
            <a:prstGeom prst="line">
              <a:avLst/>
            </a:prstGeom>
            <a:noFill/>
            <a:ln w="25400">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19" name="Line 68">
              <a:extLst>
                <a:ext uri="{FF2B5EF4-FFF2-40B4-BE49-F238E27FC236}">
                  <a16:creationId xmlns:a16="http://schemas.microsoft.com/office/drawing/2014/main" id="{353D7D4D-BB0E-BB4A-979A-CCADD9F10CA1}"/>
                </a:ext>
              </a:extLst>
            </p:cNvPr>
            <p:cNvSpPr>
              <a:spLocks noChangeShapeType="1"/>
            </p:cNvSpPr>
            <p:nvPr/>
          </p:nvSpPr>
          <p:spPr bwMode="auto">
            <a:xfrm>
              <a:off x="2589" y="672"/>
              <a:ext cx="0" cy="1200"/>
            </a:xfrm>
            <a:prstGeom prst="line">
              <a:avLst/>
            </a:prstGeom>
            <a:noFill/>
            <a:ln w="25400">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20" name="Line 69">
              <a:extLst>
                <a:ext uri="{FF2B5EF4-FFF2-40B4-BE49-F238E27FC236}">
                  <a16:creationId xmlns:a16="http://schemas.microsoft.com/office/drawing/2014/main" id="{7E1D1766-D909-084E-B796-A780A02EA349}"/>
                </a:ext>
              </a:extLst>
            </p:cNvPr>
            <p:cNvSpPr>
              <a:spLocks noChangeShapeType="1"/>
            </p:cNvSpPr>
            <p:nvPr/>
          </p:nvSpPr>
          <p:spPr bwMode="auto">
            <a:xfrm>
              <a:off x="2589" y="1878"/>
              <a:ext cx="0" cy="204"/>
            </a:xfrm>
            <a:prstGeom prst="line">
              <a:avLst/>
            </a:prstGeom>
            <a:noFill/>
            <a:ln w="25400">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21" name="Line 70">
              <a:extLst>
                <a:ext uri="{FF2B5EF4-FFF2-40B4-BE49-F238E27FC236}">
                  <a16:creationId xmlns:a16="http://schemas.microsoft.com/office/drawing/2014/main" id="{4F498978-D6C9-9C40-AB25-586A041EE2AB}"/>
                </a:ext>
              </a:extLst>
            </p:cNvPr>
            <p:cNvSpPr>
              <a:spLocks noChangeShapeType="1"/>
            </p:cNvSpPr>
            <p:nvPr/>
          </p:nvSpPr>
          <p:spPr bwMode="auto">
            <a:xfrm>
              <a:off x="3633" y="672"/>
              <a:ext cx="0" cy="1200"/>
            </a:xfrm>
            <a:prstGeom prst="line">
              <a:avLst/>
            </a:prstGeom>
            <a:noFill/>
            <a:ln w="25400">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22" name="Line 71">
              <a:extLst>
                <a:ext uri="{FF2B5EF4-FFF2-40B4-BE49-F238E27FC236}">
                  <a16:creationId xmlns:a16="http://schemas.microsoft.com/office/drawing/2014/main" id="{7CF6CA38-CCDB-5049-B127-9073F558823D}"/>
                </a:ext>
              </a:extLst>
            </p:cNvPr>
            <p:cNvSpPr>
              <a:spLocks noChangeShapeType="1"/>
            </p:cNvSpPr>
            <p:nvPr/>
          </p:nvSpPr>
          <p:spPr bwMode="auto">
            <a:xfrm>
              <a:off x="3633" y="1644"/>
              <a:ext cx="0" cy="228"/>
            </a:xfrm>
            <a:prstGeom prst="line">
              <a:avLst/>
            </a:prstGeom>
            <a:noFill/>
            <a:ln w="25400">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23" name="Text Box 72">
              <a:extLst>
                <a:ext uri="{FF2B5EF4-FFF2-40B4-BE49-F238E27FC236}">
                  <a16:creationId xmlns:a16="http://schemas.microsoft.com/office/drawing/2014/main" id="{1417D0D5-9D4B-3042-A375-8222E532C1E9}"/>
                </a:ext>
              </a:extLst>
            </p:cNvPr>
            <p:cNvSpPr txBox="1">
              <a:spLocks noChangeArrowheads="1"/>
            </p:cNvSpPr>
            <p:nvPr/>
          </p:nvSpPr>
          <p:spPr bwMode="auto">
            <a:xfrm>
              <a:off x="3672" y="1656"/>
              <a:ext cx="264"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spcBef>
                  <a:spcPct val="0"/>
                </a:spcBef>
                <a:buClrTx/>
                <a:buSzTx/>
                <a:buFontTx/>
                <a:buNone/>
              </a:pPr>
              <a:r>
                <a:rPr lang="fr-FR" altLang="en-US" sz="1400" b="1" i="1">
                  <a:latin typeface="Times New Roman" pitchFamily="2" charset="0"/>
                </a:rPr>
                <a:t>u</a:t>
              </a:r>
              <a:endParaRPr lang="fr-FR" altLang="en-US" sz="1400" b="1">
                <a:latin typeface="Times New Roman" pitchFamily="2" charset="0"/>
              </a:endParaRPr>
            </a:p>
          </p:txBody>
        </p:sp>
        <p:sp>
          <p:nvSpPr>
            <p:cNvPr id="24" name="Line 73">
              <a:extLst>
                <a:ext uri="{FF2B5EF4-FFF2-40B4-BE49-F238E27FC236}">
                  <a16:creationId xmlns:a16="http://schemas.microsoft.com/office/drawing/2014/main" id="{F07AC650-6229-C845-A804-D81D24770D36}"/>
                </a:ext>
              </a:extLst>
            </p:cNvPr>
            <p:cNvSpPr>
              <a:spLocks noChangeShapeType="1"/>
            </p:cNvSpPr>
            <p:nvPr/>
          </p:nvSpPr>
          <p:spPr bwMode="auto">
            <a:xfrm>
              <a:off x="951" y="1872"/>
              <a:ext cx="2918" cy="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Text Box 74">
              <a:extLst>
                <a:ext uri="{FF2B5EF4-FFF2-40B4-BE49-F238E27FC236}">
                  <a16:creationId xmlns:a16="http://schemas.microsoft.com/office/drawing/2014/main" id="{06664C56-CED4-5741-92A5-1FF16AF9A67D}"/>
                </a:ext>
              </a:extLst>
            </p:cNvPr>
            <p:cNvSpPr txBox="1">
              <a:spLocks noChangeArrowheads="1"/>
            </p:cNvSpPr>
            <p:nvPr/>
          </p:nvSpPr>
          <p:spPr bwMode="auto">
            <a:xfrm>
              <a:off x="2640" y="1872"/>
              <a:ext cx="264"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spcBef>
                  <a:spcPct val="0"/>
                </a:spcBef>
                <a:buClrTx/>
                <a:buSzTx/>
                <a:buFontTx/>
                <a:buNone/>
              </a:pPr>
              <a:r>
                <a:rPr lang="fr-FR" altLang="en-US" sz="1400" b="1" i="1">
                  <a:latin typeface="Times New Roman" pitchFamily="2" charset="0"/>
                </a:rPr>
                <a:t>u</a:t>
              </a:r>
              <a:endParaRPr lang="fr-FR" altLang="en-US" sz="1400" b="1">
                <a:latin typeface="Times New Roman" pitchFamily="2" charset="0"/>
              </a:endParaRPr>
            </a:p>
          </p:txBody>
        </p:sp>
      </p:grpSp>
      <p:sp>
        <p:nvSpPr>
          <p:cNvPr id="80" name="Rectangle 3">
            <a:extLst>
              <a:ext uri="{FF2B5EF4-FFF2-40B4-BE49-F238E27FC236}">
                <a16:creationId xmlns:a16="http://schemas.microsoft.com/office/drawing/2014/main" id="{E40D22B1-62FA-7649-9077-15445091DF3E}"/>
              </a:ext>
            </a:extLst>
          </p:cNvPr>
          <p:cNvSpPr>
            <a:spLocks noChangeArrowheads="1"/>
          </p:cNvSpPr>
          <p:nvPr/>
        </p:nvSpPr>
        <p:spPr bwMode="auto">
          <a:xfrm>
            <a:off x="179512" y="749300"/>
            <a:ext cx="8964488"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defRPr/>
            </a:pPr>
            <a:r>
              <a:rPr lang="en-US" dirty="0">
                <a:latin typeface="Palatino" charset="0"/>
              </a:rPr>
              <a:t>A linear restoring force (</a:t>
            </a:r>
            <a:r>
              <a:rPr lang="en-US" b="1" dirty="0">
                <a:latin typeface="Palatino" charset="0"/>
              </a:rPr>
              <a:t>Harmonic oscillator</a:t>
            </a:r>
            <a:r>
              <a:rPr lang="en-US" dirty="0">
                <a:latin typeface="Palatino" charset="0"/>
              </a:rPr>
              <a:t>) is described by</a:t>
            </a:r>
          </a:p>
          <a:p>
            <a:pPr algn="l">
              <a:buSzTx/>
              <a:buNone/>
              <a:defRPr/>
            </a:pPr>
            <a:endParaRPr lang="en-US" dirty="0">
              <a:latin typeface="Palatino" charset="0"/>
            </a:endParaRPr>
          </a:p>
        </p:txBody>
      </p:sp>
    </p:spTree>
    <p:extLst>
      <p:ext uri="{BB962C8B-B14F-4D97-AF65-F5344CB8AC3E}">
        <p14:creationId xmlns:p14="http://schemas.microsoft.com/office/powerpoint/2010/main" val="11382152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371600" y="76200"/>
            <a:ext cx="7467600" cy="609600"/>
          </a:xfrm>
        </p:spPr>
        <p:txBody>
          <a:bodyPr/>
          <a:lstStyle/>
          <a:p>
            <a:pPr eaLnBrk="1" hangingPunct="1"/>
            <a:r>
              <a:rPr lang="en-US" sz="4000">
                <a:latin typeface="Palatino" charset="0"/>
                <a:ea typeface="ＭＳ Ｐゴシック" charset="0"/>
                <a:cs typeface="ＭＳ Ｐゴシック" charset="0"/>
              </a:rPr>
              <a:t>Reminder: Harmonic oscillator</a:t>
            </a:r>
          </a:p>
        </p:txBody>
      </p:sp>
      <p:sp>
        <p:nvSpPr>
          <p:cNvPr id="11266" name="Rectangle 3"/>
          <p:cNvSpPr>
            <a:spLocks noChangeArrowheads="1"/>
          </p:cNvSpPr>
          <p:nvPr/>
        </p:nvSpPr>
        <p:spPr bwMode="auto">
          <a:xfrm>
            <a:off x="179512" y="749300"/>
            <a:ext cx="8964488"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defRPr/>
            </a:pPr>
            <a:r>
              <a:rPr lang="en-US" dirty="0">
                <a:latin typeface="Palatino" charset="0"/>
              </a:rPr>
              <a:t>A linear restoring force (</a:t>
            </a:r>
            <a:r>
              <a:rPr lang="en-US" b="1" dirty="0">
                <a:latin typeface="Palatino" charset="0"/>
              </a:rPr>
              <a:t>Harmonic oscillator</a:t>
            </a:r>
            <a:r>
              <a:rPr lang="en-US" dirty="0">
                <a:latin typeface="Palatino" charset="0"/>
              </a:rPr>
              <a:t>) is described by</a:t>
            </a:r>
          </a:p>
          <a:p>
            <a:pPr marL="342900" indent="-342900" algn="l">
              <a:buSzTx/>
              <a:defRPr/>
            </a:pPr>
            <a:endParaRPr lang="en-US" dirty="0">
              <a:latin typeface="Palatino" charset="0"/>
            </a:endParaRPr>
          </a:p>
          <a:p>
            <a:pPr marL="342900" indent="-342900" algn="l">
              <a:buSzTx/>
              <a:defRPr/>
            </a:pPr>
            <a:endParaRPr lang="en-US" dirty="0">
              <a:latin typeface="Palatino" charset="0"/>
            </a:endParaRPr>
          </a:p>
          <a:p>
            <a:pPr marL="342900" indent="-342900" algn="l">
              <a:buSzTx/>
              <a:defRPr/>
            </a:pPr>
            <a:r>
              <a:rPr lang="en-US" dirty="0">
                <a:latin typeface="Palatino" charset="0"/>
              </a:rPr>
              <a:t>The solution obtained by </a:t>
            </a:r>
            <a:r>
              <a:rPr lang="en-US" b="1" dirty="0">
                <a:latin typeface="Palatino" charset="0"/>
              </a:rPr>
              <a:t>substitution </a:t>
            </a:r>
          </a:p>
          <a:p>
            <a:pPr algn="l">
              <a:buSzTx/>
              <a:buNone/>
              <a:defRPr/>
            </a:pPr>
            <a:endParaRPr lang="en-US" dirty="0">
              <a:latin typeface="Palatino" charset="0"/>
            </a:endParaRPr>
          </a:p>
          <a:p>
            <a:pPr algn="l">
              <a:buSzTx/>
              <a:buNone/>
              <a:defRPr/>
            </a:pPr>
            <a:endParaRPr lang="en-US" dirty="0">
              <a:latin typeface="Palatino" charset="0"/>
            </a:endParaRPr>
          </a:p>
          <a:p>
            <a:pPr algn="l">
              <a:buSzTx/>
              <a:buNone/>
              <a:defRPr/>
            </a:pPr>
            <a:endParaRPr lang="en-US" dirty="0">
              <a:latin typeface="Palatino" charset="0"/>
            </a:endParaRPr>
          </a:p>
          <a:p>
            <a:pPr marL="342900" indent="-342900" algn="l">
              <a:buSzTx/>
              <a:defRPr/>
            </a:pPr>
            <a:endParaRPr lang="en-US" dirty="0">
              <a:latin typeface="Palatino" charset="0"/>
            </a:endParaRPr>
          </a:p>
          <a:p>
            <a:pPr algn="l">
              <a:lnSpc>
                <a:spcPct val="200000"/>
              </a:lnSpc>
              <a:buSzTx/>
              <a:buNone/>
              <a:defRPr/>
            </a:pPr>
            <a:r>
              <a:rPr lang="en-US" dirty="0">
                <a:latin typeface="Palatino" charset="0"/>
              </a:rPr>
              <a:t>				</a:t>
            </a: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pic>
        <p:nvPicPr>
          <p:cNvPr id="17412" name="Picture 3"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22525" y="1268760"/>
            <a:ext cx="3013571" cy="7751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D9099FB0-913D-F248-AD30-4D65C2BDBA84}"/>
              </a:ext>
            </a:extLst>
          </p:cNvPr>
          <p:cNvSpPr txBox="1"/>
          <p:nvPr/>
        </p:nvSpPr>
        <p:spPr>
          <a:xfrm>
            <a:off x="5681617" y="1469975"/>
            <a:ext cx="723276" cy="461665"/>
          </a:xfrm>
          <a:prstGeom prst="rect">
            <a:avLst/>
          </a:prstGeom>
          <a:noFill/>
        </p:spPr>
        <p:txBody>
          <a:bodyPr wrap="none" rtlCol="0">
            <a:spAutoFit/>
          </a:bodyPr>
          <a:lstStyle/>
          <a:p>
            <a:pPr>
              <a:buNone/>
            </a:pPr>
            <a:r>
              <a:rPr lang="en-CH" dirty="0"/>
              <a:t>with</a:t>
            </a:r>
          </a:p>
        </p:txBody>
      </p:sp>
      <p:pic>
        <p:nvPicPr>
          <p:cNvPr id="11" name="Picture 10">
            <a:extLst>
              <a:ext uri="{FF2B5EF4-FFF2-40B4-BE49-F238E27FC236}">
                <a16:creationId xmlns:a16="http://schemas.microsoft.com/office/drawing/2014/main" id="{E4E5AA00-4739-4340-AEAA-A41131B24CB2}"/>
              </a:ext>
            </a:extLst>
          </p:cNvPr>
          <p:cNvPicPr>
            <a:picLocks noChangeAspect="1"/>
          </p:cNvPicPr>
          <p:nvPr/>
        </p:nvPicPr>
        <p:blipFill>
          <a:blip r:embed="rId4"/>
          <a:stretch>
            <a:fillRect/>
          </a:stretch>
        </p:blipFill>
        <p:spPr>
          <a:xfrm>
            <a:off x="6521875" y="1238460"/>
            <a:ext cx="1500427" cy="800841"/>
          </a:xfrm>
          <a:prstGeom prst="rect">
            <a:avLst/>
          </a:prstGeom>
        </p:spPr>
      </p:pic>
      <p:pic>
        <p:nvPicPr>
          <p:cNvPr id="2" name="Picture 5" descr="latex-image-1.pdf">
            <a:extLst>
              <a:ext uri="{FF2B5EF4-FFF2-40B4-BE49-F238E27FC236}">
                <a16:creationId xmlns:a16="http://schemas.microsoft.com/office/drawing/2014/main" id="{020D2304-0C75-C3CF-6622-831690DCC13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2035696"/>
            <a:ext cx="1655762"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7978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371600" y="76200"/>
            <a:ext cx="7467600" cy="609600"/>
          </a:xfrm>
        </p:spPr>
        <p:txBody>
          <a:bodyPr/>
          <a:lstStyle/>
          <a:p>
            <a:pPr eaLnBrk="1" hangingPunct="1"/>
            <a:r>
              <a:rPr lang="en-US" sz="4000">
                <a:latin typeface="Palatino" charset="0"/>
                <a:ea typeface="ＭＳ Ｐゴシック" charset="0"/>
                <a:cs typeface="ＭＳ Ｐゴシック" charset="0"/>
              </a:rPr>
              <a:t>Reminder: Harmonic oscillator</a:t>
            </a:r>
          </a:p>
        </p:txBody>
      </p:sp>
      <p:sp>
        <p:nvSpPr>
          <p:cNvPr id="11266" name="Rectangle 3"/>
          <p:cNvSpPr>
            <a:spLocks noChangeArrowheads="1"/>
          </p:cNvSpPr>
          <p:nvPr/>
        </p:nvSpPr>
        <p:spPr bwMode="auto">
          <a:xfrm>
            <a:off x="179512" y="749300"/>
            <a:ext cx="8964488"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defRPr/>
            </a:pPr>
            <a:r>
              <a:rPr lang="en-US" dirty="0">
                <a:latin typeface="Palatino" charset="0"/>
              </a:rPr>
              <a:t>A linear restoring force (</a:t>
            </a:r>
            <a:r>
              <a:rPr lang="en-US" b="1" dirty="0">
                <a:latin typeface="Palatino" charset="0"/>
              </a:rPr>
              <a:t>Harmonic oscillator</a:t>
            </a:r>
            <a:r>
              <a:rPr lang="en-US" dirty="0">
                <a:latin typeface="Palatino" charset="0"/>
              </a:rPr>
              <a:t>) is described by</a:t>
            </a:r>
          </a:p>
          <a:p>
            <a:pPr marL="342900" indent="-342900" algn="l">
              <a:buSzTx/>
              <a:defRPr/>
            </a:pPr>
            <a:endParaRPr lang="en-US" dirty="0">
              <a:latin typeface="Palatino" charset="0"/>
            </a:endParaRPr>
          </a:p>
          <a:p>
            <a:pPr marL="342900" indent="-342900" algn="l">
              <a:buSzTx/>
              <a:defRPr/>
            </a:pPr>
            <a:endParaRPr lang="en-US" dirty="0">
              <a:latin typeface="Palatino" charset="0"/>
            </a:endParaRPr>
          </a:p>
          <a:p>
            <a:pPr marL="342900" indent="-342900" algn="l">
              <a:buSzTx/>
              <a:defRPr/>
            </a:pPr>
            <a:r>
              <a:rPr lang="en-US" dirty="0">
                <a:latin typeface="Palatino" charset="0"/>
              </a:rPr>
              <a:t>The solution obtained by </a:t>
            </a:r>
            <a:r>
              <a:rPr lang="en-US" b="1" dirty="0">
                <a:latin typeface="Palatino" charset="0"/>
              </a:rPr>
              <a:t>substitution </a:t>
            </a:r>
          </a:p>
          <a:p>
            <a:pPr lvl="1" algn="l">
              <a:lnSpc>
                <a:spcPct val="130000"/>
              </a:lnSpc>
              <a:buClr>
                <a:schemeClr val="accent2"/>
              </a:buClr>
              <a:buSzPct val="80000"/>
              <a:buFont typeface="Wingdings" charset="0"/>
              <a:buNone/>
              <a:defRPr/>
            </a:pPr>
            <a:r>
              <a:rPr lang="en-US" dirty="0">
                <a:latin typeface="Palatino" charset="0"/>
              </a:rPr>
              <a:t>through the </a:t>
            </a:r>
            <a:r>
              <a:rPr lang="en-US" b="1" dirty="0">
                <a:latin typeface="Palatino" charset="0"/>
              </a:rPr>
              <a:t>characteristic polynomial </a:t>
            </a:r>
            <a:r>
              <a:rPr lang="en-US" dirty="0">
                <a:latin typeface="Palatino" charset="0"/>
              </a:rPr>
              <a:t>		      			                            ,  which yields the </a:t>
            </a:r>
            <a:r>
              <a:rPr lang="en-US" b="1" dirty="0">
                <a:latin typeface="Palatino" charset="0"/>
              </a:rPr>
              <a:t>general solution </a:t>
            </a:r>
          </a:p>
          <a:p>
            <a:pPr algn="l">
              <a:buSzTx/>
              <a:buFont typeface="Wingdings" charset="0"/>
              <a:buNone/>
              <a:defRPr/>
            </a:pPr>
            <a:r>
              <a:rPr lang="en-US" dirty="0">
                <a:latin typeface="Palatino" charset="0"/>
              </a:rPr>
              <a:t> </a:t>
            </a:r>
          </a:p>
          <a:p>
            <a:pPr algn="l">
              <a:buSzTx/>
              <a:buNone/>
              <a:defRPr/>
            </a:pPr>
            <a:r>
              <a:rPr lang="en-US" dirty="0">
                <a:latin typeface="Palatino" charset="0"/>
              </a:rPr>
              <a:t>      with the ”</a:t>
            </a:r>
            <a:r>
              <a:rPr lang="en-US" b="1" dirty="0">
                <a:latin typeface="Palatino" charset="0"/>
              </a:rPr>
              <a:t>velocity</a:t>
            </a:r>
            <a:r>
              <a:rPr lang="en-US" dirty="0">
                <a:latin typeface="Palatino" charset="0"/>
              </a:rPr>
              <a:t>” </a:t>
            </a:r>
          </a:p>
          <a:p>
            <a:pPr algn="l">
              <a:buSzTx/>
              <a:buNone/>
              <a:defRPr/>
            </a:pPr>
            <a:endParaRPr lang="en-US" dirty="0">
              <a:latin typeface="Palatino" charset="0"/>
            </a:endParaRPr>
          </a:p>
          <a:p>
            <a:pPr algn="l">
              <a:buSzTx/>
              <a:buNone/>
              <a:defRPr/>
            </a:pPr>
            <a:endParaRPr lang="en-US" dirty="0">
              <a:latin typeface="Palatino" charset="0"/>
            </a:endParaRPr>
          </a:p>
          <a:p>
            <a:pPr algn="l">
              <a:buSzTx/>
              <a:buNone/>
              <a:defRPr/>
            </a:pPr>
            <a:endParaRPr lang="en-US" dirty="0">
              <a:latin typeface="Palatino" charset="0"/>
            </a:endParaRPr>
          </a:p>
          <a:p>
            <a:pPr marL="342900" indent="-342900" algn="l">
              <a:buSzTx/>
              <a:defRPr/>
            </a:pPr>
            <a:endParaRPr lang="en-US" dirty="0">
              <a:latin typeface="Palatino" charset="0"/>
            </a:endParaRPr>
          </a:p>
          <a:p>
            <a:pPr algn="l">
              <a:lnSpc>
                <a:spcPct val="200000"/>
              </a:lnSpc>
              <a:buSzTx/>
              <a:buNone/>
              <a:defRPr/>
            </a:pPr>
            <a:r>
              <a:rPr lang="en-US" dirty="0">
                <a:latin typeface="Palatino" charset="0"/>
              </a:rPr>
              <a:t>				</a:t>
            </a: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pic>
        <p:nvPicPr>
          <p:cNvPr id="17412" name="Picture 3"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22525" y="1268760"/>
            <a:ext cx="3013571" cy="7751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5" name="Picture 7"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596506"/>
            <a:ext cx="8785225"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D9099FB0-913D-F248-AD30-4D65C2BDBA84}"/>
              </a:ext>
            </a:extLst>
          </p:cNvPr>
          <p:cNvSpPr txBox="1"/>
          <p:nvPr/>
        </p:nvSpPr>
        <p:spPr>
          <a:xfrm>
            <a:off x="5681617" y="1469975"/>
            <a:ext cx="723276" cy="461665"/>
          </a:xfrm>
          <a:prstGeom prst="rect">
            <a:avLst/>
          </a:prstGeom>
          <a:noFill/>
        </p:spPr>
        <p:txBody>
          <a:bodyPr wrap="none" rtlCol="0">
            <a:spAutoFit/>
          </a:bodyPr>
          <a:lstStyle/>
          <a:p>
            <a:pPr>
              <a:buNone/>
            </a:pPr>
            <a:r>
              <a:rPr lang="en-CH" dirty="0"/>
              <a:t>with</a:t>
            </a:r>
          </a:p>
        </p:txBody>
      </p:sp>
      <p:pic>
        <p:nvPicPr>
          <p:cNvPr id="11" name="Picture 10">
            <a:extLst>
              <a:ext uri="{FF2B5EF4-FFF2-40B4-BE49-F238E27FC236}">
                <a16:creationId xmlns:a16="http://schemas.microsoft.com/office/drawing/2014/main" id="{E4E5AA00-4739-4340-AEAA-A41131B24CB2}"/>
              </a:ext>
            </a:extLst>
          </p:cNvPr>
          <p:cNvPicPr>
            <a:picLocks noChangeAspect="1"/>
          </p:cNvPicPr>
          <p:nvPr/>
        </p:nvPicPr>
        <p:blipFill>
          <a:blip r:embed="rId5"/>
          <a:stretch>
            <a:fillRect/>
          </a:stretch>
        </p:blipFill>
        <p:spPr>
          <a:xfrm>
            <a:off x="6521875" y="1238460"/>
            <a:ext cx="1500427" cy="800841"/>
          </a:xfrm>
          <a:prstGeom prst="rect">
            <a:avLst/>
          </a:prstGeom>
        </p:spPr>
      </p:pic>
      <p:pic>
        <p:nvPicPr>
          <p:cNvPr id="5" name="Picture 4">
            <a:extLst>
              <a:ext uri="{FF2B5EF4-FFF2-40B4-BE49-F238E27FC236}">
                <a16:creationId xmlns:a16="http://schemas.microsoft.com/office/drawing/2014/main" id="{57828905-BAE2-A149-8159-D78338DF1A50}"/>
              </a:ext>
            </a:extLst>
          </p:cNvPr>
          <p:cNvPicPr>
            <a:picLocks noChangeAspect="1"/>
          </p:cNvPicPr>
          <p:nvPr/>
        </p:nvPicPr>
        <p:blipFill>
          <a:blip r:embed="rId6"/>
          <a:stretch>
            <a:fillRect/>
          </a:stretch>
        </p:blipFill>
        <p:spPr>
          <a:xfrm>
            <a:off x="470665" y="4490968"/>
            <a:ext cx="8421815" cy="693561"/>
          </a:xfrm>
          <a:prstGeom prst="rect">
            <a:avLst/>
          </a:prstGeom>
        </p:spPr>
      </p:pic>
      <p:pic>
        <p:nvPicPr>
          <p:cNvPr id="7" name="Picture 6">
            <a:extLst>
              <a:ext uri="{FF2B5EF4-FFF2-40B4-BE49-F238E27FC236}">
                <a16:creationId xmlns:a16="http://schemas.microsoft.com/office/drawing/2014/main" id="{4459C744-ACE0-C74E-9625-161BFF4366EF}"/>
              </a:ext>
            </a:extLst>
          </p:cNvPr>
          <p:cNvPicPr>
            <a:picLocks noChangeAspect="1"/>
          </p:cNvPicPr>
          <p:nvPr/>
        </p:nvPicPr>
        <p:blipFill>
          <a:blip r:embed="rId7"/>
          <a:stretch>
            <a:fillRect/>
          </a:stretch>
        </p:blipFill>
        <p:spPr>
          <a:xfrm>
            <a:off x="470666" y="3047295"/>
            <a:ext cx="3741294" cy="383255"/>
          </a:xfrm>
          <a:prstGeom prst="rect">
            <a:avLst/>
          </a:prstGeom>
        </p:spPr>
      </p:pic>
      <p:pic>
        <p:nvPicPr>
          <p:cNvPr id="2" name="Picture 5" descr="latex-image-1.pdf">
            <a:extLst>
              <a:ext uri="{FF2B5EF4-FFF2-40B4-BE49-F238E27FC236}">
                <a16:creationId xmlns:a16="http://schemas.microsoft.com/office/drawing/2014/main" id="{CB26EA02-E22E-9ABB-D8EA-0DC06110925C}"/>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868144" y="2035696"/>
            <a:ext cx="1655762"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66816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USEAMSFONTS" val="True"/>
  <p:tag name="USEBOLDAMS" val="True"/>
  <p:tag name="TEX2PS" val="latex $(base).tex; dvips -D $(res) -E -o $(base).ps $(base).dvi"/>
  <p:tag name="TEX2PSBATCH" val="latex --interaction=nonstopmode $(base).tex; dvips -D $(res) -E -o $(base).ps $(base).dvi"/>
  <p:tag name="DEFAULTBITMAP" val="bmpmono"/>
  <p:tag name="DEFAULTBLEND" val="False"/>
  <p:tag name="DEFAULTTRANSPARENT" val="False"/>
  <p:tag name="DEFAULTRESOLUTION" val="300"/>
  <p:tag name="DEFAULTWIDTH" val="324"/>
  <p:tag name="DEFAULTHEIGHT" val="370"/>
  <p:tag name="DEFAULTMAGNIFICATION" val="2"/>
  <p:tag name="DEFAULTFONTSIZE" val="12"/>
  <p:tag name="FIRSTYANNIS@W87120HSW0KT3PP7" val="2919"/>
  <p:tag name="FIRSTYANNIS@C02FR59QDF9T3PP7" val="5012"/>
  <p:tag name="DEFAULTDISPLAYSOURCE" val="\documentclass{slides}\pagestyle{empty}&#10;\begin{document}&#10;\end{document}&#10;"/>
  <p:tag name="EMBEDFONTS" val="1"/>
</p:tagLst>
</file>

<file path=ppt/tags/tag2.xml><?xml version="1.0" encoding="utf-8"?>
<p:tagLst xmlns:a="http://schemas.openxmlformats.org/drawingml/2006/main" xmlns:r="http://schemas.openxmlformats.org/officeDocument/2006/relationships" xmlns:p="http://schemas.openxmlformats.org/presentationml/2006/main">
  <p:tag name="SOURCE" val="\documentclass{article}\pagestyle{empty}&#13;&#10;\usepackage{amsmath}&#13;&#10;\begin{document}&#13;&#10;$$&#13;&#10; {\cal M}(s_0|s_0) =&#13;&#10;\begin{pmatrix} 1 &amp; 0 \\ 0 &amp; 1 \end{pmatrix}  = {\cal I}$$&#13;&#10;\end{document}&#13;&#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09"/>
  <p:tag name="PICTUREFILESIZE" val="94910"/>
</p:tagLst>
</file>

<file path=ppt/tags/tag3.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3;\usepackage{amsmath}&#13;\begin{document}&#13;$$&#13;{\cal M}(s_n|s_0) = {\cal M}(s_n|s_{n-1}) \dots  {\cal M} (s_3|s_2) \cdot {\cal M}(s_2|s_1) \cdot {\cal M}(s_1|s_0)  &#13;$$&#13;\end{document}&#13;"/>
  <p:tag name="FILENAME" val="txp_fig"/>
  <p:tag name="FORMAT" val="bmpmono"/>
  <p:tag name="RES" val="1200"/>
  <p:tag name="BLEND" val="0"/>
  <p:tag name="TRANSPARENT" val="0"/>
  <p:tag name="TBUG" val="0"/>
  <p:tag name="ALLOWFS" val="0"/>
  <p:tag name="ORIGWIDTH" val="259"/>
  <p:tag name="PICTUREFILESIZE" val="98882"/>
</p:tagLst>
</file>

<file path=ppt/tags/tag4.xml><?xml version="1.0" encoding="utf-8"?>
<p:tagLst xmlns:a="http://schemas.openxmlformats.org/drawingml/2006/main" xmlns:r="http://schemas.openxmlformats.org/officeDocument/2006/relationships" xmlns:p="http://schemas.openxmlformats.org/presentationml/2006/main">
  <p:tag name="SOURCE" val="\documentclass{article}\pagestyle{empty}&#13;&#10;\usepackage{amsmath}&#13;&#10;\begin{document}&#13;&#10;$$&#13;&#10; {\cal M}(s_0|s_0) =&#13;&#10;\begin{pmatrix} 1 &amp; 0 \\ 0 &amp; 1 \end{pmatrix}  = {\cal I}$$&#13;&#10;\end{document}&#13;&#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09"/>
  <p:tag name="PICTUREFILESIZE" val="94910"/>
</p:tagLst>
</file>

<file path=ppt/theme/theme1.xml><?xml version="1.0" encoding="utf-8"?>
<a:theme xmlns:a="http://schemas.openxmlformats.org/drawingml/2006/main" name="1_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Palatino"/>
        <a:ea typeface=""/>
        <a:cs typeface=""/>
      </a:majorFont>
      <a:minorFont>
        <a:latin typeface="Palatin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defRPr kumimoji="0" lang="en-US" sz="2400" b="0" i="0" u="none" strike="noStrike" cap="none" normalizeH="0" baseline="0">
            <a:ln>
              <a:noFill/>
            </a:ln>
            <a:solidFill>
              <a:schemeClr val="tx1"/>
            </a:solidFill>
            <a:effectLst/>
            <a:latin typeface="Baskerville"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defRPr kumimoji="0" lang="en-US" sz="2400" b="0" i="0" u="none" strike="noStrike" cap="none" normalizeH="0" baseline="0">
            <a:ln>
              <a:noFill/>
            </a:ln>
            <a:solidFill>
              <a:schemeClr val="tx1"/>
            </a:solidFill>
            <a:effectLst/>
            <a:latin typeface="Baskerville" pitchFamily="-112"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emplate>
  <TotalTime>78918</TotalTime>
  <Words>4121</Words>
  <Application>Microsoft Macintosh PowerPoint</Application>
  <PresentationFormat>On-screen Show (4:3)</PresentationFormat>
  <Paragraphs>544</Paragraphs>
  <Slides>68</Slides>
  <Notes>68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68</vt:i4>
      </vt:variant>
    </vt:vector>
  </HeadingPairs>
  <TitlesOfParts>
    <vt:vector size="77" baseType="lpstr">
      <vt:lpstr>ＭＳ Ｐゴシック</vt:lpstr>
      <vt:lpstr>Baskerville</vt:lpstr>
      <vt:lpstr>Bookman Old Style</vt:lpstr>
      <vt:lpstr>Helvetica</vt:lpstr>
      <vt:lpstr>Palatino</vt:lpstr>
      <vt:lpstr>Times</vt:lpstr>
      <vt:lpstr>Times New Roman</vt:lpstr>
      <vt:lpstr>Wingdings</vt:lpstr>
      <vt:lpstr>1_Pixel</vt:lpstr>
      <vt:lpstr>Particle motion in Hamiltonian Formalism I  Yannis PAPAPHILIPPOU Accelerator and Beam Physics group Beams Department, CERN</vt:lpstr>
      <vt:lpstr>Copyright statement and speaker’s release for video publishing</vt:lpstr>
      <vt:lpstr>Purpose</vt:lpstr>
      <vt:lpstr>Principles of classical mechanics</vt:lpstr>
      <vt:lpstr>Equations of motion</vt:lpstr>
      <vt:lpstr>Reminder: Newton’s law </vt:lpstr>
      <vt:lpstr>Reminder: Harmonic oscillator</vt:lpstr>
      <vt:lpstr>Reminder: Harmonic oscillator</vt:lpstr>
      <vt:lpstr>Reminder: Harmonic oscillator</vt:lpstr>
      <vt:lpstr>Reminder: Harmonic oscillator</vt:lpstr>
      <vt:lpstr>Matrix solution</vt:lpstr>
      <vt:lpstr>Matrix solution</vt:lpstr>
      <vt:lpstr>Matrix solution</vt:lpstr>
      <vt:lpstr>Matrix formalism</vt:lpstr>
      <vt:lpstr>Matrix formalism</vt:lpstr>
      <vt:lpstr>Integral of motion</vt:lpstr>
      <vt:lpstr>Integral of motion</vt:lpstr>
      <vt:lpstr>Integral of motion</vt:lpstr>
      <vt:lpstr>Integration by quadrature </vt:lpstr>
      <vt:lpstr>Integration by quadrature </vt:lpstr>
      <vt:lpstr>Integration by quadrature </vt:lpstr>
      <vt:lpstr>Frequency of motion</vt:lpstr>
      <vt:lpstr>Frequency of motion</vt:lpstr>
      <vt:lpstr>Frequency of motion</vt:lpstr>
      <vt:lpstr>Frequency of motion</vt:lpstr>
      <vt:lpstr>The pendulum</vt:lpstr>
      <vt:lpstr>Solution for the pendulum</vt:lpstr>
      <vt:lpstr>Solution for the pendulum</vt:lpstr>
      <vt:lpstr>Solution for the pendulum</vt:lpstr>
      <vt:lpstr>Period of the pendulum  </vt:lpstr>
      <vt:lpstr>Period of the pendulum  </vt:lpstr>
      <vt:lpstr>Period of the pendulum  </vt:lpstr>
      <vt:lpstr>Period of the pendulum </vt:lpstr>
      <vt:lpstr>Langrangian and Hamiltonian</vt:lpstr>
      <vt:lpstr>Lagrangian formalism</vt:lpstr>
      <vt:lpstr>Lagrangian formalism</vt:lpstr>
      <vt:lpstr>Euler- Lagrange equations</vt:lpstr>
      <vt:lpstr>Euler- Lagrange equations</vt:lpstr>
      <vt:lpstr>Lagrangian mechanics</vt:lpstr>
      <vt:lpstr>From Lagrangian to Hamiltonian</vt:lpstr>
      <vt:lpstr>From Lagrangian to Hamiltonian</vt:lpstr>
      <vt:lpstr>Hamiltonian formalism</vt:lpstr>
      <vt:lpstr>Hamiltonian formalism</vt:lpstr>
      <vt:lpstr>Hamiltonian formalism</vt:lpstr>
      <vt:lpstr>Hamilton’s equations</vt:lpstr>
      <vt:lpstr>Hamilton’s equations</vt:lpstr>
      <vt:lpstr>Properties of Hamiltonian flow</vt:lpstr>
      <vt:lpstr>Properties of Hamiltonian</vt:lpstr>
      <vt:lpstr>Poisson brackets</vt:lpstr>
      <vt:lpstr>Poisson brackets</vt:lpstr>
      <vt:lpstr>Canonical transformations</vt:lpstr>
      <vt:lpstr>Canonical Transformations</vt:lpstr>
      <vt:lpstr>Canonical Transformations</vt:lpstr>
      <vt:lpstr>Canonical Transformations</vt:lpstr>
      <vt:lpstr>Preservation of Phase Volume</vt:lpstr>
      <vt:lpstr>Preservation of Phase Volume</vt:lpstr>
      <vt:lpstr>Preservation of Phase Volume</vt:lpstr>
      <vt:lpstr>Examples of transformations</vt:lpstr>
      <vt:lpstr>Examples of transformations</vt:lpstr>
      <vt:lpstr>Examples of transformations</vt:lpstr>
      <vt:lpstr>Summary of Lecture I</vt:lpstr>
      <vt:lpstr>Appendix</vt:lpstr>
      <vt:lpstr>Derivation of Lagrange equations</vt:lpstr>
      <vt:lpstr>Derivation of Hamilton’s equations</vt:lpstr>
      <vt:lpstr>Derivation of Hamilton’s equations</vt:lpstr>
      <vt:lpstr>Poisson brackets’ properties</vt:lpstr>
      <vt:lpstr>Poisson brackets’ properties</vt:lpstr>
      <vt:lpstr>Preservation of Phase Volume</vt:lpstr>
    </vt:vector>
  </TitlesOfParts>
  <Company>SNS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EXPERIMENTAL FACILITIES OVERVIEW</dc:title>
  <dc:creator>Yannis Papaphilippou</dc:creator>
  <cp:lastModifiedBy>Yannis Papaphilippou</cp:lastModifiedBy>
  <cp:revision>2840</cp:revision>
  <cp:lastPrinted>2008-01-22T16:33:02Z</cp:lastPrinted>
  <dcterms:created xsi:type="dcterms:W3CDTF">2011-01-18T14:20:36Z</dcterms:created>
  <dcterms:modified xsi:type="dcterms:W3CDTF">2024-10-03T10:53:40Z</dcterms:modified>
</cp:coreProperties>
</file>