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2.xml" ContentType="application/vnd.openxmlformats-officedocument.presentationml.tags+xml"/>
  <Override PartName="/ppt/notesSlides/notesSlide38.xml" ContentType="application/vnd.openxmlformats-officedocument.presentationml.notesSlide+xml"/>
  <Override PartName="/ppt/tags/tag3.xml" ContentType="application/vnd.openxmlformats-officedocument.presentationml.tags+xml"/>
  <Override PartName="/ppt/notesSlides/notesSlide39.xml" ContentType="application/vnd.openxmlformats-officedocument.presentationml.notesSlide+xml"/>
  <Override PartName="/ppt/tags/tag4.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5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8" r:id="rId1"/>
  </p:sldMasterIdLst>
  <p:notesMasterIdLst>
    <p:notesMasterId r:id="rId83"/>
  </p:notesMasterIdLst>
  <p:handoutMasterIdLst>
    <p:handoutMasterId r:id="rId84"/>
  </p:handoutMasterIdLst>
  <p:sldIdLst>
    <p:sldId id="387" r:id="rId2"/>
    <p:sldId id="1196" r:id="rId3"/>
    <p:sldId id="1024" r:id="rId4"/>
    <p:sldId id="920" r:id="rId5"/>
    <p:sldId id="1168" r:id="rId6"/>
    <p:sldId id="1169" r:id="rId7"/>
    <p:sldId id="1170" r:id="rId8"/>
    <p:sldId id="939" r:id="rId9"/>
    <p:sldId id="1172" r:id="rId10"/>
    <p:sldId id="1171" r:id="rId11"/>
    <p:sldId id="940" r:id="rId12"/>
    <p:sldId id="941" r:id="rId13"/>
    <p:sldId id="942" r:id="rId14"/>
    <p:sldId id="921" r:id="rId15"/>
    <p:sldId id="736" r:id="rId16"/>
    <p:sldId id="1173" r:id="rId17"/>
    <p:sldId id="1174" r:id="rId18"/>
    <p:sldId id="737" r:id="rId19"/>
    <p:sldId id="1187" r:id="rId20"/>
    <p:sldId id="745" r:id="rId21"/>
    <p:sldId id="1182" r:id="rId22"/>
    <p:sldId id="1183" r:id="rId23"/>
    <p:sldId id="1184" r:id="rId24"/>
    <p:sldId id="956" r:id="rId25"/>
    <p:sldId id="1193" r:id="rId26"/>
    <p:sldId id="964" r:id="rId27"/>
    <p:sldId id="967" r:id="rId28"/>
    <p:sldId id="1186" r:id="rId29"/>
    <p:sldId id="958" r:id="rId30"/>
    <p:sldId id="959" r:id="rId31"/>
    <p:sldId id="960" r:id="rId32"/>
    <p:sldId id="1207" r:id="rId33"/>
    <p:sldId id="1185" r:id="rId34"/>
    <p:sldId id="961" r:id="rId35"/>
    <p:sldId id="1178" r:id="rId36"/>
    <p:sldId id="1198" r:id="rId37"/>
    <p:sldId id="1200" r:id="rId38"/>
    <p:sldId id="1199" r:id="rId39"/>
    <p:sldId id="1201" r:id="rId40"/>
    <p:sldId id="963" r:id="rId41"/>
    <p:sldId id="1202" r:id="rId42"/>
    <p:sldId id="1197" r:id="rId43"/>
    <p:sldId id="1203" r:id="rId44"/>
    <p:sldId id="1204" r:id="rId45"/>
    <p:sldId id="1089" r:id="rId46"/>
    <p:sldId id="1205" r:id="rId47"/>
    <p:sldId id="1206" r:id="rId48"/>
    <p:sldId id="1165" r:id="rId49"/>
    <p:sldId id="1091" r:id="rId50"/>
    <p:sldId id="1188" r:id="rId51"/>
    <p:sldId id="1189" r:id="rId52"/>
    <p:sldId id="1190" r:id="rId53"/>
    <p:sldId id="1147" r:id="rId54"/>
    <p:sldId id="1166" r:id="rId55"/>
    <p:sldId id="1192" r:id="rId56"/>
    <p:sldId id="1167" r:id="rId57"/>
    <p:sldId id="1181" r:id="rId58"/>
    <p:sldId id="871" r:id="rId59"/>
    <p:sldId id="1195" r:id="rId60"/>
    <p:sldId id="965" r:id="rId61"/>
    <p:sldId id="966" r:id="rId62"/>
    <p:sldId id="945" r:id="rId63"/>
    <p:sldId id="1175" r:id="rId64"/>
    <p:sldId id="946" r:id="rId65"/>
    <p:sldId id="947" r:id="rId66"/>
    <p:sldId id="948" r:id="rId67"/>
    <p:sldId id="949" r:id="rId68"/>
    <p:sldId id="1176" r:id="rId69"/>
    <p:sldId id="950" r:id="rId70"/>
    <p:sldId id="951" r:id="rId71"/>
    <p:sldId id="1177" r:id="rId72"/>
    <p:sldId id="952" r:id="rId73"/>
    <p:sldId id="953" r:id="rId74"/>
    <p:sldId id="954" r:id="rId75"/>
    <p:sldId id="955" r:id="rId76"/>
    <p:sldId id="1149" r:id="rId77"/>
    <p:sldId id="1150" r:id="rId78"/>
    <p:sldId id="1151" r:id="rId79"/>
    <p:sldId id="1154" r:id="rId80"/>
    <p:sldId id="1155" r:id="rId81"/>
    <p:sldId id="1156" r:id="rId82"/>
  </p:sldIdLst>
  <p:sldSz cx="9144000" cy="6858000" type="screen4x3"/>
  <p:notesSz cx="6729413" cy="9861550"/>
  <p:custDataLst>
    <p:tags r:id="rId85"/>
  </p:custDataLst>
  <p:defaultTextStyle>
    <a:defPPr>
      <a:defRPr lang="en-US"/>
    </a:defPPr>
    <a:lvl1pPr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1pPr>
    <a:lvl2pPr marL="4572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2pPr>
    <a:lvl3pPr marL="9144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3pPr>
    <a:lvl4pPr marL="13716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4pPr>
    <a:lvl5pPr marL="18288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5pPr>
    <a:lvl6pPr marL="2286000" algn="l" defTabSz="457200" rtl="0" eaLnBrk="1" latinLnBrk="0" hangingPunct="1">
      <a:defRPr sz="2400" kern="1200">
        <a:solidFill>
          <a:schemeClr val="tx1"/>
        </a:solidFill>
        <a:latin typeface="Baskerville" charset="0"/>
        <a:ea typeface="ＭＳ Ｐゴシック" charset="0"/>
        <a:cs typeface="ＭＳ Ｐゴシック" charset="0"/>
      </a:defRPr>
    </a:lvl6pPr>
    <a:lvl7pPr marL="2743200" algn="l" defTabSz="457200" rtl="0" eaLnBrk="1" latinLnBrk="0" hangingPunct="1">
      <a:defRPr sz="2400" kern="1200">
        <a:solidFill>
          <a:schemeClr val="tx1"/>
        </a:solidFill>
        <a:latin typeface="Baskerville" charset="0"/>
        <a:ea typeface="ＭＳ Ｐゴシック" charset="0"/>
        <a:cs typeface="ＭＳ Ｐゴシック" charset="0"/>
      </a:defRPr>
    </a:lvl7pPr>
    <a:lvl8pPr marL="3200400" algn="l" defTabSz="457200" rtl="0" eaLnBrk="1" latinLnBrk="0" hangingPunct="1">
      <a:defRPr sz="2400" kern="1200">
        <a:solidFill>
          <a:schemeClr val="tx1"/>
        </a:solidFill>
        <a:latin typeface="Baskerville" charset="0"/>
        <a:ea typeface="ＭＳ Ｐゴシック" charset="0"/>
        <a:cs typeface="ＭＳ Ｐゴシック" charset="0"/>
      </a:defRPr>
    </a:lvl8pPr>
    <a:lvl9pPr marL="3657600" algn="l" defTabSz="457200" rtl="0" eaLnBrk="1" latinLnBrk="0" hangingPunct="1">
      <a:defRPr sz="2400" kern="1200">
        <a:solidFill>
          <a:schemeClr val="tx1"/>
        </a:solidFill>
        <a:latin typeface="Baskerville" charset="0"/>
        <a:ea typeface="ＭＳ Ｐゴシック" charset="0"/>
        <a:cs typeface="ＭＳ Ｐゴシック" charset="0"/>
      </a:defRPr>
    </a:lvl9pPr>
  </p:defaultTextStyle>
  <p:extLst>
    <p:ext uri="{521415D9-36F7-43E2-AB2F-B90AF26B5E84}">
      <p14:sectionLst xmlns:p14="http://schemas.microsoft.com/office/powerpoint/2010/main">
        <p14:section name="Default Section" id="{059DD596-AB38-E946-BDF2-C15DEC925A25}">
          <p14:sldIdLst>
            <p14:sldId id="387"/>
            <p14:sldId id="1196"/>
            <p14:sldId id="1024"/>
            <p14:sldId id="920"/>
            <p14:sldId id="1168"/>
            <p14:sldId id="1169"/>
            <p14:sldId id="1170"/>
            <p14:sldId id="939"/>
            <p14:sldId id="1172"/>
            <p14:sldId id="1171"/>
            <p14:sldId id="940"/>
            <p14:sldId id="941"/>
            <p14:sldId id="942"/>
            <p14:sldId id="921"/>
            <p14:sldId id="736"/>
            <p14:sldId id="1173"/>
            <p14:sldId id="1174"/>
            <p14:sldId id="737"/>
            <p14:sldId id="1187"/>
            <p14:sldId id="745"/>
            <p14:sldId id="1182"/>
            <p14:sldId id="1183"/>
            <p14:sldId id="1184"/>
            <p14:sldId id="956"/>
            <p14:sldId id="1193"/>
            <p14:sldId id="964"/>
            <p14:sldId id="967"/>
            <p14:sldId id="1186"/>
            <p14:sldId id="958"/>
            <p14:sldId id="959"/>
            <p14:sldId id="960"/>
            <p14:sldId id="1207"/>
            <p14:sldId id="1185"/>
            <p14:sldId id="961"/>
            <p14:sldId id="1178"/>
            <p14:sldId id="1198"/>
            <p14:sldId id="1200"/>
            <p14:sldId id="1199"/>
            <p14:sldId id="1201"/>
            <p14:sldId id="963"/>
            <p14:sldId id="1202"/>
            <p14:sldId id="1197"/>
            <p14:sldId id="1203"/>
            <p14:sldId id="1204"/>
            <p14:sldId id="1089"/>
            <p14:sldId id="1205"/>
            <p14:sldId id="1206"/>
            <p14:sldId id="1165"/>
            <p14:sldId id="1091"/>
            <p14:sldId id="1188"/>
            <p14:sldId id="1189"/>
            <p14:sldId id="1190"/>
            <p14:sldId id="1147"/>
            <p14:sldId id="1166"/>
            <p14:sldId id="1192"/>
            <p14:sldId id="1167"/>
            <p14:sldId id="1181"/>
            <p14:sldId id="871"/>
            <p14:sldId id="1195"/>
            <p14:sldId id="965"/>
            <p14:sldId id="966"/>
            <p14:sldId id="945"/>
            <p14:sldId id="1175"/>
            <p14:sldId id="946"/>
            <p14:sldId id="947"/>
            <p14:sldId id="948"/>
            <p14:sldId id="949"/>
            <p14:sldId id="1176"/>
            <p14:sldId id="950"/>
            <p14:sldId id="951"/>
            <p14:sldId id="1177"/>
            <p14:sldId id="952"/>
            <p14:sldId id="953"/>
            <p14:sldId id="954"/>
            <p14:sldId id="955"/>
            <p14:sldId id="1149"/>
            <p14:sldId id="1150"/>
            <p14:sldId id="1151"/>
            <p14:sldId id="1154"/>
            <p14:sldId id="1155"/>
            <p14:sldId id="115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008000"/>
    <a:srgbClr val="800080"/>
    <a:srgbClr val="66FF33"/>
    <a:srgbClr val="FF00FF"/>
    <a:srgbClr val="0033CC"/>
    <a:srgbClr val="6600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79" autoAdjust="0"/>
    <p:restoredTop sz="94589" autoAdjust="0"/>
  </p:normalViewPr>
  <p:slideViewPr>
    <p:cSldViewPr>
      <p:cViewPr varScale="1">
        <p:scale>
          <a:sx n="120" d="100"/>
          <a:sy n="120" d="100"/>
        </p:scale>
        <p:origin x="392" y="184"/>
      </p:cViewPr>
      <p:guideLst>
        <p:guide orient="horz" pos="2160"/>
        <p:guide pos="2880"/>
      </p:guideLst>
    </p:cSldViewPr>
  </p:slideViewPr>
  <p:outlineViewPr>
    <p:cViewPr>
      <p:scale>
        <a:sx n="33" d="100"/>
        <a:sy n="33" d="100"/>
      </p:scale>
      <p:origin x="0" y="2563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1692" y="-66"/>
      </p:cViewPr>
      <p:guideLst>
        <p:guide orient="horz" pos="3105"/>
        <p:guide pos="2119"/>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5" name="Rectangle 3"/>
          <p:cNvSpPr>
            <a:spLocks noGrp="1" noChangeArrowheads="1"/>
          </p:cNvSpPr>
          <p:nvPr>
            <p:ph type="dt" sz="quarter" idx="1"/>
          </p:nvPr>
        </p:nvSpPr>
        <p:spPr bwMode="auto">
          <a:xfrm>
            <a:off x="3814763"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r" defTabSz="927100">
              <a:spcBef>
                <a:spcPct val="0"/>
              </a:spcBef>
              <a:buClrTx/>
              <a:buSzTx/>
              <a:buFontTx/>
              <a:buNone/>
              <a:defRPr sz="1200">
                <a:latin typeface="Helvetica" charset="0"/>
                <a:ea typeface="+mn-ea"/>
                <a:cs typeface="+mn-cs"/>
              </a:defRPr>
            </a:lvl1pPr>
          </a:lstStyle>
          <a:p>
            <a:pPr>
              <a:defRPr/>
            </a:pPr>
            <a:endParaRPr lang="en-US"/>
          </a:p>
        </p:txBody>
      </p:sp>
      <p:sp>
        <p:nvSpPr>
          <p:cNvPr id="8196" name="Rectangle 4"/>
          <p:cNvSpPr>
            <a:spLocks noGrp="1" noChangeArrowheads="1"/>
          </p:cNvSpPr>
          <p:nvPr>
            <p:ph type="ftr" sz="quarter" idx="2"/>
          </p:nvPr>
        </p:nvSpPr>
        <p:spPr bwMode="auto">
          <a:xfrm>
            <a:off x="0"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7" name="Rectangle 5"/>
          <p:cNvSpPr>
            <a:spLocks noGrp="1" noChangeArrowheads="1"/>
          </p:cNvSpPr>
          <p:nvPr>
            <p:ph type="sldNum" sz="quarter" idx="3"/>
          </p:nvPr>
        </p:nvSpPr>
        <p:spPr bwMode="auto">
          <a:xfrm>
            <a:off x="3814763"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r" defTabSz="927100">
              <a:spcBef>
                <a:spcPct val="0"/>
              </a:spcBef>
              <a:buClrTx/>
              <a:buSzTx/>
              <a:buFontTx/>
              <a:buNone/>
              <a:defRPr sz="1200">
                <a:latin typeface="Helvetica" charset="0"/>
              </a:defRPr>
            </a:lvl1pPr>
          </a:lstStyle>
          <a:p>
            <a:pPr>
              <a:defRPr/>
            </a:pPr>
            <a:fld id="{FED97340-FA7D-914B-81D3-A909308C8C51}" type="slidenum">
              <a:rPr lang="en-US"/>
              <a:pPr>
                <a:defRPr/>
              </a:pPr>
              <a:t>‹#›</a:t>
            </a:fld>
            <a:endParaRPr lang="en-US"/>
          </a:p>
        </p:txBody>
      </p:sp>
    </p:spTree>
    <p:extLst>
      <p:ext uri="{BB962C8B-B14F-4D97-AF65-F5344CB8AC3E}">
        <p14:creationId xmlns:p14="http://schemas.microsoft.com/office/powerpoint/2010/main" val="11884326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5" name="Rectangle 3"/>
          <p:cNvSpPr>
            <a:spLocks noGrp="1" noChangeArrowheads="1"/>
          </p:cNvSpPr>
          <p:nvPr>
            <p:ph type="dt" idx="1"/>
          </p:nvPr>
        </p:nvSpPr>
        <p:spPr bwMode="auto">
          <a:xfrm>
            <a:off x="3813175"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r" defTabSz="912813">
              <a:spcBef>
                <a:spcPct val="0"/>
              </a:spcBef>
              <a:buClrTx/>
              <a:buSzTx/>
              <a:buFontTx/>
              <a:buNone/>
              <a:defRPr sz="1200">
                <a:latin typeface="Helvetica"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890588" y="727075"/>
            <a:ext cx="4967287" cy="3725863"/>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879475" y="4695825"/>
            <a:ext cx="4986338" cy="4456113"/>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13175"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r" defTabSz="912813">
              <a:spcBef>
                <a:spcPct val="0"/>
              </a:spcBef>
              <a:buClrTx/>
              <a:buSzTx/>
              <a:buFontTx/>
              <a:buNone/>
              <a:defRPr sz="1200">
                <a:latin typeface="Helvetica" charset="0"/>
              </a:defRPr>
            </a:lvl1pPr>
          </a:lstStyle>
          <a:p>
            <a:pPr>
              <a:defRPr/>
            </a:pPr>
            <a:fld id="{8257361E-A937-8840-B642-8C0927938631}" type="slidenum">
              <a:rPr lang="en-US"/>
              <a:pPr>
                <a:defRPr/>
              </a:pPr>
              <a:t>‹#›</a:t>
            </a:fld>
            <a:endParaRPr lang="en-US"/>
          </a:p>
        </p:txBody>
      </p:sp>
    </p:spTree>
    <p:extLst>
      <p:ext uri="{BB962C8B-B14F-4D97-AF65-F5344CB8AC3E}">
        <p14:creationId xmlns:p14="http://schemas.microsoft.com/office/powerpoint/2010/main" val="357617566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12"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FA22C3-228F-024E-A2AE-0C156C27E84D}" type="slidenum">
              <a:rPr lang="en-US" sz="1200">
                <a:latin typeface="Helvetica" charset="0"/>
              </a:rPr>
              <a:pPr eaLnBrk="1" hangingPunct="1"/>
              <a:t>1</a:t>
            </a:fld>
            <a:endParaRPr lang="en-US" sz="1200">
              <a:latin typeface="Helvetica" charset="0"/>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264994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117202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D4AE3F3-6442-774C-A645-82CDBD01BB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123549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D4AE3F3-6442-774C-A645-82CDBD01BB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9896314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D4AE3F3-6442-774C-A645-82CDBD01BB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202416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483909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4231480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7B6AD50-4916-5441-8A9A-35ECACE2063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272087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7B6AD50-4916-5441-8A9A-35ECACE2063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556978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7B6AD50-4916-5441-8A9A-35ECACE2063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957737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7B6AD50-4916-5441-8A9A-35ECACE2063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364126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2</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8252832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7B6AD50-4916-5441-8A9A-35ECACE2063F}" type="slidenum">
              <a:rPr lang="en-US" sz="1200">
                <a:latin typeface="Helvetica" charset="0"/>
              </a:rPr>
              <a:pPr eaLnBrk="1" hangingPunct="1"/>
              <a:t>24</a:t>
            </a:fld>
            <a:endParaRPr lang="en-US" sz="1200">
              <a:latin typeface="Helvetica" charset="0"/>
            </a:endParaRPr>
          </a:p>
        </p:txBody>
      </p:sp>
    </p:spTree>
    <p:extLst>
      <p:ext uri="{BB962C8B-B14F-4D97-AF65-F5344CB8AC3E}">
        <p14:creationId xmlns:p14="http://schemas.microsoft.com/office/powerpoint/2010/main" val="5010461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7B6AD50-4916-5441-8A9A-35ECACE2063F}" type="slidenum">
              <a:rPr lang="en-US" sz="1200">
                <a:latin typeface="Helvetica" charset="0"/>
              </a:rPr>
              <a:pPr eaLnBrk="1" hangingPunct="1"/>
              <a:t>25</a:t>
            </a:fld>
            <a:endParaRPr lang="en-US" sz="1200">
              <a:latin typeface="Helvetica" charset="0"/>
            </a:endParaRPr>
          </a:p>
        </p:txBody>
      </p:sp>
    </p:spTree>
    <p:extLst>
      <p:ext uri="{BB962C8B-B14F-4D97-AF65-F5344CB8AC3E}">
        <p14:creationId xmlns:p14="http://schemas.microsoft.com/office/powerpoint/2010/main" val="158719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6349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2E8453FA-0A59-7B4B-AF2F-68BA59856935}"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8061713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420F94B-8026-C84A-9F79-4BA923E445F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8350037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0CBC7D2-BA93-1341-910A-6790077EF030}" type="slidenum">
              <a:rPr lang="en-US" sz="1200">
                <a:latin typeface="Helvetica" charset="0"/>
              </a:rPr>
              <a:pPr eaLnBrk="1" hangingPunct="1"/>
              <a:t>28</a:t>
            </a:fld>
            <a:endParaRPr lang="en-US" sz="1200">
              <a:latin typeface="Helvetica" charset="0"/>
            </a:endParaRPr>
          </a:p>
        </p:txBody>
      </p:sp>
    </p:spTree>
    <p:extLst>
      <p:ext uri="{BB962C8B-B14F-4D97-AF65-F5344CB8AC3E}">
        <p14:creationId xmlns:p14="http://schemas.microsoft.com/office/powerpoint/2010/main" val="3780684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529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92F44377-C54B-884A-B0A2-B726E29A1F7D}"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2481593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529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92F44377-C54B-884A-B0A2-B726E29A1F7D}"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7917948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a:ln/>
        </p:spPr>
      </p:sp>
      <p:sp>
        <p:nvSpPr>
          <p:cNvPr id="57346"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734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06D2E73A-3C4B-8B41-8E10-E80ED380B3A1}"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9389126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1102FD-4C4D-4FCD-E4C2-1944A43D3AF1}"/>
            </a:ext>
          </a:extLst>
        </p:cNvPr>
        <p:cNvGrpSpPr/>
        <p:nvPr/>
      </p:nvGrpSpPr>
      <p:grpSpPr>
        <a:xfrm>
          <a:off x="0" y="0"/>
          <a:ext cx="0" cy="0"/>
          <a:chOff x="0" y="0"/>
          <a:chExt cx="0" cy="0"/>
        </a:xfrm>
      </p:grpSpPr>
      <p:sp>
        <p:nvSpPr>
          <p:cNvPr id="57345" name="Slide Image Placeholder 1">
            <a:extLst>
              <a:ext uri="{FF2B5EF4-FFF2-40B4-BE49-F238E27FC236}">
                <a16:creationId xmlns:a16="http://schemas.microsoft.com/office/drawing/2014/main" id="{4AAF55B8-63F6-8871-BAA7-5E10503E3070}"/>
              </a:ext>
            </a:extLst>
          </p:cNvPr>
          <p:cNvSpPr>
            <a:spLocks noGrp="1" noRot="1" noChangeAspect="1"/>
          </p:cNvSpPr>
          <p:nvPr>
            <p:ph type="sldImg"/>
          </p:nvPr>
        </p:nvSpPr>
        <p:spPr>
          <a:ln/>
        </p:spPr>
      </p:sp>
      <p:sp>
        <p:nvSpPr>
          <p:cNvPr id="57346" name="Notes Placeholder 2">
            <a:extLst>
              <a:ext uri="{FF2B5EF4-FFF2-40B4-BE49-F238E27FC236}">
                <a16:creationId xmlns:a16="http://schemas.microsoft.com/office/drawing/2014/main" id="{8A07EE58-7D92-26C5-1F28-21A0707E6B1E}"/>
              </a:ext>
            </a:extLst>
          </p:cNvPr>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7347" name="Slide Number Placeholder 3">
            <a:extLst>
              <a:ext uri="{FF2B5EF4-FFF2-40B4-BE49-F238E27FC236}">
                <a16:creationId xmlns:a16="http://schemas.microsoft.com/office/drawing/2014/main" id="{88462A6B-7B55-2FE0-CF77-56ED8219B0D5}"/>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06D2E73A-3C4B-8B41-8E10-E80ED380B3A1}"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32</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982344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0CBC7D2-BA93-1341-910A-6790077EF030}" type="slidenum">
              <a:rPr lang="en-US" sz="1200">
                <a:latin typeface="Helvetica" charset="0"/>
              </a:rPr>
              <a:pPr eaLnBrk="1" hangingPunct="1"/>
              <a:t>33</a:t>
            </a:fld>
            <a:endParaRPr lang="en-US" sz="1200">
              <a:latin typeface="Helvetica" charset="0"/>
            </a:endParaRPr>
          </a:p>
        </p:txBody>
      </p:sp>
    </p:spTree>
    <p:extLst>
      <p:ext uri="{BB962C8B-B14F-4D97-AF65-F5344CB8AC3E}">
        <p14:creationId xmlns:p14="http://schemas.microsoft.com/office/powerpoint/2010/main" val="820091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3</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2543558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5939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CD89F69-B993-1D4D-8A73-16381BBD6F2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3229572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5939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CD89F69-B993-1D4D-8A73-16381BBD6F2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35</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9742103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5DCA2-17A4-12D4-0866-FA48F9DE649F}"/>
            </a:ext>
          </a:extLst>
        </p:cNvPr>
        <p:cNvGrpSpPr/>
        <p:nvPr/>
      </p:nvGrpSpPr>
      <p:grpSpPr>
        <a:xfrm>
          <a:off x="0" y="0"/>
          <a:ext cx="0" cy="0"/>
          <a:chOff x="0" y="0"/>
          <a:chExt cx="0" cy="0"/>
        </a:xfrm>
      </p:grpSpPr>
      <p:sp>
        <p:nvSpPr>
          <p:cNvPr id="59393" name="Slide Image Placeholder 1">
            <a:extLst>
              <a:ext uri="{FF2B5EF4-FFF2-40B4-BE49-F238E27FC236}">
                <a16:creationId xmlns:a16="http://schemas.microsoft.com/office/drawing/2014/main" id="{2E5463E5-2376-286E-3312-899720B93717}"/>
              </a:ext>
            </a:extLst>
          </p:cNvPr>
          <p:cNvSpPr>
            <a:spLocks noGrp="1" noRot="1" noChangeAspect="1"/>
          </p:cNvSpPr>
          <p:nvPr>
            <p:ph type="sldImg"/>
          </p:nvPr>
        </p:nvSpPr>
        <p:spPr>
          <a:ln/>
        </p:spPr>
      </p:sp>
      <p:sp>
        <p:nvSpPr>
          <p:cNvPr id="59394" name="Notes Placeholder 2">
            <a:extLst>
              <a:ext uri="{FF2B5EF4-FFF2-40B4-BE49-F238E27FC236}">
                <a16:creationId xmlns:a16="http://schemas.microsoft.com/office/drawing/2014/main" id="{E557E6A0-E095-CCC1-4B9D-28FA811992EB}"/>
              </a:ext>
            </a:extLst>
          </p:cNvPr>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59395" name="Slide Number Placeholder 3">
            <a:extLst>
              <a:ext uri="{FF2B5EF4-FFF2-40B4-BE49-F238E27FC236}">
                <a16:creationId xmlns:a16="http://schemas.microsoft.com/office/drawing/2014/main" id="{0EC80681-B34A-E86C-724A-E2290BBEAAE6}"/>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CD89F69-B993-1D4D-8A73-16381BBD6F2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5040372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197F8-EAF6-437B-0EFE-3C4B8A3D1113}"/>
            </a:ext>
          </a:extLst>
        </p:cNvPr>
        <p:cNvGrpSpPr/>
        <p:nvPr/>
      </p:nvGrpSpPr>
      <p:grpSpPr>
        <a:xfrm>
          <a:off x="0" y="0"/>
          <a:ext cx="0" cy="0"/>
          <a:chOff x="0" y="0"/>
          <a:chExt cx="0" cy="0"/>
        </a:xfrm>
      </p:grpSpPr>
      <p:sp>
        <p:nvSpPr>
          <p:cNvPr id="59393" name="Slide Image Placeholder 1">
            <a:extLst>
              <a:ext uri="{FF2B5EF4-FFF2-40B4-BE49-F238E27FC236}">
                <a16:creationId xmlns:a16="http://schemas.microsoft.com/office/drawing/2014/main" id="{1E149B2A-3A29-5EC4-C1EB-8516922D2971}"/>
              </a:ext>
            </a:extLst>
          </p:cNvPr>
          <p:cNvSpPr>
            <a:spLocks noGrp="1" noRot="1" noChangeAspect="1"/>
          </p:cNvSpPr>
          <p:nvPr>
            <p:ph type="sldImg"/>
          </p:nvPr>
        </p:nvSpPr>
        <p:spPr>
          <a:ln/>
        </p:spPr>
      </p:sp>
      <p:sp>
        <p:nvSpPr>
          <p:cNvPr id="59394" name="Notes Placeholder 2">
            <a:extLst>
              <a:ext uri="{FF2B5EF4-FFF2-40B4-BE49-F238E27FC236}">
                <a16:creationId xmlns:a16="http://schemas.microsoft.com/office/drawing/2014/main" id="{D862AE00-FADE-800D-EA07-341E77BA8CD0}"/>
              </a:ext>
            </a:extLst>
          </p:cNvPr>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59395" name="Slide Number Placeholder 3">
            <a:extLst>
              <a:ext uri="{FF2B5EF4-FFF2-40B4-BE49-F238E27FC236}">
                <a16:creationId xmlns:a16="http://schemas.microsoft.com/office/drawing/2014/main" id="{1917850C-2BF8-8097-D11D-4CBFF2E3677A}"/>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CD89F69-B993-1D4D-8A73-16381BBD6F2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2032061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D5DA2-736B-F7E2-A8F5-B216F5766AB6}"/>
            </a:ext>
          </a:extLst>
        </p:cNvPr>
        <p:cNvGrpSpPr/>
        <p:nvPr/>
      </p:nvGrpSpPr>
      <p:grpSpPr>
        <a:xfrm>
          <a:off x="0" y="0"/>
          <a:ext cx="0" cy="0"/>
          <a:chOff x="0" y="0"/>
          <a:chExt cx="0" cy="0"/>
        </a:xfrm>
      </p:grpSpPr>
      <p:sp>
        <p:nvSpPr>
          <p:cNvPr id="59393" name="Slide Image Placeholder 1">
            <a:extLst>
              <a:ext uri="{FF2B5EF4-FFF2-40B4-BE49-F238E27FC236}">
                <a16:creationId xmlns:a16="http://schemas.microsoft.com/office/drawing/2014/main" id="{D80ACA2C-0440-E131-7D7F-10682F3057F2}"/>
              </a:ext>
            </a:extLst>
          </p:cNvPr>
          <p:cNvSpPr>
            <a:spLocks noGrp="1" noRot="1" noChangeAspect="1"/>
          </p:cNvSpPr>
          <p:nvPr>
            <p:ph type="sldImg"/>
          </p:nvPr>
        </p:nvSpPr>
        <p:spPr>
          <a:ln/>
        </p:spPr>
      </p:sp>
      <p:sp>
        <p:nvSpPr>
          <p:cNvPr id="59394" name="Notes Placeholder 2">
            <a:extLst>
              <a:ext uri="{FF2B5EF4-FFF2-40B4-BE49-F238E27FC236}">
                <a16:creationId xmlns:a16="http://schemas.microsoft.com/office/drawing/2014/main" id="{490C3B0D-D730-B7A2-5074-260620F77962}"/>
              </a:ext>
            </a:extLst>
          </p:cNvPr>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59395" name="Slide Number Placeholder 3">
            <a:extLst>
              <a:ext uri="{FF2B5EF4-FFF2-40B4-BE49-F238E27FC236}">
                <a16:creationId xmlns:a16="http://schemas.microsoft.com/office/drawing/2014/main" id="{493F7525-648A-8821-C69F-0787C683AB68}"/>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CD89F69-B993-1D4D-8A73-16381BBD6F2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38</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80848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09924-82E0-2ADE-45A2-49400F9E7464}"/>
            </a:ext>
          </a:extLst>
        </p:cNvPr>
        <p:cNvGrpSpPr/>
        <p:nvPr/>
      </p:nvGrpSpPr>
      <p:grpSpPr>
        <a:xfrm>
          <a:off x="0" y="0"/>
          <a:ext cx="0" cy="0"/>
          <a:chOff x="0" y="0"/>
          <a:chExt cx="0" cy="0"/>
        </a:xfrm>
      </p:grpSpPr>
      <p:sp>
        <p:nvSpPr>
          <p:cNvPr id="59393" name="Slide Image Placeholder 1">
            <a:extLst>
              <a:ext uri="{FF2B5EF4-FFF2-40B4-BE49-F238E27FC236}">
                <a16:creationId xmlns:a16="http://schemas.microsoft.com/office/drawing/2014/main" id="{64688350-B1C2-E8A9-5B29-E40F06F1E41E}"/>
              </a:ext>
            </a:extLst>
          </p:cNvPr>
          <p:cNvSpPr>
            <a:spLocks noGrp="1" noRot="1" noChangeAspect="1"/>
          </p:cNvSpPr>
          <p:nvPr>
            <p:ph type="sldImg"/>
          </p:nvPr>
        </p:nvSpPr>
        <p:spPr>
          <a:ln/>
        </p:spPr>
      </p:sp>
      <p:sp>
        <p:nvSpPr>
          <p:cNvPr id="59394" name="Notes Placeholder 2">
            <a:extLst>
              <a:ext uri="{FF2B5EF4-FFF2-40B4-BE49-F238E27FC236}">
                <a16:creationId xmlns:a16="http://schemas.microsoft.com/office/drawing/2014/main" id="{59075F1A-8E57-F9D1-915F-C3E04D94B18F}"/>
              </a:ext>
            </a:extLst>
          </p:cNvPr>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59395" name="Slide Number Placeholder 3">
            <a:extLst>
              <a:ext uri="{FF2B5EF4-FFF2-40B4-BE49-F238E27FC236}">
                <a16:creationId xmlns:a16="http://schemas.microsoft.com/office/drawing/2014/main" id="{8AE8195E-70BE-FC26-2665-29E04FEEBBB2}"/>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CD89F69-B993-1D4D-8A73-16381BBD6F2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41575553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a:ln/>
        </p:spPr>
      </p:sp>
      <p:sp>
        <p:nvSpPr>
          <p:cNvPr id="6144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Tabor 63-68</a:t>
            </a:r>
          </a:p>
        </p:txBody>
      </p:sp>
      <p:sp>
        <p:nvSpPr>
          <p:cNvPr id="6144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1C74AAE2-7BF6-5D44-8CEB-2D832795F124}"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42019154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FF383-075E-747D-4EC5-250DE401D6E3}"/>
            </a:ext>
          </a:extLst>
        </p:cNvPr>
        <p:cNvGrpSpPr/>
        <p:nvPr/>
      </p:nvGrpSpPr>
      <p:grpSpPr>
        <a:xfrm>
          <a:off x="0" y="0"/>
          <a:ext cx="0" cy="0"/>
          <a:chOff x="0" y="0"/>
          <a:chExt cx="0" cy="0"/>
        </a:xfrm>
      </p:grpSpPr>
      <p:sp>
        <p:nvSpPr>
          <p:cNvPr id="61441" name="Slide Image Placeholder 1">
            <a:extLst>
              <a:ext uri="{FF2B5EF4-FFF2-40B4-BE49-F238E27FC236}">
                <a16:creationId xmlns:a16="http://schemas.microsoft.com/office/drawing/2014/main" id="{7B263F75-2F1C-7420-EC1C-2D185AF3CEA0}"/>
              </a:ext>
            </a:extLst>
          </p:cNvPr>
          <p:cNvSpPr>
            <a:spLocks noGrp="1" noRot="1" noChangeAspect="1"/>
          </p:cNvSpPr>
          <p:nvPr>
            <p:ph type="sldImg"/>
          </p:nvPr>
        </p:nvSpPr>
        <p:spPr>
          <a:ln/>
        </p:spPr>
      </p:sp>
      <p:sp>
        <p:nvSpPr>
          <p:cNvPr id="61442" name="Notes Placeholder 2">
            <a:extLst>
              <a:ext uri="{FF2B5EF4-FFF2-40B4-BE49-F238E27FC236}">
                <a16:creationId xmlns:a16="http://schemas.microsoft.com/office/drawing/2014/main" id="{1DC3F7EC-A5A4-60A5-0A05-24747F87D3DD}"/>
              </a:ext>
            </a:extLst>
          </p:cNvPr>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Tabor 63-68</a:t>
            </a:r>
          </a:p>
        </p:txBody>
      </p:sp>
      <p:sp>
        <p:nvSpPr>
          <p:cNvPr id="61443" name="Slide Number Placeholder 3">
            <a:extLst>
              <a:ext uri="{FF2B5EF4-FFF2-40B4-BE49-F238E27FC236}">
                <a16:creationId xmlns:a16="http://schemas.microsoft.com/office/drawing/2014/main" id="{D4F606C2-4E5F-E5BC-4AED-FA69F2D51DCA}"/>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1C74AAE2-7BF6-5D44-8CEB-2D832795F124}"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6291655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30960-2046-92A1-1DF0-F2F8F0C1C374}"/>
            </a:ext>
          </a:extLst>
        </p:cNvPr>
        <p:cNvGrpSpPr/>
        <p:nvPr/>
      </p:nvGrpSpPr>
      <p:grpSpPr>
        <a:xfrm>
          <a:off x="0" y="0"/>
          <a:ext cx="0" cy="0"/>
          <a:chOff x="0" y="0"/>
          <a:chExt cx="0" cy="0"/>
        </a:xfrm>
      </p:grpSpPr>
      <p:sp>
        <p:nvSpPr>
          <p:cNvPr id="61441" name="Slide Image Placeholder 1">
            <a:extLst>
              <a:ext uri="{FF2B5EF4-FFF2-40B4-BE49-F238E27FC236}">
                <a16:creationId xmlns:a16="http://schemas.microsoft.com/office/drawing/2014/main" id="{773185E8-BCD2-B832-85BF-9E02EB0CA046}"/>
              </a:ext>
            </a:extLst>
          </p:cNvPr>
          <p:cNvSpPr>
            <a:spLocks noGrp="1" noRot="1" noChangeAspect="1"/>
          </p:cNvSpPr>
          <p:nvPr>
            <p:ph type="sldImg"/>
          </p:nvPr>
        </p:nvSpPr>
        <p:spPr>
          <a:ln/>
        </p:spPr>
      </p:sp>
      <p:sp>
        <p:nvSpPr>
          <p:cNvPr id="61442" name="Notes Placeholder 2">
            <a:extLst>
              <a:ext uri="{FF2B5EF4-FFF2-40B4-BE49-F238E27FC236}">
                <a16:creationId xmlns:a16="http://schemas.microsoft.com/office/drawing/2014/main" id="{68BE7417-3147-FEA5-A894-F63C76592EA9}"/>
              </a:ext>
            </a:extLst>
          </p:cNvPr>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I need to make correctly the transformation to a new phase linearly depending with time.</a:t>
            </a:r>
          </a:p>
        </p:txBody>
      </p:sp>
      <p:sp>
        <p:nvSpPr>
          <p:cNvPr id="61443" name="Slide Number Placeholder 3">
            <a:extLst>
              <a:ext uri="{FF2B5EF4-FFF2-40B4-BE49-F238E27FC236}">
                <a16:creationId xmlns:a16="http://schemas.microsoft.com/office/drawing/2014/main" id="{17A10F8A-D582-92AC-4EA0-484202C79533}"/>
              </a:ext>
            </a:extLst>
          </p:cNvPr>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1C74AAE2-7BF6-5D44-8CEB-2D832795F124}"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42</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1189201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D3C8BA-E7C0-510C-DCAD-75A4D104406E}"/>
            </a:ext>
          </a:extLst>
        </p:cNvPr>
        <p:cNvGrpSpPr/>
        <p:nvPr/>
      </p:nvGrpSpPr>
      <p:grpSpPr>
        <a:xfrm>
          <a:off x="0" y="0"/>
          <a:ext cx="0" cy="0"/>
          <a:chOff x="0" y="0"/>
          <a:chExt cx="0" cy="0"/>
        </a:xfrm>
      </p:grpSpPr>
      <p:sp>
        <p:nvSpPr>
          <p:cNvPr id="61441" name="Slide Image Placeholder 1">
            <a:extLst>
              <a:ext uri="{FF2B5EF4-FFF2-40B4-BE49-F238E27FC236}">
                <a16:creationId xmlns:a16="http://schemas.microsoft.com/office/drawing/2014/main" id="{EAB7D722-1568-DA5A-7A9D-D42310DEFA64}"/>
              </a:ext>
            </a:extLst>
          </p:cNvPr>
          <p:cNvSpPr>
            <a:spLocks noGrp="1" noRot="1" noChangeAspect="1"/>
          </p:cNvSpPr>
          <p:nvPr>
            <p:ph type="sldImg"/>
          </p:nvPr>
        </p:nvSpPr>
        <p:spPr>
          <a:ln/>
        </p:spPr>
      </p:sp>
      <p:sp>
        <p:nvSpPr>
          <p:cNvPr id="61442" name="Notes Placeholder 2">
            <a:extLst>
              <a:ext uri="{FF2B5EF4-FFF2-40B4-BE49-F238E27FC236}">
                <a16:creationId xmlns:a16="http://schemas.microsoft.com/office/drawing/2014/main" id="{9FB89658-EAB6-FAA2-765F-D6AE0A4F20E6}"/>
              </a:ext>
            </a:extLst>
          </p:cNvPr>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I need to make correctly the transformation to a new phase linearly depending with time.</a:t>
            </a:r>
          </a:p>
        </p:txBody>
      </p:sp>
      <p:sp>
        <p:nvSpPr>
          <p:cNvPr id="61443" name="Slide Number Placeholder 3">
            <a:extLst>
              <a:ext uri="{FF2B5EF4-FFF2-40B4-BE49-F238E27FC236}">
                <a16:creationId xmlns:a16="http://schemas.microsoft.com/office/drawing/2014/main" id="{5C7215DD-8848-D52D-9E38-9C62786EB02E}"/>
              </a:ext>
            </a:extLst>
          </p:cNvPr>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1C74AAE2-7BF6-5D44-8CEB-2D832795F124}"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43</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4125369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420390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CB68B-E8D4-2667-7B54-51F02D8D308A}"/>
            </a:ext>
          </a:extLst>
        </p:cNvPr>
        <p:cNvGrpSpPr/>
        <p:nvPr/>
      </p:nvGrpSpPr>
      <p:grpSpPr>
        <a:xfrm>
          <a:off x="0" y="0"/>
          <a:ext cx="0" cy="0"/>
          <a:chOff x="0" y="0"/>
          <a:chExt cx="0" cy="0"/>
        </a:xfrm>
      </p:grpSpPr>
      <p:sp>
        <p:nvSpPr>
          <p:cNvPr id="61441" name="Slide Image Placeholder 1">
            <a:extLst>
              <a:ext uri="{FF2B5EF4-FFF2-40B4-BE49-F238E27FC236}">
                <a16:creationId xmlns:a16="http://schemas.microsoft.com/office/drawing/2014/main" id="{96032AAC-09D8-FB10-4998-AF24D9897995}"/>
              </a:ext>
            </a:extLst>
          </p:cNvPr>
          <p:cNvSpPr>
            <a:spLocks noGrp="1" noRot="1" noChangeAspect="1"/>
          </p:cNvSpPr>
          <p:nvPr>
            <p:ph type="sldImg"/>
          </p:nvPr>
        </p:nvSpPr>
        <p:spPr>
          <a:ln/>
        </p:spPr>
      </p:sp>
      <p:sp>
        <p:nvSpPr>
          <p:cNvPr id="61442" name="Notes Placeholder 2">
            <a:extLst>
              <a:ext uri="{FF2B5EF4-FFF2-40B4-BE49-F238E27FC236}">
                <a16:creationId xmlns:a16="http://schemas.microsoft.com/office/drawing/2014/main" id="{8C3DAD26-7F13-8FA0-2D32-316ED27D74C7}"/>
              </a:ext>
            </a:extLst>
          </p:cNvPr>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I need to make correctly the transformation to a new phase linearly depending with time.</a:t>
            </a:r>
          </a:p>
        </p:txBody>
      </p:sp>
      <p:sp>
        <p:nvSpPr>
          <p:cNvPr id="61443" name="Slide Number Placeholder 3">
            <a:extLst>
              <a:ext uri="{FF2B5EF4-FFF2-40B4-BE49-F238E27FC236}">
                <a16:creationId xmlns:a16="http://schemas.microsoft.com/office/drawing/2014/main" id="{225A4690-AB66-65C7-B390-797C49D4D4F7}"/>
              </a:ext>
            </a:extLst>
          </p:cNvPr>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1C74AAE2-7BF6-5D44-8CEB-2D832795F124}"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6917669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0B8DF8-21A7-7541-8C17-075312BA2397}"/>
              </a:ext>
            </a:extLst>
          </p:cNvPr>
          <p:cNvSpPr>
            <a:spLocks noGrp="1" noChangeArrowheads="1"/>
          </p:cNvSpPr>
          <p:nvPr>
            <p:ph type="sldNum" sz="quarter" idx="5"/>
          </p:nvPr>
        </p:nvSpPr>
        <p:spPr>
          <a:ln/>
        </p:spPr>
        <p:txBody>
          <a:bodyPr/>
          <a:lstStyle/>
          <a:p>
            <a:fld id="{3BD74669-EA4F-2347-AA80-408974FE9707}" type="slidenum">
              <a:rPr lang="en-US" altLang="en-US"/>
              <a:pPr/>
              <a:t>45</a:t>
            </a:fld>
            <a:endParaRPr lang="en-US" altLang="en-US"/>
          </a:p>
        </p:txBody>
      </p:sp>
      <p:sp>
        <p:nvSpPr>
          <p:cNvPr id="563202" name="Rectangle 2">
            <a:extLst>
              <a:ext uri="{FF2B5EF4-FFF2-40B4-BE49-F238E27FC236}">
                <a16:creationId xmlns:a16="http://schemas.microsoft.com/office/drawing/2014/main" id="{087CD768-FF04-7141-9B9E-696C586A4FF4}"/>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EB5C2F9E-5E2E-7544-9996-87A33EC93413}"/>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1537261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32661-7407-3993-35AA-E0A76925B09C}"/>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E3B59228-1B56-D2C5-0CCF-7F5CC72334D0}"/>
              </a:ext>
            </a:extLst>
          </p:cNvPr>
          <p:cNvSpPr>
            <a:spLocks noGrp="1" noChangeArrowheads="1"/>
          </p:cNvSpPr>
          <p:nvPr>
            <p:ph type="sldNum" sz="quarter" idx="5"/>
          </p:nvPr>
        </p:nvSpPr>
        <p:spPr>
          <a:ln/>
        </p:spPr>
        <p:txBody>
          <a:bodyPr/>
          <a:lstStyle/>
          <a:p>
            <a:fld id="{3BD74669-EA4F-2347-AA80-408974FE9707}" type="slidenum">
              <a:rPr lang="en-US" altLang="en-US"/>
              <a:pPr/>
              <a:t>46</a:t>
            </a:fld>
            <a:endParaRPr lang="en-US" altLang="en-US"/>
          </a:p>
        </p:txBody>
      </p:sp>
      <p:sp>
        <p:nvSpPr>
          <p:cNvPr id="563202" name="Rectangle 2">
            <a:extLst>
              <a:ext uri="{FF2B5EF4-FFF2-40B4-BE49-F238E27FC236}">
                <a16:creationId xmlns:a16="http://schemas.microsoft.com/office/drawing/2014/main" id="{E1796E89-1213-BC74-DB67-CBF929AD27D1}"/>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46E925F0-F151-4960-B317-73C0719A96C9}"/>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58451499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2EBEB2-BF6C-A15C-1603-E4165920A3F2}"/>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6229219-374A-AF36-F8B0-9B816B69E1C8}"/>
              </a:ext>
            </a:extLst>
          </p:cNvPr>
          <p:cNvSpPr>
            <a:spLocks noGrp="1" noChangeArrowheads="1"/>
          </p:cNvSpPr>
          <p:nvPr>
            <p:ph type="sldNum" sz="quarter" idx="5"/>
          </p:nvPr>
        </p:nvSpPr>
        <p:spPr>
          <a:ln/>
        </p:spPr>
        <p:txBody>
          <a:bodyPr/>
          <a:lstStyle/>
          <a:p>
            <a:fld id="{3BD74669-EA4F-2347-AA80-408974FE9707}" type="slidenum">
              <a:rPr lang="en-US" altLang="en-US"/>
              <a:pPr/>
              <a:t>47</a:t>
            </a:fld>
            <a:endParaRPr lang="en-US" altLang="en-US"/>
          </a:p>
        </p:txBody>
      </p:sp>
      <p:sp>
        <p:nvSpPr>
          <p:cNvPr id="563202" name="Rectangle 2">
            <a:extLst>
              <a:ext uri="{FF2B5EF4-FFF2-40B4-BE49-F238E27FC236}">
                <a16:creationId xmlns:a16="http://schemas.microsoft.com/office/drawing/2014/main" id="{79011696-5001-11F5-B026-E57A4C879906}"/>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392ACAC8-7CFD-65C5-F735-C23865756D1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425188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0CBC7D2-BA93-1341-910A-6790077EF030}" type="slidenum">
              <a:rPr lang="en-US" sz="1200">
                <a:latin typeface="Helvetica" charset="0"/>
              </a:rPr>
              <a:pPr eaLnBrk="1" hangingPunct="1"/>
              <a:t>48</a:t>
            </a:fld>
            <a:endParaRPr lang="en-US" sz="1200">
              <a:latin typeface="Helvetica" charset="0"/>
            </a:endParaRPr>
          </a:p>
        </p:txBody>
      </p:sp>
    </p:spTree>
    <p:extLst>
      <p:ext uri="{BB962C8B-B14F-4D97-AF65-F5344CB8AC3E}">
        <p14:creationId xmlns:p14="http://schemas.microsoft.com/office/powerpoint/2010/main" val="8812573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0B8DF8-21A7-7541-8C17-075312BA2397}"/>
              </a:ext>
            </a:extLst>
          </p:cNvPr>
          <p:cNvSpPr>
            <a:spLocks noGrp="1" noChangeArrowheads="1"/>
          </p:cNvSpPr>
          <p:nvPr>
            <p:ph type="sldNum" sz="quarter" idx="5"/>
          </p:nvPr>
        </p:nvSpPr>
        <p:spPr>
          <a:ln/>
        </p:spPr>
        <p:txBody>
          <a:bodyPr/>
          <a:lstStyle/>
          <a:p>
            <a:fld id="{3BD74669-EA4F-2347-AA80-408974FE9707}" type="slidenum">
              <a:rPr lang="en-US" altLang="en-US"/>
              <a:pPr/>
              <a:t>49</a:t>
            </a:fld>
            <a:endParaRPr lang="en-US" altLang="en-US"/>
          </a:p>
        </p:txBody>
      </p:sp>
      <p:sp>
        <p:nvSpPr>
          <p:cNvPr id="563202" name="Rectangle 2">
            <a:extLst>
              <a:ext uri="{FF2B5EF4-FFF2-40B4-BE49-F238E27FC236}">
                <a16:creationId xmlns:a16="http://schemas.microsoft.com/office/drawing/2014/main" id="{087CD768-FF04-7141-9B9E-696C586A4FF4}"/>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EB5C2F9E-5E2E-7544-9996-87A33EC9341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7559852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0B8DF8-21A7-7541-8C17-075312BA2397}"/>
              </a:ext>
            </a:extLst>
          </p:cNvPr>
          <p:cNvSpPr>
            <a:spLocks noGrp="1" noChangeArrowheads="1"/>
          </p:cNvSpPr>
          <p:nvPr>
            <p:ph type="sldNum" sz="quarter" idx="5"/>
          </p:nvPr>
        </p:nvSpPr>
        <p:spPr>
          <a:ln/>
        </p:spPr>
        <p:txBody>
          <a:bodyPr/>
          <a:lstStyle/>
          <a:p>
            <a:fld id="{3BD74669-EA4F-2347-AA80-408974FE9707}" type="slidenum">
              <a:rPr lang="en-US" altLang="en-US"/>
              <a:pPr/>
              <a:t>50</a:t>
            </a:fld>
            <a:endParaRPr lang="en-US" altLang="en-US"/>
          </a:p>
        </p:txBody>
      </p:sp>
      <p:sp>
        <p:nvSpPr>
          <p:cNvPr id="563202" name="Rectangle 2">
            <a:extLst>
              <a:ext uri="{FF2B5EF4-FFF2-40B4-BE49-F238E27FC236}">
                <a16:creationId xmlns:a16="http://schemas.microsoft.com/office/drawing/2014/main" id="{087CD768-FF04-7141-9B9E-696C586A4FF4}"/>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EB5C2F9E-5E2E-7544-9996-87A33EC9341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51071288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2EE1FF1-2F89-854F-82E9-8295CA0EA4BE}" type="slidenum">
              <a:rPr lang="en-US" sz="1200">
                <a:latin typeface="Helvetica" charset="0"/>
              </a:rPr>
              <a:pPr eaLnBrk="1" hangingPunct="1"/>
              <a:t>51</a:t>
            </a:fld>
            <a:endParaRPr lang="en-US" sz="1200">
              <a:latin typeface="Helvetica" charset="0"/>
            </a:endParaRPr>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5099244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2EE1FF1-2F89-854F-82E9-8295CA0EA4BE}" type="slidenum">
              <a:rPr lang="en-US" sz="1200">
                <a:latin typeface="Helvetica" charset="0"/>
              </a:rPr>
              <a:pPr eaLnBrk="1" hangingPunct="1"/>
              <a:t>52</a:t>
            </a:fld>
            <a:endParaRPr lang="en-US" sz="1200">
              <a:latin typeface="Helvetica" charset="0"/>
            </a:endParaRPr>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6845918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2EE1FF1-2F89-854F-82E9-8295CA0EA4BE}" type="slidenum">
              <a:rPr lang="en-US" sz="1200">
                <a:latin typeface="Helvetica" charset="0"/>
              </a:rPr>
              <a:pPr eaLnBrk="1" hangingPunct="1"/>
              <a:t>53</a:t>
            </a:fld>
            <a:endParaRPr lang="en-US" sz="1200">
              <a:latin typeface="Helvetica" charset="0"/>
            </a:endParaRPr>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853610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DE5AE44-644E-8449-993C-DB67310FC243}"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23864778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28327F2-F185-704F-A80C-62ED0C25ABE7}" type="slidenum">
              <a:rPr lang="en-US" sz="1200">
                <a:latin typeface="Helvetica" charset="0"/>
              </a:rPr>
              <a:pPr eaLnBrk="1" hangingPunct="1"/>
              <a:t>54</a:t>
            </a:fld>
            <a:endParaRPr lang="en-US" sz="1200">
              <a:latin typeface="Helvetica"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74427632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28327F2-F185-704F-A80C-62ED0C25ABE7}" type="slidenum">
              <a:rPr lang="en-US" sz="1200">
                <a:latin typeface="Helvetica" charset="0"/>
              </a:rPr>
              <a:pPr eaLnBrk="1" hangingPunct="1"/>
              <a:t>55</a:t>
            </a:fld>
            <a:endParaRPr lang="en-US" sz="1200">
              <a:latin typeface="Helvetica"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5766437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DE0F67C-7246-1A47-87A1-500E0D23C679}" type="slidenum">
              <a:rPr lang="en-US" sz="1200">
                <a:latin typeface="Helvetica" charset="0"/>
              </a:rPr>
              <a:pPr eaLnBrk="1" hangingPunct="1"/>
              <a:t>56</a:t>
            </a:fld>
            <a:endParaRPr lang="en-US" sz="1200">
              <a:latin typeface="Helvetica" charset="0"/>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latin typeface="Times New Roman" charset="0"/>
                <a:ea typeface="ＭＳ Ｐゴシック" charset="0"/>
                <a:cs typeface="ＭＳ Ｐゴシック" charset="0"/>
              </a:rPr>
              <a:t>Redo</a:t>
            </a:r>
            <a:r>
              <a:rPr lang="en-US" baseline="0" dirty="0">
                <a:latin typeface="Times New Roman" charset="0"/>
                <a:ea typeface="ＭＳ Ｐゴシック" charset="0"/>
                <a:cs typeface="ＭＳ Ｐゴシック" charset="0"/>
              </a:rPr>
              <a:t> the plot</a:t>
            </a:r>
            <a:endParaRPr lang="en-US" dirty="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77368691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57</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25435581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F8040E-36A0-0A47-B509-96535CEC8C8D}" type="slidenum">
              <a:rPr lang="en-US" sz="1200">
                <a:latin typeface="Helvetica" charset="0"/>
              </a:rPr>
              <a:pPr eaLnBrk="1" hangingPunct="1"/>
              <a:t>58</a:t>
            </a:fld>
            <a:endParaRPr lang="en-US" sz="1200">
              <a:latin typeface="Helvetica" charset="0"/>
            </a:endParaRPr>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23847268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251291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81BA3A65-3A1B-2947-99FF-10E4EBB12665}" type="slidenum">
              <a:rPr lang="en-US" sz="1200">
                <a:latin typeface="Helvetica" charset="0"/>
              </a:rPr>
              <a:pPr eaLnBrk="1" hangingPunct="1"/>
              <a:t>60</a:t>
            </a:fld>
            <a:endParaRPr lang="en-US" sz="1200">
              <a:latin typeface="Helvetica" charset="0"/>
            </a:endParaRPr>
          </a:p>
        </p:txBody>
      </p:sp>
      <p:sp>
        <p:nvSpPr>
          <p:cNvPr id="110594" name="Rectangle 2"/>
          <p:cNvSpPr>
            <a:spLocks noGrp="1" noRot="1" noChangeAspect="1" noChangeArrowheads="1"/>
          </p:cNvSpPr>
          <p:nvPr>
            <p:ph type="sldImg"/>
          </p:nvPr>
        </p:nvSpPr>
        <p:spPr>
          <a:solidFill>
            <a:srgbClr val="FFFFFF"/>
          </a:solidFill>
          <a:ln/>
        </p:spPr>
      </p:sp>
      <p:sp>
        <p:nvSpPr>
          <p:cNvPr id="11059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14492100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539D5F6F-CFD9-0441-A681-BD06830B8458}" type="slidenum">
              <a:rPr lang="en-US" sz="1200">
                <a:latin typeface="Helvetica" charset="0"/>
              </a:rPr>
              <a:pPr eaLnBrk="1" hangingPunct="1"/>
              <a:t>61</a:t>
            </a:fld>
            <a:endParaRPr lang="en-US" sz="1200">
              <a:latin typeface="Helvetica" charset="0"/>
            </a:endParaRPr>
          </a:p>
        </p:txBody>
      </p:sp>
      <p:sp>
        <p:nvSpPr>
          <p:cNvPr id="111618" name="Rectangle 2"/>
          <p:cNvSpPr>
            <a:spLocks noGrp="1" noRot="1" noChangeAspect="1" noChangeArrowheads="1"/>
          </p:cNvSpPr>
          <p:nvPr>
            <p:ph type="sldImg"/>
          </p:nvPr>
        </p:nvSpPr>
        <p:spPr>
          <a:solidFill>
            <a:srgbClr val="FFFFFF"/>
          </a:solidFill>
          <a:ln/>
        </p:spPr>
      </p:sp>
      <p:sp>
        <p:nvSpPr>
          <p:cNvPr id="11161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65240041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8914"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38915"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D93D12B-5627-EE48-96EC-7C3F1BD32011}" type="slidenum">
              <a:rPr lang="en-US" sz="1200">
                <a:latin typeface="Helvetica" charset="0"/>
              </a:rPr>
              <a:pPr eaLnBrk="1" hangingPunct="1"/>
              <a:t>62</a:t>
            </a:fld>
            <a:endParaRPr lang="en-US" sz="1200">
              <a:latin typeface="Helvetica" charset="0"/>
            </a:endParaRPr>
          </a:p>
        </p:txBody>
      </p:sp>
    </p:spTree>
    <p:extLst>
      <p:ext uri="{BB962C8B-B14F-4D97-AF65-F5344CB8AC3E}">
        <p14:creationId xmlns:p14="http://schemas.microsoft.com/office/powerpoint/2010/main" val="310478390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8914"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38915"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D93D12B-5627-EE48-96EC-7C3F1BD32011}" type="slidenum">
              <a:rPr lang="en-US" sz="1200">
                <a:latin typeface="Helvetica" charset="0"/>
              </a:rPr>
              <a:pPr eaLnBrk="1" hangingPunct="1"/>
              <a:t>63</a:t>
            </a:fld>
            <a:endParaRPr lang="en-US" sz="1200">
              <a:latin typeface="Helvetica" charset="0"/>
            </a:endParaRPr>
          </a:p>
        </p:txBody>
      </p:sp>
    </p:spTree>
    <p:extLst>
      <p:ext uri="{BB962C8B-B14F-4D97-AF65-F5344CB8AC3E}">
        <p14:creationId xmlns:p14="http://schemas.microsoft.com/office/powerpoint/2010/main" val="3134446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Tabor 54-62</a:t>
            </a: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DE5AE44-644E-8449-993C-DB67310FC243}"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90524974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ln/>
        </p:spPr>
      </p:sp>
      <p:sp>
        <p:nvSpPr>
          <p:cNvPr id="40962"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096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8E11F33F-7D70-E141-ADE2-A4A55B6DF124}" type="slidenum">
              <a:rPr lang="en-US" sz="1200">
                <a:latin typeface="Helvetica" charset="0"/>
              </a:rPr>
              <a:pPr eaLnBrk="1" hangingPunct="1"/>
              <a:t>64</a:t>
            </a:fld>
            <a:endParaRPr lang="en-US" sz="1200">
              <a:latin typeface="Helvetica" charset="0"/>
            </a:endParaRPr>
          </a:p>
        </p:txBody>
      </p:sp>
    </p:spTree>
    <p:extLst>
      <p:ext uri="{BB962C8B-B14F-4D97-AF65-F5344CB8AC3E}">
        <p14:creationId xmlns:p14="http://schemas.microsoft.com/office/powerpoint/2010/main" val="35125536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ln/>
        </p:spPr>
      </p:sp>
      <p:sp>
        <p:nvSpPr>
          <p:cNvPr id="40962"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096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8E11F33F-7D70-E141-ADE2-A4A55B6DF124}" type="slidenum">
              <a:rPr lang="en-US" sz="1200">
                <a:latin typeface="Helvetica" charset="0"/>
              </a:rPr>
              <a:pPr eaLnBrk="1" hangingPunct="1"/>
              <a:t>65</a:t>
            </a:fld>
            <a:endParaRPr lang="en-US" sz="1200">
              <a:latin typeface="Helvetica" charset="0"/>
            </a:endParaRPr>
          </a:p>
        </p:txBody>
      </p:sp>
    </p:spTree>
    <p:extLst>
      <p:ext uri="{BB962C8B-B14F-4D97-AF65-F5344CB8AC3E}">
        <p14:creationId xmlns:p14="http://schemas.microsoft.com/office/powerpoint/2010/main" val="163305895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ln/>
        </p:spPr>
      </p:sp>
      <p:sp>
        <p:nvSpPr>
          <p:cNvPr id="43010"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301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B41E105-CF1A-894D-8587-DB85DF53298D}" type="slidenum">
              <a:rPr lang="en-US" sz="1200">
                <a:latin typeface="Helvetica" charset="0"/>
              </a:rPr>
              <a:pPr eaLnBrk="1" hangingPunct="1"/>
              <a:t>66</a:t>
            </a:fld>
            <a:endParaRPr lang="en-US" sz="1200">
              <a:latin typeface="Helvetica" charset="0"/>
            </a:endParaRPr>
          </a:p>
        </p:txBody>
      </p:sp>
    </p:spTree>
    <p:extLst>
      <p:ext uri="{BB962C8B-B14F-4D97-AF65-F5344CB8AC3E}">
        <p14:creationId xmlns:p14="http://schemas.microsoft.com/office/powerpoint/2010/main" val="308219656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ln/>
        </p:spPr>
      </p:sp>
      <p:sp>
        <p:nvSpPr>
          <p:cNvPr id="43010"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301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B41E105-CF1A-894D-8587-DB85DF53298D}" type="slidenum">
              <a:rPr lang="en-US" sz="1200">
                <a:latin typeface="Helvetica" charset="0"/>
              </a:rPr>
              <a:pPr eaLnBrk="1" hangingPunct="1"/>
              <a:t>67</a:t>
            </a:fld>
            <a:endParaRPr lang="en-US" sz="1200">
              <a:latin typeface="Helvetica" charset="0"/>
            </a:endParaRPr>
          </a:p>
        </p:txBody>
      </p:sp>
    </p:spTree>
    <p:extLst>
      <p:ext uri="{BB962C8B-B14F-4D97-AF65-F5344CB8AC3E}">
        <p14:creationId xmlns:p14="http://schemas.microsoft.com/office/powerpoint/2010/main" val="246616681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505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BF373199-4C9D-1B48-AFBD-81337EB42BFF}" type="slidenum">
              <a:rPr lang="en-US" sz="1200">
                <a:latin typeface="Helvetica" charset="0"/>
              </a:rPr>
              <a:pPr eaLnBrk="1" hangingPunct="1"/>
              <a:t>68</a:t>
            </a:fld>
            <a:endParaRPr lang="en-US" sz="1200">
              <a:latin typeface="Helvetica" charset="0"/>
            </a:endParaRPr>
          </a:p>
        </p:txBody>
      </p:sp>
    </p:spTree>
    <p:extLst>
      <p:ext uri="{BB962C8B-B14F-4D97-AF65-F5344CB8AC3E}">
        <p14:creationId xmlns:p14="http://schemas.microsoft.com/office/powerpoint/2010/main" val="377567873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505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BF373199-4C9D-1B48-AFBD-81337EB42BFF}" type="slidenum">
              <a:rPr lang="en-US" sz="1200">
                <a:latin typeface="Helvetica" charset="0"/>
              </a:rPr>
              <a:pPr eaLnBrk="1" hangingPunct="1"/>
              <a:t>69</a:t>
            </a:fld>
            <a:endParaRPr lang="en-US" sz="1200">
              <a:latin typeface="Helvetica" charset="0"/>
            </a:endParaRPr>
          </a:p>
        </p:txBody>
      </p:sp>
    </p:spTree>
    <p:extLst>
      <p:ext uri="{BB962C8B-B14F-4D97-AF65-F5344CB8AC3E}">
        <p14:creationId xmlns:p14="http://schemas.microsoft.com/office/powerpoint/2010/main" val="161384098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a:ln/>
        </p:spPr>
      </p:sp>
      <p:sp>
        <p:nvSpPr>
          <p:cNvPr id="47106"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7107"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A549140-77FD-8943-8993-6D8EBDE8712F}" type="slidenum">
              <a:rPr lang="en-US" sz="1200">
                <a:latin typeface="Helvetica" charset="0"/>
              </a:rPr>
              <a:pPr eaLnBrk="1" hangingPunct="1"/>
              <a:t>70</a:t>
            </a:fld>
            <a:endParaRPr lang="en-US" sz="1200">
              <a:latin typeface="Helvetica" charset="0"/>
            </a:endParaRPr>
          </a:p>
        </p:txBody>
      </p:sp>
    </p:spTree>
    <p:extLst>
      <p:ext uri="{BB962C8B-B14F-4D97-AF65-F5344CB8AC3E}">
        <p14:creationId xmlns:p14="http://schemas.microsoft.com/office/powerpoint/2010/main" val="369042322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a:ln/>
        </p:spPr>
      </p:sp>
      <p:sp>
        <p:nvSpPr>
          <p:cNvPr id="47106"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7107"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A549140-77FD-8943-8993-6D8EBDE8712F}" type="slidenum">
              <a:rPr lang="en-US" sz="1200">
                <a:latin typeface="Helvetica" charset="0"/>
              </a:rPr>
              <a:pPr eaLnBrk="1" hangingPunct="1"/>
              <a:t>71</a:t>
            </a:fld>
            <a:endParaRPr lang="en-US" sz="1200">
              <a:latin typeface="Helvetica" charset="0"/>
            </a:endParaRPr>
          </a:p>
        </p:txBody>
      </p:sp>
    </p:spTree>
    <p:extLst>
      <p:ext uri="{BB962C8B-B14F-4D97-AF65-F5344CB8AC3E}">
        <p14:creationId xmlns:p14="http://schemas.microsoft.com/office/powerpoint/2010/main" val="315806205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a:ln/>
        </p:spPr>
      </p:sp>
      <p:sp>
        <p:nvSpPr>
          <p:cNvPr id="49154"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9155"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C7568146-49C9-BE40-8FB3-486E58531267}" type="slidenum">
              <a:rPr lang="en-US" sz="1200">
                <a:latin typeface="Helvetica" charset="0"/>
              </a:rPr>
              <a:pPr eaLnBrk="1" hangingPunct="1"/>
              <a:t>72</a:t>
            </a:fld>
            <a:endParaRPr lang="en-US" sz="1200">
              <a:latin typeface="Helvetica" charset="0"/>
            </a:endParaRPr>
          </a:p>
        </p:txBody>
      </p:sp>
    </p:spTree>
    <p:extLst>
      <p:ext uri="{BB962C8B-B14F-4D97-AF65-F5344CB8AC3E}">
        <p14:creationId xmlns:p14="http://schemas.microsoft.com/office/powerpoint/2010/main" val="125852822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a:ln/>
        </p:spPr>
      </p:sp>
      <p:sp>
        <p:nvSpPr>
          <p:cNvPr id="49154"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9155"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C7568146-49C9-BE40-8FB3-486E58531267}" type="slidenum">
              <a:rPr lang="en-US" sz="1200">
                <a:latin typeface="Helvetica" charset="0"/>
              </a:rPr>
              <a:pPr eaLnBrk="1" hangingPunct="1"/>
              <a:t>73</a:t>
            </a:fld>
            <a:endParaRPr lang="en-US" sz="1200">
              <a:latin typeface="Helvetica" charset="0"/>
            </a:endParaRPr>
          </a:p>
        </p:txBody>
      </p:sp>
    </p:spTree>
    <p:extLst>
      <p:ext uri="{BB962C8B-B14F-4D97-AF65-F5344CB8AC3E}">
        <p14:creationId xmlns:p14="http://schemas.microsoft.com/office/powerpoint/2010/main" val="2815291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DE5AE44-644E-8449-993C-DB67310FC243}"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30891403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a:ln/>
        </p:spPr>
      </p:sp>
      <p:sp>
        <p:nvSpPr>
          <p:cNvPr id="51202"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120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6BDB4AD-C0AA-8344-AD27-30A087A1C327}" type="slidenum">
              <a:rPr lang="en-US" sz="1200">
                <a:latin typeface="Helvetica" charset="0"/>
              </a:rPr>
              <a:pPr eaLnBrk="1" hangingPunct="1"/>
              <a:t>74</a:t>
            </a:fld>
            <a:endParaRPr lang="en-US" sz="1200">
              <a:latin typeface="Helvetica" charset="0"/>
            </a:endParaRPr>
          </a:p>
        </p:txBody>
      </p:sp>
    </p:spTree>
    <p:extLst>
      <p:ext uri="{BB962C8B-B14F-4D97-AF65-F5344CB8AC3E}">
        <p14:creationId xmlns:p14="http://schemas.microsoft.com/office/powerpoint/2010/main" val="4157141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a:ln/>
        </p:spPr>
      </p:sp>
      <p:sp>
        <p:nvSpPr>
          <p:cNvPr id="51202"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120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6BDB4AD-C0AA-8344-AD27-30A087A1C327}" type="slidenum">
              <a:rPr lang="en-US" sz="1200">
                <a:latin typeface="Helvetica" charset="0"/>
              </a:rPr>
              <a:pPr eaLnBrk="1" hangingPunct="1"/>
              <a:t>75</a:t>
            </a:fld>
            <a:endParaRPr lang="en-US" sz="1200">
              <a:latin typeface="Helvetica" charset="0"/>
            </a:endParaRPr>
          </a:p>
        </p:txBody>
      </p:sp>
    </p:spTree>
    <p:extLst>
      <p:ext uri="{BB962C8B-B14F-4D97-AF65-F5344CB8AC3E}">
        <p14:creationId xmlns:p14="http://schemas.microsoft.com/office/powerpoint/2010/main" val="90549135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F92A08A-AEC3-FB4B-A03A-DE168B5887A2}" type="slidenum">
              <a:rPr lang="en-US" sz="1200">
                <a:latin typeface="Helvetica" charset="0"/>
              </a:rPr>
              <a:pPr eaLnBrk="1" hangingPunct="1"/>
              <a:t>76</a:t>
            </a:fld>
            <a:endParaRPr lang="en-US" sz="1200">
              <a:latin typeface="Helvetica" charset="0"/>
            </a:endParaRP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a:latin typeface="Times New Roman" charset="0"/>
                <a:ea typeface="ＭＳ Ｐゴシック" charset="0"/>
                <a:cs typeface="ＭＳ Ｐゴシック" charset="0"/>
              </a:rPr>
              <a:t>There is a mines </a:t>
            </a:r>
          </a:p>
        </p:txBody>
      </p:sp>
    </p:spTree>
    <p:extLst>
      <p:ext uri="{BB962C8B-B14F-4D97-AF65-F5344CB8AC3E}">
        <p14:creationId xmlns:p14="http://schemas.microsoft.com/office/powerpoint/2010/main" val="209512240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F92A08A-AEC3-FB4B-A03A-DE168B5887A2}" type="slidenum">
              <a:rPr lang="en-US" sz="1200">
                <a:latin typeface="Helvetica" charset="0"/>
              </a:rPr>
              <a:pPr eaLnBrk="1" hangingPunct="1"/>
              <a:t>77</a:t>
            </a:fld>
            <a:endParaRPr lang="en-US" sz="1200">
              <a:latin typeface="Helvetica" charset="0"/>
            </a:endParaRP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a:latin typeface="Times New Roman" charset="0"/>
                <a:ea typeface="ＭＳ Ｐゴシック" charset="0"/>
                <a:cs typeface="ＭＳ Ｐゴシック" charset="0"/>
              </a:rPr>
              <a:t>There is a mines </a:t>
            </a:r>
          </a:p>
        </p:txBody>
      </p:sp>
    </p:spTree>
    <p:extLst>
      <p:ext uri="{BB962C8B-B14F-4D97-AF65-F5344CB8AC3E}">
        <p14:creationId xmlns:p14="http://schemas.microsoft.com/office/powerpoint/2010/main" val="89832997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F92A08A-AEC3-FB4B-A03A-DE168B5887A2}" type="slidenum">
              <a:rPr lang="en-US" sz="1200">
                <a:latin typeface="Helvetica" charset="0"/>
              </a:rPr>
              <a:pPr eaLnBrk="1" hangingPunct="1"/>
              <a:t>78</a:t>
            </a:fld>
            <a:endParaRPr lang="en-US" sz="1200">
              <a:latin typeface="Helvetica" charset="0"/>
            </a:endParaRP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a:latin typeface="Times New Roman" charset="0"/>
                <a:ea typeface="ＭＳ Ｐゴシック" charset="0"/>
                <a:cs typeface="ＭＳ Ｐゴシック" charset="0"/>
              </a:rPr>
              <a:t>There is a mines </a:t>
            </a:r>
          </a:p>
        </p:txBody>
      </p:sp>
    </p:spTree>
    <p:extLst>
      <p:ext uri="{BB962C8B-B14F-4D97-AF65-F5344CB8AC3E}">
        <p14:creationId xmlns:p14="http://schemas.microsoft.com/office/powerpoint/2010/main" val="284572751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27430E9-6DCD-E249-9495-D46C1A367DDF}" type="slidenum">
              <a:rPr lang="en-US" sz="1200">
                <a:latin typeface="Helvetica" charset="0"/>
              </a:rPr>
              <a:pPr eaLnBrk="1" hangingPunct="1"/>
              <a:t>79</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89379396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27430E9-6DCD-E249-9495-D46C1A367DDF}" type="slidenum">
              <a:rPr lang="en-US" sz="1200">
                <a:latin typeface="Helvetica" charset="0"/>
              </a:rPr>
              <a:pPr eaLnBrk="1" hangingPunct="1"/>
              <a:t>80</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13521947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27430E9-6DCD-E249-9495-D46C1A367DDF}" type="slidenum">
              <a:rPr lang="en-US" sz="1200">
                <a:latin typeface="Helvetica" charset="0"/>
              </a:rPr>
              <a:pPr eaLnBrk="1" hangingPunct="1"/>
              <a:t>81</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313291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582832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653738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8"/>
          <p:cNvSpPr>
            <a:spLocks noChangeArrowheads="1"/>
          </p:cNvSpPr>
          <p:nvPr userDrawn="1"/>
        </p:nvSpPr>
        <p:spPr bwMode="auto">
          <a:xfrm>
            <a:off x="4060825" y="30178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5" name="Rectangle 59"/>
          <p:cNvSpPr>
            <a:spLocks noChangeArrowheads="1"/>
          </p:cNvSpPr>
          <p:nvPr userDrawn="1"/>
        </p:nvSpPr>
        <p:spPr bwMode="auto">
          <a:xfrm>
            <a:off x="3678238" y="26304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6" name="Rectangle 63"/>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7" name="Rectangle 64"/>
          <p:cNvSpPr>
            <a:spLocks noChangeArrowheads="1"/>
          </p:cNvSpPr>
          <p:nvPr userDrawn="1"/>
        </p:nvSpPr>
        <p:spPr bwMode="auto">
          <a:xfrm>
            <a:off x="0" y="0"/>
            <a:ext cx="9144000" cy="685800"/>
          </a:xfrm>
          <a:prstGeom prst="rect">
            <a:avLst/>
          </a:prstGeom>
          <a:gradFill rotWithShape="1">
            <a:gsLst>
              <a:gs pos="0">
                <a:srgbClr val="003368">
                  <a:alpha val="67998"/>
                </a:srgbClr>
              </a:gs>
              <a:gs pos="100000">
                <a:srgbClr val="D7DFE7"/>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35" tIns="45718" rIns="91435" bIns="45718" anchor="ctr"/>
          <a:lstStyle/>
          <a:p>
            <a:pPr algn="l">
              <a:spcBef>
                <a:spcPct val="0"/>
              </a:spcBef>
              <a:buClrTx/>
              <a:buSzTx/>
              <a:buFontTx/>
              <a:buNone/>
            </a:pPr>
            <a:endParaRPr lang="en-GB">
              <a:solidFill>
                <a:schemeClr val="bg1"/>
              </a:solidFill>
              <a:latin typeface="Palatino" charset="0"/>
            </a:endParaRPr>
          </a:p>
        </p:txBody>
      </p:sp>
      <p:sp>
        <p:nvSpPr>
          <p:cNvPr id="8" name="Rectangle 68"/>
          <p:cNvSpPr>
            <a:spLocks noChangeArrowheads="1"/>
          </p:cNvSpPr>
          <p:nvPr userDrawn="1"/>
        </p:nvSpPr>
        <p:spPr bwMode="auto">
          <a:xfrm rot="16200000">
            <a:off x="-2831306" y="3593306"/>
            <a:ext cx="5943600"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Palatino" charset="0"/>
              </a:rPr>
              <a:t>Hamiltonian formalism, CERN</a:t>
            </a:r>
            <a:r>
              <a:rPr lang="en-US" sz="1100" baseline="0" dirty="0">
                <a:solidFill>
                  <a:schemeClr val="bg2"/>
                </a:solidFill>
                <a:latin typeface="Palatino" charset="0"/>
              </a:rPr>
              <a:t> Accelerator School</a:t>
            </a:r>
            <a:r>
              <a:rPr lang="en-US" sz="1100" dirty="0">
                <a:solidFill>
                  <a:schemeClr val="bg2"/>
                </a:solidFill>
                <a:latin typeface="Palatino" charset="0"/>
              </a:rPr>
              <a:t>, September 2024</a:t>
            </a:r>
            <a:endParaRPr lang="en-US" sz="1200" dirty="0">
              <a:solidFill>
                <a:schemeClr val="bg2"/>
              </a:solidFill>
              <a:latin typeface="Palatino" charset="0"/>
            </a:endParaRPr>
          </a:p>
        </p:txBody>
      </p:sp>
      <p:sp>
        <p:nvSpPr>
          <p:cNvPr id="9" name="Rectangle 69"/>
          <p:cNvSpPr>
            <a:spLocks noChangeArrowheads="1"/>
          </p:cNvSpPr>
          <p:nvPr userDrawn="1"/>
        </p:nvSpPr>
        <p:spPr bwMode="auto">
          <a:xfrm>
            <a:off x="8116888" y="6477000"/>
            <a:ext cx="1020762"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446CB4C9-2EBB-8B46-94C6-F681F28B1938}" type="slidenum">
              <a:rPr lang="de-DE" sz="1200">
                <a:solidFill>
                  <a:srgbClr val="808080"/>
                </a:solidFill>
                <a:latin typeface="Palatino" charset="0"/>
              </a:rPr>
              <a:pPr algn="r" defTabSz="962025" eaLnBrk="0" hangingPunct="0">
                <a:spcBef>
                  <a:spcPct val="0"/>
                </a:spcBef>
                <a:buClrTx/>
                <a:buSzTx/>
                <a:buFontTx/>
                <a:buNone/>
              </a:pPr>
              <a:t>‹#›</a:t>
            </a:fld>
            <a:endParaRPr lang="de-DE" sz="1200">
              <a:solidFill>
                <a:srgbClr val="808080"/>
              </a:solidFill>
              <a:latin typeface="Palatino" charset="0"/>
            </a:endParaRPr>
          </a:p>
        </p:txBody>
      </p:sp>
      <p:pic>
        <p:nvPicPr>
          <p:cNvPr id="11" name="Picture 1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59788" y="0"/>
            <a:ext cx="695325"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8593" name="Rectangle 65"/>
          <p:cNvSpPr>
            <a:spLocks noGrp="1" noChangeArrowheads="1"/>
          </p:cNvSpPr>
          <p:nvPr>
            <p:ph type="ctrTitle"/>
          </p:nvPr>
        </p:nvSpPr>
        <p:spPr>
          <a:xfrm>
            <a:off x="725488" y="2286000"/>
            <a:ext cx="7772400" cy="1143000"/>
          </a:xfrm>
        </p:spPr>
        <p:txBody>
          <a:bodyPr/>
          <a:lstStyle>
            <a:lvl1pPr>
              <a:defRPr sz="4400">
                <a:solidFill>
                  <a:srgbClr val="FFFFFF"/>
                </a:solidFill>
              </a:defRPr>
            </a:lvl1pPr>
          </a:lstStyle>
          <a:p>
            <a:r>
              <a:rPr lang="en-GB"/>
              <a:t>Click to edit Master title style</a:t>
            </a:r>
          </a:p>
        </p:txBody>
      </p:sp>
      <p:sp>
        <p:nvSpPr>
          <p:cNvPr id="278594" name="Rectangle 66"/>
          <p:cNvSpPr>
            <a:spLocks noGrp="1" noChangeArrowheads="1"/>
          </p:cNvSpPr>
          <p:nvPr>
            <p:ph type="subTitle" idx="1"/>
          </p:nvPr>
        </p:nvSpPr>
        <p:spPr>
          <a:xfrm>
            <a:off x="1411288" y="3886200"/>
            <a:ext cx="6400800" cy="1752600"/>
          </a:xfrm>
        </p:spPr>
        <p:txBody>
          <a:bodyPr/>
          <a:lstStyle>
            <a:lvl1pPr marL="0" indent="0" algn="ctr">
              <a:buFont typeface="Wingdings" pitchFamily="-112" charset="2"/>
              <a:buNone/>
              <a:defRPr sz="2000"/>
            </a:lvl1pPr>
          </a:lstStyle>
          <a:p>
            <a:r>
              <a:rPr lang="en-US"/>
              <a:t>Click to edit Master subtitle style</a:t>
            </a:r>
          </a:p>
        </p:txBody>
      </p:sp>
      <p:pic>
        <p:nvPicPr>
          <p:cNvPr id="12" name="Picture 11"/>
          <p:cNvPicPr>
            <a:picLocks noChangeAspect="1"/>
          </p:cNvPicPr>
          <p:nvPr userDrawn="1"/>
        </p:nvPicPr>
        <p:blipFill>
          <a:blip r:embed="rId3"/>
          <a:stretch>
            <a:fillRect/>
          </a:stretch>
        </p:blipFill>
        <p:spPr>
          <a:xfrm>
            <a:off x="0" y="-1"/>
            <a:ext cx="1115616" cy="712853"/>
          </a:xfrm>
          <a:prstGeom prst="rect">
            <a:avLst/>
          </a:prstGeom>
        </p:spPr>
      </p:pic>
    </p:spTree>
    <p:extLst>
      <p:ext uri="{BB962C8B-B14F-4D97-AF65-F5344CB8AC3E}">
        <p14:creationId xmlns:p14="http://schemas.microsoft.com/office/powerpoint/2010/main" val="436082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6525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0"/>
            <a:ext cx="2057400" cy="6278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3088" y="0"/>
            <a:ext cx="6019800" cy="6278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6186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6781800" cy="685800"/>
          </a:xfrm>
        </p:spPr>
        <p:txBody>
          <a:bodyPr/>
          <a:lstStyle/>
          <a:p>
            <a:r>
              <a:rPr lang="en-US"/>
              <a:t>Click to edit Master title style</a:t>
            </a:r>
          </a:p>
        </p:txBody>
      </p:sp>
      <p:sp>
        <p:nvSpPr>
          <p:cNvPr id="3" name="Table Placeholder 2"/>
          <p:cNvSpPr>
            <a:spLocks noGrp="1"/>
          </p:cNvSpPr>
          <p:nvPr>
            <p:ph type="tbl" idx="1"/>
          </p:nvPr>
        </p:nvSpPr>
        <p:spPr>
          <a:xfrm>
            <a:off x="573088" y="1143000"/>
            <a:ext cx="8229600" cy="5135563"/>
          </a:xfrm>
        </p:spPr>
        <p:txBody>
          <a:bodyPr/>
          <a:lstStyle/>
          <a:p>
            <a:pPr lvl="0"/>
            <a:endParaRPr lang="en-US" noProof="0"/>
          </a:p>
        </p:txBody>
      </p:sp>
    </p:spTree>
    <p:extLst>
      <p:ext uri="{BB962C8B-B14F-4D97-AF65-F5344CB8AC3E}">
        <p14:creationId xmlns:p14="http://schemas.microsoft.com/office/powerpoint/2010/main" val="121085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79303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1169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3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4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6096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1178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01189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67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87162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74494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54"/>
          <p:cNvSpPr>
            <a:spLocks noChangeArrowheads="1"/>
          </p:cNvSpPr>
          <p:nvPr userDrawn="1"/>
        </p:nvSpPr>
        <p:spPr bwMode="auto">
          <a:xfrm>
            <a:off x="4060825" y="30178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1027" name="Rectangle 55"/>
          <p:cNvSpPr>
            <a:spLocks noChangeArrowheads="1"/>
          </p:cNvSpPr>
          <p:nvPr userDrawn="1"/>
        </p:nvSpPr>
        <p:spPr bwMode="auto">
          <a:xfrm>
            <a:off x="3678238" y="26304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1028" name="Rectangle 60"/>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1029" name="Rectangle 61"/>
          <p:cNvSpPr>
            <a:spLocks noChangeArrowheads="1"/>
          </p:cNvSpPr>
          <p:nvPr userDrawn="1"/>
        </p:nvSpPr>
        <p:spPr bwMode="auto">
          <a:xfrm>
            <a:off x="0" y="0"/>
            <a:ext cx="9144000" cy="685800"/>
          </a:xfrm>
          <a:prstGeom prst="rect">
            <a:avLst/>
          </a:prstGeom>
          <a:gradFill rotWithShape="1">
            <a:gsLst>
              <a:gs pos="0">
                <a:srgbClr val="003368">
                  <a:alpha val="67998"/>
                </a:srgbClr>
              </a:gs>
              <a:gs pos="100000">
                <a:srgbClr val="D7DFE7"/>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35" tIns="45718" rIns="91435" bIns="45718" anchor="ctr"/>
          <a:lstStyle/>
          <a:p>
            <a:pPr algn="l">
              <a:spcBef>
                <a:spcPct val="0"/>
              </a:spcBef>
              <a:buClrTx/>
              <a:buSzTx/>
              <a:buFontTx/>
              <a:buNone/>
            </a:pPr>
            <a:endParaRPr lang="en-GB">
              <a:latin typeface="Palatino" charset="0"/>
            </a:endParaRPr>
          </a:p>
        </p:txBody>
      </p:sp>
      <p:sp>
        <p:nvSpPr>
          <p:cNvPr id="1030" name="Rectangle 62"/>
          <p:cNvSpPr>
            <a:spLocks noGrp="1" noChangeArrowheads="1"/>
          </p:cNvSpPr>
          <p:nvPr>
            <p:ph type="title"/>
          </p:nvPr>
        </p:nvSpPr>
        <p:spPr bwMode="auto">
          <a:xfrm>
            <a:off x="1371600" y="0"/>
            <a:ext cx="6781800" cy="6858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6360" tIns="43181" rIns="86360" bIns="43181" numCol="1" anchor="ctr" anchorCtr="0" compatLnSpc="1">
            <a:prstTxWarp prst="textNoShape">
              <a:avLst/>
            </a:prstTxWarp>
          </a:bodyPr>
          <a:lstStyle/>
          <a:p>
            <a:pPr lvl="0"/>
            <a:r>
              <a:rPr lang="en-US"/>
              <a:t>Click to edit Master title style</a:t>
            </a:r>
          </a:p>
        </p:txBody>
      </p:sp>
      <p:sp>
        <p:nvSpPr>
          <p:cNvPr id="1031" name="Rectangle 63"/>
          <p:cNvSpPr>
            <a:spLocks noGrp="1" noChangeArrowheads="1"/>
          </p:cNvSpPr>
          <p:nvPr>
            <p:ph type="body" idx="1"/>
          </p:nvPr>
        </p:nvSpPr>
        <p:spPr bwMode="auto">
          <a:xfrm>
            <a:off x="573088" y="1143000"/>
            <a:ext cx="8229600" cy="5135563"/>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2" name="Rectangle 65"/>
          <p:cNvSpPr>
            <a:spLocks noChangeArrowheads="1"/>
          </p:cNvSpPr>
          <p:nvPr userDrawn="1"/>
        </p:nvSpPr>
        <p:spPr bwMode="auto">
          <a:xfrm rot="-5400000">
            <a:off x="-2831306" y="3593306"/>
            <a:ext cx="5943600"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Palatino" charset="0"/>
              </a:rPr>
              <a:t>Hamiltonian formalism, CERN</a:t>
            </a:r>
            <a:r>
              <a:rPr lang="en-US" sz="1100" baseline="0" dirty="0">
                <a:solidFill>
                  <a:schemeClr val="bg2"/>
                </a:solidFill>
                <a:latin typeface="Palatino" charset="0"/>
              </a:rPr>
              <a:t> Accelerator School</a:t>
            </a:r>
            <a:r>
              <a:rPr lang="en-US" sz="1100" dirty="0">
                <a:solidFill>
                  <a:schemeClr val="bg2"/>
                </a:solidFill>
                <a:latin typeface="Palatino" charset="0"/>
              </a:rPr>
              <a:t>, September 2024</a:t>
            </a:r>
            <a:endParaRPr lang="en-US" sz="1200" dirty="0">
              <a:solidFill>
                <a:schemeClr val="bg2"/>
              </a:solidFill>
              <a:latin typeface="Palatino" charset="0"/>
            </a:endParaRPr>
          </a:p>
        </p:txBody>
      </p:sp>
      <p:sp>
        <p:nvSpPr>
          <p:cNvPr id="1033" name="Rectangle 66"/>
          <p:cNvSpPr>
            <a:spLocks noChangeArrowheads="1"/>
          </p:cNvSpPr>
          <p:nvPr userDrawn="1"/>
        </p:nvSpPr>
        <p:spPr bwMode="auto">
          <a:xfrm>
            <a:off x="8116888" y="6477000"/>
            <a:ext cx="1020762"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6C36B750-64D8-2E42-ADE4-C09DFB635528}" type="slidenum">
              <a:rPr lang="de-DE" sz="1200">
                <a:latin typeface="Palatino" charset="0"/>
              </a:rPr>
              <a:pPr algn="r" defTabSz="962025" eaLnBrk="0" hangingPunct="0">
                <a:spcBef>
                  <a:spcPct val="0"/>
                </a:spcBef>
                <a:buClrTx/>
                <a:buSzTx/>
                <a:buFontTx/>
                <a:buNone/>
              </a:pPr>
              <a:t>‹#›</a:t>
            </a:fld>
            <a:endParaRPr lang="de-DE" sz="1200">
              <a:latin typeface="Palatino" charset="0"/>
            </a:endParaRPr>
          </a:p>
        </p:txBody>
      </p:sp>
      <p:pic>
        <p:nvPicPr>
          <p:cNvPr id="1035" name="Picture 11"/>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459788" y="0"/>
            <a:ext cx="695325"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1"/>
          <p:cNvPicPr>
            <a:picLocks noChangeAspect="1"/>
          </p:cNvPicPr>
          <p:nvPr userDrawn="1"/>
        </p:nvPicPr>
        <p:blipFill>
          <a:blip r:embed="rId15"/>
          <a:stretch>
            <a:fillRect/>
          </a:stretch>
        </p:blipFill>
        <p:spPr>
          <a:xfrm>
            <a:off x="0" y="-1"/>
            <a:ext cx="1115616" cy="712853"/>
          </a:xfrm>
          <a:prstGeom prst="rect">
            <a:avLst/>
          </a:prstGeom>
        </p:spPr>
      </p:pic>
    </p:spTree>
    <p:extLst>
      <p:ext uri="{BB962C8B-B14F-4D97-AF65-F5344CB8AC3E}">
        <p14:creationId xmlns:p14="http://schemas.microsoft.com/office/powerpoint/2010/main" val="2485586426"/>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Lst>
  <p:txStyles>
    <p:titleStyle>
      <a:lvl1pPr algn="l" rtl="0" eaLnBrk="0" fontAlgn="base" hangingPunct="0">
        <a:spcBef>
          <a:spcPct val="0"/>
        </a:spcBef>
        <a:spcAft>
          <a:spcPct val="0"/>
        </a:spcAft>
        <a:defRPr sz="3200">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p:titleStyle>
    <p:bodyStyle>
      <a:lvl1pPr marL="342900" indent="-342900" algn="l" rtl="0" eaLnBrk="0" fontAlgn="base" hangingPunct="0">
        <a:spcBef>
          <a:spcPct val="20000"/>
        </a:spcBef>
        <a:spcAft>
          <a:spcPct val="0"/>
        </a:spcAft>
        <a:buClr>
          <a:schemeClr val="bg2"/>
        </a:buClr>
        <a:buFont typeface="Wingdings" charset="0"/>
        <a:buChar char="n"/>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80000"/>
        <a:buFont typeface="Wingdings" charset="0"/>
        <a:buChar char="q"/>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lr>
          <a:schemeClr val="bg2"/>
        </a:buClr>
        <a:buFont typeface="Wingdings" charset="0"/>
        <a:buChar char="n"/>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lr>
          <a:schemeClr val="accent2"/>
        </a:buClr>
        <a:buFont typeface="Wingdings" charset="0"/>
        <a:buChar char="q"/>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lr>
          <a:schemeClr val="bg2"/>
        </a:buClr>
        <a:buFont typeface="Wingdings" charset="0"/>
        <a:buChar char="n"/>
        <a:defRPr sz="2000">
          <a:solidFill>
            <a:schemeClr val="tx1"/>
          </a:solidFill>
          <a:latin typeface="+mn-lt"/>
          <a:ea typeface="ＭＳ Ｐゴシック" pitchFamily="-112" charset="-128"/>
        </a:defRPr>
      </a:lvl5pPr>
      <a:lvl6pPr marL="25146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3.emf"/><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4.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16.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1.emf"/><Relationship Id="rId7" Type="http://schemas.openxmlformats.org/officeDocument/2006/relationships/image" Target="../media/image26.emf"/><Relationship Id="rId2" Type="http://schemas.openxmlformats.org/officeDocument/2006/relationships/image" Target="../media/image20.emf"/><Relationship Id="rId1" Type="http://schemas.openxmlformats.org/officeDocument/2006/relationships/slideLayout" Target="../slideLayouts/slideLayout4.xml"/><Relationship Id="rId6" Type="http://schemas.openxmlformats.org/officeDocument/2006/relationships/image" Target="../media/image25.emf"/><Relationship Id="rId5" Type="http://schemas.openxmlformats.org/officeDocument/2006/relationships/image" Target="../media/image23.emf"/><Relationship Id="rId4" Type="http://schemas.openxmlformats.org/officeDocument/2006/relationships/image" Target="../media/image22.emf"/><Relationship Id="rId9" Type="http://schemas.openxmlformats.org/officeDocument/2006/relationships/image" Target="../media/image24.emf"/></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4.xml"/><Relationship Id="rId5" Type="http://schemas.openxmlformats.org/officeDocument/2006/relationships/image" Target="../media/image24.emf"/><Relationship Id="rId4" Type="http://schemas.openxmlformats.org/officeDocument/2006/relationships/image" Target="../media/image28.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2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33.emf"/></Relationships>
</file>

<file path=ppt/slides/_rels/slide23.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6.emf"/><Relationship Id="rId7" Type="http://schemas.openxmlformats.org/officeDocument/2006/relationships/image" Target="../media/image38.emf"/><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7.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41.emf"/></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emf"/><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43.emf"/></Relationships>
</file>

<file path=ppt/slides/_rels/slide27.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52.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52.emf"/><Relationship Id="rId5" Type="http://schemas.openxmlformats.org/officeDocument/2006/relationships/image" Target="../media/image54.emf"/><Relationship Id="rId4" Type="http://schemas.openxmlformats.org/officeDocument/2006/relationships/image" Target="../media/image53.emf"/></Relationships>
</file>

<file path=ppt/slides/_rels/slide31.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56.emf"/></Relationships>
</file>

<file path=ppt/slides/_rels/slide32.xml.rels><?xml version="1.0" encoding="UTF-8" standalone="yes"?>
<Relationships xmlns="http://schemas.openxmlformats.org/package/2006/relationships"><Relationship Id="rId8" Type="http://schemas.openxmlformats.org/officeDocument/2006/relationships/image" Target="../media/image60.emf"/><Relationship Id="rId3" Type="http://schemas.openxmlformats.org/officeDocument/2006/relationships/image" Target="../media/image55.emf"/><Relationship Id="rId7" Type="http://schemas.openxmlformats.org/officeDocument/2006/relationships/image" Target="../media/image56.emf"/><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59.emf"/><Relationship Id="rId11" Type="http://schemas.openxmlformats.org/officeDocument/2006/relationships/image" Target="../media/image63.emf"/><Relationship Id="rId5" Type="http://schemas.openxmlformats.org/officeDocument/2006/relationships/image" Target="../media/image58.emf"/><Relationship Id="rId10" Type="http://schemas.openxmlformats.org/officeDocument/2006/relationships/image" Target="../media/image62.emf"/><Relationship Id="rId4" Type="http://schemas.openxmlformats.org/officeDocument/2006/relationships/image" Target="../media/image57.emf"/><Relationship Id="rId9" Type="http://schemas.openxmlformats.org/officeDocument/2006/relationships/image" Target="../media/image61.em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65.emf"/></Relationships>
</file>

<file path=ppt/slides/_rels/slide35.xml.rels><?xml version="1.0" encoding="UTF-8" standalone="yes"?>
<Relationships xmlns="http://schemas.openxmlformats.org/package/2006/relationships"><Relationship Id="rId3" Type="http://schemas.openxmlformats.org/officeDocument/2006/relationships/image" Target="../media/image64.emf"/><Relationship Id="rId7" Type="http://schemas.openxmlformats.org/officeDocument/2006/relationships/image" Target="../media/image65.emf"/><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68.png"/><Relationship Id="rId5" Type="http://schemas.openxmlformats.org/officeDocument/2006/relationships/image" Target="../media/image67.emf"/><Relationship Id="rId4" Type="http://schemas.openxmlformats.org/officeDocument/2006/relationships/image" Target="../media/image66.emf"/></Relationships>
</file>

<file path=ppt/slides/_rels/slide36.xml.rels><?xml version="1.0" encoding="UTF-8" standalone="yes"?>
<Relationships xmlns="http://schemas.openxmlformats.org/package/2006/relationships"><Relationship Id="rId3" Type="http://schemas.openxmlformats.org/officeDocument/2006/relationships/image" Target="../media/image69.emf"/><Relationship Id="rId7" Type="http://schemas.openxmlformats.org/officeDocument/2006/relationships/image" Target="../media/image73.emf"/><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72.emf"/><Relationship Id="rId5" Type="http://schemas.openxmlformats.org/officeDocument/2006/relationships/image" Target="../media/image71.emf"/><Relationship Id="rId4" Type="http://schemas.openxmlformats.org/officeDocument/2006/relationships/image" Target="../media/image70.emf"/></Relationships>
</file>

<file path=ppt/slides/_rels/slide37.xml.rels><?xml version="1.0" encoding="UTF-8" standalone="yes"?>
<Relationships xmlns="http://schemas.openxmlformats.org/package/2006/relationships"><Relationship Id="rId8" Type="http://schemas.openxmlformats.org/officeDocument/2006/relationships/image" Target="../media/image74.emf"/><Relationship Id="rId3" Type="http://schemas.openxmlformats.org/officeDocument/2006/relationships/image" Target="../media/image69.emf"/><Relationship Id="rId7" Type="http://schemas.openxmlformats.org/officeDocument/2006/relationships/image" Target="../media/image73.emf"/><Relationship Id="rId12" Type="http://schemas.openxmlformats.org/officeDocument/2006/relationships/image" Target="../media/image78.emf"/><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72.emf"/><Relationship Id="rId11" Type="http://schemas.openxmlformats.org/officeDocument/2006/relationships/image" Target="../media/image77.emf"/><Relationship Id="rId5" Type="http://schemas.openxmlformats.org/officeDocument/2006/relationships/image" Target="../media/image71.emf"/><Relationship Id="rId10" Type="http://schemas.openxmlformats.org/officeDocument/2006/relationships/image" Target="../media/image76.emf"/><Relationship Id="rId4" Type="http://schemas.openxmlformats.org/officeDocument/2006/relationships/image" Target="../media/image70.emf"/><Relationship Id="rId9" Type="http://schemas.openxmlformats.org/officeDocument/2006/relationships/image" Target="../media/image75.emf"/></Relationships>
</file>

<file path=ppt/slides/_rels/slide38.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79.emf"/><Relationship Id="rId7" Type="http://schemas.openxmlformats.org/officeDocument/2006/relationships/image" Target="../media/image83.emf"/><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82.emf"/><Relationship Id="rId5" Type="http://schemas.openxmlformats.org/officeDocument/2006/relationships/image" Target="../media/image81.emf"/><Relationship Id="rId4" Type="http://schemas.openxmlformats.org/officeDocument/2006/relationships/image" Target="../media/image80.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85.emf"/></Relationships>
</file>

<file path=ppt/slides/_rels/slide41.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image" Target="../media/image87.emf"/><Relationship Id="rId5" Type="http://schemas.openxmlformats.org/officeDocument/2006/relationships/image" Target="../media/image86.emf"/><Relationship Id="rId4" Type="http://schemas.openxmlformats.org/officeDocument/2006/relationships/image" Target="../media/image85.emf"/></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tags" Target="../tags/tag2.xml"/><Relationship Id="rId5" Type="http://schemas.openxmlformats.org/officeDocument/2006/relationships/image" Target="../media/image89.emf"/><Relationship Id="rId4" Type="http://schemas.openxmlformats.org/officeDocument/2006/relationships/image" Target="../media/image88.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3.xml"/><Relationship Id="rId5" Type="http://schemas.openxmlformats.org/officeDocument/2006/relationships/image" Target="../media/image89.emf"/><Relationship Id="rId4" Type="http://schemas.openxmlformats.org/officeDocument/2006/relationships/image" Target="../media/image88.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image" Target="../media/image90.emf"/><Relationship Id="rId5" Type="http://schemas.openxmlformats.org/officeDocument/2006/relationships/image" Target="../media/image89.emf"/><Relationship Id="rId4" Type="http://schemas.openxmlformats.org/officeDocument/2006/relationships/image" Target="../media/image88.png"/></Relationships>
</file>

<file path=ppt/slides/_rels/slide45.xml.rels><?xml version="1.0" encoding="UTF-8" standalone="yes"?>
<Relationships xmlns="http://schemas.openxmlformats.org/package/2006/relationships"><Relationship Id="rId3" Type="http://schemas.openxmlformats.org/officeDocument/2006/relationships/image" Target="../media/image91.tiff"/><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92.emf"/></Relationships>
</file>

<file path=ppt/slides/_rels/slide46.xml.rels><?xml version="1.0" encoding="UTF-8" standalone="yes"?>
<Relationships xmlns="http://schemas.openxmlformats.org/package/2006/relationships"><Relationship Id="rId3" Type="http://schemas.openxmlformats.org/officeDocument/2006/relationships/image" Target="../media/image91.tiff"/><Relationship Id="rId2" Type="http://schemas.openxmlformats.org/officeDocument/2006/relationships/notesSlide" Target="../notesSlides/notesSlide42.xml"/><Relationship Id="rId1" Type="http://schemas.openxmlformats.org/officeDocument/2006/relationships/slideLayout" Target="../slideLayouts/slideLayout6.xml"/><Relationship Id="rId5" Type="http://schemas.openxmlformats.org/officeDocument/2006/relationships/image" Target="../media/image93.emf"/><Relationship Id="rId4" Type="http://schemas.openxmlformats.org/officeDocument/2006/relationships/image" Target="../media/image92.emf"/></Relationships>
</file>

<file path=ppt/slides/_rels/slide47.xml.rels><?xml version="1.0" encoding="UTF-8" standalone="yes"?>
<Relationships xmlns="http://schemas.openxmlformats.org/package/2006/relationships"><Relationship Id="rId3" Type="http://schemas.openxmlformats.org/officeDocument/2006/relationships/image" Target="../media/image91.tiff"/><Relationship Id="rId7" Type="http://schemas.openxmlformats.org/officeDocument/2006/relationships/image" Target="../media/image95.emf"/><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94.emf"/><Relationship Id="rId5" Type="http://schemas.openxmlformats.org/officeDocument/2006/relationships/image" Target="../media/image93.emf"/><Relationship Id="rId4" Type="http://schemas.openxmlformats.org/officeDocument/2006/relationships/image" Target="../media/image92.emf"/></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97.e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emf"/></Relationships>
</file>

<file path=ppt/slides/_rels/slide50.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97.emf"/></Relationships>
</file>

<file path=ppt/slides/_rels/slide51.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97.emf"/></Relationships>
</file>

<file path=ppt/slides/_rels/slide52.xml.rels><?xml version="1.0" encoding="UTF-8" standalone="yes"?>
<Relationships xmlns="http://schemas.openxmlformats.org/package/2006/relationships"><Relationship Id="rId8" Type="http://schemas.openxmlformats.org/officeDocument/2006/relationships/image" Target="../media/image96.emf"/><Relationship Id="rId3" Type="http://schemas.openxmlformats.org/officeDocument/2006/relationships/image" Target="../media/image98.emf"/><Relationship Id="rId7" Type="http://schemas.openxmlformats.org/officeDocument/2006/relationships/image" Target="../media/image102.emf"/><Relationship Id="rId2" Type="http://schemas.openxmlformats.org/officeDocument/2006/relationships/notesSlide" Target="../notesSlides/notesSlide48.xml"/><Relationship Id="rId1" Type="http://schemas.openxmlformats.org/officeDocument/2006/relationships/slideLayout" Target="../slideLayouts/slideLayout4.xml"/><Relationship Id="rId6" Type="http://schemas.openxmlformats.org/officeDocument/2006/relationships/image" Target="../media/image101.emf"/><Relationship Id="rId5" Type="http://schemas.openxmlformats.org/officeDocument/2006/relationships/image" Target="../media/image100.emf"/><Relationship Id="rId4" Type="http://schemas.openxmlformats.org/officeDocument/2006/relationships/image" Target="../media/image99.emf"/><Relationship Id="rId9" Type="http://schemas.openxmlformats.org/officeDocument/2006/relationships/image" Target="../media/image97.emf"/></Relationships>
</file>

<file path=ppt/slides/_rels/slide53.xml.rels><?xml version="1.0" encoding="UTF-8" standalone="yes"?>
<Relationships xmlns="http://schemas.openxmlformats.org/package/2006/relationships"><Relationship Id="rId8" Type="http://schemas.openxmlformats.org/officeDocument/2006/relationships/image" Target="../media/image103.emf"/><Relationship Id="rId3" Type="http://schemas.openxmlformats.org/officeDocument/2006/relationships/image" Target="../media/image96.emf"/><Relationship Id="rId7" Type="http://schemas.openxmlformats.org/officeDocument/2006/relationships/image" Target="../media/image102.emf"/><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image" Target="../media/image99.emf"/><Relationship Id="rId5" Type="http://schemas.openxmlformats.org/officeDocument/2006/relationships/image" Target="../media/image98.emf"/><Relationship Id="rId10" Type="http://schemas.openxmlformats.org/officeDocument/2006/relationships/image" Target="../media/image101.emf"/><Relationship Id="rId4" Type="http://schemas.openxmlformats.org/officeDocument/2006/relationships/image" Target="../media/image97.emf"/><Relationship Id="rId9" Type="http://schemas.openxmlformats.org/officeDocument/2006/relationships/image" Target="../media/image100.emf"/></Relationships>
</file>

<file path=ppt/slides/_rels/slide54.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notesSlide" Target="../notesSlides/notesSlide51.xml"/><Relationship Id="rId1" Type="http://schemas.openxmlformats.org/officeDocument/2006/relationships/slideLayout" Target="../slideLayouts/slideLayout4.xml"/><Relationship Id="rId5" Type="http://schemas.openxmlformats.org/officeDocument/2006/relationships/image" Target="../media/image106.emf"/><Relationship Id="rId4" Type="http://schemas.openxmlformats.org/officeDocument/2006/relationships/image" Target="../media/image105.emf"/></Relationships>
</file>

<file path=ppt/slides/_rels/slide5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52.xml"/><Relationship Id="rId1" Type="http://schemas.openxmlformats.org/officeDocument/2006/relationships/slideLayout" Target="../slideLayouts/slideLayout4.xml"/><Relationship Id="rId4" Type="http://schemas.openxmlformats.org/officeDocument/2006/relationships/image" Target="../media/image108.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09.emf"/><Relationship Id="rId7" Type="http://schemas.openxmlformats.org/officeDocument/2006/relationships/image" Target="../media/image113.emf"/><Relationship Id="rId2" Type="http://schemas.openxmlformats.org/officeDocument/2006/relationships/notesSlide" Target="../notesSlides/notesSlide55.xml"/><Relationship Id="rId1" Type="http://schemas.openxmlformats.org/officeDocument/2006/relationships/slideLayout" Target="../slideLayouts/slideLayout4.xml"/><Relationship Id="rId6" Type="http://schemas.openxmlformats.org/officeDocument/2006/relationships/image" Target="../media/image112.emf"/><Relationship Id="rId5" Type="http://schemas.openxmlformats.org/officeDocument/2006/relationships/image" Target="../media/image111.emf"/><Relationship Id="rId4" Type="http://schemas.openxmlformats.org/officeDocument/2006/relationships/image" Target="../media/image110.emf"/></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60.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tags" Target="../tags/tag7.xml"/><Relationship Id="rId7" Type="http://schemas.openxmlformats.org/officeDocument/2006/relationships/image" Target="../media/image114.png"/><Relationship Id="rId12" Type="http://schemas.openxmlformats.org/officeDocument/2006/relationships/image" Target="../media/image119.e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56.xml"/><Relationship Id="rId11" Type="http://schemas.openxmlformats.org/officeDocument/2006/relationships/image" Target="../media/image118.emf"/><Relationship Id="rId5" Type="http://schemas.openxmlformats.org/officeDocument/2006/relationships/slideLayout" Target="../slideLayouts/slideLayout2.xml"/><Relationship Id="rId10" Type="http://schemas.openxmlformats.org/officeDocument/2006/relationships/image" Target="../media/image117.png"/><Relationship Id="rId4" Type="http://schemas.openxmlformats.org/officeDocument/2006/relationships/tags" Target="../tags/tag8.xml"/><Relationship Id="rId9" Type="http://schemas.openxmlformats.org/officeDocument/2006/relationships/image" Target="../media/image116.png"/></Relationships>
</file>

<file path=ppt/slides/_rels/slide61.xml.rels><?xml version="1.0" encoding="UTF-8" standalone="yes"?>
<Relationships xmlns="http://schemas.openxmlformats.org/package/2006/relationships"><Relationship Id="rId8" Type="http://schemas.openxmlformats.org/officeDocument/2006/relationships/image" Target="../media/image120.png"/><Relationship Id="rId13" Type="http://schemas.openxmlformats.org/officeDocument/2006/relationships/image" Target="../media/image125.emf"/><Relationship Id="rId3" Type="http://schemas.openxmlformats.org/officeDocument/2006/relationships/tags" Target="../tags/tag11.xml"/><Relationship Id="rId7" Type="http://schemas.openxmlformats.org/officeDocument/2006/relationships/notesSlide" Target="../notesSlides/notesSlide57.xml"/><Relationship Id="rId12" Type="http://schemas.openxmlformats.org/officeDocument/2006/relationships/image" Target="../media/image124.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slideLayout" Target="../slideLayouts/slideLayout2.xml"/><Relationship Id="rId11" Type="http://schemas.openxmlformats.org/officeDocument/2006/relationships/image" Target="../media/image123.png"/><Relationship Id="rId5" Type="http://schemas.openxmlformats.org/officeDocument/2006/relationships/tags" Target="../tags/tag13.xml"/><Relationship Id="rId10" Type="http://schemas.openxmlformats.org/officeDocument/2006/relationships/image" Target="../media/image122.png"/><Relationship Id="rId4" Type="http://schemas.openxmlformats.org/officeDocument/2006/relationships/tags" Target="../tags/tag12.xml"/><Relationship Id="rId9" Type="http://schemas.openxmlformats.org/officeDocument/2006/relationships/image" Target="../media/image121.png"/></Relationships>
</file>

<file path=ppt/slides/_rels/slide62.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58.xml"/><Relationship Id="rId1" Type="http://schemas.openxmlformats.org/officeDocument/2006/relationships/slideLayout" Target="../slideLayouts/slideLayout4.xml"/><Relationship Id="rId4" Type="http://schemas.openxmlformats.org/officeDocument/2006/relationships/image" Target="../media/image127.emf"/></Relationships>
</file>

<file path=ppt/slides/_rels/slide63.xml.rels><?xml version="1.0" encoding="UTF-8" standalone="yes"?>
<Relationships xmlns="http://schemas.openxmlformats.org/package/2006/relationships"><Relationship Id="rId8" Type="http://schemas.openxmlformats.org/officeDocument/2006/relationships/image" Target="../media/image131.emf"/><Relationship Id="rId3" Type="http://schemas.openxmlformats.org/officeDocument/2006/relationships/image" Target="../media/image126.emf"/><Relationship Id="rId7" Type="http://schemas.openxmlformats.org/officeDocument/2006/relationships/image" Target="../media/image130.emf"/><Relationship Id="rId2" Type="http://schemas.openxmlformats.org/officeDocument/2006/relationships/notesSlide" Target="../notesSlides/notesSlide59.xml"/><Relationship Id="rId1" Type="http://schemas.openxmlformats.org/officeDocument/2006/relationships/slideLayout" Target="../slideLayouts/slideLayout4.xml"/><Relationship Id="rId6" Type="http://schemas.openxmlformats.org/officeDocument/2006/relationships/image" Target="../media/image129.emf"/><Relationship Id="rId5" Type="http://schemas.openxmlformats.org/officeDocument/2006/relationships/image" Target="../media/image128.emf"/><Relationship Id="rId4" Type="http://schemas.openxmlformats.org/officeDocument/2006/relationships/image" Target="../media/image127.emf"/></Relationships>
</file>

<file path=ppt/slides/_rels/slide6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60.xml"/><Relationship Id="rId1" Type="http://schemas.openxmlformats.org/officeDocument/2006/relationships/slideLayout" Target="../slideLayouts/slideLayout4.xml"/><Relationship Id="rId6" Type="http://schemas.openxmlformats.org/officeDocument/2006/relationships/image" Target="../media/image127.emf"/><Relationship Id="rId5" Type="http://schemas.openxmlformats.org/officeDocument/2006/relationships/image" Target="../media/image133.emf"/><Relationship Id="rId4" Type="http://schemas.openxmlformats.org/officeDocument/2006/relationships/image" Target="../media/image132.emf"/></Relationships>
</file>

<file path=ppt/slides/_rels/slide65.xml.rels><?xml version="1.0" encoding="UTF-8" standalone="yes"?>
<Relationships xmlns="http://schemas.openxmlformats.org/package/2006/relationships"><Relationship Id="rId3" Type="http://schemas.openxmlformats.org/officeDocument/2006/relationships/image" Target="../media/image134.emf"/><Relationship Id="rId2" Type="http://schemas.openxmlformats.org/officeDocument/2006/relationships/notesSlide" Target="../notesSlides/notesSlide61.xml"/><Relationship Id="rId1" Type="http://schemas.openxmlformats.org/officeDocument/2006/relationships/slideLayout" Target="../slideLayouts/slideLayout4.xml"/><Relationship Id="rId5" Type="http://schemas.openxmlformats.org/officeDocument/2006/relationships/image" Target="../media/image136.emf"/><Relationship Id="rId4" Type="http://schemas.openxmlformats.org/officeDocument/2006/relationships/image" Target="../media/image135.emf"/></Relationships>
</file>

<file path=ppt/slides/_rels/slide66.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62.xml"/><Relationship Id="rId1" Type="http://schemas.openxmlformats.org/officeDocument/2006/relationships/slideLayout" Target="../slideLayouts/slideLayout4.xml"/><Relationship Id="rId4" Type="http://schemas.openxmlformats.org/officeDocument/2006/relationships/image" Target="../media/image34.emf"/></Relationships>
</file>

<file path=ppt/slides/_rels/slide67.xml.rels><?xml version="1.0" encoding="UTF-8" standalone="yes"?>
<Relationships xmlns="http://schemas.openxmlformats.org/package/2006/relationships"><Relationship Id="rId3" Type="http://schemas.openxmlformats.org/officeDocument/2006/relationships/image" Target="../media/image126.emf"/><Relationship Id="rId7" Type="http://schemas.openxmlformats.org/officeDocument/2006/relationships/image" Target="../media/image139.emf"/><Relationship Id="rId2" Type="http://schemas.openxmlformats.org/officeDocument/2006/relationships/notesSlide" Target="../notesSlides/notesSlide63.xml"/><Relationship Id="rId1" Type="http://schemas.openxmlformats.org/officeDocument/2006/relationships/slideLayout" Target="../slideLayouts/slideLayout4.xml"/><Relationship Id="rId6" Type="http://schemas.openxmlformats.org/officeDocument/2006/relationships/image" Target="../media/image138.emf"/><Relationship Id="rId5" Type="http://schemas.openxmlformats.org/officeDocument/2006/relationships/image" Target="../media/image137.emf"/><Relationship Id="rId4" Type="http://schemas.openxmlformats.org/officeDocument/2006/relationships/image" Target="../media/image34.emf"/></Relationships>
</file>

<file path=ppt/slides/_rels/slide68.xml.rels><?xml version="1.0" encoding="UTF-8" standalone="yes"?>
<Relationships xmlns="http://schemas.openxmlformats.org/package/2006/relationships"><Relationship Id="rId3" Type="http://schemas.openxmlformats.org/officeDocument/2006/relationships/image" Target="../media/image140.emf"/><Relationship Id="rId2" Type="http://schemas.openxmlformats.org/officeDocument/2006/relationships/notesSlide" Target="../notesSlides/notesSlide64.xml"/><Relationship Id="rId1" Type="http://schemas.openxmlformats.org/officeDocument/2006/relationships/slideLayout" Target="../slideLayouts/slideLayout4.xml"/><Relationship Id="rId4" Type="http://schemas.openxmlformats.org/officeDocument/2006/relationships/image" Target="../media/image141.emf"/></Relationships>
</file>

<file path=ppt/slides/_rels/slide69.xml.rels><?xml version="1.0" encoding="UTF-8" standalone="yes"?>
<Relationships xmlns="http://schemas.openxmlformats.org/package/2006/relationships"><Relationship Id="rId3" Type="http://schemas.openxmlformats.org/officeDocument/2006/relationships/image" Target="../media/image140.emf"/><Relationship Id="rId2" Type="http://schemas.openxmlformats.org/officeDocument/2006/relationships/notesSlide" Target="../notesSlides/notesSlide65.xml"/><Relationship Id="rId1" Type="http://schemas.openxmlformats.org/officeDocument/2006/relationships/slideLayout" Target="../slideLayouts/slideLayout4.xml"/><Relationship Id="rId5" Type="http://schemas.openxmlformats.org/officeDocument/2006/relationships/image" Target="../media/image141.emf"/><Relationship Id="rId4" Type="http://schemas.openxmlformats.org/officeDocument/2006/relationships/image" Target="../media/image142.emf"/></Relationships>
</file>

<file path=ppt/slides/_rels/slide7.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 Id="rId9" Type="http://schemas.openxmlformats.org/officeDocument/2006/relationships/image" Target="../media/image10.emf"/></Relationships>
</file>

<file path=ppt/slides/_rels/slide70.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144.emf"/><Relationship Id="rId2" Type="http://schemas.openxmlformats.org/officeDocument/2006/relationships/notesSlide" Target="../notesSlides/notesSlide67.xml"/><Relationship Id="rId1" Type="http://schemas.openxmlformats.org/officeDocument/2006/relationships/slideLayout" Target="../slideLayouts/slideLayout4.xml"/><Relationship Id="rId6" Type="http://schemas.openxmlformats.org/officeDocument/2006/relationships/image" Target="../media/image146.emf"/><Relationship Id="rId5" Type="http://schemas.openxmlformats.org/officeDocument/2006/relationships/image" Target="../media/image145.emf"/><Relationship Id="rId4" Type="http://schemas.openxmlformats.org/officeDocument/2006/relationships/image" Target="../media/image143.emf"/></Relationships>
</file>

<file path=ppt/slides/_rels/slide72.xml.rels><?xml version="1.0" encoding="UTF-8" standalone="yes"?>
<Relationships xmlns="http://schemas.openxmlformats.org/package/2006/relationships"><Relationship Id="rId3" Type="http://schemas.openxmlformats.org/officeDocument/2006/relationships/image" Target="../media/image147.emf"/><Relationship Id="rId2" Type="http://schemas.openxmlformats.org/officeDocument/2006/relationships/notesSlide" Target="../notesSlides/notesSlide68.xml"/><Relationship Id="rId1" Type="http://schemas.openxmlformats.org/officeDocument/2006/relationships/slideLayout" Target="../slideLayouts/slideLayout4.xml"/><Relationship Id="rId5" Type="http://schemas.openxmlformats.org/officeDocument/2006/relationships/image" Target="../media/image149.emf"/><Relationship Id="rId4" Type="http://schemas.openxmlformats.org/officeDocument/2006/relationships/image" Target="../media/image148.emf"/></Relationships>
</file>

<file path=ppt/slides/_rels/slide73.xml.rels><?xml version="1.0" encoding="UTF-8" standalone="yes"?>
<Relationships xmlns="http://schemas.openxmlformats.org/package/2006/relationships"><Relationship Id="rId8" Type="http://schemas.openxmlformats.org/officeDocument/2006/relationships/image" Target="../media/image149.emf"/><Relationship Id="rId3" Type="http://schemas.openxmlformats.org/officeDocument/2006/relationships/image" Target="../media/image147.emf"/><Relationship Id="rId7" Type="http://schemas.openxmlformats.org/officeDocument/2006/relationships/image" Target="../media/image152.emf"/><Relationship Id="rId2" Type="http://schemas.openxmlformats.org/officeDocument/2006/relationships/notesSlide" Target="../notesSlides/notesSlide69.xml"/><Relationship Id="rId1" Type="http://schemas.openxmlformats.org/officeDocument/2006/relationships/slideLayout" Target="../slideLayouts/slideLayout4.xml"/><Relationship Id="rId6" Type="http://schemas.openxmlformats.org/officeDocument/2006/relationships/image" Target="../media/image151.emf"/><Relationship Id="rId5" Type="http://schemas.openxmlformats.org/officeDocument/2006/relationships/image" Target="../media/image150.emf"/><Relationship Id="rId4" Type="http://schemas.openxmlformats.org/officeDocument/2006/relationships/image" Target="../media/image148.emf"/></Relationships>
</file>

<file path=ppt/slides/_rels/slide74.xml.rels><?xml version="1.0" encoding="UTF-8" standalone="yes"?>
<Relationships xmlns="http://schemas.openxmlformats.org/package/2006/relationships"><Relationship Id="rId3" Type="http://schemas.openxmlformats.org/officeDocument/2006/relationships/image" Target="../media/image153.emf"/><Relationship Id="rId2" Type="http://schemas.openxmlformats.org/officeDocument/2006/relationships/notesSlide" Target="../notesSlides/notesSlide70.xml"/><Relationship Id="rId1" Type="http://schemas.openxmlformats.org/officeDocument/2006/relationships/slideLayout" Target="../slideLayouts/slideLayout4.xml"/><Relationship Id="rId6" Type="http://schemas.openxmlformats.org/officeDocument/2006/relationships/image" Target="../media/image155.emf"/><Relationship Id="rId5" Type="http://schemas.openxmlformats.org/officeDocument/2006/relationships/image" Target="../media/image36.emf"/><Relationship Id="rId4" Type="http://schemas.openxmlformats.org/officeDocument/2006/relationships/image" Target="../media/image154.emf"/></Relationships>
</file>

<file path=ppt/slides/_rels/slide75.xml.rels><?xml version="1.0" encoding="UTF-8" standalone="yes"?>
<Relationships xmlns="http://schemas.openxmlformats.org/package/2006/relationships"><Relationship Id="rId3" Type="http://schemas.openxmlformats.org/officeDocument/2006/relationships/image" Target="../media/image153.emf"/><Relationship Id="rId7" Type="http://schemas.openxmlformats.org/officeDocument/2006/relationships/image" Target="../media/image156.emf"/><Relationship Id="rId2" Type="http://schemas.openxmlformats.org/officeDocument/2006/relationships/notesSlide" Target="../notesSlides/notesSlide71.xml"/><Relationship Id="rId1" Type="http://schemas.openxmlformats.org/officeDocument/2006/relationships/slideLayout" Target="../slideLayouts/slideLayout4.xml"/><Relationship Id="rId6" Type="http://schemas.openxmlformats.org/officeDocument/2006/relationships/image" Target="../media/image155.emf"/><Relationship Id="rId5" Type="http://schemas.openxmlformats.org/officeDocument/2006/relationships/image" Target="../media/image36.emf"/><Relationship Id="rId4" Type="http://schemas.openxmlformats.org/officeDocument/2006/relationships/image" Target="../media/image154.emf"/></Relationships>
</file>

<file path=ppt/slides/_rels/slide76.xml.rels><?xml version="1.0" encoding="UTF-8" standalone="yes"?>
<Relationships xmlns="http://schemas.openxmlformats.org/package/2006/relationships"><Relationship Id="rId3" Type="http://schemas.openxmlformats.org/officeDocument/2006/relationships/image" Target="../media/image157.emf"/><Relationship Id="rId2" Type="http://schemas.openxmlformats.org/officeDocument/2006/relationships/notesSlide" Target="../notesSlides/notesSlide72.xml"/><Relationship Id="rId1" Type="http://schemas.openxmlformats.org/officeDocument/2006/relationships/slideLayout" Target="../slideLayouts/slideLayout4.xml"/><Relationship Id="rId4" Type="http://schemas.openxmlformats.org/officeDocument/2006/relationships/image" Target="../media/image158.emf"/></Relationships>
</file>

<file path=ppt/slides/_rels/slide77.xml.rels><?xml version="1.0" encoding="UTF-8" standalone="yes"?>
<Relationships xmlns="http://schemas.openxmlformats.org/package/2006/relationships"><Relationship Id="rId8" Type="http://schemas.openxmlformats.org/officeDocument/2006/relationships/image" Target="../media/image158.emf"/><Relationship Id="rId3" Type="http://schemas.openxmlformats.org/officeDocument/2006/relationships/image" Target="../media/image159.emf"/><Relationship Id="rId7" Type="http://schemas.openxmlformats.org/officeDocument/2006/relationships/image" Target="../media/image157.emf"/><Relationship Id="rId2" Type="http://schemas.openxmlformats.org/officeDocument/2006/relationships/notesSlide" Target="../notesSlides/notesSlide73.xml"/><Relationship Id="rId1" Type="http://schemas.openxmlformats.org/officeDocument/2006/relationships/slideLayout" Target="../slideLayouts/slideLayout4.xml"/><Relationship Id="rId6" Type="http://schemas.openxmlformats.org/officeDocument/2006/relationships/image" Target="../media/image162.emf"/><Relationship Id="rId5" Type="http://schemas.openxmlformats.org/officeDocument/2006/relationships/image" Target="../media/image161.emf"/><Relationship Id="rId4" Type="http://schemas.openxmlformats.org/officeDocument/2006/relationships/image" Target="../media/image160.emf"/></Relationships>
</file>

<file path=ppt/slides/_rels/slide78.xml.rels><?xml version="1.0" encoding="UTF-8" standalone="yes"?>
<Relationships xmlns="http://schemas.openxmlformats.org/package/2006/relationships"><Relationship Id="rId8" Type="http://schemas.openxmlformats.org/officeDocument/2006/relationships/image" Target="../media/image157.emf"/><Relationship Id="rId3" Type="http://schemas.openxmlformats.org/officeDocument/2006/relationships/image" Target="../media/image159.emf"/><Relationship Id="rId7" Type="http://schemas.openxmlformats.org/officeDocument/2006/relationships/image" Target="../media/image163.emf"/><Relationship Id="rId12" Type="http://schemas.openxmlformats.org/officeDocument/2006/relationships/image" Target="../media/image166.emf"/><Relationship Id="rId2" Type="http://schemas.openxmlformats.org/officeDocument/2006/relationships/notesSlide" Target="../notesSlides/notesSlide74.xml"/><Relationship Id="rId1" Type="http://schemas.openxmlformats.org/officeDocument/2006/relationships/slideLayout" Target="../slideLayouts/slideLayout4.xml"/><Relationship Id="rId6" Type="http://schemas.openxmlformats.org/officeDocument/2006/relationships/image" Target="../media/image162.emf"/><Relationship Id="rId11" Type="http://schemas.openxmlformats.org/officeDocument/2006/relationships/image" Target="../media/image165.emf"/><Relationship Id="rId5" Type="http://schemas.openxmlformats.org/officeDocument/2006/relationships/image" Target="../media/image161.emf"/><Relationship Id="rId10" Type="http://schemas.openxmlformats.org/officeDocument/2006/relationships/image" Target="../media/image164.emf"/><Relationship Id="rId4" Type="http://schemas.openxmlformats.org/officeDocument/2006/relationships/image" Target="../media/image160.emf"/><Relationship Id="rId9" Type="http://schemas.openxmlformats.org/officeDocument/2006/relationships/image" Target="../media/image158.emf"/></Relationships>
</file>

<file path=ppt/slides/_rels/slide79.xml.rels><?xml version="1.0" encoding="UTF-8" standalone="yes"?>
<Relationships xmlns="http://schemas.openxmlformats.org/package/2006/relationships"><Relationship Id="rId3" Type="http://schemas.openxmlformats.org/officeDocument/2006/relationships/image" Target="../media/image167.emf"/><Relationship Id="rId2" Type="http://schemas.openxmlformats.org/officeDocument/2006/relationships/notesSlide" Target="../notesSlides/notesSlide75.xml"/><Relationship Id="rId1" Type="http://schemas.openxmlformats.org/officeDocument/2006/relationships/slideLayout" Target="../slideLayouts/slideLayout4.xml"/><Relationship Id="rId5" Type="http://schemas.openxmlformats.org/officeDocument/2006/relationships/image" Target="../media/image169.emf"/><Relationship Id="rId4" Type="http://schemas.openxmlformats.org/officeDocument/2006/relationships/image" Target="../media/image168.emf"/></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image" Target="../media/image167.emf"/><Relationship Id="rId7" Type="http://schemas.openxmlformats.org/officeDocument/2006/relationships/image" Target="../media/image171.emf"/><Relationship Id="rId2" Type="http://schemas.openxmlformats.org/officeDocument/2006/relationships/notesSlide" Target="../notesSlides/notesSlide76.xml"/><Relationship Id="rId1" Type="http://schemas.openxmlformats.org/officeDocument/2006/relationships/slideLayout" Target="../slideLayouts/slideLayout4.xml"/><Relationship Id="rId6" Type="http://schemas.openxmlformats.org/officeDocument/2006/relationships/image" Target="../media/image170.emf"/><Relationship Id="rId5" Type="http://schemas.openxmlformats.org/officeDocument/2006/relationships/image" Target="../media/image169.emf"/><Relationship Id="rId4" Type="http://schemas.openxmlformats.org/officeDocument/2006/relationships/image" Target="../media/image168.emf"/></Relationships>
</file>

<file path=ppt/slides/_rels/slide81.xml.rels><?xml version="1.0" encoding="UTF-8" standalone="yes"?>
<Relationships xmlns="http://schemas.openxmlformats.org/package/2006/relationships"><Relationship Id="rId8" Type="http://schemas.openxmlformats.org/officeDocument/2006/relationships/image" Target="../media/image172.emf"/><Relationship Id="rId3" Type="http://schemas.openxmlformats.org/officeDocument/2006/relationships/image" Target="../media/image167.emf"/><Relationship Id="rId7" Type="http://schemas.openxmlformats.org/officeDocument/2006/relationships/image" Target="../media/image171.emf"/><Relationship Id="rId2" Type="http://schemas.openxmlformats.org/officeDocument/2006/relationships/notesSlide" Target="../notesSlides/notesSlide77.xml"/><Relationship Id="rId1" Type="http://schemas.openxmlformats.org/officeDocument/2006/relationships/slideLayout" Target="../slideLayouts/slideLayout4.xml"/><Relationship Id="rId6" Type="http://schemas.openxmlformats.org/officeDocument/2006/relationships/image" Target="../media/image170.emf"/><Relationship Id="rId5" Type="http://schemas.openxmlformats.org/officeDocument/2006/relationships/image" Target="../media/image169.emf"/><Relationship Id="rId4" Type="http://schemas.openxmlformats.org/officeDocument/2006/relationships/image" Target="../media/image168.emf"/><Relationship Id="rId9" Type="http://schemas.openxmlformats.org/officeDocument/2006/relationships/image" Target="../media/image173.emf"/></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3"/>
          <p:cNvSpPr>
            <a:spLocks noGrp="1" noChangeArrowheads="1"/>
          </p:cNvSpPr>
          <p:nvPr>
            <p:ph type="ctrTitle"/>
          </p:nvPr>
        </p:nvSpPr>
        <p:spPr>
          <a:xfrm>
            <a:off x="375187" y="908720"/>
            <a:ext cx="6933117" cy="2283454"/>
          </a:xfrm>
        </p:spPr>
        <p:txBody>
          <a:bodyPr/>
          <a:lstStyle/>
          <a:p>
            <a:pPr algn="ctr" eaLnBrk="1" hangingPunct="1"/>
            <a:r>
              <a:rPr lang="en-US" b="1" dirty="0">
                <a:solidFill>
                  <a:schemeClr val="bg2"/>
                </a:solidFill>
                <a:latin typeface="Palatino" charset="0"/>
                <a:ea typeface="ＭＳ Ｐゴシック" charset="0"/>
                <a:cs typeface="ＭＳ Ｐゴシック" charset="0"/>
              </a:rPr>
              <a:t>Particle motion in Hamiltonian Formalism II </a:t>
            </a:r>
            <a:br>
              <a:rPr lang="en-US" b="1" dirty="0">
                <a:solidFill>
                  <a:schemeClr val="bg2"/>
                </a:solidFill>
                <a:latin typeface="Palatino" charset="0"/>
                <a:ea typeface="ＭＳ Ｐゴシック" charset="0"/>
                <a:cs typeface="ＭＳ Ｐゴシック" charset="0"/>
              </a:rPr>
            </a:br>
            <a:r>
              <a:rPr lang="en-US" sz="3600" b="1" dirty="0">
                <a:solidFill>
                  <a:schemeClr val="tx1"/>
                </a:solidFill>
                <a:latin typeface="Times New Roman" charset="0"/>
                <a:ea typeface="ＭＳ Ｐゴシック" charset="0"/>
                <a:cs typeface="ＭＳ Ｐゴシック" charset="0"/>
              </a:rPr>
              <a:t>Yannis PAPAPHILIPPOU</a:t>
            </a:r>
            <a:br>
              <a:rPr lang="en-US" sz="3600" b="1" dirty="0">
                <a:solidFill>
                  <a:schemeClr val="tx1"/>
                </a:solidFill>
                <a:latin typeface="Times New Roman" charset="0"/>
                <a:ea typeface="ＭＳ Ｐゴシック" charset="0"/>
                <a:cs typeface="ＭＳ Ｐゴシック" charset="0"/>
              </a:rPr>
            </a:br>
            <a:r>
              <a:rPr lang="en-US" sz="2800" b="1" dirty="0">
                <a:solidFill>
                  <a:schemeClr val="tx1"/>
                </a:solidFill>
                <a:latin typeface="Times New Roman" charset="0"/>
                <a:ea typeface="ＭＳ Ｐゴシック" charset="0"/>
                <a:cs typeface="ＭＳ Ｐゴシック" charset="0"/>
              </a:rPr>
              <a:t>Accelerator and Beam Physics group</a:t>
            </a:r>
            <a:br>
              <a:rPr lang="en-US" sz="2800" b="1" dirty="0">
                <a:solidFill>
                  <a:schemeClr val="tx1"/>
                </a:solidFill>
                <a:latin typeface="Times New Roman" charset="0"/>
                <a:ea typeface="ＭＳ Ｐゴシック" charset="0"/>
                <a:cs typeface="ＭＳ Ｐゴシック" charset="0"/>
              </a:rPr>
            </a:br>
            <a:r>
              <a:rPr lang="en-US" sz="2800" b="1" dirty="0">
                <a:solidFill>
                  <a:schemeClr val="tx1"/>
                </a:solidFill>
                <a:latin typeface="Times New Roman" charset="0"/>
                <a:ea typeface="ＭＳ Ｐゴシック" charset="0"/>
                <a:cs typeface="ＭＳ Ｐゴシック" charset="0"/>
              </a:rPr>
              <a:t>Beams Department, CERN</a:t>
            </a:r>
            <a:endParaRPr lang="en-US" sz="2800" b="1" dirty="0">
              <a:solidFill>
                <a:schemeClr val="tx1"/>
              </a:solidFill>
              <a:latin typeface="Palatino" charset="0"/>
              <a:ea typeface="ＭＳ Ｐゴシック" charset="0"/>
              <a:cs typeface="ＭＳ Ｐゴシック" charset="0"/>
            </a:endParaRPr>
          </a:p>
        </p:txBody>
      </p:sp>
      <p:sp>
        <p:nvSpPr>
          <p:cNvPr id="5122" name="Rectangle 4"/>
          <p:cNvSpPr>
            <a:spLocks noGrp="1" noChangeArrowheads="1"/>
          </p:cNvSpPr>
          <p:nvPr>
            <p:ph type="subTitle" idx="1"/>
          </p:nvPr>
        </p:nvSpPr>
        <p:spPr>
          <a:xfrm>
            <a:off x="251520" y="4574546"/>
            <a:ext cx="5976664" cy="2283454"/>
          </a:xfrm>
        </p:spPr>
        <p:txBody>
          <a:bodyPr/>
          <a:lstStyle/>
          <a:p>
            <a:pPr eaLnBrk="1" hangingPunct="1">
              <a:buFont typeface="Wingdings" charset="0"/>
              <a:buNone/>
            </a:pPr>
            <a:r>
              <a:rPr lang="en-US" sz="2800" b="1" dirty="0">
                <a:latin typeface="Times New Roman" charset="0"/>
                <a:ea typeface="ＭＳ Ｐゴシック" charset="0"/>
                <a:cs typeface="ＭＳ Ｐゴシック" charset="0"/>
              </a:rPr>
              <a:t>CERN Accelerator School</a:t>
            </a:r>
          </a:p>
          <a:p>
            <a:pPr eaLnBrk="1" hangingPunct="1"/>
            <a:r>
              <a:rPr lang="en-GB" sz="2800" dirty="0"/>
              <a:t>Introduction to Accelerator Physics</a:t>
            </a:r>
          </a:p>
          <a:p>
            <a:pPr eaLnBrk="1" hangingPunct="1"/>
            <a:r>
              <a:rPr lang="en-GB" sz="2800" dirty="0"/>
              <a:t>Santa Susanna, Spain</a:t>
            </a:r>
          </a:p>
          <a:p>
            <a:pPr eaLnBrk="1" hangingPunct="1"/>
            <a:r>
              <a:rPr lang="en-GB" sz="2800" dirty="0"/>
              <a:t>September 22</a:t>
            </a:r>
            <a:r>
              <a:rPr lang="en-GB" sz="2800" baseline="30000" dirty="0"/>
              <a:t>nd</a:t>
            </a:r>
            <a:r>
              <a:rPr lang="en-GB" sz="2800" dirty="0"/>
              <a:t> – October 5</a:t>
            </a:r>
            <a:r>
              <a:rPr lang="en-GB" sz="2800" baseline="30000" dirty="0"/>
              <a:t>th</a:t>
            </a:r>
            <a:r>
              <a:rPr lang="en-GB" sz="2800" dirty="0"/>
              <a:t>, 2024 </a:t>
            </a:r>
          </a:p>
        </p:txBody>
      </p:sp>
      <p:pic>
        <p:nvPicPr>
          <p:cNvPr id="3" name="Picture 2">
            <a:extLst>
              <a:ext uri="{FF2B5EF4-FFF2-40B4-BE49-F238E27FC236}">
                <a16:creationId xmlns:a16="http://schemas.microsoft.com/office/drawing/2014/main" id="{49B3F129-384A-238D-04A7-D137D4F07D96}"/>
              </a:ext>
            </a:extLst>
          </p:cNvPr>
          <p:cNvPicPr>
            <a:picLocks noChangeAspect="1"/>
          </p:cNvPicPr>
          <p:nvPr/>
        </p:nvPicPr>
        <p:blipFill>
          <a:blip r:embed="rId3"/>
          <a:srcRect t="1430"/>
          <a:stretch/>
        </p:blipFill>
        <p:spPr>
          <a:xfrm>
            <a:off x="6362267" y="3000801"/>
            <a:ext cx="2781733" cy="3861048"/>
          </a:xfrm>
          <a:prstGeom prst="rect">
            <a:avLst/>
          </a:prstGeom>
        </p:spPr>
      </p:pic>
    </p:spTree>
    <p:extLst>
      <p:ext uri="{BB962C8B-B14F-4D97-AF65-F5344CB8AC3E}">
        <p14:creationId xmlns:p14="http://schemas.microsoft.com/office/powerpoint/2010/main" val="3227858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893175" cy="5113338"/>
          </a:xfrm>
        </p:spPr>
        <p:txBody>
          <a:bodyPr/>
          <a:lstStyle/>
          <a:p>
            <a:pPr>
              <a:buFont typeface="Wingdings" charset="0"/>
              <a:buChar char="q"/>
            </a:pPr>
            <a:r>
              <a:rPr lang="en-US" sz="2400" dirty="0">
                <a:latin typeface="Palatino" charset="0"/>
                <a:ea typeface="ＭＳ Ｐゴシック" charset="0"/>
                <a:cs typeface="Palatino" charset="0"/>
              </a:rPr>
              <a:t>A fundamental property of canonical transformations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a:t>
            </a:r>
          </a:p>
          <a:p>
            <a:pPr>
              <a:buFont typeface="Wingdings" charset="0"/>
              <a:buChar char="q"/>
            </a:pPr>
            <a:r>
              <a:rPr lang="en-US" sz="2400" dirty="0">
                <a:latin typeface="Palatino" charset="0"/>
                <a:ea typeface="ＭＳ Ｐゴシック" charset="0"/>
                <a:cs typeface="Palatino" charset="0"/>
              </a:rPr>
              <a:t>This </a:t>
            </a:r>
            <a:r>
              <a:rPr lang="en-US" sz="2400" b="1" dirty="0">
                <a:latin typeface="Palatino" charset="0"/>
                <a:ea typeface="ＭＳ Ｐゴシック" charset="0"/>
                <a:cs typeface="Palatino" charset="0"/>
              </a:rPr>
              <a:t>volume</a:t>
            </a:r>
            <a:r>
              <a:rPr lang="en-US" sz="2400" dirty="0">
                <a:latin typeface="Palatino" charset="0"/>
                <a:ea typeface="ＭＳ Ｐゴシック" charset="0"/>
                <a:cs typeface="Palatino" charset="0"/>
              </a:rPr>
              <a:t> preservation in phase space can be represented in the </a:t>
            </a:r>
            <a:r>
              <a:rPr lang="en-US" sz="2400" b="1" dirty="0">
                <a:latin typeface="Palatino" charset="0"/>
                <a:ea typeface="ＭＳ Ｐゴシック" charset="0"/>
                <a:cs typeface="Palatino" charset="0"/>
              </a:rPr>
              <a:t>old</a:t>
            </a:r>
            <a:r>
              <a:rPr lang="en-US" sz="2400" dirty="0">
                <a:latin typeface="Palatino" charset="0"/>
                <a:ea typeface="ＭＳ Ｐゴシック" charset="0"/>
                <a:cs typeface="Palatino" charset="0"/>
              </a:rPr>
              <a:t> and </a:t>
            </a:r>
            <a:r>
              <a:rPr lang="en-US" sz="2400" b="1" dirty="0">
                <a:latin typeface="Palatino" charset="0"/>
                <a:ea typeface="ＭＳ Ｐゴシック" charset="0"/>
                <a:cs typeface="Palatino" charset="0"/>
              </a:rPr>
              <a:t>new variables </a:t>
            </a:r>
            <a:r>
              <a:rPr lang="en-US" sz="2400" dirty="0">
                <a:latin typeface="Palatino" charset="0"/>
                <a:ea typeface="ＭＳ Ｐゴシック" charset="0"/>
                <a:cs typeface="Palatino" charset="0"/>
              </a:rPr>
              <a:t>as</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The volume elements in old and new variables are related through the </a:t>
            </a:r>
            <a:r>
              <a:rPr lang="en-US" sz="2400" b="1" dirty="0">
                <a:latin typeface="Palatino" charset="0"/>
                <a:ea typeface="ＭＳ Ｐゴシック" charset="0"/>
                <a:cs typeface="Palatino" charset="0"/>
              </a:rPr>
              <a:t>Jacobian</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These two relationships imply that the </a:t>
            </a:r>
            <a:r>
              <a:rPr lang="en-US" sz="2400" b="1" dirty="0">
                <a:latin typeface="Palatino" charset="0"/>
                <a:ea typeface="ＭＳ Ｐゴシック" charset="0"/>
                <a:cs typeface="Palatino" charset="0"/>
              </a:rPr>
              <a:t>Jacobian</a:t>
            </a:r>
            <a:r>
              <a:rPr lang="en-US" sz="2400" dirty="0">
                <a:latin typeface="Palatino" charset="0"/>
                <a:ea typeface="ＭＳ Ｐゴシック" charset="0"/>
                <a:cs typeface="Palatino" charset="0"/>
              </a:rPr>
              <a:t> of a </a:t>
            </a:r>
            <a:r>
              <a:rPr lang="en-US" sz="2400" b="1" dirty="0">
                <a:latin typeface="Palatino" charset="0"/>
                <a:ea typeface="ＭＳ Ｐゴシック" charset="0"/>
                <a:cs typeface="Palatino" charset="0"/>
              </a:rPr>
              <a:t>canonical transformation </a:t>
            </a:r>
            <a:r>
              <a:rPr lang="en-US" sz="2400" dirty="0">
                <a:latin typeface="Palatino" charset="0"/>
                <a:ea typeface="ＭＳ Ｐゴシック" charset="0"/>
                <a:cs typeface="Palatino" charset="0"/>
              </a:rPr>
              <a:t>should have </a:t>
            </a:r>
            <a:r>
              <a:rPr lang="en-US" sz="2400" b="1" dirty="0">
                <a:latin typeface="Palatino" charset="0"/>
                <a:ea typeface="ＭＳ Ｐゴシック" charset="0"/>
                <a:cs typeface="Palatino" charset="0"/>
              </a:rPr>
              <a:t>determinant</a:t>
            </a:r>
            <a:r>
              <a:rPr lang="en-US" sz="2400" dirty="0">
                <a:latin typeface="Palatino" charset="0"/>
                <a:ea typeface="ＭＳ Ｐゴシック" charset="0"/>
                <a:cs typeface="Palatino" charset="0"/>
              </a:rPr>
              <a:t> equal to </a:t>
            </a:r>
            <a:r>
              <a:rPr lang="en-US" sz="2400" b="1" dirty="0">
                <a:latin typeface="Palatino" charset="0"/>
                <a:ea typeface="ＭＳ Ｐゴシック" charset="0"/>
                <a:cs typeface="Palatino" charset="0"/>
              </a:rPr>
              <a:t>1</a:t>
            </a:r>
          </a:p>
        </p:txBody>
      </p:sp>
      <p:pic>
        <p:nvPicPr>
          <p:cNvPr id="3174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276475"/>
            <a:ext cx="4265612" cy="958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8"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4005263"/>
            <a:ext cx="6696075" cy="860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250825" y="6014719"/>
            <a:ext cx="8785225" cy="798657"/>
          </a:xfrm>
          <a:prstGeom prst="rect">
            <a:avLst/>
          </a:prstGeom>
        </p:spPr>
      </p:pic>
    </p:spTree>
    <p:extLst>
      <p:ext uri="{BB962C8B-B14F-4D97-AF65-F5344CB8AC3E}">
        <p14:creationId xmlns:p14="http://schemas.microsoft.com/office/powerpoint/2010/main" val="1708357626"/>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Examples of transformations</a:t>
            </a:r>
          </a:p>
        </p:txBody>
      </p:sp>
      <p:sp>
        <p:nvSpPr>
          <p:cNvPr id="15362"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sz="2400" dirty="0">
                <a:latin typeface="Palatino" charset="0"/>
                <a:ea typeface="ＭＳ Ｐゴシック" charset="0"/>
                <a:cs typeface="Palatino" charset="0"/>
              </a:rPr>
              <a:t>The transformation			    , which </a:t>
            </a:r>
            <a:r>
              <a:rPr lang="en-US" sz="2400" b="1" dirty="0">
                <a:latin typeface="Palatino" charset="0"/>
                <a:ea typeface="ＭＳ Ｐゴシック" charset="0"/>
                <a:cs typeface="Palatino" charset="0"/>
              </a:rPr>
              <a:t>interchanges</a:t>
            </a:r>
            <a:r>
              <a:rPr lang="en-US" sz="2400" dirty="0">
                <a:latin typeface="Palatino" charset="0"/>
                <a:ea typeface="ＭＳ Ｐゴシック" charset="0"/>
                <a:cs typeface="Palatino" charset="0"/>
              </a:rPr>
              <a:t> </a:t>
            </a:r>
            <a:r>
              <a:rPr lang="en-US" sz="2400" b="1" dirty="0">
                <a:latin typeface="Palatino" charset="0"/>
                <a:ea typeface="ＭＳ Ｐゴシック" charset="0"/>
                <a:cs typeface="Palatino" charset="0"/>
              </a:rPr>
              <a:t>conjugate variables </a:t>
            </a:r>
            <a:r>
              <a:rPr lang="en-US" sz="2400" dirty="0">
                <a:latin typeface="Palatino" charset="0"/>
                <a:ea typeface="ＭＳ Ｐゴシック" charset="0"/>
                <a:cs typeface="Palatino" charset="0"/>
              </a:rPr>
              <a:t>is area preserving, as the </a:t>
            </a:r>
            <a:r>
              <a:rPr lang="en-US" sz="2400" dirty="0" err="1">
                <a:latin typeface="Palatino" charset="0"/>
                <a:ea typeface="ＭＳ Ｐゴシック" charset="0"/>
                <a:cs typeface="Palatino" charset="0"/>
              </a:rPr>
              <a:t>Jacobian</a:t>
            </a:r>
            <a:r>
              <a:rPr lang="en-US" sz="2400" dirty="0">
                <a:latin typeface="Palatino" charset="0"/>
                <a:ea typeface="ＭＳ Ｐゴシック" charset="0"/>
                <a:cs typeface="Palatino" charset="0"/>
              </a:rPr>
              <a:t> is  </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p:txBody>
      </p:sp>
      <p:pic>
        <p:nvPicPr>
          <p:cNvPr id="3379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57238"/>
            <a:ext cx="2592388"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6"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557338"/>
            <a:ext cx="5221288" cy="107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62934234"/>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Examples of transformations</a:t>
            </a:r>
          </a:p>
        </p:txBody>
      </p:sp>
      <p:sp>
        <p:nvSpPr>
          <p:cNvPr id="15362"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sz="2400" dirty="0">
                <a:latin typeface="Palatino" charset="0"/>
                <a:ea typeface="ＭＳ Ｐゴシック" charset="0"/>
                <a:cs typeface="Palatino" charset="0"/>
              </a:rPr>
              <a:t>The transformation			    , which </a:t>
            </a:r>
            <a:r>
              <a:rPr lang="en-US" sz="2400" b="1" dirty="0">
                <a:latin typeface="Palatino" charset="0"/>
                <a:ea typeface="ＭＳ Ｐゴシック" charset="0"/>
                <a:cs typeface="Palatino" charset="0"/>
              </a:rPr>
              <a:t>interchanges</a:t>
            </a:r>
            <a:r>
              <a:rPr lang="en-US" sz="2400" dirty="0">
                <a:latin typeface="Palatino" charset="0"/>
                <a:ea typeface="ＭＳ Ｐゴシック" charset="0"/>
                <a:cs typeface="Palatino" charset="0"/>
              </a:rPr>
              <a:t> </a:t>
            </a:r>
            <a:r>
              <a:rPr lang="en-US" sz="2400" b="1" dirty="0">
                <a:latin typeface="Palatino" charset="0"/>
                <a:ea typeface="ＭＳ Ｐゴシック" charset="0"/>
                <a:cs typeface="Palatino" charset="0"/>
              </a:rPr>
              <a:t>conjugate variables </a:t>
            </a:r>
            <a:r>
              <a:rPr lang="en-US" sz="2400" dirty="0">
                <a:latin typeface="Palatino" charset="0"/>
                <a:ea typeface="ＭＳ Ｐゴシック" charset="0"/>
                <a:cs typeface="Palatino" charset="0"/>
              </a:rPr>
              <a:t>is area preserving, as the </a:t>
            </a:r>
            <a:r>
              <a:rPr lang="en-US" sz="2400" dirty="0" err="1">
                <a:latin typeface="Palatino" charset="0"/>
                <a:ea typeface="ＭＳ Ｐゴシック" charset="0"/>
                <a:cs typeface="Palatino" charset="0"/>
              </a:rPr>
              <a:t>Jacobian</a:t>
            </a:r>
            <a:r>
              <a:rPr lang="en-US" sz="2400" dirty="0">
                <a:latin typeface="Palatino" charset="0"/>
                <a:ea typeface="ＭＳ Ｐゴシック" charset="0"/>
                <a:cs typeface="Palatino" charset="0"/>
              </a:rPr>
              <a:t> is  </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spcBef>
                <a:spcPts val="2400"/>
              </a:spcBef>
              <a:buFont typeface="Wingdings" charset="0"/>
              <a:buChar char="q"/>
              <a:defRPr/>
            </a:pPr>
            <a:r>
              <a:rPr lang="en-US" sz="2400" dirty="0">
                <a:latin typeface="Palatino" charset="0"/>
                <a:ea typeface="ＭＳ Ｐゴシック" charset="0"/>
                <a:cs typeface="Palatino" charset="0"/>
              </a:rPr>
              <a:t>On the other hand, the transformation from </a:t>
            </a:r>
            <a:r>
              <a:rPr lang="en-US" sz="2400" b="1" dirty="0">
                <a:latin typeface="Palatino" charset="0"/>
                <a:ea typeface="ＭＳ Ｐゴシック" charset="0"/>
                <a:cs typeface="Palatino" charset="0"/>
              </a:rPr>
              <a:t>Cartesian to polar </a:t>
            </a:r>
            <a:r>
              <a:rPr lang="en-US" sz="2400" dirty="0">
                <a:latin typeface="Palatino" charset="0"/>
                <a:ea typeface="ＭＳ Ｐゴシック" charset="0"/>
                <a:cs typeface="Palatino" charset="0"/>
              </a:rPr>
              <a:t>coordinates				       	      is not, since</a:t>
            </a:r>
          </a:p>
          <a:p>
            <a:pPr marL="0" indent="0">
              <a:buFont typeface="Wingdings" charset="0"/>
              <a:buNone/>
              <a:defRPr/>
            </a:pPr>
            <a:endParaRPr lang="en-US" sz="2400" dirty="0">
              <a:latin typeface="Palatino" charset="0"/>
              <a:ea typeface="ＭＳ Ｐゴシック" charset="0"/>
              <a:cs typeface="Palatino" charset="0"/>
            </a:endParaRPr>
          </a:p>
          <a:p>
            <a:pPr>
              <a:lnSpc>
                <a:spcPct val="130000"/>
              </a:lnSpc>
              <a:buFont typeface="Wingdings" charset="0"/>
              <a:buChar char="q"/>
              <a:defRPr/>
            </a:pPr>
            <a:endParaRPr lang="en-US" sz="2400" dirty="0">
              <a:latin typeface="Palatino" charset="0"/>
              <a:ea typeface="ＭＳ Ｐゴシック" charset="0"/>
              <a:cs typeface="Palatino" charset="0"/>
            </a:endParaRPr>
          </a:p>
        </p:txBody>
      </p:sp>
      <p:pic>
        <p:nvPicPr>
          <p:cNvPr id="3379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57238"/>
            <a:ext cx="2592388"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6"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557338"/>
            <a:ext cx="5221288" cy="107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7"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922" y="3044255"/>
            <a:ext cx="3816350" cy="31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8"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7704" y="3480855"/>
            <a:ext cx="5533189" cy="86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31874299"/>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Examples of transformations</a:t>
            </a:r>
          </a:p>
        </p:txBody>
      </p:sp>
      <p:sp>
        <p:nvSpPr>
          <p:cNvPr id="15362"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sz="2400" dirty="0">
                <a:latin typeface="Palatino" charset="0"/>
                <a:ea typeface="ＭＳ Ｐゴシック" charset="0"/>
                <a:cs typeface="Palatino" charset="0"/>
              </a:rPr>
              <a:t>The transformation			    , which </a:t>
            </a:r>
            <a:r>
              <a:rPr lang="en-US" sz="2400" b="1" dirty="0">
                <a:latin typeface="Palatino" charset="0"/>
                <a:ea typeface="ＭＳ Ｐゴシック" charset="0"/>
                <a:cs typeface="Palatino" charset="0"/>
              </a:rPr>
              <a:t>interchanges</a:t>
            </a:r>
            <a:r>
              <a:rPr lang="en-US" sz="2400" dirty="0">
                <a:latin typeface="Palatino" charset="0"/>
                <a:ea typeface="ＭＳ Ｐゴシック" charset="0"/>
                <a:cs typeface="Palatino" charset="0"/>
              </a:rPr>
              <a:t> </a:t>
            </a:r>
            <a:r>
              <a:rPr lang="en-US" sz="2400" b="1" dirty="0">
                <a:latin typeface="Palatino" charset="0"/>
                <a:ea typeface="ＭＳ Ｐゴシック" charset="0"/>
                <a:cs typeface="Palatino" charset="0"/>
              </a:rPr>
              <a:t>conjugate variables </a:t>
            </a:r>
            <a:r>
              <a:rPr lang="en-US" sz="2400" dirty="0">
                <a:latin typeface="Palatino" charset="0"/>
                <a:ea typeface="ＭＳ Ｐゴシック" charset="0"/>
                <a:cs typeface="Palatino" charset="0"/>
              </a:rPr>
              <a:t>is area preserving, as the </a:t>
            </a:r>
            <a:r>
              <a:rPr lang="en-US" sz="2400" dirty="0" err="1">
                <a:latin typeface="Palatino" charset="0"/>
                <a:ea typeface="ＭＳ Ｐゴシック" charset="0"/>
                <a:cs typeface="Palatino" charset="0"/>
              </a:rPr>
              <a:t>Jacobian</a:t>
            </a:r>
            <a:r>
              <a:rPr lang="en-US" sz="2400" dirty="0">
                <a:latin typeface="Palatino" charset="0"/>
                <a:ea typeface="ＭＳ Ｐゴシック" charset="0"/>
                <a:cs typeface="Palatino" charset="0"/>
              </a:rPr>
              <a:t> is  </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spcBef>
                <a:spcPts val="2400"/>
              </a:spcBef>
              <a:buFont typeface="Wingdings" charset="0"/>
              <a:buChar char="q"/>
              <a:defRPr/>
            </a:pPr>
            <a:r>
              <a:rPr lang="en-US" sz="2400" dirty="0">
                <a:latin typeface="Palatino" charset="0"/>
                <a:ea typeface="ＭＳ Ｐゴシック" charset="0"/>
                <a:cs typeface="Palatino" charset="0"/>
              </a:rPr>
              <a:t>On the other hand, the transformation from </a:t>
            </a:r>
            <a:r>
              <a:rPr lang="en-US" sz="2400" b="1" dirty="0">
                <a:latin typeface="Palatino" charset="0"/>
                <a:ea typeface="ＭＳ Ｐゴシック" charset="0"/>
                <a:cs typeface="Palatino" charset="0"/>
              </a:rPr>
              <a:t>Cartesian to polar </a:t>
            </a:r>
            <a:r>
              <a:rPr lang="en-US" sz="2400" dirty="0">
                <a:latin typeface="Palatino" charset="0"/>
                <a:ea typeface="ＭＳ Ｐゴシック" charset="0"/>
                <a:cs typeface="Palatino" charset="0"/>
              </a:rPr>
              <a:t>coordinates				       	      is not, since</a:t>
            </a:r>
          </a:p>
          <a:p>
            <a:pPr marL="0" indent="0">
              <a:buFont typeface="Wingdings" charset="0"/>
              <a:buNone/>
              <a:defRPr/>
            </a:pPr>
            <a:endParaRPr lang="en-US" sz="2400" dirty="0">
              <a:latin typeface="Palatino" charset="0"/>
              <a:ea typeface="ＭＳ Ｐゴシック" charset="0"/>
              <a:cs typeface="Palatino" charset="0"/>
            </a:endParaRPr>
          </a:p>
          <a:p>
            <a:pPr>
              <a:lnSpc>
                <a:spcPct val="130000"/>
              </a:lnSpc>
              <a:buFont typeface="Wingdings" charset="0"/>
              <a:buChar char="q"/>
              <a:defRPr/>
            </a:pPr>
            <a:endParaRPr lang="en-US" sz="2400" dirty="0">
              <a:latin typeface="Palatino" charset="0"/>
              <a:ea typeface="ＭＳ Ｐゴシック" charset="0"/>
              <a:cs typeface="Palatino" charset="0"/>
            </a:endParaRPr>
          </a:p>
          <a:p>
            <a:pPr>
              <a:lnSpc>
                <a:spcPct val="130000"/>
              </a:lnSpc>
              <a:buFont typeface="Wingdings" charset="0"/>
              <a:buChar char="q"/>
              <a:defRPr/>
            </a:pPr>
            <a:r>
              <a:rPr lang="en-US" sz="2400" dirty="0">
                <a:latin typeface="Palatino" charset="0"/>
                <a:ea typeface="ＭＳ Ｐゴシック" charset="0"/>
                <a:cs typeface="Palatino" charset="0"/>
              </a:rPr>
              <a:t>There are actually </a:t>
            </a:r>
            <a:r>
              <a:rPr lang="en-US" sz="2400" b="1" dirty="0">
                <a:latin typeface="Palatino" charset="0"/>
                <a:ea typeface="ＭＳ Ｐゴシック" charset="0"/>
                <a:cs typeface="Palatino" charset="0"/>
              </a:rPr>
              <a:t>“polar” coordinates </a:t>
            </a:r>
            <a:r>
              <a:rPr lang="en-US" sz="2400" dirty="0">
                <a:latin typeface="Palatino" charset="0"/>
                <a:ea typeface="ＭＳ Ｐゴシック" charset="0"/>
                <a:cs typeface="Palatino" charset="0"/>
              </a:rPr>
              <a:t>that are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given by						     for which</a:t>
            </a:r>
          </a:p>
        </p:txBody>
      </p:sp>
      <p:pic>
        <p:nvPicPr>
          <p:cNvPr id="3379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57238"/>
            <a:ext cx="2592388"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6"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557338"/>
            <a:ext cx="5221288" cy="107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7"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922" y="3044255"/>
            <a:ext cx="3816350" cy="31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8"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7704" y="3480855"/>
            <a:ext cx="5533189" cy="86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9" name="Picture 1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331913" y="5462588"/>
            <a:ext cx="6540500" cy="1216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800" name="Picture 12"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051050" y="4941168"/>
            <a:ext cx="4681538" cy="35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9879010"/>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The Relativistic Hamiltonian for electromagnetic fields</a:t>
            </a:r>
          </a:p>
        </p:txBody>
      </p:sp>
    </p:spTree>
    <p:extLst>
      <p:ext uri="{BB962C8B-B14F-4D97-AF65-F5344CB8AC3E}">
        <p14:creationId xmlns:p14="http://schemas.microsoft.com/office/powerpoint/2010/main" val="645350578"/>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187450" y="-41275"/>
            <a:ext cx="7345363" cy="806450"/>
          </a:xfrm>
        </p:spPr>
        <p:txBody>
          <a:bodyPr>
            <a:normAutofit fontScale="90000"/>
          </a:bodyPr>
          <a:lstStyle/>
          <a:p>
            <a:pPr>
              <a:defRPr/>
            </a:pPr>
            <a:r>
              <a:rPr lang="en-US" dirty="0">
                <a:latin typeface="Bookman Old Style" charset="0"/>
                <a:ea typeface="ＭＳ Ｐゴシック" charset="0"/>
              </a:rPr>
              <a:t>Single-particle relativistic Hamiltonian</a:t>
            </a:r>
          </a:p>
        </p:txBody>
      </p:sp>
      <p:sp>
        <p:nvSpPr>
          <p:cNvPr id="7" name="Content Placeholder 2"/>
          <p:cNvSpPr>
            <a:spLocks noGrp="1"/>
          </p:cNvSpPr>
          <p:nvPr>
            <p:ph sz="half" idx="1"/>
          </p:nvPr>
        </p:nvSpPr>
        <p:spPr>
          <a:xfrm>
            <a:off x="250825" y="836613"/>
            <a:ext cx="8713788" cy="5545137"/>
          </a:xfrm>
        </p:spPr>
        <p:txBody>
          <a:bodyPr>
            <a:normAutofit/>
          </a:bodyPr>
          <a:lstStyle/>
          <a:p>
            <a:pPr>
              <a:buFont typeface="Wingdings" charset="2"/>
              <a:buChar char="q"/>
              <a:defRPr/>
            </a:pPr>
            <a:r>
              <a:rPr lang="en-US" dirty="0">
                <a:latin typeface="Palatino"/>
                <a:cs typeface="Palatino"/>
              </a:rPr>
              <a:t>Neglecting self fields and radiation, motion can be described by a “single-particle” Hamiltonian</a:t>
            </a:r>
          </a:p>
          <a:p>
            <a:pPr>
              <a:buFont typeface="Wingdings" charset="2"/>
              <a:buChar char="q"/>
              <a:defRPr/>
            </a:pPr>
            <a:endParaRPr lang="en-US" dirty="0">
              <a:latin typeface="Palatino"/>
              <a:cs typeface="Palatino"/>
            </a:endParaRPr>
          </a:p>
          <a:p>
            <a:pPr marL="685800" lvl="2" indent="0">
              <a:lnSpc>
                <a:spcPct val="70000"/>
              </a:lnSpc>
              <a:buFont typeface="Wingdings" charset="0"/>
              <a:buNone/>
              <a:defRPr/>
            </a:pPr>
            <a:endParaRPr lang="en-US" dirty="0">
              <a:latin typeface="Palatino"/>
              <a:cs typeface="Palatino"/>
            </a:endParaRPr>
          </a:p>
          <a:p>
            <a:pPr lvl="2">
              <a:lnSpc>
                <a:spcPct val="110000"/>
              </a:lnSpc>
              <a:buFont typeface="Wingdings" charset="2"/>
              <a:buChar char="q"/>
              <a:defRPr/>
            </a:pPr>
            <a:r>
              <a:rPr lang="en-US" dirty="0">
                <a:latin typeface="Palatino"/>
                <a:cs typeface="Palatino"/>
              </a:rPr>
              <a:t> 			 Cartesian positions</a:t>
            </a:r>
          </a:p>
          <a:p>
            <a:pPr lvl="2">
              <a:lnSpc>
                <a:spcPct val="110000"/>
              </a:lnSpc>
              <a:buFont typeface="Wingdings" charset="2"/>
              <a:buChar char="q"/>
              <a:defRPr/>
            </a:pPr>
            <a:r>
              <a:rPr lang="en-US" dirty="0">
                <a:latin typeface="Palatino"/>
                <a:cs typeface="Palatino"/>
              </a:rPr>
              <a:t> 	                              conjugate momenta</a:t>
            </a:r>
          </a:p>
          <a:p>
            <a:pPr lvl="2">
              <a:lnSpc>
                <a:spcPct val="110000"/>
              </a:lnSpc>
              <a:buFont typeface="Wingdings" charset="2"/>
              <a:buChar char="q"/>
              <a:defRPr/>
            </a:pPr>
            <a:r>
              <a:rPr lang="en-US" dirty="0">
                <a:latin typeface="Palatino"/>
                <a:cs typeface="Palatino"/>
              </a:rPr>
              <a:t>  	                              magnetic vector potential</a:t>
            </a:r>
          </a:p>
          <a:p>
            <a:pPr lvl="2">
              <a:lnSpc>
                <a:spcPct val="110000"/>
              </a:lnSpc>
              <a:buFont typeface="Wingdings" charset="2"/>
              <a:buChar char="q"/>
              <a:defRPr/>
            </a:pPr>
            <a:r>
              <a:rPr lang="en-US" dirty="0">
                <a:latin typeface="Palatino"/>
                <a:cs typeface="Palatino"/>
              </a:rPr>
              <a:t>  	  		 electric scalar potential</a:t>
            </a:r>
          </a:p>
        </p:txBody>
      </p:sp>
      <p:pic>
        <p:nvPicPr>
          <p:cNvPr id="35843" name="Picture 4" descr="latex-image-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2708275"/>
            <a:ext cx="1439863" cy="290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4"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3068638"/>
            <a:ext cx="1871663" cy="30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5" name="Picture 10"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3429000"/>
            <a:ext cx="2095500" cy="29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6"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3789363"/>
            <a:ext cx="255588" cy="287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50" name="Picture 15"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4375" y="1844675"/>
            <a:ext cx="7818438"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82275249"/>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187450" y="-41275"/>
            <a:ext cx="7345363" cy="806450"/>
          </a:xfrm>
        </p:spPr>
        <p:txBody>
          <a:bodyPr>
            <a:normAutofit fontScale="90000"/>
          </a:bodyPr>
          <a:lstStyle/>
          <a:p>
            <a:pPr>
              <a:defRPr/>
            </a:pPr>
            <a:r>
              <a:rPr lang="en-US" dirty="0">
                <a:latin typeface="Bookman Old Style" charset="0"/>
                <a:ea typeface="ＭＳ Ｐゴシック" charset="0"/>
              </a:rPr>
              <a:t>Single-particle relativistic Hamiltonian</a:t>
            </a:r>
          </a:p>
        </p:txBody>
      </p:sp>
      <p:sp>
        <p:nvSpPr>
          <p:cNvPr id="7" name="Content Placeholder 2"/>
          <p:cNvSpPr>
            <a:spLocks noGrp="1"/>
          </p:cNvSpPr>
          <p:nvPr>
            <p:ph sz="half" idx="1"/>
          </p:nvPr>
        </p:nvSpPr>
        <p:spPr>
          <a:xfrm>
            <a:off x="250825" y="836613"/>
            <a:ext cx="8713788" cy="5545137"/>
          </a:xfrm>
        </p:spPr>
        <p:txBody>
          <a:bodyPr>
            <a:normAutofit/>
          </a:bodyPr>
          <a:lstStyle/>
          <a:p>
            <a:pPr>
              <a:buFont typeface="Wingdings" charset="2"/>
              <a:buChar char="q"/>
              <a:defRPr/>
            </a:pPr>
            <a:r>
              <a:rPr lang="en-US" dirty="0">
                <a:latin typeface="Palatino"/>
                <a:cs typeface="Palatino"/>
              </a:rPr>
              <a:t>Neglecting self fields and radiation, motion can be described by a “single-particle” Hamiltonian</a:t>
            </a:r>
          </a:p>
          <a:p>
            <a:pPr>
              <a:buFont typeface="Wingdings" charset="2"/>
              <a:buChar char="q"/>
              <a:defRPr/>
            </a:pPr>
            <a:endParaRPr lang="en-US" dirty="0">
              <a:latin typeface="Palatino"/>
              <a:cs typeface="Palatino"/>
            </a:endParaRPr>
          </a:p>
          <a:p>
            <a:pPr marL="685800" lvl="2" indent="0">
              <a:lnSpc>
                <a:spcPct val="70000"/>
              </a:lnSpc>
              <a:buFont typeface="Wingdings" charset="0"/>
              <a:buNone/>
              <a:defRPr/>
            </a:pPr>
            <a:endParaRPr lang="en-US" dirty="0">
              <a:latin typeface="Palatino"/>
              <a:cs typeface="Palatino"/>
            </a:endParaRPr>
          </a:p>
          <a:p>
            <a:pPr lvl="2">
              <a:lnSpc>
                <a:spcPct val="110000"/>
              </a:lnSpc>
              <a:buFont typeface="Wingdings" charset="2"/>
              <a:buChar char="q"/>
              <a:defRPr/>
            </a:pPr>
            <a:r>
              <a:rPr lang="en-US" dirty="0">
                <a:latin typeface="Palatino"/>
                <a:cs typeface="Palatino"/>
              </a:rPr>
              <a:t> 			 Cartesian positions</a:t>
            </a:r>
          </a:p>
          <a:p>
            <a:pPr lvl="2">
              <a:lnSpc>
                <a:spcPct val="110000"/>
              </a:lnSpc>
              <a:buFont typeface="Wingdings" charset="2"/>
              <a:buChar char="q"/>
              <a:defRPr/>
            </a:pPr>
            <a:r>
              <a:rPr lang="en-US" dirty="0">
                <a:latin typeface="Palatino"/>
                <a:cs typeface="Palatino"/>
              </a:rPr>
              <a:t> 	                              conjugate momenta</a:t>
            </a:r>
          </a:p>
          <a:p>
            <a:pPr lvl="2">
              <a:lnSpc>
                <a:spcPct val="110000"/>
              </a:lnSpc>
              <a:buFont typeface="Wingdings" charset="2"/>
              <a:buChar char="q"/>
              <a:defRPr/>
            </a:pPr>
            <a:r>
              <a:rPr lang="en-US" dirty="0">
                <a:latin typeface="Palatino"/>
                <a:cs typeface="Palatino"/>
              </a:rPr>
              <a:t>  	                              magnetic vector potential</a:t>
            </a:r>
          </a:p>
          <a:p>
            <a:pPr lvl="2">
              <a:lnSpc>
                <a:spcPct val="110000"/>
              </a:lnSpc>
              <a:buFont typeface="Wingdings" charset="2"/>
              <a:buChar char="q"/>
              <a:defRPr/>
            </a:pPr>
            <a:r>
              <a:rPr lang="en-US" dirty="0">
                <a:latin typeface="Palatino"/>
                <a:cs typeface="Palatino"/>
              </a:rPr>
              <a:t>  	  		 electric scalar potential</a:t>
            </a:r>
          </a:p>
          <a:p>
            <a:pPr>
              <a:spcBef>
                <a:spcPts val="600"/>
              </a:spcBef>
              <a:buFont typeface="Wingdings" charset="2"/>
              <a:buChar char="q"/>
              <a:defRPr/>
            </a:pPr>
            <a:r>
              <a:rPr lang="en-US" dirty="0">
                <a:latin typeface="Palatino"/>
                <a:cs typeface="Palatino"/>
              </a:rPr>
              <a:t>The ordinary kinetic momentum vector is written</a:t>
            </a:r>
          </a:p>
          <a:p>
            <a:pPr lvl="1">
              <a:buFont typeface="Wingdings" charset="2"/>
              <a:buChar char="q"/>
              <a:defRPr/>
            </a:pPr>
            <a:endParaRPr lang="en-US" dirty="0">
              <a:latin typeface="Palatino"/>
              <a:cs typeface="Palatino"/>
            </a:endParaRPr>
          </a:p>
          <a:p>
            <a:pPr marL="349250" lvl="1" indent="0">
              <a:buFont typeface="Wingdings" charset="0"/>
              <a:buNone/>
              <a:defRPr/>
            </a:pPr>
            <a:endParaRPr lang="en-US" dirty="0">
              <a:latin typeface="Palatino"/>
              <a:cs typeface="Palatino"/>
            </a:endParaRPr>
          </a:p>
          <a:p>
            <a:pPr marL="349250" lvl="1" indent="0">
              <a:buFont typeface="Wingdings" charset="0"/>
              <a:buNone/>
              <a:defRPr/>
            </a:pPr>
            <a:r>
              <a:rPr lang="en-US" dirty="0">
                <a:latin typeface="Palatino"/>
                <a:cs typeface="Palatino"/>
              </a:rPr>
              <a:t>with      the velocity vector and				  the relativistic factor</a:t>
            </a:r>
          </a:p>
        </p:txBody>
      </p:sp>
      <p:pic>
        <p:nvPicPr>
          <p:cNvPr id="35843" name="Picture 4" descr="latex-image-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2708275"/>
            <a:ext cx="1439863" cy="290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4"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3068638"/>
            <a:ext cx="1871663" cy="30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5" name="Picture 10"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3429000"/>
            <a:ext cx="2095500" cy="29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6"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3789363"/>
            <a:ext cx="255588" cy="287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7"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8175" y="4724400"/>
            <a:ext cx="5111750" cy="630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8" name="Picture 1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932363" y="5517232"/>
            <a:ext cx="2808287" cy="385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9" name="Picture 14"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403350" y="5661025"/>
            <a:ext cx="2667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50" name="Picture 15"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14375" y="1844675"/>
            <a:ext cx="7818438"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0851235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187450" y="-41275"/>
            <a:ext cx="7345363" cy="806450"/>
          </a:xfrm>
        </p:spPr>
        <p:txBody>
          <a:bodyPr>
            <a:normAutofit fontScale="90000"/>
          </a:bodyPr>
          <a:lstStyle/>
          <a:p>
            <a:pPr>
              <a:defRPr/>
            </a:pPr>
            <a:r>
              <a:rPr lang="en-US" dirty="0">
                <a:latin typeface="Bookman Old Style" charset="0"/>
                <a:ea typeface="ＭＳ Ｐゴシック" charset="0"/>
              </a:rPr>
              <a:t>Single-particle relativistic Hamiltonian</a:t>
            </a:r>
          </a:p>
        </p:txBody>
      </p:sp>
      <p:sp>
        <p:nvSpPr>
          <p:cNvPr id="7" name="Content Placeholder 2"/>
          <p:cNvSpPr>
            <a:spLocks noGrp="1"/>
          </p:cNvSpPr>
          <p:nvPr>
            <p:ph sz="half" idx="1"/>
          </p:nvPr>
        </p:nvSpPr>
        <p:spPr>
          <a:xfrm>
            <a:off x="395288" y="1553579"/>
            <a:ext cx="8713787" cy="4683709"/>
          </a:xfrm>
        </p:spPr>
        <p:txBody>
          <a:bodyPr>
            <a:noAutofit/>
          </a:bodyPr>
          <a:lstStyle/>
          <a:p>
            <a:pPr>
              <a:buFont typeface="Wingdings" charset="2"/>
              <a:buChar char="q"/>
              <a:defRPr/>
            </a:pPr>
            <a:r>
              <a:rPr lang="en-US" sz="2400" dirty="0">
                <a:cs typeface="Palatino"/>
              </a:rPr>
              <a:t> It is generally a </a:t>
            </a:r>
            <a:r>
              <a:rPr lang="en-US" sz="2400" b="1" dirty="0">
                <a:cs typeface="Palatino"/>
              </a:rPr>
              <a:t>3 degrees of freedom </a:t>
            </a:r>
            <a:r>
              <a:rPr lang="en-US" sz="2400" dirty="0">
                <a:cs typeface="Palatino"/>
              </a:rPr>
              <a:t>one plus </a:t>
            </a:r>
            <a:r>
              <a:rPr lang="en-US" sz="2400" b="1" dirty="0">
                <a:cs typeface="Palatino"/>
              </a:rPr>
              <a:t>time</a:t>
            </a:r>
            <a:r>
              <a:rPr lang="en-US" sz="2400" dirty="0">
                <a:cs typeface="Palatino"/>
              </a:rPr>
              <a:t> (i.e., </a:t>
            </a:r>
            <a:r>
              <a:rPr lang="en-US" sz="2400" b="1" dirty="0">
                <a:cs typeface="Palatino"/>
              </a:rPr>
              <a:t>4 degrees of freedom</a:t>
            </a:r>
            <a:r>
              <a:rPr lang="en-US" sz="2400" dirty="0">
                <a:cs typeface="Palatino"/>
              </a:rPr>
              <a:t>)</a:t>
            </a:r>
          </a:p>
          <a:p>
            <a:pPr>
              <a:buFont typeface="Wingdings" charset="2"/>
              <a:buChar char="q"/>
              <a:defRPr/>
            </a:pPr>
            <a:r>
              <a:rPr lang="en-US" sz="2400" dirty="0">
                <a:cs typeface="Palatino"/>
              </a:rPr>
              <a:t> The Hamiltonian represents the </a:t>
            </a:r>
            <a:r>
              <a:rPr lang="en-US" sz="2400" b="1" dirty="0">
                <a:cs typeface="Palatino"/>
              </a:rPr>
              <a:t>total energy</a:t>
            </a:r>
          </a:p>
          <a:p>
            <a:pPr>
              <a:buFont typeface="Wingdings" charset="2"/>
              <a:buChar char="q"/>
              <a:defRPr/>
            </a:pPr>
            <a:endParaRPr lang="en-US" sz="2400" dirty="0">
              <a:cs typeface="Palatino"/>
            </a:endParaRPr>
          </a:p>
        </p:txBody>
      </p:sp>
      <p:pic>
        <p:nvPicPr>
          <p:cNvPr id="36869" name="Picture 2" descr="latex-image-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49513" y="2788817"/>
            <a:ext cx="3498850"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5" descr="latex-image-1.pdf">
            <a:extLst>
              <a:ext uri="{FF2B5EF4-FFF2-40B4-BE49-F238E27FC236}">
                <a16:creationId xmlns:a16="http://schemas.microsoft.com/office/drawing/2014/main" id="{6DA0640E-7ED3-A647-A1F1-1A15DF12D70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 y="747129"/>
            <a:ext cx="7818438"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02971556"/>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187450" y="-41275"/>
            <a:ext cx="7345363" cy="806450"/>
          </a:xfrm>
        </p:spPr>
        <p:txBody>
          <a:bodyPr>
            <a:normAutofit fontScale="90000"/>
          </a:bodyPr>
          <a:lstStyle/>
          <a:p>
            <a:pPr>
              <a:defRPr/>
            </a:pPr>
            <a:r>
              <a:rPr lang="en-US" dirty="0">
                <a:latin typeface="Bookman Old Style" charset="0"/>
                <a:ea typeface="ＭＳ Ｐゴシック" charset="0"/>
              </a:rPr>
              <a:t>Single-particle relativistic Hamiltonian</a:t>
            </a:r>
          </a:p>
        </p:txBody>
      </p:sp>
      <p:sp>
        <p:nvSpPr>
          <p:cNvPr id="7" name="Content Placeholder 2"/>
          <p:cNvSpPr>
            <a:spLocks noGrp="1"/>
          </p:cNvSpPr>
          <p:nvPr>
            <p:ph sz="half" idx="1"/>
          </p:nvPr>
        </p:nvSpPr>
        <p:spPr>
          <a:xfrm>
            <a:off x="395288" y="1553579"/>
            <a:ext cx="8713787" cy="4683709"/>
          </a:xfrm>
        </p:spPr>
        <p:txBody>
          <a:bodyPr>
            <a:noAutofit/>
          </a:bodyPr>
          <a:lstStyle/>
          <a:p>
            <a:pPr>
              <a:buFont typeface="Wingdings" charset="2"/>
              <a:buChar char="q"/>
              <a:defRPr/>
            </a:pPr>
            <a:r>
              <a:rPr lang="en-US" sz="2400" dirty="0">
                <a:cs typeface="Palatino"/>
              </a:rPr>
              <a:t> It is generally a </a:t>
            </a:r>
            <a:r>
              <a:rPr lang="en-US" sz="2400" b="1" dirty="0">
                <a:cs typeface="Palatino"/>
              </a:rPr>
              <a:t>3 degrees of freedom </a:t>
            </a:r>
            <a:r>
              <a:rPr lang="en-US" sz="2400" dirty="0">
                <a:cs typeface="Palatino"/>
              </a:rPr>
              <a:t>one plus </a:t>
            </a:r>
            <a:r>
              <a:rPr lang="en-US" sz="2400" b="1" dirty="0">
                <a:cs typeface="Palatino"/>
              </a:rPr>
              <a:t>time</a:t>
            </a:r>
            <a:r>
              <a:rPr lang="en-US" sz="2400" dirty="0">
                <a:cs typeface="Palatino"/>
              </a:rPr>
              <a:t> (i.e., </a:t>
            </a:r>
            <a:r>
              <a:rPr lang="en-US" sz="2400" b="1" dirty="0">
                <a:cs typeface="Palatino"/>
              </a:rPr>
              <a:t>4 degrees of freedom</a:t>
            </a:r>
            <a:r>
              <a:rPr lang="en-US" sz="2400" dirty="0">
                <a:cs typeface="Palatino"/>
              </a:rPr>
              <a:t>)</a:t>
            </a:r>
          </a:p>
          <a:p>
            <a:pPr>
              <a:buFont typeface="Wingdings" charset="2"/>
              <a:buChar char="q"/>
              <a:defRPr/>
            </a:pPr>
            <a:r>
              <a:rPr lang="en-US" sz="2400" dirty="0">
                <a:cs typeface="Palatino"/>
              </a:rPr>
              <a:t> The Hamiltonian represents the </a:t>
            </a:r>
            <a:r>
              <a:rPr lang="en-US" sz="2400" b="1" dirty="0">
                <a:cs typeface="Palatino"/>
              </a:rPr>
              <a:t>total energy</a:t>
            </a:r>
          </a:p>
          <a:p>
            <a:pPr>
              <a:buFont typeface="Wingdings" charset="2"/>
              <a:buChar char="q"/>
              <a:defRPr/>
            </a:pPr>
            <a:endParaRPr lang="en-US" sz="2400" dirty="0">
              <a:cs typeface="Palatino"/>
            </a:endParaRPr>
          </a:p>
          <a:p>
            <a:pPr>
              <a:buFont typeface="Wingdings" charset="2"/>
              <a:buChar char="q"/>
              <a:defRPr/>
            </a:pPr>
            <a:r>
              <a:rPr lang="en-US" sz="2400" dirty="0">
                <a:cs typeface="Palatino"/>
              </a:rPr>
              <a:t> The </a:t>
            </a:r>
            <a:r>
              <a:rPr lang="en-US" sz="2400" b="1" dirty="0">
                <a:cs typeface="Palatino"/>
              </a:rPr>
              <a:t>total kinetic momentum </a:t>
            </a:r>
            <a:r>
              <a:rPr lang="en-US" sz="2400" dirty="0">
                <a:cs typeface="Palatino"/>
              </a:rPr>
              <a:t>is</a:t>
            </a:r>
          </a:p>
          <a:p>
            <a:pPr>
              <a:buFont typeface="Wingdings" charset="2"/>
              <a:buChar char="q"/>
              <a:defRPr/>
            </a:pPr>
            <a:endParaRPr lang="en-US" sz="2400" dirty="0">
              <a:cs typeface="Palatino"/>
            </a:endParaRPr>
          </a:p>
          <a:p>
            <a:pPr>
              <a:buFont typeface="Wingdings" charset="2"/>
              <a:buChar char="q"/>
              <a:defRPr/>
            </a:pPr>
            <a:endParaRPr lang="en-US" sz="2400" dirty="0">
              <a:cs typeface="Palatino"/>
            </a:endParaRPr>
          </a:p>
          <a:p>
            <a:pPr>
              <a:buFont typeface="Wingdings" charset="2"/>
              <a:buChar char="q"/>
              <a:defRPr/>
            </a:pPr>
            <a:r>
              <a:rPr lang="en-US" sz="2400" dirty="0">
                <a:cs typeface="Palatino"/>
              </a:rPr>
              <a:t> Using </a:t>
            </a:r>
            <a:r>
              <a:rPr lang="en-US" sz="2400" b="1" dirty="0">
                <a:cs typeface="Palatino"/>
              </a:rPr>
              <a:t>Hamilton's equations</a:t>
            </a:r>
          </a:p>
          <a:p>
            <a:pPr>
              <a:buFont typeface="Wingdings" charset="2"/>
              <a:buChar char="q"/>
              <a:defRPr/>
            </a:pPr>
            <a:endParaRPr lang="en-US" sz="2400" dirty="0">
              <a:cs typeface="Palatino"/>
            </a:endParaRPr>
          </a:p>
          <a:p>
            <a:pPr marL="0" indent="0">
              <a:buFont typeface="Wingdings" charset="0"/>
              <a:buNone/>
              <a:defRPr/>
            </a:pPr>
            <a:r>
              <a:rPr lang="en-US" sz="2400" dirty="0">
                <a:cs typeface="Palatino"/>
              </a:rPr>
              <a:t>   </a:t>
            </a:r>
          </a:p>
          <a:p>
            <a:pPr marL="0" indent="0">
              <a:buFont typeface="Wingdings" charset="0"/>
              <a:buNone/>
              <a:defRPr/>
            </a:pPr>
            <a:r>
              <a:rPr lang="en-US" sz="2400" dirty="0">
                <a:cs typeface="Palatino"/>
              </a:rPr>
              <a:t>it can be shown that motion is governed by </a:t>
            </a:r>
            <a:r>
              <a:rPr lang="en-US" sz="2400" b="1" dirty="0">
                <a:cs typeface="Palatino"/>
              </a:rPr>
              <a:t>Lorentz equations</a:t>
            </a:r>
          </a:p>
          <a:p>
            <a:pPr>
              <a:buFont typeface="Wingdings" charset="2"/>
              <a:buChar char="q"/>
              <a:defRPr/>
            </a:pPr>
            <a:endParaRPr lang="en-US" sz="2400" dirty="0">
              <a:latin typeface="Palatino"/>
              <a:cs typeface="Palatino"/>
            </a:endParaRPr>
          </a:p>
        </p:txBody>
      </p:sp>
      <p:pic>
        <p:nvPicPr>
          <p:cNvPr id="36867" name="Picture 1" descr="latex-image-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29372" y="3577221"/>
            <a:ext cx="3771900" cy="1054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6868"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82838" y="5304421"/>
            <a:ext cx="3632200" cy="469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6869"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49513" y="2788817"/>
            <a:ext cx="3498850"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5" descr="latex-image-1.pdf">
            <a:extLst>
              <a:ext uri="{FF2B5EF4-FFF2-40B4-BE49-F238E27FC236}">
                <a16:creationId xmlns:a16="http://schemas.microsoft.com/office/drawing/2014/main" id="{6DA0640E-7ED3-A647-A1F1-1A15DF12D70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 y="747129"/>
            <a:ext cx="7818438"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66934455"/>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The Accelerator ring Hamiltonian</a:t>
            </a:r>
          </a:p>
        </p:txBody>
      </p:sp>
    </p:spTree>
    <p:extLst>
      <p:ext uri="{BB962C8B-B14F-4D97-AF65-F5344CB8AC3E}">
        <p14:creationId xmlns:p14="http://schemas.microsoft.com/office/powerpoint/2010/main" val="677669028"/>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115616" y="0"/>
            <a:ext cx="7723584" cy="685800"/>
          </a:xfrm>
        </p:spPr>
        <p:txBody>
          <a:bodyPr/>
          <a:lstStyle/>
          <a:p>
            <a:pPr eaLnBrk="1" hangingPunct="1"/>
            <a:r>
              <a:rPr lang="en-GB" sz="2000" b="1" dirty="0"/>
              <a:t>Copyright statement and speaker’s release for video publishing</a:t>
            </a:r>
            <a:endParaRPr lang="en-US" sz="2000" dirty="0">
              <a:latin typeface="Palatino" charset="0"/>
              <a:ea typeface="ＭＳ Ｐゴシック" charset="0"/>
              <a:cs typeface="ＭＳ Ｐゴシック" charset="0"/>
            </a:endParaRPr>
          </a:p>
        </p:txBody>
      </p:sp>
      <p:sp>
        <p:nvSpPr>
          <p:cNvPr id="11266" name="Rectangle 3"/>
          <p:cNvSpPr>
            <a:spLocks noChangeArrowheads="1"/>
          </p:cNvSpPr>
          <p:nvPr/>
        </p:nvSpPr>
        <p:spPr bwMode="auto">
          <a:xfrm>
            <a:off x="304800" y="749300"/>
            <a:ext cx="8731250" cy="5346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l">
              <a:buSzTx/>
              <a:buNone/>
              <a:defRPr/>
            </a:pPr>
            <a:endParaRPr lang="en-US" dirty="0">
              <a:latin typeface="Palatino" charset="0"/>
            </a:endParaRP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
        <p:nvSpPr>
          <p:cNvPr id="7" name="Rectangle 6">
            <a:extLst>
              <a:ext uri="{FF2B5EF4-FFF2-40B4-BE49-F238E27FC236}">
                <a16:creationId xmlns:a16="http://schemas.microsoft.com/office/drawing/2014/main" id="{952444A9-4267-2D4A-B413-E4B4E113755B}"/>
              </a:ext>
            </a:extLst>
          </p:cNvPr>
          <p:cNvSpPr/>
          <p:nvPr/>
        </p:nvSpPr>
        <p:spPr>
          <a:xfrm>
            <a:off x="183846" y="980728"/>
            <a:ext cx="8973157" cy="5410712"/>
          </a:xfrm>
          <a:prstGeom prst="rect">
            <a:avLst/>
          </a:prstGeom>
        </p:spPr>
        <p:txBody>
          <a:bodyPr wrap="square">
            <a:spAutoFit/>
          </a:bodyPr>
          <a:lstStyle/>
          <a:p>
            <a:pPr lvl="0" algn="just"/>
            <a:r>
              <a:rPr lang="en-US" dirty="0"/>
              <a:t> The author consents to the photographic, audio and video recording of this lecture at the CERN Accelerator School. The term “lecture” includes any material incorporated therein including but not limited to text, images and references. </a:t>
            </a:r>
            <a:endParaRPr lang="fr-FR" dirty="0"/>
          </a:p>
          <a:p>
            <a:pPr lvl="0" algn="just"/>
            <a:r>
              <a:rPr lang="en-US" dirty="0"/>
              <a:t> The author hereby grants CERN a royalty-free license to use his image and name as well as the recordings mentioned above, in order to post them on the CAS website.</a:t>
            </a:r>
            <a:endParaRPr lang="fr-FR" dirty="0"/>
          </a:p>
          <a:p>
            <a:pPr lvl="0" algn="just"/>
            <a:r>
              <a:rPr lang="en-US" dirty="0"/>
              <a:t> 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spTree>
    <p:extLst>
      <p:ext uri="{BB962C8B-B14F-4D97-AF65-F5344CB8AC3E}">
        <p14:creationId xmlns:p14="http://schemas.microsoft.com/office/powerpoint/2010/main" val="597148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15616" y="-41275"/>
            <a:ext cx="7633097" cy="664090"/>
          </a:xfrm>
        </p:spPr>
        <p:txBody>
          <a:bodyPr/>
          <a:lstStyle/>
          <a:p>
            <a:r>
              <a:rPr lang="en-US" sz="2400" dirty="0">
                <a:latin typeface="Bookman Old Style" charset="0"/>
                <a:ea typeface="ＭＳ Ｐゴシック" charset="0"/>
                <a:cs typeface="ＭＳ Ｐゴシック" charset="0"/>
              </a:rPr>
              <a:t>Canonical transformations and approximations</a:t>
            </a:r>
          </a:p>
        </p:txBody>
      </p:sp>
      <p:sp>
        <p:nvSpPr>
          <p:cNvPr id="52226" name="Content Placeholder 2"/>
          <p:cNvSpPr>
            <a:spLocks noGrp="1"/>
          </p:cNvSpPr>
          <p:nvPr>
            <p:ph sz="half" idx="1"/>
          </p:nvPr>
        </p:nvSpPr>
        <p:spPr>
          <a:xfrm>
            <a:off x="250825" y="692151"/>
            <a:ext cx="7777557" cy="1656730"/>
          </a:xfrm>
        </p:spPr>
        <p:txBody>
          <a:bodyPr>
            <a:normAutofit fontScale="92500" lnSpcReduction="20000"/>
          </a:bodyPr>
          <a:lstStyle/>
          <a:p>
            <a:pPr>
              <a:buFont typeface="Wingdings" charset="0"/>
              <a:buChar char="q"/>
            </a:pPr>
            <a:r>
              <a:rPr lang="en-US" dirty="0">
                <a:latin typeface="Palatino" charset="0"/>
                <a:ea typeface="ＭＳ Ｐゴシック" charset="0"/>
                <a:cs typeface="Palatino" charset="0"/>
              </a:rPr>
              <a:t>Summary of </a:t>
            </a:r>
            <a:r>
              <a:rPr lang="en-US" b="1" dirty="0">
                <a:latin typeface="Palatino" charset="0"/>
                <a:ea typeface="ＭＳ Ｐゴシック" charset="0"/>
                <a:cs typeface="Palatino" charset="0"/>
              </a:rPr>
              <a:t>canonical transformations </a:t>
            </a:r>
            <a:r>
              <a:rPr lang="en-US" dirty="0">
                <a:latin typeface="Palatino" charset="0"/>
                <a:ea typeface="ＭＳ Ｐゴシック" charset="0"/>
                <a:cs typeface="Palatino" charset="0"/>
              </a:rPr>
              <a:t>and </a:t>
            </a:r>
            <a:r>
              <a:rPr lang="en-US" b="1" dirty="0">
                <a:latin typeface="Palatino" charset="0"/>
                <a:ea typeface="ＭＳ Ｐゴシック" charset="0"/>
                <a:cs typeface="Palatino" charset="0"/>
              </a:rPr>
              <a:t>approximations</a:t>
            </a:r>
            <a:r>
              <a:rPr lang="en-US" dirty="0">
                <a:latin typeface="Palatino" charset="0"/>
                <a:ea typeface="ＭＳ Ｐゴシック" charset="0"/>
                <a:cs typeface="Palatino" charset="0"/>
              </a:rPr>
              <a:t> for simplifying Hamiltonian </a:t>
            </a:r>
          </a:p>
          <a:p>
            <a:pPr lvl="1"/>
            <a:r>
              <a:rPr lang="en-US" dirty="0">
                <a:latin typeface="Palatino" charset="0"/>
                <a:ea typeface="ＭＳ Ｐゴシック" charset="0"/>
                <a:cs typeface="Palatino" charset="0"/>
              </a:rPr>
              <a:t>From </a:t>
            </a:r>
            <a:r>
              <a:rPr lang="en-US" b="1" dirty="0">
                <a:latin typeface="Palatino" charset="0"/>
                <a:ea typeface="ＭＳ Ｐゴシック" charset="0"/>
                <a:cs typeface="Palatino" charset="0"/>
              </a:rPr>
              <a:t>Cartesian </a:t>
            </a:r>
            <a:r>
              <a:rPr lang="en-US" dirty="0">
                <a:latin typeface="Palatino" charset="0"/>
                <a:ea typeface="ＭＳ Ｐゴシック" charset="0"/>
                <a:cs typeface="Palatino" charset="0"/>
              </a:rPr>
              <a:t>to</a:t>
            </a:r>
            <a:r>
              <a:rPr lang="en-US" b="1" dirty="0">
                <a:latin typeface="Palatino" charset="0"/>
                <a:ea typeface="ＭＳ Ｐゴシック" charset="0"/>
                <a:cs typeface="Palatino" charset="0"/>
              </a:rPr>
              <a:t>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a:t>
            </a:r>
            <a:r>
              <a:rPr lang="en-US" dirty="0">
                <a:latin typeface="Palatino" charset="0"/>
                <a:ea typeface="ＭＳ Ｐゴシック" charset="0"/>
                <a:cs typeface="Palatino" charset="0"/>
              </a:rPr>
              <a:t>(rotating)     coordinate system (bending in the horizontal plane), useful for </a:t>
            </a:r>
            <a:r>
              <a:rPr lang="en-US" b="1" dirty="0">
                <a:latin typeface="Palatino" charset="0"/>
                <a:ea typeface="ＭＳ Ｐゴシック" charset="0"/>
                <a:cs typeface="Palatino" charset="0"/>
              </a:rPr>
              <a:t>rings</a:t>
            </a:r>
          </a:p>
        </p:txBody>
      </p:sp>
      <p:grpSp>
        <p:nvGrpSpPr>
          <p:cNvPr id="4" name="Group 91">
            <a:extLst>
              <a:ext uri="{FF2B5EF4-FFF2-40B4-BE49-F238E27FC236}">
                <a16:creationId xmlns:a16="http://schemas.microsoft.com/office/drawing/2014/main" id="{B687F330-8AC9-9CDD-905F-0354E6BBBDC4}"/>
              </a:ext>
            </a:extLst>
          </p:cNvPr>
          <p:cNvGrpSpPr>
            <a:grpSpLocks/>
          </p:cNvGrpSpPr>
          <p:nvPr/>
        </p:nvGrpSpPr>
        <p:grpSpPr bwMode="auto">
          <a:xfrm>
            <a:off x="2051719" y="2668341"/>
            <a:ext cx="5140392" cy="3280938"/>
            <a:chOff x="5786596" y="2271514"/>
            <a:chExt cx="3288091" cy="1733550"/>
          </a:xfrm>
        </p:grpSpPr>
        <p:grpSp>
          <p:nvGrpSpPr>
            <p:cNvPr id="6" name="Group 78">
              <a:extLst>
                <a:ext uri="{FF2B5EF4-FFF2-40B4-BE49-F238E27FC236}">
                  <a16:creationId xmlns:a16="http://schemas.microsoft.com/office/drawing/2014/main" id="{FCE58360-DC53-9CDE-E578-8DE9D500EC4C}"/>
                </a:ext>
              </a:extLst>
            </p:cNvPr>
            <p:cNvGrpSpPr>
              <a:grpSpLocks/>
            </p:cNvGrpSpPr>
            <p:nvPr/>
          </p:nvGrpSpPr>
          <p:grpSpPr bwMode="auto">
            <a:xfrm>
              <a:off x="5786596" y="2271514"/>
              <a:ext cx="3288091" cy="1733550"/>
              <a:chOff x="5434385" y="2730796"/>
              <a:chExt cx="3241675" cy="1733550"/>
            </a:xfrm>
          </p:grpSpPr>
          <p:grpSp>
            <p:nvGrpSpPr>
              <p:cNvPr id="8" name="Group 1085">
                <a:extLst>
                  <a:ext uri="{FF2B5EF4-FFF2-40B4-BE49-F238E27FC236}">
                    <a16:creationId xmlns:a16="http://schemas.microsoft.com/office/drawing/2014/main" id="{5EE0AC9F-9ED3-5D8C-A99B-A6FE9EB5D5B9}"/>
                  </a:ext>
                </a:extLst>
              </p:cNvPr>
              <p:cNvGrpSpPr>
                <a:grpSpLocks/>
              </p:cNvGrpSpPr>
              <p:nvPr/>
            </p:nvGrpSpPr>
            <p:grpSpPr bwMode="auto">
              <a:xfrm>
                <a:off x="5434385" y="2730796"/>
                <a:ext cx="3241675" cy="1733550"/>
                <a:chOff x="231" y="2064"/>
                <a:chExt cx="2042" cy="1092"/>
              </a:xfrm>
            </p:grpSpPr>
            <p:sp>
              <p:nvSpPr>
                <p:cNvPr id="14" name="Arc 1082">
                  <a:extLst>
                    <a:ext uri="{FF2B5EF4-FFF2-40B4-BE49-F238E27FC236}">
                      <a16:creationId xmlns:a16="http://schemas.microsoft.com/office/drawing/2014/main" id="{F3F10447-82E8-AC1F-638E-9484A71F35CE}"/>
                    </a:ext>
                  </a:extLst>
                </p:cNvPr>
                <p:cNvSpPr>
                  <a:spLocks/>
                </p:cNvSpPr>
                <p:nvPr/>
              </p:nvSpPr>
              <p:spPr bwMode="auto">
                <a:xfrm flipH="1">
                  <a:off x="1248" y="2880"/>
                  <a:ext cx="137" cy="73"/>
                </a:xfrm>
                <a:custGeom>
                  <a:avLst/>
                  <a:gdLst>
                    <a:gd name="G0" fmla="+- 19869 0 0"/>
                    <a:gd name="G1" fmla="+- 21600 0 0"/>
                    <a:gd name="G2" fmla="+- 21600 0 0"/>
                    <a:gd name="T0" fmla="*/ 0 w 41056"/>
                    <a:gd name="T1" fmla="*/ 13128 h 21600"/>
                    <a:gd name="T2" fmla="*/ 41056 w 41056"/>
                    <a:gd name="T3" fmla="*/ 17397 h 21600"/>
                    <a:gd name="T4" fmla="*/ 19869 w 41056"/>
                    <a:gd name="T5" fmla="*/ 21600 h 21600"/>
                  </a:gdLst>
                  <a:ahLst/>
                  <a:cxnLst>
                    <a:cxn ang="0">
                      <a:pos x="T0" y="T1"/>
                    </a:cxn>
                    <a:cxn ang="0">
                      <a:pos x="T2" y="T3"/>
                    </a:cxn>
                    <a:cxn ang="0">
                      <a:pos x="T4" y="T5"/>
                    </a:cxn>
                  </a:cxnLst>
                  <a:rect l="0" t="0" r="r" b="b"/>
                  <a:pathLst>
                    <a:path w="41056" h="21600" fill="none" extrusionOk="0">
                      <a:moveTo>
                        <a:pt x="-1" y="13127"/>
                      </a:moveTo>
                      <a:cubicBezTo>
                        <a:pt x="3394" y="5166"/>
                        <a:pt x="11213" y="-1"/>
                        <a:pt x="19869" y="-1"/>
                      </a:cubicBezTo>
                      <a:cubicBezTo>
                        <a:pt x="30177" y="-1"/>
                        <a:pt x="39050" y="7285"/>
                        <a:pt x="41056" y="17396"/>
                      </a:cubicBezTo>
                    </a:path>
                    <a:path w="41056" h="21600" stroke="0" extrusionOk="0">
                      <a:moveTo>
                        <a:pt x="-1" y="13127"/>
                      </a:moveTo>
                      <a:cubicBezTo>
                        <a:pt x="3394" y="5166"/>
                        <a:pt x="11213" y="-1"/>
                        <a:pt x="19869" y="-1"/>
                      </a:cubicBezTo>
                      <a:cubicBezTo>
                        <a:pt x="30177" y="-1"/>
                        <a:pt x="39050" y="7285"/>
                        <a:pt x="41056" y="17396"/>
                      </a:cubicBezTo>
                      <a:lnTo>
                        <a:pt x="19869" y="21600"/>
                      </a:lnTo>
                      <a:close/>
                    </a:path>
                  </a:pathLst>
                </a:custGeom>
                <a:noFill/>
                <a:ln w="9525">
                  <a:solidFill>
                    <a:srgbClr val="00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5" name="Arc 1040">
                  <a:extLst>
                    <a:ext uri="{FF2B5EF4-FFF2-40B4-BE49-F238E27FC236}">
                      <a16:creationId xmlns:a16="http://schemas.microsoft.com/office/drawing/2014/main" id="{7CDEE091-CBC7-25B3-B8BD-71B9DFE18163}"/>
                    </a:ext>
                  </a:extLst>
                </p:cNvPr>
                <p:cNvSpPr>
                  <a:spLocks/>
                </p:cNvSpPr>
                <p:nvPr/>
              </p:nvSpPr>
              <p:spPr bwMode="auto">
                <a:xfrm rot="10824958" flipV="1">
                  <a:off x="597" y="2497"/>
                  <a:ext cx="1646" cy="659"/>
                </a:xfrm>
                <a:custGeom>
                  <a:avLst/>
                  <a:gdLst>
                    <a:gd name="G0" fmla="+- 0 0 0"/>
                    <a:gd name="G1" fmla="+- 21600 0 0"/>
                    <a:gd name="G2" fmla="+- 21600 0 0"/>
                    <a:gd name="T0" fmla="*/ 0 w 21298"/>
                    <a:gd name="T1" fmla="*/ 0 h 21600"/>
                    <a:gd name="T2" fmla="*/ 21298 w 21298"/>
                    <a:gd name="T3" fmla="*/ 18001 h 21600"/>
                    <a:gd name="T4" fmla="*/ 0 w 21298"/>
                    <a:gd name="T5" fmla="*/ 21600 h 21600"/>
                  </a:gdLst>
                  <a:ahLst/>
                  <a:cxnLst>
                    <a:cxn ang="0">
                      <a:pos x="T0" y="T1"/>
                    </a:cxn>
                    <a:cxn ang="0">
                      <a:pos x="T2" y="T3"/>
                    </a:cxn>
                    <a:cxn ang="0">
                      <a:pos x="T4" y="T5"/>
                    </a:cxn>
                  </a:cxnLst>
                  <a:rect l="0" t="0" r="r" b="b"/>
                  <a:pathLst>
                    <a:path w="21298" h="21600" fill="none" extrusionOk="0">
                      <a:moveTo>
                        <a:pt x="0" y="-1"/>
                      </a:moveTo>
                      <a:cubicBezTo>
                        <a:pt x="10540" y="-1"/>
                        <a:pt x="19541" y="7607"/>
                        <a:pt x="21298" y="18000"/>
                      </a:cubicBezTo>
                    </a:path>
                    <a:path w="21298" h="21600" stroke="0" extrusionOk="0">
                      <a:moveTo>
                        <a:pt x="0" y="-1"/>
                      </a:moveTo>
                      <a:cubicBezTo>
                        <a:pt x="10540" y="-1"/>
                        <a:pt x="19541" y="7607"/>
                        <a:pt x="21298" y="18000"/>
                      </a:cubicBezTo>
                      <a:lnTo>
                        <a:pt x="0" y="21600"/>
                      </a:lnTo>
                      <a:close/>
                    </a:path>
                  </a:pathLst>
                </a:custGeom>
                <a:noFill/>
                <a:ln w="19050">
                  <a:solidFill>
                    <a:srgbClr val="FF0000"/>
                  </a:solidFill>
                  <a:prstDash val="sysDot"/>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6" name="Line 1042">
                  <a:extLst>
                    <a:ext uri="{FF2B5EF4-FFF2-40B4-BE49-F238E27FC236}">
                      <a16:creationId xmlns:a16="http://schemas.microsoft.com/office/drawing/2014/main" id="{CA8A6A5C-54B0-6057-9176-7B385A29B620}"/>
                    </a:ext>
                  </a:extLst>
                </p:cNvPr>
                <p:cNvSpPr>
                  <a:spLocks noChangeShapeType="1"/>
                </p:cNvSpPr>
                <p:nvPr/>
              </p:nvSpPr>
              <p:spPr bwMode="auto">
                <a:xfrm flipV="1">
                  <a:off x="960" y="2112"/>
                  <a:ext cx="0" cy="624"/>
                </a:xfrm>
                <a:prstGeom prst="line">
                  <a:avLst/>
                </a:prstGeom>
                <a:noFill/>
                <a:ln w="254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7" name="Oval 1044">
                  <a:extLst>
                    <a:ext uri="{FF2B5EF4-FFF2-40B4-BE49-F238E27FC236}">
                      <a16:creationId xmlns:a16="http://schemas.microsoft.com/office/drawing/2014/main" id="{41C771DC-E3F8-351B-C1C6-1FB11853F366}"/>
                    </a:ext>
                  </a:extLst>
                </p:cNvPr>
                <p:cNvSpPr>
                  <a:spLocks noChangeArrowheads="1"/>
                </p:cNvSpPr>
                <p:nvPr/>
              </p:nvSpPr>
              <p:spPr bwMode="auto">
                <a:xfrm>
                  <a:off x="720" y="2400"/>
                  <a:ext cx="48" cy="48"/>
                </a:xfrm>
                <a:prstGeom prst="ellipse">
                  <a:avLst/>
                </a:prstGeom>
                <a:solidFill>
                  <a:srgbClr val="00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8" name="Line 1045">
                  <a:extLst>
                    <a:ext uri="{FF2B5EF4-FFF2-40B4-BE49-F238E27FC236}">
                      <a16:creationId xmlns:a16="http://schemas.microsoft.com/office/drawing/2014/main" id="{8B9802DE-5449-E24C-10CB-AB29EDCB4BB6}"/>
                    </a:ext>
                  </a:extLst>
                </p:cNvPr>
                <p:cNvSpPr>
                  <a:spLocks noChangeShapeType="1"/>
                </p:cNvSpPr>
                <p:nvPr/>
              </p:nvSpPr>
              <p:spPr bwMode="auto">
                <a:xfrm flipV="1">
                  <a:off x="960" y="2496"/>
                  <a:ext cx="624" cy="240"/>
                </a:xfrm>
                <a:prstGeom prst="line">
                  <a:avLst/>
                </a:prstGeom>
                <a:noFill/>
                <a:ln w="254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9" name="Line 1046">
                  <a:extLst>
                    <a:ext uri="{FF2B5EF4-FFF2-40B4-BE49-F238E27FC236}">
                      <a16:creationId xmlns:a16="http://schemas.microsoft.com/office/drawing/2014/main" id="{132831ED-3EAA-7E63-5DDD-CC01D22922CE}"/>
                    </a:ext>
                  </a:extLst>
                </p:cNvPr>
                <p:cNvSpPr>
                  <a:spLocks noChangeShapeType="1"/>
                </p:cNvSpPr>
                <p:nvPr/>
              </p:nvSpPr>
              <p:spPr bwMode="auto">
                <a:xfrm flipH="1" flipV="1">
                  <a:off x="432" y="2400"/>
                  <a:ext cx="528" cy="336"/>
                </a:xfrm>
                <a:prstGeom prst="line">
                  <a:avLst/>
                </a:prstGeom>
                <a:noFill/>
                <a:ln w="254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0" name="Line 1047">
                  <a:extLst>
                    <a:ext uri="{FF2B5EF4-FFF2-40B4-BE49-F238E27FC236}">
                      <a16:creationId xmlns:a16="http://schemas.microsoft.com/office/drawing/2014/main" id="{5F834B04-99F8-EE87-F349-24B2AB273668}"/>
                    </a:ext>
                  </a:extLst>
                </p:cNvPr>
                <p:cNvSpPr>
                  <a:spLocks noChangeShapeType="1"/>
                </p:cNvSpPr>
                <p:nvPr/>
              </p:nvSpPr>
              <p:spPr bwMode="auto">
                <a:xfrm>
                  <a:off x="2199" y="2515"/>
                  <a:ext cx="46" cy="0"/>
                </a:xfrm>
                <a:prstGeom prst="line">
                  <a:avLst/>
                </a:prstGeom>
                <a:noFill/>
                <a:ln w="9525">
                  <a:solidFill>
                    <a:srgbClr val="FF0000"/>
                  </a:solidFill>
                  <a:prstDash val="sysDot"/>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1" name="Rectangle 1048">
                  <a:extLst>
                    <a:ext uri="{FF2B5EF4-FFF2-40B4-BE49-F238E27FC236}">
                      <a16:creationId xmlns:a16="http://schemas.microsoft.com/office/drawing/2014/main" id="{A79A7B98-7EC6-1A9C-08B7-4278EB75703B}"/>
                    </a:ext>
                  </a:extLst>
                </p:cNvPr>
                <p:cNvSpPr>
                  <a:spLocks noChangeArrowheads="1"/>
                </p:cNvSpPr>
                <p:nvPr/>
              </p:nvSpPr>
              <p:spPr bwMode="auto">
                <a:xfrm>
                  <a:off x="2161" y="2342"/>
                  <a:ext cx="112" cy="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600" b="1" kern="0" dirty="0">
                      <a:solidFill>
                        <a:srgbClr val="FF0000"/>
                      </a:solidFill>
                    </a:rPr>
                    <a:t>s</a:t>
                  </a:r>
                </a:p>
              </p:txBody>
            </p:sp>
            <p:sp>
              <p:nvSpPr>
                <p:cNvPr id="22" name="Freeform 1049">
                  <a:extLst>
                    <a:ext uri="{FF2B5EF4-FFF2-40B4-BE49-F238E27FC236}">
                      <a16:creationId xmlns:a16="http://schemas.microsoft.com/office/drawing/2014/main" id="{A2926BDB-71FB-1E52-1A6F-39CED46523B0}"/>
                    </a:ext>
                  </a:extLst>
                </p:cNvPr>
                <p:cNvSpPr>
                  <a:spLocks/>
                </p:cNvSpPr>
                <p:nvPr/>
              </p:nvSpPr>
              <p:spPr bwMode="auto">
                <a:xfrm>
                  <a:off x="231" y="2208"/>
                  <a:ext cx="1305" cy="672"/>
                </a:xfrm>
                <a:custGeom>
                  <a:avLst/>
                  <a:gdLst>
                    <a:gd name="T0" fmla="*/ 48 w 1440"/>
                    <a:gd name="T1" fmla="*/ 672 h 672"/>
                    <a:gd name="T2" fmla="*/ 144 w 1440"/>
                    <a:gd name="T3" fmla="*/ 288 h 672"/>
                    <a:gd name="T4" fmla="*/ 912 w 1440"/>
                    <a:gd name="T5" fmla="*/ 192 h 672"/>
                    <a:gd name="T6" fmla="*/ 1440 w 1440"/>
                    <a:gd name="T7" fmla="*/ 0 h 672"/>
                  </a:gdLst>
                  <a:ahLst/>
                  <a:cxnLst>
                    <a:cxn ang="0">
                      <a:pos x="T0" y="T1"/>
                    </a:cxn>
                    <a:cxn ang="0">
                      <a:pos x="T2" y="T3"/>
                    </a:cxn>
                    <a:cxn ang="0">
                      <a:pos x="T4" y="T5"/>
                    </a:cxn>
                    <a:cxn ang="0">
                      <a:pos x="T6" y="T7"/>
                    </a:cxn>
                  </a:cxnLst>
                  <a:rect l="0" t="0" r="r" b="b"/>
                  <a:pathLst>
                    <a:path w="1440" h="672">
                      <a:moveTo>
                        <a:pt x="48" y="672"/>
                      </a:moveTo>
                      <a:cubicBezTo>
                        <a:pt x="24" y="520"/>
                        <a:pt x="0" y="368"/>
                        <a:pt x="144" y="288"/>
                      </a:cubicBezTo>
                      <a:cubicBezTo>
                        <a:pt x="288" y="208"/>
                        <a:pt x="696" y="240"/>
                        <a:pt x="912" y="192"/>
                      </a:cubicBezTo>
                      <a:cubicBezTo>
                        <a:pt x="1128" y="144"/>
                        <a:pt x="1360" y="32"/>
                        <a:pt x="1440" y="0"/>
                      </a:cubicBezTo>
                    </a:path>
                  </a:pathLst>
                </a:custGeom>
                <a:noFill/>
                <a:ln w="9525" cap="flat" cmpd="sng">
                  <a:solidFill>
                    <a:srgbClr val="0000FF"/>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3" name="Rectangle 1050">
                  <a:extLst>
                    <a:ext uri="{FF2B5EF4-FFF2-40B4-BE49-F238E27FC236}">
                      <a16:creationId xmlns:a16="http://schemas.microsoft.com/office/drawing/2014/main" id="{229C715B-7772-D38D-DF43-729F4460864B}"/>
                    </a:ext>
                  </a:extLst>
                </p:cNvPr>
                <p:cNvSpPr>
                  <a:spLocks noChangeArrowheads="1"/>
                </p:cNvSpPr>
                <p:nvPr/>
              </p:nvSpPr>
              <p:spPr bwMode="auto">
                <a:xfrm>
                  <a:off x="1104" y="2076"/>
                  <a:ext cx="777" cy="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600" b="1" kern="0" dirty="0">
                      <a:solidFill>
                        <a:srgbClr val="0033CC"/>
                      </a:solidFill>
                    </a:rPr>
                    <a:t>Particle trajectory</a:t>
                  </a:r>
                </a:p>
              </p:txBody>
            </p:sp>
            <p:sp>
              <p:nvSpPr>
                <p:cNvPr id="24" name="Line 1051">
                  <a:extLst>
                    <a:ext uri="{FF2B5EF4-FFF2-40B4-BE49-F238E27FC236}">
                      <a16:creationId xmlns:a16="http://schemas.microsoft.com/office/drawing/2014/main" id="{B768EAF4-DEE3-72E2-9026-D2D26E7DF945}"/>
                    </a:ext>
                  </a:extLst>
                </p:cNvPr>
                <p:cNvSpPr>
                  <a:spLocks noChangeShapeType="1"/>
                </p:cNvSpPr>
                <p:nvPr/>
              </p:nvSpPr>
              <p:spPr bwMode="auto">
                <a:xfrm>
                  <a:off x="864" y="2688"/>
                  <a:ext cx="480" cy="288"/>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5" name="Line 1053">
                  <a:extLst>
                    <a:ext uri="{FF2B5EF4-FFF2-40B4-BE49-F238E27FC236}">
                      <a16:creationId xmlns:a16="http://schemas.microsoft.com/office/drawing/2014/main" id="{C6D23CAB-26CD-611E-E249-25F476179F4E}"/>
                    </a:ext>
                  </a:extLst>
                </p:cNvPr>
                <p:cNvSpPr>
                  <a:spLocks noChangeShapeType="1"/>
                </p:cNvSpPr>
                <p:nvPr/>
              </p:nvSpPr>
              <p:spPr bwMode="auto">
                <a:xfrm flipV="1">
                  <a:off x="1344" y="2544"/>
                  <a:ext cx="288" cy="432"/>
                </a:xfrm>
                <a:prstGeom prst="line">
                  <a:avLst/>
                </a:prstGeom>
                <a:noFill/>
                <a:ln w="127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6" name="Rectangle 1054">
                  <a:extLst>
                    <a:ext uri="{FF2B5EF4-FFF2-40B4-BE49-F238E27FC236}">
                      <a16:creationId xmlns:a16="http://schemas.microsoft.com/office/drawing/2014/main" id="{3EFC3FB4-5299-F550-EB75-4828AAFF7A4A}"/>
                    </a:ext>
                  </a:extLst>
                </p:cNvPr>
                <p:cNvSpPr>
                  <a:spLocks noChangeArrowheads="1"/>
                </p:cNvSpPr>
                <p:nvPr/>
              </p:nvSpPr>
              <p:spPr bwMode="auto">
                <a:xfrm>
                  <a:off x="1366" y="2688"/>
                  <a:ext cx="120" cy="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600" b="1" kern="0">
                      <a:solidFill>
                        <a:sysClr val="windowText" lastClr="000000"/>
                      </a:solidFill>
                    </a:rPr>
                    <a:t>ρ</a:t>
                  </a:r>
                  <a:endParaRPr lang="en-GB" sz="1600" b="1" kern="0">
                    <a:solidFill>
                      <a:sysClr val="windowText" lastClr="000000"/>
                    </a:solidFill>
                  </a:endParaRPr>
                </a:p>
              </p:txBody>
            </p:sp>
            <p:sp>
              <p:nvSpPr>
                <p:cNvPr id="27" name="Line 1055">
                  <a:extLst>
                    <a:ext uri="{FF2B5EF4-FFF2-40B4-BE49-F238E27FC236}">
                      <a16:creationId xmlns:a16="http://schemas.microsoft.com/office/drawing/2014/main" id="{B37E6EE7-245C-51F8-8CBE-C39059FF5AD7}"/>
                    </a:ext>
                  </a:extLst>
                </p:cNvPr>
                <p:cNvSpPr>
                  <a:spLocks noChangeShapeType="1"/>
                </p:cNvSpPr>
                <p:nvPr/>
              </p:nvSpPr>
              <p:spPr bwMode="auto">
                <a:xfrm>
                  <a:off x="720" y="2400"/>
                  <a:ext cx="0" cy="192"/>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8" name="Line 1056">
                  <a:extLst>
                    <a:ext uri="{FF2B5EF4-FFF2-40B4-BE49-F238E27FC236}">
                      <a16:creationId xmlns:a16="http://schemas.microsoft.com/office/drawing/2014/main" id="{9498DD00-72E9-D6D6-43E9-6061BAC06C1B}"/>
                    </a:ext>
                  </a:extLst>
                </p:cNvPr>
                <p:cNvSpPr>
                  <a:spLocks noChangeShapeType="1"/>
                </p:cNvSpPr>
                <p:nvPr/>
              </p:nvSpPr>
              <p:spPr bwMode="auto">
                <a:xfrm>
                  <a:off x="720" y="2400"/>
                  <a:ext cx="240" cy="144"/>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9" name="Rectangle 1057">
                  <a:extLst>
                    <a:ext uri="{FF2B5EF4-FFF2-40B4-BE49-F238E27FC236}">
                      <a16:creationId xmlns:a16="http://schemas.microsoft.com/office/drawing/2014/main" id="{540813E5-7BEB-1940-A1A6-26C6C74A35D7}"/>
                    </a:ext>
                  </a:extLst>
                </p:cNvPr>
                <p:cNvSpPr>
                  <a:spLocks noChangeArrowheads="1"/>
                </p:cNvSpPr>
                <p:nvPr/>
              </p:nvSpPr>
              <p:spPr bwMode="auto">
                <a:xfrm>
                  <a:off x="384" y="2276"/>
                  <a:ext cx="190" cy="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b="1" kern="0" dirty="0">
                      <a:solidFill>
                        <a:sysClr val="windowText" lastClr="000000"/>
                      </a:solidFill>
                    </a:rPr>
                    <a:t>n</a:t>
                  </a:r>
                  <a:endParaRPr lang="en-GB" sz="1600" b="1" kern="0" dirty="0">
                    <a:solidFill>
                      <a:sysClr val="windowText" lastClr="000000"/>
                    </a:solidFill>
                  </a:endParaRPr>
                </a:p>
              </p:txBody>
            </p:sp>
            <p:sp>
              <p:nvSpPr>
                <p:cNvPr id="30" name="Rectangle 1058">
                  <a:extLst>
                    <a:ext uri="{FF2B5EF4-FFF2-40B4-BE49-F238E27FC236}">
                      <a16:creationId xmlns:a16="http://schemas.microsoft.com/office/drawing/2014/main" id="{7C40B825-F2D3-3636-36B9-1D26F7DBA83D}"/>
                    </a:ext>
                  </a:extLst>
                </p:cNvPr>
                <p:cNvSpPr>
                  <a:spLocks noChangeArrowheads="1"/>
                </p:cNvSpPr>
                <p:nvPr/>
              </p:nvSpPr>
              <p:spPr bwMode="auto">
                <a:xfrm>
                  <a:off x="768" y="2064"/>
                  <a:ext cx="188" cy="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b="1" kern="0" dirty="0">
                      <a:solidFill>
                        <a:sysClr val="windowText" lastClr="000000"/>
                      </a:solidFill>
                    </a:rPr>
                    <a:t>b</a:t>
                  </a:r>
                  <a:endParaRPr lang="en-GB" sz="1600" b="1" kern="0" dirty="0">
                    <a:solidFill>
                      <a:sysClr val="windowText" lastClr="000000"/>
                    </a:solidFill>
                  </a:endParaRPr>
                </a:p>
              </p:txBody>
            </p:sp>
            <p:sp>
              <p:nvSpPr>
                <p:cNvPr id="31" name="Rectangle 1059">
                  <a:extLst>
                    <a:ext uri="{FF2B5EF4-FFF2-40B4-BE49-F238E27FC236}">
                      <a16:creationId xmlns:a16="http://schemas.microsoft.com/office/drawing/2014/main" id="{8ACFD7FC-75DF-5EB6-0297-F428579435B0}"/>
                    </a:ext>
                  </a:extLst>
                </p:cNvPr>
                <p:cNvSpPr>
                  <a:spLocks noChangeArrowheads="1"/>
                </p:cNvSpPr>
                <p:nvPr/>
              </p:nvSpPr>
              <p:spPr bwMode="auto">
                <a:xfrm>
                  <a:off x="1402" y="2386"/>
                  <a:ext cx="190" cy="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b="1" kern="0" dirty="0">
                      <a:solidFill>
                        <a:sysClr val="windowText" lastClr="000000"/>
                      </a:solidFill>
                    </a:rPr>
                    <a:t>t</a:t>
                  </a:r>
                  <a:endParaRPr lang="en-GB" sz="1600" b="1" kern="0" dirty="0">
                    <a:solidFill>
                      <a:sysClr val="windowText" lastClr="000000"/>
                    </a:solidFill>
                  </a:endParaRPr>
                </a:p>
              </p:txBody>
            </p:sp>
            <p:sp>
              <p:nvSpPr>
                <p:cNvPr id="32" name="Rectangle 1060">
                  <a:extLst>
                    <a:ext uri="{FF2B5EF4-FFF2-40B4-BE49-F238E27FC236}">
                      <a16:creationId xmlns:a16="http://schemas.microsoft.com/office/drawing/2014/main" id="{0F8F4827-E90F-0477-483C-EF68DF7B286E}"/>
                    </a:ext>
                  </a:extLst>
                </p:cNvPr>
                <p:cNvSpPr>
                  <a:spLocks noChangeArrowheads="1"/>
                </p:cNvSpPr>
                <p:nvPr/>
              </p:nvSpPr>
              <p:spPr bwMode="auto">
                <a:xfrm>
                  <a:off x="578" y="2544"/>
                  <a:ext cx="190" cy="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kern="0">
                      <a:solidFill>
                        <a:sysClr val="windowText" lastClr="000000"/>
                      </a:solidFill>
                    </a:rPr>
                    <a:t>x</a:t>
                  </a:r>
                  <a:endParaRPr lang="en-GB" sz="1600" kern="0">
                    <a:solidFill>
                      <a:sysClr val="windowText" lastClr="000000"/>
                    </a:solidFill>
                  </a:endParaRPr>
                </a:p>
              </p:txBody>
            </p:sp>
            <p:sp>
              <p:nvSpPr>
                <p:cNvPr id="33" name="Rectangle 1061">
                  <a:extLst>
                    <a:ext uri="{FF2B5EF4-FFF2-40B4-BE49-F238E27FC236}">
                      <a16:creationId xmlns:a16="http://schemas.microsoft.com/office/drawing/2014/main" id="{E5DC7F75-9DC9-690D-0E6F-E79944863314}"/>
                    </a:ext>
                  </a:extLst>
                </p:cNvPr>
                <p:cNvSpPr>
                  <a:spLocks noChangeArrowheads="1"/>
                </p:cNvSpPr>
                <p:nvPr/>
              </p:nvSpPr>
              <p:spPr bwMode="auto">
                <a:xfrm>
                  <a:off x="912" y="2448"/>
                  <a:ext cx="188" cy="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kern="0" dirty="0">
                      <a:solidFill>
                        <a:sysClr val="windowText" lastClr="000000"/>
                      </a:solidFill>
                    </a:rPr>
                    <a:t>y</a:t>
                  </a:r>
                  <a:endParaRPr lang="en-GB" sz="1600" kern="0" dirty="0">
                    <a:solidFill>
                      <a:sysClr val="windowText" lastClr="000000"/>
                    </a:solidFill>
                  </a:endParaRPr>
                </a:p>
              </p:txBody>
            </p:sp>
            <p:sp>
              <p:nvSpPr>
                <p:cNvPr id="34" name="Rectangle 1083">
                  <a:extLst>
                    <a:ext uri="{FF2B5EF4-FFF2-40B4-BE49-F238E27FC236}">
                      <a16:creationId xmlns:a16="http://schemas.microsoft.com/office/drawing/2014/main" id="{5B698E63-0089-08EB-98D9-6A3CF2838AB1}"/>
                    </a:ext>
                  </a:extLst>
                </p:cNvPr>
                <p:cNvSpPr>
                  <a:spLocks noChangeArrowheads="1"/>
                </p:cNvSpPr>
                <p:nvPr/>
              </p:nvSpPr>
              <p:spPr bwMode="auto">
                <a:xfrm>
                  <a:off x="1229" y="2736"/>
                  <a:ext cx="129" cy="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600" b="1" kern="0">
                      <a:solidFill>
                        <a:sysClr val="windowText" lastClr="000000"/>
                      </a:solidFill>
                    </a:rPr>
                    <a:t>φ</a:t>
                  </a:r>
                  <a:endParaRPr lang="en-GB" sz="1600" b="1" kern="0">
                    <a:solidFill>
                      <a:sysClr val="windowText" lastClr="000000"/>
                    </a:solidFill>
                  </a:endParaRPr>
                </a:p>
              </p:txBody>
            </p:sp>
          </p:grpSp>
          <p:cxnSp>
            <p:nvCxnSpPr>
              <p:cNvPr id="9" name="Straight Arrow Connector 4">
                <a:extLst>
                  <a:ext uri="{FF2B5EF4-FFF2-40B4-BE49-F238E27FC236}">
                    <a16:creationId xmlns:a16="http://schemas.microsoft.com/office/drawing/2014/main" id="{56F69824-800E-EB7E-AC5C-A0954B9EE104}"/>
                  </a:ext>
                </a:extLst>
              </p:cNvPr>
              <p:cNvCxnSpPr>
                <a:cxnSpLocks noChangeShapeType="1"/>
                <a:stCxn id="25" idx="0"/>
                <a:endCxn id="27" idx="0"/>
              </p:cNvCxnSpPr>
              <p:nvPr/>
            </p:nvCxnSpPr>
            <p:spPr bwMode="auto">
              <a:xfrm flipH="1" flipV="1">
                <a:off x="6210672" y="3264197"/>
                <a:ext cx="990600" cy="914400"/>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10" name="Straight Arrow Connector 7">
                <a:extLst>
                  <a:ext uri="{FF2B5EF4-FFF2-40B4-BE49-F238E27FC236}">
                    <a16:creationId xmlns:a16="http://schemas.microsoft.com/office/drawing/2014/main" id="{39F4BA08-D72C-E4EF-5403-AC5084A27977}"/>
                  </a:ext>
                </a:extLst>
              </p:cNvPr>
              <p:cNvCxnSpPr>
                <a:cxnSpLocks noChangeShapeType="1"/>
                <a:stCxn id="24" idx="1"/>
              </p:cNvCxnSpPr>
              <p:nvPr/>
            </p:nvCxnSpPr>
            <p:spPr bwMode="auto">
              <a:xfrm flipH="1" flipV="1">
                <a:off x="6588224" y="3789040"/>
                <a:ext cx="613048" cy="389557"/>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sp>
            <p:nvSpPr>
              <p:cNvPr id="11" name="Rectangle 10">
                <a:extLst>
                  <a:ext uri="{FF2B5EF4-FFF2-40B4-BE49-F238E27FC236}">
                    <a16:creationId xmlns:a16="http://schemas.microsoft.com/office/drawing/2014/main" id="{384A1C16-182B-F69C-3059-B162B3DA971F}"/>
                  </a:ext>
                </a:extLst>
              </p:cNvPr>
              <p:cNvSpPr/>
              <p:nvPr/>
            </p:nvSpPr>
            <p:spPr>
              <a:xfrm>
                <a:off x="6499326" y="3861096"/>
                <a:ext cx="224622" cy="178882"/>
              </a:xfrm>
              <a:prstGeom prst="rect">
                <a:avLst/>
              </a:prstGeom>
            </p:spPr>
            <p:txBody>
              <a:bodyPr wrap="none">
                <a:spAutoFit/>
              </a:bodyPr>
              <a:lstStyle/>
              <a:p>
                <a:pPr>
                  <a:buFont typeface="Wingdings" charset="0"/>
                  <a:buNone/>
                  <a:defRPr/>
                </a:pPr>
                <a:r>
                  <a:rPr lang="en-US" sz="1600" b="1" kern="0" dirty="0">
                    <a:solidFill>
                      <a:sysClr val="windowText" lastClr="000000"/>
                    </a:solidFill>
                  </a:rPr>
                  <a:t>r</a:t>
                </a:r>
                <a:r>
                  <a:rPr lang="en-US" sz="1600" b="1" kern="0" baseline="-25000" dirty="0">
                    <a:solidFill>
                      <a:sysClr val="windowText" lastClr="000000"/>
                    </a:solidFill>
                  </a:rPr>
                  <a:t>0</a:t>
                </a:r>
                <a:endParaRPr lang="en-US" sz="1600" dirty="0"/>
              </a:p>
            </p:txBody>
          </p:sp>
        </p:grpSp>
        <p:sp>
          <p:nvSpPr>
            <p:cNvPr id="7" name="Rectangle 6">
              <a:extLst>
                <a:ext uri="{FF2B5EF4-FFF2-40B4-BE49-F238E27FC236}">
                  <a16:creationId xmlns:a16="http://schemas.microsoft.com/office/drawing/2014/main" id="{57BFB27D-684E-0D92-DB31-0179973C4063}"/>
                </a:ext>
              </a:extLst>
            </p:cNvPr>
            <p:cNvSpPr/>
            <p:nvPr/>
          </p:nvSpPr>
          <p:spPr>
            <a:xfrm>
              <a:off x="6554351" y="2607717"/>
              <a:ext cx="180671" cy="178882"/>
            </a:xfrm>
            <a:prstGeom prst="rect">
              <a:avLst/>
            </a:prstGeom>
          </p:spPr>
          <p:txBody>
            <a:bodyPr wrap="none">
              <a:spAutoFit/>
            </a:bodyPr>
            <a:lstStyle/>
            <a:p>
              <a:pPr>
                <a:buFont typeface="Wingdings" charset="0"/>
                <a:buNone/>
                <a:defRPr/>
              </a:pPr>
              <a:r>
                <a:rPr lang="en-US" sz="1600" b="1" kern="0" dirty="0">
                  <a:solidFill>
                    <a:sysClr val="windowText" lastClr="000000"/>
                  </a:solidFill>
                </a:rPr>
                <a:t>r</a:t>
              </a:r>
              <a:endParaRPr lang="en-US" sz="1600" dirty="0"/>
            </a:p>
          </p:txBody>
        </p:sp>
      </p:grpSp>
      <p:pic>
        <p:nvPicPr>
          <p:cNvPr id="35" name="Picture 87" descr="latex-image-1.pdf">
            <a:extLst>
              <a:ext uri="{FF2B5EF4-FFF2-40B4-BE49-F238E27FC236}">
                <a16:creationId xmlns:a16="http://schemas.microsoft.com/office/drawing/2014/main" id="{7A61A1C1-A085-18AF-EC5E-E6780799CFE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6967" y="5831482"/>
            <a:ext cx="7090065" cy="974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472638"/>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15616" y="-41275"/>
            <a:ext cx="7633097" cy="664090"/>
          </a:xfrm>
        </p:spPr>
        <p:txBody>
          <a:bodyPr/>
          <a:lstStyle/>
          <a:p>
            <a:r>
              <a:rPr lang="en-US" sz="2400" dirty="0">
                <a:latin typeface="Bookman Old Style" charset="0"/>
                <a:ea typeface="ＭＳ Ｐゴシック" charset="0"/>
                <a:cs typeface="ＭＳ Ｐゴシック" charset="0"/>
              </a:rPr>
              <a:t>Canonical transformations and approximations</a:t>
            </a:r>
          </a:p>
        </p:txBody>
      </p:sp>
      <p:sp>
        <p:nvSpPr>
          <p:cNvPr id="52226" name="Content Placeholder 2"/>
          <p:cNvSpPr>
            <a:spLocks noGrp="1"/>
          </p:cNvSpPr>
          <p:nvPr>
            <p:ph sz="half" idx="1"/>
          </p:nvPr>
        </p:nvSpPr>
        <p:spPr>
          <a:xfrm>
            <a:off x="250825" y="692151"/>
            <a:ext cx="7633097" cy="3096889"/>
          </a:xfrm>
        </p:spPr>
        <p:txBody>
          <a:bodyPr>
            <a:normAutofit fontScale="92500" lnSpcReduction="20000"/>
          </a:bodyPr>
          <a:lstStyle/>
          <a:p>
            <a:pPr>
              <a:buFont typeface="Wingdings" charset="0"/>
              <a:buChar char="q"/>
            </a:pPr>
            <a:r>
              <a:rPr lang="en-US" dirty="0">
                <a:latin typeface="Palatino" charset="0"/>
                <a:ea typeface="ＭＳ Ｐゴシック" charset="0"/>
                <a:cs typeface="Palatino" charset="0"/>
              </a:rPr>
              <a:t>Summary of </a:t>
            </a:r>
            <a:r>
              <a:rPr lang="en-US" b="1" dirty="0">
                <a:latin typeface="Palatino" charset="0"/>
                <a:ea typeface="ＭＳ Ｐゴシック" charset="0"/>
                <a:cs typeface="Palatino" charset="0"/>
              </a:rPr>
              <a:t>canonical transformations </a:t>
            </a:r>
            <a:r>
              <a:rPr lang="en-US" dirty="0">
                <a:latin typeface="Palatino" charset="0"/>
                <a:ea typeface="ＭＳ Ｐゴシック" charset="0"/>
                <a:cs typeface="Palatino" charset="0"/>
              </a:rPr>
              <a:t>and </a:t>
            </a:r>
            <a:r>
              <a:rPr lang="en-US" b="1" dirty="0">
                <a:latin typeface="Palatino" charset="0"/>
                <a:ea typeface="ＭＳ Ｐゴシック" charset="0"/>
                <a:cs typeface="Palatino" charset="0"/>
              </a:rPr>
              <a:t>approximations</a:t>
            </a:r>
            <a:r>
              <a:rPr lang="en-US" dirty="0">
                <a:latin typeface="Palatino" charset="0"/>
                <a:ea typeface="ＭＳ Ｐゴシック" charset="0"/>
                <a:cs typeface="Palatino" charset="0"/>
              </a:rPr>
              <a:t> for simplifying Hamiltonian </a:t>
            </a:r>
          </a:p>
          <a:p>
            <a:pPr lvl="1"/>
            <a:r>
              <a:rPr lang="en-US" dirty="0">
                <a:latin typeface="Palatino" charset="0"/>
                <a:ea typeface="ＭＳ Ｐゴシック" charset="0"/>
                <a:cs typeface="Palatino" charset="0"/>
              </a:rPr>
              <a:t>From </a:t>
            </a:r>
            <a:r>
              <a:rPr lang="en-US" b="1" dirty="0">
                <a:latin typeface="Palatino" charset="0"/>
                <a:ea typeface="ＭＳ Ｐゴシック" charset="0"/>
                <a:cs typeface="Palatino" charset="0"/>
              </a:rPr>
              <a:t>Cartesian </a:t>
            </a:r>
            <a:r>
              <a:rPr lang="en-US" dirty="0">
                <a:latin typeface="Palatino" charset="0"/>
                <a:ea typeface="ＭＳ Ｐゴシック" charset="0"/>
                <a:cs typeface="Palatino" charset="0"/>
              </a:rPr>
              <a:t>to</a:t>
            </a:r>
            <a:r>
              <a:rPr lang="en-US" b="1" dirty="0">
                <a:latin typeface="Palatino" charset="0"/>
                <a:ea typeface="ＭＳ Ｐゴシック" charset="0"/>
                <a:cs typeface="Palatino" charset="0"/>
              </a:rPr>
              <a:t>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a:t>
            </a:r>
            <a:r>
              <a:rPr lang="en-US" dirty="0">
                <a:latin typeface="Palatino" charset="0"/>
                <a:ea typeface="ＭＳ Ｐゴシック" charset="0"/>
                <a:cs typeface="Palatino" charset="0"/>
              </a:rPr>
              <a:t>(rotating)   coordinate system (bending in the horizontal plane), useful for </a:t>
            </a:r>
            <a:r>
              <a:rPr lang="en-US" b="1" dirty="0">
                <a:latin typeface="Palatino" charset="0"/>
                <a:ea typeface="ＭＳ Ｐゴシック" charset="0"/>
                <a:cs typeface="Palatino" charset="0"/>
              </a:rPr>
              <a:t>rings</a:t>
            </a:r>
            <a:endParaRPr lang="en-US" dirty="0">
              <a:latin typeface="Palatino" charset="0"/>
              <a:ea typeface="ＭＳ Ｐゴシック" charset="0"/>
              <a:cs typeface="Palatino" charset="0"/>
            </a:endParaRPr>
          </a:p>
          <a:p>
            <a:pPr lvl="1"/>
            <a:r>
              <a:rPr lang="en-US" dirty="0">
                <a:latin typeface="Palatino" charset="0"/>
                <a:ea typeface="ＭＳ Ｐゴシック" charset="0"/>
                <a:cs typeface="Palatino" charset="0"/>
              </a:rPr>
              <a:t>Changing the </a:t>
            </a:r>
            <a:r>
              <a:rPr lang="en-US" b="1" dirty="0">
                <a:latin typeface="Palatino" charset="0"/>
                <a:ea typeface="ＭＳ Ｐゴシック" charset="0"/>
                <a:cs typeface="Palatino" charset="0"/>
              </a:rPr>
              <a:t>independent variable </a:t>
            </a:r>
            <a:r>
              <a:rPr lang="en-US" dirty="0">
                <a:latin typeface="Palatino" charset="0"/>
                <a:ea typeface="ＭＳ Ｐゴシック" charset="0"/>
                <a:cs typeface="Palatino" charset="0"/>
              </a:rPr>
              <a:t>from time	 to the </a:t>
            </a:r>
            <a:r>
              <a:rPr lang="en-US" b="1" dirty="0">
                <a:latin typeface="Palatino" charset="0"/>
                <a:ea typeface="ＭＳ Ｐゴシック" charset="0"/>
                <a:cs typeface="Palatino" charset="0"/>
              </a:rPr>
              <a:t>path length </a:t>
            </a:r>
          </a:p>
          <a:p>
            <a:pPr lvl="1"/>
            <a:r>
              <a:rPr lang="en-US" dirty="0">
                <a:latin typeface="Palatino" charset="0"/>
                <a:ea typeface="ＭＳ Ｐゴシック" charset="0"/>
                <a:cs typeface="Palatino" charset="0"/>
              </a:rPr>
              <a:t>The Hamiltonian can be considered as having </a:t>
            </a:r>
            <a:r>
              <a:rPr lang="en-US" b="1" dirty="0">
                <a:latin typeface="Palatino" charset="0"/>
                <a:ea typeface="ＭＳ Ｐゴシック" charset="0"/>
                <a:cs typeface="Palatino" charset="0"/>
              </a:rPr>
              <a:t>4 degrees of freedom</a:t>
            </a:r>
            <a:r>
              <a:rPr lang="en-US" dirty="0">
                <a:latin typeface="Palatino" charset="0"/>
                <a:ea typeface="ＭＳ Ｐゴシック" charset="0"/>
                <a:cs typeface="Palatino" charset="0"/>
              </a:rPr>
              <a:t>, where the </a:t>
            </a:r>
            <a:r>
              <a:rPr lang="en-US" b="1" dirty="0">
                <a:latin typeface="Palatino" charset="0"/>
                <a:ea typeface="ＭＳ Ｐゴシック" charset="0"/>
                <a:cs typeface="Palatino" charset="0"/>
              </a:rPr>
              <a:t>4</a:t>
            </a:r>
            <a:r>
              <a:rPr lang="en-US" b="1" baseline="30000" dirty="0">
                <a:latin typeface="Palatino" charset="0"/>
                <a:ea typeface="ＭＳ Ｐゴシック" charset="0"/>
                <a:cs typeface="Palatino" charset="0"/>
              </a:rPr>
              <a:t>th</a:t>
            </a:r>
            <a:r>
              <a:rPr lang="en-US" b="1" dirty="0">
                <a:latin typeface="Palatino" charset="0"/>
                <a:ea typeface="ＭＳ Ｐゴシック" charset="0"/>
                <a:cs typeface="Palatino" charset="0"/>
              </a:rPr>
              <a:t> “position”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with conjugate momentum 	              or  </a:t>
            </a:r>
            <a:endParaRPr lang="en-US" b="1" dirty="0">
              <a:latin typeface="Palatino" charset="0"/>
              <a:ea typeface="ＭＳ Ｐゴシック" charset="0"/>
              <a:cs typeface="Palatino" charset="0"/>
            </a:endParaRPr>
          </a:p>
        </p:txBody>
      </p:sp>
      <p:pic>
        <p:nvPicPr>
          <p:cNvPr id="3" name="Picture 2"/>
          <p:cNvPicPr>
            <a:picLocks noChangeAspect="1"/>
          </p:cNvPicPr>
          <p:nvPr/>
        </p:nvPicPr>
        <p:blipFill>
          <a:blip r:embed="rId3"/>
          <a:stretch>
            <a:fillRect/>
          </a:stretch>
        </p:blipFill>
        <p:spPr>
          <a:xfrm>
            <a:off x="3419872" y="2617710"/>
            <a:ext cx="144016" cy="163218"/>
          </a:xfrm>
          <a:prstGeom prst="rect">
            <a:avLst/>
          </a:prstGeom>
        </p:spPr>
      </p:pic>
      <p:pic>
        <p:nvPicPr>
          <p:cNvPr id="2" name="Picture 1">
            <a:extLst>
              <a:ext uri="{FF2B5EF4-FFF2-40B4-BE49-F238E27FC236}">
                <a16:creationId xmlns:a16="http://schemas.microsoft.com/office/drawing/2014/main" id="{559E3F5E-5776-3BB7-7166-89CC30FB2EE3}"/>
              </a:ext>
            </a:extLst>
          </p:cNvPr>
          <p:cNvPicPr>
            <a:picLocks noChangeAspect="1"/>
          </p:cNvPicPr>
          <p:nvPr/>
        </p:nvPicPr>
        <p:blipFill>
          <a:blip r:embed="rId4"/>
          <a:stretch>
            <a:fillRect/>
          </a:stretch>
        </p:blipFill>
        <p:spPr>
          <a:xfrm>
            <a:off x="7020272" y="2276872"/>
            <a:ext cx="152400" cy="304800"/>
          </a:xfrm>
          <a:prstGeom prst="rect">
            <a:avLst/>
          </a:prstGeom>
        </p:spPr>
      </p:pic>
      <p:pic>
        <p:nvPicPr>
          <p:cNvPr id="4" name="Picture 2" descr="latex-image-1.pdf">
            <a:extLst>
              <a:ext uri="{FF2B5EF4-FFF2-40B4-BE49-F238E27FC236}">
                <a16:creationId xmlns:a16="http://schemas.microsoft.com/office/drawing/2014/main" id="{C0320458-A9FE-6770-DB84-50569B919A2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99992" y="3430265"/>
            <a:ext cx="1296144" cy="28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A7B697C1-DE5A-6323-B5E6-3AAC511C9EDD}"/>
              </a:ext>
            </a:extLst>
          </p:cNvPr>
          <p:cNvPicPr>
            <a:picLocks noChangeAspect="1"/>
          </p:cNvPicPr>
          <p:nvPr/>
        </p:nvPicPr>
        <p:blipFill>
          <a:blip r:embed="rId6"/>
          <a:stretch>
            <a:fillRect/>
          </a:stretch>
        </p:blipFill>
        <p:spPr>
          <a:xfrm>
            <a:off x="6228184" y="3351217"/>
            <a:ext cx="1296144" cy="365111"/>
          </a:xfrm>
          <a:prstGeom prst="rect">
            <a:avLst/>
          </a:prstGeom>
        </p:spPr>
      </p:pic>
      <p:sp>
        <p:nvSpPr>
          <p:cNvPr id="8" name="Right Brace 7">
            <a:extLst>
              <a:ext uri="{FF2B5EF4-FFF2-40B4-BE49-F238E27FC236}">
                <a16:creationId xmlns:a16="http://schemas.microsoft.com/office/drawing/2014/main" id="{BC763E62-860F-4E46-36E9-E87C0FD82344}"/>
              </a:ext>
            </a:extLst>
          </p:cNvPr>
          <p:cNvSpPr/>
          <p:nvPr/>
        </p:nvSpPr>
        <p:spPr bwMode="auto">
          <a:xfrm>
            <a:off x="7416539" y="693473"/>
            <a:ext cx="395821" cy="2130879"/>
          </a:xfrm>
          <a:prstGeom prst="rightBrac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10" name="TextBox 9">
            <a:extLst>
              <a:ext uri="{FF2B5EF4-FFF2-40B4-BE49-F238E27FC236}">
                <a16:creationId xmlns:a16="http://schemas.microsoft.com/office/drawing/2014/main" id="{9F777056-0B30-A279-2490-61DABAFA3066}"/>
              </a:ext>
            </a:extLst>
          </p:cNvPr>
          <p:cNvSpPr txBox="1"/>
          <p:nvPr/>
        </p:nvSpPr>
        <p:spPr>
          <a:xfrm>
            <a:off x="6804248" y="1507327"/>
            <a:ext cx="2736304" cy="584775"/>
          </a:xfrm>
          <a:prstGeom prst="rect">
            <a:avLst/>
          </a:prstGeom>
          <a:noFill/>
        </p:spPr>
        <p:txBody>
          <a:bodyPr wrap="square">
            <a:spAutoFit/>
          </a:bodyPr>
          <a:lstStyle/>
          <a:p>
            <a:pPr lvl="1">
              <a:buNone/>
            </a:pPr>
            <a:r>
              <a:rPr lang="en-US" sz="1600" b="1" dirty="0">
                <a:solidFill>
                  <a:srgbClr val="FF0000"/>
                </a:solidFill>
                <a:latin typeface="Palatino" charset="0"/>
                <a:ea typeface="ＭＳ Ｐゴシック" charset="0"/>
                <a:cs typeface="Palatino" charset="0"/>
              </a:rPr>
              <a:t>Coordinate </a:t>
            </a:r>
            <a:r>
              <a:rPr lang="en-US" sz="1600" b="1" dirty="0" err="1">
                <a:solidFill>
                  <a:srgbClr val="FF0000"/>
                </a:solidFill>
                <a:latin typeface="Palatino" charset="0"/>
                <a:ea typeface="ＭＳ Ｐゴシック" charset="0"/>
                <a:cs typeface="Palatino" charset="0"/>
              </a:rPr>
              <a:t>tranformations</a:t>
            </a:r>
            <a:endParaRPr lang="en-US" sz="1600" b="1" dirty="0">
              <a:solidFill>
                <a:srgbClr val="FF0000"/>
              </a:solidFill>
              <a:latin typeface="Palatino" charset="0"/>
              <a:ea typeface="ＭＳ Ｐゴシック" charset="0"/>
              <a:cs typeface="Palatino" charset="0"/>
            </a:endParaRPr>
          </a:p>
        </p:txBody>
      </p:sp>
    </p:spTree>
    <p:extLst>
      <p:ext uri="{BB962C8B-B14F-4D97-AF65-F5344CB8AC3E}">
        <p14:creationId xmlns:p14="http://schemas.microsoft.com/office/powerpoint/2010/main" val="1790467293"/>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15616" y="-41275"/>
            <a:ext cx="7633097" cy="664090"/>
          </a:xfrm>
        </p:spPr>
        <p:txBody>
          <a:bodyPr/>
          <a:lstStyle/>
          <a:p>
            <a:r>
              <a:rPr lang="en-US" sz="2400" dirty="0">
                <a:latin typeface="Bookman Old Style" charset="0"/>
                <a:ea typeface="ＭＳ Ｐゴシック" charset="0"/>
                <a:cs typeface="ＭＳ Ｐゴシック" charset="0"/>
              </a:rPr>
              <a:t>Canonical transformations and approximations</a:t>
            </a:r>
          </a:p>
        </p:txBody>
      </p:sp>
      <p:sp>
        <p:nvSpPr>
          <p:cNvPr id="52226" name="Content Placeholder 2"/>
          <p:cNvSpPr>
            <a:spLocks noGrp="1"/>
          </p:cNvSpPr>
          <p:nvPr>
            <p:ph sz="half" idx="1"/>
          </p:nvPr>
        </p:nvSpPr>
        <p:spPr>
          <a:xfrm>
            <a:off x="250826" y="692150"/>
            <a:ext cx="7633098" cy="3516700"/>
          </a:xfrm>
        </p:spPr>
        <p:txBody>
          <a:bodyPr>
            <a:normAutofit fontScale="92500" lnSpcReduction="20000"/>
          </a:bodyPr>
          <a:lstStyle/>
          <a:p>
            <a:pPr>
              <a:buFont typeface="Wingdings" charset="0"/>
              <a:buChar char="q"/>
            </a:pPr>
            <a:r>
              <a:rPr lang="en-US" dirty="0">
                <a:latin typeface="Palatino" charset="0"/>
                <a:ea typeface="ＭＳ Ｐゴシック" charset="0"/>
                <a:cs typeface="Palatino" charset="0"/>
              </a:rPr>
              <a:t>Summary of </a:t>
            </a:r>
            <a:r>
              <a:rPr lang="en-US" b="1" dirty="0">
                <a:latin typeface="Palatino" charset="0"/>
                <a:ea typeface="ＭＳ Ｐゴシック" charset="0"/>
                <a:cs typeface="Palatino" charset="0"/>
              </a:rPr>
              <a:t>canonical transformations </a:t>
            </a:r>
            <a:r>
              <a:rPr lang="en-US" dirty="0">
                <a:latin typeface="Palatino" charset="0"/>
                <a:ea typeface="ＭＳ Ｐゴシック" charset="0"/>
                <a:cs typeface="Palatino" charset="0"/>
              </a:rPr>
              <a:t>and </a:t>
            </a:r>
            <a:r>
              <a:rPr lang="en-US" b="1" dirty="0">
                <a:latin typeface="Palatino" charset="0"/>
                <a:ea typeface="ＭＳ Ｐゴシック" charset="0"/>
                <a:cs typeface="Palatino" charset="0"/>
              </a:rPr>
              <a:t>approximations</a:t>
            </a:r>
            <a:r>
              <a:rPr lang="en-US" dirty="0">
                <a:latin typeface="Palatino" charset="0"/>
                <a:ea typeface="ＭＳ Ｐゴシック" charset="0"/>
                <a:cs typeface="Palatino" charset="0"/>
              </a:rPr>
              <a:t> for simplifying Hamiltonian </a:t>
            </a:r>
          </a:p>
          <a:p>
            <a:pPr lvl="1"/>
            <a:r>
              <a:rPr lang="en-US" dirty="0">
                <a:latin typeface="Palatino" charset="0"/>
                <a:ea typeface="ＭＳ Ｐゴシック" charset="0"/>
                <a:cs typeface="Palatino" charset="0"/>
              </a:rPr>
              <a:t>From </a:t>
            </a:r>
            <a:r>
              <a:rPr lang="en-US" b="1" dirty="0">
                <a:latin typeface="Palatino" charset="0"/>
                <a:ea typeface="ＭＳ Ｐゴシック" charset="0"/>
                <a:cs typeface="Palatino" charset="0"/>
              </a:rPr>
              <a:t>Cartesian </a:t>
            </a:r>
            <a:r>
              <a:rPr lang="en-US" dirty="0">
                <a:latin typeface="Palatino" charset="0"/>
                <a:ea typeface="ＭＳ Ｐゴシック" charset="0"/>
                <a:cs typeface="Palatino" charset="0"/>
              </a:rPr>
              <a:t>to</a:t>
            </a:r>
            <a:r>
              <a:rPr lang="en-US" b="1" dirty="0">
                <a:latin typeface="Palatino" charset="0"/>
                <a:ea typeface="ＭＳ Ｐゴシック" charset="0"/>
                <a:cs typeface="Palatino" charset="0"/>
              </a:rPr>
              <a:t>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a:t>
            </a:r>
            <a:r>
              <a:rPr lang="en-US" dirty="0">
                <a:latin typeface="Palatino" charset="0"/>
                <a:ea typeface="ＭＳ Ｐゴシック" charset="0"/>
                <a:cs typeface="Palatino" charset="0"/>
              </a:rPr>
              <a:t>(rotating)   coordinate system (bending in the horizontal plane), useful for </a:t>
            </a:r>
            <a:r>
              <a:rPr lang="en-US" b="1" dirty="0">
                <a:latin typeface="Palatino" charset="0"/>
                <a:ea typeface="ＭＳ Ｐゴシック" charset="0"/>
                <a:cs typeface="Palatino" charset="0"/>
              </a:rPr>
              <a:t>rings</a:t>
            </a:r>
            <a:endParaRPr lang="en-US" dirty="0">
              <a:latin typeface="Palatino" charset="0"/>
              <a:ea typeface="ＭＳ Ｐゴシック" charset="0"/>
              <a:cs typeface="Palatino" charset="0"/>
            </a:endParaRPr>
          </a:p>
          <a:p>
            <a:pPr lvl="1"/>
            <a:r>
              <a:rPr lang="en-US" dirty="0">
                <a:latin typeface="Palatino" charset="0"/>
                <a:ea typeface="ＭＳ Ｐゴシック" charset="0"/>
                <a:cs typeface="Palatino" charset="0"/>
              </a:rPr>
              <a:t>Changing the </a:t>
            </a:r>
            <a:r>
              <a:rPr lang="en-US" b="1" dirty="0">
                <a:latin typeface="Palatino" charset="0"/>
                <a:ea typeface="ＭＳ Ｐゴシック" charset="0"/>
                <a:cs typeface="Palatino" charset="0"/>
              </a:rPr>
              <a:t>independent variable </a:t>
            </a:r>
            <a:r>
              <a:rPr lang="en-US" dirty="0">
                <a:latin typeface="Palatino" charset="0"/>
                <a:ea typeface="ＭＳ Ｐゴシック" charset="0"/>
                <a:cs typeface="Palatino" charset="0"/>
              </a:rPr>
              <a:t>from time          to the </a:t>
            </a:r>
            <a:r>
              <a:rPr lang="en-US" b="1" dirty="0">
                <a:latin typeface="Palatino" charset="0"/>
                <a:ea typeface="ＭＳ Ｐゴシック" charset="0"/>
                <a:cs typeface="Palatino" charset="0"/>
              </a:rPr>
              <a:t>path length </a:t>
            </a:r>
          </a:p>
          <a:p>
            <a:pPr lvl="1"/>
            <a:r>
              <a:rPr lang="en-US" b="1" dirty="0">
                <a:latin typeface="Palatino" charset="0"/>
                <a:ea typeface="ＭＳ Ｐゴシック" charset="0"/>
                <a:cs typeface="Palatino" charset="0"/>
              </a:rPr>
              <a:t>Electric field </a:t>
            </a:r>
            <a:r>
              <a:rPr lang="en-US" dirty="0">
                <a:latin typeface="Palatino" charset="0"/>
                <a:ea typeface="ＭＳ Ｐゴシック" charset="0"/>
                <a:cs typeface="Palatino" charset="0"/>
              </a:rPr>
              <a:t>set to </a:t>
            </a:r>
            <a:r>
              <a:rPr lang="en-US" b="1" dirty="0">
                <a:latin typeface="Palatino" charset="0"/>
                <a:ea typeface="ＭＳ Ｐゴシック" charset="0"/>
                <a:cs typeface="Palatino" charset="0"/>
              </a:rPr>
              <a:t>zero</a:t>
            </a:r>
            <a:r>
              <a:rPr lang="en-US" dirty="0">
                <a:latin typeface="Palatino" charset="0"/>
                <a:ea typeface="ＭＳ Ｐゴシック" charset="0"/>
                <a:cs typeface="Palatino" charset="0"/>
              </a:rPr>
              <a:t>, as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(synchrotron) motion is much </a:t>
            </a:r>
            <a:r>
              <a:rPr lang="en-US" b="1" dirty="0">
                <a:latin typeface="Palatino" charset="0"/>
                <a:ea typeface="ＭＳ Ｐゴシック" charset="0"/>
                <a:cs typeface="Palatino" charset="0"/>
              </a:rPr>
              <a:t>slower</a:t>
            </a:r>
            <a:r>
              <a:rPr lang="en-US" dirty="0">
                <a:latin typeface="Palatino" charset="0"/>
                <a:ea typeface="ＭＳ Ｐゴシック" charset="0"/>
                <a:cs typeface="Palatino" charset="0"/>
              </a:rPr>
              <a:t> than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a:t>
            </a:r>
            <a:r>
              <a:rPr lang="en-US" dirty="0" err="1">
                <a:latin typeface="Palatino" charset="0"/>
                <a:ea typeface="ＭＳ Ｐゴシック" charset="0"/>
                <a:cs typeface="Palatino" charset="0"/>
              </a:rPr>
              <a:t>betatron</a:t>
            </a:r>
            <a:r>
              <a:rPr lang="en-US" dirty="0">
                <a:latin typeface="Palatino" charset="0"/>
                <a:ea typeface="ＭＳ Ｐゴシック" charset="0"/>
                <a:cs typeface="Palatino" charset="0"/>
              </a:rPr>
              <a:t>) one</a:t>
            </a:r>
          </a:p>
          <a:p>
            <a:pPr lvl="1"/>
            <a:r>
              <a:rPr lang="en-US" dirty="0">
                <a:latin typeface="Palatino" charset="0"/>
                <a:ea typeface="ＭＳ Ｐゴシック" charset="0"/>
                <a:cs typeface="Palatino" charset="0"/>
              </a:rPr>
              <a:t>Consider </a:t>
            </a:r>
            <a:r>
              <a:rPr lang="en-US" b="1" dirty="0">
                <a:latin typeface="Palatino" charset="0"/>
                <a:ea typeface="ＭＳ Ｐゴシック" charset="0"/>
                <a:cs typeface="Palatino" charset="0"/>
              </a:rPr>
              <a:t>static</a:t>
            </a:r>
            <a:r>
              <a:rPr lang="en-US" dirty="0">
                <a:latin typeface="Palatino" charset="0"/>
                <a:ea typeface="ＭＳ Ｐゴシック" charset="0"/>
                <a:cs typeface="Palatino" charset="0"/>
              </a:rPr>
              <a:t> and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magnetic fields</a:t>
            </a:r>
          </a:p>
        </p:txBody>
      </p:sp>
      <p:pic>
        <p:nvPicPr>
          <p:cNvPr id="14" name="Picture 13">
            <a:extLst>
              <a:ext uri="{FF2B5EF4-FFF2-40B4-BE49-F238E27FC236}">
                <a16:creationId xmlns:a16="http://schemas.microsoft.com/office/drawing/2014/main" id="{66A94CE8-C4FD-6404-AE2D-2D8EC3F08BA8}"/>
              </a:ext>
            </a:extLst>
          </p:cNvPr>
          <p:cNvPicPr>
            <a:picLocks noChangeAspect="1"/>
          </p:cNvPicPr>
          <p:nvPr/>
        </p:nvPicPr>
        <p:blipFill>
          <a:blip r:embed="rId3"/>
          <a:stretch>
            <a:fillRect/>
          </a:stretch>
        </p:blipFill>
        <p:spPr>
          <a:xfrm>
            <a:off x="3419872" y="2617710"/>
            <a:ext cx="144016" cy="163218"/>
          </a:xfrm>
          <a:prstGeom prst="rect">
            <a:avLst/>
          </a:prstGeom>
        </p:spPr>
      </p:pic>
      <p:pic>
        <p:nvPicPr>
          <p:cNvPr id="15" name="Picture 14">
            <a:extLst>
              <a:ext uri="{FF2B5EF4-FFF2-40B4-BE49-F238E27FC236}">
                <a16:creationId xmlns:a16="http://schemas.microsoft.com/office/drawing/2014/main" id="{0BF04CC1-BBD0-D6B3-861D-774A979CCB55}"/>
              </a:ext>
            </a:extLst>
          </p:cNvPr>
          <p:cNvPicPr>
            <a:picLocks noChangeAspect="1"/>
          </p:cNvPicPr>
          <p:nvPr/>
        </p:nvPicPr>
        <p:blipFill>
          <a:blip r:embed="rId4"/>
          <a:stretch>
            <a:fillRect/>
          </a:stretch>
        </p:blipFill>
        <p:spPr>
          <a:xfrm>
            <a:off x="7020272" y="2276872"/>
            <a:ext cx="152400" cy="304800"/>
          </a:xfrm>
          <a:prstGeom prst="rect">
            <a:avLst/>
          </a:prstGeom>
        </p:spPr>
      </p:pic>
      <p:sp>
        <p:nvSpPr>
          <p:cNvPr id="16" name="Right Brace 15">
            <a:extLst>
              <a:ext uri="{FF2B5EF4-FFF2-40B4-BE49-F238E27FC236}">
                <a16:creationId xmlns:a16="http://schemas.microsoft.com/office/drawing/2014/main" id="{32758C27-0C5C-7861-A8EB-980849AB8AD5}"/>
              </a:ext>
            </a:extLst>
          </p:cNvPr>
          <p:cNvSpPr/>
          <p:nvPr/>
        </p:nvSpPr>
        <p:spPr bwMode="auto">
          <a:xfrm>
            <a:off x="7416539" y="693473"/>
            <a:ext cx="395821" cy="2130879"/>
          </a:xfrm>
          <a:prstGeom prst="rightBrac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17" name="TextBox 16">
            <a:extLst>
              <a:ext uri="{FF2B5EF4-FFF2-40B4-BE49-F238E27FC236}">
                <a16:creationId xmlns:a16="http://schemas.microsoft.com/office/drawing/2014/main" id="{65A0FAB5-6681-F2C0-5874-1972BE17458A}"/>
              </a:ext>
            </a:extLst>
          </p:cNvPr>
          <p:cNvSpPr txBox="1"/>
          <p:nvPr/>
        </p:nvSpPr>
        <p:spPr>
          <a:xfrm>
            <a:off x="6804248" y="1507327"/>
            <a:ext cx="2736304" cy="584775"/>
          </a:xfrm>
          <a:prstGeom prst="rect">
            <a:avLst/>
          </a:prstGeom>
          <a:noFill/>
        </p:spPr>
        <p:txBody>
          <a:bodyPr wrap="square">
            <a:spAutoFit/>
          </a:bodyPr>
          <a:lstStyle/>
          <a:p>
            <a:pPr lvl="1">
              <a:buNone/>
            </a:pPr>
            <a:r>
              <a:rPr lang="en-US" sz="1600" b="1" dirty="0">
                <a:solidFill>
                  <a:srgbClr val="FF0000"/>
                </a:solidFill>
                <a:latin typeface="Palatino" charset="0"/>
                <a:ea typeface="ＭＳ Ｐゴシック" charset="0"/>
                <a:cs typeface="Palatino" charset="0"/>
              </a:rPr>
              <a:t>Coordinate </a:t>
            </a:r>
            <a:r>
              <a:rPr lang="en-US" sz="1600" b="1" dirty="0" err="1">
                <a:solidFill>
                  <a:srgbClr val="FF0000"/>
                </a:solidFill>
                <a:latin typeface="Palatino" charset="0"/>
                <a:ea typeface="ＭＳ Ｐゴシック" charset="0"/>
                <a:cs typeface="Palatino" charset="0"/>
              </a:rPr>
              <a:t>tranformations</a:t>
            </a:r>
            <a:endParaRPr lang="en-US" sz="1600" b="1" dirty="0">
              <a:solidFill>
                <a:srgbClr val="FF0000"/>
              </a:solidFill>
              <a:latin typeface="Palatino" charset="0"/>
              <a:ea typeface="ＭＳ Ｐゴシック" charset="0"/>
              <a:cs typeface="Palatino" charset="0"/>
            </a:endParaRPr>
          </a:p>
        </p:txBody>
      </p:sp>
      <p:sp>
        <p:nvSpPr>
          <p:cNvPr id="18" name="Right Brace 17">
            <a:extLst>
              <a:ext uri="{FF2B5EF4-FFF2-40B4-BE49-F238E27FC236}">
                <a16:creationId xmlns:a16="http://schemas.microsoft.com/office/drawing/2014/main" id="{6FD36449-5B82-8DE7-F0CC-0BB07AB17C72}"/>
              </a:ext>
            </a:extLst>
          </p:cNvPr>
          <p:cNvSpPr/>
          <p:nvPr/>
        </p:nvSpPr>
        <p:spPr bwMode="auto">
          <a:xfrm>
            <a:off x="7416539" y="2852937"/>
            <a:ext cx="395821" cy="1224135"/>
          </a:xfrm>
          <a:prstGeom prst="rightBrace">
            <a:avLst/>
          </a:prstGeom>
          <a:no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19" name="TextBox 18">
            <a:extLst>
              <a:ext uri="{FF2B5EF4-FFF2-40B4-BE49-F238E27FC236}">
                <a16:creationId xmlns:a16="http://schemas.microsoft.com/office/drawing/2014/main" id="{115029CE-F9CF-0045-F327-3777F7281311}"/>
              </a:ext>
            </a:extLst>
          </p:cNvPr>
          <p:cNvSpPr txBox="1"/>
          <p:nvPr/>
        </p:nvSpPr>
        <p:spPr>
          <a:xfrm>
            <a:off x="7056276" y="3213436"/>
            <a:ext cx="2232248" cy="584775"/>
          </a:xfrm>
          <a:prstGeom prst="rect">
            <a:avLst/>
          </a:prstGeom>
          <a:noFill/>
        </p:spPr>
        <p:txBody>
          <a:bodyPr wrap="square">
            <a:spAutoFit/>
          </a:bodyPr>
          <a:lstStyle/>
          <a:p>
            <a:pPr lvl="1">
              <a:buNone/>
            </a:pPr>
            <a:r>
              <a:rPr lang="en-US" sz="1600" b="1" dirty="0">
                <a:solidFill>
                  <a:srgbClr val="0070C0"/>
                </a:solidFill>
                <a:latin typeface="Palatino" charset="0"/>
                <a:ea typeface="ＭＳ Ｐゴシック" charset="0"/>
                <a:cs typeface="Palatino" charset="0"/>
              </a:rPr>
              <a:t>Field approximations</a:t>
            </a:r>
          </a:p>
        </p:txBody>
      </p:sp>
    </p:spTree>
    <p:extLst>
      <p:ext uri="{BB962C8B-B14F-4D97-AF65-F5344CB8AC3E}">
        <p14:creationId xmlns:p14="http://schemas.microsoft.com/office/powerpoint/2010/main" val="1507194899"/>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15616" y="-41275"/>
            <a:ext cx="7633097" cy="664090"/>
          </a:xfrm>
        </p:spPr>
        <p:txBody>
          <a:bodyPr/>
          <a:lstStyle/>
          <a:p>
            <a:r>
              <a:rPr lang="en-US" sz="2400" dirty="0">
                <a:latin typeface="Bookman Old Style" charset="0"/>
                <a:ea typeface="ＭＳ Ｐゴシック" charset="0"/>
                <a:cs typeface="ＭＳ Ｐゴシック" charset="0"/>
              </a:rPr>
              <a:t>Canonical transformations and approximations</a:t>
            </a:r>
          </a:p>
        </p:txBody>
      </p:sp>
      <p:sp>
        <p:nvSpPr>
          <p:cNvPr id="52226" name="Content Placeholder 2"/>
          <p:cNvSpPr>
            <a:spLocks noGrp="1"/>
          </p:cNvSpPr>
          <p:nvPr>
            <p:ph sz="half" idx="1"/>
          </p:nvPr>
        </p:nvSpPr>
        <p:spPr>
          <a:xfrm>
            <a:off x="250825" y="692150"/>
            <a:ext cx="7633097" cy="6165849"/>
          </a:xfrm>
        </p:spPr>
        <p:txBody>
          <a:bodyPr>
            <a:normAutofit fontScale="92500" lnSpcReduction="20000"/>
          </a:bodyPr>
          <a:lstStyle/>
          <a:p>
            <a:pPr>
              <a:buFont typeface="Wingdings" charset="0"/>
              <a:buChar char="q"/>
            </a:pPr>
            <a:r>
              <a:rPr lang="en-US" dirty="0">
                <a:latin typeface="Palatino" charset="0"/>
                <a:ea typeface="ＭＳ Ｐゴシック" charset="0"/>
                <a:cs typeface="Palatino" charset="0"/>
              </a:rPr>
              <a:t>Summary of </a:t>
            </a:r>
            <a:r>
              <a:rPr lang="en-US" b="1" dirty="0">
                <a:latin typeface="Palatino" charset="0"/>
                <a:ea typeface="ＭＳ Ｐゴシック" charset="0"/>
                <a:cs typeface="Palatino" charset="0"/>
              </a:rPr>
              <a:t>canonical transformations </a:t>
            </a:r>
            <a:r>
              <a:rPr lang="en-US" dirty="0">
                <a:latin typeface="Palatino" charset="0"/>
                <a:ea typeface="ＭＳ Ｐゴシック" charset="0"/>
                <a:cs typeface="Palatino" charset="0"/>
              </a:rPr>
              <a:t>and </a:t>
            </a:r>
            <a:r>
              <a:rPr lang="en-US" b="1" dirty="0">
                <a:latin typeface="Palatino" charset="0"/>
                <a:ea typeface="ＭＳ Ｐゴシック" charset="0"/>
                <a:cs typeface="Palatino" charset="0"/>
              </a:rPr>
              <a:t>approximations</a:t>
            </a:r>
            <a:r>
              <a:rPr lang="en-US" dirty="0">
                <a:latin typeface="Palatino" charset="0"/>
                <a:ea typeface="ＭＳ Ｐゴシック" charset="0"/>
                <a:cs typeface="Palatino" charset="0"/>
              </a:rPr>
              <a:t> for simplifying Hamiltonian </a:t>
            </a:r>
          </a:p>
          <a:p>
            <a:pPr lvl="1"/>
            <a:r>
              <a:rPr lang="en-US" dirty="0">
                <a:latin typeface="Palatino" charset="0"/>
                <a:ea typeface="ＭＳ Ｐゴシック" charset="0"/>
                <a:cs typeface="Palatino" charset="0"/>
              </a:rPr>
              <a:t>From </a:t>
            </a:r>
            <a:r>
              <a:rPr lang="en-US" b="1" dirty="0">
                <a:latin typeface="Palatino" charset="0"/>
                <a:ea typeface="ＭＳ Ｐゴシック" charset="0"/>
                <a:cs typeface="Palatino" charset="0"/>
              </a:rPr>
              <a:t>Cartesian </a:t>
            </a:r>
            <a:r>
              <a:rPr lang="en-US" dirty="0">
                <a:latin typeface="Palatino" charset="0"/>
                <a:ea typeface="ＭＳ Ｐゴシック" charset="0"/>
                <a:cs typeface="Palatino" charset="0"/>
              </a:rPr>
              <a:t>to</a:t>
            </a:r>
            <a:r>
              <a:rPr lang="en-US" b="1" dirty="0">
                <a:latin typeface="Palatino" charset="0"/>
                <a:ea typeface="ＭＳ Ｐゴシック" charset="0"/>
                <a:cs typeface="Palatino" charset="0"/>
              </a:rPr>
              <a:t>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a:t>
            </a:r>
            <a:r>
              <a:rPr lang="en-US" dirty="0">
                <a:latin typeface="Palatino" charset="0"/>
                <a:ea typeface="ＭＳ Ｐゴシック" charset="0"/>
                <a:cs typeface="Palatino" charset="0"/>
              </a:rPr>
              <a:t>(rotating)   coordinate system (bending in the horizontal plane), useful for </a:t>
            </a:r>
            <a:r>
              <a:rPr lang="en-US" b="1" dirty="0">
                <a:latin typeface="Palatino" charset="0"/>
                <a:ea typeface="ＭＳ Ｐゴシック" charset="0"/>
                <a:cs typeface="Palatino" charset="0"/>
              </a:rPr>
              <a:t>rings</a:t>
            </a:r>
            <a:endParaRPr lang="en-US" dirty="0">
              <a:latin typeface="Palatino" charset="0"/>
              <a:ea typeface="ＭＳ Ｐゴシック" charset="0"/>
              <a:cs typeface="Palatino" charset="0"/>
            </a:endParaRPr>
          </a:p>
          <a:p>
            <a:pPr lvl="1"/>
            <a:r>
              <a:rPr lang="en-US" dirty="0">
                <a:latin typeface="Palatino" charset="0"/>
                <a:ea typeface="ＭＳ Ｐゴシック" charset="0"/>
                <a:cs typeface="Palatino" charset="0"/>
              </a:rPr>
              <a:t>Changing the </a:t>
            </a:r>
            <a:r>
              <a:rPr lang="en-US" b="1" dirty="0">
                <a:latin typeface="Palatino" charset="0"/>
                <a:ea typeface="ＭＳ Ｐゴシック" charset="0"/>
                <a:cs typeface="Palatino" charset="0"/>
              </a:rPr>
              <a:t>independent variable </a:t>
            </a:r>
            <a:r>
              <a:rPr lang="en-US" dirty="0">
                <a:latin typeface="Palatino" charset="0"/>
                <a:ea typeface="ＭＳ Ｐゴシック" charset="0"/>
                <a:cs typeface="Palatino" charset="0"/>
              </a:rPr>
              <a:t>from time          to the </a:t>
            </a:r>
            <a:r>
              <a:rPr lang="en-US" b="1" dirty="0">
                <a:latin typeface="Palatino" charset="0"/>
                <a:ea typeface="ＭＳ Ｐゴシック" charset="0"/>
                <a:cs typeface="Palatino" charset="0"/>
              </a:rPr>
              <a:t>path length </a:t>
            </a:r>
          </a:p>
          <a:p>
            <a:pPr lvl="1"/>
            <a:r>
              <a:rPr lang="en-US" b="1" dirty="0">
                <a:latin typeface="Palatino" charset="0"/>
                <a:ea typeface="ＭＳ Ｐゴシック" charset="0"/>
                <a:cs typeface="Palatino" charset="0"/>
              </a:rPr>
              <a:t>Electric field </a:t>
            </a:r>
            <a:r>
              <a:rPr lang="en-US" dirty="0">
                <a:latin typeface="Palatino" charset="0"/>
                <a:ea typeface="ＭＳ Ｐゴシック" charset="0"/>
                <a:cs typeface="Palatino" charset="0"/>
              </a:rPr>
              <a:t>set to </a:t>
            </a:r>
            <a:r>
              <a:rPr lang="en-US" b="1" dirty="0">
                <a:latin typeface="Palatino" charset="0"/>
                <a:ea typeface="ＭＳ Ｐゴシック" charset="0"/>
                <a:cs typeface="Palatino" charset="0"/>
              </a:rPr>
              <a:t>zero</a:t>
            </a:r>
            <a:r>
              <a:rPr lang="en-US" dirty="0">
                <a:latin typeface="Palatino" charset="0"/>
                <a:ea typeface="ＭＳ Ｐゴシック" charset="0"/>
                <a:cs typeface="Palatino" charset="0"/>
              </a:rPr>
              <a:t>, as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(synchrotron) motion is much </a:t>
            </a:r>
            <a:r>
              <a:rPr lang="en-US" b="1" dirty="0">
                <a:latin typeface="Palatino" charset="0"/>
                <a:ea typeface="ＭＳ Ｐゴシック" charset="0"/>
                <a:cs typeface="Palatino" charset="0"/>
              </a:rPr>
              <a:t>slower</a:t>
            </a:r>
            <a:r>
              <a:rPr lang="en-US" dirty="0">
                <a:latin typeface="Palatino" charset="0"/>
                <a:ea typeface="ＭＳ Ｐゴシック" charset="0"/>
                <a:cs typeface="Palatino" charset="0"/>
              </a:rPr>
              <a:t> than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a:t>
            </a:r>
            <a:r>
              <a:rPr lang="en-US" dirty="0" err="1">
                <a:latin typeface="Palatino" charset="0"/>
                <a:ea typeface="ＭＳ Ｐゴシック" charset="0"/>
                <a:cs typeface="Palatino" charset="0"/>
              </a:rPr>
              <a:t>betatron</a:t>
            </a:r>
            <a:r>
              <a:rPr lang="en-US" dirty="0">
                <a:latin typeface="Palatino" charset="0"/>
                <a:ea typeface="ＭＳ Ｐゴシック" charset="0"/>
                <a:cs typeface="Palatino" charset="0"/>
              </a:rPr>
              <a:t>) one</a:t>
            </a:r>
          </a:p>
          <a:p>
            <a:pPr lvl="1"/>
            <a:r>
              <a:rPr lang="en-US" dirty="0">
                <a:latin typeface="Palatino" charset="0"/>
                <a:ea typeface="ＭＳ Ｐゴシック" charset="0"/>
                <a:cs typeface="Palatino" charset="0"/>
              </a:rPr>
              <a:t>Consider </a:t>
            </a:r>
            <a:r>
              <a:rPr lang="en-US" b="1" dirty="0">
                <a:latin typeface="Palatino" charset="0"/>
                <a:ea typeface="ＭＳ Ｐゴシック" charset="0"/>
                <a:cs typeface="Palatino" charset="0"/>
              </a:rPr>
              <a:t>static</a:t>
            </a:r>
            <a:r>
              <a:rPr lang="en-US" dirty="0">
                <a:latin typeface="Palatino" charset="0"/>
                <a:ea typeface="ＭＳ Ｐゴシック" charset="0"/>
                <a:cs typeface="Palatino" charset="0"/>
              </a:rPr>
              <a:t> and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magnetic fields</a:t>
            </a:r>
          </a:p>
          <a:p>
            <a:pPr lvl="1"/>
            <a:r>
              <a:rPr lang="en-US" b="1" dirty="0">
                <a:latin typeface="Palatino" charset="0"/>
                <a:ea typeface="ＭＳ Ｐゴシック" charset="0"/>
                <a:cs typeface="Palatino" charset="0"/>
              </a:rPr>
              <a:t>Rescale</a:t>
            </a:r>
            <a:r>
              <a:rPr lang="en-US" dirty="0">
                <a:latin typeface="Palatino" charset="0"/>
                <a:ea typeface="ＭＳ Ｐゴシック" charset="0"/>
                <a:cs typeface="Palatino" charset="0"/>
              </a:rPr>
              <a:t> the momentum with the reference one and move the </a:t>
            </a:r>
            <a:r>
              <a:rPr lang="en-US" b="1" dirty="0">
                <a:latin typeface="Palatino" charset="0"/>
                <a:ea typeface="ＭＳ Ｐゴシック" charset="0"/>
                <a:cs typeface="Palatino" charset="0"/>
              </a:rPr>
              <a:t>origin</a:t>
            </a:r>
            <a:r>
              <a:rPr lang="en-US" dirty="0">
                <a:latin typeface="Palatino" charset="0"/>
                <a:ea typeface="ＭＳ Ｐゴシック" charset="0"/>
                <a:cs typeface="Palatino" charset="0"/>
              </a:rPr>
              <a:t> to the </a:t>
            </a:r>
            <a:r>
              <a:rPr lang="en-US" b="1" dirty="0">
                <a:latin typeface="Palatino" charset="0"/>
                <a:ea typeface="ＭＳ Ｐゴシック" charset="0"/>
                <a:cs typeface="Palatino" charset="0"/>
              </a:rPr>
              <a:t>periodic orbit</a:t>
            </a:r>
          </a:p>
          <a:p>
            <a:pPr lvl="1"/>
            <a:r>
              <a:rPr lang="en-US" dirty="0">
                <a:latin typeface="Palatino" charset="0"/>
                <a:ea typeface="ＭＳ Ｐゴシック" charset="0"/>
                <a:cs typeface="Palatino" charset="0"/>
              </a:rPr>
              <a:t>For the </a:t>
            </a:r>
            <a:r>
              <a:rPr lang="en-US" b="1" dirty="0">
                <a:latin typeface="Palatino" charset="0"/>
                <a:ea typeface="ＭＳ Ｐゴシック" charset="0"/>
                <a:cs typeface="Palatino" charset="0"/>
              </a:rPr>
              <a:t>ultra-relativistic limit</a:t>
            </a:r>
            <a:r>
              <a:rPr lang="en-US" dirty="0">
                <a:latin typeface="Palatino" charset="0"/>
                <a:ea typeface="ＭＳ Ｐゴシック" charset="0"/>
                <a:cs typeface="Palatino" charset="0"/>
              </a:rPr>
              <a:t> 			             the Hamiltonian becomes 	</a:t>
            </a:r>
          </a:p>
          <a:p>
            <a:pPr marL="457200" lvl="1" indent="0">
              <a:buNone/>
            </a:pPr>
            <a:endParaRPr lang="en-US" dirty="0">
              <a:latin typeface="Palatino" charset="0"/>
              <a:ea typeface="ＭＳ Ｐゴシック" charset="0"/>
              <a:cs typeface="Palatino" charset="0"/>
            </a:endParaRPr>
          </a:p>
          <a:p>
            <a:pPr marL="457200" lvl="1" indent="0">
              <a:buNone/>
            </a:pPr>
            <a:r>
              <a:rPr lang="en-US" dirty="0">
                <a:latin typeface="Palatino" charset="0"/>
                <a:ea typeface="ＭＳ Ｐゴシック" charset="0"/>
                <a:cs typeface="Palatino" charset="0"/>
              </a:rPr>
              <a:t>								         </a:t>
            </a:r>
          </a:p>
          <a:p>
            <a:pPr marL="457200" lvl="1" indent="0">
              <a:buNone/>
            </a:pPr>
            <a:r>
              <a:rPr lang="en-US" dirty="0">
                <a:latin typeface="Palatino" charset="0"/>
                <a:ea typeface="ＭＳ Ｐゴシック" charset="0"/>
                <a:cs typeface="Palatino" charset="0"/>
              </a:rPr>
              <a:t>with		        and</a:t>
            </a:r>
          </a:p>
        </p:txBody>
      </p:sp>
      <p:pic>
        <p:nvPicPr>
          <p:cNvPr id="12" name="Picture 9"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02862" y="4472170"/>
            <a:ext cx="2808581" cy="7570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stretch>
            <a:fillRect/>
          </a:stretch>
        </p:blipFill>
        <p:spPr>
          <a:xfrm>
            <a:off x="4247929" y="5886449"/>
            <a:ext cx="1332185" cy="566887"/>
          </a:xfrm>
          <a:prstGeom prst="rect">
            <a:avLst/>
          </a:prstGeom>
        </p:spPr>
      </p:pic>
      <p:pic>
        <p:nvPicPr>
          <p:cNvPr id="2" name="Picture 1">
            <a:extLst>
              <a:ext uri="{FF2B5EF4-FFF2-40B4-BE49-F238E27FC236}">
                <a16:creationId xmlns:a16="http://schemas.microsoft.com/office/drawing/2014/main" id="{B6C0539E-11C0-2903-503D-3799B4F8601F}"/>
              </a:ext>
            </a:extLst>
          </p:cNvPr>
          <p:cNvPicPr>
            <a:picLocks noChangeAspect="1"/>
          </p:cNvPicPr>
          <p:nvPr/>
        </p:nvPicPr>
        <p:blipFill>
          <a:blip r:embed="rId5"/>
          <a:stretch>
            <a:fillRect/>
          </a:stretch>
        </p:blipFill>
        <p:spPr>
          <a:xfrm>
            <a:off x="3419872" y="2617710"/>
            <a:ext cx="144016" cy="163218"/>
          </a:xfrm>
          <a:prstGeom prst="rect">
            <a:avLst/>
          </a:prstGeom>
        </p:spPr>
      </p:pic>
      <p:pic>
        <p:nvPicPr>
          <p:cNvPr id="3" name="Picture 2">
            <a:extLst>
              <a:ext uri="{FF2B5EF4-FFF2-40B4-BE49-F238E27FC236}">
                <a16:creationId xmlns:a16="http://schemas.microsoft.com/office/drawing/2014/main" id="{E6715DB5-DC47-AE37-C7AA-A0FA5976FB49}"/>
              </a:ext>
            </a:extLst>
          </p:cNvPr>
          <p:cNvPicPr>
            <a:picLocks noChangeAspect="1"/>
          </p:cNvPicPr>
          <p:nvPr/>
        </p:nvPicPr>
        <p:blipFill>
          <a:blip r:embed="rId6"/>
          <a:stretch>
            <a:fillRect/>
          </a:stretch>
        </p:blipFill>
        <p:spPr>
          <a:xfrm>
            <a:off x="7020272" y="2276872"/>
            <a:ext cx="152400" cy="304800"/>
          </a:xfrm>
          <a:prstGeom prst="rect">
            <a:avLst/>
          </a:prstGeom>
        </p:spPr>
      </p:pic>
      <p:sp>
        <p:nvSpPr>
          <p:cNvPr id="7" name="Right Brace 6">
            <a:extLst>
              <a:ext uri="{FF2B5EF4-FFF2-40B4-BE49-F238E27FC236}">
                <a16:creationId xmlns:a16="http://schemas.microsoft.com/office/drawing/2014/main" id="{0587A093-99D1-2E25-26A2-8538F6A1F968}"/>
              </a:ext>
            </a:extLst>
          </p:cNvPr>
          <p:cNvSpPr/>
          <p:nvPr/>
        </p:nvSpPr>
        <p:spPr bwMode="auto">
          <a:xfrm>
            <a:off x="7416539" y="693473"/>
            <a:ext cx="395821" cy="2130879"/>
          </a:xfrm>
          <a:prstGeom prst="rightBrac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8" name="TextBox 7">
            <a:extLst>
              <a:ext uri="{FF2B5EF4-FFF2-40B4-BE49-F238E27FC236}">
                <a16:creationId xmlns:a16="http://schemas.microsoft.com/office/drawing/2014/main" id="{530B9DD6-B368-A06B-89DB-EC75EEB1E69C}"/>
              </a:ext>
            </a:extLst>
          </p:cNvPr>
          <p:cNvSpPr txBox="1"/>
          <p:nvPr/>
        </p:nvSpPr>
        <p:spPr>
          <a:xfrm>
            <a:off x="6804248" y="1507327"/>
            <a:ext cx="2736304" cy="584775"/>
          </a:xfrm>
          <a:prstGeom prst="rect">
            <a:avLst/>
          </a:prstGeom>
          <a:noFill/>
        </p:spPr>
        <p:txBody>
          <a:bodyPr wrap="square">
            <a:spAutoFit/>
          </a:bodyPr>
          <a:lstStyle/>
          <a:p>
            <a:pPr lvl="1">
              <a:buNone/>
            </a:pPr>
            <a:r>
              <a:rPr lang="en-US" sz="1600" b="1" dirty="0">
                <a:solidFill>
                  <a:srgbClr val="FF0000"/>
                </a:solidFill>
                <a:latin typeface="Palatino" charset="0"/>
                <a:ea typeface="ＭＳ Ｐゴシック" charset="0"/>
                <a:cs typeface="Palatino" charset="0"/>
              </a:rPr>
              <a:t>Coordinate </a:t>
            </a:r>
            <a:r>
              <a:rPr lang="en-US" sz="1600" b="1" dirty="0" err="1">
                <a:solidFill>
                  <a:srgbClr val="FF0000"/>
                </a:solidFill>
                <a:latin typeface="Palatino" charset="0"/>
                <a:ea typeface="ＭＳ Ｐゴシック" charset="0"/>
                <a:cs typeface="Palatino" charset="0"/>
              </a:rPr>
              <a:t>tranformations</a:t>
            </a:r>
            <a:endParaRPr lang="en-US" sz="1600" b="1" dirty="0">
              <a:solidFill>
                <a:srgbClr val="FF0000"/>
              </a:solidFill>
              <a:latin typeface="Palatino" charset="0"/>
              <a:ea typeface="ＭＳ Ｐゴシック" charset="0"/>
              <a:cs typeface="Palatino" charset="0"/>
            </a:endParaRPr>
          </a:p>
        </p:txBody>
      </p:sp>
      <p:sp>
        <p:nvSpPr>
          <p:cNvPr id="9" name="Right Brace 8">
            <a:extLst>
              <a:ext uri="{FF2B5EF4-FFF2-40B4-BE49-F238E27FC236}">
                <a16:creationId xmlns:a16="http://schemas.microsoft.com/office/drawing/2014/main" id="{BF06CDF2-E098-7C1D-FE41-DC00A5EDE889}"/>
              </a:ext>
            </a:extLst>
          </p:cNvPr>
          <p:cNvSpPr/>
          <p:nvPr/>
        </p:nvSpPr>
        <p:spPr bwMode="auto">
          <a:xfrm>
            <a:off x="7416539" y="2852937"/>
            <a:ext cx="395821" cy="1224135"/>
          </a:xfrm>
          <a:prstGeom prst="rightBrace">
            <a:avLst/>
          </a:prstGeom>
          <a:no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10" name="TextBox 9">
            <a:extLst>
              <a:ext uri="{FF2B5EF4-FFF2-40B4-BE49-F238E27FC236}">
                <a16:creationId xmlns:a16="http://schemas.microsoft.com/office/drawing/2014/main" id="{23E55397-7F5F-3E47-1969-BE78F374C6FE}"/>
              </a:ext>
            </a:extLst>
          </p:cNvPr>
          <p:cNvSpPr txBox="1"/>
          <p:nvPr/>
        </p:nvSpPr>
        <p:spPr>
          <a:xfrm>
            <a:off x="7056276" y="3213436"/>
            <a:ext cx="2232248" cy="584775"/>
          </a:xfrm>
          <a:prstGeom prst="rect">
            <a:avLst/>
          </a:prstGeom>
          <a:noFill/>
        </p:spPr>
        <p:txBody>
          <a:bodyPr wrap="square">
            <a:spAutoFit/>
          </a:bodyPr>
          <a:lstStyle/>
          <a:p>
            <a:pPr lvl="1">
              <a:buNone/>
            </a:pPr>
            <a:r>
              <a:rPr lang="en-US" sz="1600" b="1" dirty="0">
                <a:solidFill>
                  <a:srgbClr val="0070C0"/>
                </a:solidFill>
                <a:latin typeface="Palatino" charset="0"/>
                <a:ea typeface="ＭＳ Ｐゴシック" charset="0"/>
                <a:cs typeface="Palatino" charset="0"/>
              </a:rPr>
              <a:t>Field approximations</a:t>
            </a:r>
          </a:p>
        </p:txBody>
      </p:sp>
      <p:pic>
        <p:nvPicPr>
          <p:cNvPr id="14" name="Picture 13">
            <a:extLst>
              <a:ext uri="{FF2B5EF4-FFF2-40B4-BE49-F238E27FC236}">
                <a16:creationId xmlns:a16="http://schemas.microsoft.com/office/drawing/2014/main" id="{0A86DD99-CCE0-DC2A-9E5A-03ECAAA5B585}"/>
              </a:ext>
            </a:extLst>
          </p:cNvPr>
          <p:cNvPicPr>
            <a:picLocks noChangeAspect="1"/>
          </p:cNvPicPr>
          <p:nvPr/>
        </p:nvPicPr>
        <p:blipFill>
          <a:blip r:embed="rId7"/>
          <a:stretch>
            <a:fillRect/>
          </a:stretch>
        </p:blipFill>
        <p:spPr>
          <a:xfrm>
            <a:off x="1587940" y="5877272"/>
            <a:ext cx="1975948" cy="553573"/>
          </a:xfrm>
          <a:prstGeom prst="rect">
            <a:avLst/>
          </a:prstGeom>
        </p:spPr>
      </p:pic>
      <p:pic>
        <p:nvPicPr>
          <p:cNvPr id="15" name="Picture 14">
            <a:extLst>
              <a:ext uri="{FF2B5EF4-FFF2-40B4-BE49-F238E27FC236}">
                <a16:creationId xmlns:a16="http://schemas.microsoft.com/office/drawing/2014/main" id="{91CE1D69-29A0-D946-EB0F-6EDBB617EA28}"/>
              </a:ext>
            </a:extLst>
          </p:cNvPr>
          <p:cNvPicPr>
            <a:picLocks noChangeAspect="1"/>
          </p:cNvPicPr>
          <p:nvPr/>
        </p:nvPicPr>
        <p:blipFill>
          <a:blip r:embed="rId8"/>
          <a:stretch>
            <a:fillRect/>
          </a:stretch>
        </p:blipFill>
        <p:spPr>
          <a:xfrm>
            <a:off x="517342" y="5229200"/>
            <a:ext cx="8159114" cy="654836"/>
          </a:xfrm>
          <a:prstGeom prst="rect">
            <a:avLst/>
          </a:prstGeom>
        </p:spPr>
      </p:pic>
    </p:spTree>
    <p:extLst>
      <p:ext uri="{BB962C8B-B14F-4D97-AF65-F5344CB8AC3E}">
        <p14:creationId xmlns:p14="http://schemas.microsoft.com/office/powerpoint/2010/main" val="4009284130"/>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87450" y="-41275"/>
            <a:ext cx="7561263" cy="806450"/>
          </a:xfrm>
        </p:spPr>
        <p:txBody>
          <a:bodyPr/>
          <a:lstStyle/>
          <a:p>
            <a:r>
              <a:rPr lang="en-US" sz="3000">
                <a:latin typeface="Bookman Old Style" charset="0"/>
                <a:ea typeface="ＭＳ Ｐゴシック" charset="0"/>
                <a:cs typeface="ＭＳ Ｐゴシック" charset="0"/>
              </a:rPr>
              <a:t>High-energy, large ring approximation</a:t>
            </a:r>
          </a:p>
        </p:txBody>
      </p:sp>
      <p:sp>
        <p:nvSpPr>
          <p:cNvPr id="52226" name="Content Placeholder 2"/>
          <p:cNvSpPr>
            <a:spLocks noGrp="1"/>
          </p:cNvSpPr>
          <p:nvPr>
            <p:ph sz="half" idx="1"/>
          </p:nvPr>
        </p:nvSpPr>
        <p:spPr>
          <a:xfrm>
            <a:off x="250825" y="692150"/>
            <a:ext cx="8785225" cy="5688013"/>
          </a:xfrm>
        </p:spPr>
        <p:txBody>
          <a:bodyPr/>
          <a:lstStyle/>
          <a:p>
            <a:pPr>
              <a:buFont typeface="Wingdings" charset="0"/>
              <a:buChar char="q"/>
            </a:pPr>
            <a:r>
              <a:rPr lang="en-US" dirty="0">
                <a:latin typeface="Palatino" charset="0"/>
                <a:ea typeface="ＭＳ Ｐゴシック" charset="0"/>
                <a:cs typeface="Palatino" charset="0"/>
              </a:rPr>
              <a:t> It is useful for study purposes (especially for finding an “integrable” version of the Hamiltonian) to make an extra </a:t>
            </a:r>
            <a:r>
              <a:rPr lang="en-US" b="1" dirty="0">
                <a:latin typeface="Palatino" charset="0"/>
                <a:ea typeface="ＭＳ Ｐゴシック" charset="0"/>
                <a:cs typeface="Palatino" charset="0"/>
              </a:rPr>
              <a:t>approximation</a:t>
            </a:r>
          </a:p>
          <a:p>
            <a:pPr>
              <a:buFont typeface="Wingdings" charset="0"/>
              <a:buChar char="q"/>
            </a:pPr>
            <a:r>
              <a:rPr lang="en-US" dirty="0">
                <a:latin typeface="Palatino" charset="0"/>
                <a:ea typeface="ＭＳ Ｐゴシック" charset="0"/>
                <a:cs typeface="Palatino" charset="0"/>
              </a:rPr>
              <a:t> For this, </a:t>
            </a:r>
            <a:r>
              <a:rPr lang="en-US" b="1" dirty="0">
                <a:latin typeface="Palatino" charset="0"/>
                <a:ea typeface="ＭＳ Ｐゴシック" charset="0"/>
                <a:cs typeface="Palatino" charset="0"/>
              </a:rPr>
              <a:t>transverse momenta </a:t>
            </a:r>
            <a:r>
              <a:rPr lang="en-US" dirty="0">
                <a:latin typeface="Palatino" charset="0"/>
                <a:ea typeface="ＭＳ Ｐゴシック" charset="0"/>
                <a:cs typeface="Palatino" charset="0"/>
              </a:rPr>
              <a:t>(rescaled to the reference momentum) are considered to be </a:t>
            </a:r>
            <a:r>
              <a:rPr lang="en-US" b="1" dirty="0">
                <a:latin typeface="Palatino" charset="0"/>
                <a:ea typeface="ＭＳ Ｐゴシック" charset="0"/>
                <a:cs typeface="Palatino" charset="0"/>
              </a:rPr>
              <a:t>much smaller</a:t>
            </a:r>
            <a:r>
              <a:rPr lang="en-US" dirty="0">
                <a:latin typeface="Palatino" charset="0"/>
                <a:ea typeface="ＭＳ Ｐゴシック" charset="0"/>
                <a:cs typeface="Palatino" charset="0"/>
              </a:rPr>
              <a:t> than </a:t>
            </a:r>
            <a:r>
              <a:rPr lang="en-US" b="1" dirty="0">
                <a:latin typeface="Palatino" charset="0"/>
                <a:ea typeface="ＭＳ Ｐゴシック" charset="0"/>
                <a:cs typeface="Palatino" charset="0"/>
              </a:rPr>
              <a:t>1</a:t>
            </a:r>
            <a:r>
              <a:rPr lang="en-US" dirty="0">
                <a:latin typeface="Palatino" charset="0"/>
                <a:ea typeface="ＭＳ Ｐゴシック" charset="0"/>
                <a:cs typeface="Palatino" charset="0"/>
              </a:rPr>
              <a:t>, i.e. the square root can be expanded.</a:t>
            </a:r>
          </a:p>
        </p:txBody>
      </p:sp>
    </p:spTree>
    <p:extLst>
      <p:ext uri="{BB962C8B-B14F-4D97-AF65-F5344CB8AC3E}">
        <p14:creationId xmlns:p14="http://schemas.microsoft.com/office/powerpoint/2010/main" val="1808063839"/>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87450" y="-41275"/>
            <a:ext cx="7561263" cy="806450"/>
          </a:xfrm>
        </p:spPr>
        <p:txBody>
          <a:bodyPr/>
          <a:lstStyle/>
          <a:p>
            <a:r>
              <a:rPr lang="en-US" sz="3000">
                <a:latin typeface="Bookman Old Style" charset="0"/>
                <a:ea typeface="ＭＳ Ｐゴシック" charset="0"/>
                <a:cs typeface="ＭＳ Ｐゴシック" charset="0"/>
              </a:rPr>
              <a:t>High-energy, large ring approximation</a:t>
            </a:r>
          </a:p>
        </p:txBody>
      </p:sp>
      <p:sp>
        <p:nvSpPr>
          <p:cNvPr id="52226" name="Content Placeholder 2"/>
          <p:cNvSpPr>
            <a:spLocks noGrp="1"/>
          </p:cNvSpPr>
          <p:nvPr>
            <p:ph sz="half" idx="1"/>
          </p:nvPr>
        </p:nvSpPr>
        <p:spPr>
          <a:xfrm>
            <a:off x="250825" y="692150"/>
            <a:ext cx="8785225" cy="5688013"/>
          </a:xfrm>
        </p:spPr>
        <p:txBody>
          <a:bodyPr/>
          <a:lstStyle/>
          <a:p>
            <a:pPr>
              <a:buFont typeface="Wingdings" charset="0"/>
              <a:buChar char="q"/>
            </a:pPr>
            <a:r>
              <a:rPr lang="en-US" dirty="0">
                <a:latin typeface="Palatino" charset="0"/>
                <a:ea typeface="ＭＳ Ｐゴシック" charset="0"/>
                <a:cs typeface="Palatino" charset="0"/>
              </a:rPr>
              <a:t> It is useful for study purposes (especially for finding an “integrable” version of the Hamiltonian) to make an extra </a:t>
            </a:r>
            <a:r>
              <a:rPr lang="en-US" b="1" dirty="0">
                <a:latin typeface="Palatino" charset="0"/>
                <a:ea typeface="ＭＳ Ｐゴシック" charset="0"/>
                <a:cs typeface="Palatino" charset="0"/>
              </a:rPr>
              <a:t>approximation</a:t>
            </a:r>
          </a:p>
          <a:p>
            <a:pPr>
              <a:buFont typeface="Wingdings" charset="0"/>
              <a:buChar char="q"/>
            </a:pPr>
            <a:r>
              <a:rPr lang="en-US" dirty="0">
                <a:latin typeface="Palatino" charset="0"/>
                <a:ea typeface="ＭＳ Ｐゴシック" charset="0"/>
                <a:cs typeface="Palatino" charset="0"/>
              </a:rPr>
              <a:t> For this, </a:t>
            </a:r>
            <a:r>
              <a:rPr lang="en-US" b="1" dirty="0">
                <a:latin typeface="Palatino" charset="0"/>
                <a:ea typeface="ＭＳ Ｐゴシック" charset="0"/>
                <a:cs typeface="Palatino" charset="0"/>
              </a:rPr>
              <a:t>transverse momenta </a:t>
            </a:r>
            <a:r>
              <a:rPr lang="en-US" dirty="0">
                <a:latin typeface="Palatino" charset="0"/>
                <a:ea typeface="ＭＳ Ｐゴシック" charset="0"/>
                <a:cs typeface="Palatino" charset="0"/>
              </a:rPr>
              <a:t>(rescaled to the reference momentum) are considered to be </a:t>
            </a:r>
            <a:r>
              <a:rPr lang="en-US" b="1" dirty="0">
                <a:latin typeface="Palatino" charset="0"/>
                <a:ea typeface="ＭＳ Ｐゴシック" charset="0"/>
                <a:cs typeface="Palatino" charset="0"/>
              </a:rPr>
              <a:t>much smaller</a:t>
            </a:r>
            <a:r>
              <a:rPr lang="en-US" dirty="0">
                <a:latin typeface="Palatino" charset="0"/>
                <a:ea typeface="ＭＳ Ｐゴシック" charset="0"/>
                <a:cs typeface="Palatino" charset="0"/>
              </a:rPr>
              <a:t> than </a:t>
            </a:r>
            <a:r>
              <a:rPr lang="en-US" b="1" dirty="0">
                <a:latin typeface="Palatino" charset="0"/>
                <a:ea typeface="ＭＳ Ｐゴシック" charset="0"/>
                <a:cs typeface="Palatino" charset="0"/>
              </a:rPr>
              <a:t>1</a:t>
            </a:r>
            <a:r>
              <a:rPr lang="en-US" dirty="0">
                <a:latin typeface="Palatino" charset="0"/>
                <a:ea typeface="ＭＳ Ｐゴシック" charset="0"/>
                <a:cs typeface="Palatino" charset="0"/>
              </a:rPr>
              <a:t>, i.e. the square root can be expanded.</a:t>
            </a:r>
          </a:p>
          <a:p>
            <a:pPr>
              <a:buFont typeface="Wingdings" charset="0"/>
              <a:buChar char="q"/>
            </a:pPr>
            <a:r>
              <a:rPr lang="en-US" dirty="0">
                <a:latin typeface="Palatino" charset="0"/>
                <a:ea typeface="ＭＳ Ｐゴシック" charset="0"/>
                <a:cs typeface="Palatino" charset="0"/>
              </a:rPr>
              <a:t> Considering also the </a:t>
            </a:r>
            <a:r>
              <a:rPr lang="en-US" b="1" dirty="0">
                <a:latin typeface="Palatino" charset="0"/>
                <a:ea typeface="ＭＳ Ｐゴシック" charset="0"/>
                <a:cs typeface="Palatino" charset="0"/>
              </a:rPr>
              <a:t>large machine approximation</a:t>
            </a:r>
            <a:r>
              <a:rPr lang="en-US" dirty="0">
                <a:latin typeface="Palatino" charset="0"/>
                <a:ea typeface="ＭＳ Ｐゴシック" charset="0"/>
                <a:cs typeface="Palatino" charset="0"/>
              </a:rPr>
              <a:t>		, (dropping cubic terms), the Hamiltonian is simplified to  </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r>
              <a:rPr lang="en-US" dirty="0">
                <a:latin typeface="Palatino" charset="0"/>
                <a:ea typeface="ＭＳ Ｐゴシック" charset="0"/>
                <a:cs typeface="Palatino" charset="0"/>
              </a:rPr>
              <a:t>This expansion may </a:t>
            </a:r>
            <a:r>
              <a:rPr lang="en-US" b="1" dirty="0">
                <a:latin typeface="Palatino" charset="0"/>
                <a:ea typeface="ＭＳ Ｐゴシック" charset="0"/>
                <a:cs typeface="Palatino" charset="0"/>
              </a:rPr>
              <a:t>not </a:t>
            </a:r>
            <a:r>
              <a:rPr lang="en-US" dirty="0">
                <a:latin typeface="Palatino" charset="0"/>
                <a:ea typeface="ＭＳ Ｐゴシック" charset="0"/>
                <a:cs typeface="Palatino" charset="0"/>
              </a:rPr>
              <a:t>be </a:t>
            </a:r>
            <a:r>
              <a:rPr lang="en-US" b="1" dirty="0">
                <a:latin typeface="Palatino" charset="0"/>
                <a:ea typeface="ＭＳ Ｐゴシック" charset="0"/>
                <a:cs typeface="Palatino" charset="0"/>
              </a:rPr>
              <a:t>a good idea</a:t>
            </a:r>
            <a:r>
              <a:rPr lang="en-US" dirty="0">
                <a:latin typeface="Palatino" charset="0"/>
                <a:ea typeface="ＭＳ Ｐゴシック" charset="0"/>
                <a:cs typeface="Palatino" charset="0"/>
              </a:rPr>
              <a:t>, especially for </a:t>
            </a:r>
            <a:r>
              <a:rPr lang="en-US" b="1" dirty="0">
                <a:latin typeface="Palatino" charset="0"/>
                <a:ea typeface="ＭＳ Ｐゴシック" charset="0"/>
                <a:cs typeface="Palatino" charset="0"/>
              </a:rPr>
              <a:t>low energy</a:t>
            </a:r>
            <a:r>
              <a:rPr lang="en-US" dirty="0">
                <a:latin typeface="Palatino" charset="0"/>
                <a:ea typeface="ＭＳ Ｐゴシック" charset="0"/>
                <a:cs typeface="Palatino" charset="0"/>
              </a:rPr>
              <a:t>, </a:t>
            </a:r>
            <a:r>
              <a:rPr lang="en-US" b="1" dirty="0">
                <a:latin typeface="Palatino" charset="0"/>
                <a:ea typeface="ＭＳ Ｐゴシック" charset="0"/>
                <a:cs typeface="Palatino" charset="0"/>
              </a:rPr>
              <a:t>small </a:t>
            </a:r>
            <a:r>
              <a:rPr lang="en-US" dirty="0">
                <a:latin typeface="Palatino" charset="0"/>
                <a:ea typeface="ＭＳ Ｐゴシック" charset="0"/>
                <a:cs typeface="Palatino" charset="0"/>
              </a:rPr>
              <a:t>size</a:t>
            </a:r>
            <a:r>
              <a:rPr lang="en-US" b="1" dirty="0">
                <a:latin typeface="Palatino" charset="0"/>
                <a:ea typeface="ＭＳ Ｐゴシック" charset="0"/>
                <a:cs typeface="Palatino" charset="0"/>
              </a:rPr>
              <a:t> rings </a:t>
            </a:r>
          </a:p>
        </p:txBody>
      </p:sp>
      <p:pic>
        <p:nvPicPr>
          <p:cNvPr id="52227"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3" y="4005064"/>
            <a:ext cx="1120775"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2228" name="Picture 1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4708525"/>
            <a:ext cx="5472113" cy="1023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0127426"/>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9"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3500438"/>
            <a:ext cx="5545137" cy="688975"/>
          </a:xfrm>
          <a:prstGeom prst="rect">
            <a:avLst/>
          </a:prstGeom>
          <a:noFill/>
          <a:ln w="9525">
            <a:solidFill>
              <a:schemeClr val="bg1"/>
            </a:solidFill>
            <a:miter lim="800000"/>
            <a:headEnd/>
            <a:tailEnd/>
          </a:ln>
          <a:extLst>
            <a:ext uri="{909E8E84-426E-40dd-AFC4-6F175D3DCCD1}">
              <a14:hiddenFill xmlns:a14="http://schemas.microsoft.com/office/drawing/2010/main" xmlns="">
                <a:solidFill>
                  <a:srgbClr val="FFFFFF"/>
                </a:solidFill>
              </a14:hiddenFill>
            </a:ext>
          </a:extLst>
        </p:spPr>
      </p:pic>
      <p:sp>
        <p:nvSpPr>
          <p:cNvPr id="62465" name="Title 1"/>
          <p:cNvSpPr>
            <a:spLocks noGrp="1"/>
          </p:cNvSpPr>
          <p:nvPr>
            <p:ph type="title"/>
          </p:nvPr>
        </p:nvSpPr>
        <p:spPr>
          <a:xfrm>
            <a:off x="1259632" y="-41275"/>
            <a:ext cx="7200156" cy="733425"/>
          </a:xfrm>
        </p:spPr>
        <p:txBody>
          <a:bodyPr/>
          <a:lstStyle/>
          <a:p>
            <a:r>
              <a:rPr lang="en-US" sz="2800" dirty="0">
                <a:latin typeface="Bookman Old Style" charset="0"/>
                <a:ea typeface="ＭＳ Ｐゴシック" charset="0"/>
                <a:cs typeface="ＭＳ Ｐゴシック" charset="0"/>
              </a:rPr>
              <a:t>General non-linear Accelerator Hamiltonian</a:t>
            </a:r>
          </a:p>
        </p:txBody>
      </p:sp>
      <p:sp>
        <p:nvSpPr>
          <p:cNvPr id="2" name="Content Placeholder 1"/>
          <p:cNvSpPr>
            <a:spLocks noGrp="1"/>
          </p:cNvSpPr>
          <p:nvPr>
            <p:ph sz="half" idx="1"/>
          </p:nvPr>
        </p:nvSpPr>
        <p:spPr>
          <a:xfrm>
            <a:off x="395288" y="692150"/>
            <a:ext cx="8569325" cy="5545138"/>
          </a:xfrm>
        </p:spPr>
        <p:txBody>
          <a:bodyPr/>
          <a:lstStyle/>
          <a:p>
            <a:pPr>
              <a:defRPr/>
            </a:pPr>
            <a:r>
              <a:rPr lang="en-US" sz="2400" dirty="0"/>
              <a:t>Considering the </a:t>
            </a:r>
            <a:r>
              <a:rPr lang="en-US" sz="2400" b="1" dirty="0"/>
              <a:t>general expression </a:t>
            </a:r>
            <a:r>
              <a:rPr lang="en-US" sz="2400" dirty="0"/>
              <a:t>of the the </a:t>
            </a:r>
            <a:r>
              <a:rPr lang="en-US" sz="2400" b="1" dirty="0"/>
              <a:t>longitudinal component </a:t>
            </a:r>
            <a:r>
              <a:rPr lang="en-US" sz="2400" dirty="0"/>
              <a:t>of the </a:t>
            </a:r>
            <a:r>
              <a:rPr lang="en-US" sz="2400" b="1" dirty="0"/>
              <a:t>vector potential </a:t>
            </a:r>
            <a:r>
              <a:rPr lang="en-US" sz="2400" dirty="0"/>
              <a:t>is (see appendix)</a:t>
            </a:r>
          </a:p>
          <a:p>
            <a:pPr lvl="1">
              <a:defRPr/>
            </a:pPr>
            <a:r>
              <a:rPr lang="en-US" sz="2000" dirty="0"/>
              <a:t>In curvilinear coordinates (curved elements)</a:t>
            </a:r>
          </a:p>
          <a:p>
            <a:pPr lvl="1">
              <a:defRPr/>
            </a:pPr>
            <a:endParaRPr lang="en-US" sz="2000" dirty="0"/>
          </a:p>
          <a:p>
            <a:pPr lvl="1">
              <a:defRPr/>
            </a:pPr>
            <a:endParaRPr lang="en-US" sz="2000" dirty="0"/>
          </a:p>
          <a:p>
            <a:pPr lvl="1">
              <a:defRPr/>
            </a:pPr>
            <a:r>
              <a:rPr lang="en-US" sz="2000" dirty="0"/>
              <a:t>In Cartesian coordinates</a:t>
            </a:r>
          </a:p>
          <a:p>
            <a:pPr marL="457200" lvl="1" indent="0">
              <a:spcBef>
                <a:spcPts val="1200"/>
              </a:spcBef>
              <a:buFont typeface="Wingdings" charset="0"/>
              <a:buNone/>
              <a:defRPr/>
            </a:pPr>
            <a:r>
              <a:rPr lang="en-US" dirty="0"/>
              <a:t>with the </a:t>
            </a:r>
            <a:r>
              <a:rPr lang="en-US" b="1" dirty="0"/>
              <a:t>multipole coefficients </a:t>
            </a:r>
            <a:r>
              <a:rPr lang="en-US" dirty="0"/>
              <a:t>being written as</a:t>
            </a:r>
          </a:p>
          <a:p>
            <a:pPr>
              <a:buClr>
                <a:srgbClr val="00007D"/>
              </a:buClr>
              <a:defRPr/>
            </a:pPr>
            <a:endParaRPr lang="en-US" sz="2400" dirty="0">
              <a:solidFill>
                <a:srgbClr val="000000"/>
              </a:solidFill>
            </a:endParaRPr>
          </a:p>
          <a:p>
            <a:pPr>
              <a:buClr>
                <a:srgbClr val="00007D"/>
              </a:buClr>
              <a:defRPr/>
            </a:pPr>
            <a:endParaRPr lang="en-US" sz="2400" dirty="0">
              <a:solidFill>
                <a:srgbClr val="000000"/>
              </a:solidFill>
            </a:endParaRPr>
          </a:p>
          <a:p>
            <a:pPr>
              <a:buClr>
                <a:srgbClr val="00007D"/>
              </a:buClr>
              <a:defRPr/>
            </a:pPr>
            <a:r>
              <a:rPr lang="en-US" sz="2400" dirty="0">
                <a:solidFill>
                  <a:srgbClr val="000000"/>
                </a:solidFill>
              </a:rPr>
              <a:t>The </a:t>
            </a:r>
            <a:r>
              <a:rPr lang="en-US" sz="2400" b="1" dirty="0">
                <a:solidFill>
                  <a:srgbClr val="000000"/>
                </a:solidFill>
              </a:rPr>
              <a:t>general non-linear Hamiltonian </a:t>
            </a:r>
            <a:r>
              <a:rPr lang="en-US" sz="2400" dirty="0">
                <a:solidFill>
                  <a:srgbClr val="000000"/>
                </a:solidFill>
              </a:rPr>
              <a:t>can be written as </a:t>
            </a:r>
          </a:p>
          <a:p>
            <a:pPr>
              <a:buClr>
                <a:srgbClr val="00007D"/>
              </a:buClr>
              <a:defRPr/>
            </a:pPr>
            <a:endParaRPr lang="en-US" sz="2400" dirty="0">
              <a:solidFill>
                <a:srgbClr val="000000"/>
              </a:solidFill>
            </a:endParaRPr>
          </a:p>
          <a:p>
            <a:pPr marL="0" indent="0">
              <a:buClr>
                <a:srgbClr val="00007D"/>
              </a:buClr>
              <a:buFont typeface="Wingdings" charset="0"/>
              <a:buNone/>
              <a:defRPr/>
            </a:pPr>
            <a:r>
              <a:rPr lang="en-US" sz="2400" dirty="0">
                <a:solidFill>
                  <a:srgbClr val="000000"/>
                </a:solidFill>
              </a:rPr>
              <a:t>								           </a:t>
            </a:r>
          </a:p>
          <a:p>
            <a:pPr marL="0" indent="0">
              <a:buClr>
                <a:srgbClr val="00007D"/>
              </a:buClr>
              <a:buFont typeface="Wingdings" charset="0"/>
              <a:buNone/>
              <a:defRPr/>
            </a:pPr>
            <a:r>
              <a:rPr lang="en-US" sz="2400" dirty="0">
                <a:solidFill>
                  <a:srgbClr val="000000"/>
                </a:solidFill>
              </a:rPr>
              <a:t>with the </a:t>
            </a:r>
            <a:r>
              <a:rPr lang="en-US" sz="2400" b="1" dirty="0">
                <a:solidFill>
                  <a:srgbClr val="000000"/>
                </a:solidFill>
              </a:rPr>
              <a:t>periodic functions</a:t>
            </a:r>
          </a:p>
          <a:p>
            <a:pPr marL="457200" lvl="1" indent="0">
              <a:buFont typeface="Wingdings" charset="0"/>
              <a:buNone/>
              <a:defRPr/>
            </a:pPr>
            <a:endParaRPr lang="en-US" dirty="0"/>
          </a:p>
          <a:p>
            <a:pPr marL="457200" lvl="1" indent="0">
              <a:buFont typeface="Wingdings" charset="0"/>
              <a:buNone/>
              <a:defRPr/>
            </a:pPr>
            <a:endParaRPr lang="en-US" dirty="0"/>
          </a:p>
          <a:p>
            <a:pPr marL="457200" lvl="1" indent="0">
              <a:buFont typeface="Wingdings" charset="0"/>
              <a:buNone/>
              <a:defRPr/>
            </a:pPr>
            <a:endParaRPr lang="en-US" dirty="0"/>
          </a:p>
        </p:txBody>
      </p:sp>
      <p:pic>
        <p:nvPicPr>
          <p:cNvPr id="62467" name="Picture 1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1844675"/>
            <a:ext cx="4667250"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2468" name="Picture 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211638" y="2420938"/>
            <a:ext cx="4025900"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2470"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42988" y="4868863"/>
            <a:ext cx="7083425" cy="655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2471" name="TextBox 14"/>
          <p:cNvSpPr txBox="1">
            <a:spLocks noChangeArrowheads="1"/>
          </p:cNvSpPr>
          <p:nvPr/>
        </p:nvSpPr>
        <p:spPr bwMode="auto">
          <a:xfrm>
            <a:off x="3995738" y="3573463"/>
            <a:ext cx="658812" cy="46196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ctr" defTabSz="914400" rtl="0" eaLnBrk="1" fontAlgn="base" latinLnBrk="0" hangingPunct="1">
              <a:lnSpc>
                <a:spcPct val="100000"/>
              </a:lnSpc>
              <a:spcBef>
                <a:spcPct val="20000"/>
              </a:spcBef>
              <a:spcAft>
                <a:spcPct val="0"/>
              </a:spcAft>
              <a:buClr>
                <a:srgbClr val="00007D"/>
              </a:buClr>
              <a:buSzPct val="75000"/>
              <a:buFont typeface="Wingdings" charset="0"/>
              <a:buNone/>
              <a:tabLst/>
              <a:defRPr/>
            </a:pPr>
            <a:r>
              <a:rPr kumimoji="0" lang="en-US" sz="2400" b="0" i="0" u="none" strike="noStrike" kern="1200" cap="none" spc="0" normalizeH="0" baseline="0" noProof="0">
                <a:ln>
                  <a:noFill/>
                </a:ln>
                <a:solidFill>
                  <a:srgbClr val="000000"/>
                </a:solidFill>
                <a:effectLst/>
                <a:uLnTx/>
                <a:uFillTx/>
                <a:latin typeface="Baskerville" charset="0"/>
                <a:ea typeface="ＭＳ Ｐゴシック" charset="0"/>
              </a:rPr>
              <a:t>and</a:t>
            </a:r>
          </a:p>
        </p:txBody>
      </p:sp>
      <p:pic>
        <p:nvPicPr>
          <p:cNvPr id="62472" name="Picture 1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500563" y="5732463"/>
            <a:ext cx="3436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47580596"/>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5"/>
          <p:cNvSpPr>
            <a:spLocks noGrp="1" noChangeArrowheads="1"/>
          </p:cNvSpPr>
          <p:nvPr>
            <p:ph type="title"/>
          </p:nvPr>
        </p:nvSpPr>
        <p:spPr>
          <a:xfrm>
            <a:off x="1187450" y="-65088"/>
            <a:ext cx="7345363" cy="685801"/>
          </a:xfrm>
        </p:spPr>
        <p:txBody>
          <a:bodyPr/>
          <a:lstStyle/>
          <a:p>
            <a:pPr eaLnBrk="1" hangingPunct="1"/>
            <a:r>
              <a:rPr lang="en-US" sz="3600">
                <a:latin typeface="Palatino" charset="0"/>
                <a:ea typeface="ＭＳ Ｐゴシック" charset="0"/>
                <a:cs typeface="ＭＳ Ｐゴシック" charset="0"/>
              </a:rPr>
              <a:t>Magnetic element Hamiltonians</a:t>
            </a:r>
          </a:p>
        </p:txBody>
      </p:sp>
      <p:sp>
        <p:nvSpPr>
          <p:cNvPr id="11266" name="Content Placeholder 1"/>
          <p:cNvSpPr>
            <a:spLocks noGrp="1"/>
          </p:cNvSpPr>
          <p:nvPr>
            <p:ph sz="half" idx="1"/>
          </p:nvPr>
        </p:nvSpPr>
        <p:spPr>
          <a:xfrm>
            <a:off x="323850" y="765175"/>
            <a:ext cx="8640763" cy="5513388"/>
          </a:xfrm>
        </p:spPr>
        <p:txBody>
          <a:bodyPr/>
          <a:lstStyle/>
          <a:p>
            <a:r>
              <a:rPr lang="en-US" sz="2400">
                <a:latin typeface="Palatino" charset="0"/>
                <a:ea typeface="ＭＳ Ｐゴシック" charset="0"/>
                <a:cs typeface="ＭＳ Ｐゴシック" charset="0"/>
              </a:rPr>
              <a:t>Dipole:</a:t>
            </a:r>
          </a:p>
          <a:p>
            <a:endParaRPr lang="en-US" sz="2400">
              <a:latin typeface="Palatino" charset="0"/>
              <a:ea typeface="ＭＳ Ｐゴシック" charset="0"/>
              <a:cs typeface="ＭＳ Ｐゴシック" charset="0"/>
            </a:endParaRPr>
          </a:p>
          <a:p>
            <a:endParaRPr lang="en-US" sz="2400">
              <a:latin typeface="Palatino" charset="0"/>
              <a:ea typeface="ＭＳ Ｐゴシック" charset="0"/>
              <a:cs typeface="ＭＳ Ｐゴシック" charset="0"/>
            </a:endParaRPr>
          </a:p>
          <a:p>
            <a:r>
              <a:rPr lang="en-US" sz="2400">
                <a:latin typeface="Palatino" charset="0"/>
                <a:ea typeface="ＭＳ Ｐゴシック" charset="0"/>
                <a:cs typeface="ＭＳ Ｐゴシック" charset="0"/>
              </a:rPr>
              <a:t>Quadrupole:</a:t>
            </a:r>
          </a:p>
          <a:p>
            <a:endParaRPr lang="en-US" sz="2400">
              <a:latin typeface="Palatino" charset="0"/>
              <a:ea typeface="ＭＳ Ｐゴシック" charset="0"/>
              <a:cs typeface="ＭＳ Ｐゴシック" charset="0"/>
            </a:endParaRPr>
          </a:p>
          <a:p>
            <a:endParaRPr lang="en-US" sz="2400">
              <a:latin typeface="Palatino" charset="0"/>
              <a:ea typeface="ＭＳ Ｐゴシック" charset="0"/>
              <a:cs typeface="ＭＳ Ｐゴシック" charset="0"/>
            </a:endParaRPr>
          </a:p>
          <a:p>
            <a:r>
              <a:rPr lang="en-US" sz="2400">
                <a:latin typeface="Palatino" charset="0"/>
                <a:ea typeface="ＭＳ Ｐゴシック" charset="0"/>
                <a:cs typeface="ＭＳ Ｐゴシック" charset="0"/>
              </a:rPr>
              <a:t>Sextupole:</a:t>
            </a:r>
          </a:p>
          <a:p>
            <a:endParaRPr lang="en-US" sz="2400">
              <a:latin typeface="Palatino" charset="0"/>
              <a:ea typeface="ＭＳ Ｐゴシック" charset="0"/>
              <a:cs typeface="ＭＳ Ｐゴシック" charset="0"/>
            </a:endParaRPr>
          </a:p>
          <a:p>
            <a:endParaRPr lang="en-US" sz="2400">
              <a:latin typeface="Palatino" charset="0"/>
              <a:ea typeface="ＭＳ Ｐゴシック" charset="0"/>
              <a:cs typeface="ＭＳ Ｐゴシック" charset="0"/>
            </a:endParaRPr>
          </a:p>
          <a:p>
            <a:r>
              <a:rPr lang="en-US" sz="2400">
                <a:latin typeface="Palatino" charset="0"/>
                <a:ea typeface="ＭＳ Ｐゴシック" charset="0"/>
                <a:cs typeface="ＭＳ Ｐゴシック" charset="0"/>
              </a:rPr>
              <a:t>Octupole:</a:t>
            </a:r>
          </a:p>
        </p:txBody>
      </p:sp>
      <p:pic>
        <p:nvPicPr>
          <p:cNvPr id="11267" name="Picture 6"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892175"/>
            <a:ext cx="5143500" cy="116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8"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420938"/>
            <a:ext cx="5816600" cy="116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9" name="Picture 8"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57350" y="3665538"/>
            <a:ext cx="6299200" cy="116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70" name="Picture 9"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3375" y="5019675"/>
            <a:ext cx="7505700" cy="116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258869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Linear magnetic fields</a:t>
            </a:r>
          </a:p>
        </p:txBody>
      </p:sp>
    </p:spTree>
    <p:extLst>
      <p:ext uri="{BB962C8B-B14F-4D97-AF65-F5344CB8AC3E}">
        <p14:creationId xmlns:p14="http://schemas.microsoft.com/office/powerpoint/2010/main" val="1469535696"/>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1763688" y="-41275"/>
            <a:ext cx="6769125" cy="806450"/>
          </a:xfrm>
        </p:spPr>
        <p:txBody>
          <a:bodyPr/>
          <a:lstStyle/>
          <a:p>
            <a:r>
              <a:rPr lang="en-US" sz="4000">
                <a:latin typeface="Bookman Old Style" charset="0"/>
                <a:ea typeface="ＭＳ Ｐゴシック" charset="0"/>
                <a:cs typeface="ＭＳ Ｐゴシック" charset="0"/>
              </a:rPr>
              <a:t>Linear magnetic fields </a:t>
            </a:r>
          </a:p>
        </p:txBody>
      </p:sp>
      <p:sp>
        <p:nvSpPr>
          <p:cNvPr id="52226" name="Content Placeholder 1"/>
          <p:cNvSpPr>
            <a:spLocks noGrp="1"/>
          </p:cNvSpPr>
          <p:nvPr>
            <p:ph sz="half" idx="1"/>
          </p:nvPr>
        </p:nvSpPr>
        <p:spPr>
          <a:xfrm>
            <a:off x="323850" y="596900"/>
            <a:ext cx="8820150" cy="5135563"/>
          </a:xfrm>
        </p:spPr>
        <p:txBody>
          <a:bodyPr/>
          <a:lstStyle/>
          <a:p>
            <a:pPr>
              <a:defRPr/>
            </a:pPr>
            <a:r>
              <a:rPr lang="en-US" dirty="0">
                <a:latin typeface="Palatino" charset="0"/>
                <a:ea typeface="ＭＳ Ｐゴシック" charset="0"/>
                <a:cs typeface="ＭＳ Ｐゴシック" charset="0"/>
              </a:rPr>
              <a:t>Assume a simple case of </a:t>
            </a:r>
            <a:r>
              <a:rPr lang="en-US" b="1" dirty="0">
                <a:latin typeface="Palatino" charset="0"/>
                <a:ea typeface="ＭＳ Ｐゴシック" charset="0"/>
                <a:cs typeface="ＭＳ Ｐゴシック" charset="0"/>
              </a:rPr>
              <a:t>linear transverse magnetic fields</a:t>
            </a:r>
            <a:r>
              <a:rPr lang="en-US" dirty="0">
                <a:latin typeface="Palatino" charset="0"/>
                <a:ea typeface="ＭＳ Ｐゴシック" charset="0"/>
                <a:cs typeface="ＭＳ Ｐゴシック" charset="0"/>
              </a:rPr>
              <a:t>, </a:t>
            </a:r>
          </a:p>
          <a:p>
            <a:pPr marL="457200" lvl="1" indent="0">
              <a:buFont typeface="Wingdings" charset="0"/>
              <a:buNone/>
              <a:defRPr/>
            </a:pPr>
            <a:endParaRPr lang="en-US" dirty="0">
              <a:latin typeface="Palatino" charset="0"/>
              <a:ea typeface="ＭＳ Ｐゴシック" charset="0"/>
              <a:cs typeface="ＭＳ Ｐゴシック" charset="0"/>
            </a:endParaRPr>
          </a:p>
          <a:p>
            <a:pPr lvl="1">
              <a:spcBef>
                <a:spcPts val="2400"/>
              </a:spcBef>
              <a:defRPr/>
            </a:pPr>
            <a:r>
              <a:rPr lang="en-US" dirty="0">
                <a:latin typeface="Palatino" charset="0"/>
                <a:ea typeface="ＭＳ Ｐゴシック" charset="0"/>
                <a:cs typeface="ＭＳ Ｐゴシック" charset="0"/>
              </a:rPr>
              <a:t>main bending field </a:t>
            </a:r>
          </a:p>
          <a:p>
            <a:pPr lvl="1">
              <a:defRPr/>
            </a:pPr>
            <a:r>
              <a:rPr lang="en-US" dirty="0">
                <a:latin typeface="Palatino" charset="0"/>
                <a:ea typeface="ＭＳ Ｐゴシック" charset="0"/>
                <a:cs typeface="ＭＳ Ｐゴシック" charset="0"/>
              </a:rPr>
              <a:t>normalized 		                 			        quadrupole gradient</a:t>
            </a:r>
          </a:p>
          <a:p>
            <a:pPr lvl="1">
              <a:lnSpc>
                <a:spcPct val="150000"/>
              </a:lnSpc>
              <a:defRPr/>
            </a:pPr>
            <a:r>
              <a:rPr lang="en-US" dirty="0">
                <a:latin typeface="Palatino" charset="0"/>
                <a:ea typeface="ＭＳ Ｐゴシック" charset="0"/>
                <a:cs typeface="ＭＳ Ｐゴシック" charset="0"/>
              </a:rPr>
              <a:t>magnetic rigidity</a:t>
            </a:r>
          </a:p>
          <a:p>
            <a:pPr marL="0" indent="0">
              <a:spcBef>
                <a:spcPts val="1800"/>
              </a:spcBef>
              <a:buFont typeface="Wingdings" charset="0"/>
              <a:buNone/>
              <a:defRPr/>
            </a:pPr>
            <a:endParaRPr lang="en-US" dirty="0">
              <a:latin typeface="Palatino" charset="0"/>
              <a:ea typeface="ＭＳ Ｐゴシック" charset="0"/>
              <a:cs typeface="ＭＳ Ｐゴシック" charset="0"/>
            </a:endParaRPr>
          </a:p>
          <a:p>
            <a:pPr>
              <a:spcBef>
                <a:spcPts val="1800"/>
              </a:spcBef>
              <a:defRPr/>
            </a:pPr>
            <a:endParaRPr lang="en-US" dirty="0">
              <a:latin typeface="Palatino" charset="0"/>
              <a:ea typeface="ＭＳ Ｐゴシック" charset="0"/>
              <a:cs typeface="ＭＳ Ｐゴシック" charset="0"/>
            </a:endParaRPr>
          </a:p>
        </p:txBody>
      </p:sp>
      <p:pic>
        <p:nvPicPr>
          <p:cNvPr id="54275"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1125538"/>
            <a:ext cx="3724275" cy="935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278"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2260972"/>
            <a:ext cx="4716462" cy="181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63531976"/>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Summary of Lecture I</a:t>
            </a:r>
          </a:p>
        </p:txBody>
      </p:sp>
      <p:sp>
        <p:nvSpPr>
          <p:cNvPr id="11266" name="Rectangle 3"/>
          <p:cNvSpPr>
            <a:spLocks noChangeArrowheads="1"/>
          </p:cNvSpPr>
          <p:nvPr/>
        </p:nvSpPr>
        <p:spPr bwMode="auto">
          <a:xfrm>
            <a:off x="179512" y="749300"/>
            <a:ext cx="8964488" cy="6108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a:bodyPr>
          <a:lstStyle/>
          <a:p>
            <a:pPr marL="342900" indent="-342900" algn="l">
              <a:buSzTx/>
              <a:defRPr/>
            </a:pPr>
            <a:r>
              <a:rPr lang="en-US" sz="2800" dirty="0">
                <a:latin typeface="Palatino" charset="0"/>
              </a:rPr>
              <a:t>2</a:t>
            </a:r>
            <a:r>
              <a:rPr lang="en-US" sz="2800" baseline="30000" dirty="0">
                <a:latin typeface="Palatino" charset="0"/>
              </a:rPr>
              <a:t>nd</a:t>
            </a:r>
            <a:r>
              <a:rPr lang="en-US" sz="2800" dirty="0">
                <a:latin typeface="Palatino" charset="0"/>
              </a:rPr>
              <a:t> order dif. equations of motion from Newton’s law (</a:t>
            </a:r>
            <a:r>
              <a:rPr lang="en-US" sz="2800" b="1" dirty="0">
                <a:latin typeface="Palatino" charset="0"/>
              </a:rPr>
              <a:t>configuration space</a:t>
            </a:r>
            <a:r>
              <a:rPr lang="en-US" sz="2800" dirty="0">
                <a:latin typeface="Palatino" charset="0"/>
              </a:rPr>
              <a:t>) can be solved by </a:t>
            </a:r>
            <a:r>
              <a:rPr lang="en-US" sz="2800" b="1" dirty="0">
                <a:latin typeface="Palatino" charset="0"/>
              </a:rPr>
              <a:t>transforming</a:t>
            </a:r>
            <a:r>
              <a:rPr lang="en-US" sz="2800" dirty="0">
                <a:latin typeface="Palatino" charset="0"/>
              </a:rPr>
              <a:t> them to pairs of 1</a:t>
            </a:r>
            <a:r>
              <a:rPr lang="en-US" sz="2800" baseline="30000" dirty="0">
                <a:latin typeface="Palatino" charset="0"/>
              </a:rPr>
              <a:t>st</a:t>
            </a:r>
            <a:r>
              <a:rPr lang="en-US" sz="2800" dirty="0">
                <a:latin typeface="Palatino" charset="0"/>
              </a:rPr>
              <a:t> order ones (in </a:t>
            </a:r>
            <a:r>
              <a:rPr lang="en-US" sz="2800" b="1" dirty="0">
                <a:latin typeface="Palatino" charset="0"/>
              </a:rPr>
              <a:t>phase space</a:t>
            </a:r>
            <a:r>
              <a:rPr lang="en-US" sz="2800" dirty="0">
                <a:latin typeface="Palatino" charset="0"/>
              </a:rPr>
              <a:t>)</a:t>
            </a:r>
          </a:p>
          <a:p>
            <a:pPr marL="342900" indent="-342900" algn="l">
              <a:buSzTx/>
              <a:defRPr/>
            </a:pPr>
            <a:r>
              <a:rPr lang="en-US" sz="2800" dirty="0">
                <a:latin typeface="Palatino" charset="0"/>
              </a:rPr>
              <a:t>Natural appearance of </a:t>
            </a:r>
            <a:r>
              <a:rPr lang="en-US" sz="2800" b="1" dirty="0">
                <a:latin typeface="Palatino" charset="0"/>
              </a:rPr>
              <a:t>invariant</a:t>
            </a:r>
            <a:r>
              <a:rPr lang="en-US" sz="2800" dirty="0">
                <a:latin typeface="Palatino" charset="0"/>
              </a:rPr>
              <a:t> of motion  (“</a:t>
            </a:r>
            <a:r>
              <a:rPr lang="en-US" sz="2800" b="1" dirty="0">
                <a:latin typeface="Palatino" charset="0"/>
              </a:rPr>
              <a:t>energy</a:t>
            </a:r>
            <a:r>
              <a:rPr lang="en-US" sz="2800" dirty="0">
                <a:latin typeface="Palatino" charset="0"/>
              </a:rPr>
              <a:t>”)</a:t>
            </a:r>
          </a:p>
          <a:p>
            <a:pPr marL="342900" indent="-342900" algn="l">
              <a:buSzTx/>
              <a:defRPr/>
            </a:pPr>
            <a:r>
              <a:rPr lang="en-US" sz="2800" dirty="0">
                <a:latin typeface="Palatino" charset="0"/>
              </a:rPr>
              <a:t>Non-linear oscillators have </a:t>
            </a:r>
            <a:r>
              <a:rPr lang="en-US" sz="2800" b="1" dirty="0">
                <a:latin typeface="Palatino" charset="0"/>
              </a:rPr>
              <a:t>frequencies</a:t>
            </a:r>
            <a:r>
              <a:rPr lang="en-US" sz="2800" dirty="0">
                <a:latin typeface="Palatino" charset="0"/>
              </a:rPr>
              <a:t> which </a:t>
            </a:r>
            <a:r>
              <a:rPr lang="en-US" sz="2800" b="1" dirty="0">
                <a:latin typeface="Palatino" charset="0"/>
              </a:rPr>
              <a:t>depend</a:t>
            </a:r>
            <a:r>
              <a:rPr lang="en-US" sz="2800" dirty="0">
                <a:latin typeface="Palatino" charset="0"/>
              </a:rPr>
              <a:t> on the </a:t>
            </a:r>
            <a:r>
              <a:rPr lang="en-US" sz="2800" b="1" dirty="0">
                <a:latin typeface="Palatino" charset="0"/>
              </a:rPr>
              <a:t>invariant</a:t>
            </a:r>
            <a:r>
              <a:rPr lang="en-US" sz="2800" dirty="0">
                <a:latin typeface="Palatino" charset="0"/>
              </a:rPr>
              <a:t> (or “</a:t>
            </a:r>
            <a:r>
              <a:rPr lang="en-US" sz="2800" b="1" dirty="0">
                <a:latin typeface="Palatino" charset="0"/>
              </a:rPr>
              <a:t>amplitude”</a:t>
            </a:r>
            <a:r>
              <a:rPr lang="en-US" sz="2800" dirty="0">
                <a:latin typeface="Palatino" charset="0"/>
              </a:rPr>
              <a:t>)</a:t>
            </a:r>
          </a:p>
          <a:p>
            <a:pPr marL="342900" indent="-342900" algn="l">
              <a:buSzTx/>
              <a:defRPr/>
            </a:pPr>
            <a:r>
              <a:rPr lang="en-US" sz="2800" dirty="0">
                <a:latin typeface="Palatino" charset="0"/>
              </a:rPr>
              <a:t>Connected invariant of motion to system’s </a:t>
            </a:r>
            <a:r>
              <a:rPr lang="en-US" sz="2800" b="1" dirty="0">
                <a:latin typeface="Palatino" charset="0"/>
              </a:rPr>
              <a:t>Hamiltonian</a:t>
            </a:r>
            <a:r>
              <a:rPr lang="en-US" sz="2800" dirty="0">
                <a:latin typeface="Palatino" charset="0"/>
              </a:rPr>
              <a:t> (derived through </a:t>
            </a:r>
            <a:r>
              <a:rPr lang="en-US" sz="2800" b="1" dirty="0" err="1">
                <a:latin typeface="Palatino" charset="0"/>
              </a:rPr>
              <a:t>Lagrangian</a:t>
            </a:r>
            <a:r>
              <a:rPr lang="en-US" sz="2800" dirty="0">
                <a:latin typeface="Palatino" charset="0"/>
              </a:rPr>
              <a:t>)</a:t>
            </a:r>
          </a:p>
          <a:p>
            <a:pPr marL="342900" indent="-342900" algn="l">
              <a:buSzTx/>
              <a:defRPr/>
            </a:pPr>
            <a:r>
              <a:rPr lang="en-US" sz="2800" dirty="0">
                <a:latin typeface="Palatino" charset="0"/>
              </a:rPr>
              <a:t>Shown that through the </a:t>
            </a:r>
            <a:r>
              <a:rPr lang="en-US" sz="2800" b="1" dirty="0">
                <a:latin typeface="Palatino" charset="0"/>
              </a:rPr>
              <a:t>Hamiltonian </a:t>
            </a:r>
            <a:r>
              <a:rPr lang="en-US" sz="2800" dirty="0">
                <a:latin typeface="Palatino" charset="0"/>
              </a:rPr>
              <a:t>, the </a:t>
            </a:r>
            <a:r>
              <a:rPr lang="en-US" sz="2800" b="1" dirty="0">
                <a:latin typeface="Palatino" charset="0"/>
              </a:rPr>
              <a:t>equations</a:t>
            </a:r>
            <a:r>
              <a:rPr lang="en-US" sz="2800" dirty="0">
                <a:latin typeface="Palatino" charset="0"/>
              </a:rPr>
              <a:t> of </a:t>
            </a:r>
            <a:r>
              <a:rPr lang="en-US" sz="2800" b="1" dirty="0">
                <a:latin typeface="Palatino" charset="0"/>
              </a:rPr>
              <a:t>motions</a:t>
            </a:r>
            <a:r>
              <a:rPr lang="en-US" sz="2800" dirty="0">
                <a:latin typeface="Palatino" charset="0"/>
              </a:rPr>
              <a:t> can be </a:t>
            </a:r>
            <a:r>
              <a:rPr lang="en-US" sz="2800" b="1" dirty="0">
                <a:latin typeface="Palatino" charset="0"/>
              </a:rPr>
              <a:t>derived</a:t>
            </a:r>
          </a:p>
          <a:p>
            <a:pPr marL="342900" indent="-342900" algn="l">
              <a:buSzTx/>
              <a:defRPr/>
            </a:pPr>
            <a:r>
              <a:rPr lang="en-US" sz="2800" b="1" dirty="0">
                <a:latin typeface="Palatino" charset="0"/>
              </a:rPr>
              <a:t>Poisson bracket </a:t>
            </a:r>
            <a:r>
              <a:rPr lang="en-US" sz="2800" dirty="0">
                <a:latin typeface="Palatino" charset="0"/>
              </a:rPr>
              <a:t>operators are helpful for discovering integrals of motion</a:t>
            </a:r>
          </a:p>
          <a:p>
            <a:pPr marL="342900" indent="-342900" algn="l">
              <a:buSzTx/>
              <a:defRPr/>
            </a:pPr>
            <a:endParaRPr lang="en-US" sz="2800" dirty="0">
              <a:latin typeface="Palatino" charset="0"/>
            </a:endParaRP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Tree>
    <p:extLst>
      <p:ext uri="{BB962C8B-B14F-4D97-AF65-F5344CB8AC3E}">
        <p14:creationId xmlns:p14="http://schemas.microsoft.com/office/powerpoint/2010/main" val="30364014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1763688" y="-41275"/>
            <a:ext cx="6769125" cy="806450"/>
          </a:xfrm>
        </p:spPr>
        <p:txBody>
          <a:bodyPr/>
          <a:lstStyle/>
          <a:p>
            <a:r>
              <a:rPr lang="en-US" sz="4000">
                <a:latin typeface="Bookman Old Style" charset="0"/>
                <a:ea typeface="ＭＳ Ｐゴシック" charset="0"/>
                <a:cs typeface="ＭＳ Ｐゴシック" charset="0"/>
              </a:rPr>
              <a:t>Linear magnetic fields </a:t>
            </a:r>
          </a:p>
        </p:txBody>
      </p:sp>
      <p:sp>
        <p:nvSpPr>
          <p:cNvPr id="52226" name="Content Placeholder 1"/>
          <p:cNvSpPr>
            <a:spLocks noGrp="1"/>
          </p:cNvSpPr>
          <p:nvPr>
            <p:ph sz="half" idx="1"/>
          </p:nvPr>
        </p:nvSpPr>
        <p:spPr>
          <a:xfrm>
            <a:off x="323850" y="596900"/>
            <a:ext cx="8820150" cy="5135563"/>
          </a:xfrm>
        </p:spPr>
        <p:txBody>
          <a:bodyPr/>
          <a:lstStyle/>
          <a:p>
            <a:pPr>
              <a:defRPr/>
            </a:pPr>
            <a:r>
              <a:rPr lang="en-US" dirty="0">
                <a:latin typeface="Palatino" charset="0"/>
                <a:ea typeface="ＭＳ Ｐゴシック" charset="0"/>
                <a:cs typeface="ＭＳ Ｐゴシック" charset="0"/>
              </a:rPr>
              <a:t>Assume a simple case of </a:t>
            </a:r>
            <a:r>
              <a:rPr lang="en-US" b="1" dirty="0">
                <a:latin typeface="Palatino" charset="0"/>
                <a:ea typeface="ＭＳ Ｐゴシック" charset="0"/>
                <a:cs typeface="ＭＳ Ｐゴシック" charset="0"/>
              </a:rPr>
              <a:t>linear transverse magnetic fields</a:t>
            </a:r>
            <a:r>
              <a:rPr lang="en-US" dirty="0">
                <a:latin typeface="Palatino" charset="0"/>
                <a:ea typeface="ＭＳ Ｐゴシック" charset="0"/>
                <a:cs typeface="ＭＳ Ｐゴシック" charset="0"/>
              </a:rPr>
              <a:t>, </a:t>
            </a:r>
          </a:p>
          <a:p>
            <a:pPr marL="457200" lvl="1" indent="0">
              <a:buFont typeface="Wingdings" charset="0"/>
              <a:buNone/>
              <a:defRPr/>
            </a:pPr>
            <a:endParaRPr lang="en-US" dirty="0">
              <a:latin typeface="Palatino" charset="0"/>
              <a:ea typeface="ＭＳ Ｐゴシック" charset="0"/>
              <a:cs typeface="ＭＳ Ｐゴシック" charset="0"/>
            </a:endParaRPr>
          </a:p>
          <a:p>
            <a:pPr lvl="1">
              <a:spcBef>
                <a:spcPts val="2400"/>
              </a:spcBef>
              <a:defRPr/>
            </a:pPr>
            <a:r>
              <a:rPr lang="en-US" dirty="0">
                <a:latin typeface="Palatino" charset="0"/>
                <a:ea typeface="ＭＳ Ｐゴシック" charset="0"/>
                <a:cs typeface="ＭＳ Ｐゴシック" charset="0"/>
              </a:rPr>
              <a:t>main bending field </a:t>
            </a:r>
          </a:p>
          <a:p>
            <a:pPr lvl="1">
              <a:defRPr/>
            </a:pPr>
            <a:r>
              <a:rPr lang="en-US" dirty="0">
                <a:latin typeface="Palatino" charset="0"/>
                <a:ea typeface="ＭＳ Ｐゴシック" charset="0"/>
                <a:cs typeface="ＭＳ Ｐゴシック" charset="0"/>
              </a:rPr>
              <a:t>normalized 		                 			        quadrupole gradient</a:t>
            </a:r>
          </a:p>
          <a:p>
            <a:pPr lvl="1">
              <a:lnSpc>
                <a:spcPct val="150000"/>
              </a:lnSpc>
              <a:defRPr/>
            </a:pPr>
            <a:r>
              <a:rPr lang="en-US" dirty="0">
                <a:latin typeface="Palatino" charset="0"/>
                <a:ea typeface="ＭＳ Ｐゴシック" charset="0"/>
                <a:cs typeface="ＭＳ Ｐゴシック" charset="0"/>
              </a:rPr>
              <a:t>magnetic rigidity</a:t>
            </a:r>
          </a:p>
          <a:p>
            <a:pPr>
              <a:spcBef>
                <a:spcPts val="600"/>
              </a:spcBef>
              <a:defRPr/>
            </a:pPr>
            <a:r>
              <a:rPr lang="en-US" dirty="0">
                <a:latin typeface="Palatino" charset="0"/>
                <a:ea typeface="ＭＳ Ｐゴシック" charset="0"/>
                <a:cs typeface="ＭＳ Ｐゴシック" charset="0"/>
              </a:rPr>
              <a:t>The vector potential has only a </a:t>
            </a:r>
            <a:r>
              <a:rPr lang="en-US" b="1" dirty="0">
                <a:latin typeface="Palatino" charset="0"/>
                <a:ea typeface="ＭＳ Ｐゴシック" charset="0"/>
                <a:cs typeface="ＭＳ Ｐゴシック" charset="0"/>
              </a:rPr>
              <a:t>longitudinal component </a:t>
            </a:r>
            <a:r>
              <a:rPr lang="en-US" dirty="0">
                <a:latin typeface="Palatino" charset="0"/>
                <a:ea typeface="ＭＳ Ｐゴシック" charset="0"/>
                <a:cs typeface="ＭＳ Ｐゴシック" charset="0"/>
              </a:rPr>
              <a:t>which in curvilinear coordinates is</a:t>
            </a:r>
          </a:p>
          <a:p>
            <a:pPr>
              <a:spcBef>
                <a:spcPts val="600"/>
              </a:spcBef>
              <a:defRPr/>
            </a:pPr>
            <a:endParaRPr lang="en-US" dirty="0">
              <a:latin typeface="Palatino" charset="0"/>
              <a:ea typeface="ＭＳ Ｐゴシック" charset="0"/>
              <a:cs typeface="ＭＳ Ｐゴシック" charset="0"/>
            </a:endParaRPr>
          </a:p>
          <a:p>
            <a:pPr>
              <a:lnSpc>
                <a:spcPct val="150000"/>
              </a:lnSpc>
              <a:spcBef>
                <a:spcPts val="600"/>
              </a:spcBef>
              <a:defRPr/>
            </a:pPr>
            <a:r>
              <a:rPr lang="en-US" dirty="0">
                <a:latin typeface="Palatino" charset="0"/>
                <a:ea typeface="ＭＳ Ｐゴシック" charset="0"/>
                <a:cs typeface="ＭＳ Ｐゴシック" charset="0"/>
              </a:rPr>
              <a:t>The previous expressions can be integrated to give</a:t>
            </a:r>
          </a:p>
          <a:p>
            <a:pPr marL="0" indent="0">
              <a:spcBef>
                <a:spcPts val="1800"/>
              </a:spcBef>
              <a:buFont typeface="Wingdings" charset="0"/>
              <a:buNone/>
              <a:defRPr/>
            </a:pPr>
            <a:endParaRPr lang="en-US" dirty="0">
              <a:latin typeface="Palatino" charset="0"/>
              <a:ea typeface="ＭＳ Ｐゴシック" charset="0"/>
              <a:cs typeface="ＭＳ Ｐゴシック" charset="0"/>
            </a:endParaRPr>
          </a:p>
          <a:p>
            <a:pPr>
              <a:spcBef>
                <a:spcPts val="1800"/>
              </a:spcBef>
              <a:defRPr/>
            </a:pPr>
            <a:endParaRPr lang="en-US" dirty="0">
              <a:latin typeface="Palatino" charset="0"/>
              <a:ea typeface="ＭＳ Ｐゴシック" charset="0"/>
              <a:cs typeface="ＭＳ Ｐゴシック" charset="0"/>
            </a:endParaRPr>
          </a:p>
        </p:txBody>
      </p:sp>
      <p:pic>
        <p:nvPicPr>
          <p:cNvPr id="54275"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1125538"/>
            <a:ext cx="3724275" cy="935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276" name="Picture 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5013176"/>
            <a:ext cx="6408563" cy="6720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277"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3850" y="6165304"/>
            <a:ext cx="8675688" cy="501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278" name="Picture 7"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427538" y="2260972"/>
            <a:ext cx="4716462" cy="181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964211503"/>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a:xfrm>
            <a:off x="1187450" y="-41275"/>
            <a:ext cx="7345363" cy="806450"/>
          </a:xfrm>
        </p:spPr>
        <p:txBody>
          <a:bodyPr/>
          <a:lstStyle/>
          <a:p>
            <a:r>
              <a:rPr lang="en-US" sz="4000">
                <a:latin typeface="Bookman Old Style" charset="0"/>
                <a:ea typeface="ＭＳ Ｐゴシック" charset="0"/>
                <a:cs typeface="ＭＳ Ｐゴシック" charset="0"/>
              </a:rPr>
              <a:t>The integrable Hamiltonian</a:t>
            </a:r>
          </a:p>
        </p:txBody>
      </p:sp>
      <p:sp>
        <p:nvSpPr>
          <p:cNvPr id="52226" name="Content Placeholder 1"/>
          <p:cNvSpPr>
            <a:spLocks noGrp="1"/>
          </p:cNvSpPr>
          <p:nvPr>
            <p:ph sz="half" idx="1"/>
          </p:nvPr>
        </p:nvSpPr>
        <p:spPr>
          <a:xfrm>
            <a:off x="323850" y="765175"/>
            <a:ext cx="8712200" cy="5135563"/>
          </a:xfrm>
        </p:spPr>
        <p:txBody>
          <a:bodyPr/>
          <a:lstStyle/>
          <a:p>
            <a:pPr>
              <a:defRPr/>
            </a:pPr>
            <a:r>
              <a:rPr lang="en-US" sz="2400" dirty="0">
                <a:latin typeface="Palatino" charset="0"/>
                <a:ea typeface="ＭＳ Ｐゴシック" charset="0"/>
                <a:cs typeface="ＭＳ Ｐゴシック" charset="0"/>
              </a:rPr>
              <a:t>The Hamiltonian for linear fields can be finally written as</a:t>
            </a:r>
          </a:p>
          <a:p>
            <a:pPr>
              <a:defRPr/>
            </a:pPr>
            <a:endParaRPr lang="en-US" sz="2400" dirty="0">
              <a:latin typeface="Palatino" charset="0"/>
              <a:ea typeface="ＭＳ Ｐゴシック" charset="0"/>
              <a:cs typeface="ＭＳ Ｐゴシック" charset="0"/>
            </a:endParaRPr>
          </a:p>
          <a:p>
            <a:pPr>
              <a:spcBef>
                <a:spcPts val="6000"/>
              </a:spcBef>
              <a:defRPr/>
            </a:pPr>
            <a:r>
              <a:rPr lang="en-US" sz="2400" dirty="0">
                <a:latin typeface="Palatino" charset="0"/>
                <a:ea typeface="ＭＳ Ｐゴシック" charset="0"/>
                <a:cs typeface="ＭＳ Ｐゴシック" charset="0"/>
              </a:rPr>
              <a:t>Hamilton’s equation are 		</a:t>
            </a:r>
          </a:p>
        </p:txBody>
      </p:sp>
      <p:pic>
        <p:nvPicPr>
          <p:cNvPr id="56323"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176338"/>
            <a:ext cx="7848600" cy="757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9" name="Picture 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40200" y="1989138"/>
            <a:ext cx="4932363" cy="1195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28711883"/>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39BDC-1AE7-E2DB-F195-D163E557F1F0}"/>
            </a:ext>
          </a:extLst>
        </p:cNvPr>
        <p:cNvGrpSpPr/>
        <p:nvPr/>
      </p:nvGrpSpPr>
      <p:grpSpPr>
        <a:xfrm>
          <a:off x="0" y="0"/>
          <a:ext cx="0" cy="0"/>
          <a:chOff x="0" y="0"/>
          <a:chExt cx="0" cy="0"/>
        </a:xfrm>
      </p:grpSpPr>
      <p:sp>
        <p:nvSpPr>
          <p:cNvPr id="56321" name="Title 1">
            <a:extLst>
              <a:ext uri="{FF2B5EF4-FFF2-40B4-BE49-F238E27FC236}">
                <a16:creationId xmlns:a16="http://schemas.microsoft.com/office/drawing/2014/main" id="{52626A98-07FC-09E7-6D42-353F60738EB4}"/>
              </a:ext>
            </a:extLst>
          </p:cNvPr>
          <p:cNvSpPr>
            <a:spLocks noGrp="1"/>
          </p:cNvSpPr>
          <p:nvPr>
            <p:ph type="title"/>
          </p:nvPr>
        </p:nvSpPr>
        <p:spPr>
          <a:xfrm>
            <a:off x="1187450" y="-41275"/>
            <a:ext cx="7345363" cy="806450"/>
          </a:xfrm>
        </p:spPr>
        <p:txBody>
          <a:bodyPr/>
          <a:lstStyle/>
          <a:p>
            <a:r>
              <a:rPr lang="en-US" sz="4000">
                <a:latin typeface="Bookman Old Style" charset="0"/>
                <a:ea typeface="ＭＳ Ｐゴシック" charset="0"/>
                <a:cs typeface="ＭＳ Ｐゴシック" charset="0"/>
              </a:rPr>
              <a:t>The integrable Hamiltonian</a:t>
            </a:r>
          </a:p>
        </p:txBody>
      </p:sp>
      <p:sp>
        <p:nvSpPr>
          <p:cNvPr id="52226" name="Content Placeholder 1">
            <a:extLst>
              <a:ext uri="{FF2B5EF4-FFF2-40B4-BE49-F238E27FC236}">
                <a16:creationId xmlns:a16="http://schemas.microsoft.com/office/drawing/2014/main" id="{432152D1-A368-8D1B-A5C1-651CC8D63D7E}"/>
              </a:ext>
            </a:extLst>
          </p:cNvPr>
          <p:cNvSpPr>
            <a:spLocks noGrp="1"/>
          </p:cNvSpPr>
          <p:nvPr>
            <p:ph sz="half" idx="1"/>
          </p:nvPr>
        </p:nvSpPr>
        <p:spPr>
          <a:xfrm>
            <a:off x="323850" y="765175"/>
            <a:ext cx="8712200" cy="5135563"/>
          </a:xfrm>
        </p:spPr>
        <p:txBody>
          <a:bodyPr/>
          <a:lstStyle/>
          <a:p>
            <a:pPr>
              <a:defRPr/>
            </a:pPr>
            <a:r>
              <a:rPr lang="en-US" sz="2400" dirty="0">
                <a:latin typeface="Palatino" charset="0"/>
                <a:ea typeface="ＭＳ Ｐゴシック" charset="0"/>
                <a:cs typeface="ＭＳ Ｐゴシック" charset="0"/>
              </a:rPr>
              <a:t>The Hamiltonian for linear fields can be finally written as</a:t>
            </a:r>
          </a:p>
          <a:p>
            <a:pPr>
              <a:defRPr/>
            </a:pPr>
            <a:endParaRPr lang="en-US" sz="2400" dirty="0">
              <a:latin typeface="Palatino" charset="0"/>
              <a:ea typeface="ＭＳ Ｐゴシック" charset="0"/>
              <a:cs typeface="ＭＳ Ｐゴシック" charset="0"/>
            </a:endParaRPr>
          </a:p>
          <a:p>
            <a:pPr>
              <a:spcBef>
                <a:spcPts val="6000"/>
              </a:spcBef>
              <a:defRPr/>
            </a:pPr>
            <a:r>
              <a:rPr lang="en-US" sz="2400" dirty="0">
                <a:latin typeface="Palatino" charset="0"/>
                <a:ea typeface="ＭＳ Ｐゴシック" charset="0"/>
                <a:cs typeface="ＭＳ Ｐゴシック" charset="0"/>
              </a:rPr>
              <a:t>Hamilton’s equation are 								          					          and they can be written as two second order uncoupled differential equations, i.e. </a:t>
            </a:r>
            <a:r>
              <a:rPr lang="en-US" sz="2400" b="1" dirty="0">
                <a:latin typeface="Palatino" charset="0"/>
                <a:ea typeface="ＭＳ Ｐゴシック" charset="0"/>
                <a:cs typeface="ＭＳ Ｐゴシック" charset="0"/>
              </a:rPr>
              <a:t>Hill’s equations </a:t>
            </a:r>
            <a:r>
              <a:rPr lang="en-US" sz="2400" dirty="0">
                <a:latin typeface="Palatino" charset="0"/>
                <a:ea typeface="ＭＳ Ｐゴシック" charset="0"/>
                <a:cs typeface="ＭＳ Ｐゴシック" charset="0"/>
              </a:rPr>
              <a:t>(see </a:t>
            </a:r>
            <a:r>
              <a:rPr lang="en-US" sz="2400" b="1" dirty="0">
                <a:latin typeface="Palatino" charset="0"/>
                <a:ea typeface="ＭＳ Ｐゴシック" charset="0"/>
                <a:cs typeface="ＭＳ Ｐゴシック" charset="0"/>
              </a:rPr>
              <a:t>Transverse Dynamics lecture</a:t>
            </a:r>
            <a:r>
              <a:rPr lang="en-US" sz="2400" dirty="0">
                <a:latin typeface="Palatino" charset="0"/>
                <a:ea typeface="ＭＳ Ｐゴシック" charset="0"/>
                <a:cs typeface="ＭＳ Ｐゴシック" charset="0"/>
              </a:rPr>
              <a:t>)																										   			    with the usual solution for 						   and</a:t>
            </a:r>
          </a:p>
          <a:p>
            <a:pPr marL="0" indent="0">
              <a:spcBef>
                <a:spcPts val="2400"/>
              </a:spcBef>
              <a:buFont typeface="Wingdings" charset="0"/>
              <a:buNone/>
              <a:defRPr/>
            </a:pPr>
            <a:endParaRPr lang="en-US" sz="2400" dirty="0">
              <a:latin typeface="Palatino" charset="0"/>
              <a:ea typeface="ＭＳ Ｐゴシック" charset="0"/>
              <a:cs typeface="ＭＳ Ｐゴシック" charset="0"/>
            </a:endParaRPr>
          </a:p>
        </p:txBody>
      </p:sp>
      <p:pic>
        <p:nvPicPr>
          <p:cNvPr id="56323" name="Picture 1" descr="latex-image-1.pdf">
            <a:extLst>
              <a:ext uri="{FF2B5EF4-FFF2-40B4-BE49-F238E27FC236}">
                <a16:creationId xmlns:a16="http://schemas.microsoft.com/office/drawing/2014/main" id="{658B50B0-FD10-482A-61D5-4A5B7FDBF3B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176338"/>
            <a:ext cx="7848600" cy="757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4" name="Picture 4" descr="latex-image-1.pdf">
            <a:extLst>
              <a:ext uri="{FF2B5EF4-FFF2-40B4-BE49-F238E27FC236}">
                <a16:creationId xmlns:a16="http://schemas.microsoft.com/office/drawing/2014/main" id="{C53D91C4-E262-F944-25E0-C2DCE918897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1188" y="4791348"/>
            <a:ext cx="4321175" cy="131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5" name="Picture 17" descr="latex-image-1.pdf">
            <a:extLst>
              <a:ext uri="{FF2B5EF4-FFF2-40B4-BE49-F238E27FC236}">
                <a16:creationId xmlns:a16="http://schemas.microsoft.com/office/drawing/2014/main" id="{482EBA03-D294-8381-BE0D-3F4DEDDF29F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771775" y="4215085"/>
            <a:ext cx="360363"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Left Brace 18">
            <a:extLst>
              <a:ext uri="{FF2B5EF4-FFF2-40B4-BE49-F238E27FC236}">
                <a16:creationId xmlns:a16="http://schemas.microsoft.com/office/drawing/2014/main" id="{73673575-E911-2AAF-ED2A-07D89A93F89D}"/>
              </a:ext>
            </a:extLst>
          </p:cNvPr>
          <p:cNvSpPr/>
          <p:nvPr/>
        </p:nvSpPr>
        <p:spPr bwMode="auto">
          <a:xfrm rot="5400000">
            <a:off x="2771775" y="3862660"/>
            <a:ext cx="288925" cy="1584325"/>
          </a:xfrm>
          <a:prstGeom prst="leftBrace">
            <a:avLst/>
          </a:prstGeom>
          <a:ln w="28575" cmpd="sng">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txBody>
          <a:bodyPr/>
          <a:lstStyle/>
          <a:p>
            <a:pPr marL="342900" marR="0" lvl="0" indent="-342900" algn="ctr" defTabSz="914400" rtl="0" eaLnBrk="1" fontAlgn="base" latinLnBrk="0" hangingPunct="1">
              <a:lnSpc>
                <a:spcPct val="100000"/>
              </a:lnSpc>
              <a:spcBef>
                <a:spcPct val="20000"/>
              </a:spcBef>
              <a:spcAft>
                <a:spcPct val="0"/>
              </a:spcAft>
              <a:buClr>
                <a:srgbClr val="00007D"/>
              </a:buClr>
              <a:buSzPct val="75000"/>
              <a:buFont typeface="Wingdings" pitchFamily="-112" charset="2"/>
              <a:buChar char="n"/>
              <a:tabLst/>
              <a:defRPr/>
            </a:pPr>
            <a:endParaRPr kumimoji="0" lang="en-US" sz="2400" b="0" i="0" u="none" strike="noStrike" kern="1200" cap="none" spc="0" normalizeH="0" baseline="0" noProof="0">
              <a:ln>
                <a:noFill/>
              </a:ln>
              <a:solidFill>
                <a:srgbClr val="000000"/>
              </a:solidFill>
              <a:effectLst/>
              <a:uLnTx/>
              <a:uFillTx/>
              <a:latin typeface="Baskerville" pitchFamily="-112" charset="0"/>
              <a:ea typeface="+mn-ea"/>
              <a:cs typeface="+mn-cs"/>
            </a:endParaRPr>
          </a:p>
        </p:txBody>
      </p:sp>
      <p:sp>
        <p:nvSpPr>
          <p:cNvPr id="20" name="Left Brace 19">
            <a:extLst>
              <a:ext uri="{FF2B5EF4-FFF2-40B4-BE49-F238E27FC236}">
                <a16:creationId xmlns:a16="http://schemas.microsoft.com/office/drawing/2014/main" id="{086DFDA5-444A-30E3-9809-BE0C00AF08BF}"/>
              </a:ext>
            </a:extLst>
          </p:cNvPr>
          <p:cNvSpPr/>
          <p:nvPr/>
        </p:nvSpPr>
        <p:spPr bwMode="auto">
          <a:xfrm rot="16200000">
            <a:off x="2015331" y="5908154"/>
            <a:ext cx="288925" cy="503238"/>
          </a:xfrm>
          <a:prstGeom prst="leftBrace">
            <a:avLst/>
          </a:prstGeom>
          <a:ln w="28575" cmpd="sng">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txBody>
          <a:bodyPr/>
          <a:lstStyle/>
          <a:p>
            <a:pPr marL="342900" marR="0" lvl="0" indent="-342900" algn="ctr" defTabSz="914400" rtl="0" eaLnBrk="1" fontAlgn="base" latinLnBrk="0" hangingPunct="1">
              <a:lnSpc>
                <a:spcPct val="100000"/>
              </a:lnSpc>
              <a:spcBef>
                <a:spcPct val="20000"/>
              </a:spcBef>
              <a:spcAft>
                <a:spcPct val="0"/>
              </a:spcAft>
              <a:buClr>
                <a:srgbClr val="00007D"/>
              </a:buClr>
              <a:buSzPct val="75000"/>
              <a:buFont typeface="Wingdings" pitchFamily="-112" charset="2"/>
              <a:buChar char="n"/>
              <a:tabLst/>
              <a:defRPr/>
            </a:pPr>
            <a:endParaRPr kumimoji="0" lang="en-US" sz="2400" b="0" i="0" u="none" strike="noStrike" kern="1200" cap="none" spc="0" normalizeH="0" baseline="0" noProof="0">
              <a:ln>
                <a:noFill/>
              </a:ln>
              <a:solidFill>
                <a:srgbClr val="000000"/>
              </a:solidFill>
              <a:effectLst/>
              <a:uLnTx/>
              <a:uFillTx/>
              <a:latin typeface="Baskerville" pitchFamily="-112" charset="0"/>
              <a:ea typeface="+mn-ea"/>
              <a:cs typeface="+mn-cs"/>
            </a:endParaRPr>
          </a:p>
        </p:txBody>
      </p:sp>
      <p:pic>
        <p:nvPicPr>
          <p:cNvPr id="56328" name="Picture 20" descr="latex-image-1.pdf">
            <a:extLst>
              <a:ext uri="{FF2B5EF4-FFF2-40B4-BE49-F238E27FC236}">
                <a16:creationId xmlns:a16="http://schemas.microsoft.com/office/drawing/2014/main" id="{A24FFFD7-4A8D-EA6F-830F-4AA56EF6FAE3}"/>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79613" y="6375673"/>
            <a:ext cx="360362" cy="293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9" name="Picture 5" descr="latex-image-1.pdf">
            <a:extLst>
              <a:ext uri="{FF2B5EF4-FFF2-40B4-BE49-F238E27FC236}">
                <a16:creationId xmlns:a16="http://schemas.microsoft.com/office/drawing/2014/main" id="{4B6FCFF3-1094-B52F-A942-C75894DF2D69}"/>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140200" y="1989138"/>
            <a:ext cx="4932363" cy="1195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31" name="Picture 9" descr="latex-image-1.pdf">
            <a:extLst>
              <a:ext uri="{FF2B5EF4-FFF2-40B4-BE49-F238E27FC236}">
                <a16:creationId xmlns:a16="http://schemas.microsoft.com/office/drawing/2014/main" id="{A6F8C8AB-EE06-4719-DBBA-0634FAA7EC3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019925" y="5445125"/>
            <a:ext cx="1281113" cy="252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32" name="Picture 21" descr="latex-image-1.pdf">
            <a:extLst>
              <a:ext uri="{FF2B5EF4-FFF2-40B4-BE49-F238E27FC236}">
                <a16:creationId xmlns:a16="http://schemas.microsoft.com/office/drawing/2014/main" id="{48C06557-D54B-799E-7873-8CCB9CB93E4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219700" y="5373688"/>
            <a:ext cx="720725"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a:extLst>
              <a:ext uri="{FF2B5EF4-FFF2-40B4-BE49-F238E27FC236}">
                <a16:creationId xmlns:a16="http://schemas.microsoft.com/office/drawing/2014/main" id="{6D14B06A-F5B1-40D7-1B16-8C2BB3C8BD2E}"/>
              </a:ext>
            </a:extLst>
          </p:cNvPr>
          <p:cNvPicPr>
            <a:picLocks noChangeAspect="1"/>
          </p:cNvPicPr>
          <p:nvPr/>
        </p:nvPicPr>
        <p:blipFill>
          <a:blip r:embed="rId10"/>
          <a:stretch>
            <a:fillRect/>
          </a:stretch>
        </p:blipFill>
        <p:spPr>
          <a:xfrm>
            <a:off x="4025029" y="5730687"/>
            <a:ext cx="3805100" cy="318271"/>
          </a:xfrm>
          <a:prstGeom prst="rect">
            <a:avLst/>
          </a:prstGeom>
        </p:spPr>
      </p:pic>
      <p:pic>
        <p:nvPicPr>
          <p:cNvPr id="3" name="Picture 2">
            <a:extLst>
              <a:ext uri="{FF2B5EF4-FFF2-40B4-BE49-F238E27FC236}">
                <a16:creationId xmlns:a16="http://schemas.microsoft.com/office/drawing/2014/main" id="{59A168AD-FD31-9B1C-5CBB-1EBB3F47FBA2}"/>
              </a:ext>
            </a:extLst>
          </p:cNvPr>
          <p:cNvPicPr>
            <a:picLocks noChangeAspect="1"/>
          </p:cNvPicPr>
          <p:nvPr/>
        </p:nvPicPr>
        <p:blipFill>
          <a:blip r:embed="rId11"/>
          <a:stretch>
            <a:fillRect/>
          </a:stretch>
        </p:blipFill>
        <p:spPr>
          <a:xfrm>
            <a:off x="2728993" y="6156720"/>
            <a:ext cx="6346202" cy="550468"/>
          </a:xfrm>
          <a:prstGeom prst="rect">
            <a:avLst/>
          </a:prstGeom>
        </p:spPr>
      </p:pic>
    </p:spTree>
    <p:extLst>
      <p:ext uri="{BB962C8B-B14F-4D97-AF65-F5344CB8AC3E}">
        <p14:creationId xmlns:p14="http://schemas.microsoft.com/office/powerpoint/2010/main" val="3944617462"/>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Action-Angle Variables</a:t>
            </a:r>
          </a:p>
        </p:txBody>
      </p:sp>
    </p:spTree>
    <p:extLst>
      <p:ext uri="{BB962C8B-B14F-4D97-AF65-F5344CB8AC3E}">
        <p14:creationId xmlns:p14="http://schemas.microsoft.com/office/powerpoint/2010/main" val="640802102"/>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1187450" y="-41275"/>
            <a:ext cx="7272338" cy="733425"/>
          </a:xfrm>
        </p:spPr>
        <p:txBody>
          <a:bodyPr/>
          <a:lstStyle/>
          <a:p>
            <a:r>
              <a:rPr lang="en-US" sz="4000">
                <a:latin typeface="Bookman Old Style" charset="0"/>
                <a:ea typeface="ＭＳ Ｐゴシック" charset="0"/>
                <a:cs typeface="ＭＳ Ｐゴシック" charset="0"/>
              </a:rPr>
              <a:t>Action-angle variables</a:t>
            </a:r>
          </a:p>
        </p:txBody>
      </p:sp>
      <p:sp>
        <p:nvSpPr>
          <p:cNvPr id="58370" name="Content Placeholder 1"/>
          <p:cNvSpPr>
            <a:spLocks noGrp="1"/>
          </p:cNvSpPr>
          <p:nvPr>
            <p:ph sz="half" idx="1"/>
          </p:nvPr>
        </p:nvSpPr>
        <p:spPr>
          <a:xfrm>
            <a:off x="395288" y="620713"/>
            <a:ext cx="8569325" cy="5545137"/>
          </a:xfrm>
        </p:spPr>
        <p:txBody>
          <a:bodyPr/>
          <a:lstStyle/>
          <a:p>
            <a:r>
              <a:rPr lang="en-US" sz="2400" dirty="0">
                <a:latin typeface="Palatino" charset="0"/>
                <a:ea typeface="ＭＳ Ｐゴシック" charset="0"/>
                <a:cs typeface="ＭＳ Ｐゴシック" charset="0"/>
              </a:rPr>
              <a:t>There is a canonical transformation to some </a:t>
            </a:r>
            <a:r>
              <a:rPr lang="en-US" sz="2400" b="1" dirty="0">
                <a:latin typeface="Palatino" charset="0"/>
                <a:ea typeface="ＭＳ Ｐゴシック" charset="0"/>
                <a:cs typeface="ＭＳ Ｐゴシック" charset="0"/>
              </a:rPr>
              <a:t>optimal  set </a:t>
            </a:r>
            <a:r>
              <a:rPr lang="en-US" sz="2400" dirty="0">
                <a:latin typeface="Palatino" charset="0"/>
                <a:ea typeface="ＭＳ Ｐゴシック" charset="0"/>
                <a:cs typeface="ＭＳ Ｐゴシック" charset="0"/>
              </a:rPr>
              <a:t>of variables which can simplify the phase-space motion </a:t>
            </a:r>
          </a:p>
          <a:p>
            <a:r>
              <a:rPr lang="en-US" sz="2400" dirty="0">
                <a:latin typeface="Palatino" charset="0"/>
                <a:ea typeface="ＭＳ Ｐゴシック" charset="0"/>
                <a:cs typeface="ＭＳ Ｐゴシック" charset="0"/>
              </a:rPr>
              <a:t>This set of variables are the </a:t>
            </a:r>
            <a:r>
              <a:rPr lang="en-US" sz="2400" b="1" dirty="0">
                <a:latin typeface="Palatino" charset="0"/>
                <a:ea typeface="ＭＳ Ｐゴシック" charset="0"/>
                <a:cs typeface="ＭＳ Ｐゴシック" charset="0"/>
              </a:rPr>
              <a:t>action-angle </a:t>
            </a:r>
            <a:r>
              <a:rPr lang="en-US" sz="2400" dirty="0">
                <a:latin typeface="Palatino" charset="0"/>
                <a:ea typeface="ＭＳ Ｐゴシック" charset="0"/>
                <a:cs typeface="ＭＳ Ｐゴシック" charset="0"/>
              </a:rPr>
              <a:t>variables</a:t>
            </a:r>
          </a:p>
          <a:p>
            <a:pPr>
              <a:spcBef>
                <a:spcPts val="1200"/>
              </a:spcBef>
            </a:pPr>
            <a:r>
              <a:rPr lang="en-US" sz="2400" dirty="0">
                <a:latin typeface="Palatino" charset="0"/>
                <a:ea typeface="ＭＳ Ｐゴシック" charset="0"/>
                <a:cs typeface="ＭＳ Ｐゴシック" charset="0"/>
              </a:rPr>
              <a:t>The action vector is defined as the integral     	       over closed paths in phase space.</a:t>
            </a:r>
          </a:p>
        </p:txBody>
      </p:sp>
      <p:pic>
        <p:nvPicPr>
          <p:cNvPr id="58371" name="Picture 9"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59563" y="1884363"/>
            <a:ext cx="1482725" cy="681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5" name="Picture 1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70663" y="6497638"/>
            <a:ext cx="201612" cy="171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32265369"/>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1187450" y="-41275"/>
            <a:ext cx="7272338" cy="733425"/>
          </a:xfrm>
        </p:spPr>
        <p:txBody>
          <a:bodyPr/>
          <a:lstStyle/>
          <a:p>
            <a:r>
              <a:rPr lang="en-US" sz="4000">
                <a:latin typeface="Bookman Old Style" charset="0"/>
                <a:ea typeface="ＭＳ Ｐゴシック" charset="0"/>
                <a:cs typeface="ＭＳ Ｐゴシック" charset="0"/>
              </a:rPr>
              <a:t>Action-angle variables</a:t>
            </a:r>
          </a:p>
        </p:txBody>
      </p:sp>
      <p:sp>
        <p:nvSpPr>
          <p:cNvPr id="58370" name="Content Placeholder 1"/>
          <p:cNvSpPr>
            <a:spLocks noGrp="1"/>
          </p:cNvSpPr>
          <p:nvPr>
            <p:ph sz="half" idx="1"/>
          </p:nvPr>
        </p:nvSpPr>
        <p:spPr>
          <a:xfrm>
            <a:off x="395288" y="620713"/>
            <a:ext cx="8569325" cy="5545137"/>
          </a:xfrm>
        </p:spPr>
        <p:txBody>
          <a:bodyPr/>
          <a:lstStyle/>
          <a:p>
            <a:r>
              <a:rPr lang="en-US" sz="2400" dirty="0">
                <a:latin typeface="Palatino" charset="0"/>
                <a:ea typeface="ＭＳ Ｐゴシック" charset="0"/>
                <a:cs typeface="ＭＳ Ｐゴシック" charset="0"/>
              </a:rPr>
              <a:t>There is a canonical transformation to some </a:t>
            </a:r>
            <a:r>
              <a:rPr lang="en-US" sz="2400" b="1" dirty="0">
                <a:latin typeface="Palatino" charset="0"/>
                <a:ea typeface="ＭＳ Ｐゴシック" charset="0"/>
                <a:cs typeface="ＭＳ Ｐゴシック" charset="0"/>
              </a:rPr>
              <a:t>optimal  set </a:t>
            </a:r>
            <a:r>
              <a:rPr lang="en-US" sz="2400" dirty="0">
                <a:latin typeface="Palatino" charset="0"/>
                <a:ea typeface="ＭＳ Ｐゴシック" charset="0"/>
                <a:cs typeface="ＭＳ Ｐゴシック" charset="0"/>
              </a:rPr>
              <a:t>of variables which can simplify the phase-space motion </a:t>
            </a:r>
          </a:p>
          <a:p>
            <a:r>
              <a:rPr lang="en-US" sz="2400" dirty="0">
                <a:latin typeface="Palatino" charset="0"/>
                <a:ea typeface="ＭＳ Ｐゴシック" charset="0"/>
                <a:cs typeface="ＭＳ Ｐゴシック" charset="0"/>
              </a:rPr>
              <a:t>This set of variables are the </a:t>
            </a:r>
            <a:r>
              <a:rPr lang="en-US" sz="2400" b="1" dirty="0">
                <a:latin typeface="Palatino" charset="0"/>
                <a:ea typeface="ＭＳ Ｐゴシック" charset="0"/>
                <a:cs typeface="ＭＳ Ｐゴシック" charset="0"/>
              </a:rPr>
              <a:t>action-angle </a:t>
            </a:r>
            <a:r>
              <a:rPr lang="en-US" sz="2400" dirty="0">
                <a:latin typeface="Palatino" charset="0"/>
                <a:ea typeface="ＭＳ Ｐゴシック" charset="0"/>
                <a:cs typeface="ＭＳ Ｐゴシック" charset="0"/>
              </a:rPr>
              <a:t>variables</a:t>
            </a:r>
          </a:p>
          <a:p>
            <a:pPr>
              <a:spcBef>
                <a:spcPts val="1200"/>
              </a:spcBef>
            </a:pPr>
            <a:r>
              <a:rPr lang="en-US" sz="2400" dirty="0">
                <a:latin typeface="Palatino" charset="0"/>
                <a:ea typeface="ＭＳ Ｐゴシック" charset="0"/>
                <a:cs typeface="ＭＳ Ｐゴシック" charset="0"/>
              </a:rPr>
              <a:t>The action vector is defined as the integral     	       over closed paths in phase space.</a:t>
            </a:r>
          </a:p>
          <a:p>
            <a:pPr>
              <a:spcBef>
                <a:spcPct val="0"/>
              </a:spcBef>
            </a:pPr>
            <a:r>
              <a:rPr lang="en-US" sz="2400" dirty="0">
                <a:latin typeface="Palatino" charset="0"/>
                <a:ea typeface="ＭＳ Ｐゴシック" charset="0"/>
                <a:cs typeface="ＭＳ Ｐゴシック" charset="0"/>
              </a:rPr>
              <a:t>An </a:t>
            </a:r>
            <a:r>
              <a:rPr lang="en-US" sz="2400" b="1" dirty="0" err="1">
                <a:latin typeface="Palatino" charset="0"/>
                <a:ea typeface="ＭＳ Ｐゴシック" charset="0"/>
                <a:cs typeface="ＭＳ Ｐゴシック" charset="0"/>
              </a:rPr>
              <a:t>integrable</a:t>
            </a:r>
            <a:r>
              <a:rPr lang="en-US" sz="2400" b="1" dirty="0">
                <a:latin typeface="Palatino" charset="0"/>
                <a:ea typeface="ＭＳ Ｐゴシック" charset="0"/>
                <a:cs typeface="ＭＳ Ｐゴシック" charset="0"/>
              </a:rPr>
              <a:t> Hamiltonian </a:t>
            </a:r>
            <a:r>
              <a:rPr lang="en-US" sz="2400" dirty="0">
                <a:latin typeface="Palatino" charset="0"/>
                <a:ea typeface="ＭＳ Ｐゴシック" charset="0"/>
                <a:cs typeface="ＭＳ Ｐゴシック" charset="0"/>
              </a:rPr>
              <a:t>is written as a function of only the actions, i.e.		      . Hamilton’s equations give																										            							                                 i.e. the </a:t>
            </a:r>
            <a:r>
              <a:rPr lang="en-US" sz="2400" b="1" dirty="0">
                <a:latin typeface="Palatino" charset="0"/>
                <a:ea typeface="ＭＳ Ｐゴシック" charset="0"/>
                <a:cs typeface="ＭＳ Ｐゴシック" charset="0"/>
              </a:rPr>
              <a:t>actions are integrals of motion </a:t>
            </a:r>
            <a:r>
              <a:rPr lang="en-US" sz="2400" dirty="0">
                <a:latin typeface="Palatino" charset="0"/>
                <a:ea typeface="ＭＳ Ｐゴシック" charset="0"/>
                <a:cs typeface="ＭＳ Ｐゴシック" charset="0"/>
              </a:rPr>
              <a:t>and the </a:t>
            </a:r>
            <a:r>
              <a:rPr lang="en-US" sz="2400" b="1" dirty="0">
                <a:latin typeface="Palatino" charset="0"/>
                <a:ea typeface="ＭＳ Ｐゴシック" charset="0"/>
                <a:cs typeface="ＭＳ Ｐゴシック" charset="0"/>
              </a:rPr>
              <a:t>angles</a:t>
            </a:r>
            <a:r>
              <a:rPr lang="en-US" sz="2400" dirty="0">
                <a:latin typeface="Palatino" charset="0"/>
                <a:ea typeface="ＭＳ Ｐゴシック" charset="0"/>
                <a:cs typeface="ＭＳ Ｐゴシック" charset="0"/>
              </a:rPr>
              <a:t> are </a:t>
            </a:r>
            <a:r>
              <a:rPr lang="en-US" sz="2400" b="1" dirty="0">
                <a:latin typeface="Palatino" charset="0"/>
                <a:ea typeface="ＭＳ Ｐゴシック" charset="0"/>
                <a:cs typeface="ＭＳ Ｐゴシック" charset="0"/>
              </a:rPr>
              <a:t>evolving linearly with time</a:t>
            </a:r>
            <a:r>
              <a:rPr lang="en-US" sz="2400" dirty="0">
                <a:latin typeface="Palatino" charset="0"/>
                <a:ea typeface="ＭＳ Ｐゴシック" charset="0"/>
                <a:cs typeface="ＭＳ Ｐゴシック" charset="0"/>
              </a:rPr>
              <a:t>, with </a:t>
            </a:r>
            <a:r>
              <a:rPr lang="en-US" sz="2400" b="1" dirty="0">
                <a:latin typeface="Palatino" charset="0"/>
                <a:ea typeface="ＭＳ Ｐゴシック" charset="0"/>
                <a:cs typeface="ＭＳ Ｐゴシック" charset="0"/>
              </a:rPr>
              <a:t>constant frequencies </a:t>
            </a:r>
            <a:r>
              <a:rPr lang="en-US" sz="2400" dirty="0">
                <a:latin typeface="Palatino" charset="0"/>
                <a:ea typeface="ＭＳ Ｐゴシック" charset="0"/>
                <a:cs typeface="ＭＳ Ｐゴシック" charset="0"/>
              </a:rPr>
              <a:t>which depend on the actions</a:t>
            </a:r>
          </a:p>
          <a:p>
            <a:pPr>
              <a:spcBef>
                <a:spcPct val="0"/>
              </a:spcBef>
            </a:pPr>
            <a:r>
              <a:rPr lang="en-US" sz="2400" dirty="0">
                <a:latin typeface="Palatino" charset="0"/>
                <a:ea typeface="ＭＳ Ｐゴシック" charset="0"/>
                <a:cs typeface="ＭＳ Ｐゴシック" charset="0"/>
              </a:rPr>
              <a:t>The actions define the surface of an </a:t>
            </a:r>
            <a:r>
              <a:rPr lang="en-US" sz="2400" b="1" dirty="0">
                <a:latin typeface="Palatino" charset="0"/>
                <a:ea typeface="ＭＳ Ｐゴシック" charset="0"/>
                <a:cs typeface="ＭＳ Ｐゴシック" charset="0"/>
              </a:rPr>
              <a:t>invariant torus</a:t>
            </a:r>
            <a:r>
              <a:rPr lang="en-US" sz="2400" dirty="0">
                <a:latin typeface="Palatino" charset="0"/>
                <a:ea typeface="ＭＳ Ｐゴシック" charset="0"/>
                <a:cs typeface="ＭＳ Ｐゴシック" charset="0"/>
              </a:rPr>
              <a:t>, topologically equivalent to the product of	circles </a:t>
            </a:r>
          </a:p>
        </p:txBody>
      </p:sp>
      <p:pic>
        <p:nvPicPr>
          <p:cNvPr id="58371" name="Picture 9"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59563" y="1884363"/>
            <a:ext cx="1482725" cy="681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2" name="Picture 1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3141663"/>
            <a:ext cx="1655762"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3" name="Picture 1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7088" y="3500438"/>
            <a:ext cx="5473700" cy="1441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4" name="Picture 1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16688" y="3463925"/>
            <a:ext cx="2303462" cy="1477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5" name="Picture 17"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70663" y="6497638"/>
            <a:ext cx="201612" cy="171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63465675"/>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52D39-9FD8-0504-CACA-3763635486B0}"/>
            </a:ext>
          </a:extLst>
        </p:cNvPr>
        <p:cNvGrpSpPr/>
        <p:nvPr/>
      </p:nvGrpSpPr>
      <p:grpSpPr>
        <a:xfrm>
          <a:off x="0" y="0"/>
          <a:ext cx="0" cy="0"/>
          <a:chOff x="0" y="0"/>
          <a:chExt cx="0" cy="0"/>
        </a:xfrm>
      </p:grpSpPr>
      <p:sp>
        <p:nvSpPr>
          <p:cNvPr id="58369" name="Title 1">
            <a:extLst>
              <a:ext uri="{FF2B5EF4-FFF2-40B4-BE49-F238E27FC236}">
                <a16:creationId xmlns:a16="http://schemas.microsoft.com/office/drawing/2014/main" id="{55522B84-8EAE-B163-DB8F-8E365EA3322A}"/>
              </a:ext>
            </a:extLst>
          </p:cNvPr>
          <p:cNvSpPr>
            <a:spLocks noGrp="1"/>
          </p:cNvSpPr>
          <p:nvPr>
            <p:ph type="title"/>
          </p:nvPr>
        </p:nvSpPr>
        <p:spPr>
          <a:xfrm>
            <a:off x="1187450" y="-41275"/>
            <a:ext cx="7272338" cy="733425"/>
          </a:xfrm>
        </p:spPr>
        <p:txBody>
          <a:bodyPr/>
          <a:lstStyle/>
          <a:p>
            <a:r>
              <a:rPr lang="en-US" sz="3600" dirty="0">
                <a:latin typeface="Bookman Old Style" charset="0"/>
                <a:ea typeface="ＭＳ Ｐゴシック" charset="0"/>
                <a:cs typeface="ＭＳ Ｐゴシック" charset="0"/>
              </a:rPr>
              <a:t>Harmonic oscillator revisited</a:t>
            </a:r>
          </a:p>
        </p:txBody>
      </p:sp>
      <p:sp>
        <p:nvSpPr>
          <p:cNvPr id="58370" name="Content Placeholder 1">
            <a:extLst>
              <a:ext uri="{FF2B5EF4-FFF2-40B4-BE49-F238E27FC236}">
                <a16:creationId xmlns:a16="http://schemas.microsoft.com/office/drawing/2014/main" id="{A020B286-9595-19DD-A46A-370F2785D444}"/>
              </a:ext>
            </a:extLst>
          </p:cNvPr>
          <p:cNvSpPr>
            <a:spLocks noGrp="1"/>
          </p:cNvSpPr>
          <p:nvPr>
            <p:ph sz="half" idx="1"/>
          </p:nvPr>
        </p:nvSpPr>
        <p:spPr>
          <a:xfrm>
            <a:off x="251520" y="692150"/>
            <a:ext cx="8892480" cy="6165850"/>
          </a:xfrm>
        </p:spPr>
        <p:txBody>
          <a:bodyPr/>
          <a:lstStyle/>
          <a:p>
            <a:r>
              <a:rPr lang="en-US" sz="2400" dirty="0">
                <a:latin typeface="Palatino" charset="0"/>
                <a:ea typeface="ＭＳ Ｐゴシック" charset="0"/>
                <a:cs typeface="ＭＳ Ｐゴシック" charset="0"/>
              </a:rPr>
              <a:t>The Hamiltonian for the harmonic oscillator can be written as  </a:t>
            </a:r>
          </a:p>
          <a:p>
            <a:endParaRPr lang="en-US" sz="2400" dirty="0">
              <a:latin typeface="Palatino" charset="0"/>
              <a:ea typeface="ＭＳ Ｐゴシック" charset="0"/>
              <a:cs typeface="ＭＳ Ｐゴシック" charset="0"/>
            </a:endParaRPr>
          </a:p>
          <a:p>
            <a:pPr marL="0" indent="0">
              <a:buNone/>
            </a:pPr>
            <a:r>
              <a:rPr lang="en-US" sz="2400" dirty="0">
                <a:latin typeface="Palatino" charset="0"/>
                <a:ea typeface="ＭＳ Ｐゴシック" charset="0"/>
                <a:cs typeface="ＭＳ Ｐゴシック" charset="0"/>
              </a:rPr>
              <a:t>								           with the </a:t>
            </a:r>
            <a:r>
              <a:rPr lang="en-US" sz="2400" b="1" dirty="0">
                <a:latin typeface="Palatino" charset="0"/>
                <a:ea typeface="ＭＳ Ｐゴシック" charset="0"/>
                <a:cs typeface="ＭＳ Ｐゴシック" charset="0"/>
              </a:rPr>
              <a:t>canonical position </a:t>
            </a:r>
            <a:r>
              <a:rPr lang="en-US" sz="2400" dirty="0">
                <a:latin typeface="Palatino" charset="0"/>
                <a:ea typeface="ＭＳ Ｐゴシック" charset="0"/>
                <a:cs typeface="ＭＳ Ｐゴシック" charset="0"/>
              </a:rPr>
              <a:t>and </a:t>
            </a:r>
            <a:r>
              <a:rPr lang="en-US" sz="2400" b="1" dirty="0">
                <a:latin typeface="Palatino" charset="0"/>
                <a:ea typeface="ＭＳ Ｐゴシック" charset="0"/>
                <a:cs typeface="ＭＳ Ｐゴシック" charset="0"/>
              </a:rPr>
              <a:t>momentum</a:t>
            </a:r>
            <a:r>
              <a:rPr lang="en-US" sz="2400" dirty="0">
                <a:latin typeface="Palatino" charset="0"/>
                <a:ea typeface="ＭＳ Ｐゴシック" charset="0"/>
                <a:cs typeface="ＭＳ Ｐゴシック" charset="0"/>
              </a:rPr>
              <a:t> </a:t>
            </a:r>
          </a:p>
          <a:p>
            <a:r>
              <a:rPr lang="en-US" sz="2400" dirty="0">
                <a:latin typeface="Palatino" charset="0"/>
                <a:ea typeface="ＭＳ Ｐゴシック" charset="0"/>
                <a:cs typeface="ＭＳ Ｐゴシック" charset="0"/>
              </a:rPr>
              <a:t>From definition of the action</a:t>
            </a:r>
          </a:p>
          <a:p>
            <a:endParaRPr lang="en-US" sz="2400" dirty="0">
              <a:latin typeface="Palatino" charset="0"/>
              <a:ea typeface="ＭＳ Ｐゴシック" charset="0"/>
              <a:cs typeface="ＭＳ Ｐゴシック" charset="0"/>
            </a:endParaRPr>
          </a:p>
          <a:p>
            <a:endParaRPr lang="en-US" sz="2400" dirty="0">
              <a:latin typeface="Palatino" charset="0"/>
              <a:ea typeface="ＭＳ Ｐゴシック" charset="0"/>
              <a:cs typeface="ＭＳ Ｐゴシック" charset="0"/>
            </a:endParaRPr>
          </a:p>
          <a:p>
            <a:pPr marL="0" indent="0">
              <a:buNone/>
            </a:pPr>
            <a:r>
              <a:rPr lang="en-US" sz="2400" dirty="0">
                <a:latin typeface="Palatino" charset="0"/>
                <a:ea typeface="ＭＳ Ｐゴシック" charset="0"/>
                <a:cs typeface="ＭＳ Ｐゴシック" charset="0"/>
              </a:rPr>
              <a:t>with                      the position extrema, obtained for    ,          . </a:t>
            </a:r>
          </a:p>
        </p:txBody>
      </p:sp>
      <p:pic>
        <p:nvPicPr>
          <p:cNvPr id="3" name="Picture 2">
            <a:extLst>
              <a:ext uri="{FF2B5EF4-FFF2-40B4-BE49-F238E27FC236}">
                <a16:creationId xmlns:a16="http://schemas.microsoft.com/office/drawing/2014/main" id="{709C6151-A88A-3B71-DA41-76A53A39287A}"/>
              </a:ext>
            </a:extLst>
          </p:cNvPr>
          <p:cNvPicPr>
            <a:picLocks noChangeAspect="1"/>
          </p:cNvPicPr>
          <p:nvPr/>
        </p:nvPicPr>
        <p:blipFill>
          <a:blip r:embed="rId3"/>
          <a:stretch>
            <a:fillRect/>
          </a:stretch>
        </p:blipFill>
        <p:spPr>
          <a:xfrm>
            <a:off x="1691680" y="1052736"/>
            <a:ext cx="5054600" cy="939800"/>
          </a:xfrm>
          <a:prstGeom prst="rect">
            <a:avLst/>
          </a:prstGeom>
        </p:spPr>
      </p:pic>
      <p:pic>
        <p:nvPicPr>
          <p:cNvPr id="4" name="Picture 3">
            <a:extLst>
              <a:ext uri="{FF2B5EF4-FFF2-40B4-BE49-F238E27FC236}">
                <a16:creationId xmlns:a16="http://schemas.microsoft.com/office/drawing/2014/main" id="{A2061E24-E4FB-F0E2-533B-78CECD8B1C7B}"/>
              </a:ext>
            </a:extLst>
          </p:cNvPr>
          <p:cNvPicPr>
            <a:picLocks noChangeAspect="1"/>
          </p:cNvPicPr>
          <p:nvPr/>
        </p:nvPicPr>
        <p:blipFill>
          <a:blip r:embed="rId4"/>
          <a:stretch>
            <a:fillRect/>
          </a:stretch>
        </p:blipFill>
        <p:spPr>
          <a:xfrm>
            <a:off x="6438748" y="1975299"/>
            <a:ext cx="941564" cy="366714"/>
          </a:xfrm>
          <a:prstGeom prst="rect">
            <a:avLst/>
          </a:prstGeom>
        </p:spPr>
      </p:pic>
      <p:pic>
        <p:nvPicPr>
          <p:cNvPr id="5" name="Picture 4">
            <a:extLst>
              <a:ext uri="{FF2B5EF4-FFF2-40B4-BE49-F238E27FC236}">
                <a16:creationId xmlns:a16="http://schemas.microsoft.com/office/drawing/2014/main" id="{E43E7D5D-B064-6DB4-A3CC-65D88E512B96}"/>
              </a:ext>
            </a:extLst>
          </p:cNvPr>
          <p:cNvPicPr>
            <a:picLocks noChangeAspect="1"/>
          </p:cNvPicPr>
          <p:nvPr/>
        </p:nvPicPr>
        <p:blipFill>
          <a:blip r:embed="rId5"/>
          <a:stretch>
            <a:fillRect/>
          </a:stretch>
        </p:blipFill>
        <p:spPr>
          <a:xfrm>
            <a:off x="390290" y="2837261"/>
            <a:ext cx="8718214" cy="663747"/>
          </a:xfrm>
          <a:prstGeom prst="rect">
            <a:avLst/>
          </a:prstGeom>
        </p:spPr>
      </p:pic>
      <p:pic>
        <p:nvPicPr>
          <p:cNvPr id="6" name="Picture 5">
            <a:extLst>
              <a:ext uri="{FF2B5EF4-FFF2-40B4-BE49-F238E27FC236}">
                <a16:creationId xmlns:a16="http://schemas.microsoft.com/office/drawing/2014/main" id="{87639296-2B53-22DD-AA35-E9495FA5D067}"/>
              </a:ext>
            </a:extLst>
          </p:cNvPr>
          <p:cNvPicPr>
            <a:picLocks noChangeAspect="1"/>
          </p:cNvPicPr>
          <p:nvPr/>
        </p:nvPicPr>
        <p:blipFill>
          <a:blip r:embed="rId6"/>
          <a:stretch>
            <a:fillRect/>
          </a:stretch>
        </p:blipFill>
        <p:spPr>
          <a:xfrm>
            <a:off x="1130198" y="3570686"/>
            <a:ext cx="1480080" cy="663747"/>
          </a:xfrm>
          <a:prstGeom prst="rect">
            <a:avLst/>
          </a:prstGeom>
        </p:spPr>
      </p:pic>
      <p:pic>
        <p:nvPicPr>
          <p:cNvPr id="7" name="Picture 6">
            <a:extLst>
              <a:ext uri="{FF2B5EF4-FFF2-40B4-BE49-F238E27FC236}">
                <a16:creationId xmlns:a16="http://schemas.microsoft.com/office/drawing/2014/main" id="{DCAF4159-50EC-F8C6-6BE0-BA26D9FF3982}"/>
              </a:ext>
            </a:extLst>
          </p:cNvPr>
          <p:cNvPicPr>
            <a:picLocks noChangeAspect="1"/>
          </p:cNvPicPr>
          <p:nvPr/>
        </p:nvPicPr>
        <p:blipFill>
          <a:blip r:embed="rId7"/>
          <a:stretch>
            <a:fillRect/>
          </a:stretch>
        </p:blipFill>
        <p:spPr>
          <a:xfrm>
            <a:off x="7308304" y="3757485"/>
            <a:ext cx="1028672" cy="319587"/>
          </a:xfrm>
          <a:prstGeom prst="rect">
            <a:avLst/>
          </a:prstGeom>
        </p:spPr>
      </p:pic>
    </p:spTree>
    <p:extLst>
      <p:ext uri="{BB962C8B-B14F-4D97-AF65-F5344CB8AC3E}">
        <p14:creationId xmlns:p14="http://schemas.microsoft.com/office/powerpoint/2010/main" val="3756510986"/>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770302-F98F-969A-0CFF-D0510DA3C978}"/>
            </a:ext>
          </a:extLst>
        </p:cNvPr>
        <p:cNvGrpSpPr/>
        <p:nvPr/>
      </p:nvGrpSpPr>
      <p:grpSpPr>
        <a:xfrm>
          <a:off x="0" y="0"/>
          <a:ext cx="0" cy="0"/>
          <a:chOff x="0" y="0"/>
          <a:chExt cx="0" cy="0"/>
        </a:xfrm>
      </p:grpSpPr>
      <p:sp>
        <p:nvSpPr>
          <p:cNvPr id="58369" name="Title 1">
            <a:extLst>
              <a:ext uri="{FF2B5EF4-FFF2-40B4-BE49-F238E27FC236}">
                <a16:creationId xmlns:a16="http://schemas.microsoft.com/office/drawing/2014/main" id="{0638A2FF-3C67-F84C-C7D8-52BAE4D81F99}"/>
              </a:ext>
            </a:extLst>
          </p:cNvPr>
          <p:cNvSpPr>
            <a:spLocks noGrp="1"/>
          </p:cNvSpPr>
          <p:nvPr>
            <p:ph type="title"/>
          </p:nvPr>
        </p:nvSpPr>
        <p:spPr>
          <a:xfrm>
            <a:off x="1187450" y="-41275"/>
            <a:ext cx="7272338" cy="733425"/>
          </a:xfrm>
        </p:spPr>
        <p:txBody>
          <a:bodyPr/>
          <a:lstStyle/>
          <a:p>
            <a:r>
              <a:rPr lang="en-US" sz="3600" dirty="0">
                <a:latin typeface="Bookman Old Style" charset="0"/>
                <a:ea typeface="ＭＳ Ｐゴシック" charset="0"/>
                <a:cs typeface="ＭＳ Ｐゴシック" charset="0"/>
              </a:rPr>
              <a:t>Harmonic oscillator revisited</a:t>
            </a:r>
          </a:p>
        </p:txBody>
      </p:sp>
      <p:sp>
        <p:nvSpPr>
          <p:cNvPr id="58370" name="Content Placeholder 1">
            <a:extLst>
              <a:ext uri="{FF2B5EF4-FFF2-40B4-BE49-F238E27FC236}">
                <a16:creationId xmlns:a16="http://schemas.microsoft.com/office/drawing/2014/main" id="{09EC7D18-024C-ED87-334B-44A0EC235E51}"/>
              </a:ext>
            </a:extLst>
          </p:cNvPr>
          <p:cNvSpPr>
            <a:spLocks noGrp="1"/>
          </p:cNvSpPr>
          <p:nvPr>
            <p:ph sz="half" idx="1"/>
          </p:nvPr>
        </p:nvSpPr>
        <p:spPr>
          <a:xfrm>
            <a:off x="251520" y="692150"/>
            <a:ext cx="8892480" cy="6165850"/>
          </a:xfrm>
        </p:spPr>
        <p:txBody>
          <a:bodyPr/>
          <a:lstStyle/>
          <a:p>
            <a:r>
              <a:rPr lang="en-US" sz="2400" dirty="0">
                <a:latin typeface="Palatino" charset="0"/>
                <a:ea typeface="ＭＳ Ｐゴシック" charset="0"/>
                <a:cs typeface="ＭＳ Ｐゴシック" charset="0"/>
              </a:rPr>
              <a:t>The Hamiltonian for the harmonic oscillator can be written as  </a:t>
            </a:r>
          </a:p>
          <a:p>
            <a:endParaRPr lang="en-US" sz="2400" dirty="0">
              <a:latin typeface="Palatino" charset="0"/>
              <a:ea typeface="ＭＳ Ｐゴシック" charset="0"/>
              <a:cs typeface="ＭＳ Ｐゴシック" charset="0"/>
            </a:endParaRPr>
          </a:p>
          <a:p>
            <a:pPr marL="0" indent="0">
              <a:buNone/>
            </a:pPr>
            <a:r>
              <a:rPr lang="en-US" sz="2400" dirty="0">
                <a:latin typeface="Palatino" charset="0"/>
                <a:ea typeface="ＭＳ Ｐゴシック" charset="0"/>
                <a:cs typeface="ＭＳ Ｐゴシック" charset="0"/>
              </a:rPr>
              <a:t>								           with the </a:t>
            </a:r>
            <a:r>
              <a:rPr lang="en-US" sz="2400" b="1" dirty="0">
                <a:latin typeface="Palatino" charset="0"/>
                <a:ea typeface="ＭＳ Ｐゴシック" charset="0"/>
                <a:cs typeface="ＭＳ Ｐゴシック" charset="0"/>
              </a:rPr>
              <a:t>canonical position </a:t>
            </a:r>
            <a:r>
              <a:rPr lang="en-US" sz="2400" dirty="0">
                <a:latin typeface="Palatino" charset="0"/>
                <a:ea typeface="ＭＳ Ｐゴシック" charset="0"/>
                <a:cs typeface="ＭＳ Ｐゴシック" charset="0"/>
              </a:rPr>
              <a:t>and </a:t>
            </a:r>
            <a:r>
              <a:rPr lang="en-US" sz="2400" b="1" dirty="0">
                <a:latin typeface="Palatino" charset="0"/>
                <a:ea typeface="ＭＳ Ｐゴシック" charset="0"/>
                <a:cs typeface="ＭＳ Ｐゴシック" charset="0"/>
              </a:rPr>
              <a:t>momentum</a:t>
            </a:r>
            <a:r>
              <a:rPr lang="en-US" sz="2400" dirty="0">
                <a:latin typeface="Palatino" charset="0"/>
                <a:ea typeface="ＭＳ Ｐゴシック" charset="0"/>
                <a:cs typeface="ＭＳ Ｐゴシック" charset="0"/>
              </a:rPr>
              <a:t> </a:t>
            </a:r>
          </a:p>
          <a:p>
            <a:r>
              <a:rPr lang="en-US" sz="2400" dirty="0">
                <a:latin typeface="Palatino" charset="0"/>
                <a:ea typeface="ＭＳ Ｐゴシック" charset="0"/>
                <a:cs typeface="ＭＳ Ｐゴシック" charset="0"/>
              </a:rPr>
              <a:t>From definition of the action</a:t>
            </a:r>
          </a:p>
          <a:p>
            <a:endParaRPr lang="en-US" sz="2400" dirty="0">
              <a:latin typeface="Palatino" charset="0"/>
              <a:ea typeface="ＭＳ Ｐゴシック" charset="0"/>
              <a:cs typeface="ＭＳ Ｐゴシック" charset="0"/>
            </a:endParaRPr>
          </a:p>
          <a:p>
            <a:endParaRPr lang="en-US" sz="2400" dirty="0">
              <a:latin typeface="Palatino" charset="0"/>
              <a:ea typeface="ＭＳ Ｐゴシック" charset="0"/>
              <a:cs typeface="ＭＳ Ｐゴシック" charset="0"/>
            </a:endParaRPr>
          </a:p>
          <a:p>
            <a:pPr marL="0" indent="0">
              <a:buNone/>
            </a:pPr>
            <a:r>
              <a:rPr lang="en-US" sz="2400" dirty="0">
                <a:latin typeface="Palatino" charset="0"/>
                <a:ea typeface="ＭＳ Ｐゴシック" charset="0"/>
                <a:cs typeface="ＭＳ Ｐゴシック" charset="0"/>
              </a:rPr>
              <a:t>with                      the position extrema, obtained for    ,          . </a:t>
            </a:r>
          </a:p>
          <a:p>
            <a:r>
              <a:rPr lang="en-US" sz="2400" dirty="0">
                <a:latin typeface="Palatino" charset="0"/>
                <a:ea typeface="ＭＳ Ｐゴシック" charset="0"/>
                <a:cs typeface="ＭＳ Ｐゴシック" charset="0"/>
              </a:rPr>
              <a:t>The Hamiltonian in these new variables </a:t>
            </a:r>
          </a:p>
          <a:p>
            <a:r>
              <a:rPr lang="en-US" sz="2400" dirty="0">
                <a:latin typeface="Palatino" charset="0"/>
                <a:ea typeface="ＭＳ Ｐゴシック" charset="0"/>
                <a:cs typeface="ＭＳ Ｐゴシック" charset="0"/>
              </a:rPr>
              <a:t>The </a:t>
            </a:r>
            <a:r>
              <a:rPr lang="en-US" sz="2400" b="1" dirty="0">
                <a:latin typeface="Palatino" charset="0"/>
                <a:ea typeface="ＭＳ Ｐゴシック" charset="0"/>
                <a:cs typeface="ＭＳ Ｐゴシック" charset="0"/>
              </a:rPr>
              <a:t>phase</a:t>
            </a:r>
            <a:r>
              <a:rPr lang="en-US" sz="2400" dirty="0">
                <a:latin typeface="Palatino" charset="0"/>
                <a:ea typeface="ＭＳ Ｐゴシック" charset="0"/>
                <a:cs typeface="ＭＳ Ｐゴシック" charset="0"/>
              </a:rPr>
              <a:t> is found by Hamilton’s equations as                     </a:t>
            </a:r>
          </a:p>
          <a:p>
            <a:pPr marL="0" indent="0">
              <a:lnSpc>
                <a:spcPct val="150000"/>
              </a:lnSpc>
              <a:buNone/>
            </a:pPr>
            <a:r>
              <a:rPr lang="en-US" sz="2400" dirty="0">
                <a:latin typeface="Palatino" charset="0"/>
                <a:ea typeface="ＭＳ Ｐゴシック" charset="0"/>
                <a:cs typeface="ＭＳ Ｐゴシック" charset="0"/>
              </a:rPr>
              <a:t>				and hence </a:t>
            </a:r>
          </a:p>
          <a:p>
            <a:pPr>
              <a:lnSpc>
                <a:spcPct val="150000"/>
              </a:lnSpc>
            </a:pPr>
            <a:r>
              <a:rPr lang="en-US" sz="2400" dirty="0">
                <a:latin typeface="Palatino" charset="0"/>
                <a:ea typeface="ＭＳ Ｐゴシック" charset="0"/>
                <a:cs typeface="ＭＳ Ｐゴシック" charset="0"/>
              </a:rPr>
              <a:t>The </a:t>
            </a:r>
            <a:r>
              <a:rPr lang="en-US" sz="2400" b="1" dirty="0">
                <a:latin typeface="Palatino" charset="0"/>
                <a:ea typeface="ＭＳ Ｐゴシック" charset="0"/>
                <a:cs typeface="ＭＳ Ｐゴシック" charset="0"/>
              </a:rPr>
              <a:t>action</a:t>
            </a:r>
            <a:r>
              <a:rPr lang="en-US" sz="2400" dirty="0">
                <a:latin typeface="Palatino" charset="0"/>
                <a:ea typeface="ＭＳ Ｐゴシック" charset="0"/>
                <a:cs typeface="ＭＳ Ｐゴシック" charset="0"/>
              </a:rPr>
              <a:t> is			  	,  i.e.                                 an integral of motion.</a:t>
            </a:r>
          </a:p>
        </p:txBody>
      </p:sp>
      <p:pic>
        <p:nvPicPr>
          <p:cNvPr id="3" name="Picture 2">
            <a:extLst>
              <a:ext uri="{FF2B5EF4-FFF2-40B4-BE49-F238E27FC236}">
                <a16:creationId xmlns:a16="http://schemas.microsoft.com/office/drawing/2014/main" id="{FAC07456-2C0D-D0F0-0F82-FF63DDC256AE}"/>
              </a:ext>
            </a:extLst>
          </p:cNvPr>
          <p:cNvPicPr>
            <a:picLocks noChangeAspect="1"/>
          </p:cNvPicPr>
          <p:nvPr/>
        </p:nvPicPr>
        <p:blipFill>
          <a:blip r:embed="rId3"/>
          <a:stretch>
            <a:fillRect/>
          </a:stretch>
        </p:blipFill>
        <p:spPr>
          <a:xfrm>
            <a:off x="1691680" y="1052736"/>
            <a:ext cx="5054600" cy="939800"/>
          </a:xfrm>
          <a:prstGeom prst="rect">
            <a:avLst/>
          </a:prstGeom>
        </p:spPr>
      </p:pic>
      <p:pic>
        <p:nvPicPr>
          <p:cNvPr id="4" name="Picture 3">
            <a:extLst>
              <a:ext uri="{FF2B5EF4-FFF2-40B4-BE49-F238E27FC236}">
                <a16:creationId xmlns:a16="http://schemas.microsoft.com/office/drawing/2014/main" id="{47B4F6D7-365C-5E69-E048-A602D9D8A1E9}"/>
              </a:ext>
            </a:extLst>
          </p:cNvPr>
          <p:cNvPicPr>
            <a:picLocks noChangeAspect="1"/>
          </p:cNvPicPr>
          <p:nvPr/>
        </p:nvPicPr>
        <p:blipFill>
          <a:blip r:embed="rId4"/>
          <a:stretch>
            <a:fillRect/>
          </a:stretch>
        </p:blipFill>
        <p:spPr>
          <a:xfrm>
            <a:off x="6438748" y="1975299"/>
            <a:ext cx="941564" cy="366714"/>
          </a:xfrm>
          <a:prstGeom prst="rect">
            <a:avLst/>
          </a:prstGeom>
        </p:spPr>
      </p:pic>
      <p:pic>
        <p:nvPicPr>
          <p:cNvPr id="5" name="Picture 4">
            <a:extLst>
              <a:ext uri="{FF2B5EF4-FFF2-40B4-BE49-F238E27FC236}">
                <a16:creationId xmlns:a16="http://schemas.microsoft.com/office/drawing/2014/main" id="{A79058CB-F587-E8C0-C043-F8B9DCC568A2}"/>
              </a:ext>
            </a:extLst>
          </p:cNvPr>
          <p:cNvPicPr>
            <a:picLocks noChangeAspect="1"/>
          </p:cNvPicPr>
          <p:nvPr/>
        </p:nvPicPr>
        <p:blipFill>
          <a:blip r:embed="rId5"/>
          <a:stretch>
            <a:fillRect/>
          </a:stretch>
        </p:blipFill>
        <p:spPr>
          <a:xfrm>
            <a:off x="390290" y="2837261"/>
            <a:ext cx="8718214" cy="663747"/>
          </a:xfrm>
          <a:prstGeom prst="rect">
            <a:avLst/>
          </a:prstGeom>
        </p:spPr>
      </p:pic>
      <p:pic>
        <p:nvPicPr>
          <p:cNvPr id="6" name="Picture 5">
            <a:extLst>
              <a:ext uri="{FF2B5EF4-FFF2-40B4-BE49-F238E27FC236}">
                <a16:creationId xmlns:a16="http://schemas.microsoft.com/office/drawing/2014/main" id="{B0D8755F-3B57-A81A-E508-A14DF9AA75EF}"/>
              </a:ext>
            </a:extLst>
          </p:cNvPr>
          <p:cNvPicPr>
            <a:picLocks noChangeAspect="1"/>
          </p:cNvPicPr>
          <p:nvPr/>
        </p:nvPicPr>
        <p:blipFill>
          <a:blip r:embed="rId6"/>
          <a:stretch>
            <a:fillRect/>
          </a:stretch>
        </p:blipFill>
        <p:spPr>
          <a:xfrm>
            <a:off x="1130198" y="3570686"/>
            <a:ext cx="1480080" cy="663747"/>
          </a:xfrm>
          <a:prstGeom prst="rect">
            <a:avLst/>
          </a:prstGeom>
        </p:spPr>
      </p:pic>
      <p:pic>
        <p:nvPicPr>
          <p:cNvPr id="7" name="Picture 6">
            <a:extLst>
              <a:ext uri="{FF2B5EF4-FFF2-40B4-BE49-F238E27FC236}">
                <a16:creationId xmlns:a16="http://schemas.microsoft.com/office/drawing/2014/main" id="{6B09DE1B-8B2B-9D1E-913C-86B7FB6A590F}"/>
              </a:ext>
            </a:extLst>
          </p:cNvPr>
          <p:cNvPicPr>
            <a:picLocks noChangeAspect="1"/>
          </p:cNvPicPr>
          <p:nvPr/>
        </p:nvPicPr>
        <p:blipFill>
          <a:blip r:embed="rId7"/>
          <a:stretch>
            <a:fillRect/>
          </a:stretch>
        </p:blipFill>
        <p:spPr>
          <a:xfrm>
            <a:off x="7308304" y="3757485"/>
            <a:ext cx="1028672" cy="319587"/>
          </a:xfrm>
          <a:prstGeom prst="rect">
            <a:avLst/>
          </a:prstGeom>
        </p:spPr>
      </p:pic>
      <p:pic>
        <p:nvPicPr>
          <p:cNvPr id="8" name="Picture 7">
            <a:extLst>
              <a:ext uri="{FF2B5EF4-FFF2-40B4-BE49-F238E27FC236}">
                <a16:creationId xmlns:a16="http://schemas.microsoft.com/office/drawing/2014/main" id="{175C12AE-5529-BA4B-531F-314177604C30}"/>
              </a:ext>
            </a:extLst>
          </p:cNvPr>
          <p:cNvPicPr>
            <a:picLocks noChangeAspect="1"/>
          </p:cNvPicPr>
          <p:nvPr/>
        </p:nvPicPr>
        <p:blipFill>
          <a:blip r:embed="rId8"/>
          <a:stretch>
            <a:fillRect/>
          </a:stretch>
        </p:blipFill>
        <p:spPr>
          <a:xfrm>
            <a:off x="6220668" y="4179271"/>
            <a:ext cx="2527796" cy="337648"/>
          </a:xfrm>
          <a:prstGeom prst="rect">
            <a:avLst/>
          </a:prstGeom>
        </p:spPr>
      </p:pic>
      <p:pic>
        <p:nvPicPr>
          <p:cNvPr id="9" name="Picture 8">
            <a:extLst>
              <a:ext uri="{FF2B5EF4-FFF2-40B4-BE49-F238E27FC236}">
                <a16:creationId xmlns:a16="http://schemas.microsoft.com/office/drawing/2014/main" id="{C01D6898-09FF-ADB9-CC45-D35046A24057}"/>
              </a:ext>
            </a:extLst>
          </p:cNvPr>
          <p:cNvPicPr>
            <a:picLocks noChangeAspect="1"/>
          </p:cNvPicPr>
          <p:nvPr/>
        </p:nvPicPr>
        <p:blipFill>
          <a:blip r:embed="rId9"/>
          <a:stretch>
            <a:fillRect/>
          </a:stretch>
        </p:blipFill>
        <p:spPr>
          <a:xfrm>
            <a:off x="579472" y="4964631"/>
            <a:ext cx="3024336" cy="696617"/>
          </a:xfrm>
          <a:prstGeom prst="rect">
            <a:avLst/>
          </a:prstGeom>
        </p:spPr>
      </p:pic>
      <p:pic>
        <p:nvPicPr>
          <p:cNvPr id="10" name="Picture 9">
            <a:extLst>
              <a:ext uri="{FF2B5EF4-FFF2-40B4-BE49-F238E27FC236}">
                <a16:creationId xmlns:a16="http://schemas.microsoft.com/office/drawing/2014/main" id="{F94D0030-10FB-40B4-4D49-97F93A9D758F}"/>
              </a:ext>
            </a:extLst>
          </p:cNvPr>
          <p:cNvPicPr>
            <a:picLocks noChangeAspect="1"/>
          </p:cNvPicPr>
          <p:nvPr/>
        </p:nvPicPr>
        <p:blipFill>
          <a:blip r:embed="rId10"/>
          <a:stretch>
            <a:fillRect/>
          </a:stretch>
        </p:blipFill>
        <p:spPr>
          <a:xfrm>
            <a:off x="5771604" y="5100380"/>
            <a:ext cx="2565372" cy="381626"/>
          </a:xfrm>
          <a:prstGeom prst="rect">
            <a:avLst/>
          </a:prstGeom>
        </p:spPr>
      </p:pic>
      <p:pic>
        <p:nvPicPr>
          <p:cNvPr id="11" name="Picture 10">
            <a:extLst>
              <a:ext uri="{FF2B5EF4-FFF2-40B4-BE49-F238E27FC236}">
                <a16:creationId xmlns:a16="http://schemas.microsoft.com/office/drawing/2014/main" id="{8EF61200-14C6-7720-8D2E-63E9AB5D5D41}"/>
              </a:ext>
            </a:extLst>
          </p:cNvPr>
          <p:cNvPicPr>
            <a:picLocks noChangeAspect="1"/>
          </p:cNvPicPr>
          <p:nvPr/>
        </p:nvPicPr>
        <p:blipFill>
          <a:blip r:embed="rId11"/>
          <a:stretch>
            <a:fillRect/>
          </a:stretch>
        </p:blipFill>
        <p:spPr>
          <a:xfrm>
            <a:off x="2555776" y="5634105"/>
            <a:ext cx="3220176" cy="747223"/>
          </a:xfrm>
          <a:prstGeom prst="rect">
            <a:avLst/>
          </a:prstGeom>
        </p:spPr>
      </p:pic>
      <p:pic>
        <p:nvPicPr>
          <p:cNvPr id="12" name="Picture 11">
            <a:extLst>
              <a:ext uri="{FF2B5EF4-FFF2-40B4-BE49-F238E27FC236}">
                <a16:creationId xmlns:a16="http://schemas.microsoft.com/office/drawing/2014/main" id="{D82368A9-B29F-6378-8687-2A88FB4F795C}"/>
              </a:ext>
            </a:extLst>
          </p:cNvPr>
          <p:cNvPicPr>
            <a:picLocks noChangeAspect="1"/>
          </p:cNvPicPr>
          <p:nvPr/>
        </p:nvPicPr>
        <p:blipFill>
          <a:blip r:embed="rId12"/>
          <a:stretch>
            <a:fillRect/>
          </a:stretch>
        </p:blipFill>
        <p:spPr>
          <a:xfrm>
            <a:off x="6538664" y="5823035"/>
            <a:ext cx="1921124" cy="342269"/>
          </a:xfrm>
          <a:prstGeom prst="rect">
            <a:avLst/>
          </a:prstGeom>
        </p:spPr>
      </p:pic>
    </p:spTree>
    <p:extLst>
      <p:ext uri="{BB962C8B-B14F-4D97-AF65-F5344CB8AC3E}">
        <p14:creationId xmlns:p14="http://schemas.microsoft.com/office/powerpoint/2010/main" val="3469845063"/>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2FA1A9-552C-C269-C677-DE1F039CAF67}"/>
            </a:ext>
          </a:extLst>
        </p:cNvPr>
        <p:cNvGrpSpPr/>
        <p:nvPr/>
      </p:nvGrpSpPr>
      <p:grpSpPr>
        <a:xfrm>
          <a:off x="0" y="0"/>
          <a:ext cx="0" cy="0"/>
          <a:chOff x="0" y="0"/>
          <a:chExt cx="0" cy="0"/>
        </a:xfrm>
      </p:grpSpPr>
      <p:sp>
        <p:nvSpPr>
          <p:cNvPr id="58369" name="Title 1">
            <a:extLst>
              <a:ext uri="{FF2B5EF4-FFF2-40B4-BE49-F238E27FC236}">
                <a16:creationId xmlns:a16="http://schemas.microsoft.com/office/drawing/2014/main" id="{B2B8C34A-C61A-4BA7-32BE-A6D58A600485}"/>
              </a:ext>
            </a:extLst>
          </p:cNvPr>
          <p:cNvSpPr>
            <a:spLocks noGrp="1"/>
          </p:cNvSpPr>
          <p:nvPr>
            <p:ph type="title"/>
          </p:nvPr>
        </p:nvSpPr>
        <p:spPr>
          <a:xfrm>
            <a:off x="1187450" y="-41275"/>
            <a:ext cx="7272338" cy="733425"/>
          </a:xfrm>
        </p:spPr>
        <p:txBody>
          <a:bodyPr/>
          <a:lstStyle/>
          <a:p>
            <a:r>
              <a:rPr lang="en-US" sz="3600" dirty="0">
                <a:latin typeface="Bookman Old Style" charset="0"/>
                <a:ea typeface="ＭＳ Ｐゴシック" charset="0"/>
                <a:cs typeface="ＭＳ Ｐゴシック" charset="0"/>
              </a:rPr>
              <a:t>Harmonic oscillator revisited</a:t>
            </a:r>
          </a:p>
        </p:txBody>
      </p:sp>
      <p:sp>
        <p:nvSpPr>
          <p:cNvPr id="58370" name="Content Placeholder 1">
            <a:extLst>
              <a:ext uri="{FF2B5EF4-FFF2-40B4-BE49-F238E27FC236}">
                <a16:creationId xmlns:a16="http://schemas.microsoft.com/office/drawing/2014/main" id="{1B3618EF-EC15-1F39-BEA8-D3D3D28F0FE8}"/>
              </a:ext>
            </a:extLst>
          </p:cNvPr>
          <p:cNvSpPr>
            <a:spLocks noGrp="1"/>
          </p:cNvSpPr>
          <p:nvPr>
            <p:ph sz="half" idx="1"/>
          </p:nvPr>
        </p:nvSpPr>
        <p:spPr>
          <a:xfrm>
            <a:off x="251520" y="692150"/>
            <a:ext cx="8892480" cy="6165850"/>
          </a:xfrm>
        </p:spPr>
        <p:txBody>
          <a:bodyPr/>
          <a:lstStyle/>
          <a:p>
            <a:r>
              <a:rPr lang="en-US" sz="2400" dirty="0">
                <a:latin typeface="Palatino" charset="0"/>
                <a:ea typeface="ＭＳ Ｐゴシック" charset="0"/>
                <a:cs typeface="ＭＳ Ｐゴシック" charset="0"/>
              </a:rPr>
              <a:t>Another way to calculate the action is through canonical transformation using a </a:t>
            </a:r>
            <a:r>
              <a:rPr lang="en-US" sz="2400" b="1" dirty="0">
                <a:latin typeface="Palatino" charset="0"/>
                <a:ea typeface="ＭＳ Ｐゴシック" charset="0"/>
                <a:cs typeface="ＭＳ Ｐゴシック" charset="0"/>
              </a:rPr>
              <a:t>generating function</a:t>
            </a:r>
          </a:p>
          <a:p>
            <a:r>
              <a:rPr lang="en-US" sz="2400" dirty="0">
                <a:latin typeface="Palatino" charset="0"/>
                <a:ea typeface="ＭＳ Ｐゴシック" charset="0"/>
                <a:cs typeface="ＭＳ Ｐゴシック" charset="0"/>
              </a:rPr>
              <a:t>First, observe from </a:t>
            </a:r>
            <a:r>
              <a:rPr lang="en-US" sz="2400" b="1" dirty="0">
                <a:latin typeface="Palatino" charset="0"/>
                <a:ea typeface="ＭＳ Ｐゴシック" charset="0"/>
                <a:cs typeface="ＭＳ Ｐゴシック" charset="0"/>
              </a:rPr>
              <a:t>solution</a:t>
            </a:r>
            <a:r>
              <a:rPr lang="en-US" sz="2400" dirty="0">
                <a:latin typeface="Palatino" charset="0"/>
                <a:ea typeface="ＭＳ Ｐゴシック" charset="0"/>
                <a:cs typeface="ＭＳ Ｐゴシック" charset="0"/>
              </a:rPr>
              <a:t> of harmonic oscillator that   								          relationship already connecting </a:t>
            </a:r>
            <a:r>
              <a:rPr lang="en-US" sz="2400" b="1" dirty="0">
                <a:latin typeface="Palatino" charset="0"/>
                <a:ea typeface="ＭＳ Ｐゴシック" charset="0"/>
                <a:cs typeface="ＭＳ Ｐゴシック" charset="0"/>
              </a:rPr>
              <a:t>phase</a:t>
            </a:r>
            <a:r>
              <a:rPr lang="en-US" sz="2400" dirty="0">
                <a:latin typeface="Palatino" charset="0"/>
                <a:ea typeface="ＭＳ Ｐゴシック" charset="0"/>
                <a:cs typeface="ＭＳ Ｐゴシック" charset="0"/>
              </a:rPr>
              <a:t> with </a:t>
            </a:r>
            <a:r>
              <a:rPr lang="en-US" sz="2400" b="1" dirty="0">
                <a:latin typeface="Palatino" charset="0"/>
                <a:ea typeface="ＭＳ Ｐゴシック" charset="0"/>
                <a:cs typeface="ＭＳ Ｐゴシック" charset="0"/>
              </a:rPr>
              <a:t>old variables</a:t>
            </a:r>
          </a:p>
        </p:txBody>
      </p:sp>
      <p:pic>
        <p:nvPicPr>
          <p:cNvPr id="2" name="Picture 1">
            <a:extLst>
              <a:ext uri="{FF2B5EF4-FFF2-40B4-BE49-F238E27FC236}">
                <a16:creationId xmlns:a16="http://schemas.microsoft.com/office/drawing/2014/main" id="{0C04C35F-A075-D859-0992-EF93902C4E7C}"/>
              </a:ext>
            </a:extLst>
          </p:cNvPr>
          <p:cNvPicPr>
            <a:picLocks noChangeAspect="1"/>
          </p:cNvPicPr>
          <p:nvPr/>
        </p:nvPicPr>
        <p:blipFill>
          <a:blip r:embed="rId3"/>
          <a:stretch>
            <a:fillRect/>
          </a:stretch>
        </p:blipFill>
        <p:spPr>
          <a:xfrm>
            <a:off x="900708" y="1916813"/>
            <a:ext cx="6622504" cy="366310"/>
          </a:xfrm>
          <a:prstGeom prst="rect">
            <a:avLst/>
          </a:prstGeom>
        </p:spPr>
      </p:pic>
    </p:spTree>
    <p:extLst>
      <p:ext uri="{BB962C8B-B14F-4D97-AF65-F5344CB8AC3E}">
        <p14:creationId xmlns:p14="http://schemas.microsoft.com/office/powerpoint/2010/main" val="1269634162"/>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FBA7D-4CA6-8ED1-AB0F-DAE3D3F98BAF}"/>
            </a:ext>
          </a:extLst>
        </p:cNvPr>
        <p:cNvGrpSpPr/>
        <p:nvPr/>
      </p:nvGrpSpPr>
      <p:grpSpPr>
        <a:xfrm>
          <a:off x="0" y="0"/>
          <a:ext cx="0" cy="0"/>
          <a:chOff x="0" y="0"/>
          <a:chExt cx="0" cy="0"/>
        </a:xfrm>
      </p:grpSpPr>
      <p:sp>
        <p:nvSpPr>
          <p:cNvPr id="58369" name="Title 1">
            <a:extLst>
              <a:ext uri="{FF2B5EF4-FFF2-40B4-BE49-F238E27FC236}">
                <a16:creationId xmlns:a16="http://schemas.microsoft.com/office/drawing/2014/main" id="{E1A47965-30A9-9E03-FACF-ED9DB63BE424}"/>
              </a:ext>
            </a:extLst>
          </p:cNvPr>
          <p:cNvSpPr>
            <a:spLocks noGrp="1"/>
          </p:cNvSpPr>
          <p:nvPr>
            <p:ph type="title"/>
          </p:nvPr>
        </p:nvSpPr>
        <p:spPr>
          <a:xfrm>
            <a:off x="1187450" y="-41275"/>
            <a:ext cx="7272338" cy="733425"/>
          </a:xfrm>
        </p:spPr>
        <p:txBody>
          <a:bodyPr/>
          <a:lstStyle/>
          <a:p>
            <a:r>
              <a:rPr lang="en-US" sz="3600" dirty="0">
                <a:latin typeface="Bookman Old Style" charset="0"/>
                <a:ea typeface="ＭＳ Ｐゴシック" charset="0"/>
                <a:cs typeface="ＭＳ Ｐゴシック" charset="0"/>
              </a:rPr>
              <a:t>Harmonic oscillator revisited</a:t>
            </a:r>
          </a:p>
        </p:txBody>
      </p:sp>
      <p:sp>
        <p:nvSpPr>
          <p:cNvPr id="58370" name="Content Placeholder 1">
            <a:extLst>
              <a:ext uri="{FF2B5EF4-FFF2-40B4-BE49-F238E27FC236}">
                <a16:creationId xmlns:a16="http://schemas.microsoft.com/office/drawing/2014/main" id="{640D7C86-53FB-AC37-3CE7-F68370B4BCA4}"/>
              </a:ext>
            </a:extLst>
          </p:cNvPr>
          <p:cNvSpPr>
            <a:spLocks noGrp="1"/>
          </p:cNvSpPr>
          <p:nvPr>
            <p:ph sz="half" idx="1"/>
          </p:nvPr>
        </p:nvSpPr>
        <p:spPr>
          <a:xfrm>
            <a:off x="251520" y="692150"/>
            <a:ext cx="8892480" cy="6165850"/>
          </a:xfrm>
        </p:spPr>
        <p:txBody>
          <a:bodyPr/>
          <a:lstStyle/>
          <a:p>
            <a:r>
              <a:rPr lang="en-US" sz="2400" dirty="0">
                <a:latin typeface="Palatino" charset="0"/>
                <a:ea typeface="ＭＳ Ｐゴシック" charset="0"/>
                <a:cs typeface="ＭＳ Ｐゴシック" charset="0"/>
              </a:rPr>
              <a:t>Another way to calculate the action is through canonical transformation using a </a:t>
            </a:r>
            <a:r>
              <a:rPr lang="en-US" sz="2400" b="1" dirty="0">
                <a:latin typeface="Palatino" charset="0"/>
                <a:ea typeface="ＭＳ Ｐゴシック" charset="0"/>
                <a:cs typeface="ＭＳ Ｐゴシック" charset="0"/>
              </a:rPr>
              <a:t>generating function</a:t>
            </a:r>
          </a:p>
          <a:p>
            <a:r>
              <a:rPr lang="en-US" sz="2400" dirty="0">
                <a:latin typeface="Palatino" charset="0"/>
                <a:ea typeface="ＭＳ Ｐゴシック" charset="0"/>
                <a:cs typeface="ＭＳ Ｐゴシック" charset="0"/>
              </a:rPr>
              <a:t>First, observe from </a:t>
            </a:r>
            <a:r>
              <a:rPr lang="en-US" sz="2400" b="1" dirty="0">
                <a:latin typeface="Palatino" charset="0"/>
                <a:ea typeface="ＭＳ Ｐゴシック" charset="0"/>
                <a:cs typeface="ＭＳ Ｐゴシック" charset="0"/>
              </a:rPr>
              <a:t>solution</a:t>
            </a:r>
            <a:r>
              <a:rPr lang="en-US" sz="2400" dirty="0">
                <a:latin typeface="Palatino" charset="0"/>
                <a:ea typeface="ＭＳ Ｐゴシック" charset="0"/>
                <a:cs typeface="ＭＳ Ｐゴシック" charset="0"/>
              </a:rPr>
              <a:t> of harmonic oscillator that   								          relationship already connecting </a:t>
            </a:r>
            <a:r>
              <a:rPr lang="en-US" sz="2400" b="1" dirty="0">
                <a:latin typeface="Palatino" charset="0"/>
                <a:ea typeface="ＭＳ Ｐゴシック" charset="0"/>
                <a:cs typeface="ＭＳ Ｐゴシック" charset="0"/>
              </a:rPr>
              <a:t>phase</a:t>
            </a:r>
            <a:r>
              <a:rPr lang="en-US" sz="2400" dirty="0">
                <a:latin typeface="Palatino" charset="0"/>
                <a:ea typeface="ＭＳ Ｐゴシック" charset="0"/>
                <a:cs typeface="ＭＳ Ｐゴシック" charset="0"/>
              </a:rPr>
              <a:t> with </a:t>
            </a:r>
            <a:r>
              <a:rPr lang="en-US" sz="2400" b="1" dirty="0">
                <a:latin typeface="Palatino" charset="0"/>
                <a:ea typeface="ＭＳ Ｐゴシック" charset="0"/>
                <a:cs typeface="ＭＳ Ｐゴシック" charset="0"/>
              </a:rPr>
              <a:t>old variables</a:t>
            </a:r>
          </a:p>
          <a:p>
            <a:r>
              <a:rPr lang="en-US" sz="2400" dirty="0">
                <a:latin typeface="Palatino" charset="0"/>
                <a:ea typeface="ＭＳ Ｐゴシック" charset="0"/>
                <a:cs typeface="ＭＳ Ｐゴシック" charset="0"/>
              </a:rPr>
              <a:t>Using </a:t>
            </a:r>
            <a:r>
              <a:rPr lang="en-US" sz="2400" b="1" dirty="0">
                <a:latin typeface="Palatino" charset="0"/>
                <a:ea typeface="ＭＳ Ｐゴシック" charset="0"/>
                <a:cs typeface="ＭＳ Ｐゴシック" charset="0"/>
              </a:rPr>
              <a:t>first generating function                </a:t>
            </a:r>
            <a:endParaRPr lang="en-US" sz="2400" dirty="0">
              <a:latin typeface="Palatino" charset="0"/>
              <a:ea typeface="ＭＳ Ｐゴシック" charset="0"/>
              <a:cs typeface="ＭＳ Ｐゴシック" charset="0"/>
            </a:endParaRPr>
          </a:p>
          <a:p>
            <a:endParaRPr lang="en-US" sz="2400" dirty="0">
              <a:latin typeface="Palatino" charset="0"/>
              <a:ea typeface="ＭＳ Ｐゴシック" charset="0"/>
              <a:cs typeface="ＭＳ Ｐゴシック" charset="0"/>
            </a:endParaRPr>
          </a:p>
          <a:p>
            <a:pPr>
              <a:lnSpc>
                <a:spcPct val="150000"/>
              </a:lnSpc>
            </a:pPr>
            <a:r>
              <a:rPr lang="en-US" sz="2400" dirty="0">
                <a:latin typeface="Palatino" charset="0"/>
                <a:ea typeface="ＭＳ Ｐゴシック" charset="0"/>
                <a:cs typeface="ＭＳ Ｐゴシック" charset="0"/>
              </a:rPr>
              <a:t>By integrating, we obtain</a:t>
            </a:r>
          </a:p>
          <a:p>
            <a:r>
              <a:rPr lang="en-US" sz="2400" b="1" dirty="0">
                <a:latin typeface="Palatino" charset="0"/>
                <a:ea typeface="ＭＳ Ｐゴシック" charset="0"/>
                <a:cs typeface="ＭＳ Ｐゴシック" charset="0"/>
              </a:rPr>
              <a:t>New momentum </a:t>
            </a:r>
            <a:r>
              <a:rPr lang="en-US" sz="2400" dirty="0">
                <a:latin typeface="Palatino" charset="0"/>
                <a:ea typeface="ＭＳ Ｐゴシック" charset="0"/>
                <a:cs typeface="ＭＳ Ｐゴシック" charset="0"/>
              </a:rPr>
              <a:t>conjugate to the phase is given by																				  i.e. exactly the </a:t>
            </a:r>
            <a:r>
              <a:rPr lang="en-US" sz="2400" b="1" dirty="0">
                <a:latin typeface="Palatino" charset="0"/>
                <a:ea typeface="ＭＳ Ｐゴシック" charset="0"/>
                <a:cs typeface="ＭＳ Ｐゴシック" charset="0"/>
              </a:rPr>
              <a:t>same relationship </a:t>
            </a:r>
            <a:r>
              <a:rPr lang="en-US" sz="2400" dirty="0">
                <a:latin typeface="Palatino" charset="0"/>
                <a:ea typeface="ＭＳ Ｐゴシック" charset="0"/>
                <a:cs typeface="ＭＳ Ｐゴシック" charset="0"/>
              </a:rPr>
              <a:t>as with the previous method.</a:t>
            </a:r>
          </a:p>
        </p:txBody>
      </p:sp>
      <p:pic>
        <p:nvPicPr>
          <p:cNvPr id="2" name="Picture 1">
            <a:extLst>
              <a:ext uri="{FF2B5EF4-FFF2-40B4-BE49-F238E27FC236}">
                <a16:creationId xmlns:a16="http://schemas.microsoft.com/office/drawing/2014/main" id="{438222C8-7C32-8C65-2B6B-A943B8FEC70D}"/>
              </a:ext>
            </a:extLst>
          </p:cNvPr>
          <p:cNvPicPr>
            <a:picLocks noChangeAspect="1"/>
          </p:cNvPicPr>
          <p:nvPr/>
        </p:nvPicPr>
        <p:blipFill>
          <a:blip r:embed="rId3"/>
          <a:stretch>
            <a:fillRect/>
          </a:stretch>
        </p:blipFill>
        <p:spPr>
          <a:xfrm>
            <a:off x="900708" y="1916813"/>
            <a:ext cx="6622504" cy="366310"/>
          </a:xfrm>
          <a:prstGeom prst="rect">
            <a:avLst/>
          </a:prstGeom>
        </p:spPr>
      </p:pic>
      <p:pic>
        <p:nvPicPr>
          <p:cNvPr id="13" name="Picture 12">
            <a:extLst>
              <a:ext uri="{FF2B5EF4-FFF2-40B4-BE49-F238E27FC236}">
                <a16:creationId xmlns:a16="http://schemas.microsoft.com/office/drawing/2014/main" id="{1F8650B2-EF2C-7DBE-5088-AEABD7B87347}"/>
              </a:ext>
            </a:extLst>
          </p:cNvPr>
          <p:cNvPicPr>
            <a:picLocks noChangeAspect="1"/>
          </p:cNvPicPr>
          <p:nvPr/>
        </p:nvPicPr>
        <p:blipFill>
          <a:blip r:embed="rId4"/>
          <a:stretch>
            <a:fillRect/>
          </a:stretch>
        </p:blipFill>
        <p:spPr>
          <a:xfrm>
            <a:off x="2704789" y="3104051"/>
            <a:ext cx="3327617" cy="612981"/>
          </a:xfrm>
          <a:prstGeom prst="rect">
            <a:avLst/>
          </a:prstGeom>
        </p:spPr>
      </p:pic>
      <p:pic>
        <p:nvPicPr>
          <p:cNvPr id="14" name="Picture 13">
            <a:extLst>
              <a:ext uri="{FF2B5EF4-FFF2-40B4-BE49-F238E27FC236}">
                <a16:creationId xmlns:a16="http://schemas.microsoft.com/office/drawing/2014/main" id="{690A1C57-6F85-AD4F-CC2A-80E1F01C62DE}"/>
              </a:ext>
            </a:extLst>
          </p:cNvPr>
          <p:cNvPicPr>
            <a:picLocks noChangeAspect="1"/>
          </p:cNvPicPr>
          <p:nvPr/>
        </p:nvPicPr>
        <p:blipFill>
          <a:blip r:embed="rId5"/>
          <a:stretch>
            <a:fillRect/>
          </a:stretch>
        </p:blipFill>
        <p:spPr>
          <a:xfrm>
            <a:off x="5057502" y="2780928"/>
            <a:ext cx="1098674" cy="292453"/>
          </a:xfrm>
          <a:prstGeom prst="rect">
            <a:avLst/>
          </a:prstGeom>
        </p:spPr>
      </p:pic>
      <p:pic>
        <p:nvPicPr>
          <p:cNvPr id="15" name="Picture 14">
            <a:extLst>
              <a:ext uri="{FF2B5EF4-FFF2-40B4-BE49-F238E27FC236}">
                <a16:creationId xmlns:a16="http://schemas.microsoft.com/office/drawing/2014/main" id="{F5CE9CA4-9733-1EE5-F4B7-9ECEEBD126D6}"/>
              </a:ext>
            </a:extLst>
          </p:cNvPr>
          <p:cNvPicPr>
            <a:picLocks noChangeAspect="1"/>
          </p:cNvPicPr>
          <p:nvPr/>
        </p:nvPicPr>
        <p:blipFill>
          <a:blip r:embed="rId6"/>
          <a:stretch>
            <a:fillRect/>
          </a:stretch>
        </p:blipFill>
        <p:spPr>
          <a:xfrm>
            <a:off x="4211960" y="3573016"/>
            <a:ext cx="3662164" cy="640502"/>
          </a:xfrm>
          <a:prstGeom prst="rect">
            <a:avLst/>
          </a:prstGeom>
        </p:spPr>
      </p:pic>
      <p:pic>
        <p:nvPicPr>
          <p:cNvPr id="16" name="Picture 15">
            <a:extLst>
              <a:ext uri="{FF2B5EF4-FFF2-40B4-BE49-F238E27FC236}">
                <a16:creationId xmlns:a16="http://schemas.microsoft.com/office/drawing/2014/main" id="{0FB180FE-36CA-79DA-485A-F6CAD1289A52}"/>
              </a:ext>
            </a:extLst>
          </p:cNvPr>
          <p:cNvPicPr>
            <a:picLocks noChangeAspect="1"/>
          </p:cNvPicPr>
          <p:nvPr/>
        </p:nvPicPr>
        <p:blipFill>
          <a:blip r:embed="rId7"/>
          <a:stretch>
            <a:fillRect/>
          </a:stretch>
        </p:blipFill>
        <p:spPr>
          <a:xfrm>
            <a:off x="611560" y="4581430"/>
            <a:ext cx="7772400" cy="731025"/>
          </a:xfrm>
          <a:prstGeom prst="rect">
            <a:avLst/>
          </a:prstGeom>
        </p:spPr>
      </p:pic>
    </p:spTree>
    <p:extLst>
      <p:ext uri="{BB962C8B-B14F-4D97-AF65-F5344CB8AC3E}">
        <p14:creationId xmlns:p14="http://schemas.microsoft.com/office/powerpoint/2010/main" val="992683089"/>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Canonical transformations</a:t>
            </a:r>
          </a:p>
        </p:txBody>
      </p:sp>
    </p:spTree>
    <p:extLst>
      <p:ext uri="{BB962C8B-B14F-4D97-AF65-F5344CB8AC3E}">
        <p14:creationId xmlns:p14="http://schemas.microsoft.com/office/powerpoint/2010/main" val="1624130251"/>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1331640" y="-41275"/>
            <a:ext cx="7128148" cy="733425"/>
          </a:xfrm>
        </p:spPr>
        <p:txBody>
          <a:bodyPr/>
          <a:lstStyle/>
          <a:p>
            <a:r>
              <a:rPr lang="en-US" sz="2800">
                <a:latin typeface="Bookman Old Style" charset="0"/>
                <a:ea typeface="ＭＳ Ｐゴシック" charset="0"/>
                <a:cs typeface="ＭＳ Ｐゴシック" charset="0"/>
              </a:rPr>
              <a:t>Accelerator Hamiltonian in action-angle variables</a:t>
            </a:r>
          </a:p>
        </p:txBody>
      </p:sp>
      <p:sp>
        <p:nvSpPr>
          <p:cNvPr id="60418" name="Content Placeholder 1"/>
          <p:cNvSpPr>
            <a:spLocks noGrp="1"/>
          </p:cNvSpPr>
          <p:nvPr>
            <p:ph sz="half" idx="1"/>
          </p:nvPr>
        </p:nvSpPr>
        <p:spPr>
          <a:xfrm>
            <a:off x="395288" y="692150"/>
            <a:ext cx="8748712" cy="5545138"/>
          </a:xfrm>
        </p:spPr>
        <p:txBody>
          <a:bodyPr/>
          <a:lstStyle/>
          <a:p>
            <a:r>
              <a:rPr lang="en-US" sz="2400" dirty="0">
                <a:latin typeface="Palatino" charset="0"/>
                <a:ea typeface="ＭＳ Ｐゴシック" charset="0"/>
                <a:cs typeface="ＭＳ Ｐゴシック" charset="0"/>
              </a:rPr>
              <a:t>Considering </a:t>
            </a:r>
            <a:r>
              <a:rPr lang="en-US" sz="2400" b="1" dirty="0">
                <a:latin typeface="Palatino" charset="0"/>
                <a:ea typeface="ＭＳ Ｐゴシック" charset="0"/>
                <a:cs typeface="ＭＳ Ｐゴシック" charset="0"/>
              </a:rPr>
              <a:t>on-momentum</a:t>
            </a:r>
            <a:r>
              <a:rPr lang="en-US" sz="2400" dirty="0">
                <a:latin typeface="Palatino" charset="0"/>
                <a:ea typeface="ＭＳ Ｐゴシック" charset="0"/>
                <a:cs typeface="ＭＳ Ｐゴシック" charset="0"/>
              </a:rPr>
              <a:t> motion, the Hamiltonian can be written as</a:t>
            </a:r>
          </a:p>
          <a:p>
            <a:endParaRPr lang="en-US" sz="2400" dirty="0">
              <a:latin typeface="Palatino" charset="0"/>
              <a:ea typeface="ＭＳ Ｐゴシック" charset="0"/>
              <a:cs typeface="ＭＳ Ｐゴシック" charset="0"/>
            </a:endParaRPr>
          </a:p>
          <a:p>
            <a:endParaRPr lang="en-US" sz="2400" dirty="0">
              <a:latin typeface="Palatino" charset="0"/>
              <a:ea typeface="ＭＳ Ｐゴシック" charset="0"/>
              <a:cs typeface="ＭＳ Ｐゴシック" charset="0"/>
            </a:endParaRPr>
          </a:p>
          <a:p>
            <a:r>
              <a:rPr lang="en-US" sz="2400" dirty="0">
                <a:latin typeface="Palatino" charset="0"/>
                <a:ea typeface="ＭＳ Ｐゴシック" charset="0"/>
                <a:cs typeface="ＭＳ Ｐゴシック" charset="0"/>
              </a:rPr>
              <a:t>As for harmonic oscillator, use Courant-Snyder solutions to build </a:t>
            </a:r>
            <a:r>
              <a:rPr lang="en-US" sz="2400" b="1" dirty="0">
                <a:latin typeface="Palatino" charset="0"/>
                <a:ea typeface="ＭＳ Ｐゴシック" charset="0"/>
                <a:cs typeface="ＭＳ Ｐゴシック" charset="0"/>
              </a:rPr>
              <a:t>generating function</a:t>
            </a:r>
            <a:r>
              <a:rPr lang="en-US" sz="2400" dirty="0">
                <a:latin typeface="Palatino" charset="0"/>
                <a:ea typeface="ＭＳ Ｐゴシック" charset="0"/>
                <a:cs typeface="ＭＳ Ｐゴシック" charset="0"/>
              </a:rPr>
              <a:t> from original to action-angles</a:t>
            </a:r>
            <a:endParaRPr lang="en-US" sz="2400" b="1" dirty="0">
              <a:latin typeface="Palatino" charset="0"/>
              <a:ea typeface="ＭＳ Ｐゴシック" charset="0"/>
              <a:cs typeface="ＭＳ Ｐゴシック" charset="0"/>
            </a:endParaRPr>
          </a:p>
          <a:p>
            <a:pPr marL="0" indent="0">
              <a:buNone/>
            </a:pPr>
            <a:endParaRPr lang="en-US" sz="2400" dirty="0">
              <a:latin typeface="Palatino" charset="0"/>
              <a:ea typeface="ＭＳ Ｐゴシック" charset="0"/>
              <a:cs typeface="ＭＳ Ｐゴシック" charset="0"/>
            </a:endParaRPr>
          </a:p>
          <a:p>
            <a:endParaRPr lang="en-US" sz="2400" dirty="0">
              <a:latin typeface="Palatino" charset="0"/>
              <a:ea typeface="ＭＳ Ｐゴシック" charset="0"/>
              <a:cs typeface="ＭＳ Ｐゴシック" charset="0"/>
            </a:endParaRPr>
          </a:p>
          <a:p>
            <a:pPr>
              <a:lnSpc>
                <a:spcPct val="120000"/>
              </a:lnSpc>
            </a:pPr>
            <a:endParaRPr lang="en-US" sz="2400" dirty="0">
              <a:latin typeface="Palatino" charset="0"/>
              <a:ea typeface="ＭＳ Ｐゴシック" charset="0"/>
              <a:cs typeface="ＭＳ Ｐゴシック" charset="0"/>
            </a:endParaRPr>
          </a:p>
        </p:txBody>
      </p:sp>
      <p:pic>
        <p:nvPicPr>
          <p:cNvPr id="60419" name="Picture 8"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06105" y="1550195"/>
            <a:ext cx="4751388"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0420" name="Picture 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288" y="3285356"/>
            <a:ext cx="8497887"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70099931"/>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38DFBD-F86C-5AC0-4921-C42DF4B71EC2}"/>
            </a:ext>
          </a:extLst>
        </p:cNvPr>
        <p:cNvGrpSpPr/>
        <p:nvPr/>
      </p:nvGrpSpPr>
      <p:grpSpPr>
        <a:xfrm>
          <a:off x="0" y="0"/>
          <a:ext cx="0" cy="0"/>
          <a:chOff x="0" y="0"/>
          <a:chExt cx="0" cy="0"/>
        </a:xfrm>
      </p:grpSpPr>
      <p:sp>
        <p:nvSpPr>
          <p:cNvPr id="60417" name="Title 1">
            <a:extLst>
              <a:ext uri="{FF2B5EF4-FFF2-40B4-BE49-F238E27FC236}">
                <a16:creationId xmlns:a16="http://schemas.microsoft.com/office/drawing/2014/main" id="{F4493805-ED9E-49E1-62C5-9F3C0D0EDD1C}"/>
              </a:ext>
            </a:extLst>
          </p:cNvPr>
          <p:cNvSpPr>
            <a:spLocks noGrp="1"/>
          </p:cNvSpPr>
          <p:nvPr>
            <p:ph type="title"/>
          </p:nvPr>
        </p:nvSpPr>
        <p:spPr>
          <a:xfrm>
            <a:off x="1331640" y="-41275"/>
            <a:ext cx="7128148" cy="733425"/>
          </a:xfrm>
        </p:spPr>
        <p:txBody>
          <a:bodyPr/>
          <a:lstStyle/>
          <a:p>
            <a:r>
              <a:rPr lang="en-US" sz="2800">
                <a:latin typeface="Bookman Old Style" charset="0"/>
                <a:ea typeface="ＭＳ Ｐゴシック" charset="0"/>
                <a:cs typeface="ＭＳ Ｐゴシック" charset="0"/>
              </a:rPr>
              <a:t>Accelerator Hamiltonian in action-angle variables</a:t>
            </a:r>
          </a:p>
        </p:txBody>
      </p:sp>
      <p:sp>
        <p:nvSpPr>
          <p:cNvPr id="60418" name="Content Placeholder 1">
            <a:extLst>
              <a:ext uri="{FF2B5EF4-FFF2-40B4-BE49-F238E27FC236}">
                <a16:creationId xmlns:a16="http://schemas.microsoft.com/office/drawing/2014/main" id="{7F225482-86E4-1F8D-70D9-AA1DA7994D38}"/>
              </a:ext>
            </a:extLst>
          </p:cNvPr>
          <p:cNvSpPr>
            <a:spLocks noGrp="1"/>
          </p:cNvSpPr>
          <p:nvPr>
            <p:ph sz="half" idx="1"/>
          </p:nvPr>
        </p:nvSpPr>
        <p:spPr>
          <a:xfrm>
            <a:off x="395288" y="692150"/>
            <a:ext cx="8748712" cy="5545138"/>
          </a:xfrm>
        </p:spPr>
        <p:txBody>
          <a:bodyPr/>
          <a:lstStyle/>
          <a:p>
            <a:r>
              <a:rPr lang="en-US" sz="2400" dirty="0">
                <a:latin typeface="Palatino" charset="0"/>
                <a:ea typeface="ＭＳ Ｐゴシック" charset="0"/>
                <a:cs typeface="ＭＳ Ｐゴシック" charset="0"/>
              </a:rPr>
              <a:t>Considering </a:t>
            </a:r>
            <a:r>
              <a:rPr lang="en-US" sz="2400" b="1" dirty="0">
                <a:latin typeface="Palatino" charset="0"/>
                <a:ea typeface="ＭＳ Ｐゴシック" charset="0"/>
                <a:cs typeface="ＭＳ Ｐゴシック" charset="0"/>
              </a:rPr>
              <a:t>on-momentum</a:t>
            </a:r>
            <a:r>
              <a:rPr lang="en-US" sz="2400" dirty="0">
                <a:latin typeface="Palatino" charset="0"/>
                <a:ea typeface="ＭＳ Ｐゴシック" charset="0"/>
                <a:cs typeface="ＭＳ Ｐゴシック" charset="0"/>
              </a:rPr>
              <a:t> motion, the Hamiltonian can be written as</a:t>
            </a:r>
          </a:p>
          <a:p>
            <a:endParaRPr lang="en-US" sz="2400" dirty="0">
              <a:latin typeface="Palatino" charset="0"/>
              <a:ea typeface="ＭＳ Ｐゴシック" charset="0"/>
              <a:cs typeface="ＭＳ Ｐゴシック" charset="0"/>
            </a:endParaRPr>
          </a:p>
          <a:p>
            <a:endParaRPr lang="en-US" sz="2400" dirty="0">
              <a:latin typeface="Palatino" charset="0"/>
              <a:ea typeface="ＭＳ Ｐゴシック" charset="0"/>
              <a:cs typeface="ＭＳ Ｐゴシック" charset="0"/>
            </a:endParaRPr>
          </a:p>
          <a:p>
            <a:r>
              <a:rPr lang="en-US" sz="2400" dirty="0">
                <a:latin typeface="Palatino" charset="0"/>
                <a:ea typeface="ＭＳ Ｐゴシック" charset="0"/>
                <a:cs typeface="ＭＳ Ｐゴシック" charset="0"/>
              </a:rPr>
              <a:t>As for harmonic oscillator, use Courant-Snyder solutions to build </a:t>
            </a:r>
            <a:r>
              <a:rPr lang="en-US" sz="2400" b="1" dirty="0">
                <a:latin typeface="Palatino" charset="0"/>
                <a:ea typeface="ＭＳ Ｐゴシック" charset="0"/>
                <a:cs typeface="ＭＳ Ｐゴシック" charset="0"/>
              </a:rPr>
              <a:t>generating function</a:t>
            </a:r>
            <a:r>
              <a:rPr lang="en-US" sz="2400" dirty="0">
                <a:latin typeface="Palatino" charset="0"/>
                <a:ea typeface="ＭＳ Ｐゴシック" charset="0"/>
                <a:cs typeface="ＭＳ Ｐゴシック" charset="0"/>
              </a:rPr>
              <a:t> from original to action-angles</a:t>
            </a:r>
            <a:endParaRPr lang="en-US" sz="2400" b="1" dirty="0">
              <a:latin typeface="Palatino" charset="0"/>
              <a:ea typeface="ＭＳ Ｐゴシック" charset="0"/>
              <a:cs typeface="ＭＳ Ｐゴシック" charset="0"/>
            </a:endParaRPr>
          </a:p>
          <a:p>
            <a:pPr marL="0" indent="0">
              <a:buNone/>
            </a:pPr>
            <a:endParaRPr lang="en-US" sz="2400" dirty="0">
              <a:latin typeface="Palatino" charset="0"/>
              <a:ea typeface="ＭＳ Ｐゴシック" charset="0"/>
              <a:cs typeface="ＭＳ Ｐゴシック" charset="0"/>
            </a:endParaRPr>
          </a:p>
          <a:p>
            <a:endParaRPr lang="en-US" sz="2400" dirty="0">
              <a:latin typeface="Palatino" charset="0"/>
              <a:ea typeface="ＭＳ Ｐゴシック" charset="0"/>
              <a:cs typeface="ＭＳ Ｐゴシック" charset="0"/>
            </a:endParaRPr>
          </a:p>
          <a:p>
            <a:pPr>
              <a:lnSpc>
                <a:spcPct val="120000"/>
              </a:lnSpc>
            </a:pPr>
            <a:r>
              <a:rPr lang="en-US" sz="2400" dirty="0">
                <a:latin typeface="Palatino" charset="0"/>
                <a:ea typeface="ＭＳ Ｐゴシック" charset="0"/>
                <a:cs typeface="ＭＳ Ｐゴシック" charset="0"/>
              </a:rPr>
              <a:t>The </a:t>
            </a:r>
            <a:r>
              <a:rPr lang="en-US" sz="2400" b="1" dirty="0">
                <a:latin typeface="Palatino" charset="0"/>
                <a:ea typeface="ＭＳ Ｐゴシック" charset="0"/>
                <a:cs typeface="ＭＳ Ｐゴシック" charset="0"/>
              </a:rPr>
              <a:t>old variables </a:t>
            </a:r>
            <a:r>
              <a:rPr lang="en-US" sz="2400" dirty="0">
                <a:latin typeface="Palatino" charset="0"/>
                <a:ea typeface="ＭＳ Ｐゴシック" charset="0"/>
                <a:cs typeface="ＭＳ Ｐゴシック" charset="0"/>
              </a:rPr>
              <a:t>with respect to </a:t>
            </a:r>
            <a:r>
              <a:rPr lang="en-US" sz="2400" b="1" dirty="0">
                <a:latin typeface="Palatino" charset="0"/>
                <a:ea typeface="ＭＳ Ｐゴシック" charset="0"/>
                <a:cs typeface="ＭＳ Ｐゴシック" charset="0"/>
              </a:rPr>
              <a:t>actions </a:t>
            </a:r>
            <a:r>
              <a:rPr lang="en-US" sz="2400" dirty="0">
                <a:latin typeface="Palatino" charset="0"/>
                <a:ea typeface="ＭＳ Ｐゴシック" charset="0"/>
                <a:cs typeface="ＭＳ Ｐゴシック" charset="0"/>
              </a:rPr>
              <a:t>and</a:t>
            </a:r>
            <a:r>
              <a:rPr lang="en-US" sz="2400" b="1" dirty="0">
                <a:latin typeface="Palatino" charset="0"/>
                <a:ea typeface="ＭＳ Ｐゴシック" charset="0"/>
                <a:cs typeface="ＭＳ Ｐゴシック" charset="0"/>
              </a:rPr>
              <a:t> angles </a:t>
            </a:r>
            <a:r>
              <a:rPr lang="en-US" sz="2400" dirty="0">
                <a:latin typeface="Palatino" charset="0"/>
                <a:ea typeface="ＭＳ Ｐゴシック" charset="0"/>
                <a:cs typeface="ＭＳ Ｐゴシック" charset="0"/>
              </a:rPr>
              <a:t>are 								                      and the Hamiltonian takes the form</a:t>
            </a:r>
          </a:p>
          <a:p>
            <a:pPr>
              <a:lnSpc>
                <a:spcPct val="120000"/>
              </a:lnSpc>
            </a:pPr>
            <a:endParaRPr lang="en-US" sz="2400" dirty="0">
              <a:latin typeface="Palatino" charset="0"/>
              <a:ea typeface="ＭＳ Ｐゴシック" charset="0"/>
              <a:cs typeface="ＭＳ Ｐゴシック" charset="0"/>
            </a:endParaRPr>
          </a:p>
        </p:txBody>
      </p:sp>
      <p:pic>
        <p:nvPicPr>
          <p:cNvPr id="60419" name="Picture 8" descr="latex-image-1.pdf">
            <a:extLst>
              <a:ext uri="{FF2B5EF4-FFF2-40B4-BE49-F238E27FC236}">
                <a16:creationId xmlns:a16="http://schemas.microsoft.com/office/drawing/2014/main" id="{A28C197F-B048-A924-8AAA-88A297A1323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06105" y="1550195"/>
            <a:ext cx="4751388"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0420" name="Picture 4" descr="latex-image-1.pdf">
            <a:extLst>
              <a:ext uri="{FF2B5EF4-FFF2-40B4-BE49-F238E27FC236}">
                <a16:creationId xmlns:a16="http://schemas.microsoft.com/office/drawing/2014/main" id="{9A00D873-03B2-B100-ADFE-71F7E20080B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288" y="3285356"/>
            <a:ext cx="8497887"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0423" name="Picture 6" descr="latex-image-1.pdf">
            <a:extLst>
              <a:ext uri="{FF2B5EF4-FFF2-40B4-BE49-F238E27FC236}">
                <a16:creationId xmlns:a16="http://schemas.microsoft.com/office/drawing/2014/main" id="{5D930A1E-50AA-54A1-F764-20E878D10A4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5288" y="4581128"/>
            <a:ext cx="8748712" cy="485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a:extLst>
              <a:ext uri="{FF2B5EF4-FFF2-40B4-BE49-F238E27FC236}">
                <a16:creationId xmlns:a16="http://schemas.microsoft.com/office/drawing/2014/main" id="{A5D812C5-64BB-96D9-9493-976858EDD931}"/>
              </a:ext>
            </a:extLst>
          </p:cNvPr>
          <p:cNvPicPr>
            <a:picLocks noChangeAspect="1"/>
          </p:cNvPicPr>
          <p:nvPr/>
        </p:nvPicPr>
        <p:blipFill>
          <a:blip r:embed="rId6"/>
          <a:stretch>
            <a:fillRect/>
          </a:stretch>
        </p:blipFill>
        <p:spPr>
          <a:xfrm>
            <a:off x="1509999" y="5580577"/>
            <a:ext cx="5943600" cy="1079500"/>
          </a:xfrm>
          <a:prstGeom prst="rect">
            <a:avLst/>
          </a:prstGeom>
        </p:spPr>
      </p:pic>
    </p:spTree>
    <p:extLst>
      <p:ext uri="{BB962C8B-B14F-4D97-AF65-F5344CB8AC3E}">
        <p14:creationId xmlns:p14="http://schemas.microsoft.com/office/powerpoint/2010/main" val="2496076442"/>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EAC00-1A1C-BDD8-7108-9AD379B629A6}"/>
            </a:ext>
          </a:extLst>
        </p:cNvPr>
        <p:cNvGrpSpPr/>
        <p:nvPr/>
      </p:nvGrpSpPr>
      <p:grpSpPr>
        <a:xfrm>
          <a:off x="0" y="0"/>
          <a:ext cx="0" cy="0"/>
          <a:chOff x="0" y="0"/>
          <a:chExt cx="0" cy="0"/>
        </a:xfrm>
      </p:grpSpPr>
      <p:sp>
        <p:nvSpPr>
          <p:cNvPr id="60417" name="Title 1">
            <a:extLst>
              <a:ext uri="{FF2B5EF4-FFF2-40B4-BE49-F238E27FC236}">
                <a16:creationId xmlns:a16="http://schemas.microsoft.com/office/drawing/2014/main" id="{828E87BC-9AAA-752C-AD7B-22C7CFDA284D}"/>
              </a:ext>
            </a:extLst>
          </p:cNvPr>
          <p:cNvSpPr>
            <a:spLocks noGrp="1"/>
          </p:cNvSpPr>
          <p:nvPr>
            <p:ph type="title"/>
          </p:nvPr>
        </p:nvSpPr>
        <p:spPr>
          <a:xfrm>
            <a:off x="1331640" y="-41275"/>
            <a:ext cx="7128148" cy="733425"/>
          </a:xfrm>
        </p:spPr>
        <p:txBody>
          <a:bodyPr/>
          <a:lstStyle/>
          <a:p>
            <a:r>
              <a:rPr lang="en-US" sz="2800" dirty="0" err="1">
                <a:latin typeface="Bookman Old Style" charset="0"/>
                <a:ea typeface="ＭＳ Ｐゴシック" charset="0"/>
                <a:cs typeface="ＭＳ Ｐゴシック" charset="0"/>
              </a:rPr>
              <a:t>Normalised</a:t>
            </a:r>
            <a:r>
              <a:rPr lang="en-US" sz="2800" dirty="0">
                <a:latin typeface="Bookman Old Style" charset="0"/>
                <a:ea typeface="ＭＳ Ｐゴシック" charset="0"/>
                <a:cs typeface="ＭＳ Ｐゴシック" charset="0"/>
              </a:rPr>
              <a:t> coordinates</a:t>
            </a:r>
          </a:p>
        </p:txBody>
      </p:sp>
      <p:sp>
        <p:nvSpPr>
          <p:cNvPr id="60418" name="Content Placeholder 1">
            <a:extLst>
              <a:ext uri="{FF2B5EF4-FFF2-40B4-BE49-F238E27FC236}">
                <a16:creationId xmlns:a16="http://schemas.microsoft.com/office/drawing/2014/main" id="{D75B87DE-9EF3-CFC9-3346-4B4B4B7AD599}"/>
              </a:ext>
            </a:extLst>
          </p:cNvPr>
          <p:cNvSpPr>
            <a:spLocks noGrp="1"/>
          </p:cNvSpPr>
          <p:nvPr>
            <p:ph sz="half" idx="1"/>
          </p:nvPr>
        </p:nvSpPr>
        <p:spPr>
          <a:xfrm>
            <a:off x="395288" y="692150"/>
            <a:ext cx="8748712" cy="5545138"/>
          </a:xfrm>
        </p:spPr>
        <p:txBody>
          <a:bodyPr/>
          <a:lstStyle/>
          <a:p>
            <a:r>
              <a:rPr lang="en-US" sz="2400" dirty="0">
                <a:latin typeface="Palatino" charset="0"/>
                <a:ea typeface="ＭＳ Ｐゴシック" charset="0"/>
                <a:cs typeface="ＭＳ Ｐゴシック" charset="0"/>
              </a:rPr>
              <a:t>The transformation to </a:t>
            </a:r>
            <a:r>
              <a:rPr lang="en-US" sz="2400" b="1" dirty="0">
                <a:latin typeface="Palatino" charset="0"/>
                <a:ea typeface="ＭＳ Ｐゴシック" charset="0"/>
                <a:cs typeface="ＭＳ Ｐゴシック" charset="0"/>
              </a:rPr>
              <a:t>normalized coordinates 															      </a:t>
            </a:r>
            <a:r>
              <a:rPr lang="en-US" sz="2400" dirty="0">
                <a:latin typeface="Palatino" charset="0"/>
                <a:ea typeface="ＭＳ Ｐゴシック" charset="0"/>
                <a:cs typeface="ＭＳ Ｐゴシック" charset="0"/>
              </a:rPr>
              <a:t>or 											                      transforms motion to simple rotations.</a:t>
            </a:r>
            <a:endParaRPr lang="en-US" sz="2400" b="1" dirty="0">
              <a:latin typeface="Palatino" charset="0"/>
              <a:ea typeface="ＭＳ Ｐゴシック" charset="0"/>
              <a:cs typeface="ＭＳ Ｐゴシック" charset="0"/>
            </a:endParaRPr>
          </a:p>
          <a:p>
            <a:endParaRPr lang="en-US" sz="2400" dirty="0">
              <a:latin typeface="Palatino" charset="0"/>
              <a:ea typeface="ＭＳ Ｐゴシック" charset="0"/>
              <a:cs typeface="ＭＳ Ｐゴシック" charset="0"/>
            </a:endParaRPr>
          </a:p>
        </p:txBody>
      </p:sp>
      <p:pic>
        <p:nvPicPr>
          <p:cNvPr id="60422" name="Picture 38" descr="txp_fig.bmp">
            <a:extLst>
              <a:ext uri="{FF2B5EF4-FFF2-40B4-BE49-F238E27FC236}">
                <a16:creationId xmlns:a16="http://schemas.microsoft.com/office/drawing/2014/main" id="{228C8872-3431-4BE8-94E1-D6C90AB748DC}"/>
              </a:ext>
            </a:extLst>
          </p:cNvPr>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539552" y="1124744"/>
            <a:ext cx="3785742" cy="10387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5B47555C-F33D-E973-8CD4-ED88A1EF9664}"/>
              </a:ext>
            </a:extLst>
          </p:cNvPr>
          <p:cNvPicPr>
            <a:picLocks noChangeAspect="1"/>
          </p:cNvPicPr>
          <p:nvPr/>
        </p:nvPicPr>
        <p:blipFill>
          <a:blip r:embed="rId5"/>
          <a:stretch>
            <a:fillRect/>
          </a:stretch>
        </p:blipFill>
        <p:spPr>
          <a:xfrm>
            <a:off x="5364088" y="1268760"/>
            <a:ext cx="3459697" cy="792088"/>
          </a:xfrm>
          <a:prstGeom prst="rect">
            <a:avLst/>
          </a:prstGeom>
        </p:spPr>
      </p:pic>
    </p:spTree>
    <p:extLst>
      <p:ext uri="{BB962C8B-B14F-4D97-AF65-F5344CB8AC3E}">
        <p14:creationId xmlns:p14="http://schemas.microsoft.com/office/powerpoint/2010/main" val="4276848775"/>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ADD7E-8A9E-2A7D-4E00-2EF9449F8976}"/>
            </a:ext>
          </a:extLst>
        </p:cNvPr>
        <p:cNvGrpSpPr/>
        <p:nvPr/>
      </p:nvGrpSpPr>
      <p:grpSpPr>
        <a:xfrm>
          <a:off x="0" y="0"/>
          <a:ext cx="0" cy="0"/>
          <a:chOff x="0" y="0"/>
          <a:chExt cx="0" cy="0"/>
        </a:xfrm>
      </p:grpSpPr>
      <p:sp>
        <p:nvSpPr>
          <p:cNvPr id="60417" name="Title 1">
            <a:extLst>
              <a:ext uri="{FF2B5EF4-FFF2-40B4-BE49-F238E27FC236}">
                <a16:creationId xmlns:a16="http://schemas.microsoft.com/office/drawing/2014/main" id="{9D7E01C1-441C-73AC-A4CB-C5D2372EF728}"/>
              </a:ext>
            </a:extLst>
          </p:cNvPr>
          <p:cNvSpPr>
            <a:spLocks noGrp="1"/>
          </p:cNvSpPr>
          <p:nvPr>
            <p:ph type="title"/>
          </p:nvPr>
        </p:nvSpPr>
        <p:spPr>
          <a:xfrm>
            <a:off x="1331640" y="-41275"/>
            <a:ext cx="7128148" cy="733425"/>
          </a:xfrm>
        </p:spPr>
        <p:txBody>
          <a:bodyPr/>
          <a:lstStyle/>
          <a:p>
            <a:r>
              <a:rPr lang="en-US" sz="2800" dirty="0" err="1">
                <a:latin typeface="Bookman Old Style" charset="0"/>
                <a:ea typeface="ＭＳ Ｐゴシック" charset="0"/>
                <a:cs typeface="ＭＳ Ｐゴシック" charset="0"/>
              </a:rPr>
              <a:t>Normalised</a:t>
            </a:r>
            <a:r>
              <a:rPr lang="en-US" sz="2800" dirty="0">
                <a:latin typeface="Bookman Old Style" charset="0"/>
                <a:ea typeface="ＭＳ Ｐゴシック" charset="0"/>
                <a:cs typeface="ＭＳ Ｐゴシック" charset="0"/>
              </a:rPr>
              <a:t> coordinates</a:t>
            </a:r>
          </a:p>
        </p:txBody>
      </p:sp>
      <p:sp>
        <p:nvSpPr>
          <p:cNvPr id="60418" name="Content Placeholder 1">
            <a:extLst>
              <a:ext uri="{FF2B5EF4-FFF2-40B4-BE49-F238E27FC236}">
                <a16:creationId xmlns:a16="http://schemas.microsoft.com/office/drawing/2014/main" id="{369BF02A-7F25-80B3-3E8E-61DBCAD564F9}"/>
              </a:ext>
            </a:extLst>
          </p:cNvPr>
          <p:cNvSpPr>
            <a:spLocks noGrp="1"/>
          </p:cNvSpPr>
          <p:nvPr>
            <p:ph sz="half" idx="1"/>
          </p:nvPr>
        </p:nvSpPr>
        <p:spPr>
          <a:xfrm>
            <a:off x="395288" y="692150"/>
            <a:ext cx="8748712" cy="5545138"/>
          </a:xfrm>
        </p:spPr>
        <p:txBody>
          <a:bodyPr/>
          <a:lstStyle/>
          <a:p>
            <a:r>
              <a:rPr lang="en-US" sz="2400" dirty="0">
                <a:latin typeface="Palatino" charset="0"/>
                <a:ea typeface="ＭＳ Ｐゴシック" charset="0"/>
                <a:cs typeface="ＭＳ Ｐゴシック" charset="0"/>
              </a:rPr>
              <a:t>The transformation to </a:t>
            </a:r>
            <a:r>
              <a:rPr lang="en-US" sz="2400" b="1" dirty="0">
                <a:latin typeface="Palatino" charset="0"/>
                <a:ea typeface="ＭＳ Ｐゴシック" charset="0"/>
                <a:cs typeface="ＭＳ Ｐゴシック" charset="0"/>
              </a:rPr>
              <a:t>normalized coordinates 															      </a:t>
            </a:r>
            <a:r>
              <a:rPr lang="en-US" sz="2400" dirty="0">
                <a:latin typeface="Palatino" charset="0"/>
                <a:ea typeface="ＭＳ Ｐゴシック" charset="0"/>
                <a:cs typeface="ＭＳ Ｐゴシック" charset="0"/>
              </a:rPr>
              <a:t>or 											                      transforms motion to simple rotations.</a:t>
            </a:r>
            <a:endParaRPr lang="en-US" sz="2400" b="1" dirty="0">
              <a:latin typeface="Palatino" charset="0"/>
              <a:ea typeface="ＭＳ Ｐゴシック" charset="0"/>
              <a:cs typeface="ＭＳ Ｐゴシック" charset="0"/>
            </a:endParaRPr>
          </a:p>
          <a:p>
            <a:r>
              <a:rPr lang="en-US" sz="2400" dirty="0">
                <a:latin typeface="Palatino" charset="0"/>
                <a:ea typeface="ＭＳ Ｐゴシック" charset="0"/>
                <a:cs typeface="ＭＳ Ｐゴシック" charset="0"/>
              </a:rPr>
              <a:t>In the present coordinates, the phase is </a:t>
            </a:r>
            <a:r>
              <a:rPr lang="en-US" sz="2400" b="1" dirty="0">
                <a:latin typeface="Palatino" charset="0"/>
                <a:ea typeface="ＭＳ Ｐゴシック" charset="0"/>
                <a:cs typeface="ＭＳ Ｐゴシック" charset="0"/>
              </a:rPr>
              <a:t>not </a:t>
            </a:r>
            <a:r>
              <a:rPr lang="en-US" sz="2400" dirty="0">
                <a:latin typeface="Palatino" charset="0"/>
                <a:ea typeface="ＭＳ Ｐゴシック" charset="0"/>
                <a:cs typeface="ＭＳ Ｐゴシック" charset="0"/>
              </a:rPr>
              <a:t>a</a:t>
            </a:r>
            <a:r>
              <a:rPr lang="en-US" sz="2400" b="1" dirty="0">
                <a:latin typeface="Palatino" charset="0"/>
                <a:ea typeface="ＭＳ Ｐゴシック" charset="0"/>
                <a:cs typeface="ＭＳ Ｐゴシック" charset="0"/>
              </a:rPr>
              <a:t> linear function</a:t>
            </a:r>
            <a:r>
              <a:rPr lang="en-US" sz="2400" dirty="0">
                <a:latin typeface="Palatino" charset="0"/>
                <a:ea typeface="ＭＳ Ｐゴシック" charset="0"/>
                <a:cs typeface="ＭＳ Ｐゴシック" charset="0"/>
              </a:rPr>
              <a:t> </a:t>
            </a:r>
          </a:p>
          <a:p>
            <a:pPr>
              <a:lnSpc>
                <a:spcPct val="120000"/>
              </a:lnSpc>
            </a:pPr>
            <a:r>
              <a:rPr lang="en-US" sz="2400" dirty="0">
                <a:latin typeface="Palatino" charset="0"/>
                <a:ea typeface="ＭＳ Ｐゴシック" charset="0"/>
                <a:cs typeface="ＭＳ Ｐゴシック" charset="0"/>
              </a:rPr>
              <a:t>A further transformation will be needed to </a:t>
            </a:r>
            <a:r>
              <a:rPr lang="en-US" sz="2400" b="1" dirty="0">
                <a:latin typeface="Palatino" charset="0"/>
                <a:ea typeface="ＭＳ Ｐゴシック" charset="0"/>
                <a:cs typeface="ＭＳ Ｐゴシック" charset="0"/>
              </a:rPr>
              <a:t>eliminate</a:t>
            </a:r>
            <a:r>
              <a:rPr lang="en-US" sz="2400" dirty="0">
                <a:latin typeface="Palatino" charset="0"/>
                <a:ea typeface="ＭＳ Ｐゴシック" charset="0"/>
                <a:cs typeface="ＭＳ Ｐゴシック" charset="0"/>
              </a:rPr>
              <a:t> the </a:t>
            </a:r>
            <a:r>
              <a:rPr lang="en-US" sz="2400" b="1" dirty="0">
                <a:latin typeface="Palatino" charset="0"/>
                <a:ea typeface="ＭＳ Ｐゴシック" charset="0"/>
                <a:cs typeface="ＭＳ Ｐゴシック" charset="0"/>
              </a:rPr>
              <a:t>``time” </a:t>
            </a:r>
            <a:r>
              <a:rPr lang="en-US" sz="2400" dirty="0">
                <a:latin typeface="Palatino" charset="0"/>
                <a:ea typeface="ＭＳ Ｐゴシック" charset="0"/>
                <a:cs typeface="ＭＳ Ｐゴシック" charset="0"/>
              </a:rPr>
              <a:t>dependence, by “averaging” (integrating) the previous Hamiltonian over one turn (</a:t>
            </a:r>
            <a:r>
              <a:rPr lang="en-US" sz="2400" dirty="0" err="1">
                <a:latin typeface="Palatino" charset="0"/>
                <a:ea typeface="ＭＳ Ｐゴシック" charset="0"/>
                <a:cs typeface="ＭＳ Ｐゴシック" charset="0"/>
              </a:rPr>
              <a:t>Floquet</a:t>
            </a:r>
            <a:r>
              <a:rPr lang="en-US" sz="2400" dirty="0">
                <a:latin typeface="Palatino" charset="0"/>
                <a:ea typeface="ＭＳ Ｐゴシック" charset="0"/>
                <a:cs typeface="ＭＳ Ｐゴシック" charset="0"/>
              </a:rPr>
              <a:t> transformation) </a:t>
            </a:r>
          </a:p>
          <a:p>
            <a:endParaRPr lang="en-US" sz="2400" dirty="0">
              <a:latin typeface="Palatino" charset="0"/>
              <a:ea typeface="ＭＳ Ｐゴシック" charset="0"/>
              <a:cs typeface="ＭＳ Ｐゴシック" charset="0"/>
            </a:endParaRPr>
          </a:p>
        </p:txBody>
      </p:sp>
      <p:pic>
        <p:nvPicPr>
          <p:cNvPr id="60422" name="Picture 38" descr="txp_fig.bmp">
            <a:extLst>
              <a:ext uri="{FF2B5EF4-FFF2-40B4-BE49-F238E27FC236}">
                <a16:creationId xmlns:a16="http://schemas.microsoft.com/office/drawing/2014/main" id="{B0BD3A26-2E2B-D2FE-DD24-963329FEB986}"/>
              </a:ext>
            </a:extLst>
          </p:cNvPr>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539552" y="1124744"/>
            <a:ext cx="3785742" cy="10387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C005B6A5-A544-5509-1CA2-1C4A1BA68856}"/>
              </a:ext>
            </a:extLst>
          </p:cNvPr>
          <p:cNvPicPr>
            <a:picLocks noChangeAspect="1"/>
          </p:cNvPicPr>
          <p:nvPr/>
        </p:nvPicPr>
        <p:blipFill>
          <a:blip r:embed="rId5"/>
          <a:stretch>
            <a:fillRect/>
          </a:stretch>
        </p:blipFill>
        <p:spPr>
          <a:xfrm>
            <a:off x="5364088" y="1268760"/>
            <a:ext cx="3459697" cy="792088"/>
          </a:xfrm>
          <a:prstGeom prst="rect">
            <a:avLst/>
          </a:prstGeom>
        </p:spPr>
      </p:pic>
    </p:spTree>
    <p:extLst>
      <p:ext uri="{BB962C8B-B14F-4D97-AF65-F5344CB8AC3E}">
        <p14:creationId xmlns:p14="http://schemas.microsoft.com/office/powerpoint/2010/main" val="559693419"/>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9E9D1-5AE8-2A5A-71F7-F5119D442B74}"/>
            </a:ext>
          </a:extLst>
        </p:cNvPr>
        <p:cNvGrpSpPr/>
        <p:nvPr/>
      </p:nvGrpSpPr>
      <p:grpSpPr>
        <a:xfrm>
          <a:off x="0" y="0"/>
          <a:ext cx="0" cy="0"/>
          <a:chOff x="0" y="0"/>
          <a:chExt cx="0" cy="0"/>
        </a:xfrm>
      </p:grpSpPr>
      <p:sp>
        <p:nvSpPr>
          <p:cNvPr id="60417" name="Title 1">
            <a:extLst>
              <a:ext uri="{FF2B5EF4-FFF2-40B4-BE49-F238E27FC236}">
                <a16:creationId xmlns:a16="http://schemas.microsoft.com/office/drawing/2014/main" id="{B7B146CC-CBD4-3DAD-1513-CEF0D6511150}"/>
              </a:ext>
            </a:extLst>
          </p:cNvPr>
          <p:cNvSpPr>
            <a:spLocks noGrp="1"/>
          </p:cNvSpPr>
          <p:nvPr>
            <p:ph type="title"/>
          </p:nvPr>
        </p:nvSpPr>
        <p:spPr>
          <a:xfrm>
            <a:off x="1331640" y="-41275"/>
            <a:ext cx="7128148" cy="733425"/>
          </a:xfrm>
        </p:spPr>
        <p:txBody>
          <a:bodyPr/>
          <a:lstStyle/>
          <a:p>
            <a:r>
              <a:rPr lang="en-US" sz="2800" dirty="0" err="1">
                <a:latin typeface="Bookman Old Style" charset="0"/>
                <a:ea typeface="ＭＳ Ｐゴシック" charset="0"/>
                <a:cs typeface="ＭＳ Ｐゴシック" charset="0"/>
              </a:rPr>
              <a:t>Normalised</a:t>
            </a:r>
            <a:r>
              <a:rPr lang="en-US" sz="2800" dirty="0">
                <a:latin typeface="Bookman Old Style" charset="0"/>
                <a:ea typeface="ＭＳ Ｐゴシック" charset="0"/>
                <a:cs typeface="ＭＳ Ｐゴシック" charset="0"/>
              </a:rPr>
              <a:t> coordinates</a:t>
            </a:r>
          </a:p>
        </p:txBody>
      </p:sp>
      <p:sp>
        <p:nvSpPr>
          <p:cNvPr id="60418" name="Content Placeholder 1">
            <a:extLst>
              <a:ext uri="{FF2B5EF4-FFF2-40B4-BE49-F238E27FC236}">
                <a16:creationId xmlns:a16="http://schemas.microsoft.com/office/drawing/2014/main" id="{FF1376AB-C0F9-86EF-B301-C1F59175C26E}"/>
              </a:ext>
            </a:extLst>
          </p:cNvPr>
          <p:cNvSpPr>
            <a:spLocks noGrp="1"/>
          </p:cNvSpPr>
          <p:nvPr>
            <p:ph sz="half" idx="1"/>
          </p:nvPr>
        </p:nvSpPr>
        <p:spPr>
          <a:xfrm>
            <a:off x="395288" y="692150"/>
            <a:ext cx="8748712" cy="5545138"/>
          </a:xfrm>
        </p:spPr>
        <p:txBody>
          <a:bodyPr/>
          <a:lstStyle/>
          <a:p>
            <a:r>
              <a:rPr lang="en-US" sz="2400" dirty="0">
                <a:latin typeface="Palatino" charset="0"/>
                <a:ea typeface="ＭＳ Ｐゴシック" charset="0"/>
                <a:cs typeface="ＭＳ Ｐゴシック" charset="0"/>
              </a:rPr>
              <a:t>The transformation to </a:t>
            </a:r>
            <a:r>
              <a:rPr lang="en-US" sz="2400" b="1" dirty="0">
                <a:latin typeface="Palatino" charset="0"/>
                <a:ea typeface="ＭＳ Ｐゴシック" charset="0"/>
                <a:cs typeface="ＭＳ Ｐゴシック" charset="0"/>
              </a:rPr>
              <a:t>normalized coordinates 															      </a:t>
            </a:r>
            <a:r>
              <a:rPr lang="en-US" sz="2400" dirty="0">
                <a:latin typeface="Palatino" charset="0"/>
                <a:ea typeface="ＭＳ Ｐゴシック" charset="0"/>
                <a:cs typeface="ＭＳ Ｐゴシック" charset="0"/>
              </a:rPr>
              <a:t>or 											                      transforms motion to simple rotations.</a:t>
            </a:r>
            <a:endParaRPr lang="en-US" sz="2400" b="1" dirty="0">
              <a:latin typeface="Palatino" charset="0"/>
              <a:ea typeface="ＭＳ Ｐゴシック" charset="0"/>
              <a:cs typeface="ＭＳ Ｐゴシック" charset="0"/>
            </a:endParaRPr>
          </a:p>
          <a:p>
            <a:r>
              <a:rPr lang="en-US" sz="2400" dirty="0">
                <a:latin typeface="Palatino" charset="0"/>
                <a:ea typeface="ＭＳ Ｐゴシック" charset="0"/>
                <a:cs typeface="ＭＳ Ｐゴシック" charset="0"/>
              </a:rPr>
              <a:t>In the present coordinates, the phase is </a:t>
            </a:r>
            <a:r>
              <a:rPr lang="en-US" sz="2400" b="1" dirty="0">
                <a:latin typeface="Palatino" charset="0"/>
                <a:ea typeface="ＭＳ Ｐゴシック" charset="0"/>
                <a:cs typeface="ＭＳ Ｐゴシック" charset="0"/>
              </a:rPr>
              <a:t>not </a:t>
            </a:r>
            <a:r>
              <a:rPr lang="en-US" sz="2400" dirty="0">
                <a:latin typeface="Palatino" charset="0"/>
                <a:ea typeface="ＭＳ Ｐゴシック" charset="0"/>
                <a:cs typeface="ＭＳ Ｐゴシック" charset="0"/>
              </a:rPr>
              <a:t>a</a:t>
            </a:r>
            <a:r>
              <a:rPr lang="en-US" sz="2400" b="1" dirty="0">
                <a:latin typeface="Palatino" charset="0"/>
                <a:ea typeface="ＭＳ Ｐゴシック" charset="0"/>
                <a:cs typeface="ＭＳ Ｐゴシック" charset="0"/>
              </a:rPr>
              <a:t> linear function</a:t>
            </a:r>
            <a:r>
              <a:rPr lang="en-US" sz="2400" dirty="0">
                <a:latin typeface="Palatino" charset="0"/>
                <a:ea typeface="ＭＳ Ｐゴシック" charset="0"/>
                <a:cs typeface="ＭＳ Ｐゴシック" charset="0"/>
              </a:rPr>
              <a:t> </a:t>
            </a:r>
          </a:p>
          <a:p>
            <a:pPr>
              <a:lnSpc>
                <a:spcPct val="120000"/>
              </a:lnSpc>
            </a:pPr>
            <a:r>
              <a:rPr lang="en-US" sz="2400" dirty="0">
                <a:latin typeface="Palatino" charset="0"/>
                <a:ea typeface="ＭＳ Ｐゴシック" charset="0"/>
                <a:cs typeface="ＭＳ Ｐゴシック" charset="0"/>
              </a:rPr>
              <a:t>A further transformation will be needed to </a:t>
            </a:r>
            <a:r>
              <a:rPr lang="en-US" sz="2400" b="1" dirty="0">
                <a:latin typeface="Palatino" charset="0"/>
                <a:ea typeface="ＭＳ Ｐゴシック" charset="0"/>
                <a:cs typeface="ＭＳ Ｐゴシック" charset="0"/>
              </a:rPr>
              <a:t>eliminate</a:t>
            </a:r>
            <a:r>
              <a:rPr lang="en-US" sz="2400" dirty="0">
                <a:latin typeface="Palatino" charset="0"/>
                <a:ea typeface="ＭＳ Ｐゴシック" charset="0"/>
                <a:cs typeface="ＭＳ Ｐゴシック" charset="0"/>
              </a:rPr>
              <a:t> the </a:t>
            </a:r>
            <a:r>
              <a:rPr lang="en-US" sz="2400" b="1" dirty="0">
                <a:latin typeface="Palatino" charset="0"/>
                <a:ea typeface="ＭＳ Ｐゴシック" charset="0"/>
                <a:cs typeface="ＭＳ Ｐゴシック" charset="0"/>
              </a:rPr>
              <a:t>``time” </a:t>
            </a:r>
            <a:r>
              <a:rPr lang="en-US" sz="2400" dirty="0">
                <a:latin typeface="Palatino" charset="0"/>
                <a:ea typeface="ＭＳ Ｐゴシック" charset="0"/>
                <a:cs typeface="ＭＳ Ｐゴシック" charset="0"/>
              </a:rPr>
              <a:t>dependence, by “averaging” (integrating) the previous Hamiltonian over one turn (</a:t>
            </a:r>
            <a:r>
              <a:rPr lang="en-US" sz="2400" dirty="0" err="1">
                <a:latin typeface="Palatino" charset="0"/>
                <a:ea typeface="ＭＳ Ｐゴシック" charset="0"/>
                <a:cs typeface="ＭＳ Ｐゴシック" charset="0"/>
              </a:rPr>
              <a:t>Floquet</a:t>
            </a:r>
            <a:r>
              <a:rPr lang="en-US" sz="2400" dirty="0">
                <a:latin typeface="Palatino" charset="0"/>
                <a:ea typeface="ＭＳ Ｐゴシック" charset="0"/>
                <a:cs typeface="ＭＳ Ｐゴシック" charset="0"/>
              </a:rPr>
              <a:t> transformation) </a:t>
            </a:r>
          </a:p>
          <a:p>
            <a:pPr>
              <a:lnSpc>
                <a:spcPct val="120000"/>
              </a:lnSpc>
            </a:pPr>
            <a:r>
              <a:rPr lang="en-US" sz="2400" dirty="0">
                <a:latin typeface="Palatino" charset="0"/>
                <a:ea typeface="ＭＳ Ｐゴシック" charset="0"/>
                <a:cs typeface="ＭＳ Ｐゴシック" charset="0"/>
              </a:rPr>
              <a:t>The 1-turn Hamiltonian is</a:t>
            </a:r>
          </a:p>
          <a:p>
            <a:pPr>
              <a:lnSpc>
                <a:spcPct val="120000"/>
              </a:lnSpc>
            </a:pPr>
            <a:endParaRPr lang="en-US" sz="2400" dirty="0">
              <a:latin typeface="Palatino" charset="0"/>
              <a:ea typeface="ＭＳ Ｐゴシック" charset="0"/>
              <a:cs typeface="ＭＳ Ｐゴシック" charset="0"/>
            </a:endParaRPr>
          </a:p>
          <a:p>
            <a:pPr>
              <a:lnSpc>
                <a:spcPct val="120000"/>
              </a:lnSpc>
            </a:pPr>
            <a:r>
              <a:rPr lang="en-US" sz="2400" dirty="0">
                <a:latin typeface="Palatino" charset="0"/>
                <a:ea typeface="ＭＳ Ｐゴシック" charset="0"/>
                <a:cs typeface="ＭＳ Ｐゴシック" charset="0"/>
              </a:rPr>
              <a:t>The motion is the one of two linearly independent harmonic oscillators with frequencies the </a:t>
            </a:r>
            <a:r>
              <a:rPr lang="en-US" sz="2400" b="1" dirty="0">
                <a:latin typeface="Palatino" charset="0"/>
                <a:ea typeface="ＭＳ Ｐゴシック" charset="0"/>
                <a:cs typeface="ＭＳ Ｐゴシック" charset="0"/>
              </a:rPr>
              <a:t>tunes</a:t>
            </a:r>
            <a:r>
              <a:rPr lang="en-US" sz="2400" dirty="0">
                <a:latin typeface="Palatino" charset="0"/>
                <a:ea typeface="ＭＳ Ｐゴシック" charset="0"/>
                <a:cs typeface="ＭＳ Ｐゴシック" charset="0"/>
              </a:rPr>
              <a:t> </a:t>
            </a:r>
          </a:p>
          <a:p>
            <a:endParaRPr lang="en-US" sz="2400" dirty="0">
              <a:latin typeface="Palatino" charset="0"/>
              <a:ea typeface="ＭＳ Ｐゴシック" charset="0"/>
              <a:cs typeface="ＭＳ Ｐゴシック" charset="0"/>
            </a:endParaRPr>
          </a:p>
        </p:txBody>
      </p:sp>
      <p:pic>
        <p:nvPicPr>
          <p:cNvPr id="60422" name="Picture 38" descr="txp_fig.bmp">
            <a:extLst>
              <a:ext uri="{FF2B5EF4-FFF2-40B4-BE49-F238E27FC236}">
                <a16:creationId xmlns:a16="http://schemas.microsoft.com/office/drawing/2014/main" id="{4AD06F18-4A26-60C2-6CC2-49E9145FE672}"/>
              </a:ext>
            </a:extLst>
          </p:cNvPr>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539552" y="1124744"/>
            <a:ext cx="3785742" cy="10387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1248A091-59A1-DB90-EF3D-C466D6538DCB}"/>
              </a:ext>
            </a:extLst>
          </p:cNvPr>
          <p:cNvPicPr>
            <a:picLocks noChangeAspect="1"/>
          </p:cNvPicPr>
          <p:nvPr/>
        </p:nvPicPr>
        <p:blipFill>
          <a:blip r:embed="rId5"/>
          <a:stretch>
            <a:fillRect/>
          </a:stretch>
        </p:blipFill>
        <p:spPr>
          <a:xfrm>
            <a:off x="5364088" y="1268760"/>
            <a:ext cx="3459697" cy="792088"/>
          </a:xfrm>
          <a:prstGeom prst="rect">
            <a:avLst/>
          </a:prstGeom>
        </p:spPr>
      </p:pic>
      <p:pic>
        <p:nvPicPr>
          <p:cNvPr id="6" name="Picture 5">
            <a:extLst>
              <a:ext uri="{FF2B5EF4-FFF2-40B4-BE49-F238E27FC236}">
                <a16:creationId xmlns:a16="http://schemas.microsoft.com/office/drawing/2014/main" id="{45EEFB46-9AA3-C065-854D-8ABF79E95188}"/>
              </a:ext>
            </a:extLst>
          </p:cNvPr>
          <p:cNvPicPr>
            <a:picLocks noChangeAspect="1"/>
          </p:cNvPicPr>
          <p:nvPr/>
        </p:nvPicPr>
        <p:blipFill>
          <a:blip r:embed="rId6"/>
          <a:stretch>
            <a:fillRect/>
          </a:stretch>
        </p:blipFill>
        <p:spPr>
          <a:xfrm>
            <a:off x="883444" y="5361156"/>
            <a:ext cx="7772400" cy="456167"/>
          </a:xfrm>
          <a:prstGeom prst="rect">
            <a:avLst/>
          </a:prstGeom>
        </p:spPr>
      </p:pic>
    </p:spTree>
    <p:extLst>
      <p:ext uri="{BB962C8B-B14F-4D97-AF65-F5344CB8AC3E}">
        <p14:creationId xmlns:p14="http://schemas.microsoft.com/office/powerpoint/2010/main" val="1638996372"/>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a:extLst>
              <a:ext uri="{FF2B5EF4-FFF2-40B4-BE49-F238E27FC236}">
                <a16:creationId xmlns:a16="http://schemas.microsoft.com/office/drawing/2014/main" id="{DDA8E947-8270-984B-8981-D8DE413801E7}"/>
              </a:ext>
            </a:extLst>
          </p:cNvPr>
          <p:cNvSpPr>
            <a:spLocks noChangeArrowheads="1"/>
          </p:cNvSpPr>
          <p:nvPr/>
        </p:nvSpPr>
        <p:spPr bwMode="auto">
          <a:xfrm>
            <a:off x="251520" y="692696"/>
            <a:ext cx="888295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400" dirty="0">
                <a:ea typeface="Times New Roman" pitchFamily="2" charset="0"/>
                <a:cs typeface="Times New Roman" pitchFamily="2" charset="0"/>
              </a:rPr>
              <a:t>Make a coordinate transformation so that we get a simpler form of the matrix, i.e. </a:t>
            </a:r>
            <a:r>
              <a:rPr lang="en-US" altLang="en-US" sz="2400" b="1" dirty="0">
                <a:ea typeface="Times New Roman" pitchFamily="2" charset="0"/>
                <a:cs typeface="Times New Roman" pitchFamily="2" charset="0"/>
              </a:rPr>
              <a:t>ellipses</a:t>
            </a:r>
            <a:r>
              <a:rPr lang="en-US" altLang="en-US" sz="2400" dirty="0">
                <a:ea typeface="Times New Roman" pitchFamily="2" charset="0"/>
                <a:cs typeface="Times New Roman" pitchFamily="2" charset="0"/>
              </a:rPr>
              <a:t> are transformed to circles (simple rotation) </a:t>
            </a: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marL="0" indent="0">
              <a:lnSpc>
                <a:spcPct val="90000"/>
              </a:lnSpc>
              <a:spcBef>
                <a:spcPct val="50000"/>
              </a:spcBef>
              <a:buSzTx/>
              <a:buNone/>
            </a:pPr>
            <a:endParaRPr lang="en-US" altLang="en-US" sz="2400" dirty="0">
              <a:ea typeface="Times New Roman" pitchFamily="2" charset="0"/>
              <a:cs typeface="Times New Roman" pitchFamily="2" charset="0"/>
            </a:endParaRPr>
          </a:p>
        </p:txBody>
      </p:sp>
      <p:sp>
        <p:nvSpPr>
          <p:cNvPr id="488459" name="Rectangle 11">
            <a:extLst>
              <a:ext uri="{FF2B5EF4-FFF2-40B4-BE49-F238E27FC236}">
                <a16:creationId xmlns:a16="http://schemas.microsoft.com/office/drawing/2014/main" id="{3D9588F3-EE72-2743-A9E7-4A4908631C12}"/>
              </a:ext>
            </a:extLst>
          </p:cNvPr>
          <p:cNvSpPr>
            <a:spLocks noGrp="1" noChangeArrowheads="1"/>
          </p:cNvSpPr>
          <p:nvPr>
            <p:ph type="title"/>
          </p:nvPr>
        </p:nvSpPr>
        <p:spPr>
          <a:xfrm>
            <a:off x="1330325" y="76200"/>
            <a:ext cx="7543800" cy="533400"/>
          </a:xfrm>
        </p:spPr>
        <p:txBody>
          <a:bodyPr/>
          <a:lstStyle/>
          <a:p>
            <a:r>
              <a:rPr lang="en-US" altLang="en-US" sz="4400" dirty="0"/>
              <a:t>Linear normal forms</a:t>
            </a:r>
            <a:endParaRPr lang="en-GB" altLang="en-US" dirty="0"/>
          </a:p>
        </p:txBody>
      </p:sp>
      <p:pic>
        <p:nvPicPr>
          <p:cNvPr id="3" name="Picture 2">
            <a:extLst>
              <a:ext uri="{FF2B5EF4-FFF2-40B4-BE49-F238E27FC236}">
                <a16:creationId xmlns:a16="http://schemas.microsoft.com/office/drawing/2014/main" id="{7D064BC5-96D3-9D45-898E-C292D2B2AA5A}"/>
              </a:ext>
            </a:extLst>
          </p:cNvPr>
          <p:cNvPicPr>
            <a:picLocks noChangeAspect="1"/>
          </p:cNvPicPr>
          <p:nvPr/>
        </p:nvPicPr>
        <p:blipFill rotWithShape="1">
          <a:blip r:embed="rId3"/>
          <a:srcRect r="13510" b="12232"/>
          <a:stretch/>
        </p:blipFill>
        <p:spPr>
          <a:xfrm>
            <a:off x="774338" y="1680799"/>
            <a:ext cx="2357501" cy="1186026"/>
          </a:xfrm>
          <a:prstGeom prst="rect">
            <a:avLst/>
          </a:prstGeom>
        </p:spPr>
      </p:pic>
      <p:pic>
        <p:nvPicPr>
          <p:cNvPr id="2" name="Picture 1">
            <a:extLst>
              <a:ext uri="{FF2B5EF4-FFF2-40B4-BE49-F238E27FC236}">
                <a16:creationId xmlns:a16="http://schemas.microsoft.com/office/drawing/2014/main" id="{63BE0C8A-842E-DDF8-BF3F-0675B75651DE}"/>
              </a:ext>
            </a:extLst>
          </p:cNvPr>
          <p:cNvPicPr>
            <a:picLocks noChangeAspect="1"/>
          </p:cNvPicPr>
          <p:nvPr/>
        </p:nvPicPr>
        <p:blipFill>
          <a:blip r:embed="rId4"/>
          <a:stretch>
            <a:fillRect/>
          </a:stretch>
        </p:blipFill>
        <p:spPr>
          <a:xfrm>
            <a:off x="4139952" y="1835468"/>
            <a:ext cx="3112219" cy="796362"/>
          </a:xfrm>
          <a:prstGeom prst="rect">
            <a:avLst/>
          </a:prstGeom>
        </p:spPr>
      </p:pic>
    </p:spTree>
    <p:extLst>
      <p:ext uri="{BB962C8B-B14F-4D97-AF65-F5344CB8AC3E}">
        <p14:creationId xmlns:p14="http://schemas.microsoft.com/office/powerpoint/2010/main" val="9203195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F35C7-A049-A717-38FA-F384DA99D709}"/>
            </a:ext>
          </a:extLst>
        </p:cNvPr>
        <p:cNvGrpSpPr/>
        <p:nvPr/>
      </p:nvGrpSpPr>
      <p:grpSpPr>
        <a:xfrm>
          <a:off x="0" y="0"/>
          <a:ext cx="0" cy="0"/>
          <a:chOff x="0" y="0"/>
          <a:chExt cx="0" cy="0"/>
        </a:xfrm>
      </p:grpSpPr>
      <p:sp>
        <p:nvSpPr>
          <p:cNvPr id="488450" name="Rectangle 2">
            <a:extLst>
              <a:ext uri="{FF2B5EF4-FFF2-40B4-BE49-F238E27FC236}">
                <a16:creationId xmlns:a16="http://schemas.microsoft.com/office/drawing/2014/main" id="{8BE43B36-6ADC-850F-870D-A1B2D18D3C36}"/>
              </a:ext>
            </a:extLst>
          </p:cNvPr>
          <p:cNvSpPr>
            <a:spLocks noChangeArrowheads="1"/>
          </p:cNvSpPr>
          <p:nvPr/>
        </p:nvSpPr>
        <p:spPr bwMode="auto">
          <a:xfrm>
            <a:off x="251520" y="692696"/>
            <a:ext cx="888295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400" dirty="0">
                <a:ea typeface="Times New Roman" pitchFamily="2" charset="0"/>
                <a:cs typeface="Times New Roman" pitchFamily="2" charset="0"/>
              </a:rPr>
              <a:t>Make a coordinate transformation so that we get a simpler form of the matrix, i.e. </a:t>
            </a:r>
            <a:r>
              <a:rPr lang="en-US" altLang="en-US" sz="2400" b="1" dirty="0">
                <a:ea typeface="Times New Roman" pitchFamily="2" charset="0"/>
                <a:cs typeface="Times New Roman" pitchFamily="2" charset="0"/>
              </a:rPr>
              <a:t>ellipses</a:t>
            </a:r>
            <a:r>
              <a:rPr lang="en-US" altLang="en-US" sz="2400" dirty="0">
                <a:ea typeface="Times New Roman" pitchFamily="2" charset="0"/>
                <a:cs typeface="Times New Roman" pitchFamily="2" charset="0"/>
              </a:rPr>
              <a:t> are transformed to circles (simple rotation) </a:t>
            </a: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Consider the general </a:t>
            </a:r>
            <a:r>
              <a:rPr lang="en-US" altLang="en-US" sz="2400" dirty="0" err="1">
                <a:ea typeface="Times New Roman" pitchFamily="2" charset="0"/>
                <a:cs typeface="Times New Roman" pitchFamily="2" charset="0"/>
              </a:rPr>
              <a:t>betatron</a:t>
            </a:r>
            <a:r>
              <a:rPr lang="en-US" altLang="en-US" sz="2400" dirty="0">
                <a:ea typeface="Times New Roman" pitchFamily="2" charset="0"/>
                <a:cs typeface="Times New Roman" pitchFamily="2" charset="0"/>
              </a:rPr>
              <a:t> matrix</a:t>
            </a:r>
          </a:p>
          <a:p>
            <a:pPr marL="0" indent="0">
              <a:lnSpc>
                <a:spcPct val="90000"/>
              </a:lnSpc>
              <a:spcBef>
                <a:spcPct val="50000"/>
              </a:spcBef>
              <a:buSzTx/>
              <a:buNone/>
            </a:pPr>
            <a:endParaRPr lang="en-US" altLang="en-US" sz="2400" dirty="0">
              <a:ea typeface="Times New Roman" pitchFamily="2" charset="0"/>
              <a:cs typeface="Times New Roman" pitchFamily="2" charset="0"/>
            </a:endParaRPr>
          </a:p>
          <a:p>
            <a:pPr marL="0" indent="0">
              <a:lnSpc>
                <a:spcPct val="90000"/>
              </a:lnSpc>
              <a:spcBef>
                <a:spcPct val="50000"/>
              </a:spcBef>
              <a:buSzTx/>
              <a:buNone/>
            </a:pPr>
            <a:endParaRPr lang="en-US" altLang="en-US" sz="2400" dirty="0">
              <a:ea typeface="Times New Roman" pitchFamily="2" charset="0"/>
              <a:cs typeface="Times New Roman" pitchFamily="2" charset="0"/>
            </a:endParaRPr>
          </a:p>
        </p:txBody>
      </p:sp>
      <p:sp>
        <p:nvSpPr>
          <p:cNvPr id="488459" name="Rectangle 11">
            <a:extLst>
              <a:ext uri="{FF2B5EF4-FFF2-40B4-BE49-F238E27FC236}">
                <a16:creationId xmlns:a16="http://schemas.microsoft.com/office/drawing/2014/main" id="{ABA22E6C-C312-FDDC-0CDF-B52A397FED4F}"/>
              </a:ext>
            </a:extLst>
          </p:cNvPr>
          <p:cNvSpPr>
            <a:spLocks noGrp="1" noChangeArrowheads="1"/>
          </p:cNvSpPr>
          <p:nvPr>
            <p:ph type="title"/>
          </p:nvPr>
        </p:nvSpPr>
        <p:spPr>
          <a:xfrm>
            <a:off x="1330325" y="76200"/>
            <a:ext cx="7543800" cy="533400"/>
          </a:xfrm>
        </p:spPr>
        <p:txBody>
          <a:bodyPr/>
          <a:lstStyle/>
          <a:p>
            <a:r>
              <a:rPr lang="en-US" altLang="en-US" sz="4400" dirty="0"/>
              <a:t>Linear normal forms</a:t>
            </a:r>
            <a:endParaRPr lang="en-GB" altLang="en-US" dirty="0"/>
          </a:p>
        </p:txBody>
      </p:sp>
      <p:pic>
        <p:nvPicPr>
          <p:cNvPr id="3" name="Picture 2">
            <a:extLst>
              <a:ext uri="{FF2B5EF4-FFF2-40B4-BE49-F238E27FC236}">
                <a16:creationId xmlns:a16="http://schemas.microsoft.com/office/drawing/2014/main" id="{5776ADF0-F442-32E9-AAC6-F52C0D4BC3DE}"/>
              </a:ext>
            </a:extLst>
          </p:cNvPr>
          <p:cNvPicPr>
            <a:picLocks noChangeAspect="1"/>
          </p:cNvPicPr>
          <p:nvPr/>
        </p:nvPicPr>
        <p:blipFill rotWithShape="1">
          <a:blip r:embed="rId3"/>
          <a:srcRect r="13510" b="12232"/>
          <a:stretch/>
        </p:blipFill>
        <p:spPr>
          <a:xfrm>
            <a:off x="774338" y="1680799"/>
            <a:ext cx="2357501" cy="1186026"/>
          </a:xfrm>
          <a:prstGeom prst="rect">
            <a:avLst/>
          </a:prstGeom>
        </p:spPr>
      </p:pic>
      <p:pic>
        <p:nvPicPr>
          <p:cNvPr id="2" name="Picture 1">
            <a:extLst>
              <a:ext uri="{FF2B5EF4-FFF2-40B4-BE49-F238E27FC236}">
                <a16:creationId xmlns:a16="http://schemas.microsoft.com/office/drawing/2014/main" id="{6A02BD5D-99B6-66BA-E4E8-94D7DF045D17}"/>
              </a:ext>
            </a:extLst>
          </p:cNvPr>
          <p:cNvPicPr>
            <a:picLocks noChangeAspect="1"/>
          </p:cNvPicPr>
          <p:nvPr/>
        </p:nvPicPr>
        <p:blipFill>
          <a:blip r:embed="rId4"/>
          <a:stretch>
            <a:fillRect/>
          </a:stretch>
        </p:blipFill>
        <p:spPr>
          <a:xfrm>
            <a:off x="4139952" y="1835468"/>
            <a:ext cx="3112219" cy="796362"/>
          </a:xfrm>
          <a:prstGeom prst="rect">
            <a:avLst/>
          </a:prstGeom>
        </p:spPr>
      </p:pic>
      <p:pic>
        <p:nvPicPr>
          <p:cNvPr id="4" name="Picture 3">
            <a:extLst>
              <a:ext uri="{FF2B5EF4-FFF2-40B4-BE49-F238E27FC236}">
                <a16:creationId xmlns:a16="http://schemas.microsoft.com/office/drawing/2014/main" id="{E554664A-9A60-F295-AE84-B9CCB9164B34}"/>
              </a:ext>
            </a:extLst>
          </p:cNvPr>
          <p:cNvPicPr>
            <a:picLocks noChangeAspect="1"/>
          </p:cNvPicPr>
          <p:nvPr/>
        </p:nvPicPr>
        <p:blipFill>
          <a:blip r:embed="rId5"/>
          <a:stretch>
            <a:fillRect/>
          </a:stretch>
        </p:blipFill>
        <p:spPr>
          <a:xfrm>
            <a:off x="1691680" y="3306271"/>
            <a:ext cx="6130620" cy="853008"/>
          </a:xfrm>
          <a:prstGeom prst="rect">
            <a:avLst/>
          </a:prstGeom>
        </p:spPr>
      </p:pic>
    </p:spTree>
    <p:extLst>
      <p:ext uri="{BB962C8B-B14F-4D97-AF65-F5344CB8AC3E}">
        <p14:creationId xmlns:p14="http://schemas.microsoft.com/office/powerpoint/2010/main" val="2019792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D78B09-5383-A656-5BD9-3254446DDD4C}"/>
            </a:ext>
          </a:extLst>
        </p:cNvPr>
        <p:cNvGrpSpPr/>
        <p:nvPr/>
      </p:nvGrpSpPr>
      <p:grpSpPr>
        <a:xfrm>
          <a:off x="0" y="0"/>
          <a:ext cx="0" cy="0"/>
          <a:chOff x="0" y="0"/>
          <a:chExt cx="0" cy="0"/>
        </a:xfrm>
      </p:grpSpPr>
      <p:sp>
        <p:nvSpPr>
          <p:cNvPr id="488450" name="Rectangle 2">
            <a:extLst>
              <a:ext uri="{FF2B5EF4-FFF2-40B4-BE49-F238E27FC236}">
                <a16:creationId xmlns:a16="http://schemas.microsoft.com/office/drawing/2014/main" id="{7A3FA369-7269-4E85-3DFE-DF564F8E6583}"/>
              </a:ext>
            </a:extLst>
          </p:cNvPr>
          <p:cNvSpPr>
            <a:spLocks noChangeArrowheads="1"/>
          </p:cNvSpPr>
          <p:nvPr/>
        </p:nvSpPr>
        <p:spPr bwMode="auto">
          <a:xfrm>
            <a:off x="251520" y="692696"/>
            <a:ext cx="888295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400" dirty="0">
                <a:ea typeface="Times New Roman" pitchFamily="2" charset="0"/>
                <a:cs typeface="Times New Roman" pitchFamily="2" charset="0"/>
              </a:rPr>
              <a:t>Make a coordinate transformation so that we get a simpler form of the matrix, i.e. </a:t>
            </a:r>
            <a:r>
              <a:rPr lang="en-US" altLang="en-US" sz="2400" b="1" dirty="0">
                <a:ea typeface="Times New Roman" pitchFamily="2" charset="0"/>
                <a:cs typeface="Times New Roman" pitchFamily="2" charset="0"/>
              </a:rPr>
              <a:t>ellipses</a:t>
            </a:r>
            <a:r>
              <a:rPr lang="en-US" altLang="en-US" sz="2400" dirty="0">
                <a:ea typeface="Times New Roman" pitchFamily="2" charset="0"/>
                <a:cs typeface="Times New Roman" pitchFamily="2" charset="0"/>
              </a:rPr>
              <a:t> are transformed to circles (simple rotation) </a:t>
            </a: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Consider the general </a:t>
            </a:r>
            <a:r>
              <a:rPr lang="en-US" altLang="en-US" sz="2400" dirty="0" err="1">
                <a:ea typeface="Times New Roman" pitchFamily="2" charset="0"/>
                <a:cs typeface="Times New Roman" pitchFamily="2" charset="0"/>
              </a:rPr>
              <a:t>betatron</a:t>
            </a:r>
            <a:r>
              <a:rPr lang="en-US" altLang="en-US" sz="2400" dirty="0">
                <a:ea typeface="Times New Roman" pitchFamily="2" charset="0"/>
                <a:cs typeface="Times New Roman" pitchFamily="2" charset="0"/>
              </a:rPr>
              <a:t> matrix</a:t>
            </a:r>
          </a:p>
          <a:p>
            <a:pPr marL="0" indent="0">
              <a:lnSpc>
                <a:spcPct val="90000"/>
              </a:lnSpc>
              <a:spcBef>
                <a:spcPct val="50000"/>
              </a:spcBef>
              <a:buSzTx/>
              <a:buNone/>
            </a:pPr>
            <a:endParaRPr lang="en-US" altLang="en-US" sz="2400" dirty="0">
              <a:ea typeface="Times New Roman" pitchFamily="2" charset="0"/>
              <a:cs typeface="Times New Roman" pitchFamily="2" charset="0"/>
            </a:endParaRPr>
          </a:p>
          <a:p>
            <a:pPr marL="0" indent="0">
              <a:lnSpc>
                <a:spcPct val="90000"/>
              </a:lnSpc>
              <a:spcBef>
                <a:spcPct val="50000"/>
              </a:spcBef>
              <a:buSzTx/>
              <a:buNone/>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Using						                         </a:t>
            </a:r>
          </a:p>
          <a:p>
            <a:pPr marL="0" indent="0">
              <a:lnSpc>
                <a:spcPct val="90000"/>
              </a:lnSpc>
              <a:spcBef>
                <a:spcPct val="50000"/>
              </a:spcBef>
              <a:buSzTx/>
              <a:buNone/>
            </a:pPr>
            <a:r>
              <a:rPr lang="en-US" altLang="en-US" sz="2400" dirty="0">
                <a:ea typeface="Times New Roman" pitchFamily="2" charset="0"/>
                <a:cs typeface="Times New Roman" pitchFamily="2" charset="0"/>
              </a:rPr>
              <a:t>    the transformation is </a:t>
            </a:r>
          </a:p>
          <a:p>
            <a:pPr marL="0" indent="0">
              <a:lnSpc>
                <a:spcPct val="90000"/>
              </a:lnSpc>
              <a:spcBef>
                <a:spcPct val="50000"/>
              </a:spcBef>
              <a:buSzTx/>
              <a:buNone/>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This transformation can be extended to a </a:t>
            </a:r>
            <a:r>
              <a:rPr lang="en-US" altLang="en-US" sz="2400" b="1" dirty="0">
                <a:ea typeface="Times New Roman" pitchFamily="2" charset="0"/>
                <a:cs typeface="Times New Roman" pitchFamily="2" charset="0"/>
              </a:rPr>
              <a:t>non-linear system </a:t>
            </a:r>
            <a:r>
              <a:rPr lang="en-US" altLang="en-US" sz="2400" dirty="0">
                <a:ea typeface="Times New Roman" pitchFamily="2" charset="0"/>
                <a:cs typeface="Times New Roman" pitchFamily="2" charset="0"/>
              </a:rPr>
              <a:t>(see </a:t>
            </a:r>
            <a:r>
              <a:rPr lang="en-US" altLang="en-US" sz="2400" b="1" dirty="0">
                <a:ea typeface="Times New Roman" pitchFamily="2" charset="0"/>
                <a:cs typeface="Times New Roman" pitchFamily="2" charset="0"/>
              </a:rPr>
              <a:t>Advanced</a:t>
            </a:r>
            <a:r>
              <a:rPr lang="en-US" altLang="en-US" sz="2400" dirty="0">
                <a:ea typeface="Times New Roman" pitchFamily="2" charset="0"/>
                <a:cs typeface="Times New Roman" pitchFamily="2" charset="0"/>
              </a:rPr>
              <a:t> course) </a:t>
            </a:r>
          </a:p>
        </p:txBody>
      </p:sp>
      <p:sp>
        <p:nvSpPr>
          <p:cNvPr id="488459" name="Rectangle 11">
            <a:extLst>
              <a:ext uri="{FF2B5EF4-FFF2-40B4-BE49-F238E27FC236}">
                <a16:creationId xmlns:a16="http://schemas.microsoft.com/office/drawing/2014/main" id="{DE2330DA-E0FD-5AB0-23D2-FA48934E9A5D}"/>
              </a:ext>
            </a:extLst>
          </p:cNvPr>
          <p:cNvSpPr>
            <a:spLocks noGrp="1" noChangeArrowheads="1"/>
          </p:cNvSpPr>
          <p:nvPr>
            <p:ph type="title"/>
          </p:nvPr>
        </p:nvSpPr>
        <p:spPr>
          <a:xfrm>
            <a:off x="1330325" y="76200"/>
            <a:ext cx="7543800" cy="533400"/>
          </a:xfrm>
        </p:spPr>
        <p:txBody>
          <a:bodyPr/>
          <a:lstStyle/>
          <a:p>
            <a:r>
              <a:rPr lang="en-US" altLang="en-US" sz="4400" dirty="0"/>
              <a:t>Linear normal forms</a:t>
            </a:r>
            <a:endParaRPr lang="en-GB" altLang="en-US" dirty="0"/>
          </a:p>
        </p:txBody>
      </p:sp>
      <p:pic>
        <p:nvPicPr>
          <p:cNvPr id="3" name="Picture 2">
            <a:extLst>
              <a:ext uri="{FF2B5EF4-FFF2-40B4-BE49-F238E27FC236}">
                <a16:creationId xmlns:a16="http://schemas.microsoft.com/office/drawing/2014/main" id="{FAFF486F-8301-510C-63D1-3E4B7E37544C}"/>
              </a:ext>
            </a:extLst>
          </p:cNvPr>
          <p:cNvPicPr>
            <a:picLocks noChangeAspect="1"/>
          </p:cNvPicPr>
          <p:nvPr/>
        </p:nvPicPr>
        <p:blipFill rotWithShape="1">
          <a:blip r:embed="rId3"/>
          <a:srcRect r="13510" b="12232"/>
          <a:stretch/>
        </p:blipFill>
        <p:spPr>
          <a:xfrm>
            <a:off x="774338" y="1680799"/>
            <a:ext cx="2357501" cy="1186026"/>
          </a:xfrm>
          <a:prstGeom prst="rect">
            <a:avLst/>
          </a:prstGeom>
        </p:spPr>
      </p:pic>
      <p:pic>
        <p:nvPicPr>
          <p:cNvPr id="2" name="Picture 1">
            <a:extLst>
              <a:ext uri="{FF2B5EF4-FFF2-40B4-BE49-F238E27FC236}">
                <a16:creationId xmlns:a16="http://schemas.microsoft.com/office/drawing/2014/main" id="{3962BB71-CE96-13AA-25D0-45F7D3DEFD0D}"/>
              </a:ext>
            </a:extLst>
          </p:cNvPr>
          <p:cNvPicPr>
            <a:picLocks noChangeAspect="1"/>
          </p:cNvPicPr>
          <p:nvPr/>
        </p:nvPicPr>
        <p:blipFill>
          <a:blip r:embed="rId4"/>
          <a:stretch>
            <a:fillRect/>
          </a:stretch>
        </p:blipFill>
        <p:spPr>
          <a:xfrm>
            <a:off x="4139952" y="1835468"/>
            <a:ext cx="3112219" cy="796362"/>
          </a:xfrm>
          <a:prstGeom prst="rect">
            <a:avLst/>
          </a:prstGeom>
        </p:spPr>
      </p:pic>
      <p:pic>
        <p:nvPicPr>
          <p:cNvPr id="4" name="Picture 3">
            <a:extLst>
              <a:ext uri="{FF2B5EF4-FFF2-40B4-BE49-F238E27FC236}">
                <a16:creationId xmlns:a16="http://schemas.microsoft.com/office/drawing/2014/main" id="{8C2FA28F-9EC4-6654-7EFF-28DB90B6D0ED}"/>
              </a:ext>
            </a:extLst>
          </p:cNvPr>
          <p:cNvPicPr>
            <a:picLocks noChangeAspect="1"/>
          </p:cNvPicPr>
          <p:nvPr/>
        </p:nvPicPr>
        <p:blipFill>
          <a:blip r:embed="rId5"/>
          <a:stretch>
            <a:fillRect/>
          </a:stretch>
        </p:blipFill>
        <p:spPr>
          <a:xfrm>
            <a:off x="1691680" y="3306271"/>
            <a:ext cx="6130620" cy="853008"/>
          </a:xfrm>
          <a:prstGeom prst="rect">
            <a:avLst/>
          </a:prstGeom>
        </p:spPr>
      </p:pic>
      <p:pic>
        <p:nvPicPr>
          <p:cNvPr id="7" name="Picture 6">
            <a:extLst>
              <a:ext uri="{FF2B5EF4-FFF2-40B4-BE49-F238E27FC236}">
                <a16:creationId xmlns:a16="http://schemas.microsoft.com/office/drawing/2014/main" id="{7A0C22CB-0D43-2DFA-5BF4-150314A04C45}"/>
              </a:ext>
            </a:extLst>
          </p:cNvPr>
          <p:cNvPicPr>
            <a:picLocks noChangeAspect="1"/>
          </p:cNvPicPr>
          <p:nvPr/>
        </p:nvPicPr>
        <p:blipFill>
          <a:blip r:embed="rId6"/>
          <a:stretch>
            <a:fillRect/>
          </a:stretch>
        </p:blipFill>
        <p:spPr>
          <a:xfrm>
            <a:off x="1691680" y="4449729"/>
            <a:ext cx="7484368" cy="334871"/>
          </a:xfrm>
          <a:prstGeom prst="rect">
            <a:avLst/>
          </a:prstGeom>
        </p:spPr>
      </p:pic>
      <p:pic>
        <p:nvPicPr>
          <p:cNvPr id="8" name="Picture 7">
            <a:extLst>
              <a:ext uri="{FF2B5EF4-FFF2-40B4-BE49-F238E27FC236}">
                <a16:creationId xmlns:a16="http://schemas.microsoft.com/office/drawing/2014/main" id="{26D09569-524C-40D4-7E4C-B00C58323B75}"/>
              </a:ext>
            </a:extLst>
          </p:cNvPr>
          <p:cNvPicPr>
            <a:picLocks noChangeAspect="1"/>
          </p:cNvPicPr>
          <p:nvPr/>
        </p:nvPicPr>
        <p:blipFill>
          <a:blip r:embed="rId7"/>
          <a:stretch>
            <a:fillRect/>
          </a:stretch>
        </p:blipFill>
        <p:spPr>
          <a:xfrm>
            <a:off x="4124308" y="4864439"/>
            <a:ext cx="3258592" cy="1048557"/>
          </a:xfrm>
          <a:prstGeom prst="rect">
            <a:avLst/>
          </a:prstGeom>
        </p:spPr>
      </p:pic>
    </p:spTree>
    <p:extLst>
      <p:ext uri="{BB962C8B-B14F-4D97-AF65-F5344CB8AC3E}">
        <p14:creationId xmlns:p14="http://schemas.microsoft.com/office/powerpoint/2010/main" val="31482895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Symplectic maps</a:t>
            </a:r>
          </a:p>
        </p:txBody>
      </p:sp>
    </p:spTree>
    <p:extLst>
      <p:ext uri="{BB962C8B-B14F-4D97-AF65-F5344CB8AC3E}">
        <p14:creationId xmlns:p14="http://schemas.microsoft.com/office/powerpoint/2010/main" val="1461807466"/>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a:extLst>
              <a:ext uri="{FF2B5EF4-FFF2-40B4-BE49-F238E27FC236}">
                <a16:creationId xmlns:a16="http://schemas.microsoft.com/office/drawing/2014/main" id="{DDA8E947-8270-984B-8981-D8DE413801E7}"/>
              </a:ext>
            </a:extLst>
          </p:cNvPr>
          <p:cNvSpPr>
            <a:spLocks noChangeArrowheads="1"/>
          </p:cNvSpPr>
          <p:nvPr/>
        </p:nvSpPr>
        <p:spPr bwMode="auto">
          <a:xfrm>
            <a:off x="251520" y="692696"/>
            <a:ext cx="888295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400" dirty="0">
                <a:ea typeface="Times New Roman" pitchFamily="2" charset="0"/>
                <a:cs typeface="Times New Roman" pitchFamily="2" charset="0"/>
              </a:rPr>
              <a:t>A generalization of the matrix (which can only describe linear systems), is a </a:t>
            </a:r>
            <a:r>
              <a:rPr lang="en-US" altLang="en-US" sz="2400" b="1" dirty="0">
                <a:ea typeface="Times New Roman" pitchFamily="2" charset="0"/>
                <a:cs typeface="Times New Roman" pitchFamily="2" charset="0"/>
              </a:rPr>
              <a:t>map</a:t>
            </a:r>
            <a:r>
              <a:rPr lang="en-US" altLang="en-US" sz="2400" dirty="0">
                <a:ea typeface="Times New Roman" pitchFamily="2" charset="0"/>
                <a:cs typeface="Times New Roman" pitchFamily="2" charset="0"/>
              </a:rPr>
              <a:t>, which transforms a system from some initial to some final coordinates</a:t>
            </a:r>
            <a:endParaRPr lang="en-US" altLang="en-US" sz="2400" b="1"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marL="0" indent="0">
              <a:lnSpc>
                <a:spcPct val="90000"/>
              </a:lnSpc>
              <a:spcBef>
                <a:spcPct val="50000"/>
              </a:spcBef>
              <a:buSzTx/>
              <a:buNone/>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Analyzing the map, will give useful information about the behavior of the system</a:t>
            </a:r>
          </a:p>
        </p:txBody>
      </p:sp>
      <p:sp>
        <p:nvSpPr>
          <p:cNvPr id="488459" name="Rectangle 11">
            <a:extLst>
              <a:ext uri="{FF2B5EF4-FFF2-40B4-BE49-F238E27FC236}">
                <a16:creationId xmlns:a16="http://schemas.microsoft.com/office/drawing/2014/main" id="{3D9588F3-EE72-2743-A9E7-4A4908631C12}"/>
              </a:ext>
            </a:extLst>
          </p:cNvPr>
          <p:cNvSpPr>
            <a:spLocks noGrp="1" noChangeArrowheads="1"/>
          </p:cNvSpPr>
          <p:nvPr>
            <p:ph type="title"/>
          </p:nvPr>
        </p:nvSpPr>
        <p:spPr>
          <a:xfrm>
            <a:off x="1330325" y="76200"/>
            <a:ext cx="7543800" cy="533400"/>
          </a:xfrm>
        </p:spPr>
        <p:txBody>
          <a:bodyPr/>
          <a:lstStyle/>
          <a:p>
            <a:r>
              <a:rPr lang="en-US" altLang="en-US" sz="4400" dirty="0"/>
              <a:t>Maps</a:t>
            </a:r>
            <a:endParaRPr lang="en-GB" altLang="en-US" dirty="0"/>
          </a:p>
        </p:txBody>
      </p:sp>
      <p:grpSp>
        <p:nvGrpSpPr>
          <p:cNvPr id="2" name="Group 1">
            <a:extLst>
              <a:ext uri="{FF2B5EF4-FFF2-40B4-BE49-F238E27FC236}">
                <a16:creationId xmlns:a16="http://schemas.microsoft.com/office/drawing/2014/main" id="{3DBC3E7D-386D-21FD-9CE0-A3FAA06CB8E1}"/>
              </a:ext>
            </a:extLst>
          </p:cNvPr>
          <p:cNvGrpSpPr/>
          <p:nvPr/>
        </p:nvGrpSpPr>
        <p:grpSpPr>
          <a:xfrm>
            <a:off x="2131307" y="1844824"/>
            <a:ext cx="4240893" cy="1368152"/>
            <a:chOff x="2131307" y="1844824"/>
            <a:chExt cx="4240893" cy="1368152"/>
          </a:xfrm>
        </p:grpSpPr>
        <p:sp>
          <p:nvSpPr>
            <p:cNvPr id="4" name="Rectangle 3">
              <a:extLst>
                <a:ext uri="{FF2B5EF4-FFF2-40B4-BE49-F238E27FC236}">
                  <a16:creationId xmlns:a16="http://schemas.microsoft.com/office/drawing/2014/main" id="{F824924C-E245-B15E-A73F-5D744CFDFE2D}"/>
                </a:ext>
              </a:extLst>
            </p:cNvPr>
            <p:cNvSpPr/>
            <p:nvPr/>
          </p:nvSpPr>
          <p:spPr bwMode="auto">
            <a:xfrm>
              <a:off x="3131840" y="1844824"/>
              <a:ext cx="2232248" cy="136815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1" fontAlgn="base" latinLnBrk="0" hangingPunct="1">
                <a:lnSpc>
                  <a:spcPct val="100000"/>
                </a:lnSpc>
                <a:spcBef>
                  <a:spcPct val="20000"/>
                </a:spcBef>
                <a:spcAft>
                  <a:spcPct val="0"/>
                </a:spcAft>
                <a:buClr>
                  <a:schemeClr val="bg2"/>
                </a:buClr>
                <a:buSzPct val="75000"/>
                <a:buNone/>
                <a:tabLst/>
              </a:pPr>
              <a:endParaRPr kumimoji="0" lang="en-GB" sz="2400" i="0" u="none" strike="noStrike" normalizeH="0" baseline="0" dirty="0">
                <a:ln w="0"/>
                <a:solidFill>
                  <a:schemeClr val="accent1"/>
                </a:solidFill>
                <a:effectLst>
                  <a:outerShdw blurRad="38100" dist="25400" dir="5400000" algn="ctr" rotWithShape="0">
                    <a:srgbClr val="6E747A">
                      <a:alpha val="43000"/>
                    </a:srgbClr>
                  </a:outerShdw>
                </a:effectLst>
                <a:latin typeface="Baskerville" pitchFamily="-112" charset="0"/>
              </a:endParaRPr>
            </a:p>
          </p:txBody>
        </p:sp>
        <p:cxnSp>
          <p:nvCxnSpPr>
            <p:cNvPr id="5" name="Straight Arrow Connector 4">
              <a:extLst>
                <a:ext uri="{FF2B5EF4-FFF2-40B4-BE49-F238E27FC236}">
                  <a16:creationId xmlns:a16="http://schemas.microsoft.com/office/drawing/2014/main" id="{7A8B7649-CFFC-A72A-ED18-5A41CD9C5EBB}"/>
                </a:ext>
              </a:extLst>
            </p:cNvPr>
            <p:cNvCxnSpPr/>
            <p:nvPr/>
          </p:nvCxnSpPr>
          <p:spPr bwMode="auto">
            <a:xfrm flipV="1">
              <a:off x="2131307" y="2420888"/>
              <a:ext cx="1008112" cy="576064"/>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cxnSp>
          <p:nvCxnSpPr>
            <p:cNvPr id="6" name="Straight Arrow Connector 5">
              <a:extLst>
                <a:ext uri="{FF2B5EF4-FFF2-40B4-BE49-F238E27FC236}">
                  <a16:creationId xmlns:a16="http://schemas.microsoft.com/office/drawing/2014/main" id="{E97BF4AC-2327-682F-B205-46176F13869A}"/>
                </a:ext>
              </a:extLst>
            </p:cNvPr>
            <p:cNvCxnSpPr>
              <a:cxnSpLocks/>
            </p:cNvCxnSpPr>
            <p:nvPr/>
          </p:nvCxnSpPr>
          <p:spPr bwMode="auto">
            <a:xfrm>
              <a:off x="5364088" y="2551675"/>
              <a:ext cx="1008112" cy="157245"/>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pic>
          <p:nvPicPr>
            <p:cNvPr id="7" name="Picture 1" descr="latex-image-1.pdf">
              <a:extLst>
                <a:ext uri="{FF2B5EF4-FFF2-40B4-BE49-F238E27FC236}">
                  <a16:creationId xmlns:a16="http://schemas.microsoft.com/office/drawing/2014/main" id="{94FE0923-A2C7-BA74-EA31-F8C0D87C33FA}"/>
                </a:ext>
              </a:extLst>
            </p:cNvPr>
            <p:cNvPicPr>
              <a:picLocks noChangeAspect="1"/>
            </p:cNvPicPr>
            <p:nvPr/>
          </p:nvPicPr>
          <p:blipFill rotWithShape="1">
            <a:blip r:embed="rId3">
              <a:extLst>
                <a:ext uri="{28A0092B-C50C-407E-A947-70E740481C1C}">
                  <a14:useLocalDpi xmlns:a14="http://schemas.microsoft.com/office/drawing/2010/main" val="0"/>
                </a:ext>
              </a:extLst>
            </a:blip>
            <a:srcRect r="74525" b="7305"/>
            <a:stretch/>
          </p:blipFill>
          <p:spPr bwMode="auto">
            <a:xfrm>
              <a:off x="2339752" y="2367525"/>
              <a:ext cx="262061" cy="3413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1" descr="latex-image-1.pdf">
              <a:extLst>
                <a:ext uri="{FF2B5EF4-FFF2-40B4-BE49-F238E27FC236}">
                  <a16:creationId xmlns:a16="http://schemas.microsoft.com/office/drawing/2014/main" id="{A96EBD3E-A952-2F6F-BA4C-02C6D6B9B43C}"/>
                </a:ext>
              </a:extLst>
            </p:cNvPr>
            <p:cNvPicPr>
              <a:picLocks noChangeAspect="1"/>
            </p:cNvPicPr>
            <p:nvPr/>
          </p:nvPicPr>
          <p:blipFill rotWithShape="1">
            <a:blip r:embed="rId3">
              <a:extLst>
                <a:ext uri="{28A0092B-C50C-407E-A947-70E740481C1C}">
                  <a14:useLocalDpi xmlns:a14="http://schemas.microsoft.com/office/drawing/2010/main" val="0"/>
                </a:ext>
              </a:extLst>
            </a:blip>
            <a:srcRect l="61888" t="-27606"/>
            <a:stretch/>
          </p:blipFill>
          <p:spPr bwMode="auto">
            <a:xfrm>
              <a:off x="5823709" y="2105419"/>
              <a:ext cx="392059" cy="469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15" descr="latex-image-1.pdf">
              <a:extLst>
                <a:ext uri="{FF2B5EF4-FFF2-40B4-BE49-F238E27FC236}">
                  <a16:creationId xmlns:a16="http://schemas.microsoft.com/office/drawing/2014/main" id="{67E60177-D97F-924F-FE58-2EDF263852E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16703" y="2340406"/>
              <a:ext cx="2070100" cy="35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69932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475656" y="-41275"/>
            <a:ext cx="7057157" cy="806450"/>
          </a:xfrm>
        </p:spPr>
        <p:txBody>
          <a:bodyPr/>
          <a:lstStyle/>
          <a:p>
            <a:r>
              <a:rPr lang="en-US" sz="4000">
                <a:latin typeface="Bookman Old Style" charset="0"/>
                <a:ea typeface="ＭＳ Ｐゴシック" charset="0"/>
                <a:cs typeface="ＭＳ Ｐゴシック" charset="0"/>
              </a:rPr>
              <a:t>Canonical Transformations</a:t>
            </a:r>
          </a:p>
        </p:txBody>
      </p:sp>
      <p:sp>
        <p:nvSpPr>
          <p:cNvPr id="15362" name="Content Placeholder 2"/>
          <p:cNvSpPr>
            <a:spLocks noGrp="1"/>
          </p:cNvSpPr>
          <p:nvPr>
            <p:ph sz="half" idx="1"/>
          </p:nvPr>
        </p:nvSpPr>
        <p:spPr>
          <a:xfrm>
            <a:off x="250825" y="836613"/>
            <a:ext cx="8785225" cy="5688012"/>
          </a:xfrm>
        </p:spPr>
        <p:txBody>
          <a:bodyPr/>
          <a:lstStyle/>
          <a:p>
            <a:pPr>
              <a:buFont typeface="Wingdings" charset="0"/>
              <a:buChar char="q"/>
              <a:defRPr/>
            </a:pPr>
            <a:r>
              <a:rPr lang="en-US" sz="2400" dirty="0">
                <a:latin typeface="Palatino" charset="0"/>
                <a:ea typeface="ＭＳ Ｐゴシック" charset="0"/>
                <a:cs typeface="Palatino" charset="0"/>
              </a:rPr>
              <a:t>Find a </a:t>
            </a:r>
            <a:r>
              <a:rPr lang="en-US" sz="2400" b="1" dirty="0">
                <a:latin typeface="Palatino" charset="0"/>
                <a:ea typeface="ＭＳ Ｐゴシック" charset="0"/>
                <a:cs typeface="Palatino" charset="0"/>
              </a:rPr>
              <a:t>function</a:t>
            </a:r>
            <a:r>
              <a:rPr lang="en-US" sz="2400" dirty="0">
                <a:latin typeface="Palatino" charset="0"/>
                <a:ea typeface="ＭＳ Ｐゴシック" charset="0"/>
                <a:cs typeface="Palatino" charset="0"/>
              </a:rPr>
              <a:t> for transforming the Hamiltonian from variable           to           ,  so system becomes </a:t>
            </a:r>
            <a:r>
              <a:rPr lang="en-US" sz="2400" b="1" dirty="0">
                <a:latin typeface="Palatino" charset="0"/>
                <a:ea typeface="ＭＳ Ｐゴシック" charset="0"/>
                <a:cs typeface="Palatino" charset="0"/>
              </a:rPr>
              <a:t>simpler</a:t>
            </a:r>
            <a:r>
              <a:rPr lang="en-US" sz="2400" dirty="0">
                <a:latin typeface="Palatino" charset="0"/>
                <a:ea typeface="ＭＳ Ｐゴシック" charset="0"/>
                <a:cs typeface="Palatino" charset="0"/>
              </a:rPr>
              <a:t> to study</a:t>
            </a:r>
          </a:p>
          <a:p>
            <a:pPr>
              <a:buFont typeface="Wingdings" charset="0"/>
              <a:buChar char="q"/>
              <a:defRPr/>
            </a:pPr>
            <a:r>
              <a:rPr lang="en-US" sz="2400" dirty="0">
                <a:latin typeface="Palatino" charset="0"/>
                <a:ea typeface="ＭＳ Ｐゴシック" charset="0"/>
                <a:cs typeface="Palatino" charset="0"/>
              </a:rPr>
              <a:t>Transformation should be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(or </a:t>
            </a:r>
            <a:r>
              <a:rPr lang="en-US" sz="2400" b="1" dirty="0">
                <a:latin typeface="Palatino" charset="0"/>
                <a:ea typeface="ＭＳ Ｐゴシック" charset="0"/>
                <a:cs typeface="Palatino" charset="0"/>
              </a:rPr>
              <a:t>symplectic</a:t>
            </a:r>
            <a:r>
              <a:rPr lang="en-US" sz="2400" dirty="0">
                <a:latin typeface="Palatino" charset="0"/>
                <a:ea typeface="ＭＳ Ｐゴシック" charset="0"/>
                <a:cs typeface="Palatino" charset="0"/>
              </a:rPr>
              <a:t>), so that </a:t>
            </a:r>
            <a:r>
              <a:rPr lang="en-US" sz="2400" b="1" dirty="0">
                <a:latin typeface="Palatino" charset="0"/>
                <a:ea typeface="ＭＳ Ｐゴシック" charset="0"/>
                <a:cs typeface="Palatino" charset="0"/>
              </a:rPr>
              <a:t>Hamiltonian</a:t>
            </a:r>
            <a:r>
              <a:rPr lang="en-US" sz="2400" dirty="0">
                <a:latin typeface="Palatino" charset="0"/>
                <a:ea typeface="ＭＳ Ｐゴシック" charset="0"/>
                <a:cs typeface="Palatino" charset="0"/>
              </a:rPr>
              <a:t> properties (</a:t>
            </a:r>
            <a:r>
              <a:rPr lang="en-US" sz="2400" b="1" dirty="0">
                <a:latin typeface="Palatino" charset="0"/>
                <a:ea typeface="ＭＳ Ｐゴシック" charset="0"/>
                <a:cs typeface="Palatino" charset="0"/>
              </a:rPr>
              <a:t>phase-space volume</a:t>
            </a:r>
            <a:r>
              <a:rPr lang="en-US" sz="2400" dirty="0">
                <a:latin typeface="Palatino" charset="0"/>
                <a:ea typeface="ＭＳ Ｐゴシック" charset="0"/>
                <a:cs typeface="Palatino" charset="0"/>
              </a:rPr>
              <a:t>) are preserved</a:t>
            </a:r>
          </a:p>
        </p:txBody>
      </p:sp>
      <p:pic>
        <p:nvPicPr>
          <p:cNvPr id="2969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9913" y="1268413"/>
            <a:ext cx="715962"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0"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341438"/>
            <a:ext cx="72072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55168273"/>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a:extLst>
              <a:ext uri="{FF2B5EF4-FFF2-40B4-BE49-F238E27FC236}">
                <a16:creationId xmlns:a16="http://schemas.microsoft.com/office/drawing/2014/main" id="{DDA8E947-8270-984B-8981-D8DE413801E7}"/>
              </a:ext>
            </a:extLst>
          </p:cNvPr>
          <p:cNvSpPr>
            <a:spLocks noChangeArrowheads="1"/>
          </p:cNvSpPr>
          <p:nvPr/>
        </p:nvSpPr>
        <p:spPr bwMode="auto">
          <a:xfrm>
            <a:off x="251520" y="692696"/>
            <a:ext cx="888295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400" dirty="0">
                <a:ea typeface="Times New Roman" pitchFamily="2" charset="0"/>
                <a:cs typeface="Times New Roman" pitchFamily="2" charset="0"/>
              </a:rPr>
              <a:t>A generalization of the matrix (which can only describe linear systems), is a </a:t>
            </a:r>
            <a:r>
              <a:rPr lang="en-US" altLang="en-US" sz="2400" b="1" dirty="0">
                <a:ea typeface="Times New Roman" pitchFamily="2" charset="0"/>
                <a:cs typeface="Times New Roman" pitchFamily="2" charset="0"/>
              </a:rPr>
              <a:t>map</a:t>
            </a:r>
            <a:r>
              <a:rPr lang="en-US" altLang="en-US" sz="2400" dirty="0">
                <a:ea typeface="Times New Roman" pitchFamily="2" charset="0"/>
                <a:cs typeface="Times New Roman" pitchFamily="2" charset="0"/>
              </a:rPr>
              <a:t>, which transforms a system from some initial to some final coordinates</a:t>
            </a:r>
            <a:endParaRPr lang="en-US" altLang="en-US" sz="2400" b="1"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marL="0" indent="0">
              <a:lnSpc>
                <a:spcPct val="90000"/>
              </a:lnSpc>
              <a:spcBef>
                <a:spcPct val="50000"/>
              </a:spcBef>
              <a:buSzTx/>
              <a:buNone/>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Analyzing the map, will give useful information about the behavior of the system</a:t>
            </a:r>
          </a:p>
          <a:p>
            <a:r>
              <a:rPr lang="en-US" dirty="0"/>
              <a:t>There are different ways to build the map: </a:t>
            </a:r>
          </a:p>
          <a:p>
            <a:pPr lvl="1"/>
            <a:r>
              <a:rPr lang="en-US" dirty="0"/>
              <a:t>Taylor (Power) maps</a:t>
            </a:r>
          </a:p>
          <a:p>
            <a:pPr lvl="1"/>
            <a:r>
              <a:rPr lang="en-US" dirty="0"/>
              <a:t>Lie transformations </a:t>
            </a:r>
          </a:p>
          <a:p>
            <a:pPr lvl="1"/>
            <a:r>
              <a:rPr lang="en-US" dirty="0"/>
              <a:t>Truncated Power Series Algebra (TPSA), can generate maps from straight-forward tracking </a:t>
            </a:r>
          </a:p>
          <a:p>
            <a:r>
              <a:rPr lang="en-US" dirty="0"/>
              <a:t>Preservation of </a:t>
            </a:r>
            <a:r>
              <a:rPr lang="en-US" b="1" dirty="0"/>
              <a:t>symplecticity</a:t>
            </a:r>
            <a:r>
              <a:rPr lang="en-US" dirty="0"/>
              <a:t> is important</a:t>
            </a:r>
            <a:endParaRPr lang="en-US" altLang="en-US" dirty="0">
              <a:ea typeface="Times New Roman" pitchFamily="2" charset="0"/>
              <a:cs typeface="Times New Roman" pitchFamily="2" charset="0"/>
            </a:endParaRPr>
          </a:p>
        </p:txBody>
      </p:sp>
      <p:sp>
        <p:nvSpPr>
          <p:cNvPr id="488459" name="Rectangle 11">
            <a:extLst>
              <a:ext uri="{FF2B5EF4-FFF2-40B4-BE49-F238E27FC236}">
                <a16:creationId xmlns:a16="http://schemas.microsoft.com/office/drawing/2014/main" id="{3D9588F3-EE72-2743-A9E7-4A4908631C12}"/>
              </a:ext>
            </a:extLst>
          </p:cNvPr>
          <p:cNvSpPr>
            <a:spLocks noGrp="1" noChangeArrowheads="1"/>
          </p:cNvSpPr>
          <p:nvPr>
            <p:ph type="title"/>
          </p:nvPr>
        </p:nvSpPr>
        <p:spPr>
          <a:xfrm>
            <a:off x="1330325" y="76200"/>
            <a:ext cx="7543800" cy="533400"/>
          </a:xfrm>
        </p:spPr>
        <p:txBody>
          <a:bodyPr/>
          <a:lstStyle/>
          <a:p>
            <a:r>
              <a:rPr lang="en-US" altLang="en-US" sz="4400" dirty="0"/>
              <a:t>Maps</a:t>
            </a:r>
            <a:endParaRPr lang="en-GB" altLang="en-US" dirty="0"/>
          </a:p>
        </p:txBody>
      </p:sp>
      <p:grpSp>
        <p:nvGrpSpPr>
          <p:cNvPr id="18" name="Group 17">
            <a:extLst>
              <a:ext uri="{FF2B5EF4-FFF2-40B4-BE49-F238E27FC236}">
                <a16:creationId xmlns:a16="http://schemas.microsoft.com/office/drawing/2014/main" id="{22D54102-DD00-A12C-4EED-906600104097}"/>
              </a:ext>
            </a:extLst>
          </p:cNvPr>
          <p:cNvGrpSpPr/>
          <p:nvPr/>
        </p:nvGrpSpPr>
        <p:grpSpPr>
          <a:xfrm>
            <a:off x="2131307" y="1844824"/>
            <a:ext cx="4240893" cy="1368152"/>
            <a:chOff x="2131307" y="1844824"/>
            <a:chExt cx="4240893" cy="1368152"/>
          </a:xfrm>
        </p:grpSpPr>
        <p:sp>
          <p:nvSpPr>
            <p:cNvPr id="2" name="Rectangle 1">
              <a:extLst>
                <a:ext uri="{FF2B5EF4-FFF2-40B4-BE49-F238E27FC236}">
                  <a16:creationId xmlns:a16="http://schemas.microsoft.com/office/drawing/2014/main" id="{2A89913C-EF40-5907-E377-92BCEB29D1D1}"/>
                </a:ext>
              </a:extLst>
            </p:cNvPr>
            <p:cNvSpPr/>
            <p:nvPr/>
          </p:nvSpPr>
          <p:spPr bwMode="auto">
            <a:xfrm>
              <a:off x="3131840" y="1844824"/>
              <a:ext cx="2232248" cy="136815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1" fontAlgn="base" latinLnBrk="0" hangingPunct="1">
                <a:lnSpc>
                  <a:spcPct val="100000"/>
                </a:lnSpc>
                <a:spcBef>
                  <a:spcPct val="20000"/>
                </a:spcBef>
                <a:spcAft>
                  <a:spcPct val="0"/>
                </a:spcAft>
                <a:buClr>
                  <a:schemeClr val="bg2"/>
                </a:buClr>
                <a:buSzPct val="75000"/>
                <a:buNone/>
                <a:tabLst/>
              </a:pPr>
              <a:endParaRPr kumimoji="0" lang="en-GB" sz="2400" i="0" u="none" strike="noStrike" normalizeH="0" baseline="0" dirty="0">
                <a:ln w="0"/>
                <a:solidFill>
                  <a:schemeClr val="accent1"/>
                </a:solidFill>
                <a:effectLst>
                  <a:outerShdw blurRad="38100" dist="25400" dir="5400000" algn="ctr" rotWithShape="0">
                    <a:srgbClr val="6E747A">
                      <a:alpha val="43000"/>
                    </a:srgbClr>
                  </a:outerShdw>
                </a:effectLst>
                <a:latin typeface="Baskerville" pitchFamily="-112" charset="0"/>
              </a:endParaRPr>
            </a:p>
          </p:txBody>
        </p:sp>
        <p:cxnSp>
          <p:nvCxnSpPr>
            <p:cNvPr id="5" name="Straight Arrow Connector 4">
              <a:extLst>
                <a:ext uri="{FF2B5EF4-FFF2-40B4-BE49-F238E27FC236}">
                  <a16:creationId xmlns:a16="http://schemas.microsoft.com/office/drawing/2014/main" id="{58685D0E-93A7-2787-DA4E-FCF3FB6D63D7}"/>
                </a:ext>
              </a:extLst>
            </p:cNvPr>
            <p:cNvCxnSpPr/>
            <p:nvPr/>
          </p:nvCxnSpPr>
          <p:spPr bwMode="auto">
            <a:xfrm flipV="1">
              <a:off x="2131307" y="2420888"/>
              <a:ext cx="1008112" cy="576064"/>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cxnSp>
          <p:nvCxnSpPr>
            <p:cNvPr id="7" name="Straight Arrow Connector 6">
              <a:extLst>
                <a:ext uri="{FF2B5EF4-FFF2-40B4-BE49-F238E27FC236}">
                  <a16:creationId xmlns:a16="http://schemas.microsoft.com/office/drawing/2014/main" id="{AD3E6F2B-E17E-9975-4A29-6337A0E27382}"/>
                </a:ext>
              </a:extLst>
            </p:cNvPr>
            <p:cNvCxnSpPr>
              <a:cxnSpLocks/>
            </p:cNvCxnSpPr>
            <p:nvPr/>
          </p:nvCxnSpPr>
          <p:spPr bwMode="auto">
            <a:xfrm>
              <a:off x="5364088" y="2551675"/>
              <a:ext cx="1008112" cy="157245"/>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pic>
          <p:nvPicPr>
            <p:cNvPr id="9" name="Picture 1" descr="latex-image-1.pdf">
              <a:extLst>
                <a:ext uri="{FF2B5EF4-FFF2-40B4-BE49-F238E27FC236}">
                  <a16:creationId xmlns:a16="http://schemas.microsoft.com/office/drawing/2014/main" id="{4519F202-A4F9-83AF-9B55-2F9DDFC57271}"/>
                </a:ext>
              </a:extLst>
            </p:cNvPr>
            <p:cNvPicPr>
              <a:picLocks noChangeAspect="1"/>
            </p:cNvPicPr>
            <p:nvPr/>
          </p:nvPicPr>
          <p:blipFill rotWithShape="1">
            <a:blip r:embed="rId3">
              <a:extLst>
                <a:ext uri="{28A0092B-C50C-407E-A947-70E740481C1C}">
                  <a14:useLocalDpi xmlns:a14="http://schemas.microsoft.com/office/drawing/2010/main" val="0"/>
                </a:ext>
              </a:extLst>
            </a:blip>
            <a:srcRect r="74525" b="7305"/>
            <a:stretch/>
          </p:blipFill>
          <p:spPr bwMode="auto">
            <a:xfrm>
              <a:off x="2339752" y="2367525"/>
              <a:ext cx="262061" cy="3413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1" descr="latex-image-1.pdf">
              <a:extLst>
                <a:ext uri="{FF2B5EF4-FFF2-40B4-BE49-F238E27FC236}">
                  <a16:creationId xmlns:a16="http://schemas.microsoft.com/office/drawing/2014/main" id="{71A0E4A1-9AE8-055F-995E-0017F6BBFC9F}"/>
                </a:ext>
              </a:extLst>
            </p:cNvPr>
            <p:cNvPicPr>
              <a:picLocks noChangeAspect="1"/>
            </p:cNvPicPr>
            <p:nvPr/>
          </p:nvPicPr>
          <p:blipFill rotWithShape="1">
            <a:blip r:embed="rId3">
              <a:extLst>
                <a:ext uri="{28A0092B-C50C-407E-A947-70E740481C1C}">
                  <a14:useLocalDpi xmlns:a14="http://schemas.microsoft.com/office/drawing/2010/main" val="0"/>
                </a:ext>
              </a:extLst>
            </a:blip>
            <a:srcRect l="61888" t="-27606"/>
            <a:stretch/>
          </p:blipFill>
          <p:spPr bwMode="auto">
            <a:xfrm>
              <a:off x="5823709" y="2105419"/>
              <a:ext cx="392059" cy="469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5" descr="latex-image-1.pdf">
              <a:extLst>
                <a:ext uri="{FF2B5EF4-FFF2-40B4-BE49-F238E27FC236}">
                  <a16:creationId xmlns:a16="http://schemas.microsoft.com/office/drawing/2014/main" id="{8FDF46AB-127B-87B0-A63A-CFCF80C0C13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16703" y="2340406"/>
              <a:ext cx="2070100" cy="35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132812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Symplectic maps</a:t>
            </a:r>
          </a:p>
        </p:txBody>
      </p:sp>
      <p:sp>
        <p:nvSpPr>
          <p:cNvPr id="7170" name="Content Placeholder 1"/>
          <p:cNvSpPr>
            <a:spLocks noGrp="1"/>
          </p:cNvSpPr>
          <p:nvPr>
            <p:ph sz="half" idx="1"/>
          </p:nvPr>
        </p:nvSpPr>
        <p:spPr>
          <a:xfrm>
            <a:off x="323850" y="692150"/>
            <a:ext cx="8820150" cy="5513388"/>
          </a:xfrm>
        </p:spPr>
        <p:txBody>
          <a:bodyPr/>
          <a:lstStyle/>
          <a:p>
            <a:r>
              <a:rPr lang="en-US" sz="2400" dirty="0">
                <a:latin typeface="Palatino" charset="0"/>
                <a:ea typeface="ＭＳ Ｐゴシック" charset="0"/>
                <a:cs typeface="ＭＳ Ｐゴシック" charset="0"/>
              </a:rPr>
              <a:t>Consider two sets of canonical variables		which may be even considered as the evolution of the system between two points in phase space</a:t>
            </a:r>
          </a:p>
          <a:p>
            <a:r>
              <a:rPr lang="en-US" sz="2400" dirty="0">
                <a:latin typeface="Palatino" charset="0"/>
                <a:ea typeface="ＭＳ Ｐゴシック" charset="0"/>
                <a:cs typeface="ＭＳ Ｐゴシック" charset="0"/>
              </a:rPr>
              <a:t>A transformation from the one to the other set can be constructed through a </a:t>
            </a:r>
            <a:r>
              <a:rPr lang="en-US" sz="2400" b="1" dirty="0">
                <a:latin typeface="Palatino" charset="0"/>
                <a:ea typeface="ＭＳ Ｐゴシック" charset="0"/>
                <a:cs typeface="ＭＳ Ｐゴシック" charset="0"/>
              </a:rPr>
              <a:t>map </a:t>
            </a:r>
          </a:p>
          <a:p>
            <a:pPr>
              <a:lnSpc>
                <a:spcPct val="150000"/>
              </a:lnSpc>
            </a:pPr>
            <a:endParaRPr lang="en-US" sz="2400" dirty="0">
              <a:latin typeface="Palatino" charset="0"/>
              <a:ea typeface="ＭＳ Ｐゴシック" charset="0"/>
              <a:cs typeface="ＭＳ Ｐゴシック" charset="0"/>
            </a:endParaRPr>
          </a:p>
        </p:txBody>
      </p:sp>
      <p:pic>
        <p:nvPicPr>
          <p:cNvPr id="717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23025" y="756444"/>
            <a:ext cx="102870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172" name="Picture 1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353320"/>
            <a:ext cx="2070100" cy="35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20382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Symplectic maps</a:t>
            </a:r>
          </a:p>
        </p:txBody>
      </p:sp>
      <p:sp>
        <p:nvSpPr>
          <p:cNvPr id="7170" name="Content Placeholder 1"/>
          <p:cNvSpPr>
            <a:spLocks noGrp="1"/>
          </p:cNvSpPr>
          <p:nvPr>
            <p:ph sz="half" idx="1"/>
          </p:nvPr>
        </p:nvSpPr>
        <p:spPr>
          <a:xfrm>
            <a:off x="323850" y="692150"/>
            <a:ext cx="8820150" cy="5513388"/>
          </a:xfrm>
        </p:spPr>
        <p:txBody>
          <a:bodyPr/>
          <a:lstStyle/>
          <a:p>
            <a:r>
              <a:rPr lang="en-US" sz="2400" dirty="0">
                <a:latin typeface="Palatino" charset="0"/>
                <a:ea typeface="ＭＳ Ｐゴシック" charset="0"/>
                <a:cs typeface="ＭＳ Ｐゴシック" charset="0"/>
              </a:rPr>
              <a:t>Consider two sets of canonical variables		which may be even considered as the evolution of the system between two points in phase space</a:t>
            </a:r>
          </a:p>
          <a:p>
            <a:r>
              <a:rPr lang="en-US" sz="2400" dirty="0">
                <a:latin typeface="Palatino" charset="0"/>
                <a:ea typeface="ＭＳ Ｐゴシック" charset="0"/>
                <a:cs typeface="ＭＳ Ｐゴシック" charset="0"/>
              </a:rPr>
              <a:t>A transformation from the one to the other set can be constructed through a </a:t>
            </a:r>
            <a:r>
              <a:rPr lang="en-US" sz="2400" b="1" dirty="0">
                <a:latin typeface="Palatino" charset="0"/>
                <a:ea typeface="ＭＳ Ｐゴシック" charset="0"/>
                <a:cs typeface="ＭＳ Ｐゴシック" charset="0"/>
              </a:rPr>
              <a:t>map </a:t>
            </a:r>
          </a:p>
          <a:p>
            <a:pPr>
              <a:lnSpc>
                <a:spcPct val="150000"/>
              </a:lnSpc>
            </a:pPr>
            <a:r>
              <a:rPr lang="en-US" sz="2400" dirty="0">
                <a:latin typeface="Palatino" charset="0"/>
                <a:ea typeface="ＭＳ Ｐゴシック" charset="0"/>
                <a:cs typeface="ＭＳ Ｐゴシック" charset="0"/>
              </a:rPr>
              <a:t>The </a:t>
            </a:r>
            <a:r>
              <a:rPr lang="en-US" sz="2400" b="1" dirty="0" err="1">
                <a:latin typeface="Palatino" charset="0"/>
                <a:ea typeface="ＭＳ Ｐゴシック" charset="0"/>
                <a:cs typeface="ＭＳ Ｐゴシック" charset="0"/>
              </a:rPr>
              <a:t>Jacobian</a:t>
            </a:r>
            <a:r>
              <a:rPr lang="en-US" sz="2400" b="1" dirty="0">
                <a:latin typeface="Palatino" charset="0"/>
                <a:ea typeface="ＭＳ Ｐゴシック" charset="0"/>
                <a:cs typeface="ＭＳ Ｐゴシック" charset="0"/>
              </a:rPr>
              <a:t> matrix </a:t>
            </a:r>
            <a:r>
              <a:rPr lang="en-US" sz="2400" dirty="0">
                <a:latin typeface="Palatino" charset="0"/>
                <a:ea typeface="ＭＳ Ｐゴシック" charset="0"/>
                <a:cs typeface="ＭＳ Ｐゴシック" charset="0"/>
              </a:rPr>
              <a:t>of the map 		        is composed by the elements</a:t>
            </a:r>
          </a:p>
          <a:p>
            <a:pPr>
              <a:spcBef>
                <a:spcPts val="1800"/>
              </a:spcBef>
            </a:pPr>
            <a:r>
              <a:rPr lang="en-US" sz="2400" dirty="0">
                <a:latin typeface="Palatino" charset="0"/>
                <a:ea typeface="ＭＳ Ｐゴシック" charset="0"/>
                <a:cs typeface="ＭＳ Ｐゴシック" charset="0"/>
              </a:rPr>
              <a:t>The map is </a:t>
            </a:r>
            <a:r>
              <a:rPr lang="en-US" sz="2400" b="1" dirty="0">
                <a:latin typeface="Palatino" charset="0"/>
                <a:ea typeface="ＭＳ Ｐゴシック" charset="0"/>
                <a:cs typeface="ＭＳ Ｐゴシック" charset="0"/>
              </a:rPr>
              <a:t>symplectic</a:t>
            </a:r>
            <a:r>
              <a:rPr lang="en-US" sz="2400" dirty="0">
                <a:latin typeface="Palatino" charset="0"/>
                <a:ea typeface="ＭＳ Ｐゴシック" charset="0"/>
                <a:cs typeface="ＭＳ Ｐゴシック" charset="0"/>
              </a:rPr>
              <a:t> if  		      where</a:t>
            </a:r>
          </a:p>
          <a:p>
            <a:r>
              <a:rPr lang="en-US" sz="2400" dirty="0">
                <a:latin typeface="Palatino" charset="0"/>
                <a:ea typeface="ＭＳ Ｐゴシック" charset="0"/>
                <a:cs typeface="ＭＳ Ｐゴシック" charset="0"/>
              </a:rPr>
              <a:t>It can be shown that </a:t>
            </a:r>
          </a:p>
        </p:txBody>
      </p:sp>
      <p:pic>
        <p:nvPicPr>
          <p:cNvPr id="7173" name="Picture 16"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08029" y="2797051"/>
            <a:ext cx="2200275"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174" name="Picture 1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3233738"/>
            <a:ext cx="1511300" cy="78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176" name="Picture 1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08850" y="3917553"/>
            <a:ext cx="1690688" cy="663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11960" y="4036985"/>
            <a:ext cx="1872208" cy="328119"/>
          </a:xfrm>
          <a:prstGeom prst="rect">
            <a:avLst/>
          </a:prstGeom>
        </p:spPr>
      </p:pic>
      <p:pic>
        <p:nvPicPr>
          <p:cNvPr id="2" name="Picture 1">
            <a:extLst>
              <a:ext uri="{FF2B5EF4-FFF2-40B4-BE49-F238E27FC236}">
                <a16:creationId xmlns:a16="http://schemas.microsoft.com/office/drawing/2014/main" id="{322A978F-276D-604C-BDCE-E4B7223BAEEF}"/>
              </a:ext>
            </a:extLst>
          </p:cNvPr>
          <p:cNvPicPr>
            <a:picLocks noChangeAspect="1"/>
          </p:cNvPicPr>
          <p:nvPr/>
        </p:nvPicPr>
        <p:blipFill>
          <a:blip r:embed="rId7"/>
          <a:stretch>
            <a:fillRect/>
          </a:stretch>
        </p:blipFill>
        <p:spPr>
          <a:xfrm>
            <a:off x="3597275" y="4442493"/>
            <a:ext cx="1872208" cy="386993"/>
          </a:xfrm>
          <a:prstGeom prst="rect">
            <a:avLst/>
          </a:prstGeom>
        </p:spPr>
      </p:pic>
      <p:pic>
        <p:nvPicPr>
          <p:cNvPr id="4" name="Picture 1" descr="latex-image-1.pdf">
            <a:extLst>
              <a:ext uri="{FF2B5EF4-FFF2-40B4-BE49-F238E27FC236}">
                <a16:creationId xmlns:a16="http://schemas.microsoft.com/office/drawing/2014/main" id="{1C835282-95A1-B7D8-87C5-EDD3D65C9EE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423025" y="756444"/>
            <a:ext cx="102870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15" descr="latex-image-1.pdf">
            <a:extLst>
              <a:ext uri="{FF2B5EF4-FFF2-40B4-BE49-F238E27FC236}">
                <a16:creationId xmlns:a16="http://schemas.microsoft.com/office/drawing/2014/main" id="{B9BDB33D-FEBD-3BEC-F619-3D3E92CB9C7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2353320"/>
            <a:ext cx="2070100" cy="35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54177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Symplectic maps</a:t>
            </a:r>
          </a:p>
        </p:txBody>
      </p:sp>
      <p:sp>
        <p:nvSpPr>
          <p:cNvPr id="7170" name="Content Placeholder 1"/>
          <p:cNvSpPr>
            <a:spLocks noGrp="1"/>
          </p:cNvSpPr>
          <p:nvPr>
            <p:ph sz="half" idx="1"/>
          </p:nvPr>
        </p:nvSpPr>
        <p:spPr>
          <a:xfrm>
            <a:off x="323850" y="692150"/>
            <a:ext cx="8820150" cy="5513388"/>
          </a:xfrm>
        </p:spPr>
        <p:txBody>
          <a:bodyPr/>
          <a:lstStyle/>
          <a:p>
            <a:r>
              <a:rPr lang="en-US" sz="2400" dirty="0">
                <a:latin typeface="Palatino" charset="0"/>
                <a:ea typeface="ＭＳ Ｐゴシック" charset="0"/>
                <a:cs typeface="ＭＳ Ｐゴシック" charset="0"/>
              </a:rPr>
              <a:t>Consider two sets of canonical variables		which may be even considered as the evolution of the system between two points in phase space</a:t>
            </a:r>
          </a:p>
          <a:p>
            <a:r>
              <a:rPr lang="en-US" sz="2400" dirty="0">
                <a:latin typeface="Palatino" charset="0"/>
                <a:ea typeface="ＭＳ Ｐゴシック" charset="0"/>
                <a:cs typeface="ＭＳ Ｐゴシック" charset="0"/>
              </a:rPr>
              <a:t>A transformation from the one to the other set can be constructed through a </a:t>
            </a:r>
            <a:r>
              <a:rPr lang="en-US" sz="2400" b="1" dirty="0">
                <a:latin typeface="Palatino" charset="0"/>
                <a:ea typeface="ＭＳ Ｐゴシック" charset="0"/>
                <a:cs typeface="ＭＳ Ｐゴシック" charset="0"/>
              </a:rPr>
              <a:t>map </a:t>
            </a:r>
          </a:p>
          <a:p>
            <a:pPr>
              <a:lnSpc>
                <a:spcPct val="150000"/>
              </a:lnSpc>
            </a:pPr>
            <a:r>
              <a:rPr lang="en-US" sz="2400" dirty="0">
                <a:latin typeface="Palatino" charset="0"/>
                <a:ea typeface="ＭＳ Ｐゴシック" charset="0"/>
                <a:cs typeface="ＭＳ Ｐゴシック" charset="0"/>
              </a:rPr>
              <a:t>The </a:t>
            </a:r>
            <a:r>
              <a:rPr lang="en-US" sz="2400" b="1" dirty="0">
                <a:latin typeface="Palatino" charset="0"/>
                <a:ea typeface="ＭＳ Ｐゴシック" charset="0"/>
                <a:cs typeface="ＭＳ Ｐゴシック" charset="0"/>
              </a:rPr>
              <a:t>Jacobian matrix </a:t>
            </a:r>
            <a:r>
              <a:rPr lang="en-US" sz="2400" dirty="0">
                <a:latin typeface="Palatino" charset="0"/>
                <a:ea typeface="ＭＳ Ｐゴシック" charset="0"/>
                <a:cs typeface="ＭＳ Ｐゴシック" charset="0"/>
              </a:rPr>
              <a:t>of the map 		        is composed by the elements</a:t>
            </a:r>
          </a:p>
          <a:p>
            <a:pPr>
              <a:spcBef>
                <a:spcPts val="1800"/>
              </a:spcBef>
            </a:pPr>
            <a:r>
              <a:rPr lang="en-US" sz="2400" dirty="0">
                <a:latin typeface="Palatino" charset="0"/>
                <a:ea typeface="ＭＳ Ｐゴシック" charset="0"/>
                <a:cs typeface="ＭＳ Ｐゴシック" charset="0"/>
              </a:rPr>
              <a:t>The map is </a:t>
            </a:r>
            <a:r>
              <a:rPr lang="en-US" sz="2400" b="1" dirty="0">
                <a:latin typeface="Palatino" charset="0"/>
                <a:ea typeface="ＭＳ Ｐゴシック" charset="0"/>
                <a:cs typeface="ＭＳ Ｐゴシック" charset="0"/>
              </a:rPr>
              <a:t>symplectic</a:t>
            </a:r>
            <a:r>
              <a:rPr lang="en-US" sz="2400" dirty="0">
                <a:latin typeface="Palatino" charset="0"/>
                <a:ea typeface="ＭＳ Ｐゴシック" charset="0"/>
                <a:cs typeface="ＭＳ Ｐゴシック" charset="0"/>
              </a:rPr>
              <a:t> if  		      where</a:t>
            </a:r>
          </a:p>
          <a:p>
            <a:r>
              <a:rPr lang="en-US" sz="2400" dirty="0">
                <a:latin typeface="Palatino" charset="0"/>
                <a:ea typeface="ＭＳ Ｐゴシック" charset="0"/>
                <a:cs typeface="ＭＳ Ｐゴシック" charset="0"/>
              </a:rPr>
              <a:t>It can be shown that </a:t>
            </a:r>
          </a:p>
          <a:p>
            <a:r>
              <a:rPr lang="en-US" sz="2400" dirty="0">
                <a:latin typeface="Palatino" charset="0"/>
                <a:ea typeface="ＭＳ Ｐゴシック" charset="0"/>
                <a:cs typeface="ＭＳ Ｐゴシック" charset="0"/>
              </a:rPr>
              <a:t>It can be shown that the variables defined through a symplectic map				    which is a known relation satisfied by canonical variables</a:t>
            </a:r>
          </a:p>
          <a:p>
            <a:r>
              <a:rPr lang="en-US" sz="2400" dirty="0">
                <a:latin typeface="Palatino" charset="0"/>
                <a:ea typeface="ＭＳ Ｐゴシック" charset="0"/>
                <a:cs typeface="ＭＳ Ｐゴシック" charset="0"/>
              </a:rPr>
              <a:t>In other words, symplectic maps </a:t>
            </a:r>
            <a:r>
              <a:rPr lang="en-US" sz="2400" b="1" dirty="0">
                <a:latin typeface="Palatino" charset="0"/>
                <a:ea typeface="ＭＳ Ｐゴシック" charset="0"/>
                <a:cs typeface="ＭＳ Ｐゴシック" charset="0"/>
              </a:rPr>
              <a:t>preserve</a:t>
            </a:r>
            <a:r>
              <a:rPr lang="en-US" sz="2400" dirty="0">
                <a:latin typeface="Palatino" charset="0"/>
                <a:ea typeface="ＭＳ Ｐゴシック" charset="0"/>
                <a:cs typeface="ＭＳ Ｐゴシック" charset="0"/>
              </a:rPr>
              <a:t> Poisson brackets</a:t>
            </a:r>
          </a:p>
        </p:txBody>
      </p:sp>
      <p:pic>
        <p:nvPicPr>
          <p:cNvPr id="717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23025" y="756444"/>
            <a:ext cx="102870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172" name="Picture 1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353320"/>
            <a:ext cx="2070100" cy="35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173" name="Picture 16"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08029" y="2797051"/>
            <a:ext cx="2200275"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174" name="Picture 17"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00563" y="3233738"/>
            <a:ext cx="1511300" cy="78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322A978F-276D-604C-BDCE-E4B7223BAEEF}"/>
              </a:ext>
            </a:extLst>
          </p:cNvPr>
          <p:cNvPicPr>
            <a:picLocks noChangeAspect="1"/>
          </p:cNvPicPr>
          <p:nvPr/>
        </p:nvPicPr>
        <p:blipFill>
          <a:blip r:embed="rId7"/>
          <a:stretch>
            <a:fillRect/>
          </a:stretch>
        </p:blipFill>
        <p:spPr>
          <a:xfrm>
            <a:off x="3597275" y="4442493"/>
            <a:ext cx="1872208" cy="386993"/>
          </a:xfrm>
          <a:prstGeom prst="rect">
            <a:avLst/>
          </a:prstGeom>
        </p:spPr>
      </p:pic>
      <p:pic>
        <p:nvPicPr>
          <p:cNvPr id="6" name="Picture 5">
            <a:extLst>
              <a:ext uri="{FF2B5EF4-FFF2-40B4-BE49-F238E27FC236}">
                <a16:creationId xmlns:a16="http://schemas.microsoft.com/office/drawing/2014/main" id="{6D45C98E-5FCC-4409-8257-2AE63565A187}"/>
              </a:ext>
            </a:extLst>
          </p:cNvPr>
          <p:cNvPicPr>
            <a:picLocks noChangeAspect="1"/>
          </p:cNvPicPr>
          <p:nvPr/>
        </p:nvPicPr>
        <p:blipFill>
          <a:blip r:embed="rId8"/>
          <a:stretch>
            <a:fillRect/>
          </a:stretch>
        </p:blipFill>
        <p:spPr>
          <a:xfrm>
            <a:off x="3085033" y="5301208"/>
            <a:ext cx="2973934" cy="346655"/>
          </a:xfrm>
          <a:prstGeom prst="rect">
            <a:avLst/>
          </a:prstGeom>
        </p:spPr>
      </p:pic>
      <p:pic>
        <p:nvPicPr>
          <p:cNvPr id="3" name="Picture 19" descr="latex-image-1.pdf">
            <a:extLst>
              <a:ext uri="{FF2B5EF4-FFF2-40B4-BE49-F238E27FC236}">
                <a16:creationId xmlns:a16="http://schemas.microsoft.com/office/drawing/2014/main" id="{75B341CC-E265-D41A-12E2-694294FF2CB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308850" y="3917553"/>
            <a:ext cx="1690688" cy="663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latex-image-1.pdf">
            <a:extLst>
              <a:ext uri="{FF2B5EF4-FFF2-40B4-BE49-F238E27FC236}">
                <a16:creationId xmlns:a16="http://schemas.microsoft.com/office/drawing/2014/main" id="{C2F216AA-9977-8468-01F9-D8804797B6D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11960" y="4036985"/>
            <a:ext cx="1872208" cy="328119"/>
          </a:xfrm>
          <a:prstGeom prst="rect">
            <a:avLst/>
          </a:prstGeom>
        </p:spPr>
      </p:pic>
    </p:spTree>
    <p:extLst>
      <p:ext uri="{BB962C8B-B14F-4D97-AF65-F5344CB8AC3E}">
        <p14:creationId xmlns:p14="http://schemas.microsoft.com/office/powerpoint/2010/main" val="10913829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noChangeArrowheads="1"/>
          </p:cNvSpPr>
          <p:nvPr>
            <p:ph type="title"/>
          </p:nvPr>
        </p:nvSpPr>
        <p:spPr>
          <a:xfrm>
            <a:off x="1371600" y="-65088"/>
            <a:ext cx="7161213" cy="685801"/>
          </a:xfrm>
        </p:spPr>
        <p:txBody>
          <a:bodyPr/>
          <a:lstStyle/>
          <a:p>
            <a:pPr eaLnBrk="1" hangingPunct="1"/>
            <a:r>
              <a:rPr lang="en-US" sz="3600" dirty="0">
                <a:latin typeface="Palatino" charset="0"/>
                <a:ea typeface="ＭＳ Ｐゴシック" charset="0"/>
                <a:cs typeface="ＭＳ Ｐゴシック" charset="0"/>
              </a:rPr>
              <a:t>Why symplecticity is important</a:t>
            </a:r>
          </a:p>
        </p:txBody>
      </p:sp>
      <p:sp>
        <p:nvSpPr>
          <p:cNvPr id="23554" name="Content Placeholder 1"/>
          <p:cNvSpPr>
            <a:spLocks noGrp="1"/>
          </p:cNvSpPr>
          <p:nvPr>
            <p:ph sz="half" idx="1"/>
          </p:nvPr>
        </p:nvSpPr>
        <p:spPr>
          <a:xfrm>
            <a:off x="323850" y="620713"/>
            <a:ext cx="8640763" cy="5976639"/>
          </a:xfrm>
        </p:spPr>
        <p:txBody>
          <a:bodyPr/>
          <a:lstStyle/>
          <a:p>
            <a:r>
              <a:rPr lang="en-US" sz="2400" b="1" dirty="0">
                <a:latin typeface="Palatino" charset="0"/>
                <a:ea typeface="ＭＳ Ｐゴシック" charset="0"/>
                <a:cs typeface="ＭＳ Ｐゴシック" charset="0"/>
              </a:rPr>
              <a:t>Symplecticity</a:t>
            </a:r>
            <a:r>
              <a:rPr lang="en-US" sz="2400" dirty="0">
                <a:latin typeface="Palatino" charset="0"/>
                <a:ea typeface="ＭＳ Ｐゴシック" charset="0"/>
                <a:cs typeface="ＭＳ Ｐゴシック" charset="0"/>
              </a:rPr>
              <a:t> guarantees that the </a:t>
            </a:r>
            <a:r>
              <a:rPr lang="en-US" sz="2400" b="1" dirty="0">
                <a:latin typeface="Palatino" charset="0"/>
                <a:ea typeface="ＭＳ Ｐゴシック" charset="0"/>
                <a:cs typeface="ＭＳ Ｐゴシック" charset="0"/>
              </a:rPr>
              <a:t>transformations</a:t>
            </a:r>
            <a:r>
              <a:rPr lang="en-US" sz="2400" dirty="0">
                <a:latin typeface="Palatino" charset="0"/>
                <a:ea typeface="ＭＳ Ｐゴシック" charset="0"/>
                <a:cs typeface="ＭＳ Ｐゴシック" charset="0"/>
              </a:rPr>
              <a:t> in phase space are </a:t>
            </a:r>
            <a:r>
              <a:rPr lang="en-US" sz="2400" b="1" dirty="0">
                <a:latin typeface="Palatino" charset="0"/>
                <a:ea typeface="ＭＳ Ｐゴシック" charset="0"/>
                <a:cs typeface="ＭＳ Ｐゴシック" charset="0"/>
              </a:rPr>
              <a:t>area preserving</a:t>
            </a:r>
          </a:p>
          <a:p>
            <a:r>
              <a:rPr lang="en-US" sz="2400" dirty="0">
                <a:latin typeface="Palatino" charset="0"/>
                <a:ea typeface="ＭＳ Ｐゴシック" charset="0"/>
                <a:cs typeface="ＭＳ Ｐゴシック" charset="0"/>
              </a:rPr>
              <a:t>To understand what deviation from symplecticity produces consider the simple case of the </a:t>
            </a:r>
            <a:r>
              <a:rPr lang="en-US" sz="2400" b="1" dirty="0">
                <a:latin typeface="Palatino" charset="0"/>
                <a:ea typeface="ＭＳ Ｐゴシック" charset="0"/>
                <a:cs typeface="ＭＳ Ｐゴシック" charset="0"/>
              </a:rPr>
              <a:t>quadrupole</a:t>
            </a:r>
            <a:r>
              <a:rPr lang="en-US" sz="2400" dirty="0">
                <a:latin typeface="Palatino" charset="0"/>
                <a:ea typeface="ＭＳ Ｐゴシック" charset="0"/>
                <a:cs typeface="ＭＳ Ｐゴシック" charset="0"/>
              </a:rPr>
              <a:t> with the general matrix written as</a:t>
            </a:r>
          </a:p>
          <a:p>
            <a:endParaRPr lang="en-US" sz="2400" dirty="0">
              <a:latin typeface="Palatino" charset="0"/>
              <a:ea typeface="ＭＳ Ｐゴシック" charset="0"/>
              <a:cs typeface="ＭＳ Ｐゴシック" charset="0"/>
            </a:endParaRPr>
          </a:p>
          <a:p>
            <a:pPr>
              <a:lnSpc>
                <a:spcPct val="120000"/>
              </a:lnSpc>
            </a:pPr>
            <a:endParaRPr lang="en-US" sz="2400" dirty="0">
              <a:latin typeface="Palatino" charset="0"/>
              <a:ea typeface="ＭＳ Ｐゴシック" charset="0"/>
              <a:cs typeface="ＭＳ Ｐゴシック" charset="0"/>
            </a:endParaRPr>
          </a:p>
        </p:txBody>
      </p:sp>
      <p:pic>
        <p:nvPicPr>
          <p:cNvPr id="23555" name="Picture 8"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69988" y="2565400"/>
            <a:ext cx="5346700" cy="927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394898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noChangeArrowheads="1"/>
          </p:cNvSpPr>
          <p:nvPr>
            <p:ph type="title"/>
          </p:nvPr>
        </p:nvSpPr>
        <p:spPr>
          <a:xfrm>
            <a:off x="1371600" y="-65088"/>
            <a:ext cx="7161213" cy="685801"/>
          </a:xfrm>
        </p:spPr>
        <p:txBody>
          <a:bodyPr/>
          <a:lstStyle/>
          <a:p>
            <a:pPr eaLnBrk="1" hangingPunct="1"/>
            <a:r>
              <a:rPr lang="en-US" sz="3600" dirty="0">
                <a:latin typeface="Palatino" charset="0"/>
                <a:ea typeface="ＭＳ Ｐゴシック" charset="0"/>
                <a:cs typeface="ＭＳ Ｐゴシック" charset="0"/>
              </a:rPr>
              <a:t>Why symplecticity is important</a:t>
            </a:r>
          </a:p>
        </p:txBody>
      </p:sp>
      <p:sp>
        <p:nvSpPr>
          <p:cNvPr id="23554" name="Content Placeholder 1"/>
          <p:cNvSpPr>
            <a:spLocks noGrp="1"/>
          </p:cNvSpPr>
          <p:nvPr>
            <p:ph sz="half" idx="1"/>
          </p:nvPr>
        </p:nvSpPr>
        <p:spPr>
          <a:xfrm>
            <a:off x="323850" y="620713"/>
            <a:ext cx="8640763" cy="5976639"/>
          </a:xfrm>
        </p:spPr>
        <p:txBody>
          <a:bodyPr/>
          <a:lstStyle/>
          <a:p>
            <a:r>
              <a:rPr lang="en-US" sz="2400" b="1" dirty="0">
                <a:latin typeface="Palatino" charset="0"/>
                <a:ea typeface="ＭＳ Ｐゴシック" charset="0"/>
                <a:cs typeface="ＭＳ Ｐゴシック" charset="0"/>
              </a:rPr>
              <a:t>Symplecticity</a:t>
            </a:r>
            <a:r>
              <a:rPr lang="en-US" sz="2400" dirty="0">
                <a:latin typeface="Palatino" charset="0"/>
                <a:ea typeface="ＭＳ Ｐゴシック" charset="0"/>
                <a:cs typeface="ＭＳ Ｐゴシック" charset="0"/>
              </a:rPr>
              <a:t> guarantees that the </a:t>
            </a:r>
            <a:r>
              <a:rPr lang="en-US" sz="2400" b="1" dirty="0">
                <a:latin typeface="Palatino" charset="0"/>
                <a:ea typeface="ＭＳ Ｐゴシック" charset="0"/>
                <a:cs typeface="ＭＳ Ｐゴシック" charset="0"/>
              </a:rPr>
              <a:t>transformations</a:t>
            </a:r>
            <a:r>
              <a:rPr lang="en-US" sz="2400" dirty="0">
                <a:latin typeface="Palatino" charset="0"/>
                <a:ea typeface="ＭＳ Ｐゴシック" charset="0"/>
                <a:cs typeface="ＭＳ Ｐゴシック" charset="0"/>
              </a:rPr>
              <a:t> in phase space are </a:t>
            </a:r>
            <a:r>
              <a:rPr lang="en-US" sz="2400" b="1" dirty="0">
                <a:latin typeface="Palatino" charset="0"/>
                <a:ea typeface="ＭＳ Ｐゴシック" charset="0"/>
                <a:cs typeface="ＭＳ Ｐゴシック" charset="0"/>
              </a:rPr>
              <a:t>area preserving</a:t>
            </a:r>
          </a:p>
          <a:p>
            <a:r>
              <a:rPr lang="en-US" sz="2400" dirty="0">
                <a:latin typeface="Palatino" charset="0"/>
                <a:ea typeface="ＭＳ Ｐゴシック" charset="0"/>
                <a:cs typeface="ＭＳ Ｐゴシック" charset="0"/>
              </a:rPr>
              <a:t>To understand what deviation from symplecticity produces consider the simple case of the </a:t>
            </a:r>
            <a:r>
              <a:rPr lang="en-US" sz="2400" b="1" dirty="0">
                <a:latin typeface="Palatino" charset="0"/>
                <a:ea typeface="ＭＳ Ｐゴシック" charset="0"/>
                <a:cs typeface="ＭＳ Ｐゴシック" charset="0"/>
              </a:rPr>
              <a:t>quadrupole</a:t>
            </a:r>
            <a:r>
              <a:rPr lang="en-US" sz="2400" dirty="0">
                <a:latin typeface="Palatino" charset="0"/>
                <a:ea typeface="ＭＳ Ｐゴシック" charset="0"/>
                <a:cs typeface="ＭＳ Ｐゴシック" charset="0"/>
              </a:rPr>
              <a:t> with the general matrix written as</a:t>
            </a:r>
          </a:p>
          <a:p>
            <a:endParaRPr lang="en-US" sz="2400" dirty="0">
              <a:latin typeface="Palatino" charset="0"/>
              <a:ea typeface="ＭＳ Ｐゴシック" charset="0"/>
              <a:cs typeface="ＭＳ Ｐゴシック" charset="0"/>
            </a:endParaRPr>
          </a:p>
          <a:p>
            <a:pPr>
              <a:lnSpc>
                <a:spcPct val="120000"/>
              </a:lnSpc>
            </a:pPr>
            <a:endParaRPr lang="en-US" sz="2400" dirty="0">
              <a:latin typeface="Palatino" charset="0"/>
              <a:ea typeface="ＭＳ Ｐゴシック" charset="0"/>
              <a:cs typeface="ＭＳ Ｐゴシック" charset="0"/>
            </a:endParaRPr>
          </a:p>
          <a:p>
            <a:pPr>
              <a:lnSpc>
                <a:spcPct val="120000"/>
              </a:lnSpc>
            </a:pPr>
            <a:r>
              <a:rPr lang="en-US" sz="2400" dirty="0">
                <a:latin typeface="Palatino" charset="0"/>
                <a:ea typeface="ＭＳ Ｐゴシック" charset="0"/>
                <a:cs typeface="ＭＳ Ｐゴシック" charset="0"/>
              </a:rPr>
              <a:t>Take the Taylor expansion for small lengths, up to first order</a:t>
            </a:r>
          </a:p>
          <a:p>
            <a:pPr>
              <a:lnSpc>
                <a:spcPct val="120000"/>
              </a:lnSpc>
            </a:pPr>
            <a:endParaRPr lang="en-US" sz="2400" dirty="0">
              <a:latin typeface="Palatino" charset="0"/>
              <a:ea typeface="ＭＳ Ｐゴシック" charset="0"/>
              <a:cs typeface="ＭＳ Ｐゴシック" charset="0"/>
            </a:endParaRPr>
          </a:p>
          <a:p>
            <a:pPr>
              <a:lnSpc>
                <a:spcPct val="120000"/>
              </a:lnSpc>
            </a:pPr>
            <a:r>
              <a:rPr lang="en-US" sz="2400" dirty="0">
                <a:latin typeface="Palatino" charset="0"/>
                <a:ea typeface="ＭＳ Ｐゴシック" charset="0"/>
                <a:cs typeface="ＭＳ Ｐゴシック" charset="0"/>
              </a:rPr>
              <a:t>This is indeed </a:t>
            </a:r>
            <a:r>
              <a:rPr lang="en-US" sz="2400" b="1" dirty="0">
                <a:latin typeface="Palatino" charset="0"/>
                <a:ea typeface="ＭＳ Ｐゴシック" charset="0"/>
                <a:cs typeface="ＭＳ Ｐゴシック" charset="0"/>
              </a:rPr>
              <a:t>not symplectic </a:t>
            </a:r>
            <a:r>
              <a:rPr lang="en-US" sz="2400" dirty="0">
                <a:latin typeface="Palatino" charset="0"/>
                <a:ea typeface="ＭＳ Ｐゴシック" charset="0"/>
                <a:cs typeface="ＭＳ Ｐゴシック" charset="0"/>
              </a:rPr>
              <a:t>as the determinant of the matrix is equal to		      , i.e. there is a deviation from symplecticity at 2</a:t>
            </a:r>
            <a:r>
              <a:rPr lang="en-US" sz="2400" baseline="30000" dirty="0">
                <a:latin typeface="Palatino" charset="0"/>
                <a:ea typeface="ＭＳ Ｐゴシック" charset="0"/>
                <a:cs typeface="ＭＳ Ｐゴシック" charset="0"/>
              </a:rPr>
              <a:t>nd</a:t>
            </a:r>
            <a:r>
              <a:rPr lang="en-US" sz="2400" dirty="0">
                <a:latin typeface="Palatino" charset="0"/>
                <a:ea typeface="ＭＳ Ｐゴシック" charset="0"/>
                <a:cs typeface="ＭＳ Ｐゴシック" charset="0"/>
              </a:rPr>
              <a:t> order in the quadrupole length</a:t>
            </a:r>
          </a:p>
        </p:txBody>
      </p:sp>
      <p:pic>
        <p:nvPicPr>
          <p:cNvPr id="23555" name="Picture 8"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69988" y="2565400"/>
            <a:ext cx="5346700" cy="927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56"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4221163"/>
            <a:ext cx="4321175" cy="860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57" name="Picture 7"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35325" y="5511800"/>
            <a:ext cx="1222375"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010176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5"/>
          <p:cNvSpPr>
            <a:spLocks noGrp="1" noChangeArrowheads="1"/>
          </p:cNvSpPr>
          <p:nvPr>
            <p:ph type="title"/>
          </p:nvPr>
        </p:nvSpPr>
        <p:spPr>
          <a:xfrm>
            <a:off x="1116013" y="-65088"/>
            <a:ext cx="7559675" cy="685801"/>
          </a:xfrm>
        </p:spPr>
        <p:txBody>
          <a:bodyPr/>
          <a:lstStyle/>
          <a:p>
            <a:pPr eaLnBrk="1" hangingPunct="1"/>
            <a:r>
              <a:rPr lang="en-US">
                <a:latin typeface="Palatino" charset="0"/>
                <a:ea typeface="ＭＳ Ｐゴシック" charset="0"/>
                <a:cs typeface="ＭＳ Ｐゴシック" charset="0"/>
              </a:rPr>
              <a:t>Phase portrait for non-symplectic matrix</a:t>
            </a:r>
          </a:p>
        </p:txBody>
      </p:sp>
      <p:sp>
        <p:nvSpPr>
          <p:cNvPr id="25602" name="Content Placeholder 1"/>
          <p:cNvSpPr>
            <a:spLocks noGrp="1"/>
          </p:cNvSpPr>
          <p:nvPr>
            <p:ph sz="half" idx="1"/>
          </p:nvPr>
        </p:nvSpPr>
        <p:spPr>
          <a:xfrm>
            <a:off x="323850" y="620713"/>
            <a:ext cx="8640763" cy="5513387"/>
          </a:xfrm>
        </p:spPr>
        <p:txBody>
          <a:bodyPr/>
          <a:lstStyle/>
          <a:p>
            <a:r>
              <a:rPr lang="en-US" dirty="0">
                <a:latin typeface="Palatino" charset="0"/>
                <a:ea typeface="ＭＳ Ｐゴシック" charset="0"/>
                <a:cs typeface="ＭＳ Ｐゴシック" charset="0"/>
              </a:rPr>
              <a:t>The iterated </a:t>
            </a:r>
            <a:r>
              <a:rPr lang="en-US" b="1" dirty="0">
                <a:solidFill>
                  <a:srgbClr val="92D050"/>
                </a:solidFill>
                <a:latin typeface="Palatino" charset="0"/>
                <a:ea typeface="ＭＳ Ｐゴシック" charset="0"/>
                <a:cs typeface="ＭＳ Ｐゴシック" charset="0"/>
              </a:rPr>
              <a:t>non-symplectic matrix </a:t>
            </a:r>
            <a:r>
              <a:rPr lang="en-US" dirty="0">
                <a:latin typeface="Palatino" charset="0"/>
                <a:ea typeface="ＭＳ Ｐゴシック" charset="0"/>
                <a:cs typeface="ＭＳ Ｐゴシック" charset="0"/>
              </a:rPr>
              <a:t>does not provide the well-know </a:t>
            </a:r>
            <a:r>
              <a:rPr lang="en-US" b="1" dirty="0">
                <a:solidFill>
                  <a:srgbClr val="FF0000"/>
                </a:solidFill>
                <a:latin typeface="Palatino" charset="0"/>
                <a:ea typeface="ＭＳ Ｐゴシック" charset="0"/>
                <a:cs typeface="ＭＳ Ｐゴシック" charset="0"/>
              </a:rPr>
              <a:t>elliptic trajectory </a:t>
            </a:r>
            <a:r>
              <a:rPr lang="en-US" dirty="0">
                <a:latin typeface="Palatino" charset="0"/>
                <a:ea typeface="ＭＳ Ｐゴシック" charset="0"/>
                <a:cs typeface="ＭＳ Ｐゴシック" charset="0"/>
              </a:rPr>
              <a:t>in phase space</a:t>
            </a:r>
          </a:p>
          <a:p>
            <a:r>
              <a:rPr lang="en-US" dirty="0">
                <a:latin typeface="Palatino" charset="0"/>
                <a:ea typeface="ＭＳ Ｐゴシック" charset="0"/>
                <a:cs typeface="ＭＳ Ｐゴシック" charset="0"/>
              </a:rPr>
              <a:t>Although the trajectory is very close to the original one, it </a:t>
            </a:r>
            <a:r>
              <a:rPr lang="en-US" b="1" dirty="0">
                <a:latin typeface="Palatino" charset="0"/>
                <a:ea typeface="ＭＳ Ｐゴシック" charset="0"/>
                <a:cs typeface="ＭＳ Ｐゴシック" charset="0"/>
              </a:rPr>
              <a:t>spirals outwards towards infinity</a:t>
            </a:r>
          </a:p>
        </p:txBody>
      </p:sp>
      <p:pic>
        <p:nvPicPr>
          <p:cNvPr id="25603" name="Picture 1"/>
          <p:cNvPicPr>
            <a:picLocks noChangeAspect="1"/>
          </p:cNvPicPr>
          <p:nvPr/>
        </p:nvPicPr>
        <p:blipFill>
          <a:blip r:embed="rId3">
            <a:extLst>
              <a:ext uri="{28A0092B-C50C-407E-A947-70E740481C1C}">
                <a14:useLocalDpi xmlns:a14="http://schemas.microsoft.com/office/drawing/2010/main" val="0"/>
              </a:ext>
            </a:extLst>
          </a:blip>
          <a:srcRect t="1875" r="3072" b="1846"/>
          <a:stretch>
            <a:fillRect/>
          </a:stretch>
        </p:blipFill>
        <p:spPr bwMode="auto">
          <a:xfrm>
            <a:off x="1042988" y="3068638"/>
            <a:ext cx="7327900" cy="360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rcRect l="996" r="1729"/>
          <a:stretch>
            <a:fillRect/>
          </a:stretch>
        </p:blipFill>
        <p:spPr bwMode="auto">
          <a:xfrm>
            <a:off x="1116013" y="3068638"/>
            <a:ext cx="7272337" cy="3673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428710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Summary of Lecture II</a:t>
            </a:r>
          </a:p>
        </p:txBody>
      </p:sp>
      <p:sp>
        <p:nvSpPr>
          <p:cNvPr id="11266" name="Rectangle 3"/>
          <p:cNvSpPr>
            <a:spLocks noChangeArrowheads="1"/>
          </p:cNvSpPr>
          <p:nvPr/>
        </p:nvSpPr>
        <p:spPr bwMode="auto">
          <a:xfrm>
            <a:off x="251520" y="749300"/>
            <a:ext cx="8892480" cy="6108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l">
              <a:buSzTx/>
              <a:defRPr/>
            </a:pPr>
            <a:r>
              <a:rPr lang="en-US" sz="2400" b="1" dirty="0">
                <a:latin typeface="Palatino" charset="0"/>
              </a:rPr>
              <a:t>Canonical (or symplectic) transformations</a:t>
            </a:r>
            <a:r>
              <a:rPr lang="en-US" sz="2400" dirty="0">
                <a:latin typeface="Palatino" charset="0"/>
              </a:rPr>
              <a:t> are necessary for preserving the phase space-volume</a:t>
            </a:r>
          </a:p>
          <a:p>
            <a:pPr marL="342900" indent="-342900" algn="l">
              <a:buSzTx/>
              <a:defRPr/>
            </a:pPr>
            <a:r>
              <a:rPr lang="en-US" sz="2600" dirty="0">
                <a:latin typeface="Palatino" charset="0"/>
              </a:rPr>
              <a:t>Starting point relativistic Hamiltonian of particles in E/M fields, and a series of canonical transformations and approximations, the </a:t>
            </a:r>
            <a:r>
              <a:rPr lang="en-US" sz="2600" b="1" dirty="0">
                <a:latin typeface="Palatino" charset="0"/>
              </a:rPr>
              <a:t>accelerator ring Hamiltonian</a:t>
            </a:r>
            <a:r>
              <a:rPr lang="en-US" sz="2600" dirty="0">
                <a:latin typeface="Palatino" charset="0"/>
              </a:rPr>
              <a:t> can be derived</a:t>
            </a:r>
          </a:p>
          <a:p>
            <a:pPr marL="342900" indent="-342900" algn="l">
              <a:buSzTx/>
              <a:defRPr/>
            </a:pPr>
            <a:r>
              <a:rPr lang="en-US" sz="2600" dirty="0">
                <a:latin typeface="Palatino" charset="0"/>
              </a:rPr>
              <a:t>Imposing </a:t>
            </a:r>
            <a:r>
              <a:rPr lang="en-US" sz="2600" b="1" dirty="0">
                <a:latin typeface="Palatino" charset="0"/>
              </a:rPr>
              <a:t>linear magnetic fields </a:t>
            </a:r>
            <a:r>
              <a:rPr lang="en-US" sz="2600" dirty="0">
                <a:latin typeface="Palatino" charset="0"/>
              </a:rPr>
              <a:t>in the accelerator Hamiltonian, Hamilton’s equations provide the usual  </a:t>
            </a:r>
            <a:r>
              <a:rPr lang="en-US" sz="2600" b="1" dirty="0">
                <a:latin typeface="Palatino" charset="0"/>
              </a:rPr>
              <a:t>Hill’s equation</a:t>
            </a:r>
          </a:p>
          <a:p>
            <a:pPr marL="342900" indent="-342900" algn="l">
              <a:buSzTx/>
              <a:defRPr/>
            </a:pPr>
            <a:r>
              <a:rPr lang="en-US" sz="2600" dirty="0">
                <a:latin typeface="Palatino" charset="0"/>
              </a:rPr>
              <a:t>The linear (uncoupled) magnetic field Hamiltonian can be </a:t>
            </a:r>
            <a:r>
              <a:rPr lang="en-US" sz="2600" b="1" dirty="0">
                <a:latin typeface="Palatino" charset="0"/>
              </a:rPr>
              <a:t>simplified</a:t>
            </a:r>
            <a:r>
              <a:rPr lang="en-US" sz="2600" dirty="0">
                <a:latin typeface="Palatino" charset="0"/>
              </a:rPr>
              <a:t> through transformation in </a:t>
            </a:r>
            <a:r>
              <a:rPr lang="en-US" sz="2600" b="1" dirty="0">
                <a:latin typeface="Palatino" charset="0"/>
              </a:rPr>
              <a:t>action-angle</a:t>
            </a:r>
            <a:r>
              <a:rPr lang="en-US" sz="2600" dirty="0">
                <a:latin typeface="Palatino" charset="0"/>
              </a:rPr>
              <a:t> variables (only function of the actions) </a:t>
            </a:r>
          </a:p>
          <a:p>
            <a:pPr marL="342900" indent="-342900" algn="l">
              <a:buSzTx/>
              <a:defRPr/>
            </a:pPr>
            <a:r>
              <a:rPr lang="en-US" sz="2600" b="1" dirty="0">
                <a:latin typeface="Palatino" charset="0"/>
              </a:rPr>
              <a:t>Symplectic maps </a:t>
            </a:r>
            <a:r>
              <a:rPr lang="en-US" sz="2600" dirty="0">
                <a:latin typeface="Palatino" charset="0"/>
              </a:rPr>
              <a:t>are essential for preserving the </a:t>
            </a:r>
            <a:r>
              <a:rPr lang="en-US" sz="2600" b="1" dirty="0">
                <a:latin typeface="Palatino" charset="0"/>
              </a:rPr>
              <a:t>correct physical time evolution</a:t>
            </a:r>
            <a:r>
              <a:rPr lang="en-US" sz="2600" dirty="0">
                <a:latin typeface="Palatino" charset="0"/>
              </a:rPr>
              <a:t> of linear or non-linear systems</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Tree>
    <p:extLst>
      <p:ext uri="{BB962C8B-B14F-4D97-AF65-F5344CB8AC3E}">
        <p14:creationId xmlns:p14="http://schemas.microsoft.com/office/powerpoint/2010/main" val="9746139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5"/>
          <p:cNvSpPr>
            <a:spLocks noGrp="1" noChangeArrowheads="1"/>
          </p:cNvSpPr>
          <p:nvPr>
            <p:ph type="title"/>
          </p:nvPr>
        </p:nvSpPr>
        <p:spPr>
          <a:xfrm>
            <a:off x="1371600" y="-65088"/>
            <a:ext cx="6781800" cy="685801"/>
          </a:xfrm>
        </p:spPr>
        <p:txBody>
          <a:bodyPr/>
          <a:lstStyle/>
          <a:p>
            <a:pPr eaLnBrk="1" hangingPunct="1"/>
            <a:r>
              <a:rPr lang="en-US" sz="4400" dirty="0">
                <a:latin typeface="Palatino" charset="0"/>
                <a:ea typeface="ＭＳ Ｐゴシック" charset="0"/>
                <a:cs typeface="ＭＳ Ｐゴシック" charset="0"/>
              </a:rPr>
              <a:t>Appendix</a:t>
            </a:r>
          </a:p>
        </p:txBody>
      </p:sp>
      <p:sp>
        <p:nvSpPr>
          <p:cNvPr id="108546" name="Content Placeholder 1"/>
          <p:cNvSpPr>
            <a:spLocks noGrp="1"/>
          </p:cNvSpPr>
          <p:nvPr>
            <p:ph sz="half" idx="1"/>
          </p:nvPr>
        </p:nvSpPr>
        <p:spPr>
          <a:xfrm>
            <a:off x="251520" y="692696"/>
            <a:ext cx="8784976" cy="6120679"/>
          </a:xfrm>
        </p:spPr>
        <p:txBody>
          <a:bodyPr>
            <a:normAutofit/>
          </a:bodyPr>
          <a:lstStyle/>
          <a:p>
            <a:pPr>
              <a:lnSpc>
                <a:spcPct val="120000"/>
              </a:lnSpc>
            </a:pPr>
            <a:endParaRPr lang="en-US" dirty="0">
              <a:latin typeface="Palatino" charset="0"/>
              <a:ea typeface="ＭＳ Ｐゴシック" charset="0"/>
              <a:cs typeface="ＭＳ Ｐゴシック" charset="0"/>
            </a:endParaRPr>
          </a:p>
        </p:txBody>
      </p:sp>
    </p:spTree>
    <p:extLst>
      <p:ext uri="{BB962C8B-B14F-4D97-AF65-F5344CB8AC3E}">
        <p14:creationId xmlns:p14="http://schemas.microsoft.com/office/powerpoint/2010/main" val="36803719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dirty="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893175" cy="6165850"/>
          </a:xfrm>
        </p:spPr>
        <p:txBody>
          <a:bodyPr/>
          <a:lstStyle/>
          <a:p>
            <a:pPr>
              <a:buFont typeface="Wingdings" charset="0"/>
              <a:buChar char="q"/>
            </a:pPr>
            <a:r>
              <a:rPr lang="en-US" sz="2400" dirty="0">
                <a:latin typeface="Palatino" charset="0"/>
                <a:ea typeface="ＭＳ Ｐゴシック" charset="0"/>
                <a:cs typeface="Palatino" charset="0"/>
              </a:rPr>
              <a:t>A fundamental property of Hamiltonian systems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 </a:t>
            </a:r>
            <a:r>
              <a:rPr lang="en-US" sz="2400" dirty="0">
                <a:latin typeface="Palatino" charset="0"/>
                <a:ea typeface="ＭＳ Ｐゴシック" charset="0"/>
                <a:cs typeface="Palatino" charset="0"/>
              </a:rPr>
              <a:t>as they evolve</a:t>
            </a:r>
          </a:p>
          <a:p>
            <a:pPr>
              <a:buFont typeface="Wingdings" charset="0"/>
              <a:buChar char="q"/>
            </a:pPr>
            <a:r>
              <a:rPr lang="en-US" sz="2400" dirty="0">
                <a:latin typeface="Palatino" charset="0"/>
                <a:ea typeface="ＭＳ Ｐゴシック" charset="0"/>
                <a:cs typeface="Palatino" charset="0"/>
              </a:rPr>
              <a:t>Let’s have a system evolving from			    after time      . By Taylor-expanding and using Hamilton’s equations we have:</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Differentiating, we have</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Multiplying the two equations</a:t>
            </a:r>
            <a:endParaRPr lang="en-US" sz="2400" b="1" dirty="0">
              <a:latin typeface="Palatino" charset="0"/>
              <a:ea typeface="ＭＳ Ｐゴシック" charset="0"/>
              <a:cs typeface="Palatino" charset="0"/>
            </a:endParaRPr>
          </a:p>
        </p:txBody>
      </p:sp>
      <p:pic>
        <p:nvPicPr>
          <p:cNvPr id="3" name="Picture 2">
            <a:extLst>
              <a:ext uri="{FF2B5EF4-FFF2-40B4-BE49-F238E27FC236}">
                <a16:creationId xmlns:a16="http://schemas.microsoft.com/office/drawing/2014/main" id="{CC835700-0908-47C2-4142-4E5842A9AB8E}"/>
              </a:ext>
            </a:extLst>
          </p:cNvPr>
          <p:cNvPicPr>
            <a:picLocks noChangeAspect="1"/>
          </p:cNvPicPr>
          <p:nvPr/>
        </p:nvPicPr>
        <p:blipFill>
          <a:blip r:embed="rId3"/>
          <a:stretch>
            <a:fillRect/>
          </a:stretch>
        </p:blipFill>
        <p:spPr>
          <a:xfrm>
            <a:off x="5436096" y="1490717"/>
            <a:ext cx="2376264" cy="419341"/>
          </a:xfrm>
          <a:prstGeom prst="rect">
            <a:avLst/>
          </a:prstGeom>
        </p:spPr>
      </p:pic>
      <p:pic>
        <p:nvPicPr>
          <p:cNvPr id="4" name="Picture 3">
            <a:extLst>
              <a:ext uri="{FF2B5EF4-FFF2-40B4-BE49-F238E27FC236}">
                <a16:creationId xmlns:a16="http://schemas.microsoft.com/office/drawing/2014/main" id="{CA7B4D86-5F96-5CF1-E400-29B01B706DB5}"/>
              </a:ext>
            </a:extLst>
          </p:cNvPr>
          <p:cNvPicPr>
            <a:picLocks noChangeAspect="1"/>
          </p:cNvPicPr>
          <p:nvPr/>
        </p:nvPicPr>
        <p:blipFill>
          <a:blip r:embed="rId4"/>
          <a:stretch>
            <a:fillRect/>
          </a:stretch>
        </p:blipFill>
        <p:spPr>
          <a:xfrm>
            <a:off x="1373681" y="1852476"/>
            <a:ext cx="368300" cy="342900"/>
          </a:xfrm>
          <a:prstGeom prst="rect">
            <a:avLst/>
          </a:prstGeom>
        </p:spPr>
      </p:pic>
      <p:pic>
        <p:nvPicPr>
          <p:cNvPr id="2" name="Picture 1">
            <a:extLst>
              <a:ext uri="{FF2B5EF4-FFF2-40B4-BE49-F238E27FC236}">
                <a16:creationId xmlns:a16="http://schemas.microsoft.com/office/drawing/2014/main" id="{83B635AE-7C03-3C69-8C85-30AD70AE1736}"/>
              </a:ext>
            </a:extLst>
          </p:cNvPr>
          <p:cNvPicPr>
            <a:picLocks noChangeAspect="1"/>
          </p:cNvPicPr>
          <p:nvPr/>
        </p:nvPicPr>
        <p:blipFill>
          <a:blip r:embed="rId5"/>
          <a:stretch>
            <a:fillRect/>
          </a:stretch>
        </p:blipFill>
        <p:spPr>
          <a:xfrm>
            <a:off x="554965" y="6165850"/>
            <a:ext cx="7772400" cy="632553"/>
          </a:xfrm>
          <a:prstGeom prst="rect">
            <a:avLst/>
          </a:prstGeom>
        </p:spPr>
      </p:pic>
      <p:pic>
        <p:nvPicPr>
          <p:cNvPr id="5" name="Picture 4">
            <a:extLst>
              <a:ext uri="{FF2B5EF4-FFF2-40B4-BE49-F238E27FC236}">
                <a16:creationId xmlns:a16="http://schemas.microsoft.com/office/drawing/2014/main" id="{5F25620B-9390-78B0-C46A-2F29DEA2C292}"/>
              </a:ext>
            </a:extLst>
          </p:cNvPr>
          <p:cNvPicPr>
            <a:picLocks noChangeAspect="1"/>
          </p:cNvPicPr>
          <p:nvPr/>
        </p:nvPicPr>
        <p:blipFill>
          <a:blip r:embed="rId6"/>
          <a:stretch>
            <a:fillRect/>
          </a:stretch>
        </p:blipFill>
        <p:spPr>
          <a:xfrm>
            <a:off x="2051720" y="4347750"/>
            <a:ext cx="4631404" cy="1458466"/>
          </a:xfrm>
          <a:prstGeom prst="rect">
            <a:avLst/>
          </a:prstGeom>
        </p:spPr>
      </p:pic>
      <p:pic>
        <p:nvPicPr>
          <p:cNvPr id="8" name="Picture 7">
            <a:extLst>
              <a:ext uri="{FF2B5EF4-FFF2-40B4-BE49-F238E27FC236}">
                <a16:creationId xmlns:a16="http://schemas.microsoft.com/office/drawing/2014/main" id="{2F3ED245-6379-C192-FFBC-029A3346A3DD}"/>
              </a:ext>
            </a:extLst>
          </p:cNvPr>
          <p:cNvPicPr>
            <a:picLocks noChangeAspect="1"/>
          </p:cNvPicPr>
          <p:nvPr/>
        </p:nvPicPr>
        <p:blipFill>
          <a:blip r:embed="rId7"/>
          <a:stretch>
            <a:fillRect/>
          </a:stretch>
        </p:blipFill>
        <p:spPr>
          <a:xfrm>
            <a:off x="685799" y="2586038"/>
            <a:ext cx="8021567" cy="1458466"/>
          </a:xfrm>
          <a:prstGeom prst="rect">
            <a:avLst/>
          </a:prstGeom>
        </p:spPr>
      </p:pic>
      <p:cxnSp>
        <p:nvCxnSpPr>
          <p:cNvPr id="10" name="Straight Connector 16">
            <a:extLst>
              <a:ext uri="{FF2B5EF4-FFF2-40B4-BE49-F238E27FC236}">
                <a16:creationId xmlns:a16="http://schemas.microsoft.com/office/drawing/2014/main" id="{12676AFB-0594-6256-F855-DBDC92EA3B67}"/>
              </a:ext>
            </a:extLst>
          </p:cNvPr>
          <p:cNvCxnSpPr>
            <a:cxnSpLocks noChangeShapeType="1"/>
          </p:cNvCxnSpPr>
          <p:nvPr/>
        </p:nvCxnSpPr>
        <p:spPr bwMode="auto">
          <a:xfrm flipV="1">
            <a:off x="2987824" y="6165850"/>
            <a:ext cx="1152128" cy="555691"/>
          </a:xfrm>
          <a:prstGeom prst="line">
            <a:avLst/>
          </a:prstGeom>
          <a:noFill/>
          <a:ln w="19050">
            <a:solidFill>
              <a:srgbClr val="FF0000"/>
            </a:solidFill>
            <a:prstDash val="dash"/>
            <a:round/>
            <a:headEnd/>
            <a:tailEnd/>
          </a:ln>
          <a:extLst>
            <a:ext uri="{909E8E84-426E-40dd-AFC4-6F175D3DCCD1}">
              <a14:hiddenFill xmlns:a14="http://schemas.microsoft.com/office/drawing/2010/main" xmlns="">
                <a:noFill/>
              </a14:hiddenFill>
            </a:ext>
          </a:extLst>
        </p:spPr>
      </p:cxnSp>
      <p:cxnSp>
        <p:nvCxnSpPr>
          <p:cNvPr id="13" name="Straight Connector 16">
            <a:extLst>
              <a:ext uri="{FF2B5EF4-FFF2-40B4-BE49-F238E27FC236}">
                <a16:creationId xmlns:a16="http://schemas.microsoft.com/office/drawing/2014/main" id="{F661BEAC-4991-E34B-7F54-A0294D4A7C0C}"/>
              </a:ext>
            </a:extLst>
          </p:cNvPr>
          <p:cNvCxnSpPr>
            <a:cxnSpLocks noChangeShapeType="1"/>
          </p:cNvCxnSpPr>
          <p:nvPr/>
        </p:nvCxnSpPr>
        <p:spPr bwMode="auto">
          <a:xfrm flipV="1">
            <a:off x="4572000" y="6152310"/>
            <a:ext cx="1152128" cy="555691"/>
          </a:xfrm>
          <a:prstGeom prst="line">
            <a:avLst/>
          </a:prstGeom>
          <a:noFill/>
          <a:ln w="19050">
            <a:solidFill>
              <a:srgbClr val="FF0000"/>
            </a:solidFill>
            <a:prstDash val="dash"/>
            <a:round/>
            <a:headEnd/>
            <a:tailEn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val="739357554"/>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475656" y="-41275"/>
            <a:ext cx="7057157" cy="806450"/>
          </a:xfrm>
        </p:spPr>
        <p:txBody>
          <a:bodyPr/>
          <a:lstStyle/>
          <a:p>
            <a:r>
              <a:rPr lang="en-US" sz="4000">
                <a:latin typeface="Bookman Old Style" charset="0"/>
                <a:ea typeface="ＭＳ Ｐゴシック" charset="0"/>
                <a:cs typeface="ＭＳ Ｐゴシック" charset="0"/>
              </a:rPr>
              <a:t>Canonical Transformations</a:t>
            </a:r>
          </a:p>
        </p:txBody>
      </p:sp>
      <p:sp>
        <p:nvSpPr>
          <p:cNvPr id="15362" name="Content Placeholder 2"/>
          <p:cNvSpPr>
            <a:spLocks noGrp="1"/>
          </p:cNvSpPr>
          <p:nvPr>
            <p:ph sz="half" idx="1"/>
          </p:nvPr>
        </p:nvSpPr>
        <p:spPr>
          <a:xfrm>
            <a:off x="250825" y="836613"/>
            <a:ext cx="8785225" cy="5688012"/>
          </a:xfrm>
        </p:spPr>
        <p:txBody>
          <a:bodyPr/>
          <a:lstStyle/>
          <a:p>
            <a:pPr>
              <a:buFont typeface="Wingdings" charset="0"/>
              <a:buChar char="q"/>
              <a:defRPr/>
            </a:pPr>
            <a:r>
              <a:rPr lang="en-US" sz="2400" dirty="0">
                <a:latin typeface="Palatino" charset="0"/>
                <a:ea typeface="ＭＳ Ｐゴシック" charset="0"/>
                <a:cs typeface="Palatino" charset="0"/>
              </a:rPr>
              <a:t>Find a </a:t>
            </a:r>
            <a:r>
              <a:rPr lang="en-US" sz="2400" b="1" dirty="0">
                <a:latin typeface="Palatino" charset="0"/>
                <a:ea typeface="ＭＳ Ｐゴシック" charset="0"/>
                <a:cs typeface="Palatino" charset="0"/>
              </a:rPr>
              <a:t>function</a:t>
            </a:r>
            <a:r>
              <a:rPr lang="en-US" sz="2400" dirty="0">
                <a:latin typeface="Palatino" charset="0"/>
                <a:ea typeface="ＭＳ Ｐゴシック" charset="0"/>
                <a:cs typeface="Palatino" charset="0"/>
              </a:rPr>
              <a:t> for transforming the Hamiltonian from variable           to           ,  so system becomes </a:t>
            </a:r>
            <a:r>
              <a:rPr lang="en-US" sz="2400" b="1" dirty="0">
                <a:latin typeface="Palatino" charset="0"/>
                <a:ea typeface="ＭＳ Ｐゴシック" charset="0"/>
                <a:cs typeface="Palatino" charset="0"/>
              </a:rPr>
              <a:t>simpler</a:t>
            </a:r>
            <a:r>
              <a:rPr lang="en-US" sz="2400" dirty="0">
                <a:latin typeface="Palatino" charset="0"/>
                <a:ea typeface="ＭＳ Ｐゴシック" charset="0"/>
                <a:cs typeface="Palatino" charset="0"/>
              </a:rPr>
              <a:t> to study</a:t>
            </a:r>
          </a:p>
          <a:p>
            <a:pPr>
              <a:buFont typeface="Wingdings" charset="0"/>
              <a:buChar char="q"/>
              <a:defRPr/>
            </a:pPr>
            <a:r>
              <a:rPr lang="en-US" sz="2400" dirty="0">
                <a:latin typeface="Palatino" charset="0"/>
                <a:ea typeface="ＭＳ Ｐゴシック" charset="0"/>
                <a:cs typeface="Palatino" charset="0"/>
              </a:rPr>
              <a:t>Transformation should be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(or </a:t>
            </a:r>
            <a:r>
              <a:rPr lang="en-US" sz="2400" b="1" dirty="0">
                <a:latin typeface="Palatino" charset="0"/>
                <a:ea typeface="ＭＳ Ｐゴシック" charset="0"/>
                <a:cs typeface="Palatino" charset="0"/>
              </a:rPr>
              <a:t>symplectic</a:t>
            </a:r>
            <a:r>
              <a:rPr lang="en-US" sz="2400" dirty="0">
                <a:latin typeface="Palatino" charset="0"/>
                <a:ea typeface="ＭＳ Ｐゴシック" charset="0"/>
                <a:cs typeface="Palatino" charset="0"/>
              </a:rPr>
              <a:t>), so that </a:t>
            </a:r>
            <a:r>
              <a:rPr lang="en-US" sz="2400" b="1" dirty="0">
                <a:latin typeface="Palatino" charset="0"/>
                <a:ea typeface="ＭＳ Ｐゴシック" charset="0"/>
                <a:cs typeface="Palatino" charset="0"/>
              </a:rPr>
              <a:t>Hamiltonian</a:t>
            </a:r>
            <a:r>
              <a:rPr lang="en-US" sz="2400" dirty="0">
                <a:latin typeface="Palatino" charset="0"/>
                <a:ea typeface="ＭＳ Ｐゴシック" charset="0"/>
                <a:cs typeface="Palatino" charset="0"/>
              </a:rPr>
              <a:t> properties (</a:t>
            </a:r>
            <a:r>
              <a:rPr lang="en-US" sz="2400" b="1" dirty="0">
                <a:latin typeface="Palatino" charset="0"/>
                <a:ea typeface="ＭＳ Ｐゴシック" charset="0"/>
                <a:cs typeface="Palatino" charset="0"/>
              </a:rPr>
              <a:t>phase-space volume</a:t>
            </a:r>
            <a:r>
              <a:rPr lang="en-US" sz="2400" dirty="0">
                <a:latin typeface="Palatino" charset="0"/>
                <a:ea typeface="ＭＳ Ｐゴシック" charset="0"/>
                <a:cs typeface="Palatino" charset="0"/>
              </a:rPr>
              <a:t>) are preserved</a:t>
            </a:r>
          </a:p>
          <a:p>
            <a:pPr>
              <a:buFont typeface="Wingdings" charset="0"/>
              <a:buChar char="q"/>
              <a:defRPr/>
            </a:pPr>
            <a:r>
              <a:rPr lang="en-US" sz="2400" dirty="0">
                <a:latin typeface="Palatino" charset="0"/>
                <a:ea typeface="ＭＳ Ｐゴシック" charset="0"/>
                <a:cs typeface="Palatino" charset="0"/>
              </a:rPr>
              <a:t>These “mixed variable” </a:t>
            </a:r>
            <a:r>
              <a:rPr lang="en-US" sz="2400" b="1" dirty="0">
                <a:latin typeface="Palatino" charset="0"/>
                <a:ea typeface="ＭＳ Ｐゴシック" charset="0"/>
                <a:cs typeface="Palatino" charset="0"/>
              </a:rPr>
              <a:t>generating</a:t>
            </a:r>
            <a:r>
              <a:rPr lang="en-US" sz="2400" dirty="0">
                <a:latin typeface="Palatino" charset="0"/>
                <a:ea typeface="ＭＳ Ｐゴシック" charset="0"/>
                <a:cs typeface="Palatino" charset="0"/>
              </a:rPr>
              <a:t> functions are derived by</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r>
              <a:rPr lang="en-US" sz="2400" dirty="0">
                <a:latin typeface="Palatino" charset="0"/>
                <a:ea typeface="ＭＳ Ｐゴシック" charset="0"/>
                <a:cs typeface="Palatino" charset="0"/>
              </a:rPr>
              <a:t>A general </a:t>
            </a:r>
            <a:r>
              <a:rPr lang="en-US" sz="2400" b="1" dirty="0">
                <a:latin typeface="Palatino" charset="0"/>
                <a:ea typeface="ＭＳ Ｐゴシック" charset="0"/>
                <a:cs typeface="Palatino" charset="0"/>
              </a:rPr>
              <a:t>non-autonomous Hamiltonian </a:t>
            </a:r>
            <a:r>
              <a:rPr lang="en-US" sz="2400" dirty="0">
                <a:latin typeface="Palatino" charset="0"/>
                <a:ea typeface="ＭＳ Ｐゴシック" charset="0"/>
                <a:cs typeface="Palatino" charset="0"/>
              </a:rPr>
              <a:t>is transformed to</a:t>
            </a:r>
          </a:p>
          <a:p>
            <a:pPr marL="0" indent="0">
              <a:buFont typeface="Wingdings" charset="0"/>
              <a:buNone/>
              <a:defRPr/>
            </a:pPr>
            <a:endParaRPr lang="en-US" sz="2400" dirty="0">
              <a:latin typeface="Palatino" charset="0"/>
              <a:ea typeface="ＭＳ Ｐゴシック" charset="0"/>
              <a:cs typeface="Palatino" charset="0"/>
            </a:endParaRPr>
          </a:p>
        </p:txBody>
      </p:sp>
      <p:pic>
        <p:nvPicPr>
          <p:cNvPr id="2969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9913" y="1268413"/>
            <a:ext cx="715962"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0"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341438"/>
            <a:ext cx="72072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1"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35150" y="4629150"/>
            <a:ext cx="4824413" cy="52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8313" y="2924175"/>
            <a:ext cx="4149725"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3" name="Picture 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32350" y="2924175"/>
            <a:ext cx="4203700"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81268860"/>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 descr="txp_fig"/>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1403350" y="3316288"/>
            <a:ext cx="6019800" cy="760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8370" name="Rectangle 3"/>
          <p:cNvSpPr>
            <a:spLocks noGrp="1" noChangeArrowheads="1"/>
          </p:cNvSpPr>
          <p:nvPr>
            <p:ph type="title"/>
          </p:nvPr>
        </p:nvSpPr>
        <p:spPr>
          <a:xfrm>
            <a:off x="1371600" y="44450"/>
            <a:ext cx="7162800" cy="609600"/>
          </a:xfrm>
        </p:spPr>
        <p:txBody>
          <a:bodyPr/>
          <a:lstStyle/>
          <a:p>
            <a:pPr eaLnBrk="1" hangingPunct="1"/>
            <a:r>
              <a:rPr lang="en-US" sz="4000">
                <a:latin typeface="Palatino" charset="0"/>
                <a:ea typeface="ＭＳ Ｐゴシック" charset="0"/>
                <a:cs typeface="ＭＳ Ｐゴシック" charset="0"/>
              </a:rPr>
              <a:t>Magnetic multipole expansion</a:t>
            </a:r>
            <a:endParaRPr lang="en-US">
              <a:latin typeface="Palatino" charset="0"/>
              <a:ea typeface="ＭＳ Ｐゴシック" charset="0"/>
              <a:cs typeface="ＭＳ Ｐゴシック" charset="0"/>
            </a:endParaRPr>
          </a:p>
        </p:txBody>
      </p:sp>
      <p:sp>
        <p:nvSpPr>
          <p:cNvPr id="58371" name="Rectangle 4"/>
          <p:cNvSpPr>
            <a:spLocks noGrp="1" noChangeArrowheads="1"/>
          </p:cNvSpPr>
          <p:nvPr>
            <p:ph type="body" idx="1"/>
          </p:nvPr>
        </p:nvSpPr>
        <p:spPr>
          <a:xfrm>
            <a:off x="179388" y="685800"/>
            <a:ext cx="8831262" cy="2671763"/>
          </a:xfrm>
        </p:spPr>
        <p:txBody>
          <a:bodyPr/>
          <a:lstStyle/>
          <a:p>
            <a:pPr eaLnBrk="1" hangingPunct="1">
              <a:lnSpc>
                <a:spcPct val="90000"/>
              </a:lnSpc>
            </a:pPr>
            <a:r>
              <a:rPr lang="en-US" sz="2400" dirty="0">
                <a:latin typeface="Palatino" charset="0"/>
                <a:ea typeface="ＭＳ Ｐゴシック" charset="0"/>
                <a:cs typeface="ＭＳ Ｐゴシック" charset="0"/>
              </a:rPr>
              <a:t>From Gauss law of magnetostatics, a vector potential exist </a:t>
            </a:r>
          </a:p>
          <a:p>
            <a:pPr eaLnBrk="1" hangingPunct="1">
              <a:lnSpc>
                <a:spcPct val="90000"/>
              </a:lnSpc>
            </a:pPr>
            <a:endParaRPr lang="en-US" sz="2400" dirty="0">
              <a:latin typeface="Palatino" charset="0"/>
              <a:ea typeface="ＭＳ Ｐゴシック" charset="0"/>
              <a:cs typeface="ＭＳ Ｐゴシック" charset="0"/>
            </a:endParaRPr>
          </a:p>
          <a:p>
            <a:pPr eaLnBrk="1" hangingPunct="1">
              <a:lnSpc>
                <a:spcPct val="90000"/>
              </a:lnSpc>
            </a:pPr>
            <a:r>
              <a:rPr lang="en-US" sz="2400" dirty="0">
                <a:latin typeface="Palatino" charset="0"/>
                <a:ea typeface="ＭＳ Ｐゴシック" charset="0"/>
                <a:cs typeface="ＭＳ Ｐゴシック" charset="0"/>
              </a:rPr>
              <a:t>Assuming transverse 2D field, vector potential has only one component </a:t>
            </a:r>
            <a:r>
              <a:rPr lang="en-US" sz="2400" i="1" dirty="0">
                <a:latin typeface="Palatino" charset="0"/>
                <a:ea typeface="ＭＳ Ｐゴシック" charset="0"/>
                <a:cs typeface="ＭＳ Ｐゴシック" charset="0"/>
              </a:rPr>
              <a:t>A</a:t>
            </a:r>
            <a:r>
              <a:rPr lang="en-US" sz="2400" i="1" baseline="-25000" dirty="0">
                <a:latin typeface="Palatino" charset="0"/>
                <a:ea typeface="ＭＳ Ｐゴシック" charset="0"/>
                <a:cs typeface="ＭＳ Ｐゴシック" charset="0"/>
              </a:rPr>
              <a:t>s</a:t>
            </a:r>
            <a:r>
              <a:rPr lang="en-US" sz="2400" dirty="0">
                <a:latin typeface="Palatino" charset="0"/>
                <a:ea typeface="ＭＳ Ｐゴシック" charset="0"/>
                <a:cs typeface="ＭＳ Ｐゴシック" charset="0"/>
              </a:rPr>
              <a:t>. The Ampere</a:t>
            </a:r>
            <a:r>
              <a:rPr lang="ja-JP" altLang="en-US" sz="2400">
                <a:latin typeface="Palatino" charset="0"/>
                <a:ea typeface="ＭＳ Ｐゴシック" charset="0"/>
                <a:cs typeface="ＭＳ Ｐゴシック" charset="0"/>
              </a:rPr>
              <a:t>’</a:t>
            </a:r>
            <a:r>
              <a:rPr lang="en-US" altLang="ja-JP" sz="2400" dirty="0">
                <a:latin typeface="Palatino" charset="0"/>
                <a:ea typeface="ＭＳ Ｐゴシック" charset="0"/>
                <a:cs typeface="ＭＳ Ｐゴシック" charset="0"/>
              </a:rPr>
              <a:t>s law in vacuum (inside the beam pipe) </a:t>
            </a:r>
          </a:p>
          <a:p>
            <a:pPr eaLnBrk="1" hangingPunct="1">
              <a:lnSpc>
                <a:spcPct val="90000"/>
              </a:lnSpc>
            </a:pPr>
            <a:r>
              <a:rPr lang="en-US" sz="2400" dirty="0">
                <a:latin typeface="Palatino" charset="0"/>
                <a:ea typeface="ＭＳ Ｐゴシック" charset="0"/>
                <a:cs typeface="ＭＳ Ｐゴシック" charset="0"/>
              </a:rPr>
              <a:t>Using the previous equations, the relations between field components and potentials are</a:t>
            </a:r>
          </a:p>
        </p:txBody>
      </p:sp>
      <p:pic>
        <p:nvPicPr>
          <p:cNvPr id="58372" name="Picture 5" descr="txp_fig"/>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1763713" y="1143000"/>
            <a:ext cx="5562600" cy="341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8133" name="Rectangle 6"/>
          <p:cNvSpPr>
            <a:spLocks noChangeArrowheads="1"/>
          </p:cNvSpPr>
          <p:nvPr/>
        </p:nvSpPr>
        <p:spPr bwMode="auto">
          <a:xfrm>
            <a:off x="323850" y="4005263"/>
            <a:ext cx="6551613" cy="2085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l">
              <a:buFont typeface="Wingdings" charset="0"/>
              <a:buNone/>
              <a:defRPr/>
            </a:pPr>
            <a:r>
              <a:rPr lang="en-US" dirty="0">
                <a:latin typeface="+mn-lt"/>
              </a:rPr>
              <a:t>i.e. Riemann conditions of an analytic function</a:t>
            </a:r>
          </a:p>
          <a:p>
            <a:pPr algn="l">
              <a:buFont typeface="Wingdings" charset="0"/>
              <a:buNone/>
              <a:defRPr/>
            </a:pPr>
            <a:endParaRPr lang="en-US" dirty="0">
              <a:latin typeface="+mn-lt"/>
            </a:endParaRPr>
          </a:p>
          <a:p>
            <a:pPr algn="l">
              <a:buFont typeface="Wingdings" charset="0"/>
              <a:buNone/>
              <a:defRPr/>
            </a:pPr>
            <a:r>
              <a:rPr lang="en-US" dirty="0">
                <a:latin typeface="+mn-lt"/>
              </a:rPr>
              <a:t>Exists complex potential of </a:t>
            </a:r>
            <a:r>
              <a:rPr lang="en-US" i="1" dirty="0">
                <a:latin typeface="+mn-lt"/>
              </a:rPr>
              <a:t>		</a:t>
            </a:r>
            <a:r>
              <a:rPr lang="en-US" dirty="0">
                <a:latin typeface="+mn-lt"/>
              </a:rPr>
              <a:t>with  power series expansion convergent in a circle with radius </a:t>
            </a:r>
            <a:r>
              <a:rPr lang="en-US" i="1" dirty="0">
                <a:latin typeface="+mn-lt"/>
              </a:rPr>
              <a:t>		</a:t>
            </a:r>
            <a:r>
              <a:rPr lang="en-US" dirty="0">
                <a:latin typeface="+mn-lt"/>
              </a:rPr>
              <a:t>(distance from iron yoke)</a:t>
            </a:r>
          </a:p>
        </p:txBody>
      </p:sp>
      <p:pic>
        <p:nvPicPr>
          <p:cNvPr id="58374" name="Picture 7" descr="txp_fig"/>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81000" y="6046788"/>
            <a:ext cx="8305800" cy="766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58375" name="Group 8"/>
          <p:cNvGrpSpPr>
            <a:grpSpLocks/>
          </p:cNvGrpSpPr>
          <p:nvPr/>
        </p:nvGrpSpPr>
        <p:grpSpPr bwMode="auto">
          <a:xfrm>
            <a:off x="6629400" y="3798888"/>
            <a:ext cx="2525713" cy="2438400"/>
            <a:chOff x="4320" y="2256"/>
            <a:chExt cx="1323" cy="1200"/>
          </a:xfrm>
        </p:grpSpPr>
        <p:sp>
          <p:nvSpPr>
            <p:cNvPr id="58380" name="Oval 9"/>
            <p:cNvSpPr>
              <a:spLocks noChangeArrowheads="1"/>
            </p:cNvSpPr>
            <p:nvPr/>
          </p:nvSpPr>
          <p:spPr bwMode="auto">
            <a:xfrm>
              <a:off x="4464" y="2640"/>
              <a:ext cx="768" cy="768"/>
            </a:xfrm>
            <a:prstGeom prst="ellipse">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8381" name="Line 10"/>
            <p:cNvSpPr>
              <a:spLocks noChangeShapeType="1"/>
            </p:cNvSpPr>
            <p:nvPr/>
          </p:nvSpPr>
          <p:spPr bwMode="auto">
            <a:xfrm flipV="1">
              <a:off x="4848" y="2736"/>
              <a:ext cx="240" cy="288"/>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58382" name="Line 11"/>
            <p:cNvSpPr>
              <a:spLocks noChangeShapeType="1"/>
            </p:cNvSpPr>
            <p:nvPr/>
          </p:nvSpPr>
          <p:spPr bwMode="auto">
            <a:xfrm>
              <a:off x="4320" y="3024"/>
              <a:ext cx="1296" cy="1"/>
            </a:xfrm>
            <a:prstGeom prst="line">
              <a:avLst/>
            </a:prstGeom>
            <a:noFill/>
            <a:ln w="2540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58383" name="Line 12"/>
            <p:cNvSpPr>
              <a:spLocks noChangeShapeType="1"/>
            </p:cNvSpPr>
            <p:nvPr/>
          </p:nvSpPr>
          <p:spPr bwMode="auto">
            <a:xfrm flipV="1">
              <a:off x="4848" y="2400"/>
              <a:ext cx="1" cy="1056"/>
            </a:xfrm>
            <a:prstGeom prst="line">
              <a:avLst/>
            </a:prstGeom>
            <a:noFill/>
            <a:ln w="2540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58384" name="Rectangle 13"/>
            <p:cNvSpPr>
              <a:spLocks noChangeArrowheads="1"/>
            </p:cNvSpPr>
            <p:nvPr/>
          </p:nvSpPr>
          <p:spPr bwMode="auto">
            <a:xfrm>
              <a:off x="5480" y="2966"/>
              <a:ext cx="163" cy="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wrap="none">
              <a:spAutoFit/>
            </a:bodyPr>
            <a:lstStyle/>
            <a:p>
              <a:pPr>
                <a:buFont typeface="Wingdings" charset="0"/>
                <a:buNone/>
              </a:pPr>
              <a:r>
                <a:rPr lang="en-US" sz="2000" b="1" i="1">
                  <a:latin typeface="Times New Roman" charset="0"/>
                </a:rPr>
                <a:t>x</a:t>
              </a:r>
              <a:endParaRPr lang="en-GB" sz="2000" b="1" i="1">
                <a:latin typeface="Times New Roman" charset="0"/>
              </a:endParaRPr>
            </a:p>
          </p:txBody>
        </p:sp>
        <p:sp>
          <p:nvSpPr>
            <p:cNvPr id="58385" name="Rectangle 14"/>
            <p:cNvSpPr>
              <a:spLocks noChangeArrowheads="1"/>
            </p:cNvSpPr>
            <p:nvPr/>
          </p:nvSpPr>
          <p:spPr bwMode="auto">
            <a:xfrm>
              <a:off x="4715" y="2256"/>
              <a:ext cx="155" cy="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wrap="none">
              <a:spAutoFit/>
            </a:bodyPr>
            <a:lstStyle/>
            <a:p>
              <a:pPr>
                <a:buFont typeface="Wingdings" charset="0"/>
                <a:buNone/>
              </a:pPr>
              <a:r>
                <a:rPr lang="en-US" sz="2000" b="1" i="1">
                  <a:latin typeface="Times New Roman" charset="0"/>
                </a:rPr>
                <a:t>y</a:t>
              </a:r>
              <a:endParaRPr lang="en-GB" sz="2000" b="1" i="1">
                <a:latin typeface="Times New Roman" charset="0"/>
              </a:endParaRPr>
            </a:p>
          </p:txBody>
        </p:sp>
        <p:sp>
          <p:nvSpPr>
            <p:cNvPr id="58386" name="Freeform 15"/>
            <p:cNvSpPr>
              <a:spLocks/>
            </p:cNvSpPr>
            <p:nvPr/>
          </p:nvSpPr>
          <p:spPr bwMode="auto">
            <a:xfrm>
              <a:off x="4944" y="2448"/>
              <a:ext cx="528" cy="360"/>
            </a:xfrm>
            <a:custGeom>
              <a:avLst/>
              <a:gdLst>
                <a:gd name="T0" fmla="*/ 0 w 288"/>
                <a:gd name="T1" fmla="*/ 0 h 168"/>
                <a:gd name="T2" fmla="*/ 41201 w 288"/>
                <a:gd name="T3" fmla="*/ 294409 h 168"/>
                <a:gd name="T4" fmla="*/ 123569 w 288"/>
                <a:gd name="T5" fmla="*/ 294409 h 168"/>
                <a:gd name="T6" fmla="*/ 0 60000 65536"/>
                <a:gd name="T7" fmla="*/ 0 60000 65536"/>
                <a:gd name="T8" fmla="*/ 0 60000 65536"/>
                <a:gd name="T9" fmla="*/ 0 w 288"/>
                <a:gd name="T10" fmla="*/ 0 h 168"/>
                <a:gd name="T11" fmla="*/ 288 w 288"/>
                <a:gd name="T12" fmla="*/ 168 h 168"/>
              </a:gdLst>
              <a:ahLst/>
              <a:cxnLst>
                <a:cxn ang="T6">
                  <a:pos x="T0" y="T1"/>
                </a:cxn>
                <a:cxn ang="T7">
                  <a:pos x="T2" y="T3"/>
                </a:cxn>
                <a:cxn ang="T8">
                  <a:pos x="T4" y="T5"/>
                </a:cxn>
              </a:cxnLst>
              <a:rect l="T9" t="T10" r="T11" b="T12"/>
              <a:pathLst>
                <a:path w="288" h="168">
                  <a:moveTo>
                    <a:pt x="0" y="0"/>
                  </a:moveTo>
                  <a:cubicBezTo>
                    <a:pt x="24" y="60"/>
                    <a:pt x="48" y="120"/>
                    <a:pt x="96" y="144"/>
                  </a:cubicBezTo>
                  <a:cubicBezTo>
                    <a:pt x="144" y="168"/>
                    <a:pt x="256" y="144"/>
                    <a:pt x="288" y="144"/>
                  </a:cubicBezTo>
                </a:path>
              </a:pathLst>
            </a:custGeom>
            <a:noFill/>
            <a:ln w="2540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58387" name="Rectangle 16"/>
            <p:cNvSpPr>
              <a:spLocks noChangeArrowheads="1"/>
            </p:cNvSpPr>
            <p:nvPr/>
          </p:nvSpPr>
          <p:spPr bwMode="auto">
            <a:xfrm>
              <a:off x="4992" y="2448"/>
              <a:ext cx="333" cy="1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wrap="none">
              <a:spAutoFit/>
            </a:bodyPr>
            <a:lstStyle/>
            <a:p>
              <a:pPr algn="l">
                <a:buFont typeface="Wingdings" charset="0"/>
                <a:buNone/>
              </a:pPr>
              <a:r>
                <a:rPr lang="en-US" sz="2000" b="1">
                  <a:solidFill>
                    <a:srgbClr val="FF0000"/>
                  </a:solidFill>
                  <a:latin typeface="Times New Roman" charset="0"/>
                </a:rPr>
                <a:t>iron</a:t>
              </a:r>
              <a:endParaRPr lang="en-GB" sz="2000" b="1">
                <a:solidFill>
                  <a:srgbClr val="FF0000"/>
                </a:solidFill>
                <a:latin typeface="Times New Roman" charset="0"/>
              </a:endParaRPr>
            </a:p>
          </p:txBody>
        </p:sp>
        <p:sp>
          <p:nvSpPr>
            <p:cNvPr id="58388" name="Rectangle 17"/>
            <p:cNvSpPr>
              <a:spLocks noChangeArrowheads="1"/>
            </p:cNvSpPr>
            <p:nvPr/>
          </p:nvSpPr>
          <p:spPr bwMode="auto">
            <a:xfrm>
              <a:off x="4969" y="2784"/>
              <a:ext cx="186" cy="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wrap="none">
              <a:spAutoFit/>
            </a:bodyPr>
            <a:lstStyle/>
            <a:p>
              <a:pPr>
                <a:buFont typeface="Wingdings" charset="0"/>
                <a:buNone/>
              </a:pPr>
              <a:r>
                <a:rPr lang="en-US" sz="2000" b="1" i="1">
                  <a:latin typeface="Times New Roman" charset="0"/>
                </a:rPr>
                <a:t>r</a:t>
              </a:r>
              <a:r>
                <a:rPr lang="en-US" sz="2000" b="1" i="1" baseline="-25000">
                  <a:latin typeface="Times New Roman" charset="0"/>
                </a:rPr>
                <a:t>c</a:t>
              </a:r>
              <a:endParaRPr lang="en-GB" sz="2000" b="1" i="1" baseline="-25000">
                <a:latin typeface="Times New Roman" charset="0"/>
              </a:endParaRPr>
            </a:p>
          </p:txBody>
        </p:sp>
      </p:grpSp>
      <p:pic>
        <p:nvPicPr>
          <p:cNvPr id="58376" name="Picture 18" descr="txp_fig"/>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2195513" y="2246313"/>
            <a:ext cx="5224462" cy="319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8377" name="AutoShape 19"/>
          <p:cNvSpPr>
            <a:spLocks noChangeArrowheads="1"/>
          </p:cNvSpPr>
          <p:nvPr/>
        </p:nvSpPr>
        <p:spPr bwMode="auto">
          <a:xfrm>
            <a:off x="3059113" y="4508500"/>
            <a:ext cx="431800" cy="431800"/>
          </a:xfrm>
          <a:prstGeom prst="downArrow">
            <a:avLst>
              <a:gd name="adj1" fmla="val 50000"/>
              <a:gd name="adj2" fmla="val 25000"/>
            </a:avLst>
          </a:prstGeom>
          <a:solidFill>
            <a:srgbClr val="FF0000"/>
          </a:solidFill>
          <a:ln w="9525">
            <a:solidFill>
              <a:srgbClr val="FF0000"/>
            </a:solidFill>
            <a:miter lim="800000"/>
            <a:headEnd/>
            <a:tailEnd/>
          </a:ln>
        </p:spPr>
        <p:txBody>
          <a:bodyPr wrap="none" anchor="ctr"/>
          <a:lstStyle/>
          <a:p>
            <a:endParaRPr lang="en-US"/>
          </a:p>
        </p:txBody>
      </p:sp>
      <p:pic>
        <p:nvPicPr>
          <p:cNvPr id="58378" name="Picture 1"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124325" y="5013325"/>
            <a:ext cx="1384300" cy="277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8379" name="Picture 2" descr="latex-image-1.pd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124075" y="5734050"/>
            <a:ext cx="863600" cy="287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21895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1371600" y="44450"/>
            <a:ext cx="7620000" cy="609600"/>
          </a:xfrm>
        </p:spPr>
        <p:txBody>
          <a:bodyPr/>
          <a:lstStyle/>
          <a:p>
            <a:pPr eaLnBrk="1" hangingPunct="1"/>
            <a:r>
              <a:rPr lang="en-US" sz="4400">
                <a:latin typeface="Palatino" charset="0"/>
                <a:ea typeface="ＭＳ Ｐゴシック" charset="0"/>
                <a:cs typeface="ＭＳ Ｐゴシック" charset="0"/>
              </a:rPr>
              <a:t>Multipole expansion II</a:t>
            </a:r>
            <a:endParaRPr lang="en-US" sz="2400">
              <a:latin typeface="Palatino" charset="0"/>
              <a:ea typeface="ＭＳ Ｐゴシック" charset="0"/>
              <a:cs typeface="ＭＳ Ｐゴシック" charset="0"/>
            </a:endParaRPr>
          </a:p>
        </p:txBody>
      </p:sp>
      <p:sp>
        <p:nvSpPr>
          <p:cNvPr id="59394" name="Rectangle 3"/>
          <p:cNvSpPr>
            <a:spLocks noGrp="1" noChangeArrowheads="1"/>
          </p:cNvSpPr>
          <p:nvPr>
            <p:ph type="body" idx="1"/>
          </p:nvPr>
        </p:nvSpPr>
        <p:spPr>
          <a:xfrm>
            <a:off x="625475" y="838200"/>
            <a:ext cx="8229600" cy="3886200"/>
          </a:xfrm>
        </p:spPr>
        <p:txBody>
          <a:bodyPr/>
          <a:lstStyle/>
          <a:p>
            <a:pPr eaLnBrk="1" hangingPunct="1">
              <a:lnSpc>
                <a:spcPct val="90000"/>
              </a:lnSpc>
            </a:pPr>
            <a:r>
              <a:rPr lang="en-US" sz="2400">
                <a:latin typeface="Palatino" charset="0"/>
                <a:ea typeface="ＭＳ Ｐゴシック" charset="0"/>
                <a:cs typeface="ＭＳ Ｐゴシック" charset="0"/>
              </a:rPr>
              <a:t>From the complex potential we can derive the fields</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r>
              <a:rPr lang="en-US" sz="2400">
                <a:latin typeface="Palatino" charset="0"/>
                <a:ea typeface="ＭＳ Ｐゴシック" charset="0"/>
                <a:cs typeface="ＭＳ Ｐゴシック" charset="0"/>
              </a:rPr>
              <a:t>Setting				</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r>
              <a:rPr lang="en-US" sz="2400">
                <a:latin typeface="Palatino" charset="0"/>
                <a:ea typeface="ＭＳ Ｐゴシック" charset="0"/>
                <a:cs typeface="ＭＳ Ｐゴシック" charset="0"/>
              </a:rPr>
              <a:t>Define normalized coefficients 					     </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buFont typeface="Wingdings" charset="0"/>
              <a:buNone/>
            </a:pPr>
            <a:r>
              <a:rPr lang="en-US" sz="2400">
                <a:latin typeface="Palatino" charset="0"/>
                <a:ea typeface="ＭＳ Ｐゴシック" charset="0"/>
                <a:cs typeface="ＭＳ Ｐゴシック" charset="0"/>
              </a:rPr>
              <a:t>on a reference radius </a:t>
            </a:r>
            <a:r>
              <a:rPr lang="en-US" sz="2400" i="1">
                <a:latin typeface="Palatino" charset="0"/>
                <a:ea typeface="ＭＳ Ｐゴシック" charset="0"/>
                <a:cs typeface="ＭＳ Ｐゴシック" charset="0"/>
              </a:rPr>
              <a:t>r</a:t>
            </a:r>
            <a:r>
              <a:rPr lang="en-US" sz="2400" i="1" baseline="-25000">
                <a:latin typeface="Palatino" charset="0"/>
                <a:ea typeface="ＭＳ Ｐゴシック" charset="0"/>
                <a:cs typeface="ＭＳ Ｐゴシック" charset="0"/>
              </a:rPr>
              <a:t>0</a:t>
            </a:r>
            <a:r>
              <a:rPr lang="en-US" sz="2400">
                <a:latin typeface="Palatino" charset="0"/>
                <a:ea typeface="ＭＳ Ｐゴシック" charset="0"/>
                <a:cs typeface="ＭＳ Ｐゴシック" charset="0"/>
              </a:rPr>
              <a:t>, 10</a:t>
            </a:r>
            <a:r>
              <a:rPr lang="en-US" sz="2400" baseline="30000">
                <a:latin typeface="Palatino" charset="0"/>
                <a:ea typeface="ＭＳ Ｐゴシック" charset="0"/>
                <a:cs typeface="ＭＳ Ｐゴシック" charset="0"/>
              </a:rPr>
              <a:t>-4</a:t>
            </a:r>
            <a:r>
              <a:rPr lang="en-US" sz="2400">
                <a:latin typeface="Palatino" charset="0"/>
                <a:ea typeface="ＭＳ Ｐゴシック" charset="0"/>
                <a:cs typeface="ＭＳ Ｐゴシック" charset="0"/>
              </a:rPr>
              <a:t> of the main field to get</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buFont typeface="Wingdings" charset="0"/>
              <a:buNone/>
            </a:pPr>
            <a:endParaRPr lang="en-US" sz="2400">
              <a:latin typeface="Palatino" charset="0"/>
              <a:ea typeface="ＭＳ Ｐゴシック" charset="0"/>
              <a:cs typeface="ＭＳ Ｐゴシック" charset="0"/>
            </a:endParaRPr>
          </a:p>
          <a:p>
            <a:pPr eaLnBrk="1" hangingPunct="1">
              <a:lnSpc>
                <a:spcPct val="90000"/>
              </a:lnSpc>
            </a:pPr>
            <a:r>
              <a:rPr lang="en-US" sz="2400" b="1">
                <a:latin typeface="Palatino" charset="0"/>
                <a:ea typeface="ＭＳ Ｐゴシック" charset="0"/>
                <a:cs typeface="ＭＳ Ｐゴシック" charset="0"/>
              </a:rPr>
              <a:t>Note</a:t>
            </a:r>
            <a:r>
              <a:rPr lang="en-US" sz="2400">
                <a:latin typeface="Palatino" charset="0"/>
                <a:ea typeface="ＭＳ Ｐゴシック" charset="0"/>
                <a:cs typeface="ＭＳ Ｐゴシック" charset="0"/>
              </a:rPr>
              <a:t>: 		is the US convention</a:t>
            </a:r>
          </a:p>
        </p:txBody>
      </p:sp>
      <p:pic>
        <p:nvPicPr>
          <p:cNvPr id="59395" name="Picture 4" descr="txp_fig"/>
          <p:cNvPicPr>
            <a:picLocks noChangeAspect="1" noChangeArrowheads="1"/>
          </p:cNvPicPr>
          <p:nvPr>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266700" y="1244600"/>
            <a:ext cx="8877300" cy="812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9396" name="Picture 5" descr="txp_fig"/>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2181225" y="2133600"/>
            <a:ext cx="3184525" cy="296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9397" name="Picture 6" descr="txp_fig"/>
          <p:cNvPicPr>
            <a:picLocks noChangeAspect="1"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1143000" y="2505075"/>
            <a:ext cx="6669088" cy="1152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9398" name="Picture 7" descr="txp_fig"/>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bwMode="auto">
          <a:xfrm>
            <a:off x="495300" y="5181600"/>
            <a:ext cx="8191500" cy="1152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9399" name="Picture 1033" descr="txp_fig"/>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2667000" y="4038600"/>
            <a:ext cx="4800600" cy="665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9400" name="Picture 8" descr="latex-image-1.pd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905000" y="6423025"/>
            <a:ext cx="1447800" cy="282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191043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1187450" y="-41275"/>
            <a:ext cx="7488238" cy="806450"/>
          </a:xfrm>
        </p:spPr>
        <p:txBody>
          <a:bodyPr>
            <a:normAutofit fontScale="90000"/>
          </a:bodyPr>
          <a:lstStyle/>
          <a:p>
            <a:pPr>
              <a:defRPr/>
            </a:pPr>
            <a:r>
              <a:rPr lang="en-US" dirty="0">
                <a:latin typeface="Bookman Old Style" charset="0"/>
                <a:ea typeface="ＭＳ Ｐゴシック" charset="0"/>
                <a:cs typeface="ＭＳ Ｐゴシック" charset="0"/>
              </a:rPr>
              <a:t>From Cartesian to “curved” coordinates</a:t>
            </a:r>
          </a:p>
        </p:txBody>
      </p:sp>
      <p:sp>
        <p:nvSpPr>
          <p:cNvPr id="37890" name="Content Placeholder 2"/>
          <p:cNvSpPr>
            <a:spLocks noGrp="1"/>
          </p:cNvSpPr>
          <p:nvPr>
            <p:ph sz="half" idx="1"/>
          </p:nvPr>
        </p:nvSpPr>
        <p:spPr>
          <a:xfrm>
            <a:off x="250825" y="719980"/>
            <a:ext cx="8785225" cy="6021388"/>
          </a:xfrm>
        </p:spPr>
        <p:txBody>
          <a:bodyPr/>
          <a:lstStyle/>
          <a:p>
            <a:pPr>
              <a:buFont typeface="Wingdings" charset="0"/>
              <a:buChar char="q"/>
            </a:pPr>
            <a:r>
              <a:rPr lang="en-US" dirty="0">
                <a:latin typeface="Palatino" charset="0"/>
                <a:ea typeface="ＭＳ Ｐゴシック" charset="0"/>
                <a:cs typeface="Palatino" charset="0"/>
              </a:rPr>
              <a:t> It is useful (especially for </a:t>
            </a:r>
            <a:r>
              <a:rPr lang="en-US" b="1" dirty="0">
                <a:latin typeface="Palatino" charset="0"/>
                <a:ea typeface="ＭＳ Ｐゴシック" charset="0"/>
                <a:cs typeface="Palatino" charset="0"/>
              </a:rPr>
              <a:t>rings</a:t>
            </a:r>
            <a:r>
              <a:rPr lang="en-US" dirty="0">
                <a:latin typeface="Palatino" charset="0"/>
                <a:ea typeface="ＭＳ Ｐゴシック" charset="0"/>
                <a:cs typeface="Palatino" charset="0"/>
              </a:rPr>
              <a:t>)                                 to transform the Cartesian                            coordinate system to the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system </a:t>
            </a:r>
            <a:r>
              <a:rPr lang="en-US" dirty="0">
                <a:latin typeface="Palatino" charset="0"/>
                <a:ea typeface="ＭＳ Ｐゴシック" charset="0"/>
                <a:cs typeface="Palatino" charset="0"/>
              </a:rPr>
              <a:t>moving                                       to a closed curve, with path length    </a:t>
            </a:r>
          </a:p>
          <a:p>
            <a:pPr>
              <a:buFont typeface="Wingdings" charset="0"/>
              <a:buChar char="q"/>
            </a:pPr>
            <a:r>
              <a:rPr lang="en-US" dirty="0">
                <a:latin typeface="Palatino" charset="0"/>
                <a:ea typeface="ＭＳ Ｐゴシック" charset="0"/>
                <a:cs typeface="Palatino" charset="0"/>
              </a:rPr>
              <a:t>The </a:t>
            </a:r>
            <a:r>
              <a:rPr lang="en-US" b="1" dirty="0">
                <a:latin typeface="Palatino" charset="0"/>
                <a:ea typeface="ＭＳ Ｐゴシック" charset="0"/>
                <a:cs typeface="Palatino" charset="0"/>
              </a:rPr>
              <a:t>position coordinates </a:t>
            </a:r>
            <a:r>
              <a:rPr lang="en-US" dirty="0">
                <a:latin typeface="Palatino" charset="0"/>
                <a:ea typeface="ＭＳ Ｐゴシック" charset="0"/>
                <a:cs typeface="Palatino" charset="0"/>
              </a:rPr>
              <a:t>in the two systems are connected by</a:t>
            </a:r>
          </a:p>
        </p:txBody>
      </p:sp>
      <p:pic>
        <p:nvPicPr>
          <p:cNvPr id="37891"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05192" y="2521332"/>
            <a:ext cx="209526" cy="2354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7892" name="Picture 7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3500438"/>
            <a:ext cx="6048375" cy="311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7893" name="Group 91"/>
          <p:cNvGrpSpPr>
            <a:grpSpLocks/>
          </p:cNvGrpSpPr>
          <p:nvPr/>
        </p:nvGrpSpPr>
        <p:grpSpPr bwMode="auto">
          <a:xfrm>
            <a:off x="5724525" y="836613"/>
            <a:ext cx="3321050" cy="1809750"/>
            <a:chOff x="5786597" y="2195314"/>
            <a:chExt cx="3321907" cy="1809750"/>
          </a:xfrm>
        </p:grpSpPr>
        <p:grpSp>
          <p:nvGrpSpPr>
            <p:cNvPr id="37898" name="Group 78"/>
            <p:cNvGrpSpPr>
              <a:grpSpLocks/>
            </p:cNvGrpSpPr>
            <p:nvPr/>
          </p:nvGrpSpPr>
          <p:grpSpPr bwMode="auto">
            <a:xfrm>
              <a:off x="5786597" y="2195314"/>
              <a:ext cx="3321907" cy="1809750"/>
              <a:chOff x="5434385" y="2654596"/>
              <a:chExt cx="3275013" cy="1809750"/>
            </a:xfrm>
          </p:grpSpPr>
          <p:grpSp>
            <p:nvGrpSpPr>
              <p:cNvPr id="37900" name="Group 1085"/>
              <p:cNvGrpSpPr>
                <a:grpSpLocks/>
              </p:cNvGrpSpPr>
              <p:nvPr/>
            </p:nvGrpSpPr>
            <p:grpSpPr bwMode="auto">
              <a:xfrm>
                <a:off x="5434385" y="2654596"/>
                <a:ext cx="3275013" cy="1809750"/>
                <a:chOff x="231" y="2016"/>
                <a:chExt cx="2063" cy="1140"/>
              </a:xfrm>
            </p:grpSpPr>
            <p:sp>
              <p:nvSpPr>
                <p:cNvPr id="56" name="Arc 1082"/>
                <p:cNvSpPr>
                  <a:spLocks/>
                </p:cNvSpPr>
                <p:nvPr/>
              </p:nvSpPr>
              <p:spPr bwMode="auto">
                <a:xfrm flipH="1">
                  <a:off x="1248" y="2880"/>
                  <a:ext cx="137" cy="73"/>
                </a:xfrm>
                <a:custGeom>
                  <a:avLst/>
                  <a:gdLst>
                    <a:gd name="G0" fmla="+- 19869 0 0"/>
                    <a:gd name="G1" fmla="+- 21600 0 0"/>
                    <a:gd name="G2" fmla="+- 21600 0 0"/>
                    <a:gd name="T0" fmla="*/ 0 w 41056"/>
                    <a:gd name="T1" fmla="*/ 13128 h 21600"/>
                    <a:gd name="T2" fmla="*/ 41056 w 41056"/>
                    <a:gd name="T3" fmla="*/ 17397 h 21600"/>
                    <a:gd name="T4" fmla="*/ 19869 w 41056"/>
                    <a:gd name="T5" fmla="*/ 21600 h 21600"/>
                  </a:gdLst>
                  <a:ahLst/>
                  <a:cxnLst>
                    <a:cxn ang="0">
                      <a:pos x="T0" y="T1"/>
                    </a:cxn>
                    <a:cxn ang="0">
                      <a:pos x="T2" y="T3"/>
                    </a:cxn>
                    <a:cxn ang="0">
                      <a:pos x="T4" y="T5"/>
                    </a:cxn>
                  </a:cxnLst>
                  <a:rect l="0" t="0" r="r" b="b"/>
                  <a:pathLst>
                    <a:path w="41056" h="21600" fill="none" extrusionOk="0">
                      <a:moveTo>
                        <a:pt x="-1" y="13127"/>
                      </a:moveTo>
                      <a:cubicBezTo>
                        <a:pt x="3394" y="5166"/>
                        <a:pt x="11213" y="-1"/>
                        <a:pt x="19869" y="-1"/>
                      </a:cubicBezTo>
                      <a:cubicBezTo>
                        <a:pt x="30177" y="-1"/>
                        <a:pt x="39050" y="7285"/>
                        <a:pt x="41056" y="17396"/>
                      </a:cubicBezTo>
                    </a:path>
                    <a:path w="41056" h="21600" stroke="0" extrusionOk="0">
                      <a:moveTo>
                        <a:pt x="-1" y="13127"/>
                      </a:moveTo>
                      <a:cubicBezTo>
                        <a:pt x="3394" y="5166"/>
                        <a:pt x="11213" y="-1"/>
                        <a:pt x="19869" y="-1"/>
                      </a:cubicBezTo>
                      <a:cubicBezTo>
                        <a:pt x="30177" y="-1"/>
                        <a:pt x="39050" y="7285"/>
                        <a:pt x="41056" y="17396"/>
                      </a:cubicBezTo>
                      <a:lnTo>
                        <a:pt x="19869" y="21600"/>
                      </a:lnTo>
                      <a:close/>
                    </a:path>
                  </a:pathLst>
                </a:custGeom>
                <a:noFill/>
                <a:ln w="9525">
                  <a:solidFill>
                    <a:srgbClr val="00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7" name="Arc 1040"/>
                <p:cNvSpPr>
                  <a:spLocks/>
                </p:cNvSpPr>
                <p:nvPr/>
              </p:nvSpPr>
              <p:spPr bwMode="auto">
                <a:xfrm rot="10824958" flipV="1">
                  <a:off x="597" y="2497"/>
                  <a:ext cx="1646" cy="659"/>
                </a:xfrm>
                <a:custGeom>
                  <a:avLst/>
                  <a:gdLst>
                    <a:gd name="G0" fmla="+- 0 0 0"/>
                    <a:gd name="G1" fmla="+- 21600 0 0"/>
                    <a:gd name="G2" fmla="+- 21600 0 0"/>
                    <a:gd name="T0" fmla="*/ 0 w 21298"/>
                    <a:gd name="T1" fmla="*/ 0 h 21600"/>
                    <a:gd name="T2" fmla="*/ 21298 w 21298"/>
                    <a:gd name="T3" fmla="*/ 18001 h 21600"/>
                    <a:gd name="T4" fmla="*/ 0 w 21298"/>
                    <a:gd name="T5" fmla="*/ 21600 h 21600"/>
                  </a:gdLst>
                  <a:ahLst/>
                  <a:cxnLst>
                    <a:cxn ang="0">
                      <a:pos x="T0" y="T1"/>
                    </a:cxn>
                    <a:cxn ang="0">
                      <a:pos x="T2" y="T3"/>
                    </a:cxn>
                    <a:cxn ang="0">
                      <a:pos x="T4" y="T5"/>
                    </a:cxn>
                  </a:cxnLst>
                  <a:rect l="0" t="0" r="r" b="b"/>
                  <a:pathLst>
                    <a:path w="21298" h="21600" fill="none" extrusionOk="0">
                      <a:moveTo>
                        <a:pt x="0" y="-1"/>
                      </a:moveTo>
                      <a:cubicBezTo>
                        <a:pt x="10540" y="-1"/>
                        <a:pt x="19541" y="7607"/>
                        <a:pt x="21298" y="18000"/>
                      </a:cubicBezTo>
                    </a:path>
                    <a:path w="21298" h="21600" stroke="0" extrusionOk="0">
                      <a:moveTo>
                        <a:pt x="0" y="-1"/>
                      </a:moveTo>
                      <a:cubicBezTo>
                        <a:pt x="10540" y="-1"/>
                        <a:pt x="19541" y="7607"/>
                        <a:pt x="21298" y="18000"/>
                      </a:cubicBezTo>
                      <a:lnTo>
                        <a:pt x="0" y="21600"/>
                      </a:lnTo>
                      <a:close/>
                    </a:path>
                  </a:pathLst>
                </a:custGeom>
                <a:noFill/>
                <a:ln w="19050">
                  <a:solidFill>
                    <a:srgbClr val="FF0000"/>
                  </a:solidFill>
                  <a:prstDash val="sysDot"/>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8" name="Line 1042"/>
                <p:cNvSpPr>
                  <a:spLocks noChangeShapeType="1"/>
                </p:cNvSpPr>
                <p:nvPr/>
              </p:nvSpPr>
              <p:spPr bwMode="auto">
                <a:xfrm flipV="1">
                  <a:off x="960" y="2112"/>
                  <a:ext cx="0" cy="624"/>
                </a:xfrm>
                <a:prstGeom prst="line">
                  <a:avLst/>
                </a:prstGeom>
                <a:noFill/>
                <a:ln w="254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9" name="Oval 1044"/>
                <p:cNvSpPr>
                  <a:spLocks noChangeArrowheads="1"/>
                </p:cNvSpPr>
                <p:nvPr/>
              </p:nvSpPr>
              <p:spPr bwMode="auto">
                <a:xfrm>
                  <a:off x="720" y="2400"/>
                  <a:ext cx="48" cy="48"/>
                </a:xfrm>
                <a:prstGeom prst="ellipse">
                  <a:avLst/>
                </a:prstGeom>
                <a:solidFill>
                  <a:srgbClr val="00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0" name="Line 1045"/>
                <p:cNvSpPr>
                  <a:spLocks noChangeShapeType="1"/>
                </p:cNvSpPr>
                <p:nvPr/>
              </p:nvSpPr>
              <p:spPr bwMode="auto">
                <a:xfrm flipV="1">
                  <a:off x="960" y="2496"/>
                  <a:ext cx="624" cy="240"/>
                </a:xfrm>
                <a:prstGeom prst="line">
                  <a:avLst/>
                </a:prstGeom>
                <a:noFill/>
                <a:ln w="254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1" name="Line 1046"/>
                <p:cNvSpPr>
                  <a:spLocks noChangeShapeType="1"/>
                </p:cNvSpPr>
                <p:nvPr/>
              </p:nvSpPr>
              <p:spPr bwMode="auto">
                <a:xfrm flipH="1" flipV="1">
                  <a:off x="432" y="2400"/>
                  <a:ext cx="528" cy="336"/>
                </a:xfrm>
                <a:prstGeom prst="line">
                  <a:avLst/>
                </a:prstGeom>
                <a:noFill/>
                <a:ln w="254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2" name="Line 1047"/>
                <p:cNvSpPr>
                  <a:spLocks noChangeShapeType="1"/>
                </p:cNvSpPr>
                <p:nvPr/>
              </p:nvSpPr>
              <p:spPr bwMode="auto">
                <a:xfrm>
                  <a:off x="2199" y="2515"/>
                  <a:ext cx="46" cy="0"/>
                </a:xfrm>
                <a:prstGeom prst="line">
                  <a:avLst/>
                </a:prstGeom>
                <a:noFill/>
                <a:ln w="9525">
                  <a:solidFill>
                    <a:srgbClr val="FF0000"/>
                  </a:solidFill>
                  <a:prstDash val="sysDot"/>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3" name="Rectangle 1048"/>
                <p:cNvSpPr>
                  <a:spLocks noChangeArrowheads="1"/>
                </p:cNvSpPr>
                <p:nvPr/>
              </p:nvSpPr>
              <p:spPr bwMode="auto">
                <a:xfrm>
                  <a:off x="2139" y="2342"/>
                  <a:ext cx="155" cy="1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000" b="1" kern="0" dirty="0">
                      <a:solidFill>
                        <a:srgbClr val="FF0000"/>
                      </a:solidFill>
                    </a:rPr>
                    <a:t>s</a:t>
                  </a:r>
                </a:p>
              </p:txBody>
            </p:sp>
            <p:sp>
              <p:nvSpPr>
                <p:cNvPr id="64" name="Freeform 1049"/>
                <p:cNvSpPr>
                  <a:spLocks/>
                </p:cNvSpPr>
                <p:nvPr/>
              </p:nvSpPr>
              <p:spPr bwMode="auto">
                <a:xfrm>
                  <a:off x="231" y="2208"/>
                  <a:ext cx="1305" cy="672"/>
                </a:xfrm>
                <a:custGeom>
                  <a:avLst/>
                  <a:gdLst>
                    <a:gd name="T0" fmla="*/ 48 w 1440"/>
                    <a:gd name="T1" fmla="*/ 672 h 672"/>
                    <a:gd name="T2" fmla="*/ 144 w 1440"/>
                    <a:gd name="T3" fmla="*/ 288 h 672"/>
                    <a:gd name="T4" fmla="*/ 912 w 1440"/>
                    <a:gd name="T5" fmla="*/ 192 h 672"/>
                    <a:gd name="T6" fmla="*/ 1440 w 1440"/>
                    <a:gd name="T7" fmla="*/ 0 h 672"/>
                  </a:gdLst>
                  <a:ahLst/>
                  <a:cxnLst>
                    <a:cxn ang="0">
                      <a:pos x="T0" y="T1"/>
                    </a:cxn>
                    <a:cxn ang="0">
                      <a:pos x="T2" y="T3"/>
                    </a:cxn>
                    <a:cxn ang="0">
                      <a:pos x="T4" y="T5"/>
                    </a:cxn>
                    <a:cxn ang="0">
                      <a:pos x="T6" y="T7"/>
                    </a:cxn>
                  </a:cxnLst>
                  <a:rect l="0" t="0" r="r" b="b"/>
                  <a:pathLst>
                    <a:path w="1440" h="672">
                      <a:moveTo>
                        <a:pt x="48" y="672"/>
                      </a:moveTo>
                      <a:cubicBezTo>
                        <a:pt x="24" y="520"/>
                        <a:pt x="0" y="368"/>
                        <a:pt x="144" y="288"/>
                      </a:cubicBezTo>
                      <a:cubicBezTo>
                        <a:pt x="288" y="208"/>
                        <a:pt x="696" y="240"/>
                        <a:pt x="912" y="192"/>
                      </a:cubicBezTo>
                      <a:cubicBezTo>
                        <a:pt x="1128" y="144"/>
                        <a:pt x="1360" y="32"/>
                        <a:pt x="1440" y="0"/>
                      </a:cubicBezTo>
                    </a:path>
                  </a:pathLst>
                </a:custGeom>
                <a:noFill/>
                <a:ln w="9525" cap="flat" cmpd="sng">
                  <a:solidFill>
                    <a:srgbClr val="0000FF"/>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5" name="Rectangle 1050"/>
                <p:cNvSpPr>
                  <a:spLocks noChangeArrowheads="1"/>
                </p:cNvSpPr>
                <p:nvPr/>
              </p:nvSpPr>
              <p:spPr bwMode="auto">
                <a:xfrm>
                  <a:off x="1027" y="2016"/>
                  <a:ext cx="749"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000" b="1" kern="0">
                      <a:solidFill>
                        <a:srgbClr val="0033CC"/>
                      </a:solidFill>
                    </a:rPr>
                    <a:t>Particle trajectory</a:t>
                  </a:r>
                </a:p>
              </p:txBody>
            </p:sp>
            <p:sp>
              <p:nvSpPr>
                <p:cNvPr id="66" name="Line 1051"/>
                <p:cNvSpPr>
                  <a:spLocks noChangeShapeType="1"/>
                </p:cNvSpPr>
                <p:nvPr/>
              </p:nvSpPr>
              <p:spPr bwMode="auto">
                <a:xfrm>
                  <a:off x="864" y="2688"/>
                  <a:ext cx="480" cy="288"/>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7" name="Line 1053"/>
                <p:cNvSpPr>
                  <a:spLocks noChangeShapeType="1"/>
                </p:cNvSpPr>
                <p:nvPr/>
              </p:nvSpPr>
              <p:spPr bwMode="auto">
                <a:xfrm flipV="1">
                  <a:off x="1344" y="2544"/>
                  <a:ext cx="288" cy="432"/>
                </a:xfrm>
                <a:prstGeom prst="line">
                  <a:avLst/>
                </a:prstGeom>
                <a:noFill/>
                <a:ln w="127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8" name="Rectangle 1054"/>
                <p:cNvSpPr>
                  <a:spLocks noChangeArrowheads="1"/>
                </p:cNvSpPr>
                <p:nvPr/>
              </p:nvSpPr>
              <p:spPr bwMode="auto">
                <a:xfrm>
                  <a:off x="1347" y="2688"/>
                  <a:ext cx="159"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000" b="1" kern="0">
                      <a:solidFill>
                        <a:sysClr val="windowText" lastClr="000000"/>
                      </a:solidFill>
                    </a:rPr>
                    <a:t>ρ</a:t>
                  </a:r>
                  <a:endParaRPr lang="en-GB" sz="1000" b="1" kern="0">
                    <a:solidFill>
                      <a:sysClr val="windowText" lastClr="000000"/>
                    </a:solidFill>
                  </a:endParaRPr>
                </a:p>
              </p:txBody>
            </p:sp>
            <p:sp>
              <p:nvSpPr>
                <p:cNvPr id="69" name="Line 1055"/>
                <p:cNvSpPr>
                  <a:spLocks noChangeShapeType="1"/>
                </p:cNvSpPr>
                <p:nvPr/>
              </p:nvSpPr>
              <p:spPr bwMode="auto">
                <a:xfrm>
                  <a:off x="720" y="2400"/>
                  <a:ext cx="0" cy="192"/>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70" name="Line 1056"/>
                <p:cNvSpPr>
                  <a:spLocks noChangeShapeType="1"/>
                </p:cNvSpPr>
                <p:nvPr/>
              </p:nvSpPr>
              <p:spPr bwMode="auto">
                <a:xfrm>
                  <a:off x="720" y="2400"/>
                  <a:ext cx="240" cy="144"/>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71" name="Rectangle 1057"/>
                <p:cNvSpPr>
                  <a:spLocks noChangeArrowheads="1"/>
                </p:cNvSpPr>
                <p:nvPr/>
              </p:nvSpPr>
              <p:spPr bwMode="auto">
                <a:xfrm>
                  <a:off x="384" y="2256"/>
                  <a:ext cx="190"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n</a:t>
                  </a:r>
                  <a:endParaRPr lang="en-GB" sz="1400" b="1" kern="0" dirty="0">
                    <a:solidFill>
                      <a:sysClr val="windowText" lastClr="000000"/>
                    </a:solidFill>
                  </a:endParaRPr>
                </a:p>
              </p:txBody>
            </p:sp>
            <p:sp>
              <p:nvSpPr>
                <p:cNvPr id="72" name="Rectangle 1058"/>
                <p:cNvSpPr>
                  <a:spLocks noChangeArrowheads="1"/>
                </p:cNvSpPr>
                <p:nvPr/>
              </p:nvSpPr>
              <p:spPr bwMode="auto">
                <a:xfrm>
                  <a:off x="768" y="2064"/>
                  <a:ext cx="188"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b</a:t>
                  </a:r>
                  <a:endParaRPr lang="en-GB" sz="1400" b="1" kern="0" dirty="0">
                    <a:solidFill>
                      <a:sysClr val="windowText" lastClr="000000"/>
                    </a:solidFill>
                  </a:endParaRPr>
                </a:p>
              </p:txBody>
            </p:sp>
            <p:sp>
              <p:nvSpPr>
                <p:cNvPr id="73" name="Rectangle 1059"/>
                <p:cNvSpPr>
                  <a:spLocks noChangeArrowheads="1"/>
                </p:cNvSpPr>
                <p:nvPr/>
              </p:nvSpPr>
              <p:spPr bwMode="auto">
                <a:xfrm>
                  <a:off x="1392" y="2352"/>
                  <a:ext cx="190"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t</a:t>
                  </a:r>
                  <a:endParaRPr lang="en-GB" sz="1400" b="1" kern="0" dirty="0">
                    <a:solidFill>
                      <a:sysClr val="windowText" lastClr="000000"/>
                    </a:solidFill>
                  </a:endParaRPr>
                </a:p>
              </p:txBody>
            </p:sp>
            <p:sp>
              <p:nvSpPr>
                <p:cNvPr id="74" name="Rectangle 1060"/>
                <p:cNvSpPr>
                  <a:spLocks noChangeArrowheads="1"/>
                </p:cNvSpPr>
                <p:nvPr/>
              </p:nvSpPr>
              <p:spPr bwMode="auto">
                <a:xfrm>
                  <a:off x="578" y="2544"/>
                  <a:ext cx="190"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kern="0">
                      <a:solidFill>
                        <a:sysClr val="windowText" lastClr="000000"/>
                      </a:solidFill>
                    </a:rPr>
                    <a:t>x</a:t>
                  </a:r>
                  <a:endParaRPr lang="en-GB" sz="1400" kern="0">
                    <a:solidFill>
                      <a:sysClr val="windowText" lastClr="000000"/>
                    </a:solidFill>
                  </a:endParaRPr>
                </a:p>
              </p:txBody>
            </p:sp>
            <p:sp>
              <p:nvSpPr>
                <p:cNvPr id="75" name="Rectangle 1061"/>
                <p:cNvSpPr>
                  <a:spLocks noChangeArrowheads="1"/>
                </p:cNvSpPr>
                <p:nvPr/>
              </p:nvSpPr>
              <p:spPr bwMode="auto">
                <a:xfrm>
                  <a:off x="912" y="2448"/>
                  <a:ext cx="188"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kern="0" dirty="0">
                      <a:solidFill>
                        <a:sysClr val="windowText" lastClr="000000"/>
                      </a:solidFill>
                    </a:rPr>
                    <a:t>y</a:t>
                  </a:r>
                  <a:endParaRPr lang="en-GB" sz="1400" kern="0" dirty="0">
                    <a:solidFill>
                      <a:sysClr val="windowText" lastClr="000000"/>
                    </a:solidFill>
                  </a:endParaRPr>
                </a:p>
              </p:txBody>
            </p:sp>
            <p:sp>
              <p:nvSpPr>
                <p:cNvPr id="76" name="Rectangle 1083"/>
                <p:cNvSpPr>
                  <a:spLocks noChangeArrowheads="1"/>
                </p:cNvSpPr>
                <p:nvPr/>
              </p:nvSpPr>
              <p:spPr bwMode="auto">
                <a:xfrm>
                  <a:off x="1211" y="2736"/>
                  <a:ext cx="166"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000" b="1" kern="0">
                      <a:solidFill>
                        <a:sysClr val="windowText" lastClr="000000"/>
                      </a:solidFill>
                    </a:rPr>
                    <a:t>φ</a:t>
                  </a:r>
                  <a:endParaRPr lang="en-GB" sz="1000" b="1" kern="0">
                    <a:solidFill>
                      <a:sysClr val="windowText" lastClr="000000"/>
                    </a:solidFill>
                  </a:endParaRPr>
                </a:p>
              </p:txBody>
            </p:sp>
          </p:grpSp>
          <p:cxnSp>
            <p:nvCxnSpPr>
              <p:cNvPr id="37901" name="Straight Arrow Connector 4"/>
              <p:cNvCxnSpPr>
                <a:cxnSpLocks noChangeShapeType="1"/>
                <a:stCxn id="67" idx="0"/>
                <a:endCxn id="69" idx="0"/>
              </p:cNvCxnSpPr>
              <p:nvPr/>
            </p:nvCxnSpPr>
            <p:spPr bwMode="auto">
              <a:xfrm flipH="1" flipV="1">
                <a:off x="6210672" y="3264197"/>
                <a:ext cx="990600" cy="914400"/>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37902" name="Straight Arrow Connector 7"/>
              <p:cNvCxnSpPr>
                <a:cxnSpLocks noChangeShapeType="1"/>
                <a:stCxn id="66" idx="1"/>
              </p:cNvCxnSpPr>
              <p:nvPr/>
            </p:nvCxnSpPr>
            <p:spPr bwMode="auto">
              <a:xfrm flipH="1" flipV="1">
                <a:off x="6588224" y="3789040"/>
                <a:ext cx="613048" cy="389557"/>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sp>
            <p:nvSpPr>
              <p:cNvPr id="10" name="Rectangle 9"/>
              <p:cNvSpPr/>
              <p:nvPr/>
            </p:nvSpPr>
            <p:spPr>
              <a:xfrm>
                <a:off x="6444129" y="3861096"/>
                <a:ext cx="335016" cy="307975"/>
              </a:xfrm>
              <a:prstGeom prst="rect">
                <a:avLst/>
              </a:prstGeom>
            </p:spPr>
            <p:txBody>
              <a:bodyPr wrap="none">
                <a:spAutoFit/>
              </a:bodyPr>
              <a:lstStyle/>
              <a:p>
                <a:pPr>
                  <a:buFont typeface="Wingdings" charset="0"/>
                  <a:buNone/>
                  <a:defRPr/>
                </a:pPr>
                <a:r>
                  <a:rPr lang="en-US" sz="1400" b="1" kern="0" dirty="0">
                    <a:solidFill>
                      <a:sysClr val="windowText" lastClr="000000"/>
                    </a:solidFill>
                  </a:rPr>
                  <a:t>r</a:t>
                </a:r>
                <a:r>
                  <a:rPr lang="en-US" sz="1400" b="1" kern="0" baseline="-25000" dirty="0">
                    <a:solidFill>
                      <a:sysClr val="windowText" lastClr="000000"/>
                    </a:solidFill>
                  </a:rPr>
                  <a:t>0</a:t>
                </a:r>
                <a:endParaRPr lang="en-US" dirty="0"/>
              </a:p>
            </p:txBody>
          </p:sp>
        </p:grpSp>
        <p:sp>
          <p:nvSpPr>
            <p:cNvPr id="83" name="Rectangle 82"/>
            <p:cNvSpPr/>
            <p:nvPr/>
          </p:nvSpPr>
          <p:spPr>
            <a:xfrm>
              <a:off x="6372536" y="2492176"/>
              <a:ext cx="269945" cy="307975"/>
            </a:xfrm>
            <a:prstGeom prst="rect">
              <a:avLst/>
            </a:prstGeom>
          </p:spPr>
          <p:txBody>
            <a:bodyPr wrap="none">
              <a:spAutoFit/>
            </a:bodyPr>
            <a:lstStyle/>
            <a:p>
              <a:pPr>
                <a:buFont typeface="Wingdings" charset="0"/>
                <a:buNone/>
                <a:defRPr/>
              </a:pPr>
              <a:r>
                <a:rPr lang="en-US" sz="1400" b="1" kern="0" dirty="0">
                  <a:solidFill>
                    <a:sysClr val="windowText" lastClr="000000"/>
                  </a:solidFill>
                </a:rPr>
                <a:t>r</a:t>
              </a:r>
              <a:endParaRPr lang="en-US" dirty="0"/>
            </a:p>
          </p:txBody>
        </p:sp>
      </p:grpSp>
    </p:spTree>
    <p:extLst>
      <p:ext uri="{BB962C8B-B14F-4D97-AF65-F5344CB8AC3E}">
        <p14:creationId xmlns:p14="http://schemas.microsoft.com/office/powerpoint/2010/main" val="2015762035"/>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1187450" y="-41275"/>
            <a:ext cx="7488238" cy="806450"/>
          </a:xfrm>
        </p:spPr>
        <p:txBody>
          <a:bodyPr>
            <a:normAutofit fontScale="90000"/>
          </a:bodyPr>
          <a:lstStyle/>
          <a:p>
            <a:pPr>
              <a:defRPr/>
            </a:pPr>
            <a:r>
              <a:rPr lang="en-US" dirty="0">
                <a:latin typeface="Bookman Old Style" charset="0"/>
                <a:ea typeface="ＭＳ Ｐゴシック" charset="0"/>
                <a:cs typeface="ＭＳ Ｐゴシック" charset="0"/>
              </a:rPr>
              <a:t>From Cartesian to “curved” coordinates</a:t>
            </a:r>
          </a:p>
        </p:txBody>
      </p:sp>
      <p:sp>
        <p:nvSpPr>
          <p:cNvPr id="37890" name="Content Placeholder 2"/>
          <p:cNvSpPr>
            <a:spLocks noGrp="1"/>
          </p:cNvSpPr>
          <p:nvPr>
            <p:ph sz="half" idx="1"/>
          </p:nvPr>
        </p:nvSpPr>
        <p:spPr>
          <a:xfrm>
            <a:off x="250825" y="719980"/>
            <a:ext cx="8785225" cy="6021388"/>
          </a:xfrm>
        </p:spPr>
        <p:txBody>
          <a:bodyPr/>
          <a:lstStyle/>
          <a:p>
            <a:pPr>
              <a:buFont typeface="Wingdings" charset="0"/>
              <a:buChar char="q"/>
            </a:pPr>
            <a:r>
              <a:rPr lang="en-US" dirty="0">
                <a:latin typeface="Palatino" charset="0"/>
                <a:ea typeface="ＭＳ Ｐゴシック" charset="0"/>
                <a:cs typeface="Palatino" charset="0"/>
              </a:rPr>
              <a:t> It is useful (especially for </a:t>
            </a:r>
            <a:r>
              <a:rPr lang="en-US" b="1" dirty="0">
                <a:latin typeface="Palatino" charset="0"/>
                <a:ea typeface="ＭＳ Ｐゴシック" charset="0"/>
                <a:cs typeface="Palatino" charset="0"/>
              </a:rPr>
              <a:t>rings</a:t>
            </a:r>
            <a:r>
              <a:rPr lang="en-US" dirty="0">
                <a:latin typeface="Palatino" charset="0"/>
                <a:ea typeface="ＭＳ Ｐゴシック" charset="0"/>
                <a:cs typeface="Palatino" charset="0"/>
              </a:rPr>
              <a:t>)                                 to transform the Cartesian                            coordinate system to the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system </a:t>
            </a:r>
            <a:r>
              <a:rPr lang="en-US" dirty="0">
                <a:latin typeface="Palatino" charset="0"/>
                <a:ea typeface="ＭＳ Ｐゴシック" charset="0"/>
                <a:cs typeface="Palatino" charset="0"/>
              </a:rPr>
              <a:t>moving                                       to a closed curve, with path length    </a:t>
            </a:r>
          </a:p>
          <a:p>
            <a:pPr>
              <a:buFont typeface="Wingdings" charset="0"/>
              <a:buChar char="q"/>
            </a:pPr>
            <a:r>
              <a:rPr lang="en-US" dirty="0">
                <a:latin typeface="Palatino" charset="0"/>
                <a:ea typeface="ＭＳ Ｐゴシック" charset="0"/>
                <a:cs typeface="Palatino" charset="0"/>
              </a:rPr>
              <a:t>The </a:t>
            </a:r>
            <a:r>
              <a:rPr lang="en-US" b="1" dirty="0">
                <a:latin typeface="Palatino" charset="0"/>
                <a:ea typeface="ＭＳ Ｐゴシック" charset="0"/>
                <a:cs typeface="Palatino" charset="0"/>
              </a:rPr>
              <a:t>position coordinates </a:t>
            </a:r>
            <a:r>
              <a:rPr lang="en-US" dirty="0">
                <a:latin typeface="Palatino" charset="0"/>
                <a:ea typeface="ＭＳ Ｐゴシック" charset="0"/>
                <a:cs typeface="Palatino" charset="0"/>
              </a:rPr>
              <a:t>in the two systems are connected by</a:t>
            </a:r>
          </a:p>
          <a:p>
            <a:pPr>
              <a:buFont typeface="Wingdings" charset="0"/>
              <a:buChar char="q"/>
            </a:pPr>
            <a:r>
              <a:rPr lang="en-US" dirty="0">
                <a:latin typeface="Palatino" charset="0"/>
                <a:ea typeface="ＭＳ Ｐゴシック" charset="0"/>
                <a:cs typeface="Palatino" charset="0"/>
              </a:rPr>
              <a:t>The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unit vectors </a:t>
            </a:r>
            <a:r>
              <a:rPr lang="en-US" dirty="0">
                <a:latin typeface="Palatino" charset="0"/>
                <a:ea typeface="ＭＳ Ｐゴシック" charset="0"/>
                <a:cs typeface="Palatino" charset="0"/>
              </a:rPr>
              <a:t>and their derivatives are defined as 											                                                  																	       	       with        the </a:t>
            </a:r>
            <a:r>
              <a:rPr lang="en-US" b="1" dirty="0">
                <a:latin typeface="Palatino" charset="0"/>
                <a:ea typeface="ＭＳ Ｐゴシック" charset="0"/>
                <a:cs typeface="Palatino" charset="0"/>
              </a:rPr>
              <a:t>radius of curvature </a:t>
            </a:r>
            <a:r>
              <a:rPr lang="en-US" dirty="0">
                <a:latin typeface="Palatino" charset="0"/>
                <a:ea typeface="ＭＳ Ｐゴシック" charset="0"/>
                <a:cs typeface="Palatino" charset="0"/>
              </a:rPr>
              <a:t>and        the </a:t>
            </a:r>
            <a:r>
              <a:rPr lang="en-US" b="1" dirty="0">
                <a:latin typeface="Palatino" charset="0"/>
                <a:ea typeface="ＭＳ Ｐゴシック" charset="0"/>
                <a:cs typeface="Palatino" charset="0"/>
              </a:rPr>
              <a:t>torsion</a:t>
            </a:r>
            <a:r>
              <a:rPr lang="en-US" dirty="0">
                <a:latin typeface="Palatino" charset="0"/>
                <a:ea typeface="ＭＳ Ｐゴシック" charset="0"/>
                <a:cs typeface="Palatino" charset="0"/>
              </a:rPr>
              <a:t> which vanishes in case of planar motion</a:t>
            </a:r>
          </a:p>
        </p:txBody>
      </p:sp>
      <p:pic>
        <p:nvPicPr>
          <p:cNvPr id="37891"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05192" y="2521332"/>
            <a:ext cx="209526" cy="2354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7892" name="Picture 7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3500438"/>
            <a:ext cx="6048375" cy="311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7893" name="Group 91"/>
          <p:cNvGrpSpPr>
            <a:grpSpLocks/>
          </p:cNvGrpSpPr>
          <p:nvPr/>
        </p:nvGrpSpPr>
        <p:grpSpPr bwMode="auto">
          <a:xfrm>
            <a:off x="5724525" y="836613"/>
            <a:ext cx="3321050" cy="1809750"/>
            <a:chOff x="5786597" y="2195314"/>
            <a:chExt cx="3321907" cy="1809750"/>
          </a:xfrm>
        </p:grpSpPr>
        <p:grpSp>
          <p:nvGrpSpPr>
            <p:cNvPr id="37898" name="Group 78"/>
            <p:cNvGrpSpPr>
              <a:grpSpLocks/>
            </p:cNvGrpSpPr>
            <p:nvPr/>
          </p:nvGrpSpPr>
          <p:grpSpPr bwMode="auto">
            <a:xfrm>
              <a:off x="5786597" y="2195314"/>
              <a:ext cx="3321907" cy="1809750"/>
              <a:chOff x="5434385" y="2654596"/>
              <a:chExt cx="3275013" cy="1809750"/>
            </a:xfrm>
          </p:grpSpPr>
          <p:grpSp>
            <p:nvGrpSpPr>
              <p:cNvPr id="37900" name="Group 1085"/>
              <p:cNvGrpSpPr>
                <a:grpSpLocks/>
              </p:cNvGrpSpPr>
              <p:nvPr/>
            </p:nvGrpSpPr>
            <p:grpSpPr bwMode="auto">
              <a:xfrm>
                <a:off x="5434385" y="2654596"/>
                <a:ext cx="3275013" cy="1809750"/>
                <a:chOff x="231" y="2016"/>
                <a:chExt cx="2063" cy="1140"/>
              </a:xfrm>
            </p:grpSpPr>
            <p:sp>
              <p:nvSpPr>
                <p:cNvPr id="56" name="Arc 1082"/>
                <p:cNvSpPr>
                  <a:spLocks/>
                </p:cNvSpPr>
                <p:nvPr/>
              </p:nvSpPr>
              <p:spPr bwMode="auto">
                <a:xfrm flipH="1">
                  <a:off x="1248" y="2880"/>
                  <a:ext cx="137" cy="73"/>
                </a:xfrm>
                <a:custGeom>
                  <a:avLst/>
                  <a:gdLst>
                    <a:gd name="G0" fmla="+- 19869 0 0"/>
                    <a:gd name="G1" fmla="+- 21600 0 0"/>
                    <a:gd name="G2" fmla="+- 21600 0 0"/>
                    <a:gd name="T0" fmla="*/ 0 w 41056"/>
                    <a:gd name="T1" fmla="*/ 13128 h 21600"/>
                    <a:gd name="T2" fmla="*/ 41056 w 41056"/>
                    <a:gd name="T3" fmla="*/ 17397 h 21600"/>
                    <a:gd name="T4" fmla="*/ 19869 w 41056"/>
                    <a:gd name="T5" fmla="*/ 21600 h 21600"/>
                  </a:gdLst>
                  <a:ahLst/>
                  <a:cxnLst>
                    <a:cxn ang="0">
                      <a:pos x="T0" y="T1"/>
                    </a:cxn>
                    <a:cxn ang="0">
                      <a:pos x="T2" y="T3"/>
                    </a:cxn>
                    <a:cxn ang="0">
                      <a:pos x="T4" y="T5"/>
                    </a:cxn>
                  </a:cxnLst>
                  <a:rect l="0" t="0" r="r" b="b"/>
                  <a:pathLst>
                    <a:path w="41056" h="21600" fill="none" extrusionOk="0">
                      <a:moveTo>
                        <a:pt x="-1" y="13127"/>
                      </a:moveTo>
                      <a:cubicBezTo>
                        <a:pt x="3394" y="5166"/>
                        <a:pt x="11213" y="-1"/>
                        <a:pt x="19869" y="-1"/>
                      </a:cubicBezTo>
                      <a:cubicBezTo>
                        <a:pt x="30177" y="-1"/>
                        <a:pt x="39050" y="7285"/>
                        <a:pt x="41056" y="17396"/>
                      </a:cubicBezTo>
                    </a:path>
                    <a:path w="41056" h="21600" stroke="0" extrusionOk="0">
                      <a:moveTo>
                        <a:pt x="-1" y="13127"/>
                      </a:moveTo>
                      <a:cubicBezTo>
                        <a:pt x="3394" y="5166"/>
                        <a:pt x="11213" y="-1"/>
                        <a:pt x="19869" y="-1"/>
                      </a:cubicBezTo>
                      <a:cubicBezTo>
                        <a:pt x="30177" y="-1"/>
                        <a:pt x="39050" y="7285"/>
                        <a:pt x="41056" y="17396"/>
                      </a:cubicBezTo>
                      <a:lnTo>
                        <a:pt x="19869" y="21600"/>
                      </a:lnTo>
                      <a:close/>
                    </a:path>
                  </a:pathLst>
                </a:custGeom>
                <a:noFill/>
                <a:ln w="9525">
                  <a:solidFill>
                    <a:srgbClr val="00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7" name="Arc 1040"/>
                <p:cNvSpPr>
                  <a:spLocks/>
                </p:cNvSpPr>
                <p:nvPr/>
              </p:nvSpPr>
              <p:spPr bwMode="auto">
                <a:xfrm rot="10824958" flipV="1">
                  <a:off x="597" y="2497"/>
                  <a:ext cx="1646" cy="659"/>
                </a:xfrm>
                <a:custGeom>
                  <a:avLst/>
                  <a:gdLst>
                    <a:gd name="G0" fmla="+- 0 0 0"/>
                    <a:gd name="G1" fmla="+- 21600 0 0"/>
                    <a:gd name="G2" fmla="+- 21600 0 0"/>
                    <a:gd name="T0" fmla="*/ 0 w 21298"/>
                    <a:gd name="T1" fmla="*/ 0 h 21600"/>
                    <a:gd name="T2" fmla="*/ 21298 w 21298"/>
                    <a:gd name="T3" fmla="*/ 18001 h 21600"/>
                    <a:gd name="T4" fmla="*/ 0 w 21298"/>
                    <a:gd name="T5" fmla="*/ 21600 h 21600"/>
                  </a:gdLst>
                  <a:ahLst/>
                  <a:cxnLst>
                    <a:cxn ang="0">
                      <a:pos x="T0" y="T1"/>
                    </a:cxn>
                    <a:cxn ang="0">
                      <a:pos x="T2" y="T3"/>
                    </a:cxn>
                    <a:cxn ang="0">
                      <a:pos x="T4" y="T5"/>
                    </a:cxn>
                  </a:cxnLst>
                  <a:rect l="0" t="0" r="r" b="b"/>
                  <a:pathLst>
                    <a:path w="21298" h="21600" fill="none" extrusionOk="0">
                      <a:moveTo>
                        <a:pt x="0" y="-1"/>
                      </a:moveTo>
                      <a:cubicBezTo>
                        <a:pt x="10540" y="-1"/>
                        <a:pt x="19541" y="7607"/>
                        <a:pt x="21298" y="18000"/>
                      </a:cubicBezTo>
                    </a:path>
                    <a:path w="21298" h="21600" stroke="0" extrusionOk="0">
                      <a:moveTo>
                        <a:pt x="0" y="-1"/>
                      </a:moveTo>
                      <a:cubicBezTo>
                        <a:pt x="10540" y="-1"/>
                        <a:pt x="19541" y="7607"/>
                        <a:pt x="21298" y="18000"/>
                      </a:cubicBezTo>
                      <a:lnTo>
                        <a:pt x="0" y="21600"/>
                      </a:lnTo>
                      <a:close/>
                    </a:path>
                  </a:pathLst>
                </a:custGeom>
                <a:noFill/>
                <a:ln w="19050">
                  <a:solidFill>
                    <a:srgbClr val="FF0000"/>
                  </a:solidFill>
                  <a:prstDash val="sysDot"/>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8" name="Line 1042"/>
                <p:cNvSpPr>
                  <a:spLocks noChangeShapeType="1"/>
                </p:cNvSpPr>
                <p:nvPr/>
              </p:nvSpPr>
              <p:spPr bwMode="auto">
                <a:xfrm flipV="1">
                  <a:off x="960" y="2112"/>
                  <a:ext cx="0" cy="624"/>
                </a:xfrm>
                <a:prstGeom prst="line">
                  <a:avLst/>
                </a:prstGeom>
                <a:noFill/>
                <a:ln w="254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9" name="Oval 1044"/>
                <p:cNvSpPr>
                  <a:spLocks noChangeArrowheads="1"/>
                </p:cNvSpPr>
                <p:nvPr/>
              </p:nvSpPr>
              <p:spPr bwMode="auto">
                <a:xfrm>
                  <a:off x="720" y="2400"/>
                  <a:ext cx="48" cy="48"/>
                </a:xfrm>
                <a:prstGeom prst="ellipse">
                  <a:avLst/>
                </a:prstGeom>
                <a:solidFill>
                  <a:srgbClr val="00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0" name="Line 1045"/>
                <p:cNvSpPr>
                  <a:spLocks noChangeShapeType="1"/>
                </p:cNvSpPr>
                <p:nvPr/>
              </p:nvSpPr>
              <p:spPr bwMode="auto">
                <a:xfrm flipV="1">
                  <a:off x="960" y="2496"/>
                  <a:ext cx="624" cy="240"/>
                </a:xfrm>
                <a:prstGeom prst="line">
                  <a:avLst/>
                </a:prstGeom>
                <a:noFill/>
                <a:ln w="254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1" name="Line 1046"/>
                <p:cNvSpPr>
                  <a:spLocks noChangeShapeType="1"/>
                </p:cNvSpPr>
                <p:nvPr/>
              </p:nvSpPr>
              <p:spPr bwMode="auto">
                <a:xfrm flipH="1" flipV="1">
                  <a:off x="432" y="2400"/>
                  <a:ext cx="528" cy="336"/>
                </a:xfrm>
                <a:prstGeom prst="line">
                  <a:avLst/>
                </a:prstGeom>
                <a:noFill/>
                <a:ln w="254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2" name="Line 1047"/>
                <p:cNvSpPr>
                  <a:spLocks noChangeShapeType="1"/>
                </p:cNvSpPr>
                <p:nvPr/>
              </p:nvSpPr>
              <p:spPr bwMode="auto">
                <a:xfrm>
                  <a:off x="2199" y="2515"/>
                  <a:ext cx="46" cy="0"/>
                </a:xfrm>
                <a:prstGeom prst="line">
                  <a:avLst/>
                </a:prstGeom>
                <a:noFill/>
                <a:ln w="9525">
                  <a:solidFill>
                    <a:srgbClr val="FF0000"/>
                  </a:solidFill>
                  <a:prstDash val="sysDot"/>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3" name="Rectangle 1048"/>
                <p:cNvSpPr>
                  <a:spLocks noChangeArrowheads="1"/>
                </p:cNvSpPr>
                <p:nvPr/>
              </p:nvSpPr>
              <p:spPr bwMode="auto">
                <a:xfrm>
                  <a:off x="2139" y="2342"/>
                  <a:ext cx="155" cy="1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000" b="1" kern="0" dirty="0">
                      <a:solidFill>
                        <a:srgbClr val="FF0000"/>
                      </a:solidFill>
                    </a:rPr>
                    <a:t>s</a:t>
                  </a:r>
                </a:p>
              </p:txBody>
            </p:sp>
            <p:sp>
              <p:nvSpPr>
                <p:cNvPr id="64" name="Freeform 1049"/>
                <p:cNvSpPr>
                  <a:spLocks/>
                </p:cNvSpPr>
                <p:nvPr/>
              </p:nvSpPr>
              <p:spPr bwMode="auto">
                <a:xfrm>
                  <a:off x="231" y="2208"/>
                  <a:ext cx="1305" cy="672"/>
                </a:xfrm>
                <a:custGeom>
                  <a:avLst/>
                  <a:gdLst>
                    <a:gd name="T0" fmla="*/ 48 w 1440"/>
                    <a:gd name="T1" fmla="*/ 672 h 672"/>
                    <a:gd name="T2" fmla="*/ 144 w 1440"/>
                    <a:gd name="T3" fmla="*/ 288 h 672"/>
                    <a:gd name="T4" fmla="*/ 912 w 1440"/>
                    <a:gd name="T5" fmla="*/ 192 h 672"/>
                    <a:gd name="T6" fmla="*/ 1440 w 1440"/>
                    <a:gd name="T7" fmla="*/ 0 h 672"/>
                  </a:gdLst>
                  <a:ahLst/>
                  <a:cxnLst>
                    <a:cxn ang="0">
                      <a:pos x="T0" y="T1"/>
                    </a:cxn>
                    <a:cxn ang="0">
                      <a:pos x="T2" y="T3"/>
                    </a:cxn>
                    <a:cxn ang="0">
                      <a:pos x="T4" y="T5"/>
                    </a:cxn>
                    <a:cxn ang="0">
                      <a:pos x="T6" y="T7"/>
                    </a:cxn>
                  </a:cxnLst>
                  <a:rect l="0" t="0" r="r" b="b"/>
                  <a:pathLst>
                    <a:path w="1440" h="672">
                      <a:moveTo>
                        <a:pt x="48" y="672"/>
                      </a:moveTo>
                      <a:cubicBezTo>
                        <a:pt x="24" y="520"/>
                        <a:pt x="0" y="368"/>
                        <a:pt x="144" y="288"/>
                      </a:cubicBezTo>
                      <a:cubicBezTo>
                        <a:pt x="288" y="208"/>
                        <a:pt x="696" y="240"/>
                        <a:pt x="912" y="192"/>
                      </a:cubicBezTo>
                      <a:cubicBezTo>
                        <a:pt x="1128" y="144"/>
                        <a:pt x="1360" y="32"/>
                        <a:pt x="1440" y="0"/>
                      </a:cubicBezTo>
                    </a:path>
                  </a:pathLst>
                </a:custGeom>
                <a:noFill/>
                <a:ln w="9525" cap="flat" cmpd="sng">
                  <a:solidFill>
                    <a:srgbClr val="0000FF"/>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5" name="Rectangle 1050"/>
                <p:cNvSpPr>
                  <a:spLocks noChangeArrowheads="1"/>
                </p:cNvSpPr>
                <p:nvPr/>
              </p:nvSpPr>
              <p:spPr bwMode="auto">
                <a:xfrm>
                  <a:off x="1027" y="2016"/>
                  <a:ext cx="749"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000" b="1" kern="0">
                      <a:solidFill>
                        <a:srgbClr val="0033CC"/>
                      </a:solidFill>
                    </a:rPr>
                    <a:t>Particle trajectory</a:t>
                  </a:r>
                </a:p>
              </p:txBody>
            </p:sp>
            <p:sp>
              <p:nvSpPr>
                <p:cNvPr id="66" name="Line 1051"/>
                <p:cNvSpPr>
                  <a:spLocks noChangeShapeType="1"/>
                </p:cNvSpPr>
                <p:nvPr/>
              </p:nvSpPr>
              <p:spPr bwMode="auto">
                <a:xfrm>
                  <a:off x="864" y="2688"/>
                  <a:ext cx="480" cy="288"/>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7" name="Line 1053"/>
                <p:cNvSpPr>
                  <a:spLocks noChangeShapeType="1"/>
                </p:cNvSpPr>
                <p:nvPr/>
              </p:nvSpPr>
              <p:spPr bwMode="auto">
                <a:xfrm flipV="1">
                  <a:off x="1344" y="2544"/>
                  <a:ext cx="288" cy="432"/>
                </a:xfrm>
                <a:prstGeom prst="line">
                  <a:avLst/>
                </a:prstGeom>
                <a:noFill/>
                <a:ln w="1270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8" name="Rectangle 1054"/>
                <p:cNvSpPr>
                  <a:spLocks noChangeArrowheads="1"/>
                </p:cNvSpPr>
                <p:nvPr/>
              </p:nvSpPr>
              <p:spPr bwMode="auto">
                <a:xfrm>
                  <a:off x="1347" y="2688"/>
                  <a:ext cx="159"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000" b="1" kern="0">
                      <a:solidFill>
                        <a:sysClr val="windowText" lastClr="000000"/>
                      </a:solidFill>
                    </a:rPr>
                    <a:t>ρ</a:t>
                  </a:r>
                  <a:endParaRPr lang="en-GB" sz="1000" b="1" kern="0">
                    <a:solidFill>
                      <a:sysClr val="windowText" lastClr="000000"/>
                    </a:solidFill>
                  </a:endParaRPr>
                </a:p>
              </p:txBody>
            </p:sp>
            <p:sp>
              <p:nvSpPr>
                <p:cNvPr id="69" name="Line 1055"/>
                <p:cNvSpPr>
                  <a:spLocks noChangeShapeType="1"/>
                </p:cNvSpPr>
                <p:nvPr/>
              </p:nvSpPr>
              <p:spPr bwMode="auto">
                <a:xfrm>
                  <a:off x="720" y="2400"/>
                  <a:ext cx="0" cy="192"/>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70" name="Line 1056"/>
                <p:cNvSpPr>
                  <a:spLocks noChangeShapeType="1"/>
                </p:cNvSpPr>
                <p:nvPr/>
              </p:nvSpPr>
              <p:spPr bwMode="auto">
                <a:xfrm>
                  <a:off x="720" y="2400"/>
                  <a:ext cx="240" cy="144"/>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71" name="Rectangle 1057"/>
                <p:cNvSpPr>
                  <a:spLocks noChangeArrowheads="1"/>
                </p:cNvSpPr>
                <p:nvPr/>
              </p:nvSpPr>
              <p:spPr bwMode="auto">
                <a:xfrm>
                  <a:off x="384" y="2256"/>
                  <a:ext cx="190"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n</a:t>
                  </a:r>
                  <a:endParaRPr lang="en-GB" sz="1400" b="1" kern="0" dirty="0">
                    <a:solidFill>
                      <a:sysClr val="windowText" lastClr="000000"/>
                    </a:solidFill>
                  </a:endParaRPr>
                </a:p>
              </p:txBody>
            </p:sp>
            <p:sp>
              <p:nvSpPr>
                <p:cNvPr id="72" name="Rectangle 1058"/>
                <p:cNvSpPr>
                  <a:spLocks noChangeArrowheads="1"/>
                </p:cNvSpPr>
                <p:nvPr/>
              </p:nvSpPr>
              <p:spPr bwMode="auto">
                <a:xfrm>
                  <a:off x="768" y="2064"/>
                  <a:ext cx="188"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b</a:t>
                  </a:r>
                  <a:endParaRPr lang="en-GB" sz="1400" b="1" kern="0" dirty="0">
                    <a:solidFill>
                      <a:sysClr val="windowText" lastClr="000000"/>
                    </a:solidFill>
                  </a:endParaRPr>
                </a:p>
              </p:txBody>
            </p:sp>
            <p:sp>
              <p:nvSpPr>
                <p:cNvPr id="73" name="Rectangle 1059"/>
                <p:cNvSpPr>
                  <a:spLocks noChangeArrowheads="1"/>
                </p:cNvSpPr>
                <p:nvPr/>
              </p:nvSpPr>
              <p:spPr bwMode="auto">
                <a:xfrm>
                  <a:off x="1392" y="2352"/>
                  <a:ext cx="190"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t</a:t>
                  </a:r>
                  <a:endParaRPr lang="en-GB" sz="1400" b="1" kern="0" dirty="0">
                    <a:solidFill>
                      <a:sysClr val="windowText" lastClr="000000"/>
                    </a:solidFill>
                  </a:endParaRPr>
                </a:p>
              </p:txBody>
            </p:sp>
            <p:sp>
              <p:nvSpPr>
                <p:cNvPr id="74" name="Rectangle 1060"/>
                <p:cNvSpPr>
                  <a:spLocks noChangeArrowheads="1"/>
                </p:cNvSpPr>
                <p:nvPr/>
              </p:nvSpPr>
              <p:spPr bwMode="auto">
                <a:xfrm>
                  <a:off x="578" y="2544"/>
                  <a:ext cx="190"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kern="0">
                      <a:solidFill>
                        <a:sysClr val="windowText" lastClr="000000"/>
                      </a:solidFill>
                    </a:rPr>
                    <a:t>x</a:t>
                  </a:r>
                  <a:endParaRPr lang="en-GB" sz="1400" kern="0">
                    <a:solidFill>
                      <a:sysClr val="windowText" lastClr="000000"/>
                    </a:solidFill>
                  </a:endParaRPr>
                </a:p>
              </p:txBody>
            </p:sp>
            <p:sp>
              <p:nvSpPr>
                <p:cNvPr id="75" name="Rectangle 1061"/>
                <p:cNvSpPr>
                  <a:spLocks noChangeArrowheads="1"/>
                </p:cNvSpPr>
                <p:nvPr/>
              </p:nvSpPr>
              <p:spPr bwMode="auto">
                <a:xfrm>
                  <a:off x="912" y="2448"/>
                  <a:ext cx="188"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kern="0" dirty="0">
                      <a:solidFill>
                        <a:sysClr val="windowText" lastClr="000000"/>
                      </a:solidFill>
                    </a:rPr>
                    <a:t>y</a:t>
                  </a:r>
                  <a:endParaRPr lang="en-GB" sz="1400" kern="0" dirty="0">
                    <a:solidFill>
                      <a:sysClr val="windowText" lastClr="000000"/>
                    </a:solidFill>
                  </a:endParaRPr>
                </a:p>
              </p:txBody>
            </p:sp>
            <p:sp>
              <p:nvSpPr>
                <p:cNvPr id="76" name="Rectangle 1083"/>
                <p:cNvSpPr>
                  <a:spLocks noChangeArrowheads="1"/>
                </p:cNvSpPr>
                <p:nvPr/>
              </p:nvSpPr>
              <p:spPr bwMode="auto">
                <a:xfrm>
                  <a:off x="1211" y="2736"/>
                  <a:ext cx="166"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000" b="1" kern="0">
                      <a:solidFill>
                        <a:sysClr val="windowText" lastClr="000000"/>
                      </a:solidFill>
                    </a:rPr>
                    <a:t>φ</a:t>
                  </a:r>
                  <a:endParaRPr lang="en-GB" sz="1000" b="1" kern="0">
                    <a:solidFill>
                      <a:sysClr val="windowText" lastClr="000000"/>
                    </a:solidFill>
                  </a:endParaRPr>
                </a:p>
              </p:txBody>
            </p:sp>
          </p:grpSp>
          <p:cxnSp>
            <p:nvCxnSpPr>
              <p:cNvPr id="37901" name="Straight Arrow Connector 4"/>
              <p:cNvCxnSpPr>
                <a:cxnSpLocks noChangeShapeType="1"/>
                <a:stCxn id="67" idx="0"/>
                <a:endCxn id="69" idx="0"/>
              </p:cNvCxnSpPr>
              <p:nvPr/>
            </p:nvCxnSpPr>
            <p:spPr bwMode="auto">
              <a:xfrm flipH="1" flipV="1">
                <a:off x="6210672" y="3264197"/>
                <a:ext cx="990600" cy="914400"/>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37902" name="Straight Arrow Connector 7"/>
              <p:cNvCxnSpPr>
                <a:cxnSpLocks noChangeShapeType="1"/>
                <a:stCxn id="66" idx="1"/>
              </p:cNvCxnSpPr>
              <p:nvPr/>
            </p:nvCxnSpPr>
            <p:spPr bwMode="auto">
              <a:xfrm flipH="1" flipV="1">
                <a:off x="6588224" y="3789040"/>
                <a:ext cx="613048" cy="389557"/>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sp>
            <p:nvSpPr>
              <p:cNvPr id="10" name="Rectangle 9"/>
              <p:cNvSpPr/>
              <p:nvPr/>
            </p:nvSpPr>
            <p:spPr>
              <a:xfrm>
                <a:off x="6444129" y="3861096"/>
                <a:ext cx="335016" cy="307975"/>
              </a:xfrm>
              <a:prstGeom prst="rect">
                <a:avLst/>
              </a:prstGeom>
            </p:spPr>
            <p:txBody>
              <a:bodyPr wrap="none">
                <a:spAutoFit/>
              </a:bodyPr>
              <a:lstStyle/>
              <a:p>
                <a:pPr>
                  <a:buFont typeface="Wingdings" charset="0"/>
                  <a:buNone/>
                  <a:defRPr/>
                </a:pPr>
                <a:r>
                  <a:rPr lang="en-US" sz="1400" b="1" kern="0" dirty="0">
                    <a:solidFill>
                      <a:sysClr val="windowText" lastClr="000000"/>
                    </a:solidFill>
                  </a:rPr>
                  <a:t>r</a:t>
                </a:r>
                <a:r>
                  <a:rPr lang="en-US" sz="1400" b="1" kern="0" baseline="-25000" dirty="0">
                    <a:solidFill>
                      <a:sysClr val="windowText" lastClr="000000"/>
                    </a:solidFill>
                  </a:rPr>
                  <a:t>0</a:t>
                </a:r>
                <a:endParaRPr lang="en-US" dirty="0"/>
              </a:p>
            </p:txBody>
          </p:sp>
        </p:grpSp>
        <p:sp>
          <p:nvSpPr>
            <p:cNvPr id="83" name="Rectangle 82"/>
            <p:cNvSpPr/>
            <p:nvPr/>
          </p:nvSpPr>
          <p:spPr>
            <a:xfrm>
              <a:off x="6372536" y="2492176"/>
              <a:ext cx="269945" cy="307975"/>
            </a:xfrm>
            <a:prstGeom prst="rect">
              <a:avLst/>
            </a:prstGeom>
          </p:spPr>
          <p:txBody>
            <a:bodyPr wrap="none">
              <a:spAutoFit/>
            </a:bodyPr>
            <a:lstStyle/>
            <a:p>
              <a:pPr>
                <a:buFont typeface="Wingdings" charset="0"/>
                <a:buNone/>
                <a:defRPr/>
              </a:pPr>
              <a:r>
                <a:rPr lang="en-US" sz="1400" b="1" kern="0" dirty="0">
                  <a:solidFill>
                    <a:sysClr val="windowText" lastClr="000000"/>
                  </a:solidFill>
                </a:rPr>
                <a:t>r</a:t>
              </a:r>
              <a:endParaRPr lang="en-US" dirty="0"/>
            </a:p>
          </p:txBody>
        </p:sp>
      </p:grpSp>
      <p:pic>
        <p:nvPicPr>
          <p:cNvPr id="37894" name="Picture 8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575" y="4241676"/>
            <a:ext cx="5184849" cy="628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7896" name="Picture 9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6097736"/>
            <a:ext cx="574675" cy="35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7897" name="Picture 94"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16216" y="6092973"/>
            <a:ext cx="593725" cy="360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2432A1B6-67AC-3B41-BDF3-F73CE75760A4}"/>
              </a:ext>
            </a:extLst>
          </p:cNvPr>
          <p:cNvPicPr>
            <a:picLocks noChangeAspect="1"/>
          </p:cNvPicPr>
          <p:nvPr/>
        </p:nvPicPr>
        <p:blipFill>
          <a:blip r:embed="rId8"/>
          <a:stretch>
            <a:fillRect/>
          </a:stretch>
        </p:blipFill>
        <p:spPr>
          <a:xfrm>
            <a:off x="1625301" y="4943476"/>
            <a:ext cx="5319661" cy="1164461"/>
          </a:xfrm>
          <a:prstGeom prst="rect">
            <a:avLst/>
          </a:prstGeom>
        </p:spPr>
      </p:pic>
    </p:spTree>
    <p:extLst>
      <p:ext uri="{BB962C8B-B14F-4D97-AF65-F5344CB8AC3E}">
        <p14:creationId xmlns:p14="http://schemas.microsoft.com/office/powerpoint/2010/main" val="2244969736"/>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1331640" y="-41275"/>
            <a:ext cx="7704410" cy="806450"/>
          </a:xfrm>
        </p:spPr>
        <p:txBody>
          <a:bodyPr/>
          <a:lstStyle/>
          <a:p>
            <a:r>
              <a:rPr lang="en-US" sz="3000" dirty="0">
                <a:latin typeface="Bookman Old Style" charset="0"/>
                <a:ea typeface="ＭＳ Ｐゴシック" charset="0"/>
                <a:cs typeface="ＭＳ Ｐゴシック" charset="0"/>
              </a:rPr>
              <a:t>From Cartesian to “curved” variables</a:t>
            </a:r>
          </a:p>
        </p:txBody>
      </p:sp>
      <p:sp>
        <p:nvSpPr>
          <p:cNvPr id="7" name="Content Placeholder 2"/>
          <p:cNvSpPr>
            <a:spLocks noGrp="1"/>
          </p:cNvSpPr>
          <p:nvPr>
            <p:ph sz="half" idx="1"/>
          </p:nvPr>
        </p:nvSpPr>
        <p:spPr>
          <a:xfrm>
            <a:off x="250825" y="692150"/>
            <a:ext cx="8785225" cy="6021388"/>
          </a:xfrm>
        </p:spPr>
        <p:txBody>
          <a:bodyPr>
            <a:noAutofit/>
          </a:bodyPr>
          <a:lstStyle/>
          <a:p>
            <a:pPr>
              <a:spcBef>
                <a:spcPts val="0"/>
              </a:spcBef>
              <a:buFont typeface="Wingdings" charset="2"/>
              <a:buChar char="q"/>
              <a:defRPr/>
            </a:pPr>
            <a:r>
              <a:rPr lang="en-US" dirty="0">
                <a:cs typeface="Palatino"/>
              </a:rPr>
              <a:t>We are seeking a canonical transformation between </a:t>
            </a:r>
          </a:p>
          <a:p>
            <a:pPr>
              <a:spcBef>
                <a:spcPts val="0"/>
              </a:spcBef>
              <a:buFont typeface="Wingdings" charset="2"/>
              <a:buChar char="q"/>
              <a:defRPr/>
            </a:pPr>
            <a:endParaRPr lang="en-US" dirty="0">
              <a:cs typeface="Palatino"/>
            </a:endParaRPr>
          </a:p>
          <a:p>
            <a:pPr>
              <a:spcBef>
                <a:spcPts val="0"/>
              </a:spcBef>
              <a:buFont typeface="Wingdings" charset="2"/>
              <a:buChar char="q"/>
              <a:defRPr/>
            </a:pPr>
            <a:endParaRPr lang="en-US" dirty="0">
              <a:cs typeface="Palatino"/>
            </a:endParaRPr>
          </a:p>
          <a:p>
            <a:pPr>
              <a:spcBef>
                <a:spcPts val="1200"/>
              </a:spcBef>
              <a:buFont typeface="Wingdings" charset="2"/>
              <a:buChar char="q"/>
              <a:defRPr/>
            </a:pPr>
            <a:endParaRPr lang="el-GR" dirty="0">
              <a:cs typeface="Palatino"/>
            </a:endParaRPr>
          </a:p>
          <a:p>
            <a:pPr>
              <a:spcBef>
                <a:spcPts val="1200"/>
              </a:spcBef>
              <a:buFont typeface="Wingdings" charset="2"/>
              <a:buChar char="q"/>
              <a:defRPr/>
            </a:pPr>
            <a:r>
              <a:rPr lang="en-US" dirty="0">
                <a:cs typeface="Palatino"/>
              </a:rPr>
              <a:t>The </a:t>
            </a:r>
            <a:r>
              <a:rPr lang="en-US" b="1" dirty="0">
                <a:cs typeface="Palatino"/>
              </a:rPr>
              <a:t>generating</a:t>
            </a:r>
            <a:r>
              <a:rPr lang="en-US" dirty="0">
                <a:cs typeface="Palatino"/>
              </a:rPr>
              <a:t> function is </a:t>
            </a:r>
          </a:p>
          <a:p>
            <a:pPr>
              <a:spcBef>
                <a:spcPts val="600"/>
              </a:spcBef>
              <a:buFont typeface="Wingdings" charset="2"/>
              <a:buChar char="q"/>
              <a:defRPr/>
            </a:pPr>
            <a:endParaRPr lang="en-US" dirty="0">
              <a:cs typeface="Palatino"/>
            </a:endParaRPr>
          </a:p>
          <a:p>
            <a:pPr>
              <a:spcBef>
                <a:spcPts val="600"/>
              </a:spcBef>
              <a:buFont typeface="Wingdings" charset="2"/>
              <a:buChar char="q"/>
              <a:defRPr/>
            </a:pPr>
            <a:endParaRPr lang="el-GR" dirty="0">
              <a:cs typeface="Palatino"/>
            </a:endParaRPr>
          </a:p>
          <a:p>
            <a:pPr>
              <a:spcBef>
                <a:spcPts val="600"/>
              </a:spcBef>
              <a:buFont typeface="Wingdings" charset="2"/>
              <a:buChar char="q"/>
              <a:defRPr/>
            </a:pPr>
            <a:r>
              <a:rPr lang="en-US" dirty="0">
                <a:cs typeface="Palatino"/>
              </a:rPr>
              <a:t>By using the </a:t>
            </a:r>
            <a:r>
              <a:rPr lang="en-US" b="1" dirty="0">
                <a:cs typeface="Palatino"/>
              </a:rPr>
              <a:t>relationship</a:t>
            </a:r>
            <a:r>
              <a:rPr lang="en-US" dirty="0">
                <a:cs typeface="Palatino"/>
              </a:rPr>
              <a:t> for the </a:t>
            </a:r>
            <a:r>
              <a:rPr lang="en-US" b="1" dirty="0">
                <a:cs typeface="Palatino"/>
              </a:rPr>
              <a:t>positions</a:t>
            </a:r>
            <a:r>
              <a:rPr lang="en-US" dirty="0">
                <a:cs typeface="Palatino"/>
              </a:rPr>
              <a:t>, </a:t>
            </a:r>
          </a:p>
          <a:p>
            <a:pPr>
              <a:spcBef>
                <a:spcPts val="600"/>
              </a:spcBef>
              <a:buFont typeface="Wingdings" charset="2"/>
              <a:buChar char="q"/>
              <a:defRPr/>
            </a:pPr>
            <a:endParaRPr lang="en-US" dirty="0">
              <a:cs typeface="Palatino"/>
            </a:endParaRPr>
          </a:p>
          <a:p>
            <a:pPr marL="0" indent="0">
              <a:spcBef>
                <a:spcPts val="600"/>
              </a:spcBef>
              <a:buNone/>
              <a:defRPr/>
            </a:pPr>
            <a:r>
              <a:rPr lang="en-US" dirty="0">
                <a:cs typeface="Palatino"/>
              </a:rPr>
              <a:t>the generating function is 					            							</a:t>
            </a:r>
          </a:p>
          <a:p>
            <a:pPr>
              <a:spcBef>
                <a:spcPts val="0"/>
              </a:spcBef>
              <a:buFont typeface="Wingdings" charset="2"/>
              <a:buChar char="q"/>
              <a:defRPr/>
            </a:pPr>
            <a:endParaRPr lang="en-US" dirty="0">
              <a:cs typeface="Palatino"/>
            </a:endParaRPr>
          </a:p>
          <a:p>
            <a:pPr>
              <a:spcBef>
                <a:spcPts val="0"/>
              </a:spcBef>
              <a:buFont typeface="Wingdings" charset="2"/>
              <a:buChar char="q"/>
              <a:defRPr/>
            </a:pPr>
            <a:endParaRPr lang="en-US" dirty="0">
              <a:cs typeface="Palatino"/>
            </a:endParaRPr>
          </a:p>
          <a:p>
            <a:pPr marL="0" indent="0">
              <a:buFont typeface="Wingdings" charset="0"/>
              <a:buNone/>
              <a:defRPr/>
            </a:pPr>
            <a:endParaRPr lang="en-US" dirty="0">
              <a:cs typeface="Palatino"/>
            </a:endParaRPr>
          </a:p>
        </p:txBody>
      </p:sp>
      <p:pic>
        <p:nvPicPr>
          <p:cNvPr id="39940" name="Picture 8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420812"/>
            <a:ext cx="7090065" cy="974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9944" name="Picture 1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27524" y="3339306"/>
            <a:ext cx="6319458" cy="727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95B95124-10D5-414F-9703-498E8180A364}"/>
              </a:ext>
            </a:extLst>
          </p:cNvPr>
          <p:cNvPicPr>
            <a:picLocks noChangeAspect="1"/>
          </p:cNvPicPr>
          <p:nvPr/>
        </p:nvPicPr>
        <p:blipFill>
          <a:blip r:embed="rId5"/>
          <a:stretch>
            <a:fillRect/>
          </a:stretch>
        </p:blipFill>
        <p:spPr>
          <a:xfrm>
            <a:off x="2555776" y="6041544"/>
            <a:ext cx="3517900" cy="469900"/>
          </a:xfrm>
          <a:prstGeom prst="rect">
            <a:avLst/>
          </a:prstGeom>
        </p:spPr>
      </p:pic>
      <p:pic>
        <p:nvPicPr>
          <p:cNvPr id="8" name="Picture 76" descr="latex-image-1.pdf">
            <a:extLst>
              <a:ext uri="{FF2B5EF4-FFF2-40B4-BE49-F238E27FC236}">
                <a16:creationId xmlns:a16="http://schemas.microsoft.com/office/drawing/2014/main" id="{A5591A20-C25F-3C45-991A-A008D36FF07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7743" y="4870029"/>
            <a:ext cx="6048375" cy="311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4034927"/>
      </p:ext>
    </p:extLst>
  </p:cSld>
  <p:clrMapOvr>
    <a:masterClrMapping/>
  </p:clrMapOvr>
  <p:transition spd="med">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1331640" y="-41275"/>
            <a:ext cx="7704410" cy="806450"/>
          </a:xfrm>
        </p:spPr>
        <p:txBody>
          <a:bodyPr/>
          <a:lstStyle/>
          <a:p>
            <a:r>
              <a:rPr lang="en-US" sz="3000" dirty="0">
                <a:latin typeface="Bookman Old Style" charset="0"/>
                <a:ea typeface="ＭＳ Ｐゴシック" charset="0"/>
                <a:cs typeface="ＭＳ Ｐゴシック" charset="0"/>
              </a:rPr>
              <a:t>From Cartesian to “curved” variables</a:t>
            </a:r>
          </a:p>
        </p:txBody>
      </p:sp>
      <p:sp>
        <p:nvSpPr>
          <p:cNvPr id="7" name="Content Placeholder 2"/>
          <p:cNvSpPr>
            <a:spLocks noGrp="1"/>
          </p:cNvSpPr>
          <p:nvPr>
            <p:ph sz="half" idx="1"/>
          </p:nvPr>
        </p:nvSpPr>
        <p:spPr>
          <a:xfrm>
            <a:off x="250825" y="692150"/>
            <a:ext cx="8785225" cy="6021388"/>
          </a:xfrm>
        </p:spPr>
        <p:txBody>
          <a:bodyPr>
            <a:noAutofit/>
          </a:bodyPr>
          <a:lstStyle/>
          <a:p>
            <a:pPr>
              <a:spcBef>
                <a:spcPts val="0"/>
              </a:spcBef>
              <a:buFont typeface="Wingdings" charset="2"/>
              <a:buChar char="q"/>
              <a:defRPr/>
            </a:pPr>
            <a:r>
              <a:rPr lang="en-US" dirty="0">
                <a:cs typeface="Palatino"/>
              </a:rPr>
              <a:t>For planar motion, the momenta are</a:t>
            </a:r>
          </a:p>
          <a:p>
            <a:pPr>
              <a:spcBef>
                <a:spcPts val="600"/>
              </a:spcBef>
              <a:buFont typeface="Wingdings" charset="2"/>
              <a:buChar char="q"/>
              <a:defRPr/>
            </a:pPr>
            <a:endParaRPr lang="en-US" dirty="0">
              <a:cs typeface="Palatino"/>
            </a:endParaRPr>
          </a:p>
          <a:p>
            <a:pPr>
              <a:spcBef>
                <a:spcPts val="600"/>
              </a:spcBef>
              <a:buFont typeface="Wingdings" charset="2"/>
              <a:buChar char="q"/>
              <a:defRPr/>
            </a:pPr>
            <a:endParaRPr lang="en-US" dirty="0">
              <a:cs typeface="Palatino"/>
            </a:endParaRPr>
          </a:p>
          <a:p>
            <a:pPr>
              <a:lnSpc>
                <a:spcPct val="130000"/>
              </a:lnSpc>
              <a:spcBef>
                <a:spcPts val="600"/>
              </a:spcBef>
              <a:buFont typeface="Wingdings" charset="2"/>
              <a:buChar char="q"/>
              <a:defRPr/>
            </a:pPr>
            <a:r>
              <a:rPr lang="en-US" dirty="0">
                <a:cs typeface="Palatino"/>
              </a:rPr>
              <a:t>Taking into account that the </a:t>
            </a:r>
            <a:r>
              <a:rPr lang="en-US" b="1" dirty="0">
                <a:cs typeface="Palatino"/>
              </a:rPr>
              <a:t>vector potential </a:t>
            </a:r>
            <a:r>
              <a:rPr lang="en-US" dirty="0">
                <a:cs typeface="Palatino"/>
              </a:rPr>
              <a:t>is also transformed in the same way											         	         									         the </a:t>
            </a:r>
            <a:r>
              <a:rPr lang="en-US" b="1" dirty="0">
                <a:cs typeface="Palatino"/>
              </a:rPr>
              <a:t>new Hamiltonian </a:t>
            </a:r>
            <a:r>
              <a:rPr lang="en-US" dirty="0">
                <a:cs typeface="Palatino"/>
              </a:rPr>
              <a:t>is given by </a:t>
            </a:r>
          </a:p>
          <a:p>
            <a:pPr>
              <a:spcBef>
                <a:spcPts val="0"/>
              </a:spcBef>
              <a:buFont typeface="Wingdings" charset="2"/>
              <a:buChar char="q"/>
              <a:defRPr/>
            </a:pPr>
            <a:endParaRPr lang="en-US" dirty="0">
              <a:cs typeface="Palatino"/>
            </a:endParaRPr>
          </a:p>
          <a:p>
            <a:pPr>
              <a:spcBef>
                <a:spcPts val="0"/>
              </a:spcBef>
              <a:buFont typeface="Wingdings" charset="2"/>
              <a:buChar char="q"/>
              <a:defRPr/>
            </a:pPr>
            <a:endParaRPr lang="en-US" dirty="0">
              <a:cs typeface="Palatino"/>
            </a:endParaRPr>
          </a:p>
          <a:p>
            <a:pPr>
              <a:spcBef>
                <a:spcPts val="0"/>
              </a:spcBef>
              <a:buFont typeface="Wingdings" charset="2"/>
              <a:buChar char="q"/>
              <a:defRPr/>
            </a:pPr>
            <a:endParaRPr lang="en-US" dirty="0">
              <a:cs typeface="Palatino"/>
            </a:endParaRPr>
          </a:p>
          <a:p>
            <a:pPr marL="0" indent="0">
              <a:buFont typeface="Wingdings" charset="0"/>
              <a:buNone/>
              <a:defRPr/>
            </a:pPr>
            <a:endParaRPr lang="en-US" dirty="0">
              <a:cs typeface="Palatino"/>
            </a:endParaRPr>
          </a:p>
        </p:txBody>
      </p:sp>
      <p:pic>
        <p:nvPicPr>
          <p:cNvPr id="2" name="Picture 1"/>
          <p:cNvPicPr>
            <a:picLocks noChangeAspect="1"/>
          </p:cNvPicPr>
          <p:nvPr/>
        </p:nvPicPr>
        <p:blipFill>
          <a:blip r:embed="rId3"/>
          <a:stretch>
            <a:fillRect/>
          </a:stretch>
        </p:blipFill>
        <p:spPr>
          <a:xfrm>
            <a:off x="271745" y="5130419"/>
            <a:ext cx="8872255" cy="818861"/>
          </a:xfrm>
          <a:prstGeom prst="rect">
            <a:avLst/>
          </a:prstGeom>
        </p:spPr>
      </p:pic>
      <p:pic>
        <p:nvPicPr>
          <p:cNvPr id="3" name="Picture 2"/>
          <p:cNvPicPr>
            <a:picLocks noChangeAspect="1"/>
          </p:cNvPicPr>
          <p:nvPr/>
        </p:nvPicPr>
        <p:blipFill>
          <a:blip r:embed="rId4"/>
          <a:stretch>
            <a:fillRect/>
          </a:stretch>
        </p:blipFill>
        <p:spPr>
          <a:xfrm>
            <a:off x="971600" y="3284984"/>
            <a:ext cx="6896100" cy="1041400"/>
          </a:xfrm>
          <a:prstGeom prst="rect">
            <a:avLst/>
          </a:prstGeom>
        </p:spPr>
      </p:pic>
      <p:pic>
        <p:nvPicPr>
          <p:cNvPr id="4" name="Picture 3">
            <a:extLst>
              <a:ext uri="{FF2B5EF4-FFF2-40B4-BE49-F238E27FC236}">
                <a16:creationId xmlns:a16="http://schemas.microsoft.com/office/drawing/2014/main" id="{F94EBDF1-032C-714A-ABF5-10B1AAEC96E8}"/>
              </a:ext>
            </a:extLst>
          </p:cNvPr>
          <p:cNvPicPr>
            <a:picLocks noChangeAspect="1"/>
          </p:cNvPicPr>
          <p:nvPr/>
        </p:nvPicPr>
        <p:blipFill>
          <a:blip r:embed="rId5"/>
          <a:stretch>
            <a:fillRect/>
          </a:stretch>
        </p:blipFill>
        <p:spPr>
          <a:xfrm>
            <a:off x="292665" y="1236693"/>
            <a:ext cx="8764305" cy="767339"/>
          </a:xfrm>
          <a:prstGeom prst="rect">
            <a:avLst/>
          </a:prstGeom>
        </p:spPr>
      </p:pic>
    </p:spTree>
    <p:extLst>
      <p:ext uri="{BB962C8B-B14F-4D97-AF65-F5344CB8AC3E}">
        <p14:creationId xmlns:p14="http://schemas.microsoft.com/office/powerpoint/2010/main" val="314091161"/>
      </p:ext>
    </p:extLst>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331640" y="-41275"/>
            <a:ext cx="7201173" cy="806450"/>
          </a:xfrm>
        </p:spPr>
        <p:txBody>
          <a:bodyPr>
            <a:normAutofit fontScale="90000"/>
          </a:bodyPr>
          <a:lstStyle/>
          <a:p>
            <a:pPr>
              <a:defRPr/>
            </a:pPr>
            <a:r>
              <a:rPr lang="en-US" dirty="0">
                <a:latin typeface="Bookman Old Style" charset="0"/>
                <a:ea typeface="ＭＳ Ｐゴシック" charset="0"/>
                <a:cs typeface="ＭＳ Ｐゴシック" charset="0"/>
              </a:rPr>
              <a:t>Changing of the independent variable</a:t>
            </a:r>
          </a:p>
        </p:txBody>
      </p:sp>
      <p:sp>
        <p:nvSpPr>
          <p:cNvPr id="41986" name="Content Placeholder 2"/>
          <p:cNvSpPr>
            <a:spLocks noGrp="1"/>
          </p:cNvSpPr>
          <p:nvPr>
            <p:ph sz="half" idx="1"/>
          </p:nvPr>
        </p:nvSpPr>
        <p:spPr>
          <a:xfrm>
            <a:off x="250825" y="693738"/>
            <a:ext cx="8785225" cy="5688012"/>
          </a:xfrm>
        </p:spPr>
        <p:txBody>
          <a:bodyPr/>
          <a:lstStyle/>
          <a:p>
            <a:pPr>
              <a:buFont typeface="Wingdings" charset="0"/>
              <a:buChar char="q"/>
            </a:pPr>
            <a:r>
              <a:rPr lang="en-US" dirty="0">
                <a:latin typeface="Palatino" charset="0"/>
                <a:ea typeface="ＭＳ Ｐゴシック" charset="0"/>
                <a:cs typeface="Palatino" charset="0"/>
              </a:rPr>
              <a:t> It is more convenient to use the </a:t>
            </a:r>
            <a:r>
              <a:rPr lang="en-US" b="1" dirty="0">
                <a:latin typeface="Palatino" charset="0"/>
                <a:ea typeface="ＭＳ Ｐゴシック" charset="0"/>
                <a:cs typeface="Palatino" charset="0"/>
              </a:rPr>
              <a:t>path length</a:t>
            </a:r>
            <a:r>
              <a:rPr lang="en-US" dirty="0">
                <a:latin typeface="Palatino" charset="0"/>
                <a:ea typeface="ＭＳ Ｐゴシック" charset="0"/>
                <a:cs typeface="Palatino" charset="0"/>
              </a:rPr>
              <a:t>   , instead of the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as </a:t>
            </a:r>
            <a:r>
              <a:rPr lang="en-US" b="1" dirty="0">
                <a:latin typeface="Palatino" charset="0"/>
                <a:ea typeface="ＭＳ Ｐゴシック" charset="0"/>
                <a:cs typeface="Palatino" charset="0"/>
              </a:rPr>
              <a:t>independent variable</a:t>
            </a:r>
          </a:p>
          <a:p>
            <a:pPr>
              <a:buFont typeface="Wingdings" charset="0"/>
              <a:buChar char="q"/>
            </a:pPr>
            <a:r>
              <a:rPr lang="en-US" dirty="0">
                <a:latin typeface="Palatino" charset="0"/>
                <a:ea typeface="ＭＳ Ｐゴシック" charset="0"/>
                <a:cs typeface="Palatino" charset="0"/>
              </a:rPr>
              <a:t> The Hamiltonian can be considered as having </a:t>
            </a:r>
            <a:r>
              <a:rPr lang="en-US" b="1" dirty="0">
                <a:latin typeface="Palatino" charset="0"/>
                <a:ea typeface="ＭＳ Ｐゴシック" charset="0"/>
                <a:cs typeface="Palatino" charset="0"/>
              </a:rPr>
              <a:t>4 degrees of freedom</a:t>
            </a:r>
            <a:r>
              <a:rPr lang="en-US" dirty="0">
                <a:latin typeface="Palatino" charset="0"/>
                <a:ea typeface="ＭＳ Ｐゴシック" charset="0"/>
                <a:cs typeface="Palatino" charset="0"/>
              </a:rPr>
              <a:t>, where the </a:t>
            </a:r>
            <a:r>
              <a:rPr lang="en-US" b="1" dirty="0">
                <a:latin typeface="Palatino" charset="0"/>
                <a:ea typeface="ＭＳ Ｐゴシック" charset="0"/>
                <a:cs typeface="Palatino" charset="0"/>
              </a:rPr>
              <a:t>4</a:t>
            </a:r>
            <a:r>
              <a:rPr lang="en-US" b="1" baseline="30000" dirty="0">
                <a:latin typeface="Palatino" charset="0"/>
                <a:ea typeface="ＭＳ Ｐゴシック" charset="0"/>
                <a:cs typeface="Palatino" charset="0"/>
              </a:rPr>
              <a:t>th</a:t>
            </a:r>
            <a:r>
              <a:rPr lang="en-US" b="1" dirty="0">
                <a:latin typeface="Palatino" charset="0"/>
                <a:ea typeface="ＭＳ Ｐゴシック" charset="0"/>
                <a:cs typeface="Palatino" charset="0"/>
              </a:rPr>
              <a:t> “position”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and its conjugate momentum is </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p:txBody>
      </p:sp>
      <p:pic>
        <p:nvPicPr>
          <p:cNvPr id="4198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879698"/>
            <a:ext cx="152400" cy="173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88"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18808" y="2566169"/>
            <a:ext cx="1625600" cy="358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7893950"/>
      </p:ext>
    </p:extLst>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331640" y="-41275"/>
            <a:ext cx="7201173" cy="806450"/>
          </a:xfrm>
        </p:spPr>
        <p:txBody>
          <a:bodyPr>
            <a:normAutofit fontScale="90000"/>
          </a:bodyPr>
          <a:lstStyle/>
          <a:p>
            <a:pPr>
              <a:defRPr/>
            </a:pPr>
            <a:r>
              <a:rPr lang="en-US" dirty="0">
                <a:latin typeface="Bookman Old Style" charset="0"/>
                <a:ea typeface="ＭＳ Ｐゴシック" charset="0"/>
                <a:cs typeface="ＭＳ Ｐゴシック" charset="0"/>
              </a:rPr>
              <a:t>Changing of the independent variable</a:t>
            </a:r>
          </a:p>
        </p:txBody>
      </p:sp>
      <p:sp>
        <p:nvSpPr>
          <p:cNvPr id="41986" name="Content Placeholder 2"/>
          <p:cNvSpPr>
            <a:spLocks noGrp="1"/>
          </p:cNvSpPr>
          <p:nvPr>
            <p:ph sz="half" idx="1"/>
          </p:nvPr>
        </p:nvSpPr>
        <p:spPr>
          <a:xfrm>
            <a:off x="250825" y="693738"/>
            <a:ext cx="8785225" cy="5688012"/>
          </a:xfrm>
        </p:spPr>
        <p:txBody>
          <a:bodyPr/>
          <a:lstStyle/>
          <a:p>
            <a:pPr>
              <a:buFont typeface="Wingdings" charset="0"/>
              <a:buChar char="q"/>
            </a:pPr>
            <a:r>
              <a:rPr lang="en-US" dirty="0">
                <a:latin typeface="Palatino" charset="0"/>
                <a:ea typeface="ＭＳ Ｐゴシック" charset="0"/>
                <a:cs typeface="Palatino" charset="0"/>
              </a:rPr>
              <a:t> It is more convenient to use the </a:t>
            </a:r>
            <a:r>
              <a:rPr lang="en-US" b="1" dirty="0">
                <a:latin typeface="Palatino" charset="0"/>
                <a:ea typeface="ＭＳ Ｐゴシック" charset="0"/>
                <a:cs typeface="Palatino" charset="0"/>
              </a:rPr>
              <a:t>path length</a:t>
            </a:r>
            <a:r>
              <a:rPr lang="en-US" dirty="0">
                <a:latin typeface="Palatino" charset="0"/>
                <a:ea typeface="ＭＳ Ｐゴシック" charset="0"/>
                <a:cs typeface="Palatino" charset="0"/>
              </a:rPr>
              <a:t>   , instead of the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as </a:t>
            </a:r>
            <a:r>
              <a:rPr lang="en-US" b="1" dirty="0">
                <a:latin typeface="Palatino" charset="0"/>
                <a:ea typeface="ＭＳ Ｐゴシック" charset="0"/>
                <a:cs typeface="Palatino" charset="0"/>
              </a:rPr>
              <a:t>independent variable</a:t>
            </a:r>
          </a:p>
          <a:p>
            <a:pPr>
              <a:buFont typeface="Wingdings" charset="0"/>
              <a:buChar char="q"/>
            </a:pPr>
            <a:r>
              <a:rPr lang="en-US" dirty="0">
                <a:latin typeface="Palatino" charset="0"/>
                <a:ea typeface="ＭＳ Ｐゴシック" charset="0"/>
                <a:cs typeface="Palatino" charset="0"/>
              </a:rPr>
              <a:t> The Hamiltonian can be considered as having </a:t>
            </a:r>
            <a:r>
              <a:rPr lang="en-US" b="1" dirty="0">
                <a:latin typeface="Palatino" charset="0"/>
                <a:ea typeface="ＭＳ Ｐゴシック" charset="0"/>
                <a:cs typeface="Palatino" charset="0"/>
              </a:rPr>
              <a:t>4 degrees of freedom</a:t>
            </a:r>
            <a:r>
              <a:rPr lang="en-US" dirty="0">
                <a:latin typeface="Palatino" charset="0"/>
                <a:ea typeface="ＭＳ Ｐゴシック" charset="0"/>
                <a:cs typeface="Palatino" charset="0"/>
              </a:rPr>
              <a:t>, where the </a:t>
            </a:r>
            <a:r>
              <a:rPr lang="en-US" b="1" dirty="0">
                <a:latin typeface="Palatino" charset="0"/>
                <a:ea typeface="ＭＳ Ｐゴシック" charset="0"/>
                <a:cs typeface="Palatino" charset="0"/>
              </a:rPr>
              <a:t>4</a:t>
            </a:r>
            <a:r>
              <a:rPr lang="en-US" b="1" baseline="30000" dirty="0">
                <a:latin typeface="Palatino" charset="0"/>
                <a:ea typeface="ＭＳ Ｐゴシック" charset="0"/>
                <a:cs typeface="Palatino" charset="0"/>
              </a:rPr>
              <a:t>th</a:t>
            </a:r>
            <a:r>
              <a:rPr lang="en-US" b="1" dirty="0">
                <a:latin typeface="Palatino" charset="0"/>
                <a:ea typeface="ＭＳ Ｐゴシック" charset="0"/>
                <a:cs typeface="Palatino" charset="0"/>
              </a:rPr>
              <a:t> “position”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and its conjugate momentum is </a:t>
            </a:r>
          </a:p>
          <a:p>
            <a:pPr>
              <a:buFont typeface="Wingdings" charset="0"/>
              <a:buChar char="q"/>
            </a:pPr>
            <a:r>
              <a:rPr lang="en-US" dirty="0">
                <a:latin typeface="Palatino" charset="0"/>
                <a:ea typeface="ＭＳ Ｐゴシック" charset="0"/>
                <a:cs typeface="Palatino" charset="0"/>
              </a:rPr>
              <a:t>In the same way, the new Hamiltonian with the path length as the independent variable is just 						 with</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r>
              <a:rPr lang="en-US" dirty="0">
                <a:latin typeface="Palatino" charset="0"/>
                <a:ea typeface="ＭＳ Ｐゴシック" charset="0"/>
                <a:cs typeface="Palatino" charset="0"/>
              </a:rPr>
              <a:t>It can be proved that this is indeed a </a:t>
            </a:r>
            <a:r>
              <a:rPr lang="en-US" b="1" dirty="0">
                <a:latin typeface="Palatino" charset="0"/>
                <a:ea typeface="ＭＳ Ｐゴシック" charset="0"/>
                <a:cs typeface="Palatino" charset="0"/>
              </a:rPr>
              <a:t>canonical transformation</a:t>
            </a:r>
          </a:p>
          <a:p>
            <a:pPr>
              <a:spcBef>
                <a:spcPct val="0"/>
              </a:spcBef>
              <a:buFont typeface="Wingdings" charset="0"/>
              <a:buChar char="q"/>
            </a:pPr>
            <a:r>
              <a:rPr lang="en-US" dirty="0">
                <a:latin typeface="Palatino" charset="0"/>
                <a:ea typeface="ＭＳ Ｐゴシック" charset="0"/>
                <a:cs typeface="Palatino" charset="0"/>
              </a:rPr>
              <a:t>Note the existence of the </a:t>
            </a:r>
            <a:r>
              <a:rPr lang="en-US" b="1" dirty="0">
                <a:latin typeface="Palatino" charset="0"/>
                <a:ea typeface="ＭＳ Ｐゴシック" charset="0"/>
                <a:cs typeface="Palatino" charset="0"/>
              </a:rPr>
              <a:t>reference orbit </a:t>
            </a:r>
            <a:r>
              <a:rPr lang="en-US" dirty="0">
                <a:latin typeface="Palatino" charset="0"/>
                <a:ea typeface="ＭＳ Ｐゴシック" charset="0"/>
                <a:cs typeface="Palatino" charset="0"/>
              </a:rPr>
              <a:t>for </a:t>
            </a:r>
            <a:r>
              <a:rPr lang="en-US" b="1" dirty="0">
                <a:latin typeface="Palatino" charset="0"/>
                <a:ea typeface="ＭＳ Ｐゴシック" charset="0"/>
                <a:cs typeface="Palatino" charset="0"/>
              </a:rPr>
              <a:t>zero vector potential</a:t>
            </a:r>
            <a:r>
              <a:rPr lang="en-US" dirty="0">
                <a:latin typeface="Palatino" charset="0"/>
                <a:ea typeface="ＭＳ Ｐゴシック" charset="0"/>
                <a:cs typeface="Palatino" charset="0"/>
              </a:rPr>
              <a:t>, for which </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p:txBody>
      </p:sp>
      <p:pic>
        <p:nvPicPr>
          <p:cNvPr id="4198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879698"/>
            <a:ext cx="152400" cy="173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88"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18808" y="2566169"/>
            <a:ext cx="1625600" cy="358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89" name="Picture 4"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1188" y="3919538"/>
            <a:ext cx="4176712" cy="373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90" name="Picture 5"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5288" y="4365625"/>
            <a:ext cx="8497887" cy="644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91" name="Picture 7"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984750" y="6323013"/>
            <a:ext cx="390842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2328226"/>
      </p:ext>
    </p:extLst>
  </p:cSld>
  <p:clrMapOvr>
    <a:masterClrMapping/>
  </p:clrMapOvr>
  <p:transition spd="med">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547664" y="-41275"/>
            <a:ext cx="6985149" cy="733425"/>
          </a:xfrm>
        </p:spPr>
        <p:txBody>
          <a:bodyPr>
            <a:normAutofit fontScale="90000"/>
          </a:bodyPr>
          <a:lstStyle/>
          <a:p>
            <a:pPr>
              <a:defRPr/>
            </a:pPr>
            <a:r>
              <a:rPr lang="en-US" sz="4400" dirty="0">
                <a:latin typeface="Bookman Old Style" charset="0"/>
                <a:ea typeface="ＭＳ Ｐゴシック" charset="0"/>
                <a:cs typeface="ＭＳ Ｐゴシック" charset="0"/>
              </a:rPr>
              <a:t>Neglecting electric fields</a:t>
            </a:r>
          </a:p>
        </p:txBody>
      </p:sp>
      <p:sp>
        <p:nvSpPr>
          <p:cNvPr id="44034" name="Content Placeholder 2"/>
          <p:cNvSpPr>
            <a:spLocks noGrp="1"/>
          </p:cNvSpPr>
          <p:nvPr>
            <p:ph sz="half" idx="1"/>
          </p:nvPr>
        </p:nvSpPr>
        <p:spPr>
          <a:xfrm>
            <a:off x="250825" y="693738"/>
            <a:ext cx="8785225" cy="5688012"/>
          </a:xfrm>
        </p:spPr>
        <p:txBody>
          <a:bodyPr/>
          <a:lstStyle/>
          <a:p>
            <a:pPr>
              <a:buFont typeface="Wingdings" charset="0"/>
              <a:buChar char="q"/>
            </a:pPr>
            <a:r>
              <a:rPr lang="en-US" dirty="0">
                <a:latin typeface="Palatino" charset="0"/>
                <a:ea typeface="ＭＳ Ｐゴシック" charset="0"/>
                <a:cs typeface="Palatino" charset="0"/>
              </a:rPr>
              <a:t> Due to the fact that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(synchrotron) motion is </a:t>
            </a:r>
            <a:r>
              <a:rPr lang="en-US" b="1" dirty="0">
                <a:latin typeface="Palatino" charset="0"/>
                <a:ea typeface="ＭＳ Ｐゴシック" charset="0"/>
                <a:cs typeface="Palatino" charset="0"/>
              </a:rPr>
              <a:t>much slower </a:t>
            </a:r>
            <a:r>
              <a:rPr lang="en-US" dirty="0">
                <a:latin typeface="Palatino" charset="0"/>
                <a:ea typeface="ＭＳ Ｐゴシック" charset="0"/>
                <a:cs typeface="Palatino" charset="0"/>
              </a:rPr>
              <a:t>than the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a:t>
            </a:r>
            <a:r>
              <a:rPr lang="en-US" dirty="0" err="1">
                <a:latin typeface="Palatino" charset="0"/>
                <a:ea typeface="ＭＳ Ｐゴシック" charset="0"/>
                <a:cs typeface="Palatino" charset="0"/>
              </a:rPr>
              <a:t>betatron</a:t>
            </a:r>
            <a:r>
              <a:rPr lang="en-US" dirty="0">
                <a:latin typeface="Palatino" charset="0"/>
                <a:ea typeface="ＭＳ Ｐゴシック" charset="0"/>
                <a:cs typeface="Palatino" charset="0"/>
              </a:rPr>
              <a:t>) one, the electric field can be set to </a:t>
            </a:r>
            <a:r>
              <a:rPr lang="en-US" b="1" dirty="0">
                <a:latin typeface="Palatino" charset="0"/>
                <a:ea typeface="ＭＳ Ｐゴシック" charset="0"/>
                <a:cs typeface="Palatino" charset="0"/>
              </a:rPr>
              <a:t>zero</a:t>
            </a:r>
            <a:r>
              <a:rPr lang="en-US" dirty="0">
                <a:latin typeface="Palatino" charset="0"/>
                <a:ea typeface="ＭＳ Ｐゴシック" charset="0"/>
                <a:cs typeface="Palatino" charset="0"/>
              </a:rPr>
              <a:t> and the Hamiltonian is written as</a:t>
            </a:r>
          </a:p>
          <a:p>
            <a:pPr>
              <a:buFont typeface="Wingdings" charset="0"/>
              <a:buChar char="q"/>
            </a:pPr>
            <a:endParaRPr lang="en-US" dirty="0">
              <a:latin typeface="Palatino" charset="0"/>
              <a:ea typeface="ＭＳ Ｐゴシック" charset="0"/>
              <a:cs typeface="Palatino" charset="0"/>
            </a:endParaRPr>
          </a:p>
          <a:p>
            <a:pPr marL="0" indent="0">
              <a:lnSpc>
                <a:spcPct val="150000"/>
              </a:lnSpc>
              <a:spcBef>
                <a:spcPts val="2400"/>
              </a:spcBef>
              <a:buNone/>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p:txBody>
      </p:sp>
      <p:pic>
        <p:nvPicPr>
          <p:cNvPr id="4403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600325"/>
            <a:ext cx="8461375" cy="684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Left Brace 9"/>
          <p:cNvSpPr/>
          <p:nvPr/>
        </p:nvSpPr>
        <p:spPr bwMode="auto">
          <a:xfrm rot="16200000">
            <a:off x="4319587" y="2554288"/>
            <a:ext cx="288925" cy="1511300"/>
          </a:xfrm>
          <a:prstGeom prst="leftBrace">
            <a:avLst/>
          </a:prstGeom>
          <a:ln w="28575" cmpd="sng">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txBody>
          <a:bodyPr/>
          <a:lstStyle/>
          <a:p>
            <a:pPr marL="342900" indent="-342900">
              <a:buFont typeface="Wingdings" pitchFamily="-112" charset="2"/>
              <a:buChar char="n"/>
              <a:defRPr/>
            </a:pPr>
            <a:endParaRPr lang="en-US">
              <a:latin typeface="Baskerville" pitchFamily="-112" charset="0"/>
            </a:endParaRPr>
          </a:p>
        </p:txBody>
      </p:sp>
      <p:pic>
        <p:nvPicPr>
          <p:cNvPr id="44038" name="Picture 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84663" y="3454400"/>
            <a:ext cx="404812" cy="334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2718602"/>
      </p:ext>
    </p:extLst>
  </p:cSld>
  <p:clrMapOvr>
    <a:masterClrMapping/>
  </p:clrMapOvr>
  <p:transition spd="med">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547664" y="-41275"/>
            <a:ext cx="6985149" cy="733425"/>
          </a:xfrm>
        </p:spPr>
        <p:txBody>
          <a:bodyPr>
            <a:normAutofit fontScale="90000"/>
          </a:bodyPr>
          <a:lstStyle/>
          <a:p>
            <a:pPr>
              <a:defRPr/>
            </a:pPr>
            <a:r>
              <a:rPr lang="en-US" sz="4400" dirty="0">
                <a:latin typeface="Bookman Old Style" charset="0"/>
                <a:ea typeface="ＭＳ Ｐゴシック" charset="0"/>
                <a:cs typeface="ＭＳ Ｐゴシック" charset="0"/>
              </a:rPr>
              <a:t>Neglecting electric fields</a:t>
            </a:r>
          </a:p>
        </p:txBody>
      </p:sp>
      <p:sp>
        <p:nvSpPr>
          <p:cNvPr id="44034" name="Content Placeholder 2"/>
          <p:cNvSpPr>
            <a:spLocks noGrp="1"/>
          </p:cNvSpPr>
          <p:nvPr>
            <p:ph sz="half" idx="1"/>
          </p:nvPr>
        </p:nvSpPr>
        <p:spPr>
          <a:xfrm>
            <a:off x="250825" y="693738"/>
            <a:ext cx="8785225" cy="5688012"/>
          </a:xfrm>
        </p:spPr>
        <p:txBody>
          <a:bodyPr/>
          <a:lstStyle/>
          <a:p>
            <a:pPr>
              <a:buFont typeface="Wingdings" charset="0"/>
              <a:buChar char="q"/>
            </a:pPr>
            <a:r>
              <a:rPr lang="en-US" dirty="0">
                <a:latin typeface="Palatino" charset="0"/>
                <a:ea typeface="ＭＳ Ｐゴシック" charset="0"/>
                <a:cs typeface="Palatino" charset="0"/>
              </a:rPr>
              <a:t> Due to the fact that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(synchrotron) motion is </a:t>
            </a:r>
            <a:r>
              <a:rPr lang="en-US" b="1" dirty="0">
                <a:latin typeface="Palatino" charset="0"/>
                <a:ea typeface="ＭＳ Ｐゴシック" charset="0"/>
                <a:cs typeface="Palatino" charset="0"/>
              </a:rPr>
              <a:t>much slower </a:t>
            </a:r>
            <a:r>
              <a:rPr lang="en-US" dirty="0">
                <a:latin typeface="Palatino" charset="0"/>
                <a:ea typeface="ＭＳ Ｐゴシック" charset="0"/>
                <a:cs typeface="Palatino" charset="0"/>
              </a:rPr>
              <a:t>than the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a:t>
            </a:r>
            <a:r>
              <a:rPr lang="en-US" dirty="0" err="1">
                <a:latin typeface="Palatino" charset="0"/>
                <a:ea typeface="ＭＳ Ｐゴシック" charset="0"/>
                <a:cs typeface="Palatino" charset="0"/>
              </a:rPr>
              <a:t>betatron</a:t>
            </a:r>
            <a:r>
              <a:rPr lang="en-US" dirty="0">
                <a:latin typeface="Palatino" charset="0"/>
                <a:ea typeface="ＭＳ Ｐゴシック" charset="0"/>
                <a:cs typeface="Palatino" charset="0"/>
              </a:rPr>
              <a:t>) one, the electric field can be set to </a:t>
            </a:r>
            <a:r>
              <a:rPr lang="en-US" b="1" dirty="0">
                <a:latin typeface="Palatino" charset="0"/>
                <a:ea typeface="ＭＳ Ｐゴシック" charset="0"/>
                <a:cs typeface="Palatino" charset="0"/>
              </a:rPr>
              <a:t>zero</a:t>
            </a:r>
            <a:r>
              <a:rPr lang="en-US" dirty="0">
                <a:latin typeface="Palatino" charset="0"/>
                <a:ea typeface="ＭＳ Ｐゴシック" charset="0"/>
                <a:cs typeface="Palatino" charset="0"/>
              </a:rPr>
              <a:t> and the Hamiltonian is written as</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a:p>
            <a:pPr>
              <a:lnSpc>
                <a:spcPct val="150000"/>
              </a:lnSpc>
              <a:spcBef>
                <a:spcPts val="2400"/>
              </a:spcBef>
              <a:buFont typeface="Wingdings" charset="0"/>
              <a:buChar char="q"/>
            </a:pPr>
            <a:r>
              <a:rPr lang="en-US" dirty="0">
                <a:latin typeface="Palatino" charset="0"/>
                <a:ea typeface="ＭＳ Ｐゴシック" charset="0"/>
                <a:cs typeface="Palatino" charset="0"/>
              </a:rPr>
              <a:t> The Hamiltonian is then written as</a:t>
            </a:r>
          </a:p>
          <a:p>
            <a:pPr>
              <a:spcBef>
                <a:spcPts val="2400"/>
              </a:spcBef>
              <a:buFont typeface="Wingdings" charset="0"/>
              <a:buChar char="q"/>
            </a:pPr>
            <a:endParaRPr lang="en-US" dirty="0">
              <a:latin typeface="Palatino" charset="0"/>
              <a:ea typeface="ＭＳ Ｐゴシック" charset="0"/>
              <a:cs typeface="Palatino" charset="0"/>
            </a:endParaRPr>
          </a:p>
          <a:p>
            <a:pPr>
              <a:spcBef>
                <a:spcPts val="1200"/>
              </a:spcBef>
              <a:buFont typeface="Wingdings" charset="0"/>
              <a:buChar char="q"/>
            </a:pPr>
            <a:r>
              <a:rPr lang="en-US" dirty="0">
                <a:latin typeface="Palatino" charset="0"/>
                <a:ea typeface="ＭＳ Ｐゴシック" charset="0"/>
                <a:cs typeface="Palatino" charset="0"/>
              </a:rPr>
              <a:t> If </a:t>
            </a:r>
            <a:r>
              <a:rPr lang="en-US" b="1" dirty="0">
                <a:latin typeface="Palatino" charset="0"/>
                <a:ea typeface="ＭＳ Ｐゴシック" charset="0"/>
                <a:cs typeface="Palatino" charset="0"/>
              </a:rPr>
              <a:t>static</a:t>
            </a:r>
            <a:r>
              <a:rPr lang="en-US" dirty="0">
                <a:latin typeface="Palatino" charset="0"/>
                <a:ea typeface="ＭＳ Ｐゴシック" charset="0"/>
                <a:cs typeface="Palatino" charset="0"/>
              </a:rPr>
              <a:t> magnetic fields are considered, the time dependence is also dropped, and the system is having </a:t>
            </a:r>
            <a:r>
              <a:rPr lang="en-US" b="1" dirty="0">
                <a:latin typeface="Palatino" charset="0"/>
                <a:ea typeface="ＭＳ Ｐゴシック" charset="0"/>
                <a:cs typeface="Palatino" charset="0"/>
              </a:rPr>
              <a:t>2 degrees of freedom + “time” </a:t>
            </a:r>
            <a:r>
              <a:rPr lang="en-US" dirty="0">
                <a:latin typeface="Palatino" charset="0"/>
                <a:ea typeface="ＭＳ Ｐゴシック" charset="0"/>
                <a:cs typeface="Palatino" charset="0"/>
              </a:rPr>
              <a:t>(path length)</a:t>
            </a:r>
          </a:p>
          <a:p>
            <a:pPr>
              <a:buFont typeface="Wingdings" charset="0"/>
              <a:buChar char="q"/>
            </a:pPr>
            <a:endParaRPr lang="en-US" dirty="0">
              <a:latin typeface="Palatino" charset="0"/>
              <a:ea typeface="ＭＳ Ｐゴシック" charset="0"/>
              <a:cs typeface="Palatino" charset="0"/>
            </a:endParaRPr>
          </a:p>
        </p:txBody>
      </p:sp>
      <p:pic>
        <p:nvPicPr>
          <p:cNvPr id="4403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600325"/>
            <a:ext cx="8461375" cy="684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Left Brace 9"/>
          <p:cNvSpPr/>
          <p:nvPr/>
        </p:nvSpPr>
        <p:spPr bwMode="auto">
          <a:xfrm rot="16200000">
            <a:off x="4319587" y="2554288"/>
            <a:ext cx="288925" cy="1511300"/>
          </a:xfrm>
          <a:prstGeom prst="leftBrace">
            <a:avLst/>
          </a:prstGeom>
          <a:ln w="28575" cmpd="sng">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txBody>
          <a:bodyPr/>
          <a:lstStyle/>
          <a:p>
            <a:pPr marL="342900" indent="-342900">
              <a:buFont typeface="Wingdings" pitchFamily="-112" charset="2"/>
              <a:buChar char="n"/>
              <a:defRPr/>
            </a:pPr>
            <a:endParaRPr lang="en-US">
              <a:latin typeface="Baskerville" pitchFamily="-112" charset="0"/>
            </a:endParaRPr>
          </a:p>
        </p:txBody>
      </p:sp>
      <p:pic>
        <p:nvPicPr>
          <p:cNvPr id="44037" name="Picture 1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288" y="4509120"/>
            <a:ext cx="8677275"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4038" name="Picture 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3454400"/>
            <a:ext cx="404812" cy="334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0773944"/>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475656" y="-41275"/>
            <a:ext cx="7057157" cy="806450"/>
          </a:xfrm>
        </p:spPr>
        <p:txBody>
          <a:bodyPr/>
          <a:lstStyle/>
          <a:p>
            <a:r>
              <a:rPr lang="en-US" sz="4000">
                <a:latin typeface="Bookman Old Style" charset="0"/>
                <a:ea typeface="ＭＳ Ｐゴシック" charset="0"/>
                <a:cs typeface="ＭＳ Ｐゴシック" charset="0"/>
              </a:rPr>
              <a:t>Canonical Transformations</a:t>
            </a:r>
          </a:p>
        </p:txBody>
      </p:sp>
      <p:sp>
        <p:nvSpPr>
          <p:cNvPr id="15362" name="Content Placeholder 2"/>
          <p:cNvSpPr>
            <a:spLocks noGrp="1"/>
          </p:cNvSpPr>
          <p:nvPr>
            <p:ph sz="half" idx="1"/>
          </p:nvPr>
        </p:nvSpPr>
        <p:spPr>
          <a:xfrm>
            <a:off x="250825" y="836613"/>
            <a:ext cx="8785225" cy="5688012"/>
          </a:xfrm>
        </p:spPr>
        <p:txBody>
          <a:bodyPr/>
          <a:lstStyle/>
          <a:p>
            <a:pPr>
              <a:buFont typeface="Wingdings" charset="0"/>
              <a:buChar char="q"/>
              <a:defRPr/>
            </a:pPr>
            <a:r>
              <a:rPr lang="en-US" sz="2400" dirty="0">
                <a:latin typeface="Palatino" charset="0"/>
                <a:ea typeface="ＭＳ Ｐゴシック" charset="0"/>
                <a:cs typeface="Palatino" charset="0"/>
              </a:rPr>
              <a:t>Find a </a:t>
            </a:r>
            <a:r>
              <a:rPr lang="en-US" sz="2400" b="1" dirty="0">
                <a:latin typeface="Palatino" charset="0"/>
                <a:ea typeface="ＭＳ Ｐゴシック" charset="0"/>
                <a:cs typeface="Palatino" charset="0"/>
              </a:rPr>
              <a:t>function</a:t>
            </a:r>
            <a:r>
              <a:rPr lang="en-US" sz="2400" dirty="0">
                <a:latin typeface="Palatino" charset="0"/>
                <a:ea typeface="ＭＳ Ｐゴシック" charset="0"/>
                <a:cs typeface="Palatino" charset="0"/>
              </a:rPr>
              <a:t> for transforming the Hamiltonian from variable           to           ,  so system becomes </a:t>
            </a:r>
            <a:r>
              <a:rPr lang="en-US" sz="2400" b="1" dirty="0">
                <a:latin typeface="Palatino" charset="0"/>
                <a:ea typeface="ＭＳ Ｐゴシック" charset="0"/>
                <a:cs typeface="Palatino" charset="0"/>
              </a:rPr>
              <a:t>simpler</a:t>
            </a:r>
            <a:r>
              <a:rPr lang="en-US" sz="2400" dirty="0">
                <a:latin typeface="Palatino" charset="0"/>
                <a:ea typeface="ＭＳ Ｐゴシック" charset="0"/>
                <a:cs typeface="Palatino" charset="0"/>
              </a:rPr>
              <a:t> to study</a:t>
            </a:r>
          </a:p>
          <a:p>
            <a:pPr>
              <a:buFont typeface="Wingdings" charset="0"/>
              <a:buChar char="q"/>
              <a:defRPr/>
            </a:pPr>
            <a:r>
              <a:rPr lang="en-US" sz="2400" dirty="0">
                <a:latin typeface="Palatino" charset="0"/>
                <a:ea typeface="ＭＳ Ｐゴシック" charset="0"/>
                <a:cs typeface="Palatino" charset="0"/>
              </a:rPr>
              <a:t>Transformation should be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(or </a:t>
            </a:r>
            <a:r>
              <a:rPr lang="en-US" sz="2400" b="1" dirty="0">
                <a:latin typeface="Palatino" charset="0"/>
                <a:ea typeface="ＭＳ Ｐゴシック" charset="0"/>
                <a:cs typeface="Palatino" charset="0"/>
              </a:rPr>
              <a:t>symplectic</a:t>
            </a:r>
            <a:r>
              <a:rPr lang="en-US" sz="2400" dirty="0">
                <a:latin typeface="Palatino" charset="0"/>
                <a:ea typeface="ＭＳ Ｐゴシック" charset="0"/>
                <a:cs typeface="Palatino" charset="0"/>
              </a:rPr>
              <a:t>), so that </a:t>
            </a:r>
            <a:r>
              <a:rPr lang="en-US" sz="2400" b="1" dirty="0">
                <a:latin typeface="Palatino" charset="0"/>
                <a:ea typeface="ＭＳ Ｐゴシック" charset="0"/>
                <a:cs typeface="Palatino" charset="0"/>
              </a:rPr>
              <a:t>Hamiltonian</a:t>
            </a:r>
            <a:r>
              <a:rPr lang="en-US" sz="2400" dirty="0">
                <a:latin typeface="Palatino" charset="0"/>
                <a:ea typeface="ＭＳ Ｐゴシック" charset="0"/>
                <a:cs typeface="Palatino" charset="0"/>
              </a:rPr>
              <a:t> properties (</a:t>
            </a:r>
            <a:r>
              <a:rPr lang="en-US" sz="2400" b="1" dirty="0">
                <a:latin typeface="Palatino" charset="0"/>
                <a:ea typeface="ＭＳ Ｐゴシック" charset="0"/>
                <a:cs typeface="Palatino" charset="0"/>
              </a:rPr>
              <a:t>phase-space volume</a:t>
            </a:r>
            <a:r>
              <a:rPr lang="en-US" sz="2400" dirty="0">
                <a:latin typeface="Palatino" charset="0"/>
                <a:ea typeface="ＭＳ Ｐゴシック" charset="0"/>
                <a:cs typeface="Palatino" charset="0"/>
              </a:rPr>
              <a:t>) are preserved</a:t>
            </a:r>
          </a:p>
          <a:p>
            <a:pPr>
              <a:buFont typeface="Wingdings" charset="0"/>
              <a:buChar char="q"/>
              <a:defRPr/>
            </a:pPr>
            <a:r>
              <a:rPr lang="en-US" sz="2400" dirty="0">
                <a:latin typeface="Palatino" charset="0"/>
                <a:ea typeface="ＭＳ Ｐゴシック" charset="0"/>
                <a:cs typeface="Palatino" charset="0"/>
              </a:rPr>
              <a:t>These “mixed variable” </a:t>
            </a:r>
            <a:r>
              <a:rPr lang="en-US" sz="2400" b="1" dirty="0">
                <a:latin typeface="Palatino" charset="0"/>
                <a:ea typeface="ＭＳ Ｐゴシック" charset="0"/>
                <a:cs typeface="Palatino" charset="0"/>
              </a:rPr>
              <a:t>generating</a:t>
            </a:r>
            <a:r>
              <a:rPr lang="en-US" sz="2400" dirty="0">
                <a:latin typeface="Palatino" charset="0"/>
                <a:ea typeface="ＭＳ Ｐゴシック" charset="0"/>
                <a:cs typeface="Palatino" charset="0"/>
              </a:rPr>
              <a:t> functions are derived by</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r>
              <a:rPr lang="en-US" sz="2400" dirty="0">
                <a:latin typeface="Palatino" charset="0"/>
                <a:ea typeface="ＭＳ Ｐゴシック" charset="0"/>
                <a:cs typeface="Palatino" charset="0"/>
              </a:rPr>
              <a:t>A general </a:t>
            </a:r>
            <a:r>
              <a:rPr lang="en-US" sz="2400" b="1" dirty="0">
                <a:latin typeface="Palatino" charset="0"/>
                <a:ea typeface="ＭＳ Ｐゴシック" charset="0"/>
                <a:cs typeface="Palatino" charset="0"/>
              </a:rPr>
              <a:t>non-autonomous Hamiltonian </a:t>
            </a:r>
            <a:r>
              <a:rPr lang="en-US" sz="2400" dirty="0">
                <a:latin typeface="Palatino" charset="0"/>
                <a:ea typeface="ＭＳ Ｐゴシック" charset="0"/>
                <a:cs typeface="Palatino" charset="0"/>
              </a:rPr>
              <a:t>is transformed to</a:t>
            </a:r>
          </a:p>
          <a:p>
            <a:pPr marL="0" indent="0">
              <a:buFont typeface="Wingdings" charset="0"/>
              <a:buNone/>
              <a:defRPr/>
            </a:pPr>
            <a:endParaRPr lang="en-US" sz="2400" dirty="0">
              <a:latin typeface="Palatino" charset="0"/>
              <a:ea typeface="ＭＳ Ｐゴシック" charset="0"/>
              <a:cs typeface="Palatino" charset="0"/>
            </a:endParaRPr>
          </a:p>
          <a:p>
            <a:pPr>
              <a:buFont typeface="Wingdings" charset="0"/>
              <a:buChar char="q"/>
              <a:defRPr/>
            </a:pPr>
            <a:r>
              <a:rPr lang="en-US" sz="2400" dirty="0">
                <a:latin typeface="Palatino" charset="0"/>
                <a:ea typeface="ＭＳ Ｐゴシック" charset="0"/>
                <a:cs typeface="Palatino" charset="0"/>
              </a:rPr>
              <a:t>One generating function can be constructed by the other through </a:t>
            </a:r>
            <a:r>
              <a:rPr lang="en-US" sz="2400" b="1" dirty="0">
                <a:latin typeface="Palatino" charset="0"/>
                <a:ea typeface="ＭＳ Ｐゴシック" charset="0"/>
                <a:cs typeface="Palatino" charset="0"/>
              </a:rPr>
              <a:t>Legendre transformations</a:t>
            </a:r>
            <a:r>
              <a:rPr lang="en-US" sz="2400" dirty="0">
                <a:latin typeface="Palatino" charset="0"/>
                <a:ea typeface="ＭＳ Ｐゴシック" charset="0"/>
                <a:cs typeface="Palatino" charset="0"/>
              </a:rPr>
              <a:t>, e.g. 		         </a:t>
            </a:r>
          </a:p>
          <a:p>
            <a:pPr marL="0" indent="0">
              <a:buFont typeface="Wingdings" charset="0"/>
              <a:buNone/>
              <a:defRPr/>
            </a:pPr>
            <a:endParaRPr lang="en-US" sz="2400" dirty="0">
              <a:latin typeface="Palatino" charset="0"/>
              <a:ea typeface="ＭＳ Ｐゴシック" charset="0"/>
              <a:cs typeface="Palatino" charset="0"/>
            </a:endParaRPr>
          </a:p>
          <a:p>
            <a:pPr marL="0" indent="0">
              <a:lnSpc>
                <a:spcPct val="70000"/>
              </a:lnSpc>
              <a:buFont typeface="Wingdings" charset="0"/>
              <a:buNone/>
              <a:defRPr/>
            </a:pPr>
            <a:r>
              <a:rPr lang="en-US" sz="2400" dirty="0">
                <a:latin typeface="Palatino" charset="0"/>
                <a:ea typeface="ＭＳ Ｐゴシック" charset="0"/>
                <a:cs typeface="Palatino" charset="0"/>
              </a:rPr>
              <a:t>with the inner product defined as              			</a:t>
            </a:r>
          </a:p>
        </p:txBody>
      </p:sp>
      <p:pic>
        <p:nvPicPr>
          <p:cNvPr id="2969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9913" y="1268413"/>
            <a:ext cx="715962"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0"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341438"/>
            <a:ext cx="72072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1"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35150" y="4629150"/>
            <a:ext cx="4824413" cy="52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8313" y="2924175"/>
            <a:ext cx="4149725"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3" name="Picture 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32350" y="2924175"/>
            <a:ext cx="4203700"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4" name="Picture 8"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5288" y="5924550"/>
            <a:ext cx="8532812"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5" name="Picture 9"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009678" y="6308725"/>
            <a:ext cx="1506538"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15448323"/>
      </p:ext>
    </p:extLst>
  </p:cSld>
  <p:clrMapOvr>
    <a:masterClrMapping/>
  </p:clrMapOvr>
  <p:transition spd="med">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1547664" y="-41275"/>
            <a:ext cx="6985149" cy="806450"/>
          </a:xfrm>
        </p:spPr>
        <p:txBody>
          <a:bodyPr/>
          <a:lstStyle/>
          <a:p>
            <a:r>
              <a:rPr lang="en-US" sz="4400">
                <a:latin typeface="Bookman Old Style" charset="0"/>
                <a:ea typeface="ＭＳ Ｐゴシック" charset="0"/>
                <a:cs typeface="ＭＳ Ｐゴシック" charset="0"/>
              </a:rPr>
              <a:t>Momentum rescaling</a:t>
            </a:r>
          </a:p>
        </p:txBody>
      </p:sp>
      <p:sp>
        <p:nvSpPr>
          <p:cNvPr id="46082" name="Content Placeholder 2"/>
          <p:cNvSpPr>
            <a:spLocks noGrp="1"/>
          </p:cNvSpPr>
          <p:nvPr>
            <p:ph sz="half" idx="1"/>
          </p:nvPr>
        </p:nvSpPr>
        <p:spPr>
          <a:xfrm>
            <a:off x="250825" y="836613"/>
            <a:ext cx="8785225" cy="5688012"/>
          </a:xfrm>
        </p:spPr>
        <p:txBody>
          <a:bodyPr/>
          <a:lstStyle/>
          <a:p>
            <a:pPr>
              <a:buFont typeface="Wingdings" charset="0"/>
              <a:buChar char="q"/>
            </a:pPr>
            <a:r>
              <a:rPr lang="en-US" dirty="0">
                <a:latin typeface="Palatino" charset="0"/>
                <a:ea typeface="ＭＳ Ｐゴシック" charset="0"/>
                <a:cs typeface="Palatino" charset="0"/>
              </a:rPr>
              <a:t> Due to the fact that </a:t>
            </a:r>
            <a:r>
              <a:rPr lang="en-US" b="1" dirty="0">
                <a:latin typeface="Palatino" charset="0"/>
                <a:ea typeface="ＭＳ Ｐゴシック" charset="0"/>
                <a:cs typeface="Palatino" charset="0"/>
              </a:rPr>
              <a:t>total momentum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much larger </a:t>
            </a:r>
            <a:r>
              <a:rPr lang="en-US" dirty="0">
                <a:latin typeface="Palatino" charset="0"/>
                <a:ea typeface="ＭＳ Ｐゴシック" charset="0"/>
                <a:cs typeface="Palatino" charset="0"/>
              </a:rPr>
              <a:t>than the transverse ones, another transformation may be considered, where the transverse momenta are rescaled</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p:txBody>
      </p:sp>
      <p:pic>
        <p:nvPicPr>
          <p:cNvPr id="46084" name="Picture 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708275"/>
            <a:ext cx="8567737" cy="973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453174"/>
      </p:ext>
    </p:extLst>
  </p:cSld>
  <p:clrMapOvr>
    <a:masterClrMapping/>
  </p:clrMapOvr>
  <p:transition spd="med">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1547664" y="-41275"/>
            <a:ext cx="6985149" cy="806450"/>
          </a:xfrm>
        </p:spPr>
        <p:txBody>
          <a:bodyPr/>
          <a:lstStyle/>
          <a:p>
            <a:r>
              <a:rPr lang="en-US" sz="4400">
                <a:latin typeface="Bookman Old Style" charset="0"/>
                <a:ea typeface="ＭＳ Ｐゴシック" charset="0"/>
                <a:cs typeface="ＭＳ Ｐゴシック" charset="0"/>
              </a:rPr>
              <a:t>Momentum rescaling</a:t>
            </a:r>
          </a:p>
        </p:txBody>
      </p:sp>
      <p:sp>
        <p:nvSpPr>
          <p:cNvPr id="46082" name="Content Placeholder 2"/>
          <p:cNvSpPr>
            <a:spLocks noGrp="1"/>
          </p:cNvSpPr>
          <p:nvPr>
            <p:ph sz="half" idx="1"/>
          </p:nvPr>
        </p:nvSpPr>
        <p:spPr>
          <a:xfrm>
            <a:off x="250825" y="836613"/>
            <a:ext cx="8785225" cy="5688012"/>
          </a:xfrm>
        </p:spPr>
        <p:txBody>
          <a:bodyPr/>
          <a:lstStyle/>
          <a:p>
            <a:pPr>
              <a:buFont typeface="Wingdings" charset="0"/>
              <a:buChar char="q"/>
            </a:pPr>
            <a:r>
              <a:rPr lang="en-US" dirty="0">
                <a:latin typeface="Palatino" charset="0"/>
                <a:ea typeface="ＭＳ Ｐゴシック" charset="0"/>
                <a:cs typeface="Palatino" charset="0"/>
              </a:rPr>
              <a:t> Due to the fact that </a:t>
            </a:r>
            <a:r>
              <a:rPr lang="en-US" b="1" dirty="0">
                <a:latin typeface="Palatino" charset="0"/>
                <a:ea typeface="ＭＳ Ｐゴシック" charset="0"/>
                <a:cs typeface="Palatino" charset="0"/>
              </a:rPr>
              <a:t>total momentum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much larger </a:t>
            </a:r>
            <a:r>
              <a:rPr lang="en-US" dirty="0">
                <a:latin typeface="Palatino" charset="0"/>
                <a:ea typeface="ＭＳ Ｐゴシック" charset="0"/>
                <a:cs typeface="Palatino" charset="0"/>
              </a:rPr>
              <a:t>than the transverse ones, another transformation may be considered, where the transverse momenta are rescaled</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r>
              <a:rPr lang="en-US" dirty="0">
                <a:latin typeface="Palatino" charset="0"/>
                <a:ea typeface="ＭＳ Ｐゴシック" charset="0"/>
                <a:cs typeface="Palatino" charset="0"/>
              </a:rPr>
              <a:t>The new variables are indeed canonical if the Hamiltonian is also rescaled and written as 	</a:t>
            </a:r>
            <a:r>
              <a:rPr lang="el-GR" dirty="0">
                <a:latin typeface="Palatino" charset="0"/>
                <a:ea typeface="ＭＳ Ｐゴシック" charset="0"/>
                <a:cs typeface="Palatino" charset="0"/>
              </a:rPr>
              <a:t>   </a:t>
            </a:r>
            <a:r>
              <a:rPr lang="en-US" dirty="0">
                <a:latin typeface="Palatino" charset="0"/>
                <a:ea typeface="ＭＳ Ｐゴシック" charset="0"/>
                <a:cs typeface="Palatino" charset="0"/>
              </a:rPr>
              <a:t>																            </a:t>
            </a:r>
            <a:r>
              <a:rPr lang="el-GR" dirty="0">
                <a:latin typeface="Palatino" charset="0"/>
                <a:ea typeface="ＭＳ Ｐゴシック" charset="0"/>
                <a:cs typeface="Palatino" charset="0"/>
              </a:rPr>
              <a:t>               </a:t>
            </a:r>
            <a:r>
              <a:rPr lang="en-US" dirty="0">
                <a:latin typeface="Palatino" charset="0"/>
                <a:ea typeface="ＭＳ Ｐゴシック" charset="0"/>
                <a:cs typeface="Palatino" charset="0"/>
              </a:rPr>
              <a:t>with 								        								        and</a:t>
            </a:r>
          </a:p>
        </p:txBody>
      </p:sp>
      <p:pic>
        <p:nvPicPr>
          <p:cNvPr id="46083"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4605338"/>
            <a:ext cx="8820150" cy="679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6084"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313" y="2708275"/>
            <a:ext cx="8567737" cy="973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6086" name="Picture 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92275" y="6067425"/>
            <a:ext cx="1766888" cy="746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06FD4FF5-2BD3-DC96-CE87-0545D8BB243E}"/>
              </a:ext>
            </a:extLst>
          </p:cNvPr>
          <p:cNvPicPr>
            <a:picLocks noChangeAspect="1"/>
          </p:cNvPicPr>
          <p:nvPr/>
        </p:nvPicPr>
        <p:blipFill>
          <a:blip r:embed="rId6"/>
          <a:stretch>
            <a:fillRect/>
          </a:stretch>
        </p:blipFill>
        <p:spPr>
          <a:xfrm>
            <a:off x="1835696" y="5293882"/>
            <a:ext cx="4354686" cy="706643"/>
          </a:xfrm>
          <a:prstGeom prst="rect">
            <a:avLst/>
          </a:prstGeom>
        </p:spPr>
      </p:pic>
    </p:spTree>
    <p:extLst>
      <p:ext uri="{BB962C8B-B14F-4D97-AF65-F5344CB8AC3E}">
        <p14:creationId xmlns:p14="http://schemas.microsoft.com/office/powerpoint/2010/main" val="1309800154"/>
      </p:ext>
    </p:extLst>
  </p:cSld>
  <p:clrMapOvr>
    <a:masterClrMapping/>
  </p:clrMapOvr>
  <p:transition spd="med">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1187450" y="-41275"/>
            <a:ext cx="7345363" cy="806450"/>
          </a:xfrm>
        </p:spPr>
        <p:txBody>
          <a:bodyPr/>
          <a:lstStyle/>
          <a:p>
            <a:r>
              <a:rPr lang="en-US" sz="4000">
                <a:latin typeface="Bookman Old Style" charset="0"/>
                <a:ea typeface="ＭＳ Ｐゴシック" charset="0"/>
                <a:cs typeface="ＭＳ Ｐゴシック" charset="0"/>
              </a:rPr>
              <a:t>Moving the reference frame</a:t>
            </a:r>
          </a:p>
        </p:txBody>
      </p:sp>
      <p:sp>
        <p:nvSpPr>
          <p:cNvPr id="7" name="Content Placeholder 2"/>
          <p:cNvSpPr>
            <a:spLocks noGrp="1"/>
          </p:cNvSpPr>
          <p:nvPr>
            <p:ph sz="half" idx="1"/>
          </p:nvPr>
        </p:nvSpPr>
        <p:spPr>
          <a:xfrm>
            <a:off x="250825" y="765175"/>
            <a:ext cx="8785225" cy="5688013"/>
          </a:xfrm>
        </p:spPr>
        <p:txBody>
          <a:bodyPr>
            <a:normAutofit/>
          </a:bodyPr>
          <a:lstStyle/>
          <a:p>
            <a:pPr>
              <a:buFont typeface="Wingdings" charset="2"/>
              <a:buChar char="q"/>
              <a:defRPr/>
            </a:pPr>
            <a:r>
              <a:rPr lang="en-US" dirty="0">
                <a:cs typeface="Palatino"/>
              </a:rPr>
              <a:t> Along the reference trajectory 		      and</a:t>
            </a:r>
          </a:p>
          <a:p>
            <a:pPr>
              <a:buFont typeface="Wingdings" charset="2"/>
              <a:buChar char="q"/>
              <a:defRPr/>
            </a:pPr>
            <a:endParaRPr lang="en-US" dirty="0">
              <a:cs typeface="Palatino"/>
            </a:endParaRPr>
          </a:p>
          <a:p>
            <a:pPr>
              <a:spcBef>
                <a:spcPts val="1800"/>
              </a:spcBef>
              <a:buFont typeface="Wingdings" charset="2"/>
              <a:buChar char="q"/>
              <a:defRPr/>
            </a:pPr>
            <a:r>
              <a:rPr lang="en-US" dirty="0">
                <a:cs typeface="Palatino"/>
              </a:rPr>
              <a:t> It is thus useful to </a:t>
            </a:r>
            <a:r>
              <a:rPr lang="en-US" b="1" dirty="0">
                <a:cs typeface="Palatino"/>
              </a:rPr>
              <a:t>move </a:t>
            </a:r>
            <a:r>
              <a:rPr lang="en-US" dirty="0">
                <a:cs typeface="Palatino"/>
              </a:rPr>
              <a:t>the</a:t>
            </a:r>
            <a:r>
              <a:rPr lang="en-US" b="1" dirty="0">
                <a:cs typeface="Palatino"/>
              </a:rPr>
              <a:t> reference frame </a:t>
            </a:r>
            <a:r>
              <a:rPr lang="en-US" dirty="0">
                <a:cs typeface="Palatino"/>
              </a:rPr>
              <a:t>to</a:t>
            </a:r>
            <a:r>
              <a:rPr lang="en-US" b="1" dirty="0">
                <a:cs typeface="Palatino"/>
              </a:rPr>
              <a:t> </a:t>
            </a:r>
            <a:r>
              <a:rPr lang="en-US" dirty="0">
                <a:cs typeface="Palatino"/>
              </a:rPr>
              <a:t>the</a:t>
            </a:r>
            <a:r>
              <a:rPr lang="en-US" b="1" dirty="0">
                <a:cs typeface="Palatino"/>
              </a:rPr>
              <a:t> reference trajectory</a:t>
            </a:r>
            <a:r>
              <a:rPr lang="en-US" dirty="0">
                <a:cs typeface="Palatino"/>
              </a:rPr>
              <a:t> for which another canonical transformation is performed</a:t>
            </a:r>
          </a:p>
          <a:p>
            <a:pPr>
              <a:spcBef>
                <a:spcPts val="1800"/>
              </a:spcBef>
              <a:buFont typeface="Wingdings" charset="2"/>
              <a:buChar char="q"/>
              <a:defRPr/>
            </a:pPr>
            <a:endParaRPr lang="en-US" dirty="0">
              <a:cs typeface="Palatino"/>
            </a:endParaRPr>
          </a:p>
          <a:p>
            <a:pPr marL="0" indent="0">
              <a:buFont typeface="Wingdings" charset="0"/>
              <a:buNone/>
              <a:defRPr/>
            </a:pPr>
            <a:endParaRPr lang="en-US" dirty="0">
              <a:cs typeface="Palatino"/>
            </a:endParaRPr>
          </a:p>
        </p:txBody>
      </p:sp>
      <p:pic>
        <p:nvPicPr>
          <p:cNvPr id="4813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730250"/>
            <a:ext cx="1136650" cy="682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132"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5650" y="1268413"/>
            <a:ext cx="4752975" cy="730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16056BF5-AE54-ED43-8CA4-071E652CF22F}"/>
              </a:ext>
            </a:extLst>
          </p:cNvPr>
          <p:cNvPicPr>
            <a:picLocks noChangeAspect="1"/>
          </p:cNvPicPr>
          <p:nvPr/>
        </p:nvPicPr>
        <p:blipFill>
          <a:blip r:embed="rId5"/>
          <a:stretch>
            <a:fillRect/>
          </a:stretch>
        </p:blipFill>
        <p:spPr>
          <a:xfrm>
            <a:off x="611188" y="3284984"/>
            <a:ext cx="8353300" cy="928144"/>
          </a:xfrm>
          <a:prstGeom prst="rect">
            <a:avLst/>
          </a:prstGeom>
        </p:spPr>
      </p:pic>
    </p:spTree>
    <p:extLst>
      <p:ext uri="{BB962C8B-B14F-4D97-AF65-F5344CB8AC3E}">
        <p14:creationId xmlns:p14="http://schemas.microsoft.com/office/powerpoint/2010/main" val="2873888332"/>
      </p:ext>
    </p:extLst>
  </p:cSld>
  <p:clrMapOvr>
    <a:masterClrMapping/>
  </p:clrMapOvr>
  <p:transition spd="med">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1187450" y="-41275"/>
            <a:ext cx="7345363" cy="806450"/>
          </a:xfrm>
        </p:spPr>
        <p:txBody>
          <a:bodyPr/>
          <a:lstStyle/>
          <a:p>
            <a:r>
              <a:rPr lang="en-US" sz="4000">
                <a:latin typeface="Bookman Old Style" charset="0"/>
                <a:ea typeface="ＭＳ Ｐゴシック" charset="0"/>
                <a:cs typeface="ＭＳ Ｐゴシック" charset="0"/>
              </a:rPr>
              <a:t>Moving the reference frame</a:t>
            </a:r>
          </a:p>
        </p:txBody>
      </p:sp>
      <p:sp>
        <p:nvSpPr>
          <p:cNvPr id="7" name="Content Placeholder 2"/>
          <p:cNvSpPr>
            <a:spLocks noGrp="1"/>
          </p:cNvSpPr>
          <p:nvPr>
            <p:ph sz="half" idx="1"/>
          </p:nvPr>
        </p:nvSpPr>
        <p:spPr>
          <a:xfrm>
            <a:off x="250825" y="765175"/>
            <a:ext cx="8785225" cy="5688013"/>
          </a:xfrm>
        </p:spPr>
        <p:txBody>
          <a:bodyPr>
            <a:normAutofit/>
          </a:bodyPr>
          <a:lstStyle/>
          <a:p>
            <a:pPr>
              <a:buFont typeface="Wingdings" charset="2"/>
              <a:buChar char="q"/>
              <a:defRPr/>
            </a:pPr>
            <a:r>
              <a:rPr lang="en-US" dirty="0">
                <a:cs typeface="Palatino"/>
              </a:rPr>
              <a:t> Along the reference trajectory 		      and</a:t>
            </a:r>
          </a:p>
          <a:p>
            <a:pPr>
              <a:buFont typeface="Wingdings" charset="2"/>
              <a:buChar char="q"/>
              <a:defRPr/>
            </a:pPr>
            <a:endParaRPr lang="en-US" dirty="0">
              <a:cs typeface="Palatino"/>
            </a:endParaRPr>
          </a:p>
          <a:p>
            <a:pPr>
              <a:spcBef>
                <a:spcPts val="1800"/>
              </a:spcBef>
              <a:buFont typeface="Wingdings" charset="2"/>
              <a:buChar char="q"/>
              <a:defRPr/>
            </a:pPr>
            <a:r>
              <a:rPr lang="en-US" dirty="0">
                <a:cs typeface="Palatino"/>
              </a:rPr>
              <a:t> It is thus useful to </a:t>
            </a:r>
            <a:r>
              <a:rPr lang="en-US" b="1" dirty="0">
                <a:cs typeface="Palatino"/>
              </a:rPr>
              <a:t>move </a:t>
            </a:r>
            <a:r>
              <a:rPr lang="en-US" dirty="0">
                <a:cs typeface="Palatino"/>
              </a:rPr>
              <a:t>the</a:t>
            </a:r>
            <a:r>
              <a:rPr lang="en-US" b="1" dirty="0">
                <a:cs typeface="Palatino"/>
              </a:rPr>
              <a:t> reference frame to </a:t>
            </a:r>
            <a:r>
              <a:rPr lang="en-US" dirty="0">
                <a:cs typeface="Palatino"/>
              </a:rPr>
              <a:t>the</a:t>
            </a:r>
            <a:r>
              <a:rPr lang="en-US" b="1" dirty="0">
                <a:cs typeface="Palatino"/>
              </a:rPr>
              <a:t> reference trajectory</a:t>
            </a:r>
            <a:r>
              <a:rPr lang="en-US" dirty="0">
                <a:cs typeface="Palatino"/>
              </a:rPr>
              <a:t> for which another canonical transformation is performed</a:t>
            </a:r>
          </a:p>
          <a:p>
            <a:pPr>
              <a:spcBef>
                <a:spcPts val="1800"/>
              </a:spcBef>
              <a:buFont typeface="Wingdings" charset="2"/>
              <a:buChar char="q"/>
              <a:defRPr/>
            </a:pPr>
            <a:endParaRPr lang="en-US" dirty="0">
              <a:cs typeface="Palatino"/>
            </a:endParaRPr>
          </a:p>
          <a:p>
            <a:pPr>
              <a:spcBef>
                <a:spcPts val="1800"/>
              </a:spcBef>
              <a:buFont typeface="Wingdings" charset="2"/>
              <a:buChar char="q"/>
              <a:defRPr/>
            </a:pPr>
            <a:r>
              <a:rPr lang="en-US" dirty="0">
                <a:cs typeface="Palatino"/>
              </a:rPr>
              <a:t>The mixed variable generating function is 						      providing</a:t>
            </a:r>
          </a:p>
          <a:p>
            <a:pPr>
              <a:spcBef>
                <a:spcPts val="4800"/>
              </a:spcBef>
              <a:buFont typeface="Wingdings" charset="2"/>
              <a:buChar char="q"/>
              <a:defRPr/>
            </a:pPr>
            <a:r>
              <a:rPr lang="en-US" dirty="0">
                <a:cs typeface="Palatino"/>
              </a:rPr>
              <a:t>The Hamiltonian is then</a:t>
            </a:r>
          </a:p>
          <a:p>
            <a:pPr marL="0" indent="0">
              <a:buFont typeface="Wingdings" charset="0"/>
              <a:buNone/>
              <a:defRPr/>
            </a:pPr>
            <a:endParaRPr lang="en-US" dirty="0">
              <a:cs typeface="Palatino"/>
            </a:endParaRPr>
          </a:p>
        </p:txBody>
      </p:sp>
      <p:pic>
        <p:nvPicPr>
          <p:cNvPr id="4813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730250"/>
            <a:ext cx="1136650" cy="682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132"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5650" y="1268413"/>
            <a:ext cx="4752975" cy="730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134" name="Picture 1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5288" y="4652963"/>
            <a:ext cx="3960812" cy="506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135" name="Picture 4"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5013176"/>
            <a:ext cx="6121400" cy="704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136" name="Picture 5"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0825" y="6013450"/>
            <a:ext cx="8785225" cy="590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90D7DBC7-7069-D649-BB6C-E04F2D05200A}"/>
              </a:ext>
            </a:extLst>
          </p:cNvPr>
          <p:cNvPicPr>
            <a:picLocks noChangeAspect="1"/>
          </p:cNvPicPr>
          <p:nvPr/>
        </p:nvPicPr>
        <p:blipFill>
          <a:blip r:embed="rId8"/>
          <a:stretch>
            <a:fillRect/>
          </a:stretch>
        </p:blipFill>
        <p:spPr>
          <a:xfrm>
            <a:off x="611188" y="3284984"/>
            <a:ext cx="8353300" cy="928144"/>
          </a:xfrm>
          <a:prstGeom prst="rect">
            <a:avLst/>
          </a:prstGeom>
        </p:spPr>
      </p:pic>
    </p:spTree>
    <p:extLst>
      <p:ext uri="{BB962C8B-B14F-4D97-AF65-F5344CB8AC3E}">
        <p14:creationId xmlns:p14="http://schemas.microsoft.com/office/powerpoint/2010/main" val="1506766205"/>
      </p:ext>
    </p:extLst>
  </p:cSld>
  <p:clrMapOvr>
    <a:masterClrMapping/>
  </p:clrMapOvr>
  <p:transition spd="med">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1187450" y="-41275"/>
            <a:ext cx="7345363" cy="806450"/>
          </a:xfrm>
        </p:spPr>
        <p:txBody>
          <a:bodyPr/>
          <a:lstStyle/>
          <a:p>
            <a:r>
              <a:rPr lang="en-US" sz="2400">
                <a:latin typeface="Bookman Old Style" charset="0"/>
                <a:ea typeface="ＭＳ Ｐゴシック" charset="0"/>
                <a:cs typeface="ＭＳ Ｐゴシック" charset="0"/>
              </a:rPr>
              <a:t>Relativistic and transverse field approximations</a:t>
            </a:r>
          </a:p>
        </p:txBody>
      </p:sp>
      <p:sp>
        <p:nvSpPr>
          <p:cNvPr id="50178" name="Content Placeholder 2"/>
          <p:cNvSpPr>
            <a:spLocks noGrp="1"/>
          </p:cNvSpPr>
          <p:nvPr>
            <p:ph sz="half" idx="1"/>
          </p:nvPr>
        </p:nvSpPr>
        <p:spPr>
          <a:xfrm>
            <a:off x="250825" y="765175"/>
            <a:ext cx="8785225" cy="5688013"/>
          </a:xfrm>
        </p:spPr>
        <p:txBody>
          <a:bodyPr/>
          <a:lstStyle/>
          <a:p>
            <a:pPr>
              <a:buFont typeface="Wingdings" charset="0"/>
              <a:buChar char="q"/>
            </a:pPr>
            <a:r>
              <a:rPr lang="en-US" dirty="0">
                <a:latin typeface="Palatino" charset="0"/>
                <a:ea typeface="ＭＳ Ｐゴシック" charset="0"/>
                <a:cs typeface="Palatino" charset="0"/>
              </a:rPr>
              <a:t> First note that 						        and  </a:t>
            </a:r>
          </a:p>
          <a:p>
            <a:pPr>
              <a:buFont typeface="Wingdings" charset="0"/>
              <a:buChar char="q"/>
            </a:pPr>
            <a:r>
              <a:rPr lang="en-US" dirty="0">
                <a:latin typeface="Palatino" charset="0"/>
                <a:ea typeface="ＭＳ Ｐゴシック" charset="0"/>
                <a:cs typeface="Palatino" charset="0"/>
              </a:rPr>
              <a:t>In the </a:t>
            </a:r>
            <a:r>
              <a:rPr lang="en-US" b="1" dirty="0">
                <a:latin typeface="Palatino" charset="0"/>
                <a:ea typeface="ＭＳ Ｐゴシック" charset="0"/>
                <a:cs typeface="Palatino" charset="0"/>
              </a:rPr>
              <a:t>ultra-relativistic limit </a:t>
            </a:r>
            <a:r>
              <a:rPr lang="en-US" dirty="0">
                <a:latin typeface="Palatino" charset="0"/>
                <a:ea typeface="ＭＳ Ｐゴシック" charset="0"/>
                <a:cs typeface="Palatino" charset="0"/>
              </a:rPr>
              <a:t>			        and the Hamiltonian is written as                        																	    </a:t>
            </a:r>
            <a:r>
              <a:rPr lang="el-GR" dirty="0">
                <a:latin typeface="Palatino" charset="0"/>
                <a:ea typeface="ＭＳ Ｐゴシック" charset="0"/>
                <a:cs typeface="Palatino" charset="0"/>
              </a:rPr>
              <a:t>          </a:t>
            </a:r>
            <a:r>
              <a:rPr lang="en-US" dirty="0">
                <a:latin typeface="Palatino" charset="0"/>
                <a:ea typeface="ＭＳ Ｐゴシック" charset="0"/>
                <a:cs typeface="Palatino" charset="0"/>
              </a:rPr>
              <a:t>where the “hats” are dropped  for simplicity</a:t>
            </a:r>
          </a:p>
        </p:txBody>
      </p:sp>
      <p:pic>
        <p:nvPicPr>
          <p:cNvPr id="50179" name="Picture 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692150"/>
            <a:ext cx="5387975" cy="72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180" name="Picture 8"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1938" y="1268413"/>
            <a:ext cx="762000" cy="344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181" name="Picture 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99596" y="1627188"/>
            <a:ext cx="2944812" cy="793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182" name="Picture 11"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6538" y="2708275"/>
            <a:ext cx="8872537" cy="576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1726853"/>
      </p:ext>
    </p:extLst>
  </p:cSld>
  <p:clrMapOvr>
    <a:masterClrMapping/>
  </p:clrMapOvr>
  <p:transition spd="med">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1187450" y="-41275"/>
            <a:ext cx="7345363" cy="806450"/>
          </a:xfrm>
        </p:spPr>
        <p:txBody>
          <a:bodyPr/>
          <a:lstStyle/>
          <a:p>
            <a:r>
              <a:rPr lang="en-US" sz="2400">
                <a:latin typeface="Bookman Old Style" charset="0"/>
                <a:ea typeface="ＭＳ Ｐゴシック" charset="0"/>
                <a:cs typeface="ＭＳ Ｐゴシック" charset="0"/>
              </a:rPr>
              <a:t>Relativistic and transverse field approximations</a:t>
            </a:r>
          </a:p>
        </p:txBody>
      </p:sp>
      <p:sp>
        <p:nvSpPr>
          <p:cNvPr id="50178" name="Content Placeholder 2"/>
          <p:cNvSpPr>
            <a:spLocks noGrp="1"/>
          </p:cNvSpPr>
          <p:nvPr>
            <p:ph sz="half" idx="1"/>
          </p:nvPr>
        </p:nvSpPr>
        <p:spPr>
          <a:xfrm>
            <a:off x="250825" y="765175"/>
            <a:ext cx="8785225" cy="5688013"/>
          </a:xfrm>
        </p:spPr>
        <p:txBody>
          <a:bodyPr/>
          <a:lstStyle/>
          <a:p>
            <a:pPr>
              <a:buFont typeface="Wingdings" charset="0"/>
              <a:buChar char="q"/>
            </a:pPr>
            <a:r>
              <a:rPr lang="en-US" dirty="0">
                <a:latin typeface="Palatino" charset="0"/>
                <a:ea typeface="ＭＳ Ｐゴシック" charset="0"/>
                <a:cs typeface="Palatino" charset="0"/>
              </a:rPr>
              <a:t> First note that 						        and  </a:t>
            </a:r>
          </a:p>
          <a:p>
            <a:pPr>
              <a:buFont typeface="Wingdings" charset="0"/>
              <a:buChar char="q"/>
            </a:pPr>
            <a:r>
              <a:rPr lang="en-US" dirty="0">
                <a:latin typeface="Palatino" charset="0"/>
                <a:ea typeface="ＭＳ Ｐゴシック" charset="0"/>
                <a:cs typeface="Palatino" charset="0"/>
              </a:rPr>
              <a:t>In the </a:t>
            </a:r>
            <a:r>
              <a:rPr lang="en-US" b="1" dirty="0">
                <a:latin typeface="Palatino" charset="0"/>
                <a:ea typeface="ＭＳ Ｐゴシック" charset="0"/>
                <a:cs typeface="Palatino" charset="0"/>
              </a:rPr>
              <a:t>ultra-relativistic limit </a:t>
            </a:r>
            <a:r>
              <a:rPr lang="en-US" dirty="0">
                <a:latin typeface="Palatino" charset="0"/>
                <a:ea typeface="ＭＳ Ｐゴシック" charset="0"/>
                <a:cs typeface="Palatino" charset="0"/>
              </a:rPr>
              <a:t>			        and the Hamiltonian is written as                        																	    </a:t>
            </a:r>
            <a:r>
              <a:rPr lang="el-GR" dirty="0">
                <a:latin typeface="Palatino" charset="0"/>
                <a:ea typeface="ＭＳ Ｐゴシック" charset="0"/>
                <a:cs typeface="Palatino" charset="0"/>
              </a:rPr>
              <a:t>          </a:t>
            </a:r>
            <a:r>
              <a:rPr lang="en-US" dirty="0">
                <a:latin typeface="Palatino" charset="0"/>
                <a:ea typeface="ＭＳ Ｐゴシック" charset="0"/>
                <a:cs typeface="Palatino" charset="0"/>
              </a:rPr>
              <a:t>where the “hats” are dropped  for simplicity</a:t>
            </a:r>
          </a:p>
          <a:p>
            <a:pPr>
              <a:buFont typeface="Wingdings" charset="0"/>
              <a:buChar char="q"/>
            </a:pPr>
            <a:r>
              <a:rPr lang="en-US" dirty="0">
                <a:latin typeface="Palatino" charset="0"/>
                <a:ea typeface="ＭＳ Ｐゴシック" charset="0"/>
                <a:cs typeface="Palatino" charset="0"/>
              </a:rPr>
              <a:t>If we consider </a:t>
            </a:r>
            <a:r>
              <a:rPr lang="en-US" b="1" dirty="0">
                <a:latin typeface="Palatino" charset="0"/>
                <a:ea typeface="ＭＳ Ｐゴシック" charset="0"/>
                <a:cs typeface="Palatino" charset="0"/>
              </a:rPr>
              <a:t>only transverse field </a:t>
            </a:r>
            <a:r>
              <a:rPr lang="en-US" dirty="0">
                <a:latin typeface="Palatino" charset="0"/>
                <a:ea typeface="ＭＳ Ｐゴシック" charset="0"/>
                <a:cs typeface="Palatino" charset="0"/>
              </a:rPr>
              <a:t>components, the </a:t>
            </a:r>
            <a:r>
              <a:rPr lang="en-US" b="1" dirty="0">
                <a:latin typeface="Palatino" charset="0"/>
                <a:ea typeface="ＭＳ Ｐゴシック" charset="0"/>
                <a:cs typeface="Palatino" charset="0"/>
              </a:rPr>
              <a:t>vector potential </a:t>
            </a:r>
            <a:r>
              <a:rPr lang="en-US" dirty="0">
                <a:latin typeface="Palatino" charset="0"/>
                <a:ea typeface="ＭＳ Ｐゴシック" charset="0"/>
                <a:cs typeface="Palatino" charset="0"/>
              </a:rPr>
              <a:t>has </a:t>
            </a:r>
            <a:r>
              <a:rPr lang="en-US" b="1" dirty="0">
                <a:latin typeface="Palatino" charset="0"/>
                <a:ea typeface="ＭＳ Ｐゴシック" charset="0"/>
                <a:cs typeface="Palatino" charset="0"/>
              </a:rPr>
              <a:t>only</a:t>
            </a:r>
            <a:r>
              <a:rPr lang="en-US" dirty="0">
                <a:latin typeface="Palatino" charset="0"/>
                <a:ea typeface="ＭＳ Ｐゴシック" charset="0"/>
                <a:cs typeface="Palatino" charset="0"/>
              </a:rPr>
              <a:t> a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component and the Hamiltonian is written as</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r>
              <a:rPr lang="en-US" dirty="0">
                <a:latin typeface="Palatino" charset="0"/>
                <a:ea typeface="ＭＳ Ｐゴシック" charset="0"/>
                <a:cs typeface="Palatino" charset="0"/>
              </a:rPr>
              <a:t>Note that the Hamiltonian is </a:t>
            </a:r>
            <a:r>
              <a:rPr lang="en-US" b="1" dirty="0">
                <a:latin typeface="Palatino" charset="0"/>
                <a:ea typeface="ＭＳ Ｐゴシック" charset="0"/>
                <a:cs typeface="Palatino" charset="0"/>
              </a:rPr>
              <a:t>non-linear</a:t>
            </a:r>
            <a:r>
              <a:rPr lang="en-US" dirty="0">
                <a:latin typeface="Palatino" charset="0"/>
                <a:ea typeface="ＭＳ Ｐゴシック" charset="0"/>
                <a:cs typeface="Palatino" charset="0"/>
              </a:rPr>
              <a:t> even in the absence of any field component (i.e. for a drift)!</a:t>
            </a:r>
          </a:p>
        </p:txBody>
      </p:sp>
      <p:pic>
        <p:nvPicPr>
          <p:cNvPr id="50179" name="Picture 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692150"/>
            <a:ext cx="5387975" cy="72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180" name="Picture 8"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1938" y="1268413"/>
            <a:ext cx="762000" cy="344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181" name="Picture 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99596" y="1627188"/>
            <a:ext cx="2944812" cy="793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182" name="Picture 11"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6538" y="2708275"/>
            <a:ext cx="8872537" cy="576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183" name="Picture 12"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2413" y="5229225"/>
            <a:ext cx="8640762" cy="690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179483"/>
      </p:ext>
    </p:extLst>
  </p:cSld>
  <p:clrMapOvr>
    <a:masterClrMapping/>
  </p:clrMapOvr>
  <p:transition spd="med">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Lie formalism</a:t>
            </a:r>
          </a:p>
        </p:txBody>
      </p:sp>
      <p:sp>
        <p:nvSpPr>
          <p:cNvPr id="9218" name="Content Placeholder 1"/>
          <p:cNvSpPr>
            <a:spLocks noGrp="1"/>
          </p:cNvSpPr>
          <p:nvPr>
            <p:ph sz="half" idx="1"/>
          </p:nvPr>
        </p:nvSpPr>
        <p:spPr>
          <a:xfrm>
            <a:off x="323850" y="765175"/>
            <a:ext cx="8640763" cy="5513388"/>
          </a:xfrm>
        </p:spPr>
        <p:txBody>
          <a:bodyPr/>
          <a:lstStyle/>
          <a:p>
            <a:r>
              <a:rPr lang="en-US" sz="2400" dirty="0">
                <a:latin typeface="Palatino" charset="0"/>
                <a:ea typeface="ＭＳ Ｐゴシック" charset="0"/>
                <a:cs typeface="ＭＳ Ｐゴシック" charset="0"/>
              </a:rPr>
              <a:t>The Poisson bracket properties satisfy what is mathematically called a </a:t>
            </a:r>
            <a:r>
              <a:rPr lang="en-US" sz="2400" b="1" dirty="0">
                <a:latin typeface="Palatino" charset="0"/>
                <a:ea typeface="ＭＳ Ｐゴシック" charset="0"/>
                <a:cs typeface="ＭＳ Ｐゴシック" charset="0"/>
              </a:rPr>
              <a:t>Lie</a:t>
            </a:r>
            <a:r>
              <a:rPr lang="en-US" sz="2400" dirty="0">
                <a:latin typeface="Palatino" charset="0"/>
                <a:ea typeface="ＭＳ Ｐゴシック" charset="0"/>
                <a:cs typeface="ＭＳ Ｐゴシック" charset="0"/>
              </a:rPr>
              <a:t> algebra</a:t>
            </a:r>
          </a:p>
          <a:p>
            <a:pPr>
              <a:lnSpc>
                <a:spcPct val="120000"/>
              </a:lnSpc>
            </a:pPr>
            <a:r>
              <a:rPr lang="en-US" sz="2400" dirty="0">
                <a:latin typeface="Palatino" charset="0"/>
                <a:ea typeface="ＭＳ Ｐゴシック" charset="0"/>
                <a:cs typeface="ＭＳ Ｐゴシック" charset="0"/>
              </a:rPr>
              <a:t>They can be represented by (Lie) operators of the form        			and				etc.</a:t>
            </a:r>
          </a:p>
        </p:txBody>
      </p:sp>
      <p:pic>
        <p:nvPicPr>
          <p:cNvPr id="9224"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2128838"/>
            <a:ext cx="2016125"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5"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2081213"/>
            <a:ext cx="2774950" cy="411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33231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Lie formalism</a:t>
            </a:r>
          </a:p>
        </p:txBody>
      </p:sp>
      <p:sp>
        <p:nvSpPr>
          <p:cNvPr id="9218" name="Content Placeholder 1"/>
          <p:cNvSpPr>
            <a:spLocks noGrp="1"/>
          </p:cNvSpPr>
          <p:nvPr>
            <p:ph sz="half" idx="1"/>
          </p:nvPr>
        </p:nvSpPr>
        <p:spPr>
          <a:xfrm>
            <a:off x="323850" y="765175"/>
            <a:ext cx="8640763" cy="5513388"/>
          </a:xfrm>
        </p:spPr>
        <p:txBody>
          <a:bodyPr/>
          <a:lstStyle/>
          <a:p>
            <a:r>
              <a:rPr lang="en-US" sz="2400" dirty="0">
                <a:latin typeface="Palatino" charset="0"/>
                <a:ea typeface="ＭＳ Ｐゴシック" charset="0"/>
                <a:cs typeface="ＭＳ Ｐゴシック" charset="0"/>
              </a:rPr>
              <a:t>The Poisson bracket properties satisfy what is mathematically called a </a:t>
            </a:r>
            <a:r>
              <a:rPr lang="en-US" sz="2400" b="1" dirty="0">
                <a:latin typeface="Palatino" charset="0"/>
                <a:ea typeface="ＭＳ Ｐゴシック" charset="0"/>
                <a:cs typeface="ＭＳ Ｐゴシック" charset="0"/>
              </a:rPr>
              <a:t>Lie</a:t>
            </a:r>
            <a:r>
              <a:rPr lang="en-US" sz="2400" dirty="0">
                <a:latin typeface="Palatino" charset="0"/>
                <a:ea typeface="ＭＳ Ｐゴシック" charset="0"/>
                <a:cs typeface="ＭＳ Ｐゴシック" charset="0"/>
              </a:rPr>
              <a:t> algebra</a:t>
            </a:r>
          </a:p>
          <a:p>
            <a:pPr>
              <a:lnSpc>
                <a:spcPct val="120000"/>
              </a:lnSpc>
            </a:pPr>
            <a:r>
              <a:rPr lang="en-US" sz="2400" dirty="0">
                <a:latin typeface="Palatino" charset="0"/>
                <a:ea typeface="ＭＳ Ｐゴシック" charset="0"/>
                <a:cs typeface="ＭＳ Ｐゴシック" charset="0"/>
              </a:rPr>
              <a:t>They can be represented by (Lie) operators of the form        			and				etc.</a:t>
            </a:r>
          </a:p>
          <a:p>
            <a:pPr>
              <a:lnSpc>
                <a:spcPct val="120000"/>
              </a:lnSpc>
            </a:pPr>
            <a:r>
              <a:rPr lang="en-US" sz="2400" dirty="0">
                <a:latin typeface="Palatino" charset="0"/>
                <a:ea typeface="ＭＳ Ｐゴシック" charset="0"/>
                <a:cs typeface="ＭＳ Ｐゴシック" charset="0"/>
              </a:rPr>
              <a:t>For a Hamiltonian system 		there is a </a:t>
            </a:r>
            <a:r>
              <a:rPr lang="en-US" sz="2400" b="1" dirty="0">
                <a:latin typeface="Palatino" charset="0"/>
                <a:ea typeface="ＭＳ Ｐゴシック" charset="0"/>
                <a:cs typeface="ＭＳ Ｐゴシック" charset="0"/>
              </a:rPr>
              <a:t>formal solution</a:t>
            </a:r>
            <a:r>
              <a:rPr lang="en-US" sz="2400" dirty="0">
                <a:latin typeface="Palatino" charset="0"/>
                <a:ea typeface="ＭＳ Ｐゴシック" charset="0"/>
                <a:cs typeface="ＭＳ Ｐゴシック" charset="0"/>
              </a:rPr>
              <a:t> of the equations of motion 			     written as					   with a symplectic map</a:t>
            </a:r>
          </a:p>
        </p:txBody>
      </p:sp>
      <p:pic>
        <p:nvPicPr>
          <p:cNvPr id="9219" name="Picture 10"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3052763"/>
            <a:ext cx="3024188" cy="447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0" name="Picture 1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2636912"/>
            <a:ext cx="1011237" cy="360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1" name="Picture 1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3398838"/>
            <a:ext cx="3743325" cy="677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3946525"/>
            <a:ext cx="1544638" cy="34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4" name="Picture 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7088" y="2128838"/>
            <a:ext cx="2016125"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5" name="Picture 2"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779838" y="2081213"/>
            <a:ext cx="2774950" cy="411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610481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Lie formalism</a:t>
            </a:r>
          </a:p>
        </p:txBody>
      </p:sp>
      <p:sp>
        <p:nvSpPr>
          <p:cNvPr id="9218" name="Content Placeholder 1"/>
          <p:cNvSpPr>
            <a:spLocks noGrp="1"/>
          </p:cNvSpPr>
          <p:nvPr>
            <p:ph sz="half" idx="1"/>
          </p:nvPr>
        </p:nvSpPr>
        <p:spPr>
          <a:xfrm>
            <a:off x="323850" y="765175"/>
            <a:ext cx="8640763" cy="5513388"/>
          </a:xfrm>
        </p:spPr>
        <p:txBody>
          <a:bodyPr/>
          <a:lstStyle/>
          <a:p>
            <a:r>
              <a:rPr lang="en-US" sz="2400" dirty="0">
                <a:latin typeface="Palatino" charset="0"/>
                <a:ea typeface="ＭＳ Ｐゴシック" charset="0"/>
                <a:cs typeface="ＭＳ Ｐゴシック" charset="0"/>
              </a:rPr>
              <a:t>The Poisson bracket properties satisfy what is mathematically called a </a:t>
            </a:r>
            <a:r>
              <a:rPr lang="en-US" sz="2400" b="1" dirty="0">
                <a:latin typeface="Palatino" charset="0"/>
                <a:ea typeface="ＭＳ Ｐゴシック" charset="0"/>
                <a:cs typeface="ＭＳ Ｐゴシック" charset="0"/>
              </a:rPr>
              <a:t>Lie</a:t>
            </a:r>
            <a:r>
              <a:rPr lang="en-US" sz="2400" dirty="0">
                <a:latin typeface="Palatino" charset="0"/>
                <a:ea typeface="ＭＳ Ｐゴシック" charset="0"/>
                <a:cs typeface="ＭＳ Ｐゴシック" charset="0"/>
              </a:rPr>
              <a:t> algebra</a:t>
            </a:r>
          </a:p>
          <a:p>
            <a:pPr>
              <a:lnSpc>
                <a:spcPct val="120000"/>
              </a:lnSpc>
            </a:pPr>
            <a:r>
              <a:rPr lang="en-US" sz="2400" dirty="0">
                <a:latin typeface="Palatino" charset="0"/>
                <a:ea typeface="ＭＳ Ｐゴシック" charset="0"/>
                <a:cs typeface="ＭＳ Ｐゴシック" charset="0"/>
              </a:rPr>
              <a:t>They can be represented by (Lie) operators of the form        			and				etc.</a:t>
            </a:r>
          </a:p>
          <a:p>
            <a:pPr>
              <a:lnSpc>
                <a:spcPct val="120000"/>
              </a:lnSpc>
            </a:pPr>
            <a:r>
              <a:rPr lang="en-US" sz="2400" dirty="0">
                <a:latin typeface="Palatino" charset="0"/>
                <a:ea typeface="ＭＳ Ｐゴシック" charset="0"/>
                <a:cs typeface="ＭＳ Ｐゴシック" charset="0"/>
              </a:rPr>
              <a:t>For a Hamiltonian system 		there is a </a:t>
            </a:r>
            <a:r>
              <a:rPr lang="en-US" sz="2400" b="1" dirty="0">
                <a:latin typeface="Palatino" charset="0"/>
                <a:ea typeface="ＭＳ Ｐゴシック" charset="0"/>
                <a:cs typeface="ＭＳ Ｐゴシック" charset="0"/>
              </a:rPr>
              <a:t>formal solution</a:t>
            </a:r>
            <a:r>
              <a:rPr lang="en-US" sz="2400" dirty="0">
                <a:latin typeface="Palatino" charset="0"/>
                <a:ea typeface="ＭＳ Ｐゴシック" charset="0"/>
                <a:cs typeface="ＭＳ Ｐゴシック" charset="0"/>
              </a:rPr>
              <a:t> of the equations of motion 			     written as					   with a symplectic map </a:t>
            </a:r>
          </a:p>
          <a:p>
            <a:r>
              <a:rPr lang="en-US" sz="2400" dirty="0">
                <a:latin typeface="Palatino" charset="0"/>
                <a:ea typeface="ＭＳ Ｐゴシック" charset="0"/>
                <a:cs typeface="ＭＳ Ｐゴシック" charset="0"/>
              </a:rPr>
              <a:t>The 1-turn accelerator map can be represented by the composition of the maps of each element				   				where	      (called the generator) is the Hamiltonian for each element, a polynomial of degree	   in the variables    </a:t>
            </a:r>
          </a:p>
          <a:p>
            <a:endParaRPr lang="en-US" sz="2400" dirty="0">
              <a:latin typeface="Palatino" charset="0"/>
              <a:ea typeface="ＭＳ Ｐゴシック" charset="0"/>
              <a:cs typeface="ＭＳ Ｐゴシック" charset="0"/>
            </a:endParaRPr>
          </a:p>
        </p:txBody>
      </p:sp>
      <p:pic>
        <p:nvPicPr>
          <p:cNvPr id="9219" name="Picture 10"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3052763"/>
            <a:ext cx="3024188" cy="447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0" name="Picture 1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2636912"/>
            <a:ext cx="1011237" cy="360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1" name="Picture 1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3398838"/>
            <a:ext cx="3743325" cy="677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3946525"/>
            <a:ext cx="1544638" cy="34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3" name="Picture 14"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7088" y="5157788"/>
            <a:ext cx="3744912" cy="349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4" name="Picture 1"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7088" y="2128838"/>
            <a:ext cx="2016125"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5" name="Picture 2"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779838" y="2081213"/>
            <a:ext cx="2774950" cy="411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6" name="Picture 3"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984875" y="5157788"/>
            <a:ext cx="254000" cy="344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7" name="Picture 4"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808413" y="5953125"/>
            <a:ext cx="3937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8" name="Picture 5" descr="latex-image-1.pd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546850" y="5949950"/>
            <a:ext cx="18415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702506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5"/>
          <p:cNvSpPr>
            <a:spLocks noGrp="1" noChangeArrowheads="1"/>
          </p:cNvSpPr>
          <p:nvPr>
            <p:ph type="title"/>
          </p:nvPr>
        </p:nvSpPr>
        <p:spPr>
          <a:xfrm>
            <a:off x="1187450" y="-65088"/>
            <a:ext cx="7345363" cy="685801"/>
          </a:xfrm>
        </p:spPr>
        <p:txBody>
          <a:bodyPr/>
          <a:lstStyle/>
          <a:p>
            <a:pPr eaLnBrk="1" hangingPunct="1"/>
            <a:r>
              <a:rPr lang="en-US" sz="4400">
                <a:latin typeface="Palatino" charset="0"/>
                <a:ea typeface="ＭＳ Ｐゴシック" charset="0"/>
                <a:cs typeface="ＭＳ Ｐゴシック" charset="0"/>
              </a:rPr>
              <a:t>Map for quadrupole</a:t>
            </a:r>
          </a:p>
        </p:txBody>
      </p:sp>
      <p:sp>
        <p:nvSpPr>
          <p:cNvPr id="108546" name="Content Placeholder 1"/>
          <p:cNvSpPr>
            <a:spLocks noGrp="1"/>
          </p:cNvSpPr>
          <p:nvPr>
            <p:ph sz="half" idx="1"/>
          </p:nvPr>
        </p:nvSpPr>
        <p:spPr>
          <a:xfrm>
            <a:off x="323850" y="765175"/>
            <a:ext cx="8640763" cy="5513388"/>
          </a:xfrm>
        </p:spPr>
        <p:txBody>
          <a:bodyPr/>
          <a:lstStyle/>
          <a:p>
            <a:pPr>
              <a:defRPr/>
            </a:pPr>
            <a:r>
              <a:rPr lang="en-US" dirty="0">
                <a:latin typeface="Palatino" charset="0"/>
                <a:ea typeface="ＭＳ Ｐゴシック" charset="0"/>
                <a:cs typeface="ＭＳ Ｐゴシック" charset="0"/>
              </a:rPr>
              <a:t>Consider the 1D quadrupole Hamiltonian</a:t>
            </a:r>
          </a:p>
          <a:p>
            <a:pPr>
              <a:spcBef>
                <a:spcPts val="1200"/>
              </a:spcBef>
              <a:defRPr/>
            </a:pPr>
            <a:endParaRPr lang="en-US" dirty="0">
              <a:latin typeface="Palatino" charset="0"/>
              <a:ea typeface="ＭＳ Ｐゴシック" charset="0"/>
              <a:cs typeface="ＭＳ Ｐゴシック" charset="0"/>
            </a:endParaRPr>
          </a:p>
          <a:p>
            <a:pPr>
              <a:spcBef>
                <a:spcPts val="1200"/>
              </a:spcBef>
              <a:defRPr/>
            </a:pPr>
            <a:r>
              <a:rPr lang="en-US" dirty="0">
                <a:latin typeface="Palatino" charset="0"/>
                <a:ea typeface="ＭＳ Ｐゴシック" charset="0"/>
                <a:cs typeface="ＭＳ Ｐゴシック" charset="0"/>
              </a:rPr>
              <a:t>For a quadrupole of length	    , the map is written as </a:t>
            </a:r>
          </a:p>
          <a:p>
            <a:pPr>
              <a:defRPr/>
            </a:pPr>
            <a:endParaRPr lang="en-US" dirty="0">
              <a:latin typeface="Palatino" charset="0"/>
              <a:ea typeface="ＭＳ Ｐゴシック" charset="0"/>
              <a:cs typeface="ＭＳ Ｐゴシック" charset="0"/>
            </a:endParaRPr>
          </a:p>
        </p:txBody>
      </p:sp>
      <p:pic>
        <p:nvPicPr>
          <p:cNvPr id="17411" name="Picture 1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341438"/>
            <a:ext cx="3505200" cy="55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2" name="Picture 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9525" y="2057400"/>
            <a:ext cx="246063"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3" name="Picture 10"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16238" y="2492375"/>
            <a:ext cx="2387600" cy="469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79838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dirty="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785225" cy="5113338"/>
          </a:xfrm>
        </p:spPr>
        <p:txBody>
          <a:bodyPr/>
          <a:lstStyle/>
          <a:p>
            <a:pPr>
              <a:buFont typeface="Wingdings" charset="0"/>
              <a:buChar char="q"/>
            </a:pPr>
            <a:r>
              <a:rPr lang="en-US" sz="2400" dirty="0">
                <a:latin typeface="Palatino" charset="0"/>
                <a:ea typeface="ＭＳ Ｐゴシック" charset="0"/>
                <a:cs typeface="Palatino" charset="0"/>
              </a:rPr>
              <a:t>A fundamental property of canonical transformations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a:t>
            </a:r>
          </a:p>
          <a:p>
            <a:pPr>
              <a:buFont typeface="Wingdings" charset="0"/>
              <a:buChar char="q"/>
            </a:pPr>
            <a:r>
              <a:rPr lang="en-US" sz="2400" dirty="0">
                <a:latin typeface="Palatino" charset="0"/>
                <a:ea typeface="ＭＳ Ｐゴシック" charset="0"/>
                <a:cs typeface="Palatino" charset="0"/>
              </a:rPr>
              <a:t>This </a:t>
            </a:r>
            <a:r>
              <a:rPr lang="en-US" sz="2400" b="1" dirty="0">
                <a:latin typeface="Palatino" charset="0"/>
                <a:ea typeface="ＭＳ Ｐゴシック" charset="0"/>
                <a:cs typeface="Palatino" charset="0"/>
              </a:rPr>
              <a:t>volume</a:t>
            </a:r>
            <a:r>
              <a:rPr lang="en-US" sz="2400" dirty="0">
                <a:latin typeface="Palatino" charset="0"/>
                <a:ea typeface="ＭＳ Ｐゴシック" charset="0"/>
                <a:cs typeface="Palatino" charset="0"/>
              </a:rPr>
              <a:t> preservation in phase space can be represented in the </a:t>
            </a:r>
            <a:r>
              <a:rPr lang="en-US" sz="2400" b="1" dirty="0">
                <a:latin typeface="Palatino" charset="0"/>
                <a:ea typeface="ＭＳ Ｐゴシック" charset="0"/>
                <a:cs typeface="Palatino" charset="0"/>
              </a:rPr>
              <a:t>old</a:t>
            </a:r>
            <a:r>
              <a:rPr lang="en-US" sz="2400" dirty="0">
                <a:latin typeface="Palatino" charset="0"/>
                <a:ea typeface="ＭＳ Ｐゴシック" charset="0"/>
                <a:cs typeface="Palatino" charset="0"/>
              </a:rPr>
              <a:t> and </a:t>
            </a:r>
            <a:r>
              <a:rPr lang="en-US" sz="2400" b="1" dirty="0">
                <a:latin typeface="Palatino" charset="0"/>
                <a:ea typeface="ＭＳ Ｐゴシック" charset="0"/>
                <a:cs typeface="Palatino" charset="0"/>
              </a:rPr>
              <a:t>new variables </a:t>
            </a:r>
            <a:r>
              <a:rPr lang="en-US" sz="2400" dirty="0">
                <a:latin typeface="Palatino" charset="0"/>
                <a:ea typeface="ＭＳ Ｐゴシック" charset="0"/>
                <a:cs typeface="Palatino" charset="0"/>
              </a:rPr>
              <a:t>as</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p:txBody>
      </p:sp>
      <p:pic>
        <p:nvPicPr>
          <p:cNvPr id="3174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276475"/>
            <a:ext cx="4265612" cy="958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97472986"/>
      </p:ext>
    </p:extLst>
  </p:cSld>
  <p:clrMapOvr>
    <a:masterClrMapping/>
  </p:clrMapOvr>
  <p:transition spd="med">
    <p:fad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5"/>
          <p:cNvSpPr>
            <a:spLocks noGrp="1" noChangeArrowheads="1"/>
          </p:cNvSpPr>
          <p:nvPr>
            <p:ph type="title"/>
          </p:nvPr>
        </p:nvSpPr>
        <p:spPr>
          <a:xfrm>
            <a:off x="1187450" y="-65088"/>
            <a:ext cx="7345363" cy="685801"/>
          </a:xfrm>
        </p:spPr>
        <p:txBody>
          <a:bodyPr/>
          <a:lstStyle/>
          <a:p>
            <a:pPr eaLnBrk="1" hangingPunct="1"/>
            <a:r>
              <a:rPr lang="en-US" sz="4400">
                <a:latin typeface="Palatino" charset="0"/>
                <a:ea typeface="ＭＳ Ｐゴシック" charset="0"/>
                <a:cs typeface="ＭＳ Ｐゴシック" charset="0"/>
              </a:rPr>
              <a:t>Map for quadrupole</a:t>
            </a:r>
          </a:p>
        </p:txBody>
      </p:sp>
      <p:sp>
        <p:nvSpPr>
          <p:cNvPr id="108546" name="Content Placeholder 1"/>
          <p:cNvSpPr>
            <a:spLocks noGrp="1"/>
          </p:cNvSpPr>
          <p:nvPr>
            <p:ph sz="half" idx="1"/>
          </p:nvPr>
        </p:nvSpPr>
        <p:spPr>
          <a:xfrm>
            <a:off x="323850" y="765175"/>
            <a:ext cx="8640763" cy="5513388"/>
          </a:xfrm>
        </p:spPr>
        <p:txBody>
          <a:bodyPr/>
          <a:lstStyle/>
          <a:p>
            <a:pPr>
              <a:defRPr/>
            </a:pPr>
            <a:r>
              <a:rPr lang="en-US" dirty="0">
                <a:latin typeface="Palatino" charset="0"/>
                <a:ea typeface="ＭＳ Ｐゴシック" charset="0"/>
                <a:cs typeface="ＭＳ Ｐゴシック" charset="0"/>
              </a:rPr>
              <a:t>Consider the 1D quadrupole Hamiltonian</a:t>
            </a:r>
          </a:p>
          <a:p>
            <a:pPr>
              <a:spcBef>
                <a:spcPts val="1200"/>
              </a:spcBef>
              <a:defRPr/>
            </a:pPr>
            <a:endParaRPr lang="en-US" dirty="0">
              <a:latin typeface="Palatino" charset="0"/>
              <a:ea typeface="ＭＳ Ｐゴシック" charset="0"/>
              <a:cs typeface="ＭＳ Ｐゴシック" charset="0"/>
            </a:endParaRPr>
          </a:p>
          <a:p>
            <a:pPr>
              <a:spcBef>
                <a:spcPts val="1200"/>
              </a:spcBef>
              <a:defRPr/>
            </a:pPr>
            <a:r>
              <a:rPr lang="en-US" dirty="0">
                <a:latin typeface="Palatino" charset="0"/>
                <a:ea typeface="ＭＳ Ｐゴシック" charset="0"/>
                <a:cs typeface="ＭＳ Ｐゴシック" charset="0"/>
              </a:rPr>
              <a:t>For a quadrupole of length	    , the map is written as </a:t>
            </a:r>
          </a:p>
          <a:p>
            <a:pPr>
              <a:defRPr/>
            </a:pPr>
            <a:endParaRPr lang="en-US" dirty="0">
              <a:latin typeface="Palatino" charset="0"/>
              <a:ea typeface="ＭＳ Ｐゴシック" charset="0"/>
              <a:cs typeface="ＭＳ Ｐゴシック" charset="0"/>
            </a:endParaRPr>
          </a:p>
          <a:p>
            <a:pPr>
              <a:defRPr/>
            </a:pPr>
            <a:r>
              <a:rPr lang="en-US" dirty="0">
                <a:latin typeface="Palatino" charset="0"/>
                <a:ea typeface="ＭＳ Ｐゴシック" charset="0"/>
                <a:cs typeface="ＭＳ Ｐゴシック" charset="0"/>
              </a:rPr>
              <a:t>Its application to the transverse variables is</a:t>
            </a: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p:txBody>
      </p:sp>
      <p:pic>
        <p:nvPicPr>
          <p:cNvPr id="17411" name="Picture 1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341438"/>
            <a:ext cx="3505200" cy="55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2" name="Picture 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9525" y="2057400"/>
            <a:ext cx="246063"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3" name="Picture 10"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16238" y="2492375"/>
            <a:ext cx="2387600" cy="469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4"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4213" y="3429000"/>
            <a:ext cx="8099425" cy="98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5" name="Picture 1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7088" y="4503738"/>
            <a:ext cx="8137525" cy="941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2792780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5"/>
          <p:cNvSpPr>
            <a:spLocks noGrp="1" noChangeArrowheads="1"/>
          </p:cNvSpPr>
          <p:nvPr>
            <p:ph type="title"/>
          </p:nvPr>
        </p:nvSpPr>
        <p:spPr>
          <a:xfrm>
            <a:off x="1187450" y="-65088"/>
            <a:ext cx="7345363" cy="685801"/>
          </a:xfrm>
        </p:spPr>
        <p:txBody>
          <a:bodyPr/>
          <a:lstStyle/>
          <a:p>
            <a:pPr eaLnBrk="1" hangingPunct="1"/>
            <a:r>
              <a:rPr lang="en-US" sz="4400">
                <a:latin typeface="Palatino" charset="0"/>
                <a:ea typeface="ＭＳ Ｐゴシック" charset="0"/>
                <a:cs typeface="ＭＳ Ｐゴシック" charset="0"/>
              </a:rPr>
              <a:t>Map for quadrupole</a:t>
            </a:r>
          </a:p>
        </p:txBody>
      </p:sp>
      <p:sp>
        <p:nvSpPr>
          <p:cNvPr id="108546" name="Content Placeholder 1"/>
          <p:cNvSpPr>
            <a:spLocks noGrp="1"/>
          </p:cNvSpPr>
          <p:nvPr>
            <p:ph sz="half" idx="1"/>
          </p:nvPr>
        </p:nvSpPr>
        <p:spPr>
          <a:xfrm>
            <a:off x="323850" y="765175"/>
            <a:ext cx="8640763" cy="5513388"/>
          </a:xfrm>
        </p:spPr>
        <p:txBody>
          <a:bodyPr/>
          <a:lstStyle/>
          <a:p>
            <a:pPr>
              <a:defRPr/>
            </a:pPr>
            <a:r>
              <a:rPr lang="en-US" dirty="0">
                <a:latin typeface="Palatino" charset="0"/>
                <a:ea typeface="ＭＳ Ｐゴシック" charset="0"/>
                <a:cs typeface="ＭＳ Ｐゴシック" charset="0"/>
              </a:rPr>
              <a:t>Consider the 1D quadrupole Hamiltonian</a:t>
            </a:r>
          </a:p>
          <a:p>
            <a:pPr>
              <a:spcBef>
                <a:spcPts val="1200"/>
              </a:spcBef>
              <a:defRPr/>
            </a:pPr>
            <a:endParaRPr lang="en-US" dirty="0">
              <a:latin typeface="Palatino" charset="0"/>
              <a:ea typeface="ＭＳ Ｐゴシック" charset="0"/>
              <a:cs typeface="ＭＳ Ｐゴシック" charset="0"/>
            </a:endParaRPr>
          </a:p>
          <a:p>
            <a:pPr>
              <a:spcBef>
                <a:spcPts val="1200"/>
              </a:spcBef>
              <a:defRPr/>
            </a:pPr>
            <a:r>
              <a:rPr lang="en-US" dirty="0">
                <a:latin typeface="Palatino" charset="0"/>
                <a:ea typeface="ＭＳ Ｐゴシック" charset="0"/>
                <a:cs typeface="ＭＳ Ｐゴシック" charset="0"/>
              </a:rPr>
              <a:t>For a quadrupole of length	    , the map is written as </a:t>
            </a:r>
          </a:p>
          <a:p>
            <a:pPr>
              <a:defRPr/>
            </a:pPr>
            <a:endParaRPr lang="en-US" dirty="0">
              <a:latin typeface="Palatino" charset="0"/>
              <a:ea typeface="ＭＳ Ｐゴシック" charset="0"/>
              <a:cs typeface="ＭＳ Ｐゴシック" charset="0"/>
            </a:endParaRPr>
          </a:p>
          <a:p>
            <a:pPr>
              <a:defRPr/>
            </a:pPr>
            <a:r>
              <a:rPr lang="en-US" dirty="0">
                <a:latin typeface="Palatino" charset="0"/>
                <a:ea typeface="ＭＳ Ｐゴシック" charset="0"/>
                <a:cs typeface="ＭＳ Ｐゴシック" charset="0"/>
              </a:rPr>
              <a:t>Its application to the transverse variables is</a:t>
            </a: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lnSpc>
                <a:spcPct val="80000"/>
              </a:lnSpc>
              <a:defRPr/>
            </a:pPr>
            <a:r>
              <a:rPr lang="en-US" dirty="0">
                <a:latin typeface="Palatino" charset="0"/>
                <a:ea typeface="ＭＳ Ｐゴシック" charset="0"/>
                <a:cs typeface="ＭＳ Ｐゴシック" charset="0"/>
              </a:rPr>
              <a:t>This finally provides the usual quadrupole matrix</a:t>
            </a:r>
          </a:p>
          <a:p>
            <a:pPr marL="0" indent="0">
              <a:buFont typeface="Wingdings" charset="0"/>
              <a:buNone/>
              <a:defRPr/>
            </a:pPr>
            <a:endParaRPr lang="en-US" dirty="0">
              <a:latin typeface="Palatino" charset="0"/>
              <a:ea typeface="ＭＳ Ｐゴシック" charset="0"/>
              <a:cs typeface="ＭＳ Ｐゴシック" charset="0"/>
            </a:endParaRPr>
          </a:p>
        </p:txBody>
      </p:sp>
      <p:pic>
        <p:nvPicPr>
          <p:cNvPr id="17411" name="Picture 1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341438"/>
            <a:ext cx="3505200" cy="55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2" name="Picture 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9525" y="2057400"/>
            <a:ext cx="246063"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3" name="Picture 10"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16238" y="2492375"/>
            <a:ext cx="2387600" cy="469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4"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4213" y="3429000"/>
            <a:ext cx="8099425" cy="98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5" name="Picture 1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7088" y="4503738"/>
            <a:ext cx="8137525" cy="941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6" name="Picture 14"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763713" y="6445250"/>
            <a:ext cx="5472112" cy="327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7" name="Picture 15"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763713" y="5949950"/>
            <a:ext cx="5329237" cy="55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80732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785225" cy="5113338"/>
          </a:xfrm>
        </p:spPr>
        <p:txBody>
          <a:bodyPr/>
          <a:lstStyle/>
          <a:p>
            <a:pPr>
              <a:buFont typeface="Wingdings" charset="0"/>
              <a:buChar char="q"/>
            </a:pPr>
            <a:r>
              <a:rPr lang="en-US" sz="2400" dirty="0">
                <a:latin typeface="Palatino" charset="0"/>
                <a:ea typeface="ＭＳ Ｐゴシック" charset="0"/>
                <a:cs typeface="Palatino" charset="0"/>
              </a:rPr>
              <a:t>A fundamental property of canonical transformations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a:t>
            </a:r>
          </a:p>
          <a:p>
            <a:pPr>
              <a:buFont typeface="Wingdings" charset="0"/>
              <a:buChar char="q"/>
            </a:pPr>
            <a:r>
              <a:rPr lang="en-US" sz="2400" dirty="0">
                <a:latin typeface="Palatino" charset="0"/>
                <a:ea typeface="ＭＳ Ｐゴシック" charset="0"/>
                <a:cs typeface="Palatino" charset="0"/>
              </a:rPr>
              <a:t>This </a:t>
            </a:r>
            <a:r>
              <a:rPr lang="en-US" sz="2400" b="1" dirty="0">
                <a:latin typeface="Palatino" charset="0"/>
                <a:ea typeface="ＭＳ Ｐゴシック" charset="0"/>
                <a:cs typeface="Palatino" charset="0"/>
              </a:rPr>
              <a:t>volume</a:t>
            </a:r>
            <a:r>
              <a:rPr lang="en-US" sz="2400" dirty="0">
                <a:latin typeface="Palatino" charset="0"/>
                <a:ea typeface="ＭＳ Ｐゴシック" charset="0"/>
                <a:cs typeface="Palatino" charset="0"/>
              </a:rPr>
              <a:t> preservation in phase space can be represented in the </a:t>
            </a:r>
            <a:r>
              <a:rPr lang="en-US" sz="2400" b="1" dirty="0">
                <a:latin typeface="Palatino" charset="0"/>
                <a:ea typeface="ＭＳ Ｐゴシック" charset="0"/>
                <a:cs typeface="Palatino" charset="0"/>
              </a:rPr>
              <a:t>old</a:t>
            </a:r>
            <a:r>
              <a:rPr lang="en-US" sz="2400" dirty="0">
                <a:latin typeface="Palatino" charset="0"/>
                <a:ea typeface="ＭＳ Ｐゴシック" charset="0"/>
                <a:cs typeface="Palatino" charset="0"/>
              </a:rPr>
              <a:t> and </a:t>
            </a:r>
            <a:r>
              <a:rPr lang="en-US" sz="2400" b="1" dirty="0">
                <a:latin typeface="Palatino" charset="0"/>
                <a:ea typeface="ＭＳ Ｐゴシック" charset="0"/>
                <a:cs typeface="Palatino" charset="0"/>
              </a:rPr>
              <a:t>new variables </a:t>
            </a:r>
            <a:r>
              <a:rPr lang="en-US" sz="2400" dirty="0">
                <a:latin typeface="Palatino" charset="0"/>
                <a:ea typeface="ＭＳ Ｐゴシック" charset="0"/>
                <a:cs typeface="Palatino" charset="0"/>
              </a:rPr>
              <a:t>as</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The volume elements in old and new variables are related through the </a:t>
            </a:r>
            <a:r>
              <a:rPr lang="en-US" sz="2400" b="1" dirty="0">
                <a:latin typeface="Palatino" charset="0"/>
                <a:ea typeface="ＭＳ Ｐゴシック" charset="0"/>
                <a:cs typeface="Palatino" charset="0"/>
              </a:rPr>
              <a:t>Jacobian</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p:txBody>
      </p:sp>
      <p:pic>
        <p:nvPicPr>
          <p:cNvPr id="3174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276475"/>
            <a:ext cx="4265612" cy="958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8"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4005263"/>
            <a:ext cx="6696075" cy="860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34025719"/>
      </p:ext>
    </p:extLst>
  </p:cSld>
  <p:clrMapOvr>
    <a:masterClrMapping/>
  </p:clrMapOvr>
  <p:transition spd="med">
    <p:fade/>
  </p:transition>
</p:sld>
</file>

<file path=ppt/tags/tag1.xml><?xml version="1.0" encoding="utf-8"?>
<p:tagLst xmlns:a="http://schemas.openxmlformats.org/drawingml/2006/main" xmlns:r="http://schemas.openxmlformats.org/officeDocument/2006/relationships" xmlns:p="http://schemas.openxmlformats.org/presentationml/2006/main">
  <p:tag name="USEAMSFONTS" val="True"/>
  <p:tag name="USEBOLDAMS" val="True"/>
  <p:tag name="TEX2PS" val="latex $(base).tex; dvips -D $(res) -E -o $(base).ps $(base).dvi"/>
  <p:tag name="TEX2PSBATCH" val="latex --interaction=nonstopmode $(base).tex; dvips -D $(res) -E -o $(base).ps $(base).dvi"/>
  <p:tag name="DEFAULTBITMAP" val="bmpmono"/>
  <p:tag name="DEFAULTBLEND" val="False"/>
  <p:tag name="DEFAULTTRANSPARENT" val="False"/>
  <p:tag name="DEFAULTRESOLUTION" val="300"/>
  <p:tag name="DEFAULTWIDTH" val="324"/>
  <p:tag name="DEFAULTHEIGHT" val="370"/>
  <p:tag name="DEFAULTMAGNIFICATION" val="2"/>
  <p:tag name="DEFAULTFONTSIZE" val="12"/>
  <p:tag name="FIRSTYANNIS@W87120HSW0KT3PP7" val="2919"/>
  <p:tag name="FIRSTYANNIS@C02FR59QDF9T3PP7" val="5012"/>
  <p:tag name="DEFAULTDISPLAYSOURCE" val="\documentclass{slides}\pagestyle{empty}&#10;\begin{document}&#10;\end{document}&#10;"/>
  <p:tag name="EMBEDFONTS" val="1"/>
</p:tagLst>
</file>

<file path=ppt/tags/tag10.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n  =  -{n\lambda_n}\;,\quad a_n = {n\mu_n}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07"/>
  <p:tag name="PICTUREFILESIZE" val="37246"/>
</p:tagLst>
</file>

<file path=ppt/tags/tag11.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y + i B_x = \sum\limits_{n=1}^\infty (b_n - i a_n) (x+iy)^{n-1}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62"/>
  <p:tag name="PICTUREFILESIZE" val="158502"/>
</p:tagLst>
</file>

<file path=ppt/tags/tag12.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y + i B_x = 10^{-4} B_0\sum\limits_{n=1}^\infty (b'_n - i a'_n) (\frac{x+iy}{r_0})^{n-1}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99"/>
  <p:tag name="PICTUREFILESIZE" val="193918"/>
</p:tagLst>
</file>

<file path=ppt/tags/tag1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b_n'  =  \frac{b_n}{10^{-4} B_0} r_0^{n-1} \,,\; a_n' = &#10;\frac{a_n}{10^{-4} B_0} r_0^{n-1} $$&#10;\end{document}&#10;"/>
  <p:tag name="FILENAME" val="txp_fig"/>
  <p:tag name="FORMAT" val="bmpmono"/>
  <p:tag name="RES" val="1200"/>
  <p:tag name="BLEND" val="0"/>
  <p:tag name="TRANSPARENT" val="0"/>
  <p:tag name="TBUG" val="0"/>
  <p:tag name="ALLOWFS" val="0"/>
  <p:tag name="ORIGWIDTH" val="166"/>
  <p:tag name="PICTUREFILESIZE" val="133346"/>
</p:tagLst>
</file>

<file path=ppt/tags/tag2.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egin{pmatrix} {\cal U} \\ {\cal U}'  \end{pmatrix}  = &#10;\begin{pmatrix} \frac{1}{\sqrt{\beta}}  &amp; 0\\ &#10;\frac{\alpha}{\sqrt{\beta}} &amp; \sqrt{\beta}\end{pmatrix}  \begin{pmatrix}   u \\ u'  \end{pmatrix}  &#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13"/>
  <p:tag name="PICTUREFILESIZE" val="121838"/>
</p:tagLst>
</file>

<file path=ppt/tags/tag3.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egin{pmatrix} {\cal U} \\ {\cal U}'  \end{pmatrix}  = &#10;\begin{pmatrix} \frac{1}{\sqrt{\beta}}  &amp; 0\\ &#10;\frac{\alpha}{\sqrt{\beta}} &amp; \sqrt{\beta}\end{pmatrix}  \begin{pmatrix}   u \\ u'  \end{pmatrix}  &#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13"/>
  <p:tag name="PICTUREFILESIZE" val="121838"/>
</p:tagLst>
</file>

<file path=ppt/tags/tag4.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egin{pmatrix} {\cal U} \\ {\cal U}'  \end{pmatrix}  = &#10;\begin{pmatrix} \frac{1}{\sqrt{\beta}}  &amp; 0\\ &#10;\frac{\alpha}{\sqrt{\beta}} &amp; \sqrt{\beta}\end{pmatrix}  \begin{pmatrix}   u \\ u'  \end{pmatrix}  &#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13"/>
  <p:tag name="PICTUREFILESIZE" val="121838"/>
</p:tagLst>
</file>

<file path=ppt/tags/tag5.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begin{equation*}&#10;B_x = -\frac{\partial V}{\partial x} = \frac{\partial A_s}{\partial&#10;y}\;, \quad B_y = -\frac{\partial&#10;V}{\partial y} = -\frac{\partial A_s}{\partial x} &#10;\end{equation*}&#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90"/>
  <p:tag name="PICTUREFILESIZE" val="158462"/>
</p:tagLst>
</file>

<file path=ppt/tags/tag6.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bf \nabla} \cdot {\bf B} = 0 \;\; \rightarrow \;\; \exists {\bf A} : \;\;  {\bf B}  =  {\bf \nabla} \times {\bf A}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47"/>
  <p:tag name="PICTUREFILESIZE" val="46262"/>
</p:tagLst>
</file>

<file path=ppt/tags/tag7.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cal A}(x+iy)=A_s(x,y)+iV(x,y) =  \sum\limits_{n=1}^\infty \kappa_n z^n = \sum\limits_{n=1}^\infty (\lambda_n + i&#10;\mu_n) (x+iy)^n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303"/>
  <p:tag name="PICTUREFILESIZE" val="294574"/>
</p:tagLst>
</file>

<file path=ppt/tags/tag8.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bf \nabla} \times {\bf B} = 0 \;\; \rightarrow \;\; \exists V : \;\;  {\bf B}  =  -{\bf \nabla} V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47"/>
  <p:tag name="PICTUREFILESIZE" val="46262"/>
</p:tagLst>
</file>

<file path=ppt/tags/tag9.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y + i B_x = - \frac{\partial}{\partial x}(A_s(x,y)+iV(x,y) ) = -\sum\limits_{n=1}^\infty n (\lambda_n + i&#10;\mu_n) (x+iy)^{n-1}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306"/>
  <p:tag name="PICTUREFILESIZE" val="298302"/>
</p:tagLst>
</file>

<file path=ppt/theme/theme1.xml><?xml version="1.0" encoding="utf-8"?>
<a:theme xmlns:a="http://schemas.openxmlformats.org/drawingml/2006/main" name="1_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Palatino"/>
        <a:ea typeface=""/>
        <a:cs typeface=""/>
      </a:majorFont>
      <a:minorFont>
        <a:latin typeface="Palatin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emplate>
  <TotalTime>88842</TotalTime>
  <Words>4752</Words>
  <Application>Microsoft Macintosh PowerPoint</Application>
  <PresentationFormat>On-screen Show (4:3)</PresentationFormat>
  <Paragraphs>630</Paragraphs>
  <Slides>81</Slides>
  <Notes>77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81</vt:i4>
      </vt:variant>
    </vt:vector>
  </HeadingPairs>
  <TitlesOfParts>
    <vt:vector size="88" baseType="lpstr">
      <vt:lpstr>Baskerville</vt:lpstr>
      <vt:lpstr>Bookman Old Style</vt:lpstr>
      <vt:lpstr>Helvetica</vt:lpstr>
      <vt:lpstr>Palatino</vt:lpstr>
      <vt:lpstr>Times New Roman</vt:lpstr>
      <vt:lpstr>Wingdings</vt:lpstr>
      <vt:lpstr>1_Pixel</vt:lpstr>
      <vt:lpstr>Particle motion in Hamiltonian Formalism II  Yannis PAPAPHILIPPOU Accelerator and Beam Physics group Beams Department, CERN</vt:lpstr>
      <vt:lpstr>Copyright statement and speaker’s release for video publishing</vt:lpstr>
      <vt:lpstr>Summary of Lecture I</vt:lpstr>
      <vt:lpstr>Canonical transformations</vt:lpstr>
      <vt:lpstr>Canonical Transformations</vt:lpstr>
      <vt:lpstr>Canonical Transformations</vt:lpstr>
      <vt:lpstr>Canonical Transformations</vt:lpstr>
      <vt:lpstr>Preservation of Phase Volume</vt:lpstr>
      <vt:lpstr>Preservation of Phase Volume</vt:lpstr>
      <vt:lpstr>Preservation of Phase Volume</vt:lpstr>
      <vt:lpstr>Examples of transformations</vt:lpstr>
      <vt:lpstr>Examples of transformations</vt:lpstr>
      <vt:lpstr>Examples of transformations</vt:lpstr>
      <vt:lpstr>The Relativistic Hamiltonian for electromagnetic fields</vt:lpstr>
      <vt:lpstr>Single-particle relativistic Hamiltonian</vt:lpstr>
      <vt:lpstr>Single-particle relativistic Hamiltonian</vt:lpstr>
      <vt:lpstr>Single-particle relativistic Hamiltonian</vt:lpstr>
      <vt:lpstr>Single-particle relativistic Hamiltonian</vt:lpstr>
      <vt:lpstr>The Accelerator ring Hamiltonian</vt:lpstr>
      <vt:lpstr>Canonical transformations and approximations</vt:lpstr>
      <vt:lpstr>Canonical transformations and approximations</vt:lpstr>
      <vt:lpstr>Canonical transformations and approximations</vt:lpstr>
      <vt:lpstr>Canonical transformations and approximations</vt:lpstr>
      <vt:lpstr>High-energy, large ring approximation</vt:lpstr>
      <vt:lpstr>High-energy, large ring approximation</vt:lpstr>
      <vt:lpstr>General non-linear Accelerator Hamiltonian</vt:lpstr>
      <vt:lpstr>Magnetic element Hamiltonians</vt:lpstr>
      <vt:lpstr>Linear magnetic fields</vt:lpstr>
      <vt:lpstr>Linear magnetic fields </vt:lpstr>
      <vt:lpstr>Linear magnetic fields </vt:lpstr>
      <vt:lpstr>The integrable Hamiltonian</vt:lpstr>
      <vt:lpstr>The integrable Hamiltonian</vt:lpstr>
      <vt:lpstr>Action-Angle Variables</vt:lpstr>
      <vt:lpstr>Action-angle variables</vt:lpstr>
      <vt:lpstr>Action-angle variables</vt:lpstr>
      <vt:lpstr>Harmonic oscillator revisited</vt:lpstr>
      <vt:lpstr>Harmonic oscillator revisited</vt:lpstr>
      <vt:lpstr>Harmonic oscillator revisited</vt:lpstr>
      <vt:lpstr>Harmonic oscillator revisited</vt:lpstr>
      <vt:lpstr>Accelerator Hamiltonian in action-angle variables</vt:lpstr>
      <vt:lpstr>Accelerator Hamiltonian in action-angle variables</vt:lpstr>
      <vt:lpstr>Normalised coordinates</vt:lpstr>
      <vt:lpstr>Normalised coordinates</vt:lpstr>
      <vt:lpstr>Normalised coordinates</vt:lpstr>
      <vt:lpstr>Linear normal forms</vt:lpstr>
      <vt:lpstr>Linear normal forms</vt:lpstr>
      <vt:lpstr>Linear normal forms</vt:lpstr>
      <vt:lpstr>Symplectic maps</vt:lpstr>
      <vt:lpstr>Maps</vt:lpstr>
      <vt:lpstr>Maps</vt:lpstr>
      <vt:lpstr>Symplectic maps</vt:lpstr>
      <vt:lpstr>Symplectic maps</vt:lpstr>
      <vt:lpstr>Symplectic maps</vt:lpstr>
      <vt:lpstr>Why symplecticity is important</vt:lpstr>
      <vt:lpstr>Why symplecticity is important</vt:lpstr>
      <vt:lpstr>Phase portrait for non-symplectic matrix</vt:lpstr>
      <vt:lpstr>Summary of Lecture II</vt:lpstr>
      <vt:lpstr>Appendix</vt:lpstr>
      <vt:lpstr>Preservation of Phase Volume</vt:lpstr>
      <vt:lpstr>Magnetic multipole expansion</vt:lpstr>
      <vt:lpstr>Multipole expansion II</vt:lpstr>
      <vt:lpstr>From Cartesian to “curved” coordinates</vt:lpstr>
      <vt:lpstr>From Cartesian to “curved” coordinates</vt:lpstr>
      <vt:lpstr>From Cartesian to “curved” variables</vt:lpstr>
      <vt:lpstr>From Cartesian to “curved” variables</vt:lpstr>
      <vt:lpstr>Changing of the independent variable</vt:lpstr>
      <vt:lpstr>Changing of the independent variable</vt:lpstr>
      <vt:lpstr>Neglecting electric fields</vt:lpstr>
      <vt:lpstr>Neglecting electric fields</vt:lpstr>
      <vt:lpstr>Momentum rescaling</vt:lpstr>
      <vt:lpstr>Momentum rescaling</vt:lpstr>
      <vt:lpstr>Moving the reference frame</vt:lpstr>
      <vt:lpstr>Moving the reference frame</vt:lpstr>
      <vt:lpstr>Relativistic and transverse field approximations</vt:lpstr>
      <vt:lpstr>Relativistic and transverse field approximations</vt:lpstr>
      <vt:lpstr>Lie formalism</vt:lpstr>
      <vt:lpstr>Lie formalism</vt:lpstr>
      <vt:lpstr>Lie formalism</vt:lpstr>
      <vt:lpstr>Map for quadrupole</vt:lpstr>
      <vt:lpstr>Map for quadrupole</vt:lpstr>
      <vt:lpstr>Map for quadrupole</vt:lpstr>
    </vt:vector>
  </TitlesOfParts>
  <Company>SNS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Yannis Papaphilippou</cp:lastModifiedBy>
  <cp:revision>2902</cp:revision>
  <cp:lastPrinted>2008-01-22T16:33:02Z</cp:lastPrinted>
  <dcterms:created xsi:type="dcterms:W3CDTF">2011-01-18T14:20:36Z</dcterms:created>
  <dcterms:modified xsi:type="dcterms:W3CDTF">2024-10-04T07:46:55Z</dcterms:modified>
</cp:coreProperties>
</file>