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9" r:id="rId2"/>
    <p:sldId id="740" r:id="rId3"/>
    <p:sldId id="305" r:id="rId4"/>
    <p:sldId id="376" r:id="rId5"/>
    <p:sldId id="741" r:id="rId6"/>
    <p:sldId id="742" r:id="rId7"/>
    <p:sldId id="743" r:id="rId8"/>
    <p:sldId id="744" r:id="rId9"/>
    <p:sldId id="745" r:id="rId10"/>
    <p:sldId id="746" r:id="rId11"/>
    <p:sldId id="747" r:id="rId12"/>
    <p:sldId id="748" r:id="rId13"/>
    <p:sldId id="749" r:id="rId14"/>
    <p:sldId id="750" r:id="rId15"/>
    <p:sldId id="751" r:id="rId16"/>
    <p:sldId id="752" r:id="rId17"/>
    <p:sldId id="753" r:id="rId18"/>
    <p:sldId id="372" r:id="rId19"/>
    <p:sldId id="727" r:id="rId20"/>
    <p:sldId id="356" r:id="rId21"/>
    <p:sldId id="754" r:id="rId22"/>
    <p:sldId id="730" r:id="rId23"/>
    <p:sldId id="380" r:id="rId24"/>
    <p:sldId id="391" r:id="rId25"/>
    <p:sldId id="392" r:id="rId26"/>
    <p:sldId id="378" r:id="rId27"/>
    <p:sldId id="755" r:id="rId28"/>
    <p:sldId id="732" r:id="rId29"/>
    <p:sldId id="733" r:id="rId30"/>
    <p:sldId id="734" r:id="rId31"/>
    <p:sldId id="735" r:id="rId32"/>
    <p:sldId id="373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18ED0B-CD34-0C43-B1D3-EFDABFB7D148}">
          <p14:sldIdLst>
            <p14:sldId id="259"/>
            <p14:sldId id="740"/>
            <p14:sldId id="305"/>
            <p14:sldId id="376"/>
            <p14:sldId id="741"/>
            <p14:sldId id="742"/>
            <p14:sldId id="743"/>
            <p14:sldId id="744"/>
            <p14:sldId id="745"/>
            <p14:sldId id="746"/>
            <p14:sldId id="747"/>
            <p14:sldId id="748"/>
            <p14:sldId id="749"/>
            <p14:sldId id="750"/>
            <p14:sldId id="751"/>
            <p14:sldId id="752"/>
            <p14:sldId id="753"/>
            <p14:sldId id="372"/>
            <p14:sldId id="727"/>
            <p14:sldId id="356"/>
            <p14:sldId id="754"/>
            <p14:sldId id="730"/>
            <p14:sldId id="380"/>
            <p14:sldId id="391"/>
            <p14:sldId id="392"/>
            <p14:sldId id="378"/>
            <p14:sldId id="755"/>
            <p14:sldId id="732"/>
            <p14:sldId id="733"/>
            <p14:sldId id="734"/>
            <p14:sldId id="735"/>
            <p14:sldId id="37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FF40FF"/>
    <a:srgbClr val="00FA00"/>
    <a:srgbClr val="FFD579"/>
    <a:srgbClr val="303030"/>
    <a:srgbClr val="011893"/>
    <a:srgbClr val="2F2F2F"/>
    <a:srgbClr val="FF9300"/>
    <a:srgbClr val="FFFD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11"/>
    <p:restoredTop sz="94686"/>
  </p:normalViewPr>
  <p:slideViewPr>
    <p:cSldViewPr snapToObjects="1">
      <p:cViewPr varScale="1">
        <p:scale>
          <a:sx n="128" d="100"/>
          <a:sy n="128" d="100"/>
        </p:scale>
        <p:origin x="184" y="17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66875E-95FF-B10D-0646-4C30DE48B3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9856" y="2114550"/>
            <a:ext cx="30988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368" y="1046163"/>
            <a:ext cx="11381432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368" y="3602038"/>
            <a:ext cx="11381432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9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lnSpc>
                <a:spcPct val="200000"/>
              </a:lnSpc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65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73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92344" y="6391987"/>
            <a:ext cx="18368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i="1">
                <a:solidFill>
                  <a:schemeClr val="tx1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9198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i="1">
                <a:solidFill>
                  <a:schemeClr val="tx1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424" y="639198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chemeClr val="tx1">
                    <a:lumMod val="20000"/>
                    <a:lumOff val="8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I. Efthymiopoulos - CERN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A blue logo with a black background&#10;&#10;Description automatically generated">
            <a:extLst>
              <a:ext uri="{FF2B5EF4-FFF2-40B4-BE49-F238E27FC236}">
                <a16:creationId xmlns:a16="http://schemas.microsoft.com/office/drawing/2014/main" id="{199C4127-DBE9-672C-FE03-0C9A2C465662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16529" y="6378349"/>
            <a:ext cx="392400" cy="3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8" r:id="rId3"/>
    <p:sldLayoutId id="2147483662" r:id="rId4"/>
    <p:sldLayoutId id="2147483650" r:id="rId5"/>
    <p:sldLayoutId id="2147483679" r:id="rId6"/>
    <p:sldLayoutId id="2147483665" r:id="rId7"/>
    <p:sldLayoutId id="2147483680" r:id="rId8"/>
    <p:sldLayoutId id="2147483668" r:id="rId9"/>
    <p:sldLayoutId id="2147483674" r:id="rId10"/>
    <p:sldLayoutId id="2147483652" r:id="rId11"/>
    <p:sldLayoutId id="2147483653" r:id="rId12"/>
    <p:sldLayoutId id="2147483661" r:id="rId13"/>
    <p:sldLayoutId id="2147483666" r:id="rId14"/>
    <p:sldLayoutId id="2147483667" r:id="rId15"/>
    <p:sldLayoutId id="2147483658" r:id="rId16"/>
    <p:sldLayoutId id="2147483659" r:id="rId17"/>
    <p:sldLayoutId id="2147483673" r:id="rId18"/>
    <p:sldLayoutId id="2147483660" r:id="rId19"/>
    <p:sldLayoutId id="2147483671" r:id="rId20"/>
    <p:sldLayoutId id="2147483651" r:id="rId21"/>
    <p:sldLayoutId id="2147483654" r:id="rId22"/>
    <p:sldLayoutId id="2147483669" r:id="rId23"/>
    <p:sldLayoutId id="2147483655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gif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jpeg"/><Relationship Id="rId5" Type="http://schemas.openxmlformats.org/officeDocument/2006/relationships/image" Target="../media/image79.jpg"/><Relationship Id="rId4" Type="http://schemas.openxmlformats.org/officeDocument/2006/relationships/image" Target="../media/image7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548680"/>
            <a:ext cx="11376025" cy="197961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dirty="0"/>
              <a:t>Few words on Accelerators</a:t>
            </a:r>
            <a:br>
              <a:rPr lang="en-US" dirty="0"/>
            </a:br>
            <a:r>
              <a:rPr lang="en-US" dirty="0"/>
              <a:t>The CERN Accelerator Complex</a:t>
            </a: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8606" y="5373216"/>
            <a:ext cx="7199562" cy="803787"/>
          </a:xfrm>
        </p:spPr>
        <p:txBody>
          <a:bodyPr/>
          <a:lstStyle/>
          <a:p>
            <a:pPr algn="l"/>
            <a:r>
              <a:rPr lang="en-US" sz="1800" dirty="0">
                <a:solidFill>
                  <a:srgbClr val="FFC000"/>
                </a:solidFill>
              </a:rPr>
              <a:t>Ilias Efthymiopoulos</a:t>
            </a:r>
            <a:r>
              <a:rPr lang="el-GR" sz="1800" dirty="0">
                <a:solidFill>
                  <a:srgbClr val="FFC000"/>
                </a:solidFill>
              </a:rPr>
              <a:t> </a:t>
            </a:r>
            <a:r>
              <a:rPr lang="en-US" sz="1800" dirty="0">
                <a:solidFill>
                  <a:srgbClr val="FFC000"/>
                </a:solidFill>
              </a:rPr>
              <a:t>Ph.D. – Accelerators Physics Group (ABP) </a:t>
            </a:r>
          </a:p>
          <a:p>
            <a:pPr algn="l"/>
            <a:r>
              <a:rPr lang="en-US" sz="1800" dirty="0"/>
              <a:t>ATSOA – 03.06.2024,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33F242-8C1B-E8A5-1C5F-4F9DB277D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2171" y="4329710"/>
            <a:ext cx="3531223" cy="2148953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735810-D5ED-3369-7A68-FD9764A69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633" y="2502804"/>
            <a:ext cx="3351381" cy="23229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516C66C2-8266-B350-190A-AEB3A08965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1904" y="2904734"/>
            <a:ext cx="697074" cy="10079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8DDCDA-D083-7395-A111-1C1FE4CE9272}"/>
              </a:ext>
            </a:extLst>
          </p:cNvPr>
          <p:cNvSpPr txBox="1"/>
          <p:nvPr/>
        </p:nvSpPr>
        <p:spPr>
          <a:xfrm>
            <a:off x="3522353" y="2366869"/>
            <a:ext cx="176035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Acceleration using RF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93B672-6BB4-BFF2-CB05-5ADBAB5CF8D8}"/>
              </a:ext>
            </a:extLst>
          </p:cNvPr>
          <p:cNvSpPr txBox="1"/>
          <p:nvPr/>
        </p:nvSpPr>
        <p:spPr>
          <a:xfrm>
            <a:off x="10704512" y="4042955"/>
            <a:ext cx="134011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Rolf </a:t>
            </a:r>
            <a:r>
              <a:rPr lang="en-US" sz="800" dirty="0" err="1">
                <a:solidFill>
                  <a:schemeClr val="bg1"/>
                </a:solidFill>
              </a:rPr>
              <a:t>Wideroe</a:t>
            </a:r>
            <a:r>
              <a:rPr lang="en-US" sz="800" dirty="0">
                <a:solidFill>
                  <a:schemeClr val="bg1"/>
                </a:solidFill>
              </a:rPr>
              <a:t> – Thesis (1926)</a:t>
            </a:r>
          </a:p>
          <a:p>
            <a:pPr algn="l"/>
            <a:r>
              <a:rPr lang="en-US" sz="800" dirty="0">
                <a:solidFill>
                  <a:schemeClr val="bg1"/>
                </a:solidFill>
              </a:rPr>
              <a:t>First </a:t>
            </a:r>
            <a:r>
              <a:rPr lang="en-US" sz="800" dirty="0">
                <a:solidFill>
                  <a:srgbClr val="FF0000"/>
                </a:solidFill>
              </a:rPr>
              <a:t>resonant accelerator 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44EB9-2535-6188-9D20-AF3C16E21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PS East Area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extraction – secondary beams, experiments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0DA498-01C7-1A82-0C52-7E93CA100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212D1-2CE6-BF5C-E693-2C68FE72F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1424" y="6420872"/>
            <a:ext cx="6572221" cy="365125"/>
          </a:xfrm>
        </p:spPr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C8249-5225-13F8-036A-C890DD2CE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2" descr="East Area Documentation">
            <a:extLst>
              <a:ext uri="{FF2B5EF4-FFF2-40B4-BE49-F238E27FC236}">
                <a16:creationId xmlns:a16="http://schemas.microsoft.com/office/drawing/2014/main" id="{0419A816-B082-E45C-C0F3-56B66333A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99" y="1628800"/>
            <a:ext cx="7324487" cy="4295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20212BA-23EA-1090-05CA-3B2DEC31731D}"/>
              </a:ext>
            </a:extLst>
          </p:cNvPr>
          <p:cNvSpPr/>
          <p:nvPr/>
        </p:nvSpPr>
        <p:spPr>
          <a:xfrm>
            <a:off x="5588715" y="4149080"/>
            <a:ext cx="6292182" cy="19707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C00000"/>
                </a:solidFill>
              </a:rPr>
              <a:t>Particle Beams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12323F2-E126-C7BC-C020-0EB7E2D37C2E}"/>
              </a:ext>
            </a:extLst>
          </p:cNvPr>
          <p:cNvGrpSpPr/>
          <p:nvPr/>
        </p:nvGrpSpPr>
        <p:grpSpPr>
          <a:xfrm>
            <a:off x="5663952" y="4678842"/>
            <a:ext cx="6079884" cy="1172482"/>
            <a:chOff x="5897483" y="3618241"/>
            <a:chExt cx="6079884" cy="1172482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A738AF5-F295-ADF0-C1AE-E5193B6FB7F0}"/>
                </a:ext>
              </a:extLst>
            </p:cNvPr>
            <p:cNvCxnSpPr>
              <a:cxnSpLocks/>
            </p:cNvCxnSpPr>
            <p:nvPr/>
          </p:nvCxnSpPr>
          <p:spPr>
            <a:xfrm>
              <a:off x="5897483" y="4005064"/>
              <a:ext cx="1092513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DEF966-DD1A-A16E-7C5A-2C7535979217}"/>
                </a:ext>
              </a:extLst>
            </p:cNvPr>
            <p:cNvSpPr txBox="1"/>
            <p:nvPr/>
          </p:nvSpPr>
          <p:spPr>
            <a:xfrm>
              <a:off x="5964809" y="3703977"/>
              <a:ext cx="783869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Initial beam</a:t>
              </a:r>
            </a:p>
            <a:p>
              <a:pPr algn="ctr"/>
              <a:endParaRPr lang="el-GR" sz="1200" dirty="0"/>
            </a:p>
            <a:p>
              <a:pPr algn="ctr"/>
              <a:r>
                <a:rPr lang="el-GR" sz="1200" dirty="0"/>
                <a:t>(</a:t>
              </a:r>
              <a:r>
                <a:rPr lang="en-US" sz="1200" dirty="0"/>
                <a:t>e</a:t>
              </a:r>
              <a:r>
                <a:rPr lang="en-US" sz="1200" baseline="30000" dirty="0"/>
                <a:t>-</a:t>
              </a:r>
              <a:r>
                <a:rPr lang="en-US" sz="1200" dirty="0"/>
                <a:t>, p)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C1ED9C-F4ED-9C9A-FC6A-4A72F0D987B5}"/>
                </a:ext>
              </a:extLst>
            </p:cNvPr>
            <p:cNvSpPr txBox="1"/>
            <p:nvPr/>
          </p:nvSpPr>
          <p:spPr>
            <a:xfrm>
              <a:off x="7133625" y="4170112"/>
              <a:ext cx="39273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target</a:t>
              </a:r>
              <a:endParaRPr lang="el-GR" sz="1200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708B880-CDAF-00E2-B865-F40848F0C54E}"/>
                </a:ext>
              </a:extLst>
            </p:cNvPr>
            <p:cNvCxnSpPr>
              <a:cxnSpLocks/>
              <a:stCxn id="20" idx="3"/>
            </p:cNvCxnSpPr>
            <p:nvPr/>
          </p:nvCxnSpPr>
          <p:spPr>
            <a:xfrm>
              <a:off x="7898671" y="3992327"/>
              <a:ext cx="1977691" cy="0"/>
            </a:xfrm>
            <a:prstGeom prst="straightConnector1">
              <a:avLst/>
            </a:prstGeom>
            <a:ln w="12700"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B04D007-E70A-3934-64B6-B425FEBD25A5}"/>
                    </a:ext>
                  </a:extLst>
                </p:cNvPr>
                <p:cNvSpPr txBox="1"/>
                <p:nvPr/>
              </p:nvSpPr>
              <p:spPr>
                <a:xfrm>
                  <a:off x="8013242" y="3718261"/>
                  <a:ext cx="1736680" cy="67710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srgbClr val="FF0000"/>
                      </a:solidFill>
                    </a:rPr>
                    <a:t>secondary particles </a:t>
                  </a:r>
                </a:p>
                <a:p>
                  <a:pPr algn="ctr"/>
                  <a:endParaRPr lang="en-US" sz="1200" dirty="0"/>
                </a:p>
                <a:p>
                  <a:pPr algn="ctr"/>
                  <a:r>
                    <a:rPr lang="el-GR" sz="1000" dirty="0"/>
                    <a:t>(e</a:t>
                  </a:r>
                  <a:r>
                    <a:rPr lang="en-US" sz="1000" baseline="30000" dirty="0"/>
                    <a:t>-</a:t>
                  </a:r>
                  <a:r>
                    <a:rPr lang="el-GR" sz="1000" dirty="0"/>
                    <a:t>, </a:t>
                  </a:r>
                  <a:r>
                    <a:rPr lang="el-GR" sz="1000" dirty="0">
                      <a:solidFill>
                        <a:srgbClr val="00B050"/>
                      </a:solidFill>
                    </a:rPr>
                    <a:t>e</a:t>
                  </a:r>
                  <a:r>
                    <a:rPr lang="en-US" sz="1000" baseline="30000" dirty="0">
                      <a:solidFill>
                        <a:srgbClr val="00B050"/>
                      </a:solidFill>
                    </a:rPr>
                    <a:t>+</a:t>
                  </a:r>
                  <a:r>
                    <a:rPr lang="en-US" sz="1000" dirty="0"/>
                    <a:t>, </a:t>
                  </a:r>
                  <a:r>
                    <a:rPr lang="en-US" sz="1000" dirty="0" err="1">
                      <a:solidFill>
                        <a:srgbClr val="FF9300"/>
                      </a:solidFill>
                    </a:rPr>
                    <a:t>γ</a:t>
                  </a:r>
                  <a:r>
                    <a:rPr lang="el-GR" sz="1000" dirty="0"/>
                    <a:t>, </a:t>
                  </a:r>
                  <a14:m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00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000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1000" b="0" i="1" dirty="0" smtClean="0">
                          <a:latin typeface="Cambria Math" panose="02040503050406030204" pitchFamily="18" charset="0"/>
                        </a:rPr>
                        <m:t>, </m:t>
                      </m:r>
                    </m:oMath>
                  </a14:m>
                  <a:r>
                    <a:rPr lang="en-US" sz="1000" dirty="0"/>
                    <a:t> </a:t>
                  </a:r>
                  <a:r>
                    <a:rPr lang="en-US" sz="1000" dirty="0">
                      <a:solidFill>
                        <a:srgbClr val="FF40FF"/>
                      </a:solidFill>
                    </a:rPr>
                    <a:t>π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+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π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-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Κ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+</a:t>
                  </a:r>
                  <a:r>
                    <a:rPr lang="el-GR" sz="1000" dirty="0">
                      <a:solidFill>
                        <a:srgbClr val="FF40FF"/>
                      </a:solidFill>
                    </a:rPr>
                    <a:t>, Κ</a:t>
                  </a:r>
                  <a:r>
                    <a:rPr lang="el-GR" sz="1000" baseline="30000" dirty="0">
                      <a:solidFill>
                        <a:srgbClr val="FF40FF"/>
                      </a:solidFill>
                    </a:rPr>
                    <a:t>-</a:t>
                  </a:r>
                  <a:r>
                    <a:rPr lang="el-GR" sz="1000" dirty="0"/>
                    <a:t>,..</a:t>
                  </a:r>
                </a:p>
                <a:p>
                  <a:pPr algn="ctr"/>
                  <a:r>
                    <a:rPr lang="en-US" sz="1000" b="1" dirty="0"/>
                    <a:t>ions</a:t>
                  </a:r>
                  <a:r>
                    <a:rPr lang="el-GR" sz="1000" dirty="0"/>
                    <a:t>)</a:t>
                  </a:r>
                  <a:r>
                    <a:rPr lang="en-US" sz="1000" dirty="0"/>
                    <a:t> </a:t>
                  </a:r>
                  <a:endParaRPr lang="en-US" sz="1000" baseline="30000" dirty="0"/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5B04D007-E70A-3934-64B6-B425FEBD25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3242" y="3718261"/>
                  <a:ext cx="1736680" cy="677108"/>
                </a:xfrm>
                <a:prstGeom prst="rect">
                  <a:avLst/>
                </a:prstGeom>
                <a:blipFill>
                  <a:blip r:embed="rId3"/>
                  <a:stretch>
                    <a:fillRect t="-7407"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1817F3A-E98C-2AD5-2838-AD25222A77F5}"/>
                </a:ext>
              </a:extLst>
            </p:cNvPr>
            <p:cNvSpPr/>
            <p:nvPr/>
          </p:nvSpPr>
          <p:spPr>
            <a:xfrm>
              <a:off x="6980599" y="3861048"/>
              <a:ext cx="918072" cy="262557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/>
            <a:p>
              <a:pPr algn="ctr"/>
              <a:r>
                <a:rPr lang="el-GR" sz="1000" dirty="0"/>
                <a:t>(W</a:t>
              </a:r>
              <a:r>
                <a:rPr lang="en-US" sz="1000" dirty="0"/>
                <a:t>, Be, Pb,..)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9FBC8AA-D57C-BD54-C2EA-9B4C559E85F3}"/>
                </a:ext>
              </a:extLst>
            </p:cNvPr>
            <p:cNvSpPr/>
            <p:nvPr/>
          </p:nvSpPr>
          <p:spPr>
            <a:xfrm>
              <a:off x="9840416" y="3830859"/>
              <a:ext cx="675891" cy="318221"/>
            </a:xfrm>
            <a:prstGeom prst="rect">
              <a:avLst/>
            </a:prstGeom>
            <a:pattFill prst="pct5">
              <a:fgClr>
                <a:srgbClr val="7030A0"/>
              </a:fgClr>
              <a:bgClr>
                <a:schemeClr val="bg1"/>
              </a:bgClr>
            </a:patt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FB1B67-2F1D-6A4C-C0E4-CB82AC9E7F44}"/>
                </a:ext>
              </a:extLst>
            </p:cNvPr>
            <p:cNvSpPr txBox="1"/>
            <p:nvPr/>
          </p:nvSpPr>
          <p:spPr>
            <a:xfrm>
              <a:off x="9973796" y="4169494"/>
              <a:ext cx="408766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target</a:t>
              </a:r>
            </a:p>
            <a:p>
              <a:pPr algn="ctr"/>
              <a:r>
                <a:rPr lang="en-US" sz="1200" dirty="0"/>
                <a:t>or</a:t>
              </a:r>
            </a:p>
            <a:p>
              <a:pPr algn="ctr"/>
              <a:r>
                <a:rPr lang="en-US" sz="1200" dirty="0"/>
                <a:t>decay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8D97457-BBAE-7AD2-C1EB-9A0391F10A86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10516307" y="3989970"/>
              <a:ext cx="1340333" cy="0"/>
            </a:xfrm>
            <a:prstGeom prst="straightConnector1">
              <a:avLst/>
            </a:prstGeom>
            <a:ln w="12700"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129C22E-139B-758B-1262-7FADEEDAE124}"/>
                </a:ext>
              </a:extLst>
            </p:cNvPr>
            <p:cNvSpPr txBox="1"/>
            <p:nvPr/>
          </p:nvSpPr>
          <p:spPr>
            <a:xfrm>
              <a:off x="10562265" y="3618241"/>
              <a:ext cx="1215097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tertiary particles </a:t>
              </a:r>
            </a:p>
            <a:p>
              <a:pPr algn="ctr"/>
              <a:r>
                <a:rPr lang="el-GR" sz="1000" dirty="0"/>
                <a:t>(μ</a:t>
              </a:r>
              <a:r>
                <a:rPr lang="el-GR" sz="1000" baseline="30000" dirty="0"/>
                <a:t>+</a:t>
              </a:r>
              <a:r>
                <a:rPr lang="el-GR" sz="1000" dirty="0"/>
                <a:t>, μ-, </a:t>
              </a:r>
              <a:r>
                <a:rPr lang="en-US" sz="1000" dirty="0"/>
                <a:t>neutrinos</a:t>
              </a:r>
              <a:r>
                <a:rPr lang="el-GR" sz="1000" dirty="0"/>
                <a:t>, …)</a:t>
              </a:r>
              <a:r>
                <a:rPr lang="en-US" sz="1000" dirty="0"/>
                <a:t> </a:t>
              </a:r>
              <a:endParaRPr lang="en-US" sz="1000" baseline="30000" dirty="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FCFFD31E-DD5C-EA21-3820-B0E8E7332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29539" y="4102264"/>
              <a:ext cx="1347828" cy="688459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6F2396E-66BA-DD94-89F2-4015C6B2381A}"/>
              </a:ext>
            </a:extLst>
          </p:cNvPr>
          <p:cNvSpPr txBox="1"/>
          <p:nvPr/>
        </p:nvSpPr>
        <p:spPr>
          <a:xfrm>
            <a:off x="8384747" y="4218776"/>
            <a:ext cx="307563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Reduction </a:t>
            </a:r>
            <a:r>
              <a:rPr lang="en-US" sz="1400" b="1" dirty="0"/>
              <a:t>~10</a:t>
            </a:r>
            <a:r>
              <a:rPr lang="en-US" sz="1400" b="1" baseline="30000" dirty="0"/>
              <a:t>4</a:t>
            </a:r>
            <a:r>
              <a:rPr lang="en-US" sz="1400" b="1" dirty="0"/>
              <a:t> </a:t>
            </a:r>
            <a:r>
              <a:rPr lang="en-US" sz="1400" dirty="0"/>
              <a:t>in beam flux each time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2AD9DD6-24FF-AFBE-BD66-40D91BB600A3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8525558" y="4434220"/>
            <a:ext cx="1397005" cy="342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99C9CA8-AEFC-DE20-359C-F08B9841C150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9922563" y="4434220"/>
            <a:ext cx="763235" cy="256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052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C2CD7-6BDC-71FB-44BB-0783E44EF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nTOF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extraction – neutron beam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B565A8-56EE-1A88-0343-731113E40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0CA6EC-1A02-AC6E-B141-38DEE45C6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AF3CD-50BB-E391-9719-2E02359F7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4" descr="Status report of the n_TOF facility after the 2nd CERN long shutdown period  | EPJ Techniques and Instrumentation | Full Text">
            <a:extLst>
              <a:ext uri="{FF2B5EF4-FFF2-40B4-BE49-F238E27FC236}">
                <a16:creationId xmlns:a16="http://schemas.microsoft.com/office/drawing/2014/main" id="{F0DD39D3-36F6-BCD9-9150-AE7D1E3F8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974661"/>
            <a:ext cx="7165565" cy="422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nstallation of the third generation n_Tof spallation target in the target pit">
            <a:extLst>
              <a:ext uri="{FF2B5EF4-FFF2-40B4-BE49-F238E27FC236}">
                <a16:creationId xmlns:a16="http://schemas.microsoft.com/office/drawing/2014/main" id="{66EACF5E-0B25-55EA-A428-C344D3395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329758"/>
            <a:ext cx="3932742" cy="2949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F56B92AB-E23A-0801-A8BD-196B0F023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3387951"/>
            <a:ext cx="3902762" cy="2786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9A44D0-CA65-FC36-6099-AFB556AF612D}"/>
              </a:ext>
            </a:extLst>
          </p:cNvPr>
          <p:cNvSpPr txBox="1"/>
          <p:nvPr/>
        </p:nvSpPr>
        <p:spPr>
          <a:xfrm>
            <a:off x="407988" y="1622689"/>
            <a:ext cx="5426524" cy="464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600" dirty="0"/>
              <a:t>Study neutron-nucleus interactions (cross-sections)</a:t>
            </a:r>
          </a:p>
        </p:txBody>
      </p:sp>
    </p:spTree>
    <p:extLst>
      <p:ext uri="{BB962C8B-B14F-4D97-AF65-F5344CB8AC3E}">
        <p14:creationId xmlns:p14="http://schemas.microsoft.com/office/powerpoint/2010/main" val="1199193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225DA-142D-21C3-B93F-961D3DAEA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Antimatter Factory (AD – ELENA)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Anti-proton beams - deceleration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9131BE-9EC9-A7C5-A2B6-2EECE6A30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F7D34-5CB5-167D-9A32-311BC580A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FD2D21-78F2-5C84-C097-62920B982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ELENA_new_layout_4.jpg">
            <a:extLst>
              <a:ext uri="{FF2B5EF4-FFF2-40B4-BE49-F238E27FC236}">
                <a16:creationId xmlns:a16="http://schemas.microsoft.com/office/drawing/2014/main" id="{9735E3C7-5075-9A1A-CD8E-CDA8602C803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5237" y="1439335"/>
            <a:ext cx="5739754" cy="4828596"/>
          </a:xfrm>
          <a:prstGeom prst="rect">
            <a:avLst/>
          </a:prstGeom>
        </p:spPr>
      </p:pic>
      <p:pic>
        <p:nvPicPr>
          <p:cNvPr id="7" name="Picture 2" descr="Stories - AVA - University of Liverpool">
            <a:extLst>
              <a:ext uri="{FF2B5EF4-FFF2-40B4-BE49-F238E27FC236}">
                <a16:creationId xmlns:a16="http://schemas.microsoft.com/office/drawing/2014/main" id="{20A9A8A5-A893-70D6-4554-7079B2985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945" y="1868087"/>
            <a:ext cx="5448658" cy="341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The story of antimatter | timeline.web.cern.ch">
            <a:extLst>
              <a:ext uri="{FF2B5EF4-FFF2-40B4-BE49-F238E27FC236}">
                <a16:creationId xmlns:a16="http://schemas.microsoft.com/office/drawing/2014/main" id="{D2321661-77EC-5EAD-E8C4-259E10ECC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21" y="2760252"/>
            <a:ext cx="5291394" cy="341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41758B-1492-D3ED-763D-DF41C9E0B449}"/>
              </a:ext>
            </a:extLst>
          </p:cNvPr>
          <p:cNvSpPr txBox="1"/>
          <p:nvPr/>
        </p:nvSpPr>
        <p:spPr>
          <a:xfrm>
            <a:off x="354242" y="1744030"/>
            <a:ext cx="6062313" cy="42192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GBAR, PUMA</a:t>
            </a:r>
          </a:p>
        </p:txBody>
      </p:sp>
    </p:spTree>
    <p:extLst>
      <p:ext uri="{BB962C8B-B14F-4D97-AF65-F5344CB8AC3E}">
        <p14:creationId xmlns:p14="http://schemas.microsoft.com/office/powerpoint/2010/main" val="2842711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BF1B1-B173-568E-DB0D-4AEDF4834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SPS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&amp; Ion acceleration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AB9B32-1F30-8DA2-5757-B1E7436D5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2F3017-886A-C9D1-6EA5-E43AB0B35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2C2782-808C-8C66-B03E-E3A34918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sps">
            <a:extLst>
              <a:ext uri="{FF2B5EF4-FFF2-40B4-BE49-F238E27FC236}">
                <a16:creationId xmlns:a16="http://schemas.microsoft.com/office/drawing/2014/main" id="{FFE9C691-5232-B32B-764E-BA0B915F8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951383-B980-FF41-D68C-7CF0779A55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F38E00-79A8-4575-2DC0-421F38F88DE4}"/>
              </a:ext>
            </a:extLst>
          </p:cNvPr>
          <p:cNvSpPr txBox="1"/>
          <p:nvPr/>
        </p:nvSpPr>
        <p:spPr>
          <a:xfrm>
            <a:off x="434240" y="1621392"/>
            <a:ext cx="7129403" cy="45885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The first synchrotron in the chain at ~30m under ground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Circumference of 6.9 km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11 x PS circumference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Provides slow extracted beam to the North Area and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686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49469-E781-ECDF-75FD-F1E151678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SPS North Area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Particle beams – Fixed target experiments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D24A50-FF3C-AD76-3684-71351A3DC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34088-6C19-DA0B-6522-5912D8A2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68C425-CC69-C580-3D50-D862F943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2" descr="TT20 and North Area Consolidation | Medium Power Converter Section">
            <a:extLst>
              <a:ext uri="{FF2B5EF4-FFF2-40B4-BE49-F238E27FC236}">
                <a16:creationId xmlns:a16="http://schemas.microsoft.com/office/drawing/2014/main" id="{CDF395E6-34B6-644D-61E3-7237D2D82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14" y="1628799"/>
            <a:ext cx="8118078" cy="457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5830F257-42D6-1949-DF12-8B39E8775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1611568"/>
            <a:ext cx="4735019" cy="270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725215-7866-4465-0E73-CCF44287A14D}"/>
                  </a:ext>
                </a:extLst>
              </p:cNvPr>
              <p:cNvSpPr txBox="1"/>
              <p:nvPr/>
            </p:nvSpPr>
            <p:spPr>
              <a:xfrm>
                <a:off x="9387224" y="5146347"/>
                <a:ext cx="2060949" cy="372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𝐶𝑀</m:t>
                          </m:r>
                        </m:sub>
                      </m:sSub>
                      <m:r>
                        <a:rPr lang="en-US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725215-7866-4465-0E73-CCF44287A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224" y="5146347"/>
                <a:ext cx="2060949" cy="372731"/>
              </a:xfrm>
              <a:prstGeom prst="rect">
                <a:avLst/>
              </a:prstGeom>
              <a:blipFill>
                <a:blip r:embed="rId4"/>
                <a:stretch>
                  <a:fillRect l="-2454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3E54583-5CA6-FCF1-10D8-6C8A49A78D89}"/>
              </a:ext>
            </a:extLst>
          </p:cNvPr>
          <p:cNvSpPr txBox="1"/>
          <p:nvPr/>
        </p:nvSpPr>
        <p:spPr>
          <a:xfrm>
            <a:off x="9052768" y="4680817"/>
            <a:ext cx="21159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Fixed target physics:</a:t>
            </a:r>
          </a:p>
        </p:txBody>
      </p:sp>
    </p:spTree>
    <p:extLst>
      <p:ext uri="{BB962C8B-B14F-4D97-AF65-F5344CB8AC3E}">
        <p14:creationId xmlns:p14="http://schemas.microsoft.com/office/powerpoint/2010/main" val="3003823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D6B23-8F25-9BA3-6C48-99B568BED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AWAKE Facility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Plasma wake field acceleration R&amp;D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EB650B-1F9B-A3CA-9AE9-C4583AD1D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A734B1-CF9F-D6A0-931A-3421CE572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5ED66D-2610-C274-E927-CEEA9D5E3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ECC36168-F846-292C-613A-0A31ED6F77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297" y="159948"/>
            <a:ext cx="9632412" cy="6022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WAKE successfully accelerates electrons | CERN">
            <a:extLst>
              <a:ext uri="{FF2B5EF4-FFF2-40B4-BE49-F238E27FC236}">
                <a16:creationId xmlns:a16="http://schemas.microsoft.com/office/drawing/2014/main" id="{8B4F78BF-7F76-D835-3B72-EF6DDEDB0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80" y="1439335"/>
            <a:ext cx="7115229" cy="4743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68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B5E98-EBCB-7CB5-D1E4-BB76913D1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&amp; ion beam collider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0B859-C487-ADF9-1137-1F6A91A7E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89A873-B24C-26CB-8822-6298ECE59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CB3CB-972C-3386-C9C9-E6BE393E2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2" descr="Aerial view">
            <a:extLst>
              <a:ext uri="{FF2B5EF4-FFF2-40B4-BE49-F238E27FC236}">
                <a16:creationId xmlns:a16="http://schemas.microsoft.com/office/drawing/2014/main" id="{F378A85F-8121-0338-EA20-297F22349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20" y="1513689"/>
            <a:ext cx="6237853" cy="4692069"/>
          </a:xfrm>
          <a:prstGeom prst="rect">
            <a:avLst/>
          </a:prstGeom>
          <a:noFill/>
        </p:spPr>
      </p:pic>
      <p:pic>
        <p:nvPicPr>
          <p:cNvPr id="7" name="Picture 4" descr="Picture1.jpg">
            <a:extLst>
              <a:ext uri="{FF2B5EF4-FFF2-40B4-BE49-F238E27FC236}">
                <a16:creationId xmlns:a16="http://schemas.microsoft.com/office/drawing/2014/main" id="{3E7C68FA-7467-919B-D0F6-13E4C8614D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025" y="1124744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A3A118-1C21-2221-2D86-29289966CA97}"/>
              </a:ext>
            </a:extLst>
          </p:cNvPr>
          <p:cNvSpPr txBox="1"/>
          <p:nvPr/>
        </p:nvSpPr>
        <p:spPr>
          <a:xfrm>
            <a:off x="407988" y="2132856"/>
            <a:ext cx="6237854" cy="38806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Situated on average ~100 m under ground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Four major experiments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Circumference 26.7 km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Two separate beam pipes going through the same cold mass 19.4 cm apart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endParaRPr lang="en-US" dirty="0"/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150 tons of liquid helium to keep the magnets cold and superconducting</a:t>
            </a:r>
          </a:p>
        </p:txBody>
      </p:sp>
    </p:spTree>
    <p:extLst>
      <p:ext uri="{BB962C8B-B14F-4D97-AF65-F5344CB8AC3E}">
        <p14:creationId xmlns:p14="http://schemas.microsoft.com/office/powerpoint/2010/main" val="399723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94B05-5C44-9647-F979-125EDDF57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&amp; ion beam collider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F002D5-48DF-5FD0-D5B0-7CA18539E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B953D9-EF77-A1D0-E730-CB0797EB5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DCA53B-E466-C5C0-A1A6-4083533BD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3" descr="LHC_tunnel">
            <a:extLst>
              <a:ext uri="{FF2B5EF4-FFF2-40B4-BE49-F238E27FC236}">
                <a16:creationId xmlns:a16="http://schemas.microsoft.com/office/drawing/2014/main" id="{AAC1A29D-4CC9-04C5-1FF1-F27811A499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424256" y="1439335"/>
            <a:ext cx="9192324" cy="4788874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1C44E8-DC46-FC3D-91BA-B64796B6757E}"/>
              </a:ext>
            </a:extLst>
          </p:cNvPr>
          <p:cNvSpPr txBox="1"/>
          <p:nvPr/>
        </p:nvSpPr>
        <p:spPr>
          <a:xfrm>
            <a:off x="6096000" y="1439336"/>
            <a:ext cx="5833259" cy="478887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1232 main dipoles of 15 m each that deviate the beams around the 27 km circumference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858 main quadrupoles that keep the beam focused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6000 corrector magnets to preserve the beam quality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Main magnets use superconducting cables (Cu-clad Nb-Ti) 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12’000 A provides a nominal field of 8.33 Tesla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b="0" dirty="0"/>
              <a:t>Operating in superfluid helium at 1.9K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DFADE4-6318-E57C-8957-45C2BC21B546}"/>
              </a:ext>
            </a:extLst>
          </p:cNvPr>
          <p:cNvSpPr txBox="1"/>
          <p:nvPr/>
        </p:nvSpPr>
        <p:spPr>
          <a:xfrm>
            <a:off x="797475" y="5013176"/>
            <a:ext cx="5341774" cy="108836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36000" rIns="36000" bIns="36000" rtlCol="0">
            <a:spAutoFit/>
          </a:bodyPr>
          <a:lstStyle/>
          <a:p>
            <a:r>
              <a:rPr lang="en-US" dirty="0"/>
              <a:t>LHC vacuum : </a:t>
            </a:r>
          </a:p>
          <a:p>
            <a:pPr algn="ctr"/>
            <a:r>
              <a:rPr lang="el-GR" dirty="0"/>
              <a:t>LHC : ~ 10</a:t>
            </a:r>
            <a:r>
              <a:rPr lang="el-GR" baseline="30000" dirty="0"/>
              <a:t>-7</a:t>
            </a:r>
            <a:r>
              <a:rPr lang="el-GR" dirty="0"/>
              <a:t> – 10</a:t>
            </a:r>
            <a:r>
              <a:rPr lang="el-GR" baseline="30000" dirty="0"/>
              <a:t>-10</a:t>
            </a:r>
            <a:r>
              <a:rPr lang="el-GR" dirty="0"/>
              <a:t> </a:t>
            </a:r>
            <a:r>
              <a:rPr lang="el-GR" dirty="0" err="1"/>
              <a:t>Pa</a:t>
            </a:r>
            <a:r>
              <a:rPr lang="el-GR" dirty="0"/>
              <a:t> </a:t>
            </a:r>
            <a:r>
              <a:rPr lang="en-US" dirty="0"/>
              <a:t>⇒ </a:t>
            </a:r>
            <a:r>
              <a:rPr lang="en-US" dirty="0">
                <a:solidFill>
                  <a:srgbClr val="00FA00"/>
                </a:solidFill>
              </a:rPr>
              <a:t>4×10</a:t>
            </a:r>
            <a:r>
              <a:rPr lang="en-US" baseline="30000" dirty="0">
                <a:solidFill>
                  <a:srgbClr val="00FA00"/>
                </a:solidFill>
              </a:rPr>
              <a:t>6</a:t>
            </a:r>
            <a:r>
              <a:rPr lang="en-US" dirty="0">
                <a:solidFill>
                  <a:srgbClr val="00FA00"/>
                </a:solidFill>
              </a:rPr>
              <a:t> – 4×10</a:t>
            </a:r>
            <a:r>
              <a:rPr lang="en-US" baseline="30000" dirty="0">
                <a:solidFill>
                  <a:srgbClr val="00FA00"/>
                </a:solidFill>
              </a:rPr>
              <a:t>9</a:t>
            </a:r>
            <a:r>
              <a:rPr lang="en-US" dirty="0">
                <a:solidFill>
                  <a:srgbClr val="00FA00"/>
                </a:solidFill>
              </a:rPr>
              <a:t> atoms/cm</a:t>
            </a:r>
            <a:r>
              <a:rPr lang="en-US" baseline="30000" dirty="0">
                <a:solidFill>
                  <a:srgbClr val="00FA00"/>
                </a:solidFill>
              </a:rPr>
              <a:t>3</a:t>
            </a:r>
          </a:p>
          <a:p>
            <a:pPr algn="ctr"/>
            <a:endParaRPr lang="en-US" baseline="30000" dirty="0">
              <a:solidFill>
                <a:srgbClr val="FF40FF"/>
              </a:solidFill>
            </a:endParaRPr>
          </a:p>
          <a:p>
            <a:pPr algn="ctr"/>
            <a:r>
              <a:rPr lang="en-US" dirty="0">
                <a:solidFill>
                  <a:srgbClr val="FFD579"/>
                </a:solidFill>
              </a:rPr>
              <a:t>air density</a:t>
            </a:r>
            <a:r>
              <a:rPr lang="el-GR" dirty="0">
                <a:solidFill>
                  <a:srgbClr val="FFD579"/>
                </a:solidFill>
              </a:rPr>
              <a:t>: ~3</a:t>
            </a:r>
            <a:r>
              <a:rPr lang="en-US" dirty="0">
                <a:solidFill>
                  <a:srgbClr val="FFD579"/>
                </a:solidFill>
              </a:rPr>
              <a:t>×10</a:t>
            </a:r>
            <a:r>
              <a:rPr lang="el-GR" baseline="30000" dirty="0">
                <a:solidFill>
                  <a:srgbClr val="FFD579"/>
                </a:solidFill>
              </a:rPr>
              <a:t>1</a:t>
            </a:r>
            <a:r>
              <a:rPr lang="en-US" baseline="30000" dirty="0">
                <a:solidFill>
                  <a:srgbClr val="FFD579"/>
                </a:solidFill>
              </a:rPr>
              <a:t>9</a:t>
            </a:r>
            <a:r>
              <a:rPr lang="el-GR" dirty="0">
                <a:solidFill>
                  <a:srgbClr val="FFD579"/>
                </a:solidFill>
              </a:rPr>
              <a:t> </a:t>
            </a:r>
            <a:r>
              <a:rPr lang="en-US" dirty="0">
                <a:solidFill>
                  <a:srgbClr val="FFD579"/>
                </a:solidFill>
              </a:rPr>
              <a:t>atoms/cm</a:t>
            </a:r>
            <a:r>
              <a:rPr lang="en-US" baseline="30000" dirty="0">
                <a:solidFill>
                  <a:srgbClr val="FFD579"/>
                </a:solidFill>
              </a:rPr>
              <a:t>3</a:t>
            </a:r>
            <a:endParaRPr lang="en-US" dirty="0">
              <a:solidFill>
                <a:srgbClr val="FFD5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109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4A18DB-43D7-ECF0-BCA4-3E4FCC18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&amp; ion beam collider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8CFE8-A448-183A-C902-FD7A2F506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BFBC8-3CDE-D542-82CC-281780F1A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CD2BF-BAD1-1B34-CA21-46A71D55F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0FF248E6-C45A-A3AC-C233-4E800898C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352433"/>
            <a:ext cx="4728265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4" name="Picture 4" descr="A brand-new beam screen to cope with high luminosity | CERN">
            <a:extLst>
              <a:ext uri="{FF2B5EF4-FFF2-40B4-BE49-F238E27FC236}">
                <a16:creationId xmlns:a16="http://schemas.microsoft.com/office/drawing/2014/main" id="{410A5F83-1130-0142-0FBF-09E4B7BAF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499" y="2758336"/>
            <a:ext cx="3129122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E0899F2-A510-66F5-D192-40054E7CC84A}"/>
              </a:ext>
            </a:extLst>
          </p:cNvPr>
          <p:cNvSpPr txBox="1"/>
          <p:nvPr/>
        </p:nvSpPr>
        <p:spPr>
          <a:xfrm>
            <a:off x="8495089" y="4797152"/>
            <a:ext cx="3319248" cy="13653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r>
              <a:rPr lang="el-GR" dirty="0"/>
              <a:t>LHC</a:t>
            </a:r>
            <a:r>
              <a:rPr lang="en-US" dirty="0"/>
              <a:t> vacuum</a:t>
            </a:r>
            <a:r>
              <a:rPr lang="el-GR" dirty="0"/>
              <a:t> :</a:t>
            </a:r>
            <a:endParaRPr lang="en-US" dirty="0"/>
          </a:p>
          <a:p>
            <a:pPr algn="ctr"/>
            <a:r>
              <a:rPr lang="el-GR" dirty="0"/>
              <a:t> ~ 10</a:t>
            </a:r>
            <a:r>
              <a:rPr lang="el-GR" baseline="30000" dirty="0"/>
              <a:t>-7</a:t>
            </a:r>
            <a:r>
              <a:rPr lang="el-GR" dirty="0"/>
              <a:t> – 10</a:t>
            </a:r>
            <a:r>
              <a:rPr lang="el-GR" baseline="30000" dirty="0"/>
              <a:t>-10</a:t>
            </a:r>
            <a:r>
              <a:rPr lang="el-GR" dirty="0"/>
              <a:t> </a:t>
            </a:r>
            <a:r>
              <a:rPr lang="el-GR" dirty="0" err="1"/>
              <a:t>Pa</a:t>
            </a:r>
            <a:r>
              <a:rPr lang="el-GR" dirty="0"/>
              <a:t> </a:t>
            </a:r>
            <a:r>
              <a:rPr lang="en-US" dirty="0"/>
              <a:t>or </a:t>
            </a:r>
          </a:p>
          <a:p>
            <a:pPr algn="ctr"/>
            <a:r>
              <a:rPr lang="en-US" dirty="0">
                <a:solidFill>
                  <a:srgbClr val="00FA00"/>
                </a:solidFill>
              </a:rPr>
              <a:t>4×10</a:t>
            </a:r>
            <a:r>
              <a:rPr lang="en-US" baseline="30000" dirty="0">
                <a:solidFill>
                  <a:srgbClr val="00FA00"/>
                </a:solidFill>
              </a:rPr>
              <a:t>6</a:t>
            </a:r>
            <a:r>
              <a:rPr lang="en-US" dirty="0">
                <a:solidFill>
                  <a:srgbClr val="00FA00"/>
                </a:solidFill>
              </a:rPr>
              <a:t> – 4×10</a:t>
            </a:r>
            <a:r>
              <a:rPr lang="en-US" baseline="30000" dirty="0">
                <a:solidFill>
                  <a:srgbClr val="00FA00"/>
                </a:solidFill>
              </a:rPr>
              <a:t>9</a:t>
            </a:r>
            <a:r>
              <a:rPr lang="en-US" dirty="0">
                <a:solidFill>
                  <a:srgbClr val="00FA00"/>
                </a:solidFill>
              </a:rPr>
              <a:t> atoms/cm</a:t>
            </a:r>
            <a:r>
              <a:rPr lang="en-US" baseline="30000" dirty="0">
                <a:solidFill>
                  <a:srgbClr val="00FA00"/>
                </a:solidFill>
              </a:rPr>
              <a:t>3</a:t>
            </a:r>
          </a:p>
          <a:p>
            <a:pPr algn="ctr"/>
            <a:endParaRPr lang="en-US" baseline="30000" dirty="0">
              <a:solidFill>
                <a:srgbClr val="FF40FF"/>
              </a:solidFill>
            </a:endParaRPr>
          </a:p>
          <a:p>
            <a:pPr algn="ctr"/>
            <a:r>
              <a:rPr lang="en-US" dirty="0">
                <a:solidFill>
                  <a:srgbClr val="FFD579"/>
                </a:solidFill>
              </a:rPr>
              <a:t>air density</a:t>
            </a:r>
            <a:r>
              <a:rPr lang="el-GR" dirty="0">
                <a:solidFill>
                  <a:srgbClr val="FFD579"/>
                </a:solidFill>
              </a:rPr>
              <a:t>: ~3</a:t>
            </a:r>
            <a:r>
              <a:rPr lang="en-US" dirty="0">
                <a:solidFill>
                  <a:srgbClr val="FFD579"/>
                </a:solidFill>
              </a:rPr>
              <a:t>×10</a:t>
            </a:r>
            <a:r>
              <a:rPr lang="el-GR" baseline="30000" dirty="0">
                <a:solidFill>
                  <a:srgbClr val="FFD579"/>
                </a:solidFill>
              </a:rPr>
              <a:t>1</a:t>
            </a:r>
            <a:r>
              <a:rPr lang="en-US" baseline="30000" dirty="0">
                <a:solidFill>
                  <a:srgbClr val="FFD579"/>
                </a:solidFill>
              </a:rPr>
              <a:t>9</a:t>
            </a:r>
            <a:r>
              <a:rPr lang="el-GR" dirty="0">
                <a:solidFill>
                  <a:srgbClr val="FFD579"/>
                </a:solidFill>
              </a:rPr>
              <a:t> </a:t>
            </a:r>
            <a:r>
              <a:rPr lang="en-US" dirty="0">
                <a:solidFill>
                  <a:srgbClr val="FFD579"/>
                </a:solidFill>
              </a:rPr>
              <a:t>atoms/cm</a:t>
            </a:r>
            <a:r>
              <a:rPr lang="en-US" baseline="30000" dirty="0">
                <a:solidFill>
                  <a:srgbClr val="FFD579"/>
                </a:solidFill>
              </a:rPr>
              <a:t>3</a:t>
            </a:r>
            <a:endParaRPr lang="en-US" dirty="0">
              <a:solidFill>
                <a:srgbClr val="FFD579"/>
              </a:solidFill>
            </a:endParaRPr>
          </a:p>
        </p:txBody>
      </p:sp>
      <p:pic>
        <p:nvPicPr>
          <p:cNvPr id="10" name="Picture 2" descr="LHC Report: playing with angles">
            <a:extLst>
              <a:ext uri="{FF2B5EF4-FFF2-40B4-BE49-F238E27FC236}">
                <a16:creationId xmlns:a16="http://schemas.microsoft.com/office/drawing/2014/main" id="{5EFE45DB-1144-CAE3-71C2-E73DD4DA3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480" y="1700808"/>
            <a:ext cx="3702113" cy="322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02320DAD-5152-95EC-1C2E-EAEAAB2E6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247557"/>
            <a:ext cx="3919555" cy="196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5D06FBC-439D-3556-9D91-21BEBEA8D06B}"/>
              </a:ext>
            </a:extLst>
          </p:cNvPr>
          <p:cNvSpPr txBox="1"/>
          <p:nvPr/>
        </p:nvSpPr>
        <p:spPr>
          <a:xfrm>
            <a:off x="578057" y="1404148"/>
            <a:ext cx="5833259" cy="4788874"/>
          </a:xfrm>
          <a:prstGeom prst="rect">
            <a:avLst/>
          </a:prstGeom>
          <a:noFill/>
        </p:spPr>
        <p:txBody>
          <a:bodyPr wrap="square" lIns="108000" tIns="108000" rIns="108000" bIns="108000" rtlCol="0">
            <a:normAutofit/>
          </a:bodyPr>
          <a:lstStyle/>
          <a:p>
            <a:r>
              <a:rPr lang="en-US" sz="2400" b="0" dirty="0">
                <a:solidFill>
                  <a:srgbClr val="C00000"/>
                </a:solidFill>
              </a:rPr>
              <a:t>Beam collisions</a:t>
            </a:r>
          </a:p>
        </p:txBody>
      </p:sp>
    </p:spTree>
    <p:extLst>
      <p:ext uri="{BB962C8B-B14F-4D97-AF65-F5344CB8AC3E}">
        <p14:creationId xmlns:p14="http://schemas.microsoft.com/office/powerpoint/2010/main" val="8248517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DB3CE3D-E109-FA69-E516-C2D56C9F6A37}"/>
              </a:ext>
            </a:extLst>
          </p:cNvPr>
          <p:cNvSpPr/>
          <p:nvPr/>
        </p:nvSpPr>
        <p:spPr>
          <a:xfrm>
            <a:off x="743826" y="4465731"/>
            <a:ext cx="5352173" cy="1188586"/>
          </a:xfrm>
          <a:prstGeom prst="rect">
            <a:avLst/>
          </a:prstGeom>
          <a:solidFill>
            <a:schemeClr val="accent6">
              <a:lumMod val="20000"/>
              <a:lumOff val="80000"/>
              <a:alpha val="59965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6C3ECA-84D2-73EA-1135-F9F150C38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75661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In a collider the figure of merit for the performance is the </a:t>
            </a:r>
            <a:r>
              <a:rPr lang="en-US" dirty="0">
                <a:solidFill>
                  <a:srgbClr val="C00000"/>
                </a:solidFill>
              </a:rPr>
              <a:t>Luminosity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9DAF34-FA8D-144A-2CF3-F6C7463EE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</a:t>
            </a:r>
            <a:br>
              <a:rPr lang="el-GR" dirty="0"/>
            </a:b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LHC</a:t>
            </a:r>
            <a:r>
              <a:rPr lang="en-US" dirty="0"/>
              <a:t> </a:t>
            </a:r>
            <a:r>
              <a:rPr lang="en-US" dirty="0">
                <a:solidFill>
                  <a:schemeClr val="tx1">
                    <a:lumMod val="20000"/>
                    <a:lumOff val="80000"/>
                  </a:schemeClr>
                </a:solidFill>
              </a:rPr>
              <a:t>Beam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Collisions and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BD887-B3B1-D789-B9F3-C974F58B3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C98FE-755D-66DB-C611-2C49C15B7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63358-AF23-3EE3-7104-04A73FA5D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2" descr="Figure 3">
            <a:extLst>
              <a:ext uri="{FF2B5EF4-FFF2-40B4-BE49-F238E27FC236}">
                <a16:creationId xmlns:a16="http://schemas.microsoft.com/office/drawing/2014/main" id="{B3378708-0F6E-6321-09E2-3F21B1C78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673" y="2348880"/>
            <a:ext cx="476250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8621C3-C076-504A-CBE9-EA11A4FF5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2501808"/>
            <a:ext cx="3480438" cy="756617"/>
          </a:xfrm>
          <a:prstGeom prst="rect">
            <a:avLst/>
          </a:prstGeom>
        </p:spPr>
      </p:pic>
      <p:sp>
        <p:nvSpPr>
          <p:cNvPr id="9" name="Line Callout 1 (No Border) 8">
            <a:extLst>
              <a:ext uri="{FF2B5EF4-FFF2-40B4-BE49-F238E27FC236}">
                <a16:creationId xmlns:a16="http://schemas.microsoft.com/office/drawing/2014/main" id="{2164F462-3872-F39D-9D2C-EECFB41A0441}"/>
              </a:ext>
            </a:extLst>
          </p:cNvPr>
          <p:cNvSpPr/>
          <p:nvPr/>
        </p:nvSpPr>
        <p:spPr>
          <a:xfrm>
            <a:off x="407988" y="3296485"/>
            <a:ext cx="1151508" cy="395869"/>
          </a:xfrm>
          <a:prstGeom prst="callout1">
            <a:avLst>
              <a:gd name="adj1" fmla="val -2323"/>
              <a:gd name="adj2" fmla="val 59008"/>
              <a:gd name="adj3" fmla="val -84941"/>
              <a:gd name="adj4" fmla="val 101662"/>
            </a:avLst>
          </a:prstGeom>
          <a:noFill/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Events in experiment</a:t>
            </a:r>
          </a:p>
        </p:txBody>
      </p:sp>
      <p:sp>
        <p:nvSpPr>
          <p:cNvPr id="10" name="Line Callout 1 (No Border) 9">
            <a:extLst>
              <a:ext uri="{FF2B5EF4-FFF2-40B4-BE49-F238E27FC236}">
                <a16:creationId xmlns:a16="http://schemas.microsoft.com/office/drawing/2014/main" id="{E46FD778-74BD-38A4-7F27-04E510928866}"/>
              </a:ext>
            </a:extLst>
          </p:cNvPr>
          <p:cNvSpPr/>
          <p:nvPr/>
        </p:nvSpPr>
        <p:spPr>
          <a:xfrm>
            <a:off x="2495600" y="3332837"/>
            <a:ext cx="1151508" cy="719034"/>
          </a:xfrm>
          <a:prstGeom prst="callout1">
            <a:avLst>
              <a:gd name="adj1" fmla="val -59"/>
              <a:gd name="adj2" fmla="val 41881"/>
              <a:gd name="adj3" fmla="val -35305"/>
              <a:gd name="adj4" fmla="val 53645"/>
            </a:avLst>
          </a:prstGeom>
          <a:noFill/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cross-section for the process under </a:t>
            </a:r>
            <a:r>
              <a:rPr lang="en-US" sz="1050" dirty="0" err="1">
                <a:solidFill>
                  <a:schemeClr val="bg2">
                    <a:lumMod val="10000"/>
                  </a:schemeClr>
                </a:solidFill>
              </a:rPr>
              <a:t>stydy</a:t>
            </a:r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algn="ctr"/>
            <a:r>
              <a:rPr lang="en-US" sz="1050" b="1" dirty="0">
                <a:solidFill>
                  <a:srgbClr val="FF0000"/>
                </a:solidFill>
              </a:rPr>
              <a:t>the physics</a:t>
            </a:r>
            <a:r>
              <a:rPr lang="en-US" sz="1050" dirty="0">
                <a:solidFill>
                  <a:srgbClr val="FF0000"/>
                </a:solidFill>
              </a:rPr>
              <a:t>!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11" name="Line Callout 1 (No Border) 10">
            <a:extLst>
              <a:ext uri="{FF2B5EF4-FFF2-40B4-BE49-F238E27FC236}">
                <a16:creationId xmlns:a16="http://schemas.microsoft.com/office/drawing/2014/main" id="{D205D855-3EE2-4336-1A3F-5430E6BB5FE0}"/>
              </a:ext>
            </a:extLst>
          </p:cNvPr>
          <p:cNvSpPr/>
          <p:nvPr/>
        </p:nvSpPr>
        <p:spPr>
          <a:xfrm>
            <a:off x="4555020" y="3494419"/>
            <a:ext cx="1415796" cy="395869"/>
          </a:xfrm>
          <a:prstGeom prst="callout1">
            <a:avLst>
              <a:gd name="adj1" fmla="val -59"/>
              <a:gd name="adj2" fmla="val 41881"/>
              <a:gd name="adj3" fmla="val -98528"/>
              <a:gd name="adj4" fmla="val 2074"/>
            </a:avLst>
          </a:prstGeom>
          <a:noFill/>
          <a:ln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beam luminosity</a:t>
            </a:r>
            <a:endParaRPr lang="el-GR" sz="105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en-US" sz="1050" b="1" dirty="0">
                <a:solidFill>
                  <a:srgbClr val="FF0000"/>
                </a:solidFill>
              </a:rPr>
              <a:t>accelerator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FF651CD-3261-B186-DC61-0F27D3C1C3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096" y="4623983"/>
            <a:ext cx="5068432" cy="957814"/>
          </a:xfrm>
          <a:prstGeom prst="rect">
            <a:avLst/>
          </a:prstGeom>
        </p:spPr>
      </p:pic>
      <p:sp>
        <p:nvSpPr>
          <p:cNvPr id="14" name="Line Callout 1 (No Border) 13">
            <a:extLst>
              <a:ext uri="{FF2B5EF4-FFF2-40B4-BE49-F238E27FC236}">
                <a16:creationId xmlns:a16="http://schemas.microsoft.com/office/drawing/2014/main" id="{A62D4D6D-071C-665E-746B-13D133217767}"/>
              </a:ext>
            </a:extLst>
          </p:cNvPr>
          <p:cNvSpPr/>
          <p:nvPr/>
        </p:nvSpPr>
        <p:spPr>
          <a:xfrm>
            <a:off x="1454503" y="5806455"/>
            <a:ext cx="1067628" cy="395869"/>
          </a:xfrm>
          <a:prstGeom prst="callout1">
            <a:avLst>
              <a:gd name="adj1" fmla="val -15912"/>
              <a:gd name="adj2" fmla="val 48213"/>
              <a:gd name="adj3" fmla="val -121173"/>
              <a:gd name="adj4" fmla="val 106040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Kinematic of the collision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Line Callout 1 (No Border) 14">
            <a:extLst>
              <a:ext uri="{FF2B5EF4-FFF2-40B4-BE49-F238E27FC236}">
                <a16:creationId xmlns:a16="http://schemas.microsoft.com/office/drawing/2014/main" id="{A63C90EB-B5FB-A227-05AD-1BD11689C2F9}"/>
              </a:ext>
            </a:extLst>
          </p:cNvPr>
          <p:cNvSpPr/>
          <p:nvPr/>
        </p:nvSpPr>
        <p:spPr>
          <a:xfrm>
            <a:off x="3380847" y="5852252"/>
            <a:ext cx="1067628" cy="395869"/>
          </a:xfrm>
          <a:prstGeom prst="callout1">
            <a:avLst>
              <a:gd name="adj1" fmla="val -12086"/>
              <a:gd name="adj2" fmla="val 69205"/>
              <a:gd name="adj3" fmla="val -91869"/>
              <a:gd name="adj4" fmla="val 95538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transverse beam size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ine Callout 1 (No Border) 15">
            <a:extLst>
              <a:ext uri="{FF2B5EF4-FFF2-40B4-BE49-F238E27FC236}">
                <a16:creationId xmlns:a16="http://schemas.microsoft.com/office/drawing/2014/main" id="{91E02816-A61B-8F11-730C-B4CA460DF437}"/>
              </a:ext>
            </a:extLst>
          </p:cNvPr>
          <p:cNvSpPr/>
          <p:nvPr/>
        </p:nvSpPr>
        <p:spPr>
          <a:xfrm>
            <a:off x="4501890" y="5933042"/>
            <a:ext cx="1594109" cy="234286"/>
          </a:xfrm>
          <a:prstGeom prst="callout1">
            <a:avLst>
              <a:gd name="adj1" fmla="val -19035"/>
              <a:gd name="adj2" fmla="val 39317"/>
              <a:gd name="adj3" fmla="val -233408"/>
              <a:gd name="adj4" fmla="val 53964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geometry of the collision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ine Callout 1 (No Border) 16">
            <a:extLst>
              <a:ext uri="{FF2B5EF4-FFF2-40B4-BE49-F238E27FC236}">
                <a16:creationId xmlns:a16="http://schemas.microsoft.com/office/drawing/2014/main" id="{CD73C570-EE2D-C3B3-CC14-1BC1D812E276}"/>
              </a:ext>
            </a:extLst>
          </p:cNvPr>
          <p:cNvSpPr/>
          <p:nvPr/>
        </p:nvSpPr>
        <p:spPr>
          <a:xfrm>
            <a:off x="1991544" y="4206203"/>
            <a:ext cx="944554" cy="234286"/>
          </a:xfrm>
          <a:prstGeom prst="callout1">
            <a:avLst>
              <a:gd name="adj1" fmla="val 45310"/>
              <a:gd name="adj2" fmla="val 98421"/>
              <a:gd name="adj3" fmla="val 170961"/>
              <a:gd name="adj4" fmla="val 154734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bunches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ine Callout 1 (No Border) 17">
            <a:extLst>
              <a:ext uri="{FF2B5EF4-FFF2-40B4-BE49-F238E27FC236}">
                <a16:creationId xmlns:a16="http://schemas.microsoft.com/office/drawing/2014/main" id="{8C3C4589-2FBD-5EF8-1A3D-6B956A995571}"/>
              </a:ext>
            </a:extLst>
          </p:cNvPr>
          <p:cNvSpPr/>
          <p:nvPr/>
        </p:nvSpPr>
        <p:spPr>
          <a:xfrm>
            <a:off x="3473865" y="4008163"/>
            <a:ext cx="1257483" cy="234286"/>
          </a:xfrm>
          <a:prstGeom prst="callout1">
            <a:avLst>
              <a:gd name="adj1" fmla="val 98880"/>
              <a:gd name="adj2" fmla="val 63954"/>
              <a:gd name="adj3" fmla="val 205398"/>
              <a:gd name="adj4" fmla="val 79237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Protons/bunch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ine Callout 1 (No Border) 18">
            <a:extLst>
              <a:ext uri="{FF2B5EF4-FFF2-40B4-BE49-F238E27FC236}">
                <a16:creationId xmlns:a16="http://schemas.microsoft.com/office/drawing/2014/main" id="{CB08A1FA-DD83-17B3-6388-7B4810C2FB9E}"/>
              </a:ext>
            </a:extLst>
          </p:cNvPr>
          <p:cNvSpPr/>
          <p:nvPr/>
        </p:nvSpPr>
        <p:spPr>
          <a:xfrm>
            <a:off x="6312024" y="5833178"/>
            <a:ext cx="1879713" cy="395869"/>
          </a:xfrm>
          <a:prstGeom prst="callout1">
            <a:avLst>
              <a:gd name="adj1" fmla="val -27391"/>
              <a:gd name="adj2" fmla="val 17984"/>
              <a:gd name="adj3" fmla="val -132107"/>
              <a:gd name="adj4" fmla="val -19252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geometry of collision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l-GR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impact parameter)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158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0355E86-5F9D-33DB-4107-96EACFD0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CERN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735BB-1BB9-F701-BEBF-FE965AA6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36A63-1CE2-834D-1DD8-14BC64F40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1B3B2D-229B-A3A2-77A6-2C2C13D34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" name="Picture Placeholder 11">
            <a:extLst>
              <a:ext uri="{FF2B5EF4-FFF2-40B4-BE49-F238E27FC236}">
                <a16:creationId xmlns:a16="http://schemas.microsoft.com/office/drawing/2014/main" id="{9C2B49C1-C7A5-A7FF-06AA-66BD3DE9354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07"/>
          <a:stretch/>
        </p:blipFill>
        <p:spPr>
          <a:xfrm>
            <a:off x="441161" y="906464"/>
            <a:ext cx="8038208" cy="535316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2C5D49-F70A-6DBE-BAD5-F14FA4610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1324" y="1343024"/>
            <a:ext cx="5505162" cy="4608512"/>
          </a:xfrm>
          <a:solidFill>
            <a:schemeClr val="bg1">
              <a:lumMod val="95000"/>
            </a:schemeClr>
          </a:solidFill>
        </p:spPr>
        <p:txBody>
          <a:bodyPr lIns="180000" tIns="108000" rIns="180000" bIns="108000"/>
          <a:lstStyle/>
          <a:p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CERN’s mission: explore the origins of matter using high-energy particles, understand the fundamental particles and laws</a:t>
            </a:r>
          </a:p>
          <a:p>
            <a:r>
              <a:rPr lang="en-US" sz="2000" dirty="0">
                <a:solidFill>
                  <a:schemeClr val="tx1"/>
                </a:solidFill>
                <a:latin typeface="Arial" charset="0"/>
                <a:cs typeface="Arial" charset="0"/>
              </a:rPr>
              <a:t>Pillars in CERN’s mission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Arial" charset="0"/>
                <a:cs typeface="Arial" charset="0"/>
              </a:rPr>
              <a:t>Research</a:t>
            </a:r>
          </a:p>
          <a:p>
            <a:pPr lvl="1"/>
            <a:r>
              <a:rPr lang="en-US" dirty="0">
                <a:solidFill>
                  <a:srgbClr val="00B050"/>
                </a:solidFill>
                <a:latin typeface="Arial" charset="0"/>
                <a:cs typeface="Arial" charset="0"/>
              </a:rPr>
              <a:t>Technology &amp; Innovation</a:t>
            </a:r>
          </a:p>
          <a:p>
            <a:pPr lvl="1"/>
            <a:r>
              <a:rPr lang="en-US" dirty="0">
                <a:solidFill>
                  <a:srgbClr val="C00000"/>
                </a:solidFill>
                <a:latin typeface="Arial" charset="0"/>
                <a:cs typeface="Arial" charset="0"/>
              </a:rPr>
              <a:t>Education &amp; Training</a:t>
            </a:r>
          </a:p>
          <a:p>
            <a:pPr lvl="1"/>
            <a:r>
              <a:rPr lang="en-US" dirty="0" err="1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Collabration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charset="0"/>
                <a:cs typeface="Arial" charset="0"/>
              </a:rPr>
              <a:t> (world – wide)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162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26E181-40A8-7D85-E7F2-9B6D87467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Operation beam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E0EB8-CA19-CD42-2211-9FA752EA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1BEDF-0B13-F2EB-96FB-6E8834269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3BB50-D52F-E750-A3C8-8AA6B9B8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879A3D-EF2F-D8A6-3330-4BEC88CA2232}"/>
              </a:ext>
            </a:extLst>
          </p:cNvPr>
          <p:cNvGrpSpPr/>
          <p:nvPr/>
        </p:nvGrpSpPr>
        <p:grpSpPr>
          <a:xfrm>
            <a:off x="407986" y="1690538"/>
            <a:ext cx="11118995" cy="4568183"/>
            <a:chOff x="340822" y="2466752"/>
            <a:chExt cx="8701724" cy="316963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CEF2B35-2844-8D45-B80D-3C8DCFED3122}"/>
                </a:ext>
              </a:extLst>
            </p:cNvPr>
            <p:cNvGrpSpPr/>
            <p:nvPr/>
          </p:nvGrpSpPr>
          <p:grpSpPr>
            <a:xfrm>
              <a:off x="340822" y="2466752"/>
              <a:ext cx="8701724" cy="2472603"/>
              <a:chOff x="461080" y="2749686"/>
              <a:chExt cx="8701724" cy="2472603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D5267748-3895-D20D-30F7-5A3B31844854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3BEBB61D-6BDC-3FEE-9553-66E91F9138F6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10A9E9FA-D5A8-B7E9-9E10-627C16F9A7EB}"/>
                  </a:ext>
                </a:extLst>
              </p:cNvPr>
              <p:cNvGrpSpPr/>
              <p:nvPr/>
            </p:nvGrpSpPr>
            <p:grpSpPr>
              <a:xfrm>
                <a:off x="962184" y="2749686"/>
                <a:ext cx="7946414" cy="2472603"/>
                <a:chOff x="962184" y="2749686"/>
                <a:chExt cx="7946414" cy="2472603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8C46C013-1B49-594D-5E97-6CBEEDA83FE2}"/>
                    </a:ext>
                  </a:extLst>
                </p:cNvPr>
                <p:cNvGrpSpPr/>
                <p:nvPr/>
              </p:nvGrpSpPr>
              <p:grpSpPr>
                <a:xfrm>
                  <a:off x="7521898" y="2749686"/>
                  <a:ext cx="1091930" cy="307777"/>
                  <a:chOff x="6849464" y="6027892"/>
                  <a:chExt cx="1091930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789293C3-DFFD-9C8B-7E94-EDBBC46E0769}"/>
                      </a:ext>
                    </a:extLst>
                  </p:cNvPr>
                  <p:cNvCxnSpPr/>
                  <p:nvPr/>
                </p:nvCxnSpPr>
                <p:spPr>
                  <a:xfrm>
                    <a:off x="7376479" y="617000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C35E306B-1FD9-8E22-31F8-798C01C51C00}"/>
                      </a:ext>
                    </a:extLst>
                  </p:cNvPr>
                  <p:cNvSpPr txBox="1"/>
                  <p:nvPr/>
                </p:nvSpPr>
                <p:spPr>
                  <a:xfrm>
                    <a:off x="6849464" y="6027892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D2BDF22D-0BA5-CC9A-B5E3-208C0D9B9FD1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54EE9237-0FDB-0440-2AD8-6A9739581DB1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09999F2-AF14-17DC-D06F-B7AA0A8E37E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7BEFBF5D-E6E0-2039-46EF-87E73BD2932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E5C1E95B-5E9F-9C78-B192-68864F414F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92921577-CDE3-2E77-E6B8-2E7EFEEAE5C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78567E-E009-4025-57E9-B887584D415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D9C7E7A5-BF3B-237B-6421-E69502D1B282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0540DB79-7713-FC15-7853-A6719BCAC99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8A1E772D-EE1D-552A-B40A-7B0BAB4C975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77E11008-1137-52AD-57AA-B0F9562044F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CD532BA-A751-E653-6323-FF32F574E3B9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98A9D6A1-34C7-A706-8468-442E5D172D85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C2321B1-EAC3-6DB9-9A58-DC88E20FE279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D0AB792D-56ED-C228-4918-D6C7D8EEF94D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EE6F6F78-13D7-26DB-5137-CBF4E26BC0C9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90E8450C-5F51-3D37-BC70-67D38C17E50F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BCEC873-7D0A-F78C-BD58-FC14D9FE652D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9FC1EB3-2090-4D49-B1FD-C2B678369921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5EBCD95F-460D-93C3-3040-46BCAC588EE7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D0B97A5-CA75-499E-01C7-A899F9739117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B55462F-0D6A-695E-DB03-F7956F6A59E9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C9A89655-625B-A897-7AF6-7CC80273082B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F8AB30B0-014A-8B8B-8C8A-9FA428FD6E25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D46BF9F-FB65-AE4A-8E15-43EFB93E4936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7FA609BE-9CE1-CF58-5404-85221A36697F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4F9DBE60-FED4-94E1-C9F9-5062EB27957E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8C6716F0-27E8-5423-29EF-06826D94AC93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2116D5-F9D1-02DA-71CA-2F02D565F2BB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0DE873AE-A688-2C7C-BF8B-C2BBBF1E1B7E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5BD2C8AA-C0BF-D56F-C894-E8EFD3BF7250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1EEFCB08-0379-55D1-FCCC-95F80F5D8ADC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6383EDA4-06AE-CB84-EC45-ABD64323E2C8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F5AA889-C2E9-29F4-5C85-B6A6357B6C39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745A636A-E3B4-6F34-54C9-94B54189A5D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2ACB8EA-C639-47C2-6967-8C08559F179B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AE677A90-33D0-3DFA-B0BA-C7A80025F9C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7D59CE3A-7A72-FCBD-9432-790D24F0462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44D549F-0DEF-8502-362B-C33CB151E9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E5DC4CF6-446D-9F80-93A5-CFD0BDE1FB9B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C5649951-0893-B561-5714-35B2DB5A4CE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1A0AC9F7-3FD2-00C0-EB5D-3AD8806E29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7D61BF29-9666-D647-52A8-EE1B79AAB04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F8284DDC-C2D6-EEB1-2317-C98AC15985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D0CDFC24-7147-51B2-863E-549EA3D3B7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73731ECF-8BA1-4C06-B9B2-6759E67CA205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576C5549-C341-F5B3-7A5F-2E874C93F1A9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19496919-BFC8-0447-683E-22AFCBC5A7E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13C25E05-4420-4087-3ACD-67FB37B3349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0AC693B0-497D-2136-B867-1E35063254B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0721821C-4549-6D15-03B0-F622AEC1829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86487CBF-6D88-B046-673D-238C2683B7F5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5C1C45A5-0F0E-D9FE-F2AE-960850B4466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3183D3D1-C381-DA91-9CA7-9AE9840792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A59D193B-641A-E35C-5A76-BBB8708B619B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EEF23F20-CC82-009F-6B4E-C3B46D75B54B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43ED01E4-3E39-E3B5-81EC-DCF32DB5C9E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5F75CFCA-7A18-F705-6175-703513984C7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A84A735E-C140-F48F-A4DA-37C2B10A861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7DF7C981-60DF-A3C7-50E3-2B7CDFCF8E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FC24AA60-1CE8-E286-FF8A-E435CD8E787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973A6C4D-B9DF-C07D-8011-3E6110946B1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4635C02-A608-C93D-D801-22D7025636B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09B8FB17-7FA3-CAB6-DE8E-B058ACEC194F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CF23E5CC-293C-7FFA-9439-0E344C62EC7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639D1183-E025-C780-4A87-8D8F5922D927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377DBF43-2236-6BE3-6708-5BA7BFEE2030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23628810-2673-67C4-DDDE-FFB68AC5C8EA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FED2F926-1DB0-3A39-50F1-DA1E7B0DBA8D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C0B187FD-00DD-9F9E-7DCF-986E245187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1DF58024-6CC2-D9D7-589F-C76E637B5EC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56FCB995-584D-F7E6-DB94-6C7EB339D2B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EE1730EA-382A-661F-B236-D446473696E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6054E3B4-F8F6-4371-4BF2-9330A8E66A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42BA4AFE-8CEC-D97A-96D4-284082C0E1B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B81A8C9A-C44C-7D9F-2978-F353000D705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780EB49-74B0-BAF7-17D9-00AF0FCC3E7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C117A4A8-B78B-4B6D-F502-AFE8DC138B6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21CB74FF-C7C5-E1CC-AE95-ADC0FE43CD0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813B856-02E2-39DC-C04B-097261A399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DDD14B8E-A003-3131-A397-228FAE142D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C1364A84-CC40-7075-D891-0AB8E08498D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F8909FB0-B606-2749-9DDD-89FE2553AA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31762123-59B1-640F-B2FF-C462EE12EF0F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0EC410F0-27CC-4B33-3F07-E19B93B11D6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A0EDB083-3F49-F9D4-E784-AB6076975F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9F3005B-5006-EAC0-E7C6-E7152C11937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2C454BAA-FB6E-7591-6DD5-45EE35C20BE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6B80FE86-80D8-E522-094D-69333CE554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58B91323-CEBF-D71D-74A9-594C3CA3921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21B96D00-04C5-0ABA-D560-D30F5C0254A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7B8EC555-6B24-5371-49BE-9B1D0355CA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B6F21735-781E-BCE9-9DAB-C41553D52E6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EEE57A97-FBB7-D4D0-1011-D3A1A196AFD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E483638C-3D1B-920E-04CF-AAB012B6224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946341DB-BEB9-5CCF-91D2-8FBF6E12084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BEEF592E-3959-569D-2ED0-B090228B2E6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E74BE21F-18FF-F790-C36B-41D52527B1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7E8E32A5-AB4F-D0F3-3541-7A89334EA47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00577835-04A1-F607-B30D-26A2F82AD7A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C81C0603-47F1-6B5B-0999-B9B9C3D07C31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48D00555-C4A4-49E2-8B04-4ED1B4F070D0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6C6ACC3-3176-4E57-4E5F-0B347AF75E08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90ED8BD-AFB2-8EA3-C78E-311E7CF8847E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B082A5-3F17-B4CC-0BD1-7A01B036066C}"/>
              </a:ext>
            </a:extLst>
          </p:cNvPr>
          <p:cNvGrpSpPr/>
          <p:nvPr/>
        </p:nvGrpSpPr>
        <p:grpSpPr>
          <a:xfrm>
            <a:off x="7590451" y="688557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60FB117-72F2-D3D1-E2FB-0ECF1E161D83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82F4B90A-F125-A916-E380-14203D736ECB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E64D251-D60D-1D30-C369-F1AF793814E5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363C82C6-BFFD-DE30-79B0-9262E525B775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3CADBD5C-2958-452A-B7AC-F71EEF2A3ADF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82D6E546-7D1E-E9DD-9489-326F639AB73D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B3EF33C6-BF04-AD1B-100A-0CC54ABB7BCF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2A01DA97-82EE-3AD8-612A-CEBA6069ACC4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Rectangle 129">
            <a:extLst>
              <a:ext uri="{FF2B5EF4-FFF2-40B4-BE49-F238E27FC236}">
                <a16:creationId xmlns:a16="http://schemas.microsoft.com/office/drawing/2014/main" id="{47396281-1E46-6311-1AC3-A8922FCF4507}"/>
              </a:ext>
            </a:extLst>
          </p:cNvPr>
          <p:cNvSpPr/>
          <p:nvPr/>
        </p:nvSpPr>
        <p:spPr>
          <a:xfrm>
            <a:off x="7917079" y="2780902"/>
            <a:ext cx="2675456" cy="799003"/>
          </a:xfrm>
          <a:prstGeom prst="rect">
            <a:avLst/>
          </a:prstGeom>
          <a:solidFill>
            <a:srgbClr val="FFD57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Line Callout 1 (No Border) 127">
            <a:extLst>
              <a:ext uri="{FF2B5EF4-FFF2-40B4-BE49-F238E27FC236}">
                <a16:creationId xmlns:a16="http://schemas.microsoft.com/office/drawing/2014/main" id="{9EC1D555-B89F-4683-8732-2FA378FB69A8}"/>
              </a:ext>
            </a:extLst>
          </p:cNvPr>
          <p:cNvSpPr/>
          <p:nvPr/>
        </p:nvSpPr>
        <p:spPr>
          <a:xfrm>
            <a:off x="10223542" y="3805442"/>
            <a:ext cx="1879713" cy="234286"/>
          </a:xfrm>
          <a:prstGeom prst="callout1">
            <a:avLst>
              <a:gd name="adj1" fmla="val -8259"/>
              <a:gd name="adj2" fmla="val 36584"/>
              <a:gd name="adj3" fmla="val -196298"/>
              <a:gd name="adj4" fmla="val 10316"/>
            </a:avLst>
          </a:prstGeom>
          <a:noFill/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105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Luminosity half-time</a:t>
            </a:r>
            <a:endParaRPr lang="el-GR" sz="105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21F5DE-A33D-AC33-1794-7E123D982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8931" y="2921320"/>
            <a:ext cx="2331752" cy="518167"/>
          </a:xfrm>
          <a:prstGeom prst="rect">
            <a:avLst/>
          </a:prstGeom>
          <a:noFill/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1D509BE-E196-3BFF-D0DE-F0E6490A8ACE}"/>
              </a:ext>
            </a:extLst>
          </p:cNvPr>
          <p:cNvGrpSpPr/>
          <p:nvPr/>
        </p:nvGrpSpPr>
        <p:grpSpPr>
          <a:xfrm>
            <a:off x="1713958" y="3593005"/>
            <a:ext cx="6286017" cy="1479211"/>
            <a:chOff x="2502696" y="4010122"/>
            <a:chExt cx="6286017" cy="1479211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2C753A96-5D3D-55A9-1B44-2E8DCC7F3A57}"/>
                </a:ext>
              </a:extLst>
            </p:cNvPr>
            <p:cNvSpPr/>
            <p:nvPr/>
          </p:nvSpPr>
          <p:spPr>
            <a:xfrm>
              <a:off x="2502696" y="4010122"/>
              <a:ext cx="6286017" cy="1479211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1" name="Picture 130">
              <a:extLst>
                <a:ext uri="{FF2B5EF4-FFF2-40B4-BE49-F238E27FC236}">
                  <a16:creationId xmlns:a16="http://schemas.microsoft.com/office/drawing/2014/main" id="{2D9C38C1-5716-07A3-FD62-77D54C0AC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45648" y="4144973"/>
              <a:ext cx="6000113" cy="12095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702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 animBg="1"/>
      <p:bldP spid="1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96D7D-B559-DD35-0D11-30166E97B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LHC 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Operation – beam filling in injectors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D442DB-6405-FCBF-8C39-67837B5F8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EBD3A1-315D-0104-F367-7D1E0F08C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8823B-9437-525C-396A-A69BDF2FC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7FD680-5C87-C23E-DF4B-C7BCB22C036D}"/>
              </a:ext>
            </a:extLst>
          </p:cNvPr>
          <p:cNvSpPr txBox="1"/>
          <p:nvPr/>
        </p:nvSpPr>
        <p:spPr>
          <a:xfrm>
            <a:off x="1415480" y="5440236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99DD74-99F6-A4E5-33C8-BFEE7262190E}"/>
              </a:ext>
            </a:extLst>
          </p:cNvPr>
          <p:cNvSpPr txBox="1"/>
          <p:nvPr/>
        </p:nvSpPr>
        <p:spPr>
          <a:xfrm>
            <a:off x="1410393" y="4694764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7FA39-73D4-6C10-BCFF-2BA027BB4010}"/>
              </a:ext>
            </a:extLst>
          </p:cNvPr>
          <p:cNvSpPr txBox="1"/>
          <p:nvPr/>
        </p:nvSpPr>
        <p:spPr>
          <a:xfrm>
            <a:off x="1363544" y="3767125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1305A5-A458-57FA-4147-3AEC976BDE2A}"/>
              </a:ext>
            </a:extLst>
          </p:cNvPr>
          <p:cNvGrpSpPr/>
          <p:nvPr/>
        </p:nvGrpSpPr>
        <p:grpSpPr>
          <a:xfrm>
            <a:off x="2430931" y="2821973"/>
            <a:ext cx="7544729" cy="1324576"/>
            <a:chOff x="1373493" y="2434802"/>
            <a:chExt cx="7544729" cy="132457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3FDBC99-852B-C4D5-F42E-50DF956C4414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ABBCDF2-E40D-885E-00B9-1710473C41EE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174BE1E-3C70-AB1D-A36B-2CA3C2771DAD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745588D-6249-C244-CEB2-BC25D6683C97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858DC86-4DED-6085-4FD7-47DF630864E8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A4A427-27F2-6CA0-E4A4-B1E82FF019ED}"/>
              </a:ext>
            </a:extLst>
          </p:cNvPr>
          <p:cNvGrpSpPr/>
          <p:nvPr/>
        </p:nvGrpSpPr>
        <p:grpSpPr>
          <a:xfrm>
            <a:off x="1946249" y="5441584"/>
            <a:ext cx="8029411" cy="418277"/>
            <a:chOff x="888811" y="5054413"/>
            <a:chExt cx="8029411" cy="41827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803210B-1ECF-DD76-B4A0-C58D9532146D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ACE720-868D-F5B7-B6B6-46FFC552D98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9661F7E-8F2E-1744-AC9D-86CF2DF14B28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AE62B8D-CA1F-6996-C719-7B2B9F1CBFC4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B5E98C8-B68E-C232-57BC-22BB1F4718FB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26DA6061-418E-C130-6520-BAE6CE062449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94543528-52A7-A116-3471-AA041D39BFA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E4A7FBD7-D591-C349-7A50-1EAE2BA51A06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F059B7C5-1350-F3A0-AC02-EB77D73473F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64FA8CD-73B1-78B0-D054-B22107B0B8E1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6993523-776A-23CF-31C2-F54563848C30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5393D4D0-A21C-4815-976C-CD73AD84FF98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53EB46B2-1F5F-2C8C-9BBC-A2E404AB9DB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AD4864D8-9FE2-5CC6-049D-EB45F01DEB3A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2378947-FA03-1C97-C3F7-227ACB130A24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A79DD2E6-0D99-D99A-6015-70C51C611A76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9F85971B-398F-26D6-67D6-CDE0B1570026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BCB63E8-5F3B-D0B0-8142-383FFAFD5466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264E71FA-7886-DAF9-F48B-6AE18F77303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94842FA-7882-6741-FF51-202184927C21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BA3349D8-844E-DFB0-F755-FB7BB480DA6E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857B02E6-9BE7-E4D4-7D71-A6ADBCF14972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E828FA9C-337C-2BA8-28D1-1A55707C66F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388D9AFB-F068-434C-9408-F80F7AE141E0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7182F76-5923-3469-089A-EB8B2A99E9DE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6508CF24-2DAB-A43E-8438-7BCB38F7E3D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966A663D-D301-DD6B-50D2-AC4AF323F627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293A3097-F306-B64B-58EE-B07F1EEE91D6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738EC3D-6E89-3EEB-D793-0DB310DDE5D8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43DF44FC-51CD-CD9B-165C-ADE0A03FBA5A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78AD306C-8285-1E16-27F2-2F56AA142AF3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D2B0DFC1-52D1-CC2A-5DF4-CFD1412B45F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38CD242F-92E8-B7AB-B190-C79ACA34BBAC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BA57FC4C-85FC-A977-EA34-A370418FD06D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9310EDE-8E20-4D02-8900-5E6E4B92CE5C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38A08985-D5E4-21AE-80CB-4C3E8CCCA38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962F662D-B34C-F73C-9EDE-C5163BE43E05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EA74321E-2E30-832A-2B08-43D431CCC1EF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036391DF-F1F7-511D-804A-BBF1E249032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AB65277-4A18-49F9-707E-1446F823A588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C97C5700-C2A1-6551-6C93-368E54AFF2DF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52758952-3E3C-240A-DAD7-10A7C321F15B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521E3A9-50B8-4378-A283-5A3821DA9AB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C5B133BD-689D-B981-CB91-831AC11A775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C2366FD8-F0E0-2D95-9825-7FE665719C36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CD2FA48-34CA-9CE5-3510-75F16094983E}"/>
              </a:ext>
            </a:extLst>
          </p:cNvPr>
          <p:cNvGrpSpPr/>
          <p:nvPr/>
        </p:nvGrpSpPr>
        <p:grpSpPr>
          <a:xfrm>
            <a:off x="8651459" y="5432640"/>
            <a:ext cx="1392880" cy="369332"/>
            <a:chOff x="6679107" y="5807850"/>
            <a:chExt cx="1392880" cy="369331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14B1A90D-EBC5-8475-BB6C-389C32761A40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AF18D8F-255E-E282-1AC6-C04AEDC098E4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2BB285C-52BA-A92A-9B25-D78846D7E32F}"/>
              </a:ext>
            </a:extLst>
          </p:cNvPr>
          <p:cNvGrpSpPr/>
          <p:nvPr/>
        </p:nvGrpSpPr>
        <p:grpSpPr>
          <a:xfrm>
            <a:off x="1946249" y="4400385"/>
            <a:ext cx="8029411" cy="790221"/>
            <a:chOff x="888811" y="4013214"/>
            <a:chExt cx="8029411" cy="790221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77510304-8BB3-2148-0618-C2C88DAFBAB0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93DF4D92-74D2-B01E-E9C4-CAEDC08BE299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EAE6DDA3-4057-5E3E-E165-8A8427A65E53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92566A77-753E-0B2E-373F-8381DBB103C4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7197890C-4CED-1A36-1AB8-9B5691527129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C14650A-698E-AEA1-6A82-DB0688E6E6C2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0305B281-2400-0DA5-6C5A-B510AE77B2CF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5D004DD3-94D6-BF74-517D-3E74AEA05298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91C6363-278E-79D7-CA3C-7FBE2941465B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392C1F1D-5D0F-AA17-99FD-196B3D0DC194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8E43527-16C1-9F39-7AD4-4D6CC94A0A05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C75D81A1-6E76-5140-FE05-2BB438A406A9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D44631B8-5464-4545-E274-76DCB161FF5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57C5D9B8-79CC-99B1-AE67-D07AA840FC7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291B2D8E-D141-5EAE-FD22-0FAF0F81069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57787DF4-39A8-9963-652E-40FBB922AD57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11C625B-1A29-2268-C981-D0043534183A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6BEEA04-0961-BE65-0A34-11B8B3CFB1B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0B57CA4E-B1AF-DC87-8C6A-D7B78CAE54A9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A0306975-6439-FC73-F491-87E6C0A313E8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17BB2D0-F14C-0838-0A85-100DB7A7F583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695FB85-BD99-9437-71F6-EEAF95340A6F}"/>
              </a:ext>
            </a:extLst>
          </p:cNvPr>
          <p:cNvGrpSpPr/>
          <p:nvPr/>
        </p:nvGrpSpPr>
        <p:grpSpPr>
          <a:xfrm>
            <a:off x="2795964" y="2669220"/>
            <a:ext cx="7095031" cy="1482967"/>
            <a:chOff x="1738526" y="2282049"/>
            <a:chExt cx="7095030" cy="1482967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7B18556-F602-D2F0-B1D5-0F72535AD90A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8563CFF1-565C-828A-5DA9-CA17E3641DED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A6DABD36-12CC-67F5-EB63-337F0619429D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AC8F516-FFAB-6556-B328-62D21CD4F350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E00BEEA2-74A9-1ED6-DCBA-AA3612C89B2E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EFFD5B8-317C-B13B-58AB-77F673524C59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33915353-9BD5-6125-BAC2-DA82ABC710E4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B1C31521-E0B0-ABEC-D92F-5C327A2D572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6B90186-6E1F-FCBC-D2DD-D3BF36E281A9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E5428242-B0A9-D608-9096-67575B6A10CF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0C0AD50-1CFF-EBC5-643C-4A1E69A8F726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5102785-7668-3F19-5954-E924701F00F0}"/>
              </a:ext>
            </a:extLst>
          </p:cNvPr>
          <p:cNvGrpSpPr/>
          <p:nvPr/>
        </p:nvGrpSpPr>
        <p:grpSpPr>
          <a:xfrm>
            <a:off x="2033597" y="5100316"/>
            <a:ext cx="6349517" cy="759545"/>
            <a:chOff x="957171" y="4710723"/>
            <a:chExt cx="6349517" cy="759545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8129E18-43C2-FF1B-75AF-B9B3644D1A8F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:a16="http://schemas.microsoft.com/office/drawing/2014/main" id="{DFC33C89-0846-DEA8-6E70-946C124E053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B16AE79A-0ED0-1D4C-036E-C0439154D0E6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5362F5DD-2C17-CA6D-BAC4-7787DBF216A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340063F7-3ADB-6B4C-C85F-A7B790EC9BB7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Arrow Connector 148">
                  <a:extLst>
                    <a:ext uri="{FF2B5EF4-FFF2-40B4-BE49-F238E27FC236}">
                      <a16:creationId xmlns:a16="http://schemas.microsoft.com/office/drawing/2014/main" id="{ADC9232A-5003-8BD1-F21E-A23D85AEF994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97DC51B2-E488-8580-44B3-69534911932F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0" name="Group 139">
                <a:extLst>
                  <a:ext uri="{FF2B5EF4-FFF2-40B4-BE49-F238E27FC236}">
                    <a16:creationId xmlns:a16="http://schemas.microsoft.com/office/drawing/2014/main" id="{5C7C4D10-8226-3FA0-BB86-BD8C304FCAF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2AE27A5F-6F44-1396-4AA7-A3426DF447D7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0AC9BF1D-DA67-8C55-E4BC-F45E35EEE5C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7668EFF8-C22D-B47D-6E5B-DF2DD4F47D45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Arrow Connector 143">
                  <a:extLst>
                    <a:ext uri="{FF2B5EF4-FFF2-40B4-BE49-F238E27FC236}">
                      <a16:creationId xmlns:a16="http://schemas.microsoft.com/office/drawing/2014/main" id="{A867A382-969F-CAA6-7944-59F6FEA87144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851502FE-D4CB-1E81-4539-37BBBE3C06F9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924C6C3-E529-86FB-38D3-2A3EF8AC7326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42599606-6B63-DB20-49AF-C2EF67F00EEC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F385F1A7-B2AE-6950-6970-3F09B663B6F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0D23F1CA-BF09-20C3-CC11-36AB494254AB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0B6C74F1-12D7-01D1-101A-CA4B1E26AE1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BABDC81D-D43B-707E-6518-0EE24EE6FA08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9EA8CDF0-2664-573F-8941-1D9CB3704AAD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64FBD22C-0AD5-E8C6-2AAE-86FF95E31049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74C6739B-D1F1-8E7D-8526-6ADD344DCB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424B02AB-0DC3-F93D-727A-4ED04B4A92A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>
                  <a:extLst>
                    <a:ext uri="{FF2B5EF4-FFF2-40B4-BE49-F238E27FC236}">
                      <a16:creationId xmlns:a16="http://schemas.microsoft.com/office/drawing/2014/main" id="{9A3C2E7B-9DCD-777F-8B4E-AB4D3BD447C4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Straight Arrow Connector 131">
                  <a:extLst>
                    <a:ext uri="{FF2B5EF4-FFF2-40B4-BE49-F238E27FC236}">
                      <a16:creationId xmlns:a16="http://schemas.microsoft.com/office/drawing/2014/main" id="{F19DDA74-26F7-5022-C103-243A0F162A4B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8BA23071-0BC6-A270-B3BC-B42F68C85114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E190E197-F50C-49AC-8DBD-AFFBF7176BD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6E0A00A-7338-E85C-CC11-1E0E3055989A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085361E4-6648-2809-DE97-23B4EA05F02F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7CBC7DE1-9F3A-B5A1-63F2-169976EDFE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3BFB1746-E080-7939-CC2E-9391AA0CA19F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6F915C21-9039-6A19-8A97-96E94A9F0BB4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E897131A-37A6-26CA-8617-0A9C2FE1C0AC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58634B1C-C6DF-CDFD-DE2A-950380665F8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9F84402-7336-80F2-3CAA-8E1D5AB1BC7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05278ABE-0028-13B5-46E8-388C4D2EAA1B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240755FF-E749-C8C4-9D14-C5E8106CB3BB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3196C298-04C6-0B3F-AB6E-EBF2EF0A687F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EA6133B4-A867-10D5-3B57-BB3BE6946709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F4D40BD5-D9D8-DD6F-5F99-94B20AE540EA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13400A2D-39F7-8C66-AC93-23B9662D7B6D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8E5E36E-5D48-51F5-C005-06E93DA6D0CB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ABC37A4E-67DC-C4C2-B687-96450B76BA0B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A0856F9C-A243-365F-E423-B76CE35146B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>
                  <a:extLst>
                    <a:ext uri="{FF2B5EF4-FFF2-40B4-BE49-F238E27FC236}">
                      <a16:creationId xmlns:a16="http://schemas.microsoft.com/office/drawing/2014/main" id="{455267E8-CE62-9612-A20B-47AEB48849EE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FABF4AD2-B2A9-74B7-7E37-0660EDF4912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FBBBC69F-C0DD-AEFF-5AEF-7ECB8B5D60C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21806249-68B2-F83D-1144-EF583E8DFF7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EE0065A4-1067-E5D4-FCCA-A73E3480C848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321389C5-8370-128D-0E8E-A81017368F11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>
                  <a:extLst>
                    <a:ext uri="{FF2B5EF4-FFF2-40B4-BE49-F238E27FC236}">
                      <a16:creationId xmlns:a16="http://schemas.microsoft.com/office/drawing/2014/main" id="{9334265C-7AC4-E344-1DA2-3C801F97DE37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0E6723BA-3EC6-873F-59E1-00357879893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FDBB4DE-9DDD-5CD4-3803-33D89741C9F4}"/>
              </a:ext>
            </a:extLst>
          </p:cNvPr>
          <p:cNvGrpSpPr/>
          <p:nvPr/>
        </p:nvGrpSpPr>
        <p:grpSpPr>
          <a:xfrm>
            <a:off x="2346679" y="3129407"/>
            <a:ext cx="5992091" cy="2063875"/>
            <a:chOff x="1289242" y="2742238"/>
            <a:chExt cx="5992091" cy="2063874"/>
          </a:xfrm>
        </p:grpSpPr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100FD6F8-147E-6A7D-296A-80F9C4E4C8FB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4DB49E84-BEC4-E4CF-92DA-C0907187D800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CABB957F-95A9-1EDC-7685-FD9B27B28F42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67A0FCD1-9918-50AD-0BEF-205BBEE46FB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6EB0BA71-D3B6-D5FF-42BC-F66451AF04AD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5A73055B-C26F-5FA8-3B03-16BDF9BEFA48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E5F6DFCB-F485-83D2-DBD1-3123A25EAFB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15D33672-2D80-AB38-12CD-82215791FF54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B70E4C04-C1FA-FB0B-8456-254476AECBA2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AEAA3F76-86A8-0996-969F-87A758ACFC97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8DECF59C-B9DE-9428-6772-6552C11ED80F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9CAA49BD-3319-76E9-AD02-C9C30E14EE45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A0017F27-17CD-4165-6B99-1C298D6C7A43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2C3ADC9D-3133-468B-511A-3EEA2548E4F6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476C935-6BA6-E2EE-AD1A-A6A6CCF0BD2E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6086DFBF-2CCC-A20E-40CF-4665322551D7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3257D937-FE09-53EB-DD09-D2F022B7445A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53C7B70E-1F14-B373-483F-9D331CA583A5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17C0A83E-8651-52A2-0C87-A135A5C3FC6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A00EBBBE-3C65-1D29-A6DD-F41C34C4C27B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id="{35530DCF-90F9-C737-F2AE-5C9A40473B11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id="{3E3BA85D-8BFF-186C-5A09-1BE518217A8D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75E922CC-1DAB-998D-B529-22726C4D2BB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id="{BCCDC7EE-D6CB-6612-CE36-5515F069E76D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9E140FAE-1AA6-D5A0-142B-A3CAAB41D063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FE9F0F6B-9E7F-8FDF-84C9-433857989AE3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8F165831-787C-C317-1657-DBB1215DC636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5FBCDBFE-B655-0586-4F59-6B92CF3051FC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E7CB0B33-B974-531A-B4EF-C4E6138D32F6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DE3DC60A-7ABF-0B0D-10BC-14C874B8E9B6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1AE5A76E-6740-E548-6C52-A760FF15001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FF717C67-DBAD-0EF0-0D79-2403E45C4CC2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F7803616-43CF-FF24-508B-702B292C3C34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CC0BEF05-821A-1DB9-E371-24F174366FEC}"/>
              </a:ext>
            </a:extLst>
          </p:cNvPr>
          <p:cNvGrpSpPr/>
          <p:nvPr/>
        </p:nvGrpSpPr>
        <p:grpSpPr>
          <a:xfrm>
            <a:off x="1809406" y="1970473"/>
            <a:ext cx="4459125" cy="369333"/>
            <a:chOff x="963502" y="1674522"/>
            <a:chExt cx="3008150" cy="369331"/>
          </a:xfrm>
        </p:grpSpPr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6C2ABFA9-5662-D7B6-B06F-79367D35388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FB1088F8-DC51-AAFB-C952-4F4ADA38FD4A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B6403B2-049F-49FB-8A71-71C4C64DCA99}"/>
              </a:ext>
            </a:extLst>
          </p:cNvPr>
          <p:cNvGrpSpPr/>
          <p:nvPr/>
        </p:nvGrpSpPr>
        <p:grpSpPr>
          <a:xfrm>
            <a:off x="1809407" y="2332908"/>
            <a:ext cx="4451129" cy="737613"/>
            <a:chOff x="751969" y="1945739"/>
            <a:chExt cx="4451129" cy="737612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72FC0B6A-ACA0-6777-B321-6AA283ACF057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Arrow Connector 189">
              <a:extLst>
                <a:ext uri="{FF2B5EF4-FFF2-40B4-BE49-F238E27FC236}">
                  <a16:creationId xmlns:a16="http://schemas.microsoft.com/office/drawing/2014/main" id="{D866B5FB-27E8-8141-28B9-DD32D6879F40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76D5218B-5CF2-240A-5EAB-0DC1832BF753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2" name="TextBox 191">
              <a:extLst>
                <a:ext uri="{FF2B5EF4-FFF2-40B4-BE49-F238E27FC236}">
                  <a16:creationId xmlns:a16="http://schemas.microsoft.com/office/drawing/2014/main" id="{3F26E7E6-580E-2F67-068B-339F045348F8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F8AA76A3-66A4-AA62-AF2A-51D2034EB711}"/>
              </a:ext>
            </a:extLst>
          </p:cNvPr>
          <p:cNvGrpSpPr/>
          <p:nvPr/>
        </p:nvGrpSpPr>
        <p:grpSpPr>
          <a:xfrm>
            <a:off x="7620013" y="1596383"/>
            <a:ext cx="2640056" cy="1037299"/>
            <a:chOff x="6430877" y="1472610"/>
            <a:chExt cx="2640056" cy="1037298"/>
          </a:xfrm>
        </p:grpSpPr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F868813D-6B31-DEA6-A3F4-8835763407AB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44E26D00-5BFD-A0D3-2ACC-3432D2F7F9BF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196" name="TextBox 195">
            <a:extLst>
              <a:ext uri="{FF2B5EF4-FFF2-40B4-BE49-F238E27FC236}">
                <a16:creationId xmlns:a16="http://schemas.microsoft.com/office/drawing/2014/main" id="{4780D8F7-690F-1B8F-88A9-733BE05F1443}"/>
              </a:ext>
            </a:extLst>
          </p:cNvPr>
          <p:cNvSpPr txBox="1"/>
          <p:nvPr/>
        </p:nvSpPr>
        <p:spPr>
          <a:xfrm>
            <a:off x="9263484" y="2510353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6183ED57-94D7-7A0C-839D-D3A3E3CC7CF1}"/>
              </a:ext>
            </a:extLst>
          </p:cNvPr>
          <p:cNvSpPr txBox="1"/>
          <p:nvPr/>
        </p:nvSpPr>
        <p:spPr>
          <a:xfrm>
            <a:off x="7886696" y="4225125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282F007-F3F2-2796-4555-EFDEA40DD696}"/>
              </a:ext>
            </a:extLst>
          </p:cNvPr>
          <p:cNvSpPr txBox="1"/>
          <p:nvPr/>
        </p:nvSpPr>
        <p:spPr>
          <a:xfrm>
            <a:off x="7182095" y="5249398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26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227E83C-3503-CB6E-6991-8568F2D47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0167" y="1961021"/>
            <a:ext cx="4333695" cy="429601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3AA2DB-289B-10B3-C5DF-3744917FC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684609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The accelerators played a pivotal role in the foundation of the </a:t>
            </a:r>
            <a:r>
              <a:rPr lang="en-US" dirty="0">
                <a:solidFill>
                  <a:srgbClr val="C00000"/>
                </a:solidFill>
              </a:rPr>
              <a:t>Standard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DEBBE5-ADEE-59A6-BDE0-E7F6704F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…the past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E61F9E-A2CA-D73B-46C3-3A218682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599A8-2A19-85D9-8B66-E91E598AE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D5873-A223-409E-98E4-61AD6AAB4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863F8A-8DF4-D332-1B26-3E040C5E9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7488" y="2546780"/>
            <a:ext cx="4333695" cy="3575298"/>
          </a:xfrm>
          <a:prstGeom prst="rect">
            <a:avLst/>
          </a:prstGeom>
        </p:spPr>
      </p:pic>
      <p:sp>
        <p:nvSpPr>
          <p:cNvPr id="9" name="Line Callout 1 (No Border) 8">
            <a:extLst>
              <a:ext uri="{FF2B5EF4-FFF2-40B4-BE49-F238E27FC236}">
                <a16:creationId xmlns:a16="http://schemas.microsoft.com/office/drawing/2014/main" id="{6BF190A8-F636-D614-932A-9ECAC520587B}"/>
              </a:ext>
            </a:extLst>
          </p:cNvPr>
          <p:cNvSpPr/>
          <p:nvPr/>
        </p:nvSpPr>
        <p:spPr>
          <a:xfrm>
            <a:off x="407988" y="5085184"/>
            <a:ext cx="963366" cy="612648"/>
          </a:xfrm>
          <a:prstGeom prst="callout1">
            <a:avLst>
              <a:gd name="adj1" fmla="val 46319"/>
              <a:gd name="adj2" fmla="val 96257"/>
              <a:gd name="adj3" fmla="val -57669"/>
              <a:gd name="adj4" fmla="val 245209"/>
            </a:avLst>
          </a:prstGeom>
          <a:noFill/>
          <a:ln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</a:schemeClr>
                </a:solidFill>
              </a:rPr>
              <a:t>SPEAR</a:t>
            </a:r>
          </a:p>
          <a:p>
            <a:pPr marL="133350" indent="-133350" algn="ctr">
              <a:buFont typeface="Wingdings" pitchFamily="2" charset="2"/>
              <a:buChar char="§"/>
            </a:pP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c-quark</a:t>
            </a:r>
          </a:p>
          <a:p>
            <a:pPr marL="133350" indent="-133350" algn="ctr">
              <a:buFont typeface="Wingdings" pitchFamily="2" charset="2"/>
              <a:buChar char="§"/>
            </a:pPr>
            <a:r>
              <a:rPr lang="el-GR" sz="1200" i="1" dirty="0">
                <a:solidFill>
                  <a:schemeClr val="tx1">
                    <a:lumMod val="75000"/>
                  </a:schemeClr>
                </a:solidFill>
              </a:rPr>
              <a:t>τ</a:t>
            </a:r>
            <a:r>
              <a:rPr lang="el-GR" sz="1200" dirty="0">
                <a:solidFill>
                  <a:schemeClr val="tx1">
                    <a:lumMod val="75000"/>
                  </a:schemeClr>
                </a:solidFill>
              </a:rPr>
              <a:t>-</a:t>
            </a: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lepton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B70E9E-7ED2-0628-9F54-280E81C8806D}"/>
              </a:ext>
            </a:extLst>
          </p:cNvPr>
          <p:cNvSpPr/>
          <p:nvPr/>
        </p:nvSpPr>
        <p:spPr>
          <a:xfrm>
            <a:off x="7968208" y="2924944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86E9F05-7030-B7CF-334D-40EE7F0A12F6}"/>
              </a:ext>
            </a:extLst>
          </p:cNvPr>
          <p:cNvSpPr/>
          <p:nvPr/>
        </p:nvSpPr>
        <p:spPr>
          <a:xfrm>
            <a:off x="8472264" y="4590988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e Callout 1 (No Border) 12">
            <a:extLst>
              <a:ext uri="{FF2B5EF4-FFF2-40B4-BE49-F238E27FC236}">
                <a16:creationId xmlns:a16="http://schemas.microsoft.com/office/drawing/2014/main" id="{6AD57DE9-A945-456C-A068-1B0F6ED75EAA}"/>
              </a:ext>
            </a:extLst>
          </p:cNvPr>
          <p:cNvSpPr/>
          <p:nvPr/>
        </p:nvSpPr>
        <p:spPr>
          <a:xfrm>
            <a:off x="407988" y="4028105"/>
            <a:ext cx="963366" cy="612648"/>
          </a:xfrm>
          <a:prstGeom prst="callout1">
            <a:avLst>
              <a:gd name="adj1" fmla="val 46319"/>
              <a:gd name="adj2" fmla="val 96257"/>
              <a:gd name="adj3" fmla="val 50125"/>
              <a:gd name="adj4" fmla="val 286076"/>
            </a:avLst>
          </a:prstGeom>
          <a:noFill/>
          <a:ln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</a:schemeClr>
                </a:solidFill>
              </a:rPr>
              <a:t>PETRA</a:t>
            </a:r>
          </a:p>
          <a:p>
            <a:pPr marL="133350" indent="-133350" algn="ctr">
              <a:buFont typeface="Wingdings" pitchFamily="2" charset="2"/>
              <a:buChar char="§"/>
            </a:pP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gluon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53919A-124B-C67B-EACF-5B12D8107AC5}"/>
              </a:ext>
            </a:extLst>
          </p:cNvPr>
          <p:cNvSpPr/>
          <p:nvPr/>
        </p:nvSpPr>
        <p:spPr>
          <a:xfrm>
            <a:off x="10603490" y="4321820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ine Callout 1 (No Border) 14">
            <a:extLst>
              <a:ext uri="{FF2B5EF4-FFF2-40B4-BE49-F238E27FC236}">
                <a16:creationId xmlns:a16="http://schemas.microsoft.com/office/drawing/2014/main" id="{82BA1FE7-7D89-E812-B4DA-D022730168D8}"/>
              </a:ext>
            </a:extLst>
          </p:cNvPr>
          <p:cNvSpPr/>
          <p:nvPr/>
        </p:nvSpPr>
        <p:spPr>
          <a:xfrm>
            <a:off x="308367" y="2901752"/>
            <a:ext cx="963366" cy="612648"/>
          </a:xfrm>
          <a:prstGeom prst="callout1">
            <a:avLst>
              <a:gd name="adj1" fmla="val 46319"/>
              <a:gd name="adj2" fmla="val 96257"/>
              <a:gd name="adj3" fmla="val 122679"/>
              <a:gd name="adj4" fmla="val 291349"/>
            </a:avLst>
          </a:prstGeom>
          <a:noFill/>
          <a:ln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b="1" dirty="0" err="1">
                <a:solidFill>
                  <a:schemeClr val="tx1">
                    <a:lumMod val="75000"/>
                  </a:schemeClr>
                </a:solidFill>
              </a:rPr>
              <a:t>SppS</a:t>
            </a:r>
            <a:endParaRPr lang="en-US" sz="1200" b="1" dirty="0">
              <a:solidFill>
                <a:schemeClr val="tx1">
                  <a:lumMod val="75000"/>
                </a:schemeClr>
              </a:solidFill>
            </a:endParaRPr>
          </a:p>
          <a:p>
            <a:pPr marL="133350" indent="-133350" algn="ctr">
              <a:buFont typeface="Wingdings" pitchFamily="2" charset="2"/>
              <a:buChar char="§"/>
            </a:pP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W,Z bosons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490853-5116-9E56-6C0F-0B469C647894}"/>
              </a:ext>
            </a:extLst>
          </p:cNvPr>
          <p:cNvSpPr/>
          <p:nvPr/>
        </p:nvSpPr>
        <p:spPr>
          <a:xfrm>
            <a:off x="9912424" y="3762896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A87655-F2C4-789B-1657-ECC3399AF01F}"/>
              </a:ext>
            </a:extLst>
          </p:cNvPr>
          <p:cNvSpPr/>
          <p:nvPr/>
        </p:nvSpPr>
        <p:spPr>
          <a:xfrm>
            <a:off x="9967841" y="4266952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ne Callout 1 (No Border) 17">
            <a:extLst>
              <a:ext uri="{FF2B5EF4-FFF2-40B4-BE49-F238E27FC236}">
                <a16:creationId xmlns:a16="http://schemas.microsoft.com/office/drawing/2014/main" id="{FFE6E573-2B5E-68AB-341A-A8368C3A83FE}"/>
              </a:ext>
            </a:extLst>
          </p:cNvPr>
          <p:cNvSpPr/>
          <p:nvPr/>
        </p:nvSpPr>
        <p:spPr>
          <a:xfrm>
            <a:off x="6140746" y="3945433"/>
            <a:ext cx="963366" cy="612648"/>
          </a:xfrm>
          <a:prstGeom prst="callout1">
            <a:avLst>
              <a:gd name="adj1" fmla="val 41993"/>
              <a:gd name="adj2" fmla="val -6914"/>
              <a:gd name="adj3" fmla="val -49923"/>
              <a:gd name="adj4" fmla="val -156048"/>
            </a:avLst>
          </a:prstGeom>
          <a:noFill/>
          <a:ln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</a:schemeClr>
                </a:solidFill>
              </a:rPr>
              <a:t>Tevatron</a:t>
            </a:r>
          </a:p>
          <a:p>
            <a:pPr marL="133350" indent="-133350" algn="ctr">
              <a:buFont typeface="Wingdings" pitchFamily="2" charset="2"/>
              <a:buChar char="§"/>
            </a:pP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t-quark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B3DC5BF-9A97-9897-1927-C045E3C076E0}"/>
              </a:ext>
            </a:extLst>
          </p:cNvPr>
          <p:cNvSpPr/>
          <p:nvPr/>
        </p:nvSpPr>
        <p:spPr>
          <a:xfrm>
            <a:off x="8472264" y="2924944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ne Callout 1 (No Border) 19">
            <a:extLst>
              <a:ext uri="{FF2B5EF4-FFF2-40B4-BE49-F238E27FC236}">
                <a16:creationId xmlns:a16="http://schemas.microsoft.com/office/drawing/2014/main" id="{DA339BAA-E759-286A-4C7D-31532E3A21C6}"/>
              </a:ext>
            </a:extLst>
          </p:cNvPr>
          <p:cNvSpPr/>
          <p:nvPr/>
        </p:nvSpPr>
        <p:spPr>
          <a:xfrm>
            <a:off x="6140746" y="2974179"/>
            <a:ext cx="963366" cy="612648"/>
          </a:xfrm>
          <a:prstGeom prst="callout1">
            <a:avLst>
              <a:gd name="adj1" fmla="val 41993"/>
              <a:gd name="adj2" fmla="val -6914"/>
              <a:gd name="adj3" fmla="val 44643"/>
              <a:gd name="adj4" fmla="val -101027"/>
            </a:avLst>
          </a:prstGeom>
          <a:noFill/>
          <a:ln>
            <a:solidFill>
              <a:srgbClr val="C0000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</a:schemeClr>
                </a:solidFill>
              </a:rPr>
              <a:t>LHC</a:t>
            </a:r>
          </a:p>
          <a:p>
            <a:pPr marL="133350" indent="-133350" algn="ctr">
              <a:buFont typeface="Wingdings" pitchFamily="2" charset="2"/>
              <a:buChar char="§"/>
            </a:pPr>
            <a:r>
              <a:rPr lang="en-US" sz="1200" dirty="0">
                <a:solidFill>
                  <a:schemeClr val="tx1">
                    <a:lumMod val="75000"/>
                  </a:schemeClr>
                </a:solidFill>
              </a:rPr>
              <a:t>Higgs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9D789E-28FF-97C0-E0FD-B37FA3EB8E7F}"/>
              </a:ext>
            </a:extLst>
          </p:cNvPr>
          <p:cNvSpPr/>
          <p:nvPr/>
        </p:nvSpPr>
        <p:spPr>
          <a:xfrm>
            <a:off x="9198911" y="4028105"/>
            <a:ext cx="504056" cy="504056"/>
          </a:xfrm>
          <a:custGeom>
            <a:avLst/>
            <a:gdLst>
              <a:gd name="connsiteX0" fmla="*/ 0 w 504056"/>
              <a:gd name="connsiteY0" fmla="*/ 0 h 504056"/>
              <a:gd name="connsiteX1" fmla="*/ 504056 w 504056"/>
              <a:gd name="connsiteY1" fmla="*/ 0 h 504056"/>
              <a:gd name="connsiteX2" fmla="*/ 504056 w 504056"/>
              <a:gd name="connsiteY2" fmla="*/ 504056 h 504056"/>
              <a:gd name="connsiteX3" fmla="*/ 0 w 504056"/>
              <a:gd name="connsiteY3" fmla="*/ 504056 h 504056"/>
              <a:gd name="connsiteX4" fmla="*/ 0 w 504056"/>
              <a:gd name="connsiteY4" fmla="*/ 0 h 504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56" h="504056" extrusionOk="0">
                <a:moveTo>
                  <a:pt x="0" y="0"/>
                </a:moveTo>
                <a:cubicBezTo>
                  <a:pt x="151388" y="-5914"/>
                  <a:pt x="265144" y="-11181"/>
                  <a:pt x="504056" y="0"/>
                </a:cubicBezTo>
                <a:cubicBezTo>
                  <a:pt x="498267" y="137182"/>
                  <a:pt x="480714" y="289230"/>
                  <a:pt x="504056" y="504056"/>
                </a:cubicBezTo>
                <a:cubicBezTo>
                  <a:pt x="397510" y="498557"/>
                  <a:pt x="147461" y="480864"/>
                  <a:pt x="0" y="504056"/>
                </a:cubicBezTo>
                <a:cubicBezTo>
                  <a:pt x="21436" y="278197"/>
                  <a:pt x="23146" y="174453"/>
                  <a:pt x="0" y="0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712CF0-11EB-B34E-9F4A-6F6DC27D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present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80D5C1-A36F-37BD-A1CA-A310391C2F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lIns="36000" tIns="36000" rIns="36000" bIns="36000"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B050"/>
                </a:solidFill>
              </a:rPr>
              <a:t>Brookhaven</a:t>
            </a:r>
            <a:r>
              <a:rPr lang="en-US" sz="2400" dirty="0">
                <a:solidFill>
                  <a:srgbClr val="00B050"/>
                </a:solidFill>
              </a:rPr>
              <a:t> National Lab (BNL) - USA</a:t>
            </a:r>
            <a:endParaRPr lang="el-GR" sz="2400" b="1" dirty="0">
              <a:solidFill>
                <a:srgbClr val="00B05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b="1" dirty="0"/>
              <a:t>First use of super-conducting cables in the design of magnets, access to high-magnetic fields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</a:rPr>
              <a:t>Ion collider</a:t>
            </a:r>
            <a:r>
              <a:rPr lang="el-GR" sz="2400" dirty="0">
                <a:solidFill>
                  <a:srgbClr val="FF0000"/>
                </a:solidFill>
              </a:rPr>
              <a:t> </a:t>
            </a:r>
            <a:r>
              <a:rPr lang="el-GR" sz="2400" b="0" dirty="0"/>
              <a:t>(</a:t>
            </a:r>
            <a:r>
              <a:rPr lang="en-US" sz="2400" b="0" dirty="0"/>
              <a:t>Au, Cu, … ions) energies up to 100 GeV/u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Length</a:t>
            </a:r>
            <a:r>
              <a:rPr lang="el-GR" sz="2400" b="0" dirty="0"/>
              <a:t> ~4</a:t>
            </a:r>
            <a:r>
              <a:rPr lang="en-US" sz="2400" b="0" dirty="0"/>
              <a:t> km</a:t>
            </a:r>
            <a:r>
              <a:rPr lang="el-GR" sz="2400" b="0" dirty="0"/>
              <a:t>, 1740 </a:t>
            </a:r>
            <a:r>
              <a:rPr lang="en-US" sz="2400" b="0" dirty="0"/>
              <a:t>magnets </a:t>
            </a:r>
            <a:endParaRPr lang="el-GR" sz="2400" b="0" dirty="0"/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l-GR" sz="2400" b="0" dirty="0"/>
              <a:t>4 </a:t>
            </a:r>
            <a:r>
              <a:rPr lang="en-US" sz="2400" b="0" dirty="0"/>
              <a:t>experiments </a:t>
            </a:r>
            <a:r>
              <a:rPr lang="en-GB" sz="2400" b="0" dirty="0"/>
              <a:t>(BRAHMS, PHENIX, PHOBOS, STAR)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Basic research for quark-gluon plasma as part of the creation of the Universe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Plans for the construction and operation of </a:t>
            </a:r>
            <a:r>
              <a:rPr lang="en-US" sz="2400" b="0" dirty="0">
                <a:solidFill>
                  <a:srgbClr val="FF40FF"/>
                </a:solidFill>
              </a:rPr>
              <a:t>EIC – Electron-Ion collider</a:t>
            </a:r>
            <a:endParaRPr lang="el-GR" sz="2400" b="0" dirty="0">
              <a:solidFill>
                <a:srgbClr val="FF40FF"/>
              </a:solidFill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5D620-FF0B-26EB-6EE7-D24F3146D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76C3F-BF1F-40C3-7EB3-97BDCA4081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6019-D781-3D32-B996-64A61C83CA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50A4A52-8524-2C53-8205-29D222A56C85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24562" y="1571836"/>
            <a:ext cx="5616573" cy="341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Relativistic Heavy Ion Collider (RHIC) | A view of the super… | Flickr">
            <a:extLst>
              <a:ext uri="{FF2B5EF4-FFF2-40B4-BE49-F238E27FC236}">
                <a16:creationId xmlns:a16="http://schemas.microsoft.com/office/drawing/2014/main" id="{0A1EB014-A679-28BF-810D-CB194367BB13}"/>
              </a:ext>
            </a:extLst>
          </p:cNvPr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1696" y="4258644"/>
            <a:ext cx="2545858" cy="193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0066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712CF0-11EB-B34E-9F4A-6F6DC27D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present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80D5C1-A36F-37BD-A1CA-A310391C2F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lIns="36000" tIns="36000" rIns="36000" bIns="36000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B050"/>
                </a:solidFill>
              </a:rPr>
              <a:t>Spallation Neutron Source (SNS),  Oak Ridge - USA</a:t>
            </a:r>
            <a:endParaRPr lang="el-GR" sz="2400" b="1" dirty="0">
              <a:solidFill>
                <a:srgbClr val="00B050"/>
              </a:solidFill>
            </a:endParaRPr>
          </a:p>
          <a:p>
            <a:pPr marL="666750" lvl="1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l-GR" sz="2400" dirty="0"/>
              <a:t>Η</a:t>
            </a:r>
            <a:r>
              <a:rPr lang="en-US" sz="2400" dirty="0"/>
              <a:t>-  source</a:t>
            </a:r>
            <a:r>
              <a:rPr lang="el-GR" sz="2400" dirty="0"/>
              <a:t> (</a:t>
            </a:r>
            <a:r>
              <a:rPr lang="en-US" sz="2400" dirty="0"/>
              <a:t>p+2e)</a:t>
            </a:r>
            <a:endParaRPr lang="el-GR" sz="2400" dirty="0"/>
          </a:p>
          <a:p>
            <a:pPr marL="666750" lvl="1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l-GR" sz="2400" dirty="0"/>
              <a:t>300</a:t>
            </a:r>
            <a:r>
              <a:rPr lang="en-US" sz="2400" dirty="0"/>
              <a:t>m linear accelerator with superconducting</a:t>
            </a:r>
            <a:r>
              <a:rPr lang="el-GR" sz="2400" dirty="0"/>
              <a:t> </a:t>
            </a:r>
            <a:r>
              <a:rPr lang="en-US" sz="2400" dirty="0"/>
              <a:t>RF</a:t>
            </a:r>
            <a:endParaRPr lang="el-GR" sz="2400" dirty="0"/>
          </a:p>
          <a:p>
            <a:pPr marL="666750" lvl="1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dirty="0"/>
              <a:t>a</a:t>
            </a:r>
            <a:r>
              <a:rPr lang="en-US" sz="2400" b="0" dirty="0"/>
              <a:t>ccumulator ring </a:t>
            </a:r>
            <a:r>
              <a:rPr lang="el-GR" sz="2400" b="0" dirty="0"/>
              <a:t>(</a:t>
            </a:r>
            <a:r>
              <a:rPr lang="en-US" sz="2400" b="0" dirty="0"/>
              <a:t>1 MW)</a:t>
            </a:r>
            <a:endParaRPr lang="el-GR" sz="2400" b="0" dirty="0"/>
          </a:p>
          <a:p>
            <a:pPr marL="666750" lvl="1" indent="-34290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sz="2400" b="0" dirty="0"/>
              <a:t>Liquid mercury (Hg) target</a:t>
            </a:r>
            <a:endParaRPr lang="el-GR" sz="2400" b="0" baseline="30000" dirty="0"/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Scattering experiments with neutron beams, material studies, nano-materials,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5D620-FF0B-26EB-6EE7-D24F3146D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76C3F-BF1F-40C3-7EB3-97BDCA4081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6019-D781-3D32-B996-64A61C83CA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65F9FA-5588-592E-A4F4-7787BFF5E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28" y="1203637"/>
            <a:ext cx="4946400" cy="276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="" xmlns:a14="http://schemas.microsoft.com/office/drawing/2010/main" xmlns:lc="http://schemas.openxmlformats.org/drawingml/2006/lockedCanvas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mc="http://schemas.openxmlformats.org/markup-compatibility/2006" xmlns="" xmlns:a14="http://schemas.microsoft.com/office/drawing/2010/main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503504DD-23E5-E569-BB62-0435DA000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8088" y="4060261"/>
            <a:ext cx="4947920" cy="21743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179490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712CF0-11EB-B34E-9F4A-6F6DC27D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</a:t>
            </a: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present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80D5C1-A36F-37BD-A1CA-A310391C2F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lIns="36000" tIns="36000" rIns="36000" bIns="36000"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B050"/>
                </a:solidFill>
              </a:rPr>
              <a:t>ALBA </a:t>
            </a:r>
            <a:r>
              <a:rPr lang="en-US" sz="2400" dirty="0">
                <a:solidFill>
                  <a:srgbClr val="FF0000"/>
                </a:solidFill>
              </a:rPr>
              <a:t>Synchrotron Light Facilities </a:t>
            </a:r>
            <a:r>
              <a:rPr lang="en-US" sz="2400" dirty="0">
                <a:solidFill>
                  <a:srgbClr val="00B050"/>
                </a:solidFill>
              </a:rPr>
              <a:t>– Barcelona Spain</a:t>
            </a:r>
            <a:endParaRPr lang="el-GR" sz="2400" b="1" dirty="0">
              <a:solidFill>
                <a:srgbClr val="00B050"/>
              </a:solidFill>
            </a:endParaRP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3</a:t>
            </a:r>
            <a:r>
              <a:rPr lang="en-US" sz="2400" b="0" baseline="30000" dirty="0"/>
              <a:t>rd</a:t>
            </a:r>
            <a:r>
              <a:rPr lang="en-US" sz="2400" b="0" dirty="0"/>
              <a:t> generation synchrotron light, the newest center in the Mediterranean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l-GR" sz="2400" b="0" dirty="0"/>
              <a:t>3 </a:t>
            </a:r>
            <a:r>
              <a:rPr lang="en-US" sz="2400" b="0" dirty="0"/>
              <a:t>GeV electron beams,</a:t>
            </a:r>
            <a:r>
              <a:rPr lang="el-GR" sz="2400" b="0" dirty="0"/>
              <a:t> 270</a:t>
            </a:r>
            <a:r>
              <a:rPr lang="en-US" sz="2400" b="0" dirty="0"/>
              <a:t>m</a:t>
            </a:r>
            <a:r>
              <a:rPr lang="el-GR" sz="2400" b="0" dirty="0"/>
              <a:t> </a:t>
            </a:r>
            <a:r>
              <a:rPr lang="en-US" sz="2400" b="0" dirty="0"/>
              <a:t>long ring</a:t>
            </a:r>
            <a:endParaRPr lang="el-GR" sz="2400" b="0" dirty="0"/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Experiments with soft </a:t>
            </a:r>
            <a:r>
              <a:rPr lang="el-GR" sz="2400" b="0" dirty="0"/>
              <a:t>και </a:t>
            </a:r>
            <a:r>
              <a:rPr lang="en-US" sz="2400" b="0" dirty="0"/>
              <a:t>hard </a:t>
            </a:r>
            <a:r>
              <a:rPr lang="el-GR" sz="2400" b="0" dirty="0"/>
              <a:t>Χ-</a:t>
            </a:r>
            <a:r>
              <a:rPr lang="en-US" sz="2400" b="0" dirty="0"/>
              <a:t>rays </a:t>
            </a:r>
            <a:endParaRPr lang="el-GR" sz="2400" b="0" dirty="0"/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b="0" dirty="0"/>
              <a:t>Studies for bio-technology, material science, nano-technology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l-GR" sz="2400" b="0" dirty="0"/>
              <a:t>6’000 </a:t>
            </a:r>
            <a:r>
              <a:rPr lang="en-US" sz="2400" b="0" dirty="0"/>
              <a:t>beam hours/year for the experiments, </a:t>
            </a:r>
            <a:r>
              <a:rPr lang="el-GR" sz="2400" b="0" dirty="0"/>
              <a:t>2’000 </a:t>
            </a:r>
            <a:r>
              <a:rPr lang="en-US" sz="2400" b="0" dirty="0"/>
              <a:t>users/year from Universities, Research Centers, and Industry</a:t>
            </a:r>
            <a:r>
              <a:rPr lang="el-GR" sz="2400" b="0" dirty="0"/>
              <a:t>. </a:t>
            </a:r>
          </a:p>
          <a:p>
            <a:pPr marL="666750" lvl="1" indent="-342900">
              <a:lnSpc>
                <a:spcPct val="120000"/>
              </a:lnSpc>
              <a:buFont typeface="Wingdings" pitchFamily="2" charset="2"/>
              <a:buChar char="§"/>
            </a:pPr>
            <a:r>
              <a:rPr lang="el-GR" sz="2000" b="0" dirty="0"/>
              <a:t>65% </a:t>
            </a:r>
            <a:r>
              <a:rPr lang="en-US" sz="2000" dirty="0"/>
              <a:t>users from Spain</a:t>
            </a:r>
            <a:r>
              <a:rPr lang="el-GR" sz="2000" b="0" dirty="0"/>
              <a:t>, 35% </a:t>
            </a:r>
            <a:r>
              <a:rPr lang="en-US" sz="2000" b="0" dirty="0"/>
              <a:t>from other countries</a:t>
            </a:r>
            <a:endParaRPr lang="el-GR" sz="2000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E5D620-FF0B-26EB-6EE7-D24F3146D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76C3F-BF1F-40C3-7EB3-97BDCA4081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46019-D781-3D32-B996-64A61C83CAA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93FC01-94B9-1110-8608-3333AEFBD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318" y="914476"/>
            <a:ext cx="3888432" cy="2818946"/>
          </a:xfrm>
          <a:prstGeom prst="rect">
            <a:avLst/>
          </a:prstGeom>
        </p:spPr>
      </p:pic>
      <p:pic>
        <p:nvPicPr>
          <p:cNvPr id="15364" name="Picture 4" descr="The Alba Synchrotron &quot;The light that unravels intimate secrets of matter&quot; -  Rincón educativo">
            <a:extLst>
              <a:ext uri="{FF2B5EF4-FFF2-40B4-BE49-F238E27FC236}">
                <a16:creationId xmlns:a16="http://schemas.microsoft.com/office/drawing/2014/main" id="{3D018A53-9CD0-B358-1C59-3C9659975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168" y="3787701"/>
            <a:ext cx="4032448" cy="241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005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hoto">
            <a:extLst>
              <a:ext uri="{FF2B5EF4-FFF2-40B4-BE49-F238E27FC236}">
                <a16:creationId xmlns:a16="http://schemas.microsoft.com/office/drawing/2014/main" id="{BC123553-A420-C7E4-9B3B-F86B15E5A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97" y="1561419"/>
            <a:ext cx="4471599" cy="442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E7594B9-F331-7C61-0B85-8DFEC96E6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5960" y="1592263"/>
            <a:ext cx="6048052" cy="4608512"/>
          </a:xfrm>
        </p:spPr>
        <p:txBody>
          <a:bodyPr>
            <a:normAutofit fontScale="77500" lnSpcReduction="20000"/>
          </a:bodyPr>
          <a:lstStyle/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 Livingston graph shows the evolution of accelerators in the past century</a:t>
            </a:r>
            <a:endParaRPr lang="el-GR" dirty="0"/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Until the end of 20</a:t>
            </a:r>
            <a:r>
              <a:rPr lang="en-US" baseline="30000" dirty="0"/>
              <a:t>th</a:t>
            </a:r>
            <a:r>
              <a:rPr lang="en-US" dirty="0"/>
              <a:t> century, the achieved energy increased by an order of magnitude every 6-10 years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New technologies emerge to replace or complement older ones</a:t>
            </a:r>
            <a:endParaRPr lang="el-GR" dirty="0">
              <a:solidFill>
                <a:srgbClr val="FF0000"/>
              </a:solidFill>
            </a:endParaRPr>
          </a:p>
          <a:p>
            <a:pPr marL="0" indent="0" algn="l">
              <a:lnSpc>
                <a:spcPct val="150000"/>
              </a:lnSpc>
              <a:spcBef>
                <a:spcPts val="600"/>
              </a:spcBef>
              <a:buNone/>
            </a:pPr>
            <a:r>
              <a:rPr lang="en-US" dirty="0"/>
              <a:t>But</a:t>
            </a:r>
            <a:r>
              <a:rPr lang="el-GR" dirty="0"/>
              <a:t>: 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The beam energy is not the only performance figure for the accelerator evolution</a:t>
            </a:r>
          </a:p>
          <a:p>
            <a:pPr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US" dirty="0"/>
              <a:t>The beam intensity, beam size or brightness are also </a:t>
            </a:r>
            <a:r>
              <a:rPr lang="en-US" dirty="0" err="1"/>
              <a:t>importan</a:t>
            </a:r>
            <a:r>
              <a:rPr lang="en-US" dirty="0"/>
              <a:t> parameters, depending on the application 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38105F8-AF7D-7409-2829-4B0A374AA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Livingston diagram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F6C57-8E03-3087-153E-A43CD512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6FE65-DC7D-2118-E690-921604CB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6E8E6-7432-3B96-FF8D-382FEAF0E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7E95BC-B9D7-34C0-789B-D4DC1F34A7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/>
        </p:blipFill>
        <p:spPr>
          <a:xfrm>
            <a:off x="3647728" y="4077072"/>
            <a:ext cx="1870279" cy="145258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DB5EA4-3B59-7DE9-75CC-05A9BA6DDEEB}"/>
              </a:ext>
            </a:extLst>
          </p:cNvPr>
          <p:cNvSpPr txBox="1"/>
          <p:nvPr/>
        </p:nvSpPr>
        <p:spPr>
          <a:xfrm rot="16200000">
            <a:off x="71073" y="3290500"/>
            <a:ext cx="7309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Energy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4C878B-3EA8-85F0-0996-EBC548E78287}"/>
              </a:ext>
            </a:extLst>
          </p:cNvPr>
          <p:cNvSpPr txBox="1"/>
          <p:nvPr/>
        </p:nvSpPr>
        <p:spPr>
          <a:xfrm>
            <a:off x="2855640" y="5970852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/year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0B3519E-229E-6375-8940-C2208824586A}"/>
              </a:ext>
            </a:extLst>
          </p:cNvPr>
          <p:cNvCxnSpPr>
            <a:cxnSpLocks/>
          </p:cNvCxnSpPr>
          <p:nvPr/>
        </p:nvCxnSpPr>
        <p:spPr>
          <a:xfrm flipV="1">
            <a:off x="983432" y="2636912"/>
            <a:ext cx="3816424" cy="309634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17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E12E8-2B97-7D5E-92C3-BBA2AB5F5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CERN – the HL-LHC upgrade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68A37-DB76-D184-C2D3-5730CCCA8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7FE49-B240-FF53-3B5C-2931A47DB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91B08-E548-E057-FAE6-A4ECFE380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26" name="Picture 2" descr="Crab cavities: colliding protons head-on | CERN">
            <a:extLst>
              <a:ext uri="{FF2B5EF4-FFF2-40B4-BE49-F238E27FC236}">
                <a16:creationId xmlns:a16="http://schemas.microsoft.com/office/drawing/2014/main" id="{8D37A13A-904F-C6E8-C14B-2D839A1B0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905" y="2743579"/>
            <a:ext cx="51974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8AC86A-54DA-3AE2-7CDD-14FB8C356F28}"/>
              </a:ext>
            </a:extLst>
          </p:cNvPr>
          <p:cNvSpPr txBox="1"/>
          <p:nvPr/>
        </p:nvSpPr>
        <p:spPr>
          <a:xfrm>
            <a:off x="427528" y="2276872"/>
            <a:ext cx="5833259" cy="287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normAutofit fontScale="77500" lnSpcReduction="20000"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The HL-LHC will use new technologies to provide 10 times more collisions than the LHC.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Two fronts: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200" dirty="0"/>
              <a:t>higher bunch intensity up to 2.1e11 ppb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200" dirty="0"/>
              <a:t>crab crossing scheme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200" dirty="0"/>
              <a:t>Higher luminosity would give access to rare phenomena, greater precision and discovery potential.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200" dirty="0"/>
          </a:p>
          <a:p>
            <a:pPr marL="342900" indent="-342900">
              <a:spcBef>
                <a:spcPts val="600"/>
              </a:spcBef>
              <a:buSzPct val="100000"/>
              <a:buFont typeface="Wingdings" pitchFamily="2" charset="2"/>
              <a:buChar char="§"/>
            </a:pPr>
            <a:r>
              <a:rPr lang="en-US" sz="2200" dirty="0"/>
              <a:t>HL-LHC will start operating in 2028 and run until 2041.</a:t>
            </a:r>
            <a:endParaRPr lang="fr-FR" sz="2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AC124-0A11-6567-F2D0-C11AA7624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0426" y="1549555"/>
            <a:ext cx="5068432" cy="95781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F69306C-BDB7-0E9C-0A20-26766C52317C}"/>
              </a:ext>
            </a:extLst>
          </p:cNvPr>
          <p:cNvSpPr/>
          <p:nvPr/>
        </p:nvSpPr>
        <p:spPr>
          <a:xfrm>
            <a:off x="9696400" y="1195105"/>
            <a:ext cx="1332756" cy="1548474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E4C5EFA-FEFD-1BE3-BD4F-55B15227476D}"/>
              </a:ext>
            </a:extLst>
          </p:cNvPr>
          <p:cNvSpPr/>
          <p:nvPr/>
        </p:nvSpPr>
        <p:spPr>
          <a:xfrm>
            <a:off x="11029156" y="1549052"/>
            <a:ext cx="364286" cy="835131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66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84553A-FF3B-226F-8949-36667662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CERN – the high-energy frontier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DBFC5-5771-8B15-221C-076156917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68108-FD55-BA29-C9E7-8219771C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8A18E-C031-1A39-8D2E-C2592AE36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0E23F460-DE52-1A91-553B-F6D53ADB2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2958" y="642894"/>
            <a:ext cx="2171053" cy="733963"/>
          </a:xfrm>
          <a:prstGeom prst="rect">
            <a:avLst/>
          </a:prstGeom>
          <a:solidFill>
            <a:srgbClr val="0033A0"/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122C2031-F17E-85FF-BF37-A5EA9CAB85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19094" y="1521896"/>
                <a:ext cx="11376024" cy="1979112"/>
              </a:xfrm>
            </p:spPr>
            <p:txBody>
              <a:bodyPr>
                <a:normAutofit fontScale="70000" lnSpcReduction="20000"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1: </a:t>
                </a: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FF4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FCC-</a:t>
                </a:r>
                <a:r>
                  <a:rPr kumimoji="0" lang="en-US" sz="2400" b="1" i="0" u="none" strike="noStrike" kern="1200" cap="none" spc="0" normalizeH="0" baseline="0" dirty="0" err="1">
                    <a:ln>
                      <a:noFill/>
                    </a:ln>
                    <a:solidFill>
                      <a:srgbClr val="FF40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ee</a:t>
                </a: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2400" b="1" i="0" u="none" strike="noStrike" kern="1200" cap="none" spc="0" normalizeH="0" baseline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2400" b="1" i="1" u="none" strike="noStrike" kern="1200" cap="none" spc="0" normalizeH="0" baseline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2400" b="1" i="0" u="none" strike="noStrike" kern="1200" cap="none" spc="0" normalizeH="0" baseline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stage 2: FCC-</a:t>
                </a:r>
                <a:r>
                  <a:rPr kumimoji="0" lang="en-US" sz="2400" b="1" i="0" u="none" strike="noStrike" kern="1200" cap="none" spc="0" normalizeH="0" baseline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US" sz="2400" b="1" i="0" u="none" strike="noStrike" kern="1200" cap="none" spc="0" normalizeH="0" baseline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US" sz="2400" b="1" i="0" u="none" strike="noStrike" kern="1200" cap="none" spc="0" normalizeH="0" baseline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pp &amp; AA collisions; e-h option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1200" cap="none" spc="0" normalizeH="0" baseline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highly synergetic and complementary physics </a:t>
                </a:r>
                <a:r>
                  <a:rPr kumimoji="0" lang="en-US" sz="2400" b="0" i="0" u="none" strike="noStrike" kern="1200" cap="none" spc="0" normalizeH="0" baseline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programme</a:t>
                </a:r>
                <a:r>
                  <a:rPr kumimoji="0" lang="en-US" sz="2400" b="0" i="0" u="none" strike="noStrike" kern="1200" cap="none" spc="0" normalizeH="0" baseline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, common civil engineering and technical infrastructures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2400" b="0" i="0" u="none" strike="noStrike" kern="0" cap="none" spc="0" normalizeH="0" baseline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the start of a new, major facility at CERN within a few years of the end of HL-LHC</a:t>
                </a:r>
                <a:endParaRPr kumimoji="0" lang="en-US" sz="2400" b="0" i="0" u="none" strike="noStrike" kern="1200" cap="none" spc="0" normalizeH="0" baseline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122C2031-F17E-85FF-BF37-A5EA9CAB85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19094" y="1521896"/>
                <a:ext cx="11376024" cy="1979112"/>
              </a:xfrm>
              <a:blipFill>
                <a:blip r:embed="rId3"/>
                <a:stretch>
                  <a:fillRect l="-1116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52A5819E-ECFF-5F5F-59E9-B26A2B97D2FA}"/>
              </a:ext>
            </a:extLst>
          </p:cNvPr>
          <p:cNvGrpSpPr/>
          <p:nvPr/>
        </p:nvGrpSpPr>
        <p:grpSpPr>
          <a:xfrm>
            <a:off x="396882" y="2708920"/>
            <a:ext cx="11625038" cy="3583607"/>
            <a:chOff x="335360" y="2636912"/>
            <a:chExt cx="11625038" cy="3583607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4ACCC38E-39C6-4B3A-D72A-33A6F818F9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9660" y="2670257"/>
              <a:ext cx="3703090" cy="3185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3" descr="Diagram&#10;&#10;Description automatically generated">
              <a:extLst>
                <a:ext uri="{FF2B5EF4-FFF2-40B4-BE49-F238E27FC236}">
                  <a16:creationId xmlns:a16="http://schemas.microsoft.com/office/drawing/2014/main" id="{D869A5C2-EFFC-FA7D-FC9E-0B8D77ECA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142" y="2636912"/>
              <a:ext cx="2823067" cy="314481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6372B45-6C12-BE93-8252-F8F6E7D93E36}"/>
                </a:ext>
              </a:extLst>
            </p:cNvPr>
            <p:cNvSpPr/>
            <p:nvPr/>
          </p:nvSpPr>
          <p:spPr>
            <a:xfrm>
              <a:off x="335360" y="5871057"/>
              <a:ext cx="4320480" cy="288032"/>
            </a:xfrm>
            <a:prstGeom prst="rect">
              <a:avLst/>
            </a:prstGeom>
            <a:gradFill flip="none" rotWithShape="1">
              <a:gsLst>
                <a:gs pos="0">
                  <a:srgbClr val="0000FF">
                    <a:lumMod val="5000"/>
                    <a:lumOff val="95000"/>
                  </a:srgbClr>
                </a:gs>
                <a:gs pos="50000">
                  <a:srgbClr val="0000FF">
                    <a:lumMod val="45000"/>
                    <a:lumOff val="55000"/>
                  </a:srgbClr>
                </a:gs>
                <a:gs pos="93000">
                  <a:srgbClr val="0000FF">
                    <a:lumMod val="45000"/>
                    <a:lumOff val="5500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34B97EC-0217-164B-6B7E-DAC01946ED50}"/>
                </a:ext>
              </a:extLst>
            </p:cNvPr>
            <p:cNvSpPr/>
            <p:nvPr/>
          </p:nvSpPr>
          <p:spPr>
            <a:xfrm>
              <a:off x="4655840" y="5871057"/>
              <a:ext cx="2784309" cy="288032"/>
            </a:xfrm>
            <a:prstGeom prst="rect">
              <a:avLst/>
            </a:prstGeom>
            <a:gradFill flip="none" rotWithShape="1">
              <a:gsLst>
                <a:gs pos="0">
                  <a:srgbClr val="FFFFFF"/>
                </a:gs>
                <a:gs pos="27000">
                  <a:srgbClr val="FF9900"/>
                </a:gs>
                <a:gs pos="85000">
                  <a:srgbClr val="FF9900"/>
                </a:gs>
                <a:gs pos="100000">
                  <a:srgbClr val="FFFFFF"/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51FE0D1-B8DB-8FB9-C1BE-56A8DF55F7C1}"/>
                </a:ext>
              </a:extLst>
            </p:cNvPr>
            <p:cNvSpPr/>
            <p:nvPr/>
          </p:nvSpPr>
          <p:spPr>
            <a:xfrm>
              <a:off x="7440149" y="5871057"/>
              <a:ext cx="4320480" cy="288032"/>
            </a:xfrm>
            <a:prstGeom prst="rect">
              <a:avLst/>
            </a:prstGeom>
            <a:gradFill flip="none" rotWithShape="1">
              <a:gsLst>
                <a:gs pos="6000">
                  <a:srgbClr val="0000FF">
                    <a:lumMod val="5000"/>
                    <a:lumOff val="95000"/>
                  </a:srgbClr>
                </a:gs>
                <a:gs pos="37000">
                  <a:srgbClr val="40C245">
                    <a:lumMod val="75000"/>
                  </a:srgbClr>
                </a:gs>
                <a:gs pos="86000">
                  <a:srgbClr val="40C245">
                    <a:lumMod val="75000"/>
                  </a:srgbClr>
                </a:gs>
                <a:gs pos="100000">
                  <a:srgbClr val="40C245">
                    <a:lumMod val="40000"/>
                    <a:lumOff val="60000"/>
                  </a:srgb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F9291E9-0216-9C1C-795C-026571417981}"/>
                </a:ext>
              </a:extLst>
            </p:cNvPr>
            <p:cNvSpPr txBox="1"/>
            <p:nvPr/>
          </p:nvSpPr>
          <p:spPr>
            <a:xfrm>
              <a:off x="1223252" y="5840863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  - 204</a:t>
              </a:r>
              <a:r>
                <a:rPr lang="en-US" sz="1867" b="1" kern="0" dirty="0">
                  <a:solidFill>
                    <a:srgbClr val="FFFFFF"/>
                  </a:solidFill>
                  <a:latin typeface="Arial"/>
                </a:rPr>
                <a:t>0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96E9247-C7EA-3BAB-0645-449B99C256CA}"/>
                </a:ext>
              </a:extLst>
            </p:cNvPr>
            <p:cNvSpPr txBox="1"/>
            <p:nvPr/>
          </p:nvSpPr>
          <p:spPr>
            <a:xfrm>
              <a:off x="5408963" y="5831828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2045 - 2060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E022571-0F8A-E35E-F8D2-993707B47D9C}"/>
                </a:ext>
              </a:extLst>
            </p:cNvPr>
            <p:cNvSpPr txBox="1"/>
            <p:nvPr/>
          </p:nvSpPr>
          <p:spPr>
            <a:xfrm>
              <a:off x="9200091" y="5821227"/>
              <a:ext cx="2254957" cy="379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2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   2070 - 2095 </a:t>
              </a:r>
              <a:endParaRPr kumimoji="0" lang="en-GB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1" name="Picture 20" descr="Diagram, radar chart&#10;&#10;Description automatically generated">
              <a:extLst>
                <a:ext uri="{FF2B5EF4-FFF2-40B4-BE49-F238E27FC236}">
                  <a16:creationId xmlns:a16="http://schemas.microsoft.com/office/drawing/2014/main" id="{3F80E957-B21A-30EE-8E43-14CDE18EF84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65210" y="2763683"/>
              <a:ext cx="3795188" cy="3077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4175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E0A867-DF59-B714-8636-9369AE2787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77705" y="1592263"/>
                <a:ext cx="5106308" cy="356492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Linear electron accelerator with plasma wake-field technology as Higgs factory: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(CM ~216 GeV)</a:t>
                </a:r>
              </a:p>
              <a:p>
                <a:r>
                  <a:rPr lang="en-US" u="sng" dirty="0"/>
                  <a:t>Advantages:</a:t>
                </a:r>
                <a:r>
                  <a:rPr lang="en-US" dirty="0"/>
                  <a:t> acceleration with small energy spread in energy, small emittances</a:t>
                </a:r>
              </a:p>
              <a:p>
                <a:r>
                  <a:rPr lang="en-US" u="sng" dirty="0"/>
                  <a:t>Challenges:</a:t>
                </a:r>
                <a:r>
                  <a:rPr lang="en-US" dirty="0"/>
                  <a:t> acceleration of positron, multiple plasma cells, integrated luminosity</a:t>
                </a:r>
                <a:endParaRPr lang="en-US" u="sng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E0A867-DF59-B714-8636-9369AE2787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77705" y="1592263"/>
                <a:ext cx="5106308" cy="3564929"/>
              </a:xfrm>
              <a:blipFill>
                <a:blip r:embed="rId2"/>
                <a:stretch>
                  <a:fillRect l="-2730" t="-2837" r="-3226" b="-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D8EED18-8AB5-63E4-2E1E-8DFAB50EF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the future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02AD31-D52F-E2D0-4839-A23991677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8918F-D951-7192-69AC-2FEA1B69D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1BE73-9DC3-B8CE-DFCC-267D8129A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17A64E-06F5-6923-DBE1-EFAF790B9C1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74" y="1630547"/>
            <a:ext cx="4661655" cy="2856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B6AA52-B93C-5C3C-5CA0-120026C024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074" y="4434842"/>
            <a:ext cx="6239631" cy="176593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30EDDF-7C05-0236-1AE5-B0E2C2DBBF6A}"/>
              </a:ext>
            </a:extLst>
          </p:cNvPr>
          <p:cNvSpPr txBox="1"/>
          <p:nvPr/>
        </p:nvSpPr>
        <p:spPr>
          <a:xfrm>
            <a:off x="3759130" y="2231946"/>
            <a:ext cx="26811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W.P. </a:t>
            </a:r>
            <a:r>
              <a:rPr lang="en-GB" sz="1200" dirty="0" err="1"/>
              <a:t>Leemans</a:t>
            </a:r>
            <a:r>
              <a:rPr lang="en-GB" sz="1200" dirty="0"/>
              <a:t> &amp; E. </a:t>
            </a:r>
            <a:r>
              <a:rPr lang="en-GB" sz="1200" dirty="0" err="1"/>
              <a:t>Esarey</a:t>
            </a:r>
            <a:r>
              <a:rPr lang="en-GB" sz="1200" dirty="0"/>
              <a:t>, Physics Today, March 2009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D487DC-79BF-4350-3123-97BC4CDF63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6120" y="5212540"/>
            <a:ext cx="3741368" cy="93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186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48948A-C217-A88F-4323-E9198E9F9B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The accelerators or strictly speaking </a:t>
            </a:r>
          </a:p>
          <a:p>
            <a:pPr algn="ctr">
              <a:lnSpc>
                <a:spcPct val="200000"/>
              </a:lnSpc>
            </a:pPr>
            <a:r>
              <a:rPr lang="en-US" sz="2800" dirty="0">
                <a:solidFill>
                  <a:srgbClr val="FF0000"/>
                </a:solidFill>
              </a:rPr>
              <a:t>the charged particle accelerators</a:t>
            </a:r>
          </a:p>
          <a:p>
            <a:pPr algn="ctr">
              <a:lnSpc>
                <a:spcPct val="200000"/>
              </a:lnSpc>
            </a:pPr>
            <a:r>
              <a:rPr lang="en-US" sz="2800" dirty="0"/>
              <a:t>Are electromechanical systems “machines” capable of producing </a:t>
            </a:r>
            <a:r>
              <a:rPr lang="en-US" sz="2800" dirty="0">
                <a:solidFill>
                  <a:srgbClr val="00B050"/>
                </a:solidFill>
              </a:rPr>
              <a:t>high-energy particle beams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A124167-EE16-4053-8999-8A9D80AF9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</a:t>
            </a:r>
            <a:r>
              <a:rPr lang="en-US" dirty="0">
                <a:solidFill>
                  <a:srgbClr val="C00000"/>
                </a:solidFill>
              </a:rPr>
              <a:t>accelerators</a:t>
            </a:r>
            <a:r>
              <a:rPr lang="en-US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E8751-ADEF-33EA-1101-675C17F50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2C6B6-287F-3E22-F152-BABA8C10B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E6056-A197-5343-8F89-0D0622A3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139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C93866-6D92-03D0-2B4F-90FF05AB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695" y="3554905"/>
            <a:ext cx="8424317" cy="26824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Muon Collider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Variable center of mass from Z, H (~200 GeV) up to</a:t>
            </a:r>
            <a:r>
              <a:rPr lang="el-GR" dirty="0"/>
              <a:t> 10 </a:t>
            </a:r>
            <a:r>
              <a:rPr lang="en-US" dirty="0" err="1"/>
              <a:t>TeV</a:t>
            </a:r>
            <a:r>
              <a:rPr lang="en-US" dirty="0"/>
              <a:t> – clear path for higher energies </a:t>
            </a:r>
            <a:r>
              <a:rPr lang="el-GR" dirty="0"/>
              <a:t>!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Advantages : no synchrotron radiation losses for muons, optimized energy consumption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Challenges : required development of several new technologies for the production of the muon beams, the emittance reduction and fast acceleration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19D839-527C-C0EA-25B9-8281BC83D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evolution of accelerators</a:t>
            </a:r>
            <a:br>
              <a:rPr lang="el-GR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the future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F8C67-E81F-2A26-7D97-1971BFB5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9707D0-D332-BF6A-8F61-88DB567EB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5609B-123B-3883-9E3B-A2200F095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D56EB4-0FFA-D6A9-8F79-341567B5CA4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84" y="2081557"/>
            <a:ext cx="2567191" cy="28736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3B2284-75E5-980A-68B1-EAFCD183F9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1622" y="1139862"/>
            <a:ext cx="7624046" cy="2260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79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76ACFA-B6B7-D122-BE00-6E6967EE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Οι επιταχυντές σήμερα</a:t>
            </a:r>
            <a:br>
              <a:rPr lang="el-GR" dirty="0"/>
            </a:br>
            <a:r>
              <a:rPr lang="el-GR" dirty="0">
                <a:solidFill>
                  <a:schemeClr val="tx1">
                    <a:lumMod val="20000"/>
                    <a:lumOff val="80000"/>
                  </a:schemeClr>
                </a:solidFill>
              </a:rPr>
              <a:t>… πέρα από την φυσική των σωματιδίων</a:t>
            </a:r>
            <a:endParaRPr lang="en-US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DF9E3-F43E-D521-2DFB-D354599FA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A877F-DAB0-548C-81CD-CBD0791D2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CD455-DB26-B11A-85EA-9FFA8C7A6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9A92A1DC-F698-84DC-ED94-9CA4A3FFB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852" y="1556792"/>
            <a:ext cx="5943600" cy="2688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8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&gt;35</a:t>
            </a:r>
            <a:r>
              <a:rPr lang="el-GR" altLang="en-US" sz="2000" dirty="0">
                <a:latin typeface="Arial Black" pitchFamily="34" charset="0"/>
              </a:rPr>
              <a:t>’</a:t>
            </a:r>
            <a:r>
              <a:rPr lang="en-GB" altLang="en-US" sz="2000" dirty="0">
                <a:latin typeface="Arial Black" pitchFamily="34" charset="0"/>
              </a:rPr>
              <a:t>000 </a:t>
            </a:r>
            <a:r>
              <a:rPr lang="el-GR" altLang="en-US" sz="2000" dirty="0" err="1">
                <a:latin typeface="Arial Black" pitchFamily="34" charset="0"/>
              </a:rPr>
              <a:t>επιταχυντ</a:t>
            </a:r>
            <a:r>
              <a:rPr lang="en-GB" altLang="en-US" sz="2000" dirty="0" err="1">
                <a:latin typeface="Arial Black" pitchFamily="34" charset="0"/>
              </a:rPr>
              <a:t>έ</a:t>
            </a:r>
            <a:r>
              <a:rPr lang="el-GR" altLang="en-US" sz="2000" dirty="0">
                <a:latin typeface="Arial Black" pitchFamily="34" charset="0"/>
              </a:rPr>
              <a:t>ς σε λειτουργία σε όλο τον κόσμο</a:t>
            </a:r>
            <a:r>
              <a:rPr lang="en-GB" altLang="en-US" sz="2000" dirty="0">
                <a:latin typeface="Arial Black" pitchFamily="34" charset="0"/>
              </a:rPr>
              <a:t>: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44% </a:t>
            </a:r>
            <a:r>
              <a:rPr lang="el-GR" altLang="en-US" sz="2000" dirty="0">
                <a:latin typeface="Arial Black" pitchFamily="34" charset="0"/>
              </a:rPr>
              <a:t>για </a:t>
            </a:r>
            <a:r>
              <a:rPr lang="el-GR" altLang="en-US" sz="2000" dirty="0" err="1">
                <a:latin typeface="Arial Black" pitchFamily="34" charset="0"/>
              </a:rPr>
              <a:t>ραδιο</a:t>
            </a:r>
            <a:r>
              <a:rPr lang="el-GR" altLang="en-US" sz="2000" dirty="0">
                <a:latin typeface="Arial Black" pitchFamily="34" charset="0"/>
              </a:rPr>
              <a:t>-θεραπεία</a:t>
            </a:r>
            <a:endParaRPr lang="en-GB" altLang="en-US" sz="2000" dirty="0">
              <a:latin typeface="Arial Black" pitchFamily="34" charset="0"/>
            </a:endParaRP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41% </a:t>
            </a:r>
            <a:r>
              <a:rPr lang="el-GR" altLang="en-US" sz="2000" dirty="0">
                <a:latin typeface="Arial Black" pitchFamily="34" charset="0"/>
              </a:rPr>
              <a:t>για εμφύτευση ιόντων</a:t>
            </a:r>
            <a:endParaRPr lang="en-GB" altLang="en-US" sz="2000" dirty="0">
              <a:latin typeface="Arial Black" pitchFamily="34" charset="0"/>
            </a:endParaRP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9% </a:t>
            </a:r>
            <a:r>
              <a:rPr lang="el-GR" altLang="en-US" sz="2000" dirty="0">
                <a:latin typeface="Arial Black" pitchFamily="34" charset="0"/>
              </a:rPr>
              <a:t>για βιομηχανικές εφαρμογές 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4% </a:t>
            </a:r>
            <a:r>
              <a:rPr lang="el-GR" altLang="en-US" sz="2000" dirty="0" err="1">
                <a:latin typeface="Arial Black" pitchFamily="34" charset="0"/>
              </a:rPr>
              <a:t>ερευνα</a:t>
            </a:r>
            <a:r>
              <a:rPr lang="el-GR" altLang="en-US" sz="2000" dirty="0">
                <a:latin typeface="Arial Black" pitchFamily="34" charset="0"/>
              </a:rPr>
              <a:t> στις χαμηλές ενέργειες</a:t>
            </a:r>
            <a:endParaRPr lang="en-GB" altLang="en-US" sz="2000" dirty="0">
              <a:latin typeface="Arial Black" pitchFamily="34" charset="0"/>
            </a:endParaRP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1% </a:t>
            </a:r>
            <a:r>
              <a:rPr lang="el-GR" altLang="en-US" sz="2000" dirty="0">
                <a:latin typeface="Arial Black" pitchFamily="34" charset="0"/>
              </a:rPr>
              <a:t>παραγωγή ισοτόπων για θεραπεία</a:t>
            </a:r>
            <a:endParaRPr lang="en-GB" altLang="en-US" sz="2000" dirty="0">
              <a:latin typeface="Arial Black" pitchFamily="34" charset="0"/>
            </a:endParaRP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&lt;1% </a:t>
            </a:r>
            <a:r>
              <a:rPr lang="el-GR" altLang="en-US" sz="2000" dirty="0">
                <a:latin typeface="Arial Black" pitchFamily="34" charset="0"/>
              </a:rPr>
              <a:t>έρευνα</a:t>
            </a:r>
            <a:endParaRPr lang="en-GB" altLang="en-US" sz="2000" dirty="0">
              <a:latin typeface="Arial Black" pitchFamily="34" charset="0"/>
            </a:endParaRPr>
          </a:p>
        </p:txBody>
      </p:sp>
      <p:pic>
        <p:nvPicPr>
          <p:cNvPr id="8" name="Picture 4" descr="Rhodotron and Dynamitron documents and descriptions">
            <a:extLst>
              <a:ext uri="{FF2B5EF4-FFF2-40B4-BE49-F238E27FC236}">
                <a16:creationId xmlns:a16="http://schemas.microsoft.com/office/drawing/2014/main" id="{8CAC9AF3-06C1-D289-3719-F9BDDC87D6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6202" y="3272247"/>
            <a:ext cx="1569264" cy="232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://www.myradiotherapy.com/general/treatment/Treatment_Machines/files/Linac5.jpg">
            <a:extLst>
              <a:ext uri="{FF2B5EF4-FFF2-40B4-BE49-F238E27FC236}">
                <a16:creationId xmlns:a16="http://schemas.microsoft.com/office/drawing/2014/main" id="{681C867A-327D-780B-862B-1C2FF5638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4891" y="1370103"/>
            <a:ext cx="2461635" cy="184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Medical-isotope cyclotron designs go full circle – CERN Courier">
            <a:extLst>
              <a:ext uri="{FF2B5EF4-FFF2-40B4-BE49-F238E27FC236}">
                <a16:creationId xmlns:a16="http://schemas.microsoft.com/office/drawing/2014/main" id="{3965E67E-4469-164D-1A88-67ED8A35B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5585" y="4005064"/>
            <a:ext cx="24860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A906BC53-DABF-F5A9-3E77-C74039E4F1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776" y="4245075"/>
            <a:ext cx="2695575" cy="1695450"/>
          </a:xfrm>
          <a:prstGeom prst="rect">
            <a:avLst/>
          </a:prstGeom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69669F37-B289-B9C6-FD85-1A3515CF534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97" y="4132718"/>
            <a:ext cx="2557233" cy="170482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ACC74D-8B82-DC7B-095C-8C88E7C121D7}"/>
              </a:ext>
            </a:extLst>
          </p:cNvPr>
          <p:cNvSpPr txBox="1"/>
          <p:nvPr/>
        </p:nvSpPr>
        <p:spPr>
          <a:xfrm>
            <a:off x="395597" y="5890004"/>
            <a:ext cx="282692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200" dirty="0" err="1">
                <a:solidFill>
                  <a:srgbClr val="C00000"/>
                </a:solidFill>
              </a:rPr>
              <a:t>Επιταχυντ</a:t>
            </a:r>
            <a:r>
              <a:rPr lang="en-US" sz="1200" dirty="0" err="1">
                <a:solidFill>
                  <a:srgbClr val="C00000"/>
                </a:solidFill>
              </a:rPr>
              <a:t>ή</a:t>
            </a:r>
            <a:r>
              <a:rPr lang="el-GR" sz="1200" dirty="0">
                <a:solidFill>
                  <a:srgbClr val="C00000"/>
                </a:solidFill>
              </a:rPr>
              <a:t>ς </a:t>
            </a:r>
            <a:r>
              <a:rPr lang="en-US" sz="1200" dirty="0">
                <a:solidFill>
                  <a:srgbClr val="C00000"/>
                </a:solidFill>
              </a:rPr>
              <a:t>tandem </a:t>
            </a:r>
            <a:r>
              <a:rPr lang="el-GR" sz="1200" dirty="0">
                <a:solidFill>
                  <a:srgbClr val="C00000"/>
                </a:solidFill>
              </a:rPr>
              <a:t>για έρευνα υλικών και </a:t>
            </a:r>
            <a:r>
              <a:rPr lang="el-GR" sz="1200" dirty="0" err="1">
                <a:solidFill>
                  <a:srgbClr val="C00000"/>
                </a:solidFill>
              </a:rPr>
              <a:t>εργα</a:t>
            </a:r>
            <a:r>
              <a:rPr lang="el-GR" sz="1200" dirty="0">
                <a:solidFill>
                  <a:srgbClr val="C00000"/>
                </a:solidFill>
              </a:rPr>
              <a:t> τέχνης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E17CE3-8ED2-ABB3-33E3-2EC61DAAACA3}"/>
              </a:ext>
            </a:extLst>
          </p:cNvPr>
          <p:cNvSpPr txBox="1"/>
          <p:nvPr/>
        </p:nvSpPr>
        <p:spPr>
          <a:xfrm>
            <a:off x="3485101" y="5956330"/>
            <a:ext cx="282692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200" dirty="0" err="1">
                <a:solidFill>
                  <a:srgbClr val="C00000"/>
                </a:solidFill>
              </a:rPr>
              <a:t>Εμπορικ</a:t>
            </a:r>
            <a:r>
              <a:rPr lang="en-US" sz="1200" dirty="0" err="1">
                <a:solidFill>
                  <a:srgbClr val="C00000"/>
                </a:solidFill>
              </a:rPr>
              <a:t>ό</a:t>
            </a:r>
            <a:r>
              <a:rPr lang="el-GR" sz="1200" dirty="0">
                <a:solidFill>
                  <a:srgbClr val="C00000"/>
                </a:solidFill>
              </a:rPr>
              <a:t> σύστημα για εμφύτευση ιόντων</a:t>
            </a:r>
            <a:endParaRPr lang="en-US" sz="12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undefined">
            <a:extLst>
              <a:ext uri="{FF2B5EF4-FFF2-40B4-BE49-F238E27FC236}">
                <a16:creationId xmlns:a16="http://schemas.microsoft.com/office/drawing/2014/main" id="{B6BD9245-3B0F-BF3E-EB35-04391E98D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660" y="5037900"/>
            <a:ext cx="720232" cy="69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D6F11F-FDB0-0C80-DFF4-4DB80340BE4E}"/>
              </a:ext>
            </a:extLst>
          </p:cNvPr>
          <p:cNvSpPr txBox="1"/>
          <p:nvPr/>
        </p:nvSpPr>
        <p:spPr>
          <a:xfrm>
            <a:off x="6674254" y="5679331"/>
            <a:ext cx="21602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To </a:t>
            </a:r>
            <a:r>
              <a:rPr lang="en-US" sz="1200" dirty="0" err="1">
                <a:solidFill>
                  <a:srgbClr val="C00000"/>
                </a:solidFill>
              </a:rPr>
              <a:t>Rhodotron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l-GR" sz="1200" dirty="0">
                <a:solidFill>
                  <a:srgbClr val="C00000"/>
                </a:solidFill>
              </a:rPr>
              <a:t>της ΙΒΑ για την παραγωγή</a:t>
            </a:r>
            <a:r>
              <a:rPr lang="en-US" sz="1200" dirty="0" err="1">
                <a:solidFill>
                  <a:srgbClr val="C00000"/>
                </a:solidFill>
              </a:rPr>
              <a:t>ή</a:t>
            </a:r>
            <a:r>
              <a:rPr lang="el-GR" sz="1200" dirty="0">
                <a:solidFill>
                  <a:srgbClr val="C00000"/>
                </a:solidFill>
              </a:rPr>
              <a:t> ισχυρών δεσμών ηλεκτρονίων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C626CA-ACD2-1DAC-709C-AA8D09BAC76B}"/>
              </a:ext>
            </a:extLst>
          </p:cNvPr>
          <p:cNvSpPr txBox="1"/>
          <p:nvPr/>
        </p:nvSpPr>
        <p:spPr>
          <a:xfrm>
            <a:off x="9443042" y="3301272"/>
            <a:ext cx="24485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l-GR" sz="1200" dirty="0">
                <a:solidFill>
                  <a:srgbClr val="C00000"/>
                </a:solidFill>
              </a:rPr>
              <a:t>Γραμμικός επιταχυντής ηλεκτρονίων για ράδιο-θεραπεία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628A60-5D76-E4AF-E983-AD319756CA42}"/>
              </a:ext>
            </a:extLst>
          </p:cNvPr>
          <p:cNvSpPr txBox="1"/>
          <p:nvPr/>
        </p:nvSpPr>
        <p:spPr>
          <a:xfrm>
            <a:off x="9403625" y="5852372"/>
            <a:ext cx="24485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C00000"/>
                </a:solidFill>
              </a:rPr>
              <a:t>Cyclotron </a:t>
            </a:r>
            <a:r>
              <a:rPr lang="el-GR" sz="1200" dirty="0" err="1">
                <a:solidFill>
                  <a:srgbClr val="C00000"/>
                </a:solidFill>
              </a:rPr>
              <a:t>προτονίων</a:t>
            </a:r>
            <a:r>
              <a:rPr lang="el-GR" sz="1200" dirty="0">
                <a:solidFill>
                  <a:srgbClr val="C00000"/>
                </a:solidFill>
              </a:rPr>
              <a:t> για παραγωγή </a:t>
            </a:r>
            <a:r>
              <a:rPr lang="el-GR" sz="1200" dirty="0" err="1">
                <a:solidFill>
                  <a:srgbClr val="C00000"/>
                </a:solidFill>
              </a:rPr>
              <a:t>ραδιο</a:t>
            </a:r>
            <a:r>
              <a:rPr lang="el-GR" sz="1200" dirty="0">
                <a:solidFill>
                  <a:srgbClr val="C00000"/>
                </a:solidFill>
              </a:rPr>
              <a:t>-ισοτόπων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8" name="Line Callout 1 (No Border) 17">
            <a:extLst>
              <a:ext uri="{FF2B5EF4-FFF2-40B4-BE49-F238E27FC236}">
                <a16:creationId xmlns:a16="http://schemas.microsoft.com/office/drawing/2014/main" id="{D804A1BE-CB56-5D63-B7D9-3D050D0C76E2}"/>
              </a:ext>
            </a:extLst>
          </p:cNvPr>
          <p:cNvSpPr/>
          <p:nvPr/>
        </p:nvSpPr>
        <p:spPr>
          <a:xfrm>
            <a:off x="6520278" y="1483619"/>
            <a:ext cx="1569263" cy="612648"/>
          </a:xfrm>
          <a:prstGeom prst="callout1">
            <a:avLst>
              <a:gd name="adj1" fmla="val 50645"/>
              <a:gd name="adj2" fmla="val -5647"/>
              <a:gd name="adj3" fmla="val 115745"/>
              <a:gd name="adj4" fmla="val -158142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Θεραπεία καρκίνου</a:t>
            </a:r>
            <a:endParaRPr lang="en-US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Line Callout 1 (No Border) 18">
            <a:extLst>
              <a:ext uri="{FF2B5EF4-FFF2-40B4-BE49-F238E27FC236}">
                <a16:creationId xmlns:a16="http://schemas.microsoft.com/office/drawing/2014/main" id="{D1AC8ABF-C2A2-1BC5-7B89-4A92D79AD8CE}"/>
              </a:ext>
            </a:extLst>
          </p:cNvPr>
          <p:cNvSpPr/>
          <p:nvPr/>
        </p:nvSpPr>
        <p:spPr>
          <a:xfrm>
            <a:off x="6220652" y="1817100"/>
            <a:ext cx="1569263" cy="612648"/>
          </a:xfrm>
          <a:prstGeom prst="callout1">
            <a:avLst>
              <a:gd name="adj1" fmla="val 50645"/>
              <a:gd name="adj2" fmla="val -5647"/>
              <a:gd name="adj3" fmla="val 122234"/>
              <a:gd name="adj4" fmla="val -126896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>
            <a:noAutofit/>
          </a:bodyPr>
          <a:lstStyle/>
          <a:p>
            <a:pPr algn="ctr"/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Ανάπτυξη </a:t>
            </a:r>
            <a:r>
              <a:rPr lang="el-GR" sz="1200" b="1" dirty="0" err="1">
                <a:solidFill>
                  <a:schemeClr val="accent3">
                    <a:lumMod val="75000"/>
                  </a:schemeClr>
                </a:solidFill>
              </a:rPr>
              <a:t>ημι</a:t>
            </a:r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-αγωγών</a:t>
            </a:r>
            <a:endParaRPr lang="en-US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Line Callout 1 (No Border) 19">
            <a:extLst>
              <a:ext uri="{FF2B5EF4-FFF2-40B4-BE49-F238E27FC236}">
                <a16:creationId xmlns:a16="http://schemas.microsoft.com/office/drawing/2014/main" id="{E429B88F-D999-4D2E-B027-665ABCC829B7}"/>
              </a:ext>
            </a:extLst>
          </p:cNvPr>
          <p:cNvSpPr/>
          <p:nvPr/>
        </p:nvSpPr>
        <p:spPr>
          <a:xfrm>
            <a:off x="6100819" y="2213512"/>
            <a:ext cx="2765651" cy="612648"/>
          </a:xfrm>
          <a:prstGeom prst="callout1">
            <a:avLst>
              <a:gd name="adj1" fmla="val 50645"/>
              <a:gd name="adj2" fmla="val -5647"/>
              <a:gd name="adj3" fmla="val 116308"/>
              <a:gd name="adj4" fmla="val -47532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Υλικά: αποστείρωση, χρονολόγηση με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C, </a:t>
            </a:r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επεξεργασία αερίων </a:t>
            </a:r>
            <a:r>
              <a:rPr lang="el-GR" sz="1200" b="1" dirty="0" err="1">
                <a:solidFill>
                  <a:schemeClr val="accent3">
                    <a:lumMod val="75000"/>
                  </a:schemeClr>
                </a:solidFill>
              </a:rPr>
              <a:t>διύλησης</a:t>
            </a:r>
            <a:endParaRPr lang="en-US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Line Callout 1 (No Border) 20">
            <a:extLst>
              <a:ext uri="{FF2B5EF4-FFF2-40B4-BE49-F238E27FC236}">
                <a16:creationId xmlns:a16="http://schemas.microsoft.com/office/drawing/2014/main" id="{F27BB69F-4177-1807-E79B-26FAB102963A}"/>
              </a:ext>
            </a:extLst>
          </p:cNvPr>
          <p:cNvSpPr/>
          <p:nvPr/>
        </p:nvSpPr>
        <p:spPr>
          <a:xfrm>
            <a:off x="5844903" y="2741111"/>
            <a:ext cx="3131417" cy="612648"/>
          </a:xfrm>
          <a:prstGeom prst="callout1">
            <a:avLst>
              <a:gd name="adj1" fmla="val 50645"/>
              <a:gd name="adj2" fmla="val -5647"/>
              <a:gd name="adj3" fmla="val 84467"/>
              <a:gd name="adj4" fmla="val -23927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Υλικά: </a:t>
            </a:r>
            <a:r>
              <a:rPr lang="el-GR" sz="1200" b="1" dirty="0" err="1">
                <a:solidFill>
                  <a:schemeClr val="accent3">
                    <a:lumMod val="75000"/>
                  </a:schemeClr>
                </a:solidFill>
              </a:rPr>
              <a:t>μικρο</a:t>
            </a:r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-ανάλυση, φασματογράφοι μάζας,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PIXE (particle-induced X-ray emission)</a:t>
            </a:r>
          </a:p>
        </p:txBody>
      </p:sp>
      <p:sp>
        <p:nvSpPr>
          <p:cNvPr id="22" name="Line Callout 1 (No Border) 21">
            <a:extLst>
              <a:ext uri="{FF2B5EF4-FFF2-40B4-BE49-F238E27FC236}">
                <a16:creationId xmlns:a16="http://schemas.microsoft.com/office/drawing/2014/main" id="{55B56B4F-857F-39DC-C925-8AB416CA4489}"/>
              </a:ext>
            </a:extLst>
          </p:cNvPr>
          <p:cNvSpPr/>
          <p:nvPr/>
        </p:nvSpPr>
        <p:spPr>
          <a:xfrm>
            <a:off x="6188665" y="3252978"/>
            <a:ext cx="3131417" cy="392875"/>
          </a:xfrm>
          <a:prstGeom prst="callout1">
            <a:avLst>
              <a:gd name="adj1" fmla="val 50645"/>
              <a:gd name="adj2" fmla="val -5647"/>
              <a:gd name="adj3" fmla="val 84467"/>
              <a:gd name="adj4" fmla="val -23927"/>
            </a:avLst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36000" rIns="36000" bIns="36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PET </a:t>
            </a:r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και </a:t>
            </a: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SPECT </a:t>
            </a:r>
            <a:r>
              <a:rPr lang="el-GR" sz="1200" b="1" dirty="0">
                <a:solidFill>
                  <a:schemeClr val="accent3">
                    <a:lumMod val="75000"/>
                  </a:schemeClr>
                </a:solidFill>
              </a:rPr>
              <a:t>απεικόνισης</a:t>
            </a:r>
            <a:endParaRPr lang="en-US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262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6964C6-F6F7-4DA0-95E0-F9E8CAECBB27}"/>
              </a:ext>
            </a:extLst>
          </p:cNvPr>
          <p:cNvSpPr txBox="1"/>
          <p:nvPr/>
        </p:nvSpPr>
        <p:spPr>
          <a:xfrm>
            <a:off x="767408" y="5013176"/>
            <a:ext cx="10801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For the slides I used images and text from past presentations from </a:t>
            </a:r>
            <a:r>
              <a:rPr lang="en-US" dirty="0" err="1">
                <a:solidFill>
                  <a:schemeClr val="bg1"/>
                </a:solidFill>
              </a:rPr>
              <a:t>collegues</a:t>
            </a:r>
            <a:r>
              <a:rPr lang="en-US" dirty="0">
                <a:solidFill>
                  <a:schemeClr val="bg1"/>
                </a:solidFill>
              </a:rPr>
              <a:t>, past CAS or JUAS schools, publications and information from web and Wikipedia. Many thanks to all.</a:t>
            </a:r>
            <a:endParaRPr lang="el-GR" dirty="0">
              <a:solidFill>
                <a:schemeClr val="bg1"/>
              </a:solidFill>
            </a:endParaRPr>
          </a:p>
          <a:p>
            <a:pPr algn="l"/>
            <a:endParaRPr lang="el-GR" dirty="0">
              <a:solidFill>
                <a:schemeClr val="bg1"/>
              </a:solidFill>
            </a:endParaRPr>
          </a:p>
          <a:p>
            <a:pPr algn="l"/>
            <a:r>
              <a:rPr lang="en-US" dirty="0">
                <a:solidFill>
                  <a:schemeClr val="bg1"/>
                </a:solidFill>
              </a:rPr>
              <a:t>In case of questions contact met in my e-</a:t>
            </a:r>
            <a:r>
              <a:rPr lang="en-US" dirty="0" err="1">
                <a:solidFill>
                  <a:schemeClr val="bg1"/>
                </a:solidFill>
              </a:rPr>
              <a:t>mial</a:t>
            </a:r>
            <a:r>
              <a:rPr lang="en-US" dirty="0">
                <a:solidFill>
                  <a:schemeClr val="bg1"/>
                </a:solidFill>
              </a:rPr>
              <a:t>: </a:t>
            </a:r>
            <a:r>
              <a:rPr lang="en-US" b="1" dirty="0" err="1">
                <a:solidFill>
                  <a:srgbClr val="FF40FF"/>
                </a:solidFill>
              </a:rPr>
              <a:t>Ilias.Efthymiopoulos@cern.ch</a:t>
            </a:r>
            <a:r>
              <a:rPr lang="el-GR" b="1" dirty="0">
                <a:solidFill>
                  <a:srgbClr val="FF40FF"/>
                </a:solidFill>
              </a:rPr>
              <a:t> </a:t>
            </a:r>
            <a:endParaRPr lang="en-US" b="1" dirty="0">
              <a:solidFill>
                <a:srgbClr val="FF4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945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D8D9BB-E18C-D1D9-008C-79A5A0149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751907" cy="4608512"/>
          </a:xfrm>
        </p:spPr>
        <p:txBody>
          <a:bodyPr/>
          <a:lstStyle/>
          <a:p>
            <a:r>
              <a:rPr lang="en-US" dirty="0"/>
              <a:t>To create new particles</a:t>
            </a:r>
            <a:endParaRPr lang="el-GR" dirty="0"/>
          </a:p>
          <a:p>
            <a:endParaRPr lang="el-GR" dirty="0"/>
          </a:p>
          <a:p>
            <a:r>
              <a:rPr lang="en-US" dirty="0"/>
              <a:t>To probe and study the structure of matter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296331-0706-CCBF-00BE-9EB5C79B5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high-energy?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82279-213C-144E-75CB-E1F774CB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4D79A-46EC-C465-6AD0-48C41665F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3E50F-7FCE-2BCF-9B2F-F75426826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CEC845-8EDD-94E7-1ABA-8DAFD42FD100}"/>
                  </a:ext>
                </a:extLst>
              </p:cNvPr>
              <p:cNvSpPr txBox="1"/>
              <p:nvPr/>
            </p:nvSpPr>
            <p:spPr>
              <a:xfrm>
                <a:off x="5447928" y="1401051"/>
                <a:ext cx="2327943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CEC845-8EDD-94E7-1ABA-8DAFD42FD1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7928" y="1401051"/>
                <a:ext cx="2327943" cy="615553"/>
              </a:xfrm>
              <a:prstGeom prst="rect">
                <a:avLst/>
              </a:prstGeom>
              <a:blipFill>
                <a:blip r:embed="rId2"/>
                <a:stretch>
                  <a:fillRect l="-1630" t="-4082" b="-40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4BF261-F66A-2571-282C-FD31BC6CEA98}"/>
                  </a:ext>
                </a:extLst>
              </p:cNvPr>
              <p:cNvSpPr txBox="1"/>
              <p:nvPr/>
            </p:nvSpPr>
            <p:spPr>
              <a:xfrm>
                <a:off x="5159896" y="2331745"/>
                <a:ext cx="3816424" cy="10755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l-GR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l-GR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en-US" sz="40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4BF261-F66A-2571-282C-FD31BC6CE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896" y="2331745"/>
                <a:ext cx="3816424" cy="1075551"/>
              </a:xfrm>
              <a:prstGeom prst="rect">
                <a:avLst/>
              </a:prstGeom>
              <a:blipFill>
                <a:blip r:embed="rId3"/>
                <a:stretch>
                  <a:fillRect b="-15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D6D67E-3529-4EBD-8DE4-BDBF958D06FA}"/>
                  </a:ext>
                </a:extLst>
              </p:cNvPr>
              <p:cNvSpPr txBox="1"/>
              <p:nvPr/>
            </p:nvSpPr>
            <p:spPr>
              <a:xfrm>
                <a:off x="9088190" y="2566079"/>
                <a:ext cx="2808311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2000" b="1" i="1" dirty="0">
                    <a:solidFill>
                      <a:srgbClr val="303030"/>
                    </a:solidFill>
                    <a:latin typeface="Century Gothic" panose="020B0502020202020204" pitchFamily="34" charset="0"/>
                    <a:ea typeface="Cambria Math" panose="02040503050406030204" pitchFamily="18" charset="0"/>
                  </a:rPr>
                  <a:t>Planck’s constant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ℏ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=197.3269 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rgbClr val="30303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𝑓𝑚</m:t>
                      </m:r>
                    </m:oMath>
                  </m:oMathPara>
                </a14:m>
                <a:endParaRPr lang="en-US" sz="2000" b="0" dirty="0">
                  <a:solidFill>
                    <a:srgbClr val="30303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6D6D67E-3529-4EBD-8DE4-BDBF958D06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8190" y="2566079"/>
                <a:ext cx="2808311" cy="615553"/>
              </a:xfrm>
              <a:prstGeom prst="rect">
                <a:avLst/>
              </a:prstGeom>
              <a:blipFill>
                <a:blip r:embed="rId4"/>
                <a:stretch>
                  <a:fillRect t="-14286" r="-901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9206278-7678-7E9E-4806-3737B9AF4A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6279227"/>
                  </p:ext>
                </p:extLst>
              </p:nvPr>
            </p:nvGraphicFramePr>
            <p:xfrm>
              <a:off x="3215680" y="3749552"/>
              <a:ext cx="6408712" cy="2225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96640">
                      <a:extLst>
                        <a:ext uri="{9D8B030D-6E8A-4147-A177-3AD203B41FA5}">
                          <a16:colId xmlns:a16="http://schemas.microsoft.com/office/drawing/2014/main" val="2190373646"/>
                        </a:ext>
                      </a:extLst>
                    </a:gridCol>
                    <a:gridCol w="2623840">
                      <a:extLst>
                        <a:ext uri="{9D8B030D-6E8A-4147-A177-3AD203B41FA5}">
                          <a16:colId xmlns:a16="http://schemas.microsoft.com/office/drawing/2014/main" val="2009369172"/>
                        </a:ext>
                      </a:extLst>
                    </a:gridCol>
                    <a:gridCol w="2088232">
                      <a:extLst>
                        <a:ext uri="{9D8B030D-6E8A-4147-A177-3AD203B41FA5}">
                          <a16:colId xmlns:a16="http://schemas.microsoft.com/office/drawing/2014/main" val="339772304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Structure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size</a:t>
                          </a:r>
                          <a:r>
                            <a:rPr lang="el-GR" dirty="0"/>
                            <a:t> [</a:t>
                          </a:r>
                          <a:r>
                            <a:rPr lang="en-US" dirty="0"/>
                            <a:t>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</a:t>
                          </a:r>
                          <a:r>
                            <a:rPr lang="el-GR" dirty="0"/>
                            <a:t> [</a:t>
                          </a:r>
                          <a:r>
                            <a:rPr lang="en-US" dirty="0"/>
                            <a:t>GeV]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7354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dirty="0" err="1"/>
                            <a:t>Å</a:t>
                          </a:r>
                          <a:r>
                            <a:rPr lang="en-US" dirty="0"/>
                            <a:t> ⇒ 10</a:t>
                          </a:r>
                          <a:r>
                            <a:rPr lang="en-US" baseline="30000" dirty="0"/>
                            <a:t>-10</a:t>
                          </a:r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~10</a:t>
                          </a:r>
                          <a:r>
                            <a:rPr lang="en-US" baseline="30000" dirty="0"/>
                            <a:t>-5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06082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nucleus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10 f</a:t>
                          </a:r>
                          <a:r>
                            <a:rPr lang="en-US" dirty="0"/>
                            <a:t>erm ⇒ 10</a:t>
                          </a:r>
                          <a:r>
                            <a:rPr lang="en-US" baseline="30000" dirty="0"/>
                            <a:t>-14</a:t>
                          </a:r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~0.1</a:t>
                          </a:r>
                          <a:endParaRPr lang="en-US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438699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nucleons</a:t>
                          </a:r>
                          <a:r>
                            <a:rPr lang="el-GR" dirty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1</a:t>
                          </a:r>
                          <a:r>
                            <a:rPr lang="en-US" dirty="0"/>
                            <a:t> 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 ⇒ 10</a:t>
                          </a:r>
                          <a:r>
                            <a:rPr lang="en-US" baseline="30000" dirty="0"/>
                            <a:t>-15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~1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63648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quark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  <a:r>
                            <a:rPr lang="en-US" baseline="30000" dirty="0"/>
                            <a:t>-3</a:t>
                          </a:r>
                          <a:r>
                            <a:rPr lang="en-US" dirty="0"/>
                            <a:t> 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 ⇒ 10</a:t>
                          </a:r>
                          <a:r>
                            <a:rPr lang="en-US" baseline="30000" dirty="0"/>
                            <a:t>-18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~10</a:t>
                          </a:r>
                          <a:r>
                            <a:rPr lang="en-US" b="1" baseline="300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95446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&lt; quark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10</a:t>
                          </a:r>
                          <a:r>
                            <a:rPr lang="en-US" b="1" baseline="30000" dirty="0"/>
                            <a:t>-4</a:t>
                          </a:r>
                          <a:r>
                            <a:rPr lang="en-US" b="1" dirty="0"/>
                            <a:t> </a:t>
                          </a:r>
                          <a:r>
                            <a:rPr lang="en-US" b="1" dirty="0" err="1"/>
                            <a:t>fm</a:t>
                          </a:r>
                          <a:r>
                            <a:rPr lang="en-US" b="1" dirty="0"/>
                            <a:t> ⇒ 10</a:t>
                          </a:r>
                          <a:r>
                            <a:rPr lang="en-US" b="1" baseline="30000" dirty="0"/>
                            <a:t>-19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~10</a:t>
                          </a:r>
                          <a:r>
                            <a:rPr lang="en-US" b="1" baseline="30000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03770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99206278-7678-7E9E-4806-3737B9AF4A6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46279227"/>
                  </p:ext>
                </p:extLst>
              </p:nvPr>
            </p:nvGraphicFramePr>
            <p:xfrm>
              <a:off x="3215680" y="3749552"/>
              <a:ext cx="6408712" cy="2225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696640">
                      <a:extLst>
                        <a:ext uri="{9D8B030D-6E8A-4147-A177-3AD203B41FA5}">
                          <a16:colId xmlns:a16="http://schemas.microsoft.com/office/drawing/2014/main" val="2190373646"/>
                        </a:ext>
                      </a:extLst>
                    </a:gridCol>
                    <a:gridCol w="2623840">
                      <a:extLst>
                        <a:ext uri="{9D8B030D-6E8A-4147-A177-3AD203B41FA5}">
                          <a16:colId xmlns:a16="http://schemas.microsoft.com/office/drawing/2014/main" val="2009369172"/>
                        </a:ext>
                      </a:extLst>
                    </a:gridCol>
                    <a:gridCol w="2088232">
                      <a:extLst>
                        <a:ext uri="{9D8B030D-6E8A-4147-A177-3AD203B41FA5}">
                          <a16:colId xmlns:a16="http://schemas.microsoft.com/office/drawing/2014/main" val="339772304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Structure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size</a:t>
                          </a:r>
                          <a:r>
                            <a:rPr lang="el-GR" dirty="0"/>
                            <a:t> [</a:t>
                          </a:r>
                          <a:r>
                            <a:rPr lang="en-US" dirty="0"/>
                            <a:t>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energy</a:t>
                          </a:r>
                          <a:r>
                            <a:rPr lang="el-GR" dirty="0"/>
                            <a:t> [</a:t>
                          </a:r>
                          <a:r>
                            <a:rPr lang="en-US" dirty="0"/>
                            <a:t>GeV]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07354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atom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65534" t="-103333" r="-80583" b="-4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~10</a:t>
                          </a:r>
                          <a:r>
                            <a:rPr lang="en-US" baseline="30000" dirty="0"/>
                            <a:t>-5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06082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nucleus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10 f</a:t>
                          </a:r>
                          <a:r>
                            <a:rPr lang="en-US" dirty="0"/>
                            <a:t>erm ⇒ 10</a:t>
                          </a:r>
                          <a:r>
                            <a:rPr lang="en-US" baseline="30000" dirty="0"/>
                            <a:t>-14</a:t>
                          </a:r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~0.1</a:t>
                          </a:r>
                          <a:endParaRPr lang="en-US" baseline="30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438699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nucleons</a:t>
                          </a:r>
                          <a:r>
                            <a:rPr lang="el-GR" dirty="0"/>
                            <a:t> 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1</a:t>
                          </a:r>
                          <a:r>
                            <a:rPr lang="en-US" dirty="0"/>
                            <a:t> 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 ⇒ 10</a:t>
                          </a:r>
                          <a:r>
                            <a:rPr lang="en-US" baseline="30000" dirty="0"/>
                            <a:t>-15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~1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63648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quark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</a:t>
                          </a:r>
                          <a:r>
                            <a:rPr lang="en-US" baseline="30000" dirty="0"/>
                            <a:t>-3</a:t>
                          </a:r>
                          <a:r>
                            <a:rPr lang="en-US" dirty="0"/>
                            <a:t> </a:t>
                          </a:r>
                          <a:r>
                            <a:rPr lang="en-US" dirty="0" err="1"/>
                            <a:t>fm</a:t>
                          </a:r>
                          <a:r>
                            <a:rPr lang="en-US" dirty="0"/>
                            <a:t> ⇒ 10</a:t>
                          </a:r>
                          <a:r>
                            <a:rPr lang="en-US" baseline="30000" dirty="0"/>
                            <a:t>-18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~10</a:t>
                          </a:r>
                          <a:r>
                            <a:rPr lang="en-US" b="1" baseline="30000" dirty="0"/>
                            <a:t>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95446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/>
                            <a:t>&lt; quark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10</a:t>
                          </a:r>
                          <a:r>
                            <a:rPr lang="en-US" b="1" baseline="30000" dirty="0"/>
                            <a:t>-4</a:t>
                          </a:r>
                          <a:r>
                            <a:rPr lang="en-US" b="1" dirty="0"/>
                            <a:t> </a:t>
                          </a:r>
                          <a:r>
                            <a:rPr lang="en-US" b="1" dirty="0" err="1"/>
                            <a:t>fm</a:t>
                          </a:r>
                          <a:r>
                            <a:rPr lang="en-US" b="1" dirty="0"/>
                            <a:t> ⇒ 10</a:t>
                          </a:r>
                          <a:r>
                            <a:rPr lang="en-US" b="1" baseline="30000" dirty="0"/>
                            <a:t>-19</a:t>
                          </a:r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1" dirty="0"/>
                            <a:t>~10</a:t>
                          </a:r>
                          <a:r>
                            <a:rPr lang="en-US" b="1" baseline="30000" dirty="0"/>
                            <a:t>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9037709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050" name="Picture 2">
            <a:extLst>
              <a:ext uri="{FF2B5EF4-FFF2-40B4-BE49-F238E27FC236}">
                <a16:creationId xmlns:a16="http://schemas.microsoft.com/office/drawing/2014/main" id="{54BD4289-29A6-FC42-A28B-2B3A490D4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3645024"/>
            <a:ext cx="2286000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Brace 11">
            <a:extLst>
              <a:ext uri="{FF2B5EF4-FFF2-40B4-BE49-F238E27FC236}">
                <a16:creationId xmlns:a16="http://schemas.microsoft.com/office/drawing/2014/main" id="{FBC0F090-294F-FDF8-E86C-90A8DCE3F17B}"/>
              </a:ext>
            </a:extLst>
          </p:cNvPr>
          <p:cNvSpPr/>
          <p:nvPr/>
        </p:nvSpPr>
        <p:spPr>
          <a:xfrm>
            <a:off x="9912424" y="5265737"/>
            <a:ext cx="432048" cy="677987"/>
          </a:xfrm>
          <a:prstGeom prst="rightBrac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90B9B4-9AB5-D495-4E22-6D9977EAB45B}"/>
              </a:ext>
            </a:extLst>
          </p:cNvPr>
          <p:cNvSpPr txBox="1"/>
          <p:nvPr/>
        </p:nvSpPr>
        <p:spPr>
          <a:xfrm>
            <a:off x="10492346" y="5284438"/>
            <a:ext cx="1143793" cy="55399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Energy of LHC!</a:t>
            </a:r>
          </a:p>
        </p:txBody>
      </p:sp>
    </p:spTree>
    <p:extLst>
      <p:ext uri="{BB962C8B-B14F-4D97-AF65-F5344CB8AC3E}">
        <p14:creationId xmlns:p14="http://schemas.microsoft.com/office/powerpoint/2010/main" val="1210059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E0F08-9D12-274C-BD80-377ADA1CC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4784" y="373593"/>
            <a:ext cx="9479229" cy="1065742"/>
          </a:xfrm>
        </p:spPr>
        <p:txBody>
          <a:bodyPr/>
          <a:lstStyle/>
          <a:p>
            <a:r>
              <a:rPr lang="en-US" dirty="0"/>
              <a:t>The CERN Accelerator Complex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B4A29C-9275-4A1E-0E3C-76E1D3892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BC92C-9634-5026-659B-9138F800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9F5A5-F3A3-2140-8B99-59A2B26D1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236EED-1C92-4D5B-9BCC-D81944282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530" y="1129143"/>
            <a:ext cx="7354285" cy="45997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EE264-268E-237A-7510-AD94E7159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E80B4E-D285-486B-5F23-8D7F5F602D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346" y="77944"/>
            <a:ext cx="2160000" cy="16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A2C2E3-7726-759D-A3BE-A358369FC3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346" y="1791757"/>
            <a:ext cx="2160000" cy="1455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39C18C-90F4-C6E4-D5D9-67FDE46EF7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6995C0-BB88-86BB-5083-6B928C4660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2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8725BFB8-02C1-F768-0473-976F59CAA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0055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Exceptionally slow antiprotons | CERN">
            <a:extLst>
              <a:ext uri="{FF2B5EF4-FFF2-40B4-BE49-F238E27FC236}">
                <a16:creationId xmlns:a16="http://schemas.microsoft.com/office/drawing/2014/main" id="{16E3D05B-D634-C884-6424-0BA1D65E5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46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Low Energy Ion Ring (LEIR) | Open Days 2019">
            <a:extLst>
              <a:ext uri="{FF2B5EF4-FFF2-40B4-BE49-F238E27FC236}">
                <a16:creationId xmlns:a16="http://schemas.microsoft.com/office/drawing/2014/main" id="{EF70B2C3-86A8-EF66-ADE0-BF171188F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4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707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D3CFD-D004-BACB-3A8E-D84868CF3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LINAC 4 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source and linear acceleration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F1907-71B3-98F8-DC97-7AA08C34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ADF84-6AD0-A3F2-A0D7-BEC690F4B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33822A-66EE-031B-70F0-EF4414C98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Placeholder 7">
            <a:extLst>
              <a:ext uri="{FF2B5EF4-FFF2-40B4-BE49-F238E27FC236}">
                <a16:creationId xmlns:a16="http://schemas.microsoft.com/office/drawing/2014/main" id="{ED83EF5C-4F90-6889-DE19-46546274BA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68" b="10968"/>
          <a:stretch/>
        </p:blipFill>
        <p:spPr>
          <a:xfrm>
            <a:off x="377191" y="1370202"/>
            <a:ext cx="9379761" cy="4886514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DD1B2E-3BC4-1A09-B390-C5589FD4A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5773" y="4557134"/>
            <a:ext cx="7772400" cy="16995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54A1F7-5BB2-4FD0-C078-213A8B48DA62}"/>
              </a:ext>
            </a:extLst>
          </p:cNvPr>
          <p:cNvSpPr txBox="1"/>
          <p:nvPr/>
        </p:nvSpPr>
        <p:spPr>
          <a:xfrm>
            <a:off x="7968208" y="1804267"/>
            <a:ext cx="3964528" cy="23879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800" b="0" dirty="0"/>
              <a:t>H</a:t>
            </a:r>
            <a:r>
              <a:rPr lang="en-US" sz="1800" b="0" baseline="30000" dirty="0"/>
              <a:t>-</a:t>
            </a:r>
            <a:r>
              <a:rPr lang="en-US" sz="1800" b="0" dirty="0"/>
              <a:t> ion source at 45 keV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Accelerates beam up to 160 MeV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The chopping scheme allows removing some of the </a:t>
            </a:r>
            <a:r>
              <a:rPr lang="en-US" sz="1800" b="0" dirty="0" err="1"/>
              <a:t>Linac</a:t>
            </a:r>
            <a:r>
              <a:rPr lang="en-US" sz="18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Pulse rate 1.2 s</a:t>
            </a:r>
          </a:p>
        </p:txBody>
      </p:sp>
    </p:spTree>
    <p:extLst>
      <p:ext uri="{BB962C8B-B14F-4D97-AF65-F5344CB8AC3E}">
        <p14:creationId xmlns:p14="http://schemas.microsoft.com/office/powerpoint/2010/main" val="258355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4E848-114D-7546-1DCB-7052FE54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LINAC 4 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acceleration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58ADEA-ECB9-8B15-D0C3-9275765B8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EC9B75-B765-BBC5-F6E4-1E22CA38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0FD2C7-E63C-B17D-ED5B-EF31B0940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Placeholder 6">
            <a:extLst>
              <a:ext uri="{FF2B5EF4-FFF2-40B4-BE49-F238E27FC236}">
                <a16:creationId xmlns:a16="http://schemas.microsoft.com/office/drawing/2014/main" id="{2AC8534D-B592-8BA1-0E6E-C46489990D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324239" y="1538628"/>
            <a:ext cx="9181026" cy="4782980"/>
          </a:xfrm>
          <a:prstGeom prst="rect">
            <a:avLst/>
          </a:prstGeom>
          <a:pattFill prst="pct5"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2BAA83-67F7-4289-72FC-438D9C4AE3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010" y="4191770"/>
            <a:ext cx="2967048" cy="207750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2A31630-EDC2-D71A-8A9E-E9490640C316}"/>
              </a:ext>
            </a:extLst>
          </p:cNvPr>
          <p:cNvGrpSpPr>
            <a:grpSpLocks noChangeAspect="1"/>
          </p:cNvGrpSpPr>
          <p:nvPr/>
        </p:nvGrpSpPr>
        <p:grpSpPr>
          <a:xfrm>
            <a:off x="5726774" y="4165758"/>
            <a:ext cx="2246037" cy="2043893"/>
            <a:chOff x="5036863" y="3678787"/>
            <a:chExt cx="2770909" cy="25215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373AAA1-AAEB-7503-31CF-86896B13AC54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A402332-0A8A-652C-F39C-56D4BB612C1D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1FEF696-9E19-26B7-2811-C204C063098C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3" name="Group 1081">
                  <a:extLst>
                    <a:ext uri="{FF2B5EF4-FFF2-40B4-BE49-F238E27FC236}">
                      <a16:creationId xmlns:a16="http://schemas.microsoft.com/office/drawing/2014/main" id="{F9DA4490-8502-99E1-17BB-8E12109CF6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39" name="Text Box 1029">
                    <a:extLst>
                      <a:ext uri="{FF2B5EF4-FFF2-40B4-BE49-F238E27FC236}">
                        <a16:creationId xmlns:a16="http://schemas.microsoft.com/office/drawing/2014/main" id="{6147E06C-2195-1BAC-B70B-04F7C0D7D005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0" name="Text Box 1030">
                    <a:extLst>
                      <a:ext uri="{FF2B5EF4-FFF2-40B4-BE49-F238E27FC236}">
                        <a16:creationId xmlns:a16="http://schemas.microsoft.com/office/drawing/2014/main" id="{A63F92EF-F1AF-97B2-20DF-1C3341B0232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1" name="Oval 1031">
                    <a:extLst>
                      <a:ext uri="{FF2B5EF4-FFF2-40B4-BE49-F238E27FC236}">
                        <a16:creationId xmlns:a16="http://schemas.microsoft.com/office/drawing/2014/main" id="{1E50BE53-735A-2086-AD7F-97B1A000CF4D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2" name="Line 1032">
                    <a:extLst>
                      <a:ext uri="{FF2B5EF4-FFF2-40B4-BE49-F238E27FC236}">
                        <a16:creationId xmlns:a16="http://schemas.microsoft.com/office/drawing/2014/main" id="{9E699933-4C53-2558-11EA-DA1EE57A13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Line 1037">
                    <a:extLst>
                      <a:ext uri="{FF2B5EF4-FFF2-40B4-BE49-F238E27FC236}">
                        <a16:creationId xmlns:a16="http://schemas.microsoft.com/office/drawing/2014/main" id="{57CBFE5A-69AD-1295-5288-D88B69428B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0D8BC11-3F93-C66C-10CF-C36CAF45775B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8B91AA-3A65-9F87-12E6-AF788FCE3D09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FC5EBE05-4DE1-D7B7-6307-18DC079C63B3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5D22092-D9FF-F5B2-B701-A401577688E4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707D1C3F-202C-2543-FB3F-03E70F8928AA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AB0B46C-9E5D-416C-7C45-5D377E0AF527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7534161-3D01-B9F0-2081-3400970B08F3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399BCB9-5357-DE80-D7ED-EB9846EB062F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0626A0D-BCB7-5133-8090-6F87113C59F9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F15BC47-DDE2-6616-5C35-84A7CBB2C9C0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4E34D89-B4C0-F72B-3CD6-43B5EA0B7040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41F24E5-F424-656F-4A52-4D10B1546F4F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23A2E8F8-4B95-4B2A-2B64-3A8E7909D7BE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269B76B-6A46-4740-2497-5053DB1A192C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A8F56266-C3C3-B38E-7E77-FCB887D0DED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EF62D75F-B85B-2358-B0F1-7E61E17CBC23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A015C2D0-5E54-4DD4-32CB-5C769BDF9C5C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20FC8B7-773F-948D-720A-BC58867E0E46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8FF4117-1ABA-BE42-BAFE-ED20A01BC3F9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B13216B6-84CA-E39A-7919-5BE294B6C489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37CEF7E-D388-375E-E812-73A8E878A766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318F740-0810-C16C-4FF5-0C7549757346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6F49460-4D65-874E-FC68-6D01B6C828D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617ABB6-BF9C-64AF-6605-012792B82EB1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D9447A4E-7032-CE33-D609-50B8B7FA5623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E0EDC90-07AF-D100-0681-F9534A29FA97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64547D4-A744-803B-CE7C-D3BFCCC77C20}"/>
              </a:ext>
            </a:extLst>
          </p:cNvPr>
          <p:cNvGrpSpPr>
            <a:grpSpLocks noChangeAspect="1"/>
          </p:cNvGrpSpPr>
          <p:nvPr/>
        </p:nvGrpSpPr>
        <p:grpSpPr>
          <a:xfrm>
            <a:off x="8075330" y="4165758"/>
            <a:ext cx="2246037" cy="2043893"/>
            <a:chOff x="8238991" y="3695881"/>
            <a:chExt cx="2770909" cy="252152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308E8AA-9EF5-8767-D694-2E63964D585A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C754717-E1B8-6144-C38B-269DD2E0A1AB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AE14D352-C48D-74BF-19A2-1025362366D1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49" name="Group 1081">
                  <a:extLst>
                    <a:ext uri="{FF2B5EF4-FFF2-40B4-BE49-F238E27FC236}">
                      <a16:creationId xmlns:a16="http://schemas.microsoft.com/office/drawing/2014/main" id="{4F6B7ACD-015E-64D0-C4FA-9B02F25A8E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5" name="Text Box 1029">
                    <a:extLst>
                      <a:ext uri="{FF2B5EF4-FFF2-40B4-BE49-F238E27FC236}">
                        <a16:creationId xmlns:a16="http://schemas.microsoft.com/office/drawing/2014/main" id="{BAE05BD0-BF7E-2EEC-BADD-78123E21E50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6" name="Text Box 1030">
                    <a:extLst>
                      <a:ext uri="{FF2B5EF4-FFF2-40B4-BE49-F238E27FC236}">
                        <a16:creationId xmlns:a16="http://schemas.microsoft.com/office/drawing/2014/main" id="{FB1108AA-41A5-3D70-6BEC-C22233C5556E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7" name="Oval 1031">
                    <a:extLst>
                      <a:ext uri="{FF2B5EF4-FFF2-40B4-BE49-F238E27FC236}">
                        <a16:creationId xmlns:a16="http://schemas.microsoft.com/office/drawing/2014/main" id="{F53313B6-C7CC-E1B2-A452-17E87CB1EDD6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78" name="Line 1032">
                    <a:extLst>
                      <a:ext uri="{FF2B5EF4-FFF2-40B4-BE49-F238E27FC236}">
                        <a16:creationId xmlns:a16="http://schemas.microsoft.com/office/drawing/2014/main" id="{0B1AC75B-436D-B141-30C6-1B96BAF6E4C7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9" name="Line 1037">
                    <a:extLst>
                      <a:ext uri="{FF2B5EF4-FFF2-40B4-BE49-F238E27FC236}">
                        <a16:creationId xmlns:a16="http://schemas.microsoft.com/office/drawing/2014/main" id="{42F6CB8F-BDEF-59ED-35E5-CE81DFF899F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B2111FA-A831-6AA0-0C73-2252D1CB25D9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48D09DA5-74FF-2DE3-A22C-173DDF3F6910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DEE107B-B963-AFB2-4C68-0061F84A80FA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0EBF91E5-75A8-9BAC-B108-9B8EE9978EE0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AF9ED3AD-732B-96A3-402C-F49BA0F7217F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9E58177D-AD01-9360-4D16-837625CF2A0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9649A54B-2D9F-EF2E-100B-149CDD4F02B5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53641C2A-48B6-D5D8-1B96-8D4FFC1D93F7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22666931-0E56-DFF3-A05C-A28C7466D8CE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4F4A173-B667-B15B-8093-DDBAF86E117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E557E678-1525-31CC-F0AD-421B88749CFB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946324C3-C4D4-A2B4-A6AE-34F03749386F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3C2D1927-895C-746E-2CF1-35FA8370B237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ED2BEC31-443A-C201-D226-BDEE58E077FD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DB39F9A7-711C-6E30-8E04-92E229075186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ABB3598B-C6D4-D6B2-44B8-B694F56B2F97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51E5FD87-0875-E4FA-F082-A763C9F13666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32DABAAB-3AA9-D89F-8A2C-A1F60B70C459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D05F0AC5-6704-AD1F-1CD4-69174D2961CD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BC331EF5-F2F8-B0A6-5CFC-B9100316798B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66D6047-1595-4A77-40B3-787518979C39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1119E538-522A-3DEE-9765-CDB26E3CC1EB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6309D01-1C42-AE04-02F8-DA585F021832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593CA614-7229-5E94-23F7-998FDC807DB5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431AAFA7-EFEB-BE37-1D67-5F8CC8ACB6B7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F3A715C-3ABD-2127-A6C6-91FA96AF705C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sp>
        <p:nvSpPr>
          <p:cNvPr id="154" name="TextBox 153">
            <a:extLst>
              <a:ext uri="{FF2B5EF4-FFF2-40B4-BE49-F238E27FC236}">
                <a16:creationId xmlns:a16="http://schemas.microsoft.com/office/drawing/2014/main" id="{9E5328E4-6BC5-4AC8-BC02-60E00578CAD9}"/>
              </a:ext>
            </a:extLst>
          </p:cNvPr>
          <p:cNvSpPr txBox="1"/>
          <p:nvPr/>
        </p:nvSpPr>
        <p:spPr>
          <a:xfrm>
            <a:off x="7366470" y="1697507"/>
            <a:ext cx="4524634" cy="218787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1</a:t>
            </a:r>
            <a:r>
              <a:rPr lang="en-US" sz="1800" b="0" baseline="30000" dirty="0"/>
              <a:t>st</a:t>
            </a:r>
            <a:r>
              <a:rPr lang="en-US" sz="18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800" b="0" dirty="0"/>
              <a:t>Each ring will inject over multi-turns, using charge exchange injection</a:t>
            </a:r>
          </a:p>
        </p:txBody>
      </p:sp>
    </p:spTree>
    <p:extLst>
      <p:ext uri="{BB962C8B-B14F-4D97-AF65-F5344CB8AC3E}">
        <p14:creationId xmlns:p14="http://schemas.microsoft.com/office/powerpoint/2010/main" val="158881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64ABC-6131-7169-9F34-ED4768797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ISOLDE Facility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Radioactive Ion Beam production and Acceleration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11D00-C271-2DE2-DFE6-D0110FF7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12C2D2-AC87-A99A-8544-D4DFDD698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CE7B72-96C7-14AD-79BD-84D85669D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1E8FA61-D65C-6BB3-93F0-7F9316A27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719417"/>
            <a:ext cx="8002089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n 7" descr="Fig3.png">
            <a:extLst>
              <a:ext uri="{FF2B5EF4-FFF2-40B4-BE49-F238E27FC236}">
                <a16:creationId xmlns:a16="http://schemas.microsoft.com/office/drawing/2014/main" id="{DFA02C21-DB9C-B763-7EAD-3FF651D330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3648981"/>
            <a:ext cx="3779928" cy="254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119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ED8A4-A765-4295-7F06-143EEED08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PS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Proton &amp; ion acceleration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3AC3C1-93F5-6925-87AE-A0360909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85CFAE-B3F3-BFE3-9B12-70778B48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I. Efthymiopoulos -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392F43-E019-6D1E-20CA-1BB6B984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4" descr="benedikt-alvarez_Page_32">
            <a:extLst>
              <a:ext uri="{FF2B5EF4-FFF2-40B4-BE49-F238E27FC236}">
                <a16:creationId xmlns:a16="http://schemas.microsoft.com/office/drawing/2014/main" id="{936908A0-D95A-2EAE-7D6D-4D213BF37C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358179" y="260648"/>
            <a:ext cx="5668329" cy="594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6A8BFD-F5F1-847E-ED07-0065183F142A}"/>
              </a:ext>
            </a:extLst>
          </p:cNvPr>
          <p:cNvSpPr txBox="1"/>
          <p:nvPr/>
        </p:nvSpPr>
        <p:spPr>
          <a:xfrm>
            <a:off x="393434" y="1772816"/>
            <a:ext cx="5426524" cy="39114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RF gymnastics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</p:txBody>
      </p:sp>
    </p:spTree>
    <p:extLst>
      <p:ext uri="{BB962C8B-B14F-4D97-AF65-F5344CB8AC3E}">
        <p14:creationId xmlns:p14="http://schemas.microsoft.com/office/powerpoint/2010/main" val="3201033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722EF0BB-C51A-5E4F-8D89-AA915C88893D}" vid="{E7EA7340-4153-BD45-A8AB-DE68A0850F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16527</TotalTime>
  <Words>2030</Words>
  <Application>Microsoft Macintosh PowerPoint</Application>
  <PresentationFormat>Widescreen</PresentationFormat>
  <Paragraphs>433</Paragraphs>
  <Slides>32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Arial Black</vt:lpstr>
      <vt:lpstr>Calibri</vt:lpstr>
      <vt:lpstr>Cambria Math</vt:lpstr>
      <vt:lpstr>Century Gothic</vt:lpstr>
      <vt:lpstr>Times New Roman</vt:lpstr>
      <vt:lpstr>Wingdings</vt:lpstr>
      <vt:lpstr>Office Theme</vt:lpstr>
      <vt:lpstr>Few words on Accelerators The CERN Accelerator Complex</vt:lpstr>
      <vt:lpstr>The CERN</vt:lpstr>
      <vt:lpstr>What are the accelerators?</vt:lpstr>
      <vt:lpstr>Why do we need high-energy? </vt:lpstr>
      <vt:lpstr>The CERN Accelerator Complex</vt:lpstr>
      <vt:lpstr>The LINAC 4  Proton source and linear acceleration</vt:lpstr>
      <vt:lpstr>The LINAC 4  Proton acceleration</vt:lpstr>
      <vt:lpstr>The ISOLDE Facility Radioactive Ion Beam production and Acceleration</vt:lpstr>
      <vt:lpstr>The PS Proton &amp; ion acceleration</vt:lpstr>
      <vt:lpstr>The PS East Area Proton extraction – secondary beams, experiments</vt:lpstr>
      <vt:lpstr>The nTOF Proton extraction – neutron beam</vt:lpstr>
      <vt:lpstr>The Antimatter Factory (AD – ELENA) Anti-proton beams - deceleration</vt:lpstr>
      <vt:lpstr>The SPS Proton &amp; Ion acceleration</vt:lpstr>
      <vt:lpstr>The SPS North Area Particle beams – Fixed target experiments</vt:lpstr>
      <vt:lpstr>The AWAKE Facility Plasma wake field acceleration R&amp;D</vt:lpstr>
      <vt:lpstr>The LHC Proton &amp; ion beam collider</vt:lpstr>
      <vt:lpstr>The LHC Proton &amp; ion beam collider</vt:lpstr>
      <vt:lpstr>The LHC Proton &amp; ion beam collider</vt:lpstr>
      <vt:lpstr>The LHC  LHC Beam Collisions and Luminosity</vt:lpstr>
      <vt:lpstr>The LHC  Operation beam cycle</vt:lpstr>
      <vt:lpstr>The LHC  Operation – beam filling in injectors</vt:lpstr>
      <vt:lpstr>The evolution of accelerators …the past</vt:lpstr>
      <vt:lpstr>The evolution of accelerators … the present</vt:lpstr>
      <vt:lpstr>The evolution of accelerators … the present</vt:lpstr>
      <vt:lpstr>The evolution of accelerators … the present</vt:lpstr>
      <vt:lpstr>The evolution of accelerators The Livingston diagram</vt:lpstr>
      <vt:lpstr>The evolution of accelerators CERN – the HL-LHC upgrade</vt:lpstr>
      <vt:lpstr>The evolution of accelerators CERN – the high-energy frontier</vt:lpstr>
      <vt:lpstr>The evolution of accelerators … the future</vt:lpstr>
      <vt:lpstr>The evolution of accelerators … the future</vt:lpstr>
      <vt:lpstr>Οι επιταχυντές σήμερα … πέρα από την φυσική των σωματιδίων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Ilias Efthymiopoulos</dc:creator>
  <cp:lastModifiedBy>Ilias Efthymiopoulos</cp:lastModifiedBy>
  <cp:revision>116</cp:revision>
  <cp:lastPrinted>2020-01-30T13:49:18Z</cp:lastPrinted>
  <dcterms:created xsi:type="dcterms:W3CDTF">2020-06-04T20:04:16Z</dcterms:created>
  <dcterms:modified xsi:type="dcterms:W3CDTF">2024-06-03T02:24:30Z</dcterms:modified>
</cp:coreProperties>
</file>