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9"/>
  </p:notesMasterIdLst>
  <p:sldIdLst>
    <p:sldId id="801" r:id="rId2"/>
    <p:sldId id="257" r:id="rId3"/>
    <p:sldId id="800" r:id="rId4"/>
    <p:sldId id="760" r:id="rId5"/>
    <p:sldId id="761" r:id="rId6"/>
    <p:sldId id="762" r:id="rId7"/>
    <p:sldId id="763" r:id="rId8"/>
    <p:sldId id="757" r:id="rId9"/>
    <p:sldId id="764" r:id="rId10"/>
    <p:sldId id="765" r:id="rId11"/>
    <p:sldId id="766" r:id="rId12"/>
    <p:sldId id="767" r:id="rId13"/>
    <p:sldId id="768" r:id="rId14"/>
    <p:sldId id="769" r:id="rId15"/>
    <p:sldId id="770" r:id="rId16"/>
    <p:sldId id="771" r:id="rId17"/>
    <p:sldId id="775" r:id="rId18"/>
    <p:sldId id="777" r:id="rId19"/>
    <p:sldId id="776" r:id="rId20"/>
    <p:sldId id="778" r:id="rId21"/>
    <p:sldId id="779" r:id="rId22"/>
    <p:sldId id="780" r:id="rId23"/>
    <p:sldId id="781" r:id="rId24"/>
    <p:sldId id="802" r:id="rId25"/>
    <p:sldId id="803" r:id="rId26"/>
    <p:sldId id="784" r:id="rId27"/>
    <p:sldId id="783" r:id="rId28"/>
    <p:sldId id="785" r:id="rId29"/>
    <p:sldId id="787" r:id="rId30"/>
    <p:sldId id="786" r:id="rId31"/>
    <p:sldId id="804" r:id="rId32"/>
    <p:sldId id="798" r:id="rId33"/>
    <p:sldId id="772" r:id="rId34"/>
    <p:sldId id="773" r:id="rId35"/>
    <p:sldId id="774" r:id="rId36"/>
    <p:sldId id="797" r:id="rId37"/>
    <p:sldId id="799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E4F25"/>
    <a:srgbClr val="008000"/>
    <a:srgbClr val="0000FF"/>
    <a:srgbClr val="93318A"/>
    <a:srgbClr val="FF0000"/>
    <a:srgbClr val="6D75B6"/>
    <a:srgbClr val="B30000"/>
    <a:srgbClr val="00B7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10" d="100"/>
          <a:sy n="110" d="100"/>
        </p:scale>
        <p:origin x="6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18A06-653E-45B0-94E0-6DF409FE9A7F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8DA6C5-8D3B-441F-9F19-873B0755D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684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gradFill flip="none" rotWithShape="1">
          <a:gsLst>
            <a:gs pos="1000">
              <a:schemeClr val="accent1">
                <a:lumMod val="50000"/>
              </a:schemeClr>
            </a:gs>
            <a:gs pos="22000">
              <a:srgbClr val="F9FCFE"/>
            </a:gs>
            <a:gs pos="29000">
              <a:schemeClr val="bg1"/>
            </a:gs>
            <a:gs pos="26000">
              <a:srgbClr val="1F4E79"/>
            </a:gs>
            <a:gs pos="4000">
              <a:schemeClr val="bg1"/>
            </a:gs>
            <a:gs pos="93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2296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55574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A5B23-043F-43E8-9081-701A3B42E229}" type="datetime1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0" y="314287"/>
            <a:ext cx="1164657" cy="1139513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6060205" y="692669"/>
            <a:ext cx="6137710" cy="761131"/>
          </a:xfrm>
        </p:spPr>
        <p:txBody>
          <a:bodyPr>
            <a:normAutofit/>
          </a:bodyPr>
          <a:lstStyle>
            <a:lvl1pPr marL="0" indent="0" algn="ctr">
              <a:buNone/>
              <a:defRPr sz="2200" i="1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857880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9" y="-171450"/>
            <a:ext cx="11001291" cy="1207008"/>
          </a:xfrm>
        </p:spPr>
        <p:txBody>
          <a:bodyPr anchor="b">
            <a:normAutofit/>
          </a:bodyPr>
          <a:lstStyle>
            <a:lvl1pPr>
              <a:lnSpc>
                <a:spcPct val="200000"/>
              </a:lnSpc>
              <a:defRPr sz="44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4500" y="141093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5408" y="187588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D9F6F-2AF6-43E4-8E8F-0C4A31E44BD9}" type="datetime1">
              <a:rPr lang="en-GB" smtClean="0"/>
              <a:t>30/05/2024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632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B115-9876-44B7-BAFC-2A782755B0AD}" type="datetime1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135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7273E-F45C-4C9F-883F-42D01DE31526}" type="datetime1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37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836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496499"/>
            <a:ext cx="2743200" cy="365125"/>
          </a:xfrm>
        </p:spPr>
        <p:txBody>
          <a:bodyPr/>
          <a:lstStyle/>
          <a:p>
            <a:fld id="{CD083BAA-4420-4561-B2BA-DF23AC00CEA7}" type="datetime1">
              <a:rPr lang="en-GB" smtClean="0"/>
              <a:t>30/05/2024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496499"/>
            <a:ext cx="4114800" cy="365125"/>
          </a:xfrm>
        </p:spPr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496499"/>
            <a:ext cx="2743200" cy="365125"/>
          </a:xfrm>
        </p:spPr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954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6DE99-3B76-460C-A82F-2C86A11E83B4}" type="datetime1">
              <a:rPr lang="en-GB" smtClean="0"/>
              <a:t>30/05/2024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C357812-70AD-A339-6C12-A7DE358B7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8566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8D7A4-BD07-4C12-A527-09CADFCE5C3D}" type="datetime1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701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9C48-F448-4951-AE6E-322B6764C1CD}" type="datetime1">
              <a:rPr lang="en-GB" smtClean="0"/>
              <a:t>30/05/2024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426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5C45B-1F9D-4BF0-930B-F5E160BEB7E1}" type="datetime1">
              <a:rPr lang="en-GB" smtClean="0"/>
              <a:t>30/05/2024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73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2FEB-5A5C-4C67-BC23-1FBE05FDAD75}" type="datetime1">
              <a:rPr lang="en-GB" smtClean="0"/>
              <a:t>30/05/2024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184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231E-89CD-4FEA-95A7-14CDF82BF346}" type="datetime1">
              <a:rPr lang="en-GB" smtClean="0"/>
              <a:t>30/05/2024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779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703" y="-135907"/>
            <a:ext cx="11076997" cy="1206850"/>
          </a:xfrm>
        </p:spPr>
        <p:txBody>
          <a:bodyPr anchor="b">
            <a:normAutofit/>
          </a:bodyPr>
          <a:lstStyle>
            <a:lvl1pPr>
              <a:lnSpc>
                <a:spcPct val="200000"/>
              </a:lnSpc>
              <a:defRPr sz="44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4500" y="1410937"/>
            <a:ext cx="6172200" cy="4873625"/>
          </a:xfrm>
        </p:spPr>
        <p:txBody>
          <a:bodyPr/>
          <a:lstStyle>
            <a:lvl1pPr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accent5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03" y="1893577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8B44-2E75-4995-A605-AB64C9BC7628}" type="datetime1">
              <a:rPr lang="en-GB" smtClean="0"/>
              <a:t>30/05/2024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888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accent1">
                <a:lumMod val="50000"/>
              </a:schemeClr>
            </a:gs>
            <a:gs pos="13000">
              <a:srgbClr val="F9FCFE"/>
            </a:gs>
            <a:gs pos="15000">
              <a:schemeClr val="accent1">
                <a:lumMod val="50000"/>
              </a:schemeClr>
            </a:gs>
            <a:gs pos="17000">
              <a:schemeClr val="bg1"/>
            </a:gs>
            <a:gs pos="4000">
              <a:schemeClr val="bg1"/>
            </a:gs>
            <a:gs pos="95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970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0B0FF8F5-2E07-4C6E-8652-664E517A1324}" type="datetime1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9702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/>
              <a:t>F. Asvesta | Particle Accelerators &amp; Beam Dynamics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970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256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5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7.png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21.png"/><Relationship Id="rId4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tags" Target="../tags/tag3.xml"/><Relationship Id="rId7" Type="http://schemas.openxmlformats.org/officeDocument/2006/relationships/image" Target="../media/image34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oleObject" Target="../embeddings/oleObject8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oleObject" Target="../embeddings/oleObject11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357A2-B665-9430-664B-4E73F8069D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Particle Accelerators and Beam Dynamics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F8E297-2173-55CD-C40D-71D3DDF780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Foteini Asvesta</a:t>
            </a:r>
          </a:p>
          <a:p>
            <a:endParaRPr lang="en-US" dirty="0"/>
          </a:p>
          <a:p>
            <a:r>
              <a:rPr lang="en-US" dirty="0" err="1"/>
              <a:t>Eurolabs</a:t>
            </a:r>
            <a:r>
              <a:rPr lang="en-US" dirty="0"/>
              <a:t> 2024</a:t>
            </a:r>
            <a:endParaRPr lang="en-GB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201191C7-2FD2-7872-BED5-AEC598020D1F}"/>
              </a:ext>
            </a:extLst>
          </p:cNvPr>
          <p:cNvSpPr txBox="1">
            <a:spLocks/>
          </p:cNvSpPr>
          <p:nvPr/>
        </p:nvSpPr>
        <p:spPr>
          <a:xfrm>
            <a:off x="6054290" y="324092"/>
            <a:ext cx="6137710" cy="11501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/>
              <a:t>Accelerator &amp; Technology Sector</a:t>
            </a:r>
          </a:p>
          <a:p>
            <a:pPr algn="r"/>
            <a:r>
              <a:rPr lang="en-US"/>
              <a:t>Beams Department </a:t>
            </a:r>
          </a:p>
          <a:p>
            <a:pPr algn="r"/>
            <a:r>
              <a:rPr lang="en-US"/>
              <a:t>Accelerator Beam Physics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683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110D2-9F12-1B92-7DAB-0339AEB0D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of Accelerators 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9BCC58-14D7-DE2A-6C05-8A5D4BEB9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2530" y="3459978"/>
            <a:ext cx="3886200" cy="257136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A622DD9-F6D8-DDB9-8C64-F9270D263D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3330" y="3429000"/>
            <a:ext cx="3733800" cy="260234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37F1C5F-78A0-859E-CD1B-873162A7C5A8}"/>
              </a:ext>
            </a:extLst>
          </p:cNvPr>
          <p:cNvSpPr txBox="1">
            <a:spLocks/>
          </p:cNvSpPr>
          <p:nvPr/>
        </p:nvSpPr>
        <p:spPr>
          <a:xfrm>
            <a:off x="2937175" y="1860291"/>
            <a:ext cx="631764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i="1" dirty="0">
                <a:latin typeface="+mn-lt"/>
              </a:rPr>
              <a:t>Race for higher energies</a:t>
            </a:r>
            <a:endParaRPr lang="en-GB" sz="3600" i="1" dirty="0">
              <a:latin typeface="+mn-lt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C77142-06F9-8241-A652-9ABB362CE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A1C8-77CE-4BEA-A5A4-26FC8EB01374}" type="datetime1">
              <a:rPr lang="en-GB" smtClean="0"/>
              <a:t>30/05/2024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F6F715-1704-BE2E-C92F-E8B4534F5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54BF27-129C-AD1F-2E68-2AD33297D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683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Electrostatic Accelerators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832ED-BFEB-6510-02F1-745264A18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51" y="1505237"/>
            <a:ext cx="4559138" cy="4351338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400" dirty="0"/>
              <a:t>The simplest of Accelerators!</a:t>
            </a:r>
            <a:r>
              <a:rPr lang="el-GR" sz="2400" dirty="0"/>
              <a:t> </a:t>
            </a:r>
            <a:r>
              <a:rPr lang="en-US" sz="2400" dirty="0"/>
              <a:t>(cathode ray tubes – screens...)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Particle source – </a:t>
            </a:r>
            <a:r>
              <a:rPr lang="en-US" sz="2000" b="1" dirty="0">
                <a:solidFill>
                  <a:srgbClr val="00B7A9"/>
                </a:solidFill>
              </a:rPr>
              <a:t>blue</a:t>
            </a:r>
            <a:r>
              <a:rPr lang="en-US" sz="2000" dirty="0"/>
              <a:t> electrode</a:t>
            </a:r>
            <a:r>
              <a:rPr lang="el-GR" sz="2000" dirty="0"/>
              <a:t>, </a:t>
            </a:r>
            <a:r>
              <a:rPr lang="en-US" sz="2000" dirty="0"/>
              <a:t>acceleration in an electric </a:t>
            </a:r>
            <a:r>
              <a:rPr lang="en-US" sz="2000" dirty="0" err="1"/>
              <a:t>fiels</a:t>
            </a:r>
            <a:r>
              <a:rPr lang="en-US" sz="2000" dirty="0"/>
              <a:t>, exit – </a:t>
            </a:r>
            <a:r>
              <a:rPr lang="en-US" sz="2000" b="1" dirty="0">
                <a:solidFill>
                  <a:srgbClr val="B30000"/>
                </a:solidFill>
              </a:rPr>
              <a:t>red</a:t>
            </a:r>
            <a:r>
              <a:rPr lang="en-US" sz="2000" dirty="0"/>
              <a:t> electrode.</a:t>
            </a:r>
            <a:r>
              <a:rPr lang="el-GR" sz="2000" dirty="0"/>
              <a:t> </a:t>
            </a:r>
            <a:endParaRPr lang="en-US" sz="2000" dirty="0"/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Achieved energies depend on the applied voltage.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Current increases exponentially for large voltages creating arcs and discharge 		                (</a:t>
            </a:r>
            <a:r>
              <a:rPr lang="en-US" sz="2000" i="1" dirty="0">
                <a:solidFill>
                  <a:srgbClr val="FF0000"/>
                </a:solidFill>
              </a:rPr>
              <a:t>Corona formation</a:t>
            </a:r>
            <a:r>
              <a:rPr lang="en-US" sz="2000" dirty="0"/>
              <a:t>)</a:t>
            </a:r>
            <a:endParaRPr lang="en-GB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0E40A8B3-DB85-7F09-62FD-381D92D6C2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73677" y="1197231"/>
            <a:ext cx="464820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F399427C-E674-20CC-8D57-B03ED36F99F5}"/>
              </a:ext>
            </a:extLst>
          </p:cNvPr>
          <p:cNvGrpSpPr/>
          <p:nvPr/>
        </p:nvGrpSpPr>
        <p:grpSpPr>
          <a:xfrm>
            <a:off x="7160491" y="3863944"/>
            <a:ext cx="4387994" cy="2590799"/>
            <a:chOff x="6680200" y="3937835"/>
            <a:chExt cx="4387994" cy="2590799"/>
          </a:xfrm>
        </p:grpSpPr>
        <p:sp>
          <p:nvSpPr>
            <p:cNvPr id="5" name="Line 5">
              <a:extLst>
                <a:ext uri="{FF2B5EF4-FFF2-40B4-BE49-F238E27FC236}">
                  <a16:creationId xmlns:a16="http://schemas.microsoft.com/office/drawing/2014/main" id="{7E462AFA-3ACF-40F8-7964-7FA70F092A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1200" y="6528634"/>
              <a:ext cx="3048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Line 6">
              <a:extLst>
                <a:ext uri="{FF2B5EF4-FFF2-40B4-BE49-F238E27FC236}">
                  <a16:creationId xmlns:a16="http://schemas.microsoft.com/office/drawing/2014/main" id="{63989E00-85F8-DF0D-FE1C-9C3204D41D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61200" y="4242634"/>
              <a:ext cx="0" cy="2286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Line 7">
              <a:extLst>
                <a:ext uri="{FF2B5EF4-FFF2-40B4-BE49-F238E27FC236}">
                  <a16:creationId xmlns:a16="http://schemas.microsoft.com/office/drawing/2014/main" id="{D20DC7DD-32BD-8205-28B3-53F57006A5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61200" y="5538034"/>
              <a:ext cx="2971800" cy="99060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19">
              <a:extLst>
                <a:ext uri="{FF2B5EF4-FFF2-40B4-BE49-F238E27FC236}">
                  <a16:creationId xmlns:a16="http://schemas.microsoft.com/office/drawing/2014/main" id="{766B61D3-B630-1632-6549-0A0FD7C163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61200" y="6147634"/>
              <a:ext cx="2895600" cy="381000"/>
              <a:chOff x="864" y="3744"/>
              <a:chExt cx="1824" cy="240"/>
            </a:xfrm>
          </p:grpSpPr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C8B7EFC4-71F1-5401-5850-564CD1BCD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4" y="3744"/>
                <a:ext cx="576" cy="240"/>
              </a:xfrm>
              <a:custGeom>
                <a:avLst/>
                <a:gdLst>
                  <a:gd name="T0" fmla="*/ 0 w 576"/>
                  <a:gd name="T1" fmla="*/ 240 h 240"/>
                  <a:gd name="T2" fmla="*/ 240 w 576"/>
                  <a:gd name="T3" fmla="*/ 48 h 240"/>
                  <a:gd name="T4" fmla="*/ 576 w 576"/>
                  <a:gd name="T5" fmla="*/ 0 h 240"/>
                  <a:gd name="T6" fmla="*/ 0 60000 65536"/>
                  <a:gd name="T7" fmla="*/ 0 60000 65536"/>
                  <a:gd name="T8" fmla="*/ 0 60000 65536"/>
                  <a:gd name="T9" fmla="*/ 0 w 576"/>
                  <a:gd name="T10" fmla="*/ 0 h 240"/>
                  <a:gd name="T11" fmla="*/ 576 w 576"/>
                  <a:gd name="T12" fmla="*/ 240 h 2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76" h="240">
                    <a:moveTo>
                      <a:pt x="0" y="240"/>
                    </a:moveTo>
                    <a:cubicBezTo>
                      <a:pt x="72" y="164"/>
                      <a:pt x="144" y="88"/>
                      <a:pt x="240" y="48"/>
                    </a:cubicBezTo>
                    <a:cubicBezTo>
                      <a:pt x="336" y="8"/>
                      <a:pt x="304" y="8"/>
                      <a:pt x="576" y="0"/>
                    </a:cubicBezTo>
                  </a:path>
                </a:pathLst>
              </a:cu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Line 9">
                <a:extLst>
                  <a:ext uri="{FF2B5EF4-FFF2-40B4-BE49-F238E27FC236}">
                    <a16:creationId xmlns:a16="http://schemas.microsoft.com/office/drawing/2014/main" id="{F35E339A-2ACE-A8D2-0798-41882E5EB3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3744"/>
                <a:ext cx="1296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F33A12E1-56F7-A5C2-C392-286428B60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7200" y="5919034"/>
              <a:ext cx="457200" cy="609600"/>
            </a:xfrm>
            <a:custGeom>
              <a:avLst/>
              <a:gdLst>
                <a:gd name="T0" fmla="*/ 0 w 288"/>
                <a:gd name="T1" fmla="*/ 609600 h 384"/>
                <a:gd name="T2" fmla="*/ 304800 w 288"/>
                <a:gd name="T3" fmla="*/ 457200 h 384"/>
                <a:gd name="T4" fmla="*/ 457200 w 288"/>
                <a:gd name="T5" fmla="*/ 0 h 384"/>
                <a:gd name="T6" fmla="*/ 0 60000 65536"/>
                <a:gd name="T7" fmla="*/ 0 60000 65536"/>
                <a:gd name="T8" fmla="*/ 0 60000 65536"/>
                <a:gd name="T9" fmla="*/ 0 w 288"/>
                <a:gd name="T10" fmla="*/ 0 h 384"/>
                <a:gd name="T11" fmla="*/ 288 w 288"/>
                <a:gd name="T12" fmla="*/ 384 h 3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384">
                  <a:moveTo>
                    <a:pt x="0" y="384"/>
                  </a:moveTo>
                  <a:cubicBezTo>
                    <a:pt x="72" y="368"/>
                    <a:pt x="144" y="352"/>
                    <a:pt x="192" y="288"/>
                  </a:cubicBezTo>
                  <a:cubicBezTo>
                    <a:pt x="240" y="224"/>
                    <a:pt x="264" y="112"/>
                    <a:pt x="288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12">
              <a:extLst>
                <a:ext uri="{FF2B5EF4-FFF2-40B4-BE49-F238E27FC236}">
                  <a16:creationId xmlns:a16="http://schemas.microsoft.com/office/drawing/2014/main" id="{FF019008-BDFF-B661-BD38-CC5D7041E3B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804400" y="4395034"/>
              <a:ext cx="228600" cy="15240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13">
              <a:extLst>
                <a:ext uri="{FF2B5EF4-FFF2-40B4-BE49-F238E27FC236}">
                  <a16:creationId xmlns:a16="http://schemas.microsoft.com/office/drawing/2014/main" id="{E3BB1F1B-9B7A-BDDC-27F4-E1998508FF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652000" y="4090234"/>
              <a:ext cx="0" cy="24384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DBB772A9-AD9D-7140-F4AD-442E0AEC6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1200" y="4395034"/>
              <a:ext cx="2743200" cy="2133600"/>
            </a:xfrm>
            <a:custGeom>
              <a:avLst/>
              <a:gdLst>
                <a:gd name="T0" fmla="*/ 0 w 1728"/>
                <a:gd name="T1" fmla="*/ 2133600 h 1344"/>
                <a:gd name="T2" fmla="*/ 533400 w 1728"/>
                <a:gd name="T3" fmla="*/ 1524000 h 1344"/>
                <a:gd name="T4" fmla="*/ 2133600 w 1728"/>
                <a:gd name="T5" fmla="*/ 914400 h 1344"/>
                <a:gd name="T6" fmla="*/ 2743200 w 1728"/>
                <a:gd name="T7" fmla="*/ 0 h 13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28"/>
                <a:gd name="T13" fmla="*/ 0 h 1344"/>
                <a:gd name="T14" fmla="*/ 1728 w 1728"/>
                <a:gd name="T15" fmla="*/ 1344 h 13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28" h="1344">
                  <a:moveTo>
                    <a:pt x="0" y="1344"/>
                  </a:moveTo>
                  <a:cubicBezTo>
                    <a:pt x="56" y="1216"/>
                    <a:pt x="112" y="1088"/>
                    <a:pt x="336" y="960"/>
                  </a:cubicBezTo>
                  <a:cubicBezTo>
                    <a:pt x="560" y="832"/>
                    <a:pt x="1112" y="736"/>
                    <a:pt x="1344" y="576"/>
                  </a:cubicBezTo>
                  <a:cubicBezTo>
                    <a:pt x="1576" y="416"/>
                    <a:pt x="1652" y="208"/>
                    <a:pt x="1728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16">
              <a:extLst>
                <a:ext uri="{FF2B5EF4-FFF2-40B4-BE49-F238E27FC236}">
                  <a16:creationId xmlns:a16="http://schemas.microsoft.com/office/drawing/2014/main" id="{D03042FC-212A-5078-71FB-3DCF40C2E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0200" y="4166434"/>
              <a:ext cx="245580" cy="36933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buFont typeface="Wingdings" pitchFamily="-112" charset="2"/>
                <a:buNone/>
              </a:pPr>
              <a:r>
                <a:rPr lang="en-US" b="1"/>
                <a:t>I</a:t>
              </a:r>
              <a:endParaRPr lang="en-GB" b="1"/>
            </a:p>
          </p:txBody>
        </p:sp>
        <p:sp>
          <p:nvSpPr>
            <p:cNvPr id="16" name="Rectangle 20">
              <a:extLst>
                <a:ext uri="{FF2B5EF4-FFF2-40B4-BE49-F238E27FC236}">
                  <a16:creationId xmlns:a16="http://schemas.microsoft.com/office/drawing/2014/main" id="{04CC2908-4C83-4020-A9CC-9A51E61AC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7000" y="4014034"/>
              <a:ext cx="107048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buFont typeface="Wingdings" pitchFamily="-112" charset="2"/>
                <a:buNone/>
              </a:pPr>
              <a:r>
                <a:rPr lang="en-US" dirty="0"/>
                <a:t>V</a:t>
              </a:r>
              <a:r>
                <a:rPr lang="en-US" baseline="-25000" dirty="0"/>
                <a:t>max</a:t>
              </a:r>
              <a:r>
                <a:rPr lang="en-US" dirty="0"/>
                <a:t>~ MV</a:t>
              </a:r>
              <a:endParaRPr lang="en-GB" dirty="0"/>
            </a:p>
          </p:txBody>
        </p:sp>
        <p:sp>
          <p:nvSpPr>
            <p:cNvPr id="17" name="Rectangle 21">
              <a:extLst>
                <a:ext uri="{FF2B5EF4-FFF2-40B4-BE49-F238E27FC236}">
                  <a16:creationId xmlns:a16="http://schemas.microsoft.com/office/drawing/2014/main" id="{E47D19DA-C40D-84CB-9D6A-75D34A263F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33000" y="3937835"/>
              <a:ext cx="1015214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buFont typeface="Wingdings" pitchFamily="-112" charset="2"/>
                <a:buNone/>
              </a:pPr>
              <a:r>
                <a:rPr lang="en-US" sz="1600">
                  <a:solidFill>
                    <a:srgbClr val="FF0000"/>
                  </a:solidFill>
                </a:rPr>
                <a:t>Corona </a:t>
              </a:r>
            </a:p>
            <a:p>
              <a:pPr algn="l">
                <a:buFont typeface="Wingdings" pitchFamily="-112" charset="2"/>
                <a:buNone/>
              </a:pPr>
              <a:r>
                <a:rPr lang="en-US" sz="1600">
                  <a:solidFill>
                    <a:srgbClr val="FF0000"/>
                  </a:solidFill>
                </a:rPr>
                <a:t>formation</a:t>
              </a:r>
              <a:endParaRPr lang="en-GB" sz="1600">
                <a:solidFill>
                  <a:srgbClr val="FF0000"/>
                </a:solidFill>
              </a:endParaRPr>
            </a:p>
          </p:txBody>
        </p:sp>
        <p:sp>
          <p:nvSpPr>
            <p:cNvPr id="18" name="Rectangle 22">
              <a:extLst>
                <a:ext uri="{FF2B5EF4-FFF2-40B4-BE49-F238E27FC236}">
                  <a16:creationId xmlns:a16="http://schemas.microsoft.com/office/drawing/2014/main" id="{83FB094F-43F4-9C56-2C10-2CAE9BF063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56800" y="5963484"/>
              <a:ext cx="111139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buFont typeface="Wingdings" pitchFamily="-112" charset="2"/>
                <a:buNone/>
              </a:pPr>
              <a:r>
                <a:rPr lang="en-US" sz="1600" dirty="0">
                  <a:solidFill>
                    <a:srgbClr val="0033CC"/>
                  </a:solidFill>
                </a:rPr>
                <a:t>Ion current</a:t>
              </a:r>
              <a:endParaRPr lang="en-GB" sz="1600" dirty="0">
                <a:solidFill>
                  <a:srgbClr val="0033CC"/>
                </a:solidFill>
              </a:endParaRPr>
            </a:p>
          </p:txBody>
        </p:sp>
        <p:sp>
          <p:nvSpPr>
            <p:cNvPr id="19" name="Rectangle 23">
              <a:extLst>
                <a:ext uri="{FF2B5EF4-FFF2-40B4-BE49-F238E27FC236}">
                  <a16:creationId xmlns:a16="http://schemas.microsoft.com/office/drawing/2014/main" id="{52B2CA45-4093-D3D2-B80D-808C586C6F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33000" y="5309434"/>
              <a:ext cx="72487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buFont typeface="Wingdings" pitchFamily="-112" charset="2"/>
                <a:buNone/>
              </a:pPr>
              <a:r>
                <a:rPr lang="en-US" sz="1600">
                  <a:solidFill>
                    <a:srgbClr val="008000"/>
                  </a:solidFill>
                </a:rPr>
                <a:t>Ohmic</a:t>
              </a:r>
              <a:endParaRPr lang="en-GB" sz="1600">
                <a:solidFill>
                  <a:srgbClr val="008000"/>
                </a:solidFill>
              </a:endParaRPr>
            </a:p>
          </p:txBody>
        </p:sp>
        <p:sp>
          <p:nvSpPr>
            <p:cNvPr id="20" name="Rectangle 25">
              <a:extLst>
                <a:ext uri="{FF2B5EF4-FFF2-40B4-BE49-F238E27FC236}">
                  <a16:creationId xmlns:a16="http://schemas.microsoft.com/office/drawing/2014/main" id="{37C2F31A-B1DF-4D60-023B-EFC5C3C1A2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0375" y="5247522"/>
              <a:ext cx="59663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buFont typeface="Wingdings" pitchFamily="-112" charset="2"/>
                <a:buNone/>
              </a:pPr>
              <a:r>
                <a:rPr lang="en-US"/>
                <a:t>Sum</a:t>
              </a:r>
              <a:endParaRPr lang="en-GB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2236EBE1-E6CF-F2F2-5672-0380F14DED0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571" t="5714" r="8571" b="8571"/>
          <a:stretch>
            <a:fillRect/>
          </a:stretch>
        </p:blipFill>
        <p:spPr>
          <a:xfrm>
            <a:off x="4630089" y="4016343"/>
            <a:ext cx="2286000" cy="2364828"/>
          </a:xfrm>
          <a:prstGeom prst="rect">
            <a:avLst/>
          </a:prstGeom>
        </p:spPr>
      </p:pic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53C5DAEB-0387-F7D6-841B-B973DE5B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6D08-B5B9-4395-9A74-7E7BBD7B97FF}" type="datetime1">
              <a:rPr lang="en-GB" smtClean="0"/>
              <a:t>30/05/2024</a:t>
            </a:fld>
            <a:endParaRPr lang="en-GB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8A0FB5FE-10B5-BDA4-C815-2FA2043BA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DA92225E-6E77-9FC4-79B6-97D806FB7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71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Voltage multipliers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832ED-BFEB-6510-02F1-745264A18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879" y="1324727"/>
            <a:ext cx="4559138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i="1" dirty="0"/>
              <a:t>Problem</a:t>
            </a:r>
            <a:r>
              <a:rPr lang="en-US" sz="2000" i="1" dirty="0"/>
              <a:t>: </a:t>
            </a:r>
            <a:r>
              <a:rPr lang="en-US" sz="2000" dirty="0"/>
              <a:t>Achieve higher voltages to push to higher energies</a:t>
            </a:r>
          </a:p>
          <a:p>
            <a:r>
              <a:rPr lang="en-US" sz="2000" b="1" dirty="0"/>
              <a:t>Cockcroft</a:t>
            </a:r>
            <a:r>
              <a:rPr lang="el-GR" sz="2000" b="1" dirty="0"/>
              <a:t> </a:t>
            </a:r>
            <a:r>
              <a:rPr lang="en-US" sz="2000" dirty="0"/>
              <a:t>and</a:t>
            </a:r>
            <a:r>
              <a:rPr lang="el-GR" sz="2000" dirty="0"/>
              <a:t> </a:t>
            </a:r>
            <a:r>
              <a:rPr lang="en-US" sz="2000" b="1" dirty="0"/>
              <a:t>Walton</a:t>
            </a:r>
            <a:r>
              <a:rPr lang="en-US" sz="2000" dirty="0"/>
              <a:t>(1932)</a:t>
            </a:r>
            <a:r>
              <a:rPr lang="el-GR" sz="2000" dirty="0"/>
              <a:t> </a:t>
            </a:r>
            <a:r>
              <a:rPr lang="en-US" sz="2000" dirty="0"/>
              <a:t>developed a cascade generator based on multiple rectifiers</a:t>
            </a:r>
          </a:p>
          <a:p>
            <a:r>
              <a:rPr lang="en-US" sz="2000" dirty="0"/>
              <a:t>Operating principle – </a:t>
            </a:r>
            <a:r>
              <a:rPr lang="en-US" sz="2000" b="1" dirty="0" err="1"/>
              <a:t>Greinacker</a:t>
            </a:r>
            <a:r>
              <a:rPr lang="en-US" sz="2000" b="1" dirty="0"/>
              <a:t> circuit</a:t>
            </a:r>
          </a:p>
          <a:p>
            <a:pPr lvl="1"/>
            <a:r>
              <a:rPr lang="en-GB" sz="1800" dirty="0"/>
              <a:t>AC power supply</a:t>
            </a:r>
          </a:p>
          <a:p>
            <a:pPr lvl="1"/>
            <a:r>
              <a:rPr lang="en-US" sz="1800" dirty="0"/>
              <a:t>2N</a:t>
            </a:r>
            <a:r>
              <a:rPr lang="el-GR" sz="1800" dirty="0"/>
              <a:t> </a:t>
            </a:r>
            <a:r>
              <a:rPr lang="en-US" sz="1800" dirty="0" err="1"/>
              <a:t>diods</a:t>
            </a:r>
            <a:r>
              <a:rPr lang="en-US" sz="1800" dirty="0"/>
              <a:t> (one-way current “switch”</a:t>
            </a:r>
            <a:r>
              <a:rPr lang="el-GR" sz="1800" dirty="0"/>
              <a:t>) </a:t>
            </a:r>
            <a:r>
              <a:rPr lang="en-US" sz="1800" dirty="0"/>
              <a:t>so that the maximum voltage on each couple of capacitors goes to 2V</a:t>
            </a:r>
            <a:r>
              <a:rPr lang="en-US" sz="1800" baseline="-25000" dirty="0"/>
              <a:t>0</a:t>
            </a:r>
            <a:r>
              <a:rPr lang="en-US" sz="1800" dirty="0"/>
              <a:t>, 4V</a:t>
            </a:r>
            <a:r>
              <a:rPr lang="en-US" sz="1800" baseline="-25000" dirty="0"/>
              <a:t>0</a:t>
            </a:r>
            <a:r>
              <a:rPr lang="en-US" sz="1800" dirty="0"/>
              <a:t>, 6V</a:t>
            </a:r>
            <a:r>
              <a:rPr lang="en-US" sz="1800" baseline="-25000" dirty="0"/>
              <a:t>0</a:t>
            </a:r>
            <a:r>
              <a:rPr lang="en-US" sz="1800" dirty="0"/>
              <a:t>, …,2NV</a:t>
            </a:r>
            <a:r>
              <a:rPr lang="en-US" sz="1800" baseline="-25000" dirty="0"/>
              <a:t>0</a:t>
            </a:r>
            <a:endParaRPr lang="en-US" sz="1800" dirty="0"/>
          </a:p>
          <a:p>
            <a:pPr lvl="1"/>
            <a:r>
              <a:rPr lang="en-US" sz="1800" dirty="0"/>
              <a:t>Voltages ~MV can be achieved for beams of ~100s of mA</a:t>
            </a:r>
          </a:p>
          <a:p>
            <a:r>
              <a:rPr lang="en-US" sz="2000" b="1" dirty="0"/>
              <a:t>Cockcroft</a:t>
            </a:r>
            <a:r>
              <a:rPr lang="el-GR" sz="2000" b="1" dirty="0"/>
              <a:t> </a:t>
            </a:r>
            <a:r>
              <a:rPr lang="en-US" sz="2000" dirty="0"/>
              <a:t>and</a:t>
            </a:r>
            <a:r>
              <a:rPr lang="el-GR" sz="2000" dirty="0"/>
              <a:t> </a:t>
            </a:r>
            <a:r>
              <a:rPr lang="en-US" sz="2000" b="1" dirty="0"/>
              <a:t>Walton</a:t>
            </a:r>
            <a:r>
              <a:rPr lang="en-US" sz="2000" dirty="0"/>
              <a:t> used such an accelerator to </a:t>
            </a:r>
            <a:r>
              <a:rPr lang="en-GB" sz="2000" dirty="0"/>
              <a:t>split lithium nuclei producing helium nuclei. (Nobel prize 1951)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0A3B928-8F3E-7FB8-3157-02E1395C707A}"/>
              </a:ext>
            </a:extLst>
          </p:cNvPr>
          <p:cNvGrpSpPr/>
          <p:nvPr/>
        </p:nvGrpSpPr>
        <p:grpSpPr>
          <a:xfrm>
            <a:off x="5714176" y="1692626"/>
            <a:ext cx="2768238" cy="1800000"/>
            <a:chOff x="5714176" y="1886587"/>
            <a:chExt cx="2768238" cy="1800000"/>
          </a:xfrm>
        </p:grpSpPr>
        <p:graphicFrame>
          <p:nvGraphicFramePr>
            <p:cNvPr id="24" name="Object 3">
              <a:extLst>
                <a:ext uri="{FF2B5EF4-FFF2-40B4-BE49-F238E27FC236}">
                  <a16:creationId xmlns:a16="http://schemas.microsoft.com/office/drawing/2014/main" id="{8498DF49-36B9-7B16-402E-4E20FA579B3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66931305"/>
                </p:ext>
              </p:extLst>
            </p:nvPr>
          </p:nvGraphicFramePr>
          <p:xfrm>
            <a:off x="5714176" y="1886587"/>
            <a:ext cx="1276219" cy="180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hoto Editor Photo" r:id="rId2" imgW="762066" imgH="1074513" progId="">
                    <p:embed/>
                  </p:oleObj>
                </mc:Choice>
                <mc:Fallback>
                  <p:oleObj name="Photo Editor Photo" r:id="rId2" imgW="762066" imgH="1074513" progId="">
                    <p:embed/>
                    <p:pic>
                      <p:nvPicPr>
                        <p:cNvPr id="32771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14176" y="1886587"/>
                          <a:ext cx="1276219" cy="180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Object 4">
              <a:extLst>
                <a:ext uri="{FF2B5EF4-FFF2-40B4-BE49-F238E27FC236}">
                  <a16:creationId xmlns:a16="http://schemas.microsoft.com/office/drawing/2014/main" id="{B390D6F6-9EB8-2521-6045-71D8142ED4A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96448586"/>
                </p:ext>
              </p:extLst>
            </p:nvPr>
          </p:nvGraphicFramePr>
          <p:xfrm>
            <a:off x="7207414" y="1886587"/>
            <a:ext cx="1275000" cy="180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hoto Editor Photo" r:id="rId4" imgW="1066667" imgH="1508891" progId="">
                    <p:embed/>
                  </p:oleObj>
                </mc:Choice>
                <mc:Fallback>
                  <p:oleObj name="Photo Editor Photo" r:id="rId4" imgW="1066667" imgH="1508891" progId="">
                    <p:embed/>
                    <p:pic>
                      <p:nvPicPr>
                        <p:cNvPr id="32772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07414" y="1886587"/>
                          <a:ext cx="1275000" cy="180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94D6B4B-0A9E-45B4-A269-DE3BFE2A51A4}"/>
              </a:ext>
            </a:extLst>
          </p:cNvPr>
          <p:cNvGrpSpPr/>
          <p:nvPr/>
        </p:nvGrpSpPr>
        <p:grpSpPr>
          <a:xfrm>
            <a:off x="8939872" y="1386545"/>
            <a:ext cx="3114746" cy="4822221"/>
            <a:chOff x="8939872" y="1386545"/>
            <a:chExt cx="3114746" cy="4822221"/>
          </a:xfrm>
        </p:grpSpPr>
        <p:graphicFrame>
          <p:nvGraphicFramePr>
            <p:cNvPr id="23" name="Object 2">
              <a:extLst>
                <a:ext uri="{FF2B5EF4-FFF2-40B4-BE49-F238E27FC236}">
                  <a16:creationId xmlns:a16="http://schemas.microsoft.com/office/drawing/2014/main" id="{588422F4-B79F-4560-CEFF-E005614852A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78485284"/>
                </p:ext>
              </p:extLst>
            </p:nvPr>
          </p:nvGraphicFramePr>
          <p:xfrm>
            <a:off x="8939872" y="1772371"/>
            <a:ext cx="3114746" cy="44363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hoto Editor Photo" r:id="rId6" imgW="1867062" imgH="2659048" progId="">
                    <p:embed/>
                  </p:oleObj>
                </mc:Choice>
                <mc:Fallback>
                  <p:oleObj name="Photo Editor Photo" r:id="rId6" imgW="1867062" imgH="2659048" progId="">
                    <p:embed/>
                    <p:pic>
                      <p:nvPicPr>
                        <p:cNvPr id="3277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939872" y="1772371"/>
                          <a:ext cx="3114746" cy="443639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Rectangle 8">
              <a:extLst>
                <a:ext uri="{FF2B5EF4-FFF2-40B4-BE49-F238E27FC236}">
                  <a16:creationId xmlns:a16="http://schemas.microsoft.com/office/drawing/2014/main" id="{8F75E439-A934-F2CB-1C73-466FFB181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83574" y="1386545"/>
              <a:ext cx="222734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buFont typeface="Wingdings" pitchFamily="-112" charset="2"/>
                <a:buNone/>
              </a:pPr>
              <a:r>
                <a:rPr lang="en-US" sz="1400" b="1" dirty="0"/>
                <a:t>Fermilab cascade generator</a:t>
              </a:r>
              <a:endParaRPr lang="en-GB" sz="1400" b="1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7AE894C-5094-06B0-F047-ECBF8E2305C3}"/>
              </a:ext>
            </a:extLst>
          </p:cNvPr>
          <p:cNvGrpSpPr/>
          <p:nvPr/>
        </p:nvGrpSpPr>
        <p:grpSpPr>
          <a:xfrm>
            <a:off x="5105370" y="4190110"/>
            <a:ext cx="3605773" cy="1800354"/>
            <a:chOff x="5117080" y="4421019"/>
            <a:chExt cx="3605773" cy="1800354"/>
          </a:xfrm>
        </p:grpSpPr>
        <p:pic>
          <p:nvPicPr>
            <p:cNvPr id="27" name="Picture 16">
              <a:extLst>
                <a:ext uri="{FF2B5EF4-FFF2-40B4-BE49-F238E27FC236}">
                  <a16:creationId xmlns:a16="http://schemas.microsoft.com/office/drawing/2014/main" id="{44636A33-ED05-D3BF-8E75-02F73AB814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117080" y="4759573"/>
              <a:ext cx="3605773" cy="146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Rectangle 19">
              <a:extLst>
                <a:ext uri="{FF2B5EF4-FFF2-40B4-BE49-F238E27FC236}">
                  <a16:creationId xmlns:a16="http://schemas.microsoft.com/office/drawing/2014/main" id="{AA6089D8-EC7D-5BC3-4914-2F0A0997AB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0021" y="4421019"/>
              <a:ext cx="169988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buFont typeface="Wingdings" pitchFamily="-112" charset="2"/>
                <a:buNone/>
              </a:pPr>
              <a:r>
                <a:rPr lang="en-US" sz="1600" b="1" dirty="0" err="1"/>
                <a:t>Greinacker</a:t>
              </a:r>
              <a:r>
                <a:rPr lang="en-US" sz="1600" b="1" dirty="0"/>
                <a:t> Circuit</a:t>
              </a:r>
              <a:endParaRPr lang="en-GB" sz="1600" b="1" dirty="0"/>
            </a:p>
          </p:txBody>
        </p:sp>
      </p:grp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04A55E-B045-8D00-99CD-87C6F1F3B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48D67-2AB0-4CB5-9A01-63A5E2790D0A}" type="datetime1">
              <a:rPr lang="en-GB" smtClean="0"/>
              <a:t>30/05/2024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0F87B5-191C-83B3-4CE7-41975D907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8B58CB-CD1F-D4BB-4EE3-28B786F9A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574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Van de Graaff Generator (1930)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832ED-BFEB-6510-02F1-745264A18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588" y="1567601"/>
            <a:ext cx="3902485" cy="4351338"/>
          </a:xfrm>
        </p:spPr>
        <p:txBody>
          <a:bodyPr>
            <a:noAutofit/>
          </a:bodyPr>
          <a:lstStyle/>
          <a:p>
            <a:r>
              <a:rPr lang="en-US" sz="2000" dirty="0"/>
              <a:t>Charges are accumulated through a moving belt charging the dome.</a:t>
            </a:r>
          </a:p>
          <a:p>
            <a:r>
              <a:rPr lang="en-US" sz="2000" dirty="0"/>
              <a:t>Higher voltages can be achieved within a pressure tank – </a:t>
            </a:r>
            <a:r>
              <a:rPr lang="en-US" sz="2000" dirty="0" err="1"/>
              <a:t>Paschen’s</a:t>
            </a:r>
            <a:r>
              <a:rPr lang="en-US" sz="2000" dirty="0"/>
              <a:t> law: Break down voltage depends on gas pressure &amp; gap</a:t>
            </a:r>
          </a:p>
          <a:p>
            <a:r>
              <a:rPr lang="en-US" sz="2000" dirty="0"/>
              <a:t>Possibility to double the voltage (Tandem)</a:t>
            </a:r>
          </a:p>
          <a:p>
            <a:pPr lvl="1"/>
            <a:r>
              <a:rPr lang="en-US" sz="2000" dirty="0"/>
              <a:t>Negative charge ions accelerated from 0 to V</a:t>
            </a:r>
          </a:p>
          <a:p>
            <a:pPr lvl="1"/>
            <a:r>
              <a:rPr lang="en-US" sz="2000" dirty="0"/>
              <a:t>Electrons absorbed from a gas and are accelerated again (from V to 0)</a:t>
            </a:r>
          </a:p>
        </p:txBody>
      </p:sp>
      <p:graphicFrame>
        <p:nvGraphicFramePr>
          <p:cNvPr id="5" name="Object 5">
            <a:extLst>
              <a:ext uri="{FF2B5EF4-FFF2-40B4-BE49-F238E27FC236}">
                <a16:creationId xmlns:a16="http://schemas.microsoft.com/office/drawing/2014/main" id="{5B9DFE1D-D7DB-9B89-E0F0-84B80F3393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9602099"/>
              </p:ext>
            </p:extLst>
          </p:nvPr>
        </p:nvGraphicFramePr>
        <p:xfrm>
          <a:off x="8476102" y="1559655"/>
          <a:ext cx="3601588" cy="46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2" imgW="4229467" imgH="5753599" progId="">
                  <p:embed/>
                </p:oleObj>
              </mc:Choice>
              <mc:Fallback>
                <p:oleObj name="Photo Editor Photo" r:id="rId2" imgW="4229467" imgH="5753599" progId="">
                  <p:embed/>
                  <p:pic>
                    <p:nvPicPr>
                      <p:cNvPr id="3379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76102" y="1559655"/>
                        <a:ext cx="3601588" cy="46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>
            <a:extLst>
              <a:ext uri="{FF2B5EF4-FFF2-40B4-BE49-F238E27FC236}">
                <a16:creationId xmlns:a16="http://schemas.microsoft.com/office/drawing/2014/main" id="{512FA3D5-AC8E-671C-147D-62089DCFBD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396767"/>
              </p:ext>
            </p:extLst>
          </p:nvPr>
        </p:nvGraphicFramePr>
        <p:xfrm>
          <a:off x="4835999" y="3899655"/>
          <a:ext cx="2520000" cy="25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4" imgW="2796190" imgH="2796190" progId="">
                  <p:embed/>
                </p:oleObj>
              </mc:Choice>
              <mc:Fallback>
                <p:oleObj name="Photo Editor Photo" r:id="rId4" imgW="2796190" imgH="2796190" progId="">
                  <p:embed/>
                  <p:pic>
                    <p:nvPicPr>
                      <p:cNvPr id="3379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5999" y="3899655"/>
                        <a:ext cx="2520000" cy="25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4">
            <a:extLst>
              <a:ext uri="{FF2B5EF4-FFF2-40B4-BE49-F238E27FC236}">
                <a16:creationId xmlns:a16="http://schemas.microsoft.com/office/drawing/2014/main" id="{18F7E428-2079-A8C7-E295-C97D0298CE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6972401"/>
              </p:ext>
            </p:extLst>
          </p:nvPr>
        </p:nvGraphicFramePr>
        <p:xfrm>
          <a:off x="4547167" y="1218127"/>
          <a:ext cx="3097665" cy="25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6" imgW="3063506" imgH="2491956" progId="">
                  <p:embed/>
                </p:oleObj>
              </mc:Choice>
              <mc:Fallback>
                <p:oleObj name="Photo Editor Photo" r:id="rId6" imgW="3063506" imgH="2491956" progId="">
                  <p:embed/>
                  <p:pic>
                    <p:nvPicPr>
                      <p:cNvPr id="3379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7167" y="1218127"/>
                        <a:ext cx="3097665" cy="25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99B4F19A-86F0-9B54-4BCF-6486B0A47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970F-8B1F-48EA-B085-A6E839F9019A}" type="datetime1">
              <a:rPr lang="en-GB" smtClean="0"/>
              <a:t>30/05/2024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8BC11B1-A69B-A332-78B9-ED679D1F8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F8D2E00-E78D-57C5-EF66-3E4A1D033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165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accelerators (LINAC)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832ED-BFEB-6510-02F1-745264A18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79472"/>
            <a:ext cx="6096000" cy="5486855"/>
          </a:xfrm>
        </p:spPr>
        <p:txBody>
          <a:bodyPr>
            <a:noAutofit/>
          </a:bodyPr>
          <a:lstStyle/>
          <a:p>
            <a:r>
              <a:rPr lang="en-US" sz="2000" b="1" dirty="0" err="1"/>
              <a:t>Ising’s</a:t>
            </a:r>
            <a:r>
              <a:rPr lang="en-US" sz="2000" b="1" dirty="0"/>
              <a:t> </a:t>
            </a:r>
            <a:r>
              <a:rPr lang="en-US" sz="2000" dirty="0"/>
              <a:t>Original idea</a:t>
            </a:r>
            <a:r>
              <a:rPr lang="el-GR" sz="2000" dirty="0"/>
              <a:t> </a:t>
            </a:r>
            <a:r>
              <a:rPr lang="en-US" sz="2000" dirty="0"/>
              <a:t>(1924),</a:t>
            </a:r>
            <a:r>
              <a:rPr lang="el-GR" sz="2000" dirty="0"/>
              <a:t> </a:t>
            </a:r>
            <a:r>
              <a:rPr lang="en-US" sz="2000" dirty="0"/>
              <a:t>first built by</a:t>
            </a:r>
            <a:r>
              <a:rPr lang="el-GR" sz="2000" dirty="0"/>
              <a:t> </a:t>
            </a:r>
            <a:r>
              <a:rPr lang="en-GB" sz="2000" b="1" dirty="0" err="1">
                <a:ea typeface="Times New Roman" pitchFamily="-112" charset="0"/>
                <a:cs typeface="Times New Roman" pitchFamily="-112" charset="0"/>
              </a:rPr>
              <a:t>Wideröe</a:t>
            </a:r>
            <a:r>
              <a:rPr lang="el-GR" sz="2000" b="1" dirty="0">
                <a:ea typeface="Times New Roman" pitchFamily="-112" charset="0"/>
                <a:cs typeface="Times New Roman" pitchFamily="-112" charset="0"/>
              </a:rPr>
              <a:t> </a:t>
            </a:r>
            <a:r>
              <a:rPr lang="en-US" sz="2000" dirty="0"/>
              <a:t>(1928)</a:t>
            </a:r>
            <a:r>
              <a:rPr lang="el-GR" sz="2000" dirty="0"/>
              <a:t> </a:t>
            </a:r>
            <a:r>
              <a:rPr lang="en-US" sz="2000" dirty="0"/>
              <a:t>and first high energy linac (1.3MeV) built by</a:t>
            </a:r>
            <a:r>
              <a:rPr lang="el-GR" sz="2000" dirty="0"/>
              <a:t> </a:t>
            </a:r>
            <a:r>
              <a:rPr lang="en-US" sz="2000" b="1" dirty="0"/>
              <a:t>Sloan </a:t>
            </a:r>
            <a:r>
              <a:rPr lang="en-US" sz="2000" dirty="0"/>
              <a:t>and</a:t>
            </a:r>
            <a:r>
              <a:rPr lang="el-GR" sz="2000" dirty="0"/>
              <a:t> </a:t>
            </a:r>
            <a:r>
              <a:rPr lang="en-US" sz="2000" b="1" dirty="0"/>
              <a:t>Lawrence</a:t>
            </a:r>
            <a:r>
              <a:rPr lang="el-GR" sz="2000" b="1" dirty="0"/>
              <a:t> </a:t>
            </a:r>
            <a:r>
              <a:rPr lang="en-US" sz="2000" dirty="0"/>
              <a:t>(1931)</a:t>
            </a:r>
          </a:p>
          <a:p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Line of drift tubes alternatingly connected to high frequency (RF) power supplies </a:t>
            </a:r>
          </a:p>
          <a:p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Particles accelerated in the gaps, but insulated in the tubes (no field – act as a Faraday cage)</a:t>
            </a:r>
          </a:p>
          <a:p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As the voltage changes sign, the particles are accelerated every time they enter a gap</a:t>
            </a:r>
          </a:p>
          <a:p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The length of the tubes, increases with acceleration for a given/constant frequency up to the</a:t>
            </a:r>
            <a:r>
              <a:rPr lang="el-GR" sz="2000" dirty="0">
                <a:ea typeface="Times New Roman" pitchFamily="-112" charset="0"/>
                <a:cs typeface="Times New Roman" pitchFamily="-112" charset="0"/>
              </a:rPr>
              <a:t> </a:t>
            </a: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relativistic limit</a:t>
            </a:r>
          </a:p>
          <a:p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Synchronization to the field is achieved via </a:t>
            </a:r>
            <a:r>
              <a:rPr lang="en-US" sz="2000" b="1" i="1" dirty="0">
                <a:ea typeface="Times New Roman" pitchFamily="-112" charset="0"/>
                <a:cs typeface="Times New Roman" pitchFamily="-112" charset="0"/>
              </a:rPr>
              <a:t>phase focusing</a:t>
            </a:r>
            <a:endParaRPr lang="en-US" sz="2000" i="1" dirty="0">
              <a:ea typeface="Times New Roman" pitchFamily="-112" charset="0"/>
              <a:cs typeface="Times New Roman" pitchFamily="-112" charset="0"/>
            </a:endParaRPr>
          </a:p>
          <a:p>
            <a:r>
              <a:rPr lang="en-US" sz="2000" b="1" dirty="0">
                <a:ea typeface="Times New Roman" pitchFamily="-112" charset="0"/>
                <a:cs typeface="Times New Roman" pitchFamily="-112" charset="0"/>
              </a:rPr>
              <a:t>Beams </a:t>
            </a: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(1933)</a:t>
            </a:r>
            <a:r>
              <a:rPr lang="el-GR" sz="2000" dirty="0">
                <a:ea typeface="Times New Roman" pitchFamily="-112" charset="0"/>
                <a:cs typeface="Times New Roman" pitchFamily="-112" charset="0"/>
              </a:rPr>
              <a:t> </a:t>
            </a: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first linac with waveguides.</a:t>
            </a:r>
            <a:r>
              <a:rPr lang="el-GR" sz="2000" dirty="0">
                <a:ea typeface="Times New Roman" pitchFamily="-112" charset="0"/>
                <a:cs typeface="Times New Roman" pitchFamily="-112" charset="0"/>
              </a:rPr>
              <a:t> </a:t>
            </a:r>
            <a:r>
              <a:rPr lang="en-US" sz="2000" b="1" dirty="0">
                <a:ea typeface="Times New Roman" pitchFamily="-112" charset="0"/>
                <a:cs typeface="Times New Roman" pitchFamily="-112" charset="0"/>
              </a:rPr>
              <a:t>Hansen</a:t>
            </a:r>
            <a:r>
              <a:rPr lang="el-GR" sz="2000" b="1" dirty="0">
                <a:ea typeface="Times New Roman" pitchFamily="-112" charset="0"/>
                <a:cs typeface="Times New Roman" pitchFamily="-112" charset="0"/>
              </a:rPr>
              <a:t> </a:t>
            </a: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and </a:t>
            </a:r>
            <a:r>
              <a:rPr lang="en-US" sz="2000" b="1" dirty="0">
                <a:ea typeface="Times New Roman" pitchFamily="-112" charset="0"/>
                <a:cs typeface="Times New Roman" pitchFamily="-112" charset="0"/>
              </a:rPr>
              <a:t>Varian</a:t>
            </a: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 brothers (1937)</a:t>
            </a:r>
            <a:r>
              <a:rPr lang="el-GR" sz="2000" dirty="0">
                <a:ea typeface="Times New Roman" pitchFamily="-112" charset="0"/>
                <a:cs typeface="Times New Roman" pitchFamily="-112" charset="0"/>
              </a:rPr>
              <a:t> </a:t>
            </a: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invented the </a:t>
            </a:r>
            <a:r>
              <a:rPr lang="en-US" sz="2000" b="1" dirty="0">
                <a:ea typeface="Times New Roman" pitchFamily="-112" charset="0"/>
                <a:cs typeface="Times New Roman" pitchFamily="-112" charset="0"/>
              </a:rPr>
              <a:t>klystron</a:t>
            </a:r>
            <a:r>
              <a:rPr lang="el-GR" sz="2000" dirty="0">
                <a:ea typeface="Times New Roman" pitchFamily="-112" charset="0"/>
                <a:cs typeface="Times New Roman" pitchFamily="-112" charset="0"/>
              </a:rPr>
              <a:t> </a:t>
            </a: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(up to 10GHz)</a:t>
            </a:r>
          </a:p>
        </p:txBody>
      </p:sp>
      <p:grpSp>
        <p:nvGrpSpPr>
          <p:cNvPr id="4" name="Group 15">
            <a:extLst>
              <a:ext uri="{FF2B5EF4-FFF2-40B4-BE49-F238E27FC236}">
                <a16:creationId xmlns:a16="http://schemas.microsoft.com/office/drawing/2014/main" id="{E777B6C3-C48F-2809-2355-726E552993B6}"/>
              </a:ext>
            </a:extLst>
          </p:cNvPr>
          <p:cNvGrpSpPr>
            <a:grpSpLocks/>
          </p:cNvGrpSpPr>
          <p:nvPr/>
        </p:nvGrpSpPr>
        <p:grpSpPr bwMode="auto">
          <a:xfrm>
            <a:off x="5726545" y="1490402"/>
            <a:ext cx="4294909" cy="2229265"/>
            <a:chOff x="3264" y="1728"/>
            <a:chExt cx="2496" cy="1200"/>
          </a:xfrm>
        </p:grpSpPr>
        <p:pic>
          <p:nvPicPr>
            <p:cNvPr id="6" name="Picture 13">
              <a:extLst>
                <a:ext uri="{FF2B5EF4-FFF2-40B4-BE49-F238E27FC236}">
                  <a16:creationId xmlns:a16="http://schemas.microsoft.com/office/drawing/2014/main" id="{690CF664-D9EE-A799-F23A-AF9DD88AAF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271" y="1728"/>
              <a:ext cx="2489" cy="1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14">
              <a:extLst>
                <a:ext uri="{FF2B5EF4-FFF2-40B4-BE49-F238E27FC236}">
                  <a16:creationId xmlns:a16="http://schemas.microsoft.com/office/drawing/2014/main" id="{F745C299-F733-9CAF-B569-9DE06565F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" y="2832"/>
              <a:ext cx="960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0" name="Picture 12">
            <a:extLst>
              <a:ext uri="{FF2B5EF4-FFF2-40B4-BE49-F238E27FC236}">
                <a16:creationId xmlns:a16="http://schemas.microsoft.com/office/drawing/2014/main" id="{A55358E9-146F-F1A6-FA84-8FA11CE8B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82382" y="1279472"/>
            <a:ext cx="1629930" cy="2229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9">
            <a:extLst>
              <a:ext uri="{FF2B5EF4-FFF2-40B4-BE49-F238E27FC236}">
                <a16:creationId xmlns:a16="http://schemas.microsoft.com/office/drawing/2014/main" id="{570A6F68-2DFA-D019-5F12-4D307F3F90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467980" y="4208317"/>
            <a:ext cx="263661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0">
            <a:extLst>
              <a:ext uri="{FF2B5EF4-FFF2-40B4-BE49-F238E27FC236}">
                <a16:creationId xmlns:a16="http://schemas.microsoft.com/office/drawing/2014/main" id="{FB679BB8-F92C-DB87-01AE-9E89753FEF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23409" y="4106717"/>
            <a:ext cx="3177276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C15A8B0D-AB0A-D8D9-D3BE-E70D9F599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61272-0D02-4855-AAFC-4B8707C565C5}" type="datetime1">
              <a:rPr lang="en-GB" smtClean="0"/>
              <a:t>30/05/2024</a:t>
            </a:fld>
            <a:endParaRPr lang="en-GB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EF7F25E9-79D6-0ED4-1982-E918ECB7C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C1521F5F-E519-6DB9-1DE9-849BEBDCA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351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Cyclotron</a:t>
            </a:r>
            <a:endParaRPr lang="en-GB" dirty="0"/>
          </a:p>
        </p:txBody>
      </p:sp>
      <p:pic>
        <p:nvPicPr>
          <p:cNvPr id="9" name="Picture 8" descr="cyclotron">
            <a:extLst>
              <a:ext uri="{FF2B5EF4-FFF2-40B4-BE49-F238E27FC236}">
                <a16:creationId xmlns:a16="http://schemas.microsoft.com/office/drawing/2014/main" id="{A22ECB0A-8FB9-2138-0C0D-1A82EF46F9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04273" y="3091527"/>
            <a:ext cx="4003324" cy="34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32832ED-BFEB-6510-02F1-745264A188A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5466" y="1131768"/>
                <a:ext cx="7247619" cy="5486855"/>
              </a:xfrm>
            </p:spPr>
            <p:txBody>
              <a:bodyPr>
                <a:noAutofit/>
              </a:bodyPr>
              <a:lstStyle/>
              <a:p>
                <a:r>
                  <a:rPr lang="en-GB" sz="2000" b="1" dirty="0">
                    <a:ea typeface="Times New Roman" pitchFamily="-112" charset="0"/>
                    <a:cs typeface="Times New Roman" pitchFamily="-112" charset="0"/>
                  </a:rPr>
                  <a:t>Lawrence’s</a:t>
                </a:r>
                <a:r>
                  <a:rPr lang="el-GR" sz="2000" b="1" dirty="0">
                    <a:ea typeface="Times New Roman" pitchFamily="-112" charset="0"/>
                    <a:cs typeface="Times New Roman" pitchFamily="-112" charset="0"/>
                  </a:rPr>
                  <a:t> </a:t>
                </a: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and</a:t>
                </a:r>
                <a:r>
                  <a:rPr lang="el-GR" sz="2000" dirty="0">
                    <a:ea typeface="Times New Roman" pitchFamily="-112" charset="0"/>
                    <a:cs typeface="Times New Roman" pitchFamily="-112" charset="0"/>
                  </a:rPr>
                  <a:t> </a:t>
                </a:r>
                <a:r>
                  <a:rPr lang="en-GB" sz="2000" b="1" dirty="0" err="1">
                    <a:ea typeface="Times New Roman" pitchFamily="-112" charset="0"/>
                    <a:cs typeface="Times New Roman" pitchFamily="-112" charset="0"/>
                  </a:rPr>
                  <a:t>Edlefsen’s</a:t>
                </a:r>
                <a:r>
                  <a:rPr lang="el-GR" sz="2000" b="1" dirty="0">
                    <a:ea typeface="Times New Roman" pitchFamily="-112" charset="0"/>
                    <a:cs typeface="Times New Roman" pitchFamily="-112" charset="0"/>
                  </a:rPr>
                  <a:t> </a:t>
                </a: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original idea </a:t>
                </a:r>
                <a:r>
                  <a:rPr lang="en-GB" sz="2000" dirty="0">
                    <a:ea typeface="Times New Roman" pitchFamily="-112" charset="0"/>
                    <a:cs typeface="Times New Roman" pitchFamily="-112" charset="0"/>
                  </a:rPr>
                  <a:t>(1930</a:t>
                </a:r>
                <a:r>
                  <a:rPr lang="el-GR" sz="2000" dirty="0">
                    <a:ea typeface="Times New Roman" pitchFamily="-112" charset="0"/>
                    <a:cs typeface="Times New Roman" pitchFamily="-112" charset="0"/>
                  </a:rPr>
                  <a:t>), </a:t>
                </a: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first built by </a:t>
                </a:r>
                <a:r>
                  <a:rPr lang="en-GB" sz="2000" b="1" dirty="0">
                    <a:ea typeface="Times New Roman" pitchFamily="-112" charset="0"/>
                    <a:cs typeface="Times New Roman" pitchFamily="-112" charset="0"/>
                  </a:rPr>
                  <a:t>Lawrence </a:t>
                </a: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and</a:t>
                </a:r>
                <a:r>
                  <a:rPr lang="el-GR" sz="2000" dirty="0">
                    <a:ea typeface="Times New Roman" pitchFamily="-112" charset="0"/>
                    <a:cs typeface="Times New Roman" pitchFamily="-112" charset="0"/>
                  </a:rPr>
                  <a:t> </a:t>
                </a:r>
                <a:r>
                  <a:rPr lang="en-GB" sz="2000" b="1" dirty="0">
                    <a:ea typeface="Times New Roman" pitchFamily="-112" charset="0"/>
                    <a:cs typeface="Times New Roman" pitchFamily="-112" charset="0"/>
                  </a:rPr>
                  <a:t>Livingston</a:t>
                </a:r>
                <a:r>
                  <a:rPr lang="en-GB" sz="2000" dirty="0">
                    <a:ea typeface="Times New Roman" pitchFamily="-112" charset="0"/>
                    <a:cs typeface="Times New Roman" pitchFamily="-112" charset="0"/>
                  </a:rPr>
                  <a:t>(1932) </a:t>
                </a:r>
              </a:p>
              <a:p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Constant </a:t>
                </a:r>
                <a:r>
                  <a:rPr lang="en-US" sz="2000" b="1" i="1" dirty="0">
                    <a:ea typeface="Times New Roman" pitchFamily="-112" charset="0"/>
                    <a:cs typeface="Times New Roman" pitchFamily="-112" charset="0"/>
                  </a:rPr>
                  <a:t>magnetic field B</a:t>
                </a:r>
                <a:r>
                  <a:rPr lang="el-GR" sz="2000" b="1" i="1" dirty="0">
                    <a:ea typeface="Times New Roman" pitchFamily="-112" charset="0"/>
                    <a:cs typeface="Times New Roman" pitchFamily="-112" charset="0"/>
                  </a:rPr>
                  <a:t> </a:t>
                </a: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from an H-shaped magnet with a cyclotron frequency and a radius that increases with velocity, for non-relativistic particles: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sSubPr>
                      <m:e>
                        <m:r>
                          <a:rPr lang="el-GR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𝑐</m:t>
                        </m:r>
                      </m:sub>
                    </m:sSub>
                    <m:r>
                      <a:rPr lang="el-GR" sz="2000" b="0" i="1" smtClean="0">
                        <a:latin typeface="Cambria Math" panose="02040503050406030204" pitchFamily="18" charset="0"/>
                        <a:cs typeface="Times New Roman" pitchFamily="-112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itchFamily="-112" charset="0"/>
                      </a:rPr>
                      <m:t>𝑞𝐵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itchFamily="-112" charset="0"/>
                      </a:rPr>
                      <m:t>/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itchFamily="-112" charset="0"/>
                      </a:rPr>
                      <m:t>𝑚</m:t>
                    </m:r>
                  </m:oMath>
                </a14:m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 		      (spiral orbits)</a:t>
                </a:r>
              </a:p>
              <a:p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The accelerating voltage is synchronous to the particles crossing the gap:	</a:t>
                </a:r>
                <a:r>
                  <a:rPr lang="el-GR" sz="2000" dirty="0">
                    <a:cs typeface="Times New Roman" pitchFamily="-112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𝑅𝐹</m:t>
                        </m:r>
                      </m:sub>
                    </m:sSub>
                    <m:r>
                      <a:rPr lang="el-GR" sz="2000" i="1">
                        <a:latin typeface="Cambria Math" panose="02040503050406030204" pitchFamily="18" charset="0"/>
                        <a:cs typeface="Times New Roman" pitchFamily="-112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itchFamily="-112" charset="0"/>
                      </a:rPr>
                      <m:t>(2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itchFamily="-112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itchFamily="-112" charset="0"/>
                      </a:rPr>
                      <m:t>+1)</m:t>
                    </m:r>
                    <m:sSub>
                      <m:sSubPr>
                        <m:ctrlPr>
                          <a:rPr lang="el-GR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 </a:t>
                </a:r>
                <a:endParaRPr lang="el-GR" sz="2000" dirty="0"/>
              </a:p>
              <a:p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Heavy particles accelerated up to ~20 MeV</a:t>
                </a:r>
                <a:endParaRPr lang="en-GB" sz="2000" dirty="0"/>
              </a:p>
              <a:p>
                <a:r>
                  <a:rPr lang="en-US" sz="2000" dirty="0"/>
                  <a:t>For higher energies (relativistic particles) the frequency reduces with the mass.	</a:t>
                </a:r>
              </a:p>
              <a:p>
                <a:r>
                  <a:rPr lang="en-GB" sz="2000" b="1" dirty="0"/>
                  <a:t>Synchro-cyclotron principle </a:t>
                </a:r>
                <a:r>
                  <a:rPr lang="en-GB" sz="2000" dirty="0"/>
                  <a:t>(</a:t>
                </a:r>
                <a:r>
                  <a:rPr lang="en-GB" sz="2000" b="1" dirty="0"/>
                  <a:t>McMillan</a:t>
                </a:r>
                <a:r>
                  <a:rPr lang="el-GR" sz="2000" dirty="0"/>
                  <a:t> </a:t>
                </a:r>
                <a:r>
                  <a:rPr lang="en-US" sz="2000" dirty="0"/>
                  <a:t>and</a:t>
                </a:r>
                <a:r>
                  <a:rPr lang="el-GR" sz="2000" dirty="0"/>
                  <a:t> </a:t>
                </a:r>
                <a:r>
                  <a:rPr lang="en-GB" sz="2000" b="1" dirty="0" err="1"/>
                  <a:t>Veksle</a:t>
                </a:r>
                <a:r>
                  <a:rPr lang="en-GB" sz="2000" dirty="0" err="1"/>
                  <a:t>r</a:t>
                </a:r>
                <a:r>
                  <a:rPr lang="en-GB" sz="2000" dirty="0"/>
                  <a:t>, 1945):</a:t>
                </a:r>
                <a:r>
                  <a:rPr lang="el-GR" sz="2000" dirty="0">
                    <a:cs typeface="Times New Roman" pitchFamily="-112" charset="0"/>
                  </a:rPr>
                  <a:t> </a:t>
                </a:r>
                <a:r>
                  <a:rPr lang="en-US" sz="2000" dirty="0">
                    <a:cs typeface="Times New Roman" pitchFamily="-112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𝜔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𝑅𝐹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-112" charset="0"/>
                      </a:rPr>
                      <m:t>∝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-112" charset="0"/>
                      </a:rPr>
                      <m:t>1/</m:t>
                    </m:r>
                    <m:r>
                      <a:rPr lang="el-G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-112" charset="0"/>
                      </a:rPr>
                      <m:t>𝛾</m:t>
                    </m:r>
                    <m:r>
                      <a:rPr lang="el-G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-112" charset="0"/>
                      </a:rPr>
                      <m:t> </m:t>
                    </m:r>
                  </m:oMath>
                </a14:m>
                <a:r>
                  <a:rPr lang="en-US" sz="2000" dirty="0"/>
                  <a:t>→ different frequencies for different particle species | compensation for relativistic effects</a:t>
                </a:r>
              </a:p>
              <a:p>
                <a:r>
                  <a:rPr lang="en-US" sz="2000" b="1" dirty="0"/>
                  <a:t>Isochronous cyclotron principle</a:t>
                </a:r>
                <a:r>
                  <a:rPr lang="en-US" sz="2000" dirty="0"/>
                  <a:t>:</a:t>
                </a:r>
                <a:r>
                  <a:rPr lang="el-GR" sz="2000" dirty="0"/>
                  <a:t> </a:t>
                </a:r>
                <a:r>
                  <a:rPr lang="en-US" sz="2000" dirty="0"/>
                  <a:t>	</a:t>
                </a:r>
                <a:r>
                  <a:rPr lang="el-GR" sz="2000" dirty="0">
                    <a:cs typeface="Times New Roman" pitchFamily="-112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𝜔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𝑅𝐹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-112" charset="0"/>
                      </a:rPr>
                      <m:t>∝</m:t>
                    </m:r>
                    <m:r>
                      <m:rPr>
                        <m:sty m:val="p"/>
                      </m:rPr>
                      <a:rPr lang="el-GR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-112" charset="0"/>
                      </a:rPr>
                      <m:t>Β</m:t>
                    </m:r>
                    <m:r>
                      <a:rPr lang="el-GR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-112" charset="0"/>
                      </a:rPr>
                      <m:t>/</m:t>
                    </m:r>
                    <m:r>
                      <a:rPr lang="el-G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-112" charset="0"/>
                      </a:rPr>
                      <m:t>𝛾</m:t>
                    </m:r>
                    <m:r>
                      <a:rPr lang="el-GR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-112" charset="0"/>
                      </a:rPr>
                      <m:t> </m:t>
                    </m:r>
                  </m:oMath>
                </a14:m>
                <a:r>
                  <a:rPr lang="en-US" sz="2000" dirty="0"/>
                  <a:t>→ Magnetic field increases with radius |</a:t>
                </a: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 </a:t>
                </a:r>
                <a:r>
                  <a:rPr lang="en-US" sz="2000" dirty="0"/>
                  <a:t>Energies up to </a:t>
                </a:r>
                <a:r>
                  <a:rPr lang="el-GR" sz="2000" dirty="0"/>
                  <a:t>600 </a:t>
                </a:r>
                <a:r>
                  <a:rPr lang="en-GB" sz="2000" dirty="0">
                    <a:ea typeface="Times New Roman" pitchFamily="-112" charset="0"/>
                    <a:cs typeface="Times New Roman" pitchFamily="-112" charset="0"/>
                  </a:rPr>
                  <a:t>MeV</a:t>
                </a: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 – prone to losses (field errors)</a:t>
                </a:r>
                <a:endParaRPr lang="en-GB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32832ED-BFEB-6510-02F1-745264A188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5466" y="1131768"/>
                <a:ext cx="7247619" cy="5486855"/>
              </a:xfrm>
              <a:blipFill>
                <a:blip r:embed="rId3"/>
                <a:stretch>
                  <a:fillRect l="-757" t="-1222" b="-2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9" descr="lawrence_cyclotron">
            <a:extLst>
              <a:ext uri="{FF2B5EF4-FFF2-40B4-BE49-F238E27FC236}">
                <a16:creationId xmlns:a16="http://schemas.microsoft.com/office/drawing/2014/main" id="{B385B42D-91C3-5098-F559-E55A4ABADE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91120" y="1167998"/>
            <a:ext cx="2864560" cy="19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10">
            <a:extLst>
              <a:ext uri="{FF2B5EF4-FFF2-40B4-BE49-F238E27FC236}">
                <a16:creationId xmlns:a16="http://schemas.microsoft.com/office/drawing/2014/main" id="{15CBC9D1-200B-C8C4-F480-0708E34BFC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9846" y="2387676"/>
            <a:ext cx="2675834" cy="56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lnSpc>
                <a:spcPct val="95000"/>
              </a:lnSpc>
              <a:buClrTx/>
              <a:buSzPct val="70000"/>
              <a:buFont typeface="Wingdings" pitchFamily="-112" charset="2"/>
              <a:buNone/>
            </a:pPr>
            <a:r>
              <a:rPr lang="el-GR" sz="1600" i="1" dirty="0">
                <a:solidFill>
                  <a:schemeClr val="bg1"/>
                </a:solidFill>
              </a:rPr>
              <a:t> </a:t>
            </a:r>
            <a:r>
              <a:rPr lang="en-GB" sz="1600" b="1" dirty="0">
                <a:solidFill>
                  <a:schemeClr val="bg1"/>
                </a:solidFill>
              </a:rPr>
              <a:t>Lawrence </a:t>
            </a:r>
          </a:p>
          <a:p>
            <a:pPr algn="l">
              <a:lnSpc>
                <a:spcPct val="95000"/>
              </a:lnSpc>
              <a:buClrTx/>
              <a:buSzPct val="70000"/>
              <a:buFont typeface="Wingdings" pitchFamily="-112" charset="2"/>
              <a:buNone/>
            </a:pPr>
            <a:r>
              <a:rPr lang="en-GB" sz="1600" b="1" dirty="0">
                <a:solidFill>
                  <a:schemeClr val="bg1"/>
                </a:solidFill>
              </a:rPr>
              <a:t>Berkley Cyclotron (1.2 MeV)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12CA9E-A2D1-99E1-188A-4323714E8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E979-2A1C-4BE0-BD83-D82584BD135E}" type="datetime1">
              <a:rPr lang="en-GB" smtClean="0"/>
              <a:t>30/05/2024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D285E27-3E43-E171-8710-52A8CD694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319616D-34C5-D142-E133-A0F6080BD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987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Cyclotron</a:t>
            </a:r>
            <a:endParaRPr lang="en-GB" dirty="0"/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15CBC9D1-200B-C8C4-F480-0708E34BFC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9846" y="2387676"/>
            <a:ext cx="2675834" cy="56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lnSpc>
                <a:spcPct val="95000"/>
              </a:lnSpc>
              <a:buClrTx/>
              <a:buSzPct val="70000"/>
              <a:buFont typeface="Wingdings" pitchFamily="-112" charset="2"/>
              <a:buNone/>
            </a:pPr>
            <a:r>
              <a:rPr lang="el-GR" sz="1600" i="1" dirty="0">
                <a:solidFill>
                  <a:schemeClr val="bg1"/>
                </a:solidFill>
              </a:rPr>
              <a:t> </a:t>
            </a:r>
            <a:r>
              <a:rPr lang="en-GB" sz="1600" b="1" dirty="0">
                <a:solidFill>
                  <a:schemeClr val="bg1"/>
                </a:solidFill>
              </a:rPr>
              <a:t>Lawrence </a:t>
            </a:r>
          </a:p>
          <a:p>
            <a:pPr algn="l">
              <a:lnSpc>
                <a:spcPct val="95000"/>
              </a:lnSpc>
              <a:buClrTx/>
              <a:buSzPct val="70000"/>
              <a:buFont typeface="Wingdings" pitchFamily="-112" charset="2"/>
              <a:buNone/>
            </a:pPr>
            <a:r>
              <a:rPr lang="en-GB" sz="1600" b="1" dirty="0">
                <a:solidFill>
                  <a:schemeClr val="bg1"/>
                </a:solidFill>
              </a:rPr>
              <a:t>Berkley Cyclotron (1.2 MeV)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59D6FB2-1FC5-BBEA-6A3D-667594F25F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>
          <a:xfrm>
            <a:off x="5222868" y="1324727"/>
            <a:ext cx="6743481" cy="5040000"/>
          </a:xfrm>
          <a:prstGeom prst="rect">
            <a:avLst/>
          </a:prstGeom>
          <a:ln>
            <a:noFill/>
          </a:ln>
        </p:spPr>
      </p:pic>
      <p:sp>
        <p:nvSpPr>
          <p:cNvPr id="10" name="CustomShape 2">
            <a:extLst>
              <a:ext uri="{FF2B5EF4-FFF2-40B4-BE49-F238E27FC236}">
                <a16:creationId xmlns:a16="http://schemas.microsoft.com/office/drawing/2014/main" id="{B51C2DA3-98A7-DC5A-CFD4-BAB008A59C57}"/>
              </a:ext>
            </a:extLst>
          </p:cNvPr>
          <p:cNvSpPr/>
          <p:nvPr/>
        </p:nvSpPr>
        <p:spPr>
          <a:xfrm>
            <a:off x="249726" y="4746149"/>
            <a:ext cx="4714692" cy="14108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11124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ea typeface="DejaVu Sans"/>
              </a:rPr>
              <a:t>184-inch cyclotron: </a:t>
            </a:r>
          </a:p>
          <a:p>
            <a:pPr marL="11124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l-GR" sz="2000" spc="-1" dirty="0">
                <a:solidFill>
                  <a:schemeClr val="accent5">
                    <a:lumMod val="50000"/>
                  </a:schemeClr>
                </a:solidFill>
                <a:ea typeface="DejaVu Sans"/>
              </a:rPr>
              <a:t>1</a:t>
            </a: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ea typeface="DejaVu Sans"/>
              </a:rPr>
              <a:t> single dipole with 467 cm diameter</a:t>
            </a:r>
            <a:endParaRPr lang="el-GR" sz="2000" spc="-1" dirty="0">
              <a:solidFill>
                <a:schemeClr val="accent5">
                  <a:lumMod val="50000"/>
                </a:schemeClr>
              </a:solidFill>
              <a:ea typeface="DejaVu Sans"/>
            </a:endParaRPr>
          </a:p>
          <a:p>
            <a:pPr marL="11124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ea typeface="DejaVu Sans"/>
              </a:rPr>
              <a:t>Berkeley campus, 1942 </a:t>
            </a:r>
            <a:endParaRPr lang="en-US" sz="2000" spc="-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1B766C8-D32E-C7A3-3FA8-27F905C46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77CC4-8B88-4CD4-92E0-C666A6C7A91A}" type="datetime1">
              <a:rPr lang="en-GB" smtClean="0"/>
              <a:t>30/05/2024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AD3F826-104E-C171-5BFE-0025B2D41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13263C6-8AD0-9FCC-DE18-5CD1D1955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2788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Synchrotron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31E8403A-2137-B99D-88D4-3BE2ADED0D6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31047" y="3834589"/>
                <a:ext cx="10587182" cy="2512620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r>
                  <a:rPr lang="en-GB" dirty="0"/>
                  <a:t>Developed in the 1950s | The CERN PS built in 1959 is still in operation!</a:t>
                </a:r>
              </a:p>
              <a:p>
                <a:pPr marL="0" indent="0">
                  <a:buNone/>
                </a:pPr>
                <a:r>
                  <a:rPr lang="en-GB" b="1" dirty="0"/>
                  <a:t>Fixed trajectory:  </a:t>
                </a:r>
                <a:r>
                  <a:rPr lang="en-GB" dirty="0"/>
                  <a:t>R = constant </a:t>
                </a:r>
              </a:p>
              <a:p>
                <a:pPr marL="0" indent="0">
                  <a:buNone/>
                </a:pPr>
                <a:r>
                  <a:rPr lang="en-US" dirty="0"/>
                  <a:t>Magnets only in the vicinity of the beam</a:t>
                </a:r>
              </a:p>
              <a:p>
                <a:r>
                  <a:rPr lang="en-US" dirty="0"/>
                  <a:t>Electric fields used to </a:t>
                </a:r>
                <a:r>
                  <a:rPr lang="en-US" b="1" dirty="0">
                    <a:solidFill>
                      <a:srgbClr val="008000"/>
                    </a:solidFill>
                  </a:rPr>
                  <a:t>accelerate</a:t>
                </a:r>
                <a:r>
                  <a:rPr lang="en-US" dirty="0"/>
                  <a:t> and magnetic fields to steer the beam (</a:t>
                </a:r>
                <a:r>
                  <a:rPr lang="en-US" b="1" dirty="0">
                    <a:solidFill>
                      <a:srgbClr val="FF0000"/>
                    </a:solidFill>
                  </a:rPr>
                  <a:t>bending</a:t>
                </a:r>
                <a:r>
                  <a:rPr lang="en-US" dirty="0"/>
                  <a:t> &amp; </a:t>
                </a:r>
                <a:r>
                  <a:rPr lang="en-US" b="1" dirty="0">
                    <a:solidFill>
                      <a:srgbClr val="0000FF"/>
                    </a:solidFill>
                  </a:rPr>
                  <a:t>focusing</a:t>
                </a:r>
                <a:r>
                  <a:rPr lang="en-US" dirty="0"/>
                  <a:t>)</a:t>
                </a:r>
                <a:endParaRPr lang="el-GR" dirty="0"/>
              </a:p>
              <a:p>
                <a:r>
                  <a:rPr lang="en-US" dirty="0"/>
                  <a:t>Magnetic field increases synchronously with the beam energy keeping the radius fixed!</a:t>
                </a:r>
              </a:p>
              <a:p>
                <a:r>
                  <a:rPr lang="en-GB" dirty="0"/>
                  <a:t>Beam rigidity: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l-GR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l-G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l-G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</m:oMath>
                </a14:m>
                <a:endParaRPr lang="el-GR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31E8403A-2137-B99D-88D4-3BE2ADED0D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1047" y="3834589"/>
                <a:ext cx="10587182" cy="2512620"/>
              </a:xfrm>
              <a:blipFill>
                <a:blip r:embed="rId2"/>
                <a:stretch>
                  <a:fillRect l="-748" t="-5097" b="-7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stomShape 2">
            <a:extLst>
              <a:ext uri="{FF2B5EF4-FFF2-40B4-BE49-F238E27FC236}">
                <a16:creationId xmlns:a16="http://schemas.microsoft.com/office/drawing/2014/main" id="{C6B56D2D-0654-76AA-68E4-10E05885C76C}"/>
              </a:ext>
            </a:extLst>
          </p:cNvPr>
          <p:cNvSpPr/>
          <p:nvPr/>
        </p:nvSpPr>
        <p:spPr>
          <a:xfrm>
            <a:off x="4176948" y="1154183"/>
            <a:ext cx="2458987" cy="60134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 algn="l">
              <a:lnSpc>
                <a:spcPct val="100000"/>
              </a:lnSpc>
              <a:buNone/>
            </a:pPr>
            <a:r>
              <a:rPr lang="en-US" sz="2000" b="1" spc="-1" dirty="0">
                <a:solidFill>
                  <a:srgbClr val="FF0000"/>
                </a:solidFill>
                <a:ea typeface="DejaVu Sans"/>
              </a:rPr>
              <a:t>Dipole</a:t>
            </a:r>
            <a:r>
              <a:rPr lang="en-US" sz="2000" spc="-1" dirty="0">
                <a:solidFill>
                  <a:srgbClr val="FF0000"/>
                </a:solidFill>
                <a:ea typeface="DejaVu Sans"/>
              </a:rPr>
              <a:t> magnets </a:t>
            </a:r>
          </a:p>
          <a:p>
            <a:pPr algn="l">
              <a:lnSpc>
                <a:spcPct val="100000"/>
              </a:lnSpc>
              <a:buNone/>
            </a:pPr>
            <a:r>
              <a:rPr lang="en-US" sz="2000" spc="-1" dirty="0">
                <a:solidFill>
                  <a:srgbClr val="FF0000"/>
                </a:solidFill>
                <a:ea typeface="DejaVu Sans"/>
              </a:rPr>
              <a:t>to bend the beam</a:t>
            </a:r>
            <a:endParaRPr lang="en-US" sz="2000" spc="-1" dirty="0"/>
          </a:p>
        </p:txBody>
      </p:sp>
      <p:sp>
        <p:nvSpPr>
          <p:cNvPr id="8" name="CustomShape 3">
            <a:extLst>
              <a:ext uri="{FF2B5EF4-FFF2-40B4-BE49-F238E27FC236}">
                <a16:creationId xmlns:a16="http://schemas.microsoft.com/office/drawing/2014/main" id="{B27BA545-292B-9762-B982-4225D2798CD1}"/>
              </a:ext>
            </a:extLst>
          </p:cNvPr>
          <p:cNvSpPr/>
          <p:nvPr/>
        </p:nvSpPr>
        <p:spPr>
          <a:xfrm>
            <a:off x="4161695" y="1796053"/>
            <a:ext cx="2750127" cy="60757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 algn="l">
              <a:lnSpc>
                <a:spcPct val="100000"/>
              </a:lnSpc>
              <a:buNone/>
            </a:pPr>
            <a:r>
              <a:rPr lang="en-US" sz="2000" b="1" spc="-1" dirty="0">
                <a:solidFill>
                  <a:srgbClr val="0000FF"/>
                </a:solidFill>
                <a:ea typeface="DejaVu Sans"/>
              </a:rPr>
              <a:t>Quadrupole</a:t>
            </a:r>
            <a:r>
              <a:rPr lang="en-US" sz="2000" spc="-1" dirty="0">
                <a:solidFill>
                  <a:srgbClr val="0000FF"/>
                </a:solidFill>
                <a:ea typeface="DejaVu Sans"/>
              </a:rPr>
              <a:t> magnets </a:t>
            </a:r>
          </a:p>
          <a:p>
            <a:pPr algn="l">
              <a:lnSpc>
                <a:spcPct val="100000"/>
              </a:lnSpc>
              <a:buNone/>
            </a:pPr>
            <a:r>
              <a:rPr lang="en-US" sz="2000" spc="-1" dirty="0">
                <a:solidFill>
                  <a:srgbClr val="0000FF"/>
                </a:solidFill>
                <a:ea typeface="DejaVu Sans"/>
              </a:rPr>
              <a:t>to focus the beam</a:t>
            </a:r>
            <a:endParaRPr lang="en-US" sz="2000" spc="-1" dirty="0"/>
          </a:p>
        </p:txBody>
      </p:sp>
      <p:sp>
        <p:nvSpPr>
          <p:cNvPr id="9" name="CustomShape 4">
            <a:extLst>
              <a:ext uri="{FF2B5EF4-FFF2-40B4-BE49-F238E27FC236}">
                <a16:creationId xmlns:a16="http://schemas.microsoft.com/office/drawing/2014/main" id="{6529688A-5841-7D98-CE02-35F758F28406}"/>
              </a:ext>
            </a:extLst>
          </p:cNvPr>
          <p:cNvSpPr/>
          <p:nvPr/>
        </p:nvSpPr>
        <p:spPr>
          <a:xfrm>
            <a:off x="4136806" y="2422495"/>
            <a:ext cx="2585409" cy="7877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 algn="l">
              <a:lnSpc>
                <a:spcPct val="100000"/>
              </a:lnSpc>
              <a:buNone/>
            </a:pPr>
            <a:r>
              <a:rPr lang="en-US" sz="2000" b="1" spc="-1" dirty="0">
                <a:solidFill>
                  <a:srgbClr val="008000"/>
                </a:solidFill>
                <a:ea typeface="DejaVu Sans"/>
              </a:rPr>
              <a:t>RF cavities</a:t>
            </a:r>
            <a:r>
              <a:rPr lang="en-US" sz="2000" spc="-1" dirty="0">
                <a:solidFill>
                  <a:srgbClr val="008000"/>
                </a:solidFill>
                <a:ea typeface="DejaVu Sans"/>
              </a:rPr>
              <a:t> </a:t>
            </a:r>
          </a:p>
          <a:p>
            <a:pPr algn="l">
              <a:lnSpc>
                <a:spcPct val="100000"/>
              </a:lnSpc>
              <a:buNone/>
            </a:pPr>
            <a:r>
              <a:rPr lang="en-US" sz="2000" spc="-1" dirty="0">
                <a:solidFill>
                  <a:srgbClr val="008000"/>
                </a:solidFill>
                <a:ea typeface="DejaVu Sans"/>
              </a:rPr>
              <a:t>to accelerate the beam</a:t>
            </a:r>
            <a:endParaRPr lang="en-US" sz="2000" spc="-1" dirty="0"/>
          </a:p>
        </p:txBody>
      </p:sp>
      <p:sp>
        <p:nvSpPr>
          <p:cNvPr id="10" name="CustomShape 5">
            <a:extLst>
              <a:ext uri="{FF2B5EF4-FFF2-40B4-BE49-F238E27FC236}">
                <a16:creationId xmlns:a16="http://schemas.microsoft.com/office/drawing/2014/main" id="{F321CEAD-D9DC-BAFE-225F-C85075743A6F}"/>
              </a:ext>
            </a:extLst>
          </p:cNvPr>
          <p:cNvSpPr/>
          <p:nvPr/>
        </p:nvSpPr>
        <p:spPr>
          <a:xfrm flipH="1">
            <a:off x="3553911" y="1548413"/>
            <a:ext cx="538156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262626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1" name="CustomShape 6">
            <a:extLst>
              <a:ext uri="{FF2B5EF4-FFF2-40B4-BE49-F238E27FC236}">
                <a16:creationId xmlns:a16="http://schemas.microsoft.com/office/drawing/2014/main" id="{F0EB039A-2803-B7C4-C6C3-F060CFD1B02E}"/>
              </a:ext>
            </a:extLst>
          </p:cNvPr>
          <p:cNvSpPr/>
          <p:nvPr/>
        </p:nvSpPr>
        <p:spPr>
          <a:xfrm flipH="1">
            <a:off x="3586677" y="2108359"/>
            <a:ext cx="538156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262626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2" name="CustomShape 7">
            <a:extLst>
              <a:ext uri="{FF2B5EF4-FFF2-40B4-BE49-F238E27FC236}">
                <a16:creationId xmlns:a16="http://schemas.microsoft.com/office/drawing/2014/main" id="{9C75504C-8B72-FEF2-C812-1B1AD07B6DEC}"/>
              </a:ext>
            </a:extLst>
          </p:cNvPr>
          <p:cNvSpPr/>
          <p:nvPr/>
        </p:nvSpPr>
        <p:spPr>
          <a:xfrm flipH="1">
            <a:off x="3586677" y="2631802"/>
            <a:ext cx="538156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262626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grpSp>
        <p:nvGrpSpPr>
          <p:cNvPr id="13" name="Group 10">
            <a:extLst>
              <a:ext uri="{FF2B5EF4-FFF2-40B4-BE49-F238E27FC236}">
                <a16:creationId xmlns:a16="http://schemas.microsoft.com/office/drawing/2014/main" id="{181CDE6B-DB9A-8F5D-252D-253BC7C48015}"/>
              </a:ext>
            </a:extLst>
          </p:cNvPr>
          <p:cNvGrpSpPr/>
          <p:nvPr/>
        </p:nvGrpSpPr>
        <p:grpSpPr>
          <a:xfrm>
            <a:off x="231047" y="1371992"/>
            <a:ext cx="3244650" cy="2313307"/>
            <a:chOff x="1029240" y="1139400"/>
            <a:chExt cx="2536560" cy="1835280"/>
          </a:xfrm>
        </p:grpSpPr>
        <p:sp>
          <p:nvSpPr>
            <p:cNvPr id="14" name="Line 11">
              <a:extLst>
                <a:ext uri="{FF2B5EF4-FFF2-40B4-BE49-F238E27FC236}">
                  <a16:creationId xmlns:a16="http://schemas.microsoft.com/office/drawing/2014/main" id="{B97C3A5A-DBB8-2D7B-76A0-9F6B8E844DAD}"/>
                </a:ext>
              </a:extLst>
            </p:cNvPr>
            <p:cNvSpPr/>
            <p:nvPr/>
          </p:nvSpPr>
          <p:spPr>
            <a:xfrm>
              <a:off x="1563120" y="1263240"/>
              <a:ext cx="1485720" cy="360"/>
            </a:xfrm>
            <a:prstGeom prst="line">
              <a:avLst/>
            </a:prstGeom>
            <a:ln w="25560">
              <a:solidFill>
                <a:srgbClr val="26262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Line 12">
              <a:extLst>
                <a:ext uri="{FF2B5EF4-FFF2-40B4-BE49-F238E27FC236}">
                  <a16:creationId xmlns:a16="http://schemas.microsoft.com/office/drawing/2014/main" id="{CB0EC881-76DD-F179-9DFE-61C14E449D1E}"/>
                </a:ext>
              </a:extLst>
            </p:cNvPr>
            <p:cNvSpPr/>
            <p:nvPr/>
          </p:nvSpPr>
          <p:spPr>
            <a:xfrm>
              <a:off x="1563120" y="2855880"/>
              <a:ext cx="1485720" cy="360"/>
            </a:xfrm>
            <a:prstGeom prst="line">
              <a:avLst/>
            </a:prstGeom>
            <a:ln w="25560">
              <a:solidFill>
                <a:srgbClr val="26262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6" name="Line 13">
              <a:extLst>
                <a:ext uri="{FF2B5EF4-FFF2-40B4-BE49-F238E27FC236}">
                  <a16:creationId xmlns:a16="http://schemas.microsoft.com/office/drawing/2014/main" id="{ADAB791E-6207-604F-4B17-EC9A8886DE78}"/>
                </a:ext>
              </a:extLst>
            </p:cNvPr>
            <p:cNvSpPr/>
            <p:nvPr/>
          </p:nvSpPr>
          <p:spPr>
            <a:xfrm flipV="1">
              <a:off x="1154160" y="1679400"/>
              <a:ext cx="360" cy="766080"/>
            </a:xfrm>
            <a:prstGeom prst="line">
              <a:avLst/>
            </a:prstGeom>
            <a:ln w="25560">
              <a:solidFill>
                <a:srgbClr val="26262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Line 14">
              <a:extLst>
                <a:ext uri="{FF2B5EF4-FFF2-40B4-BE49-F238E27FC236}">
                  <a16:creationId xmlns:a16="http://schemas.microsoft.com/office/drawing/2014/main" id="{B511CCA1-BD1E-B5BA-1387-5DFDA54C19AE}"/>
                </a:ext>
              </a:extLst>
            </p:cNvPr>
            <p:cNvSpPr/>
            <p:nvPr/>
          </p:nvSpPr>
          <p:spPr>
            <a:xfrm flipV="1">
              <a:off x="3442320" y="1679400"/>
              <a:ext cx="360" cy="766080"/>
            </a:xfrm>
            <a:prstGeom prst="line">
              <a:avLst/>
            </a:prstGeom>
            <a:ln w="25560">
              <a:solidFill>
                <a:srgbClr val="26262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CustomShape 15">
              <a:extLst>
                <a:ext uri="{FF2B5EF4-FFF2-40B4-BE49-F238E27FC236}">
                  <a16:creationId xmlns:a16="http://schemas.microsoft.com/office/drawing/2014/main" id="{EBC21BA0-2854-D395-7BA0-73A62AA6123B}"/>
                </a:ext>
              </a:extLst>
            </p:cNvPr>
            <p:cNvSpPr/>
            <p:nvPr/>
          </p:nvSpPr>
          <p:spPr>
            <a:xfrm>
              <a:off x="1030320" y="1150920"/>
              <a:ext cx="1072800" cy="1073880"/>
            </a:xfrm>
            <a:prstGeom prst="blockArc">
              <a:avLst>
                <a:gd name="adj1" fmla="val 10800000"/>
                <a:gd name="adj2" fmla="val 16146634"/>
                <a:gd name="adj3" fmla="val 23168"/>
              </a:avLst>
            </a:prstGeom>
            <a:solidFill>
              <a:srgbClr val="FF0000"/>
            </a:solidFill>
            <a:ln w="255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CustomShape 16">
              <a:extLst>
                <a:ext uri="{FF2B5EF4-FFF2-40B4-BE49-F238E27FC236}">
                  <a16:creationId xmlns:a16="http://schemas.microsoft.com/office/drawing/2014/main" id="{1C23046F-D8DC-AAFA-D87F-5AFA7010EE94}"/>
                </a:ext>
              </a:extLst>
            </p:cNvPr>
            <p:cNvSpPr/>
            <p:nvPr/>
          </p:nvSpPr>
          <p:spPr>
            <a:xfrm rot="16200000">
              <a:off x="1029600" y="1900440"/>
              <a:ext cx="1072800" cy="1073880"/>
            </a:xfrm>
            <a:prstGeom prst="blockArc">
              <a:avLst>
                <a:gd name="adj1" fmla="val 10800000"/>
                <a:gd name="adj2" fmla="val 16146634"/>
                <a:gd name="adj3" fmla="val 23168"/>
              </a:avLst>
            </a:prstGeom>
            <a:solidFill>
              <a:srgbClr val="FF0000"/>
            </a:solidFill>
            <a:ln w="255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CustomShape 17">
              <a:extLst>
                <a:ext uri="{FF2B5EF4-FFF2-40B4-BE49-F238E27FC236}">
                  <a16:creationId xmlns:a16="http://schemas.microsoft.com/office/drawing/2014/main" id="{A529BDA6-AE30-9159-568B-CB040BFEF0EF}"/>
                </a:ext>
              </a:extLst>
            </p:cNvPr>
            <p:cNvSpPr/>
            <p:nvPr/>
          </p:nvSpPr>
          <p:spPr>
            <a:xfrm rot="10800000">
              <a:off x="2485440" y="1895400"/>
              <a:ext cx="1072800" cy="1073880"/>
            </a:xfrm>
            <a:prstGeom prst="blockArc">
              <a:avLst>
                <a:gd name="adj1" fmla="val 10800000"/>
                <a:gd name="adj2" fmla="val 16146634"/>
                <a:gd name="adj3" fmla="val 23168"/>
              </a:avLst>
            </a:prstGeom>
            <a:solidFill>
              <a:srgbClr val="FF0000"/>
            </a:solidFill>
            <a:ln w="255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1" name="CustomShape 18">
              <a:extLst>
                <a:ext uri="{FF2B5EF4-FFF2-40B4-BE49-F238E27FC236}">
                  <a16:creationId xmlns:a16="http://schemas.microsoft.com/office/drawing/2014/main" id="{226A4818-7B07-69B7-EC42-1EBAF96BC363}"/>
                </a:ext>
              </a:extLst>
            </p:cNvPr>
            <p:cNvSpPr/>
            <p:nvPr/>
          </p:nvSpPr>
          <p:spPr>
            <a:xfrm rot="5400000">
              <a:off x="2492280" y="1138680"/>
              <a:ext cx="1072800" cy="1073880"/>
            </a:xfrm>
            <a:prstGeom prst="blockArc">
              <a:avLst>
                <a:gd name="adj1" fmla="val 10800000"/>
                <a:gd name="adj2" fmla="val 16146634"/>
                <a:gd name="adj3" fmla="val 23168"/>
              </a:avLst>
            </a:prstGeom>
            <a:solidFill>
              <a:srgbClr val="FF0000"/>
            </a:solidFill>
            <a:ln w="255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2" name="CustomShape 19">
              <a:extLst>
                <a:ext uri="{FF2B5EF4-FFF2-40B4-BE49-F238E27FC236}">
                  <a16:creationId xmlns:a16="http://schemas.microsoft.com/office/drawing/2014/main" id="{D6CCC915-3A92-852C-0EAB-4FBDDFB1A54B}"/>
                </a:ext>
              </a:extLst>
            </p:cNvPr>
            <p:cNvSpPr/>
            <p:nvPr/>
          </p:nvSpPr>
          <p:spPr>
            <a:xfrm>
              <a:off x="3328200" y="173988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3" name="CustomShape 20">
              <a:extLst>
                <a:ext uri="{FF2B5EF4-FFF2-40B4-BE49-F238E27FC236}">
                  <a16:creationId xmlns:a16="http://schemas.microsoft.com/office/drawing/2014/main" id="{9EEC9DED-3044-2E3D-5138-BAB6703E79A6}"/>
                </a:ext>
              </a:extLst>
            </p:cNvPr>
            <p:cNvSpPr/>
            <p:nvPr/>
          </p:nvSpPr>
          <p:spPr>
            <a:xfrm>
              <a:off x="3328200" y="230292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4" name="CustomShape 21">
              <a:extLst>
                <a:ext uri="{FF2B5EF4-FFF2-40B4-BE49-F238E27FC236}">
                  <a16:creationId xmlns:a16="http://schemas.microsoft.com/office/drawing/2014/main" id="{4F92248D-B8F3-CAD3-B850-56931931EDBF}"/>
                </a:ext>
              </a:extLst>
            </p:cNvPr>
            <p:cNvSpPr/>
            <p:nvPr/>
          </p:nvSpPr>
          <p:spPr>
            <a:xfrm>
              <a:off x="1041120" y="173988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5" name="CustomShape 22">
              <a:extLst>
                <a:ext uri="{FF2B5EF4-FFF2-40B4-BE49-F238E27FC236}">
                  <a16:creationId xmlns:a16="http://schemas.microsoft.com/office/drawing/2014/main" id="{73074911-4375-4FFA-9C55-AB793C443B44}"/>
                </a:ext>
              </a:extLst>
            </p:cNvPr>
            <p:cNvSpPr/>
            <p:nvPr/>
          </p:nvSpPr>
          <p:spPr>
            <a:xfrm>
              <a:off x="1041120" y="230292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6" name="CustomShape 23">
              <a:extLst>
                <a:ext uri="{FF2B5EF4-FFF2-40B4-BE49-F238E27FC236}">
                  <a16:creationId xmlns:a16="http://schemas.microsoft.com/office/drawing/2014/main" id="{4A4A7184-A3D4-73A4-554E-547D188B4FAE}"/>
                </a:ext>
              </a:extLst>
            </p:cNvPr>
            <p:cNvSpPr/>
            <p:nvPr/>
          </p:nvSpPr>
          <p:spPr>
            <a:xfrm rot="16200000">
              <a:off x="2787840" y="123012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7" name="CustomShape 24">
              <a:extLst>
                <a:ext uri="{FF2B5EF4-FFF2-40B4-BE49-F238E27FC236}">
                  <a16:creationId xmlns:a16="http://schemas.microsoft.com/office/drawing/2014/main" id="{2F01C9F0-27F1-CABD-3930-C624233CB9F6}"/>
                </a:ext>
              </a:extLst>
            </p:cNvPr>
            <p:cNvSpPr/>
            <p:nvPr/>
          </p:nvSpPr>
          <p:spPr>
            <a:xfrm rot="16200000">
              <a:off x="1579320" y="122652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8" name="CustomShape 25">
              <a:extLst>
                <a:ext uri="{FF2B5EF4-FFF2-40B4-BE49-F238E27FC236}">
                  <a16:creationId xmlns:a16="http://schemas.microsoft.com/office/drawing/2014/main" id="{FA3E2B06-B9FD-4272-1B8A-C9E0D66B3F6E}"/>
                </a:ext>
              </a:extLst>
            </p:cNvPr>
            <p:cNvSpPr/>
            <p:nvPr/>
          </p:nvSpPr>
          <p:spPr>
            <a:xfrm rot="16200000">
              <a:off x="1806120" y="122652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9" name="CustomShape 26">
              <a:extLst>
                <a:ext uri="{FF2B5EF4-FFF2-40B4-BE49-F238E27FC236}">
                  <a16:creationId xmlns:a16="http://schemas.microsoft.com/office/drawing/2014/main" id="{EFD1D62A-69B0-D1ED-606D-BE45A5008E3D}"/>
                </a:ext>
              </a:extLst>
            </p:cNvPr>
            <p:cNvSpPr/>
            <p:nvPr/>
          </p:nvSpPr>
          <p:spPr>
            <a:xfrm rot="16200000">
              <a:off x="2554560" y="123012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30" name="CustomShape 27">
              <a:extLst>
                <a:ext uri="{FF2B5EF4-FFF2-40B4-BE49-F238E27FC236}">
                  <a16:creationId xmlns:a16="http://schemas.microsoft.com/office/drawing/2014/main" id="{83EA158A-4E90-7C93-BF00-9ADBCE2F3EC8}"/>
                </a:ext>
              </a:extLst>
            </p:cNvPr>
            <p:cNvSpPr/>
            <p:nvPr/>
          </p:nvSpPr>
          <p:spPr>
            <a:xfrm rot="16200000">
              <a:off x="2787840" y="282348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31" name="CustomShape 28">
              <a:extLst>
                <a:ext uri="{FF2B5EF4-FFF2-40B4-BE49-F238E27FC236}">
                  <a16:creationId xmlns:a16="http://schemas.microsoft.com/office/drawing/2014/main" id="{BEC90356-3AEB-13A1-BACD-3EEBC89197EB}"/>
                </a:ext>
              </a:extLst>
            </p:cNvPr>
            <p:cNvSpPr/>
            <p:nvPr/>
          </p:nvSpPr>
          <p:spPr>
            <a:xfrm rot="16200000">
              <a:off x="2554560" y="282348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32" name="CustomShape 29">
              <a:extLst>
                <a:ext uri="{FF2B5EF4-FFF2-40B4-BE49-F238E27FC236}">
                  <a16:creationId xmlns:a16="http://schemas.microsoft.com/office/drawing/2014/main" id="{929DCFDB-EDC8-989C-4ED5-C85D5653DB16}"/>
                </a:ext>
              </a:extLst>
            </p:cNvPr>
            <p:cNvSpPr/>
            <p:nvPr/>
          </p:nvSpPr>
          <p:spPr>
            <a:xfrm rot="16200000">
              <a:off x="1579320" y="282348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33" name="CustomShape 30">
              <a:extLst>
                <a:ext uri="{FF2B5EF4-FFF2-40B4-BE49-F238E27FC236}">
                  <a16:creationId xmlns:a16="http://schemas.microsoft.com/office/drawing/2014/main" id="{9F1AC2D4-F2A2-E09D-0A8A-91000F6920B3}"/>
                </a:ext>
              </a:extLst>
            </p:cNvPr>
            <p:cNvSpPr/>
            <p:nvPr/>
          </p:nvSpPr>
          <p:spPr>
            <a:xfrm rot="16200000">
              <a:off x="1806120" y="282348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34" name="CustomShape 31">
              <a:extLst>
                <a:ext uri="{FF2B5EF4-FFF2-40B4-BE49-F238E27FC236}">
                  <a16:creationId xmlns:a16="http://schemas.microsoft.com/office/drawing/2014/main" id="{E3CF90FC-2CAA-4690-1239-8A89DACF6DAB}"/>
                </a:ext>
              </a:extLst>
            </p:cNvPr>
            <p:cNvSpPr/>
            <p:nvPr/>
          </p:nvSpPr>
          <p:spPr>
            <a:xfrm>
              <a:off x="3328200" y="1900440"/>
              <a:ext cx="220680" cy="320760"/>
            </a:xfrm>
            <a:prstGeom prst="rect">
              <a:avLst/>
            </a:prstGeom>
            <a:solidFill>
              <a:srgbClr val="008000"/>
            </a:solidFill>
            <a:ln w="25560">
              <a:solidFill>
                <a:srgbClr val="008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38" name="Date Placeholder 37">
            <a:extLst>
              <a:ext uri="{FF2B5EF4-FFF2-40B4-BE49-F238E27FC236}">
                <a16:creationId xmlns:a16="http://schemas.microsoft.com/office/drawing/2014/main" id="{B389F230-2C36-F0A5-77A2-2F153BF4C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85FF6-62ED-402D-AD5A-9064CFA58360}" type="datetime1">
              <a:rPr lang="en-GB" smtClean="0"/>
              <a:t>30/05/2024</a:t>
            </a:fld>
            <a:endParaRPr lang="en-GB"/>
          </a:p>
        </p:txBody>
      </p:sp>
      <p:sp>
        <p:nvSpPr>
          <p:cNvPr id="39" name="Footer Placeholder 38">
            <a:extLst>
              <a:ext uri="{FF2B5EF4-FFF2-40B4-BE49-F238E27FC236}">
                <a16:creationId xmlns:a16="http://schemas.microsoft.com/office/drawing/2014/main" id="{0DDECFC5-AE39-E484-B1D6-11C397A1F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8BD0CC7E-0429-9E71-DDC6-3259EA611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17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862FB7-1012-0524-F8D9-F8DE342970D3}"/>
              </a:ext>
            </a:extLst>
          </p:cNvPr>
          <p:cNvSpPr txBox="1"/>
          <p:nvPr/>
        </p:nvSpPr>
        <p:spPr>
          <a:xfrm>
            <a:off x="7046705" y="1257791"/>
            <a:ext cx="503596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Could we further push the energy?</a:t>
            </a:r>
          </a:p>
          <a:p>
            <a:pPr algn="ctr"/>
            <a:r>
              <a:rPr lang="en-GB" sz="2800" b="1" i="1" u="sng" dirty="0">
                <a:solidFill>
                  <a:srgbClr val="C00000"/>
                </a:solidFill>
              </a:rPr>
              <a:t>Colliders</a:t>
            </a:r>
          </a:p>
          <a:p>
            <a:pPr algn="ctr"/>
            <a:endParaRPr lang="en-GB" sz="2000" b="1" i="1" u="sng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Two beams circulating at the Synchrotron’s 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The beams are brought to collision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energy at the </a:t>
            </a:r>
            <a:r>
              <a:rPr lang="en-GB" sz="2000" i="1" dirty="0">
                <a:solidFill>
                  <a:schemeClr val="accent5">
                    <a:lumMod val="50000"/>
                  </a:schemeClr>
                </a:solidFill>
              </a:rPr>
              <a:t>centre of mass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gets </a:t>
            </a:r>
            <a:r>
              <a:rPr lang="en-GB" b="1" dirty="0"/>
              <a:t>double</a:t>
            </a:r>
            <a:endParaRPr lang="en-GB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412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Livingston Plot – evolution of energy reach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E8403A-2137-B99D-88D4-3BE2ADED0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0800" y="1324727"/>
            <a:ext cx="6537960" cy="4782622"/>
          </a:xfrm>
        </p:spPr>
        <p:txBody>
          <a:bodyPr>
            <a:normAutofit/>
          </a:bodyPr>
          <a:lstStyle/>
          <a:p>
            <a:r>
              <a:rPr lang="en-US" sz="2200" dirty="0"/>
              <a:t>The </a:t>
            </a:r>
            <a:r>
              <a:rPr lang="en-US" sz="2200" b="1" dirty="0"/>
              <a:t>Livingston </a:t>
            </a:r>
            <a:r>
              <a:rPr lang="en-US" sz="2200" dirty="0"/>
              <a:t>plot shows an exponential increase of energy with time</a:t>
            </a:r>
          </a:p>
          <a:p>
            <a:r>
              <a:rPr lang="en-US" sz="2200" dirty="0"/>
              <a:t>Energy is increased by one order of magnitude each 6-10 years</a:t>
            </a:r>
          </a:p>
          <a:p>
            <a:r>
              <a:rPr lang="en-US" sz="2200" dirty="0"/>
              <a:t>New technologies</a:t>
            </a:r>
            <a:r>
              <a:rPr lang="en-GB" sz="2200" dirty="0"/>
              <a:t> replace the old ones to achieve higher energies, until saturation. By then new technological advancements allow replacing the existing ones</a:t>
            </a:r>
            <a:endParaRPr lang="en-US" sz="2200" dirty="0"/>
          </a:p>
          <a:p>
            <a:r>
              <a:rPr lang="en-US" sz="2200" i="1" dirty="0"/>
              <a:t>And the process continues…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Energy is not the only relevant figure of merit:</a:t>
            </a:r>
          </a:p>
          <a:p>
            <a:pPr lvl="1"/>
            <a:r>
              <a:rPr lang="en-US" sz="2200" dirty="0"/>
              <a:t>Beam intensity</a:t>
            </a:r>
          </a:p>
          <a:p>
            <a:pPr lvl="1"/>
            <a:r>
              <a:rPr lang="en-US" sz="2200" dirty="0"/>
              <a:t>Beam emittance (size)</a:t>
            </a:r>
            <a:endParaRPr lang="el-GR" sz="2200" dirty="0"/>
          </a:p>
          <a:p>
            <a:pPr marL="0" indent="0">
              <a:buNone/>
            </a:pPr>
            <a:endParaRPr lang="en-GB" sz="2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431827-A72B-33CD-EEA7-A0F14DCD8C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1" y="1219200"/>
            <a:ext cx="4197317" cy="527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C62F7-CE36-47D5-C60B-CAE77AA09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E1202-D3B7-4286-BE50-A212B03649E3}" type="datetime1">
              <a:rPr lang="en-GB" smtClean="0"/>
              <a:t>30/05/2024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3A0E1C-C052-E97D-4078-4D54EAF22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B1F4A2-A870-2F63-292B-36BAA042E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45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Accelerators and performance indicators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31E8403A-2137-B99D-88D4-3BE2ADED0D6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2560" y="1212966"/>
                <a:ext cx="11866880" cy="5299593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GB" sz="2600" dirty="0"/>
                  <a:t>The design of an accelerator focuses on </a:t>
                </a:r>
                <a:r>
                  <a:rPr lang="en-GB" sz="2600" b="1" i="1" dirty="0"/>
                  <a:t>high performance</a:t>
                </a:r>
                <a:endParaRPr lang="en-US" sz="2600" b="1" i="1" dirty="0"/>
              </a:p>
              <a:p>
                <a:r>
                  <a:rPr lang="en-US" sz="2600" b="1" dirty="0"/>
                  <a:t>Colliders – </a:t>
                </a:r>
                <a:r>
                  <a:rPr lang="en-US" sz="2600" dirty="0"/>
                  <a:t>high energy physics</a:t>
                </a:r>
                <a:endParaRPr lang="el-GR" sz="2600" dirty="0"/>
              </a:p>
              <a:p>
                <a:pPr lvl="1"/>
                <a:r>
                  <a:rPr lang="el-GR" sz="2200" b="1" dirty="0" err="1"/>
                  <a:t>Luminosity</a:t>
                </a:r>
                <a:r>
                  <a:rPr lang="en-US" sz="2200" b="1" dirty="0"/>
                  <a:t>: </a:t>
                </a:r>
                <a:r>
                  <a:rPr lang="el-GR" sz="2200" dirty="0"/>
                  <a:t> </a:t>
                </a:r>
                <a:r>
                  <a:rPr lang="en-US" sz="2200" i="1" dirty="0"/>
                  <a:t>event production rate</a:t>
                </a:r>
              </a:p>
              <a:p>
                <a:pPr lvl="2"/>
                <a:r>
                  <a:rPr lang="el-GR" sz="1900" dirty="0" err="1"/>
                  <a:t>Ν</a:t>
                </a:r>
                <a:r>
                  <a:rPr lang="el-GR" sz="1900" b="1" baseline="-25000" dirty="0" err="1"/>
                  <a:t>b</a:t>
                </a:r>
                <a:r>
                  <a:rPr lang="el-GR" sz="1900" dirty="0"/>
                  <a:t> </a:t>
                </a:r>
                <a:r>
                  <a:rPr lang="en-US" sz="1900" dirty="0"/>
                  <a:t># of particles per bunch</a:t>
                </a:r>
                <a:endParaRPr lang="el-GR" sz="1900" dirty="0"/>
              </a:p>
              <a:p>
                <a:pPr lvl="2"/>
                <a:r>
                  <a:rPr lang="en-GB" sz="1900" b="1" dirty="0"/>
                  <a:t>k</a:t>
                </a:r>
                <a:r>
                  <a:rPr lang="el-GR" sz="1900" b="1" baseline="-25000" dirty="0"/>
                  <a:t>b</a:t>
                </a:r>
                <a:r>
                  <a:rPr lang="en-US" sz="1900" dirty="0"/>
                  <a:t> </a:t>
                </a:r>
                <a:r>
                  <a:rPr lang="el-GR" sz="1900" dirty="0"/>
                  <a:t> </a:t>
                </a:r>
                <a:r>
                  <a:rPr lang="en-US" sz="1900" dirty="0"/>
                  <a:t># of bunches</a:t>
                </a:r>
                <a:endParaRPr lang="el-GR" sz="1900" dirty="0"/>
              </a:p>
              <a:p>
                <a:pPr lvl="2"/>
                <a14:m>
                  <m:oMath xmlns:m="http://schemas.openxmlformats.org/officeDocument/2006/math">
                    <m:r>
                      <a:rPr lang="el-GR" sz="1900" b="1" i="1" dirty="0" smtClean="0">
                        <a:latin typeface="Cambria Math" panose="02040503050406030204" pitchFamily="18" charset="0"/>
                      </a:rPr>
                      <m:t>𝜸</m:t>
                    </m:r>
                    <m:r>
                      <a:rPr lang="el-GR" sz="1900" b="1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l-GR" sz="1900" b="1" i="0" dirty="0">
                        <a:latin typeface="Cambria Math" panose="02040503050406030204" pitchFamily="18" charset="0"/>
                      </a:rPr>
                      <m:t>𝚬</m:t>
                    </m:r>
                    <m:r>
                      <a:rPr lang="el-GR" sz="1900" b="1" i="1" dirty="0">
                        <a:latin typeface="Cambria Math" panose="02040503050406030204" pitchFamily="18" charset="0"/>
                      </a:rPr>
                      <m:t>/(</m:t>
                    </m:r>
                    <m:r>
                      <a:rPr lang="el-GR" sz="1900" b="1" i="1" dirty="0">
                        <a:latin typeface="Cambria Math" panose="02040503050406030204" pitchFamily="18" charset="0"/>
                      </a:rPr>
                      <m:t>𝒎</m:t>
                    </m:r>
                    <m:r>
                      <a:rPr lang="el-GR" sz="1900" b="1" i="1" baseline="-25000" dirty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l-GR" sz="1900" b="1" i="1" dirty="0">
                        <a:latin typeface="Cambria Math" panose="02040503050406030204" pitchFamily="18" charset="0"/>
                      </a:rPr>
                      <m:t>𝒄</m:t>
                    </m:r>
                    <m:r>
                      <a:rPr lang="el-GR" sz="1900" b="1" i="1" baseline="30000" dirty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l-GR" sz="1900" b="1" i="1" dirty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1900" dirty="0"/>
                  <a:t>Lorentz factor</a:t>
                </a:r>
                <a:endParaRPr lang="el-GR" sz="1900" dirty="0"/>
              </a:p>
              <a:p>
                <a:pPr lvl="2"/>
                <a:r>
                  <a:rPr lang="el-GR" sz="1900" b="1" dirty="0" err="1"/>
                  <a:t>ε</a:t>
                </a:r>
                <a:r>
                  <a:rPr lang="el-GR" sz="1900" b="1" baseline="-25000" dirty="0" err="1"/>
                  <a:t>n</a:t>
                </a:r>
                <a:r>
                  <a:rPr lang="en-US" sz="1900" dirty="0"/>
                  <a:t> normalized </a:t>
                </a:r>
                <a:r>
                  <a:rPr lang="el-GR" sz="1900" dirty="0" err="1"/>
                  <a:t>emittance</a:t>
                </a:r>
                <a:endParaRPr lang="el-GR" sz="1900" dirty="0"/>
              </a:p>
              <a:p>
                <a:pPr lvl="2"/>
                <a:r>
                  <a:rPr lang="el-GR" sz="1900" dirty="0"/>
                  <a:t>β* </a:t>
                </a:r>
                <a:r>
                  <a:rPr lang="en-US" sz="1900" dirty="0" err="1"/>
                  <a:t>betatron</a:t>
                </a:r>
                <a:r>
                  <a:rPr lang="en-US" sz="1900" dirty="0"/>
                  <a:t> amplitude at interaction point</a:t>
                </a:r>
              </a:p>
              <a:p>
                <a:r>
                  <a:rPr lang="en-US" sz="2600" b="1" dirty="0"/>
                  <a:t>Spallation sources </a:t>
                </a:r>
                <a:r>
                  <a:rPr lang="en-US" sz="2600" dirty="0"/>
                  <a:t>– target experiments</a:t>
                </a:r>
                <a:endParaRPr lang="el-GR" sz="2600" dirty="0"/>
              </a:p>
              <a:p>
                <a:pPr lvl="1"/>
                <a:r>
                  <a:rPr lang="en-US" sz="2200" b="1" dirty="0"/>
                  <a:t>A</a:t>
                </a:r>
                <a:r>
                  <a:rPr lang="el-GR" sz="2200" b="1" dirty="0" err="1"/>
                  <a:t>verage</a:t>
                </a:r>
                <a:r>
                  <a:rPr lang="el-GR" sz="2200" b="1" dirty="0"/>
                  <a:t> </a:t>
                </a:r>
                <a:r>
                  <a:rPr lang="el-GR" sz="2200" b="1" dirty="0" err="1"/>
                  <a:t>beam</a:t>
                </a:r>
                <a:r>
                  <a:rPr lang="el-GR" sz="2200" b="1" dirty="0"/>
                  <a:t> </a:t>
                </a:r>
                <a:r>
                  <a:rPr lang="el-GR" sz="2200" b="1" dirty="0" err="1"/>
                  <a:t>power</a:t>
                </a:r>
                <a:endParaRPr lang="el-GR" sz="2200" b="1" dirty="0"/>
              </a:p>
              <a:p>
                <a:pPr lvl="2"/>
                <a:r>
                  <a:rPr lang="el-GR" sz="1900" b="1" dirty="0"/>
                  <a:t>Ī</a:t>
                </a:r>
                <a:r>
                  <a:rPr lang="el-GR" sz="1900" dirty="0"/>
                  <a:t> </a:t>
                </a:r>
                <a:r>
                  <a:rPr lang="en-US" sz="1900" dirty="0"/>
                  <a:t>average current</a:t>
                </a:r>
                <a:endParaRPr lang="el-GR" sz="1900" dirty="0"/>
              </a:p>
              <a:p>
                <a:pPr lvl="2"/>
                <a:r>
                  <a:rPr lang="el-GR" sz="1900" b="1" dirty="0"/>
                  <a:t>Ε</a:t>
                </a:r>
                <a:r>
                  <a:rPr lang="el-GR" sz="1900" dirty="0"/>
                  <a:t> </a:t>
                </a:r>
                <a:r>
                  <a:rPr lang="en-US" sz="1900" dirty="0"/>
                  <a:t>energy</a:t>
                </a:r>
                <a:endParaRPr lang="el-GR" sz="1900" dirty="0"/>
              </a:p>
              <a:p>
                <a:pPr lvl="2"/>
                <a:r>
                  <a:rPr lang="en-GB" sz="1900" b="1" dirty="0"/>
                  <a:t>f</a:t>
                </a:r>
                <a:r>
                  <a:rPr lang="el-GR" sz="1900" b="1" baseline="-25000" dirty="0"/>
                  <a:t>n</a:t>
                </a:r>
                <a:r>
                  <a:rPr lang="en-US" sz="1900" b="1" dirty="0"/>
                  <a:t> </a:t>
                </a:r>
                <a:r>
                  <a:rPr lang="en-US" sz="1900" dirty="0"/>
                  <a:t>repetition rate</a:t>
                </a:r>
                <a:endParaRPr lang="el-GR" sz="1900" dirty="0"/>
              </a:p>
              <a:p>
                <a:pPr lvl="2"/>
                <a:r>
                  <a:rPr lang="el-GR" sz="1900" b="1" dirty="0"/>
                  <a:t>Ν</a:t>
                </a:r>
                <a:r>
                  <a:rPr lang="el-GR" sz="1900" dirty="0"/>
                  <a:t> </a:t>
                </a:r>
                <a:r>
                  <a:rPr lang="en-US" sz="1900" dirty="0"/>
                  <a:t># of particles per pulse</a:t>
                </a:r>
                <a:endParaRPr lang="el-GR" sz="1900" dirty="0"/>
              </a:p>
              <a:p>
                <a:r>
                  <a:rPr lang="en-GB" sz="2600" b="1" dirty="0"/>
                  <a:t>Synchrotron radiation sources </a:t>
                </a:r>
                <a:r>
                  <a:rPr lang="en-GB" sz="2600" dirty="0"/>
                  <a:t>– spectroscopy </a:t>
                </a:r>
                <a:endParaRPr lang="en-GB" sz="2600" b="1" dirty="0"/>
              </a:p>
              <a:p>
                <a:pPr lvl="1"/>
                <a:r>
                  <a:rPr lang="el-GR" sz="2200" b="1" dirty="0" err="1"/>
                  <a:t>Brightness</a:t>
                </a:r>
                <a:r>
                  <a:rPr lang="en-US" sz="2200" b="1" dirty="0"/>
                  <a:t>:</a:t>
                </a:r>
                <a:r>
                  <a:rPr lang="en-US" sz="2200" dirty="0"/>
                  <a:t> </a:t>
                </a:r>
                <a:r>
                  <a:rPr lang="en-US" sz="2200" i="1" dirty="0"/>
                  <a:t>photon density</a:t>
                </a:r>
                <a:endParaRPr lang="el-GR" sz="2200" i="1" dirty="0"/>
              </a:p>
              <a:p>
                <a:pPr lvl="2"/>
                <a:r>
                  <a:rPr lang="el-GR" sz="1900" dirty="0" err="1"/>
                  <a:t>Ν</a:t>
                </a:r>
                <a:r>
                  <a:rPr lang="el-GR" sz="1900" b="1" baseline="-25000" dirty="0" err="1"/>
                  <a:t>b</a:t>
                </a:r>
                <a:r>
                  <a:rPr lang="el-GR" sz="1900" dirty="0"/>
                  <a:t> </a:t>
                </a:r>
                <a:r>
                  <a:rPr lang="en-US" sz="1900" dirty="0"/>
                  <a:t># of photons</a:t>
                </a:r>
                <a:endParaRPr lang="el-GR" sz="1900" dirty="0"/>
              </a:p>
              <a:p>
                <a:pPr lvl="2"/>
                <a:r>
                  <a:rPr lang="el-GR" sz="1900" b="1" dirty="0"/>
                  <a:t>ε</a:t>
                </a:r>
                <a:r>
                  <a:rPr lang="en-US" sz="1900" b="1" baseline="-25000" dirty="0"/>
                  <a:t>x</a:t>
                </a:r>
                <a:r>
                  <a:rPr lang="el-GR" sz="1900" b="1" baseline="-25000" dirty="0"/>
                  <a:t>,</a:t>
                </a:r>
                <a:r>
                  <a:rPr lang="en-US" sz="1900" b="1" baseline="-25000" dirty="0"/>
                  <a:t>y</a:t>
                </a:r>
                <a:r>
                  <a:rPr lang="el-GR" sz="1900" dirty="0"/>
                  <a:t> </a:t>
                </a:r>
                <a:r>
                  <a:rPr lang="en-US" sz="1900" dirty="0"/>
                  <a:t>horizontal and vertical emittance</a:t>
                </a:r>
                <a:endParaRPr lang="el-GR" sz="1900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31E8403A-2137-B99D-88D4-3BE2ADED0D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2560" y="1212966"/>
                <a:ext cx="11866880" cy="5299593"/>
              </a:xfrm>
              <a:blipFill>
                <a:blip r:embed="rId5"/>
                <a:stretch>
                  <a:fillRect l="-822" t="-2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8" name="Picture 163" descr="txp_fig.bmp">
            <a:extLst>
              <a:ext uri="{FF2B5EF4-FFF2-40B4-BE49-F238E27FC236}">
                <a16:creationId xmlns:a16="http://schemas.microsoft.com/office/drawing/2014/main" id="{2F1A21FC-F1D8-9BE0-E416-40CF08605CF6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079739" y="2165450"/>
            <a:ext cx="2184400" cy="10302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pic>
        <p:nvPicPr>
          <p:cNvPr id="39" name="Picture 152" descr="txp_fig.bmp">
            <a:extLst>
              <a:ext uri="{FF2B5EF4-FFF2-40B4-BE49-F238E27FC236}">
                <a16:creationId xmlns:a16="http://schemas.microsoft.com/office/drawing/2014/main" id="{0B1DA1F1-E878-1E04-4041-153CAB0A9FEE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7686040" y="4155739"/>
            <a:ext cx="2971800" cy="4000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pic>
        <p:nvPicPr>
          <p:cNvPr id="40" name="Picture 158" descr="txp_fig.bmp">
            <a:extLst>
              <a:ext uri="{FF2B5EF4-FFF2-40B4-BE49-F238E27FC236}">
                <a16:creationId xmlns:a16="http://schemas.microsoft.com/office/drawing/2014/main" id="{53700271-68ED-470C-FC06-68AAFD363116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8233001" y="5225934"/>
            <a:ext cx="1877877" cy="838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5E9F1A-F6BC-677D-4E13-389E05018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DD2D0-62E5-467C-8EBE-766E535FA8CB}" type="datetime1">
              <a:rPr lang="en-GB" smtClean="0"/>
              <a:t>30/05/2024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1CFB45-135E-AF6F-FE85-E0DAD2F49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984955-35BE-B31D-3C0A-4276105D1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19</a:t>
            </a:fld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81FBE6B-04E6-06F7-85D9-11E0A9BB4AAE}"/>
              </a:ext>
            </a:extLst>
          </p:cNvPr>
          <p:cNvSpPr/>
          <p:nvPr/>
        </p:nvSpPr>
        <p:spPr>
          <a:xfrm>
            <a:off x="9873673" y="2198969"/>
            <a:ext cx="471054" cy="424158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E5DFD54-C574-01D1-67BB-5EFFF412AAF9}"/>
              </a:ext>
            </a:extLst>
          </p:cNvPr>
          <p:cNvSpPr/>
          <p:nvPr/>
        </p:nvSpPr>
        <p:spPr>
          <a:xfrm>
            <a:off x="10264139" y="4069979"/>
            <a:ext cx="471054" cy="49385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8167704-52D2-F6A0-26C9-022B2820E61D}"/>
              </a:ext>
            </a:extLst>
          </p:cNvPr>
          <p:cNvSpPr/>
          <p:nvPr/>
        </p:nvSpPr>
        <p:spPr>
          <a:xfrm>
            <a:off x="10657840" y="1475869"/>
            <a:ext cx="1274618" cy="424159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Energy</a:t>
            </a:r>
            <a:endParaRPr lang="en-GB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D3B5F78-66B5-BE06-725E-8D409E74B8D9}"/>
              </a:ext>
            </a:extLst>
          </p:cNvPr>
          <p:cNvSpPr/>
          <p:nvPr/>
        </p:nvSpPr>
        <p:spPr>
          <a:xfrm>
            <a:off x="8936410" y="1994872"/>
            <a:ext cx="937261" cy="757564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FBDF036-79F6-4DEB-7D99-EE23FDE9BD66}"/>
              </a:ext>
            </a:extLst>
          </p:cNvPr>
          <p:cNvSpPr/>
          <p:nvPr/>
        </p:nvSpPr>
        <p:spPr>
          <a:xfrm>
            <a:off x="9725892" y="4069979"/>
            <a:ext cx="618836" cy="493857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9A9D8A9-A509-7FF8-0D88-BFA4BA58D9D5}"/>
              </a:ext>
            </a:extLst>
          </p:cNvPr>
          <p:cNvSpPr/>
          <p:nvPr/>
        </p:nvSpPr>
        <p:spPr>
          <a:xfrm>
            <a:off x="9208654" y="5128401"/>
            <a:ext cx="618836" cy="493857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56F371E-29DA-4440-3AB8-D73BCC57955D}"/>
              </a:ext>
            </a:extLst>
          </p:cNvPr>
          <p:cNvSpPr/>
          <p:nvPr/>
        </p:nvSpPr>
        <p:spPr>
          <a:xfrm>
            <a:off x="10585334" y="3199943"/>
            <a:ext cx="1470891" cy="537546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Intensity</a:t>
            </a:r>
            <a:endParaRPr lang="en-GB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AB8CA4F-A89C-656E-CA51-BD081923305E}"/>
              </a:ext>
            </a:extLst>
          </p:cNvPr>
          <p:cNvSpPr/>
          <p:nvPr/>
        </p:nvSpPr>
        <p:spPr>
          <a:xfrm>
            <a:off x="8936410" y="2642940"/>
            <a:ext cx="1327729" cy="723376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CC64DE1-B35C-5122-0229-63906B3001E9}"/>
              </a:ext>
            </a:extLst>
          </p:cNvPr>
          <p:cNvSpPr/>
          <p:nvPr/>
        </p:nvSpPr>
        <p:spPr>
          <a:xfrm>
            <a:off x="8930838" y="5563884"/>
            <a:ext cx="1174468" cy="58355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B953DF3-7B8B-6D6B-4429-4ADEAA417329}"/>
              </a:ext>
            </a:extLst>
          </p:cNvPr>
          <p:cNvSpPr/>
          <p:nvPr/>
        </p:nvSpPr>
        <p:spPr>
          <a:xfrm>
            <a:off x="10499666" y="4854315"/>
            <a:ext cx="1633451" cy="537546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Beam size</a:t>
            </a:r>
            <a:endParaRPr lang="en-GB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861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11D93-F23F-1D7F-55B2-226D297BB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/>
              <a:t>Disclaimer</a:t>
            </a:r>
            <a:endParaRPr lang="en-GB" b="1" i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DBEE05-4686-D887-0C14-4F81E8573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399" y="1233199"/>
            <a:ext cx="11039764" cy="509371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200" dirty="0"/>
              <a:t>Based on:</a:t>
            </a:r>
          </a:p>
          <a:p>
            <a:r>
              <a:rPr lang="en-US" sz="2600" dirty="0"/>
              <a:t>Y. </a:t>
            </a:r>
            <a:r>
              <a:rPr lang="en-US" sz="2600" dirty="0" err="1"/>
              <a:t>Papaphilippou</a:t>
            </a:r>
            <a:r>
              <a:rPr lang="en-US" sz="2600" dirty="0"/>
              <a:t> : “Introduction to Accelerators”</a:t>
            </a:r>
          </a:p>
          <a:p>
            <a:r>
              <a:rPr lang="en-US" sz="2600" u="sng" dirty="0"/>
              <a:t>Summer student lectures:</a:t>
            </a:r>
          </a:p>
          <a:p>
            <a:pPr lvl="1"/>
            <a:r>
              <a:rPr lang="en-US" sz="2600" dirty="0"/>
              <a:t>B. Holzer,  V. Kain, and M. </a:t>
            </a:r>
            <a:r>
              <a:rPr lang="en-US" sz="2600" dirty="0" err="1"/>
              <a:t>Schaumann</a:t>
            </a:r>
            <a:endParaRPr lang="en-US" sz="2600" dirty="0"/>
          </a:p>
          <a:p>
            <a:r>
              <a:rPr lang="en-US" sz="2600" u="sng" dirty="0"/>
              <a:t>CERN accelerator school (CAS):</a:t>
            </a:r>
          </a:p>
          <a:p>
            <a:pPr lvl="1"/>
            <a:r>
              <a:rPr lang="en-US" sz="2600" dirty="0"/>
              <a:t>F. </a:t>
            </a:r>
            <a:r>
              <a:rPr lang="en-US" sz="2600" dirty="0" err="1"/>
              <a:t>Tecker</a:t>
            </a:r>
            <a:r>
              <a:rPr lang="en-US" sz="2600" dirty="0"/>
              <a:t>: “</a:t>
            </a:r>
            <a:r>
              <a:rPr lang="en-US" sz="2600" i="1" dirty="0"/>
              <a:t>Longitudinal beam dynamics”</a:t>
            </a:r>
          </a:p>
          <a:p>
            <a:pPr lvl="1"/>
            <a:r>
              <a:rPr lang="en-US" sz="2600" dirty="0"/>
              <a:t>S. Sheehy: “</a:t>
            </a:r>
            <a:r>
              <a:rPr lang="en-US" sz="2600" i="1" dirty="0"/>
              <a:t>Applications of accelerators”</a:t>
            </a:r>
          </a:p>
          <a:p>
            <a:r>
              <a:rPr lang="en-US" sz="2600" u="sng" dirty="0"/>
              <a:t>Joint Universities Accelerator School (JUAS):</a:t>
            </a:r>
          </a:p>
          <a:p>
            <a:pPr lvl="1"/>
            <a:r>
              <a:rPr lang="en-US" sz="2600" dirty="0"/>
              <a:t>F. Antoniou, H. Bartosik and Y. </a:t>
            </a:r>
            <a:r>
              <a:rPr lang="en-US" sz="2600" dirty="0" err="1"/>
              <a:t>Papaphilippou</a:t>
            </a:r>
            <a:r>
              <a:rPr lang="en-US" sz="2600" i="1" dirty="0"/>
              <a:t>: “Linear imperfections” </a:t>
            </a:r>
            <a:r>
              <a:rPr lang="en-US" sz="2600" dirty="0"/>
              <a:t>and</a:t>
            </a:r>
            <a:r>
              <a:rPr lang="en-US" sz="2600" i="1" dirty="0"/>
              <a:t> “nonlinear dynamics” </a:t>
            </a:r>
          </a:p>
          <a:p>
            <a:r>
              <a:rPr lang="en-US" sz="2600" u="sng" dirty="0"/>
              <a:t>Books:</a:t>
            </a:r>
          </a:p>
          <a:p>
            <a:pPr lvl="1"/>
            <a:r>
              <a:rPr lang="en-US" sz="2600" dirty="0"/>
              <a:t>K. Wille: “</a:t>
            </a:r>
            <a:r>
              <a:rPr lang="en-US" sz="2600" i="1" dirty="0"/>
              <a:t>The Physics of Particle Accelerators”</a:t>
            </a:r>
          </a:p>
          <a:p>
            <a:pPr lvl="1"/>
            <a:r>
              <a:rPr lang="en-US" sz="2600" dirty="0"/>
              <a:t>S.Y. Lee: </a:t>
            </a:r>
            <a:r>
              <a:rPr lang="en-US" sz="2600" i="1" dirty="0"/>
              <a:t>“Accelerator Physics”</a:t>
            </a:r>
          </a:p>
          <a:p>
            <a:pPr lvl="1"/>
            <a:r>
              <a:rPr lang="en-GB" sz="2600" dirty="0"/>
              <a:t>A. Wolski: </a:t>
            </a:r>
            <a:r>
              <a:rPr lang="en-GB" sz="2600" i="1" dirty="0"/>
              <a:t>“Beam Dynamics in High Energy Particle Accelerators”</a:t>
            </a:r>
          </a:p>
          <a:p>
            <a:pPr marL="0" indent="0">
              <a:buNone/>
            </a:pPr>
            <a:r>
              <a:rPr lang="en-US" sz="2600" dirty="0"/>
              <a:t>Images: cds.cern.ch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AA07A8-8DEE-FA72-4659-82ABE378F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4492-E6D6-48F0-9C93-73F28B26864E}" type="datetime1">
              <a:rPr lang="en-GB" smtClean="0"/>
              <a:t>30/05/2024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11FBB6-3D4F-58E7-5637-11A41A408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800260-933D-A0F0-53EE-17367CF06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1623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Relativistic Heavy Ion Collider (RHIC - BNL)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E8403A-2137-B99D-88D4-3BE2ADED0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40" y="1415313"/>
            <a:ext cx="6604000" cy="5025274"/>
          </a:xfrm>
        </p:spPr>
        <p:txBody>
          <a:bodyPr>
            <a:normAutofit/>
          </a:bodyPr>
          <a:lstStyle/>
          <a:p>
            <a:r>
              <a:rPr lang="en-GB" sz="2600" b="1" dirty="0"/>
              <a:t>Ion collider </a:t>
            </a:r>
            <a:r>
              <a:rPr lang="en-GB" sz="2600" dirty="0"/>
              <a:t>(gold, copper and polarized protons) with energies up to 100 GeV/u</a:t>
            </a:r>
            <a:endParaRPr lang="el-GR" sz="2600" dirty="0"/>
          </a:p>
          <a:p>
            <a:r>
              <a:rPr lang="en-GB" sz="2600" dirty="0"/>
              <a:t>The beams are counter-rotated in a 2.4 mile (</a:t>
            </a:r>
            <a:r>
              <a:rPr lang="en-GB" sz="2600" b="1" dirty="0"/>
              <a:t>~4km</a:t>
            </a:r>
            <a:r>
              <a:rPr lang="en-GB" sz="2600" dirty="0"/>
              <a:t>) storage ring driven by 1740 superconducting dipoles</a:t>
            </a:r>
          </a:p>
          <a:p>
            <a:r>
              <a:rPr lang="en-GB" sz="2600" dirty="0"/>
              <a:t>The beams collide at 6 points in 4 of which the detectors of the </a:t>
            </a:r>
            <a:r>
              <a:rPr lang="en-GB" sz="2600" b="1" dirty="0"/>
              <a:t>4 main experiments </a:t>
            </a:r>
            <a:r>
              <a:rPr lang="en-GB" sz="2600" dirty="0"/>
              <a:t>(BRAHMS, PHENIX, PHOBOS, STAR) are placed</a:t>
            </a:r>
          </a:p>
          <a:p>
            <a:r>
              <a:rPr lang="en-GB" sz="2600" dirty="0"/>
              <a:t>The main purpose of the accelerator is the </a:t>
            </a:r>
            <a:r>
              <a:rPr lang="en-GB" sz="2600" b="1" dirty="0"/>
              <a:t>production, detection and study of quark - gluon plasma</a:t>
            </a:r>
            <a:endParaRPr lang="el-GR" sz="2600" b="1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D91FC4DB-E186-3BFE-D3F1-2F891FD1F2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5255323"/>
              </p:ext>
            </p:extLst>
          </p:nvPr>
        </p:nvGraphicFramePr>
        <p:xfrm>
          <a:off x="7007860" y="1212966"/>
          <a:ext cx="5029200" cy="337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2" imgW="5334462" imgH="3580952" progId="">
                  <p:embed/>
                </p:oleObj>
              </mc:Choice>
              <mc:Fallback>
                <p:oleObj name="Photo Editor Photo" r:id="rId2" imgW="5334462" imgH="3580952" progId="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65CB2C10-8444-FDEC-45AD-10AE6C8C81E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7860" y="1212966"/>
                        <a:ext cx="5029200" cy="3376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E20D985-9162-C078-572C-B3D97652D1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8107564"/>
              </p:ext>
            </p:extLst>
          </p:nvPr>
        </p:nvGraphicFramePr>
        <p:xfrm>
          <a:off x="8404860" y="4485422"/>
          <a:ext cx="2514600" cy="206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4" imgW="3809524" imgH="3132091" progId="">
                  <p:embed/>
                </p:oleObj>
              </mc:Choice>
              <mc:Fallback>
                <p:oleObj name="Photo Editor Photo" r:id="rId4" imgW="3809524" imgH="3132091" progId="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A7D62D0A-7FBE-F96B-A12F-FFADCA3FA92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4860" y="4485422"/>
                        <a:ext cx="2514600" cy="206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5B0621-23B9-214A-6D83-7570740F7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8E6F2-A2D3-4A77-93E9-12396471C242}" type="datetime1">
              <a:rPr lang="en-GB" smtClean="0"/>
              <a:t>30/05/2024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4BC12E-5337-7F95-D0D7-5E26B652E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0E41A8-5C22-7C65-A316-59A85212C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4285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Spallation Neutron Source (SNS - ORNL)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E8403A-2137-B99D-88D4-3BE2ADED0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720" y="1324727"/>
            <a:ext cx="6604000" cy="5025274"/>
          </a:xfrm>
        </p:spPr>
        <p:txBody>
          <a:bodyPr>
            <a:normAutofit lnSpcReduction="10000"/>
          </a:bodyPr>
          <a:lstStyle/>
          <a:p>
            <a:r>
              <a:rPr lang="en-GB" sz="2600" dirty="0"/>
              <a:t>Collaboration project of </a:t>
            </a:r>
            <a:r>
              <a:rPr lang="en-GB" sz="2600" b="1" dirty="0"/>
              <a:t>6 laboratories </a:t>
            </a:r>
            <a:r>
              <a:rPr lang="en-GB" sz="2600" dirty="0"/>
              <a:t>(LBNL, LANL, JLAB, BNL, ANL, ORNL)</a:t>
            </a:r>
          </a:p>
          <a:p>
            <a:r>
              <a:rPr lang="en-GB" sz="2600" dirty="0"/>
              <a:t>Spallation Neutron Source with a power of 1.4 MW</a:t>
            </a:r>
          </a:p>
          <a:p>
            <a:r>
              <a:rPr lang="en-GB" sz="2600" dirty="0"/>
              <a:t>The complex includes an </a:t>
            </a:r>
            <a:r>
              <a:rPr lang="en-GB" sz="2600" b="1" dirty="0"/>
              <a:t>H</a:t>
            </a:r>
            <a:r>
              <a:rPr lang="en-GB" sz="2600" b="1" baseline="30000" dirty="0"/>
              <a:t>-</a:t>
            </a:r>
            <a:r>
              <a:rPr lang="en-GB" sz="2600" b="1" dirty="0"/>
              <a:t> source</a:t>
            </a:r>
            <a:r>
              <a:rPr lang="en-GB" sz="2600" dirty="0"/>
              <a:t>, a 300m </a:t>
            </a:r>
            <a:r>
              <a:rPr lang="en-GB" sz="2600" b="1" dirty="0"/>
              <a:t>linear accelerator</a:t>
            </a:r>
            <a:r>
              <a:rPr lang="en-GB" sz="2600" dirty="0"/>
              <a:t>, with superconducting RF cavities, a proton </a:t>
            </a:r>
            <a:r>
              <a:rPr lang="en-GB" sz="2600" b="1" dirty="0"/>
              <a:t>accumulator ring </a:t>
            </a:r>
            <a:r>
              <a:rPr lang="en-GB" sz="2600" dirty="0"/>
              <a:t>with a perimeter of 248m and a liquid mercury </a:t>
            </a:r>
            <a:r>
              <a:rPr lang="en-GB" sz="2600" b="1" dirty="0"/>
              <a:t>target</a:t>
            </a:r>
            <a:r>
              <a:rPr lang="en-GB" sz="2600" dirty="0"/>
              <a:t> for the production of neutrons.</a:t>
            </a:r>
          </a:p>
          <a:p>
            <a:r>
              <a:rPr lang="en-GB" sz="2600" dirty="0"/>
              <a:t>The main purpose is neutron scattering </a:t>
            </a:r>
            <a:r>
              <a:rPr lang="en-GB" sz="2600" b="1" dirty="0"/>
              <a:t>spectroscopy experiments at 24 stations </a:t>
            </a:r>
            <a:r>
              <a:rPr lang="en-GB" sz="2600" dirty="0"/>
              <a:t>(magnetic structure of materials, nanotechnology, etc.)</a:t>
            </a:r>
            <a:endParaRPr lang="el-GR" sz="2600" b="1" dirty="0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C81FB67C-FD84-61EE-89D8-65130343EE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351388"/>
              </p:ext>
            </p:extLst>
          </p:nvPr>
        </p:nvGraphicFramePr>
        <p:xfrm>
          <a:off x="7071359" y="1286574"/>
          <a:ext cx="4946400" cy="27642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2" imgW="3352381" imgH="1874682" progId="">
                  <p:embed/>
                </p:oleObj>
              </mc:Choice>
              <mc:Fallback>
                <p:oleObj name="Photo Editor Photo" r:id="rId2" imgW="3352381" imgH="1874682" progId="">
                  <p:embed/>
                  <p:pic>
                    <p:nvPicPr>
                      <p:cNvPr id="2662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1359" y="1286574"/>
                        <a:ext cx="4946400" cy="27642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7">
            <a:extLst>
              <a:ext uri="{FF2B5EF4-FFF2-40B4-BE49-F238E27FC236}">
                <a16:creationId xmlns:a16="http://schemas.microsoft.com/office/drawing/2014/main" id="{874C8DC9-7FA9-06C6-4AAA-99559AEBA4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1360" y="4141147"/>
            <a:ext cx="4947920" cy="2174379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440ACB6-B48A-2267-5272-CC9D6E4C9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0490-53A9-4B67-B5F2-A2840F21DD9D}" type="datetime1">
              <a:rPr lang="en-GB" smtClean="0"/>
              <a:t>30/05/2024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503C61A-3F2E-7778-CB89-81617E1C0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FBA69E0-0390-ACAA-91A7-49A82C433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2228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European Synchrotron Radiation Facility (ESRF)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E8403A-2137-B99D-88D4-3BE2ADED0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720" y="1324727"/>
            <a:ext cx="6604000" cy="5025274"/>
          </a:xfrm>
        </p:spPr>
        <p:txBody>
          <a:bodyPr>
            <a:normAutofit fontScale="92500" lnSpcReduction="20000"/>
          </a:bodyPr>
          <a:lstStyle/>
          <a:p>
            <a:r>
              <a:rPr lang="en-GB" sz="2600" dirty="0"/>
              <a:t>The </a:t>
            </a:r>
            <a:r>
              <a:rPr lang="en-GB" sz="2600" b="1" dirty="0"/>
              <a:t>first and brightest </a:t>
            </a:r>
            <a:r>
              <a:rPr lang="en-GB" sz="2600" dirty="0"/>
              <a:t>3rd generation synchrotron radiation source in Europe</a:t>
            </a:r>
          </a:p>
          <a:p>
            <a:r>
              <a:rPr lang="en-GB" sz="2600" b="1" dirty="0"/>
              <a:t>50 experimental beamlines</a:t>
            </a:r>
            <a:r>
              <a:rPr lang="en-GB" sz="2600" dirty="0"/>
              <a:t> using "hard" X-rays produced by interfering magnetic </a:t>
            </a:r>
            <a:r>
              <a:rPr lang="en-US" sz="2600" dirty="0"/>
              <a:t>elements</a:t>
            </a:r>
            <a:r>
              <a:rPr lang="en-GB" sz="2600" dirty="0"/>
              <a:t> (magnetic amplifiers and oscillators) and dipole magnets</a:t>
            </a:r>
          </a:p>
          <a:p>
            <a:r>
              <a:rPr lang="en-GB" sz="2600" b="1" dirty="0"/>
              <a:t>3500 users/year </a:t>
            </a:r>
            <a:r>
              <a:rPr lang="en-GB" sz="2600" dirty="0"/>
              <a:t>from 14 member states perform X-ray spectroscopy experiments for materials science, chemistry, biology, geology, medicine, archaeometry, etc.</a:t>
            </a:r>
          </a:p>
          <a:p>
            <a:r>
              <a:rPr lang="en-GB" sz="2600" dirty="0"/>
              <a:t>The complex includes a </a:t>
            </a:r>
            <a:r>
              <a:rPr lang="en-GB" sz="2600" b="1" dirty="0"/>
              <a:t>linear electron accelerator</a:t>
            </a:r>
            <a:r>
              <a:rPr lang="en-GB" sz="2600" dirty="0"/>
              <a:t>, a 300-meter booster </a:t>
            </a:r>
            <a:r>
              <a:rPr lang="en-GB" sz="2600" b="1" dirty="0"/>
              <a:t>synchrotron</a:t>
            </a:r>
            <a:r>
              <a:rPr lang="en-GB" sz="2600" dirty="0"/>
              <a:t> and an 844-meter </a:t>
            </a:r>
            <a:r>
              <a:rPr lang="en-GB" sz="2600" b="1" dirty="0"/>
              <a:t>storage ring</a:t>
            </a:r>
            <a:r>
              <a:rPr lang="en-GB" sz="2600" dirty="0"/>
              <a:t>. </a:t>
            </a:r>
          </a:p>
          <a:p>
            <a:r>
              <a:rPr lang="en-GB" sz="2600" dirty="0"/>
              <a:t>The storage ring shows </a:t>
            </a:r>
            <a:r>
              <a:rPr lang="en-GB" sz="2600" b="1" dirty="0"/>
              <a:t>record availability of 98% </a:t>
            </a:r>
            <a:r>
              <a:rPr lang="en-GB" sz="2600" dirty="0"/>
              <a:t>with an average time between outages of more than 2 days.</a:t>
            </a:r>
            <a:endParaRPr lang="el-GR" sz="2600" b="1" dirty="0"/>
          </a:p>
        </p:txBody>
      </p:sp>
      <p:graphicFrame>
        <p:nvGraphicFramePr>
          <p:cNvPr id="4" name="Object 2">
            <a:extLst>
              <a:ext uri="{FF2B5EF4-FFF2-40B4-BE49-F238E27FC236}">
                <a16:creationId xmlns:a16="http://schemas.microsoft.com/office/drawing/2014/main" id="{6F367492-A5F5-5509-564A-BC5A4F0A3A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0606937"/>
              </p:ext>
            </p:extLst>
          </p:nvPr>
        </p:nvGraphicFramePr>
        <p:xfrm>
          <a:off x="7620000" y="1392613"/>
          <a:ext cx="3733800" cy="263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2" imgW="2438095" imgH="1722269" progId="">
                  <p:embed/>
                </p:oleObj>
              </mc:Choice>
              <mc:Fallback>
                <p:oleObj name="Photo Editor Photo" r:id="rId2" imgW="2438095" imgH="1722269" progId="">
                  <p:embed/>
                  <p:pic>
                    <p:nvPicPr>
                      <p:cNvPr id="2560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0" y="1392613"/>
                        <a:ext cx="3733800" cy="2635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>
            <a:extLst>
              <a:ext uri="{FF2B5EF4-FFF2-40B4-BE49-F238E27FC236}">
                <a16:creationId xmlns:a16="http://schemas.microsoft.com/office/drawing/2014/main" id="{605B0657-A541-51BB-EBCC-B2928CD810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040009"/>
              </p:ext>
            </p:extLst>
          </p:nvPr>
        </p:nvGraphicFramePr>
        <p:xfrm>
          <a:off x="7620000" y="4100889"/>
          <a:ext cx="3733800" cy="218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4" imgW="4305673" imgH="2514818" progId="">
                  <p:embed/>
                </p:oleObj>
              </mc:Choice>
              <mc:Fallback>
                <p:oleObj name="Photo Editor Photo" r:id="rId4" imgW="4305673" imgH="2514818" progId="">
                  <p:embed/>
                  <p:pic>
                    <p:nvPicPr>
                      <p:cNvPr id="2560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0" y="4100889"/>
                        <a:ext cx="3733800" cy="218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E5E529D-E75D-A45A-7130-FC74740DE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52B3-789E-4B4E-9D52-D34697D1CEED}" type="datetime1">
              <a:rPr lang="en-GB" smtClean="0"/>
              <a:t>30/05/2024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670ABD4-16E8-DF2E-ACF1-BCB75DBC8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40C2939-6A50-6432-6D34-BEFE46073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5848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E8403A-2137-B99D-88D4-3BE2ADED0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9841" y="1169115"/>
            <a:ext cx="5852159" cy="568888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800" b="1" i="1" u="sng" dirty="0"/>
              <a:t>CERN Proton chain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b="1" dirty="0">
                <a:solidFill>
                  <a:srgbClr val="93318A"/>
                </a:solidFill>
              </a:rPr>
              <a:t>LINAC-4</a:t>
            </a:r>
            <a:r>
              <a:rPr lang="en-US" sz="2800" dirty="0"/>
              <a:t> 160MeV (H-)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b="1" dirty="0">
                <a:solidFill>
                  <a:srgbClr val="CA94C7"/>
                </a:solidFill>
              </a:rPr>
              <a:t>Proton Synchrotron Booster</a:t>
            </a:r>
            <a:r>
              <a:rPr lang="en-US" sz="2800" b="1" dirty="0"/>
              <a:t> </a:t>
            </a:r>
            <a:r>
              <a:rPr lang="en-US" sz="2800" dirty="0"/>
              <a:t>2GeV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b="1" dirty="0">
                <a:solidFill>
                  <a:srgbClr val="C40C8A"/>
                </a:solidFill>
              </a:rPr>
              <a:t>Proton </a:t>
            </a:r>
            <a:r>
              <a:rPr lang="en-US" sz="2800" b="1" dirty="0" err="1">
                <a:solidFill>
                  <a:srgbClr val="C40C8A"/>
                </a:solidFill>
              </a:rPr>
              <a:t>Synchtrotron</a:t>
            </a:r>
            <a:r>
              <a:rPr lang="en-US" sz="2800" b="1" dirty="0">
                <a:solidFill>
                  <a:srgbClr val="C40C8A"/>
                </a:solidFill>
              </a:rPr>
              <a:t> </a:t>
            </a:r>
            <a:r>
              <a:rPr lang="en-US" sz="2800" dirty="0"/>
              <a:t>26GeV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b="1" dirty="0">
                <a:solidFill>
                  <a:srgbClr val="5F82BC"/>
                </a:solidFill>
              </a:rPr>
              <a:t>Super Proton Synchrotron</a:t>
            </a:r>
            <a:r>
              <a:rPr lang="en-US" sz="2800" dirty="0"/>
              <a:t> 450 GeV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b="1" dirty="0">
                <a:solidFill>
                  <a:srgbClr val="4A597A"/>
                </a:solidFill>
              </a:rPr>
              <a:t>Large Hadron Collider </a:t>
            </a:r>
            <a:r>
              <a:rPr lang="en-US" sz="2800" dirty="0"/>
              <a:t>7Tev</a:t>
            </a:r>
          </a:p>
          <a:p>
            <a:pPr marL="0" indent="0">
              <a:buNone/>
            </a:pPr>
            <a:r>
              <a:rPr lang="en-US" sz="2600" b="1" i="1" u="sng" dirty="0"/>
              <a:t>CERN Ion chain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6D75B6"/>
                </a:solidFill>
              </a:rPr>
              <a:t>LINAC-3</a:t>
            </a:r>
            <a:endParaRPr lang="en-US" sz="2600" dirty="0"/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6D75B6"/>
                </a:solidFill>
              </a:rPr>
              <a:t>Low Energy Ion Ring</a:t>
            </a:r>
            <a:endParaRPr lang="en-US" sz="2600" dirty="0"/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C40C8A"/>
                </a:solidFill>
              </a:rPr>
              <a:t>Proton </a:t>
            </a:r>
            <a:r>
              <a:rPr lang="en-US" sz="2600" b="1" dirty="0" err="1">
                <a:solidFill>
                  <a:srgbClr val="C40C8A"/>
                </a:solidFill>
              </a:rPr>
              <a:t>Synchtrotron</a:t>
            </a:r>
            <a:endParaRPr lang="en-US" sz="2600" dirty="0"/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5F82BC"/>
                </a:solidFill>
              </a:rPr>
              <a:t>Super Proton Synchrotron</a:t>
            </a:r>
            <a:r>
              <a:rPr lang="en-US" sz="2600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4A597A"/>
                </a:solidFill>
              </a:rPr>
              <a:t>Large Hadron Collider </a:t>
            </a:r>
          </a:p>
          <a:p>
            <a:pPr marL="0" indent="0">
              <a:buNone/>
            </a:pPr>
            <a:r>
              <a:rPr lang="en-US" sz="2600" b="1" i="1" u="sng" dirty="0"/>
              <a:t>Other facilities &amp; experiments</a:t>
            </a:r>
            <a:r>
              <a:rPr lang="en-US" sz="2600" u="sng" dirty="0"/>
              <a:t>:</a:t>
            </a:r>
            <a:r>
              <a:rPr lang="en-US" sz="2600" dirty="0"/>
              <a:t> </a:t>
            </a:r>
            <a:r>
              <a:rPr lang="en-US" sz="2600" dirty="0" err="1"/>
              <a:t>n_TOF</a:t>
            </a:r>
            <a:r>
              <a:rPr lang="en-US" sz="2600" dirty="0"/>
              <a:t>, </a:t>
            </a:r>
            <a:r>
              <a:rPr lang="en-US" sz="2600" b="1" i="1" dirty="0">
                <a:solidFill>
                  <a:srgbClr val="008000"/>
                </a:solidFill>
              </a:rPr>
              <a:t>ISOLDE</a:t>
            </a:r>
            <a:r>
              <a:rPr lang="en-US" sz="2600" dirty="0"/>
              <a:t>, East Area, North Area, HiRadMat, AWAKE, </a:t>
            </a:r>
            <a:r>
              <a:rPr lang="en-US" sz="2600" b="1" i="1" dirty="0">
                <a:solidFill>
                  <a:srgbClr val="7E4F25"/>
                </a:solidFill>
              </a:rPr>
              <a:t>CLEAR</a:t>
            </a:r>
            <a:r>
              <a:rPr lang="en-US" sz="2600" dirty="0"/>
              <a:t> (electrons), AD &amp; ELENA (Antiprotons)</a:t>
            </a:r>
          </a:p>
        </p:txBody>
      </p:sp>
      <p:sp>
        <p:nvSpPr>
          <p:cNvPr id="3" name="CustomShape 1">
            <a:extLst>
              <a:ext uri="{FF2B5EF4-FFF2-40B4-BE49-F238E27FC236}">
                <a16:creationId xmlns:a16="http://schemas.microsoft.com/office/drawing/2014/main" id="{66EEBC64-8D3C-4CFC-842D-9A0192E2CA25}"/>
              </a:ext>
            </a:extLst>
          </p:cNvPr>
          <p:cNvSpPr>
            <a:spLocks noChangeAspect="1"/>
          </p:cNvSpPr>
          <p:nvPr/>
        </p:nvSpPr>
        <p:spPr>
          <a:xfrm>
            <a:off x="0" y="1185509"/>
            <a:ext cx="6238239" cy="5280818"/>
          </a:xfrm>
          <a:prstGeom prst="rect">
            <a:avLst/>
          </a:prstGeom>
          <a:blipFill rotWithShape="0">
            <a:blip r:embed="rId2"/>
            <a:stretch>
              <a:fillRect t="-13962" b="-3724"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US" sz="1633" spc="-1" dirty="0">
              <a:latin typeface="Arial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4F6736D-38A7-9814-ACF0-4E15D6005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0D48-C289-4DC4-95B0-23CC2B391AC1}" type="datetime1">
              <a:rPr lang="en-GB" smtClean="0"/>
              <a:t>30/05/2024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E12FCDE-E7CA-5BD2-7728-038217ADE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4615521-CE5C-0AEF-1E76-4CDDFE2A3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23</a:t>
            </a:fld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32169D9-D8CC-24DC-8ADF-9C30FA2CA18A}"/>
              </a:ext>
            </a:extLst>
          </p:cNvPr>
          <p:cNvSpPr/>
          <p:nvPr/>
        </p:nvSpPr>
        <p:spPr>
          <a:xfrm>
            <a:off x="3581400" y="3312542"/>
            <a:ext cx="1352909" cy="810883"/>
          </a:xfrm>
          <a:prstGeom prst="roundRect">
            <a:avLst/>
          </a:prstGeom>
          <a:noFill/>
          <a:ln w="28575">
            <a:solidFill>
              <a:srgbClr val="008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7F12EE8-2FD1-2BAC-7BA3-E597D9BCE59A}"/>
              </a:ext>
            </a:extLst>
          </p:cNvPr>
          <p:cNvSpPr/>
          <p:nvPr/>
        </p:nvSpPr>
        <p:spPr>
          <a:xfrm>
            <a:off x="4740215" y="4313208"/>
            <a:ext cx="1352909" cy="448573"/>
          </a:xfrm>
          <a:prstGeom prst="roundRect">
            <a:avLst/>
          </a:prstGeom>
          <a:noFill/>
          <a:ln w="28575">
            <a:solidFill>
              <a:srgbClr val="7E4F2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36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 – Linac 4 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76FD87E7-3842-52D8-86C4-22DAFB7FF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6906" y="1324726"/>
            <a:ext cx="5785094" cy="31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Linac 4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: Linear Accelerator 4</a:t>
            </a:r>
            <a:endParaRPr lang="el-G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CERN’s newest accelerator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en-GB" sz="2400" baseline="30000" dirty="0">
                <a:solidFill>
                  <a:schemeClr val="accent5">
                    <a:lumMod val="50000"/>
                  </a:schemeClr>
                </a:solidFill>
              </a:rPr>
              <a:t>st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run: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l-GR" sz="2400" b="1" i="1" dirty="0">
                <a:solidFill>
                  <a:srgbClr val="FF0000"/>
                </a:solidFill>
              </a:rPr>
              <a:t>2</a:t>
            </a:r>
            <a:r>
              <a:rPr lang="en-US" sz="2400" b="1" i="1" dirty="0">
                <a:solidFill>
                  <a:srgbClr val="FF0000"/>
                </a:solidFill>
              </a:rPr>
              <a:t>019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Main purpose: to increase the injection energy of the PSB to 160 MeV.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87BB-349E-45BA-BD79-D8A16EAB1B48}" type="datetime1">
              <a:rPr lang="en-GB" smtClean="0"/>
              <a:t>30/05/2024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24</a:t>
            </a:fld>
            <a:endParaRPr lang="en-GB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D5788D92-2F58-7FBC-B49D-8E3A9A082E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" b="6405"/>
          <a:stretch/>
        </p:blipFill>
        <p:spPr bwMode="auto">
          <a:xfrm>
            <a:off x="1662730" y="1203776"/>
            <a:ext cx="4222653" cy="2651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stomShape 5">
            <a:extLst>
              <a:ext uri="{FF2B5EF4-FFF2-40B4-BE49-F238E27FC236}">
                <a16:creationId xmlns:a16="http://schemas.microsoft.com/office/drawing/2014/main" id="{197F4222-952C-3E04-AA61-8FFA813F4BD3}"/>
              </a:ext>
            </a:extLst>
          </p:cNvPr>
          <p:cNvSpPr/>
          <p:nvPr/>
        </p:nvSpPr>
        <p:spPr>
          <a:xfrm>
            <a:off x="1675146" y="1203623"/>
            <a:ext cx="1178889" cy="43005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2000" b="1" spc="-1" dirty="0">
                <a:solidFill>
                  <a:srgbClr val="FFFFFF"/>
                </a:solidFill>
                <a:latin typeface="Arial"/>
                <a:ea typeface="DejaVu Sans"/>
              </a:rPr>
              <a:t>Linac 4</a:t>
            </a:r>
            <a:endParaRPr lang="en-US" sz="2000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88633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 – Linac 4 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76FD87E7-3842-52D8-86C4-22DAFB7FF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6906" y="1324726"/>
            <a:ext cx="5462230" cy="31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Linac 4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: Linear Accelerator 4</a:t>
            </a:r>
            <a:endParaRPr lang="el-G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CERN’s newest accelerator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en-GB" sz="2400" baseline="30000" dirty="0">
                <a:solidFill>
                  <a:schemeClr val="accent5">
                    <a:lumMod val="50000"/>
                  </a:schemeClr>
                </a:solidFill>
              </a:rPr>
              <a:t>st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run: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l-GR" sz="2400" b="1" i="1" dirty="0">
                <a:solidFill>
                  <a:srgbClr val="FF0000"/>
                </a:solidFill>
              </a:rPr>
              <a:t>2</a:t>
            </a:r>
            <a:r>
              <a:rPr lang="en-US" sz="2400" b="1" i="1" dirty="0">
                <a:solidFill>
                  <a:srgbClr val="FF0000"/>
                </a:solidFill>
              </a:rPr>
              <a:t>019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Main purpose: to increase the injection energy of the PSB to 160 MeV.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10787B-205D-46BE-1026-BE3CA689C15F}"/>
              </a:ext>
            </a:extLst>
          </p:cNvPr>
          <p:cNvSpPr txBox="1"/>
          <p:nvPr/>
        </p:nvSpPr>
        <p:spPr>
          <a:xfrm>
            <a:off x="6347460" y="3966016"/>
            <a:ext cx="557713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It accelerates negative hydrogen ions, H</a:t>
            </a:r>
            <a:r>
              <a:rPr lang="en-GB" sz="2400" baseline="30000" dirty="0">
                <a:solidFill>
                  <a:schemeClr val="accent5">
                    <a:lumMod val="50000"/>
                  </a:schemeClr>
                </a:solidFill>
              </a:rPr>
              <a:t>-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, to 160 MeV.</a:t>
            </a:r>
          </a:p>
          <a:p>
            <a:pPr marL="342900" indent="-342900">
              <a:buFont typeface="Calibri" panose="020F0502020204030204" pitchFamily="34" charset="0"/>
              <a:buChar char="→"/>
            </a:pP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H</a:t>
            </a:r>
            <a:r>
              <a:rPr lang="en-GB" sz="2400" b="1" i="1" baseline="30000" dirty="0">
                <a:solidFill>
                  <a:schemeClr val="accent5">
                    <a:lumMod val="50000"/>
                  </a:schemeClr>
                </a:solidFill>
              </a:rPr>
              <a:t>-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 beam guided through a stripping foil at PSB injection to produce the protons: “Charge exchange injection”.</a:t>
            </a:r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DE8A1-4DBC-4335-A13A-F00E925C7D49}" type="datetime1">
              <a:rPr lang="en-GB" smtClean="0"/>
              <a:t>30/05/2024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25</a:t>
            </a:fld>
            <a:endParaRPr lang="en-GB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D5788D92-2F58-7FBC-B49D-8E3A9A082E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" b="6405"/>
          <a:stretch/>
        </p:blipFill>
        <p:spPr bwMode="auto">
          <a:xfrm>
            <a:off x="1662730" y="1203776"/>
            <a:ext cx="4222653" cy="2651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stomShape 5">
            <a:extLst>
              <a:ext uri="{FF2B5EF4-FFF2-40B4-BE49-F238E27FC236}">
                <a16:creationId xmlns:a16="http://schemas.microsoft.com/office/drawing/2014/main" id="{197F4222-952C-3E04-AA61-8FFA813F4BD3}"/>
              </a:ext>
            </a:extLst>
          </p:cNvPr>
          <p:cNvSpPr/>
          <p:nvPr/>
        </p:nvSpPr>
        <p:spPr>
          <a:xfrm>
            <a:off x="1675146" y="1203623"/>
            <a:ext cx="1178889" cy="43005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2000" b="1" spc="-1" dirty="0">
                <a:solidFill>
                  <a:srgbClr val="FFFFFF"/>
                </a:solidFill>
                <a:latin typeface="Arial"/>
                <a:ea typeface="DejaVu Sans"/>
              </a:rPr>
              <a:t>Linac 4</a:t>
            </a:r>
            <a:endParaRPr lang="en-US" sz="2000" spc="-1" dirty="0">
              <a:latin typeface="Arial"/>
            </a:endParaRPr>
          </a:p>
        </p:txBody>
      </p:sp>
      <p:pic>
        <p:nvPicPr>
          <p:cNvPr id="12" name="Foildeformation_nolight.mp4">
            <a:hlinkClick r:id="" action="ppaction://media"/>
            <a:extLst>
              <a:ext uri="{FF2B5EF4-FFF2-40B4-BE49-F238E27FC236}">
                <a16:creationId xmlns:a16="http://schemas.microsoft.com/office/drawing/2014/main" id="{A2B29EB8-F079-D793-7CD4-E4E5CA592B3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836297" y="4020680"/>
            <a:ext cx="3875518" cy="2180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09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6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</a:t>
            </a:r>
          </a:p>
        </p:txBody>
      </p:sp>
      <p:pic>
        <p:nvPicPr>
          <p:cNvPr id="16" name="Picture 7">
            <a:extLst>
              <a:ext uri="{FF2B5EF4-FFF2-40B4-BE49-F238E27FC236}">
                <a16:creationId xmlns:a16="http://schemas.microsoft.com/office/drawing/2014/main" id="{BD6A8380-D8F1-8750-0473-5FCD6513B506}"/>
              </a:ext>
            </a:extLst>
          </p:cNvPr>
          <p:cNvPicPr/>
          <p:nvPr/>
        </p:nvPicPr>
        <p:blipFill>
          <a:blip r:embed="rId2"/>
          <a:srcRect l="907" t="9383" b="16077"/>
          <a:stretch/>
        </p:blipFill>
        <p:spPr>
          <a:xfrm>
            <a:off x="2154893" y="1407912"/>
            <a:ext cx="3704723" cy="2283246"/>
          </a:xfrm>
          <a:prstGeom prst="rect">
            <a:avLst/>
          </a:prstGeom>
          <a:ln>
            <a:noFill/>
          </a:ln>
        </p:spPr>
      </p:pic>
      <p:sp>
        <p:nvSpPr>
          <p:cNvPr id="20" name="CustomShape 2">
            <a:extLst>
              <a:ext uri="{FF2B5EF4-FFF2-40B4-BE49-F238E27FC236}">
                <a16:creationId xmlns:a16="http://schemas.microsoft.com/office/drawing/2014/main" id="{124A07C2-0D70-9633-BE02-BBAA9DC4EE92}"/>
              </a:ext>
            </a:extLst>
          </p:cNvPr>
          <p:cNvSpPr/>
          <p:nvPr/>
        </p:nvSpPr>
        <p:spPr>
          <a:xfrm>
            <a:off x="4879543" y="1409545"/>
            <a:ext cx="936314" cy="34287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PSB</a:t>
            </a:r>
            <a:endParaRPr lang="en-US" sz="1633" spc="-1" dirty="0">
              <a:latin typeface="Arial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76FD87E7-3842-52D8-86C4-22DAFB7FF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6906" y="1324726"/>
            <a:ext cx="5237225" cy="31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PS</a:t>
            </a:r>
            <a:r>
              <a:rPr lang="el-GR" sz="2400" b="1" dirty="0">
                <a:solidFill>
                  <a:schemeClr val="accent5">
                    <a:lumMod val="50000"/>
                  </a:schemeClr>
                </a:solidFill>
              </a:rPr>
              <a:t>Β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: Proton Synchrotron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Booster</a:t>
            </a:r>
            <a:endParaRPr lang="el-G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The first circular accelerator of the Complex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en-GB" sz="2400" baseline="30000" dirty="0">
                <a:solidFill>
                  <a:schemeClr val="accent5">
                    <a:lumMod val="50000"/>
                  </a:schemeClr>
                </a:solidFill>
              </a:rPr>
              <a:t>st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run: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l-GR" sz="2400" b="1" i="1" dirty="0">
                <a:solidFill>
                  <a:srgbClr val="FF0000"/>
                </a:solidFill>
              </a:rPr>
              <a:t>1972</a:t>
            </a:r>
            <a:endParaRPr lang="en-US" sz="2400" b="1" i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Main purpose: to increase the number of protons that PS can accelerate.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53EF16-FA04-86FF-320E-B22AC15C32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2" r="25217"/>
          <a:stretch/>
        </p:blipFill>
        <p:spPr>
          <a:xfrm rot="16200000">
            <a:off x="3009630" y="3845633"/>
            <a:ext cx="2345154" cy="2520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C10787B-205D-46BE-1026-BE3CA689C15F}"/>
              </a:ext>
            </a:extLst>
          </p:cNvPr>
          <p:cNvSpPr txBox="1"/>
          <p:nvPr/>
        </p:nvSpPr>
        <p:spPr>
          <a:xfrm>
            <a:off x="6279584" y="4320802"/>
            <a:ext cx="557713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It comprises 4 superposed rings</a:t>
            </a:r>
          </a:p>
          <a:p>
            <a:pPr marL="342900" indent="-342900">
              <a:buFont typeface="Calibri" panose="020F0502020204030204" pitchFamily="34" charset="0"/>
              <a:buChar char="→"/>
            </a:pP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Essentially, they are 4 different synchrotrons with common characteristics (magnets, etc.)</a:t>
            </a:r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852E3DA-F22A-E429-10DB-E522A2254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BAE6A-5B11-462C-94F3-0FC57AE9F9CF}" type="datetime1">
              <a:rPr lang="en-GB" smtClean="0"/>
              <a:t>30/05/2024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771FFEA-53BD-5BD8-CEE4-B7BFEA772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03A03B6-55E0-EA04-B3DB-8CFB16EDB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614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</a:t>
            </a:r>
          </a:p>
        </p:txBody>
      </p:sp>
      <p:pic>
        <p:nvPicPr>
          <p:cNvPr id="17" name="Picture 8">
            <a:extLst>
              <a:ext uri="{FF2B5EF4-FFF2-40B4-BE49-F238E27FC236}">
                <a16:creationId xmlns:a16="http://schemas.microsoft.com/office/drawing/2014/main" id="{2DEE4622-2C14-B494-7283-0D249BC8BA7A}"/>
              </a:ext>
            </a:extLst>
          </p:cNvPr>
          <p:cNvPicPr/>
          <p:nvPr/>
        </p:nvPicPr>
        <p:blipFill>
          <a:blip r:embed="rId2"/>
          <a:srcRect t="15297"/>
          <a:stretch/>
        </p:blipFill>
        <p:spPr>
          <a:xfrm>
            <a:off x="5865167" y="1407912"/>
            <a:ext cx="3738684" cy="2290430"/>
          </a:xfrm>
          <a:prstGeom prst="rect">
            <a:avLst/>
          </a:prstGeom>
          <a:ln>
            <a:noFill/>
          </a:ln>
        </p:spPr>
      </p:pic>
      <p:sp>
        <p:nvSpPr>
          <p:cNvPr id="21" name="CustomShape 3">
            <a:extLst>
              <a:ext uri="{FF2B5EF4-FFF2-40B4-BE49-F238E27FC236}">
                <a16:creationId xmlns:a16="http://schemas.microsoft.com/office/drawing/2014/main" id="{92F79B93-6C67-AA54-560F-B0289A26BC36}"/>
              </a:ext>
            </a:extLst>
          </p:cNvPr>
          <p:cNvSpPr/>
          <p:nvPr/>
        </p:nvSpPr>
        <p:spPr>
          <a:xfrm>
            <a:off x="8948463" y="1443180"/>
            <a:ext cx="573424" cy="3092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>
                <a:solidFill>
                  <a:srgbClr val="FFFFFF"/>
                </a:solidFill>
                <a:latin typeface="Arial"/>
                <a:ea typeface="DejaVu Sans"/>
              </a:rPr>
              <a:t>PS</a:t>
            </a:r>
            <a:endParaRPr lang="en-US" sz="1633" spc="-1">
              <a:latin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D8518A-707C-D60F-B8D1-1499EC853D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167" y="3781527"/>
            <a:ext cx="5526315" cy="2520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6D934C5-E7BD-49AC-9DCD-6C81F4D6C4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452" y="1324727"/>
            <a:ext cx="4833395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PS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: Proton Synchrotron</a:t>
            </a:r>
            <a:endParaRPr lang="el-G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CERN’s first accelerator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en-GB" sz="2400" baseline="30000" dirty="0">
                <a:solidFill>
                  <a:schemeClr val="accent5">
                    <a:lumMod val="50000"/>
                  </a:schemeClr>
                </a:solidFill>
              </a:rPr>
              <a:t>st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run: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l-GR" sz="2400" b="1" i="1" dirty="0">
                <a:solidFill>
                  <a:srgbClr val="FF0000"/>
                </a:solidFill>
              </a:rPr>
              <a:t>1959</a:t>
            </a:r>
            <a:endParaRPr lang="en-US" sz="2400" b="1" i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Even today it accelerates beams (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protons and ions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) for the LHC and other CERN experiments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F23E03-35BC-CFE6-C42C-C1B02AD3FF6C}"/>
              </a:ext>
            </a:extLst>
          </p:cNvPr>
          <p:cNvSpPr txBox="1"/>
          <p:nvPr/>
        </p:nvSpPr>
        <p:spPr>
          <a:xfrm>
            <a:off x="206053" y="4133039"/>
            <a:ext cx="522247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Consists of 100 combined function magnets</a:t>
            </a:r>
          </a:p>
          <a:p>
            <a:pPr marL="342900" indent="-342900">
              <a:buFont typeface="Calibri" panose="020F0502020204030204" pitchFamily="34" charset="0"/>
              <a:buChar char="→"/>
            </a:pP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The same magnet bends and focuses the beam!</a:t>
            </a:r>
            <a:endParaRPr lang="el-GR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8FD9A53-9288-9A4F-83F7-EDC26DF38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35281-BD05-414E-B4BE-C953C1C8CEFF}" type="datetime1">
              <a:rPr lang="en-GB" smtClean="0"/>
              <a:t>30/05/2024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F84CA1D-5CE4-3276-EB26-FFB4B200E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C156281-B7F5-1052-8360-5CD807AE4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41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</a:t>
            </a:r>
          </a:p>
        </p:txBody>
      </p:sp>
      <p:pic>
        <p:nvPicPr>
          <p:cNvPr id="18" name="Picture 9">
            <a:extLst>
              <a:ext uri="{FF2B5EF4-FFF2-40B4-BE49-F238E27FC236}">
                <a16:creationId xmlns:a16="http://schemas.microsoft.com/office/drawing/2014/main" id="{2A209274-4ED0-5890-91CE-643A9E38F9A7}"/>
              </a:ext>
            </a:extLst>
          </p:cNvPr>
          <p:cNvPicPr/>
          <p:nvPr/>
        </p:nvPicPr>
        <p:blipFill>
          <a:blip r:embed="rId2"/>
          <a:srcRect t="10526" b="7898"/>
          <a:stretch/>
        </p:blipFill>
        <p:spPr>
          <a:xfrm>
            <a:off x="2154893" y="3696711"/>
            <a:ext cx="3715173" cy="2331575"/>
          </a:xfrm>
          <a:prstGeom prst="rect">
            <a:avLst/>
          </a:prstGeom>
          <a:ln>
            <a:noFill/>
          </a:ln>
        </p:spPr>
      </p:pic>
      <p:sp>
        <p:nvSpPr>
          <p:cNvPr id="22" name="CustomShape 4">
            <a:extLst>
              <a:ext uri="{FF2B5EF4-FFF2-40B4-BE49-F238E27FC236}">
                <a16:creationId xmlns:a16="http://schemas.microsoft.com/office/drawing/2014/main" id="{FB4F8E21-38C7-F3FD-AE24-82C5830BCE02}"/>
              </a:ext>
            </a:extLst>
          </p:cNvPr>
          <p:cNvSpPr/>
          <p:nvPr/>
        </p:nvSpPr>
        <p:spPr>
          <a:xfrm>
            <a:off x="4979961" y="5576440"/>
            <a:ext cx="835896" cy="3095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SPS</a:t>
            </a:r>
            <a:endParaRPr lang="en-US" sz="1633" spc="-1" dirty="0">
              <a:latin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7299B2-CCF6-7768-5727-F0D1D43946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7018" y="1522178"/>
            <a:ext cx="518970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SPS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: Super Proton Synchrotron</a:t>
            </a:r>
            <a:endParaRPr lang="el-G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2</a:t>
            </a:r>
            <a:r>
              <a:rPr lang="en-US" sz="2400" baseline="30000" dirty="0">
                <a:solidFill>
                  <a:schemeClr val="accent5">
                    <a:lumMod val="50000"/>
                  </a:schemeClr>
                </a:solidFill>
              </a:rPr>
              <a:t>nd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larger accelerator at CERN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with a circumference of 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7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km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en-GB" sz="2400" baseline="30000" dirty="0">
                <a:solidFill>
                  <a:schemeClr val="accent5">
                    <a:lumMod val="50000"/>
                  </a:schemeClr>
                </a:solidFill>
              </a:rPr>
              <a:t>st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run: </a:t>
            </a:r>
            <a:r>
              <a:rPr lang="el-GR" sz="2400" b="1" i="1" dirty="0">
                <a:solidFill>
                  <a:srgbClr val="FF0000"/>
                </a:solidFill>
              </a:rPr>
              <a:t>1976</a:t>
            </a:r>
            <a:endParaRPr lang="en-US" sz="2400" b="1" i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Discovery of the W and Z bosons during its operation as a collider</a:t>
            </a:r>
            <a:endParaRPr lang="en-US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331A1F-C97A-1BA6-4129-D692EB77CD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017" y="1158239"/>
            <a:ext cx="3777049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EBB73EA-DA19-203E-0967-0E835A87E871}"/>
              </a:ext>
            </a:extLst>
          </p:cNvPr>
          <p:cNvSpPr txBox="1"/>
          <p:nvPr/>
        </p:nvSpPr>
        <p:spPr>
          <a:xfrm>
            <a:off x="6832851" y="4090852"/>
            <a:ext cx="464923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Today it operates as an accelerator producing beams (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protons and ions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) for the LHC and other CERN experiments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8648A47-5C1F-DA39-139A-82B00F937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E1D9-E6BD-4E01-BDCE-87724A2593A2}" type="datetime1">
              <a:rPr lang="en-GB" smtClean="0"/>
              <a:t>30/05/2024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3EAF7DA-4BC1-87DA-2CB8-1450AC44D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A1B3BFF-2849-A4B2-DA14-14AEF438E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003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</a:t>
            </a:r>
          </a:p>
        </p:txBody>
      </p:sp>
      <p:pic>
        <p:nvPicPr>
          <p:cNvPr id="19" name="Picture 10">
            <a:extLst>
              <a:ext uri="{FF2B5EF4-FFF2-40B4-BE49-F238E27FC236}">
                <a16:creationId xmlns:a16="http://schemas.microsoft.com/office/drawing/2014/main" id="{AC77E1E9-7E5A-CA46-A6D5-7C622A0EF038}"/>
              </a:ext>
            </a:extLst>
          </p:cNvPr>
          <p:cNvPicPr/>
          <p:nvPr/>
        </p:nvPicPr>
        <p:blipFill>
          <a:blip r:embed="rId2"/>
          <a:srcRect t="8830" r="19169"/>
          <a:stretch/>
        </p:blipFill>
        <p:spPr>
          <a:xfrm>
            <a:off x="5865167" y="3696711"/>
            <a:ext cx="3738684" cy="2331575"/>
          </a:xfrm>
          <a:prstGeom prst="rect">
            <a:avLst/>
          </a:prstGeom>
          <a:ln>
            <a:noFill/>
          </a:ln>
        </p:spPr>
      </p:pic>
      <p:sp>
        <p:nvSpPr>
          <p:cNvPr id="23" name="CustomShape 5">
            <a:extLst>
              <a:ext uri="{FF2B5EF4-FFF2-40B4-BE49-F238E27FC236}">
                <a16:creationId xmlns:a16="http://schemas.microsoft.com/office/drawing/2014/main" id="{C046666C-1E68-F866-EB7E-6F20513CFE29}"/>
              </a:ext>
            </a:extLst>
          </p:cNvPr>
          <p:cNvSpPr/>
          <p:nvPr/>
        </p:nvSpPr>
        <p:spPr>
          <a:xfrm>
            <a:off x="8789912" y="5576766"/>
            <a:ext cx="721678" cy="3092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LHC</a:t>
            </a:r>
            <a:endParaRPr lang="en-US" sz="1633" spc="-1" dirty="0">
              <a:latin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E3CAD5-8BF5-8978-86B1-98C413F74DBD}"/>
              </a:ext>
            </a:extLst>
          </p:cNvPr>
          <p:cNvSpPr txBox="1"/>
          <p:nvPr/>
        </p:nvSpPr>
        <p:spPr>
          <a:xfrm>
            <a:off x="253390" y="1483338"/>
            <a:ext cx="6094070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2"/>
                </a:solidFill>
              </a:rPr>
              <a:t>LHC</a:t>
            </a:r>
            <a:r>
              <a:rPr lang="en-US" sz="2400" dirty="0">
                <a:solidFill>
                  <a:schemeClr val="tx2"/>
                </a:solidFill>
              </a:rPr>
              <a:t>: Large Hadron Collides</a:t>
            </a:r>
            <a:endParaRPr lang="el-GR" sz="24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The largest accelerator at CERN with a circumference of </a:t>
            </a:r>
            <a:r>
              <a:rPr lang="el-GR" sz="2400" b="1" dirty="0">
                <a:solidFill>
                  <a:schemeClr val="tx2"/>
                </a:solidFill>
              </a:rPr>
              <a:t>2</a:t>
            </a:r>
            <a:r>
              <a:rPr lang="en-US" sz="2400" b="1" dirty="0">
                <a:solidFill>
                  <a:schemeClr val="tx2"/>
                </a:solidFill>
              </a:rPr>
              <a:t>6.7km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en-GB" sz="2400" baseline="30000" dirty="0">
                <a:solidFill>
                  <a:schemeClr val="accent5">
                    <a:lumMod val="50000"/>
                  </a:schemeClr>
                </a:solidFill>
              </a:rPr>
              <a:t>st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run</a:t>
            </a:r>
            <a:r>
              <a:rPr lang="el-GR" sz="2400" dirty="0">
                <a:solidFill>
                  <a:schemeClr val="tx2"/>
                </a:solidFill>
              </a:rPr>
              <a:t>: </a:t>
            </a:r>
            <a:r>
              <a:rPr lang="el-GR" sz="2400" b="1" i="1" dirty="0">
                <a:solidFill>
                  <a:srgbClr val="FF0000"/>
                </a:solidFill>
              </a:rPr>
              <a:t>2008</a:t>
            </a:r>
            <a:endParaRPr lang="en-US" sz="2400" b="1" i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The beams rotate in opposite directions driven by </a:t>
            </a:r>
            <a:r>
              <a:rPr lang="en-GB" sz="2400" b="1" i="1" dirty="0">
                <a:solidFill>
                  <a:schemeClr val="tx2"/>
                </a:solidFill>
              </a:rPr>
              <a:t>1232 superconducting dipoles</a:t>
            </a:r>
            <a:r>
              <a:rPr lang="en-GB" sz="2400" dirty="0">
                <a:solidFill>
                  <a:schemeClr val="tx2"/>
                </a:solidFill>
              </a:rPr>
              <a:t>, 14.3m long with up to 8T field in temperatures of </a:t>
            </a:r>
            <a:r>
              <a:rPr lang="el-GR" sz="2400" dirty="0">
                <a:solidFill>
                  <a:schemeClr val="tx2"/>
                </a:solidFill>
                <a:cs typeface="Times New Roman"/>
              </a:rPr>
              <a:t>-271.3℃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Operates with protons and ions</a:t>
            </a:r>
            <a:endParaRPr lang="el-GR" sz="24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l-GR" sz="2400" b="1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l-GR" sz="24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</p:txBody>
      </p:sp>
      <p:graphicFrame>
        <p:nvGraphicFramePr>
          <p:cNvPr id="6" name="Object 2">
            <a:extLst>
              <a:ext uri="{FF2B5EF4-FFF2-40B4-BE49-F238E27FC236}">
                <a16:creationId xmlns:a16="http://schemas.microsoft.com/office/drawing/2014/main" id="{726A5821-C6CC-9613-18AD-8005452E32D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63068" y="1153561"/>
          <a:ext cx="4340000" cy="25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3" imgW="3977985" imgH="3977985" progId="">
                  <p:embed/>
                </p:oleObj>
              </mc:Choice>
              <mc:Fallback>
                <p:oleObj name="Photo Editor Photo" r:id="rId3" imgW="3977985" imgH="3977985" progId="">
                  <p:embed/>
                  <p:pic>
                    <p:nvPicPr>
                      <p:cNvPr id="6" name="Object 2">
                        <a:extLst>
                          <a:ext uri="{FF2B5EF4-FFF2-40B4-BE49-F238E27FC236}">
                            <a16:creationId xmlns:a16="http://schemas.microsoft.com/office/drawing/2014/main" id="{726A5821-C6CC-9613-18AD-8005452E32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3068" y="1153561"/>
                        <a:ext cx="4340000" cy="25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696B20-044D-0637-33C7-71D5AB9B5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0F315-4BAA-467A-8D3F-53C21F4FD671}" type="datetime1">
              <a:rPr lang="en-GB" smtClean="0"/>
              <a:t>30/05/2024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40B827-FF50-12D7-25C2-65F0F9427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6E8EFBB-E2BE-BD51-BE01-378C6C34F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164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11D93-F23F-1D7F-55B2-226D297BB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DBEE05-4686-D887-0C14-4F81E8573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399" y="1233199"/>
            <a:ext cx="11039764" cy="509371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en-US" sz="3200" dirty="0"/>
              <a:t>Introduction to Accelerators</a:t>
            </a:r>
          </a:p>
          <a:p>
            <a:pPr lvl="1"/>
            <a:r>
              <a:rPr lang="en-US" sz="2800" dirty="0"/>
              <a:t>Applications</a:t>
            </a:r>
          </a:p>
          <a:p>
            <a:pPr lvl="1"/>
            <a:r>
              <a:rPr lang="en-US" sz="2800" dirty="0"/>
              <a:t>Accelerator types (historic overview)</a:t>
            </a:r>
          </a:p>
          <a:p>
            <a:pPr lvl="1"/>
            <a:r>
              <a:rPr lang="en-US" sz="2800" dirty="0"/>
              <a:t>Accelerator performance indicators &amp; examples</a:t>
            </a:r>
          </a:p>
          <a:p>
            <a:pPr lvl="1"/>
            <a:r>
              <a:rPr lang="en-US" sz="2800" dirty="0"/>
              <a:t>Synchrotrons</a:t>
            </a:r>
          </a:p>
          <a:p>
            <a:pPr marL="0" indent="0">
              <a:buNone/>
            </a:pPr>
            <a:endParaRPr lang="en-US" sz="3200" dirty="0"/>
          </a:p>
          <a:p>
            <a:pPr marL="571500" indent="-571500">
              <a:buFont typeface="+mj-lt"/>
              <a:buAutoNum type="romanUcPeriod" startAt="2"/>
            </a:pPr>
            <a:r>
              <a:rPr lang="en-US" sz="3200" dirty="0"/>
              <a:t>Accelerator beam dynamics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AA07A8-8DEE-FA72-4659-82ABE378F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4492-E6D6-48F0-9C93-73F28B26864E}" type="datetime1">
              <a:rPr lang="en-GB" smtClean="0"/>
              <a:t>30/05/2024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11FBB6-3D4F-58E7-5637-11A41A408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800260-933D-A0F0-53EE-17367CF06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921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</a:t>
            </a:r>
          </a:p>
        </p:txBody>
      </p:sp>
      <p:pic>
        <p:nvPicPr>
          <p:cNvPr id="19" name="Picture 10">
            <a:extLst>
              <a:ext uri="{FF2B5EF4-FFF2-40B4-BE49-F238E27FC236}">
                <a16:creationId xmlns:a16="http://schemas.microsoft.com/office/drawing/2014/main" id="{AC77E1E9-7E5A-CA46-A6D5-7C622A0EF038}"/>
              </a:ext>
            </a:extLst>
          </p:cNvPr>
          <p:cNvPicPr/>
          <p:nvPr/>
        </p:nvPicPr>
        <p:blipFill>
          <a:blip r:embed="rId2"/>
          <a:srcRect t="8830" r="19169"/>
          <a:stretch/>
        </p:blipFill>
        <p:spPr>
          <a:xfrm>
            <a:off x="5865167" y="3696711"/>
            <a:ext cx="3738684" cy="2331575"/>
          </a:xfrm>
          <a:prstGeom prst="rect">
            <a:avLst/>
          </a:prstGeom>
          <a:ln>
            <a:noFill/>
          </a:ln>
        </p:spPr>
      </p:pic>
      <p:sp>
        <p:nvSpPr>
          <p:cNvPr id="23" name="CustomShape 5">
            <a:extLst>
              <a:ext uri="{FF2B5EF4-FFF2-40B4-BE49-F238E27FC236}">
                <a16:creationId xmlns:a16="http://schemas.microsoft.com/office/drawing/2014/main" id="{C046666C-1E68-F866-EB7E-6F20513CFE29}"/>
              </a:ext>
            </a:extLst>
          </p:cNvPr>
          <p:cNvSpPr/>
          <p:nvPr/>
        </p:nvSpPr>
        <p:spPr>
          <a:xfrm>
            <a:off x="8789912" y="5576766"/>
            <a:ext cx="721678" cy="3092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LHC</a:t>
            </a:r>
            <a:endParaRPr lang="en-US" sz="1633" spc="-1" dirty="0">
              <a:latin typeface="Arial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FE92E466-51D0-B135-E66A-ED6D2D9015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634" y="1341515"/>
            <a:ext cx="5498361" cy="331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There are 8 interaction points, 4 of which the detectors of the main experiments (</a:t>
            </a:r>
            <a:r>
              <a:rPr lang="en-GB" sz="2400" b="1" dirty="0">
                <a:solidFill>
                  <a:schemeClr val="tx2"/>
                </a:solidFill>
              </a:rPr>
              <a:t>ATLAS, CMS, ALICE, LHC-B</a:t>
            </a:r>
            <a:r>
              <a:rPr lang="en-GB" sz="2400" dirty="0">
                <a:solidFill>
                  <a:schemeClr val="tx2"/>
                </a:solidFill>
              </a:rPr>
              <a:t>) are placed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The main purpose: the production, detection and study of </a:t>
            </a:r>
            <a:r>
              <a:rPr lang="en-GB" sz="2400" b="1" i="1" dirty="0">
                <a:solidFill>
                  <a:schemeClr val="tx2"/>
                </a:solidFill>
              </a:rPr>
              <a:t>Higgs bosons </a:t>
            </a:r>
            <a:r>
              <a:rPr lang="en-GB" sz="2400" dirty="0">
                <a:solidFill>
                  <a:schemeClr val="tx2"/>
                </a:solidFill>
              </a:rPr>
              <a:t>(revealing the mass acquisition mechanism)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82CDCB6B-4703-2699-0FBF-F5DD2AF0DD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t="7456"/>
          <a:stretch/>
        </p:blipFill>
        <p:spPr bwMode="auto">
          <a:xfrm>
            <a:off x="5853592" y="1176711"/>
            <a:ext cx="3918644" cy="2520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DD15B52C-D936-096C-510B-D5FBC5BA5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DC8C-8FFA-4DCC-B664-C5665BFF6BC8}" type="datetime1">
              <a:rPr lang="en-GB" smtClean="0"/>
              <a:t>30/05/2024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C691AAF-567F-4E4B-A477-A15B9D812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8D8C9DB-B8AE-2962-8344-F3DFE0077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0190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E8403A-2137-B99D-88D4-3BE2ADED0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9841" y="1169115"/>
            <a:ext cx="5852159" cy="568888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800" b="1" i="1" u="sng" dirty="0"/>
              <a:t>CERN Proton chain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b="1" dirty="0">
                <a:solidFill>
                  <a:srgbClr val="93318A"/>
                </a:solidFill>
              </a:rPr>
              <a:t>LINAC-4</a:t>
            </a:r>
            <a:r>
              <a:rPr lang="en-US" sz="2800" dirty="0"/>
              <a:t> 160MeV (H-)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b="1" dirty="0">
                <a:solidFill>
                  <a:srgbClr val="CA94C7"/>
                </a:solidFill>
              </a:rPr>
              <a:t>Proton Synchrotron Booster</a:t>
            </a:r>
            <a:r>
              <a:rPr lang="en-US" sz="2800" b="1" dirty="0"/>
              <a:t> </a:t>
            </a:r>
            <a:r>
              <a:rPr lang="en-US" sz="2800" dirty="0"/>
              <a:t>2GeV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b="1" dirty="0">
                <a:solidFill>
                  <a:srgbClr val="C40C8A"/>
                </a:solidFill>
              </a:rPr>
              <a:t>Proton </a:t>
            </a:r>
            <a:r>
              <a:rPr lang="en-US" sz="2800" b="1" dirty="0" err="1">
                <a:solidFill>
                  <a:srgbClr val="C40C8A"/>
                </a:solidFill>
              </a:rPr>
              <a:t>Synchtrotron</a:t>
            </a:r>
            <a:r>
              <a:rPr lang="en-US" sz="2800" b="1" dirty="0">
                <a:solidFill>
                  <a:srgbClr val="C40C8A"/>
                </a:solidFill>
              </a:rPr>
              <a:t> </a:t>
            </a:r>
            <a:r>
              <a:rPr lang="en-US" sz="2800" dirty="0"/>
              <a:t>26GeV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b="1" dirty="0">
                <a:solidFill>
                  <a:srgbClr val="5F82BC"/>
                </a:solidFill>
              </a:rPr>
              <a:t>Super Proton Synchrotron</a:t>
            </a:r>
            <a:r>
              <a:rPr lang="en-US" sz="2800" dirty="0"/>
              <a:t> 450 GeV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b="1" dirty="0">
                <a:solidFill>
                  <a:srgbClr val="4A597A"/>
                </a:solidFill>
              </a:rPr>
              <a:t>Large Hadron Collider </a:t>
            </a:r>
            <a:r>
              <a:rPr lang="en-US" sz="2800" dirty="0"/>
              <a:t>7Tev</a:t>
            </a:r>
          </a:p>
          <a:p>
            <a:pPr marL="0" indent="0">
              <a:buNone/>
            </a:pPr>
            <a:r>
              <a:rPr lang="en-US" sz="2600" b="1" i="1" u="sng" dirty="0"/>
              <a:t>CERN Ion chain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6D75B6"/>
                </a:solidFill>
              </a:rPr>
              <a:t>LINAC-3</a:t>
            </a:r>
            <a:endParaRPr lang="en-US" sz="2600" dirty="0"/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6D75B6"/>
                </a:solidFill>
              </a:rPr>
              <a:t>Low Energy Ion Ring</a:t>
            </a:r>
            <a:endParaRPr lang="en-US" sz="2600" dirty="0"/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C40C8A"/>
                </a:solidFill>
              </a:rPr>
              <a:t>Proton </a:t>
            </a:r>
            <a:r>
              <a:rPr lang="en-US" sz="2600" b="1" dirty="0" err="1">
                <a:solidFill>
                  <a:srgbClr val="C40C8A"/>
                </a:solidFill>
              </a:rPr>
              <a:t>Synchtrotron</a:t>
            </a:r>
            <a:endParaRPr lang="en-US" sz="2600" dirty="0"/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5F82BC"/>
                </a:solidFill>
              </a:rPr>
              <a:t>Super Proton Synchrotron</a:t>
            </a:r>
            <a:r>
              <a:rPr lang="en-US" sz="2600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4A597A"/>
                </a:solidFill>
              </a:rPr>
              <a:t>Large Hadron Collider </a:t>
            </a:r>
          </a:p>
          <a:p>
            <a:pPr marL="0" indent="0">
              <a:buNone/>
            </a:pPr>
            <a:r>
              <a:rPr lang="en-US" sz="2600" b="1" i="1" u="sng" dirty="0"/>
              <a:t>Other facilities &amp; experiments</a:t>
            </a:r>
            <a:r>
              <a:rPr lang="en-US" sz="2600" u="sng" dirty="0"/>
              <a:t>:</a:t>
            </a:r>
            <a:r>
              <a:rPr lang="en-US" sz="2600" dirty="0"/>
              <a:t> </a:t>
            </a:r>
            <a:r>
              <a:rPr lang="en-US" sz="2600" dirty="0" err="1"/>
              <a:t>n_TOF</a:t>
            </a:r>
            <a:r>
              <a:rPr lang="en-US" sz="2600" dirty="0"/>
              <a:t>, </a:t>
            </a:r>
            <a:r>
              <a:rPr lang="en-US" sz="2600" b="1" i="1" dirty="0">
                <a:solidFill>
                  <a:srgbClr val="008000"/>
                </a:solidFill>
              </a:rPr>
              <a:t>ISOLDE</a:t>
            </a:r>
            <a:r>
              <a:rPr lang="en-US" sz="2600" dirty="0"/>
              <a:t>, East Area, North Area, HiRadMat, AWAKE, </a:t>
            </a:r>
            <a:r>
              <a:rPr lang="en-US" sz="2600" b="1" i="1" dirty="0">
                <a:solidFill>
                  <a:srgbClr val="7E4F25"/>
                </a:solidFill>
              </a:rPr>
              <a:t>CLEAR</a:t>
            </a:r>
            <a:r>
              <a:rPr lang="en-US" sz="2600" dirty="0"/>
              <a:t> (electrons), AD &amp; ELENA (Antiprotons)</a:t>
            </a:r>
          </a:p>
        </p:txBody>
      </p:sp>
      <p:sp>
        <p:nvSpPr>
          <p:cNvPr id="3" name="CustomShape 1">
            <a:extLst>
              <a:ext uri="{FF2B5EF4-FFF2-40B4-BE49-F238E27FC236}">
                <a16:creationId xmlns:a16="http://schemas.microsoft.com/office/drawing/2014/main" id="{66EEBC64-8D3C-4CFC-842D-9A0192E2CA25}"/>
              </a:ext>
            </a:extLst>
          </p:cNvPr>
          <p:cNvSpPr>
            <a:spLocks noChangeAspect="1"/>
          </p:cNvSpPr>
          <p:nvPr/>
        </p:nvSpPr>
        <p:spPr>
          <a:xfrm>
            <a:off x="0" y="1185509"/>
            <a:ext cx="6238239" cy="5280818"/>
          </a:xfrm>
          <a:prstGeom prst="rect">
            <a:avLst/>
          </a:prstGeom>
          <a:blipFill rotWithShape="0">
            <a:blip r:embed="rId2"/>
            <a:stretch>
              <a:fillRect t="-13962" b="-3724"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US" sz="1633" spc="-1" dirty="0">
              <a:latin typeface="Arial"/>
            </a:endParaRPr>
          </a:p>
        </p:txBody>
      </p:sp>
      <p:sp>
        <p:nvSpPr>
          <p:cNvPr id="7" name="CustomShape 8">
            <a:extLst>
              <a:ext uri="{FF2B5EF4-FFF2-40B4-BE49-F238E27FC236}">
                <a16:creationId xmlns:a16="http://schemas.microsoft.com/office/drawing/2014/main" id="{ACC11D68-E6A9-CC44-A356-2D0AB3D77ED1}"/>
              </a:ext>
            </a:extLst>
          </p:cNvPr>
          <p:cNvSpPr/>
          <p:nvPr/>
        </p:nvSpPr>
        <p:spPr>
          <a:xfrm>
            <a:off x="33303" y="4977149"/>
            <a:ext cx="3085816" cy="148917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 algn="ctr">
              <a:lnSpc>
                <a:spcPct val="100000"/>
              </a:lnSpc>
              <a:buNone/>
            </a:pPr>
            <a:r>
              <a:rPr lang="en-US" sz="2800" b="1" spc="-1" dirty="0">
                <a:solidFill>
                  <a:srgbClr val="FFFFFF"/>
                </a:solidFill>
                <a:ea typeface="DejaVu Sans"/>
              </a:rPr>
              <a:t>Vast majority:</a:t>
            </a:r>
          </a:p>
          <a:p>
            <a:pPr algn="ctr">
              <a:lnSpc>
                <a:spcPct val="100000"/>
              </a:lnSpc>
              <a:buNone/>
            </a:pPr>
            <a:r>
              <a:rPr lang="en-US" sz="2800" b="1" spc="-1" dirty="0">
                <a:solidFill>
                  <a:srgbClr val="FFFFFF"/>
                </a:solidFill>
                <a:ea typeface="DejaVu Sans"/>
              </a:rPr>
              <a:t> circular machines </a:t>
            </a:r>
          </a:p>
          <a:p>
            <a:pPr algn="ctr">
              <a:lnSpc>
                <a:spcPct val="100000"/>
              </a:lnSpc>
              <a:buNone/>
            </a:pPr>
            <a:r>
              <a:rPr lang="en-US" sz="2800" b="1" spc="-1" dirty="0">
                <a:solidFill>
                  <a:srgbClr val="FFFFFF"/>
                </a:solidFill>
                <a:ea typeface="DejaVu Sans"/>
              </a:rPr>
              <a:t>→ </a:t>
            </a:r>
            <a:r>
              <a:rPr lang="en-US" sz="2800" b="1" i="1" spc="-1" dirty="0">
                <a:solidFill>
                  <a:srgbClr val="FFFFFF"/>
                </a:solidFill>
                <a:ea typeface="DejaVu Sans"/>
              </a:rPr>
              <a:t>synchrotrons</a:t>
            </a:r>
            <a:endParaRPr lang="en-US" sz="2800" i="1" spc="-1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4F6736D-38A7-9814-ACF0-4E15D6005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0D48-C289-4DC4-95B0-23CC2B391AC1}" type="datetime1">
              <a:rPr lang="en-GB" smtClean="0"/>
              <a:t>30/05/2024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E12FCDE-E7CA-5BD2-7728-038217ADE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4615521-CE5C-0AEF-1E76-4CDDFE2A3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31</a:t>
            </a:fld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32169D9-D8CC-24DC-8ADF-9C30FA2CA18A}"/>
              </a:ext>
            </a:extLst>
          </p:cNvPr>
          <p:cNvSpPr/>
          <p:nvPr/>
        </p:nvSpPr>
        <p:spPr>
          <a:xfrm>
            <a:off x="3581400" y="3312542"/>
            <a:ext cx="1352909" cy="810883"/>
          </a:xfrm>
          <a:prstGeom prst="roundRect">
            <a:avLst/>
          </a:prstGeom>
          <a:noFill/>
          <a:ln w="28575">
            <a:solidFill>
              <a:srgbClr val="008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7F12EE8-2FD1-2BAC-7BA3-E597D9BCE59A}"/>
              </a:ext>
            </a:extLst>
          </p:cNvPr>
          <p:cNvSpPr/>
          <p:nvPr/>
        </p:nvSpPr>
        <p:spPr>
          <a:xfrm>
            <a:off x="4740215" y="4313208"/>
            <a:ext cx="1352909" cy="448573"/>
          </a:xfrm>
          <a:prstGeom prst="roundRect">
            <a:avLst/>
          </a:prstGeom>
          <a:noFill/>
          <a:ln w="28575">
            <a:solidFill>
              <a:srgbClr val="7E4F2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554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principles of a Synchrotron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E8403A-2137-B99D-88D4-3BE2ADED0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62800" y="1800225"/>
            <a:ext cx="4752974" cy="4114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beam needs to be controlled to allow:</a:t>
            </a:r>
          </a:p>
          <a:p>
            <a:r>
              <a:rPr lang="en-US" sz="2400" dirty="0"/>
              <a:t>Long storage times </a:t>
            </a:r>
          </a:p>
          <a:p>
            <a:r>
              <a:rPr lang="en-US" sz="2400" dirty="0"/>
              <a:t>Preservation of beam quality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b="1" i="1" dirty="0"/>
              <a:t>Focusing </a:t>
            </a:r>
            <a:r>
              <a:rPr lang="en-US" sz="2400" dirty="0"/>
              <a:t>allows better control:</a:t>
            </a:r>
          </a:p>
          <a:p>
            <a:pPr lvl="1"/>
            <a:r>
              <a:rPr lang="en-US" b="1" i="1" dirty="0"/>
              <a:t>Phase focusing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| RF cavities</a:t>
            </a:r>
            <a:endParaRPr lang="en-US" b="1" i="1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b="1" i="1" dirty="0"/>
              <a:t>Weak focusing </a:t>
            </a:r>
            <a:r>
              <a:rPr lang="en-US" b="1" dirty="0">
                <a:solidFill>
                  <a:srgbClr val="C00000"/>
                </a:solidFill>
              </a:rPr>
              <a:t>| Dipoles</a:t>
            </a:r>
            <a:endParaRPr lang="en-US" b="1" i="1" dirty="0">
              <a:solidFill>
                <a:srgbClr val="C00000"/>
              </a:solidFill>
            </a:endParaRPr>
          </a:p>
          <a:p>
            <a:pPr lvl="1"/>
            <a:r>
              <a:rPr lang="en-US" b="1" i="1" dirty="0"/>
              <a:t>Strong focusing</a:t>
            </a:r>
            <a:r>
              <a:rPr lang="en-US" b="1" dirty="0"/>
              <a:t> </a:t>
            </a:r>
            <a:r>
              <a:rPr lang="en-US" b="1" dirty="0">
                <a:solidFill>
                  <a:srgbClr val="0000FF"/>
                </a:solidFill>
              </a:rPr>
              <a:t>| Quadrupoles</a:t>
            </a:r>
            <a:endParaRPr lang="el-GR" b="1" i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8" name="Date Placeholder 37">
            <a:extLst>
              <a:ext uri="{FF2B5EF4-FFF2-40B4-BE49-F238E27FC236}">
                <a16:creationId xmlns:a16="http://schemas.microsoft.com/office/drawing/2014/main" id="{B389F230-2C36-F0A5-77A2-2F153BF4C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A30AB-32A0-40F8-BE73-44ECFE30C3A1}" type="datetime1">
              <a:rPr lang="en-GB" smtClean="0"/>
              <a:t>30/05/2024</a:t>
            </a:fld>
            <a:endParaRPr lang="en-GB"/>
          </a:p>
        </p:txBody>
      </p:sp>
      <p:sp>
        <p:nvSpPr>
          <p:cNvPr id="39" name="Footer Placeholder 38">
            <a:extLst>
              <a:ext uri="{FF2B5EF4-FFF2-40B4-BE49-F238E27FC236}">
                <a16:creationId xmlns:a16="http://schemas.microsoft.com/office/drawing/2014/main" id="{0DDECFC5-AE39-E484-B1D6-11C397A1F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8BD0CC7E-0429-9E71-DDC6-3259EA611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32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A2D2ED-0477-3B06-D92C-6CB3EFCB4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5" y="1607625"/>
            <a:ext cx="6780161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399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focusing</a:t>
            </a:r>
            <a:endParaRPr lang="en-GB" dirty="0"/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15CBC9D1-200B-C8C4-F480-0708E34BFC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9846" y="2387676"/>
            <a:ext cx="2675834" cy="56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lnSpc>
                <a:spcPct val="95000"/>
              </a:lnSpc>
              <a:buClrTx/>
              <a:buSzPct val="70000"/>
              <a:buFont typeface="Wingdings" pitchFamily="-112" charset="2"/>
              <a:buNone/>
            </a:pPr>
            <a:r>
              <a:rPr lang="el-GR" sz="1600" i="1" dirty="0">
                <a:solidFill>
                  <a:schemeClr val="bg1"/>
                </a:solidFill>
              </a:rPr>
              <a:t> </a:t>
            </a:r>
            <a:r>
              <a:rPr lang="en-GB" sz="1600" b="1" dirty="0">
                <a:solidFill>
                  <a:schemeClr val="bg1"/>
                </a:solidFill>
              </a:rPr>
              <a:t>Lawrence </a:t>
            </a:r>
          </a:p>
          <a:p>
            <a:pPr algn="l">
              <a:lnSpc>
                <a:spcPct val="95000"/>
              </a:lnSpc>
              <a:buClrTx/>
              <a:buSzPct val="70000"/>
              <a:buFont typeface="Wingdings" pitchFamily="-112" charset="2"/>
              <a:buNone/>
            </a:pPr>
            <a:r>
              <a:rPr lang="en-GB" sz="1600" b="1" dirty="0">
                <a:solidFill>
                  <a:schemeClr val="bg1"/>
                </a:solidFill>
              </a:rPr>
              <a:t>Berkley Cyclotron (1.2 MeV)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D006F7D-3CD9-3C98-1A12-5507B2446CA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0020" y="1328654"/>
                <a:ext cx="7566660" cy="4856798"/>
              </a:xfrm>
            </p:spPr>
            <p:txBody>
              <a:bodyPr>
                <a:noAutofit/>
              </a:bodyPr>
              <a:lstStyle/>
              <a:p>
                <a:pPr marL="355600" indent="-355600">
                  <a:lnSpc>
                    <a:spcPct val="80000"/>
                  </a:lnSpc>
                  <a:spcBef>
                    <a:spcPct val="50000"/>
                  </a:spcBef>
                  <a:tabLst>
                    <a:tab pos="4221163" algn="l"/>
                  </a:tabLst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Developed independently by </a:t>
                </a:r>
                <a:r>
                  <a:rPr lang="en-GB" sz="2000" b="1" dirty="0">
                    <a:ea typeface="Times New Roman" pitchFamily="-112" charset="0"/>
                    <a:cs typeface="Times New Roman" pitchFamily="-112" charset="0"/>
                  </a:rPr>
                  <a:t>McMillan </a:t>
                </a: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and</a:t>
                </a:r>
                <a:r>
                  <a:rPr lang="el-GR" sz="2000" dirty="0">
                    <a:ea typeface="Times New Roman" pitchFamily="-112" charset="0"/>
                    <a:cs typeface="Times New Roman" pitchFamily="-112" charset="0"/>
                  </a:rPr>
                  <a:t> </a:t>
                </a:r>
                <a:r>
                  <a:rPr lang="en-GB" sz="2000" b="1" dirty="0" err="1">
                    <a:ea typeface="Times New Roman" pitchFamily="-112" charset="0"/>
                    <a:cs typeface="Times New Roman" pitchFamily="-112" charset="0"/>
                  </a:rPr>
                  <a:t>Veksler</a:t>
                </a:r>
                <a:r>
                  <a:rPr lang="el-GR" sz="2000" b="1" dirty="0">
                    <a:ea typeface="Times New Roman" pitchFamily="-112" charset="0"/>
                    <a:cs typeface="Times New Roman" pitchFamily="-112" charset="0"/>
                  </a:rPr>
                  <a:t> </a:t>
                </a:r>
                <a:r>
                  <a:rPr lang="en-GB" sz="2000" dirty="0">
                    <a:ea typeface="Times New Roman" pitchFamily="-112" charset="0"/>
                    <a:cs typeface="Times New Roman" pitchFamily="-112" charset="0"/>
                  </a:rPr>
                  <a:t>(1945)</a:t>
                </a:r>
              </a:p>
              <a:p>
                <a:pPr marL="355600" indent="-355600">
                  <a:lnSpc>
                    <a:spcPct val="80000"/>
                  </a:lnSpc>
                  <a:spcBef>
                    <a:spcPct val="50000"/>
                  </a:spcBef>
                  <a:tabLst>
                    <a:tab pos="4221163" algn="l"/>
                  </a:tabLst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The </a:t>
                </a:r>
                <a:r>
                  <a:rPr lang="en-US" sz="2000" b="1" dirty="0">
                    <a:ea typeface="Times New Roman" pitchFamily="-112" charset="0"/>
                    <a:cs typeface="Times New Roman" pitchFamily="-112" charset="0"/>
                  </a:rPr>
                  <a:t>RF c</a:t>
                </a:r>
                <a:r>
                  <a:rPr lang="en-GB" sz="2000" b="1" dirty="0" err="1">
                    <a:ea typeface="Times New Roman" pitchFamily="-112" charset="0"/>
                    <a:cs typeface="Times New Roman" pitchFamily="-112" charset="0"/>
                  </a:rPr>
                  <a:t>avity</a:t>
                </a:r>
                <a:r>
                  <a:rPr lang="en-GB" sz="2000" b="1" dirty="0">
                    <a:ea typeface="Times New Roman" pitchFamily="-112" charset="0"/>
                    <a:cs typeface="Times New Roman" pitchFamily="-112" charset="0"/>
                  </a:rPr>
                  <a:t> </a:t>
                </a:r>
                <a:r>
                  <a:rPr lang="en-GB" sz="2000" dirty="0">
                    <a:ea typeface="Times New Roman" pitchFamily="-112" charset="0"/>
                    <a:cs typeface="Times New Roman" pitchFamily="-112" charset="0"/>
                  </a:rPr>
                  <a:t>is set such as the particle at the centre of the </a:t>
                </a:r>
                <a:r>
                  <a:rPr lang="en-GB" sz="2000" b="1" dirty="0">
                    <a:ea typeface="Times New Roman" pitchFamily="-112" charset="0"/>
                    <a:cs typeface="Times New Roman" pitchFamily="-112" charset="0"/>
                  </a:rPr>
                  <a:t>bunch </a:t>
                </a:r>
                <a:r>
                  <a:rPr lang="en-GB" sz="2000" dirty="0">
                    <a:ea typeface="Times New Roman" pitchFamily="-112" charset="0"/>
                    <a:cs typeface="Times New Roman" pitchFamily="-112" charset="0"/>
                  </a:rPr>
                  <a:t>(</a:t>
                </a:r>
                <a:r>
                  <a:rPr lang="en-GB" sz="2000" b="1" dirty="0">
                    <a:ea typeface="Times New Roman" pitchFamily="-112" charset="0"/>
                    <a:cs typeface="Times New Roman" pitchFamily="-112" charset="0"/>
                  </a:rPr>
                  <a:t>synchronous</a:t>
                </a:r>
                <a:r>
                  <a:rPr lang="en-GB" sz="2000" dirty="0">
                    <a:ea typeface="Times New Roman" pitchFamily="-112" charset="0"/>
                    <a:cs typeface="Times New Roman" pitchFamily="-112" charset="0"/>
                  </a:rPr>
                  <a:t> particle) receives the needed energy</a:t>
                </a:r>
              </a:p>
              <a:p>
                <a:pPr marL="355600" indent="-355600">
                  <a:lnSpc>
                    <a:spcPct val="80000"/>
                  </a:lnSpc>
                  <a:spcBef>
                    <a:spcPct val="50000"/>
                  </a:spcBef>
                  <a:tabLst>
                    <a:tab pos="4221163" algn="l"/>
                  </a:tabLst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Voltage in the cavity:</a:t>
                </a:r>
                <a:r>
                  <a:rPr lang="el-GR" sz="2000" dirty="0">
                    <a:ea typeface="Times New Roman" pitchFamily="-112" charset="0"/>
                    <a:cs typeface="Times New Roman" pitchFamily="-112" charset="0"/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b="1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𝑽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=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𝑽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𝟎</m:t>
                        </m:r>
                      </m:sub>
                    </m:sSub>
                    <m:func>
                      <m:funcPr>
                        <m:ctrlPr>
                          <a:rPr lang="en-US" sz="2000" b="1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funcPr>
                      <m:fName>
                        <m:r>
                          <a:rPr lang="en-US" sz="2000" b="1" i="0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𝐬𝐢𝐧</m:t>
                        </m:r>
                      </m:fName>
                      <m:e>
                        <m:d>
                          <m:d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</m:ctrlPr>
                          </m:d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𝟐</m:t>
                            </m:r>
                            <m:r>
                              <a:rPr lang="el-GR" sz="2000" b="1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𝝅</m:t>
                            </m:r>
                            <m:sSub>
                              <m:sSubPr>
                                <m:ctrlPr>
                                  <a:rPr lang="el-GR" sz="2000" b="1" i="1">
                                    <a:latin typeface="Cambria Math" panose="02040503050406030204" pitchFamily="18" charset="0"/>
                                    <a:cs typeface="Times New Roman" pitchFamily="-112" charset="0"/>
                                  </a:rPr>
                                </m:ctrlPr>
                              </m:sSubPr>
                              <m:e>
                                <m:r>
                                  <a:rPr lang="el-GR" sz="2000" b="1" i="1">
                                    <a:latin typeface="Cambria Math" panose="02040503050406030204" pitchFamily="18" charset="0"/>
                                    <a:cs typeface="Times New Roman" pitchFamily="-112" charset="0"/>
                                  </a:rPr>
                                  <m:t>𝝎</m:t>
                                </m:r>
                              </m:e>
                              <m:sub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cs typeface="Times New Roman" pitchFamily="-112" charset="0"/>
                                  </a:rPr>
                                  <m:t>𝑹𝑭</m:t>
                                </m:r>
                              </m:sub>
                            </m:sSub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𝒕</m:t>
                            </m:r>
                          </m:e>
                        </m:d>
                      </m:e>
                    </m:func>
                    <m:r>
                      <a:rPr lang="en-US" sz="2000" b="1" i="1" smtClean="0">
                        <a:latin typeface="Cambria Math" panose="02040503050406030204" pitchFamily="18" charset="0"/>
                        <a:cs typeface="Times New Roman" pitchFamily="-112" charset="0"/>
                      </a:rPr>
                      <m:t>=</m:t>
                    </m:r>
                    <m:sSub>
                      <m:sSubPr>
                        <m:ctrlPr>
                          <a:rPr lang="el-GR" sz="2000" b="1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𝑽</m:t>
                        </m:r>
                      </m:e>
                      <m:sub>
                        <m:r>
                          <a:rPr lang="en-US" sz="2000" b="1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𝟎</m:t>
                        </m:r>
                      </m:sub>
                    </m:sSub>
                    <m:func>
                      <m:funcPr>
                        <m:ctrlPr>
                          <a:rPr lang="en-US" sz="2000" b="1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funcPr>
                      <m:fName>
                        <m:r>
                          <a:rPr lang="en-US" sz="2000" b="1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𝒔𝒊𝒏</m:t>
                        </m:r>
                      </m:fName>
                      <m:e>
                        <m:d>
                          <m:dPr>
                            <m:ctrlPr>
                              <a:rPr lang="en-US" sz="2000" b="1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</m:ctrlPr>
                          </m:dPr>
                          <m:e>
                            <m:r>
                              <a:rPr lang="el-GR" sz="2000" b="1" i="1" smtClean="0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𝝋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(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𝒕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)</m:t>
                            </m:r>
                          </m:e>
                        </m:d>
                      </m:e>
                    </m:func>
                  </m:oMath>
                </a14:m>
                <a:endParaRPr lang="en-GB" sz="2000" b="1" dirty="0">
                  <a:ea typeface="Times New Roman" pitchFamily="-112" charset="0"/>
                  <a:cs typeface="Times New Roman" pitchFamily="-112" charset="0"/>
                </a:endParaRPr>
              </a:p>
              <a:p>
                <a:pPr marL="355600" indent="-355600">
                  <a:lnSpc>
                    <a:spcPct val="80000"/>
                  </a:lnSpc>
                  <a:spcBef>
                    <a:spcPct val="50000"/>
                  </a:spcBef>
                  <a:tabLst>
                    <a:tab pos="4221163" algn="l"/>
                  </a:tabLst>
                </a:pPr>
                <a:r>
                  <a:rPr lang="en-GB" sz="2000" dirty="0">
                    <a:ea typeface="Times New Roman" pitchFamily="-112" charset="0"/>
                    <a:cs typeface="Times New Roman" pitchFamily="-112" charset="0"/>
                  </a:rPr>
                  <a:t>For no acceleration, synchronous particle phase: </a:t>
                </a:r>
                <a:r>
                  <a:rPr lang="en-GB" sz="2000" b="1" i="1" dirty="0">
                    <a:sym typeface="Symbol" pitchFamily="-112" charset="2"/>
                  </a:rPr>
                  <a:t></a:t>
                </a:r>
                <a:r>
                  <a:rPr lang="en-GB" sz="2000" b="1" baseline="-25000" dirty="0">
                    <a:sym typeface="Symbol" pitchFamily="-112" charset="2"/>
                  </a:rPr>
                  <a:t>s </a:t>
                </a:r>
                <a:r>
                  <a:rPr lang="en-GB" sz="2000" b="1" dirty="0">
                    <a:sym typeface="Symbol" pitchFamily="-112" charset="2"/>
                  </a:rPr>
                  <a:t>= 0</a:t>
                </a:r>
              </a:p>
              <a:p>
                <a:pPr marL="355600" indent="-355600">
                  <a:lnSpc>
                    <a:spcPct val="80000"/>
                  </a:lnSpc>
                  <a:spcBef>
                    <a:spcPct val="50000"/>
                  </a:spcBef>
                  <a:tabLst>
                    <a:tab pos="4221163" algn="l"/>
                  </a:tabLst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For acceleration</a:t>
                </a:r>
                <a:r>
                  <a:rPr lang="el-GR" sz="2000" dirty="0">
                    <a:ea typeface="Times New Roman" pitchFamily="-112" charset="0"/>
                    <a:cs typeface="Times New Roman" pitchFamily="-112" charset="0"/>
                  </a:rPr>
                  <a:t>, </a:t>
                </a:r>
                <a:r>
                  <a:rPr lang="en-GB" sz="2000" dirty="0">
                    <a:ea typeface="Times New Roman" pitchFamily="-112" charset="0"/>
                    <a:cs typeface="Times New Roman" pitchFamily="-112" charset="0"/>
                  </a:rPr>
                  <a:t>synchronous particle phase:</a:t>
                </a:r>
                <a:r>
                  <a:rPr lang="el-GR" sz="2000" dirty="0">
                    <a:ea typeface="Times New Roman" pitchFamily="-112" charset="0"/>
                    <a:cs typeface="Times New Roman" pitchFamily="-112" charset="0"/>
                  </a:rPr>
                  <a:t> </a:t>
                </a:r>
                <a:r>
                  <a:rPr lang="en-GB" sz="2000" b="1" dirty="0"/>
                  <a:t>0&lt;</a:t>
                </a:r>
                <a:r>
                  <a:rPr lang="en-GB" sz="2000" b="1" i="1" dirty="0">
                    <a:sym typeface="Symbol" pitchFamily="-112" charset="2"/>
                  </a:rPr>
                  <a:t></a:t>
                </a:r>
                <a:r>
                  <a:rPr lang="en-GB" sz="2000" b="1" baseline="-25000" dirty="0">
                    <a:sym typeface="Symbol" pitchFamily="-112" charset="2"/>
                  </a:rPr>
                  <a:t>s</a:t>
                </a:r>
                <a:r>
                  <a:rPr lang="en-GB" sz="2000" b="1" dirty="0">
                    <a:sym typeface="Symbol" pitchFamily="-112" charset="2"/>
                  </a:rPr>
                  <a:t>&lt;</a:t>
                </a:r>
                <a:r>
                  <a:rPr lang="en-US" sz="2000" b="1" dirty="0">
                    <a:sym typeface="Symbol" pitchFamily="-112" charset="2"/>
                  </a:rPr>
                  <a:t> </a:t>
                </a:r>
                <a:r>
                  <a:rPr lang="en-US" sz="2000" dirty="0">
                    <a:sym typeface="Symbol" pitchFamily="-112" charset="2"/>
                  </a:rPr>
                  <a:t>in order to achieve:    </a:t>
                </a:r>
                <a14:m>
                  <m:oMath xmlns:m="http://schemas.openxmlformats.org/officeDocument/2006/math">
                    <m:r>
                      <a:rPr lang="el-GR" sz="20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-112" charset="2"/>
                      </a:rPr>
                      <m:t>𝚫</m:t>
                    </m:r>
                    <m:r>
                      <a:rPr lang="en-US" sz="20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-112" charset="2"/>
                      </a:rPr>
                      <m:t>𝐄</m:t>
                    </m:r>
                    <m:r>
                      <a:rPr lang="en-US" sz="20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-112" charset="2"/>
                      </a:rPr>
                      <m:t>=</m:t>
                    </m:r>
                    <m:sSub>
                      <m:sSubPr>
                        <m:ctrlPr>
                          <a:rPr lang="el-GR" sz="2000" b="1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𝑽</m:t>
                        </m:r>
                      </m:e>
                      <m:sub>
                        <m:r>
                          <a:rPr lang="en-US" sz="2000" b="1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𝟎</m:t>
                        </m:r>
                      </m:sub>
                    </m:sSub>
                    <m:func>
                      <m:funcPr>
                        <m:ctrlPr>
                          <a:rPr lang="en-US" sz="2000" b="1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funcPr>
                      <m:fName>
                        <m:r>
                          <a:rPr lang="en-US" sz="2000" b="1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𝒔𝒊𝒏</m:t>
                        </m:r>
                      </m:fName>
                      <m:e>
                        <m:d>
                          <m:dPr>
                            <m:ctrlPr>
                              <a:rPr lang="en-US" sz="2000" b="1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</m:ctrlPr>
                          </m:dPr>
                          <m:e>
                            <m:r>
                              <a:rPr lang="el-GR" sz="2000" b="1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𝝋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(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𝒕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)</m:t>
                            </m:r>
                          </m:e>
                        </m:d>
                      </m:e>
                    </m:func>
                  </m:oMath>
                </a14:m>
                <a:endParaRPr lang="en-US" sz="2000" b="1" dirty="0">
                  <a:cs typeface="Times New Roman" pitchFamily="-112" charset="0"/>
                </a:endParaRPr>
              </a:p>
              <a:p>
                <a:pPr marL="355600" indent="-355600">
                  <a:lnSpc>
                    <a:spcPct val="80000"/>
                  </a:lnSpc>
                  <a:spcBef>
                    <a:spcPct val="50000"/>
                  </a:spcBef>
                  <a:tabLst>
                    <a:tab pos="4221163" algn="l"/>
                  </a:tabLst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  <a:sym typeface="Symbol" pitchFamily="-112" charset="2"/>
                  </a:rPr>
                  <a:t>Particles arriving </a:t>
                </a:r>
                <a:r>
                  <a:rPr lang="en-US" sz="2000" b="1" dirty="0">
                    <a:ea typeface="Times New Roman" pitchFamily="-112" charset="0"/>
                    <a:cs typeface="Times New Roman" pitchFamily="-112" charset="0"/>
                    <a:sym typeface="Symbol" pitchFamily="-112" charset="2"/>
                  </a:rPr>
                  <a:t>late: </a:t>
                </a:r>
                <a:r>
                  <a:rPr lang="en-GB" sz="2000" b="1" i="1" dirty="0">
                    <a:sym typeface="Symbol" pitchFamily="-112" charset="2"/>
                  </a:rPr>
                  <a:t> &gt;</a:t>
                </a:r>
                <a:r>
                  <a:rPr lang="en-GB" sz="2000" b="1" i="1" baseline="-25000" dirty="0">
                    <a:sym typeface="Symbol" pitchFamily="-112" charset="2"/>
                  </a:rPr>
                  <a:t>s</a:t>
                </a:r>
                <a:r>
                  <a:rPr lang="el-GR" sz="2000" dirty="0">
                    <a:sym typeface="Symbol" pitchFamily="-112" charset="2"/>
                  </a:rPr>
                  <a:t>, </a:t>
                </a:r>
                <a:r>
                  <a:rPr lang="en-US" sz="2000" dirty="0"/>
                  <a:t>→ Energy increase </a:t>
                </a:r>
                <a:r>
                  <a:rPr lang="en-US" sz="2000" b="1" i="1" dirty="0"/>
                  <a:t>larger</a:t>
                </a:r>
                <a:r>
                  <a:rPr lang="en-US" sz="2000" dirty="0"/>
                  <a:t> than the synchronous particle</a:t>
                </a:r>
              </a:p>
              <a:p>
                <a:pPr marL="355600" indent="-355600">
                  <a:lnSpc>
                    <a:spcPct val="80000"/>
                  </a:lnSpc>
                  <a:spcBef>
                    <a:spcPct val="50000"/>
                  </a:spcBef>
                  <a:tabLst>
                    <a:tab pos="4221163" algn="l"/>
                  </a:tabLst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  <a:sym typeface="Symbol" pitchFamily="-112" charset="2"/>
                  </a:rPr>
                  <a:t>Particles arriving </a:t>
                </a:r>
                <a:r>
                  <a:rPr lang="en-US" sz="2000" b="1" dirty="0">
                    <a:ea typeface="Times New Roman" pitchFamily="-112" charset="0"/>
                    <a:cs typeface="Times New Roman" pitchFamily="-112" charset="0"/>
                    <a:sym typeface="Symbol" pitchFamily="-112" charset="2"/>
                  </a:rPr>
                  <a:t>early: </a:t>
                </a:r>
                <a:r>
                  <a:rPr lang="en-GB" sz="2000" b="1" i="1" dirty="0">
                    <a:sym typeface="Symbol" pitchFamily="-112" charset="2"/>
                  </a:rPr>
                  <a:t> &lt;</a:t>
                </a:r>
                <a:r>
                  <a:rPr lang="en-GB" sz="2000" b="1" i="1" baseline="-25000" dirty="0">
                    <a:sym typeface="Symbol" pitchFamily="-112" charset="2"/>
                  </a:rPr>
                  <a:t>s</a:t>
                </a:r>
                <a:r>
                  <a:rPr lang="el-GR" sz="2000" dirty="0">
                    <a:sym typeface="Symbol" pitchFamily="-112" charset="2"/>
                  </a:rPr>
                  <a:t>, </a:t>
                </a:r>
                <a:r>
                  <a:rPr lang="en-US" sz="2000" dirty="0"/>
                  <a:t>→ Energy increase </a:t>
                </a:r>
                <a:r>
                  <a:rPr lang="en-US" sz="2000" b="1" i="1" dirty="0"/>
                  <a:t>smaller</a:t>
                </a:r>
                <a:r>
                  <a:rPr lang="en-US" sz="2000" dirty="0"/>
                  <a:t> than the synchronous particle</a:t>
                </a:r>
                <a:endParaRPr lang="en-GB" sz="2000" baseline="-25000" dirty="0">
                  <a:sym typeface="Symbol" pitchFamily="-112" charset="2"/>
                </a:endParaRPr>
              </a:p>
              <a:p>
                <a:pPr marL="0" indent="0">
                  <a:lnSpc>
                    <a:spcPct val="80000"/>
                  </a:lnSpc>
                  <a:spcBef>
                    <a:spcPct val="50000"/>
                  </a:spcBef>
                  <a:buNone/>
                  <a:tabLst>
                    <a:tab pos="4221163" algn="l"/>
                  </a:tabLst>
                </a:pPr>
                <a:endParaRPr lang="en-US" sz="2000" dirty="0">
                  <a:ea typeface="Times New Roman" pitchFamily="-112" charset="0"/>
                  <a:cs typeface="Times New Roman" pitchFamily="-112" charset="0"/>
                  <a:sym typeface="Symbol" pitchFamily="-112" charset="2"/>
                </a:endParaRPr>
              </a:p>
              <a:p>
                <a:pPr>
                  <a:lnSpc>
                    <a:spcPct val="80000"/>
                  </a:lnSpc>
                  <a:spcBef>
                    <a:spcPct val="50000"/>
                  </a:spcBef>
                  <a:buFont typeface="Calibri" panose="020F0502020204030204" pitchFamily="34" charset="0"/>
                  <a:buChar char="→"/>
                  <a:tabLst>
                    <a:tab pos="4221163" algn="l"/>
                  </a:tabLst>
                </a:pPr>
                <a:r>
                  <a:rPr lang="en-US" sz="2200" dirty="0">
                    <a:ea typeface="Times New Roman" pitchFamily="-112" charset="0"/>
                    <a:cs typeface="Times New Roman" pitchFamily="-112" charset="0"/>
                    <a:sym typeface="Symbol" pitchFamily="-112" charset="2"/>
                  </a:rPr>
                  <a:t> Particles are grouped – </a:t>
                </a:r>
                <a:r>
                  <a:rPr lang="en-US" sz="2200" b="1" i="1" dirty="0">
                    <a:ea typeface="Times New Roman" pitchFamily="-112" charset="0"/>
                    <a:cs typeface="Times New Roman" pitchFamily="-112" charset="0"/>
                    <a:sym typeface="Symbol" pitchFamily="-112" charset="2"/>
                  </a:rPr>
                  <a:t>bunches!</a:t>
                </a:r>
                <a:endParaRPr lang="en-GB" sz="2200" b="1" i="1" dirty="0">
                  <a:ea typeface="Times New Roman" pitchFamily="-112" charset="0"/>
                  <a:cs typeface="Times New Roman" pitchFamily="-112" charset="0"/>
                  <a:sym typeface="Symbol" pitchFamily="-112" charset="2"/>
                </a:endParaRPr>
              </a:p>
              <a:p>
                <a:endParaRPr lang="en-GB" sz="2000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D006F7D-3CD9-3C98-1A12-5507B2446C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0020" y="1328654"/>
                <a:ext cx="7566660" cy="4856798"/>
              </a:xfrm>
              <a:blipFill>
                <a:blip r:embed="rId2"/>
                <a:stretch>
                  <a:fillRect l="-1047" t="-1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15">
            <a:extLst>
              <a:ext uri="{FF2B5EF4-FFF2-40B4-BE49-F238E27FC236}">
                <a16:creationId xmlns:a16="http://schemas.microsoft.com/office/drawing/2014/main" id="{E106D97B-A824-AE2E-8449-5C5176909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l="4418" t="6177" r="1326"/>
          <a:stretch>
            <a:fillRect/>
          </a:stretch>
        </p:blipFill>
        <p:spPr bwMode="auto">
          <a:xfrm>
            <a:off x="8498840" y="4509887"/>
            <a:ext cx="3048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6">
            <a:extLst>
              <a:ext uri="{FF2B5EF4-FFF2-40B4-BE49-F238E27FC236}">
                <a16:creationId xmlns:a16="http://schemas.microsoft.com/office/drawing/2014/main" id="{EC1A1408-E155-56D3-EA88-426559ADD4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 l="4833" t="4778" r="5948" b="2041"/>
          <a:stretch>
            <a:fillRect/>
          </a:stretch>
        </p:blipFill>
        <p:spPr bwMode="auto">
          <a:xfrm>
            <a:off x="8308340" y="1538087"/>
            <a:ext cx="3429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7">
            <a:extLst>
              <a:ext uri="{FF2B5EF4-FFF2-40B4-BE49-F238E27FC236}">
                <a16:creationId xmlns:a16="http://schemas.microsoft.com/office/drawing/2014/main" id="{9E7A29A8-A88D-9119-4B80-6F4A0AA888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2567" y="4814687"/>
            <a:ext cx="2627279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576C8274-4C70-0D4F-82E9-3B2360BAE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5AC13-9D3E-4521-B9FC-C2858797D9DB}" type="datetime1">
              <a:rPr lang="en-GB" smtClean="0"/>
              <a:t>30/05/2024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FFD0DCE0-9FC0-7F77-F002-03131C4C1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023B50D-91F0-201C-3F5E-97AFC3410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066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Weak focusing</a:t>
            </a:r>
            <a:endParaRPr lang="en-GB" dirty="0"/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15CBC9D1-200B-C8C4-F480-0708E34BFC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9846" y="2387676"/>
            <a:ext cx="2675834" cy="56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lnSpc>
                <a:spcPct val="95000"/>
              </a:lnSpc>
              <a:buClrTx/>
              <a:buSzPct val="70000"/>
              <a:buFont typeface="Wingdings" pitchFamily="-112" charset="2"/>
              <a:buNone/>
            </a:pPr>
            <a:r>
              <a:rPr lang="el-GR" sz="1600" i="1" dirty="0">
                <a:solidFill>
                  <a:schemeClr val="bg1"/>
                </a:solidFill>
              </a:rPr>
              <a:t> </a:t>
            </a:r>
            <a:r>
              <a:rPr lang="en-GB" sz="1600" b="1" dirty="0">
                <a:solidFill>
                  <a:schemeClr val="bg1"/>
                </a:solidFill>
              </a:rPr>
              <a:t>Lawrence </a:t>
            </a:r>
          </a:p>
          <a:p>
            <a:pPr algn="l">
              <a:lnSpc>
                <a:spcPct val="95000"/>
              </a:lnSpc>
              <a:buClrTx/>
              <a:buSzPct val="70000"/>
              <a:buFont typeface="Wingdings" pitchFamily="-112" charset="2"/>
              <a:buNone/>
            </a:pPr>
            <a:r>
              <a:rPr lang="en-GB" sz="1600" b="1" dirty="0">
                <a:solidFill>
                  <a:schemeClr val="bg1"/>
                </a:solidFill>
              </a:rPr>
              <a:t>Berkley Cyclotron (1.2 MeV)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D006F7D-3CD9-3C98-1A12-5507B2446CA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12090" y="1324727"/>
                <a:ext cx="11767820" cy="4856798"/>
              </a:xfrm>
            </p:spPr>
            <p:txBody>
              <a:bodyPr>
                <a:noAutofit/>
              </a:bodyPr>
              <a:lstStyle/>
              <a:p>
                <a:pPr marL="355600" indent="-355600">
                  <a:lnSpc>
                    <a:spcPct val="80000"/>
                  </a:lnSpc>
                  <a:spcBef>
                    <a:spcPct val="50000"/>
                  </a:spcBef>
                  <a:tabLst>
                    <a:tab pos="4221163" algn="l"/>
                  </a:tabLst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Particles entering transversely into a homogenous magnetic field follow circular orbits</a:t>
                </a:r>
                <a:endParaRPr lang="el-GR" sz="2000" dirty="0">
                  <a:ea typeface="Times New Roman" pitchFamily="-112" charset="0"/>
                  <a:cs typeface="Times New Roman" pitchFamily="-112" charset="0"/>
                </a:endParaRPr>
              </a:p>
              <a:p>
                <a:pPr marL="355600" indent="-355600">
                  <a:lnSpc>
                    <a:spcPct val="80000"/>
                  </a:lnSpc>
                  <a:spcBef>
                    <a:spcPct val="50000"/>
                  </a:spcBef>
                  <a:tabLst>
                    <a:tab pos="4221163" algn="l"/>
                  </a:tabLst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Magnet errors can cause the particles to drift until they get lost</a:t>
                </a:r>
                <a:endParaRPr lang="el-GR" sz="2000" dirty="0">
                  <a:ea typeface="Times New Roman" pitchFamily="-112" charset="0"/>
                  <a:cs typeface="Times New Roman" pitchFamily="-112" charset="0"/>
                </a:endParaRPr>
              </a:p>
              <a:p>
                <a:pPr>
                  <a:lnSpc>
                    <a:spcPct val="80000"/>
                  </a:lnSpc>
                  <a:spcBef>
                    <a:spcPct val="50000"/>
                  </a:spcBef>
                  <a:buFont typeface="Calibri" panose="020F0502020204030204" pitchFamily="34" charset="0"/>
                  <a:buChar char="→"/>
                  <a:tabLst>
                    <a:tab pos="4221163" algn="l"/>
                  </a:tabLst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 A recovering or “</a:t>
                </a:r>
                <a:r>
                  <a:rPr lang="en-US" sz="2000" b="1" i="1" dirty="0">
                    <a:ea typeface="Times New Roman" pitchFamily="-112" charset="0"/>
                    <a:cs typeface="Times New Roman" pitchFamily="-112" charset="0"/>
                  </a:rPr>
                  <a:t>focusing</a:t>
                </a: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” force is needed!</a:t>
                </a:r>
                <a:endParaRPr lang="el-GR" sz="2000" dirty="0">
                  <a:ea typeface="Times New Roman" pitchFamily="-112" charset="0"/>
                  <a:cs typeface="Times New Roman" pitchFamily="-112" charset="0"/>
                </a:endParaRPr>
              </a:p>
              <a:p>
                <a:pPr>
                  <a:spcBef>
                    <a:spcPct val="50000"/>
                  </a:spcBef>
                </a:pPr>
                <a:endParaRPr lang="en-US" sz="2000" dirty="0">
                  <a:ea typeface="Times New Roman" pitchFamily="-112" charset="0"/>
                  <a:cs typeface="Times New Roman" pitchFamily="-112" charset="0"/>
                </a:endParaRPr>
              </a:p>
              <a:p>
                <a:pPr>
                  <a:spcBef>
                    <a:spcPct val="50000"/>
                  </a:spcBef>
                </a:pPr>
                <a:endParaRPr lang="en-US" sz="2000" dirty="0">
                  <a:ea typeface="Times New Roman" pitchFamily="-112" charset="0"/>
                  <a:cs typeface="Times New Roman" pitchFamily="-112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Such a </a:t>
                </a:r>
                <a:r>
                  <a:rPr lang="en-US" sz="2000" b="1" dirty="0">
                    <a:ea typeface="Times New Roman" pitchFamily="-112" charset="0"/>
                    <a:cs typeface="Times New Roman" pitchFamily="-112" charset="0"/>
                  </a:rPr>
                  <a:t>focusing </a:t>
                </a: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is introduced at the edges of the magnet </a:t>
                </a:r>
              </a:p>
              <a:p>
                <a:pPr marL="0" indent="0">
                  <a:spcBef>
                    <a:spcPct val="50000"/>
                  </a:spcBef>
                  <a:buNone/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    – due to the disruption of the magnetic field</a:t>
                </a:r>
                <a:endParaRPr lang="el-GR" sz="2000" dirty="0">
                  <a:ea typeface="Times New Roman" pitchFamily="-112" charset="0"/>
                  <a:cs typeface="Times New Roman" pitchFamily="-112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The transverse components of the magnetic field: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itchFamily="-112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𝑛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𝑦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𝑟</m:t>
                            </m:r>
                          </m:den>
                        </m:f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, 1−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𝑛</m:t>
                        </m:r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𝑟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, with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ea typeface="Times New Roman" pitchFamily="-112" charset="0"/>
                        <a:cs typeface="Times New Roman" pitchFamily="-112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Times New Roman" pitchFamily="-112" charset="0"/>
                        <a:cs typeface="Times New Roman" pitchFamily="-112" charset="0"/>
                      </a:rPr>
                      <m:t>=−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𝑟</m:t>
                        </m:r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𝜕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𝑥</m:t>
                        </m:r>
                      </m:den>
                    </m:f>
                  </m:oMath>
                </a14:m>
                <a:endParaRPr lang="en-US" sz="2000" dirty="0">
                  <a:ea typeface="Times New Roman" pitchFamily="-112" charset="0"/>
                  <a:cs typeface="Times New Roman" pitchFamily="-112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Particles perform linear harmonic oscillations (</a:t>
                </a:r>
                <a:r>
                  <a:rPr lang="en-US" sz="2000" b="1" dirty="0" err="1">
                    <a:ea typeface="Times New Roman" pitchFamily="-112" charset="0"/>
                    <a:cs typeface="Times New Roman" pitchFamily="-112" charset="0"/>
                  </a:rPr>
                  <a:t>betatron</a:t>
                </a: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) with frequencies: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sSubPr>
                      <m:e>
                        <m:r>
                          <a:rPr lang="el-GR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𝑥</m:t>
                        </m:r>
                      </m:sub>
                    </m:sSub>
                    <m:r>
                      <a:rPr lang="el-GR" sz="2000" b="0" i="1" smtClean="0">
                        <a:latin typeface="Cambria Math" panose="02040503050406030204" pitchFamily="18" charset="0"/>
                        <a:cs typeface="Times New Roman" pitchFamily="-112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𝑣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𝑅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sz="200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1−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𝑛</m:t>
                        </m:r>
                      </m:e>
                    </m:rad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itchFamily="-112" charset="0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𝑦</m:t>
                        </m:r>
                      </m:sub>
                    </m:sSub>
                    <m:r>
                      <a:rPr lang="el-GR" sz="2000" i="1">
                        <a:latin typeface="Cambria Math" panose="02040503050406030204" pitchFamily="18" charset="0"/>
                        <a:cs typeface="Times New Roman" pitchFamily="-112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𝑅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radPr>
                      <m:deg/>
                      <m:e>
                        <m:r>
                          <a:rPr lang="en-US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𝑛</m:t>
                        </m:r>
                      </m:e>
                    </m:rad>
                  </m:oMath>
                </a14:m>
                <a:endParaRPr lang="en-US" sz="2000" dirty="0">
                  <a:cs typeface="Times New Roman" pitchFamily="-112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US" sz="2000" dirty="0"/>
                  <a:t>For stable oscillations, </a:t>
                </a:r>
                <a:r>
                  <a:rPr lang="el-GR" sz="2000" b="1" dirty="0" err="1"/>
                  <a:t>Steenbeck</a:t>
                </a:r>
                <a:r>
                  <a:rPr lang="en-US" sz="2000" b="1" dirty="0"/>
                  <a:t>’s </a:t>
                </a:r>
                <a:r>
                  <a:rPr lang="en-US" sz="2000" dirty="0"/>
                  <a:t>condition:	0&lt;n&lt;1</a:t>
                </a:r>
                <a:endParaRPr lang="el-GR" sz="2000" dirty="0">
                  <a:ea typeface="Times New Roman" pitchFamily="-112" charset="0"/>
                  <a:cs typeface="Times New Roman" pitchFamily="-112" charset="0"/>
                </a:endParaRPr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endParaRPr lang="en-GB" sz="2000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D006F7D-3CD9-3C98-1A12-5507B2446C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2090" y="1324727"/>
                <a:ext cx="11767820" cy="4856798"/>
              </a:xfrm>
              <a:blipFill>
                <a:blip r:embed="rId2"/>
                <a:stretch>
                  <a:fillRect l="-570" t="-17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11" descr="weak_focusing">
            <a:extLst>
              <a:ext uri="{FF2B5EF4-FFF2-40B4-BE49-F238E27FC236}">
                <a16:creationId xmlns:a16="http://schemas.microsoft.com/office/drawing/2014/main" id="{032FE4C3-5404-729A-736F-C36151E3D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b="16486"/>
          <a:stretch>
            <a:fillRect/>
          </a:stretch>
        </p:blipFill>
        <p:spPr bwMode="auto">
          <a:xfrm>
            <a:off x="7255510" y="1975836"/>
            <a:ext cx="4724400" cy="222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01C6BE6-3FD4-1B6D-B325-BF5DD130F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D15BB-9CAC-4B8A-9251-39D11CE079B0}" type="datetime1">
              <a:rPr lang="en-GB" smtClean="0"/>
              <a:t>30/05/2024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9033A9B-B557-D488-779A-3021F4FBF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4ECE8E8-99FC-5C12-B0E7-15EA2CE26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50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Strong focusing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006F7D-3CD9-3C98-1A12-5507B2446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436" y="1154539"/>
            <a:ext cx="7507259" cy="4116936"/>
          </a:xfrm>
        </p:spPr>
        <p:txBody>
          <a:bodyPr>
            <a:noAutofit/>
          </a:bodyPr>
          <a:lstStyle/>
          <a:p>
            <a:pPr marL="355600" indent="-355600">
              <a:lnSpc>
                <a:spcPct val="80000"/>
              </a:lnSpc>
              <a:spcBef>
                <a:spcPct val="50000"/>
              </a:spcBef>
              <a:tabLst>
                <a:tab pos="4221163" algn="l"/>
              </a:tabLst>
            </a:pP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Principle developed independently by </a:t>
            </a:r>
            <a:r>
              <a:rPr lang="en-US" sz="2000" b="1" dirty="0" err="1">
                <a:ea typeface="Times New Roman" pitchFamily="-112" charset="0"/>
                <a:cs typeface="Times New Roman" pitchFamily="-112" charset="0"/>
              </a:rPr>
              <a:t>Christofilos</a:t>
            </a: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 (1950) and </a:t>
            </a:r>
            <a:r>
              <a:rPr lang="en-US" sz="2000" b="1" dirty="0">
                <a:ea typeface="Times New Roman" pitchFamily="-112" charset="0"/>
                <a:cs typeface="Times New Roman" pitchFamily="-112" charset="0"/>
              </a:rPr>
              <a:t>Courant, Livingston and Snyder</a:t>
            </a: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 (1953)</a:t>
            </a:r>
          </a:p>
          <a:p>
            <a:pPr marL="355600" indent="-355600">
              <a:lnSpc>
                <a:spcPct val="80000"/>
              </a:lnSpc>
              <a:spcBef>
                <a:spcPct val="50000"/>
              </a:spcBef>
              <a:tabLst>
                <a:tab pos="4221163" algn="l"/>
              </a:tabLst>
            </a:pPr>
            <a:r>
              <a:rPr lang="en-US" sz="2000" b="1" dirty="0">
                <a:ea typeface="Times New Roman" pitchFamily="-112" charset="0"/>
                <a:cs typeface="Times New Roman" pitchFamily="-112" charset="0"/>
              </a:rPr>
              <a:t>No fields </a:t>
            </a: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can have a focusing effect in both transverse planes of motion.</a:t>
            </a:r>
          </a:p>
          <a:p>
            <a:pPr marL="355600" indent="-355600">
              <a:lnSpc>
                <a:spcPct val="80000"/>
              </a:lnSpc>
              <a:spcBef>
                <a:spcPct val="50000"/>
              </a:spcBef>
              <a:tabLst>
                <a:tab pos="4221163" algn="l"/>
              </a:tabLst>
            </a:pP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Focusing elements (quadrupoles): act as </a:t>
            </a:r>
            <a:r>
              <a:rPr lang="en-US" sz="2000" b="1" dirty="0">
                <a:solidFill>
                  <a:srgbClr val="0000FF"/>
                </a:solidFill>
                <a:ea typeface="Times New Roman" pitchFamily="-112" charset="0"/>
                <a:cs typeface="Times New Roman" pitchFamily="-112" charset="0"/>
              </a:rPr>
              <a:t>focusing in one plane </a:t>
            </a: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but </a:t>
            </a:r>
            <a:r>
              <a:rPr lang="en-US" sz="2000" b="1" dirty="0">
                <a:solidFill>
                  <a:srgbClr val="FF0000"/>
                </a:solidFill>
                <a:ea typeface="Times New Roman" pitchFamily="-112" charset="0"/>
                <a:cs typeface="Times New Roman" pitchFamily="-112" charset="0"/>
              </a:rPr>
              <a:t>defocusing in the other</a:t>
            </a:r>
            <a:endParaRPr lang="en-US" sz="2000" dirty="0">
              <a:ea typeface="Times New Roman" pitchFamily="-112" charset="0"/>
              <a:cs typeface="Times New Roman" pitchFamily="-112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GB" sz="2000" b="1" i="1" dirty="0">
                <a:ea typeface="Times New Roman" pitchFamily="-112" charset="0"/>
                <a:cs typeface="Times New Roman" pitchFamily="-112" charset="0"/>
              </a:rPr>
              <a:t>A sequence of such focusing and defocusing fields can give an overall strong focusing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GB" sz="2000" dirty="0">
                <a:ea typeface="Times New Roman" pitchFamily="-112" charset="0"/>
                <a:cs typeface="Times New Roman" pitchFamily="-112" charset="0"/>
              </a:rPr>
              <a:t>The force is proportional to the distance from the axis of the beam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GB" sz="2000" dirty="0">
                <a:ea typeface="Times New Roman" pitchFamily="-112" charset="0"/>
                <a:cs typeface="Times New Roman" pitchFamily="-112" charset="0"/>
              </a:rPr>
              <a:t>A succession of </a:t>
            </a:r>
            <a:r>
              <a:rPr lang="en-GB" sz="2000" b="1" i="1" dirty="0">
                <a:ea typeface="Times New Roman" pitchFamily="-112" charset="0"/>
                <a:cs typeface="Times New Roman" pitchFamily="-112" charset="0"/>
              </a:rPr>
              <a:t>focusing and defocusing elements</a:t>
            </a:r>
            <a:r>
              <a:rPr lang="en-GB" sz="2000" dirty="0">
                <a:ea typeface="Times New Roman" pitchFamily="-112" charset="0"/>
                <a:cs typeface="Times New Roman" pitchFamily="-112" charset="0"/>
              </a:rPr>
              <a:t> allow the particles to follow </a:t>
            </a:r>
            <a:r>
              <a:rPr lang="en-GB" sz="2000" b="1" dirty="0">
                <a:ea typeface="Times New Roman" pitchFamily="-112" charset="0"/>
                <a:cs typeface="Times New Roman" pitchFamily="-112" charset="0"/>
              </a:rPr>
              <a:t>stable trajectories</a:t>
            </a:r>
            <a:r>
              <a:rPr lang="en-GB" sz="2000" dirty="0">
                <a:ea typeface="Times New Roman" pitchFamily="-112" charset="0"/>
                <a:cs typeface="Times New Roman" pitchFamily="-112" charset="0"/>
              </a:rPr>
              <a:t>, performing small </a:t>
            </a:r>
            <a:r>
              <a:rPr lang="en-GB" sz="2000" dirty="0" err="1">
                <a:ea typeface="Times New Roman" pitchFamily="-112" charset="0"/>
                <a:cs typeface="Times New Roman" pitchFamily="-112" charset="0"/>
              </a:rPr>
              <a:t>betatronic</a:t>
            </a:r>
            <a:r>
              <a:rPr lang="en-GB" sz="2000" dirty="0">
                <a:ea typeface="Times New Roman" pitchFamily="-112" charset="0"/>
                <a:cs typeface="Times New Roman" pitchFamily="-112" charset="0"/>
              </a:rPr>
              <a:t> oscillations around the circular periodic orbit</a:t>
            </a:r>
          </a:p>
        </p:txBody>
      </p:sp>
      <p:pic>
        <p:nvPicPr>
          <p:cNvPr id="6" name="Picture 6" descr="agfocus">
            <a:extLst>
              <a:ext uri="{FF2B5EF4-FFF2-40B4-BE49-F238E27FC236}">
                <a16:creationId xmlns:a16="http://schemas.microsoft.com/office/drawing/2014/main" id="{A4B5F473-44B2-A711-0B48-33FB643F09B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93699" y="3932749"/>
            <a:ext cx="2507749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0F20949C-509D-D99D-ECFE-08BB2E2E9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616" y="1245239"/>
            <a:ext cx="3775917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2" name="Group 42">
            <a:extLst>
              <a:ext uri="{FF2B5EF4-FFF2-40B4-BE49-F238E27FC236}">
                <a16:creationId xmlns:a16="http://schemas.microsoft.com/office/drawing/2014/main" id="{BA9EE14C-D1C3-EC46-3E70-19191F69470D}"/>
              </a:ext>
            </a:extLst>
          </p:cNvPr>
          <p:cNvGrpSpPr>
            <a:grpSpLocks/>
          </p:cNvGrpSpPr>
          <p:nvPr/>
        </p:nvGrpSpPr>
        <p:grpSpPr bwMode="auto">
          <a:xfrm>
            <a:off x="1448406" y="5166427"/>
            <a:ext cx="2819400" cy="1219200"/>
            <a:chOff x="3168" y="2976"/>
            <a:chExt cx="2592" cy="1248"/>
          </a:xfrm>
        </p:grpSpPr>
        <p:grpSp>
          <p:nvGrpSpPr>
            <p:cNvPr id="53" name="Group 41">
              <a:extLst>
                <a:ext uri="{FF2B5EF4-FFF2-40B4-BE49-F238E27FC236}">
                  <a16:creationId xmlns:a16="http://schemas.microsoft.com/office/drawing/2014/main" id="{8861848B-AC8E-FE99-F428-99FC19336C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8" y="2976"/>
              <a:ext cx="2592" cy="1248"/>
              <a:chOff x="3168" y="2976"/>
              <a:chExt cx="2592" cy="1248"/>
            </a:xfrm>
          </p:grpSpPr>
          <p:sp>
            <p:nvSpPr>
              <p:cNvPr id="55" name="Arc 16">
                <a:extLst>
                  <a:ext uri="{FF2B5EF4-FFF2-40B4-BE49-F238E27FC236}">
                    <a16:creationId xmlns:a16="http://schemas.microsoft.com/office/drawing/2014/main" id="{BE1D5E38-B836-BC4B-2C27-A98CE17E897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92" y="2976"/>
                <a:ext cx="384" cy="1248"/>
              </a:xfrm>
              <a:custGeom>
                <a:avLst/>
                <a:gdLst>
                  <a:gd name="T0" fmla="*/ 2 w 43200"/>
                  <a:gd name="T1" fmla="*/ 0 h 43200"/>
                  <a:gd name="T2" fmla="*/ 2 w 43200"/>
                  <a:gd name="T3" fmla="*/ 0 h 43200"/>
                  <a:gd name="T4" fmla="*/ 2 w 43200"/>
                  <a:gd name="T5" fmla="*/ 18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-1" y="10250"/>
                      <a:pt x="8783" y="836"/>
                      <a:pt x="20105" y="51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-1" y="10250"/>
                      <a:pt x="8783" y="836"/>
                      <a:pt x="20105" y="51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6" name="Group 38">
                <a:extLst>
                  <a:ext uri="{FF2B5EF4-FFF2-40B4-BE49-F238E27FC236}">
                    <a16:creationId xmlns:a16="http://schemas.microsoft.com/office/drawing/2014/main" id="{933EE72D-0092-4B57-7442-693DDAA5D55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68" y="3072"/>
                <a:ext cx="2592" cy="1008"/>
                <a:chOff x="2832" y="3168"/>
                <a:chExt cx="2304" cy="768"/>
              </a:xfrm>
            </p:grpSpPr>
            <p:sp>
              <p:nvSpPr>
                <p:cNvPr id="57" name="Line 17">
                  <a:extLst>
                    <a:ext uri="{FF2B5EF4-FFF2-40B4-BE49-F238E27FC236}">
                      <a16:creationId xmlns:a16="http://schemas.microsoft.com/office/drawing/2014/main" id="{E9D6C2B6-CF47-C7F4-7D7F-6C10F4E7298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32" y="3168"/>
                  <a:ext cx="72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Line 18">
                  <a:extLst>
                    <a:ext uri="{FF2B5EF4-FFF2-40B4-BE49-F238E27FC236}">
                      <a16:creationId xmlns:a16="http://schemas.microsoft.com/office/drawing/2014/main" id="{95185785-84D7-8F89-2C5A-545F3FF2C9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52" y="3168"/>
                  <a:ext cx="1440" cy="62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Line 19">
                  <a:extLst>
                    <a:ext uri="{FF2B5EF4-FFF2-40B4-BE49-F238E27FC236}">
                      <a16:creationId xmlns:a16="http://schemas.microsoft.com/office/drawing/2014/main" id="{BA6300B0-1AB8-A9EE-468B-F332C166C08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32" y="3264"/>
                  <a:ext cx="72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Line 20">
                  <a:extLst>
                    <a:ext uri="{FF2B5EF4-FFF2-40B4-BE49-F238E27FC236}">
                      <a16:creationId xmlns:a16="http://schemas.microsoft.com/office/drawing/2014/main" id="{F2D37CEB-7F4B-CCA1-72A3-3A6691DD548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52" y="3264"/>
                  <a:ext cx="1440" cy="48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Line 23">
                  <a:extLst>
                    <a:ext uri="{FF2B5EF4-FFF2-40B4-BE49-F238E27FC236}">
                      <a16:creationId xmlns:a16="http://schemas.microsoft.com/office/drawing/2014/main" id="{F279715B-FF01-BA59-7C0B-F1BF1D2C933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32" y="3360"/>
                  <a:ext cx="72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Line 24">
                  <a:extLst>
                    <a:ext uri="{FF2B5EF4-FFF2-40B4-BE49-F238E27FC236}">
                      <a16:creationId xmlns:a16="http://schemas.microsoft.com/office/drawing/2014/main" id="{CCC53DC9-B3D7-A5BB-2363-7C424C12F4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32" y="3456"/>
                  <a:ext cx="72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Line 25">
                  <a:extLst>
                    <a:ext uri="{FF2B5EF4-FFF2-40B4-BE49-F238E27FC236}">
                      <a16:creationId xmlns:a16="http://schemas.microsoft.com/office/drawing/2014/main" id="{B70825FE-E3A4-2A97-9C88-61F46AB8029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52" y="3360"/>
                  <a:ext cx="1488" cy="33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2" name="Line 26">
                  <a:extLst>
                    <a:ext uri="{FF2B5EF4-FFF2-40B4-BE49-F238E27FC236}">
                      <a16:creationId xmlns:a16="http://schemas.microsoft.com/office/drawing/2014/main" id="{2C1FF054-94D4-A84D-B600-46AAE53441D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32" y="3648"/>
                  <a:ext cx="72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3" name="Line 27">
                  <a:extLst>
                    <a:ext uri="{FF2B5EF4-FFF2-40B4-BE49-F238E27FC236}">
                      <a16:creationId xmlns:a16="http://schemas.microsoft.com/office/drawing/2014/main" id="{84628A83-88C8-DDD8-3315-9A866D19D2E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32" y="3744"/>
                  <a:ext cx="72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5" name="Line 28">
                  <a:extLst>
                    <a:ext uri="{FF2B5EF4-FFF2-40B4-BE49-F238E27FC236}">
                      <a16:creationId xmlns:a16="http://schemas.microsoft.com/office/drawing/2014/main" id="{9D27FD0A-23BB-ABEE-FE35-901698C8866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32" y="3840"/>
                  <a:ext cx="72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6" name="Line 29">
                  <a:extLst>
                    <a:ext uri="{FF2B5EF4-FFF2-40B4-BE49-F238E27FC236}">
                      <a16:creationId xmlns:a16="http://schemas.microsoft.com/office/drawing/2014/main" id="{EFACC242-5C4A-74CF-70A0-30BE934B0A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32" y="3936"/>
                  <a:ext cx="72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7" name="Line 32">
                  <a:extLst>
                    <a:ext uri="{FF2B5EF4-FFF2-40B4-BE49-F238E27FC236}">
                      <a16:creationId xmlns:a16="http://schemas.microsoft.com/office/drawing/2014/main" id="{530818DE-1746-0197-165B-DAC3A7D8346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52" y="3456"/>
                  <a:ext cx="1536" cy="19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8" name="Line 33">
                  <a:extLst>
                    <a:ext uri="{FF2B5EF4-FFF2-40B4-BE49-F238E27FC236}">
                      <a16:creationId xmlns:a16="http://schemas.microsoft.com/office/drawing/2014/main" id="{4FF55D2C-59D7-42A5-E0BD-DE0928E5918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552" y="3504"/>
                  <a:ext cx="1584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9" name="Line 34">
                  <a:extLst>
                    <a:ext uri="{FF2B5EF4-FFF2-40B4-BE49-F238E27FC236}">
                      <a16:creationId xmlns:a16="http://schemas.microsoft.com/office/drawing/2014/main" id="{B5CA26C2-4393-EE9D-70BA-77402672CBE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552" y="3456"/>
                  <a:ext cx="1488" cy="288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80" name="Line 35">
                  <a:extLst>
                    <a:ext uri="{FF2B5EF4-FFF2-40B4-BE49-F238E27FC236}">
                      <a16:creationId xmlns:a16="http://schemas.microsoft.com/office/drawing/2014/main" id="{019B6A19-48E7-8DD2-FED1-656C1340DC6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552" y="3408"/>
                  <a:ext cx="1440" cy="43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81" name="Line 36">
                  <a:extLst>
                    <a:ext uri="{FF2B5EF4-FFF2-40B4-BE49-F238E27FC236}">
                      <a16:creationId xmlns:a16="http://schemas.microsoft.com/office/drawing/2014/main" id="{98A6CD9B-2539-48B7-38EA-EDD7F520C34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552" y="3360"/>
                  <a:ext cx="1440" cy="57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54" name="Line 40">
              <a:extLst>
                <a:ext uri="{FF2B5EF4-FFF2-40B4-BE49-F238E27FC236}">
                  <a16:creationId xmlns:a16="http://schemas.microsoft.com/office/drawing/2014/main" id="{88168F54-2B5A-5A8B-2D9B-21603B5279D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68" y="3600"/>
              <a:ext cx="25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82" name="Group 74">
            <a:extLst>
              <a:ext uri="{FF2B5EF4-FFF2-40B4-BE49-F238E27FC236}">
                <a16:creationId xmlns:a16="http://schemas.microsoft.com/office/drawing/2014/main" id="{F87189BC-4197-CD48-388C-FBBB8F569FD5}"/>
              </a:ext>
            </a:extLst>
          </p:cNvPr>
          <p:cNvGrpSpPr>
            <a:grpSpLocks/>
          </p:cNvGrpSpPr>
          <p:nvPr/>
        </p:nvGrpSpPr>
        <p:grpSpPr bwMode="auto">
          <a:xfrm>
            <a:off x="5305355" y="4858467"/>
            <a:ext cx="1752600" cy="1676400"/>
            <a:chOff x="3024" y="1200"/>
            <a:chExt cx="1584" cy="2016"/>
          </a:xfrm>
        </p:grpSpPr>
        <p:sp>
          <p:nvSpPr>
            <p:cNvPr id="3083" name="Line 47">
              <a:extLst>
                <a:ext uri="{FF2B5EF4-FFF2-40B4-BE49-F238E27FC236}">
                  <a16:creationId xmlns:a16="http://schemas.microsoft.com/office/drawing/2014/main" id="{B68E807F-7443-4D4E-76DC-15AE24EEA1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1602"/>
              <a:ext cx="78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4" name="Line 48">
              <a:extLst>
                <a:ext uri="{FF2B5EF4-FFF2-40B4-BE49-F238E27FC236}">
                  <a16:creationId xmlns:a16="http://schemas.microsoft.com/office/drawing/2014/main" id="{0A73FAB6-2266-8C1E-4D88-B06F88CC6E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04" y="1200"/>
              <a:ext cx="708" cy="40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5" name="Line 49">
              <a:extLst>
                <a:ext uri="{FF2B5EF4-FFF2-40B4-BE49-F238E27FC236}">
                  <a16:creationId xmlns:a16="http://schemas.microsoft.com/office/drawing/2014/main" id="{7DEBCFFE-CC54-0C7B-E89D-12536BDB62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1752"/>
              <a:ext cx="78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6" name="Line 50">
              <a:extLst>
                <a:ext uri="{FF2B5EF4-FFF2-40B4-BE49-F238E27FC236}">
                  <a16:creationId xmlns:a16="http://schemas.microsoft.com/office/drawing/2014/main" id="{FAE779CA-4F1D-0401-7F9F-0AC8BCB364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04" y="1488"/>
              <a:ext cx="804" cy="2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7" name="Line 51">
              <a:extLst>
                <a:ext uri="{FF2B5EF4-FFF2-40B4-BE49-F238E27FC236}">
                  <a16:creationId xmlns:a16="http://schemas.microsoft.com/office/drawing/2014/main" id="{F4EC8164-0C45-938C-1BE3-FD57693760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1903"/>
              <a:ext cx="78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8" name="Line 52">
              <a:extLst>
                <a:ext uri="{FF2B5EF4-FFF2-40B4-BE49-F238E27FC236}">
                  <a16:creationId xmlns:a16="http://schemas.microsoft.com/office/drawing/2014/main" id="{3338B1D9-D2EA-8F4C-633A-83692DB3B9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2053"/>
              <a:ext cx="78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9" name="Line 53">
              <a:extLst>
                <a:ext uri="{FF2B5EF4-FFF2-40B4-BE49-F238E27FC236}">
                  <a16:creationId xmlns:a16="http://schemas.microsoft.com/office/drawing/2014/main" id="{7376A08F-B003-0E47-8AE8-F361EFCF5C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04" y="1728"/>
              <a:ext cx="804" cy="1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0" name="Line 54">
              <a:extLst>
                <a:ext uri="{FF2B5EF4-FFF2-40B4-BE49-F238E27FC236}">
                  <a16:creationId xmlns:a16="http://schemas.microsoft.com/office/drawing/2014/main" id="{B9088C2A-7BF3-A60C-6E64-A2442052D1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2353"/>
              <a:ext cx="78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1" name="Line 55">
              <a:extLst>
                <a:ext uri="{FF2B5EF4-FFF2-40B4-BE49-F238E27FC236}">
                  <a16:creationId xmlns:a16="http://schemas.microsoft.com/office/drawing/2014/main" id="{E68E83A4-79FA-B580-2B7B-C8572C2BAF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2496"/>
              <a:ext cx="78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2" name="Line 56">
              <a:extLst>
                <a:ext uri="{FF2B5EF4-FFF2-40B4-BE49-F238E27FC236}">
                  <a16:creationId xmlns:a16="http://schemas.microsoft.com/office/drawing/2014/main" id="{894A3A42-9E65-B7AF-07DF-16FF814CAD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2640"/>
              <a:ext cx="78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3" name="Line 57">
              <a:extLst>
                <a:ext uri="{FF2B5EF4-FFF2-40B4-BE49-F238E27FC236}">
                  <a16:creationId xmlns:a16="http://schemas.microsoft.com/office/drawing/2014/main" id="{204D14C2-A34B-6C9A-43CC-B629E53D8F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2784"/>
              <a:ext cx="78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4" name="Line 58">
              <a:extLst>
                <a:ext uri="{FF2B5EF4-FFF2-40B4-BE49-F238E27FC236}">
                  <a16:creationId xmlns:a16="http://schemas.microsoft.com/office/drawing/2014/main" id="{88B209E8-A4B6-201D-751A-E94D2417CD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04" y="1968"/>
              <a:ext cx="804" cy="8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5" name="Line 65">
              <a:extLst>
                <a:ext uri="{FF2B5EF4-FFF2-40B4-BE49-F238E27FC236}">
                  <a16:creationId xmlns:a16="http://schemas.microsoft.com/office/drawing/2014/main" id="{A69A4B27-C88A-7A59-B39F-5AA04B04ED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2" y="2352"/>
              <a:ext cx="768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6" name="Line 66">
              <a:extLst>
                <a:ext uri="{FF2B5EF4-FFF2-40B4-BE49-F238E27FC236}">
                  <a16:creationId xmlns:a16="http://schemas.microsoft.com/office/drawing/2014/main" id="{4373A0F9-5D2C-3E29-1500-636D6BCB53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2" y="2496"/>
              <a:ext cx="768" cy="2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7" name="Line 67">
              <a:extLst>
                <a:ext uri="{FF2B5EF4-FFF2-40B4-BE49-F238E27FC236}">
                  <a16:creationId xmlns:a16="http://schemas.microsoft.com/office/drawing/2014/main" id="{7CF57156-41AE-FC2E-4BEC-28C5E9B3B8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2" y="2640"/>
              <a:ext cx="768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8" name="Line 68">
              <a:extLst>
                <a:ext uri="{FF2B5EF4-FFF2-40B4-BE49-F238E27FC236}">
                  <a16:creationId xmlns:a16="http://schemas.microsoft.com/office/drawing/2014/main" id="{CB7F6ECA-FC37-017D-49F6-42A9A53CC2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2" y="2784"/>
              <a:ext cx="720" cy="4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9" name="Line 69">
              <a:extLst>
                <a:ext uri="{FF2B5EF4-FFF2-40B4-BE49-F238E27FC236}">
                  <a16:creationId xmlns:a16="http://schemas.microsoft.com/office/drawing/2014/main" id="{356E20E9-37AC-F0B7-31DE-5EF574973E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2208"/>
              <a:ext cx="158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0" name="Line 71">
              <a:extLst>
                <a:ext uri="{FF2B5EF4-FFF2-40B4-BE49-F238E27FC236}">
                  <a16:creationId xmlns:a16="http://schemas.microsoft.com/office/drawing/2014/main" id="{ABAEE801-4104-B194-9447-9FEAD68F8D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0" y="2976"/>
              <a:ext cx="43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101" name="Group 73">
              <a:extLst>
                <a:ext uri="{FF2B5EF4-FFF2-40B4-BE49-F238E27FC236}">
                  <a16:creationId xmlns:a16="http://schemas.microsoft.com/office/drawing/2014/main" id="{4C6DAFBE-1155-7A31-3E3F-85FD125319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2" y="1487"/>
              <a:ext cx="486" cy="1489"/>
              <a:chOff x="3552" y="1487"/>
              <a:chExt cx="486" cy="1489"/>
            </a:xfrm>
          </p:grpSpPr>
          <p:sp>
            <p:nvSpPr>
              <p:cNvPr id="3102" name="Arc 45">
                <a:extLst>
                  <a:ext uri="{FF2B5EF4-FFF2-40B4-BE49-F238E27FC236}">
                    <a16:creationId xmlns:a16="http://schemas.microsoft.com/office/drawing/2014/main" id="{1D0943DE-BF00-75E5-18FC-DEA9371E6B3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665051" flipH="1">
                <a:off x="3552" y="1487"/>
                <a:ext cx="185" cy="1480"/>
              </a:xfrm>
              <a:custGeom>
                <a:avLst/>
                <a:gdLst>
                  <a:gd name="T0" fmla="*/ 0 w 21600"/>
                  <a:gd name="T1" fmla="*/ 0 h 42966"/>
                  <a:gd name="T2" fmla="*/ 0 w 21600"/>
                  <a:gd name="T3" fmla="*/ 51 h 42966"/>
                  <a:gd name="T4" fmla="*/ 0 w 21600"/>
                  <a:gd name="T5" fmla="*/ 26 h 42966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2966"/>
                  <a:gd name="T11" fmla="*/ 21600 w 21600"/>
                  <a:gd name="T12" fmla="*/ 42966 h 4296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2966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2305"/>
                      <a:pt x="13759" y="41395"/>
                      <a:pt x="3170" y="42966"/>
                    </a:cubicBezTo>
                  </a:path>
                  <a:path w="21600" h="42966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2305"/>
                      <a:pt x="13759" y="41395"/>
                      <a:pt x="3170" y="42966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3" name="Arc 70">
                <a:extLst>
                  <a:ext uri="{FF2B5EF4-FFF2-40B4-BE49-F238E27FC236}">
                    <a16:creationId xmlns:a16="http://schemas.microsoft.com/office/drawing/2014/main" id="{8F189124-6BCC-BD7C-5D65-A8471123DF3E}"/>
                  </a:ext>
                </a:extLst>
              </p:cNvPr>
              <p:cNvSpPr>
                <a:spLocks/>
              </p:cNvSpPr>
              <p:nvPr/>
            </p:nvSpPr>
            <p:spPr bwMode="auto">
              <a:xfrm rot="21543920" flipH="1">
                <a:off x="3842" y="1488"/>
                <a:ext cx="196" cy="1488"/>
              </a:xfrm>
              <a:custGeom>
                <a:avLst/>
                <a:gdLst>
                  <a:gd name="T0" fmla="*/ 0 w 22887"/>
                  <a:gd name="T1" fmla="*/ 0 h 43200"/>
                  <a:gd name="T2" fmla="*/ 0 w 22887"/>
                  <a:gd name="T3" fmla="*/ 51 h 43200"/>
                  <a:gd name="T4" fmla="*/ 0 w 22887"/>
                  <a:gd name="T5" fmla="*/ 26 h 43200"/>
                  <a:gd name="T6" fmla="*/ 0 60000 65536"/>
                  <a:gd name="T7" fmla="*/ 0 60000 65536"/>
                  <a:gd name="T8" fmla="*/ 0 60000 65536"/>
                  <a:gd name="T9" fmla="*/ 0 w 22887"/>
                  <a:gd name="T10" fmla="*/ 0 h 43200"/>
                  <a:gd name="T11" fmla="*/ 22887 w 22887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887" h="43200" fill="none" extrusionOk="0">
                    <a:moveTo>
                      <a:pt x="1286" y="0"/>
                    </a:moveTo>
                    <a:cubicBezTo>
                      <a:pt x="13216" y="0"/>
                      <a:pt x="22887" y="9670"/>
                      <a:pt x="22887" y="21600"/>
                    </a:cubicBezTo>
                    <a:cubicBezTo>
                      <a:pt x="22887" y="33529"/>
                      <a:pt x="13216" y="43200"/>
                      <a:pt x="1287" y="43200"/>
                    </a:cubicBezTo>
                    <a:cubicBezTo>
                      <a:pt x="857" y="43199"/>
                      <a:pt x="428" y="43187"/>
                      <a:pt x="0" y="43161"/>
                    </a:cubicBezTo>
                  </a:path>
                  <a:path w="22887" h="43200" stroke="0" extrusionOk="0">
                    <a:moveTo>
                      <a:pt x="1286" y="0"/>
                    </a:moveTo>
                    <a:cubicBezTo>
                      <a:pt x="13216" y="0"/>
                      <a:pt x="22887" y="9670"/>
                      <a:pt x="22887" y="21600"/>
                    </a:cubicBezTo>
                    <a:cubicBezTo>
                      <a:pt x="22887" y="33529"/>
                      <a:pt x="13216" y="43200"/>
                      <a:pt x="1287" y="43200"/>
                    </a:cubicBezTo>
                    <a:cubicBezTo>
                      <a:pt x="857" y="43199"/>
                      <a:pt x="428" y="43187"/>
                      <a:pt x="0" y="43161"/>
                    </a:cubicBezTo>
                    <a:lnTo>
                      <a:pt x="1287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4" name="Line 72">
                <a:extLst>
                  <a:ext uri="{FF2B5EF4-FFF2-40B4-BE49-F238E27FC236}">
                    <a16:creationId xmlns:a16="http://schemas.microsoft.com/office/drawing/2014/main" id="{ED125537-CFA3-7CED-A9BE-3A35A829B7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52" y="1488"/>
                <a:ext cx="43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015DCE8-C77F-DEEF-9EC3-7989C555E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257C-F39A-46CC-A4B2-25CA67051751}" type="datetime1">
              <a:rPr lang="en-GB" smtClean="0"/>
              <a:t>30/05/2024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C6FBFFF-278D-2A2A-65DC-0A30B04E5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5BA7A8C-41A6-7DDD-09A3-4B9EC301E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123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Building Blocks of a Synchrotron</a:t>
            </a:r>
          </a:p>
        </p:txBody>
      </p:sp>
      <p:sp>
        <p:nvSpPr>
          <p:cNvPr id="136" name="Content Placeholder 135">
            <a:extLst>
              <a:ext uri="{FF2B5EF4-FFF2-40B4-BE49-F238E27FC236}">
                <a16:creationId xmlns:a16="http://schemas.microsoft.com/office/drawing/2014/main" id="{B8D5E75F-484F-009D-7AF6-F6F50DA2EE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80" y="1241814"/>
            <a:ext cx="8125229" cy="49557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i="1" u="sng" dirty="0"/>
              <a:t>Main components:</a:t>
            </a:r>
            <a:endParaRPr lang="el-GR" sz="2400" b="1" i="1" u="sng" dirty="0"/>
          </a:p>
          <a:p>
            <a:pPr marL="0" indent="0">
              <a:buNone/>
            </a:pPr>
            <a:r>
              <a:rPr lang="en-US" sz="2400" dirty="0"/>
              <a:t>Dipole Magnets:		Bending</a:t>
            </a:r>
            <a:endParaRPr lang="el-GR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l-GR" sz="2400" dirty="0"/>
          </a:p>
          <a:p>
            <a:pPr marL="0" indent="0">
              <a:buNone/>
            </a:pPr>
            <a:r>
              <a:rPr lang="en-US" sz="2400" dirty="0"/>
              <a:t>Quadrupole Magnets:		(De-)Focusing</a:t>
            </a:r>
            <a:endParaRPr lang="el-GR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l-GR" sz="2400" dirty="0"/>
          </a:p>
          <a:p>
            <a:pPr marL="0" indent="0">
              <a:buNone/>
            </a:pPr>
            <a:r>
              <a:rPr lang="en-US" sz="2400" dirty="0"/>
              <a:t>Higher order magnets:	Corrections</a:t>
            </a:r>
            <a:endParaRPr lang="el-GR" sz="2400" dirty="0"/>
          </a:p>
          <a:p>
            <a:pPr marL="0" indent="0">
              <a:buNone/>
            </a:pPr>
            <a:endParaRPr lang="el-GR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RF cavities:			Acceleration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8E37FFA-61FA-A290-579D-0697E465AC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504" y="1193597"/>
            <a:ext cx="2157666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FC64716-50B3-C9ED-E05E-B7646C5C7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533" y="2220007"/>
            <a:ext cx="2157667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929C2D5-AFD6-13E8-CBBC-54ED66B51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770" y="3672226"/>
            <a:ext cx="2157667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wo-cells model RF Superconducting Cavity">
            <a:extLst>
              <a:ext uri="{FF2B5EF4-FFF2-40B4-BE49-F238E27FC236}">
                <a16:creationId xmlns:a16="http://schemas.microsoft.com/office/drawing/2014/main" id="{4E382BA6-31E6-0BB2-2627-F6DFF81E08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4637993"/>
            <a:ext cx="1663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7C9DB9D-739B-4BB2-89D1-64601FB03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EA11B-A485-492F-BC08-5547874BEC01}" type="datetime1">
              <a:rPr lang="en-GB" smtClean="0"/>
              <a:t>30/05/2024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7558572-F8FD-2638-2103-488311D80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3E59DD0-14C5-9E34-A4D6-04D9F6D29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234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8E37FFA-61FA-A290-579D-0697E465AC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86" y="908063"/>
            <a:ext cx="3236499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FC64716-50B3-C9ED-E05E-B7646C5C7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542" y="465459"/>
            <a:ext cx="3236501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929C2D5-AFD6-13E8-CBBC-54ED66B51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3727" y="683792"/>
            <a:ext cx="3236501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wo-cells model RF Superconducting Cavity">
            <a:extLst>
              <a:ext uri="{FF2B5EF4-FFF2-40B4-BE49-F238E27FC236}">
                <a16:creationId xmlns:a16="http://schemas.microsoft.com/office/drawing/2014/main" id="{4E382BA6-31E6-0BB2-2627-F6DFF81E08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91" y="4303299"/>
            <a:ext cx="24945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7C9DB9D-739B-4BB2-89D1-64601FB03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EA11B-A485-492F-BC08-5547874BEC01}" type="datetime1">
              <a:rPr lang="en-GB" smtClean="0"/>
              <a:t>30/05/2024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7558572-F8FD-2638-2103-488311D80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3E59DD0-14C5-9E34-A4D6-04D9F6D29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37</a:t>
            </a:fld>
            <a:endParaRPr lang="en-GB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4C11BAB-7B18-65FF-1702-D231B311A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487" y="3789938"/>
            <a:ext cx="7231550" cy="1633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How do particles move under the influence of these elements?</a:t>
            </a:r>
          </a:p>
          <a:p>
            <a:pPr>
              <a:buFont typeface="Calibri" panose="020F0502020204030204" pitchFamily="34" charset="0"/>
              <a:buChar char="→"/>
            </a:pPr>
            <a:r>
              <a:rPr lang="en-GB" dirty="0"/>
              <a:t> Transverse &amp; Longitudinal Beam Dynamics</a:t>
            </a:r>
          </a:p>
        </p:txBody>
      </p:sp>
    </p:spTree>
    <p:extLst>
      <p:ext uri="{BB962C8B-B14F-4D97-AF65-F5344CB8AC3E}">
        <p14:creationId xmlns:p14="http://schemas.microsoft.com/office/powerpoint/2010/main" val="2617622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110D2-9F12-1B92-7DAB-0339AEB0D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accelerators?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595457-109D-F8F1-0928-D1561AA4E793}"/>
              </a:ext>
            </a:extLst>
          </p:cNvPr>
          <p:cNvSpPr txBox="1"/>
          <p:nvPr/>
        </p:nvSpPr>
        <p:spPr>
          <a:xfrm>
            <a:off x="0" y="4551533"/>
            <a:ext cx="62387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large majority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is used in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industry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algn="just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and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medicine:</a:t>
            </a:r>
          </a:p>
          <a:p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Industrial applications:		~20,000*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Medical applications:		~10,000*</a:t>
            </a: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7DA19C-E2F4-8888-5A4C-502DC69511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262" y="1235675"/>
            <a:ext cx="2889259" cy="31269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DD2821-88CA-F486-69C4-B799F0E74006}"/>
              </a:ext>
            </a:extLst>
          </p:cNvPr>
          <p:cNvSpPr txBox="1"/>
          <p:nvPr/>
        </p:nvSpPr>
        <p:spPr>
          <a:xfrm>
            <a:off x="535189" y="2423659"/>
            <a:ext cx="4157403" cy="1015663"/>
          </a:xfrm>
          <a:prstGeom prst="rect">
            <a:avLst/>
          </a:prstGeom>
          <a:solidFill>
            <a:srgbClr val="C6D9F1"/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 defTabSz="650197"/>
            <a:r>
              <a:rPr lang="en-GB" sz="2000" b="1" dirty="0">
                <a:solidFill>
                  <a:srgbClr val="1F497D"/>
                </a:solidFill>
                <a:latin typeface="Calibri"/>
              </a:rPr>
              <a:t>World wide about ~</a:t>
            </a:r>
            <a:r>
              <a:rPr lang="en-GB" sz="2000" b="1" dirty="0">
                <a:solidFill>
                  <a:srgbClr val="C00000"/>
                </a:solidFill>
                <a:latin typeface="Calibri"/>
              </a:rPr>
              <a:t>30,000</a:t>
            </a:r>
            <a:r>
              <a:rPr lang="en-GB" sz="2000" b="1" dirty="0">
                <a:solidFill>
                  <a:srgbClr val="1F497D"/>
                </a:solidFill>
                <a:latin typeface="Calibri"/>
              </a:rPr>
              <a:t> particle accelerators are in operation with a large variety of applications.</a:t>
            </a:r>
            <a:endParaRPr lang="en-GB" sz="200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76465E-A885-F151-79AB-51D3F6C5750D}"/>
              </a:ext>
            </a:extLst>
          </p:cNvPr>
          <p:cNvSpPr txBox="1"/>
          <p:nvPr/>
        </p:nvSpPr>
        <p:spPr>
          <a:xfrm>
            <a:off x="7269018" y="5521029"/>
            <a:ext cx="4922982" cy="1054640"/>
          </a:xfrm>
          <a:prstGeom prst="rect">
            <a:avLst/>
          </a:prstGeom>
          <a:noFill/>
        </p:spPr>
        <p:txBody>
          <a:bodyPr wrap="square" lIns="130039" tIns="65020" rIns="130039" bIns="65020" rtlCol="0">
            <a:spAutoFit/>
          </a:bodyPr>
          <a:lstStyle/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*Sources: </a:t>
            </a:r>
          </a:p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A. W. Chao, World Scientific Revies of Accelerator Science and Technology</a:t>
            </a:r>
          </a:p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A. </a:t>
            </a:r>
            <a:r>
              <a:rPr lang="en-GB" sz="1200" i="1" kern="0" dirty="0" err="1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Faus</a:t>
            </a:r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-Golfe, The brave new world of accelerator application</a:t>
            </a:r>
          </a:p>
          <a:p>
            <a:pPr algn="r" defTabSz="650197"/>
            <a:r>
              <a:rPr lang="en-US" sz="1200" dirty="0">
                <a:solidFill>
                  <a:schemeClr val="accent5">
                    <a:lumMod val="50000"/>
                  </a:schemeClr>
                </a:solidFill>
              </a:rPr>
              <a:t>APAE report, Applications of particle accelerators in Europe</a:t>
            </a:r>
          </a:p>
          <a:p>
            <a:pPr algn="r" defTabSz="650197"/>
            <a:r>
              <a:rPr lang="en-US" sz="1200" dirty="0">
                <a:solidFill>
                  <a:schemeClr val="accent5">
                    <a:lumMod val="50000"/>
                  </a:schemeClr>
                </a:solidFill>
              </a:rPr>
              <a:t> S. Sheehy, Applications of accelerators, CAS 2014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3BDF1C-6CCC-7EFD-D51C-C48618D55F19}"/>
              </a:ext>
            </a:extLst>
          </p:cNvPr>
          <p:cNvSpPr txBox="1"/>
          <p:nvPr/>
        </p:nvSpPr>
        <p:spPr>
          <a:xfrm>
            <a:off x="4692592" y="1235675"/>
            <a:ext cx="3537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chemeClr val="accent5">
                    <a:lumMod val="50000"/>
                  </a:schemeClr>
                </a:solidFill>
              </a:rPr>
              <a:t>Industry </a:t>
            </a:r>
          </a:p>
          <a:p>
            <a:pPr marL="274638" indent="-274638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Material studies and processing</a:t>
            </a:r>
          </a:p>
          <a:p>
            <a:pPr marL="285750" indent="-285750">
              <a:buFontTx/>
              <a:buChar char="-"/>
            </a:pPr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Food sterilization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Ion implantation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3F5E12-ED95-15F2-98A8-E086DD0B04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8927" y="3548225"/>
            <a:ext cx="7569200" cy="10414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1DE3586-3210-897D-3EA1-B3243A797826}"/>
              </a:ext>
            </a:extLst>
          </p:cNvPr>
          <p:cNvSpPr txBox="1"/>
          <p:nvPr/>
        </p:nvSpPr>
        <p:spPr>
          <a:xfrm>
            <a:off x="6567461" y="3075199"/>
            <a:ext cx="4054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‘Cold pasteurization’ – before packaging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4FBBF1BB-9892-FBB9-2684-7161FC57B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D46F0-4C37-4E70-9091-A12A2950EC77}" type="datetime1">
              <a:rPr lang="en-GB" smtClean="0"/>
              <a:t>30/05/2024</a:t>
            </a:fld>
            <a:endParaRPr lang="en-GB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03F620E7-7CF2-346D-3DBD-33EEDCAC9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4791B613-3516-360E-B433-88064A8F0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256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110D2-9F12-1B92-7DAB-0339AEB0D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accelerators?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595457-109D-F8F1-0928-D1561AA4E793}"/>
              </a:ext>
            </a:extLst>
          </p:cNvPr>
          <p:cNvSpPr txBox="1"/>
          <p:nvPr/>
        </p:nvSpPr>
        <p:spPr>
          <a:xfrm>
            <a:off x="0" y="4551533"/>
            <a:ext cx="62387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large majority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is used in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industry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algn="just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and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medicine:</a:t>
            </a:r>
          </a:p>
          <a:p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Industrial applications:		~20,000*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Medical applications:		~10,000*</a:t>
            </a: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7DA19C-E2F4-8888-5A4C-502DC69511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262" y="1235675"/>
            <a:ext cx="2889259" cy="31269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DD2821-88CA-F486-69C4-B799F0E74006}"/>
              </a:ext>
            </a:extLst>
          </p:cNvPr>
          <p:cNvSpPr txBox="1"/>
          <p:nvPr/>
        </p:nvSpPr>
        <p:spPr>
          <a:xfrm>
            <a:off x="535189" y="2423659"/>
            <a:ext cx="4157403" cy="1015663"/>
          </a:xfrm>
          <a:prstGeom prst="rect">
            <a:avLst/>
          </a:prstGeom>
          <a:solidFill>
            <a:srgbClr val="C6D9F1"/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 defTabSz="650197"/>
            <a:r>
              <a:rPr lang="en-GB" sz="2000" b="1" dirty="0">
                <a:solidFill>
                  <a:srgbClr val="1F497D"/>
                </a:solidFill>
                <a:latin typeface="Calibri"/>
              </a:rPr>
              <a:t>World wide about ~</a:t>
            </a:r>
            <a:r>
              <a:rPr lang="en-GB" sz="2000" b="1" dirty="0">
                <a:solidFill>
                  <a:srgbClr val="C00000"/>
                </a:solidFill>
                <a:latin typeface="Calibri"/>
              </a:rPr>
              <a:t>30,000</a:t>
            </a:r>
            <a:r>
              <a:rPr lang="en-GB" sz="2000" b="1" dirty="0">
                <a:solidFill>
                  <a:srgbClr val="1F497D"/>
                </a:solidFill>
                <a:latin typeface="Calibri"/>
              </a:rPr>
              <a:t> particle accelerators are in operation with a large variety of applications.</a:t>
            </a:r>
            <a:endParaRPr lang="en-GB" sz="200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76465E-A885-F151-79AB-51D3F6C5750D}"/>
              </a:ext>
            </a:extLst>
          </p:cNvPr>
          <p:cNvSpPr txBox="1"/>
          <p:nvPr/>
        </p:nvSpPr>
        <p:spPr>
          <a:xfrm>
            <a:off x="7269018" y="5521029"/>
            <a:ext cx="4922982" cy="1054640"/>
          </a:xfrm>
          <a:prstGeom prst="rect">
            <a:avLst/>
          </a:prstGeom>
          <a:noFill/>
        </p:spPr>
        <p:txBody>
          <a:bodyPr wrap="square" lIns="130039" tIns="65020" rIns="130039" bIns="65020" rtlCol="0">
            <a:spAutoFit/>
          </a:bodyPr>
          <a:lstStyle/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*Sources: </a:t>
            </a:r>
          </a:p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A. W. Chao, World Scientific Revies of Accelerator Science and Technology</a:t>
            </a:r>
          </a:p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A. </a:t>
            </a:r>
            <a:r>
              <a:rPr lang="en-GB" sz="1200" i="1" kern="0" dirty="0" err="1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Faus</a:t>
            </a:r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-Golfe, The brave new world of accelerator application</a:t>
            </a:r>
          </a:p>
          <a:p>
            <a:pPr algn="r" defTabSz="650197"/>
            <a:r>
              <a:rPr lang="en-US" sz="1200" dirty="0">
                <a:solidFill>
                  <a:schemeClr val="accent5">
                    <a:lumMod val="50000"/>
                  </a:schemeClr>
                </a:solidFill>
              </a:rPr>
              <a:t>APAE report, Applications of particle accelerators in Europe</a:t>
            </a:r>
          </a:p>
          <a:p>
            <a:pPr algn="r" defTabSz="650197"/>
            <a:r>
              <a:rPr lang="en-US" sz="1200" dirty="0">
                <a:solidFill>
                  <a:schemeClr val="accent5">
                    <a:lumMod val="50000"/>
                  </a:schemeClr>
                </a:solidFill>
              </a:rPr>
              <a:t> S. Sheehy, Applications of accelerators, CAS 2014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4BBDF3-F2AE-0AB7-6C59-AC31978A274A}"/>
              </a:ext>
            </a:extLst>
          </p:cNvPr>
          <p:cNvSpPr txBox="1"/>
          <p:nvPr/>
        </p:nvSpPr>
        <p:spPr>
          <a:xfrm>
            <a:off x="4692591" y="1235675"/>
            <a:ext cx="23671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accent5">
                    <a:lumMod val="50000"/>
                  </a:schemeClr>
                </a:solidFill>
              </a:rPr>
              <a:t>Security</a:t>
            </a:r>
          </a:p>
          <a:p>
            <a:pPr marL="285750" indent="-285750">
              <a:buFontTx/>
              <a:buChar char="-"/>
            </a:pPr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Airports &amp; boarders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Nuclear security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Imaging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680C427-90E7-0D44-A08C-948AF818C6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9410" y="1246596"/>
            <a:ext cx="4539001" cy="235412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688977F-254A-9D02-16E4-55C061A2C16B}"/>
              </a:ext>
            </a:extLst>
          </p:cNvPr>
          <p:cNvSpPr txBox="1"/>
          <p:nvPr/>
        </p:nvSpPr>
        <p:spPr>
          <a:xfrm>
            <a:off x="6096000" y="3762486"/>
            <a:ext cx="5999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Cargo containers scanned at ports and border crossings.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Accelerator-based sources of X-Rays can be far more penetrating (6MV) than Co-60 sources.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Container must be scanned in 30 seconds. 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0DE84B5-7E85-4B2B-B76A-C46FAE54A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B87FB-4C50-418B-BC9F-B45FA23AF21D}" type="datetime1">
              <a:rPr lang="en-GB" smtClean="0"/>
              <a:t>30/05/2024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238B89B6-0887-0F38-A1BC-45BC8E23D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045D0A9-1C06-2CF9-7268-12CA02ED7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780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110D2-9F12-1B92-7DAB-0339AEB0D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accelerators?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595457-109D-F8F1-0928-D1561AA4E793}"/>
              </a:ext>
            </a:extLst>
          </p:cNvPr>
          <p:cNvSpPr txBox="1"/>
          <p:nvPr/>
        </p:nvSpPr>
        <p:spPr>
          <a:xfrm>
            <a:off x="0" y="4551533"/>
            <a:ext cx="62387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large majority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is used in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industry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algn="just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and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medicine:</a:t>
            </a:r>
          </a:p>
          <a:p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Industrial applications:		~20,000*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Medical applications:		~10,000*</a:t>
            </a: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7DA19C-E2F4-8888-5A4C-502DC69511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262" y="1235675"/>
            <a:ext cx="2889259" cy="31269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DD2821-88CA-F486-69C4-B799F0E74006}"/>
              </a:ext>
            </a:extLst>
          </p:cNvPr>
          <p:cNvSpPr txBox="1"/>
          <p:nvPr/>
        </p:nvSpPr>
        <p:spPr>
          <a:xfrm>
            <a:off x="535189" y="2423659"/>
            <a:ext cx="4157403" cy="1015663"/>
          </a:xfrm>
          <a:prstGeom prst="rect">
            <a:avLst/>
          </a:prstGeom>
          <a:solidFill>
            <a:srgbClr val="C6D9F1"/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 defTabSz="650197"/>
            <a:r>
              <a:rPr lang="en-GB" sz="2000" b="1" dirty="0">
                <a:solidFill>
                  <a:srgbClr val="1F497D"/>
                </a:solidFill>
                <a:latin typeface="Calibri"/>
              </a:rPr>
              <a:t>World wide about ~</a:t>
            </a:r>
            <a:r>
              <a:rPr lang="en-GB" sz="2000" b="1" dirty="0">
                <a:solidFill>
                  <a:srgbClr val="C00000"/>
                </a:solidFill>
                <a:latin typeface="Calibri"/>
              </a:rPr>
              <a:t>30,000</a:t>
            </a:r>
            <a:r>
              <a:rPr lang="en-GB" sz="2000" b="1" dirty="0">
                <a:solidFill>
                  <a:srgbClr val="1F497D"/>
                </a:solidFill>
                <a:latin typeface="Calibri"/>
              </a:rPr>
              <a:t> particle accelerators are in operation with a large variety of applications.</a:t>
            </a:r>
            <a:endParaRPr lang="en-GB" sz="200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76465E-A885-F151-79AB-51D3F6C5750D}"/>
              </a:ext>
            </a:extLst>
          </p:cNvPr>
          <p:cNvSpPr txBox="1"/>
          <p:nvPr/>
        </p:nvSpPr>
        <p:spPr>
          <a:xfrm>
            <a:off x="7269018" y="5521029"/>
            <a:ext cx="4922982" cy="1054640"/>
          </a:xfrm>
          <a:prstGeom prst="rect">
            <a:avLst/>
          </a:prstGeom>
          <a:noFill/>
        </p:spPr>
        <p:txBody>
          <a:bodyPr wrap="square" lIns="130039" tIns="65020" rIns="130039" bIns="65020" rtlCol="0">
            <a:spAutoFit/>
          </a:bodyPr>
          <a:lstStyle/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*Sources: </a:t>
            </a:r>
          </a:p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A. W. Chao, World Scientific Revies of Accelerator Science and Technology</a:t>
            </a:r>
          </a:p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A. </a:t>
            </a:r>
            <a:r>
              <a:rPr lang="en-GB" sz="1200" i="1" kern="0" dirty="0" err="1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Faus</a:t>
            </a:r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-Golfe, The brave new world of accelerator application</a:t>
            </a:r>
          </a:p>
          <a:p>
            <a:pPr algn="r" defTabSz="650197"/>
            <a:r>
              <a:rPr lang="en-US" sz="1200" dirty="0">
                <a:solidFill>
                  <a:schemeClr val="accent5">
                    <a:lumMod val="50000"/>
                  </a:schemeClr>
                </a:solidFill>
              </a:rPr>
              <a:t>APAE report, Applications of particle accelerators in Europe</a:t>
            </a:r>
          </a:p>
          <a:p>
            <a:pPr algn="r" defTabSz="650197"/>
            <a:r>
              <a:rPr lang="en-US" sz="1200" dirty="0">
                <a:solidFill>
                  <a:schemeClr val="accent5">
                    <a:lumMod val="50000"/>
                  </a:schemeClr>
                </a:solidFill>
              </a:rPr>
              <a:t> S. Sheehy, Applications of accelerators, CAS 2014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F52FA6-1FE1-1349-4DDE-C3A993E0049E}"/>
              </a:ext>
            </a:extLst>
          </p:cNvPr>
          <p:cNvSpPr txBox="1"/>
          <p:nvPr/>
        </p:nvSpPr>
        <p:spPr>
          <a:xfrm>
            <a:off x="4692592" y="1235675"/>
            <a:ext cx="243788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chemeClr val="accent5">
                    <a:lumMod val="50000"/>
                  </a:schemeClr>
                </a:solidFill>
              </a:rPr>
              <a:t>Energy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Destroying radioactive waste</a:t>
            </a:r>
          </a:p>
          <a:p>
            <a:pPr marL="285750" indent="-285750">
              <a:buFontTx/>
              <a:buChar char="-"/>
            </a:pPr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Energy production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Nuclear fusion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Thorium fuel amplifier</a:t>
            </a:r>
          </a:p>
        </p:txBody>
      </p:sp>
      <p:pic>
        <p:nvPicPr>
          <p:cNvPr id="11" name="Picture 10" descr="adsr.jpg">
            <a:extLst>
              <a:ext uri="{FF2B5EF4-FFF2-40B4-BE49-F238E27FC236}">
                <a16:creationId xmlns:a16="http://schemas.microsoft.com/office/drawing/2014/main" id="{18304185-7C49-8E07-5FEC-A42AD7CAD2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629" y="1324727"/>
            <a:ext cx="4893246" cy="335187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8EC0037-B41B-B984-EB71-277D02074B35}"/>
              </a:ext>
            </a:extLst>
          </p:cNvPr>
          <p:cNvSpPr/>
          <p:nvPr/>
        </p:nvSpPr>
        <p:spPr>
          <a:xfrm>
            <a:off x="5689344" y="4621997"/>
            <a:ext cx="64005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Accelerator Driven System (ADS) </a:t>
            </a:r>
          </a:p>
          <a:p>
            <a:pPr algn="r"/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Transmutation of nuclear waste isotopes or energy generation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8B5B70DB-E859-8152-8B1F-BF2159321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4B9FE-81F1-4EE0-BC67-102773C39908}" type="datetime1">
              <a:rPr lang="en-GB" smtClean="0"/>
              <a:t>30/05/2024</a:t>
            </a:fld>
            <a:endParaRPr lang="en-GB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DF4E90AD-7D01-D994-82D7-603234F63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0A231BB4-3FDA-81E0-7A2A-8AA07E3AA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834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110D2-9F12-1B92-7DAB-0339AEB0D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accelerators?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595457-109D-F8F1-0928-D1561AA4E793}"/>
              </a:ext>
            </a:extLst>
          </p:cNvPr>
          <p:cNvSpPr txBox="1"/>
          <p:nvPr/>
        </p:nvSpPr>
        <p:spPr>
          <a:xfrm>
            <a:off x="0" y="4552688"/>
            <a:ext cx="62387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large majority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is used in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industry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algn="just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and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medicine:</a:t>
            </a:r>
          </a:p>
          <a:p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Industrial applications:		~20,000*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Medical applications:		~10,000*</a:t>
            </a: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7DA19C-E2F4-8888-5A4C-502DC69511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262" y="1235675"/>
            <a:ext cx="2889259" cy="31269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DD2821-88CA-F486-69C4-B799F0E74006}"/>
              </a:ext>
            </a:extLst>
          </p:cNvPr>
          <p:cNvSpPr txBox="1"/>
          <p:nvPr/>
        </p:nvSpPr>
        <p:spPr>
          <a:xfrm>
            <a:off x="535189" y="2423659"/>
            <a:ext cx="4157403" cy="1015663"/>
          </a:xfrm>
          <a:prstGeom prst="rect">
            <a:avLst/>
          </a:prstGeom>
          <a:solidFill>
            <a:srgbClr val="C6D9F1"/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 defTabSz="650197"/>
            <a:r>
              <a:rPr lang="en-GB" sz="2000" b="1" dirty="0">
                <a:solidFill>
                  <a:srgbClr val="1F497D"/>
                </a:solidFill>
                <a:latin typeface="Calibri"/>
              </a:rPr>
              <a:t>World wide about ~</a:t>
            </a:r>
            <a:r>
              <a:rPr lang="en-GB" sz="2000" b="1" dirty="0">
                <a:solidFill>
                  <a:srgbClr val="C00000"/>
                </a:solidFill>
                <a:latin typeface="Calibri"/>
              </a:rPr>
              <a:t>30,000</a:t>
            </a:r>
            <a:r>
              <a:rPr lang="en-GB" sz="2000" b="1" dirty="0">
                <a:solidFill>
                  <a:srgbClr val="1F497D"/>
                </a:solidFill>
                <a:latin typeface="Calibri"/>
              </a:rPr>
              <a:t> particle accelerators are in operation with a large variety of applications.</a:t>
            </a:r>
            <a:endParaRPr lang="en-GB" sz="200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76465E-A885-F151-79AB-51D3F6C5750D}"/>
              </a:ext>
            </a:extLst>
          </p:cNvPr>
          <p:cNvSpPr txBox="1"/>
          <p:nvPr/>
        </p:nvSpPr>
        <p:spPr>
          <a:xfrm>
            <a:off x="7269018" y="5521029"/>
            <a:ext cx="4922982" cy="1054640"/>
          </a:xfrm>
          <a:prstGeom prst="rect">
            <a:avLst/>
          </a:prstGeom>
          <a:noFill/>
        </p:spPr>
        <p:txBody>
          <a:bodyPr wrap="square" lIns="130039" tIns="65020" rIns="130039" bIns="65020" rtlCol="0">
            <a:spAutoFit/>
          </a:bodyPr>
          <a:lstStyle/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*Sources: </a:t>
            </a:r>
          </a:p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A. W. Chao, World Scientific Revies of Accelerator Science and Technology</a:t>
            </a:r>
          </a:p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A. </a:t>
            </a:r>
            <a:r>
              <a:rPr lang="en-GB" sz="1200" i="1" kern="0" dirty="0" err="1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Faus</a:t>
            </a:r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-Golfe, The brave new world of accelerator application</a:t>
            </a:r>
          </a:p>
          <a:p>
            <a:pPr algn="r" defTabSz="650197"/>
            <a:r>
              <a:rPr lang="en-US" sz="1200" dirty="0">
                <a:solidFill>
                  <a:schemeClr val="accent5">
                    <a:lumMod val="50000"/>
                  </a:schemeClr>
                </a:solidFill>
              </a:rPr>
              <a:t>APAE report, Applications of particle accelerators in Europe</a:t>
            </a:r>
          </a:p>
          <a:p>
            <a:pPr algn="r" defTabSz="650197"/>
            <a:r>
              <a:rPr lang="en-US" sz="1200" dirty="0">
                <a:solidFill>
                  <a:schemeClr val="accent5">
                    <a:lumMod val="50000"/>
                  </a:schemeClr>
                </a:solidFill>
              </a:rPr>
              <a:t> S. Sheehy, Applications of accelerators, CAS 2014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4CC0A4-1FB3-0314-BC62-0CD78CCC7A3A}"/>
              </a:ext>
            </a:extLst>
          </p:cNvPr>
          <p:cNvSpPr txBox="1"/>
          <p:nvPr/>
        </p:nvSpPr>
        <p:spPr>
          <a:xfrm>
            <a:off x="4692592" y="1235675"/>
            <a:ext cx="27915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accent5">
                    <a:lumMod val="50000"/>
                  </a:schemeClr>
                </a:solidFill>
              </a:rPr>
              <a:t>Health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Diagnostic and imaging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X-rays</a:t>
            </a:r>
          </a:p>
          <a:p>
            <a:pPr marL="285750" indent="-285750">
              <a:buFontTx/>
              <a:buChar char="-"/>
            </a:pPr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Cancer therapy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Radioisotope production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F6AC40E-8B6B-4612-4E72-750E1970B7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165" y="1503088"/>
            <a:ext cx="3740342" cy="3509493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A657CB3-F710-A8F2-F45C-3B69EACE1B68}"/>
              </a:ext>
            </a:extLst>
          </p:cNvPr>
          <p:cNvGrpSpPr/>
          <p:nvPr/>
        </p:nvGrpSpPr>
        <p:grpSpPr>
          <a:xfrm>
            <a:off x="4555413" y="3496203"/>
            <a:ext cx="3518035" cy="1019413"/>
            <a:chOff x="308232" y="2255617"/>
            <a:chExt cx="3950083" cy="124234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2714BE6-A7F8-5C17-AB84-0E732304197F}"/>
                </a:ext>
              </a:extLst>
            </p:cNvPr>
            <p:cNvGrpSpPr/>
            <p:nvPr/>
          </p:nvGrpSpPr>
          <p:grpSpPr>
            <a:xfrm>
              <a:off x="308232" y="2286071"/>
              <a:ext cx="3950083" cy="1211894"/>
              <a:chOff x="-289485" y="4328157"/>
              <a:chExt cx="6291263" cy="2184400"/>
            </a:xfrm>
          </p:grpSpPr>
          <p:grpSp>
            <p:nvGrpSpPr>
              <p:cNvPr id="17" name="Group 5">
                <a:extLst>
                  <a:ext uri="{FF2B5EF4-FFF2-40B4-BE49-F238E27FC236}">
                    <a16:creationId xmlns:a16="http://schemas.microsoft.com/office/drawing/2014/main" id="{12A01B48-C27F-2A38-A6DF-AD6557A5129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289485" y="4328157"/>
                <a:ext cx="6291263" cy="2184400"/>
                <a:chOff x="323" y="572"/>
                <a:chExt cx="3963" cy="1376"/>
              </a:xfrm>
            </p:grpSpPr>
            <p:sp>
              <p:nvSpPr>
                <p:cNvPr id="19" name="Line 6">
                  <a:extLst>
                    <a:ext uri="{FF2B5EF4-FFF2-40B4-BE49-F238E27FC236}">
                      <a16:creationId xmlns:a16="http://schemas.microsoft.com/office/drawing/2014/main" id="{C4667877-A106-6070-44B2-DD3984C1179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02" y="1933"/>
                  <a:ext cx="308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Freeform 7">
                  <a:extLst>
                    <a:ext uri="{FF2B5EF4-FFF2-40B4-BE49-F238E27FC236}">
                      <a16:creationId xmlns:a16="http://schemas.microsoft.com/office/drawing/2014/main" id="{B5243F85-CCB6-2458-9879-C5F0341F87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02" y="572"/>
                  <a:ext cx="2767" cy="1376"/>
                </a:xfrm>
                <a:custGeom>
                  <a:avLst/>
                  <a:gdLst/>
                  <a:ahLst/>
                  <a:cxnLst>
                    <a:cxn ang="0">
                      <a:pos x="0" y="1376"/>
                    </a:cxn>
                    <a:cxn ang="0">
                      <a:pos x="181" y="604"/>
                    </a:cxn>
                    <a:cxn ang="0">
                      <a:pos x="499" y="151"/>
                    </a:cxn>
                    <a:cxn ang="0">
                      <a:pos x="907" y="15"/>
                    </a:cxn>
                    <a:cxn ang="0">
                      <a:pos x="1451" y="60"/>
                    </a:cxn>
                    <a:cxn ang="0">
                      <a:pos x="2358" y="287"/>
                    </a:cxn>
                    <a:cxn ang="0">
                      <a:pos x="3356" y="468"/>
                    </a:cxn>
                    <a:cxn ang="0">
                      <a:pos x="4127" y="604"/>
                    </a:cxn>
                    <a:cxn ang="0">
                      <a:pos x="4354" y="650"/>
                    </a:cxn>
                  </a:cxnLst>
                  <a:rect l="0" t="0" r="r" b="b"/>
                  <a:pathLst>
                    <a:path w="4354" h="1376">
                      <a:moveTo>
                        <a:pt x="0" y="1376"/>
                      </a:moveTo>
                      <a:cubicBezTo>
                        <a:pt x="49" y="1092"/>
                        <a:pt x="98" y="808"/>
                        <a:pt x="181" y="604"/>
                      </a:cubicBezTo>
                      <a:cubicBezTo>
                        <a:pt x="264" y="400"/>
                        <a:pt x="378" y="249"/>
                        <a:pt x="499" y="151"/>
                      </a:cubicBezTo>
                      <a:cubicBezTo>
                        <a:pt x="620" y="53"/>
                        <a:pt x="748" y="30"/>
                        <a:pt x="907" y="15"/>
                      </a:cubicBezTo>
                      <a:cubicBezTo>
                        <a:pt x="1066" y="0"/>
                        <a:pt x="1209" y="15"/>
                        <a:pt x="1451" y="60"/>
                      </a:cubicBezTo>
                      <a:cubicBezTo>
                        <a:pt x="1693" y="105"/>
                        <a:pt x="2041" y="219"/>
                        <a:pt x="2358" y="287"/>
                      </a:cubicBezTo>
                      <a:cubicBezTo>
                        <a:pt x="2675" y="355"/>
                        <a:pt x="3061" y="415"/>
                        <a:pt x="3356" y="468"/>
                      </a:cubicBezTo>
                      <a:cubicBezTo>
                        <a:pt x="3651" y="521"/>
                        <a:pt x="3961" y="574"/>
                        <a:pt x="4127" y="604"/>
                      </a:cubicBezTo>
                      <a:cubicBezTo>
                        <a:pt x="4293" y="634"/>
                        <a:pt x="4323" y="642"/>
                        <a:pt x="4354" y="650"/>
                      </a:cubicBezTo>
                    </a:path>
                  </a:pathLst>
                </a:custGeom>
                <a:noFill/>
                <a:ln w="38100" cmpd="sng">
                  <a:solidFill>
                    <a:srgbClr val="F438E8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" name="Line 8">
                  <a:extLst>
                    <a:ext uri="{FF2B5EF4-FFF2-40B4-BE49-F238E27FC236}">
                      <a16:creationId xmlns:a16="http://schemas.microsoft.com/office/drawing/2014/main" id="{D5C3205D-CA3C-4357-D7B3-97361BE1E27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202" y="572"/>
                  <a:ext cx="0" cy="1361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Text Box 9">
                  <a:extLst>
                    <a:ext uri="{FF2B5EF4-FFF2-40B4-BE49-F238E27FC236}">
                      <a16:creationId xmlns:a16="http://schemas.microsoft.com/office/drawing/2014/main" id="{3C2AD00E-B7BC-C805-C8E4-D40631EE15B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23" y="709"/>
                  <a:ext cx="743" cy="5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algn="r">
                    <a:spcBef>
                      <a:spcPct val="50000"/>
                    </a:spcBef>
                  </a:pPr>
                  <a:r>
                    <a:rPr lang="en-GB" dirty="0"/>
                    <a:t>Dose</a:t>
                  </a:r>
                </a:p>
              </p:txBody>
            </p:sp>
          </p:grpSp>
          <p:sp>
            <p:nvSpPr>
              <p:cNvPr id="18" name="Freeform 57">
                <a:extLst>
                  <a:ext uri="{FF2B5EF4-FFF2-40B4-BE49-F238E27FC236}">
                    <a16:creationId xmlns:a16="http://schemas.microsoft.com/office/drawing/2014/main" id="{EAF3A0F8-BEF2-B956-CD26-181B87A7FD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997" y="4409591"/>
                <a:ext cx="1943100" cy="2089150"/>
              </a:xfrm>
              <a:custGeom>
                <a:avLst/>
                <a:gdLst/>
                <a:ahLst/>
                <a:cxnLst>
                  <a:cxn ang="0">
                    <a:pos x="0" y="1498"/>
                  </a:cxn>
                  <a:cxn ang="0">
                    <a:pos x="862" y="1498"/>
                  </a:cxn>
                  <a:cxn ang="0">
                    <a:pos x="1406" y="1498"/>
                  </a:cxn>
                  <a:cxn ang="0">
                    <a:pos x="2086" y="1452"/>
                  </a:cxn>
                  <a:cxn ang="0">
                    <a:pos x="2449" y="1180"/>
                  </a:cxn>
                  <a:cxn ang="0">
                    <a:pos x="2585" y="817"/>
                  </a:cxn>
                  <a:cxn ang="0">
                    <a:pos x="2631" y="228"/>
                  </a:cxn>
                  <a:cxn ang="0">
                    <a:pos x="2676" y="91"/>
                  </a:cxn>
                  <a:cxn ang="0">
                    <a:pos x="2676" y="772"/>
                  </a:cxn>
                  <a:cxn ang="0">
                    <a:pos x="2676" y="1543"/>
                  </a:cxn>
                  <a:cxn ang="0">
                    <a:pos x="2721" y="1906"/>
                  </a:cxn>
                  <a:cxn ang="0">
                    <a:pos x="2812" y="2042"/>
                  </a:cxn>
                  <a:cxn ang="0">
                    <a:pos x="2857" y="2087"/>
                  </a:cxn>
                </a:cxnLst>
                <a:rect l="0" t="0" r="r" b="b"/>
                <a:pathLst>
                  <a:path w="2857" h="2087">
                    <a:moveTo>
                      <a:pt x="0" y="1498"/>
                    </a:moveTo>
                    <a:cubicBezTo>
                      <a:pt x="314" y="1498"/>
                      <a:pt x="628" y="1498"/>
                      <a:pt x="862" y="1498"/>
                    </a:cubicBezTo>
                    <a:cubicBezTo>
                      <a:pt x="1096" y="1498"/>
                      <a:pt x="1202" y="1506"/>
                      <a:pt x="1406" y="1498"/>
                    </a:cubicBezTo>
                    <a:cubicBezTo>
                      <a:pt x="1610" y="1490"/>
                      <a:pt x="1912" y="1505"/>
                      <a:pt x="2086" y="1452"/>
                    </a:cubicBezTo>
                    <a:cubicBezTo>
                      <a:pt x="2260" y="1399"/>
                      <a:pt x="2366" y="1286"/>
                      <a:pt x="2449" y="1180"/>
                    </a:cubicBezTo>
                    <a:cubicBezTo>
                      <a:pt x="2532" y="1074"/>
                      <a:pt x="2555" y="976"/>
                      <a:pt x="2585" y="817"/>
                    </a:cubicBezTo>
                    <a:cubicBezTo>
                      <a:pt x="2615" y="658"/>
                      <a:pt x="2616" y="349"/>
                      <a:pt x="2631" y="228"/>
                    </a:cubicBezTo>
                    <a:cubicBezTo>
                      <a:pt x="2646" y="107"/>
                      <a:pt x="2668" y="0"/>
                      <a:pt x="2676" y="91"/>
                    </a:cubicBezTo>
                    <a:cubicBezTo>
                      <a:pt x="2684" y="182"/>
                      <a:pt x="2676" y="530"/>
                      <a:pt x="2676" y="772"/>
                    </a:cubicBezTo>
                    <a:cubicBezTo>
                      <a:pt x="2676" y="1014"/>
                      <a:pt x="2669" y="1354"/>
                      <a:pt x="2676" y="1543"/>
                    </a:cubicBezTo>
                    <a:cubicBezTo>
                      <a:pt x="2683" y="1732"/>
                      <a:pt x="2698" y="1823"/>
                      <a:pt x="2721" y="1906"/>
                    </a:cubicBezTo>
                    <a:cubicBezTo>
                      <a:pt x="2744" y="1989"/>
                      <a:pt x="2789" y="2012"/>
                      <a:pt x="2812" y="2042"/>
                    </a:cubicBezTo>
                    <a:cubicBezTo>
                      <a:pt x="2835" y="2072"/>
                      <a:pt x="2850" y="2080"/>
                      <a:pt x="2857" y="2087"/>
                    </a:cubicBezTo>
                  </a:path>
                </a:pathLst>
              </a:custGeom>
              <a:noFill/>
              <a:ln w="38100" cmpd="sng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lIns="91435" tIns="45718" rIns="91435" bIns="45718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37E340C-3EB7-359F-140B-E730CDD8A564}"/>
                </a:ext>
              </a:extLst>
            </p:cNvPr>
            <p:cNvSpPr txBox="1"/>
            <p:nvPr/>
          </p:nvSpPr>
          <p:spPr>
            <a:xfrm>
              <a:off x="2787993" y="2255617"/>
              <a:ext cx="1072362" cy="4501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438E8"/>
                  </a:solidFill>
                </a:rPr>
                <a:t>Photons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1DACB50-96FE-E628-F0D1-06768C223318}"/>
                </a:ext>
              </a:extLst>
            </p:cNvPr>
            <p:cNvSpPr txBox="1"/>
            <p:nvPr/>
          </p:nvSpPr>
          <p:spPr>
            <a:xfrm>
              <a:off x="1333247" y="2812188"/>
              <a:ext cx="646513" cy="4501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427BC"/>
                  </a:solidFill>
                </a:rPr>
                <a:t>Ions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4A53DAF3-416E-65FB-3453-513C2DA77D24}"/>
              </a:ext>
            </a:extLst>
          </p:cNvPr>
          <p:cNvSpPr txBox="1"/>
          <p:nvPr/>
        </p:nvSpPr>
        <p:spPr>
          <a:xfrm>
            <a:off x="10554637" y="1140061"/>
            <a:ext cx="955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438E8"/>
                </a:solidFill>
              </a:rPr>
              <a:t>Photons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B4AA6BA-B160-9FCE-E661-C9823170D0F1}"/>
              </a:ext>
            </a:extLst>
          </p:cNvPr>
          <p:cNvSpPr txBox="1"/>
          <p:nvPr/>
        </p:nvSpPr>
        <p:spPr>
          <a:xfrm>
            <a:off x="8831576" y="1150639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27BC"/>
                </a:solidFill>
              </a:rPr>
              <a:t>Ions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CF5EA322-B1BC-4469-B80E-3B8FF22BC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F8942-EBDC-44FF-9AE0-8ED5560387F1}" type="datetime1">
              <a:rPr lang="en-GB" smtClean="0"/>
              <a:t>30/05/2024</a:t>
            </a:fld>
            <a:endParaRPr lang="en-GB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D30B2928-DC52-87B2-A3F4-9229C6BF2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696C6F9D-A1C6-5E4E-1AA7-E68A08122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80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110D2-9F12-1B92-7DAB-0339AEB0D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accelerators?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595457-109D-F8F1-0928-D1561AA4E793}"/>
              </a:ext>
            </a:extLst>
          </p:cNvPr>
          <p:cNvSpPr txBox="1"/>
          <p:nvPr/>
        </p:nvSpPr>
        <p:spPr>
          <a:xfrm>
            <a:off x="0" y="4551533"/>
            <a:ext cx="62387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large majority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is used in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industry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algn="just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and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medicine:</a:t>
            </a:r>
          </a:p>
          <a:p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Industrial applications:		~20,000*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Medical applications:		~10,000*</a:t>
            </a: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7DA19C-E2F4-8888-5A4C-502DC69511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262" y="1235675"/>
            <a:ext cx="2889259" cy="31269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DD2821-88CA-F486-69C4-B799F0E74006}"/>
              </a:ext>
            </a:extLst>
          </p:cNvPr>
          <p:cNvSpPr txBox="1"/>
          <p:nvPr/>
        </p:nvSpPr>
        <p:spPr>
          <a:xfrm>
            <a:off x="535189" y="2423659"/>
            <a:ext cx="4157403" cy="1015663"/>
          </a:xfrm>
          <a:prstGeom prst="rect">
            <a:avLst/>
          </a:prstGeom>
          <a:solidFill>
            <a:srgbClr val="C6D9F1"/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 defTabSz="650197"/>
            <a:r>
              <a:rPr lang="en-GB" sz="2000" b="1" dirty="0">
                <a:solidFill>
                  <a:srgbClr val="1F497D"/>
                </a:solidFill>
                <a:latin typeface="Calibri"/>
              </a:rPr>
              <a:t>World wide about ~</a:t>
            </a:r>
            <a:r>
              <a:rPr lang="en-GB" sz="2000" b="1" dirty="0">
                <a:solidFill>
                  <a:srgbClr val="C00000"/>
                </a:solidFill>
                <a:latin typeface="Calibri"/>
              </a:rPr>
              <a:t>30,000</a:t>
            </a:r>
            <a:r>
              <a:rPr lang="en-GB" sz="2000" b="1" dirty="0">
                <a:solidFill>
                  <a:srgbClr val="1F497D"/>
                </a:solidFill>
                <a:latin typeface="Calibri"/>
              </a:rPr>
              <a:t> particle accelerators are in operation with a large variety of applications.</a:t>
            </a:r>
            <a:endParaRPr lang="en-GB" sz="200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76465E-A885-F151-79AB-51D3F6C5750D}"/>
              </a:ext>
            </a:extLst>
          </p:cNvPr>
          <p:cNvSpPr txBox="1"/>
          <p:nvPr/>
        </p:nvSpPr>
        <p:spPr>
          <a:xfrm>
            <a:off x="7269018" y="5521029"/>
            <a:ext cx="4922982" cy="1054640"/>
          </a:xfrm>
          <a:prstGeom prst="rect">
            <a:avLst/>
          </a:prstGeom>
          <a:noFill/>
        </p:spPr>
        <p:txBody>
          <a:bodyPr wrap="square" lIns="130039" tIns="65020" rIns="130039" bIns="65020" rtlCol="0">
            <a:spAutoFit/>
          </a:bodyPr>
          <a:lstStyle/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*Sources: </a:t>
            </a:r>
          </a:p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A. W. Chao, World Scientific Revies of Accelerator Science and Technology</a:t>
            </a:r>
          </a:p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A. </a:t>
            </a:r>
            <a:r>
              <a:rPr lang="en-GB" sz="1200" i="1" kern="0" dirty="0" err="1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Faus</a:t>
            </a:r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-Golfe, The brave new world of accelerator application</a:t>
            </a:r>
          </a:p>
          <a:p>
            <a:pPr algn="r" defTabSz="650197"/>
            <a:r>
              <a:rPr lang="en-US" sz="1200" dirty="0">
                <a:solidFill>
                  <a:schemeClr val="accent5">
                    <a:lumMod val="50000"/>
                  </a:schemeClr>
                </a:solidFill>
              </a:rPr>
              <a:t>APAE report, Applications of particle accelerators in Europe</a:t>
            </a:r>
          </a:p>
          <a:p>
            <a:pPr algn="r" defTabSz="650197"/>
            <a:r>
              <a:rPr lang="en-US" sz="1200" dirty="0">
                <a:solidFill>
                  <a:schemeClr val="accent5">
                    <a:lumMod val="50000"/>
                  </a:schemeClr>
                </a:solidFill>
              </a:rPr>
              <a:t> S. Sheehy, Applications of accelerators, CAS 2014</a:t>
            </a:r>
          </a:p>
        </p:txBody>
      </p:sp>
      <p:sp>
        <p:nvSpPr>
          <p:cNvPr id="14" name="CustomShape 1">
            <a:extLst>
              <a:ext uri="{FF2B5EF4-FFF2-40B4-BE49-F238E27FC236}">
                <a16:creationId xmlns:a16="http://schemas.microsoft.com/office/drawing/2014/main" id="{8088481A-7ADC-9BA0-F7F3-B7932D4433F9}"/>
              </a:ext>
            </a:extLst>
          </p:cNvPr>
          <p:cNvSpPr>
            <a:spLocks noChangeAspect="1"/>
          </p:cNvSpPr>
          <p:nvPr/>
        </p:nvSpPr>
        <p:spPr>
          <a:xfrm>
            <a:off x="7354584" y="1569299"/>
            <a:ext cx="4713591" cy="3609074"/>
          </a:xfrm>
          <a:prstGeom prst="rect">
            <a:avLst/>
          </a:prstGeom>
          <a:blipFill rotWithShape="0">
            <a:blip r:embed="rId3"/>
            <a:stretch>
              <a:fillRect t="-13962" b="-3724"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US" sz="1633" spc="-1" dirty="0">
              <a:latin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2A0077A-C2BD-D5D8-35C0-B3D2B0D209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4584" y="3275712"/>
            <a:ext cx="846944" cy="8286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26CB32-B654-BDB6-5B73-76F0FC4E0716}"/>
              </a:ext>
            </a:extLst>
          </p:cNvPr>
          <p:cNvSpPr txBox="1"/>
          <p:nvPr/>
        </p:nvSpPr>
        <p:spPr>
          <a:xfrm>
            <a:off x="4692592" y="1235675"/>
            <a:ext cx="302265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Less than a fraction of a percent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is used for </a:t>
            </a:r>
          </a:p>
          <a:p>
            <a:r>
              <a:rPr lang="en-US" b="1" u="sng" dirty="0">
                <a:solidFill>
                  <a:schemeClr val="accent5">
                    <a:lumMod val="50000"/>
                  </a:schemeClr>
                </a:solidFill>
              </a:rPr>
              <a:t>Research!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Particle Physics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Storage rings &amp; Colliders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Material science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Light sources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R&amp;D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587FC67-2AC7-5B89-5FE8-88C68E4E8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976BD-916B-4A6A-A2E9-40E0AC2E4C76}" type="datetime1">
              <a:rPr lang="en-GB" smtClean="0"/>
              <a:t>30/05/2024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EA3D5621-0B6C-9DDB-13A7-8D2A831E2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E9040B9-5735-3A59-499B-044741D3E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635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110D2-9F12-1B92-7DAB-0339AEB0D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Accelerators at CERN</a:t>
            </a:r>
            <a:endParaRPr lang="en-GB" dirty="0"/>
          </a:p>
        </p:txBody>
      </p:sp>
      <p:sp>
        <p:nvSpPr>
          <p:cNvPr id="6" name="CustomShape 1">
            <a:extLst>
              <a:ext uri="{FF2B5EF4-FFF2-40B4-BE49-F238E27FC236}">
                <a16:creationId xmlns:a16="http://schemas.microsoft.com/office/drawing/2014/main" id="{46DF75BD-C236-0EA2-9347-69A13FC733EF}"/>
              </a:ext>
            </a:extLst>
          </p:cNvPr>
          <p:cNvSpPr>
            <a:spLocks noChangeAspect="1"/>
          </p:cNvSpPr>
          <p:nvPr/>
        </p:nvSpPr>
        <p:spPr>
          <a:xfrm>
            <a:off x="-4364" y="2476197"/>
            <a:ext cx="3577541" cy="2739231"/>
          </a:xfrm>
          <a:prstGeom prst="rect">
            <a:avLst/>
          </a:prstGeom>
          <a:blipFill rotWithShape="0">
            <a:blip r:embed="rId2"/>
            <a:stretch>
              <a:fillRect t="-13962" b="-3724"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US" sz="1633" spc="-1" dirty="0">
              <a:latin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140EEF-475D-6884-6A87-9C83CF00BA06}"/>
              </a:ext>
            </a:extLst>
          </p:cNvPr>
          <p:cNvSpPr txBox="1"/>
          <p:nvPr/>
        </p:nvSpPr>
        <p:spPr>
          <a:xfrm>
            <a:off x="71120" y="1546519"/>
            <a:ext cx="349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Full complex of Accelerators to </a:t>
            </a:r>
            <a:r>
              <a:rPr lang="en-GB" sz="2000" dirty="0">
                <a:solidFill>
                  <a:srgbClr val="1F497D"/>
                </a:solidFill>
              </a:rPr>
              <a:t>give energy to particles.</a:t>
            </a:r>
          </a:p>
        </p:txBody>
      </p:sp>
      <p:pic>
        <p:nvPicPr>
          <p:cNvPr id="2050" name="Picture 2" descr="Low-energy collisions tune LHC experiments | CERN">
            <a:extLst>
              <a:ext uri="{FF2B5EF4-FFF2-40B4-BE49-F238E27FC236}">
                <a16:creationId xmlns:a16="http://schemas.microsoft.com/office/drawing/2014/main" id="{A7AFEBBA-174B-C6EE-96D2-1681BE59CF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671" y="1338882"/>
            <a:ext cx="4009847" cy="2646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Arrow: Curved Down 25">
            <a:extLst>
              <a:ext uri="{FF2B5EF4-FFF2-40B4-BE49-F238E27FC236}">
                <a16:creationId xmlns:a16="http://schemas.microsoft.com/office/drawing/2014/main" id="{5DEB61A9-AF90-25F1-2D1F-39390FB49AF7}"/>
              </a:ext>
            </a:extLst>
          </p:cNvPr>
          <p:cNvSpPr/>
          <p:nvPr/>
        </p:nvSpPr>
        <p:spPr>
          <a:xfrm>
            <a:off x="3150524" y="1545163"/>
            <a:ext cx="1849120" cy="826481"/>
          </a:xfrm>
          <a:prstGeom prst="curvedDownArrow">
            <a:avLst>
              <a:gd name="adj1" fmla="val 29373"/>
              <a:gd name="adj2" fmla="val 69212"/>
              <a:gd name="adj3" fmla="val 38410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2052" name="Picture 4" descr="Weasel Apparently Shuts Down World's Most Powerful Particle Collider : The  Two-Way : NPR">
            <a:extLst>
              <a:ext uri="{FF2B5EF4-FFF2-40B4-BE49-F238E27FC236}">
                <a16:creationId xmlns:a16="http://schemas.microsoft.com/office/drawing/2014/main" id="{A8C4A445-B010-1665-05AF-E1616F463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934" y="2413954"/>
            <a:ext cx="2835112" cy="2123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002978F-D99C-BE9F-78C6-B956DEE17C73}"/>
              </a:ext>
            </a:extLst>
          </p:cNvPr>
          <p:cNvSpPr txBox="1"/>
          <p:nvPr/>
        </p:nvSpPr>
        <p:spPr>
          <a:xfrm>
            <a:off x="3504933" y="4622171"/>
            <a:ext cx="32017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Protons collide in the LHC in the detectors of the large experiments</a:t>
            </a:r>
            <a:endParaRPr lang="en-GB" sz="2000" dirty="0">
              <a:solidFill>
                <a:srgbClr val="1F497D"/>
              </a:solidFill>
            </a:endParaRP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0CF26B4E-2A4F-70CB-A395-CB4EDD6044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76275" y="4661441"/>
            <a:ext cx="3089263" cy="1729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Arrow: Curved Down 27">
            <a:extLst>
              <a:ext uri="{FF2B5EF4-FFF2-40B4-BE49-F238E27FC236}">
                <a16:creationId xmlns:a16="http://schemas.microsoft.com/office/drawing/2014/main" id="{98DFC8F1-E92A-2B27-8290-5A70F8BFDDEA}"/>
              </a:ext>
            </a:extLst>
          </p:cNvPr>
          <p:cNvSpPr/>
          <p:nvPr/>
        </p:nvSpPr>
        <p:spPr>
          <a:xfrm rot="1764239" flipV="1">
            <a:off x="5060113" y="5743161"/>
            <a:ext cx="1801309" cy="718959"/>
          </a:xfrm>
          <a:prstGeom prst="curvedDownArrow">
            <a:avLst>
              <a:gd name="adj1" fmla="val 29373"/>
              <a:gd name="adj2" fmla="val 69212"/>
              <a:gd name="adj3" fmla="val 38410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FD81E0C-5CDD-6B3D-DCAA-11337309662D}"/>
              </a:ext>
            </a:extLst>
          </p:cNvPr>
          <p:cNvSpPr txBox="1"/>
          <p:nvPr/>
        </p:nvSpPr>
        <p:spPr>
          <a:xfrm>
            <a:off x="6841510" y="4295623"/>
            <a:ext cx="10441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CMS</a:t>
            </a:r>
            <a:endParaRPr lang="en-GB" dirty="0"/>
          </a:p>
        </p:txBody>
      </p:sp>
      <p:sp>
        <p:nvSpPr>
          <p:cNvPr id="31" name="Arrow: Curved Down 30">
            <a:extLst>
              <a:ext uri="{FF2B5EF4-FFF2-40B4-BE49-F238E27FC236}">
                <a16:creationId xmlns:a16="http://schemas.microsoft.com/office/drawing/2014/main" id="{2B1A2CCF-91D4-4D28-CEF8-6CE9C4C003FC}"/>
              </a:ext>
            </a:extLst>
          </p:cNvPr>
          <p:cNvSpPr/>
          <p:nvPr/>
        </p:nvSpPr>
        <p:spPr>
          <a:xfrm rot="19014412" flipV="1">
            <a:off x="10607174" y="5155595"/>
            <a:ext cx="1852755" cy="833278"/>
          </a:xfrm>
          <a:prstGeom prst="curvedDownArrow">
            <a:avLst>
              <a:gd name="adj1" fmla="val 29373"/>
              <a:gd name="adj2" fmla="val 69212"/>
              <a:gd name="adj3" fmla="val 38410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A8513AF-7880-2D02-5044-3938BA386F3F}"/>
              </a:ext>
            </a:extLst>
          </p:cNvPr>
          <p:cNvSpPr txBox="1"/>
          <p:nvPr/>
        </p:nvSpPr>
        <p:spPr>
          <a:xfrm>
            <a:off x="9658042" y="4159447"/>
            <a:ext cx="22823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Particles produced in the collisions are observed in the detectors</a:t>
            </a:r>
            <a:endParaRPr lang="en-GB" sz="2000" dirty="0">
              <a:solidFill>
                <a:srgbClr val="1F497D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8A3FCB8-E5DC-99A1-F78E-095431550010}"/>
              </a:ext>
            </a:extLst>
          </p:cNvPr>
          <p:cNvGrpSpPr/>
          <p:nvPr/>
        </p:nvGrpSpPr>
        <p:grpSpPr>
          <a:xfrm>
            <a:off x="1346708" y="2049836"/>
            <a:ext cx="6206837" cy="4134377"/>
            <a:chOff x="2588387" y="1361811"/>
            <a:chExt cx="6206837" cy="4134377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62CEDEF2-8812-194E-43CB-9C56AEC21F79}"/>
                </a:ext>
              </a:extLst>
            </p:cNvPr>
            <p:cNvSpPr/>
            <p:nvPr/>
          </p:nvSpPr>
          <p:spPr>
            <a:xfrm>
              <a:off x="2588387" y="1361811"/>
              <a:ext cx="6206837" cy="4134377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A81B1BE1-EB09-25DB-FCFA-34843A1EFAD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96878" y="1506754"/>
              <a:ext cx="2638412" cy="3761032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1578602-F070-9044-0CF9-651E3301C996}"/>
                </a:ext>
              </a:extLst>
            </p:cNvPr>
            <p:cNvSpPr txBox="1"/>
            <p:nvPr/>
          </p:nvSpPr>
          <p:spPr>
            <a:xfrm>
              <a:off x="5878097" y="2131873"/>
              <a:ext cx="2492062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i="1" dirty="0">
                  <a:solidFill>
                    <a:schemeClr val="accent5">
                      <a:lumMod val="50000"/>
                    </a:schemeClr>
                  </a:solidFill>
                </a:rPr>
                <a:t>Understand the laws of physics and </a:t>
              </a:r>
            </a:p>
            <a:p>
              <a:r>
                <a:rPr lang="en-US" sz="2800" b="1" i="1" dirty="0">
                  <a:solidFill>
                    <a:schemeClr val="accent5">
                      <a:lumMod val="50000"/>
                    </a:schemeClr>
                  </a:solidFill>
                </a:rPr>
                <a:t>Reveal the history of the universe</a:t>
              </a:r>
              <a:endParaRPr lang="en-GB" sz="2800" b="1" i="1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sp>
        <p:nvSpPr>
          <p:cNvPr id="45" name="Arrow: Curved Down 44">
            <a:extLst>
              <a:ext uri="{FF2B5EF4-FFF2-40B4-BE49-F238E27FC236}">
                <a16:creationId xmlns:a16="http://schemas.microsoft.com/office/drawing/2014/main" id="{203E24AF-46E7-CBA7-18C5-D73D03921182}"/>
              </a:ext>
            </a:extLst>
          </p:cNvPr>
          <p:cNvSpPr/>
          <p:nvPr/>
        </p:nvSpPr>
        <p:spPr>
          <a:xfrm rot="10259737" flipV="1">
            <a:off x="5478542" y="1399325"/>
            <a:ext cx="2153828" cy="779024"/>
          </a:xfrm>
          <a:prstGeom prst="curvedDownArrow">
            <a:avLst>
              <a:gd name="adj1" fmla="val 29373"/>
              <a:gd name="adj2" fmla="val 69212"/>
              <a:gd name="adj3" fmla="val 38410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5DC7EF-D003-602D-8450-EEE8929D7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C25B6-F6E5-41F1-B3FE-A890B76028A5}" type="datetime1">
              <a:rPr lang="en-GB" smtClean="0"/>
              <a:t>30/05/2024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063F15-DD03-DC3D-3545-8479CA4AA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D56A1F-3154-77BC-1F14-EF11D1B63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443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  <p:bldP spid="28" grpId="0" animBg="1"/>
      <p:bldP spid="30" grpId="0"/>
      <p:bldP spid="31" grpId="0" animBg="1"/>
      <p:bldP spid="32" grpId="0"/>
      <p:bldP spid="4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L= \frac{N_b^2 k_b \gamma}{4\pi\epsilon_n \beta^*}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53"/>
  <p:tag name="PICTUREFILESIZE" val="4665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 \bar{P} = \bar{I} E = f_N N e E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82"/>
  <p:tag name="PICTUREFILESIZE" val="3153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B= \frac{N_p}{4\pi^2\epsilon_x\epsilon_y}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56"/>
  <p:tag name="PICTUREFILESIZE" val="49982"/>
</p:tagLst>
</file>

<file path=ppt/theme/theme1.xml><?xml version="1.0" encoding="utf-8"?>
<a:theme xmlns:a="http://schemas.openxmlformats.org/drawingml/2006/main" name="myTheme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yTheme2" id="{34139507-CDB0-4649-A014-D6F00AE66937}" vid="{2734512D-15AD-4692-A77B-74E2DFDDFE6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myTheme2</Template>
  <TotalTime>12913</TotalTime>
  <Words>3329</Words>
  <Application>Microsoft Office PowerPoint</Application>
  <PresentationFormat>Widescreen</PresentationFormat>
  <Paragraphs>501</Paragraphs>
  <Slides>37</Slides>
  <Notes>0</Notes>
  <HiddenSlides>0</HiddenSlides>
  <MMClips>1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8" baseType="lpstr">
      <vt:lpstr>Arial</vt:lpstr>
      <vt:lpstr>Calibri</vt:lpstr>
      <vt:lpstr>Calibri Light</vt:lpstr>
      <vt:lpstr>Cambria Math</vt:lpstr>
      <vt:lpstr>DejaVu Sans</vt:lpstr>
      <vt:lpstr>Gill Sans</vt:lpstr>
      <vt:lpstr>Symbol</vt:lpstr>
      <vt:lpstr>Times New Roman</vt:lpstr>
      <vt:lpstr>Wingdings</vt:lpstr>
      <vt:lpstr>myTheme2</vt:lpstr>
      <vt:lpstr>Photo Editor Photo</vt:lpstr>
      <vt:lpstr>Particle Accelerators and Beam Dynamics</vt:lpstr>
      <vt:lpstr>Disclaimer</vt:lpstr>
      <vt:lpstr>Overview</vt:lpstr>
      <vt:lpstr>Why accelerators?</vt:lpstr>
      <vt:lpstr>Why accelerators?</vt:lpstr>
      <vt:lpstr>Why accelerators?</vt:lpstr>
      <vt:lpstr>Why accelerators?</vt:lpstr>
      <vt:lpstr>Why accelerators?</vt:lpstr>
      <vt:lpstr>Accelerators at CERN</vt:lpstr>
      <vt:lpstr>History of Accelerators </vt:lpstr>
      <vt:lpstr>Electrostatic Accelerators</vt:lpstr>
      <vt:lpstr>Voltage multipliers</vt:lpstr>
      <vt:lpstr>Van de Graaff Generator (1930)</vt:lpstr>
      <vt:lpstr>Linear accelerators (LINAC)</vt:lpstr>
      <vt:lpstr>Cyclotron</vt:lpstr>
      <vt:lpstr>Cyclotron</vt:lpstr>
      <vt:lpstr>Synchrotron</vt:lpstr>
      <vt:lpstr>Livingston Plot – evolution of energy reach</vt:lpstr>
      <vt:lpstr>Accelerators and performance indicators </vt:lpstr>
      <vt:lpstr>Relativistic Heavy Ion Collider (RHIC - BNL)</vt:lpstr>
      <vt:lpstr>Spallation Neutron Source (SNS - ORNL)</vt:lpstr>
      <vt:lpstr>European Synchrotron Radiation Facility (ESRF)</vt:lpstr>
      <vt:lpstr>CERN Accelerator Complex</vt:lpstr>
      <vt:lpstr>CERN Accelerator Complex – Linac 4 </vt:lpstr>
      <vt:lpstr>CERN Accelerator Complex – Linac 4 </vt:lpstr>
      <vt:lpstr>CERN Accelerator Complex</vt:lpstr>
      <vt:lpstr>CERN Accelerator Complex</vt:lpstr>
      <vt:lpstr>CERN Accelerator Complex</vt:lpstr>
      <vt:lpstr>CERN Accelerator Complex</vt:lpstr>
      <vt:lpstr>CERN Accelerator Complex</vt:lpstr>
      <vt:lpstr>CERN Accelerator Complex</vt:lpstr>
      <vt:lpstr>Main principles of a Synchrotron</vt:lpstr>
      <vt:lpstr>Phase focusing</vt:lpstr>
      <vt:lpstr>Weak focusing</vt:lpstr>
      <vt:lpstr>Strong focusing</vt:lpstr>
      <vt:lpstr>Building Blocks of a Synchrotron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Accelerators</dc:title>
  <dc:creator>Foteini Asvesta</dc:creator>
  <cp:lastModifiedBy>Foteini Asvesta</cp:lastModifiedBy>
  <cp:revision>86</cp:revision>
  <dcterms:created xsi:type="dcterms:W3CDTF">2023-05-24T11:02:13Z</dcterms:created>
  <dcterms:modified xsi:type="dcterms:W3CDTF">2024-05-30T14:19:12Z</dcterms:modified>
</cp:coreProperties>
</file>