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801" r:id="rId2"/>
    <p:sldId id="819" r:id="rId3"/>
    <p:sldId id="257" r:id="rId4"/>
    <p:sldId id="810" r:id="rId5"/>
    <p:sldId id="799" r:id="rId6"/>
    <p:sldId id="790" r:id="rId7"/>
    <p:sldId id="791" r:id="rId8"/>
    <p:sldId id="811" r:id="rId9"/>
    <p:sldId id="815" r:id="rId10"/>
    <p:sldId id="735" r:id="rId11"/>
    <p:sldId id="816" r:id="rId12"/>
    <p:sldId id="817" r:id="rId13"/>
    <p:sldId id="818" r:id="rId14"/>
    <p:sldId id="820" r:id="rId15"/>
    <p:sldId id="821" r:id="rId16"/>
    <p:sldId id="433" r:id="rId17"/>
    <p:sldId id="555" r:id="rId18"/>
    <p:sldId id="556" r:id="rId19"/>
    <p:sldId id="557" r:id="rId20"/>
    <p:sldId id="823" r:id="rId21"/>
    <p:sldId id="829" r:id="rId22"/>
    <p:sldId id="812" r:id="rId23"/>
    <p:sldId id="825" r:id="rId24"/>
    <p:sldId id="826" r:id="rId25"/>
    <p:sldId id="828" r:id="rId26"/>
    <p:sldId id="824" r:id="rId27"/>
    <p:sldId id="830" r:id="rId28"/>
    <p:sldId id="831" r:id="rId29"/>
    <p:sldId id="827" r:id="rId30"/>
    <p:sldId id="832" r:id="rId31"/>
    <p:sldId id="83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8000"/>
    <a:srgbClr val="93318A"/>
    <a:srgbClr val="00B7A9"/>
    <a:srgbClr val="FF0000"/>
    <a:srgbClr val="6D75B6"/>
    <a:srgbClr val="B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2910" y="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8A06-653E-45B0-94E0-6DF409FE9A7F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DA6C5-8D3B-441F-9F19-873B0755D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308-A013-4901-9855-AF2873ABF26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788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538F-AAF9-42C3-8C22-EFD111C0B056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3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D883F-EB01-45FE-9E50-34F68DCF1B85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3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7927-DC05-4B6A-899D-9983B6B49766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72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16-Sep-20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F. Asvesta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45BE1B3-8AFC-4A6B-A388-DC23A3875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8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06DF-2CE5-4162-8AB5-C4D6D202E024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5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69288-59F5-4412-83CE-A81260B6062C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0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B480-2EEC-4CE8-BAFC-774D09C97678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C7D9-BAD5-4583-A55F-53428A6D5869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5E0B-6551-4231-A69A-A519CC6C1A1F}" type="datetime1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8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6DDE-B410-46D9-9BE3-CBECE28D709F}" type="datetime1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FDA5-E6AF-4340-B495-2AED1DA7BAD7}" type="datetime1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399148D-1060-484B-9EC1-DF66F4749CA5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10" Type="http://schemas.openxmlformats.org/officeDocument/2006/relationships/image" Target="../media/image33.wmf"/><Relationship Id="rId4" Type="http://schemas.openxmlformats.org/officeDocument/2006/relationships/image" Target="../media/image4.jpe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5.emf"/><Relationship Id="rId7" Type="http://schemas.openxmlformats.org/officeDocument/2006/relationships/image" Target="../media/image23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Relationship Id="rId9" Type="http://schemas.openxmlformats.org/officeDocument/2006/relationships/hyperlink" Target="http://www.toddsatogata.net/2013-USPAS/2013-01-15-Uspas-Magnets.pd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9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60.png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oleObject" Target="../embeddings/oleObject5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76.emf"/><Relationship Id="rId12" Type="http://schemas.openxmlformats.org/officeDocument/2006/relationships/image" Target="../media/image80.emf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9.wmf"/><Relationship Id="rId5" Type="http://schemas.openxmlformats.org/officeDocument/2006/relationships/image" Target="../media/image75.emf"/><Relationship Id="rId15" Type="http://schemas.openxmlformats.org/officeDocument/2006/relationships/image" Target="../media/image82.e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74.emf"/><Relationship Id="rId9" Type="http://schemas.openxmlformats.org/officeDocument/2006/relationships/image" Target="../media/image78.emf"/><Relationship Id="rId14" Type="http://schemas.openxmlformats.org/officeDocument/2006/relationships/image" Target="../media/image8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76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0.png"/><Relationship Id="rId5" Type="http://schemas.openxmlformats.org/officeDocument/2006/relationships/image" Target="../media/image85.emf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9.w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88.wmf"/><Relationship Id="rId7" Type="http://schemas.openxmlformats.org/officeDocument/2006/relationships/image" Target="../media/image91.wmf"/><Relationship Id="rId12" Type="http://schemas.openxmlformats.org/officeDocument/2006/relationships/image" Target="../media/image89.wmf"/><Relationship Id="rId2" Type="http://schemas.openxmlformats.org/officeDocument/2006/relationships/oleObject" Target="../embeddings/oleObject9.bin"/><Relationship Id="rId16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90.wmf"/><Relationship Id="rId15" Type="http://schemas.openxmlformats.org/officeDocument/2006/relationships/image" Target="../media/image9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1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tags" Target="../tags/tag3.xml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7.xml"/><Relationship Id="rId7" Type="http://schemas.openxmlformats.org/officeDocument/2006/relationships/image" Target="../media/image17.emf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.bin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57A2-B665-9430-664B-4E73F8069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8E297-2173-55CD-C40D-71D3DDF780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Foteini Asvesta</a:t>
            </a:r>
          </a:p>
          <a:p>
            <a:endParaRPr lang="en-US" dirty="0"/>
          </a:p>
          <a:p>
            <a:r>
              <a:rPr lang="en-US" dirty="0" err="1"/>
              <a:t>Eurolabs</a:t>
            </a:r>
            <a:r>
              <a:rPr lang="en-US" dirty="0"/>
              <a:t> 2024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01191C7-2FD2-7872-BED5-AEC598020D1F}"/>
              </a:ext>
            </a:extLst>
          </p:cNvPr>
          <p:cNvSpPr txBox="1">
            <a:spLocks/>
          </p:cNvSpPr>
          <p:nvPr/>
        </p:nvSpPr>
        <p:spPr>
          <a:xfrm>
            <a:off x="6054290" y="324092"/>
            <a:ext cx="6137710" cy="115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Accelerator &amp; Technology Sector</a:t>
            </a:r>
          </a:p>
          <a:p>
            <a:pPr algn="r"/>
            <a:r>
              <a:rPr lang="en-US" dirty="0"/>
              <a:t>Beams Department </a:t>
            </a:r>
          </a:p>
          <a:p>
            <a:pPr algn="r"/>
            <a:r>
              <a:rPr lang="en-US" dirty="0"/>
              <a:t>Accelerator Beam Physics Group</a:t>
            </a:r>
          </a:p>
        </p:txBody>
      </p:sp>
    </p:spTree>
    <p:extLst>
      <p:ext uri="{BB962C8B-B14F-4D97-AF65-F5344CB8AC3E}">
        <p14:creationId xmlns:p14="http://schemas.microsoft.com/office/powerpoint/2010/main" val="2394683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3">
            <a:extLst>
              <a:ext uri="{FF2B5EF4-FFF2-40B4-BE49-F238E27FC236}">
                <a16:creationId xmlns:a16="http://schemas.microsoft.com/office/drawing/2014/main" id="{D4CC8847-7FC6-CEBA-785F-45CFD1AEE59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575" y="0"/>
            <a:ext cx="12180425" cy="6851697"/>
          </a:xfrm>
          <a:prstGeom prst="rect">
            <a:avLst/>
          </a:prstGeom>
          <a:ln>
            <a:noFill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1A13267-1CB8-22BA-2CFD-3A356D9C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ED70-83D9-4FED-9251-D6AA887F7D16}" type="datetime1">
              <a:rPr lang="en-GB" smtClean="0"/>
              <a:t>30/05/2024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A5EC125-4D9F-2596-9AD5-421FDA215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E572C76-91CA-4596-0B8C-E176EB39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Dispersion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497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11</a:t>
            </a:fld>
            <a:endParaRPr lang="en-GB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00B278D-AE4C-BDA2-E83A-392A615376F3}"/>
              </a:ext>
            </a:extLst>
          </p:cNvPr>
          <p:cNvSpPr txBox="1">
            <a:spLocks/>
          </p:cNvSpPr>
          <p:nvPr/>
        </p:nvSpPr>
        <p:spPr>
          <a:xfrm>
            <a:off x="121307" y="1176773"/>
            <a:ext cx="7834585" cy="5025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i="1" dirty="0"/>
              <a:t>Reminder:</a:t>
            </a:r>
            <a:endParaRPr lang="el-GR" sz="2400" b="1" i="1" dirty="0"/>
          </a:p>
          <a:p>
            <a:r>
              <a:rPr lang="en-US" sz="2400" dirty="0"/>
              <a:t>From the RF cavities | </a:t>
            </a:r>
            <a:r>
              <a:rPr lang="en-US" sz="2400" b="1" dirty="0"/>
              <a:t>bunches formation</a:t>
            </a:r>
            <a:r>
              <a:rPr lang="en-US" sz="2400" dirty="0"/>
              <a:t>:</a:t>
            </a:r>
          </a:p>
          <a:p>
            <a:pPr lvl="1"/>
            <a:r>
              <a:rPr lang="en-US" i="1" dirty="0"/>
              <a:t>The particles forming a bunch have a spread of momenta around the reference particle 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i="1" dirty="0"/>
              <a:t> Off-momentum particles (</a:t>
            </a:r>
            <a:r>
              <a:rPr lang="el-GR" i="1" dirty="0"/>
              <a:t>Δ</a:t>
            </a:r>
            <a:r>
              <a:rPr lang="en-US" i="1" dirty="0"/>
              <a:t>p/p, </a:t>
            </a:r>
            <a:r>
              <a:rPr lang="en-US" dirty="0"/>
              <a:t>with respect to the reference</a:t>
            </a:r>
            <a:r>
              <a:rPr lang="en-US" i="1" dirty="0"/>
              <a:t>)</a:t>
            </a:r>
          </a:p>
          <a:p>
            <a:r>
              <a:rPr lang="en-US" sz="2400" dirty="0"/>
              <a:t>From the </a:t>
            </a:r>
            <a:r>
              <a:rPr lang="en-US" sz="2400" b="1" dirty="0"/>
              <a:t>beam rigidity </a:t>
            </a:r>
            <a:r>
              <a:rPr lang="en-US" sz="2400" dirty="0"/>
              <a:t>(&amp; dipole field):</a:t>
            </a:r>
          </a:p>
          <a:p>
            <a:pPr lvl="1"/>
            <a:r>
              <a:rPr lang="en-US" i="1" dirty="0"/>
              <a:t>The synchrotron has a constant radius if the field follows the momentum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i="1" dirty="0"/>
              <a:t> Off-momentum particles:</a:t>
            </a:r>
            <a:endParaRPr lang="el-GR" dirty="0"/>
          </a:p>
          <a:p>
            <a:r>
              <a:rPr lang="en-GB" sz="2400" dirty="0"/>
              <a:t> </a:t>
            </a:r>
            <a:r>
              <a:rPr lang="en-GB" sz="2400" b="1" i="1" dirty="0"/>
              <a:t>The off-momentum particles follow a different orbit than the reference!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US" sz="2400" dirty="0"/>
              <a:t> The different orbit when </a:t>
            </a:r>
            <a:r>
              <a:rPr lang="el-GR" sz="2400" i="1" dirty="0"/>
              <a:t>Δ</a:t>
            </a:r>
            <a:r>
              <a:rPr lang="en-US" sz="2400" i="1" dirty="0"/>
              <a:t>p/p = 1 </a:t>
            </a:r>
            <a:r>
              <a:rPr lang="en-US" sz="2400" dirty="0"/>
              <a:t>is called: </a:t>
            </a:r>
            <a:r>
              <a:rPr lang="en-US" sz="2400" b="1" i="1" dirty="0">
                <a:solidFill>
                  <a:srgbClr val="C00000"/>
                </a:solidFill>
              </a:rPr>
              <a:t>Dispersion</a:t>
            </a:r>
            <a:endParaRPr lang="el-GR" sz="2400" b="1" i="1" dirty="0">
              <a:solidFill>
                <a:srgbClr val="C00000"/>
              </a:solidFill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7A63314A-B4A0-41FA-27B1-E514BC0AE1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37045" y="1324727"/>
            <a:ext cx="3576600" cy="2034720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1AFBE6-B1EF-481D-2E37-9D24652A2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864" y="3741083"/>
            <a:ext cx="2830781" cy="24609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34C7C0B-F2C6-8ACD-EB58-663264E8B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769" y="4537056"/>
            <a:ext cx="4276866" cy="60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5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Quadrupoles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1917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EF7611-C502-6E97-AB6F-2A62C9C18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204" y="4301378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BD226663-8C41-4EA6-0189-25C69F3B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309" y="1320700"/>
            <a:ext cx="7482470" cy="257916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Quadrupoles can have a focusing effect similar to lenses, where:</a:t>
            </a:r>
            <a:endParaRPr lang="en-US" sz="2000" dirty="0">
              <a:ea typeface="Times New Roman" pitchFamily="-112" charset="0"/>
              <a:cs typeface="Times New Roman" pitchFamily="-112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Quadrupole with field: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and force:	 		          ,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Acts as a lens with focal length: </a:t>
            </a:r>
            <a:endParaRPr lang="en-US" sz="2400" b="1" dirty="0">
              <a:ea typeface="Times New Roman" pitchFamily="-112" charset="0"/>
              <a:cs typeface="Times New Roman" pitchFamily="-112" charset="0"/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sz="2400" b="1" dirty="0">
              <a:ea typeface="Times New Roman" pitchFamily="-112" charset="0"/>
              <a:cs typeface="Times New Roman" pitchFamily="-112" charset="0"/>
            </a:endParaRPr>
          </a:p>
        </p:txBody>
      </p:sp>
      <p:pic>
        <p:nvPicPr>
          <p:cNvPr id="12" name="Picture 11" descr="(B_x,_B_y)_=_G_c.pdf">
            <a:extLst>
              <a:ext uri="{FF2B5EF4-FFF2-40B4-BE49-F238E27FC236}">
                <a16:creationId xmlns:a16="http://schemas.microsoft.com/office/drawing/2014/main" id="{68A313D8-D214-3F72-6E4E-B9E9BC18DA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802" y="2223655"/>
            <a:ext cx="2407336" cy="299477"/>
          </a:xfrm>
          <a:prstGeom prst="rect">
            <a:avLst/>
          </a:prstGeom>
        </p:spPr>
      </p:pic>
      <p:pic>
        <p:nvPicPr>
          <p:cNvPr id="13" name="Picture 12" descr="(F_x,F_y)_=_k_cd.pdf">
            <a:extLst>
              <a:ext uri="{FF2B5EF4-FFF2-40B4-BE49-F238E27FC236}">
                <a16:creationId xmlns:a16="http://schemas.microsoft.com/office/drawing/2014/main" id="{804BE2C6-20D7-B7CB-B668-5887CF5FE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891" y="2701378"/>
            <a:ext cx="2563820" cy="302002"/>
          </a:xfrm>
          <a:prstGeom prst="rect">
            <a:avLst/>
          </a:prstGeom>
        </p:spPr>
      </p:pic>
      <p:pic>
        <p:nvPicPr>
          <p:cNvPr id="14" name="Picture 13" descr="k_=_frac_G_B_rho.pdf">
            <a:extLst>
              <a:ext uri="{FF2B5EF4-FFF2-40B4-BE49-F238E27FC236}">
                <a16:creationId xmlns:a16="http://schemas.microsoft.com/office/drawing/2014/main" id="{15D7F94C-BC6A-DADA-583C-7C642E529D0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215" r="59215"/>
          <a:stretch/>
        </p:blipFill>
        <p:spPr>
          <a:xfrm>
            <a:off x="3517785" y="2589307"/>
            <a:ext cx="2324100" cy="584200"/>
          </a:xfrm>
          <a:prstGeom prst="rect">
            <a:avLst/>
          </a:prstGeom>
        </p:spPr>
      </p:pic>
      <p:grpSp>
        <p:nvGrpSpPr>
          <p:cNvPr id="36" name="Group 1035">
            <a:extLst>
              <a:ext uri="{FF2B5EF4-FFF2-40B4-BE49-F238E27FC236}">
                <a16:creationId xmlns:a16="http://schemas.microsoft.com/office/drawing/2014/main" id="{ADC5D1EE-F7B6-70E8-BB36-5C036CFB5256}"/>
              </a:ext>
            </a:extLst>
          </p:cNvPr>
          <p:cNvGrpSpPr>
            <a:grpSpLocks/>
          </p:cNvGrpSpPr>
          <p:nvPr/>
        </p:nvGrpSpPr>
        <p:grpSpPr bwMode="auto">
          <a:xfrm>
            <a:off x="7507247" y="1273651"/>
            <a:ext cx="4618140" cy="3016322"/>
            <a:chOff x="2352" y="1968"/>
            <a:chExt cx="3408" cy="2085"/>
          </a:xfrm>
        </p:grpSpPr>
        <p:grpSp>
          <p:nvGrpSpPr>
            <p:cNvPr id="37" name="Group 1036">
              <a:extLst>
                <a:ext uri="{FF2B5EF4-FFF2-40B4-BE49-F238E27FC236}">
                  <a16:creationId xmlns:a16="http://schemas.microsoft.com/office/drawing/2014/main" id="{D27D64DA-7D40-4417-63F2-499DC10F02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4" y="2062"/>
              <a:ext cx="2866" cy="1512"/>
              <a:chOff x="3168" y="2976"/>
              <a:chExt cx="2592" cy="1248"/>
            </a:xfrm>
          </p:grpSpPr>
          <p:grpSp>
            <p:nvGrpSpPr>
              <p:cNvPr id="47" name="Group 1037">
                <a:extLst>
                  <a:ext uri="{FF2B5EF4-FFF2-40B4-BE49-F238E27FC236}">
                    <a16:creationId xmlns:a16="http://schemas.microsoft.com/office/drawing/2014/main" id="{1BC26ED9-F6AC-B75A-7B2D-6EC30381C3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2976"/>
                <a:ext cx="2592" cy="1248"/>
                <a:chOff x="3168" y="2976"/>
                <a:chExt cx="2592" cy="1248"/>
              </a:xfrm>
            </p:grpSpPr>
            <p:sp>
              <p:nvSpPr>
                <p:cNvPr id="49" name="Arc 1038">
                  <a:extLst>
                    <a:ext uri="{FF2B5EF4-FFF2-40B4-BE49-F238E27FC236}">
                      <a16:creationId xmlns:a16="http://schemas.microsoft.com/office/drawing/2014/main" id="{9D03B6D1-E8D4-F5B4-D56A-70577E3D04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92" y="2976"/>
                  <a:ext cx="384" cy="1248"/>
                </a:xfrm>
                <a:custGeom>
                  <a:avLst/>
                  <a:gdLst>
                    <a:gd name="T0" fmla="*/ 192 w 43200"/>
                    <a:gd name="T1" fmla="*/ 0 h 43200"/>
                    <a:gd name="T2" fmla="*/ 179 w 43200"/>
                    <a:gd name="T3" fmla="*/ 2 h 43200"/>
                    <a:gd name="T4" fmla="*/ 192 w 43200"/>
                    <a:gd name="T5" fmla="*/ 624 h 432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200"/>
                    <a:gd name="T11" fmla="*/ 43200 w 432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200" fill="none" extrusionOk="0">
                      <a:moveTo>
                        <a:pt x="21599" y="0"/>
                      </a:move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10250"/>
                        <a:pt x="8783" y="836"/>
                        <a:pt x="20105" y="51"/>
                      </a:cubicBezTo>
                    </a:path>
                    <a:path w="43200" h="43200" stroke="0" extrusionOk="0">
                      <a:moveTo>
                        <a:pt x="21599" y="0"/>
                      </a:move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10250"/>
                        <a:pt x="8783" y="836"/>
                        <a:pt x="20105" y="51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0" name="Group 1039">
                  <a:extLst>
                    <a:ext uri="{FF2B5EF4-FFF2-40B4-BE49-F238E27FC236}">
                      <a16:creationId xmlns:a16="http://schemas.microsoft.com/office/drawing/2014/main" id="{FB1AB13A-37A4-9AA9-D178-6A0F204E94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8" y="3072"/>
                  <a:ext cx="2592" cy="1008"/>
                  <a:chOff x="2832" y="3168"/>
                  <a:chExt cx="2304" cy="768"/>
                </a:xfrm>
              </p:grpSpPr>
              <p:sp>
                <p:nvSpPr>
                  <p:cNvPr id="51" name="Line 1040">
                    <a:extLst>
                      <a:ext uri="{FF2B5EF4-FFF2-40B4-BE49-F238E27FC236}">
                        <a16:creationId xmlns:a16="http://schemas.microsoft.com/office/drawing/2014/main" id="{21B9292A-6229-E88D-9643-F41AC0E747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168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Line 1041">
                    <a:extLst>
                      <a:ext uri="{FF2B5EF4-FFF2-40B4-BE49-F238E27FC236}">
                        <a16:creationId xmlns:a16="http://schemas.microsoft.com/office/drawing/2014/main" id="{6405FA9D-7D2A-1444-CE45-76C5CC1489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52" y="3168"/>
                    <a:ext cx="1440" cy="62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Line 1042">
                    <a:extLst>
                      <a:ext uri="{FF2B5EF4-FFF2-40B4-BE49-F238E27FC236}">
                        <a16:creationId xmlns:a16="http://schemas.microsoft.com/office/drawing/2014/main" id="{A748C4A1-BC2C-1A5E-0210-5CA6F8520B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264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Line 1043">
                    <a:extLst>
                      <a:ext uri="{FF2B5EF4-FFF2-40B4-BE49-F238E27FC236}">
                        <a16:creationId xmlns:a16="http://schemas.microsoft.com/office/drawing/2014/main" id="{B34C6DCC-37B4-599C-7C18-9AC788DB20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52" y="3264"/>
                    <a:ext cx="1440" cy="48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Line 1044">
                    <a:extLst>
                      <a:ext uri="{FF2B5EF4-FFF2-40B4-BE49-F238E27FC236}">
                        <a16:creationId xmlns:a16="http://schemas.microsoft.com/office/drawing/2014/main" id="{5D17A2F7-C53D-FD8F-A5CE-085292654E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360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Line 1045">
                    <a:extLst>
                      <a:ext uri="{FF2B5EF4-FFF2-40B4-BE49-F238E27FC236}">
                        <a16:creationId xmlns:a16="http://schemas.microsoft.com/office/drawing/2014/main" id="{2815F37A-7893-1846-0573-6A436A9419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456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7" name="Line 1046">
                    <a:extLst>
                      <a:ext uri="{FF2B5EF4-FFF2-40B4-BE49-F238E27FC236}">
                        <a16:creationId xmlns:a16="http://schemas.microsoft.com/office/drawing/2014/main" id="{D8A69310-258A-8563-3FB7-D8A2CDDBD6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52" y="3360"/>
                    <a:ext cx="1488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Line 1047">
                    <a:extLst>
                      <a:ext uri="{FF2B5EF4-FFF2-40B4-BE49-F238E27FC236}">
                        <a16:creationId xmlns:a16="http://schemas.microsoft.com/office/drawing/2014/main" id="{7D5445C2-5A64-2171-AA21-1B185961ED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648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Line 1048">
                    <a:extLst>
                      <a:ext uri="{FF2B5EF4-FFF2-40B4-BE49-F238E27FC236}">
                        <a16:creationId xmlns:a16="http://schemas.microsoft.com/office/drawing/2014/main" id="{44925A3B-66BE-B31D-9CA8-93F5333F98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744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Line 1049">
                    <a:extLst>
                      <a:ext uri="{FF2B5EF4-FFF2-40B4-BE49-F238E27FC236}">
                        <a16:creationId xmlns:a16="http://schemas.microsoft.com/office/drawing/2014/main" id="{5D574A74-6F81-A9BA-9A23-DDB7399680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840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" name="Line 1050">
                    <a:extLst>
                      <a:ext uri="{FF2B5EF4-FFF2-40B4-BE49-F238E27FC236}">
                        <a16:creationId xmlns:a16="http://schemas.microsoft.com/office/drawing/2014/main" id="{F5C5F6E2-5505-FE41-1EA2-18290CF428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32" y="3936"/>
                    <a:ext cx="72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" name="Line 1051">
                    <a:extLst>
                      <a:ext uri="{FF2B5EF4-FFF2-40B4-BE49-F238E27FC236}">
                        <a16:creationId xmlns:a16="http://schemas.microsoft.com/office/drawing/2014/main" id="{291A6DCA-E403-5819-BB98-0CEDCCE778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52" y="3456"/>
                    <a:ext cx="1536" cy="19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3" name="Line 1052">
                    <a:extLst>
                      <a:ext uri="{FF2B5EF4-FFF2-40B4-BE49-F238E27FC236}">
                        <a16:creationId xmlns:a16="http://schemas.microsoft.com/office/drawing/2014/main" id="{4A17051F-154A-AD34-A434-3046009F2D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2" y="3504"/>
                    <a:ext cx="1584" cy="144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" name="Line 1053">
                    <a:extLst>
                      <a:ext uri="{FF2B5EF4-FFF2-40B4-BE49-F238E27FC236}">
                        <a16:creationId xmlns:a16="http://schemas.microsoft.com/office/drawing/2014/main" id="{4D3FB596-9F41-B2F0-E047-5D7960405B3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2" y="3456"/>
                    <a:ext cx="1488" cy="28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5" name="Line 1054">
                    <a:extLst>
                      <a:ext uri="{FF2B5EF4-FFF2-40B4-BE49-F238E27FC236}">
                        <a16:creationId xmlns:a16="http://schemas.microsoft.com/office/drawing/2014/main" id="{4D134379-F7C0-5E36-A7C8-C80C295416A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2" y="3408"/>
                    <a:ext cx="1440" cy="43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6" name="Line 1055">
                    <a:extLst>
                      <a:ext uri="{FF2B5EF4-FFF2-40B4-BE49-F238E27FC236}">
                        <a16:creationId xmlns:a16="http://schemas.microsoft.com/office/drawing/2014/main" id="{1428B805-FA7C-059B-024D-CCF7BA3ED9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2" y="3360"/>
                    <a:ext cx="1440" cy="57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8" name="Line 1056">
                <a:extLst>
                  <a:ext uri="{FF2B5EF4-FFF2-40B4-BE49-F238E27FC236}">
                    <a16:creationId xmlns:a16="http://schemas.microsoft.com/office/drawing/2014/main" id="{1CC3C060-3475-99A2-2E32-09B680BC0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68" y="3600"/>
                <a:ext cx="25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AutoShape 1057">
              <a:extLst>
                <a:ext uri="{FF2B5EF4-FFF2-40B4-BE49-F238E27FC236}">
                  <a16:creationId xmlns:a16="http://schemas.microsoft.com/office/drawing/2014/main" id="{B2D8AA9A-8055-357F-387D-0FD6F536D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" y="2157"/>
              <a:ext cx="233" cy="661"/>
            </a:xfrm>
            <a:prstGeom prst="leftBrace">
              <a:avLst>
                <a:gd name="adj1" fmla="val 2364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58">
              <a:extLst>
                <a:ext uri="{FF2B5EF4-FFF2-40B4-BE49-F238E27FC236}">
                  <a16:creationId xmlns:a16="http://schemas.microsoft.com/office/drawing/2014/main" id="{4A049E77-311B-94A3-E31D-83B5DC7C1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346"/>
              <a:ext cx="310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i="1">
                  <a:latin typeface="Bookman Old Style" pitchFamily="-112" charset="0"/>
                  <a:ea typeface="Times New Roman" pitchFamily="-112" charset="0"/>
                  <a:cs typeface="Times New Roman" pitchFamily="-112" charset="0"/>
                </a:rPr>
                <a:t>y</a:t>
              </a:r>
              <a:endParaRPr lang="en-GB" b="1">
                <a:ea typeface="Times New Roman" pitchFamily="-112" charset="0"/>
                <a:cs typeface="Times New Roman" pitchFamily="-112" charset="0"/>
              </a:endParaRPr>
            </a:p>
          </p:txBody>
        </p:sp>
        <p:sp>
          <p:nvSpPr>
            <p:cNvPr id="40" name="Line 1059">
              <a:extLst>
                <a:ext uri="{FF2B5EF4-FFF2-40B4-BE49-F238E27FC236}">
                  <a16:creationId xmlns:a16="http://schemas.microsoft.com/office/drawing/2014/main" id="{54F01F22-36C6-E174-902A-FC01D60FEC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6" y="2157"/>
              <a:ext cx="69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Arc 1060">
              <a:extLst>
                <a:ext uri="{FF2B5EF4-FFF2-40B4-BE49-F238E27FC236}">
                  <a16:creationId xmlns:a16="http://schemas.microsoft.com/office/drawing/2014/main" id="{2B176A3F-575A-3BF3-319D-E9A24C82031F}"/>
                </a:ext>
              </a:extLst>
            </p:cNvPr>
            <p:cNvSpPr>
              <a:spLocks/>
            </p:cNvSpPr>
            <p:nvPr/>
          </p:nvSpPr>
          <p:spPr bwMode="auto">
            <a:xfrm rot="12316664" flipH="1">
              <a:off x="4058" y="2159"/>
              <a:ext cx="77" cy="183"/>
            </a:xfrm>
            <a:custGeom>
              <a:avLst/>
              <a:gdLst>
                <a:gd name="T0" fmla="*/ 19 w 21600"/>
                <a:gd name="T1" fmla="*/ 0 h 42323"/>
                <a:gd name="T2" fmla="*/ 11 w 21600"/>
                <a:gd name="T3" fmla="*/ 183 h 42323"/>
                <a:gd name="T4" fmla="*/ 0 w 21600"/>
                <a:gd name="T5" fmla="*/ 91 h 42323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323"/>
                <a:gd name="T11" fmla="*/ 21600 w 21600"/>
                <a:gd name="T12" fmla="*/ 42323 h 423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323" fill="none" extrusionOk="0">
                  <a:moveTo>
                    <a:pt x="5203" y="0"/>
                  </a:moveTo>
                  <a:cubicBezTo>
                    <a:pt x="14836" y="2391"/>
                    <a:pt x="21600" y="11039"/>
                    <a:pt x="21600" y="20964"/>
                  </a:cubicBezTo>
                  <a:cubicBezTo>
                    <a:pt x="21600" y="31649"/>
                    <a:pt x="13786" y="40729"/>
                    <a:pt x="3219" y="42322"/>
                  </a:cubicBezTo>
                </a:path>
                <a:path w="21600" h="42323" stroke="0" extrusionOk="0">
                  <a:moveTo>
                    <a:pt x="5203" y="0"/>
                  </a:moveTo>
                  <a:cubicBezTo>
                    <a:pt x="14836" y="2391"/>
                    <a:pt x="21600" y="11039"/>
                    <a:pt x="21600" y="20964"/>
                  </a:cubicBezTo>
                  <a:cubicBezTo>
                    <a:pt x="21600" y="31649"/>
                    <a:pt x="13786" y="40729"/>
                    <a:pt x="3219" y="42322"/>
                  </a:cubicBezTo>
                  <a:lnTo>
                    <a:pt x="0" y="20964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1061">
              <a:extLst>
                <a:ext uri="{FF2B5EF4-FFF2-40B4-BE49-F238E27FC236}">
                  <a16:creationId xmlns:a16="http://schemas.microsoft.com/office/drawing/2014/main" id="{D0E0813E-EC3D-8B5C-CA6A-D1B192CFC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2137"/>
              <a:ext cx="310" cy="23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l-GR" i="1">
                  <a:latin typeface="Lucida Grande" pitchFamily="-112" charset="0"/>
                </a:rPr>
                <a:t>α</a:t>
              </a:r>
              <a:endParaRPr lang="en-GB" b="1" i="1"/>
            </a:p>
          </p:txBody>
        </p:sp>
        <p:sp>
          <p:nvSpPr>
            <p:cNvPr id="43" name="AutoShape 1062">
              <a:extLst>
                <a:ext uri="{FF2B5EF4-FFF2-40B4-BE49-F238E27FC236}">
                  <a16:creationId xmlns:a16="http://schemas.microsoft.com/office/drawing/2014/main" id="{02E3E777-F813-424A-B68F-3C07694E0336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4123" y="3071"/>
              <a:ext cx="417" cy="1152"/>
            </a:xfrm>
            <a:prstGeom prst="rightBrace">
              <a:avLst>
                <a:gd name="adj1" fmla="val 23022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063">
              <a:extLst>
                <a:ext uri="{FF2B5EF4-FFF2-40B4-BE49-F238E27FC236}">
                  <a16:creationId xmlns:a16="http://schemas.microsoft.com/office/drawing/2014/main" id="{1182D007-CA22-B2B6-5A34-96F3C54A1A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" y="2251"/>
              <a:ext cx="0" cy="11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064">
              <a:extLst>
                <a:ext uri="{FF2B5EF4-FFF2-40B4-BE49-F238E27FC236}">
                  <a16:creationId xmlns:a16="http://schemas.microsoft.com/office/drawing/2014/main" id="{42037EA7-5927-2B23-F9C6-02F4C1FC8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3822"/>
              <a:ext cx="1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i="1">
                  <a:latin typeface="Bookman Old Style" pitchFamily="-112" charset="0"/>
                </a:rPr>
                <a:t>f</a:t>
              </a:r>
              <a:endParaRPr lang="en-GB" b="1" i="1"/>
            </a:p>
          </p:txBody>
        </p:sp>
        <p:sp>
          <p:nvSpPr>
            <p:cNvPr id="46" name="Rectangle 1065">
              <a:extLst>
                <a:ext uri="{FF2B5EF4-FFF2-40B4-BE49-F238E27FC236}">
                  <a16:creationId xmlns:a16="http://schemas.microsoft.com/office/drawing/2014/main" id="{AE2E8103-605F-6239-2AC8-3678CFECF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1" y="1968"/>
              <a:ext cx="8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b="1"/>
                <a:t>focal point</a:t>
              </a:r>
              <a:endParaRPr lang="en-GB" b="1"/>
            </a:p>
          </p:txBody>
        </p:sp>
      </p:grpSp>
      <p:pic>
        <p:nvPicPr>
          <p:cNvPr id="67" name="Picture 1028" descr="txp_fig">
            <a:extLst>
              <a:ext uri="{FF2B5EF4-FFF2-40B4-BE49-F238E27FC236}">
                <a16:creationId xmlns:a16="http://schemas.microsoft.com/office/drawing/2014/main" id="{9BEBFB51-BD7C-FC6E-D5E3-1A60EF8996E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550014" y="1626641"/>
            <a:ext cx="92499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67" descr="TP_tmp.png">
            <a:extLst>
              <a:ext uri="{FF2B5EF4-FFF2-40B4-BE49-F238E27FC236}">
                <a16:creationId xmlns:a16="http://schemas.microsoft.com/office/drawing/2014/main" id="{3FE409D5-B081-56E8-580C-70D8418B6D4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297" y="3180912"/>
            <a:ext cx="1229161" cy="512150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BB7F12C8-1966-F980-4036-860740319804}"/>
              </a:ext>
            </a:extLst>
          </p:cNvPr>
          <p:cNvSpPr txBox="1"/>
          <p:nvPr/>
        </p:nvSpPr>
        <p:spPr>
          <a:xfrm>
            <a:off x="267058" y="4200161"/>
            <a:ext cx="4710434" cy="1606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Times New Roman" pitchFamily="-112" charset="0"/>
                <a:cs typeface="Times New Roman" pitchFamily="-112" charset="0"/>
              </a:rPr>
              <a:t>Reminder:	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Times New Roman" pitchFamily="-112" charset="0"/>
                <a:cs typeface="Times New Roman" pitchFamily="-112" charset="0"/>
              </a:rPr>
              <a:t>Quadrupoles with a focusing effect in one plane have a defocusing in the other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C05090D-2807-1FD4-9DE4-1ECB5072F54C}"/>
              </a:ext>
            </a:extLst>
          </p:cNvPr>
          <p:cNvGrpSpPr/>
          <p:nvPr/>
        </p:nvGrpSpPr>
        <p:grpSpPr>
          <a:xfrm>
            <a:off x="4531050" y="3787712"/>
            <a:ext cx="3710655" cy="2687605"/>
            <a:chOff x="4821785" y="1355650"/>
            <a:chExt cx="3710655" cy="2790823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A560A17E-6026-9DD1-D135-E5BE0375810E}"/>
                </a:ext>
              </a:extLst>
            </p:cNvPr>
            <p:cNvGrpSpPr/>
            <p:nvPr/>
          </p:nvGrpSpPr>
          <p:grpSpPr>
            <a:xfrm>
              <a:off x="4821785" y="1355650"/>
              <a:ext cx="3076544" cy="2790823"/>
              <a:chOff x="4980123" y="3118078"/>
              <a:chExt cx="2350113" cy="1978025"/>
            </a:xfrm>
          </p:grpSpPr>
          <p:pic>
            <p:nvPicPr>
              <p:cNvPr id="89" name="Picture 21" descr="Graphic6">
                <a:extLst>
                  <a:ext uri="{FF2B5EF4-FFF2-40B4-BE49-F238E27FC236}">
                    <a16:creationId xmlns:a16="http://schemas.microsoft.com/office/drawing/2014/main" id="{F9FA0800-BB70-55CA-D79B-FF83B42660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80123" y="3118078"/>
                <a:ext cx="2350113" cy="197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A103AA08-FAA4-3F69-4EC1-469238FB0958}"/>
                  </a:ext>
                </a:extLst>
              </p:cNvPr>
              <p:cNvSpPr/>
              <p:nvPr/>
            </p:nvSpPr>
            <p:spPr bwMode="auto">
              <a:xfrm>
                <a:off x="6019792" y="3819843"/>
                <a:ext cx="137965" cy="625259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>
                      <a:alpha val="50000"/>
                    </a:srgb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de-DE" sz="2000" dirty="0">
                  <a:latin typeface="Comic Sans MS" pitchFamily="66" charset="0"/>
                  <a:ea typeface="+mn-ea"/>
                </a:endParaRPr>
              </a:p>
            </p:txBody>
          </p:sp>
          <p:sp>
            <p:nvSpPr>
              <p:cNvPr id="91" name="Down Arrow 17">
                <a:extLst>
                  <a:ext uri="{FF2B5EF4-FFF2-40B4-BE49-F238E27FC236}">
                    <a16:creationId xmlns:a16="http://schemas.microsoft.com/office/drawing/2014/main" id="{98D4F94C-2B80-97AE-8538-496CFE457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4353" y="4593381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 sz="2000"/>
              </a:p>
            </p:txBody>
          </p:sp>
          <p:sp>
            <p:nvSpPr>
              <p:cNvPr id="92" name="Down Arrow 18">
                <a:extLst>
                  <a:ext uri="{FF2B5EF4-FFF2-40B4-BE49-F238E27FC236}">
                    <a16:creationId xmlns:a16="http://schemas.microsoft.com/office/drawing/2014/main" id="{E91982A9-9CF4-3C59-9057-4938823EA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034965" y="3376831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 sz="2000"/>
              </a:p>
            </p:txBody>
          </p:sp>
          <p:sp>
            <p:nvSpPr>
              <p:cNvPr id="93" name="Down Arrow 19">
                <a:extLst>
                  <a:ext uri="{FF2B5EF4-FFF2-40B4-BE49-F238E27FC236}">
                    <a16:creationId xmlns:a16="http://schemas.microsoft.com/office/drawing/2014/main" id="{7B05D0B8-7BCB-ADA9-57B4-B60D91362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326020" y="4037379"/>
                <a:ext cx="131275" cy="234383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0427BC"/>
              </a:solidFill>
              <a:ln w="9525">
                <a:solidFill>
                  <a:srgbClr val="0427BC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 sz="2000" dirty="0"/>
              </a:p>
            </p:txBody>
          </p:sp>
          <p:sp>
            <p:nvSpPr>
              <p:cNvPr id="94" name="Down Arrow 20">
                <a:extLst>
                  <a:ext uri="{FF2B5EF4-FFF2-40B4-BE49-F238E27FC236}">
                    <a16:creationId xmlns:a16="http://schemas.microsoft.com/office/drawing/2014/main" id="{598C9C89-55EF-B673-0757-257DFC348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54387" y="4041358"/>
                <a:ext cx="130472" cy="234381"/>
              </a:xfrm>
              <a:prstGeom prst="downArrow">
                <a:avLst>
                  <a:gd name="adj1" fmla="val 50000"/>
                  <a:gd name="adj2" fmla="val 50295"/>
                </a:avLst>
              </a:prstGeom>
              <a:solidFill>
                <a:srgbClr val="0427BC"/>
              </a:solidFill>
              <a:ln w="9525">
                <a:solidFill>
                  <a:srgbClr val="0427BC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 sz="2000" dirty="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50DC029-B267-A3BB-6E81-F9152086901A}"/>
                </a:ext>
              </a:extLst>
            </p:cNvPr>
            <p:cNvGrpSpPr/>
            <p:nvPr/>
          </p:nvGrpSpPr>
          <p:grpSpPr>
            <a:xfrm>
              <a:off x="6777662" y="1497119"/>
              <a:ext cx="1754778" cy="1177495"/>
              <a:chOff x="6738973" y="1496334"/>
              <a:chExt cx="1754778" cy="1177495"/>
            </a:xfrm>
          </p:grpSpPr>
          <p:sp>
            <p:nvSpPr>
              <p:cNvPr id="87" name="AutoShape 8">
                <a:extLst>
                  <a:ext uri="{FF2B5EF4-FFF2-40B4-BE49-F238E27FC236}">
                    <a16:creationId xmlns:a16="http://schemas.microsoft.com/office/drawing/2014/main" id="{7994FE7C-AE45-EFE3-A25F-510E9015F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280" y="1496334"/>
                <a:ext cx="1401471" cy="597571"/>
              </a:xfrm>
              <a:prstGeom prst="borderCallout2">
                <a:avLst>
                  <a:gd name="adj1" fmla="val 368"/>
                  <a:gd name="adj2" fmla="val 20332"/>
                  <a:gd name="adj3" fmla="val -21340"/>
                  <a:gd name="adj4" fmla="val -11187"/>
                  <a:gd name="adj5" fmla="val 60756"/>
                  <a:gd name="adj6" fmla="val -4963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2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GB" dirty="0">
                    <a:solidFill>
                      <a:schemeClr val="tx2"/>
                    </a:solidFill>
                  </a:rPr>
                  <a:t>direction of force</a:t>
                </a:r>
              </a:p>
            </p:txBody>
          </p:sp>
          <p:cxnSp>
            <p:nvCxnSpPr>
              <p:cNvPr id="88" name="Elbow Connector 33">
                <a:extLst>
                  <a:ext uri="{FF2B5EF4-FFF2-40B4-BE49-F238E27FC236}">
                    <a16:creationId xmlns:a16="http://schemas.microsoft.com/office/drawing/2014/main" id="{5AA453EA-FFD4-9710-D0F3-02A2BCEFF03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661704" y="2164512"/>
                <a:ext cx="586586" cy="43204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8911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FODO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497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BD226663-8C41-4EA6-0189-25C69F3B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11" y="1226037"/>
            <a:ext cx="6897688" cy="5025274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GB" sz="2400" b="1" i="1" u="sng" dirty="0"/>
              <a:t>Alternating gradient focusing:</a:t>
            </a:r>
            <a:endParaRPr lang="en-US" sz="2400" b="1" u="sng" dirty="0">
              <a:ea typeface="Times New Roman" pitchFamily="-112" charset="0"/>
              <a:cs typeface="Times New Roman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2400" b="1" i="1" dirty="0">
                <a:ea typeface="Times New Roman" pitchFamily="-112" charset="0"/>
                <a:cs typeface="Times New Roman" pitchFamily="-112" charset="0"/>
              </a:rPr>
              <a:t>Alternating focusing and defocusing lenses can have an overall focusing effect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Combination of lenses with focal lengths, </a:t>
            </a: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f</a:t>
            </a:r>
            <a:r>
              <a:rPr lang="en-US" sz="2400" i="1" baseline="-25000" dirty="0">
                <a:ea typeface="Times New Roman" pitchFamily="-112" charset="0"/>
                <a:cs typeface="Times New Roman" pitchFamily="-112" charset="0"/>
              </a:rPr>
              <a:t>1</a:t>
            </a: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 and</a:t>
            </a:r>
            <a:r>
              <a:rPr lang="el-GR" sz="24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f</a:t>
            </a:r>
            <a:r>
              <a:rPr lang="en-US" sz="2400" i="1" baseline="-25000" dirty="0">
                <a:ea typeface="Times New Roman" pitchFamily="-112" charset="0"/>
                <a:cs typeface="Times New Roman" pitchFamily="-112" charset="0"/>
              </a:rPr>
              <a:t>2 </a:t>
            </a: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in a distance </a:t>
            </a: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d</a:t>
            </a:r>
            <a:r>
              <a:rPr lang="el-GR" sz="24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gives a focal length:</a:t>
            </a:r>
          </a:p>
          <a:p>
            <a:pPr>
              <a:spcBef>
                <a:spcPct val="50000"/>
              </a:spcBef>
              <a:spcAft>
                <a:spcPts val="1200"/>
              </a:spcAft>
              <a:buNone/>
            </a:pPr>
            <a:endParaRPr lang="en-GB" sz="2400" b="1" dirty="0">
              <a:ea typeface="Times New Roman" pitchFamily="-112" charset="0"/>
              <a:cs typeface="Times New Roman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if</a:t>
            </a:r>
            <a:r>
              <a:rPr lang="el-GR" sz="24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GB" sz="2400" i="1" dirty="0">
                <a:ea typeface="Times New Roman" pitchFamily="-112" charset="0"/>
                <a:cs typeface="Times New Roman" pitchFamily="-112" charset="0"/>
              </a:rPr>
              <a:t>f</a:t>
            </a:r>
            <a:r>
              <a:rPr lang="en-GB" sz="2400" i="1" baseline="-25000" dirty="0">
                <a:ea typeface="Times New Roman" pitchFamily="-112" charset="0"/>
                <a:cs typeface="Times New Roman" pitchFamily="-112" charset="0"/>
              </a:rPr>
              <a:t>1 </a:t>
            </a:r>
            <a:r>
              <a:rPr lang="en-GB" sz="2400" i="1" dirty="0">
                <a:ea typeface="Times New Roman" pitchFamily="-112" charset="0"/>
                <a:cs typeface="Times New Roman" pitchFamily="-112" charset="0"/>
              </a:rPr>
              <a:t>= -f</a:t>
            </a:r>
            <a:r>
              <a:rPr lang="en-GB" sz="2400" i="1" baseline="-25000" dirty="0">
                <a:ea typeface="Times New Roman" pitchFamily="-112" charset="0"/>
                <a:cs typeface="Times New Roman" pitchFamily="-112" charset="0"/>
              </a:rPr>
              <a:t>2</a:t>
            </a: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, we get an overall focusing effect:</a:t>
            </a:r>
            <a:endParaRPr lang="en-GB" sz="2400" baseline="-25000" dirty="0">
              <a:ea typeface="Times New Roman" pitchFamily="-112" charset="0"/>
              <a:cs typeface="Times New Roman" pitchFamily="-112" charset="0"/>
            </a:endParaRPr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BBFA6634-FD4C-8372-32FB-199FD33AACE8}"/>
              </a:ext>
            </a:extLst>
          </p:cNvPr>
          <p:cNvGrpSpPr>
            <a:grpSpLocks/>
          </p:cNvGrpSpPr>
          <p:nvPr/>
        </p:nvGrpSpPr>
        <p:grpSpPr bwMode="auto">
          <a:xfrm>
            <a:off x="160610" y="5167922"/>
            <a:ext cx="6096000" cy="1314450"/>
            <a:chOff x="48" y="3360"/>
            <a:chExt cx="3840" cy="828"/>
          </a:xfrm>
        </p:grpSpPr>
        <p:grpSp>
          <p:nvGrpSpPr>
            <p:cNvPr id="16" name="Group 6">
              <a:extLst>
                <a:ext uri="{FF2B5EF4-FFF2-40B4-BE49-F238E27FC236}">
                  <a16:creationId xmlns:a16="http://schemas.microsoft.com/office/drawing/2014/main" id="{6A65D5EA-6FAA-138D-CCD8-B32DC565C9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3408"/>
              <a:ext cx="339" cy="780"/>
              <a:chOff x="1248" y="2352"/>
              <a:chExt cx="339" cy="780"/>
            </a:xfrm>
          </p:grpSpPr>
          <p:sp>
            <p:nvSpPr>
              <p:cNvPr id="31" name="Line 7">
                <a:extLst>
                  <a:ext uri="{FF2B5EF4-FFF2-40B4-BE49-F238E27FC236}">
                    <a16:creationId xmlns:a16="http://schemas.microsoft.com/office/drawing/2014/main" id="{109F0F79-AC92-852F-9D3E-0640FC649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1" y="3132"/>
                <a:ext cx="30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2" name="Group 8">
                <a:extLst>
                  <a:ext uri="{FF2B5EF4-FFF2-40B4-BE49-F238E27FC236}">
                    <a16:creationId xmlns:a16="http://schemas.microsoft.com/office/drawing/2014/main" id="{C3CE6F5D-214E-49CD-1D48-3638C54A2B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8" y="2352"/>
                <a:ext cx="339" cy="780"/>
                <a:chOff x="3552" y="1487"/>
                <a:chExt cx="486" cy="1489"/>
              </a:xfrm>
            </p:grpSpPr>
            <p:sp>
              <p:nvSpPr>
                <p:cNvPr id="33" name="Arc 9">
                  <a:extLst>
                    <a:ext uri="{FF2B5EF4-FFF2-40B4-BE49-F238E27FC236}">
                      <a16:creationId xmlns:a16="http://schemas.microsoft.com/office/drawing/2014/main" id="{9F3142AF-2678-22FF-2680-165E6C518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665051" flipH="1">
                  <a:off x="3552" y="1487"/>
                  <a:ext cx="185" cy="1480"/>
                </a:xfrm>
                <a:custGeom>
                  <a:avLst/>
                  <a:gdLst>
                    <a:gd name="T0" fmla="*/ 0 w 21600"/>
                    <a:gd name="T1" fmla="*/ 0 h 42966"/>
                    <a:gd name="T2" fmla="*/ 27 w 21600"/>
                    <a:gd name="T3" fmla="*/ 1480 h 42966"/>
                    <a:gd name="T4" fmla="*/ 0 w 21600"/>
                    <a:gd name="T5" fmla="*/ 744 h 42966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966"/>
                    <a:gd name="T11" fmla="*/ 21600 w 21600"/>
                    <a:gd name="T12" fmla="*/ 42966 h 4296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966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305"/>
                        <a:pt x="13759" y="41395"/>
                        <a:pt x="3170" y="42966"/>
                      </a:cubicBezTo>
                    </a:path>
                    <a:path w="21600" h="42966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305"/>
                        <a:pt x="13759" y="41395"/>
                        <a:pt x="3170" y="42966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Arc 10">
                  <a:extLst>
                    <a:ext uri="{FF2B5EF4-FFF2-40B4-BE49-F238E27FC236}">
                      <a16:creationId xmlns:a16="http://schemas.microsoft.com/office/drawing/2014/main" id="{F45ECDF8-752C-4BA3-550C-B14EF15A3E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43920" flipH="1">
                  <a:off x="3842" y="1488"/>
                  <a:ext cx="196" cy="1488"/>
                </a:xfrm>
                <a:custGeom>
                  <a:avLst/>
                  <a:gdLst>
                    <a:gd name="T0" fmla="*/ 11 w 22887"/>
                    <a:gd name="T1" fmla="*/ 0 h 43200"/>
                    <a:gd name="T2" fmla="*/ 0 w 22887"/>
                    <a:gd name="T3" fmla="*/ 1487 h 43200"/>
                    <a:gd name="T4" fmla="*/ 11 w 22887"/>
                    <a:gd name="T5" fmla="*/ 744 h 43200"/>
                    <a:gd name="T6" fmla="*/ 0 60000 65536"/>
                    <a:gd name="T7" fmla="*/ 0 60000 65536"/>
                    <a:gd name="T8" fmla="*/ 0 60000 65536"/>
                    <a:gd name="T9" fmla="*/ 0 w 22887"/>
                    <a:gd name="T10" fmla="*/ 0 h 43200"/>
                    <a:gd name="T11" fmla="*/ 22887 w 22887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2887" h="43200" fill="none" extrusionOk="0">
                      <a:moveTo>
                        <a:pt x="1286" y="0"/>
                      </a:moveTo>
                      <a:cubicBezTo>
                        <a:pt x="13216" y="0"/>
                        <a:pt x="22887" y="9670"/>
                        <a:pt x="22887" y="21600"/>
                      </a:cubicBezTo>
                      <a:cubicBezTo>
                        <a:pt x="22887" y="33529"/>
                        <a:pt x="13216" y="43200"/>
                        <a:pt x="1287" y="43200"/>
                      </a:cubicBezTo>
                      <a:cubicBezTo>
                        <a:pt x="857" y="43199"/>
                        <a:pt x="428" y="43187"/>
                        <a:pt x="0" y="43161"/>
                      </a:cubicBezTo>
                    </a:path>
                    <a:path w="22887" h="43200" stroke="0" extrusionOk="0">
                      <a:moveTo>
                        <a:pt x="1286" y="0"/>
                      </a:moveTo>
                      <a:cubicBezTo>
                        <a:pt x="13216" y="0"/>
                        <a:pt x="22887" y="9670"/>
                        <a:pt x="22887" y="21600"/>
                      </a:cubicBezTo>
                      <a:cubicBezTo>
                        <a:pt x="22887" y="33529"/>
                        <a:pt x="13216" y="43200"/>
                        <a:pt x="1287" y="43200"/>
                      </a:cubicBezTo>
                      <a:cubicBezTo>
                        <a:pt x="857" y="43199"/>
                        <a:pt x="428" y="43187"/>
                        <a:pt x="0" y="43161"/>
                      </a:cubicBezTo>
                      <a:lnTo>
                        <a:pt x="1287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Line 11">
                  <a:extLst>
                    <a:ext uri="{FF2B5EF4-FFF2-40B4-BE49-F238E27FC236}">
                      <a16:creationId xmlns:a16="http://schemas.microsoft.com/office/drawing/2014/main" id="{031F55F4-6347-B43A-99E3-ACC335175E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1488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88ED426C-C4D8-4053-A0DB-A3408DBB48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" y="3792"/>
              <a:ext cx="3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rc 13">
              <a:extLst>
                <a:ext uri="{FF2B5EF4-FFF2-40B4-BE49-F238E27FC236}">
                  <a16:creationId xmlns:a16="http://schemas.microsoft.com/office/drawing/2014/main" id="{E77BA114-46BA-7D59-E8FA-9AD4715132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49" y="3408"/>
              <a:ext cx="263" cy="768"/>
            </a:xfrm>
            <a:custGeom>
              <a:avLst/>
              <a:gdLst>
                <a:gd name="T0" fmla="*/ 132 w 43200"/>
                <a:gd name="T1" fmla="*/ 0 h 43200"/>
                <a:gd name="T2" fmla="*/ 131 w 43200"/>
                <a:gd name="T3" fmla="*/ 0 h 43200"/>
                <a:gd name="T4" fmla="*/ 132 w 43200"/>
                <a:gd name="T5" fmla="*/ 384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rc 14">
              <a:extLst>
                <a:ext uri="{FF2B5EF4-FFF2-40B4-BE49-F238E27FC236}">
                  <a16:creationId xmlns:a16="http://schemas.microsoft.com/office/drawing/2014/main" id="{F73F6C6A-01FD-2A04-E2BF-EF819CB2EC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3" y="3408"/>
              <a:ext cx="263" cy="768"/>
            </a:xfrm>
            <a:custGeom>
              <a:avLst/>
              <a:gdLst>
                <a:gd name="T0" fmla="*/ 132 w 43200"/>
                <a:gd name="T1" fmla="*/ 0 h 43200"/>
                <a:gd name="T2" fmla="*/ 131 w 43200"/>
                <a:gd name="T3" fmla="*/ 0 h 43200"/>
                <a:gd name="T4" fmla="*/ 132 w 43200"/>
                <a:gd name="T5" fmla="*/ 384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5">
              <a:extLst>
                <a:ext uri="{FF2B5EF4-FFF2-40B4-BE49-F238E27FC236}">
                  <a16:creationId xmlns:a16="http://schemas.microsoft.com/office/drawing/2014/main" id="{C60B0E61-2E38-0A40-31E6-B7D0EDE3B9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9" y="3408"/>
              <a:ext cx="339" cy="780"/>
              <a:chOff x="1248" y="2352"/>
              <a:chExt cx="339" cy="780"/>
            </a:xfrm>
          </p:grpSpPr>
          <p:sp>
            <p:nvSpPr>
              <p:cNvPr id="25" name="Line 16">
                <a:extLst>
                  <a:ext uri="{FF2B5EF4-FFF2-40B4-BE49-F238E27FC236}">
                    <a16:creationId xmlns:a16="http://schemas.microsoft.com/office/drawing/2014/main" id="{0C692E73-59B2-F609-C93F-C841645F3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1" y="3132"/>
                <a:ext cx="30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6" name="Group 17">
                <a:extLst>
                  <a:ext uri="{FF2B5EF4-FFF2-40B4-BE49-F238E27FC236}">
                    <a16:creationId xmlns:a16="http://schemas.microsoft.com/office/drawing/2014/main" id="{AECDFADA-14E8-94A0-205D-0DB29FD2A8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8" y="2352"/>
                <a:ext cx="339" cy="780"/>
                <a:chOff x="3552" y="1487"/>
                <a:chExt cx="486" cy="1489"/>
              </a:xfrm>
            </p:grpSpPr>
            <p:sp>
              <p:nvSpPr>
                <p:cNvPr id="28" name="Arc 18">
                  <a:extLst>
                    <a:ext uri="{FF2B5EF4-FFF2-40B4-BE49-F238E27FC236}">
                      <a16:creationId xmlns:a16="http://schemas.microsoft.com/office/drawing/2014/main" id="{5CE97FF4-1272-F6AC-1E02-D0D1AC6951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665051" flipH="1">
                  <a:off x="3552" y="1487"/>
                  <a:ext cx="185" cy="1480"/>
                </a:xfrm>
                <a:custGeom>
                  <a:avLst/>
                  <a:gdLst>
                    <a:gd name="T0" fmla="*/ 0 w 21600"/>
                    <a:gd name="T1" fmla="*/ 0 h 42966"/>
                    <a:gd name="T2" fmla="*/ 27 w 21600"/>
                    <a:gd name="T3" fmla="*/ 1480 h 42966"/>
                    <a:gd name="T4" fmla="*/ 0 w 21600"/>
                    <a:gd name="T5" fmla="*/ 744 h 42966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966"/>
                    <a:gd name="T11" fmla="*/ 21600 w 21600"/>
                    <a:gd name="T12" fmla="*/ 42966 h 4296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966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305"/>
                        <a:pt x="13759" y="41395"/>
                        <a:pt x="3170" y="42966"/>
                      </a:cubicBezTo>
                    </a:path>
                    <a:path w="21600" h="42966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305"/>
                        <a:pt x="13759" y="41395"/>
                        <a:pt x="3170" y="42966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Arc 19">
                  <a:extLst>
                    <a:ext uri="{FF2B5EF4-FFF2-40B4-BE49-F238E27FC236}">
                      <a16:creationId xmlns:a16="http://schemas.microsoft.com/office/drawing/2014/main" id="{9916418D-5349-C487-B122-0AAB3C9729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1543920" flipH="1">
                  <a:off x="3842" y="1488"/>
                  <a:ext cx="196" cy="1488"/>
                </a:xfrm>
                <a:custGeom>
                  <a:avLst/>
                  <a:gdLst>
                    <a:gd name="T0" fmla="*/ 11 w 22887"/>
                    <a:gd name="T1" fmla="*/ 0 h 43200"/>
                    <a:gd name="T2" fmla="*/ 0 w 22887"/>
                    <a:gd name="T3" fmla="*/ 1487 h 43200"/>
                    <a:gd name="T4" fmla="*/ 11 w 22887"/>
                    <a:gd name="T5" fmla="*/ 744 h 43200"/>
                    <a:gd name="T6" fmla="*/ 0 60000 65536"/>
                    <a:gd name="T7" fmla="*/ 0 60000 65536"/>
                    <a:gd name="T8" fmla="*/ 0 60000 65536"/>
                    <a:gd name="T9" fmla="*/ 0 w 22887"/>
                    <a:gd name="T10" fmla="*/ 0 h 43200"/>
                    <a:gd name="T11" fmla="*/ 22887 w 22887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2887" h="43200" fill="none" extrusionOk="0">
                      <a:moveTo>
                        <a:pt x="1286" y="0"/>
                      </a:moveTo>
                      <a:cubicBezTo>
                        <a:pt x="13216" y="0"/>
                        <a:pt x="22887" y="9670"/>
                        <a:pt x="22887" y="21600"/>
                      </a:cubicBezTo>
                      <a:cubicBezTo>
                        <a:pt x="22887" y="33529"/>
                        <a:pt x="13216" y="43200"/>
                        <a:pt x="1287" y="43200"/>
                      </a:cubicBezTo>
                      <a:cubicBezTo>
                        <a:pt x="857" y="43199"/>
                        <a:pt x="428" y="43187"/>
                        <a:pt x="0" y="43161"/>
                      </a:cubicBezTo>
                    </a:path>
                    <a:path w="22887" h="43200" stroke="0" extrusionOk="0">
                      <a:moveTo>
                        <a:pt x="1286" y="0"/>
                      </a:moveTo>
                      <a:cubicBezTo>
                        <a:pt x="13216" y="0"/>
                        <a:pt x="22887" y="9670"/>
                        <a:pt x="22887" y="21600"/>
                      </a:cubicBezTo>
                      <a:cubicBezTo>
                        <a:pt x="22887" y="33529"/>
                        <a:pt x="13216" y="43200"/>
                        <a:pt x="1287" y="43200"/>
                      </a:cubicBezTo>
                      <a:cubicBezTo>
                        <a:pt x="857" y="43199"/>
                        <a:pt x="428" y="43187"/>
                        <a:pt x="0" y="43161"/>
                      </a:cubicBezTo>
                      <a:lnTo>
                        <a:pt x="1287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20">
                  <a:extLst>
                    <a:ext uri="{FF2B5EF4-FFF2-40B4-BE49-F238E27FC236}">
                      <a16:creationId xmlns:a16="http://schemas.microsoft.com/office/drawing/2014/main" id="{D85D62B5-0D4D-80BC-7B79-67DE94056E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1488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83A73D24-1DDF-5DDA-C840-D2E534BC0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" y="3456"/>
              <a:ext cx="3648" cy="432"/>
            </a:xfrm>
            <a:custGeom>
              <a:avLst/>
              <a:gdLst>
                <a:gd name="T0" fmla="*/ 0 w 3600"/>
                <a:gd name="T1" fmla="*/ 240 h 432"/>
                <a:gd name="T2" fmla="*/ 432 w 3600"/>
                <a:gd name="T3" fmla="*/ 48 h 432"/>
                <a:gd name="T4" fmla="*/ 1056 w 3600"/>
                <a:gd name="T5" fmla="*/ 192 h 432"/>
                <a:gd name="T6" fmla="*/ 1728 w 3600"/>
                <a:gd name="T7" fmla="*/ 0 h 432"/>
                <a:gd name="T8" fmla="*/ 2496 w 3600"/>
                <a:gd name="T9" fmla="*/ 240 h 432"/>
                <a:gd name="T10" fmla="*/ 3024 w 3600"/>
                <a:gd name="T11" fmla="*/ 0 h 432"/>
                <a:gd name="T12" fmla="*/ 3600 w 3600"/>
                <a:gd name="T13" fmla="*/ 432 h 4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00"/>
                <a:gd name="T22" fmla="*/ 0 h 432"/>
                <a:gd name="T23" fmla="*/ 3600 w 3600"/>
                <a:gd name="T24" fmla="*/ 432 h 4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00" h="432">
                  <a:moveTo>
                    <a:pt x="0" y="240"/>
                  </a:moveTo>
                  <a:lnTo>
                    <a:pt x="432" y="48"/>
                  </a:lnTo>
                  <a:lnTo>
                    <a:pt x="1056" y="192"/>
                  </a:lnTo>
                  <a:lnTo>
                    <a:pt x="1728" y="0"/>
                  </a:lnTo>
                  <a:lnTo>
                    <a:pt x="2496" y="240"/>
                  </a:lnTo>
                  <a:lnTo>
                    <a:pt x="3024" y="0"/>
                  </a:lnTo>
                  <a:lnTo>
                    <a:pt x="3600" y="432"/>
                  </a:lnTo>
                </a:path>
              </a:pathLst>
            </a:custGeom>
            <a:noFill/>
            <a:ln w="2540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62FE6629-AF44-0335-2187-1E1A7CB8946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8" y="3360"/>
              <a:ext cx="263" cy="768"/>
            </a:xfrm>
            <a:custGeom>
              <a:avLst/>
              <a:gdLst>
                <a:gd name="T0" fmla="*/ 132 w 43200"/>
                <a:gd name="T1" fmla="*/ 0 h 43200"/>
                <a:gd name="T2" fmla="*/ 131 w 43200"/>
                <a:gd name="T3" fmla="*/ 0 h 43200"/>
                <a:gd name="T4" fmla="*/ 132 w 43200"/>
                <a:gd name="T5" fmla="*/ 384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702"/>
                    <a:pt x="9620" y="45"/>
                    <a:pt x="21518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" name="Picture 24" descr="txp_fig">
            <a:extLst>
              <a:ext uri="{FF2B5EF4-FFF2-40B4-BE49-F238E27FC236}">
                <a16:creationId xmlns:a16="http://schemas.microsoft.com/office/drawing/2014/main" id="{69E47B18-B86F-F37D-60FA-1DF0EC42F0B9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15194" y="3340420"/>
            <a:ext cx="2395538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txp_fig">
            <a:extLst>
              <a:ext uri="{FF2B5EF4-FFF2-40B4-BE49-F238E27FC236}">
                <a16:creationId xmlns:a16="http://schemas.microsoft.com/office/drawing/2014/main" id="{6C7E45B2-2219-8FB2-F8A5-DCD6569CB8E8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458134" y="4431194"/>
            <a:ext cx="1287463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Willering">
            <a:extLst>
              <a:ext uri="{FF2B5EF4-FFF2-40B4-BE49-F238E27FC236}">
                <a16:creationId xmlns:a16="http://schemas.microsoft.com/office/drawing/2014/main" id="{701981A3-8BD4-F48F-692B-4D613D2D9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44" y="4021363"/>
            <a:ext cx="3379330" cy="229311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urved Down Arrow 13">
            <a:extLst>
              <a:ext uri="{FF2B5EF4-FFF2-40B4-BE49-F238E27FC236}">
                <a16:creationId xmlns:a16="http://schemas.microsoft.com/office/drawing/2014/main" id="{0D78AF35-198F-8045-04C7-DC1486423AAB}"/>
              </a:ext>
            </a:extLst>
          </p:cNvPr>
          <p:cNvSpPr/>
          <p:nvPr/>
        </p:nvSpPr>
        <p:spPr>
          <a:xfrm>
            <a:off x="6507581" y="646183"/>
            <a:ext cx="2456614" cy="942205"/>
          </a:xfrm>
          <a:prstGeom prst="curved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F9EBABF7-1078-E813-F7CB-9B48B44DC915}"/>
              </a:ext>
            </a:extLst>
          </p:cNvPr>
          <p:cNvSpPr txBox="1">
            <a:spLocks/>
          </p:cNvSpPr>
          <p:nvPr/>
        </p:nvSpPr>
        <p:spPr>
          <a:xfrm>
            <a:off x="7523064" y="1470783"/>
            <a:ext cx="4421603" cy="2983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sz="2400" b="1" i="1" u="sng" dirty="0"/>
              <a:t>FODO structure</a:t>
            </a:r>
            <a:endParaRPr lang="en-US" sz="2400" b="1" u="sng" dirty="0">
              <a:ea typeface="Times New Roman" pitchFamily="-112" charset="0"/>
              <a:cs typeface="Times New Roman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“</a:t>
            </a:r>
            <a:r>
              <a:rPr lang="en-US" sz="2400" b="1" i="1" dirty="0">
                <a:solidFill>
                  <a:srgbClr val="C00000"/>
                </a:solidFill>
                <a:ea typeface="Times New Roman" pitchFamily="-112" charset="0"/>
                <a:cs typeface="Times New Roman" pitchFamily="-112" charset="0"/>
              </a:rPr>
              <a:t>Cell</a:t>
            </a: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” of alternating focusing and defocusing elements (along with drifts, dipoles </a:t>
            </a:r>
            <a:r>
              <a:rPr lang="en-US" sz="2400" i="1" dirty="0" err="1">
                <a:ea typeface="Times New Roman" pitchFamily="-112" charset="0"/>
                <a:cs typeface="Times New Roman" pitchFamily="-112" charset="0"/>
              </a:rPr>
              <a:t>etc</a:t>
            </a:r>
            <a:r>
              <a:rPr lang="en-US" sz="2400" i="1" dirty="0">
                <a:ea typeface="Times New Roman" pitchFamily="-112" charset="0"/>
                <a:cs typeface="Times New Roman" pitchFamily="-112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ea typeface="Times New Roman" pitchFamily="-112" charset="0"/>
                <a:cs typeface="Times New Roman" pitchFamily="-112" charset="0"/>
              </a:rPr>
              <a:t>Structure repeats itself giving a strong periodicity in the ring</a:t>
            </a:r>
            <a:endParaRPr lang="en-GB" sz="2400" dirty="0">
              <a:ea typeface="Times New Roman" pitchFamily="-112" charset="0"/>
              <a:cs typeface="Times New Roman" pitchFamily="-11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C32055E-D0D3-23DB-B56F-93970D42F27D}"/>
              </a:ext>
            </a:extLst>
          </p:cNvPr>
          <p:cNvSpPr/>
          <p:nvPr/>
        </p:nvSpPr>
        <p:spPr>
          <a:xfrm>
            <a:off x="10276806" y="4138968"/>
            <a:ext cx="1231703" cy="217551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35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FODO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BD226663-8C41-4EA6-0189-25C69F3B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4048" y="1267963"/>
            <a:ext cx="8034675" cy="559491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2200" dirty="0"/>
              <a:t>The equations of motion moving along the FODO structure:</a:t>
            </a:r>
          </a:p>
        </p:txBody>
      </p:sp>
      <p:pic>
        <p:nvPicPr>
          <p:cNvPr id="10" name="Picture 2" descr="Willering">
            <a:extLst>
              <a:ext uri="{FF2B5EF4-FFF2-40B4-BE49-F238E27FC236}">
                <a16:creationId xmlns:a16="http://schemas.microsoft.com/office/drawing/2014/main" id="{701981A3-8BD4-F48F-692B-4D613D2D9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17" y="1324727"/>
            <a:ext cx="3492475" cy="2369894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x^prime_prime_+_.pdf">
            <a:extLst>
              <a:ext uri="{FF2B5EF4-FFF2-40B4-BE49-F238E27FC236}">
                <a16:creationId xmlns:a16="http://schemas.microsoft.com/office/drawing/2014/main" id="{6C64330D-185A-F740-B81E-9EB4A6EE83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410" y="1611900"/>
            <a:ext cx="4595081" cy="1214971"/>
          </a:xfrm>
          <a:prstGeom prst="rect">
            <a:avLst/>
          </a:prstGeom>
          <a:ln w="19050" cmpd="sng">
            <a:noFill/>
          </a:ln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058589E-74E8-DF2F-9854-D782E190F155}"/>
              </a:ext>
            </a:extLst>
          </p:cNvPr>
          <p:cNvSpPr/>
          <p:nvPr/>
        </p:nvSpPr>
        <p:spPr>
          <a:xfrm>
            <a:off x="6686452" y="1602661"/>
            <a:ext cx="1129032" cy="89034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061E796-D564-53E4-9131-D64D4FF37833}"/>
              </a:ext>
            </a:extLst>
          </p:cNvPr>
          <p:cNvSpPr/>
          <p:nvPr/>
        </p:nvSpPr>
        <p:spPr>
          <a:xfrm>
            <a:off x="8495498" y="1490290"/>
            <a:ext cx="1532024" cy="1044314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2EA4802-D534-8EC7-6EF6-19F4D9CACB25}"/>
              </a:ext>
            </a:extLst>
          </p:cNvPr>
          <p:cNvSpPr/>
          <p:nvPr/>
        </p:nvSpPr>
        <p:spPr>
          <a:xfrm>
            <a:off x="7187961" y="2340502"/>
            <a:ext cx="889406" cy="65615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594A548-FF29-331B-ABEE-95A8EC1C6EAA}"/>
              </a:ext>
            </a:extLst>
          </p:cNvPr>
          <p:cNvSpPr/>
          <p:nvPr/>
        </p:nvSpPr>
        <p:spPr>
          <a:xfrm>
            <a:off x="5722930" y="1546810"/>
            <a:ext cx="962260" cy="686648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526CCC5-ED0F-88EE-FDE4-0BF0F6D5BCC4}"/>
              </a:ext>
            </a:extLst>
          </p:cNvPr>
          <p:cNvSpPr/>
          <p:nvPr/>
        </p:nvSpPr>
        <p:spPr>
          <a:xfrm>
            <a:off x="8732093" y="2649479"/>
            <a:ext cx="2070928" cy="82701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Dipole contribution (weak focusing)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E4A4386-9BA5-23A9-D1A3-0728557E58B1}"/>
              </a:ext>
            </a:extLst>
          </p:cNvPr>
          <p:cNvSpPr/>
          <p:nvPr/>
        </p:nvSpPr>
        <p:spPr>
          <a:xfrm>
            <a:off x="3874240" y="2341981"/>
            <a:ext cx="2571614" cy="82097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Quadrupole contribution</a:t>
            </a:r>
          </a:p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(strong focusing)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BB303F-709A-B778-A9D5-7B3CC0515E71}"/>
              </a:ext>
            </a:extLst>
          </p:cNvPr>
          <p:cNvSpPr/>
          <p:nvPr/>
        </p:nvSpPr>
        <p:spPr>
          <a:xfrm>
            <a:off x="10234188" y="1558719"/>
            <a:ext cx="1481517" cy="55949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Dispersive contribution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7F17503-2D6A-31E7-4BE4-F280B3ABE454}"/>
                  </a:ext>
                </a:extLst>
              </p:cNvPr>
              <p:cNvSpPr/>
              <p:nvPr/>
            </p:nvSpPr>
            <p:spPr>
              <a:xfrm>
                <a:off x="3581400" y="5187702"/>
                <a:ext cx="4302140" cy="1222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 smtClean="0">
                                      <a:latin typeface="Cambria Math" panose="02040503050406030204" pitchFamily="18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 smtClean="0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𝑫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7F17503-2D6A-31E7-4BE4-F280B3ABE4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5187702"/>
                <a:ext cx="4302140" cy="12222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Content Placeholder 4">
            <a:extLst>
              <a:ext uri="{FF2B5EF4-FFF2-40B4-BE49-F238E27FC236}">
                <a16:creationId xmlns:a16="http://schemas.microsoft.com/office/drawing/2014/main" id="{41979D1A-D033-BC88-5564-F018BDADB3E1}"/>
              </a:ext>
            </a:extLst>
          </p:cNvPr>
          <p:cNvSpPr txBox="1">
            <a:spLocks/>
          </p:cNvSpPr>
          <p:nvPr/>
        </p:nvSpPr>
        <p:spPr>
          <a:xfrm>
            <a:off x="24928" y="3689039"/>
            <a:ext cx="12167072" cy="1619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sz="2000" dirty="0"/>
              <a:t>Setting				    and 		            we obtain </a:t>
            </a:r>
            <a:r>
              <a:rPr lang="en-US" sz="2000" i="1" dirty="0"/>
              <a:t>Hill’s equations, with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(s)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dirty="0"/>
              <a:t>depending on the position </a:t>
            </a:r>
            <a:r>
              <a:rPr lang="en-US" sz="2000" i="1" dirty="0"/>
              <a:t>s </a:t>
            </a:r>
            <a:r>
              <a:rPr lang="en-US" sz="2000" i="1" dirty="0">
                <a:cs typeface="Times New Roman" panose="02020603050405020304" pitchFamily="18" charset="0"/>
              </a:rPr>
              <a:t>and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s+L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) = </a:t>
            </a:r>
            <a:r>
              <a:rPr lang="en-US" sz="2000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K</a:t>
            </a:r>
            <a:r>
              <a:rPr lang="en-US" sz="2000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x,y</a:t>
            </a:r>
            <a:r>
              <a:rPr lang="en-US" sz="2000" i="1" dirty="0">
                <a:solidFill>
                  <a:schemeClr val="tx1"/>
                </a:solidFill>
                <a:cs typeface="Times New Roman" panose="02020603050405020304" pitchFamily="18" charset="0"/>
              </a:rPr>
              <a:t>(s) </a:t>
            </a:r>
            <a:r>
              <a:rPr lang="en-US" sz="2000" dirty="0"/>
              <a:t>periodic functions, where </a:t>
            </a:r>
            <a:r>
              <a:rPr lang="en-US" sz="2000" i="1" dirty="0">
                <a:cs typeface="Times New Roman" panose="02020603050405020304" pitchFamily="18" charset="0"/>
              </a:rPr>
              <a:t>L</a:t>
            </a:r>
            <a:r>
              <a:rPr lang="en-US" sz="2000" dirty="0"/>
              <a:t> is the periodicity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Solutions describe a quasi harmonic oscillation, where </a:t>
            </a:r>
            <a:r>
              <a:rPr lang="en-US" sz="2000" b="1" dirty="0">
                <a:solidFill>
                  <a:srgbClr val="93318A"/>
                </a:solidFill>
              </a:rPr>
              <a:t>amplitude</a:t>
            </a:r>
            <a:r>
              <a:rPr lang="en-US" sz="2000" dirty="0"/>
              <a:t>,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phase</a:t>
            </a:r>
            <a:r>
              <a:rPr lang="en-US" sz="2000" dirty="0"/>
              <a:t> (and </a:t>
            </a:r>
            <a:r>
              <a:rPr lang="en-US" sz="2000" b="1" dirty="0">
                <a:solidFill>
                  <a:schemeClr val="tx1"/>
                </a:solidFill>
              </a:rPr>
              <a:t>dispersion</a:t>
            </a:r>
            <a:r>
              <a:rPr lang="en-US" sz="2000" dirty="0"/>
              <a:t>) depend on the position s in the ring</a:t>
            </a:r>
            <a:endParaRPr lang="el-GR" sz="2000" dirty="0"/>
          </a:p>
        </p:txBody>
      </p:sp>
      <p:pic>
        <p:nvPicPr>
          <p:cNvPr id="45" name="Picture 44" descr="K_x(s)_=_left(_k.pdf">
            <a:extLst>
              <a:ext uri="{FF2B5EF4-FFF2-40B4-BE49-F238E27FC236}">
                <a16:creationId xmlns:a16="http://schemas.microsoft.com/office/drawing/2014/main" id="{77C5502F-5A63-AF5F-062E-946FB733E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82" y="3605702"/>
            <a:ext cx="2705100" cy="622300"/>
          </a:xfrm>
          <a:prstGeom prst="rect">
            <a:avLst/>
          </a:prstGeom>
        </p:spPr>
      </p:pic>
      <p:pic>
        <p:nvPicPr>
          <p:cNvPr id="46" name="Picture 45" descr="K_y(s)_=_-k(s).pdf">
            <a:extLst>
              <a:ext uri="{FF2B5EF4-FFF2-40B4-BE49-F238E27FC236}">
                <a16:creationId xmlns:a16="http://schemas.microsoft.com/office/drawing/2014/main" id="{9F35C7F1-405F-F3E6-4E95-F8EA1CE6AD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3855342"/>
            <a:ext cx="1612900" cy="27940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DA3A0C99-3EC3-7A10-8EA4-B5947EC5D09E}"/>
              </a:ext>
            </a:extLst>
          </p:cNvPr>
          <p:cNvSpPr/>
          <p:nvPr/>
        </p:nvSpPr>
        <p:spPr>
          <a:xfrm>
            <a:off x="4491536" y="5275263"/>
            <a:ext cx="942677" cy="1040135"/>
          </a:xfrm>
          <a:prstGeom prst="ellipse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CD9E867-235C-D67A-23ED-370F084E5AB1}"/>
              </a:ext>
            </a:extLst>
          </p:cNvPr>
          <p:cNvSpPr/>
          <p:nvPr/>
        </p:nvSpPr>
        <p:spPr>
          <a:xfrm>
            <a:off x="5716199" y="5314576"/>
            <a:ext cx="942677" cy="1040135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1DA3534-9884-1BA2-72ED-631CAF1ED228}"/>
              </a:ext>
            </a:extLst>
          </p:cNvPr>
          <p:cNvSpPr/>
          <p:nvPr/>
        </p:nvSpPr>
        <p:spPr>
          <a:xfrm>
            <a:off x="6841665" y="5671127"/>
            <a:ext cx="942677" cy="79216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6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4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9" grpId="0" animBg="1"/>
      <p:bldP spid="51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5611"/>
            <a:ext cx="10515600" cy="1325563"/>
          </a:xfrm>
        </p:spPr>
        <p:txBody>
          <a:bodyPr/>
          <a:lstStyle/>
          <a:p>
            <a:r>
              <a:rPr lang="en-US" dirty="0"/>
              <a:t>Transverse motion – </a:t>
            </a:r>
            <a:r>
              <a:rPr lang="en-US" dirty="0" err="1"/>
              <a:t>betatron</a:t>
            </a:r>
            <a:r>
              <a:rPr lang="en-US" dirty="0"/>
              <a:t> oscillations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44775-2560-65EE-49EF-A6D38AD190E5}"/>
                  </a:ext>
                </a:extLst>
              </p:cNvPr>
              <p:cNvSpPr txBox="1"/>
              <p:nvPr/>
            </p:nvSpPr>
            <p:spPr>
              <a:xfrm>
                <a:off x="4016311" y="1341730"/>
                <a:ext cx="8040180" cy="4752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Particles perform </a:t>
                </a:r>
                <a:r>
                  <a:rPr lang="en-US" sz="2200" b="1" dirty="0">
                    <a:solidFill>
                      <a:srgbClr val="C00000"/>
                    </a:solidFill>
                  </a:rPr>
                  <a:t>oscillations</a:t>
                </a:r>
                <a:r>
                  <a:rPr lang="en-US" sz="2200" dirty="0">
                    <a:solidFill>
                      <a:srgbClr val="C00000"/>
                    </a:solidFill>
                  </a:rPr>
                  <a:t> (</a:t>
                </a:r>
                <a:r>
                  <a:rPr lang="en-US" sz="2200" b="1" dirty="0" err="1">
                    <a:solidFill>
                      <a:srgbClr val="C00000"/>
                    </a:solidFill>
                  </a:rPr>
                  <a:t>betatron</a:t>
                </a:r>
                <a:r>
                  <a:rPr lang="en-US" sz="2200" dirty="0">
                    <a:solidFill>
                      <a:srgbClr val="C00000"/>
                    </a:solidFill>
                  </a:rPr>
                  <a:t>) 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around the </a:t>
                </a:r>
                <a:r>
                  <a:rPr lang="en-US" sz="2200" b="1" dirty="0">
                    <a:solidFill>
                      <a:schemeClr val="accent5">
                        <a:lumMod val="50000"/>
                      </a:schemeClr>
                    </a:solidFill>
                  </a:rPr>
                  <a:t>design orbit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The motion is bound from the </a:t>
                </a:r>
                <a:r>
                  <a:rPr lang="en-US" sz="2200" b="1" dirty="0">
                    <a:solidFill>
                      <a:srgbClr val="0070C0"/>
                    </a:solidFill>
                  </a:rPr>
                  <a:t>envelope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, </a:t>
                </a:r>
                <a:endParaRPr lang="en-US" sz="2200" b="1" i="1" dirty="0">
                  <a:solidFill>
                    <a:schemeClr val="accent5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0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beta function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characteristic of the ring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emittance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is a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constant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of the motion (Liouville’s theorem: the area is preserved)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It defines an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ellipse in the phase space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(Courant-Snyder invariant)</a:t>
                </a:r>
              </a:p>
              <a:p>
                <a:pPr lvl="2"/>
                <a:r>
                  <a:rPr lang="en-US" sz="2000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l-G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)+2</m:t>
                    </m:r>
                    <m:sSub>
                      <m:sSubPr>
                        <m:ctrlP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)+2</m:t>
                    </m:r>
                    <m:sSub>
                      <m:sSubPr>
                        <m:ctrlP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p>
                        <m: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,</a:t>
                </a:r>
              </a:p>
              <a:p>
                <a:pPr lvl="1"/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	</a:t>
                </a:r>
                <a:r>
                  <a:rPr lang="el-GR" sz="2000" dirty="0">
                    <a:solidFill>
                      <a:schemeClr val="accent5">
                        <a:lumMod val="50000"/>
                      </a:schemeClr>
                    </a:solidFill>
                  </a:rPr>
                  <a:t>     α,β,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y:	optics functions</a:t>
                </a:r>
                <a:endParaRPr lang="el-GR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It cannot be changed by the optics functions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envelope gives the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beam size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of a particle ensemble</a:t>
                </a:r>
                <a:endParaRPr lang="en-US" sz="22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# of oscillations per turn, </a:t>
                </a:r>
                <a:r>
                  <a:rPr lang="en-US" sz="2200" b="1" u="sng" dirty="0">
                    <a:solidFill>
                      <a:schemeClr val="accent5">
                        <a:lumMod val="50000"/>
                      </a:schemeClr>
                    </a:solidFill>
                  </a:rPr>
                  <a:t>tune: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b="1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44775-2560-65EE-49EF-A6D38AD19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311" y="1341730"/>
                <a:ext cx="8040180" cy="4752519"/>
              </a:xfrm>
              <a:prstGeom prst="rect">
                <a:avLst/>
              </a:prstGeom>
              <a:blipFill>
                <a:blip r:embed="rId2"/>
                <a:stretch>
                  <a:fillRect l="-910" t="-8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88C600B-7CE3-8B67-A67C-DF8F16AA9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72511"/>
            <a:ext cx="3657600" cy="274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987723-5FF7-D60B-B9AD-8A0A9F152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72511"/>
            <a:ext cx="3657600" cy="2743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E5A023-2C22-7D6E-BF7A-310C11AD48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66544"/>
            <a:ext cx="3657600" cy="2743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D21BA7-D36C-EDF8-B7F4-AE40A8C8C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7" y="1266544"/>
            <a:ext cx="3657600" cy="2743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3C75252-F2BB-BC4C-ECC2-8F24DD53C005}"/>
              </a:ext>
            </a:extLst>
          </p:cNvPr>
          <p:cNvSpPr txBox="1"/>
          <p:nvPr/>
        </p:nvSpPr>
        <p:spPr>
          <a:xfrm>
            <a:off x="1958638" y="3792974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 [m]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F373B-F607-D407-0304-FD73F39B5B01}"/>
              </a:ext>
            </a:extLst>
          </p:cNvPr>
          <p:cNvSpPr txBox="1"/>
          <p:nvPr/>
        </p:nvSpPr>
        <p:spPr>
          <a:xfrm rot="16200000">
            <a:off x="-15218" y="2347928"/>
            <a:ext cx="554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 y[m]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3185C33-6C54-0936-B289-1014F6D6AACB}"/>
              </a:ext>
            </a:extLst>
          </p:cNvPr>
          <p:cNvCxnSpPr>
            <a:cxnSpLocks/>
          </p:cNvCxnSpPr>
          <p:nvPr/>
        </p:nvCxnSpPr>
        <p:spPr>
          <a:xfrm>
            <a:off x="2901015" y="1374852"/>
            <a:ext cx="0" cy="228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B17F760A-A814-2EC7-74D0-9EFBD726EC0B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20000" contrast="40000"/>
          </a:blip>
          <a:stretch>
            <a:fillRect/>
          </a:stretch>
        </p:blipFill>
        <p:spPr>
          <a:xfrm>
            <a:off x="513187" y="4180537"/>
            <a:ext cx="3393225" cy="219317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78CA80F-C132-C988-F3D8-060848BF61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5089674"/>
            <a:ext cx="2080523" cy="822142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E3693521-70A8-1293-B708-17EBD0F79F13}"/>
              </a:ext>
            </a:extLst>
          </p:cNvPr>
          <p:cNvSpPr/>
          <p:nvPr/>
        </p:nvSpPr>
        <p:spPr>
          <a:xfrm>
            <a:off x="2825414" y="4646197"/>
            <a:ext cx="151202" cy="159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407A26-5F5A-FAB5-E8CD-4A0049CDCA2D}"/>
              </a:ext>
            </a:extLst>
          </p:cNvPr>
          <p:cNvSpPr/>
          <p:nvPr/>
        </p:nvSpPr>
        <p:spPr>
          <a:xfrm>
            <a:off x="2295570" y="5468339"/>
            <a:ext cx="151202" cy="15943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1FA7670-4E46-197E-8876-12A81B39D0A0}"/>
              </a:ext>
            </a:extLst>
          </p:cNvPr>
          <p:cNvSpPr/>
          <p:nvPr/>
        </p:nvSpPr>
        <p:spPr>
          <a:xfrm>
            <a:off x="1486973" y="5822217"/>
            <a:ext cx="151202" cy="159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958B06F-8AAD-E7F4-AD02-E9351E98C834}"/>
              </a:ext>
            </a:extLst>
          </p:cNvPr>
          <p:cNvSpPr/>
          <p:nvPr/>
        </p:nvSpPr>
        <p:spPr>
          <a:xfrm>
            <a:off x="1411372" y="5192429"/>
            <a:ext cx="151202" cy="159438"/>
          </a:xfrm>
          <a:prstGeom prst="ellipse">
            <a:avLst/>
          </a:prstGeom>
          <a:solidFill>
            <a:srgbClr val="AA2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5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2" grpId="0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644035" y="-12614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/>
              <a:t>Resonances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Asvesta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E1B3-8AFC-4A6B-A388-DC23A387567F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07684" y="1288226"/>
                <a:ext cx="6781522" cy="292891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tunes in the respective planes:</a:t>
                </a:r>
                <a:r>
                  <a:rPr lang="en-US" sz="2000" spc="-1" dirty="0">
                    <a:solidFill>
                      <a:prstClr val="black"/>
                    </a:solidFill>
                    <a:uFill>
                      <a:solidFill>
                        <a:srgbClr val="FFFFFF"/>
                      </a:solidFill>
                    </a:u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pc="-1" smtClean="0">
                            <a:solidFill>
                              <a:prstClr val="black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</m:d>
                  </m:oMath>
                </a14:m>
                <a:endParaRPr lang="en-US" sz="2000" b="1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Define resonance conditions described by: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where </a:t>
                </a:r>
                <a:r>
                  <a:rPr lang="en-GB" sz="2000" dirty="0" err="1">
                    <a:solidFill>
                      <a:schemeClr val="accent5">
                        <a:lumMod val="50000"/>
                      </a:schemeClr>
                    </a:solidFill>
                  </a:rPr>
                  <a:t>m,n,l</a:t>
                </a: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  integers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𝑚|+|𝑛| the resonance order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accent5">
                        <a:lumMod val="50000"/>
                      </a:schemeClr>
                    </a:solidFill>
                  </a:rPr>
                  <a:t>If the above condition is satisfied: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Particle losses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Emittance increase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84" y="1288226"/>
                <a:ext cx="6781522" cy="2928911"/>
              </a:xfrm>
              <a:prstGeom prst="rect">
                <a:avLst/>
              </a:prstGeom>
              <a:blipFill>
                <a:blip r:embed="rId2"/>
                <a:stretch>
                  <a:fillRect l="-989" t="-1040" b="-4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3498445" y="576375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85719" y="575531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051513" y="5763759"/>
            <a:ext cx="30278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630557" y="6137376"/>
            <a:ext cx="116162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62478" y="6137376"/>
            <a:ext cx="1161627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31731" y="576375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95712" y="575531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84799" y="5763759"/>
            <a:ext cx="30278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80902"/>
            <a:ext cx="5500785" cy="412558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9711"/>
            <a:ext cx="5500785" cy="41255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8520"/>
            <a:ext cx="5500785" cy="412558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15" y="1277329"/>
            <a:ext cx="5500785" cy="4125589"/>
          </a:xfrm>
          <a:prstGeom prst="rect">
            <a:avLst/>
          </a:prstGeom>
        </p:spPr>
      </p:pic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86033" y="4348480"/>
          <a:ext cx="655438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7190">
                  <a:extLst>
                    <a:ext uri="{9D8B030D-6E8A-4147-A177-3AD203B41FA5}">
                      <a16:colId xmlns:a16="http://schemas.microsoft.com/office/drawing/2014/main" val="365009465"/>
                    </a:ext>
                  </a:extLst>
                </a:gridCol>
                <a:gridCol w="1638595">
                  <a:extLst>
                    <a:ext uri="{9D8B030D-6E8A-4147-A177-3AD203B41FA5}">
                      <a16:colId xmlns:a16="http://schemas.microsoft.com/office/drawing/2014/main" val="1442639679"/>
                    </a:ext>
                  </a:extLst>
                </a:gridCol>
                <a:gridCol w="1638595">
                  <a:extLst>
                    <a:ext uri="{9D8B030D-6E8A-4147-A177-3AD203B41FA5}">
                      <a16:colId xmlns:a16="http://schemas.microsoft.com/office/drawing/2014/main" val="261528856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/>
                        <a:t>Resonances</a:t>
                      </a:r>
                      <a:endParaRPr lang="en-US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Machine Periodicity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21897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Magnetic Field</a:t>
                      </a:r>
                      <a:r>
                        <a:rPr lang="en-US" sz="2000" baseline="0" dirty="0"/>
                        <a:t> Component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7429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Systematic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Non Systematic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31595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dirty="0"/>
                        <a:t>Skew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23864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99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2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935"/>
          <a:stretch/>
        </p:blipFill>
        <p:spPr>
          <a:xfrm>
            <a:off x="1250782" y="1395003"/>
            <a:ext cx="2650785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3270"/>
          <a:stretch/>
        </p:blipFill>
        <p:spPr>
          <a:xfrm>
            <a:off x="9302508" y="1395003"/>
            <a:ext cx="2476001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3276"/>
          <a:stretch/>
        </p:blipFill>
        <p:spPr>
          <a:xfrm>
            <a:off x="1129567" y="3894188"/>
            <a:ext cx="2743123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5149"/>
          <a:stretch/>
        </p:blipFill>
        <p:spPr>
          <a:xfrm>
            <a:off x="9253476" y="3894188"/>
            <a:ext cx="2525033" cy="24384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20637" y="2212351"/>
            <a:ext cx="2354855" cy="627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Normal Quadrupole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50346" y="4614863"/>
            <a:ext cx="2354855" cy="5650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Normal </a:t>
            </a:r>
            <a:r>
              <a:rPr lang="en-US" sz="1867" dirty="0" err="1">
                <a:solidFill>
                  <a:schemeClr val="tx1"/>
                </a:solidFill>
                <a:latin typeface="Helvetica Neue"/>
              </a:rPr>
              <a:t>Sextupole</a:t>
            </a:r>
            <a:endParaRPr lang="en-US" sz="1867"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8134" y="3030673"/>
            <a:ext cx="2354855" cy="8815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Skew Quadrupole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8135" y="5325693"/>
            <a:ext cx="2354855" cy="8815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67" dirty="0">
                <a:solidFill>
                  <a:schemeClr val="tx1"/>
                </a:solidFill>
                <a:latin typeface="Helvetica Neue"/>
              </a:rPr>
              <a:t>Skew </a:t>
            </a:r>
            <a:r>
              <a:rPr lang="en-US" sz="1867" dirty="0" err="1">
                <a:solidFill>
                  <a:schemeClr val="tx1"/>
                </a:solidFill>
                <a:latin typeface="Helvetica Neue"/>
              </a:rPr>
              <a:t>Sextupole</a:t>
            </a:r>
            <a:endParaRPr lang="en-US" sz="1867" dirty="0">
              <a:solidFill>
                <a:schemeClr val="tx1"/>
              </a:solidFill>
              <a:latin typeface="Helvetica Neue"/>
            </a:endParaRPr>
          </a:p>
        </p:txBody>
      </p:sp>
      <p:cxnSp>
        <p:nvCxnSpPr>
          <p:cNvPr id="17" name="Elbow Connector 16"/>
          <p:cNvCxnSpPr>
            <a:stCxn id="12" idx="2"/>
            <a:endCxn id="14" idx="1"/>
          </p:cNvCxnSpPr>
          <p:nvPr/>
        </p:nvCxnSpPr>
        <p:spPr>
          <a:xfrm rot="16200000" flipH="1">
            <a:off x="5577552" y="2260844"/>
            <a:ext cx="631097" cy="1790069"/>
          </a:xfrm>
          <a:prstGeom prst="bentConnector2">
            <a:avLst/>
          </a:prstGeom>
          <a:ln w="19050">
            <a:solidFill>
              <a:srgbClr val="843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3" idx="2"/>
            <a:endCxn id="15" idx="1"/>
          </p:cNvCxnSpPr>
          <p:nvPr/>
        </p:nvCxnSpPr>
        <p:spPr>
          <a:xfrm rot="16200000" flipH="1">
            <a:off x="5514680" y="4492994"/>
            <a:ext cx="586547" cy="1960361"/>
          </a:xfrm>
          <a:prstGeom prst="bentConnector2">
            <a:avLst/>
          </a:prstGeom>
          <a:ln w="19050">
            <a:solidFill>
              <a:srgbClr val="843C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922175" y="3116389"/>
                <a:ext cx="1755472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867" dirty="0">
                    <a:latin typeface="Helvetica Neue"/>
                  </a:rPr>
                  <a:t> Rotation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175" y="3116389"/>
                <a:ext cx="1755472" cy="379656"/>
              </a:xfrm>
              <a:prstGeom prst="rect">
                <a:avLst/>
              </a:prstGeom>
              <a:blipFill>
                <a:blip r:embed="rId7"/>
                <a:stretch>
                  <a:fillRect t="-8065" b="-274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794235" y="5423170"/>
                <a:ext cx="1750431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sz="18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1867" dirty="0">
                    <a:latin typeface="Helvetica Neue"/>
                  </a:rPr>
                  <a:t> Rotation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235" y="5423170"/>
                <a:ext cx="1750431" cy="379656"/>
              </a:xfrm>
              <a:prstGeom prst="rect">
                <a:avLst/>
              </a:prstGeom>
              <a:blipFill>
                <a:blip r:embed="rId8"/>
                <a:stretch>
                  <a:fillRect t="-8065" b="-25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4118910" y="1550933"/>
            <a:ext cx="4705023" cy="6987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>
                <a:solidFill>
                  <a:schemeClr val="tx1"/>
                </a:solidFill>
                <a:latin typeface="Helvetica Neue"/>
              </a:rPr>
              <a:t>Normal components become skew when rotated by half the rotation symmetry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41458" y="5855535"/>
            <a:ext cx="721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"/>
              </a:rPr>
              <a:t>Plots from:</a:t>
            </a:r>
          </a:p>
          <a:p>
            <a:r>
              <a:rPr lang="en-US" dirty="0">
                <a:latin typeface="Helvetica Neue"/>
                <a:hlinkClick r:id="rId9"/>
              </a:rPr>
              <a:t>T. </a:t>
            </a:r>
            <a:r>
              <a:rPr lang="en-US" dirty="0" err="1">
                <a:latin typeface="Helvetica Neue"/>
                <a:hlinkClick r:id="rId9"/>
              </a:rPr>
              <a:t>Satogata</a:t>
            </a:r>
            <a:r>
              <a:rPr lang="en-US" dirty="0">
                <a:latin typeface="Helvetica Neue"/>
                <a:hlinkClick r:id="rId9"/>
              </a:rPr>
              <a:t> </a:t>
            </a:r>
            <a:r>
              <a:rPr lang="en-US" i="1" dirty="0">
                <a:latin typeface="Helvetica Neue"/>
                <a:hlinkClick r:id="rId9"/>
              </a:rPr>
              <a:t>et al</a:t>
            </a:r>
            <a:r>
              <a:rPr lang="en-US" dirty="0">
                <a:latin typeface="Helvetica Neue"/>
                <a:hlinkClick r:id="rId9"/>
              </a:rPr>
              <a:t>., "</a:t>
            </a:r>
            <a:r>
              <a:rPr lang="en-US" i="1" dirty="0">
                <a:latin typeface="Helvetica Neue"/>
                <a:hlinkClick r:id="rId9"/>
              </a:rPr>
              <a:t>Magnets and Magnet Technology</a:t>
            </a:r>
            <a:r>
              <a:rPr lang="en-US" dirty="0">
                <a:latin typeface="Helvetica Neue"/>
                <a:hlinkClick r:id="rId9"/>
              </a:rPr>
              <a:t>", USPAS2013</a:t>
            </a:r>
            <a:endParaRPr lang="en-US" i="1" dirty="0">
              <a:latin typeface="Helvetica Neue"/>
            </a:endParaRPr>
          </a:p>
          <a:p>
            <a:endParaRPr lang="en-US" dirty="0">
              <a:latin typeface="Helvetica Neue"/>
            </a:endParaRP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3AE7143A-F541-4F1A-A8F2-FF8D49B151E8}"/>
              </a:ext>
            </a:extLst>
          </p:cNvPr>
          <p:cNvSpPr txBox="1">
            <a:spLocks/>
          </p:cNvSpPr>
          <p:nvPr/>
        </p:nvSpPr>
        <p:spPr>
          <a:xfrm>
            <a:off x="838200" y="24846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Magnetic Field Component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22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35"/>
    </mc:Choice>
    <mc:Fallback xmlns=""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738" y="1517660"/>
            <a:ext cx="6096000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cxnSpLocks/>
          </p:cNvCxnSpPr>
          <p:nvPr/>
        </p:nvCxnSpPr>
        <p:spPr>
          <a:xfrm flipV="1">
            <a:off x="4138856" y="1903192"/>
            <a:ext cx="510253" cy="94903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8232" y="1014870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prstClr val="black">
                    <a:lumMod val="75000"/>
                  </a:prstClr>
                </a:solidFill>
                <a:latin typeface="Helvetica Neue"/>
              </a:rPr>
              <a:t>Non-Systematic Resonance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10597744" y="1400277"/>
            <a:ext cx="1465776" cy="2210125"/>
            <a:chOff x="8012478" y="744646"/>
            <a:chExt cx="1099332" cy="1657594"/>
          </a:xfrm>
        </p:grpSpPr>
        <p:sp>
          <p:nvSpPr>
            <p:cNvPr id="59" name="Oval 58"/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61" name="Straight Connector 60"/>
            <p:cNvCxnSpPr>
              <a:stCxn id="59" idx="0"/>
              <a:endCxn id="59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69" name="Rectangle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7"/>
                  <a:stretch>
                    <a:fillRect l="-1382" t="-9333" r="-645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0" name="Straight Arrow Connector 69"/>
            <p:cNvCxnSpPr>
              <a:stCxn id="69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5661753" y="5882273"/>
            <a:ext cx="5365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Helvetica Neue"/>
              </a:rPr>
              <a:t>The errors </a:t>
            </a:r>
            <a:r>
              <a:rPr lang="en-US" sz="2000" b="1" dirty="0">
                <a:latin typeface="Helvetica Neue"/>
              </a:rPr>
              <a:t>cancel out due to the periodicity</a:t>
            </a:r>
          </a:p>
        </p:txBody>
      </p:sp>
      <p:sp>
        <p:nvSpPr>
          <p:cNvPr id="23" name="Title 4">
            <a:extLst>
              <a:ext uri="{FF2B5EF4-FFF2-40B4-BE49-F238E27FC236}">
                <a16:creationId xmlns:a16="http://schemas.microsoft.com/office/drawing/2014/main" id="{7F97755A-1CD8-4451-9D6C-5AEE420BA4D6}"/>
              </a:ext>
            </a:extLst>
          </p:cNvPr>
          <p:cNvSpPr txBox="1">
            <a:spLocks/>
          </p:cNvSpPr>
          <p:nvPr/>
        </p:nvSpPr>
        <p:spPr>
          <a:xfrm>
            <a:off x="833533" y="249626"/>
            <a:ext cx="10515600" cy="11665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Machine Periodicity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3B682F-559A-7F2C-FA6B-C57FFE9C058E}"/>
                  </a:ext>
                </a:extLst>
              </p:cNvPr>
              <p:cNvSpPr txBox="1"/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3B682F-559A-7F2C-FA6B-C57FFE9C0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blipFill>
                <a:blip r:embed="rId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6452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35"/>
    </mc:Choice>
    <mc:Fallback xmlns=""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7" y="1485304"/>
            <a:ext cx="6096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27" y="1491769"/>
            <a:ext cx="6096000" cy="45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0059"/>
            <a:ext cx="6096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0059"/>
            <a:ext cx="6096000" cy="4572000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cxnSpLocks/>
            <a:endCxn id="13" idx="1"/>
          </p:cNvCxnSpPr>
          <p:nvPr/>
        </p:nvCxnSpPr>
        <p:spPr>
          <a:xfrm flipV="1">
            <a:off x="4035964" y="1668404"/>
            <a:ext cx="382634" cy="11904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latin typeface="Helvetica Neue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598" y="1468349"/>
                <a:ext cx="1548569" cy="400110"/>
              </a:xfrm>
              <a:prstGeom prst="rect">
                <a:avLst/>
              </a:prstGeom>
              <a:blipFill>
                <a:blip r:embed="rId7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0" y="1019385"/>
            <a:ext cx="9782801" cy="12398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endParaRPr lang="en-US" sz="2667" dirty="0">
              <a:solidFill>
                <a:prstClr val="black">
                  <a:lumMod val="75000"/>
                </a:prstClr>
              </a:solidFill>
              <a:latin typeface="Helvetica Neue"/>
              <a:cs typeface="Calibri" panose="020F0502020204030204" pitchFamily="34" charset="0"/>
            </a:endParaRPr>
          </a:p>
          <a:p>
            <a:pPr defTabSz="914377">
              <a:defRPr/>
            </a:pPr>
            <a:r>
              <a:rPr lang="en-US" sz="2667" dirty="0">
                <a:solidFill>
                  <a:prstClr val="black">
                    <a:lumMod val="75000"/>
                  </a:prstClr>
                </a:solidFill>
                <a:latin typeface="Helvetica Neue"/>
              </a:rPr>
              <a:t>Systematic Resonance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0698939" y="1320279"/>
            <a:ext cx="1465776" cy="2210125"/>
            <a:chOff x="8012478" y="744646"/>
            <a:chExt cx="1099332" cy="1657594"/>
          </a:xfrm>
        </p:grpSpPr>
        <p:sp>
          <p:nvSpPr>
            <p:cNvPr id="29" name="Oval 28"/>
            <p:cNvSpPr/>
            <p:nvPr/>
          </p:nvSpPr>
          <p:spPr>
            <a:xfrm>
              <a:off x="8012478" y="1298881"/>
              <a:ext cx="1097280" cy="1097280"/>
            </a:xfrm>
            <a:prstGeom prst="ellipse">
              <a:avLst/>
            </a:prstGeom>
            <a:solidFill>
              <a:srgbClr val="C55A1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  <p:cxnSp>
          <p:nvCxnSpPr>
            <p:cNvPr id="30" name="Straight Connector 29"/>
            <p:cNvCxnSpPr>
              <a:stCxn id="29" idx="0"/>
              <a:endCxn id="29" idx="4"/>
            </p:cNvCxnSpPr>
            <p:nvPr/>
          </p:nvCxnSpPr>
          <p:spPr>
            <a:xfrm>
              <a:off x="8561118" y="1298881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12478" y="1847521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320000">
              <a:off x="8563170" y="1304960"/>
              <a:ext cx="0" cy="10972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320000">
              <a:off x="8014530" y="185360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320000" flipV="1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173171" y="1459574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320000">
              <a:off x="8175223" y="1465653"/>
              <a:ext cx="775894" cy="7758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𝟏𝟔</m:t>
                      </m:r>
                    </m:oMath>
                  </a14:m>
                  <a:r>
                    <a:rPr lang="en-US" sz="2400" b="1" dirty="0">
                      <a:latin typeface="Helvetica Neue"/>
                    </a:rPr>
                    <a:t> cells</a:t>
                  </a:r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0627" y="744646"/>
                  <a:ext cx="992099" cy="346249"/>
                </a:xfrm>
                <a:prstGeom prst="rect">
                  <a:avLst/>
                </a:prstGeom>
                <a:blipFill>
                  <a:blip r:embed="rId8"/>
                  <a:stretch>
                    <a:fillRect l="-922" t="-9333" r="-6912" b="-3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/>
            <p:cNvCxnSpPr>
              <a:stCxn id="38" idx="2"/>
            </p:cNvCxnSpPr>
            <p:nvPr/>
          </p:nvCxnSpPr>
          <p:spPr>
            <a:xfrm flipH="1">
              <a:off x="8458215" y="1090895"/>
              <a:ext cx="128462" cy="18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8149638" y="1436041"/>
              <a:ext cx="822960" cy="8229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Helvetica Neue"/>
              </a:endParaRPr>
            </a:p>
          </p:txBody>
        </p:sp>
      </p:grpSp>
      <p:sp>
        <p:nvSpPr>
          <p:cNvPr id="26" name="Title 4">
            <a:extLst>
              <a:ext uri="{FF2B5EF4-FFF2-40B4-BE49-F238E27FC236}">
                <a16:creationId xmlns:a16="http://schemas.microsoft.com/office/drawing/2014/main" id="{23B477EE-E403-464B-95A6-864D29C50172}"/>
              </a:ext>
            </a:extLst>
          </p:cNvPr>
          <p:cNvSpPr txBox="1">
            <a:spLocks/>
          </p:cNvSpPr>
          <p:nvPr/>
        </p:nvSpPr>
        <p:spPr>
          <a:xfrm>
            <a:off x="855907" y="241087"/>
            <a:ext cx="10515600" cy="130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Machine Periodicity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CD28AD-4437-E205-95D1-8618FAF157B8}"/>
              </a:ext>
            </a:extLst>
          </p:cNvPr>
          <p:cNvSpPr/>
          <p:nvPr/>
        </p:nvSpPr>
        <p:spPr>
          <a:xfrm>
            <a:off x="6852377" y="5852004"/>
            <a:ext cx="46121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Helvetica Neue"/>
              </a:rPr>
              <a:t>The errors </a:t>
            </a:r>
            <a:r>
              <a:rPr lang="en-US" sz="2000" b="1" dirty="0">
                <a:latin typeface="Helvetica Neue"/>
              </a:rPr>
              <a:t>sum up </a:t>
            </a:r>
            <a:r>
              <a:rPr lang="en-US" sz="2000" dirty="0">
                <a:latin typeface="Helvetica Neue"/>
              </a:rPr>
              <a:t>– strong resonance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96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35"/>
    </mc:Choice>
    <mc:Fallback xmlns="">
      <p:transition spd="slow" advTm="58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6248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Based on:</a:t>
            </a:r>
          </a:p>
          <a:p>
            <a:r>
              <a:rPr lang="en-US" sz="2600" dirty="0"/>
              <a:t>Y. </a:t>
            </a:r>
            <a:r>
              <a:rPr lang="en-US" sz="2600" dirty="0" err="1"/>
              <a:t>Papaphilippou</a:t>
            </a:r>
            <a:r>
              <a:rPr lang="en-US" sz="2600" dirty="0"/>
              <a:t> : “Introduction to Accelerators”</a:t>
            </a:r>
          </a:p>
          <a:p>
            <a:r>
              <a:rPr lang="en-US" sz="2600" u="sng" dirty="0"/>
              <a:t>Summer student lectures:</a:t>
            </a:r>
          </a:p>
          <a:p>
            <a:pPr lvl="1"/>
            <a:r>
              <a:rPr lang="en-US" sz="2600" dirty="0"/>
              <a:t>B. Holzer,  V. Kain, and M. </a:t>
            </a:r>
            <a:r>
              <a:rPr lang="en-US" sz="2600" dirty="0" err="1"/>
              <a:t>Schaumann</a:t>
            </a:r>
            <a:endParaRPr lang="en-US" sz="2600" dirty="0"/>
          </a:p>
          <a:p>
            <a:r>
              <a:rPr lang="en-US" sz="2600" u="sng" dirty="0"/>
              <a:t>CERN accelerator school (CAS):</a:t>
            </a:r>
          </a:p>
          <a:p>
            <a:pPr lvl="1"/>
            <a:r>
              <a:rPr lang="en-US" sz="2600" dirty="0"/>
              <a:t>F. </a:t>
            </a:r>
            <a:r>
              <a:rPr lang="en-US" sz="2600" dirty="0" err="1"/>
              <a:t>Tecker</a:t>
            </a:r>
            <a:r>
              <a:rPr lang="en-US" sz="2600" dirty="0"/>
              <a:t>: “</a:t>
            </a:r>
            <a:r>
              <a:rPr lang="en-US" sz="2600" i="1" dirty="0"/>
              <a:t>Longitudinal beam dynamics”</a:t>
            </a:r>
          </a:p>
          <a:p>
            <a:r>
              <a:rPr lang="en-US" sz="2600" u="sng" dirty="0"/>
              <a:t>Joint Universities Accelerator School (JUAS):</a:t>
            </a:r>
          </a:p>
          <a:p>
            <a:pPr lvl="1"/>
            <a:r>
              <a:rPr lang="en-US" sz="2600" dirty="0"/>
              <a:t>F. Antoniou, H. Bartosik and Y. </a:t>
            </a:r>
            <a:r>
              <a:rPr lang="en-US" sz="2600" dirty="0" err="1"/>
              <a:t>Papaphilippou</a:t>
            </a:r>
            <a:r>
              <a:rPr lang="en-US" sz="2600" i="1" dirty="0"/>
              <a:t>: “Linear imperfections” </a:t>
            </a:r>
            <a:r>
              <a:rPr lang="en-US" sz="2600" dirty="0"/>
              <a:t>and</a:t>
            </a:r>
            <a:r>
              <a:rPr lang="en-US" sz="2600" i="1" dirty="0"/>
              <a:t> “nonlinear dynamics” </a:t>
            </a:r>
          </a:p>
          <a:p>
            <a:r>
              <a:rPr lang="en-US" sz="2600" u="sng" dirty="0"/>
              <a:t>Books:</a:t>
            </a:r>
          </a:p>
          <a:p>
            <a:pPr lvl="1"/>
            <a:r>
              <a:rPr lang="en-US" sz="2600" dirty="0"/>
              <a:t>K. Wille: “</a:t>
            </a:r>
            <a:r>
              <a:rPr lang="en-US" sz="2600" i="1" dirty="0"/>
              <a:t>The Physics of Particle Accelerators”</a:t>
            </a:r>
          </a:p>
          <a:p>
            <a:pPr lvl="1"/>
            <a:r>
              <a:rPr lang="en-US" sz="2600" dirty="0"/>
              <a:t>S.Y. Lee: </a:t>
            </a:r>
            <a:r>
              <a:rPr lang="en-US" sz="2600" i="1" dirty="0"/>
              <a:t>“Accelerator Physics”</a:t>
            </a:r>
          </a:p>
          <a:p>
            <a:pPr lvl="1"/>
            <a:r>
              <a:rPr lang="en-GB" sz="2600" dirty="0"/>
              <a:t>A. Wolski: </a:t>
            </a:r>
            <a:r>
              <a:rPr lang="en-GB" sz="2600" i="1" dirty="0"/>
              <a:t>“Beam Dynamics in High Energy Particle Accelerators”</a:t>
            </a:r>
          </a:p>
          <a:p>
            <a:pPr lvl="1"/>
            <a:r>
              <a:rPr lang="en-GB" sz="2600" dirty="0"/>
              <a:t>H. Wiedemann: “Particle Accelerator Physics”</a:t>
            </a:r>
          </a:p>
          <a:p>
            <a:pPr marL="0" indent="0">
              <a:buNone/>
            </a:pPr>
            <a:r>
              <a:rPr lang="en-US" sz="2600" dirty="0"/>
              <a:t>Images: cds.cern.ch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29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410"/>
            <a:ext cx="10515600" cy="1325563"/>
          </a:xfrm>
        </p:spPr>
        <p:txBody>
          <a:bodyPr/>
          <a:lstStyle/>
          <a:p>
            <a:r>
              <a:rPr lang="en-US" dirty="0"/>
              <a:t>Transverse motion – </a:t>
            </a:r>
            <a:r>
              <a:rPr lang="en-US" dirty="0" err="1"/>
              <a:t>betatron</a:t>
            </a:r>
            <a:r>
              <a:rPr lang="en-US" dirty="0"/>
              <a:t> resonances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6A25424-9A86-8B11-30A0-68582DC684FC}"/>
              </a:ext>
            </a:extLst>
          </p:cNvPr>
          <p:cNvSpPr/>
          <p:nvPr/>
        </p:nvSpPr>
        <p:spPr>
          <a:xfrm>
            <a:off x="6932342" y="3859271"/>
            <a:ext cx="2476099" cy="2187341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3F67C47-FDF7-9160-7BC8-EC04ADC34A70}"/>
              </a:ext>
            </a:extLst>
          </p:cNvPr>
          <p:cNvSpPr/>
          <p:nvPr/>
        </p:nvSpPr>
        <p:spPr>
          <a:xfrm>
            <a:off x="7354048" y="4206381"/>
            <a:ext cx="1625467" cy="1442586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B3ABE44-040D-9C31-ABE8-6904E8122DF6}"/>
              </a:ext>
            </a:extLst>
          </p:cNvPr>
          <p:cNvSpPr/>
          <p:nvPr/>
        </p:nvSpPr>
        <p:spPr>
          <a:xfrm>
            <a:off x="7763422" y="4574848"/>
            <a:ext cx="806718" cy="705652"/>
          </a:xfrm>
          <a:prstGeom prst="ellipse">
            <a:avLst/>
          </a:prstGeom>
          <a:noFill/>
          <a:ln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DAAF407-F5A2-2C67-BFFA-D463EE729EBB}"/>
              </a:ext>
            </a:extLst>
          </p:cNvPr>
          <p:cNvCxnSpPr>
            <a:cxnSpLocks/>
          </p:cNvCxnSpPr>
          <p:nvPr/>
        </p:nvCxnSpPr>
        <p:spPr>
          <a:xfrm flipH="1" flipV="1">
            <a:off x="8180767" y="3226311"/>
            <a:ext cx="13987" cy="2979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696B32F-A0EA-533F-5BBA-00E8936BFDE9}"/>
              </a:ext>
            </a:extLst>
          </p:cNvPr>
          <p:cNvCxnSpPr>
            <a:cxnSpLocks/>
          </p:cNvCxnSpPr>
          <p:nvPr/>
        </p:nvCxnSpPr>
        <p:spPr>
          <a:xfrm flipV="1">
            <a:off x="6527477" y="4927673"/>
            <a:ext cx="3429604" cy="276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39F3835-3894-D8FB-7781-427819AEDF09}"/>
              </a:ext>
            </a:extLst>
          </p:cNvPr>
          <p:cNvCxnSpPr>
            <a:stCxn id="35" idx="5"/>
          </p:cNvCxnSpPr>
          <p:nvPr/>
        </p:nvCxnSpPr>
        <p:spPr>
          <a:xfrm>
            <a:off x="8451999" y="5177160"/>
            <a:ext cx="0" cy="471808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2F94DDE-7E2D-83AC-84D9-6FB7A73FE76D}"/>
              </a:ext>
            </a:extLst>
          </p:cNvPr>
          <p:cNvCxnSpPr>
            <a:cxnSpLocks/>
          </p:cNvCxnSpPr>
          <p:nvPr/>
        </p:nvCxnSpPr>
        <p:spPr>
          <a:xfrm flipV="1">
            <a:off x="7806441" y="3887277"/>
            <a:ext cx="2948" cy="419304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28">
            <a:extLst>
              <a:ext uri="{FF2B5EF4-FFF2-40B4-BE49-F238E27FC236}">
                <a16:creationId xmlns:a16="http://schemas.microsoft.com/office/drawing/2014/main" id="{F4EE34A8-3D22-C0B6-B01A-14D882E6785B}"/>
              </a:ext>
            </a:extLst>
          </p:cNvPr>
          <p:cNvCxnSpPr>
            <a:stCxn id="35" idx="1"/>
            <a:endCxn id="35" idx="5"/>
          </p:cNvCxnSpPr>
          <p:nvPr/>
        </p:nvCxnSpPr>
        <p:spPr>
          <a:xfrm rot="16200000" flipH="1">
            <a:off x="7917295" y="4642455"/>
            <a:ext cx="498971" cy="570437"/>
          </a:xfrm>
          <a:prstGeom prst="curvedConnector5">
            <a:avLst>
              <a:gd name="adj1" fmla="val -19893"/>
              <a:gd name="adj2" fmla="val 119129"/>
              <a:gd name="adj3" fmla="val 92405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0F8CE8E-9D2C-23A4-48EB-8976089FBFF6}"/>
              </a:ext>
            </a:extLst>
          </p:cNvPr>
          <p:cNvSpPr txBox="1"/>
          <p:nvPr/>
        </p:nvSpPr>
        <p:spPr>
          <a:xfrm>
            <a:off x="9619490" y="4965404"/>
            <a:ext cx="2815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/>
              </a:rPr>
              <a:t>x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F02530-AA2A-64F2-33A3-EAFFCC241621}"/>
              </a:ext>
            </a:extLst>
          </p:cNvPr>
          <p:cNvSpPr txBox="1"/>
          <p:nvPr/>
        </p:nvSpPr>
        <p:spPr>
          <a:xfrm>
            <a:off x="8180768" y="3497420"/>
            <a:ext cx="332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Helvetica Neue"/>
              </a:rPr>
              <a:t>x’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03E952-4382-55EA-5D81-E0C0C134DCF2}"/>
              </a:ext>
            </a:extLst>
          </p:cNvPr>
          <p:cNvSpPr/>
          <p:nvPr/>
        </p:nvSpPr>
        <p:spPr>
          <a:xfrm>
            <a:off x="7849149" y="4618870"/>
            <a:ext cx="114602" cy="10106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B5656C4-D834-936E-7ABF-6CB6F0DCEFAF}"/>
              </a:ext>
            </a:extLst>
          </p:cNvPr>
          <p:cNvSpPr/>
          <p:nvPr/>
        </p:nvSpPr>
        <p:spPr>
          <a:xfrm>
            <a:off x="8384250" y="5570014"/>
            <a:ext cx="114602" cy="1010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CB4CDDB-C4FA-8803-F31E-BBF3963C9349}"/>
              </a:ext>
            </a:extLst>
          </p:cNvPr>
          <p:cNvSpPr/>
          <p:nvPr/>
        </p:nvSpPr>
        <p:spPr>
          <a:xfrm>
            <a:off x="7749140" y="3836744"/>
            <a:ext cx="114602" cy="10106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D08001B-B2E0-34D5-F0FA-7F25625614A1}"/>
              </a:ext>
            </a:extLst>
          </p:cNvPr>
          <p:cNvSpPr txBox="1"/>
          <p:nvPr/>
        </p:nvSpPr>
        <p:spPr>
          <a:xfrm>
            <a:off x="5289682" y="1302948"/>
            <a:ext cx="658828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In the presence of a strong </a:t>
            </a:r>
            <a:r>
              <a:rPr lang="en-US" sz="2000" b="1" dirty="0">
                <a:solidFill>
                  <a:srgbClr val="93318A"/>
                </a:solidFill>
                <a:ea typeface="Cambria Math" panose="02040503050406030204" pitchFamily="18" charset="0"/>
              </a:rPr>
              <a:t>resonance: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Emittance of a particle on the </a:t>
            </a:r>
            <a:r>
              <a:rPr lang="en-US" sz="2000" b="1" dirty="0">
                <a:solidFill>
                  <a:srgbClr val="C00000"/>
                </a:solidFill>
              </a:rPr>
              <a:t>1st turn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Emittance increases on the </a:t>
            </a:r>
            <a:r>
              <a:rPr lang="en-US" sz="2000" b="1" dirty="0">
                <a:solidFill>
                  <a:srgbClr val="FFC000"/>
                </a:solidFill>
              </a:rPr>
              <a:t>2nd turn</a:t>
            </a:r>
            <a:endParaRPr lang="en-GB" sz="2000" dirty="0">
              <a:solidFill>
                <a:srgbClr val="FFC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Emittance increases further on the </a:t>
            </a:r>
            <a:r>
              <a:rPr lang="en-US" sz="2000" b="1" dirty="0">
                <a:solidFill>
                  <a:srgbClr val="008000"/>
                </a:solidFill>
              </a:rPr>
              <a:t>3rd turn </a:t>
            </a: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Emittance (and amplitude) will keep increasing until the particle is lost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4B230C7-BDED-3451-C47D-0924A51FEA7E}"/>
              </a:ext>
            </a:extLst>
          </p:cNvPr>
          <p:cNvSpPr txBox="1"/>
          <p:nvPr/>
        </p:nvSpPr>
        <p:spPr>
          <a:xfrm>
            <a:off x="152987" y="5121643"/>
            <a:ext cx="59873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Mitigation measures: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Careful tune choice – avoid resonance condition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Higher order elements – </a:t>
            </a:r>
            <a:r>
              <a:rPr lang="en-US" sz="2000" b="1" dirty="0">
                <a:solidFill>
                  <a:srgbClr val="0070C0"/>
                </a:solidFill>
              </a:rPr>
              <a:t>corrections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 to cancel the effect of the resonance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BC676-B819-E0E1-EB80-1B4127EE58B7}"/>
              </a:ext>
            </a:extLst>
          </p:cNvPr>
          <p:cNvSpPr txBox="1"/>
          <p:nvPr/>
        </p:nvSpPr>
        <p:spPr>
          <a:xfrm>
            <a:off x="152987" y="1302133"/>
            <a:ext cx="5019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Under normal conditions the emittance is preserved turn after turn: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Observing the phase space turn-by-turn we get the emittance ellipse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D71310-9449-98AF-9564-B733B512347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86517" y="2737891"/>
            <a:ext cx="3556605" cy="229877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55C462C1-F7FC-B018-48B7-343106F333F3}"/>
              </a:ext>
            </a:extLst>
          </p:cNvPr>
          <p:cNvSpPr/>
          <p:nvPr/>
        </p:nvSpPr>
        <p:spPr>
          <a:xfrm>
            <a:off x="2550948" y="3185380"/>
            <a:ext cx="158482" cy="1577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4A7AE2D-2101-B533-32BC-4A4A82FE1421}"/>
              </a:ext>
            </a:extLst>
          </p:cNvPr>
          <p:cNvSpPr/>
          <p:nvPr/>
        </p:nvSpPr>
        <p:spPr>
          <a:xfrm>
            <a:off x="950197" y="4527053"/>
            <a:ext cx="158482" cy="15779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6C7B77A-F642-6A71-910A-60EEC4AD5BC2}"/>
              </a:ext>
            </a:extLst>
          </p:cNvPr>
          <p:cNvSpPr/>
          <p:nvPr/>
        </p:nvSpPr>
        <p:spPr>
          <a:xfrm>
            <a:off x="2420705" y="3164948"/>
            <a:ext cx="158482" cy="15779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14F6F4-FE24-1DB8-AE18-C2C7D2C33D7D}"/>
              </a:ext>
            </a:extLst>
          </p:cNvPr>
          <p:cNvSpPr/>
          <p:nvPr/>
        </p:nvSpPr>
        <p:spPr>
          <a:xfrm>
            <a:off x="7765206" y="4572653"/>
            <a:ext cx="806718" cy="705652"/>
          </a:xfrm>
          <a:prstGeom prst="ellipse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6635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41" grpId="0"/>
      <p:bldP spid="42" grpId="0"/>
      <p:bldP spid="43" grpId="0" animBg="1"/>
      <p:bldP spid="44" grpId="0" animBg="1"/>
      <p:bldP spid="45" grpId="0" animBg="1"/>
      <p:bldP spid="56" grpId="0"/>
      <p:bldP spid="58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410"/>
            <a:ext cx="10515600" cy="1325563"/>
          </a:xfrm>
        </p:spPr>
        <p:txBody>
          <a:bodyPr/>
          <a:lstStyle/>
          <a:p>
            <a:r>
              <a:rPr lang="en-US" dirty="0"/>
              <a:t>Transverse motion –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3252"/>
            <a:ext cx="4114800" cy="365125"/>
          </a:xfrm>
        </p:spPr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D08001B-B2E0-34D5-F0FA-7F25625614A1}"/>
              </a:ext>
            </a:extLst>
          </p:cNvPr>
          <p:cNvSpPr txBox="1"/>
          <p:nvPr/>
        </p:nvSpPr>
        <p:spPr>
          <a:xfrm>
            <a:off x="194662" y="1363715"/>
            <a:ext cx="1176198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The phase space gets distorted in the vicinity of driven resonances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Changing our tune to approach a resonance:</a:t>
            </a:r>
            <a:endParaRPr lang="en-US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Starting with well defined ellipses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Approaching the resonances – 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forming islands depending on the resonance order</a:t>
            </a:r>
          </a:p>
        </p:txBody>
      </p:sp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AF88DB45-096F-9DF5-83C3-1B4B22672A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62" y="3359519"/>
            <a:ext cx="3840000" cy="2880000"/>
          </a:xfrm>
          <a:prstGeom prst="rect">
            <a:avLst/>
          </a:prstGeom>
        </p:spPr>
      </p:pic>
      <p:pic>
        <p:nvPicPr>
          <p:cNvPr id="10" name="Picture 9" descr="A diagram of a flower&#10;&#10;Description automatically generated">
            <a:extLst>
              <a:ext uri="{FF2B5EF4-FFF2-40B4-BE49-F238E27FC236}">
                <a16:creationId xmlns:a16="http://schemas.microsoft.com/office/drawing/2014/main" id="{9814C454-C5C9-3B9D-BC03-B9FD0B49E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72" y="3359519"/>
            <a:ext cx="3840000" cy="2880000"/>
          </a:xfrm>
          <a:prstGeom prst="rect">
            <a:avLst/>
          </a:prstGeom>
        </p:spPr>
      </p:pic>
      <p:pic>
        <p:nvPicPr>
          <p:cNvPr id="20" name="Picture 19" descr="A diagram of a nuclear explosion&#10;&#10;Description automatically generated">
            <a:extLst>
              <a:ext uri="{FF2B5EF4-FFF2-40B4-BE49-F238E27FC236}">
                <a16:creationId xmlns:a16="http://schemas.microsoft.com/office/drawing/2014/main" id="{5AC19534-CE5D-1282-1202-81B59D3EC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883" y="3359519"/>
            <a:ext cx="3840000" cy="288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A0939A-AB3D-1C02-9149-40CE4168CA59}"/>
              </a:ext>
            </a:extLst>
          </p:cNvPr>
          <p:cNvSpPr txBox="1"/>
          <p:nvPr/>
        </p:nvSpPr>
        <p:spPr>
          <a:xfrm>
            <a:off x="838200" y="3530279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Order</a:t>
            </a:r>
            <a:endParaRPr lang="en-GB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670177-0DC4-B77E-5B7A-4BBF8DE4661F}"/>
              </a:ext>
            </a:extLst>
          </p:cNvPr>
          <p:cNvSpPr txBox="1"/>
          <p:nvPr/>
        </p:nvSpPr>
        <p:spPr>
          <a:xfrm>
            <a:off x="4678200" y="3530279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r>
              <a:rPr lang="en-US" b="1" baseline="30000" dirty="0"/>
              <a:t>th </a:t>
            </a:r>
            <a:r>
              <a:rPr lang="en-US" b="1" dirty="0"/>
              <a:t>Order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C3A414-3715-905B-C0AB-CD5ABEFDDE81}"/>
              </a:ext>
            </a:extLst>
          </p:cNvPr>
          <p:cNvSpPr txBox="1"/>
          <p:nvPr/>
        </p:nvSpPr>
        <p:spPr>
          <a:xfrm>
            <a:off x="8898124" y="3522236"/>
            <a:ext cx="116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</a:t>
            </a:r>
            <a:r>
              <a:rPr lang="en-US" b="1" baseline="30000" dirty="0"/>
              <a:t>th </a:t>
            </a:r>
            <a:r>
              <a:rPr lang="en-US" b="1" dirty="0"/>
              <a:t>Order</a:t>
            </a:r>
            <a:endParaRPr lang="en-GB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A87D828-11EA-4917-2255-FBE73AB08C10}"/>
              </a:ext>
            </a:extLst>
          </p:cNvPr>
          <p:cNvCxnSpPr>
            <a:cxnSpLocks/>
            <a:stCxn id="10" idx="0"/>
            <a:endCxn id="29" idx="1"/>
          </p:cNvCxnSpPr>
          <p:nvPr/>
        </p:nvCxnSpPr>
        <p:spPr>
          <a:xfrm flipV="1">
            <a:off x="6141772" y="2450511"/>
            <a:ext cx="1350033" cy="9090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13F44AD-FF84-C198-0A42-D8CC58B8BC9E}"/>
              </a:ext>
            </a:extLst>
          </p:cNvPr>
          <p:cNvGrpSpPr/>
          <p:nvPr/>
        </p:nvGrpSpPr>
        <p:grpSpPr>
          <a:xfrm>
            <a:off x="7491805" y="1010511"/>
            <a:ext cx="4222843" cy="2880000"/>
            <a:chOff x="7733805" y="920041"/>
            <a:chExt cx="4222843" cy="28800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A1C928E-1894-2383-61AB-0B558E460118}"/>
                </a:ext>
              </a:extLst>
            </p:cNvPr>
            <p:cNvSpPr/>
            <p:nvPr/>
          </p:nvSpPr>
          <p:spPr>
            <a:xfrm>
              <a:off x="7733805" y="920041"/>
              <a:ext cx="4222843" cy="28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14139C-E7EE-93B6-37E0-9E8CD8CE8E80}"/>
                </a:ext>
              </a:extLst>
            </p:cNvPr>
            <p:cNvSpPr txBox="1"/>
            <p:nvPr/>
          </p:nvSpPr>
          <p:spPr>
            <a:xfrm>
              <a:off x="8061773" y="1011292"/>
              <a:ext cx="3309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Used in PS Multi-Turn-Extraction</a:t>
              </a:r>
              <a:endParaRPr lang="en-GB" dirty="0"/>
            </a:p>
          </p:txBody>
        </p:sp>
        <p:pic>
          <p:nvPicPr>
            <p:cNvPr id="1026" name="Picture 2" descr="zoom">
              <a:extLst>
                <a:ext uri="{FF2B5EF4-FFF2-40B4-BE49-F238E27FC236}">
                  <a16:creationId xmlns:a16="http://schemas.microsoft.com/office/drawing/2014/main" id="{BE9004BB-9BA1-BA51-71AD-D206BFFCE0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0" t="8494" r="52041"/>
            <a:stretch/>
          </p:blipFill>
          <p:spPr bwMode="auto">
            <a:xfrm>
              <a:off x="7870691" y="1636045"/>
              <a:ext cx="3691891" cy="2101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759569E-0BE2-FF3C-5C8C-6567F64F4E01}"/>
                </a:ext>
              </a:extLst>
            </p:cNvPr>
            <p:cNvSpPr txBox="1"/>
            <p:nvPr/>
          </p:nvSpPr>
          <p:spPr>
            <a:xfrm>
              <a:off x="7796359" y="1325352"/>
              <a:ext cx="4083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Profile (projection in x) measurements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525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- Acceleration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5C1A7-CB57-2CEC-00FF-2247137EA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4" y="1217069"/>
            <a:ext cx="3329863" cy="5279430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400" b="1" i="1" dirty="0"/>
              <a:t>Reminder:</a:t>
            </a:r>
            <a:endParaRPr lang="el-GR" sz="2400" b="1" i="1" dirty="0"/>
          </a:p>
          <a:p>
            <a:r>
              <a:rPr lang="en-US" sz="2400" dirty="0"/>
              <a:t>Acceleration in a synchrotron is achieved in the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RF cavities</a:t>
            </a:r>
            <a:r>
              <a:rPr lang="en-US" sz="2400" dirty="0"/>
              <a:t>, using a voltage </a:t>
            </a:r>
            <a:r>
              <a:rPr lang="en-US" sz="2400" dirty="0">
                <a:solidFill>
                  <a:srgbClr val="0000FF"/>
                </a:solidFill>
              </a:rPr>
              <a:t>V</a:t>
            </a:r>
            <a:endParaRPr lang="en-GB" sz="2400" b="1" i="1" dirty="0"/>
          </a:p>
          <a:p>
            <a:r>
              <a:rPr lang="en-GB" sz="2400" dirty="0"/>
              <a:t>During operations, we have a </a:t>
            </a:r>
            <a:r>
              <a:rPr lang="en-GB" sz="2400" b="1" dirty="0"/>
              <a:t>synchronous RF phase </a:t>
            </a:r>
            <a:r>
              <a:rPr lang="en-GB" sz="2400" dirty="0"/>
              <a:t>for which the </a:t>
            </a:r>
            <a:r>
              <a:rPr lang="en-GB" sz="2400" b="1" dirty="0"/>
              <a:t>energy gain </a:t>
            </a:r>
            <a:r>
              <a:rPr lang="en-GB" sz="2400" dirty="0"/>
              <a:t>fits the </a:t>
            </a:r>
            <a:r>
              <a:rPr lang="en-GB" sz="2400" b="1" dirty="0"/>
              <a:t>increase of the magnetic field</a:t>
            </a:r>
            <a:r>
              <a:rPr lang="en-GB" sz="2400" dirty="0"/>
              <a:t> at each turn. → </a:t>
            </a:r>
            <a:r>
              <a:rPr lang="en-GB" sz="2400" i="1" dirty="0"/>
              <a:t>condition for constant radius</a:t>
            </a:r>
          </a:p>
          <a:p>
            <a:endParaRPr lang="en-GB" sz="2400" b="1" i="1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88C7FCFA-846E-D983-A27B-93BFEA86E5F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96397" y="1308588"/>
            <a:ext cx="3646011" cy="3554254"/>
            <a:chOff x="190" y="606"/>
            <a:chExt cx="2702" cy="2634"/>
          </a:xfrm>
        </p:grpSpPr>
        <p:grpSp>
          <p:nvGrpSpPr>
            <p:cNvPr id="10" name="Group 6">
              <a:extLst>
                <a:ext uri="{FF2B5EF4-FFF2-40B4-BE49-F238E27FC236}">
                  <a16:creationId xmlns:a16="http://schemas.microsoft.com/office/drawing/2014/main" id="{C66D6A2B-4F2B-B025-6993-7C666ECF9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" y="606"/>
              <a:ext cx="2702" cy="2634"/>
              <a:chOff x="303" y="361"/>
              <a:chExt cx="2702" cy="2634"/>
            </a:xfrm>
          </p:grpSpPr>
          <p:sp>
            <p:nvSpPr>
              <p:cNvPr id="12" name="AutoShape 7">
                <a:extLst>
                  <a:ext uri="{FF2B5EF4-FFF2-40B4-BE49-F238E27FC236}">
                    <a16:creationId xmlns:a16="http://schemas.microsoft.com/office/drawing/2014/main" id="{96511FC3-6912-F153-869D-2505B422F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669744">
                <a:off x="541" y="648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8">
                <a:extLst>
                  <a:ext uri="{FF2B5EF4-FFF2-40B4-BE49-F238E27FC236}">
                    <a16:creationId xmlns:a16="http://schemas.microsoft.com/office/drawing/2014/main" id="{78296E1B-A0EA-1635-F708-AD4251E7C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33" y="2995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2">
                <a:extLst>
                  <a:ext uri="{FF2B5EF4-FFF2-40B4-BE49-F238E27FC236}">
                    <a16:creationId xmlns:a16="http://schemas.microsoft.com/office/drawing/2014/main" id="{13C37617-8167-12C7-A5A0-D7501C2D7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30" y="910"/>
                <a:ext cx="717" cy="8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3">
                <a:extLst>
                  <a:ext uri="{FF2B5EF4-FFF2-40B4-BE49-F238E27FC236}">
                    <a16:creationId xmlns:a16="http://schemas.microsoft.com/office/drawing/2014/main" id="{DFC97267-FC34-4EE5-43F2-16860451E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" y="511"/>
                <a:ext cx="257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grpSp>
            <p:nvGrpSpPr>
              <p:cNvPr id="16" name="Group 14">
                <a:extLst>
                  <a:ext uri="{FF2B5EF4-FFF2-40B4-BE49-F238E27FC236}">
                    <a16:creationId xmlns:a16="http://schemas.microsoft.com/office/drawing/2014/main" id="{928EB2E7-457F-6C0F-F09C-D187C4764A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3" y="491"/>
                <a:ext cx="124" cy="124"/>
                <a:chOff x="2817" y="2503"/>
                <a:chExt cx="163" cy="163"/>
              </a:xfrm>
            </p:grpSpPr>
            <p:sp>
              <p:nvSpPr>
                <p:cNvPr id="44" name="Oval 15">
                  <a:extLst>
                    <a:ext uri="{FF2B5EF4-FFF2-40B4-BE49-F238E27FC236}">
                      <a16:creationId xmlns:a16="http://schemas.microsoft.com/office/drawing/2014/main" id="{4BA9DDD2-804E-40E9-AA27-F651B25700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7" y="2503"/>
                  <a:ext cx="163" cy="163"/>
                </a:xfrm>
                <a:prstGeom prst="ellipse">
                  <a:avLst/>
                </a:prstGeom>
                <a:noFill/>
                <a:ln w="12700">
                  <a:solidFill>
                    <a:srgbClr val="0099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Oval 16">
                  <a:extLst>
                    <a:ext uri="{FF2B5EF4-FFF2-40B4-BE49-F238E27FC236}">
                      <a16:creationId xmlns:a16="http://schemas.microsoft.com/office/drawing/2014/main" id="{E23333D8-A857-7D44-10F6-EC0ED594DD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73" y="2559"/>
                  <a:ext cx="52" cy="52"/>
                </a:xfrm>
                <a:prstGeom prst="ellipse">
                  <a:avLst/>
                </a:prstGeom>
                <a:solidFill>
                  <a:srgbClr val="009999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7">
                <a:extLst>
                  <a:ext uri="{FF2B5EF4-FFF2-40B4-BE49-F238E27FC236}">
                    <a16:creationId xmlns:a16="http://schemas.microsoft.com/office/drawing/2014/main" id="{7E51B055-00EF-6AE7-C649-E3B290FDE6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0" y="648"/>
                <a:ext cx="1745" cy="1745"/>
                <a:chOff x="3327" y="1095"/>
                <a:chExt cx="1745" cy="1745"/>
              </a:xfrm>
            </p:grpSpPr>
            <p:sp>
              <p:nvSpPr>
                <p:cNvPr id="42" name="AutoShape 18">
                  <a:extLst>
                    <a:ext uri="{FF2B5EF4-FFF2-40B4-BE49-F238E27FC236}">
                      <a16:creationId xmlns:a16="http://schemas.microsoft.com/office/drawing/2014/main" id="{A3DC974F-44AC-423B-A81D-433DFF3F1F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669744" flipH="1">
                  <a:off x="3327" y="1095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Arc 19">
                  <a:extLst>
                    <a:ext uri="{FF2B5EF4-FFF2-40B4-BE49-F238E27FC236}">
                      <a16:creationId xmlns:a16="http://schemas.microsoft.com/office/drawing/2014/main" id="{6D6E1A34-96A9-630B-3099-5A18FD773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4" y="1165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8" name="AutoShape 20">
                <a:extLst>
                  <a:ext uri="{FF2B5EF4-FFF2-40B4-BE49-F238E27FC236}">
                    <a16:creationId xmlns:a16="http://schemas.microsoft.com/office/drawing/2014/main" id="{0F75D953-3784-A297-3606-0972FB902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69744" flipV="1">
                <a:off x="541" y="1137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Arc 21">
                <a:extLst>
                  <a:ext uri="{FF2B5EF4-FFF2-40B4-BE49-F238E27FC236}">
                    <a16:creationId xmlns:a16="http://schemas.microsoft.com/office/drawing/2014/main" id="{3226F40B-7C20-C5CD-53C3-B795CEB375C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11" y="2010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0" name="Group 22">
                <a:extLst>
                  <a:ext uri="{FF2B5EF4-FFF2-40B4-BE49-F238E27FC236}">
                    <a16:creationId xmlns:a16="http://schemas.microsoft.com/office/drawing/2014/main" id="{387397E6-24C8-1B0D-37D1-0D25FCAD5B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4" y="1137"/>
                <a:ext cx="1745" cy="1745"/>
                <a:chOff x="3311" y="1754"/>
                <a:chExt cx="1745" cy="1745"/>
              </a:xfrm>
            </p:grpSpPr>
            <p:sp>
              <p:nvSpPr>
                <p:cNvPr id="40" name="AutoShape 23">
                  <a:extLst>
                    <a:ext uri="{FF2B5EF4-FFF2-40B4-BE49-F238E27FC236}">
                      <a16:creationId xmlns:a16="http://schemas.microsoft.com/office/drawing/2014/main" id="{067AB592-B5F9-4FEC-ACDD-1FF95299E5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669744" flipH="1" flipV="1">
                  <a:off x="3311" y="1754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Arc 24">
                  <a:extLst>
                    <a:ext uri="{FF2B5EF4-FFF2-40B4-BE49-F238E27FC236}">
                      <a16:creationId xmlns:a16="http://schemas.microsoft.com/office/drawing/2014/main" id="{60371758-437B-A5BB-D5A6-29F876A95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184" y="2627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" name="Arc 25">
                <a:extLst>
                  <a:ext uri="{FF2B5EF4-FFF2-40B4-BE49-F238E27FC236}">
                    <a16:creationId xmlns:a16="http://schemas.microsoft.com/office/drawing/2014/main" id="{BD67C89F-D5B0-1539-4E05-AA0674494B9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11" y="718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6">
                <a:extLst>
                  <a:ext uri="{FF2B5EF4-FFF2-40B4-BE49-F238E27FC236}">
                    <a16:creationId xmlns:a16="http://schemas.microsoft.com/office/drawing/2014/main" id="{FC8FB35E-D0B8-C9AE-EBC3-397A9FE79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366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27">
                <a:extLst>
                  <a:ext uri="{FF2B5EF4-FFF2-40B4-BE49-F238E27FC236}">
                    <a16:creationId xmlns:a16="http://schemas.microsoft.com/office/drawing/2014/main" id="{AE7FA9A1-91CF-148A-394E-8D17DDFCF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3" y="1707"/>
                <a:ext cx="308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8">
                <a:extLst>
                  <a:ext uri="{FF2B5EF4-FFF2-40B4-BE49-F238E27FC236}">
                    <a16:creationId xmlns:a16="http://schemas.microsoft.com/office/drawing/2014/main" id="{41A8FE47-C416-3373-D455-150DA47D9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8" y="1699"/>
                <a:ext cx="307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29">
                <a:extLst>
                  <a:ext uri="{FF2B5EF4-FFF2-40B4-BE49-F238E27FC236}">
                    <a16:creationId xmlns:a16="http://schemas.microsoft.com/office/drawing/2014/main" id="{B058AFCB-5BD4-3578-2B33-9DDDD2DF1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66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injection</a:t>
                </a:r>
                <a:endParaRPr sz="1200" noProof="1">
                  <a:latin typeface="Comic Sans MS" pitchFamily="-110" charset="0"/>
                </a:endParaRPr>
              </a:p>
            </p:txBody>
          </p:sp>
          <p:sp>
            <p:nvSpPr>
              <p:cNvPr id="26" name="Rectangle 30">
                <a:extLst>
                  <a:ext uri="{FF2B5EF4-FFF2-40B4-BE49-F238E27FC236}">
                    <a16:creationId xmlns:a16="http://schemas.microsoft.com/office/drawing/2014/main" id="{074E7006-3AE1-6B98-4EC0-E76AE3484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4" y="1669"/>
                <a:ext cx="70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extraction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27" name="Line 31">
                <a:extLst>
                  <a:ext uri="{FF2B5EF4-FFF2-40B4-BE49-F238E27FC236}">
                    <a16:creationId xmlns:a16="http://schemas.microsoft.com/office/drawing/2014/main" id="{0B8D49E3-9A1E-9861-33CC-ECF8A0A8AA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8" y="2010"/>
                <a:ext cx="586" cy="5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32">
                <a:extLst>
                  <a:ext uri="{FF2B5EF4-FFF2-40B4-BE49-F238E27FC236}">
                    <a16:creationId xmlns:a16="http://schemas.microsoft.com/office/drawing/2014/main" id="{1FE8116C-8590-49BF-EE45-83EC63C0A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4" y="2046"/>
                <a:ext cx="209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Symbol" pitchFamily="-110" charset="2"/>
                  </a:rPr>
                  <a:t>r</a:t>
                </a:r>
                <a:endParaRPr sz="1400" noProof="1">
                  <a:latin typeface="Symbol" pitchFamily="-110" charset="2"/>
                </a:endParaRPr>
              </a:p>
            </p:txBody>
          </p:sp>
          <p:sp>
            <p:nvSpPr>
              <p:cNvPr id="29" name="Line 33">
                <a:extLst>
                  <a:ext uri="{FF2B5EF4-FFF2-40B4-BE49-F238E27FC236}">
                    <a16:creationId xmlns:a16="http://schemas.microsoft.com/office/drawing/2014/main" id="{2E22270D-1B3A-6882-1483-291B030801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4" y="720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34">
                <a:extLst>
                  <a:ext uri="{FF2B5EF4-FFF2-40B4-BE49-F238E27FC236}">
                    <a16:creationId xmlns:a16="http://schemas.microsoft.com/office/drawing/2014/main" id="{139A9BEA-1089-F2FB-CA06-CB83D8D8BC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2445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35">
                <a:extLst>
                  <a:ext uri="{FF2B5EF4-FFF2-40B4-BE49-F238E27FC236}">
                    <a16:creationId xmlns:a16="http://schemas.microsoft.com/office/drawing/2014/main" id="{88808078-0549-047C-906D-F20D2981B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653"/>
                <a:ext cx="228" cy="134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6">
                <a:extLst>
                  <a:ext uri="{FF2B5EF4-FFF2-40B4-BE49-F238E27FC236}">
                    <a16:creationId xmlns:a16="http://schemas.microsoft.com/office/drawing/2014/main" id="{C2D7CD88-2436-EEBA-C16A-163D79BF41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41" y="898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37">
                <a:extLst>
                  <a:ext uri="{FF2B5EF4-FFF2-40B4-BE49-F238E27FC236}">
                    <a16:creationId xmlns:a16="http://schemas.microsoft.com/office/drawing/2014/main" id="{E043692D-A595-8746-81FD-6570927410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8" y="2813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9">
                <a:extLst>
                  <a:ext uri="{FF2B5EF4-FFF2-40B4-BE49-F238E27FC236}">
                    <a16:creationId xmlns:a16="http://schemas.microsoft.com/office/drawing/2014/main" id="{7F2EAB45-143A-5DBF-8030-5358F8D7B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3" y="2046"/>
                <a:ext cx="154" cy="34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40">
                <a:extLst>
                  <a:ext uri="{FF2B5EF4-FFF2-40B4-BE49-F238E27FC236}">
                    <a16:creationId xmlns:a16="http://schemas.microsoft.com/office/drawing/2014/main" id="{50B5F284-E313-57F2-0817-3C5C36D8C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8" y="1707"/>
                <a:ext cx="154" cy="33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41">
                <a:extLst>
                  <a:ext uri="{FF2B5EF4-FFF2-40B4-BE49-F238E27FC236}">
                    <a16:creationId xmlns:a16="http://schemas.microsoft.com/office/drawing/2014/main" id="{D74CD6EB-7C41-A028-23EF-9C479E4E1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4" y="1258"/>
                <a:ext cx="60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omic Sans MS" pitchFamily="-110" charset="0"/>
                  </a:rPr>
                  <a:t>R=C/2π</a:t>
                </a:r>
                <a:endParaRPr sz="1400" noProof="1">
                  <a:latin typeface="Comic Sans MS" pitchFamily="-110" charset="0"/>
                </a:endParaRPr>
              </a:p>
            </p:txBody>
          </p:sp>
          <p:grpSp>
            <p:nvGrpSpPr>
              <p:cNvPr id="37" name="Group 42">
                <a:extLst>
                  <a:ext uri="{FF2B5EF4-FFF2-40B4-BE49-F238E27FC236}">
                    <a16:creationId xmlns:a16="http://schemas.microsoft.com/office/drawing/2014/main" id="{3D086001-E871-B43E-A140-9600BDE375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9" y="361"/>
                <a:ext cx="192" cy="251"/>
                <a:chOff x="3748" y="3151"/>
                <a:chExt cx="192" cy="251"/>
              </a:xfrm>
            </p:grpSpPr>
            <p:sp>
              <p:nvSpPr>
                <p:cNvPr id="38" name="Rectangle 43">
                  <a:extLst>
                    <a:ext uri="{FF2B5EF4-FFF2-40B4-BE49-F238E27FC236}">
                      <a16:creationId xmlns:a16="http://schemas.microsoft.com/office/drawing/2014/main" id="{91C8F620-C216-FDEA-2F29-A5D0256895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48" y="3151"/>
                  <a:ext cx="192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  <p:sp>
              <p:nvSpPr>
                <p:cNvPr id="39" name="Line 44">
                  <a:extLst>
                    <a:ext uri="{FF2B5EF4-FFF2-40B4-BE49-F238E27FC236}">
                      <a16:creationId xmlns:a16="http://schemas.microsoft.com/office/drawing/2014/main" id="{20DF44F4-FDBB-577D-0829-402A8EE84D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6" y="3151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3333FF"/>
                  </a:solidFill>
                  <a:round/>
                  <a:headEnd/>
                  <a:tailEnd type="stealth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Rectangle 45">
              <a:extLst>
                <a:ext uri="{FF2B5EF4-FFF2-40B4-BE49-F238E27FC236}">
                  <a16:creationId xmlns:a16="http://schemas.microsoft.com/office/drawing/2014/main" id="{5675254A-E7A9-497D-B44C-E8B3E0B58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" y="1171"/>
              <a:ext cx="585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Bending </a:t>
              </a:r>
            </a:p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magnet</a:t>
              </a:r>
              <a:endParaRPr sz="1200" noProof="1">
                <a:solidFill>
                  <a:srgbClr val="009999"/>
                </a:solidFill>
                <a:latin typeface="Comic Sans MS" pitchFamily="-110" charset="0"/>
              </a:endParaRP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1ECBFF13-9B81-2ED6-7F6A-F0BA16346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678" y="1624372"/>
            <a:ext cx="2971984" cy="806873"/>
          </a:xfrm>
          <a:prstGeom prst="rect">
            <a:avLst/>
          </a:prstGeom>
        </p:spPr>
      </p:pic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2660CFC7-2DC1-FC2A-D6CD-A17680FE809F}"/>
              </a:ext>
            </a:extLst>
          </p:cNvPr>
          <p:cNvSpPr txBox="1">
            <a:spLocks/>
          </p:cNvSpPr>
          <p:nvPr/>
        </p:nvSpPr>
        <p:spPr>
          <a:xfrm>
            <a:off x="3409860" y="1217069"/>
            <a:ext cx="4135875" cy="4419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Energy gain per turn:</a:t>
            </a:r>
          </a:p>
          <a:p>
            <a:endParaRPr lang="en-GB" sz="2400" b="1" i="1" dirty="0"/>
          </a:p>
          <a:p>
            <a:endParaRPr lang="en-GB" sz="2400" b="1" i="1" dirty="0"/>
          </a:p>
          <a:p>
            <a:r>
              <a:rPr lang="en-GB" sz="2400" dirty="0"/>
              <a:t>synchronous phase:</a:t>
            </a:r>
            <a:endParaRPr lang="en-GB" sz="2400" i="1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RF synchronism - frequency must be on the revolution frequency (1 turn around the ring):</a:t>
            </a:r>
            <a:endParaRPr lang="en-GB" sz="2400" i="1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C081013-13E6-F553-1747-BB0C657D8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929" y="3012826"/>
            <a:ext cx="2299589" cy="65222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8B14BAC-FECC-7153-B535-B3C988BA1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5873" y="5342154"/>
            <a:ext cx="1862533" cy="584983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92325CA8-2C3A-F984-54B9-F6FCF0B2502A}"/>
              </a:ext>
            </a:extLst>
          </p:cNvPr>
          <p:cNvSpPr/>
          <p:nvPr/>
        </p:nvSpPr>
        <p:spPr>
          <a:xfrm>
            <a:off x="5115451" y="5351009"/>
            <a:ext cx="362346" cy="58498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CBEAA82-D816-FECF-4FDD-98D2D738A838}"/>
              </a:ext>
            </a:extLst>
          </p:cNvPr>
          <p:cNvSpPr txBox="1"/>
          <p:nvPr/>
        </p:nvSpPr>
        <p:spPr>
          <a:xfrm>
            <a:off x="6359606" y="5019549"/>
            <a:ext cx="5100203" cy="14296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h (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integer):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harmonic number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 noProof="1">
                <a:solidFill>
                  <a:schemeClr val="accent5">
                    <a:lumMod val="50000"/>
                  </a:schemeClr>
                </a:solidFill>
              </a:rPr>
              <a:t>number of RF cycles per revolution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GB" sz="2000" b="1" i="1" noProof="1">
                <a:solidFill>
                  <a:schemeClr val="accent5">
                    <a:lumMod val="50000"/>
                  </a:schemeClr>
                </a:solidFill>
              </a:rPr>
              <a:t>Defines the maximum number of bunches in the synchrotron </a:t>
            </a:r>
            <a:r>
              <a:rPr lang="en-GB" sz="2000" i="1" noProof="1">
                <a:solidFill>
                  <a:schemeClr val="accent5">
                    <a:lumMod val="50000"/>
                  </a:schemeClr>
                </a:solidFill>
              </a:rPr>
              <a:t>(available RF buckets)</a:t>
            </a:r>
          </a:p>
        </p:txBody>
      </p:sp>
    </p:spTree>
    <p:extLst>
      <p:ext uri="{BB962C8B-B14F-4D97-AF65-F5344CB8AC3E}">
        <p14:creationId xmlns:p14="http://schemas.microsoft.com/office/powerpoint/2010/main" val="133887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</a:t>
            </a:r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 and </a:t>
            </a:r>
            <a:r>
              <a:rPr lang="el-GR" dirty="0"/>
              <a:t>φ</a:t>
            </a:r>
            <a:r>
              <a:rPr lang="en-US" baseline="-25000" dirty="0"/>
              <a:t>s</a:t>
            </a:r>
            <a:r>
              <a:rPr lang="en-US" dirty="0"/>
              <a:t> change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DC413E-8065-39EB-A691-DDE93869F3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9592" y="1357363"/>
                <a:ext cx="7670446" cy="51391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During acceleration “</a:t>
                </a:r>
                <a:r>
                  <a:rPr lang="en-US" sz="2400" b="1" i="1" dirty="0"/>
                  <a:t>ramping”</a:t>
                </a:r>
                <a:r>
                  <a:rPr lang="en-US" sz="2400" dirty="0"/>
                  <a:t> energy &amp; the magnetic field are changing:</a:t>
                </a:r>
              </a:p>
              <a:p>
                <a:r>
                  <a:rPr lang="en-US" sz="2400" dirty="0"/>
                  <a:t>The revolution frequency changes:	</a:t>
                </a:r>
                <a:r>
                  <a:rPr lang="en-US" sz="2400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𝜔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𝐵</m:t>
                    </m:r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From the synchronism condition RF frequency needs to follow (using 			            ):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Similarly, the phase</a:t>
                </a:r>
                <a:r>
                  <a:rPr lang="el-GR" sz="2400" dirty="0"/>
                  <a:t>, </a:t>
                </a:r>
                <a:r>
                  <a:rPr lang="el-GR" sz="2400" b="1" i="1" dirty="0">
                    <a:solidFill>
                      <a:schemeClr val="tx1"/>
                    </a:solidFill>
                  </a:rPr>
                  <a:t>φ</a:t>
                </a:r>
                <a:r>
                  <a:rPr lang="en-US" sz="2400" b="1" i="1" baseline="-25000" dirty="0">
                    <a:solidFill>
                      <a:schemeClr val="tx1"/>
                    </a:solidFill>
                  </a:rPr>
                  <a:t>s </a:t>
                </a:r>
                <a:r>
                  <a:rPr lang="en-US" sz="2400" dirty="0"/>
                  <a:t>needs to follow </a:t>
                </a:r>
              </a:p>
              <a:p>
                <a:r>
                  <a:rPr lang="en-US" sz="2400" dirty="0"/>
                  <a:t>From B</a:t>
                </a:r>
                <a:r>
                  <a:rPr lang="el-GR" sz="2400" dirty="0"/>
                  <a:t>ρ</a:t>
                </a:r>
                <a:r>
                  <a:rPr lang="en-US" sz="2400" dirty="0"/>
                  <a:t>: </a:t>
                </a:r>
              </a:p>
              <a:p>
                <a:endParaRPr lang="en-US" sz="2400" b="1" i="1" baseline="-25000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DC413E-8065-39EB-A691-DDE93869F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9592" y="1357363"/>
                <a:ext cx="7670446" cy="5139136"/>
              </a:xfrm>
              <a:blipFill>
                <a:blip r:embed="rId2"/>
                <a:stretch>
                  <a:fillRect l="-1272" t="-1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8" name="Object 3">
            <a:extLst>
              <a:ext uri="{FF2B5EF4-FFF2-40B4-BE49-F238E27FC236}">
                <a16:creationId xmlns:a16="http://schemas.microsoft.com/office/drawing/2014/main" id="{37DEB42E-3DCD-5A40-A643-336F4F75C0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857414"/>
              </p:ext>
            </p:extLst>
          </p:nvPr>
        </p:nvGraphicFramePr>
        <p:xfrm>
          <a:off x="3646951" y="2914677"/>
          <a:ext cx="1973947" cy="387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19200" imgH="241300" progId="Equation.3">
                  <p:embed/>
                </p:oleObj>
              </mc:Choice>
              <mc:Fallback>
                <p:oleObj name="Equation" r:id="rId3" imgW="1219200" imgH="241300" progId="Equation.3">
                  <p:embed/>
                  <p:pic>
                    <p:nvPicPr>
                      <p:cNvPr id="78" name="Object 3">
                        <a:extLst>
                          <a:ext uri="{FF2B5EF4-FFF2-40B4-BE49-F238E27FC236}">
                            <a16:creationId xmlns:a16="http://schemas.microsoft.com/office/drawing/2014/main" id="{37DEB42E-3DCD-5A40-A643-336F4F75C0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951" y="2914677"/>
                        <a:ext cx="1973947" cy="3878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" name="Picture 79">
            <a:extLst>
              <a:ext uri="{FF2B5EF4-FFF2-40B4-BE49-F238E27FC236}">
                <a16:creationId xmlns:a16="http://schemas.microsoft.com/office/drawing/2014/main" id="{78311A33-DDF5-5B02-A8FF-084FAC450D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1107" b="2909"/>
          <a:stretch/>
        </p:blipFill>
        <p:spPr>
          <a:xfrm>
            <a:off x="2252782" y="2914215"/>
            <a:ext cx="1359760" cy="343283"/>
          </a:xfrm>
          <a:prstGeom prst="rect">
            <a:avLst/>
          </a:prstGeom>
        </p:spPr>
      </p:pic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AFF44EF-63F0-FFD4-003B-30D534BF0AEE}"/>
              </a:ext>
            </a:extLst>
          </p:cNvPr>
          <p:cNvCxnSpPr/>
          <p:nvPr/>
        </p:nvCxnSpPr>
        <p:spPr>
          <a:xfrm flipV="1">
            <a:off x="5574343" y="3143758"/>
            <a:ext cx="2345695" cy="1377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ontent Placeholder 7">
            <a:extLst>
              <a:ext uri="{FF2B5EF4-FFF2-40B4-BE49-F238E27FC236}">
                <a16:creationId xmlns:a16="http://schemas.microsoft.com/office/drawing/2014/main" id="{9EA63E6C-44EB-9977-7653-39589ADB929D}"/>
              </a:ext>
            </a:extLst>
          </p:cNvPr>
          <p:cNvSpPr txBox="1">
            <a:spLocks/>
          </p:cNvSpPr>
          <p:nvPr/>
        </p:nvSpPr>
        <p:spPr>
          <a:xfrm>
            <a:off x="8086738" y="2059069"/>
            <a:ext cx="2868277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Can be omitted at the relativistic limit where </a:t>
            </a:r>
            <a:r>
              <a:rPr lang="en-US" sz="2400" dirty="0">
                <a:solidFill>
                  <a:schemeClr val="tx1"/>
                </a:solidFill>
              </a:rPr>
              <a:t>B &gt;&gt; 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86" name="Object 85">
            <a:extLst>
              <a:ext uri="{FF2B5EF4-FFF2-40B4-BE49-F238E27FC236}">
                <a16:creationId xmlns:a16="http://schemas.microsoft.com/office/drawing/2014/main" id="{299470CD-32A7-9A87-0D0A-058E16F51E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439940"/>
              </p:ext>
            </p:extLst>
          </p:nvPr>
        </p:nvGraphicFramePr>
        <p:xfrm>
          <a:off x="9616752" y="2702284"/>
          <a:ext cx="133826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2000" imgH="241300" progId="Equation.3">
                  <p:embed/>
                </p:oleObj>
              </mc:Choice>
              <mc:Fallback>
                <p:oleObj name="Equation" r:id="rId6" imgW="762000" imgH="241300" progId="Equation.3">
                  <p:embed/>
                  <p:pic>
                    <p:nvPicPr>
                      <p:cNvPr id="86" name="Object 85">
                        <a:extLst>
                          <a:ext uri="{FF2B5EF4-FFF2-40B4-BE49-F238E27FC236}">
                            <a16:creationId xmlns:a16="http://schemas.microsoft.com/office/drawing/2014/main" id="{299470CD-32A7-9A87-0D0A-058E16F51E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16752" y="2702284"/>
                        <a:ext cx="1338263" cy="42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" name="Picture 87">
            <a:extLst>
              <a:ext uri="{FF2B5EF4-FFF2-40B4-BE49-F238E27FC236}">
                <a16:creationId xmlns:a16="http://schemas.microsoft.com/office/drawing/2014/main" id="{0DCEF884-8E78-9E07-E3F6-D32F46E299C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079"/>
          <a:stretch/>
        </p:blipFill>
        <p:spPr>
          <a:xfrm>
            <a:off x="519123" y="5306987"/>
            <a:ext cx="4114801" cy="101812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1D3A3C8-B3DA-8035-EDFC-2A6DD27027A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871" r="77586"/>
          <a:stretch/>
        </p:blipFill>
        <p:spPr>
          <a:xfrm>
            <a:off x="4264661" y="5323084"/>
            <a:ext cx="516430" cy="1016508"/>
          </a:xfrm>
          <a:prstGeom prst="rect">
            <a:avLst/>
          </a:prstGeom>
        </p:spPr>
      </p:pic>
      <p:graphicFrame>
        <p:nvGraphicFramePr>
          <p:cNvPr id="91" name="Object 6">
            <a:extLst>
              <a:ext uri="{FF2B5EF4-FFF2-40B4-BE49-F238E27FC236}">
                <a16:creationId xmlns:a16="http://schemas.microsoft.com/office/drawing/2014/main" id="{FC087E6E-DBA0-816F-9B42-BECD292E78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073719"/>
              </p:ext>
            </p:extLst>
          </p:nvPr>
        </p:nvGraphicFramePr>
        <p:xfrm>
          <a:off x="8452240" y="4404632"/>
          <a:ext cx="317817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49080" imgH="507960" progId="Equation.3">
                  <p:embed/>
                </p:oleObj>
              </mc:Choice>
              <mc:Fallback>
                <p:oleObj name="Equation" r:id="rId10" imgW="1549080" imgH="507960" progId="Equation.3">
                  <p:embed/>
                  <p:pic>
                    <p:nvPicPr>
                      <p:cNvPr id="91" name="Object 6">
                        <a:extLst>
                          <a:ext uri="{FF2B5EF4-FFF2-40B4-BE49-F238E27FC236}">
                            <a16:creationId xmlns:a16="http://schemas.microsoft.com/office/drawing/2014/main" id="{FC087E6E-DBA0-816F-9B42-BECD292E78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2240" y="4404632"/>
                        <a:ext cx="3178175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5" name="Picture 94">
            <a:extLst>
              <a:ext uri="{FF2B5EF4-FFF2-40B4-BE49-F238E27FC236}">
                <a16:creationId xmlns:a16="http://schemas.microsoft.com/office/drawing/2014/main" id="{54B69A48-FD79-73BF-F50F-EB5241AA73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33924" y="5580649"/>
            <a:ext cx="4738116" cy="541020"/>
          </a:xfrm>
          <a:prstGeom prst="rect">
            <a:avLst/>
          </a:prstGeom>
        </p:spPr>
      </p:pic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B2E54A01-109C-68B2-6866-14574FC94413}"/>
              </a:ext>
            </a:extLst>
          </p:cNvPr>
          <p:cNvCxnSpPr>
            <a:cxnSpLocks/>
            <a:endCxn id="91" idx="1"/>
          </p:cNvCxnSpPr>
          <p:nvPr/>
        </p:nvCxnSpPr>
        <p:spPr>
          <a:xfrm flipV="1">
            <a:off x="7002982" y="4927713"/>
            <a:ext cx="1449258" cy="652936"/>
          </a:xfrm>
          <a:prstGeom prst="bentConnector3">
            <a:avLst>
              <a:gd name="adj1" fmla="val -31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" name="Object 101">
            <a:extLst>
              <a:ext uri="{FF2B5EF4-FFF2-40B4-BE49-F238E27FC236}">
                <a16:creationId xmlns:a16="http://schemas.microsoft.com/office/drawing/2014/main" id="{E9D631B3-5FF3-C0EC-4182-D17B97F52E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326545"/>
              </p:ext>
            </p:extLst>
          </p:nvPr>
        </p:nvGraphicFramePr>
        <p:xfrm>
          <a:off x="573659" y="3600503"/>
          <a:ext cx="375103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044700" imgH="444500" progId="Equation.3">
                  <p:embed/>
                </p:oleObj>
              </mc:Choice>
              <mc:Fallback>
                <p:oleObj name="Equation" r:id="rId13" imgW="2044700" imgH="444500" progId="Equation.3">
                  <p:embed/>
                  <p:pic>
                    <p:nvPicPr>
                      <p:cNvPr id="102" name="Object 101">
                        <a:extLst>
                          <a:ext uri="{FF2B5EF4-FFF2-40B4-BE49-F238E27FC236}">
                            <a16:creationId xmlns:a16="http://schemas.microsoft.com/office/drawing/2014/main" id="{E9D631B3-5FF3-C0EC-4182-D17B97F52E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3659" y="3600503"/>
                        <a:ext cx="3751035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" name="Picture 102">
            <a:extLst>
              <a:ext uri="{FF2B5EF4-FFF2-40B4-BE49-F238E27FC236}">
                <a16:creationId xmlns:a16="http://schemas.microsoft.com/office/drawing/2014/main" id="{102A9CC2-6C98-270C-09E7-C552AA18B030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7406" b="1292"/>
          <a:stretch/>
        </p:blipFill>
        <p:spPr>
          <a:xfrm>
            <a:off x="4355062" y="3404923"/>
            <a:ext cx="4097178" cy="107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3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Dispersion effects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24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ADC413E-8065-39EB-A691-DDE93869F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69" y="1301844"/>
            <a:ext cx="11965231" cy="4890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/>
              <a:t>Reminder: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Off-momentum particles follow a different orbit than the design: </a:t>
            </a:r>
            <a:r>
              <a:rPr lang="en-US" sz="2400" b="1" i="1" dirty="0"/>
              <a:t>Dispersion</a:t>
            </a:r>
          </a:p>
          <a:p>
            <a:r>
              <a:rPr lang="en-GB" sz="2400" dirty="0"/>
              <a:t>The </a:t>
            </a:r>
            <a:r>
              <a:rPr lang="en-GB" sz="2400" b="1" i="1" dirty="0"/>
              <a:t>orbit length</a:t>
            </a:r>
            <a:r>
              <a:rPr lang="en-GB" sz="2400" dirty="0"/>
              <a:t> is different – the </a:t>
            </a:r>
            <a:r>
              <a:rPr lang="en-GB" sz="2400" b="1" i="1" dirty="0">
                <a:solidFill>
                  <a:srgbClr val="C00000"/>
                </a:solidFill>
              </a:rPr>
              <a:t>momentum compaction factor</a:t>
            </a:r>
            <a:r>
              <a:rPr lang="en-GB" sz="2400" dirty="0"/>
              <a:t> shows the variation of the orbit length with respect to the variation of the momentum:</a:t>
            </a:r>
          </a:p>
          <a:p>
            <a:pPr>
              <a:lnSpc>
                <a:spcPct val="150000"/>
              </a:lnSpc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From different momentum, different velocity &amp; different path: different time</a:t>
            </a:r>
            <a:r>
              <a:rPr lang="el-GR" sz="2400" dirty="0"/>
              <a:t> (&amp; </a:t>
            </a:r>
            <a:r>
              <a:rPr lang="en-US" sz="2400" dirty="0"/>
              <a:t>revolution frequency</a:t>
            </a:r>
            <a:r>
              <a:rPr lang="el-GR" sz="2400" dirty="0"/>
              <a:t>)</a:t>
            </a:r>
            <a:r>
              <a:rPr lang="en-GB" sz="2400" dirty="0"/>
              <a:t> to arrive to the RF cavity – </a:t>
            </a:r>
            <a:r>
              <a:rPr lang="en-GB" sz="2400" b="1" i="1" dirty="0">
                <a:solidFill>
                  <a:srgbClr val="008000"/>
                </a:solidFill>
              </a:rPr>
              <a:t>slip factor</a:t>
            </a:r>
            <a:r>
              <a:rPr lang="en-GB" sz="2400" dirty="0"/>
              <a:t>, variation of the revolution frequency with respect to the variation of the momentum: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709D60-37F2-FF84-8434-4182CC313C5B}"/>
                  </a:ext>
                </a:extLst>
              </p:cNvPr>
              <p:cNvSpPr txBox="1"/>
              <p:nvPr/>
            </p:nvSpPr>
            <p:spPr>
              <a:xfrm>
                <a:off x="4317450" y="3008318"/>
                <a:ext cx="1778550" cy="11303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sz="24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bg-BG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charset="0"/>
                                </a:rPr>
                                <m:t>𝑑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bg-BG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8709D60-37F2-FF84-8434-4182CC313C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450" y="3008318"/>
                <a:ext cx="1778550" cy="11303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>
            <a:extLst>
              <a:ext uri="{FF2B5EF4-FFF2-40B4-BE49-F238E27FC236}">
                <a16:creationId xmlns:a16="http://schemas.microsoft.com/office/drawing/2014/main" id="{99D45EEC-B33A-293A-A19E-04A7BEA710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511"/>
          <a:stretch/>
        </p:blipFill>
        <p:spPr>
          <a:xfrm>
            <a:off x="4403296" y="5288850"/>
            <a:ext cx="1692704" cy="12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6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Dispersion effects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DC413E-8065-39EB-A691-DDE93869F3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4422" y="1324726"/>
                <a:ext cx="11767502" cy="537701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/>
                  <a:t>The revolution frequency change depends both on the </a:t>
                </a:r>
                <a:r>
                  <a:rPr lang="en-US" sz="2400" b="1" dirty="0"/>
                  <a:t>orbit</a:t>
                </a:r>
                <a:r>
                  <a:rPr lang="en-US" sz="2400" dirty="0"/>
                  <a:t> and </a:t>
                </a:r>
                <a:r>
                  <a:rPr lang="en-US" sz="2400" b="1" dirty="0"/>
                  <a:t>velocity</a:t>
                </a:r>
                <a:r>
                  <a:rPr lang="en-US" sz="2400" dirty="0"/>
                  <a:t> change:</a:t>
                </a:r>
              </a:p>
              <a:p>
                <a:endParaRPr lang="en-GB" dirty="0"/>
              </a:p>
              <a:p>
                <a:endParaRPr lang="en-GB" sz="2400" dirty="0"/>
              </a:p>
              <a:p>
                <a:endParaRPr lang="en-US" sz="2400" dirty="0"/>
              </a:p>
              <a:p>
                <a:r>
                  <a:rPr lang="en-US" sz="2400" dirty="0"/>
                  <a:t>For 	    </a:t>
                </a:r>
                <a:r>
                  <a:rPr lang="en-GB" sz="2400" dirty="0"/>
                  <a:t>: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Finally, we get the relation between momentum compaction and slip factor: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The energy in which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𝜂</m:t>
                    </m:r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en-US" sz="2400" dirty="0"/>
                  <a:t>, is called </a:t>
                </a:r>
                <a:r>
                  <a:rPr lang="en-US" sz="2400" b="1" i="1" dirty="0"/>
                  <a:t>transition energy</a:t>
                </a:r>
                <a:r>
                  <a:rPr lang="en-US" sz="2400" dirty="0"/>
                  <a:t>: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GB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/>
                  <a:t> </a:t>
                </a:r>
                <a:r>
                  <a:rPr lang="en-GB" sz="2400" b="1" dirty="0"/>
                  <a:t>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e>
                      <m:sub>
                        <m:r>
                          <a:rPr lang="en-US" sz="2400" b="1" i="1">
                            <a:latin typeface="Cambria Math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GB" sz="2400" b="1" dirty="0"/>
                  <a:t> (</a:t>
                </a:r>
                <a:r>
                  <a:rPr lang="el-GR" sz="2400" b="1" dirty="0"/>
                  <a:t>η</a:t>
                </a:r>
                <a:r>
                  <a:rPr lang="en-US" sz="2400" b="1" dirty="0"/>
                  <a:t>&gt;0</a:t>
                </a:r>
                <a:r>
                  <a:rPr lang="en-GB" sz="2400" b="1" dirty="0"/>
                  <a:t>) </a:t>
                </a:r>
                <a:r>
                  <a:rPr lang="en-GB" sz="2400" dirty="0"/>
                  <a:t>the arrival at the cavity depends on the </a:t>
                </a:r>
                <a:r>
                  <a:rPr lang="en-GB" sz="2400" b="1" dirty="0"/>
                  <a:t>velocity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b="1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e>
                      <m:sub>
                        <m:r>
                          <a:rPr lang="en-US" sz="2400" b="1" i="1">
                            <a:latin typeface="Cambria Math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GB" sz="2400" b="1" dirty="0"/>
                  <a:t> (</a:t>
                </a:r>
                <a:r>
                  <a:rPr lang="el-GR" sz="2400" b="1" dirty="0"/>
                  <a:t>η</a:t>
                </a:r>
                <a:r>
                  <a:rPr lang="en-US" sz="2400" b="1" dirty="0"/>
                  <a:t>=0</a:t>
                </a:r>
                <a:r>
                  <a:rPr lang="en-GB" sz="2400" b="1" dirty="0"/>
                  <a:t>) </a:t>
                </a:r>
                <a:r>
                  <a:rPr lang="en-GB" sz="2400" dirty="0"/>
                  <a:t>the </a:t>
                </a:r>
                <a:r>
                  <a:rPr lang="en-GB" sz="2400" dirty="0">
                    <a:sym typeface="Symbol" charset="2"/>
                  </a:rPr>
                  <a:t>velocity change and the path length change </a:t>
                </a:r>
                <a:r>
                  <a:rPr lang="en-GB" sz="2400" b="1" dirty="0">
                    <a:sym typeface="Symbol" charset="2"/>
                  </a:rPr>
                  <a:t>compensate each other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b="1" dirty="0"/>
                  <a:t>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e>
                      <m:sub>
                        <m:r>
                          <a:rPr lang="en-US" sz="2400" b="1" i="1">
                            <a:latin typeface="Cambria Math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2400" b="1" dirty="0"/>
                  <a:t> </a:t>
                </a:r>
                <a:r>
                  <a:rPr lang="en-GB" sz="2400" b="1" dirty="0"/>
                  <a:t>(</a:t>
                </a:r>
                <a:r>
                  <a:rPr lang="el-GR" sz="2400" b="1" dirty="0"/>
                  <a:t>η</a:t>
                </a:r>
                <a:r>
                  <a:rPr lang="en-US" sz="2400" b="1" dirty="0"/>
                  <a:t>&lt;0</a:t>
                </a:r>
                <a:r>
                  <a:rPr lang="en-GB" sz="2400" b="1" dirty="0"/>
                  <a:t>)</a:t>
                </a:r>
                <a:r>
                  <a:rPr lang="en-GB" sz="2400" dirty="0"/>
                  <a:t> the arrival at the cavity depends </a:t>
                </a:r>
                <a:r>
                  <a:rPr lang="en-GB" sz="2400" b="1" i="1" dirty="0"/>
                  <a:t>only</a:t>
                </a:r>
                <a:r>
                  <a:rPr lang="en-GB" sz="2400" dirty="0"/>
                  <a:t> on the </a:t>
                </a:r>
                <a:r>
                  <a:rPr lang="en-GB" sz="2400" b="1" dirty="0"/>
                  <a:t>path length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GB" sz="2400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DC413E-8065-39EB-A691-DDE93869F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422" y="1324726"/>
                <a:ext cx="11767502" cy="5377015"/>
              </a:xfrm>
              <a:blipFill>
                <a:blip r:embed="rId2"/>
                <a:stretch>
                  <a:fillRect l="-570" t="-18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>
            <a:extLst>
              <a:ext uri="{FF2B5EF4-FFF2-40B4-BE49-F238E27FC236}">
                <a16:creationId xmlns:a16="http://schemas.microsoft.com/office/drawing/2014/main" id="{8E8145D9-7D9B-EF29-DDB9-2861154601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99"/>
          <a:stretch/>
        </p:blipFill>
        <p:spPr>
          <a:xfrm>
            <a:off x="1410090" y="1790284"/>
            <a:ext cx="3569420" cy="865707"/>
          </a:xfrm>
          <a:prstGeom prst="rect">
            <a:avLst/>
          </a:prstGeom>
        </p:spPr>
      </p:pic>
      <p:graphicFrame>
        <p:nvGraphicFramePr>
          <p:cNvPr id="55" name="Object 4">
            <a:extLst>
              <a:ext uri="{FF2B5EF4-FFF2-40B4-BE49-F238E27FC236}">
                <a16:creationId xmlns:a16="http://schemas.microsoft.com/office/drawing/2014/main" id="{2413950F-6399-554F-6D40-CC1CE067D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450207"/>
              </p:ext>
            </p:extLst>
          </p:nvPr>
        </p:nvGraphicFramePr>
        <p:xfrm>
          <a:off x="1629122" y="2486858"/>
          <a:ext cx="73914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59200" imgH="685800" progId="Equation.DSMT4">
                  <p:embed/>
                </p:oleObj>
              </mc:Choice>
              <mc:Fallback>
                <p:oleObj name="Equation" r:id="rId4" imgW="3759200" imgH="685800" progId="Equation.DSMT4">
                  <p:embed/>
                  <p:pic>
                    <p:nvPicPr>
                      <p:cNvPr id="55" name="Object 4">
                        <a:extLst>
                          <a:ext uri="{FF2B5EF4-FFF2-40B4-BE49-F238E27FC236}">
                            <a16:creationId xmlns:a16="http://schemas.microsoft.com/office/drawing/2014/main" id="{2413950F-6399-554F-6D40-CC1CE067D3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9122" y="2486858"/>
                        <a:ext cx="7391400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8" name="Picture 57">
            <a:extLst>
              <a:ext uri="{FF2B5EF4-FFF2-40B4-BE49-F238E27FC236}">
                <a16:creationId xmlns:a16="http://schemas.microsoft.com/office/drawing/2014/main" id="{32984001-89BC-2413-B373-E46516F091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958" r="14486"/>
          <a:stretch/>
        </p:blipFill>
        <p:spPr>
          <a:xfrm>
            <a:off x="943072" y="2832787"/>
            <a:ext cx="427471" cy="6672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56DCA65-32C0-3B8A-E996-04A6D0DB1E83}"/>
                  </a:ext>
                </a:extLst>
              </p:cNvPr>
              <p:cNvSpPr txBox="1"/>
              <p:nvPr/>
            </p:nvSpPr>
            <p:spPr>
              <a:xfrm>
                <a:off x="9749055" y="3429000"/>
                <a:ext cx="1627645" cy="7517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sz="24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56DCA65-32C0-3B8A-E996-04A6D0DB1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9055" y="3429000"/>
                <a:ext cx="1627645" cy="7517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5BDE191-F777-8F14-2985-016918273E05}"/>
                  </a:ext>
                </a:extLst>
              </p:cNvPr>
              <p:cNvSpPr txBox="1"/>
              <p:nvPr/>
            </p:nvSpPr>
            <p:spPr>
              <a:xfrm>
                <a:off x="6743364" y="4311732"/>
                <a:ext cx="2052563" cy="778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𝜸</m:t>
                          </m:r>
                        </m:e>
                        <m:sub>
                          <m:r>
                            <a:rPr lang="en-US" sz="2400" b="1" i="1">
                              <a:latin typeface="Cambria Math" charset="0"/>
                            </a:rPr>
                            <m:t>𝒕</m:t>
                          </m:r>
                        </m:sub>
                      </m:sSub>
                      <m:r>
                        <a:rPr lang="en-US" sz="2400" b="1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1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latin typeface="Cambria Math" charset="0"/>
                                    </a:rPr>
                                    <m:t>𝒄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5BDE191-F777-8F14-2985-016918273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364" y="4311732"/>
                <a:ext cx="2052563" cy="7789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730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Phase stability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/>
          </a:p>
        </p:txBody>
      </p:sp>
      <p:sp>
        <p:nvSpPr>
          <p:cNvPr id="68" name="Line 1027">
            <a:extLst>
              <a:ext uri="{FF2B5EF4-FFF2-40B4-BE49-F238E27FC236}">
                <a16:creationId xmlns:a16="http://schemas.microsoft.com/office/drawing/2014/main" id="{D862EB89-977F-48D6-CD8C-CDD21CFA4D7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ontent Placeholder 83">
                <a:extLst>
                  <a:ext uri="{FF2B5EF4-FFF2-40B4-BE49-F238E27FC236}">
                    <a16:creationId xmlns:a16="http://schemas.microsoft.com/office/drawing/2014/main" id="{1C6940B1-3FE0-56B2-314A-2F519FDD8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5058" y="1253606"/>
                <a:ext cx="11832467" cy="330996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i="1" dirty="0"/>
                  <a:t>Reminder:</a:t>
                </a:r>
              </a:p>
              <a:p>
                <a:r>
                  <a:rPr lang="en-US" sz="2200" dirty="0"/>
                  <a:t>Phase focusing: bunches are formed as particles arriving at the cavity before or after the synchronous particle are “brought closer” to it</a:t>
                </a:r>
              </a:p>
              <a:p>
                <a:r>
                  <a:rPr lang="en-US" sz="2200" dirty="0"/>
                  <a:t>This stands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𝝅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l-GR" sz="2200" b="1" dirty="0"/>
                  <a:t> </a:t>
                </a:r>
                <a:r>
                  <a:rPr lang="en-US" sz="2200" dirty="0"/>
                  <a:t>as:</a:t>
                </a:r>
              </a:p>
              <a:p>
                <a:pPr lvl="1"/>
                <a:r>
                  <a:rPr lang="en-US" sz="2200" dirty="0"/>
                  <a:t>M</a:t>
                </a:r>
                <a:r>
                  <a:rPr lang="en-US" sz="2200" baseline="-25000" dirty="0"/>
                  <a:t>1 </a:t>
                </a:r>
                <a:r>
                  <a:rPr lang="en-US" sz="2200" dirty="0"/>
                  <a:t>&amp; N</a:t>
                </a:r>
                <a:r>
                  <a:rPr lang="en-US" sz="2200" baseline="-25000" dirty="0"/>
                  <a:t>1 </a:t>
                </a:r>
                <a:r>
                  <a:rPr lang="en-US" sz="2200" dirty="0"/>
                  <a:t>will move towards P</a:t>
                </a:r>
                <a:r>
                  <a:rPr lang="en-US" sz="2200" baseline="-25000" dirty="0"/>
                  <a:t>1	</a:t>
                </a:r>
                <a:r>
                  <a:rPr lang="en-US" sz="2200" dirty="0"/>
                  <a:t>=&gt; </a:t>
                </a:r>
                <a:r>
                  <a:rPr lang="en-US" sz="2200" b="1" dirty="0">
                    <a:solidFill>
                      <a:srgbClr val="008000"/>
                    </a:solidFill>
                  </a:rPr>
                  <a:t>stable</a:t>
                </a:r>
                <a:r>
                  <a:rPr lang="en-US" sz="2200" dirty="0">
                    <a:solidFill>
                      <a:srgbClr val="000000"/>
                    </a:solidFill>
                  </a:rPr>
                  <a:t> </a:t>
                </a:r>
              </a:p>
              <a:p>
                <a:pPr lvl="1"/>
                <a:r>
                  <a:rPr lang="en-US" sz="2200" dirty="0"/>
                  <a:t>M</a:t>
                </a:r>
                <a:r>
                  <a:rPr lang="en-US" sz="2200" baseline="-25000" dirty="0"/>
                  <a:t>2</a:t>
                </a:r>
                <a:r>
                  <a:rPr lang="en-US" sz="2200" dirty="0"/>
                  <a:t> &amp; N</a:t>
                </a:r>
                <a:r>
                  <a:rPr lang="en-US" sz="2200" baseline="-25000" dirty="0"/>
                  <a:t>2</a:t>
                </a:r>
                <a:r>
                  <a:rPr lang="en-US" sz="2200" dirty="0"/>
                  <a:t> will go away from P</a:t>
                </a:r>
                <a:r>
                  <a:rPr lang="en-US" sz="2200" baseline="-25000" dirty="0"/>
                  <a:t>2</a:t>
                </a:r>
                <a:r>
                  <a:rPr lang="en-US" sz="2200" dirty="0"/>
                  <a:t> 	=&gt; </a:t>
                </a:r>
                <a:r>
                  <a:rPr lang="en-US" sz="2200" b="1" dirty="0">
                    <a:solidFill>
                      <a:srgbClr val="C00000"/>
                    </a:solidFill>
                  </a:rPr>
                  <a:t>unstable</a:t>
                </a:r>
                <a:br>
                  <a:rPr lang="en-US" sz="1600" dirty="0">
                    <a:solidFill>
                      <a:srgbClr val="FF0000"/>
                    </a:solidFill>
                  </a:rPr>
                </a:br>
                <a:endParaRPr lang="en-GB" sz="1600" b="1" dirty="0"/>
              </a:p>
            </p:txBody>
          </p:sp>
        </mc:Choice>
        <mc:Fallback xmlns="">
          <p:sp>
            <p:nvSpPr>
              <p:cNvPr id="84" name="Content Placeholder 83">
                <a:extLst>
                  <a:ext uri="{FF2B5EF4-FFF2-40B4-BE49-F238E27FC236}">
                    <a16:creationId xmlns:a16="http://schemas.microsoft.com/office/drawing/2014/main" id="{1C6940B1-3FE0-56B2-314A-2F519FDD8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058" y="1253606"/>
                <a:ext cx="11832467" cy="3309965"/>
              </a:xfrm>
              <a:blipFill>
                <a:blip r:embed="rId2"/>
                <a:stretch>
                  <a:fillRect l="-669" t="-23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6" name="Picture 39" descr="fig13">
            <a:extLst>
              <a:ext uri="{FF2B5EF4-FFF2-40B4-BE49-F238E27FC236}">
                <a16:creationId xmlns:a16="http://schemas.microsoft.com/office/drawing/2014/main" id="{88053C0A-DFCC-80D9-97D2-46FFE7216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4363" y="3670685"/>
            <a:ext cx="6363273" cy="27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Line 1047">
            <a:extLst>
              <a:ext uri="{FF2B5EF4-FFF2-40B4-BE49-F238E27FC236}">
                <a16:creationId xmlns:a16="http://schemas.microsoft.com/office/drawing/2014/main" id="{BF34B4BE-5E59-15E2-6F35-0DBF682ED1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16996" y="3818644"/>
            <a:ext cx="186756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1047">
            <a:extLst>
              <a:ext uri="{FF2B5EF4-FFF2-40B4-BE49-F238E27FC236}">
                <a16:creationId xmlns:a16="http://schemas.microsoft.com/office/drawing/2014/main" id="{4EE61A1B-03BE-5C3F-3F71-F80422FD3C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61012" y="4466716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1047">
            <a:extLst>
              <a:ext uri="{FF2B5EF4-FFF2-40B4-BE49-F238E27FC236}">
                <a16:creationId xmlns:a16="http://schemas.microsoft.com/office/drawing/2014/main" id="{21693B3F-F061-0B51-9042-E688A79D227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7156" y="3746636"/>
            <a:ext cx="288032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1047">
            <a:extLst>
              <a:ext uri="{FF2B5EF4-FFF2-40B4-BE49-F238E27FC236}">
                <a16:creationId xmlns:a16="http://schemas.microsoft.com/office/drawing/2014/main" id="{86319A06-F534-5C20-24DD-2D0FFB537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3220" y="4466716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45">
            <a:extLst>
              <a:ext uri="{FF2B5EF4-FFF2-40B4-BE49-F238E27FC236}">
                <a16:creationId xmlns:a16="http://schemas.microsoft.com/office/drawing/2014/main" id="{EE85C96D-6A6E-C36D-58E8-B8300E101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8601" y="3602620"/>
            <a:ext cx="7503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noProof="1">
                <a:latin typeface="Comic Sans MS" pitchFamily="-110" charset="0"/>
              </a:rPr>
              <a:t>energy</a:t>
            </a:r>
            <a:br>
              <a:rPr lang="en-US" sz="1400" noProof="1">
                <a:latin typeface="Comic Sans MS" pitchFamily="-110" charset="0"/>
              </a:rPr>
            </a:br>
            <a:r>
              <a:rPr lang="en-US" sz="1400" noProof="1">
                <a:latin typeface="Comic Sans MS" pitchFamily="-110" charset="0"/>
              </a:rPr>
              <a:t>gain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ACB4E5B-2C5B-59E8-5CD8-25F68BD0F9EB}"/>
              </a:ext>
            </a:extLst>
          </p:cNvPr>
          <p:cNvSpPr/>
          <p:nvPr/>
        </p:nvSpPr>
        <p:spPr>
          <a:xfrm>
            <a:off x="3153238" y="3746636"/>
            <a:ext cx="1159563" cy="1325563"/>
          </a:xfrm>
          <a:prstGeom prst="ellipse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5B3303D-A111-93A6-8185-45B2F00F1CCC}"/>
              </a:ext>
            </a:extLst>
          </p:cNvPr>
          <p:cNvSpPr/>
          <p:nvPr/>
        </p:nvSpPr>
        <p:spPr>
          <a:xfrm>
            <a:off x="4600833" y="3715245"/>
            <a:ext cx="1159563" cy="13255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298ECA-ECE4-B268-5A11-D618DD03B701}"/>
              </a:ext>
            </a:extLst>
          </p:cNvPr>
          <p:cNvSpPr txBox="1"/>
          <p:nvPr/>
        </p:nvSpPr>
        <p:spPr>
          <a:xfrm>
            <a:off x="6966242" y="3210443"/>
            <a:ext cx="4593269" cy="1107996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This </a:t>
            </a:r>
            <a:r>
              <a:rPr lang="en-US" sz="2200" b="1" i="1" dirty="0" err="1">
                <a:solidFill>
                  <a:schemeClr val="accent5">
                    <a:lumMod val="50000"/>
                  </a:schemeClr>
                </a:solidFill>
              </a:rPr>
              <a:t>behaviour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 is true below transition </a:t>
            </a:r>
          </a:p>
          <a:p>
            <a:pPr algn="ctr"/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(velocity dominates)</a:t>
            </a:r>
            <a:endParaRPr lang="en-GB" sz="2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7" grpId="0" animBg="1"/>
      <p:bldP spid="98" grpId="0" animBg="1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Phase stability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  <p:sp>
        <p:nvSpPr>
          <p:cNvPr id="68" name="Line 1027">
            <a:extLst>
              <a:ext uri="{FF2B5EF4-FFF2-40B4-BE49-F238E27FC236}">
                <a16:creationId xmlns:a16="http://schemas.microsoft.com/office/drawing/2014/main" id="{D862EB89-977F-48D6-CD8C-CDD21CFA4D7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ontent Placeholder 83">
                <a:extLst>
                  <a:ext uri="{FF2B5EF4-FFF2-40B4-BE49-F238E27FC236}">
                    <a16:creationId xmlns:a16="http://schemas.microsoft.com/office/drawing/2014/main" id="{1C6940B1-3FE0-56B2-314A-2F519FDD8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5058" y="1253606"/>
                <a:ext cx="11832467" cy="330996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i="1" dirty="0"/>
                  <a:t>Since:</a:t>
                </a:r>
              </a:p>
              <a:p>
                <a:r>
                  <a:rPr lang="en-GB" sz="2000" b="1" dirty="0">
                    <a:solidFill>
                      <a:srgbClr val="C00000"/>
                    </a:solidFill>
                  </a:rPr>
                  <a:t>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rgbClr val="C00000"/>
                    </a:solidFill>
                  </a:rPr>
                  <a:t> (</a:t>
                </a:r>
                <a:r>
                  <a:rPr lang="el-GR" sz="2000" b="1" dirty="0">
                    <a:solidFill>
                      <a:srgbClr val="C00000"/>
                    </a:solidFill>
                  </a:rPr>
                  <a:t>η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&gt;0</a:t>
                </a:r>
                <a:r>
                  <a:rPr lang="en-GB" sz="2000" b="1" dirty="0">
                    <a:solidFill>
                      <a:srgbClr val="C00000"/>
                    </a:solidFill>
                  </a:rPr>
                  <a:t>) </a:t>
                </a:r>
                <a:r>
                  <a:rPr lang="en-GB" sz="2000" dirty="0"/>
                  <a:t>the arrival at the cavity depends on the </a:t>
                </a:r>
                <a:r>
                  <a:rPr lang="en-GB" sz="2000" b="1" dirty="0"/>
                  <a:t>velocity</a:t>
                </a:r>
              </a:p>
              <a:p>
                <a:r>
                  <a:rPr lang="en-GB" sz="2000" b="1" dirty="0">
                    <a:solidFill>
                      <a:srgbClr val="008000"/>
                    </a:solidFill>
                  </a:rPr>
                  <a:t>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8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8000"/>
                            </a:solidFill>
                            <a:latin typeface="Cambria Math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8000"/>
                    </a:solidFill>
                  </a:rPr>
                  <a:t> </a:t>
                </a:r>
                <a:r>
                  <a:rPr lang="en-GB" sz="2000" b="1" dirty="0">
                    <a:solidFill>
                      <a:srgbClr val="008000"/>
                    </a:solidFill>
                  </a:rPr>
                  <a:t>(</a:t>
                </a:r>
                <a:r>
                  <a:rPr lang="el-GR" sz="2000" b="1" dirty="0">
                    <a:solidFill>
                      <a:srgbClr val="008000"/>
                    </a:solidFill>
                  </a:rPr>
                  <a:t>η</a:t>
                </a:r>
                <a:r>
                  <a:rPr lang="en-US" sz="2000" b="1" dirty="0">
                    <a:solidFill>
                      <a:srgbClr val="008000"/>
                    </a:solidFill>
                  </a:rPr>
                  <a:t>&lt;0</a:t>
                </a:r>
                <a:r>
                  <a:rPr lang="en-GB" sz="2000" b="1" dirty="0">
                    <a:solidFill>
                      <a:srgbClr val="008000"/>
                    </a:solidFill>
                  </a:rPr>
                  <a:t>)</a:t>
                </a:r>
                <a:r>
                  <a:rPr lang="en-GB" sz="2000" dirty="0">
                    <a:solidFill>
                      <a:srgbClr val="008000"/>
                    </a:solidFill>
                  </a:rPr>
                  <a:t> </a:t>
                </a:r>
                <a:r>
                  <a:rPr lang="en-GB" sz="2000" dirty="0"/>
                  <a:t>the arrival at the cavity depends </a:t>
                </a:r>
                <a:r>
                  <a:rPr lang="en-GB" sz="2000" b="1" i="1" dirty="0"/>
                  <a:t>only</a:t>
                </a:r>
                <a:r>
                  <a:rPr lang="en-GB" sz="2000" dirty="0"/>
                  <a:t> on the </a:t>
                </a:r>
                <a:r>
                  <a:rPr lang="en-GB" sz="2000" b="1" dirty="0"/>
                  <a:t>path length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000" b="1" dirty="0"/>
                  <a:t> The behaviour for the phase stability is reversed around transition crossing</a:t>
                </a:r>
              </a:p>
            </p:txBody>
          </p:sp>
        </mc:Choice>
        <mc:Fallback xmlns="">
          <p:sp>
            <p:nvSpPr>
              <p:cNvPr id="84" name="Content Placeholder 83">
                <a:extLst>
                  <a:ext uri="{FF2B5EF4-FFF2-40B4-BE49-F238E27FC236}">
                    <a16:creationId xmlns:a16="http://schemas.microsoft.com/office/drawing/2014/main" id="{1C6940B1-3FE0-56B2-314A-2F519FDD8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058" y="1253606"/>
                <a:ext cx="11832467" cy="3309965"/>
              </a:xfrm>
              <a:blipFill>
                <a:blip r:embed="rId2"/>
                <a:stretch>
                  <a:fillRect l="-669" t="-23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Line 1027">
            <a:extLst>
              <a:ext uri="{FF2B5EF4-FFF2-40B4-BE49-F238E27FC236}">
                <a16:creationId xmlns:a16="http://schemas.microsoft.com/office/drawing/2014/main" id="{018AA7B2-6599-E2EE-C896-4D4D2895F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97C09E-895F-EC50-E6C9-233C9857DDD6}"/>
              </a:ext>
            </a:extLst>
          </p:cNvPr>
          <p:cNvGrpSpPr/>
          <p:nvPr/>
        </p:nvGrpSpPr>
        <p:grpSpPr>
          <a:xfrm>
            <a:off x="1812628" y="3121804"/>
            <a:ext cx="7864772" cy="3187516"/>
            <a:chOff x="288628" y="3121804"/>
            <a:chExt cx="7864772" cy="318751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C7FF8C3-A425-107D-AF9C-CC0CF7ED8BBD}"/>
                </a:ext>
              </a:extLst>
            </p:cNvPr>
            <p:cNvGrpSpPr/>
            <p:nvPr/>
          </p:nvGrpSpPr>
          <p:grpSpPr>
            <a:xfrm>
              <a:off x="683568" y="3212976"/>
              <a:ext cx="7469832" cy="3096344"/>
              <a:chOff x="762000" y="2803525"/>
              <a:chExt cx="8001000" cy="3444875"/>
            </a:xfrm>
          </p:grpSpPr>
          <p:pic>
            <p:nvPicPr>
              <p:cNvPr id="16" name="Picture 1029" descr="fig13">
                <a:extLst>
                  <a:ext uri="{FF2B5EF4-FFF2-40B4-BE49-F238E27FC236}">
                    <a16:creationId xmlns:a16="http://schemas.microsoft.com/office/drawing/2014/main" id="{B47ED692-8731-5B3D-22DF-F55F9D651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62000" y="2803525"/>
                <a:ext cx="8001000" cy="3444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Text Box 1042">
                <a:extLst>
                  <a:ext uri="{FF2B5EF4-FFF2-40B4-BE49-F238E27FC236}">
                    <a16:creationId xmlns:a16="http://schemas.microsoft.com/office/drawing/2014/main" id="{5CB59CB1-E591-D55A-AEDE-4A4FC6294A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6514" y="2893685"/>
                <a:ext cx="2819401" cy="12155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>
                    <a:solidFill>
                      <a:srgbClr val="008000"/>
                    </a:solidFill>
                  </a:rPr>
                  <a:t>Stable </a:t>
                </a:r>
                <a:r>
                  <a:rPr lang="en-US" dirty="0" err="1">
                    <a:solidFill>
                      <a:srgbClr val="008000"/>
                    </a:solidFill>
                  </a:rPr>
                  <a:t>synchr</a:t>
                </a:r>
                <a:r>
                  <a:rPr lang="en-US" dirty="0">
                    <a:solidFill>
                      <a:srgbClr val="008000"/>
                    </a:solidFill>
                  </a:rPr>
                  <a:t>. Particle for </a:t>
                </a:r>
                <a:r>
                  <a:rPr lang="en-US" sz="2000" dirty="0">
                    <a:solidFill>
                      <a:srgbClr val="008000"/>
                    </a:solidFill>
                    <a:sym typeface="Symbol" charset="2"/>
                  </a:rPr>
                  <a:t> &lt; 0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 dirty="0">
                    <a:solidFill>
                      <a:srgbClr val="008000"/>
                    </a:solidFill>
                    <a:sym typeface="Symbol" charset="2"/>
                  </a:rPr>
                  <a:t>above transition</a:t>
                </a:r>
                <a:endParaRPr lang="fr-FR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18" name="Line 1043">
                <a:extLst>
                  <a:ext uri="{FF2B5EF4-FFF2-40B4-BE49-F238E27FC236}">
                    <a16:creationId xmlns:a16="http://schemas.microsoft.com/office/drawing/2014/main" id="{F92D15F1-F7EB-7863-5BF3-98F3F9050E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33800" y="3336925"/>
                <a:ext cx="533400" cy="22860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Text Box 1046">
                <a:extLst>
                  <a:ext uri="{FF2B5EF4-FFF2-40B4-BE49-F238E27FC236}">
                    <a16:creationId xmlns:a16="http://schemas.microsoft.com/office/drawing/2014/main" id="{D933F2A5-F276-61A7-F6CC-D06AA5CB10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57400" y="3870325"/>
                <a:ext cx="914400" cy="445147"/>
              </a:xfrm>
              <a:prstGeom prst="rect">
                <a:avLst/>
              </a:prstGeom>
              <a:noFill/>
              <a:ln w="952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2000" b="1" dirty="0" err="1">
                    <a:solidFill>
                      <a:srgbClr val="C00000"/>
                    </a:solidFill>
                    <a:sym typeface="Symbol" charset="2"/>
                  </a:rPr>
                  <a:t></a:t>
                </a:r>
                <a:r>
                  <a:rPr lang="fr-FR" sz="2000" dirty="0">
                    <a:solidFill>
                      <a:srgbClr val="C00000"/>
                    </a:solidFill>
                    <a:sym typeface="Symbol" charset="2"/>
                  </a:rPr>
                  <a:t> &gt; 0</a:t>
                </a:r>
                <a:endParaRPr lang="fr-FR" sz="2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Line 1047">
                <a:extLst>
                  <a:ext uri="{FF2B5EF4-FFF2-40B4-BE49-F238E27FC236}">
                    <a16:creationId xmlns:a16="http://schemas.microsoft.com/office/drawing/2014/main" id="{F9296DC5-356E-445D-7FF3-ECBF6ACBB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28800" y="3717925"/>
                <a:ext cx="304800" cy="304800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1" name="Rectangle 45">
              <a:extLst>
                <a:ext uri="{FF2B5EF4-FFF2-40B4-BE49-F238E27FC236}">
                  <a16:creationId xmlns:a16="http://schemas.microsoft.com/office/drawing/2014/main" id="{AA4B980D-276C-4436-A8A2-DD6C55102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28" y="3121804"/>
              <a:ext cx="750363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noProof="1">
                  <a:latin typeface="Comic Sans MS" pitchFamily="-110" charset="0"/>
                </a:rPr>
                <a:t>energy</a:t>
              </a:r>
              <a:br>
                <a:rPr lang="en-US" sz="1400" noProof="1">
                  <a:latin typeface="Comic Sans MS" pitchFamily="-110" charset="0"/>
                </a:rPr>
              </a:br>
              <a:r>
                <a:rPr lang="en-US" sz="1400" noProof="1">
                  <a:latin typeface="Comic Sans MS" pitchFamily="-110" charset="0"/>
                </a:rPr>
                <a:t>gain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12" name="Line 60">
              <a:extLst>
                <a:ext uri="{FF2B5EF4-FFF2-40B4-BE49-F238E27FC236}">
                  <a16:creationId xmlns:a16="http://schemas.microsoft.com/office/drawing/2014/main" id="{3B496E6E-67A5-F23F-8E27-1517C77B23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6011" y="5023718"/>
              <a:ext cx="58175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61">
              <a:extLst>
                <a:ext uri="{FF2B5EF4-FFF2-40B4-BE49-F238E27FC236}">
                  <a16:creationId xmlns:a16="http://schemas.microsoft.com/office/drawing/2014/main" id="{40E2EE05-10DD-AC79-8A1E-CC41C271DF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27877" y="5023718"/>
              <a:ext cx="608135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65">
              <a:extLst>
                <a:ext uri="{FF2B5EF4-FFF2-40B4-BE49-F238E27FC236}">
                  <a16:creationId xmlns:a16="http://schemas.microsoft.com/office/drawing/2014/main" id="{E6082B1D-6A09-BAFD-D1CB-71E305257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503" y="4869160"/>
              <a:ext cx="50867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late</a:t>
              </a:r>
            </a:p>
          </p:txBody>
        </p:sp>
        <p:sp>
          <p:nvSpPr>
            <p:cNvPr id="15" name="Rectangle 66">
              <a:extLst>
                <a:ext uri="{FF2B5EF4-FFF2-40B4-BE49-F238E27FC236}">
                  <a16:creationId xmlns:a16="http://schemas.microsoft.com/office/drawing/2014/main" id="{7BD1273A-4F0E-4A54-525F-9F1276909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228" y="4869160"/>
              <a:ext cx="6591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 </a:t>
              </a:r>
              <a:r>
                <a:rPr lang="en-US" sz="1400" noProof="1">
                  <a:latin typeface="Comic Sans MS" pitchFamily="-110" charset="0"/>
                </a:rPr>
                <a:t>early</a:t>
              </a:r>
              <a:endParaRPr lang="en-US" sz="1400" dirty="0">
                <a:latin typeface="Comic Sans MS" pitchFamily="-1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60394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motion – Transition crossing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  <p:sp>
        <p:nvSpPr>
          <p:cNvPr id="68" name="Line 1027">
            <a:extLst>
              <a:ext uri="{FF2B5EF4-FFF2-40B4-BE49-F238E27FC236}">
                <a16:creationId xmlns:a16="http://schemas.microsoft.com/office/drawing/2014/main" id="{D862EB89-977F-48D6-CD8C-CDD21CFA4D7A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Content Placeholder 83">
            <a:extLst>
              <a:ext uri="{FF2B5EF4-FFF2-40B4-BE49-F238E27FC236}">
                <a16:creationId xmlns:a16="http://schemas.microsoft.com/office/drawing/2014/main" id="{1C6940B1-3FE0-56B2-314A-2F519FDD8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77818"/>
            <a:ext cx="6548582" cy="4849091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sym typeface="Symbol" charset="2"/>
              </a:rPr>
              <a:t>Change of stable phase implies:</a:t>
            </a:r>
          </a:p>
          <a:p>
            <a:pPr>
              <a:spcBef>
                <a:spcPct val="50000"/>
              </a:spcBef>
            </a:pPr>
            <a:endParaRPr lang="en-GB" sz="2400" dirty="0"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2400" b="1" i="1" dirty="0">
                <a:sym typeface="Symbol" charset="2"/>
              </a:rPr>
              <a:t>Crossing transition during acceleration makes the previous stable synchronous phase unstable. </a:t>
            </a:r>
          </a:p>
          <a:p>
            <a:pPr>
              <a:spcBef>
                <a:spcPct val="50000"/>
              </a:spcBef>
            </a:pPr>
            <a:endParaRPr lang="en-GB" sz="2400" b="1" i="1" dirty="0">
              <a:sym typeface="Symbol" charset="2"/>
            </a:endParaRP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GB" sz="2400" b="1" i="1" dirty="0">
                <a:sym typeface="Symbol" charset="2"/>
              </a:rPr>
              <a:t> </a:t>
            </a:r>
            <a:r>
              <a:rPr lang="en-GB" sz="2400" dirty="0">
                <a:sym typeface="Symbol" charset="2"/>
              </a:rPr>
              <a:t>The RF system needs to make a rapid change of the RF phase, a “</a:t>
            </a:r>
            <a:r>
              <a:rPr lang="en-GB" sz="2400" dirty="0">
                <a:solidFill>
                  <a:srgbClr val="FF0000"/>
                </a:solidFill>
                <a:sym typeface="Symbol" charset="2"/>
              </a:rPr>
              <a:t>phase jump</a:t>
            </a:r>
            <a:r>
              <a:rPr lang="en-GB" sz="2400" dirty="0">
                <a:sym typeface="Symbol" charset="2"/>
              </a:rPr>
              <a:t>”.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en-GB" sz="2400" b="1" dirty="0"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2400" b="1" i="1" dirty="0">
                <a:sym typeface="Symbol" charset="2"/>
              </a:rPr>
              <a:t>Such a manipulation is needed at the CERN PS</a:t>
            </a:r>
            <a:endParaRPr lang="en-GB" sz="2400" b="1" i="1" dirty="0"/>
          </a:p>
        </p:txBody>
      </p:sp>
      <p:sp>
        <p:nvSpPr>
          <p:cNvPr id="7" name="Line 1027">
            <a:extLst>
              <a:ext uri="{FF2B5EF4-FFF2-40B4-BE49-F238E27FC236}">
                <a16:creationId xmlns:a16="http://schemas.microsoft.com/office/drawing/2014/main" id="{018AA7B2-6599-E2EE-C896-4D4D2895F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54852-E8F5-B415-DA18-C315E34E3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260" y="2199042"/>
            <a:ext cx="50419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11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836"/>
            <a:ext cx="10733607" cy="1325563"/>
          </a:xfrm>
        </p:spPr>
        <p:txBody>
          <a:bodyPr/>
          <a:lstStyle/>
          <a:p>
            <a:r>
              <a:rPr lang="en-US" dirty="0"/>
              <a:t>Longitudinal motion – Synchrotron oscillations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A78BE8-F101-9225-6ECA-479FB159B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20" y="1348619"/>
            <a:ext cx="119045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Operating below transition &amp; at constant energy (and B)</a:t>
            </a:r>
          </a:p>
          <a:p>
            <a:r>
              <a:rPr lang="en-US" sz="2400" dirty="0"/>
              <a:t>Synchronous phase </a:t>
            </a:r>
            <a:r>
              <a:rPr lang="el-GR" sz="2400" dirty="0"/>
              <a:t>φ</a:t>
            </a:r>
            <a:r>
              <a:rPr lang="el-GR" sz="2400" baseline="-25000" dirty="0"/>
              <a:t>0</a:t>
            </a:r>
            <a:r>
              <a:rPr lang="el-GR" sz="2400" dirty="0"/>
              <a:t>=</a:t>
            </a:r>
            <a:r>
              <a:rPr lang="en-US" sz="2400" dirty="0"/>
              <a:t>0</a:t>
            </a:r>
          </a:p>
          <a:p>
            <a:r>
              <a:rPr lang="en-US" sz="2400" dirty="0"/>
              <a:t>Particle with a </a:t>
            </a:r>
            <a:r>
              <a:rPr lang="el-GR" sz="2400" dirty="0"/>
              <a:t>φ&gt;φ</a:t>
            </a:r>
            <a:r>
              <a:rPr lang="el-GR" sz="2400" baseline="-25000" dirty="0"/>
              <a:t>0</a:t>
            </a:r>
            <a:r>
              <a:rPr lang="el-GR" sz="2400" dirty="0"/>
              <a:t>:	</a:t>
            </a:r>
            <a:r>
              <a:rPr lang="en-US" sz="2400" dirty="0"/>
              <a:t>particle gets accelerated and moves towards</a:t>
            </a:r>
            <a:r>
              <a:rPr lang="el-GR" sz="2400" dirty="0"/>
              <a:t> φ</a:t>
            </a:r>
            <a:r>
              <a:rPr lang="el-GR" sz="2400" baseline="-25000" dirty="0"/>
              <a:t>0</a:t>
            </a:r>
            <a:endParaRPr lang="en-US" sz="2400" dirty="0"/>
          </a:p>
          <a:p>
            <a:r>
              <a:rPr lang="en-US" sz="2400" dirty="0"/>
              <a:t>Particle with a </a:t>
            </a:r>
            <a:r>
              <a:rPr lang="el-GR" sz="2400" dirty="0"/>
              <a:t>φ&lt;φ</a:t>
            </a:r>
            <a:r>
              <a:rPr lang="el-GR" sz="2400" baseline="-25000" dirty="0"/>
              <a:t>0</a:t>
            </a:r>
            <a:r>
              <a:rPr lang="el-GR" sz="2400" dirty="0"/>
              <a:t>:	</a:t>
            </a:r>
            <a:r>
              <a:rPr lang="en-US" sz="2400" dirty="0"/>
              <a:t>particle gets decelerated and moves towards</a:t>
            </a:r>
            <a:r>
              <a:rPr lang="el-GR" sz="2400" dirty="0"/>
              <a:t> φ</a:t>
            </a:r>
            <a:r>
              <a:rPr lang="el-GR" sz="2400" baseline="-25000" dirty="0"/>
              <a:t>0</a:t>
            </a:r>
            <a:endParaRPr lang="en-US" sz="2400" baseline="-25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aseline="-25000" dirty="0"/>
              <a:t> </a:t>
            </a:r>
            <a:r>
              <a:rPr lang="en-US" sz="2400" b="1" i="1" dirty="0"/>
              <a:t>Particles will start performing oscillations around the synchronous particle</a:t>
            </a:r>
          </a:p>
          <a:p>
            <a:endParaRPr lang="en-GB" sz="2400" dirty="0"/>
          </a:p>
        </p:txBody>
      </p:sp>
      <p:grpSp>
        <p:nvGrpSpPr>
          <p:cNvPr id="46" name="Group 57">
            <a:extLst>
              <a:ext uri="{FF2B5EF4-FFF2-40B4-BE49-F238E27FC236}">
                <a16:creationId xmlns:a16="http://schemas.microsoft.com/office/drawing/2014/main" id="{9C7939E2-0E79-A08B-439C-CAD28396C875}"/>
              </a:ext>
            </a:extLst>
          </p:cNvPr>
          <p:cNvGrpSpPr>
            <a:grpSpLocks/>
          </p:cNvGrpSpPr>
          <p:nvPr/>
        </p:nvGrpSpPr>
        <p:grpSpPr bwMode="auto">
          <a:xfrm>
            <a:off x="1104987" y="4719781"/>
            <a:ext cx="465992" cy="1271588"/>
            <a:chOff x="1876" y="1774"/>
            <a:chExt cx="318" cy="801"/>
          </a:xfrm>
        </p:grpSpPr>
        <p:sp>
          <p:nvSpPr>
            <p:cNvPr id="47" name="Line 46">
              <a:extLst>
                <a:ext uri="{FF2B5EF4-FFF2-40B4-BE49-F238E27FC236}">
                  <a16:creationId xmlns:a16="http://schemas.microsoft.com/office/drawing/2014/main" id="{DF6AC34C-A32E-359C-B0DB-F430C6583B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7" y="2053"/>
              <a:ext cx="0" cy="41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1">
              <a:extLst>
                <a:ext uri="{FF2B5EF4-FFF2-40B4-BE49-F238E27FC236}">
                  <a16:creationId xmlns:a16="http://schemas.microsoft.com/office/drawing/2014/main" id="{D10DC1CD-920B-59FA-2289-2F42FEB8C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" y="2424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3">
              <a:extLst>
                <a:ext uri="{FF2B5EF4-FFF2-40B4-BE49-F238E27FC236}">
                  <a16:creationId xmlns:a16="http://schemas.microsoft.com/office/drawing/2014/main" id="{54AB0849-C7ED-4E62-2A7B-A138E5AEA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" y="1774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Symbol" pitchFamily="-110" charset="2"/>
                </a:rPr>
                <a:t>f</a:t>
              </a:r>
              <a:r>
                <a:rPr lang="en-US" baseline="-25000">
                  <a:latin typeface="Symbol" pitchFamily="-110" charset="2"/>
                </a:rPr>
                <a:t>2</a:t>
              </a:r>
              <a:endParaRPr baseline="-25000" noProof="1">
                <a:latin typeface="Symbol" pitchFamily="-110" charset="2"/>
              </a:endParaRPr>
            </a:p>
          </p:txBody>
        </p:sp>
        <p:sp>
          <p:nvSpPr>
            <p:cNvPr id="50" name="Line 47">
              <a:extLst>
                <a:ext uri="{FF2B5EF4-FFF2-40B4-BE49-F238E27FC236}">
                  <a16:creationId xmlns:a16="http://schemas.microsoft.com/office/drawing/2014/main" id="{776E2DDD-C48A-30CD-84E4-059D7835A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54" y="2469"/>
              <a:ext cx="14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DF76A9B-C8A3-028C-FE76-65374CE1EC0B}"/>
              </a:ext>
            </a:extLst>
          </p:cNvPr>
          <p:cNvGrpSpPr>
            <a:grpSpLocks/>
          </p:cNvGrpSpPr>
          <p:nvPr/>
        </p:nvGrpSpPr>
        <p:grpSpPr bwMode="auto">
          <a:xfrm>
            <a:off x="297563" y="3678382"/>
            <a:ext cx="5574323" cy="2730500"/>
            <a:chOff x="1325" y="1118"/>
            <a:chExt cx="3804" cy="1720"/>
          </a:xfrm>
        </p:grpSpPr>
        <p:sp>
          <p:nvSpPr>
            <p:cNvPr id="56" name="Line 3">
              <a:extLst>
                <a:ext uri="{FF2B5EF4-FFF2-40B4-BE49-F238E27FC236}">
                  <a16:creationId xmlns:a16="http://schemas.microsoft.com/office/drawing/2014/main" id="{952FEE5A-DEE6-689D-3A1C-6804EC2BEA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2" y="111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7" name="Group 4">
              <a:extLst>
                <a:ext uri="{FF2B5EF4-FFF2-40B4-BE49-F238E27FC236}">
                  <a16:creationId xmlns:a16="http://schemas.microsoft.com/office/drawing/2014/main" id="{1BFE9722-0595-8D1E-7B4D-3ED93F48A3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0" y="1461"/>
              <a:ext cx="2233" cy="1182"/>
              <a:chOff x="450" y="2259"/>
              <a:chExt cx="1782" cy="1137"/>
            </a:xfrm>
          </p:grpSpPr>
          <p:grpSp>
            <p:nvGrpSpPr>
              <p:cNvPr id="73" name="Group 5">
                <a:extLst>
                  <a:ext uri="{FF2B5EF4-FFF2-40B4-BE49-F238E27FC236}">
                    <a16:creationId xmlns:a16="http://schemas.microsoft.com/office/drawing/2014/main" id="{4C5A51F9-F584-CDB0-0033-E305ABC546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77" name="Freeform 6">
                  <a:extLst>
                    <a:ext uri="{FF2B5EF4-FFF2-40B4-BE49-F238E27FC236}">
                      <a16:creationId xmlns:a16="http://schemas.microsoft.com/office/drawing/2014/main" id="{1A320DB2-B261-19FD-6B4B-63296A4D9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7">
                  <a:extLst>
                    <a:ext uri="{FF2B5EF4-FFF2-40B4-BE49-F238E27FC236}">
                      <a16:creationId xmlns:a16="http://schemas.microsoft.com/office/drawing/2014/main" id="{852549A4-6B10-57F1-148F-4DD6FB809C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8">
                <a:extLst>
                  <a:ext uri="{FF2B5EF4-FFF2-40B4-BE49-F238E27FC236}">
                    <a16:creationId xmlns:a16="http://schemas.microsoft.com/office/drawing/2014/main" id="{C72A29CD-94FD-2841-8739-3508379480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75" name="Freeform 9">
                  <a:extLst>
                    <a:ext uri="{FF2B5EF4-FFF2-40B4-BE49-F238E27FC236}">
                      <a16:creationId xmlns:a16="http://schemas.microsoft.com/office/drawing/2014/main" id="{5F663EF7-32A8-A8FF-B3DD-326F0014F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10">
                  <a:extLst>
                    <a:ext uri="{FF2B5EF4-FFF2-40B4-BE49-F238E27FC236}">
                      <a16:creationId xmlns:a16="http://schemas.microsoft.com/office/drawing/2014/main" id="{800A9FDE-6B98-AB2F-04E6-EDC0D9C84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8" name="Line 11">
              <a:extLst>
                <a:ext uri="{FF2B5EF4-FFF2-40B4-BE49-F238E27FC236}">
                  <a16:creationId xmlns:a16="http://schemas.microsoft.com/office/drawing/2014/main" id="{C3CF4F37-F333-4D98-343A-425D6E92AD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5" y="2053"/>
              <a:ext cx="30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1CBAEF60-0F46-0AFA-98DC-6A2581EEC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" y="205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>
              <a:extLst>
                <a:ext uri="{FF2B5EF4-FFF2-40B4-BE49-F238E27FC236}">
                  <a16:creationId xmlns:a16="http://schemas.microsoft.com/office/drawing/2014/main" id="{B4D13CEA-5353-47AE-9F6E-0E1DD4E8B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163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14">
              <a:extLst>
                <a:ext uri="{FF2B5EF4-FFF2-40B4-BE49-F238E27FC236}">
                  <a16:creationId xmlns:a16="http://schemas.microsoft.com/office/drawing/2014/main" id="{12E46892-F61B-C191-C0D3-6DCB06680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3" y="1591"/>
              <a:ext cx="0" cy="45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15">
              <a:extLst>
                <a:ext uri="{FF2B5EF4-FFF2-40B4-BE49-F238E27FC236}">
                  <a16:creationId xmlns:a16="http://schemas.microsoft.com/office/drawing/2014/main" id="{47C83E26-A41B-635F-9554-82E6A1D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2068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Symbol" pitchFamily="-110" charset="2"/>
                </a:rPr>
                <a:t>f</a:t>
              </a:r>
              <a:r>
                <a:rPr lang="en-US" baseline="-25000">
                  <a:latin typeface="Symbol" pitchFamily="-110" charset="2"/>
                </a:rPr>
                <a:t>1</a:t>
              </a:r>
              <a:endParaRPr baseline="-25000" noProof="1">
                <a:latin typeface="Symbol" pitchFamily="-110" charset="2"/>
              </a:endParaRPr>
            </a:p>
          </p:txBody>
        </p:sp>
        <p:sp>
          <p:nvSpPr>
            <p:cNvPr id="67" name="Oval 16">
              <a:extLst>
                <a:ext uri="{FF2B5EF4-FFF2-40B4-BE49-F238E27FC236}">
                  <a16:creationId xmlns:a16="http://schemas.microsoft.com/office/drawing/2014/main" id="{9E6884E0-A33B-77E0-8491-87381470C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" y="2014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17">
              <a:extLst>
                <a:ext uri="{FF2B5EF4-FFF2-40B4-BE49-F238E27FC236}">
                  <a16:creationId xmlns:a16="http://schemas.microsoft.com/office/drawing/2014/main" id="{3CAB97D7-8693-7635-7B4D-37715E1DF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4" y="1514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18">
              <a:extLst>
                <a:ext uri="{FF2B5EF4-FFF2-40B4-BE49-F238E27FC236}">
                  <a16:creationId xmlns:a16="http://schemas.microsoft.com/office/drawing/2014/main" id="{572977AD-C46A-D17C-FD60-61B3DD3FE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1836"/>
              <a:ext cx="2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Symbol" pitchFamily="-110" charset="2"/>
                </a:rPr>
                <a:t>f</a:t>
              </a:r>
              <a:r>
                <a:rPr lang="en-US" baseline="-25000">
                  <a:latin typeface="Symbol" pitchFamily="-110" charset="2"/>
                </a:rPr>
                <a:t>0</a:t>
              </a:r>
              <a:endParaRPr baseline="-25000" noProof="1">
                <a:latin typeface="Symbol" pitchFamily="-110" charset="2"/>
              </a:endParaRPr>
            </a:p>
          </p:txBody>
        </p:sp>
        <p:graphicFrame>
          <p:nvGraphicFramePr>
            <p:cNvPr id="70" name="Object 2">
              <a:extLst>
                <a:ext uri="{FF2B5EF4-FFF2-40B4-BE49-F238E27FC236}">
                  <a16:creationId xmlns:a16="http://schemas.microsoft.com/office/drawing/2014/main" id="{223E0C92-F07B-F9F1-1DDD-C68D9C97683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3" y="111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200" imgH="215640" progId="Equation.3">
                    <p:embed/>
                  </p:oleObj>
                </mc:Choice>
                <mc:Fallback>
                  <p:oleObj name="Equation" r:id="rId2" imgW="241200" imgH="215640" progId="Equation.3">
                    <p:embed/>
                    <p:pic>
                      <p:nvPicPr>
                        <p:cNvPr id="7270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111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" name="Object 3">
              <a:extLst>
                <a:ext uri="{FF2B5EF4-FFF2-40B4-BE49-F238E27FC236}">
                  <a16:creationId xmlns:a16="http://schemas.microsoft.com/office/drawing/2014/main" id="{2233A6E0-79DD-E697-3F4E-7E1279BED84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77" y="1947"/>
            <a:ext cx="652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583920" imgH="215640" progId="Equation.3">
                    <p:embed/>
                  </p:oleObj>
                </mc:Choice>
                <mc:Fallback>
                  <p:oleObj name="Equation" r:id="rId4" imgW="583920" imgH="215640" progId="Equation.3">
                    <p:embed/>
                    <p:pic>
                      <p:nvPicPr>
                        <p:cNvPr id="7270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7" y="1947"/>
                          <a:ext cx="652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Line 21">
              <a:extLst>
                <a:ext uri="{FF2B5EF4-FFF2-40B4-BE49-F238E27FC236}">
                  <a16:creationId xmlns:a16="http://schemas.microsoft.com/office/drawing/2014/main" id="{E2405DF8-0B74-A989-6477-0BE5B57B74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3" y="1666"/>
              <a:ext cx="131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Text Box 18">
            <a:extLst>
              <a:ext uri="{FF2B5EF4-FFF2-40B4-BE49-F238E27FC236}">
                <a16:creationId xmlns:a16="http://schemas.microsoft.com/office/drawing/2014/main" id="{8F321139-DD89-96A4-CCA4-13F4C2A46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3911" y="3926204"/>
            <a:ext cx="355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49CE0D-C1D2-2EB7-7362-43C9FC6979B3}"/>
                  </a:ext>
                </a:extLst>
              </p:cNvPr>
              <p:cNvSpPr txBox="1"/>
              <p:nvPr/>
            </p:nvSpPr>
            <p:spPr>
              <a:xfrm>
                <a:off x="2399074" y="4217799"/>
                <a:ext cx="4920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49CE0D-C1D2-2EB7-7362-43C9FC697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9074" y="4217799"/>
                <a:ext cx="492058" cy="276999"/>
              </a:xfrm>
              <a:prstGeom prst="rect">
                <a:avLst/>
              </a:prstGeom>
              <a:blipFill>
                <a:blip r:embed="rId6"/>
                <a:stretch>
                  <a:fillRect l="-8750" r="-3750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Line 6">
            <a:extLst>
              <a:ext uri="{FF2B5EF4-FFF2-40B4-BE49-F238E27FC236}">
                <a16:creationId xmlns:a16="http://schemas.microsoft.com/office/drawing/2014/main" id="{81D8FA3A-83BE-DA97-6703-548DD5F9D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9030" y="4688493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Line 7">
            <a:extLst>
              <a:ext uri="{FF2B5EF4-FFF2-40B4-BE49-F238E27FC236}">
                <a16:creationId xmlns:a16="http://schemas.microsoft.com/office/drawing/2014/main" id="{14641DB4-B2C2-40AC-A28E-1BFEDC6EA9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91023" y="3773804"/>
            <a:ext cx="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Text Box 8">
            <a:extLst>
              <a:ext uri="{FF2B5EF4-FFF2-40B4-BE49-F238E27FC236}">
                <a16:creationId xmlns:a16="http://schemas.microsoft.com/office/drawing/2014/main" id="{382E808E-A27F-079C-BE74-37552A1E6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5266" y="3700606"/>
            <a:ext cx="583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V</a:t>
            </a:r>
            <a:r>
              <a:rPr lang="en-US" sz="2000" baseline="-25000" dirty="0"/>
              <a:t>RF</a:t>
            </a:r>
            <a:endParaRPr lang="en-US" baseline="-25000" dirty="0"/>
          </a:p>
        </p:txBody>
      </p:sp>
      <p:sp>
        <p:nvSpPr>
          <p:cNvPr id="88" name="Line 10">
            <a:extLst>
              <a:ext uri="{FF2B5EF4-FFF2-40B4-BE49-F238E27FC236}">
                <a16:creationId xmlns:a16="http://schemas.microsoft.com/office/drawing/2014/main" id="{E13F8AE4-A4B1-FE6B-8563-B3DA2D4DF6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4623" y="4307204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Line 11">
            <a:extLst>
              <a:ext uri="{FF2B5EF4-FFF2-40B4-BE49-F238E27FC236}">
                <a16:creationId xmlns:a16="http://schemas.microsoft.com/office/drawing/2014/main" id="{4CC2E3EC-241D-DE4B-0FC4-548354F449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67423" y="4383231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Line 12">
            <a:extLst>
              <a:ext uri="{FF2B5EF4-FFF2-40B4-BE49-F238E27FC236}">
                <a16:creationId xmlns:a16="http://schemas.microsoft.com/office/drawing/2014/main" id="{66248DA5-262E-C624-9A1F-BC0A0B2ECF2F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4623" y="5773066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13">
            <a:extLst>
              <a:ext uri="{FF2B5EF4-FFF2-40B4-BE49-F238E27FC236}">
                <a16:creationId xmlns:a16="http://schemas.microsoft.com/office/drawing/2014/main" id="{3EDE4B7E-DD13-9FC0-BCC8-DD183CC75AE9}"/>
              </a:ext>
            </a:extLst>
          </p:cNvPr>
          <p:cNvSpPr>
            <a:spLocks/>
          </p:cNvSpPr>
          <p:nvPr/>
        </p:nvSpPr>
        <p:spPr bwMode="auto">
          <a:xfrm>
            <a:off x="6714623" y="3926204"/>
            <a:ext cx="3352800" cy="1524000"/>
          </a:xfrm>
          <a:custGeom>
            <a:avLst/>
            <a:gdLst>
              <a:gd name="T0" fmla="*/ 0 w 2112"/>
              <a:gd name="T1" fmla="*/ 2147483647 h 960"/>
              <a:gd name="T2" fmla="*/ 2147483647 w 2112"/>
              <a:gd name="T3" fmla="*/ 2147483647 h 960"/>
              <a:gd name="T4" fmla="*/ 2147483647 w 2112"/>
              <a:gd name="T5" fmla="*/ 2147483647 h 960"/>
              <a:gd name="T6" fmla="*/ 2147483647 w 2112"/>
              <a:gd name="T7" fmla="*/ 0 h 960"/>
              <a:gd name="T8" fmla="*/ 2147483647 w 2112"/>
              <a:gd name="T9" fmla="*/ 2147483647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2"/>
              <a:gd name="T16" fmla="*/ 0 h 960"/>
              <a:gd name="T17" fmla="*/ 2112 w 2112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2" h="960">
                <a:moveTo>
                  <a:pt x="0" y="480"/>
                </a:moveTo>
                <a:cubicBezTo>
                  <a:pt x="176" y="720"/>
                  <a:pt x="352" y="960"/>
                  <a:pt x="528" y="960"/>
                </a:cubicBezTo>
                <a:cubicBezTo>
                  <a:pt x="704" y="960"/>
                  <a:pt x="880" y="640"/>
                  <a:pt x="1056" y="480"/>
                </a:cubicBezTo>
                <a:cubicBezTo>
                  <a:pt x="1232" y="320"/>
                  <a:pt x="1408" y="0"/>
                  <a:pt x="1584" y="0"/>
                </a:cubicBezTo>
                <a:cubicBezTo>
                  <a:pt x="1760" y="0"/>
                  <a:pt x="2024" y="400"/>
                  <a:pt x="2112" y="48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" name="Oval 14">
            <a:extLst>
              <a:ext uri="{FF2B5EF4-FFF2-40B4-BE49-F238E27FC236}">
                <a16:creationId xmlns:a16="http://schemas.microsoft.com/office/drawing/2014/main" id="{AACA27A6-ADEA-B8CD-C178-8AC6E2749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4823" y="4612004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Text Box 18">
            <a:extLst>
              <a:ext uri="{FF2B5EF4-FFF2-40B4-BE49-F238E27FC236}">
                <a16:creationId xmlns:a16="http://schemas.microsoft.com/office/drawing/2014/main" id="{A5C22A10-905C-2689-9DBC-B3B3BAAE0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9223" y="4996179"/>
            <a:ext cx="35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D52946"/>
                </a:solidFill>
              </a:rPr>
              <a:t>B</a:t>
            </a:r>
            <a:endParaRPr lang="en-US">
              <a:solidFill>
                <a:srgbClr val="D52946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3CBE085-E413-9CC5-1B05-8A8129E466E0}"/>
              </a:ext>
            </a:extLst>
          </p:cNvPr>
          <p:cNvGrpSpPr/>
          <p:nvPr/>
        </p:nvGrpSpPr>
        <p:grpSpPr>
          <a:xfrm>
            <a:off x="8802186" y="4084954"/>
            <a:ext cx="561975" cy="946150"/>
            <a:chOff x="4895850" y="2509838"/>
            <a:chExt cx="561975" cy="946150"/>
          </a:xfrm>
        </p:grpSpPr>
        <p:sp>
          <p:nvSpPr>
            <p:cNvPr id="97" name="Oval 15">
              <a:extLst>
                <a:ext uri="{FF2B5EF4-FFF2-40B4-BE49-F238E27FC236}">
                  <a16:creationId xmlns:a16="http://schemas.microsoft.com/office/drawing/2014/main" id="{2644EF58-0B13-8F65-639D-2042A4937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98" name="Line 19">
              <a:extLst>
                <a:ext uri="{FF2B5EF4-FFF2-40B4-BE49-F238E27FC236}">
                  <a16:creationId xmlns:a16="http://schemas.microsoft.com/office/drawing/2014/main" id="{7081B8A7-A3F0-F11A-0CE3-72A4432E79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C378B14-C21A-7D0E-3F41-674E19487CFA}"/>
              </a:ext>
            </a:extLst>
          </p:cNvPr>
          <p:cNvGrpSpPr/>
          <p:nvPr/>
        </p:nvGrpSpPr>
        <p:grpSpPr>
          <a:xfrm>
            <a:off x="7093316" y="4292916"/>
            <a:ext cx="2722220" cy="1935396"/>
            <a:chOff x="3186981" y="2717800"/>
            <a:chExt cx="2722220" cy="1935396"/>
          </a:xfrm>
        </p:grpSpPr>
        <p:sp>
          <p:nvSpPr>
            <p:cNvPr id="100" name="Text Box 3">
              <a:extLst>
                <a:ext uri="{FF2B5EF4-FFF2-40B4-BE49-F238E27FC236}">
                  <a16:creationId xmlns:a16="http://schemas.microsoft.com/office/drawing/2014/main" id="{1CAE7D44-C1DA-B163-6265-21E424182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6981" y="4253086"/>
              <a:ext cx="272222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100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01" name="Oval 13">
              <a:extLst>
                <a:ext uri="{FF2B5EF4-FFF2-40B4-BE49-F238E27FC236}">
                  <a16:creationId xmlns:a16="http://schemas.microsoft.com/office/drawing/2014/main" id="{3CB1CDFE-5FBC-DC92-22D6-4162BE908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02" name="Line 17">
              <a:extLst>
                <a:ext uri="{FF2B5EF4-FFF2-40B4-BE49-F238E27FC236}">
                  <a16:creationId xmlns:a16="http://schemas.microsoft.com/office/drawing/2014/main" id="{2259A861-7BFE-F232-6E39-DE9D5FD664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1F171D1-6947-E794-DA8F-2A14CD99A78E}"/>
              </a:ext>
            </a:extLst>
          </p:cNvPr>
          <p:cNvGrpSpPr/>
          <p:nvPr/>
        </p:nvGrpSpPr>
        <p:grpSpPr>
          <a:xfrm>
            <a:off x="7089533" y="4602480"/>
            <a:ext cx="2722220" cy="1625833"/>
            <a:chOff x="3183198" y="3027363"/>
            <a:chExt cx="2722220" cy="1625833"/>
          </a:xfrm>
        </p:grpSpPr>
        <p:sp>
          <p:nvSpPr>
            <p:cNvPr id="104" name="Text Box 3">
              <a:extLst>
                <a:ext uri="{FF2B5EF4-FFF2-40B4-BE49-F238E27FC236}">
                  <a16:creationId xmlns:a16="http://schemas.microsoft.com/office/drawing/2014/main" id="{A2574A8F-14F4-9B0D-D43F-B24BD5477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220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200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05" name="Oval 13">
              <a:extLst>
                <a:ext uri="{FF2B5EF4-FFF2-40B4-BE49-F238E27FC236}">
                  <a16:creationId xmlns:a16="http://schemas.microsoft.com/office/drawing/2014/main" id="{E4CCC211-1C78-301A-FF3F-39F07FEF3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06" name="Line 17">
              <a:extLst>
                <a:ext uri="{FF2B5EF4-FFF2-40B4-BE49-F238E27FC236}">
                  <a16:creationId xmlns:a16="http://schemas.microsoft.com/office/drawing/2014/main" id="{DB361301-6905-3EAC-186B-33E64022C5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F3BE853-0C73-5DBD-5B98-91A70D40F049}"/>
              </a:ext>
            </a:extLst>
          </p:cNvPr>
          <p:cNvGrpSpPr/>
          <p:nvPr/>
        </p:nvGrpSpPr>
        <p:grpSpPr>
          <a:xfrm>
            <a:off x="7089533" y="4908866"/>
            <a:ext cx="2722754" cy="1319446"/>
            <a:chOff x="3183198" y="3333750"/>
            <a:chExt cx="2722754" cy="1319446"/>
          </a:xfrm>
        </p:grpSpPr>
        <p:sp>
          <p:nvSpPr>
            <p:cNvPr id="108" name="Text Box 3">
              <a:extLst>
                <a:ext uri="{FF2B5EF4-FFF2-40B4-BE49-F238E27FC236}">
                  <a16:creationId xmlns:a16="http://schemas.microsoft.com/office/drawing/2014/main" id="{B36A33A3-8564-3E2E-F114-5245A127D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300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09" name="Oval 13">
              <a:extLst>
                <a:ext uri="{FF2B5EF4-FFF2-40B4-BE49-F238E27FC236}">
                  <a16:creationId xmlns:a16="http://schemas.microsoft.com/office/drawing/2014/main" id="{E823B3C4-4356-2824-CA3B-00F562FC8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10" name="Line 17">
              <a:extLst>
                <a:ext uri="{FF2B5EF4-FFF2-40B4-BE49-F238E27FC236}">
                  <a16:creationId xmlns:a16="http://schemas.microsoft.com/office/drawing/2014/main" id="{0C25B081-6AB1-F292-ECB5-4FA1540B41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81500" y="3459161"/>
              <a:ext cx="910580" cy="1138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A6B3E33-DA0C-BB38-664F-4C86F1B4A8E5}"/>
              </a:ext>
            </a:extLst>
          </p:cNvPr>
          <p:cNvGrpSpPr/>
          <p:nvPr/>
        </p:nvGrpSpPr>
        <p:grpSpPr>
          <a:xfrm>
            <a:off x="7089533" y="5220140"/>
            <a:ext cx="2722754" cy="1008172"/>
            <a:chOff x="3183198" y="3645024"/>
            <a:chExt cx="2722754" cy="1008172"/>
          </a:xfrm>
        </p:grpSpPr>
        <p:sp>
          <p:nvSpPr>
            <p:cNvPr id="112" name="Text Box 3">
              <a:extLst>
                <a:ext uri="{FF2B5EF4-FFF2-40B4-BE49-F238E27FC236}">
                  <a16:creationId xmlns:a16="http://schemas.microsoft.com/office/drawing/2014/main" id="{B5C973BD-F16C-B2E4-ACF2-BBB6FC2A8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400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13" name="Oval 13">
              <a:extLst>
                <a:ext uri="{FF2B5EF4-FFF2-40B4-BE49-F238E27FC236}">
                  <a16:creationId xmlns:a16="http://schemas.microsoft.com/office/drawing/2014/main" id="{66DCD743-0BD6-E5A5-B9CF-A8BA4D383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863" y="3652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14" name="Line 17">
              <a:extLst>
                <a:ext uri="{FF2B5EF4-FFF2-40B4-BE49-F238E27FC236}">
                  <a16:creationId xmlns:a16="http://schemas.microsoft.com/office/drawing/2014/main" id="{3D61B4B8-ECC6-133E-2379-075C684EE4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02100" y="3645024"/>
              <a:ext cx="1189980" cy="1110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AF80933-2D88-06AD-222E-D5B6A2DE40DB}"/>
              </a:ext>
            </a:extLst>
          </p:cNvPr>
          <p:cNvGrpSpPr/>
          <p:nvPr/>
        </p:nvGrpSpPr>
        <p:grpSpPr>
          <a:xfrm>
            <a:off x="7089533" y="4908866"/>
            <a:ext cx="2722754" cy="1319446"/>
            <a:chOff x="3183198" y="3333750"/>
            <a:chExt cx="2722754" cy="1319446"/>
          </a:xfrm>
        </p:grpSpPr>
        <p:sp>
          <p:nvSpPr>
            <p:cNvPr id="116" name="Text Box 3">
              <a:extLst>
                <a:ext uri="{FF2B5EF4-FFF2-40B4-BE49-F238E27FC236}">
                  <a16:creationId xmlns:a16="http://schemas.microsoft.com/office/drawing/2014/main" id="{49258C19-5E42-B02D-D385-5A6C9131D5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500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17" name="Oval 13">
              <a:extLst>
                <a:ext uri="{FF2B5EF4-FFF2-40B4-BE49-F238E27FC236}">
                  <a16:creationId xmlns:a16="http://schemas.microsoft.com/office/drawing/2014/main" id="{A69E088B-59CE-CEE9-14AA-CAF56E167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18" name="Line 17">
              <a:extLst>
                <a:ext uri="{FF2B5EF4-FFF2-40B4-BE49-F238E27FC236}">
                  <a16:creationId xmlns:a16="http://schemas.microsoft.com/office/drawing/2014/main" id="{3DB86628-827B-B3F6-6541-F92EA41A35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81500" y="3459163"/>
              <a:ext cx="910580" cy="1138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22CE851-A993-D545-9926-407211A14AE3}"/>
              </a:ext>
            </a:extLst>
          </p:cNvPr>
          <p:cNvGrpSpPr/>
          <p:nvPr/>
        </p:nvGrpSpPr>
        <p:grpSpPr>
          <a:xfrm>
            <a:off x="7089533" y="4602480"/>
            <a:ext cx="2722754" cy="1625773"/>
            <a:chOff x="3183198" y="3027363"/>
            <a:chExt cx="2722754" cy="1625773"/>
          </a:xfrm>
        </p:grpSpPr>
        <p:sp>
          <p:nvSpPr>
            <p:cNvPr id="120" name="Text Box 3">
              <a:extLst>
                <a:ext uri="{FF2B5EF4-FFF2-40B4-BE49-F238E27FC236}">
                  <a16:creationId xmlns:a16="http://schemas.microsoft.com/office/drawing/2014/main" id="{FC2C4309-5458-6F6D-FA6C-C1BEEBD2F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600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21" name="Oval 13">
              <a:extLst>
                <a:ext uri="{FF2B5EF4-FFF2-40B4-BE49-F238E27FC236}">
                  <a16:creationId xmlns:a16="http://schemas.microsoft.com/office/drawing/2014/main" id="{46C046D6-EFAD-3E2B-180D-D943E6CDF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22" name="Line 17">
              <a:extLst>
                <a:ext uri="{FF2B5EF4-FFF2-40B4-BE49-F238E27FC236}">
                  <a16:creationId xmlns:a16="http://schemas.microsoft.com/office/drawing/2014/main" id="{1E1E8EE9-8C3C-C8D7-E5BE-99E249E78E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E1BB61F-8F90-6F34-F3F5-A08FE733387A}"/>
              </a:ext>
            </a:extLst>
          </p:cNvPr>
          <p:cNvGrpSpPr/>
          <p:nvPr/>
        </p:nvGrpSpPr>
        <p:grpSpPr>
          <a:xfrm>
            <a:off x="7089533" y="4292916"/>
            <a:ext cx="2722754" cy="1935336"/>
            <a:chOff x="3183198" y="2717800"/>
            <a:chExt cx="2722754" cy="1935336"/>
          </a:xfrm>
        </p:grpSpPr>
        <p:sp>
          <p:nvSpPr>
            <p:cNvPr id="124" name="Text Box 3">
              <a:extLst>
                <a:ext uri="{FF2B5EF4-FFF2-40B4-BE49-F238E27FC236}">
                  <a16:creationId xmlns:a16="http://schemas.microsoft.com/office/drawing/2014/main" id="{96B3AFB6-5999-AD7B-9AC5-C69E01667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700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25" name="Oval 13">
              <a:extLst>
                <a:ext uri="{FF2B5EF4-FFF2-40B4-BE49-F238E27FC236}">
                  <a16:creationId xmlns:a16="http://schemas.microsoft.com/office/drawing/2014/main" id="{22C1C6C5-CD73-92C0-D568-2FC7C9C69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26" name="Line 17">
              <a:extLst>
                <a:ext uri="{FF2B5EF4-FFF2-40B4-BE49-F238E27FC236}">
                  <a16:creationId xmlns:a16="http://schemas.microsoft.com/office/drawing/2014/main" id="{FB7DAA68-1F8D-7855-A9AC-158BB94486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7645B21-8980-0083-222A-C95CBA7ACED1}"/>
              </a:ext>
            </a:extLst>
          </p:cNvPr>
          <p:cNvGrpSpPr/>
          <p:nvPr/>
        </p:nvGrpSpPr>
        <p:grpSpPr>
          <a:xfrm>
            <a:off x="7088999" y="4088633"/>
            <a:ext cx="2722754" cy="2143298"/>
            <a:chOff x="3183198" y="2509838"/>
            <a:chExt cx="2722754" cy="2143298"/>
          </a:xfrm>
        </p:grpSpPr>
        <p:sp>
          <p:nvSpPr>
            <p:cNvPr id="128" name="Text Box 3">
              <a:extLst>
                <a:ext uri="{FF2B5EF4-FFF2-40B4-BE49-F238E27FC236}">
                  <a16:creationId xmlns:a16="http://schemas.microsoft.com/office/drawing/2014/main" id="{E6776FDE-FCAB-854E-1C3A-F1E3F88C2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800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129" name="Oval 13">
              <a:extLst>
                <a:ext uri="{FF2B5EF4-FFF2-40B4-BE49-F238E27FC236}">
                  <a16:creationId xmlns:a16="http://schemas.microsoft.com/office/drawing/2014/main" id="{48E85F8C-467F-F44A-46A2-7B68925BC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30" name="Line 17">
              <a:extLst>
                <a:ext uri="{FF2B5EF4-FFF2-40B4-BE49-F238E27FC236}">
                  <a16:creationId xmlns:a16="http://schemas.microsoft.com/office/drawing/2014/main" id="{5EBB3031-020C-835A-66B8-5134425A1D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5" name="Line 12">
            <a:extLst>
              <a:ext uri="{FF2B5EF4-FFF2-40B4-BE49-F238E27FC236}">
                <a16:creationId xmlns:a16="http://schemas.microsoft.com/office/drawing/2014/main" id="{365044F3-3650-4B47-38C9-4C2504A0CE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4623" y="577069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0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4" grpId="1" animBg="1"/>
      <p:bldP spid="85" grpId="0" animBg="1"/>
      <p:bldP spid="85" grpId="1" animBg="1"/>
      <p:bldP spid="86" grpId="0"/>
      <p:bldP spid="86" grpId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5" grpId="0"/>
      <p:bldP spid="95" grpId="1"/>
      <p:bldP spid="135" grpId="0" animBg="1"/>
      <p:bldP spid="13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200" dirty="0"/>
              <a:t>Introduction to Accelerators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2"/>
            </a:pPr>
            <a:r>
              <a:rPr lang="en-US" sz="3200" dirty="0"/>
              <a:t>Accelerator beam dynamics</a:t>
            </a:r>
          </a:p>
          <a:p>
            <a:pPr lvl="1"/>
            <a:r>
              <a:rPr lang="en-US" sz="2800" dirty="0"/>
              <a:t>Transverse beam dynamics</a:t>
            </a:r>
          </a:p>
          <a:p>
            <a:pPr lvl="2"/>
            <a:r>
              <a:rPr lang="en-US" sz="2400" dirty="0"/>
              <a:t>Optics functions</a:t>
            </a:r>
          </a:p>
          <a:p>
            <a:pPr lvl="2"/>
            <a:r>
              <a:rPr lang="en-US" sz="2400" dirty="0"/>
              <a:t>Tune and resonances</a:t>
            </a:r>
          </a:p>
          <a:p>
            <a:pPr lvl="1"/>
            <a:r>
              <a:rPr lang="en-US" sz="2800" dirty="0"/>
              <a:t>Longitudinal beam dynamics</a:t>
            </a:r>
          </a:p>
          <a:p>
            <a:pPr lvl="2"/>
            <a:r>
              <a:rPr lang="en-US" sz="2400" dirty="0"/>
              <a:t>Acceleration</a:t>
            </a:r>
          </a:p>
          <a:p>
            <a:pPr lvl="2"/>
            <a:r>
              <a:rPr lang="en-US" sz="2400" dirty="0"/>
              <a:t>Synchrotron motion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836"/>
            <a:ext cx="10733607" cy="1325563"/>
          </a:xfrm>
        </p:spPr>
        <p:txBody>
          <a:bodyPr/>
          <a:lstStyle/>
          <a:p>
            <a:r>
              <a:rPr lang="en-US" dirty="0"/>
              <a:t>Longitudinal motion – Phase space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 dirty="0"/>
          </a:p>
        </p:txBody>
      </p:sp>
      <p:grpSp>
        <p:nvGrpSpPr>
          <p:cNvPr id="10" name="Group 1107">
            <a:extLst>
              <a:ext uri="{FF2B5EF4-FFF2-40B4-BE49-F238E27FC236}">
                <a16:creationId xmlns:a16="http://schemas.microsoft.com/office/drawing/2014/main" id="{A8E0995C-D887-4D9F-CC2D-6F49B507598D}"/>
              </a:ext>
            </a:extLst>
          </p:cNvPr>
          <p:cNvGrpSpPr>
            <a:grpSpLocks/>
          </p:cNvGrpSpPr>
          <p:nvPr/>
        </p:nvGrpSpPr>
        <p:grpSpPr bwMode="auto">
          <a:xfrm>
            <a:off x="1273935" y="1296825"/>
            <a:ext cx="4858511" cy="2483424"/>
            <a:chOff x="1325" y="278"/>
            <a:chExt cx="3408" cy="1720"/>
          </a:xfrm>
        </p:grpSpPr>
        <p:sp>
          <p:nvSpPr>
            <p:cNvPr id="34" name="Line 1028">
              <a:extLst>
                <a:ext uri="{FF2B5EF4-FFF2-40B4-BE49-F238E27FC236}">
                  <a16:creationId xmlns:a16="http://schemas.microsoft.com/office/drawing/2014/main" id="{17716C9A-5362-D800-225C-2C0176F29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7" y="1213"/>
              <a:ext cx="0" cy="410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1029">
              <a:extLst>
                <a:ext uri="{FF2B5EF4-FFF2-40B4-BE49-F238E27FC236}">
                  <a16:creationId xmlns:a16="http://schemas.microsoft.com/office/drawing/2014/main" id="{8C7B5108-32ED-DCE1-865B-770D0EB387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2" y="27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6" name="Group 1030">
              <a:extLst>
                <a:ext uri="{FF2B5EF4-FFF2-40B4-BE49-F238E27FC236}">
                  <a16:creationId xmlns:a16="http://schemas.microsoft.com/office/drawing/2014/main" id="{379664B7-4EB0-295E-1C72-721F09ACF7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62" name="Group 1031">
                <a:extLst>
                  <a:ext uri="{FF2B5EF4-FFF2-40B4-BE49-F238E27FC236}">
                    <a16:creationId xmlns:a16="http://schemas.microsoft.com/office/drawing/2014/main" id="{19C8B0B9-3741-D89F-C22E-62CBA6BE40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83" name="Freeform 1032">
                  <a:extLst>
                    <a:ext uri="{FF2B5EF4-FFF2-40B4-BE49-F238E27FC236}">
                      <a16:creationId xmlns:a16="http://schemas.microsoft.com/office/drawing/2014/main" id="{BD95808C-7797-7EBE-B827-6A0C89D8E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1033">
                  <a:extLst>
                    <a:ext uri="{FF2B5EF4-FFF2-40B4-BE49-F238E27FC236}">
                      <a16:creationId xmlns:a16="http://schemas.microsoft.com/office/drawing/2014/main" id="{59C909EE-BD49-9252-A16E-BBBFA13ADD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1034">
                <a:extLst>
                  <a:ext uri="{FF2B5EF4-FFF2-40B4-BE49-F238E27FC236}">
                    <a16:creationId xmlns:a16="http://schemas.microsoft.com/office/drawing/2014/main" id="{FEFC4AE9-99F6-01B8-80B6-DAD238E9C4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79" name="Freeform 1035">
                  <a:extLst>
                    <a:ext uri="{FF2B5EF4-FFF2-40B4-BE49-F238E27FC236}">
                      <a16:creationId xmlns:a16="http://schemas.microsoft.com/office/drawing/2014/main" id="{BDB6A64B-04C1-B054-F54C-32C42B8FDB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1036">
                  <a:extLst>
                    <a:ext uri="{FF2B5EF4-FFF2-40B4-BE49-F238E27FC236}">
                      <a16:creationId xmlns:a16="http://schemas.microsoft.com/office/drawing/2014/main" id="{5BC79D54-4FD2-9B35-23BD-EE108D7B1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7" name="Line 1037">
              <a:extLst>
                <a:ext uri="{FF2B5EF4-FFF2-40B4-BE49-F238E27FC236}">
                  <a16:creationId xmlns:a16="http://schemas.microsoft.com/office/drawing/2014/main" id="{0D92C076-2707-2113-80DF-855150A748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5" y="1213"/>
              <a:ext cx="30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038">
              <a:extLst>
                <a:ext uri="{FF2B5EF4-FFF2-40B4-BE49-F238E27FC236}">
                  <a16:creationId xmlns:a16="http://schemas.microsoft.com/office/drawing/2014/main" id="{C8776F82-C1BB-0344-F390-9232B93BD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39">
              <a:extLst>
                <a:ext uri="{FF2B5EF4-FFF2-40B4-BE49-F238E27FC236}">
                  <a16:creationId xmlns:a16="http://schemas.microsoft.com/office/drawing/2014/main" id="{897404B7-6995-74CC-432E-98A7F4817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79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040">
              <a:extLst>
                <a:ext uri="{FF2B5EF4-FFF2-40B4-BE49-F238E27FC236}">
                  <a16:creationId xmlns:a16="http://schemas.microsoft.com/office/drawing/2014/main" id="{BE465F88-BD42-9776-2A6E-45A573C417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3" y="751"/>
              <a:ext cx="0" cy="450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1041">
              <a:extLst>
                <a:ext uri="{FF2B5EF4-FFF2-40B4-BE49-F238E27FC236}">
                  <a16:creationId xmlns:a16="http://schemas.microsoft.com/office/drawing/2014/main" id="{2229011F-06FA-116E-CD8D-21EA4B91B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" y="1228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Symbol" pitchFamily="-110" charset="2"/>
                </a:rPr>
                <a:t>1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42" name="Oval 1042">
              <a:extLst>
                <a:ext uri="{FF2B5EF4-FFF2-40B4-BE49-F238E27FC236}">
                  <a16:creationId xmlns:a16="http://schemas.microsoft.com/office/drawing/2014/main" id="{1CC5D9CF-4226-DB32-D27B-5924F9A49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" y="1174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043">
              <a:extLst>
                <a:ext uri="{FF2B5EF4-FFF2-40B4-BE49-F238E27FC236}">
                  <a16:creationId xmlns:a16="http://schemas.microsoft.com/office/drawing/2014/main" id="{79400722-708C-BF60-BCFC-9BE551F5B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4" y="674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044">
              <a:extLst>
                <a:ext uri="{FF2B5EF4-FFF2-40B4-BE49-F238E27FC236}">
                  <a16:creationId xmlns:a16="http://schemas.microsoft.com/office/drawing/2014/main" id="{C96B54C5-9376-925D-F69B-12C9028F2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7" y="996"/>
              <a:ext cx="2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</a:t>
              </a:r>
              <a:r>
                <a:rPr lang="en-US" sz="1800" baseline="-25000" dirty="0">
                  <a:latin typeface="Symbol" pitchFamily="-110" charset="2"/>
                </a:rPr>
                <a:t>0</a:t>
              </a:r>
              <a:endParaRPr sz="1800" baseline="-25000" noProof="1">
                <a:latin typeface="Symbol" pitchFamily="-110" charset="2"/>
              </a:endParaRPr>
            </a:p>
          </p:txBody>
        </p:sp>
        <p:graphicFrame>
          <p:nvGraphicFramePr>
            <p:cNvPr id="45" name="Object 4">
              <a:extLst>
                <a:ext uri="{FF2B5EF4-FFF2-40B4-BE49-F238E27FC236}">
                  <a16:creationId xmlns:a16="http://schemas.microsoft.com/office/drawing/2014/main" id="{D1FCE74B-368F-6101-CCB0-A3C6E21958D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41200" imgH="215640" progId="Equation.3">
                    <p:embed/>
                  </p:oleObj>
                </mc:Choice>
                <mc:Fallback>
                  <p:oleObj name="Equation" r:id="rId2" imgW="241200" imgH="215640" progId="Equation.3">
                    <p:embed/>
                    <p:pic>
                      <p:nvPicPr>
                        <p:cNvPr id="7373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5">
              <a:extLst>
                <a:ext uri="{FF2B5EF4-FFF2-40B4-BE49-F238E27FC236}">
                  <a16:creationId xmlns:a16="http://schemas.microsoft.com/office/drawing/2014/main" id="{6E782663-89FC-4556-2E29-29F4A2822D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07" y="931"/>
            <a:ext cx="226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03040" imgH="203040" progId="Equation.3">
                    <p:embed/>
                  </p:oleObj>
                </mc:Choice>
                <mc:Fallback>
                  <p:oleObj name="Equation" r:id="rId4" imgW="203040" imgH="203040" progId="Equation.3">
                    <p:embed/>
                    <p:pic>
                      <p:nvPicPr>
                        <p:cNvPr id="7373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7" y="931"/>
                          <a:ext cx="226" cy="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Line 1047">
              <a:extLst>
                <a:ext uri="{FF2B5EF4-FFF2-40B4-BE49-F238E27FC236}">
                  <a16:creationId xmlns:a16="http://schemas.microsoft.com/office/drawing/2014/main" id="{06AF8090-88B4-24CE-0BC3-65FEB5B64C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3" y="826"/>
              <a:ext cx="131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1048">
              <a:extLst>
                <a:ext uri="{FF2B5EF4-FFF2-40B4-BE49-F238E27FC236}">
                  <a16:creationId xmlns:a16="http://schemas.microsoft.com/office/drawing/2014/main" id="{15C3A0E9-7416-2786-9C2B-72448B14E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" y="1584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1050">
              <a:extLst>
                <a:ext uri="{FF2B5EF4-FFF2-40B4-BE49-F238E27FC236}">
                  <a16:creationId xmlns:a16="http://schemas.microsoft.com/office/drawing/2014/main" id="{2F488168-EA7C-16DC-27A9-75701D779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" y="934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Symbol" pitchFamily="-110" charset="2"/>
                </a:rPr>
                <a:t>2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59" name="Line 1052">
              <a:extLst>
                <a:ext uri="{FF2B5EF4-FFF2-40B4-BE49-F238E27FC236}">
                  <a16:creationId xmlns:a16="http://schemas.microsoft.com/office/drawing/2014/main" id="{81FBA341-6C36-ACFD-4C22-B927217BD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54" y="1629"/>
              <a:ext cx="14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1053">
              <a:extLst>
                <a:ext uri="{FF2B5EF4-FFF2-40B4-BE49-F238E27FC236}">
                  <a16:creationId xmlns:a16="http://schemas.microsoft.com/office/drawing/2014/main" id="{490D0F56-9440-D53C-E8F8-3F323E06B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2" y="1477"/>
              <a:ext cx="154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108">
            <a:extLst>
              <a:ext uri="{FF2B5EF4-FFF2-40B4-BE49-F238E27FC236}">
                <a16:creationId xmlns:a16="http://schemas.microsoft.com/office/drawing/2014/main" id="{9D96FDCD-5B6C-EFCA-B6C3-98E48CC5EB35}"/>
              </a:ext>
            </a:extLst>
          </p:cNvPr>
          <p:cNvGrpSpPr>
            <a:grpSpLocks/>
          </p:cNvGrpSpPr>
          <p:nvPr/>
        </p:nvGrpSpPr>
        <p:grpSpPr bwMode="auto">
          <a:xfrm>
            <a:off x="59926" y="3725748"/>
            <a:ext cx="5793718" cy="2770751"/>
            <a:chOff x="499" y="2114"/>
            <a:chExt cx="4064" cy="1919"/>
          </a:xfrm>
        </p:grpSpPr>
        <p:sp>
          <p:nvSpPr>
            <p:cNvPr id="12" name="Line 1058">
              <a:extLst>
                <a:ext uri="{FF2B5EF4-FFF2-40B4-BE49-F238E27FC236}">
                  <a16:creationId xmlns:a16="http://schemas.microsoft.com/office/drawing/2014/main" id="{6F6E33E2-D2CF-EB66-B8D0-A44B20AF78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3" y="2313"/>
              <a:ext cx="0" cy="1720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066">
              <a:extLst>
                <a:ext uri="{FF2B5EF4-FFF2-40B4-BE49-F238E27FC236}">
                  <a16:creationId xmlns:a16="http://schemas.microsoft.com/office/drawing/2014/main" id="{845C9781-27C1-EED9-B166-F26336F2D2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6" y="3248"/>
              <a:ext cx="3050" cy="0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071">
              <a:extLst>
                <a:ext uri="{FF2B5EF4-FFF2-40B4-BE49-F238E27FC236}">
                  <a16:creationId xmlns:a16="http://schemas.microsoft.com/office/drawing/2014/main" id="{8587510C-EBAA-A2B7-79F6-DD36AFD36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3209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5" name="Object 2">
              <a:extLst>
                <a:ext uri="{FF2B5EF4-FFF2-40B4-BE49-F238E27FC236}">
                  <a16:creationId xmlns:a16="http://schemas.microsoft.com/office/drawing/2014/main" id="{B385045B-282F-D14C-76F0-2D38A6ED49B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2114"/>
            <a:ext cx="384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2720" imgH="355320" progId="Equation.3">
                    <p:embed/>
                  </p:oleObj>
                </mc:Choice>
                <mc:Fallback>
                  <p:oleObj name="Equation" r:id="rId6" imgW="342720" imgH="355320" progId="Equation.3">
                    <p:embed/>
                    <p:pic>
                      <p:nvPicPr>
                        <p:cNvPr id="7373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114"/>
                          <a:ext cx="384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3">
              <a:extLst>
                <a:ext uri="{FF2B5EF4-FFF2-40B4-BE49-F238E27FC236}">
                  <a16:creationId xmlns:a16="http://schemas.microsoft.com/office/drawing/2014/main" id="{C12A9316-7CD2-0CB0-7EB7-0636F53734A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21" y="3134"/>
            <a:ext cx="14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26720" imgH="203040" progId="Equation.3">
                    <p:embed/>
                  </p:oleObj>
                </mc:Choice>
                <mc:Fallback>
                  <p:oleObj name="Equation" r:id="rId8" imgW="126720" imgH="203040" progId="Equation.3">
                    <p:embed/>
                    <p:pic>
                      <p:nvPicPr>
                        <p:cNvPr id="7373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1" y="3134"/>
                          <a:ext cx="142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Line 1081">
              <a:extLst>
                <a:ext uri="{FF2B5EF4-FFF2-40B4-BE49-F238E27FC236}">
                  <a16:creationId xmlns:a16="http://schemas.microsoft.com/office/drawing/2014/main" id="{2032EC41-671D-F48E-EC6B-1F05DE007C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73" y="3100"/>
              <a:ext cx="62" cy="39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086">
              <a:extLst>
                <a:ext uri="{FF2B5EF4-FFF2-40B4-BE49-F238E27FC236}">
                  <a16:creationId xmlns:a16="http://schemas.microsoft.com/office/drawing/2014/main" id="{CA03F397-9B89-A894-2426-D6BC129EE7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0" y="2656"/>
              <a:ext cx="2216" cy="592"/>
              <a:chOff x="1392" y="2256"/>
              <a:chExt cx="891" cy="569"/>
            </a:xfrm>
          </p:grpSpPr>
          <p:sp>
            <p:nvSpPr>
              <p:cNvPr id="32" name="Freeform 1087">
                <a:extLst>
                  <a:ext uri="{FF2B5EF4-FFF2-40B4-BE49-F238E27FC236}">
                    <a16:creationId xmlns:a16="http://schemas.microsoft.com/office/drawing/2014/main" id="{EAB94567-19FA-B1AB-E2F5-84E3191F05A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392" y="2256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accent5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088">
                <a:extLst>
                  <a:ext uri="{FF2B5EF4-FFF2-40B4-BE49-F238E27FC236}">
                    <a16:creationId xmlns:a16="http://schemas.microsoft.com/office/drawing/2014/main" id="{A482FA6F-653E-CF08-0E3B-543EC015737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824" y="2256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accent5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9" name="Group 1089">
              <a:extLst>
                <a:ext uri="{FF2B5EF4-FFF2-40B4-BE49-F238E27FC236}">
                  <a16:creationId xmlns:a16="http://schemas.microsoft.com/office/drawing/2014/main" id="{A5084172-850A-F4A0-FCE2-E74CCA087C4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750" y="3248"/>
              <a:ext cx="2216" cy="592"/>
              <a:chOff x="1392" y="2256"/>
              <a:chExt cx="891" cy="569"/>
            </a:xfrm>
          </p:grpSpPr>
          <p:sp>
            <p:nvSpPr>
              <p:cNvPr id="30" name="Freeform 1090">
                <a:extLst>
                  <a:ext uri="{FF2B5EF4-FFF2-40B4-BE49-F238E27FC236}">
                    <a16:creationId xmlns:a16="http://schemas.microsoft.com/office/drawing/2014/main" id="{DA06C93E-7710-336F-7D91-2B212A060DF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392" y="2256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accent5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091">
                <a:extLst>
                  <a:ext uri="{FF2B5EF4-FFF2-40B4-BE49-F238E27FC236}">
                    <a16:creationId xmlns:a16="http://schemas.microsoft.com/office/drawing/2014/main" id="{AFEA3781-7094-3F37-F3A1-243483BE025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824" y="2256"/>
                <a:ext cx="459" cy="569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accent5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Freeform 1093">
              <a:extLst>
                <a:ext uri="{FF2B5EF4-FFF2-40B4-BE49-F238E27FC236}">
                  <a16:creationId xmlns:a16="http://schemas.microsoft.com/office/drawing/2014/main" id="{EC060EC1-0D9F-52E0-7638-310652676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6" y="2830"/>
              <a:ext cx="455" cy="418"/>
            </a:xfrm>
            <a:custGeom>
              <a:avLst/>
              <a:gdLst>
                <a:gd name="T0" fmla="*/ 0 w 455"/>
                <a:gd name="T1" fmla="*/ 418 h 418"/>
                <a:gd name="T2" fmla="*/ 224 w 455"/>
                <a:gd name="T3" fmla="*/ 187 h 418"/>
                <a:gd name="T4" fmla="*/ 455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418"/>
                  </a:moveTo>
                  <a:cubicBezTo>
                    <a:pt x="37" y="381"/>
                    <a:pt x="147" y="257"/>
                    <a:pt x="224" y="187"/>
                  </a:cubicBezTo>
                  <a:cubicBezTo>
                    <a:pt x="301" y="117"/>
                    <a:pt x="417" y="31"/>
                    <a:pt x="455" y="0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95">
              <a:extLst>
                <a:ext uri="{FF2B5EF4-FFF2-40B4-BE49-F238E27FC236}">
                  <a16:creationId xmlns:a16="http://schemas.microsoft.com/office/drawing/2014/main" id="{2C97D78C-BEE6-937C-FF66-6570D58F2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6" y="3248"/>
              <a:ext cx="455" cy="418"/>
            </a:xfrm>
            <a:custGeom>
              <a:avLst/>
              <a:gdLst>
                <a:gd name="T0" fmla="*/ 0 w 455"/>
                <a:gd name="T1" fmla="*/ 0 h 418"/>
                <a:gd name="T2" fmla="*/ 224 w 455"/>
                <a:gd name="T3" fmla="*/ 231 h 418"/>
                <a:gd name="T4" fmla="*/ 455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0"/>
                  </a:moveTo>
                  <a:cubicBezTo>
                    <a:pt x="37" y="37"/>
                    <a:pt x="147" y="161"/>
                    <a:pt x="224" y="231"/>
                  </a:cubicBezTo>
                  <a:cubicBezTo>
                    <a:pt x="301" y="301"/>
                    <a:pt x="417" y="387"/>
                    <a:pt x="455" y="418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96">
              <a:extLst>
                <a:ext uri="{FF2B5EF4-FFF2-40B4-BE49-F238E27FC236}">
                  <a16:creationId xmlns:a16="http://schemas.microsoft.com/office/drawing/2014/main" id="{A3B8CF86-BEB5-FBF9-CB46-6EBC8EFE3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3248"/>
              <a:ext cx="455" cy="418"/>
            </a:xfrm>
            <a:custGeom>
              <a:avLst/>
              <a:gdLst>
                <a:gd name="T0" fmla="*/ 455 w 455"/>
                <a:gd name="T1" fmla="*/ 0 h 418"/>
                <a:gd name="T2" fmla="*/ 231 w 455"/>
                <a:gd name="T3" fmla="*/ 231 h 418"/>
                <a:gd name="T4" fmla="*/ 0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455" y="0"/>
                  </a:moveTo>
                  <a:cubicBezTo>
                    <a:pt x="418" y="37"/>
                    <a:pt x="308" y="161"/>
                    <a:pt x="231" y="231"/>
                  </a:cubicBezTo>
                  <a:cubicBezTo>
                    <a:pt x="154" y="301"/>
                    <a:pt x="38" y="387"/>
                    <a:pt x="0" y="418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97">
              <a:extLst>
                <a:ext uri="{FF2B5EF4-FFF2-40B4-BE49-F238E27FC236}">
                  <a16:creationId xmlns:a16="http://schemas.microsoft.com/office/drawing/2014/main" id="{2AAB5677-D5E7-0080-5595-5FA1A2E97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2830"/>
              <a:ext cx="455" cy="418"/>
            </a:xfrm>
            <a:custGeom>
              <a:avLst/>
              <a:gdLst>
                <a:gd name="T0" fmla="*/ 455 w 455"/>
                <a:gd name="T1" fmla="*/ 418 h 418"/>
                <a:gd name="T2" fmla="*/ 231 w 455"/>
                <a:gd name="T3" fmla="*/ 187 h 418"/>
                <a:gd name="T4" fmla="*/ 0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455" y="418"/>
                  </a:moveTo>
                  <a:cubicBezTo>
                    <a:pt x="418" y="381"/>
                    <a:pt x="308" y="257"/>
                    <a:pt x="231" y="187"/>
                  </a:cubicBezTo>
                  <a:cubicBezTo>
                    <a:pt x="154" y="117"/>
                    <a:pt x="38" y="31"/>
                    <a:pt x="0" y="0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098">
              <a:extLst>
                <a:ext uri="{FF2B5EF4-FFF2-40B4-BE49-F238E27FC236}">
                  <a16:creationId xmlns:a16="http://schemas.microsoft.com/office/drawing/2014/main" id="{7AB6780C-9B94-12DA-3DA5-67695A889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786"/>
              <a:ext cx="1741" cy="947"/>
            </a:xfrm>
            <a:prstGeom prst="ellips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100">
              <a:extLst>
                <a:ext uri="{FF2B5EF4-FFF2-40B4-BE49-F238E27FC236}">
                  <a16:creationId xmlns:a16="http://schemas.microsoft.com/office/drawing/2014/main" id="{36F9FE9C-6CC4-3FDB-6030-0C644628B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3042"/>
              <a:ext cx="628" cy="412"/>
            </a:xfrm>
            <a:prstGeom prst="ellips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072">
              <a:extLst>
                <a:ext uri="{FF2B5EF4-FFF2-40B4-BE49-F238E27FC236}">
                  <a16:creationId xmlns:a16="http://schemas.microsoft.com/office/drawing/2014/main" id="{06EBC147-C01C-9E49-BF09-90D8635AE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5" y="3209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104">
              <a:extLst>
                <a:ext uri="{FF2B5EF4-FFF2-40B4-BE49-F238E27FC236}">
                  <a16:creationId xmlns:a16="http://schemas.microsoft.com/office/drawing/2014/main" id="{CF7077C7-B1C1-60F9-D96D-2C9C9C8D8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2197"/>
              <a:ext cx="129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rgbClr val="3333FF"/>
                  </a:solidFill>
                </a:rPr>
                <a:t>No Acceleration</a:t>
              </a:r>
              <a:endParaRPr sz="2000" noProof="1">
                <a:solidFill>
                  <a:srgbClr val="3333FF"/>
                </a:solidFill>
              </a:endParaRPr>
            </a:p>
          </p:txBody>
        </p:sp>
        <p:sp>
          <p:nvSpPr>
            <p:cNvPr id="28" name="Oval 1077">
              <a:extLst>
                <a:ext uri="{FF2B5EF4-FFF2-40B4-BE49-F238E27FC236}">
                  <a16:creationId xmlns:a16="http://schemas.microsoft.com/office/drawing/2014/main" id="{8C99F1E6-4C71-8715-2B30-A002BF851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" y="3208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105">
              <a:extLst>
                <a:ext uri="{FF2B5EF4-FFF2-40B4-BE49-F238E27FC236}">
                  <a16:creationId xmlns:a16="http://schemas.microsoft.com/office/drawing/2014/main" id="{C434A5CA-FEC7-D055-AFAD-9BD9AF495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54" y="3454"/>
              <a:ext cx="30" cy="42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3" name="Rectangle 71">
            <a:extLst>
              <a:ext uri="{FF2B5EF4-FFF2-40B4-BE49-F238E27FC236}">
                <a16:creationId xmlns:a16="http://schemas.microsoft.com/office/drawing/2014/main" id="{AA4BDAD5-4931-D3DD-CF51-EDADB86A3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555" y="5776226"/>
            <a:ext cx="1248725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pitchFamily="-110" charset="0"/>
              </a:rPr>
              <a:t>separatrix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94" name="Rectangle 69">
            <a:extLst>
              <a:ext uri="{FF2B5EF4-FFF2-40B4-BE49-F238E27FC236}">
                <a16:creationId xmlns:a16="http://schemas.microsoft.com/office/drawing/2014/main" id="{C8C18F26-3A15-2AF4-7409-44436E9D4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608" y="4675238"/>
            <a:ext cx="1502782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stable region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131" name="Rectangle 70">
            <a:extLst>
              <a:ext uri="{FF2B5EF4-FFF2-40B4-BE49-F238E27FC236}">
                <a16:creationId xmlns:a16="http://schemas.microsoft.com/office/drawing/2014/main" id="{F31F2792-AEFC-189A-9AE8-AC4A22B39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2054" y="6090171"/>
            <a:ext cx="1727583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mic Sans MS" pitchFamily="-110" charset="0"/>
              </a:rPr>
              <a:t>unstable region</a:t>
            </a:r>
            <a:endParaRPr sz="1600" noProof="1">
              <a:latin typeface="Comic Sans MS" pitchFamily="-110" charset="0"/>
            </a:endParaRPr>
          </a:p>
        </p:txBody>
      </p:sp>
      <p:grpSp>
        <p:nvGrpSpPr>
          <p:cNvPr id="132" name="Group 74">
            <a:extLst>
              <a:ext uri="{FF2B5EF4-FFF2-40B4-BE49-F238E27FC236}">
                <a16:creationId xmlns:a16="http://schemas.microsoft.com/office/drawing/2014/main" id="{95B561DF-9870-D654-25C5-56DDB48C74B7}"/>
              </a:ext>
            </a:extLst>
          </p:cNvPr>
          <p:cNvGrpSpPr>
            <a:grpSpLocks/>
          </p:cNvGrpSpPr>
          <p:nvPr/>
        </p:nvGrpSpPr>
        <p:grpSpPr bwMode="auto">
          <a:xfrm>
            <a:off x="6356681" y="1314777"/>
            <a:ext cx="5700100" cy="5061621"/>
            <a:chOff x="1325" y="278"/>
            <a:chExt cx="3702" cy="3755"/>
          </a:xfrm>
        </p:grpSpPr>
        <p:sp>
          <p:nvSpPr>
            <p:cNvPr id="133" name="Line 4">
              <a:extLst>
                <a:ext uri="{FF2B5EF4-FFF2-40B4-BE49-F238E27FC236}">
                  <a16:creationId xmlns:a16="http://schemas.microsoft.com/office/drawing/2014/main" id="{58BF1F87-FA00-F5B5-8052-B21F6FC0F4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2" y="278"/>
              <a:ext cx="0" cy="1720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4" name="Group 5">
              <a:extLst>
                <a:ext uri="{FF2B5EF4-FFF2-40B4-BE49-F238E27FC236}">
                  <a16:creationId xmlns:a16="http://schemas.microsoft.com/office/drawing/2014/main" id="{7D6A09D8-C1D9-FD29-CC38-9FE2327FF7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167" name="Group 6">
                <a:extLst>
                  <a:ext uri="{FF2B5EF4-FFF2-40B4-BE49-F238E27FC236}">
                    <a16:creationId xmlns:a16="http://schemas.microsoft.com/office/drawing/2014/main" id="{6A4C9115-3828-A5B9-E3F0-160BF43BF1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171" name="Freeform 7">
                  <a:extLst>
                    <a:ext uri="{FF2B5EF4-FFF2-40B4-BE49-F238E27FC236}">
                      <a16:creationId xmlns:a16="http://schemas.microsoft.com/office/drawing/2014/main" id="{4F537F91-F4FA-7DC9-D687-75D5BF965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8">
                  <a:extLst>
                    <a:ext uri="{FF2B5EF4-FFF2-40B4-BE49-F238E27FC236}">
                      <a16:creationId xmlns:a16="http://schemas.microsoft.com/office/drawing/2014/main" id="{0628D430-80C1-6D5B-883B-D49BF29194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" name="Group 9">
                <a:extLst>
                  <a:ext uri="{FF2B5EF4-FFF2-40B4-BE49-F238E27FC236}">
                    <a16:creationId xmlns:a16="http://schemas.microsoft.com/office/drawing/2014/main" id="{E3136716-AA90-1B18-817D-0E95AA6DB0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169" name="Freeform 10">
                  <a:extLst>
                    <a:ext uri="{FF2B5EF4-FFF2-40B4-BE49-F238E27FC236}">
                      <a16:creationId xmlns:a16="http://schemas.microsoft.com/office/drawing/2014/main" id="{4A96EF7A-E70E-5BF0-BF41-361B739F94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11">
                  <a:extLst>
                    <a:ext uri="{FF2B5EF4-FFF2-40B4-BE49-F238E27FC236}">
                      <a16:creationId xmlns:a16="http://schemas.microsoft.com/office/drawing/2014/main" id="{E644DD95-2F71-53DB-AA76-F5A9969C5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36" name="Line 12">
              <a:extLst>
                <a:ext uri="{FF2B5EF4-FFF2-40B4-BE49-F238E27FC236}">
                  <a16:creationId xmlns:a16="http://schemas.microsoft.com/office/drawing/2014/main" id="{FF4E79EE-8F3E-2F38-E2AB-F55CE3C07E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5" y="1213"/>
              <a:ext cx="3050" cy="0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">
              <a:extLst>
                <a:ext uri="{FF2B5EF4-FFF2-40B4-BE49-F238E27FC236}">
                  <a16:creationId xmlns:a16="http://schemas.microsoft.com/office/drawing/2014/main" id="{4C1C6024-8E1A-DB3E-0E1B-46692FEFA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4">
              <a:extLst>
                <a:ext uri="{FF2B5EF4-FFF2-40B4-BE49-F238E27FC236}">
                  <a16:creationId xmlns:a16="http://schemas.microsoft.com/office/drawing/2014/main" id="{0A0232E8-4A9C-9FB7-FD80-C18B8288C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79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15">
              <a:extLst>
                <a:ext uri="{FF2B5EF4-FFF2-40B4-BE49-F238E27FC236}">
                  <a16:creationId xmlns:a16="http://schemas.microsoft.com/office/drawing/2014/main" id="{7C06E757-0D3D-A19E-882F-7AE1007E8D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3" y="826"/>
              <a:ext cx="0" cy="385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6">
              <a:extLst>
                <a:ext uri="{FF2B5EF4-FFF2-40B4-BE49-F238E27FC236}">
                  <a16:creationId xmlns:a16="http://schemas.microsoft.com/office/drawing/2014/main" id="{922E3C72-B2DC-4CAD-2F89-239E47CA1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4" y="1228"/>
              <a:ext cx="3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Symbol" pitchFamily="-110" charset="2"/>
                </a:rPr>
                <a:t>f</a:t>
              </a:r>
              <a:r>
                <a:rPr lang="en-US" sz="1800" baseline="-25000" dirty="0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141" name="Oval 18">
              <a:extLst>
                <a:ext uri="{FF2B5EF4-FFF2-40B4-BE49-F238E27FC236}">
                  <a16:creationId xmlns:a16="http://schemas.microsoft.com/office/drawing/2014/main" id="{F8779F1C-5479-7A43-F947-8BC6A2797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4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42" name="Object 2">
              <a:extLst>
                <a:ext uri="{FF2B5EF4-FFF2-40B4-BE49-F238E27FC236}">
                  <a16:creationId xmlns:a16="http://schemas.microsoft.com/office/drawing/2014/main" id="{9B568A99-D105-AD18-ED17-520851092AD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241200" imgH="215640" progId="Equation.3">
                    <p:embed/>
                  </p:oleObj>
                </mc:Choice>
                <mc:Fallback>
                  <p:oleObj name="Equation" r:id="rId10" imgW="241200" imgH="215640" progId="Equation.3">
                    <p:embed/>
                    <p:pic>
                      <p:nvPicPr>
                        <p:cNvPr id="7680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" name="Object 3">
              <a:extLst>
                <a:ext uri="{FF2B5EF4-FFF2-40B4-BE49-F238E27FC236}">
                  <a16:creationId xmlns:a16="http://schemas.microsoft.com/office/drawing/2014/main" id="{110C2150-CD1B-A5A9-0530-01341F35493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3828144"/>
                </p:ext>
              </p:extLst>
            </p:nvPr>
          </p:nvGraphicFramePr>
          <p:xfrm>
            <a:off x="4375" y="924"/>
            <a:ext cx="652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583920" imgH="215640" progId="Equation.3">
                    <p:embed/>
                  </p:oleObj>
                </mc:Choice>
                <mc:Fallback>
                  <p:oleObj name="Equation" r:id="rId11" imgW="583920" imgH="215640" progId="Equation.3">
                    <p:embed/>
                    <p:pic>
                      <p:nvPicPr>
                        <p:cNvPr id="76803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924"/>
                          <a:ext cx="652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4" name="Rectangle 24">
              <a:extLst>
                <a:ext uri="{FF2B5EF4-FFF2-40B4-BE49-F238E27FC236}">
                  <a16:creationId xmlns:a16="http://schemas.microsoft.com/office/drawing/2014/main" id="{ECA3D066-12D4-18FF-2751-8C62ED13F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8" y="537"/>
              <a:ext cx="2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145" name="Line 26">
              <a:extLst>
                <a:ext uri="{FF2B5EF4-FFF2-40B4-BE49-F238E27FC236}">
                  <a16:creationId xmlns:a16="http://schemas.microsoft.com/office/drawing/2014/main" id="{E9D6B3B6-EFB6-9C15-93F3-96AD79DB50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2" y="1477"/>
              <a:ext cx="154" cy="214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28">
              <a:extLst>
                <a:ext uri="{FF2B5EF4-FFF2-40B4-BE49-F238E27FC236}">
                  <a16:creationId xmlns:a16="http://schemas.microsoft.com/office/drawing/2014/main" id="{FCC358AB-0611-787C-C0D5-5FE0519DC2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3" y="2313"/>
              <a:ext cx="0" cy="1720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29">
              <a:extLst>
                <a:ext uri="{FF2B5EF4-FFF2-40B4-BE49-F238E27FC236}">
                  <a16:creationId xmlns:a16="http://schemas.microsoft.com/office/drawing/2014/main" id="{69138C74-C0EB-1272-730E-C96905CECE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25" y="3248"/>
              <a:ext cx="3041" cy="1"/>
            </a:xfrm>
            <a:prstGeom prst="line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48" name="Object 4">
              <a:extLst>
                <a:ext uri="{FF2B5EF4-FFF2-40B4-BE49-F238E27FC236}">
                  <a16:creationId xmlns:a16="http://schemas.microsoft.com/office/drawing/2014/main" id="{20B11ED6-B9A2-18D8-8B1A-5B6334FF463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2202"/>
            <a:ext cx="384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342720" imgH="355320" progId="Equation.3">
                    <p:embed/>
                  </p:oleObj>
                </mc:Choice>
                <mc:Fallback>
                  <p:oleObj name="Equation" r:id="rId13" imgW="342720" imgH="355320" progId="Equation.3">
                    <p:embed/>
                    <p:pic>
                      <p:nvPicPr>
                        <p:cNvPr id="76804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202"/>
                          <a:ext cx="384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9" name="Object 5">
              <a:extLst>
                <a:ext uri="{FF2B5EF4-FFF2-40B4-BE49-F238E27FC236}">
                  <a16:creationId xmlns:a16="http://schemas.microsoft.com/office/drawing/2014/main" id="{95E3872C-03FA-3627-AFB6-EE267FF031B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75" y="3248"/>
            <a:ext cx="14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26720" imgH="203040" progId="Equation.3">
                    <p:embed/>
                  </p:oleObj>
                </mc:Choice>
                <mc:Fallback>
                  <p:oleObj name="Equation" r:id="rId14" imgW="126720" imgH="203040" progId="Equation.3">
                    <p:embed/>
                    <p:pic>
                      <p:nvPicPr>
                        <p:cNvPr id="7680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3248"/>
                          <a:ext cx="142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0" name="Freeform 36">
              <a:extLst>
                <a:ext uri="{FF2B5EF4-FFF2-40B4-BE49-F238E27FC236}">
                  <a16:creationId xmlns:a16="http://schemas.microsoft.com/office/drawing/2014/main" id="{2806CA3F-5607-4203-4E68-C5300D127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" y="2746"/>
              <a:ext cx="645" cy="503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7">
              <a:extLst>
                <a:ext uri="{FF2B5EF4-FFF2-40B4-BE49-F238E27FC236}">
                  <a16:creationId xmlns:a16="http://schemas.microsoft.com/office/drawing/2014/main" id="{978E8453-801D-FEAA-757A-CC21A99947AB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3073" y="2745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1">
              <a:extLst>
                <a:ext uri="{FF2B5EF4-FFF2-40B4-BE49-F238E27FC236}">
                  <a16:creationId xmlns:a16="http://schemas.microsoft.com/office/drawing/2014/main" id="{18384316-A38D-8489-17E9-0E3628006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791"/>
              <a:ext cx="455" cy="458"/>
            </a:xfrm>
            <a:custGeom>
              <a:avLst/>
              <a:gdLst>
                <a:gd name="T0" fmla="*/ 0 w 455"/>
                <a:gd name="T1" fmla="*/ 418 h 418"/>
                <a:gd name="T2" fmla="*/ 224 w 455"/>
                <a:gd name="T3" fmla="*/ 187 h 418"/>
                <a:gd name="T4" fmla="*/ 455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418"/>
                  </a:moveTo>
                  <a:cubicBezTo>
                    <a:pt x="37" y="381"/>
                    <a:pt x="147" y="257"/>
                    <a:pt x="224" y="187"/>
                  </a:cubicBezTo>
                  <a:cubicBezTo>
                    <a:pt x="301" y="117"/>
                    <a:pt x="417" y="31"/>
                    <a:pt x="455" y="0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2">
              <a:extLst>
                <a:ext uri="{FF2B5EF4-FFF2-40B4-BE49-F238E27FC236}">
                  <a16:creationId xmlns:a16="http://schemas.microsoft.com/office/drawing/2014/main" id="{82B1975A-4324-609E-058F-1701BE027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3248"/>
              <a:ext cx="455" cy="485"/>
            </a:xfrm>
            <a:custGeom>
              <a:avLst/>
              <a:gdLst>
                <a:gd name="T0" fmla="*/ 0 w 455"/>
                <a:gd name="T1" fmla="*/ 0 h 418"/>
                <a:gd name="T2" fmla="*/ 224 w 455"/>
                <a:gd name="T3" fmla="*/ 231 h 418"/>
                <a:gd name="T4" fmla="*/ 455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0"/>
                  </a:moveTo>
                  <a:cubicBezTo>
                    <a:pt x="37" y="37"/>
                    <a:pt x="147" y="161"/>
                    <a:pt x="224" y="231"/>
                  </a:cubicBezTo>
                  <a:cubicBezTo>
                    <a:pt x="301" y="301"/>
                    <a:pt x="417" y="387"/>
                    <a:pt x="455" y="418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46">
              <a:extLst>
                <a:ext uri="{FF2B5EF4-FFF2-40B4-BE49-F238E27FC236}">
                  <a16:creationId xmlns:a16="http://schemas.microsoft.com/office/drawing/2014/main" id="{3480EEE9-F6B2-01E8-D5C2-92087BCB1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969"/>
              <a:ext cx="672" cy="553"/>
            </a:xfrm>
            <a:prstGeom prst="ellips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47">
              <a:extLst>
                <a:ext uri="{FF2B5EF4-FFF2-40B4-BE49-F238E27FC236}">
                  <a16:creationId xmlns:a16="http://schemas.microsoft.com/office/drawing/2014/main" id="{35A81F83-46A2-1A3D-E1A3-5034F5CCA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4" y="3209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48">
              <a:extLst>
                <a:ext uri="{FF2B5EF4-FFF2-40B4-BE49-F238E27FC236}">
                  <a16:creationId xmlns:a16="http://schemas.microsoft.com/office/drawing/2014/main" id="{7ECC1D21-7ACA-3EDB-5DC0-A1EA5830A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3">
              <a:extLst>
                <a:ext uri="{FF2B5EF4-FFF2-40B4-BE49-F238E27FC236}">
                  <a16:creationId xmlns:a16="http://schemas.microsoft.com/office/drawing/2014/main" id="{EA9E6250-E36B-3048-4FE8-270A5EE43F8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428" y="3248"/>
              <a:ext cx="645" cy="504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64">
              <a:extLst>
                <a:ext uri="{FF2B5EF4-FFF2-40B4-BE49-F238E27FC236}">
                  <a16:creationId xmlns:a16="http://schemas.microsoft.com/office/drawing/2014/main" id="{D49548D9-2869-0B66-F491-A028690E5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3" y="826"/>
              <a:ext cx="695" cy="0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67">
              <a:extLst>
                <a:ext uri="{FF2B5EF4-FFF2-40B4-BE49-F238E27FC236}">
                  <a16:creationId xmlns:a16="http://schemas.microsoft.com/office/drawing/2014/main" id="{123DB8B5-D7D3-DEDD-1733-2747766F4B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8" y="826"/>
              <a:ext cx="0" cy="2422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8">
              <a:extLst>
                <a:ext uri="{FF2B5EF4-FFF2-40B4-BE49-F238E27FC236}">
                  <a16:creationId xmlns:a16="http://schemas.microsoft.com/office/drawing/2014/main" id="{1DD055E2-CE89-56AB-3CF7-7CDA4C8A49B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73" y="3249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69">
              <a:extLst>
                <a:ext uri="{FF2B5EF4-FFF2-40B4-BE49-F238E27FC236}">
                  <a16:creationId xmlns:a16="http://schemas.microsoft.com/office/drawing/2014/main" id="{83DB2A6C-B4C9-1100-E1A1-D0F9166D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2685"/>
              <a:ext cx="97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163" name="Rectangle 70">
              <a:extLst>
                <a:ext uri="{FF2B5EF4-FFF2-40B4-BE49-F238E27FC236}">
                  <a16:creationId xmlns:a16="http://schemas.microsoft.com/office/drawing/2014/main" id="{B7BED8BC-ACDF-284E-6C97-47B5A5160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3521"/>
              <a:ext cx="112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unstable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164" name="Rectangle 71">
              <a:extLst>
                <a:ext uri="{FF2B5EF4-FFF2-40B4-BE49-F238E27FC236}">
                  <a16:creationId xmlns:a16="http://schemas.microsoft.com/office/drawing/2014/main" id="{1810CF04-BA4E-3056-83EF-7E25DB372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" y="3618"/>
              <a:ext cx="81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err="1">
                  <a:latin typeface="Comic Sans MS" pitchFamily="-110" charset="0"/>
                </a:rPr>
                <a:t>separatrix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165" name="Line 72">
              <a:extLst>
                <a:ext uri="{FF2B5EF4-FFF2-40B4-BE49-F238E27FC236}">
                  <a16:creationId xmlns:a16="http://schemas.microsoft.com/office/drawing/2014/main" id="{1CB08231-B344-E54A-207D-2480A11750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897"/>
              <a:ext cx="283" cy="188"/>
            </a:xfrm>
            <a:prstGeom prst="line">
              <a:avLst/>
            </a:prstGeom>
            <a:noFill/>
            <a:ln w="952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26">
            <a:extLst>
              <a:ext uri="{FF2B5EF4-FFF2-40B4-BE49-F238E27FC236}">
                <a16:creationId xmlns:a16="http://schemas.microsoft.com/office/drawing/2014/main" id="{AB165CD0-A325-612C-445B-669A506EE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8885" y="1800542"/>
            <a:ext cx="115769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Oval 27">
            <a:extLst>
              <a:ext uri="{FF2B5EF4-FFF2-40B4-BE49-F238E27FC236}">
                <a16:creationId xmlns:a16="http://schemas.microsoft.com/office/drawing/2014/main" id="{628241F2-E4E0-5791-9F96-750FBC359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9880" y="2359838"/>
            <a:ext cx="115769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Line 32">
            <a:extLst>
              <a:ext uri="{FF2B5EF4-FFF2-40B4-BE49-F238E27FC236}">
                <a16:creationId xmlns:a16="http://schemas.microsoft.com/office/drawing/2014/main" id="{2783960B-B753-6DC5-A55F-DAEAC6F02B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51026" y="1800542"/>
            <a:ext cx="144335" cy="138113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33">
            <a:extLst>
              <a:ext uri="{FF2B5EF4-FFF2-40B4-BE49-F238E27FC236}">
                <a16:creationId xmlns:a16="http://schemas.microsoft.com/office/drawing/2014/main" id="{FB6E25E6-8231-5060-8370-56BB2E0A6E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717888" y="2143813"/>
            <a:ext cx="147761" cy="216024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Rectangle 34">
            <a:extLst>
              <a:ext uri="{FF2B5EF4-FFF2-40B4-BE49-F238E27FC236}">
                <a16:creationId xmlns:a16="http://schemas.microsoft.com/office/drawing/2014/main" id="{B5A0E35E-B978-A35F-79F2-2D3E49D74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909" y="2091878"/>
            <a:ext cx="29454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2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178" name="Rectangle 35">
            <a:extLst>
              <a:ext uri="{FF2B5EF4-FFF2-40B4-BE49-F238E27FC236}">
                <a16:creationId xmlns:a16="http://schemas.microsoft.com/office/drawing/2014/main" id="{EE6E1FD9-8AD4-5AFF-99F7-C6302FAA2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6131" y="1495742"/>
            <a:ext cx="27213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1</a:t>
            </a:r>
            <a:endParaRPr sz="1400" noProof="1">
              <a:latin typeface="Comic Sans MS" pitchFamily="-11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Rectangle 1104">
                <a:extLst>
                  <a:ext uri="{FF2B5EF4-FFF2-40B4-BE49-F238E27FC236}">
                    <a16:creationId xmlns:a16="http://schemas.microsoft.com/office/drawing/2014/main" id="{1A7DC645-485F-AA14-4B07-5970FAC9B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6131" y="3519489"/>
                <a:ext cx="2718758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3333FF"/>
                    </a:solidFill>
                  </a:rPr>
                  <a:t>Acceleration (</a:t>
                </a:r>
                <a:r>
                  <a:rPr lang="el-GR" dirty="0">
                    <a:solidFill>
                      <a:srgbClr val="3333FF"/>
                    </a:solidFill>
                  </a:rPr>
                  <a:t>γ&lt;γ</a:t>
                </a:r>
                <a:r>
                  <a:rPr lang="en-US" baseline="-25000" dirty="0">
                    <a:solidFill>
                      <a:srgbClr val="3333FF"/>
                    </a:solidFill>
                  </a:rPr>
                  <a:t>t</a:t>
                </a:r>
                <a:r>
                  <a:rPr lang="en-US" sz="1800" dirty="0">
                    <a:solidFill>
                      <a:srgbClr val="3333FF"/>
                    </a:solidFill>
                  </a:rPr>
                  <a:t>)</a:t>
                </a:r>
              </a:p>
              <a:p>
                <a:r>
                  <a:rPr lang="en-US" sz="1800" noProof="1">
                    <a:solidFill>
                      <a:srgbClr val="3333FF"/>
                    </a:solidFill>
                  </a:rPr>
                  <a:t>No symmetricity (B</a:t>
                </a:r>
                <a14:m>
                  <m:oMath xmlns:m="http://schemas.openxmlformats.org/officeDocument/2006/math">
                    <m:r>
                      <a:rPr lang="en-US" sz="1800" i="1" noProof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1800" noProof="1">
                    <a:solidFill>
                      <a:srgbClr val="3333FF"/>
                    </a:solidFill>
                  </a:rPr>
                  <a:t>const)</a:t>
                </a:r>
              </a:p>
            </p:txBody>
          </p:sp>
        </mc:Choice>
        <mc:Fallback xmlns="">
          <p:sp>
            <p:nvSpPr>
              <p:cNvPr id="180" name="Rectangle 1104">
                <a:extLst>
                  <a:ext uri="{FF2B5EF4-FFF2-40B4-BE49-F238E27FC236}">
                    <a16:creationId xmlns:a16="http://schemas.microsoft.com/office/drawing/2014/main" id="{1A7DC645-485F-AA14-4B07-5970FAC9B5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66131" y="3519489"/>
                <a:ext cx="2718758" cy="646331"/>
              </a:xfrm>
              <a:prstGeom prst="rect">
                <a:avLst/>
              </a:prstGeom>
              <a:blipFill>
                <a:blip r:embed="rId16"/>
                <a:stretch>
                  <a:fillRect l="-1794" t="-4717" r="-1794" b="-1415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42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/>
      <p:bldP spid="174" grpId="0" animBg="1"/>
      <p:bldP spid="175" grpId="0" animBg="1"/>
      <p:bldP spid="176" grpId="0" animBg="1"/>
      <p:bldP spid="177" grpId="0"/>
      <p:bldP spid="178" grpId="0"/>
      <p:bldP spid="18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836"/>
            <a:ext cx="10733607" cy="1325563"/>
          </a:xfrm>
        </p:spPr>
        <p:txBody>
          <a:bodyPr/>
          <a:lstStyle/>
          <a:p>
            <a:r>
              <a:rPr lang="en-US" dirty="0"/>
              <a:t>Takeaways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829F24-320F-A5C2-9754-87125E2C1A7C}"/>
              </a:ext>
            </a:extLst>
          </p:cNvPr>
          <p:cNvSpPr/>
          <p:nvPr/>
        </p:nvSpPr>
        <p:spPr>
          <a:xfrm>
            <a:off x="211962" y="1440873"/>
            <a:ext cx="5775037" cy="4697974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Transverse motion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9E4250-2022-A2E3-28E6-EDFA92B42BBB}"/>
              </a:ext>
            </a:extLst>
          </p:cNvPr>
          <p:cNvSpPr/>
          <p:nvPr/>
        </p:nvSpPr>
        <p:spPr>
          <a:xfrm>
            <a:off x="6205002" y="1440873"/>
            <a:ext cx="5775037" cy="46979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E696A2C-9E4B-28BA-3B77-747CC179CBA8}"/>
                  </a:ext>
                </a:extLst>
              </p:cNvPr>
              <p:cNvSpPr txBox="1"/>
              <p:nvPr/>
            </p:nvSpPr>
            <p:spPr>
              <a:xfrm>
                <a:off x="369454" y="1505527"/>
                <a:ext cx="5440219" cy="4823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u="sng" dirty="0">
                    <a:solidFill>
                      <a:schemeClr val="accent5">
                        <a:lumMod val="50000"/>
                      </a:schemeClr>
                    </a:solidFill>
                  </a:rPr>
                  <a:t>Transverse motion </a:t>
                </a:r>
              </a:p>
              <a:p>
                <a:endParaRPr lang="en-US" sz="2000" dirty="0">
                  <a:solidFill>
                    <a:schemeClr val="accent5">
                      <a:lumMod val="5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The beam moves in </a:t>
                </a: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FODO structure</a:t>
                </a:r>
                <a:endParaRPr lang="en-US" sz="2000" b="1" i="1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Particles perform oscillations around the design orbit called </a:t>
                </a:r>
                <a:r>
                  <a:rPr lang="en-US" sz="2000" b="1" i="1" dirty="0" err="1">
                    <a:solidFill>
                      <a:schemeClr val="accent5">
                        <a:lumMod val="50000"/>
                      </a:schemeClr>
                    </a:solidFill>
                  </a:rPr>
                  <a:t>betatron</a:t>
                </a:r>
                <a:endParaRPr lang="en-US" sz="2000" b="1" i="1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Turn-by-turn the ellipse formed in the phase space is called </a:t>
                </a: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emittance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number of </a:t>
                </a:r>
                <a:r>
                  <a:rPr lang="en-US" sz="2000" dirty="0" err="1">
                    <a:solidFill>
                      <a:schemeClr val="accent5">
                        <a:lumMod val="50000"/>
                      </a:schemeClr>
                    </a:solidFill>
                  </a:rPr>
                  <a:t>betatron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oscillations in 1 turn is called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tune</a:t>
                </a:r>
                <a:endParaRPr lang="en-US" sz="2000" i="1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Emittance remains </a:t>
                </a:r>
                <a:r>
                  <a:rPr lang="en-US" sz="2000" b="1" dirty="0">
                    <a:solidFill>
                      <a:schemeClr val="accent5">
                        <a:lumMod val="50000"/>
                      </a:schemeClr>
                    </a:solidFill>
                  </a:rPr>
                  <a:t>constant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 for “normal” conditions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In the presence of </a:t>
                </a: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resonances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in the tune space, the emittance increases</a:t>
                </a:r>
                <a:endParaRPr lang="en-US" sz="2000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The </a:t>
                </a:r>
                <a:r>
                  <a:rPr lang="en-US" sz="2000" b="1" i="1" dirty="0">
                    <a:solidFill>
                      <a:schemeClr val="accent5">
                        <a:lumMod val="50000"/>
                      </a:schemeClr>
                    </a:solidFill>
                  </a:rPr>
                  <a:t>beam size 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is defined as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b="0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b="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  <m:r>
                      <a:rPr lang="en-US" sz="2000" b="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endParaRPr lang="en-GB" sz="2000" u="sng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E696A2C-9E4B-28BA-3B77-747CC179C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54" y="1505527"/>
                <a:ext cx="5440219" cy="4823090"/>
              </a:xfrm>
              <a:prstGeom prst="rect">
                <a:avLst/>
              </a:prstGeom>
              <a:blipFill>
                <a:blip r:embed="rId2"/>
                <a:stretch>
                  <a:fillRect l="-1009" t="-1011" r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6422DA3A-C218-AAF4-D82B-5C831145FBCE}"/>
              </a:ext>
            </a:extLst>
          </p:cNvPr>
          <p:cNvSpPr txBox="1"/>
          <p:nvPr/>
        </p:nvSpPr>
        <p:spPr>
          <a:xfrm>
            <a:off x="6437745" y="1493126"/>
            <a:ext cx="5384801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u="sng" dirty="0">
                <a:solidFill>
                  <a:schemeClr val="accent5">
                    <a:lumMod val="50000"/>
                  </a:schemeClr>
                </a:solidFill>
              </a:rPr>
              <a:t>Longitudinal motion 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Synchronism: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a typeface="Cambria Math" panose="02040503050406030204" pitchFamily="18" charset="0"/>
              </a:rPr>
              <a:t>RF frequency needs to be locked to revolution frequency</a:t>
            </a:r>
            <a:endParaRPr lang="en-US" sz="20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During acceleration the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phase and frequency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need to adjust to the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energy &amp; B increase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Path length changes with momentum –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momentum compaction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Frequency changes with momentum –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slip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Phase stability depends on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transition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Phase jump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to cross transition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Particles perform oscillations around </a:t>
            </a:r>
            <a:r>
              <a:rPr lang="el-GR" sz="2000" dirty="0"/>
              <a:t>φ</a:t>
            </a:r>
            <a:r>
              <a:rPr lang="en-US" sz="2000" baseline="-25000" dirty="0"/>
              <a:t>s</a:t>
            </a:r>
            <a:r>
              <a:rPr lang="el-GR" sz="2000" dirty="0"/>
              <a:t>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called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synchrotron</a:t>
            </a:r>
          </a:p>
          <a:p>
            <a:endParaRPr lang="en-GB" sz="20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1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– Synchrotron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3564" y="1467715"/>
            <a:ext cx="4752974" cy="4114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The most common accelerator</a:t>
            </a:r>
          </a:p>
          <a:p>
            <a:r>
              <a:rPr lang="en-GB" sz="2400" dirty="0"/>
              <a:t>Fixed beam trajectory | magnetic field changes synchronous to the energy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US" sz="2400" dirty="0"/>
              <a:t>Magnets around the beam path to control the motion | </a:t>
            </a:r>
            <a:r>
              <a:rPr lang="en-US" sz="2400" b="1" dirty="0">
                <a:solidFill>
                  <a:srgbClr val="FF0000"/>
                </a:solidFill>
              </a:rPr>
              <a:t>bending</a:t>
            </a:r>
            <a:r>
              <a:rPr lang="en-US" sz="2400" dirty="0"/>
              <a:t> (dipoles) &amp; </a:t>
            </a:r>
            <a:r>
              <a:rPr lang="en-US" sz="2400" b="1" dirty="0">
                <a:solidFill>
                  <a:srgbClr val="0000FF"/>
                </a:solidFill>
              </a:rPr>
              <a:t>focusing </a:t>
            </a:r>
            <a:r>
              <a:rPr lang="en-US" sz="2400" dirty="0"/>
              <a:t>(quadrupoles) </a:t>
            </a:r>
          </a:p>
          <a:p>
            <a:pPr lvl="1"/>
            <a:endParaRPr lang="en-US" sz="2000" dirty="0"/>
          </a:p>
          <a:p>
            <a:r>
              <a:rPr lang="en-US" sz="2400" dirty="0"/>
              <a:t>Electric fields used to </a:t>
            </a:r>
            <a:r>
              <a:rPr lang="en-US" sz="2400" b="1" dirty="0">
                <a:solidFill>
                  <a:srgbClr val="008000"/>
                </a:solidFill>
              </a:rPr>
              <a:t>accelerate</a:t>
            </a:r>
            <a:r>
              <a:rPr lang="en-US" sz="2400" dirty="0"/>
              <a:t> (RF cavity) the beam </a:t>
            </a:r>
            <a:endParaRPr lang="el-GR" sz="2400" dirty="0"/>
          </a:p>
          <a:p>
            <a:endParaRPr lang="en-US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30AB-32A0-40F8-BE73-44ECFE30C3A1}" type="datetime1">
              <a:rPr lang="en-GB" smtClean="0"/>
              <a:t>30/05/2024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2D2ED-0477-3B06-D92C-6CB3EFCB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607625"/>
            <a:ext cx="6780161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99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8E37FFA-61FA-A290-579D-0697E465A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6" y="908063"/>
            <a:ext cx="32364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C64716-50B3-C9ED-E05E-B7646C5C7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542" y="465459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29C2D5-AFD6-13E8-CBBC-54ED66B5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727" y="683792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wo-cells model RF Superconducting Cavity">
            <a:extLst>
              <a:ext uri="{FF2B5EF4-FFF2-40B4-BE49-F238E27FC236}">
                <a16:creationId xmlns:a16="http://schemas.microsoft.com/office/drawing/2014/main" id="{4E382BA6-31E6-0BB2-2627-F6DFF81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406" y="4232542"/>
            <a:ext cx="24945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C9DB9D-739B-4BB2-89D1-64601FB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A11B-A485-492F-BC08-5547874BEC01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558572-F8FD-2638-2103-488311D8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E59DD0-14C5-9E34-A4D6-04D9F6D2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4C11BAB-7B18-65FF-1702-D231B311A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6" y="3779911"/>
            <a:ext cx="8416113" cy="16510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do particles move under the influence of these elements?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dirty="0"/>
              <a:t> Transverse &amp; Longitudinal Beam Dynamics</a:t>
            </a:r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79CE7758-3F3D-1FCD-0699-44FACE0F7049}"/>
              </a:ext>
            </a:extLst>
          </p:cNvPr>
          <p:cNvSpPr txBox="1">
            <a:spLocks/>
          </p:cNvSpPr>
          <p:nvPr/>
        </p:nvSpPr>
        <p:spPr>
          <a:xfrm>
            <a:off x="1109564" y="5503364"/>
            <a:ext cx="5118053" cy="4660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Charges in electromagnetic fields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176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Maxwell’s equations for electromagnetism</a:t>
            </a:r>
          </a:p>
        </p:txBody>
      </p:sp>
      <p:pic>
        <p:nvPicPr>
          <p:cNvPr id="5" name="Picture 7" descr="Maxwell_5">
            <a:extLst>
              <a:ext uri="{FF2B5EF4-FFF2-40B4-BE49-F238E27FC236}">
                <a16:creationId xmlns:a16="http://schemas.microsoft.com/office/drawing/2014/main" id="{16F85061-93F9-D506-ADFC-98B04F96A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478995" y="1397007"/>
            <a:ext cx="1659376" cy="2160000"/>
          </a:xfrm>
          <a:prstGeom prst="rect">
            <a:avLst/>
          </a:prstGeom>
          <a:noFill/>
        </p:spPr>
      </p:pic>
      <p:pic>
        <p:nvPicPr>
          <p:cNvPr id="7" name="Picture 12" descr="Gauss_11">
            <a:extLst>
              <a:ext uri="{FF2B5EF4-FFF2-40B4-BE49-F238E27FC236}">
                <a16:creationId xmlns:a16="http://schemas.microsoft.com/office/drawing/2014/main" id="{A7AD909E-493F-74CB-21BD-853B4F449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566" y="2660630"/>
            <a:ext cx="1518073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txp_fig.bmp">
            <a:extLst>
              <a:ext uri="{FF2B5EF4-FFF2-40B4-BE49-F238E27FC236}">
                <a16:creationId xmlns:a16="http://schemas.microsoft.com/office/drawing/2014/main" id="{F43543B9-35E6-F148-428C-E4F362C1EA8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967131" y="1568596"/>
            <a:ext cx="1339850" cy="5984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15" descr="txp_fig.bmp">
            <a:extLst>
              <a:ext uri="{FF2B5EF4-FFF2-40B4-BE49-F238E27FC236}">
                <a16:creationId xmlns:a16="http://schemas.microsoft.com/office/drawing/2014/main" id="{C6F54898-A8CD-61DA-300D-B6AC1C70332C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967130" y="4131952"/>
            <a:ext cx="1196975" cy="257175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12" name="Rectangle 16">
            <a:extLst>
              <a:ext uri="{FF2B5EF4-FFF2-40B4-BE49-F238E27FC236}">
                <a16:creationId xmlns:a16="http://schemas.microsoft.com/office/drawing/2014/main" id="{D2209A16-2984-E294-EFC7-86B911043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741" y="2375336"/>
            <a:ext cx="2743199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FF0000"/>
                </a:solidFill>
                <a:ea typeface="Times New Roman" pitchFamily="-112" charset="0"/>
                <a:cs typeface="Times New Roman" pitchFamily="-112" charset="0"/>
              </a:rPr>
              <a:t>Gauss law for electricity</a:t>
            </a:r>
            <a:endParaRPr lang="en-GB" sz="2000" dirty="0">
              <a:ea typeface="Times New Roman" pitchFamily="-112" charset="0"/>
              <a:cs typeface="Times New Roman" pitchFamily="-112" charset="0"/>
            </a:endParaRP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electric field diverges from electric charges</a:t>
            </a: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id="{B138CEA6-968E-01C0-E8C7-D16A74B71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741" y="4646350"/>
            <a:ext cx="2893027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FF6600"/>
                </a:solidFill>
                <a:ea typeface="Times New Roman" pitchFamily="-112" charset="0"/>
                <a:cs typeface="Times New Roman" pitchFamily="-112" charset="0"/>
              </a:rPr>
              <a:t>Gauss law for magnetism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no isolated magnetic poles</a:t>
            </a:r>
          </a:p>
        </p:txBody>
      </p:sp>
      <p:sp>
        <p:nvSpPr>
          <p:cNvPr id="14" name="Rectangle 26">
            <a:extLst>
              <a:ext uri="{FF2B5EF4-FFF2-40B4-BE49-F238E27FC236}">
                <a16:creationId xmlns:a16="http://schemas.microsoft.com/office/drawing/2014/main" id="{E51FAF8D-B7F0-A09D-4D96-515223B7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488" y="2393143"/>
            <a:ext cx="335987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0033CC"/>
                </a:solidFill>
                <a:ea typeface="Times New Roman" pitchFamily="-112" charset="0"/>
                <a:cs typeface="Times New Roman" pitchFamily="-112" charset="0"/>
              </a:rPr>
              <a:t>Faraday’s law of induction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changing magnetic fields produce electric fields</a:t>
            </a:r>
          </a:p>
        </p:txBody>
      </p:sp>
      <p:pic>
        <p:nvPicPr>
          <p:cNvPr id="15" name="Picture 33" descr="txp_fig.bmp">
            <a:extLst>
              <a:ext uri="{FF2B5EF4-FFF2-40B4-BE49-F238E27FC236}">
                <a16:creationId xmlns:a16="http://schemas.microsoft.com/office/drawing/2014/main" id="{9503B980-2F03-CF53-D55F-A9076269021C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940951" y="1574323"/>
            <a:ext cx="1968500" cy="627063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6" name="Picture 35" descr="txp_fig.bmp">
            <a:extLst>
              <a:ext uri="{FF2B5EF4-FFF2-40B4-BE49-F238E27FC236}">
                <a16:creationId xmlns:a16="http://schemas.microsoft.com/office/drawing/2014/main" id="{53543A57-ED8B-9B9B-808B-F6D98CC68FE1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940951" y="3947007"/>
            <a:ext cx="2822575" cy="627063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7" name="Rectangle 36">
            <a:extLst>
              <a:ext uri="{FF2B5EF4-FFF2-40B4-BE49-F238E27FC236}">
                <a16:creationId xmlns:a16="http://schemas.microsoft.com/office/drawing/2014/main" id="{B651B334-7974-B9A1-28AA-6F56E1839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751" y="4646350"/>
            <a:ext cx="384183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008000"/>
                </a:solidFill>
                <a:ea typeface="Times New Roman" pitchFamily="-112" charset="0"/>
                <a:cs typeface="Times New Roman" pitchFamily="-112" charset="0"/>
              </a:rPr>
              <a:t>Ampere-Maxwell law</a:t>
            </a:r>
            <a:endParaRPr lang="en-GB" sz="2000" b="1" dirty="0">
              <a:solidFill>
                <a:schemeClr val="accent5">
                  <a:lumMod val="50000"/>
                </a:schemeClr>
              </a:solidFill>
              <a:ea typeface="Times New Roman" pitchFamily="-112" charset="0"/>
              <a:cs typeface="Times New Roman" pitchFamily="-112" charset="0"/>
            </a:endParaRP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changing electric fields and currents produce circulating magnetic fields</a:t>
            </a:r>
          </a:p>
        </p:txBody>
      </p:sp>
      <p:pic>
        <p:nvPicPr>
          <p:cNvPr id="18" name="Picture 22" descr="Faraday_5">
            <a:extLst>
              <a:ext uri="{FF2B5EF4-FFF2-40B4-BE49-F238E27FC236}">
                <a16:creationId xmlns:a16="http://schemas.microsoft.com/office/drawing/2014/main" id="{FCB527D1-0C00-FDCE-F9DA-E9A15DB20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02645" y="1663850"/>
            <a:ext cx="166764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Ampere_2">
            <a:extLst>
              <a:ext uri="{FF2B5EF4-FFF2-40B4-BE49-F238E27FC236}">
                <a16:creationId xmlns:a16="http://schemas.microsoft.com/office/drawing/2014/main" id="{9889B84F-F06F-48CE-41EF-E91E9022A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671665" y="3763734"/>
            <a:ext cx="152960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2BD4CC-0A36-F7F9-DCEC-78085F7D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D0F1-B5E1-4F28-9D3E-A192A48E8A14}" type="datetime1">
              <a:rPr lang="en-GB" smtClean="0"/>
              <a:t>30/05/2024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7850B36-D951-9C4C-2A33-002F34CB7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E78BC03-6BAC-146C-38DA-C19451AE5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0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Lorentz force</a:t>
            </a:r>
          </a:p>
        </p:txBody>
      </p:sp>
      <p:pic>
        <p:nvPicPr>
          <p:cNvPr id="3" name="Picture 12" descr="txp_fig.bmp">
            <a:extLst>
              <a:ext uri="{FF2B5EF4-FFF2-40B4-BE49-F238E27FC236}">
                <a16:creationId xmlns:a16="http://schemas.microsoft.com/office/drawing/2014/main" id="{59DA0EFA-1434-43C1-E050-9C56488FE4A1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303920" y="1947469"/>
            <a:ext cx="2667000" cy="37130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DABDDB35-5ED9-8C91-0C0C-7D99AC63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225358"/>
            <a:ext cx="11612880" cy="5025274"/>
          </a:xfrm>
        </p:spPr>
        <p:txBody>
          <a:bodyPr>
            <a:noAutofit/>
          </a:bodyPr>
          <a:lstStyle/>
          <a:p>
            <a:r>
              <a:rPr lang="en-GB" sz="2600" dirty="0"/>
              <a:t>Force acting on </a:t>
            </a:r>
            <a:r>
              <a:rPr lang="en-GB" sz="2600" b="1" dirty="0"/>
              <a:t>charged particles </a:t>
            </a:r>
            <a:r>
              <a:rPr lang="en-GB" sz="2600" dirty="0"/>
              <a:t>moving under the influence of </a:t>
            </a:r>
            <a:r>
              <a:rPr lang="en-GB" sz="2600" b="1" dirty="0"/>
              <a:t>electromagnetic fields </a:t>
            </a:r>
          </a:p>
          <a:p>
            <a:endParaRPr lang="en-GB" sz="2000" dirty="0"/>
          </a:p>
          <a:p>
            <a:r>
              <a:rPr lang="en-GB" sz="2600" dirty="0"/>
              <a:t>Kinetic energy (T) change is caused by the </a:t>
            </a:r>
            <a:r>
              <a:rPr lang="en-GB" sz="2600" b="1" dirty="0"/>
              <a:t>electric field </a:t>
            </a:r>
            <a:r>
              <a:rPr lang="en-GB" sz="2600" dirty="0"/>
              <a:t>– </a:t>
            </a:r>
            <a:r>
              <a:rPr lang="en-GB" sz="2600" b="1" i="1" dirty="0"/>
              <a:t>acceleration</a:t>
            </a:r>
            <a:r>
              <a:rPr lang="en-GB" sz="2600" dirty="0"/>
              <a:t> </a:t>
            </a:r>
          </a:p>
          <a:p>
            <a:pPr marL="0" indent="0">
              <a:buNone/>
            </a:pPr>
            <a:endParaRPr lang="en-GB" sz="4000" dirty="0"/>
          </a:p>
          <a:p>
            <a:r>
              <a:rPr lang="en-US" sz="2600" b="1" dirty="0"/>
              <a:t>Horizontal component </a:t>
            </a:r>
            <a:r>
              <a:rPr lang="en-US" sz="2600" dirty="0"/>
              <a:t>of the </a:t>
            </a:r>
            <a:r>
              <a:rPr lang="en-GB" sz="2600" dirty="0"/>
              <a:t>Lorentz force (particle moving on the longitudinal plane</a:t>
            </a:r>
          </a:p>
          <a:p>
            <a:pPr marL="0" indent="0">
              <a:buNone/>
            </a:pPr>
            <a:endParaRPr lang="el-GR" sz="2600" b="1" dirty="0"/>
          </a:p>
          <a:p>
            <a:pPr eaLnBrk="1" hangingPunct="1"/>
            <a:r>
              <a:rPr lang="en-US" sz="2600" dirty="0"/>
              <a:t>For high energy (relativistic limit):</a:t>
            </a:r>
            <a:r>
              <a:rPr lang="el-GR" sz="2600" dirty="0"/>
              <a:t> υ</a:t>
            </a:r>
            <a:r>
              <a:rPr lang="en-US" sz="2600" baseline="-25000" dirty="0"/>
              <a:t>z</a:t>
            </a:r>
            <a:r>
              <a:rPr lang="en-US" sz="2600" dirty="0"/>
              <a:t> ≈ c &amp;</a:t>
            </a:r>
            <a:r>
              <a:rPr lang="el-GR" sz="2600" dirty="0"/>
              <a:t>  υ</a:t>
            </a:r>
            <a:r>
              <a:rPr lang="en-US" sz="2600" baseline="-25000" dirty="0"/>
              <a:t>z</a:t>
            </a:r>
            <a:r>
              <a:rPr lang="el-GR" sz="2600" dirty="0"/>
              <a:t>Β</a:t>
            </a:r>
            <a:r>
              <a:rPr lang="en-US" sz="2600" baseline="-25000" dirty="0"/>
              <a:t>y</a:t>
            </a:r>
            <a:r>
              <a:rPr lang="el-GR" sz="2600" dirty="0"/>
              <a:t>&gt;&gt; Ε</a:t>
            </a:r>
            <a:r>
              <a:rPr lang="en-US" sz="2600" baseline="-25000" dirty="0"/>
              <a:t>x </a:t>
            </a:r>
            <a:r>
              <a:rPr lang="en-US" sz="2600" dirty="0"/>
              <a:t>(1</a:t>
            </a:r>
            <a:r>
              <a:rPr lang="el-GR" sz="2600" dirty="0"/>
              <a:t> Τ </a:t>
            </a:r>
            <a:r>
              <a:rPr lang="en-US" sz="2600" dirty="0"/>
              <a:t>corresponding to </a:t>
            </a:r>
            <a:r>
              <a:rPr lang="el-GR" sz="2600" dirty="0"/>
              <a:t>300 Μ</a:t>
            </a:r>
            <a:r>
              <a:rPr lang="en-US" sz="2600" dirty="0"/>
              <a:t>V/m)</a:t>
            </a:r>
            <a:endParaRPr lang="el-GR" sz="2600" dirty="0"/>
          </a:p>
          <a:p>
            <a:pPr lvl="1">
              <a:buFont typeface="Calibri" panose="020F0502020204030204" pitchFamily="34" charset="0"/>
              <a:buChar char="→"/>
            </a:pPr>
            <a:r>
              <a:rPr lang="en-US" sz="2600" dirty="0"/>
              <a:t> </a:t>
            </a:r>
            <a:r>
              <a:rPr lang="en-US" sz="2600" b="1" dirty="0"/>
              <a:t>Magnetic fields </a:t>
            </a:r>
            <a:r>
              <a:rPr lang="en-US" sz="2600" dirty="0"/>
              <a:t>much more efficient for </a:t>
            </a:r>
            <a:r>
              <a:rPr lang="en-US" sz="2600" b="1" i="1" dirty="0"/>
              <a:t>steering</a:t>
            </a:r>
            <a:endParaRPr lang="el-GR" sz="2600" b="1" i="1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7F62319-57E1-9044-4CE8-01A54FC93A24}"/>
              </a:ext>
            </a:extLst>
          </p:cNvPr>
          <p:cNvGrpSpPr/>
          <p:nvPr/>
        </p:nvGrpSpPr>
        <p:grpSpPr>
          <a:xfrm>
            <a:off x="3187101" y="2913111"/>
            <a:ext cx="5423497" cy="685135"/>
            <a:chOff x="3187103" y="3242815"/>
            <a:chExt cx="5423497" cy="685135"/>
          </a:xfrm>
        </p:grpSpPr>
        <p:pic>
          <p:nvPicPr>
            <p:cNvPr id="23" name="Picture 23" descr="txp_fig.bmp">
              <a:extLst>
                <a:ext uri="{FF2B5EF4-FFF2-40B4-BE49-F238E27FC236}">
                  <a16:creationId xmlns:a16="http://schemas.microsoft.com/office/drawing/2014/main" id="{EC9A0D49-9427-F869-BF3E-EC034F21E920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87103" y="3242815"/>
              <a:ext cx="5423497" cy="685135"/>
            </a:xfrm>
            <a:prstGeom prst="rect">
              <a:avLst/>
            </a:prstGeom>
            <a:noFill/>
            <a:ln w="38100">
              <a:solidFill>
                <a:srgbClr val="93318A"/>
              </a:solidFill>
              <a:miter lim="800000"/>
              <a:headEnd/>
              <a:tailEnd/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769B758-7984-93B0-C1E7-3BE1063A3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93796" y="3265814"/>
              <a:ext cx="239291" cy="230088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26" name="Picture 19" descr="txp_fig.bmp">
            <a:extLst>
              <a:ext uri="{FF2B5EF4-FFF2-40B4-BE49-F238E27FC236}">
                <a16:creationId xmlns:a16="http://schemas.microsoft.com/office/drawing/2014/main" id="{EE12E6AF-3070-9B77-D83A-155EDA80C97D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/>
          <a:srcRect l="26011" b="864"/>
          <a:stretch/>
        </p:blipFill>
        <p:spPr bwMode="auto">
          <a:xfrm>
            <a:off x="4573937" y="4083973"/>
            <a:ext cx="2649823" cy="68513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4B91DF-8807-B65F-8E46-69FA7654C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25FA-0032-44FE-B26E-216634F23519}" type="datetime1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DB863-12F3-0545-5E0B-D0765F385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03B64A-641C-EDE4-5F16-73875B93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1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Field expansion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497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33233F4-2C30-0E1C-C5C5-80B167701A26}"/>
                  </a:ext>
                </a:extLst>
              </p:cNvPr>
              <p:cNvSpPr/>
              <p:nvPr/>
            </p:nvSpPr>
            <p:spPr>
              <a:xfrm>
                <a:off x="374870" y="3520900"/>
                <a:ext cx="11606409" cy="7701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sz="2000" i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+…=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3!</m:t>
                          </m:r>
                        </m:den>
                      </m:f>
                      <m:r>
                        <a:rPr lang="en-US" sz="2000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𝑜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33233F4-2C30-0E1C-C5C5-80B167701A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70" y="3520900"/>
                <a:ext cx="11606409" cy="7701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Group 1028">
            <a:extLst>
              <a:ext uri="{FF2B5EF4-FFF2-40B4-BE49-F238E27FC236}">
                <a16:creationId xmlns:a16="http://schemas.microsoft.com/office/drawing/2014/main" id="{74C7C802-D905-765F-ED96-AB5D5F41FBE7}"/>
              </a:ext>
            </a:extLst>
          </p:cNvPr>
          <p:cNvGrpSpPr>
            <a:grpSpLocks/>
          </p:cNvGrpSpPr>
          <p:nvPr/>
        </p:nvGrpSpPr>
        <p:grpSpPr bwMode="auto">
          <a:xfrm>
            <a:off x="281709" y="1293893"/>
            <a:ext cx="3074300" cy="1920362"/>
            <a:chOff x="3552" y="432"/>
            <a:chExt cx="1584" cy="720"/>
          </a:xfrm>
        </p:grpSpPr>
        <p:sp>
          <p:nvSpPr>
            <p:cNvPr id="63" name="Oval 1029">
              <a:extLst>
                <a:ext uri="{FF2B5EF4-FFF2-40B4-BE49-F238E27FC236}">
                  <a16:creationId xmlns:a16="http://schemas.microsoft.com/office/drawing/2014/main" id="{26339566-A09A-8338-1462-A4709190B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816"/>
              <a:ext cx="1248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1030">
              <a:extLst>
                <a:ext uri="{FF2B5EF4-FFF2-40B4-BE49-F238E27FC236}">
                  <a16:creationId xmlns:a16="http://schemas.microsoft.com/office/drawing/2014/main" id="{CC2D7F09-DF7F-64A4-F1FC-1F16595B98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912"/>
              <a:ext cx="52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1031">
              <a:extLst>
                <a:ext uri="{FF2B5EF4-FFF2-40B4-BE49-F238E27FC236}">
                  <a16:creationId xmlns:a16="http://schemas.microsoft.com/office/drawing/2014/main" id="{09379A48-5642-2A4A-C83C-2F1596A34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0" y="528"/>
              <a:ext cx="0" cy="3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1032">
              <a:extLst>
                <a:ext uri="{FF2B5EF4-FFF2-40B4-BE49-F238E27FC236}">
                  <a16:creationId xmlns:a16="http://schemas.microsoft.com/office/drawing/2014/main" id="{6638B885-4952-25D3-B90F-05FB88E069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0" y="764"/>
              <a:ext cx="312" cy="1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033">
              <a:extLst>
                <a:ext uri="{FF2B5EF4-FFF2-40B4-BE49-F238E27FC236}">
                  <a16:creationId xmlns:a16="http://schemas.microsoft.com/office/drawing/2014/main" id="{FCF4AA32-E0A3-3B00-F3D0-44E841005E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00" y="816"/>
              <a:ext cx="36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1034">
              <a:extLst>
                <a:ext uri="{FF2B5EF4-FFF2-40B4-BE49-F238E27FC236}">
                  <a16:creationId xmlns:a16="http://schemas.microsoft.com/office/drawing/2014/main" id="{6A7CE4E9-84FA-2570-155A-A8183B688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624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x</a:t>
              </a:r>
              <a:endParaRPr lang="en-GB" sz="1400" b="1"/>
            </a:p>
          </p:txBody>
        </p:sp>
        <p:sp>
          <p:nvSpPr>
            <p:cNvPr id="69" name="Rectangle 1035">
              <a:extLst>
                <a:ext uri="{FF2B5EF4-FFF2-40B4-BE49-F238E27FC236}">
                  <a16:creationId xmlns:a16="http://schemas.microsoft.com/office/drawing/2014/main" id="{8682A3F6-4E5F-CB40-FC20-45ED59912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432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y</a:t>
              </a:r>
              <a:endParaRPr lang="en-GB" sz="1400" b="1"/>
            </a:p>
          </p:txBody>
        </p:sp>
        <p:sp>
          <p:nvSpPr>
            <p:cNvPr id="70" name="Rectangle 1036">
              <a:extLst>
                <a:ext uri="{FF2B5EF4-FFF2-40B4-BE49-F238E27FC236}">
                  <a16:creationId xmlns:a16="http://schemas.microsoft.com/office/drawing/2014/main" id="{AEC8F151-A085-31C0-B7BA-05BE48CBC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624"/>
              <a:ext cx="1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sz="1400" b="1"/>
                <a:t>s</a:t>
              </a:r>
              <a:endParaRPr lang="en-GB" sz="1400" b="1"/>
            </a:p>
          </p:txBody>
        </p:sp>
        <p:sp>
          <p:nvSpPr>
            <p:cNvPr id="71" name="Rectangle 1037">
              <a:extLst>
                <a:ext uri="{FF2B5EF4-FFF2-40B4-BE49-F238E27FC236}">
                  <a16:creationId xmlns:a16="http://schemas.microsoft.com/office/drawing/2014/main" id="{BDB1E51C-1C7A-1FE7-7160-ADD74A354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1" y="912"/>
              <a:ext cx="15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l-GR" sz="1000" b="1"/>
                <a:t>ρ</a:t>
              </a:r>
              <a:endParaRPr lang="en-GB" sz="1000" b="1"/>
            </a:p>
          </p:txBody>
        </p:sp>
        <p:sp>
          <p:nvSpPr>
            <p:cNvPr id="72" name="Rectangle 1038">
              <a:extLst>
                <a:ext uri="{FF2B5EF4-FFF2-40B4-BE49-F238E27FC236}">
                  <a16:creationId xmlns:a16="http://schemas.microsoft.com/office/drawing/2014/main" id="{5CF4FD9A-17B2-547F-5902-F25D3C50C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672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Wingdings" pitchFamily="-112" charset="2"/>
                <a:buNone/>
              </a:pPr>
              <a:r>
                <a:rPr lang="en-GB" sz="1000" b="1">
                  <a:ea typeface="Times New Roman" pitchFamily="-112" charset="0"/>
                  <a:cs typeface="Times New Roman" pitchFamily="-112" charset="0"/>
                </a:rPr>
                <a:t>design orbit</a:t>
              </a:r>
            </a:p>
          </p:txBody>
        </p:sp>
        <p:sp>
          <p:nvSpPr>
            <p:cNvPr id="73" name="Oval 1039">
              <a:extLst>
                <a:ext uri="{FF2B5EF4-FFF2-40B4-BE49-F238E27FC236}">
                  <a16:creationId xmlns:a16="http://schemas.microsoft.com/office/drawing/2014/main" id="{95088999-4CAF-137D-5235-FB218753D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86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Content Placeholder 4">
            <a:extLst>
              <a:ext uri="{FF2B5EF4-FFF2-40B4-BE49-F238E27FC236}">
                <a16:creationId xmlns:a16="http://schemas.microsoft.com/office/drawing/2014/main" id="{DEF2456E-92B7-490A-0B10-788E1EA5C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972" y="1324726"/>
            <a:ext cx="7941748" cy="2471419"/>
          </a:xfrm>
        </p:spPr>
        <p:txBody>
          <a:bodyPr>
            <a:noAutofit/>
          </a:bodyPr>
          <a:lstStyle/>
          <a:p>
            <a:r>
              <a:rPr lang="en-GB" sz="2400" dirty="0"/>
              <a:t>In a synchrotron we want to study particles on the design orbit</a:t>
            </a:r>
          </a:p>
          <a:p>
            <a:r>
              <a:rPr lang="en-GB" sz="2400" dirty="0"/>
              <a:t>Magnetic fields are present all along s</a:t>
            </a:r>
          </a:p>
          <a:p>
            <a:r>
              <a:rPr lang="en-GB" sz="2400" dirty="0"/>
              <a:t>The magnetic field at the vicinity of the particle can be expanded as: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27A1D75-033D-2AAA-E7DE-27803203AED0}"/>
              </a:ext>
            </a:extLst>
          </p:cNvPr>
          <p:cNvSpPr/>
          <p:nvPr/>
        </p:nvSpPr>
        <p:spPr>
          <a:xfrm>
            <a:off x="7850909" y="3520901"/>
            <a:ext cx="397456" cy="8571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38CA734-CDD3-A2B9-6838-B2E6DDE07002}"/>
              </a:ext>
            </a:extLst>
          </p:cNvPr>
          <p:cNvSpPr/>
          <p:nvPr/>
        </p:nvSpPr>
        <p:spPr>
          <a:xfrm>
            <a:off x="1174071" y="5123288"/>
            <a:ext cx="1366326" cy="49894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Dipole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84C86C5-9737-91A4-C60F-2032FA8576B6}"/>
              </a:ext>
            </a:extLst>
          </p:cNvPr>
          <p:cNvSpPr/>
          <p:nvPr/>
        </p:nvSpPr>
        <p:spPr>
          <a:xfrm>
            <a:off x="8317508" y="3520900"/>
            <a:ext cx="489820" cy="857130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E6109E9-CAFD-2052-36F2-281ECA3533BD}"/>
              </a:ext>
            </a:extLst>
          </p:cNvPr>
          <p:cNvSpPr/>
          <p:nvPr/>
        </p:nvSpPr>
        <p:spPr>
          <a:xfrm>
            <a:off x="3080714" y="5105225"/>
            <a:ext cx="1629771" cy="498948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Quadrupole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05CB465-D438-4B35-18EE-93EB34AC17E6}"/>
              </a:ext>
            </a:extLst>
          </p:cNvPr>
          <p:cNvSpPr/>
          <p:nvPr/>
        </p:nvSpPr>
        <p:spPr>
          <a:xfrm>
            <a:off x="8996218" y="3389739"/>
            <a:ext cx="2142837" cy="1062181"/>
          </a:xfrm>
          <a:prstGeom prst="roundRect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378DBAC-4B30-8A57-98DB-C7D9F350B2C2}"/>
              </a:ext>
            </a:extLst>
          </p:cNvPr>
          <p:cNvSpPr/>
          <p:nvPr/>
        </p:nvSpPr>
        <p:spPr>
          <a:xfrm>
            <a:off x="1938451" y="4546002"/>
            <a:ext cx="1934668" cy="4989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Linear terms 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0BD2B15-4398-746A-4049-C29A14755F1B}"/>
              </a:ext>
            </a:extLst>
          </p:cNvPr>
          <p:cNvSpPr/>
          <p:nvPr/>
        </p:nvSpPr>
        <p:spPr>
          <a:xfrm>
            <a:off x="6710987" y="4799524"/>
            <a:ext cx="4428068" cy="1294247"/>
          </a:xfrm>
          <a:prstGeom prst="roundRect">
            <a:avLst/>
          </a:prstGeom>
          <a:noFill/>
          <a:ln w="28575">
            <a:solidFill>
              <a:srgbClr val="933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98F0DE9-8911-B741-F9E4-4256B85A063C}"/>
              </a:ext>
            </a:extLst>
          </p:cNvPr>
          <p:cNvSpPr/>
          <p:nvPr/>
        </p:nvSpPr>
        <p:spPr>
          <a:xfrm>
            <a:off x="7900382" y="4815459"/>
            <a:ext cx="2306184" cy="52030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Higher order terms 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05501A0-6686-6087-031F-C3FFBAEBD531}"/>
              </a:ext>
            </a:extLst>
          </p:cNvPr>
          <p:cNvSpPr/>
          <p:nvPr/>
        </p:nvSpPr>
        <p:spPr>
          <a:xfrm>
            <a:off x="7226424" y="5403396"/>
            <a:ext cx="1366326" cy="498948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Sextupole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9D775A4-073F-43CD-003D-8E034ABB95DD}"/>
              </a:ext>
            </a:extLst>
          </p:cNvPr>
          <p:cNvSpPr/>
          <p:nvPr/>
        </p:nvSpPr>
        <p:spPr>
          <a:xfrm>
            <a:off x="9038622" y="5403396"/>
            <a:ext cx="1419988" cy="498948"/>
          </a:xfrm>
          <a:prstGeom prst="rect">
            <a:avLst/>
          </a:prstGeom>
          <a:noFill/>
          <a:ln w="28575">
            <a:solidFill>
              <a:srgbClr val="00B7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Octupole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AACDD8E-D143-6A22-FD1F-8D2F5AF1BF0A}"/>
              </a:ext>
            </a:extLst>
          </p:cNvPr>
          <p:cNvSpPr/>
          <p:nvPr/>
        </p:nvSpPr>
        <p:spPr>
          <a:xfrm>
            <a:off x="8996218" y="3499915"/>
            <a:ext cx="840217" cy="857129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BA09144-ED2E-2C6A-4C22-864B40FFA3B0}"/>
              </a:ext>
            </a:extLst>
          </p:cNvPr>
          <p:cNvSpPr/>
          <p:nvPr/>
        </p:nvSpPr>
        <p:spPr>
          <a:xfrm>
            <a:off x="9967825" y="3495400"/>
            <a:ext cx="840217" cy="857129"/>
          </a:xfrm>
          <a:prstGeom prst="ellipse">
            <a:avLst/>
          </a:prstGeom>
          <a:noFill/>
          <a:ln w="28575">
            <a:solidFill>
              <a:srgbClr val="00B7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B2DA600-1152-91B0-BD6D-E3B5EFDF0122}"/>
              </a:ext>
            </a:extLst>
          </p:cNvPr>
          <p:cNvSpPr/>
          <p:nvPr/>
        </p:nvSpPr>
        <p:spPr>
          <a:xfrm>
            <a:off x="7823929" y="3398573"/>
            <a:ext cx="1093682" cy="106917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E14FBDC-DA17-029E-A621-3AE6D7027B60}"/>
              </a:ext>
            </a:extLst>
          </p:cNvPr>
          <p:cNvSpPr/>
          <p:nvPr/>
        </p:nvSpPr>
        <p:spPr>
          <a:xfrm>
            <a:off x="736178" y="4514161"/>
            <a:ext cx="4428068" cy="175922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6F1944B-1E27-8800-B1C3-1736B59B5B39}"/>
                  </a:ext>
                </a:extLst>
              </p:cNvPr>
              <p:cNvSpPr txBox="1"/>
              <p:nvPr/>
            </p:nvSpPr>
            <p:spPr>
              <a:xfrm>
                <a:off x="10557549" y="5505414"/>
                <a:ext cx="5815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06F1944B-1E27-8800-B1C3-1736B59B5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7549" y="5505414"/>
                <a:ext cx="58150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Rectangle 94">
            <a:extLst>
              <a:ext uri="{FF2B5EF4-FFF2-40B4-BE49-F238E27FC236}">
                <a16:creationId xmlns:a16="http://schemas.microsoft.com/office/drawing/2014/main" id="{D3B488A4-8F8C-35C1-E174-FA436DF69858}"/>
              </a:ext>
            </a:extLst>
          </p:cNvPr>
          <p:cNvSpPr/>
          <p:nvPr/>
        </p:nvSpPr>
        <p:spPr>
          <a:xfrm>
            <a:off x="891165" y="5732415"/>
            <a:ext cx="4207307" cy="4989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Sufficient terms for a synchrotron</a:t>
            </a:r>
            <a:endParaRPr lang="en-GB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4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75" grpId="0" animBg="1"/>
      <p:bldP spid="76" grpId="0" animBg="1"/>
      <p:bldP spid="77" grpId="0" animBg="1"/>
      <p:bldP spid="78" grpId="0" animBg="1"/>
      <p:bldP spid="79" grpId="0" animBg="1"/>
      <p:bldP spid="83" grpId="0"/>
      <p:bldP spid="84" grpId="0" animBg="1"/>
      <p:bldP spid="85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/>
      <p:bldP spid="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1C682-179A-EAC2-8A03-164E0C5B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motion – Dipoles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7C29D-7BD6-5CE4-AE78-0653E9BC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C5E4-E344-42A3-80D5-13EC20D0E8AB}" type="datetime1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04FBA-504A-7BA9-1926-C487A4EF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14972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D4A16-A3E6-774C-88CA-9AC2A3F3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9</a:t>
            </a:fld>
            <a:endParaRPr lang="en-GB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00B278D-AE4C-BDA2-E83A-392A615376F3}"/>
              </a:ext>
            </a:extLst>
          </p:cNvPr>
          <p:cNvSpPr txBox="1">
            <a:spLocks/>
          </p:cNvSpPr>
          <p:nvPr/>
        </p:nvSpPr>
        <p:spPr>
          <a:xfrm>
            <a:off x="271802" y="1397976"/>
            <a:ext cx="7834585" cy="5025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In a circular accelerator of energy </a:t>
            </a:r>
            <a:r>
              <a:rPr lang="en-US" sz="2400" b="1" i="1" dirty="0"/>
              <a:t>E</a:t>
            </a:r>
            <a:r>
              <a:rPr lang="en-US" sz="2400" dirty="0"/>
              <a:t>, with </a:t>
            </a:r>
            <a:r>
              <a:rPr lang="en-US" sz="2400" b="1" i="1" dirty="0"/>
              <a:t>N</a:t>
            </a:r>
            <a:r>
              <a:rPr lang="en-US" sz="2400" dirty="0"/>
              <a:t> dipoles, each of length </a:t>
            </a:r>
            <a:r>
              <a:rPr lang="en-US" sz="2400" b="1" i="1" dirty="0"/>
              <a:t>L</a:t>
            </a:r>
            <a:endParaRPr lang="el-GR" sz="2400" b="1" i="1" dirty="0"/>
          </a:p>
          <a:p>
            <a:r>
              <a:rPr lang="en-US" sz="2400" dirty="0"/>
              <a:t>Bending angle:</a:t>
            </a:r>
            <a:endParaRPr lang="el-GR" sz="2400" dirty="0"/>
          </a:p>
          <a:p>
            <a:endParaRPr lang="el-GR" sz="2400" dirty="0"/>
          </a:p>
          <a:p>
            <a:r>
              <a:rPr lang="en-US" sz="2400" dirty="0"/>
              <a:t>Bending radius: </a:t>
            </a:r>
            <a:endParaRPr lang="el-GR" sz="2400" dirty="0"/>
          </a:p>
          <a:p>
            <a:endParaRPr lang="el-GR" sz="2400" dirty="0"/>
          </a:p>
          <a:p>
            <a:r>
              <a:rPr lang="en-US" sz="2400" dirty="0"/>
              <a:t>Dipole field:	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sz="2400" dirty="0"/>
              <a:t> Choosing a dipole magnetic field: the length is determined (and vice versa)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sz="2400" dirty="0"/>
              <a:t> For higher fields, smaller and fewer dipoles can be used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sz="2400" dirty="0"/>
              <a:t> Ring circumference (cost) depends on field selection</a:t>
            </a:r>
            <a:endParaRPr lang="el-GR" sz="2400" dirty="0"/>
          </a:p>
        </p:txBody>
      </p:sp>
      <p:grpSp>
        <p:nvGrpSpPr>
          <p:cNvPr id="9" name="Group 1033">
            <a:extLst>
              <a:ext uri="{FF2B5EF4-FFF2-40B4-BE49-F238E27FC236}">
                <a16:creationId xmlns:a16="http://schemas.microsoft.com/office/drawing/2014/main" id="{1423D4E0-A156-2EB1-AE0D-07A323EF28C4}"/>
              </a:ext>
            </a:extLst>
          </p:cNvPr>
          <p:cNvGrpSpPr/>
          <p:nvPr/>
        </p:nvGrpSpPr>
        <p:grpSpPr bwMode="auto">
          <a:xfrm>
            <a:off x="8610600" y="3519860"/>
            <a:ext cx="3257550" cy="2816225"/>
            <a:chOff x="3551" y="2498"/>
            <a:chExt cx="2052" cy="1774"/>
          </a:xfrm>
        </p:grpSpPr>
        <p:sp>
          <p:nvSpPr>
            <p:cNvPr id="10" name="Line 1034">
              <a:extLst>
                <a:ext uri="{FF2B5EF4-FFF2-40B4-BE49-F238E27FC236}">
                  <a16:creationId xmlns:a16="http://schemas.microsoft.com/office/drawing/2014/main" id="{9E9AD55F-7462-444D-F408-2610BF2FC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1" y="2963"/>
              <a:ext cx="798" cy="13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35">
              <a:extLst>
                <a:ext uri="{FF2B5EF4-FFF2-40B4-BE49-F238E27FC236}">
                  <a16:creationId xmlns:a16="http://schemas.microsoft.com/office/drawing/2014/main" id="{F90955C8-0EC3-BF09-22E6-6A88CAEBE9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9" y="2963"/>
              <a:ext cx="799" cy="13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rc 1036">
              <a:extLst>
                <a:ext uri="{FF2B5EF4-FFF2-40B4-BE49-F238E27FC236}">
                  <a16:creationId xmlns:a16="http://schemas.microsoft.com/office/drawing/2014/main" id="{C3B09DFE-EBBE-F786-65E3-31E258CC5806}"/>
                </a:ext>
              </a:extLst>
            </p:cNvPr>
            <p:cNvSpPr/>
            <p:nvPr/>
          </p:nvSpPr>
          <p:spPr bwMode="auto">
            <a:xfrm rot="-2090051">
              <a:off x="3655" y="2498"/>
              <a:ext cx="1404" cy="1089"/>
            </a:xfrm>
            <a:custGeom>
              <a:avLst/>
              <a:gdLst>
                <a:gd name="T0" fmla="*/ 97 w 21337"/>
                <a:gd name="T1" fmla="*/ 0 h 21549"/>
                <a:gd name="T2" fmla="*/ 1404 w 21337"/>
                <a:gd name="T3" fmla="*/ 919 h 21549"/>
                <a:gd name="T4" fmla="*/ 0 w 21337"/>
                <a:gd name="T5" fmla="*/ 1089 h 21549"/>
                <a:gd name="T6" fmla="*/ 0 60000 65536"/>
                <a:gd name="T7" fmla="*/ 0 60000 65536"/>
                <a:gd name="T8" fmla="*/ 0 60000 65536"/>
                <a:gd name="T9" fmla="*/ 0 w 21337"/>
                <a:gd name="T10" fmla="*/ 0 h 21549"/>
                <a:gd name="T11" fmla="*/ 21337 w 21337"/>
                <a:gd name="T12" fmla="*/ 21549 h 215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37" h="21549" fill="none" extrusionOk="0">
                  <a:moveTo>
                    <a:pt x="1477" y="-1"/>
                  </a:moveTo>
                  <a:cubicBezTo>
                    <a:pt x="11529" y="688"/>
                    <a:pt x="19769" y="8235"/>
                    <a:pt x="21337" y="18188"/>
                  </a:cubicBezTo>
                </a:path>
                <a:path w="21337" h="21549" stroke="0" extrusionOk="0">
                  <a:moveTo>
                    <a:pt x="1477" y="-1"/>
                  </a:moveTo>
                  <a:cubicBezTo>
                    <a:pt x="11529" y="688"/>
                    <a:pt x="19769" y="8235"/>
                    <a:pt x="21337" y="18188"/>
                  </a:cubicBezTo>
                  <a:lnTo>
                    <a:pt x="0" y="21549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037">
              <a:extLst>
                <a:ext uri="{FF2B5EF4-FFF2-40B4-BE49-F238E27FC236}">
                  <a16:creationId xmlns:a16="http://schemas.microsoft.com/office/drawing/2014/main" id="{A316F8F1-D529-EB89-4891-21D20301B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2526"/>
              <a:ext cx="1597" cy="65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" name="Group 1038">
              <a:extLst>
                <a:ext uri="{FF2B5EF4-FFF2-40B4-BE49-F238E27FC236}">
                  <a16:creationId xmlns:a16="http://schemas.microsoft.com/office/drawing/2014/main" id="{C6C001DB-D188-CD10-AA1C-48427849D4E3}"/>
                </a:ext>
              </a:extLst>
            </p:cNvPr>
            <p:cNvGrpSpPr/>
            <p:nvPr/>
          </p:nvGrpSpPr>
          <p:grpSpPr bwMode="auto">
            <a:xfrm>
              <a:off x="5373" y="2929"/>
              <a:ext cx="230" cy="213"/>
              <a:chOff x="1632" y="2064"/>
              <a:chExt cx="240" cy="240"/>
            </a:xfrm>
          </p:grpSpPr>
          <p:sp>
            <p:nvSpPr>
              <p:cNvPr id="20" name="AutoShape 1039">
                <a:extLst>
                  <a:ext uri="{FF2B5EF4-FFF2-40B4-BE49-F238E27FC236}">
                    <a16:creationId xmlns:a16="http://schemas.microsoft.com/office/drawing/2014/main" id="{531C4DC9-8D16-92DD-1EB9-2D1C7C580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2064"/>
                <a:ext cx="240" cy="240"/>
              </a:xfrm>
              <a:custGeom>
                <a:avLst/>
                <a:gdLst>
                  <a:gd name="T0" fmla="*/ 120 w 21600"/>
                  <a:gd name="T1" fmla="*/ 0 h 21600"/>
                  <a:gd name="T2" fmla="*/ 35 w 21600"/>
                  <a:gd name="T3" fmla="*/ 35 h 21600"/>
                  <a:gd name="T4" fmla="*/ 0 w 21600"/>
                  <a:gd name="T5" fmla="*/ 120 h 21600"/>
                  <a:gd name="T6" fmla="*/ 35 w 21600"/>
                  <a:gd name="T7" fmla="*/ 205 h 21600"/>
                  <a:gd name="T8" fmla="*/ 120 w 21600"/>
                  <a:gd name="T9" fmla="*/ 240 h 21600"/>
                  <a:gd name="T10" fmla="*/ 205 w 21600"/>
                  <a:gd name="T11" fmla="*/ 205 h 21600"/>
                  <a:gd name="T12" fmla="*/ 240 w 21600"/>
                  <a:gd name="T13" fmla="*/ 120 h 21600"/>
                  <a:gd name="T14" fmla="*/ 205 w 21600"/>
                  <a:gd name="T15" fmla="*/ 35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0 w 21600"/>
                  <a:gd name="T25" fmla="*/ 3150 h 21600"/>
                  <a:gd name="T26" fmla="*/ 18450 w 21600"/>
                  <a:gd name="T27" fmla="*/ 184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440" y="10800"/>
                    </a:moveTo>
                    <a:cubicBezTo>
                      <a:pt x="10440" y="10999"/>
                      <a:pt x="10601" y="11160"/>
                      <a:pt x="10800" y="11160"/>
                    </a:cubicBezTo>
                    <a:cubicBezTo>
                      <a:pt x="10999" y="11160"/>
                      <a:pt x="11160" y="10999"/>
                      <a:pt x="11160" y="10800"/>
                    </a:cubicBezTo>
                    <a:cubicBezTo>
                      <a:pt x="11160" y="10601"/>
                      <a:pt x="10999" y="10440"/>
                      <a:pt x="10800" y="10440"/>
                    </a:cubicBezTo>
                    <a:cubicBezTo>
                      <a:pt x="10601" y="10440"/>
                      <a:pt x="10440" y="10601"/>
                      <a:pt x="10440" y="10800"/>
                    </a:cubicBez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040">
                <a:extLst>
                  <a:ext uri="{FF2B5EF4-FFF2-40B4-BE49-F238E27FC236}">
                    <a16:creationId xmlns:a16="http://schemas.microsoft.com/office/drawing/2014/main" id="{F73F397C-EAD2-C648-38C0-0826E6CE3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216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Rectangle 1041">
              <a:extLst>
                <a:ext uri="{FF2B5EF4-FFF2-40B4-BE49-F238E27FC236}">
                  <a16:creationId xmlns:a16="http://schemas.microsoft.com/office/drawing/2014/main" id="{55F714B4-7366-55ED-B20A-A26C94D77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2671"/>
              <a:ext cx="207" cy="252"/>
            </a:xfrm>
            <a:prstGeom prst="rect">
              <a:avLst/>
            </a:prstGeom>
            <a:noFill/>
            <a:ln w="25400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sz="2000" b="1">
                  <a:ea typeface="Times New Roman" panose="02020603050405020304" pitchFamily="-112" charset="0"/>
                  <a:cs typeface="Times New Roman" panose="02020603050405020304" pitchFamily="-112" charset="0"/>
                </a:rPr>
                <a:t>B</a:t>
              </a:r>
            </a:p>
          </p:txBody>
        </p:sp>
        <p:sp>
          <p:nvSpPr>
            <p:cNvPr id="16" name="AutoShape 1042">
              <a:extLst>
                <a:ext uri="{FF2B5EF4-FFF2-40B4-BE49-F238E27FC236}">
                  <a16:creationId xmlns:a16="http://schemas.microsoft.com/office/drawing/2014/main" id="{A5AE7F9C-AC78-F8DD-6198-1FE37774BE04}"/>
                </a:ext>
              </a:extLst>
            </p:cNvPr>
            <p:cNvSpPr/>
            <p:nvPr/>
          </p:nvSpPr>
          <p:spPr bwMode="auto">
            <a:xfrm rot="5269515" flipV="1">
              <a:off x="4294" y="3553"/>
              <a:ext cx="110" cy="455"/>
            </a:xfrm>
            <a:prstGeom prst="leftBracket">
              <a:avLst>
                <a:gd name="adj" fmla="val 206818"/>
              </a:avLst>
            </a:prstGeom>
            <a:noFill/>
            <a:ln w="25400">
              <a:solidFill>
                <a:schemeClr val="tx1"/>
              </a:solidFill>
              <a:prstDash val="dash"/>
              <a:rou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043">
              <a:extLst>
                <a:ext uri="{FF2B5EF4-FFF2-40B4-BE49-F238E27FC236}">
                  <a16:creationId xmlns:a16="http://schemas.microsoft.com/office/drawing/2014/main" id="{6C82AE00-DFE6-2A82-9CDA-F6A4FD7D7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" y="3415"/>
              <a:ext cx="208" cy="252"/>
            </a:xfrm>
            <a:prstGeom prst="rect">
              <a:avLst/>
            </a:prstGeom>
            <a:noFill/>
            <a:ln w="25400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l-GR" sz="2000" b="1" i="1"/>
                <a:t>θ</a:t>
              </a:r>
              <a:endParaRPr lang="en-GB" sz="2000" b="1" i="1"/>
            </a:p>
          </p:txBody>
        </p:sp>
        <p:sp>
          <p:nvSpPr>
            <p:cNvPr id="18" name="Rectangle 1044">
              <a:extLst>
                <a:ext uri="{FF2B5EF4-FFF2-40B4-BE49-F238E27FC236}">
                  <a16:creationId xmlns:a16="http://schemas.microsoft.com/office/drawing/2014/main" id="{48D019DC-DFC6-ED16-29C4-706F14E91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3399"/>
              <a:ext cx="202" cy="252"/>
            </a:xfrm>
            <a:prstGeom prst="rect">
              <a:avLst/>
            </a:prstGeom>
            <a:noFill/>
            <a:ln w="25400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l-GR" sz="2000" b="1" i="1"/>
                <a:t>ρ</a:t>
              </a:r>
              <a:endParaRPr lang="en-GB" sz="2000" b="1" i="1"/>
            </a:p>
          </p:txBody>
        </p:sp>
        <p:sp>
          <p:nvSpPr>
            <p:cNvPr id="19" name="Rectangle 1045">
              <a:extLst>
                <a:ext uri="{FF2B5EF4-FFF2-40B4-BE49-F238E27FC236}">
                  <a16:creationId xmlns:a16="http://schemas.microsoft.com/office/drawing/2014/main" id="{7F06FAE3-9BDE-54DA-1329-352371298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" y="2671"/>
              <a:ext cx="185" cy="252"/>
            </a:xfrm>
            <a:prstGeom prst="rect">
              <a:avLst/>
            </a:prstGeom>
            <a:noFill/>
            <a:ln w="25400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Wingdings" panose="05000000000000000000" pitchFamily="2" charset="2"/>
                <a:buNone/>
              </a:pPr>
              <a:r>
                <a:rPr lang="en-GB" sz="2000" b="1" i="1"/>
                <a:t>L</a:t>
              </a:r>
            </a:p>
          </p:txBody>
        </p:sp>
      </p:grpSp>
      <p:pic>
        <p:nvPicPr>
          <p:cNvPr id="22" name="Picture 2">
            <a:extLst>
              <a:ext uri="{FF2B5EF4-FFF2-40B4-BE49-F238E27FC236}">
                <a16:creationId xmlns:a16="http://schemas.microsoft.com/office/drawing/2014/main" id="{7A63314A-B4A0-41FA-27B1-E514BC0AE17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337045" y="1324727"/>
            <a:ext cx="3576600" cy="2034720"/>
          </a:xfrm>
          <a:prstGeom prst="rect">
            <a:avLst/>
          </a:prstGeom>
          <a:ln w="9360">
            <a:noFill/>
          </a:ln>
        </p:spPr>
      </p:pic>
      <p:pic>
        <p:nvPicPr>
          <p:cNvPr id="23" name="Picture 1031" descr="txp_fig">
            <a:extLst>
              <a:ext uri="{FF2B5EF4-FFF2-40B4-BE49-F238E27FC236}">
                <a16:creationId xmlns:a16="http://schemas.microsoft.com/office/drawing/2014/main" id="{D704D04B-C251-6EF6-8E69-BBDA88611A3D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08463" y="1961690"/>
            <a:ext cx="103822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46" descr="txp_fig">
            <a:extLst>
              <a:ext uri="{FF2B5EF4-FFF2-40B4-BE49-F238E27FC236}">
                <a16:creationId xmlns:a16="http://schemas.microsoft.com/office/drawing/2014/main" id="{7665F5F5-5CB9-A3EE-AF10-743F47C2C0E1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275137" y="2827710"/>
            <a:ext cx="9048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" name="Object 5">
            <a:extLst>
              <a:ext uri="{FF2B5EF4-FFF2-40B4-BE49-F238E27FC236}">
                <a16:creationId xmlns:a16="http://schemas.microsoft.com/office/drawing/2014/main" id="{B72D252D-3425-E29D-B6F5-89172743D0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935667"/>
              </p:ext>
            </p:extLst>
          </p:nvPr>
        </p:nvGraphicFramePr>
        <p:xfrm>
          <a:off x="2949534" y="3917398"/>
          <a:ext cx="1981151" cy="41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65200" imgH="203200" progId="Equation.3">
                  <p:embed/>
                </p:oleObj>
              </mc:Choice>
              <mc:Fallback>
                <p:oleObj name="Equation" r:id="rId7" imgW="965200" imgH="203200" progId="Equation.3">
                  <p:embed/>
                  <p:pic>
                    <p:nvPicPr>
                      <p:cNvPr id="26" name="Object 5">
                        <a:extLst>
                          <a:ext uri="{FF2B5EF4-FFF2-40B4-BE49-F238E27FC236}">
                            <a16:creationId xmlns:a16="http://schemas.microsoft.com/office/drawing/2014/main" id="{B72D252D-3425-E29D-B6F5-89172743D0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9534" y="3917398"/>
                        <a:ext cx="1981151" cy="419027"/>
                      </a:xfrm>
                      <a:prstGeom prst="rect">
                        <a:avLst/>
                      </a:prstGeom>
                      <a:noFill/>
                      <a:ln w="28575" cmpd="sng"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24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E} = \frac{\rho}{\epsilon_0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47"/>
  <p:tag name="PICTUREFILESIZE" val="3506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 \alpha  =  -\frac{y}{f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5"/>
  <p:tag name="PICTUREFILESIZE" val="266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&#10;\pagestyle{empty}&#10;&#10;\begin{document}&#10;$f = \frac{1}{k\cdot l_Q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6"/>
  <p:tag name="PICTUREFILESIZE" val="289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1}{f}  =  \frac{1}{f_1} +  \frac{1}{f_2} - \frac{d}{f_1\ f_2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3"/>
  <p:tag name="PICTUREFILESIZE" val="7846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1}{f}  = |\frac{d}{f_1\ f_2}|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0"/>
  <p:tag name="PICTUREFILESIZE" val="4326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5|0.4|0.3|0.4|0.4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B} = 0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42"/>
  <p:tag name="PICTUREFILESIZE" val="132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E} = -\frac{\partial}{\partial t} {\bf B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9"/>
  <p:tag name="PICTUREFILESIZE" val="5276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B} = \mu_0 {\bf j} +\frac{1}{c^2}\frac{\partial}{\partial t} {\bf E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9"/>
  <p:tag name="PICTUREFILESIZE" val="7619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bf F} 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79"/>
  <p:tag name="PICTUREFILESIZE" val="3080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d{p_x}}{dt} = {\bf F_x} = q ({ E_x} - { v_z}{B_y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4"/>
  <p:tag name="PICTUREFILESIZE" val="8790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dE}{dt} = {\bf v} \cdot {\bf F}  = q {\bf v}  \cdot ({\bf E} + {\bf v} \times {\bf B})  = q {\bf v} \cdot  {\bf E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74"/>
  <p:tag name="PICTUREFILESIZE" val="13328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theta = \frac{2\pi}{N}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1"/>
  <p:tag name="PICTUREFILESIZE" val="2386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rho = \frac{L}{\theta}&#10;$$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bmpmono"/>
  <p:tag name="ORIGWIDTH" val="27"/>
  <p:tag name="PICTUREFILESIZE" val="22082"/>
</p:tagLst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13658</TotalTime>
  <Words>2391</Words>
  <Application>Microsoft Office PowerPoint</Application>
  <PresentationFormat>Widescreen</PresentationFormat>
  <Paragraphs>433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Bookman Old Style</vt:lpstr>
      <vt:lpstr>Calibri</vt:lpstr>
      <vt:lpstr>Calibri Light</vt:lpstr>
      <vt:lpstr>Cambria Math</vt:lpstr>
      <vt:lpstr>Comic Sans MS</vt:lpstr>
      <vt:lpstr>Helvetica Neue</vt:lpstr>
      <vt:lpstr>Lucida Grande</vt:lpstr>
      <vt:lpstr>Symbol</vt:lpstr>
      <vt:lpstr>Times New Roman</vt:lpstr>
      <vt:lpstr>Wingdings</vt:lpstr>
      <vt:lpstr>myTheme2</vt:lpstr>
      <vt:lpstr>Equation</vt:lpstr>
      <vt:lpstr>Particle Accelerators and Beam Dynamics</vt:lpstr>
      <vt:lpstr>Disclaimer</vt:lpstr>
      <vt:lpstr>Overview</vt:lpstr>
      <vt:lpstr>Reminder – Synchrotron</vt:lpstr>
      <vt:lpstr>PowerPoint Presentation</vt:lpstr>
      <vt:lpstr>Maxwell’s equations for electromagnetism</vt:lpstr>
      <vt:lpstr>Lorentz force</vt:lpstr>
      <vt:lpstr>Transverse motion – Field expansion</vt:lpstr>
      <vt:lpstr>Transverse motion – Dipoles</vt:lpstr>
      <vt:lpstr>PowerPoint Presentation</vt:lpstr>
      <vt:lpstr>Transverse motion – Dispersion</vt:lpstr>
      <vt:lpstr>Transverse motion – Quadrupoles</vt:lpstr>
      <vt:lpstr>Transverse motion – FODO</vt:lpstr>
      <vt:lpstr>Transverse motion – FODO</vt:lpstr>
      <vt:lpstr>Transverse motion – betatron oscillations</vt:lpstr>
      <vt:lpstr>PowerPoint Presentation</vt:lpstr>
      <vt:lpstr>PowerPoint Presentation</vt:lpstr>
      <vt:lpstr>PowerPoint Presentation</vt:lpstr>
      <vt:lpstr>PowerPoint Presentation</vt:lpstr>
      <vt:lpstr>Transverse motion – betatron resonances</vt:lpstr>
      <vt:lpstr>Transverse motion – phase space</vt:lpstr>
      <vt:lpstr>Longitudinal motion - Acceleration</vt:lpstr>
      <vt:lpstr>Longitudinal motion – fRF and φs change</vt:lpstr>
      <vt:lpstr>Longitudinal motion – Dispersion effects</vt:lpstr>
      <vt:lpstr>Longitudinal motion – Dispersion effects</vt:lpstr>
      <vt:lpstr>Longitudinal motion – Phase stability</vt:lpstr>
      <vt:lpstr>Longitudinal motion – Phase stability</vt:lpstr>
      <vt:lpstr>Longitudinal motion – Transition crossing</vt:lpstr>
      <vt:lpstr>Longitudinal motion – Synchrotron oscillations </vt:lpstr>
      <vt:lpstr>Longitudinal motion – Phase space</vt:lpstr>
      <vt:lpstr>Takeaways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creator>Foteini Asvesta</dc:creator>
  <cp:lastModifiedBy>Foteini Asvesta</cp:lastModifiedBy>
  <cp:revision>107</cp:revision>
  <dcterms:created xsi:type="dcterms:W3CDTF">2023-05-24T11:02:13Z</dcterms:created>
  <dcterms:modified xsi:type="dcterms:W3CDTF">2024-05-30T14:29:55Z</dcterms:modified>
</cp:coreProperties>
</file>