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mp" ContentType="image/png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0" r:id="rId1"/>
  </p:sldMasterIdLst>
  <p:notesMasterIdLst>
    <p:notesMasterId r:id="rId48"/>
  </p:notesMasterIdLst>
  <p:sldIdLst>
    <p:sldId id="256" r:id="rId2"/>
    <p:sldId id="548" r:id="rId3"/>
    <p:sldId id="831" r:id="rId4"/>
    <p:sldId id="717" r:id="rId5"/>
    <p:sldId id="718" r:id="rId6"/>
    <p:sldId id="551" r:id="rId7"/>
    <p:sldId id="553" r:id="rId8"/>
    <p:sldId id="555" r:id="rId9"/>
    <p:sldId id="554" r:id="rId10"/>
    <p:sldId id="822" r:id="rId11"/>
    <p:sldId id="823" r:id="rId12"/>
    <p:sldId id="824" r:id="rId13"/>
    <p:sldId id="827" r:id="rId14"/>
    <p:sldId id="828" r:id="rId15"/>
    <p:sldId id="829" r:id="rId16"/>
    <p:sldId id="830" r:id="rId17"/>
    <p:sldId id="685" r:id="rId18"/>
    <p:sldId id="832" r:id="rId19"/>
    <p:sldId id="825" r:id="rId20"/>
    <p:sldId id="826" r:id="rId21"/>
    <p:sldId id="568" r:id="rId22"/>
    <p:sldId id="569" r:id="rId23"/>
    <p:sldId id="567" r:id="rId24"/>
    <p:sldId id="833" r:id="rId25"/>
    <p:sldId id="666" r:id="rId26"/>
    <p:sldId id="725" r:id="rId27"/>
    <p:sldId id="582" r:id="rId28"/>
    <p:sldId id="583" r:id="rId29"/>
    <p:sldId id="584" r:id="rId30"/>
    <p:sldId id="585" r:id="rId31"/>
    <p:sldId id="596" r:id="rId32"/>
    <p:sldId id="645" r:id="rId33"/>
    <p:sldId id="603" r:id="rId34"/>
    <p:sldId id="604" r:id="rId35"/>
    <p:sldId id="613" r:id="rId36"/>
    <p:sldId id="615" r:id="rId37"/>
    <p:sldId id="704" r:id="rId38"/>
    <p:sldId id="703" r:id="rId39"/>
    <p:sldId id="708" r:id="rId40"/>
    <p:sldId id="834" r:id="rId41"/>
    <p:sldId id="710" r:id="rId42"/>
    <p:sldId id="735" r:id="rId43"/>
    <p:sldId id="733" r:id="rId44"/>
    <p:sldId id="734" r:id="rId45"/>
    <p:sldId id="652" r:id="rId46"/>
    <p:sldId id="657" r:id="rId4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3354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35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0D2354-892C-453A-A869-EDFF3A3047F5}" type="datetimeFigureOut">
              <a:rPr lang="en-GB" smtClean="0"/>
              <a:t>03/06/2024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D86DEA-D338-4994-A629-EF2B460DE4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00335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C260935-2945-8F4F-A8CC-C9E01F0BF40E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245132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B_y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 = B_0 + B_1x - A_1y + B_2(x^2-y^2) - 2A_2 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xy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 + B_3(x^3-3 xy^2) - A_3 (- y^3 + 3x^2y) + \dots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B_x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 = A_0 </a:t>
            </a:r>
          </a:p>
          <a:p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+ A_1x + B_1y </a:t>
            </a:r>
          </a:p>
          <a:p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+ A_2(x^2-y^2) + 2B_2 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xy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 </a:t>
            </a:r>
          </a:p>
          <a:p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+ A_3(x^3-3 xy^2) + B_3 (-y^3 + 3x^2y) + \dots</a:t>
            </a:r>
          </a:p>
          <a:p>
            <a:endParaRPr lang="en-US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endParaRPr lang="en-US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B_y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(y\!=\!0) = 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B_n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 \bar{x}^n = 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B_n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(x+\delta x)^n = 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B_n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 (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x^n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 +n\delta x x^{n-1} + \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tfrac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{n(n-1)}{2}\delta x^2 x^{n-2} +\dots + (\delta x)^n)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B_x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(y\!=\!0) = 0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B_x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(y\!=\!0) = 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A_n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 \bar{x}^n = 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A_n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(x+\delta x)^n = 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A_n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 (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x^n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 +n\delta x x^{n-1} + \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tfrac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{n(n-1)}{2}\delta x^2 x^{n-2} +\dots + (\delta x)^n)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B_y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(y\!=\!0) = 0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endParaRPr lang="en-US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C260935-2945-8F4F-A8CC-C9E01F0BF40E}" type="slidenum">
              <a:rPr lang="en-US" smtClean="0"/>
              <a:pPr>
                <a:defRPr/>
              </a:pPr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518038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B_y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(y\!=\!0) = 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B_n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 \bar{x}^n = 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B_n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(x+\delta x)^n = 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B_n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 (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x^n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 +n\delta x x^{n-1} + \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tfrac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{n(n-1)}{2}\delta x^2 x^{n-2} +\dots + (\delta x)^n)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B_x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(y\!=\!0) = 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A_n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 \bar{x}^n = 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A_n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(x+\delta x)^n = 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A_n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 (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x^n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 +n\delta x x^{n-1} + \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tfrac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{n(n-1)}{2}\delta x^2 x^{n-2} +\dots + (\delta x)^n)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B_y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(x\!=\!0) = 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i^n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 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B_n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 (y+\delta y)^n = </a:t>
            </a:r>
          </a:p>
          <a:p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i^n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 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B_n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 (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y^n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 +n\delta y y^{n-1} + \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tfrac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{n(n-1)}{2}\delta y^2 y^{n-2} +\dots + (\delta y)^n)</a:t>
            </a:r>
          </a:p>
          <a:p>
            <a:b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</a:br>
            <a:endParaRPr lang="en-US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>
              <a:solidFill>
                <a:srgbClr val="000000"/>
              </a:solidFill>
              <a:effectLst/>
              <a:latin typeface="Monaco" pitchFamily="2" charset="77"/>
            </a:endParaRPr>
          </a:p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C260935-2945-8F4F-A8CC-C9E01F0BF40E}" type="slidenum">
              <a:rPr lang="en-US" smtClean="0"/>
              <a:pPr>
                <a:defRPr/>
              </a:pPr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64734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C260935-2945-8F4F-A8CC-C9E01F0BF40E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51895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C260935-2945-8F4F-A8CC-C9E01F0BF40E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308237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</a:t>
            </a:r>
            <a:r>
              <a:rPr lang="en-CH" dirty="0"/>
              <a:t>dd the case with tune = 4.5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C260935-2945-8F4F-A8CC-C9E01F0BF40E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524798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C260935-2945-8F4F-A8CC-C9E01F0BF40E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166027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C260935-2945-8F4F-A8CC-C9E01F0BF40E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87172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C260935-2945-8F4F-A8CC-C9E01F0BF40E}" type="slidenum">
              <a:rPr lang="en-US" smtClean="0"/>
              <a:pPr>
                <a:defRPr/>
              </a:pPr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676735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C260935-2945-8F4F-A8CC-C9E01F0BF40E}" type="slidenum">
              <a:rPr lang="en-US" smtClean="0"/>
              <a:pPr>
                <a:defRPr/>
              </a:pPr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520199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\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mathbf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{B}(x, y) &amp;= 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B_y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(x, y) + 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i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 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B_x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 (x, y) \\</a:t>
            </a:r>
          </a:p>
          <a:p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&amp;= \sum_{n=0}^{\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infty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}(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B_n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 + 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i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 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A_n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)(</a:t>
            </a:r>
            <a:r>
              <a:rPr lang="en-US" dirty="0" err="1">
                <a:solidFill>
                  <a:srgbClr val="000000"/>
                </a:solidFill>
                <a:effectLst/>
                <a:latin typeface="Monaco" pitchFamily="2" charset="77"/>
              </a:rPr>
              <a:t>x+i</a:t>
            </a:r>
            <a:r>
              <a:rPr lang="en-US" dirty="0">
                <a:solidFill>
                  <a:srgbClr val="000000"/>
                </a:solidFill>
                <a:effectLst/>
                <a:latin typeface="Monaco" pitchFamily="2" charset="77"/>
              </a:rPr>
              <a:t> y)^n</a:t>
            </a:r>
          </a:p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C260935-2945-8F4F-A8CC-C9E01F0BF40E}" type="slidenum">
              <a:rPr lang="en-US" smtClean="0"/>
              <a:pPr>
                <a:defRPr/>
              </a:pPr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00865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bg>
      <p:bgPr>
        <a:gradFill flip="none" rotWithShape="1">
          <a:gsLst>
            <a:gs pos="1000">
              <a:schemeClr val="accent1">
                <a:lumMod val="50000"/>
              </a:schemeClr>
            </a:gs>
            <a:gs pos="22000">
              <a:srgbClr val="F9FCFE"/>
            </a:gs>
            <a:gs pos="29000">
              <a:schemeClr val="bg1"/>
            </a:gs>
            <a:gs pos="26000">
              <a:srgbClr val="1F4E79"/>
            </a:gs>
            <a:gs pos="4000">
              <a:schemeClr val="bg1"/>
            </a:gs>
            <a:gs pos="93000">
              <a:schemeClr val="accent1">
                <a:lumMod val="5000"/>
                <a:lumOff val="95000"/>
              </a:schemeClr>
            </a:gs>
            <a:gs pos="100000">
              <a:schemeClr val="accent1">
                <a:lumMod val="5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2022960"/>
            <a:ext cx="9144000" cy="2387600"/>
          </a:xfrm>
        </p:spPr>
        <p:txBody>
          <a:bodyPr anchor="b"/>
          <a:lstStyle>
            <a:lvl1pPr algn="ctr">
              <a:defRPr sz="600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555574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accent5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0F022-919A-49FE-B823-EF42C9C04E2F}" type="datetime1">
              <a:rPr lang="en-US" smtClean="0"/>
              <a:t>6/4/2024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Linear Imperfections and Correction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50" y="314287"/>
            <a:ext cx="1164657" cy="1139513"/>
          </a:xfrm>
          <a:prstGeom prst="rect">
            <a:avLst/>
          </a:prstGeom>
        </p:spPr>
      </p:pic>
      <p:sp>
        <p:nvSpPr>
          <p:cNvPr id="11" name="Content Placeholder 10"/>
          <p:cNvSpPr>
            <a:spLocks noGrp="1"/>
          </p:cNvSpPr>
          <p:nvPr>
            <p:ph sz="quarter" idx="12"/>
          </p:nvPr>
        </p:nvSpPr>
        <p:spPr>
          <a:xfrm>
            <a:off x="6060205" y="692669"/>
            <a:ext cx="6137710" cy="761131"/>
          </a:xfrm>
        </p:spPr>
        <p:txBody>
          <a:bodyPr>
            <a:normAutofit/>
          </a:bodyPr>
          <a:lstStyle>
            <a:lvl1pPr marL="0" indent="0" algn="ctr">
              <a:buNone/>
              <a:defRPr sz="2200" i="1">
                <a:solidFill>
                  <a:schemeClr val="accent5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5">
                    <a:lumMod val="50000"/>
                  </a:schemeClr>
                </a:solidFill>
              </a:defRPr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16479117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5409" y="-171450"/>
            <a:ext cx="11001291" cy="1207008"/>
          </a:xfrm>
        </p:spPr>
        <p:txBody>
          <a:bodyPr anchor="b">
            <a:normAutofit/>
          </a:bodyPr>
          <a:lstStyle>
            <a:lvl1pPr>
              <a:lnSpc>
                <a:spcPct val="200000"/>
              </a:lnSpc>
              <a:defRPr sz="440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524500" y="1410935"/>
            <a:ext cx="6172200" cy="4873625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5">
                    <a:lumMod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5408" y="1875885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C97D61-C3E8-4F7B-9965-CB6B4C71BD29}" type="datetime1">
              <a:rPr lang="en-US" smtClean="0"/>
              <a:t>6/4/2024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Linear Imperfections and Correction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141C4-CC3C-45F0-A8CA-6023D4277B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07084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>
            <a:lvl1pPr>
              <a:defRPr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solidFill>
                  <a:schemeClr val="accent5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5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5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5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5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F4D046-D000-403B-B419-7FDE8AC4477D}" type="datetime1">
              <a:rPr lang="en-US" smtClean="0"/>
              <a:t>6/4/2024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Linear Imperfections and Correction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141C4-CC3C-45F0-A8CA-6023D4277B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79163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>
            <a:lvl1pPr>
              <a:defRPr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>
            <a:lvl1pPr>
              <a:defRPr>
                <a:solidFill>
                  <a:schemeClr val="accent5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5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5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5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5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E75C60-4B13-4AC9-91E9-59EC1AEB4286}" type="datetime1">
              <a:rPr lang="en-US" smtClean="0"/>
              <a:t>6/4/2024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Linear Imperfections and Correction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141C4-CC3C-45F0-A8CA-6023D4277B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19590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_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911424" y="0"/>
            <a:ext cx="10369152" cy="685800"/>
          </a:xfrm>
        </p:spPr>
        <p:txBody>
          <a:bodyPr/>
          <a:lstStyle>
            <a:lvl1pPr>
              <a:defRPr sz="3600" b="1">
                <a:latin typeface="+mj-lt"/>
                <a:cs typeface="Arial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335360" y="764704"/>
            <a:ext cx="11713301" cy="5760640"/>
          </a:xfrm>
        </p:spPr>
        <p:txBody>
          <a:bodyPr>
            <a:normAutofit/>
          </a:bodyPr>
          <a:lstStyle>
            <a:lvl1pPr indent="-262800">
              <a:spcBef>
                <a:spcPts val="1800"/>
              </a:spcBef>
              <a:defRPr sz="2200" b="1">
                <a:solidFill>
                  <a:srgbClr val="032555"/>
                </a:solidFill>
                <a:latin typeface="+mj-lt"/>
                <a:cs typeface="Arial"/>
              </a:defRPr>
            </a:lvl1pPr>
            <a:lvl2pPr marL="597600" indent="-252000">
              <a:spcBef>
                <a:spcPts val="900"/>
              </a:spcBef>
              <a:defRPr sz="2000">
                <a:latin typeface="+mj-lt"/>
                <a:cs typeface="Arial"/>
              </a:defRPr>
            </a:lvl2pPr>
            <a:lvl3pPr marL="784800" indent="-165600">
              <a:spcBef>
                <a:spcPts val="600"/>
              </a:spcBef>
              <a:defRPr sz="1800">
                <a:latin typeface="+mj-lt"/>
                <a:cs typeface="Arial"/>
              </a:defRPr>
            </a:lvl3pPr>
            <a:lvl4pPr>
              <a:spcBef>
                <a:spcPts val="600"/>
              </a:spcBef>
              <a:defRPr sz="1600">
                <a:latin typeface="+mj-lt"/>
                <a:cs typeface="Arial"/>
              </a:defRPr>
            </a:lvl4pPr>
            <a:lvl5pPr>
              <a:spcBef>
                <a:spcPts val="600"/>
              </a:spcBef>
              <a:defRPr sz="1600">
                <a:latin typeface="+mj-lt"/>
                <a:cs typeface="Arial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6500917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325563"/>
            <a:ext cx="10515600" cy="4351338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443D6-19E0-4EA5-BCE5-D94C7CF1AC26}" type="datetime1">
              <a:rPr lang="en-US" smtClean="0"/>
              <a:t>6/4/2024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Linear Imperfections and Correction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958098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607135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124744"/>
            <a:ext cx="5616575" cy="5076031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071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9258D41-28CC-4548-94E9-EE9F75E53042}" type="datetime1">
              <a:rPr lang="en-US" smtClean="0"/>
              <a:t>6/4/2024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Linear Imperfections and Correction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51787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-836"/>
            <a:ext cx="10515600" cy="1325563"/>
          </a:xfrm>
        </p:spPr>
        <p:txBody>
          <a:bodyPr/>
          <a:lstStyle>
            <a:lvl1pPr>
              <a:defRPr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accent5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5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5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5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5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838200" y="6496499"/>
            <a:ext cx="2743200" cy="365125"/>
          </a:xfrm>
        </p:spPr>
        <p:txBody>
          <a:bodyPr/>
          <a:lstStyle/>
          <a:p>
            <a:fld id="{C092E34E-D12C-4147-ABDD-B213FE9E2E09}" type="datetime1">
              <a:rPr lang="en-US" smtClean="0"/>
              <a:t>6/4/2024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38600" y="6496499"/>
            <a:ext cx="4114800" cy="365125"/>
          </a:xfrm>
        </p:spPr>
        <p:txBody>
          <a:bodyPr/>
          <a:lstStyle/>
          <a:p>
            <a:r>
              <a:rPr lang="en-GB"/>
              <a:t>Linear Imperfections and Correction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10600" y="6496499"/>
            <a:ext cx="2743200" cy="365125"/>
          </a:xfrm>
        </p:spPr>
        <p:txBody>
          <a:bodyPr/>
          <a:lstStyle/>
          <a:p>
            <a:fld id="{47C141C4-CC3C-45F0-A8CA-6023D4277B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44752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>
            <a:lvl1pPr>
              <a:defRPr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C2FFDD-40F0-4EC8-9A3A-60659049AB08}" type="datetime1">
              <a:rPr lang="en-US" smtClean="0"/>
              <a:t>6/4/2024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Linear Imperfections and Correction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141C4-CC3C-45F0-A8CA-6023D4277BCB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8C357812-70AD-A339-6C12-A7DE358B79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>
            <a:lvl1pPr>
              <a:defRPr>
                <a:solidFill>
                  <a:schemeClr val="accent5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5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5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5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5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6028635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FC3211-C85F-48CD-B76C-B7FB349DA5BD}" type="datetime1">
              <a:rPr lang="en-US" smtClean="0"/>
              <a:t>6/4/2024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Linear Imperfections and Correction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141C4-CC3C-45F0-A8CA-6023D4277B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4946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>
            <a:lvl1pPr>
              <a:defRPr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>
                <a:solidFill>
                  <a:schemeClr val="accent5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5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5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5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5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>
                <a:solidFill>
                  <a:schemeClr val="accent5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5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5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5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5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1C6496-D1C7-4160-809E-440D0CC5FB74}" type="datetime1">
              <a:rPr lang="en-US" smtClean="0"/>
              <a:t>6/4/2024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Linear Imperfections and Correction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141C4-CC3C-45F0-A8CA-6023D4277B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03277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>
            <a:lvl1pPr>
              <a:defRPr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5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>
            <a:lvl1pPr>
              <a:defRPr>
                <a:solidFill>
                  <a:schemeClr val="accent5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5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5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5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5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5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>
            <a:lvl1pPr>
              <a:defRPr>
                <a:solidFill>
                  <a:schemeClr val="accent5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5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5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5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5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E0402-26D7-41A0-B13F-2B9CD5FE1255}" type="datetime1">
              <a:rPr lang="en-US" smtClean="0"/>
              <a:t>6/4/2024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Linear Imperfections and Correction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141C4-CC3C-45F0-A8CA-6023D4277B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3905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>
            <a:lvl1pPr>
              <a:defRPr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0E56EA-82F3-4A72-8B11-D1AE5391D9A4}" type="datetime1">
              <a:rPr lang="en-US" smtClean="0"/>
              <a:t>6/4/2024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Linear Imperfections and Correction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141C4-CC3C-45F0-A8CA-6023D4277B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2169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EA016-D151-461B-B046-EEE907DF148D}" type="datetime1">
              <a:rPr lang="en-US" smtClean="0"/>
              <a:t>6/4/2024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Linear Imperfections and Correction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141C4-CC3C-45F0-A8CA-6023D4277B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5569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9703" y="-135907"/>
            <a:ext cx="11076997" cy="1206850"/>
          </a:xfrm>
        </p:spPr>
        <p:txBody>
          <a:bodyPr anchor="b">
            <a:normAutofit/>
          </a:bodyPr>
          <a:lstStyle>
            <a:lvl1pPr>
              <a:lnSpc>
                <a:spcPct val="200000"/>
              </a:lnSpc>
              <a:defRPr sz="4400">
                <a:solidFill>
                  <a:schemeClr val="accent5">
                    <a:lumMod val="50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24500" y="1410937"/>
            <a:ext cx="6172200" cy="4873625"/>
          </a:xfrm>
        </p:spPr>
        <p:txBody>
          <a:bodyPr/>
          <a:lstStyle>
            <a:lvl1pPr>
              <a:defRPr sz="3200">
                <a:solidFill>
                  <a:schemeClr val="accent5">
                    <a:lumMod val="50000"/>
                  </a:schemeClr>
                </a:solidFill>
              </a:defRPr>
            </a:lvl1pPr>
            <a:lvl2pPr>
              <a:defRPr sz="2800">
                <a:solidFill>
                  <a:schemeClr val="accent5">
                    <a:lumMod val="50000"/>
                  </a:schemeClr>
                </a:solidFill>
              </a:defRPr>
            </a:lvl2pPr>
            <a:lvl3pPr>
              <a:defRPr sz="2400">
                <a:solidFill>
                  <a:schemeClr val="accent5">
                    <a:lumMod val="50000"/>
                  </a:schemeClr>
                </a:solidFill>
              </a:defRPr>
            </a:lvl3pPr>
            <a:lvl4pPr>
              <a:defRPr sz="2000">
                <a:solidFill>
                  <a:schemeClr val="accent5">
                    <a:lumMod val="50000"/>
                  </a:schemeClr>
                </a:solidFill>
              </a:defRPr>
            </a:lvl4pPr>
            <a:lvl5pPr>
              <a:defRPr sz="2000">
                <a:solidFill>
                  <a:schemeClr val="accent5">
                    <a:lumMod val="50000"/>
                  </a:schemeClr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19703" y="1893577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chemeClr val="accent5">
                    <a:lumMod val="50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464DB-7ECE-447A-8503-1BF4FAB96547}" type="datetime1">
              <a:rPr lang="en-US" smtClean="0"/>
              <a:t>6/4/2024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Linear Imperfections and Correction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141C4-CC3C-45F0-A8CA-6023D4277B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02847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">
              <a:schemeClr val="accent1">
                <a:lumMod val="50000"/>
              </a:schemeClr>
            </a:gs>
            <a:gs pos="13000">
              <a:srgbClr val="F9FCFE"/>
            </a:gs>
            <a:gs pos="15000">
              <a:schemeClr val="accent1">
                <a:lumMod val="50000"/>
              </a:schemeClr>
            </a:gs>
            <a:gs pos="17000">
              <a:schemeClr val="bg1"/>
            </a:gs>
            <a:gs pos="4000">
              <a:schemeClr val="bg1"/>
            </a:gs>
            <a:gs pos="95000">
              <a:schemeClr val="accent1">
                <a:lumMod val="5000"/>
                <a:lumOff val="95000"/>
              </a:schemeClr>
            </a:gs>
            <a:gs pos="100000">
              <a:schemeClr val="accent1">
                <a:lumMod val="5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49702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ln>
                  <a:noFill/>
                </a:ln>
                <a:solidFill>
                  <a:schemeClr val="bg1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A1782A1D-8A4C-465B-B93A-B78773EC7387}" type="datetime1">
              <a:rPr lang="en-US" smtClean="0"/>
              <a:t>6/4/2024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49702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ln>
                  <a:noFill/>
                </a:ln>
                <a:solidFill>
                  <a:schemeClr val="bg1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GB"/>
              <a:t>Linear Imperfections and Correction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49702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ln>
                  <a:noFill/>
                </a:ln>
                <a:solidFill>
                  <a:schemeClr val="bg1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47C141C4-CC3C-45F0-A8CA-6023D4277BC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46542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  <p:sldLayoutId id="2147483712" r:id="rId12"/>
    <p:sldLayoutId id="2147483713" r:id="rId13"/>
    <p:sldLayoutId id="2147483715" r:id="rId14"/>
    <p:sldLayoutId id="2147483716" r:id="rId15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5">
              <a:lumMod val="50000"/>
            </a:schemeClr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accent5">
              <a:lumMod val="5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accent5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5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5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5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7" Type="http://schemas.openxmlformats.org/officeDocument/2006/relationships/image" Target="../media/image31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emf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38.emf"/><Relationship Id="rId5" Type="http://schemas.openxmlformats.org/officeDocument/2006/relationships/image" Target="../media/image37.emf"/><Relationship Id="rId4" Type="http://schemas.openxmlformats.org/officeDocument/2006/relationships/image" Target="../media/image36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emf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40.emf"/><Relationship Id="rId4" Type="http://schemas.openxmlformats.org/officeDocument/2006/relationships/image" Target="../media/image38.emf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emf"/><Relationship Id="rId3" Type="http://schemas.openxmlformats.org/officeDocument/2006/relationships/image" Target="../media/image35.png"/><Relationship Id="rId7" Type="http://schemas.openxmlformats.org/officeDocument/2006/relationships/image" Target="../media/image42.emf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41.emf"/><Relationship Id="rId5" Type="http://schemas.openxmlformats.org/officeDocument/2006/relationships/image" Target="../media/image38.emf"/><Relationship Id="rId4" Type="http://schemas.openxmlformats.org/officeDocument/2006/relationships/image" Target="../media/image37.emf"/><Relationship Id="rId9" Type="http://schemas.openxmlformats.org/officeDocument/2006/relationships/image" Target="../media/image43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emf"/><Relationship Id="rId7" Type="http://schemas.openxmlformats.org/officeDocument/2006/relationships/image" Target="../media/image45.emf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44.emf"/><Relationship Id="rId5" Type="http://schemas.openxmlformats.org/officeDocument/2006/relationships/image" Target="../media/image35.png"/><Relationship Id="rId4" Type="http://schemas.openxmlformats.org/officeDocument/2006/relationships/image" Target="../media/image38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emf"/><Relationship Id="rId7" Type="http://schemas.openxmlformats.org/officeDocument/2006/relationships/image" Target="../media/image45.emf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44.emf"/><Relationship Id="rId5" Type="http://schemas.openxmlformats.org/officeDocument/2006/relationships/image" Target="../media/image35.png"/><Relationship Id="rId4" Type="http://schemas.openxmlformats.org/officeDocument/2006/relationships/image" Target="../media/image38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7" Type="http://schemas.openxmlformats.org/officeDocument/2006/relationships/image" Target="../media/image50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49.png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5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png"/><Relationship Id="rId3" Type="http://schemas.openxmlformats.org/officeDocument/2006/relationships/image" Target="../media/image56.png"/><Relationship Id="rId7" Type="http://schemas.openxmlformats.org/officeDocument/2006/relationships/image" Target="../media/image60.png"/><Relationship Id="rId12" Type="http://schemas.openxmlformats.org/officeDocument/2006/relationships/image" Target="../media/image6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59.png"/><Relationship Id="rId11" Type="http://schemas.openxmlformats.org/officeDocument/2006/relationships/image" Target="../media/image64.png"/><Relationship Id="rId5" Type="http://schemas.openxmlformats.org/officeDocument/2006/relationships/image" Target="../media/image58.png"/><Relationship Id="rId10" Type="http://schemas.openxmlformats.org/officeDocument/2006/relationships/image" Target="../media/image63.png"/><Relationship Id="rId4" Type="http://schemas.openxmlformats.org/officeDocument/2006/relationships/image" Target="../media/image57.png"/><Relationship Id="rId9" Type="http://schemas.openxmlformats.org/officeDocument/2006/relationships/image" Target="../media/image6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7" Type="http://schemas.openxmlformats.org/officeDocument/2006/relationships/image" Target="../media/image7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70.png"/><Relationship Id="rId5" Type="http://schemas.openxmlformats.org/officeDocument/2006/relationships/image" Target="../media/image69.png"/><Relationship Id="rId4" Type="http://schemas.openxmlformats.org/officeDocument/2006/relationships/image" Target="../media/image68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1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1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1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78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80.png"/><Relationship Id="rId4" Type="http://schemas.openxmlformats.org/officeDocument/2006/relationships/image" Target="../media/image7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5.xml"/><Relationship Id="rId4" Type="http://schemas.microsoft.com/office/2007/relationships/hdphoto" Target="../media/hdphoto2.wdp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83.png"/><Relationship Id="rId4" Type="http://schemas.openxmlformats.org/officeDocument/2006/relationships/image" Target="../media/image82.png"/></Relationships>
</file>

<file path=ppt/slides/_rels/slide31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15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14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7" Type="http://schemas.openxmlformats.org/officeDocument/2006/relationships/image" Target="../media/image92.png"/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91.png"/><Relationship Id="rId5" Type="http://schemas.openxmlformats.org/officeDocument/2006/relationships/image" Target="../media/image90.png"/><Relationship Id="rId4" Type="http://schemas.openxmlformats.org/officeDocument/2006/relationships/image" Target="../media/image89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png"/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39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tmp"/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14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5.xml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1.emf"/><Relationship Id="rId3" Type="http://schemas.openxmlformats.org/officeDocument/2006/relationships/image" Target="../media/image98.png"/><Relationship Id="rId7" Type="http://schemas.openxmlformats.org/officeDocument/2006/relationships/image" Target="../media/image100.emf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99.emf"/><Relationship Id="rId5" Type="http://schemas.openxmlformats.org/officeDocument/2006/relationships/image" Target="../media/image38.emf"/><Relationship Id="rId4" Type="http://schemas.openxmlformats.org/officeDocument/2006/relationships/image" Target="../media/image37.emf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emf"/><Relationship Id="rId7" Type="http://schemas.openxmlformats.org/officeDocument/2006/relationships/image" Target="../media/image107.png"/><Relationship Id="rId2" Type="http://schemas.openxmlformats.org/officeDocument/2006/relationships/image" Target="../media/image102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6.png"/><Relationship Id="rId5" Type="http://schemas.openxmlformats.org/officeDocument/2006/relationships/image" Target="../media/image105.emf"/><Relationship Id="rId4" Type="http://schemas.openxmlformats.org/officeDocument/2006/relationships/image" Target="../media/image104.emf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9.png"/><Relationship Id="rId2" Type="http://schemas.openxmlformats.org/officeDocument/2006/relationships/image" Target="../media/image108.emf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10.e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2.png"/><Relationship Id="rId2" Type="http://schemas.openxmlformats.org/officeDocument/2006/relationships/image" Target="../media/image111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13.pn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6.emf"/><Relationship Id="rId13" Type="http://schemas.openxmlformats.org/officeDocument/2006/relationships/image" Target="../media/image121.emf"/><Relationship Id="rId3" Type="http://schemas.openxmlformats.org/officeDocument/2006/relationships/image" Target="../media/image114.png"/><Relationship Id="rId7" Type="http://schemas.openxmlformats.org/officeDocument/2006/relationships/image" Target="../media/image115.emf"/><Relationship Id="rId12" Type="http://schemas.openxmlformats.org/officeDocument/2006/relationships/image" Target="../media/image120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38.emf"/><Relationship Id="rId11" Type="http://schemas.openxmlformats.org/officeDocument/2006/relationships/image" Target="../media/image119.emf"/><Relationship Id="rId5" Type="http://schemas.openxmlformats.org/officeDocument/2006/relationships/image" Target="../media/image37.emf"/><Relationship Id="rId15" Type="http://schemas.openxmlformats.org/officeDocument/2006/relationships/image" Target="../media/image123.emf"/><Relationship Id="rId10" Type="http://schemas.openxmlformats.org/officeDocument/2006/relationships/image" Target="../media/image118.emf"/><Relationship Id="rId4" Type="http://schemas.openxmlformats.org/officeDocument/2006/relationships/image" Target="../media/image98.png"/><Relationship Id="rId9" Type="http://schemas.openxmlformats.org/officeDocument/2006/relationships/image" Target="../media/image117.emf"/><Relationship Id="rId14" Type="http://schemas.openxmlformats.org/officeDocument/2006/relationships/image" Target="../media/image122.emf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9.emf"/><Relationship Id="rId3" Type="http://schemas.openxmlformats.org/officeDocument/2006/relationships/image" Target="../media/image124.emf"/><Relationship Id="rId7" Type="http://schemas.openxmlformats.org/officeDocument/2006/relationships/image" Target="../media/image128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27.emf"/><Relationship Id="rId5" Type="http://schemas.openxmlformats.org/officeDocument/2006/relationships/image" Target="../media/image126.emf"/><Relationship Id="rId4" Type="http://schemas.openxmlformats.org/officeDocument/2006/relationships/image" Target="../media/image125.emf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8.emf"/><Relationship Id="rId3" Type="http://schemas.openxmlformats.org/officeDocument/2006/relationships/image" Target="../media/image130.emf"/><Relationship Id="rId7" Type="http://schemas.openxmlformats.org/officeDocument/2006/relationships/image" Target="../media/image134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33.emf"/><Relationship Id="rId5" Type="http://schemas.openxmlformats.org/officeDocument/2006/relationships/image" Target="../media/image132.emf"/><Relationship Id="rId4" Type="http://schemas.openxmlformats.org/officeDocument/2006/relationships/image" Target="../media/image131.emf"/><Relationship Id="rId9" Type="http://schemas.openxmlformats.org/officeDocument/2006/relationships/image" Target="../media/image129.emf"/></Relationships>
</file>

<file path=ppt/slides/_rels/slide4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7.emf"/><Relationship Id="rId3" Type="http://schemas.openxmlformats.org/officeDocument/2006/relationships/image" Target="../media/image39.png"/><Relationship Id="rId7" Type="http://schemas.openxmlformats.org/officeDocument/2006/relationships/image" Target="../media/image136.emf"/><Relationship Id="rId2" Type="http://schemas.openxmlformats.org/officeDocument/2006/relationships/image" Target="../media/image135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23.emf"/><Relationship Id="rId5" Type="http://schemas.openxmlformats.org/officeDocument/2006/relationships/image" Target="../media/image122.emf"/><Relationship Id="rId4" Type="http://schemas.openxmlformats.org/officeDocument/2006/relationships/image" Target="../media/image114.png"/><Relationship Id="rId9" Type="http://schemas.openxmlformats.org/officeDocument/2006/relationships/image" Target="../media/image138.emf"/></Relationships>
</file>

<file path=ppt/slides/_rels/slide4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1.emf"/><Relationship Id="rId3" Type="http://schemas.openxmlformats.org/officeDocument/2006/relationships/image" Target="../media/image130.emf"/><Relationship Id="rId7" Type="http://schemas.openxmlformats.org/officeDocument/2006/relationships/image" Target="../media/image140.emf"/><Relationship Id="rId2" Type="http://schemas.openxmlformats.org/officeDocument/2006/relationships/image" Target="../media/image139.emf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33.emf"/><Relationship Id="rId5" Type="http://schemas.openxmlformats.org/officeDocument/2006/relationships/image" Target="../media/image132.emf"/><Relationship Id="rId4" Type="http://schemas.openxmlformats.org/officeDocument/2006/relationships/image" Target="../media/image131.emf"/><Relationship Id="rId9" Type="http://schemas.openxmlformats.org/officeDocument/2006/relationships/image" Target="../media/image142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13" Type="http://schemas.openxmlformats.org/officeDocument/2006/relationships/image" Target="../media/image19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12" Type="http://schemas.openxmlformats.org/officeDocument/2006/relationships/image" Target="../media/image1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11" Type="http://schemas.openxmlformats.org/officeDocument/2006/relationships/image" Target="../media/image17.png"/><Relationship Id="rId5" Type="http://schemas.openxmlformats.org/officeDocument/2006/relationships/image" Target="../media/image11.png"/><Relationship Id="rId10" Type="http://schemas.openxmlformats.org/officeDocument/2006/relationships/image" Target="../media/image16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Relationship Id="rId14" Type="http://schemas.openxmlformats.org/officeDocument/2006/relationships/image" Target="../media/image2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hyperlink" Target="https://accelconf.web.cern.ch/ipac2013/papers/tupme051.pdf" TargetMode="External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3209ED6F-A3CB-7651-E629-D3F9393E7DF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Particle Accelerators and Beam Dynamics</a:t>
            </a:r>
            <a:endParaRPr lang="en-US" dirty="0"/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FF80DDDB-2E33-E464-87A7-C6B9D9DF4B0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F. Asvesta, T. Prebibaj, </a:t>
            </a:r>
          </a:p>
          <a:p>
            <a:r>
              <a:rPr lang="en-US" dirty="0"/>
              <a:t>based on: H. Bartosik, D. </a:t>
            </a:r>
            <a:r>
              <a:rPr lang="en-US" dirty="0" err="1"/>
              <a:t>Gamba</a:t>
            </a:r>
            <a:r>
              <a:rPr lang="en-US" dirty="0"/>
              <a:t>, Y. </a:t>
            </a:r>
            <a:r>
              <a:rPr lang="en-US" dirty="0" err="1"/>
              <a:t>Papaphilipou</a:t>
            </a:r>
            <a:endParaRPr lang="en-US" dirty="0"/>
          </a:p>
          <a:p>
            <a:endParaRPr lang="en-US" dirty="0"/>
          </a:p>
          <a:p>
            <a:r>
              <a:rPr lang="en-US" dirty="0" err="1"/>
              <a:t>Eurolabs</a:t>
            </a:r>
            <a:r>
              <a:rPr lang="en-US" dirty="0"/>
              <a:t> 2024</a:t>
            </a: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10E0ADBD-109B-3E9E-5190-F08614EB5E6F}"/>
              </a:ext>
            </a:extLst>
          </p:cNvPr>
          <p:cNvSpPr>
            <a:spLocks noGrp="1"/>
          </p:cNvSpPr>
          <p:nvPr>
            <p:ph sz="quarter" idx="12"/>
          </p:nvPr>
        </p:nvSpPr>
        <p:spPr>
          <a:xfrm>
            <a:off x="6060205" y="292607"/>
            <a:ext cx="6137710" cy="1161193"/>
          </a:xfrm>
        </p:spPr>
        <p:txBody>
          <a:bodyPr>
            <a:normAutofit lnSpcReduction="10000"/>
          </a:bodyPr>
          <a:lstStyle/>
          <a:p>
            <a:pPr algn="r"/>
            <a:r>
              <a:rPr lang="en-US" dirty="0"/>
              <a:t>Accelerator &amp; Technology Sector</a:t>
            </a:r>
          </a:p>
          <a:p>
            <a:pPr algn="r"/>
            <a:r>
              <a:rPr lang="en-US" dirty="0"/>
              <a:t>Beams Department </a:t>
            </a:r>
          </a:p>
          <a:p>
            <a:pPr algn="r"/>
            <a:r>
              <a:rPr lang="en-US" dirty="0"/>
              <a:t>Accelerator Beam Physics Group</a:t>
            </a:r>
          </a:p>
          <a:p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256F456-2270-189A-E9B6-892C88D188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049B84-F958-455E-8499-D2D099F036A6}" type="datetime1">
              <a:rPr lang="en-US" smtClean="0"/>
              <a:t>6/4/2024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E7B1427-8025-4FA1-A3A5-B258E76D79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Linear Imperfections and Correction</a:t>
            </a:r>
          </a:p>
        </p:txBody>
      </p:sp>
    </p:spTree>
    <p:extLst>
      <p:ext uri="{BB962C8B-B14F-4D97-AF65-F5344CB8AC3E}">
        <p14:creationId xmlns:p14="http://schemas.microsoft.com/office/powerpoint/2010/main" val="183076208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SzPct val="100000"/>
              <a:buFont typeface="+mj-lt"/>
              <a:buAutoNum type="arabicPeriod"/>
            </a:pPr>
            <a:r>
              <a:rPr lang="en-US" dirty="0"/>
              <a:t>Ideal machine toy model (no errors)</a:t>
            </a:r>
          </a:p>
          <a:p>
            <a:pPr marL="914400" lvl="1" indent="-457200">
              <a:buSzPct val="100000"/>
              <a:buFont typeface="+mj-lt"/>
              <a:buAutoNum type="alphaLcParenR"/>
            </a:pPr>
            <a:r>
              <a:rPr lang="en-US" dirty="0"/>
              <a:t>Particle injected on the design (or reference) orbit </a:t>
            </a:r>
            <a:r>
              <a:rPr lang="is-IS" dirty="0"/>
              <a:t>… </a:t>
            </a:r>
            <a:r>
              <a:rPr lang="en-US" dirty="0"/>
              <a:t>remains on the design orbit turn after turn</a:t>
            </a:r>
          </a:p>
          <a:p>
            <a:pPr marL="914400" lvl="1" indent="-457200">
              <a:buSzPct val="100000"/>
              <a:buFont typeface="+mj-lt"/>
              <a:buAutoNum type="alphaLcParenR"/>
            </a:pPr>
            <a:r>
              <a:rPr lang="en-US" u="sng" dirty="0"/>
              <a:t>Particle injected with offset</a:t>
            </a:r>
            <a:r>
              <a:rPr lang="en-US" dirty="0"/>
              <a:t> …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Illustration of closed orbit distortion</a:t>
            </a:r>
          </a:p>
        </p:txBody>
      </p:sp>
      <p:pic>
        <p:nvPicPr>
          <p:cNvPr id="38" name="Picture 37" descr="Q4.270_turns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5520" y="2708920"/>
            <a:ext cx="8784000" cy="3513600"/>
          </a:xfrm>
          <a:prstGeom prst="rect">
            <a:avLst/>
          </a:prstGeom>
        </p:spPr>
      </p:pic>
      <p:pic>
        <p:nvPicPr>
          <p:cNvPr id="39" name="Picture 38" descr="Q4.270_turns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5520" y="2708920"/>
            <a:ext cx="8784000" cy="3513600"/>
          </a:xfrm>
          <a:prstGeom prst="rect">
            <a:avLst/>
          </a:prstGeom>
        </p:spPr>
      </p:pic>
      <p:pic>
        <p:nvPicPr>
          <p:cNvPr id="40" name="Picture 39" descr="Q4.270_turns3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5520" y="2708920"/>
            <a:ext cx="8784000" cy="3513600"/>
          </a:xfrm>
          <a:prstGeom prst="rect">
            <a:avLst/>
          </a:prstGeom>
        </p:spPr>
      </p:pic>
      <p:pic>
        <p:nvPicPr>
          <p:cNvPr id="41" name="Picture 40" descr="Q4.270_turns4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5520" y="2708920"/>
            <a:ext cx="8784000" cy="3513600"/>
          </a:xfrm>
          <a:prstGeom prst="rect">
            <a:avLst/>
          </a:prstGeom>
        </p:spPr>
      </p:pic>
      <p:pic>
        <p:nvPicPr>
          <p:cNvPr id="42" name="Picture 41" descr="Q4.270_turns5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5520" y="2708920"/>
            <a:ext cx="8784000" cy="3513600"/>
          </a:xfrm>
          <a:prstGeom prst="rect">
            <a:avLst/>
          </a:prstGeom>
        </p:spPr>
      </p:pic>
      <p:pic>
        <p:nvPicPr>
          <p:cNvPr id="43" name="Picture 42" descr="Q4.270_turns100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4800" y="2708920"/>
            <a:ext cx="8784000" cy="3513600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F66D19-CD9C-21D1-6EF7-6AA1B8C89A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6E1E3-F1E1-44AB-B549-A55475C08AA9}" type="datetime1">
              <a:rPr lang="en-US" smtClean="0"/>
              <a:t>6/4/2024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D3219B-951B-BDBF-3082-D3B59B0B22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Linear Imperfections and Correction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9AA49F-F26F-8A38-A4B9-B6A0F92673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82377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SzPct val="100000"/>
              <a:buFont typeface="+mj-lt"/>
              <a:buAutoNum type="arabicPeriod"/>
            </a:pPr>
            <a:r>
              <a:rPr lang="en-US" dirty="0"/>
              <a:t>Ideal machine toy model (no errors)</a:t>
            </a:r>
          </a:p>
          <a:p>
            <a:pPr marL="914400" lvl="1" indent="-457200">
              <a:buSzPct val="100000"/>
              <a:buFont typeface="+mj-lt"/>
              <a:buAutoNum type="alphaLcParenR"/>
            </a:pPr>
            <a:r>
              <a:rPr lang="en-US" dirty="0"/>
              <a:t>Particle injected on the design (or reference) orbit </a:t>
            </a:r>
            <a:r>
              <a:rPr lang="is-IS" dirty="0"/>
              <a:t>… </a:t>
            </a:r>
            <a:r>
              <a:rPr lang="en-US" dirty="0"/>
              <a:t>remains on the design orbit turn after turn</a:t>
            </a:r>
          </a:p>
          <a:p>
            <a:pPr marL="914400" lvl="1" indent="-457200">
              <a:buSzPct val="100000"/>
              <a:buFont typeface="+mj-lt"/>
              <a:buAutoNum type="alphaLcParenR"/>
            </a:pPr>
            <a:r>
              <a:rPr lang="en-US" u="sng" dirty="0"/>
              <a:t>Particle injected with offset </a:t>
            </a:r>
            <a:r>
              <a:rPr lang="is-IS" u="sng" dirty="0"/>
              <a:t>… </a:t>
            </a:r>
            <a:r>
              <a:rPr lang="en-US" u="sng" dirty="0"/>
              <a:t>performs betatron oscillations around the </a:t>
            </a:r>
            <a:r>
              <a:rPr lang="en-US" b="1" u="sng" dirty="0"/>
              <a:t>closed orbit </a:t>
            </a:r>
            <a:r>
              <a:rPr lang="en-US" u="sng" dirty="0"/>
              <a:t>which is the same as the design orbit as long as there are no imperfections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Illustration of closed orbit distortion</a:t>
            </a:r>
          </a:p>
        </p:txBody>
      </p:sp>
      <p:pic>
        <p:nvPicPr>
          <p:cNvPr id="10" name="Picture 9" descr="Q4.270_turns10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5520" y="2708920"/>
            <a:ext cx="8784000" cy="3513600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AD0062-973D-2964-538A-F0AD57EF49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3AA11-23E9-4D67-883A-E2751FAA492A}" type="datetime1">
              <a:rPr lang="en-US" smtClean="0"/>
              <a:t>6/4/2024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3873FF-C518-3C81-6849-AB5CB36657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Linear Imperfections and Correction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FCE75B-28D6-6D01-C79A-F72B2E0F4E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14712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SzPct val="100000"/>
              <a:buFont typeface="+mj-lt"/>
              <a:buAutoNum type="arabicPeriod" startAt="2"/>
            </a:pPr>
            <a:r>
              <a:rPr lang="en-US" dirty="0"/>
              <a:t>Ideal machine toy model with </a:t>
            </a:r>
            <a:r>
              <a:rPr lang="en-US" dirty="0">
                <a:solidFill>
                  <a:srgbClr val="BE1787"/>
                </a:solidFill>
              </a:rPr>
              <a:t>dipole error </a:t>
            </a:r>
            <a:r>
              <a:rPr lang="en-US" dirty="0"/>
              <a:t>(unintended deflection) somewhere </a:t>
            </a:r>
          </a:p>
          <a:p>
            <a:pPr marL="914400" lvl="1" indent="-457200">
              <a:buSzPct val="100000"/>
              <a:buFont typeface="+mj-lt"/>
              <a:buAutoNum type="alphaLcParenR"/>
            </a:pPr>
            <a:r>
              <a:rPr lang="en-US" u="sng" dirty="0"/>
              <a:t>Particle injected on the design orbit </a:t>
            </a:r>
            <a:r>
              <a:rPr lang="is-IS" u="sng" dirty="0"/>
              <a:t>… </a:t>
            </a:r>
            <a:r>
              <a:rPr lang="en-US" u="sng" dirty="0"/>
              <a:t>receives dipole kick every turn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Illustration of closed orbit distortion</a:t>
            </a:r>
          </a:p>
        </p:txBody>
      </p:sp>
      <p:pic>
        <p:nvPicPr>
          <p:cNvPr id="13" name="Picture 12" descr="Q4.270_turns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5520" y="2708920"/>
            <a:ext cx="8784000" cy="3513600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91397D-C8FB-1F89-075B-A9E03D9E63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F5BC6-80AE-4BEB-A06E-009B87BE2BDD}" type="datetime1">
              <a:rPr lang="en-US" smtClean="0"/>
              <a:t>6/4/2024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AC9F95-7525-4A95-7521-F0BF9668B2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Linear Imperfections and Correction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5CB099-3AE1-B62F-97AC-97B4DBD8D9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80A46B9-21E3-1B78-D12D-84B5F3DFB7CA}"/>
              </a:ext>
            </a:extLst>
          </p:cNvPr>
          <p:cNvSpPr txBox="1"/>
          <p:nvPr/>
        </p:nvSpPr>
        <p:spPr>
          <a:xfrm>
            <a:off x="4369491" y="2664424"/>
            <a:ext cx="1691490" cy="276999"/>
          </a:xfrm>
          <a:prstGeom prst="rect">
            <a:avLst/>
          </a:prstGeom>
          <a:noFill/>
          <a:ln w="28575">
            <a:noFill/>
          </a:ln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200" b="1" dirty="0">
                <a:solidFill>
                  <a:srgbClr val="FF0000"/>
                </a:solidFill>
                <a:latin typeface="Arial"/>
                <a:cs typeface="Arial"/>
              </a:rPr>
              <a:t>Dipole error location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8088B26E-528C-719D-A621-6B7903787E63}"/>
              </a:ext>
            </a:extLst>
          </p:cNvPr>
          <p:cNvCxnSpPr>
            <a:cxnSpLocks/>
          </p:cNvCxnSpPr>
          <p:nvPr/>
        </p:nvCxnSpPr>
        <p:spPr>
          <a:xfrm flipH="1">
            <a:off x="4151784" y="2873750"/>
            <a:ext cx="269160" cy="20187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7967591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>
                <a:solidFill>
                  <a:srgbClr val="FF0000"/>
                </a:solidFill>
              </a:rPr>
              <a:t>Field error </a:t>
            </a:r>
            <a:r>
              <a:rPr lang="en-GB" dirty="0"/>
              <a:t>(deflection error) of a </a:t>
            </a:r>
            <a:r>
              <a:rPr lang="en-GB" u="sng" dirty="0"/>
              <a:t>dipole magnet</a:t>
            </a:r>
            <a:endParaRPr lang="en-GB" sz="2000" dirty="0"/>
          </a:p>
          <a:p>
            <a:pPr lvl="1"/>
            <a:r>
              <a:rPr lang="en-GB" dirty="0"/>
              <a:t>This can be due to an </a:t>
            </a:r>
            <a:r>
              <a:rPr lang="en-GB" b="1" dirty="0">
                <a:solidFill>
                  <a:srgbClr val="FF0000"/>
                </a:solidFill>
              </a:rPr>
              <a:t>error</a:t>
            </a:r>
            <a:r>
              <a:rPr lang="en-GB" dirty="0">
                <a:solidFill>
                  <a:srgbClr val="FF0000"/>
                </a:solidFill>
              </a:rPr>
              <a:t> </a:t>
            </a:r>
            <a:r>
              <a:rPr lang="en-GB" dirty="0"/>
              <a:t>in the </a:t>
            </a:r>
            <a:r>
              <a:rPr lang="en-GB" b="1" dirty="0">
                <a:solidFill>
                  <a:srgbClr val="FF0000"/>
                </a:solidFill>
              </a:rPr>
              <a:t>magnet current </a:t>
            </a:r>
            <a:r>
              <a:rPr lang="en-GB" dirty="0"/>
              <a:t>or in the </a:t>
            </a:r>
            <a:r>
              <a:rPr lang="en-GB" b="1" dirty="0">
                <a:solidFill>
                  <a:srgbClr val="FF0000"/>
                </a:solidFill>
              </a:rPr>
              <a:t>calibration table </a:t>
            </a:r>
            <a:r>
              <a:rPr lang="en-GB" dirty="0"/>
              <a:t>(measurement accuracy etc.)</a:t>
            </a:r>
          </a:p>
          <a:p>
            <a:pPr lvl="1"/>
            <a:r>
              <a:rPr lang="en-GB" dirty="0"/>
              <a:t>The </a:t>
            </a:r>
            <a:r>
              <a:rPr lang="en-GB" dirty="0">
                <a:solidFill>
                  <a:srgbClr val="FF0000"/>
                </a:solidFill>
              </a:rPr>
              <a:t>imperfect dipole </a:t>
            </a:r>
            <a:r>
              <a:rPr lang="en-GB" dirty="0"/>
              <a:t>can be expressed as the </a:t>
            </a:r>
            <a:r>
              <a:rPr lang="en-GB" dirty="0">
                <a:solidFill>
                  <a:srgbClr val="0000FF"/>
                </a:solidFill>
              </a:rPr>
              <a:t>ideal</a:t>
            </a:r>
            <a:r>
              <a:rPr lang="en-GB" dirty="0"/>
              <a:t> one + a small </a:t>
            </a:r>
            <a:r>
              <a:rPr lang="en-GB" dirty="0">
                <a:solidFill>
                  <a:srgbClr val="FF0000"/>
                </a:solidFill>
              </a:rPr>
              <a:t>error</a:t>
            </a:r>
          </a:p>
          <a:p>
            <a:endParaRPr lang="en-GB" dirty="0"/>
          </a:p>
          <a:p>
            <a:endParaRPr lang="en-GB" dirty="0"/>
          </a:p>
          <a:p>
            <a:pPr marL="324000" lvl="2" indent="0">
              <a:buNone/>
            </a:pPr>
            <a:endParaRPr lang="en-GB" dirty="0"/>
          </a:p>
          <a:p>
            <a:r>
              <a:rPr lang="en-GB" dirty="0"/>
              <a:t>A small </a:t>
            </a:r>
            <a:r>
              <a:rPr lang="en-GB" dirty="0">
                <a:solidFill>
                  <a:srgbClr val="FF0000"/>
                </a:solidFill>
              </a:rPr>
              <a:t>rotation</a:t>
            </a:r>
            <a:r>
              <a:rPr lang="en-GB" dirty="0"/>
              <a:t> </a:t>
            </a:r>
            <a:r>
              <a:rPr lang="en-GB" dirty="0">
                <a:solidFill>
                  <a:srgbClr val="FF0000"/>
                </a:solidFill>
              </a:rPr>
              <a:t>(misalignment) </a:t>
            </a:r>
            <a:r>
              <a:rPr lang="en-GB" dirty="0"/>
              <a:t>of a </a:t>
            </a:r>
            <a:r>
              <a:rPr lang="en-GB" u="sng" dirty="0"/>
              <a:t>dipole magnet</a:t>
            </a:r>
            <a:r>
              <a:rPr lang="en-GB" dirty="0"/>
              <a:t> has the same effect, but (mostly) in the “other” plane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Sources of unintended deflections </a:t>
            </a:r>
          </a:p>
        </p:txBody>
      </p:sp>
      <p:pic>
        <p:nvPicPr>
          <p:cNvPr id="4" name="Picture 3" descr="latex-image-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49940" y="2842782"/>
            <a:ext cx="1206500" cy="6604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t="7276"/>
          <a:stretch/>
        </p:blipFill>
        <p:spPr>
          <a:xfrm>
            <a:off x="3105466" y="2567078"/>
            <a:ext cx="1242531" cy="115212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t="7276"/>
          <a:stretch/>
        </p:blipFill>
        <p:spPr>
          <a:xfrm>
            <a:off x="5121690" y="2567078"/>
            <a:ext cx="1242531" cy="115212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t="7276"/>
          <a:stretch/>
        </p:blipFill>
        <p:spPr>
          <a:xfrm>
            <a:off x="7209922" y="2999126"/>
            <a:ext cx="379249" cy="35165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855641" y="2293976"/>
            <a:ext cx="1818399" cy="338554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fontAlgn="auto">
              <a:spcAft>
                <a:spcPts val="400"/>
              </a:spcAft>
              <a:buClr>
                <a:srgbClr val="0000FF"/>
              </a:buClr>
              <a:buSzPct val="80000"/>
              <a:buNone/>
              <a:defRPr/>
            </a:pPr>
            <a:r>
              <a:rPr lang="en-GB" sz="1600" b="1" i="1" kern="0" dirty="0">
                <a:solidFill>
                  <a:srgbClr val="FF0000"/>
                </a:solidFill>
                <a:latin typeface="Arial"/>
              </a:rPr>
              <a:t>i</a:t>
            </a:r>
            <a:r>
              <a:rPr lang="en-GB" sz="1600" b="1" i="1" kern="0" dirty="0" err="1">
                <a:solidFill>
                  <a:srgbClr val="FF0000"/>
                </a:solidFill>
                <a:latin typeface="Arial"/>
              </a:rPr>
              <a:t>mperfect</a:t>
            </a:r>
            <a:r>
              <a:rPr lang="en-GB" sz="1600" b="1" i="1" kern="0" dirty="0">
                <a:solidFill>
                  <a:srgbClr val="FF0000"/>
                </a:solidFill>
                <a:latin typeface="Arial"/>
              </a:rPr>
              <a:t> dipole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097910" y="2292140"/>
            <a:ext cx="1362345" cy="338554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fontAlgn="auto">
              <a:spcAft>
                <a:spcPts val="400"/>
              </a:spcAft>
              <a:buClr>
                <a:srgbClr val="0000FF"/>
              </a:buClr>
              <a:buSzPct val="80000"/>
              <a:buNone/>
              <a:defRPr/>
            </a:pPr>
            <a:r>
              <a:rPr lang="en-GB" sz="1600" b="1" i="1" kern="0" dirty="0">
                <a:solidFill>
                  <a:srgbClr val="0000FF"/>
                </a:solidFill>
                <a:latin typeface="Arial"/>
              </a:rPr>
              <a:t>ideal dipole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558988" y="2884408"/>
            <a:ext cx="3898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dirty="0"/>
              <a:t>=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618053" y="2914025"/>
            <a:ext cx="3898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dirty="0"/>
              <a:t>+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692772" y="2276872"/>
            <a:ext cx="1419452" cy="584776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ct val="80000"/>
              <a:buNone/>
              <a:defRPr/>
            </a:pPr>
            <a:r>
              <a:rPr lang="en-GB" sz="1600" b="1" i="1" kern="0" dirty="0">
                <a:solidFill>
                  <a:srgbClr val="FF0000"/>
                </a:solidFill>
                <a:latin typeface="Arial"/>
              </a:rPr>
              <a:t>small dipole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ct val="80000"/>
              <a:buNone/>
              <a:defRPr/>
            </a:pPr>
            <a:r>
              <a:rPr lang="en-GB" sz="1600" b="1" i="1" kern="0" dirty="0">
                <a:solidFill>
                  <a:srgbClr val="FF0000"/>
                </a:solidFill>
                <a:latin typeface="Arial"/>
              </a:rPr>
              <a:t>error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8460859" y="2351054"/>
            <a:ext cx="193014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600" i="1" dirty="0">
                <a:solidFill>
                  <a:srgbClr val="FF0000"/>
                </a:solidFill>
                <a:latin typeface="Arial"/>
                <a:cs typeface="Arial"/>
                <a:sym typeface="Wingdings"/>
              </a:rPr>
              <a:t> </a:t>
            </a:r>
            <a:r>
              <a:rPr lang="en-US" sz="1600" b="1" i="1" dirty="0">
                <a:solidFill>
                  <a:srgbClr val="FF0000"/>
                </a:solidFill>
                <a:latin typeface="Arial"/>
                <a:cs typeface="Arial"/>
              </a:rPr>
              <a:t>horizontal kick</a:t>
            </a:r>
          </a:p>
        </p:txBody>
      </p:sp>
      <p:pic>
        <p:nvPicPr>
          <p:cNvPr id="14" name="Picture 13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04312" y="5301580"/>
            <a:ext cx="1460500" cy="64770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3"/>
          <a:srcRect t="7276"/>
          <a:stretch/>
        </p:blipFill>
        <p:spPr>
          <a:xfrm>
            <a:off x="5180605" y="5000082"/>
            <a:ext cx="1242531" cy="1152128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5156825" y="4581128"/>
            <a:ext cx="1362345" cy="338554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fontAlgn="auto">
              <a:spcAft>
                <a:spcPts val="400"/>
              </a:spcAft>
              <a:buClr>
                <a:srgbClr val="0000FF"/>
              </a:buClr>
              <a:buSzPct val="80000"/>
              <a:buNone/>
              <a:defRPr/>
            </a:pPr>
            <a:r>
              <a:rPr lang="en-GB" sz="1600" b="1" i="1" kern="0" dirty="0">
                <a:solidFill>
                  <a:srgbClr val="0000FF"/>
                </a:solidFill>
                <a:latin typeface="Arial"/>
              </a:rPr>
              <a:t>ideal dipole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591717" y="5343600"/>
            <a:ext cx="3898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dirty="0"/>
              <a:t>=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6650782" y="5373217"/>
            <a:ext cx="3898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dirty="0"/>
              <a:t>+</a:t>
            </a:r>
          </a:p>
        </p:txBody>
      </p:sp>
      <p:grpSp>
        <p:nvGrpSpPr>
          <p:cNvPr id="19" name="Group 18"/>
          <p:cNvGrpSpPr>
            <a:grpSpLocks noChangeAspect="1"/>
          </p:cNvGrpSpPr>
          <p:nvPr/>
        </p:nvGrpSpPr>
        <p:grpSpPr>
          <a:xfrm>
            <a:off x="2012254" y="4941168"/>
            <a:ext cx="1235895" cy="858762"/>
            <a:chOff x="7020272" y="4437112"/>
            <a:chExt cx="2383511" cy="1656184"/>
          </a:xfrm>
        </p:grpSpPr>
        <p:sp>
          <p:nvSpPr>
            <p:cNvPr id="20" name="TextBox 19"/>
            <p:cNvSpPr txBox="1"/>
            <p:nvPr/>
          </p:nvSpPr>
          <p:spPr>
            <a:xfrm>
              <a:off x="8621983" y="4974682"/>
              <a:ext cx="781800" cy="712283"/>
            </a:xfrm>
            <a:prstGeom prst="rect">
              <a:avLst/>
            </a:prstGeom>
            <a:solidFill>
              <a:schemeClr val="bg1"/>
            </a:solidFill>
            <a:ln w="12700" cmpd="sng">
              <a:noFill/>
            </a:ln>
          </p:spPr>
          <p:txBody>
            <a:bodyPr wrap="square" rtlCol="0">
              <a:spAutoFit/>
            </a:bodyPr>
            <a:lstStyle/>
            <a:p>
              <a:pPr>
                <a:buNone/>
              </a:pPr>
              <a:r>
                <a:rPr lang="en-US" sz="1800" b="1" dirty="0">
                  <a:latin typeface="Century Schoolbook"/>
                  <a:cs typeface="Century Schoolbook"/>
                </a:rPr>
                <a:t>𝜙</a:t>
              </a:r>
              <a:endParaRPr lang="en-US" sz="1800" b="1" baseline="-25000" dirty="0">
                <a:latin typeface="Century Schoolbook"/>
                <a:cs typeface="Century Schoolbook"/>
              </a:endParaRPr>
            </a:p>
          </p:txBody>
        </p:sp>
        <p:cxnSp>
          <p:nvCxnSpPr>
            <p:cNvPr id="21" name="Straight Connector 20"/>
            <p:cNvCxnSpPr/>
            <p:nvPr/>
          </p:nvCxnSpPr>
          <p:spPr bwMode="auto">
            <a:xfrm>
              <a:off x="7020272" y="5229200"/>
              <a:ext cx="1872208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dash"/>
              <a:round/>
              <a:headEnd type="triangle" w="med" len="med"/>
              <a:tailEnd type="none" w="med" len="med"/>
            </a:ln>
            <a:effectLst/>
          </p:spPr>
        </p:cxnSp>
        <p:cxnSp>
          <p:nvCxnSpPr>
            <p:cNvPr id="22" name="Straight Connector 21"/>
            <p:cNvCxnSpPr/>
            <p:nvPr/>
          </p:nvCxnSpPr>
          <p:spPr bwMode="auto">
            <a:xfrm>
              <a:off x="8028384" y="4437112"/>
              <a:ext cx="0" cy="1656184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dash"/>
              <a:round/>
              <a:headEnd type="triangle" w="med" len="med"/>
              <a:tailEnd type="none" w="med" len="med"/>
            </a:ln>
            <a:effectLst/>
          </p:spPr>
        </p:cxnSp>
        <p:sp>
          <p:nvSpPr>
            <p:cNvPr id="23" name="Rectangle 22"/>
            <p:cNvSpPr/>
            <p:nvPr/>
          </p:nvSpPr>
          <p:spPr bwMode="auto">
            <a:xfrm rot="938038">
              <a:off x="7612440" y="4813255"/>
              <a:ext cx="792087" cy="792087"/>
            </a:xfrm>
            <a:prstGeom prst="rect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indent="-342900">
                <a:buFont typeface="Wingdings" pitchFamily="48" charset="2"/>
                <a:buChar char="n"/>
              </a:pPr>
              <a:endParaRPr lang="en-US">
                <a:latin typeface="Times New Roman" pitchFamily="48" charset="0"/>
              </a:endParaRPr>
            </a:p>
          </p:txBody>
        </p:sp>
        <p:cxnSp>
          <p:nvCxnSpPr>
            <p:cNvPr id="24" name="Straight Connector 23"/>
            <p:cNvCxnSpPr/>
            <p:nvPr/>
          </p:nvCxnSpPr>
          <p:spPr bwMode="auto">
            <a:xfrm rot="21079636" flipH="1">
              <a:off x="7740352" y="4509119"/>
              <a:ext cx="576064" cy="1440161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none" w="med" len="med"/>
            </a:ln>
            <a:effectLst/>
          </p:spPr>
        </p:cxnSp>
        <p:cxnSp>
          <p:nvCxnSpPr>
            <p:cNvPr id="25" name="Straight Connector 24"/>
            <p:cNvCxnSpPr/>
            <p:nvPr/>
          </p:nvCxnSpPr>
          <p:spPr bwMode="auto">
            <a:xfrm rot="21079636">
              <a:off x="7236295" y="4869160"/>
              <a:ext cx="1584176" cy="72008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none" w="med" len="med"/>
            </a:ln>
            <a:effectLst/>
          </p:spPr>
        </p:cxnSp>
      </p:grpSp>
      <p:pic>
        <p:nvPicPr>
          <p:cNvPr id="26" name="Picture 25"/>
          <p:cNvPicPr>
            <a:picLocks noChangeAspect="1"/>
          </p:cNvPicPr>
          <p:nvPr/>
        </p:nvPicPr>
        <p:blipFill rotWithShape="1">
          <a:blip r:embed="rId3"/>
          <a:srcRect t="7276"/>
          <a:stretch/>
        </p:blipFill>
        <p:spPr>
          <a:xfrm rot="505445">
            <a:off x="3242071" y="5013176"/>
            <a:ext cx="1242531" cy="1152128"/>
          </a:xfrm>
          <a:prstGeom prst="rect">
            <a:avLst/>
          </a:prstGeom>
        </p:spPr>
      </p:pic>
      <p:sp>
        <p:nvSpPr>
          <p:cNvPr id="27" name="TextBox 26"/>
          <p:cNvSpPr txBox="1"/>
          <p:nvPr/>
        </p:nvSpPr>
        <p:spPr>
          <a:xfrm>
            <a:off x="3233994" y="4581128"/>
            <a:ext cx="1384887" cy="338554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fontAlgn="auto">
              <a:spcAft>
                <a:spcPts val="400"/>
              </a:spcAft>
              <a:buClr>
                <a:srgbClr val="0000FF"/>
              </a:buClr>
              <a:buSzPct val="80000"/>
              <a:buNone/>
              <a:defRPr/>
            </a:pPr>
            <a:r>
              <a:rPr lang="en-GB" sz="1600" b="1" i="1" kern="0" dirty="0">
                <a:solidFill>
                  <a:srgbClr val="FF0000"/>
                </a:solidFill>
                <a:latin typeface="Arial"/>
              </a:rPr>
              <a:t>tilted dipole</a:t>
            </a:r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 rotWithShape="1">
          <a:blip r:embed="rId3"/>
          <a:srcRect t="7276"/>
          <a:stretch/>
        </p:blipFill>
        <p:spPr>
          <a:xfrm rot="5400000">
            <a:off x="7218310" y="5445224"/>
            <a:ext cx="379249" cy="351656"/>
          </a:xfrm>
          <a:prstGeom prst="rect">
            <a:avLst/>
          </a:prstGeom>
        </p:spPr>
      </p:pic>
      <p:sp>
        <p:nvSpPr>
          <p:cNvPr id="29" name="TextBox 28"/>
          <p:cNvSpPr txBox="1"/>
          <p:nvPr/>
        </p:nvSpPr>
        <p:spPr>
          <a:xfrm>
            <a:off x="6692772" y="4581128"/>
            <a:ext cx="1419452" cy="584776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ct val="80000"/>
              <a:buNone/>
              <a:defRPr/>
            </a:pPr>
            <a:r>
              <a:rPr lang="en-GB" sz="1600" b="1" i="1" kern="0" dirty="0">
                <a:solidFill>
                  <a:srgbClr val="FF0000"/>
                </a:solidFill>
                <a:latin typeface="Arial"/>
              </a:rPr>
              <a:t>small dipole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ct val="80000"/>
              <a:buNone/>
              <a:defRPr/>
            </a:pPr>
            <a:r>
              <a:rPr lang="en-GB" sz="1600" b="1" i="1" kern="0" dirty="0">
                <a:solidFill>
                  <a:srgbClr val="FF0000"/>
                </a:solidFill>
                <a:latin typeface="Arial"/>
              </a:rPr>
              <a:t>error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8675069" y="4602614"/>
            <a:ext cx="16685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600" i="1" dirty="0">
                <a:solidFill>
                  <a:srgbClr val="FF0000"/>
                </a:solidFill>
                <a:latin typeface="Arial"/>
                <a:cs typeface="Arial"/>
                <a:sym typeface="Wingdings"/>
              </a:rPr>
              <a:t> </a:t>
            </a:r>
            <a:r>
              <a:rPr lang="en-US" sz="1600" b="1" i="1" dirty="0">
                <a:solidFill>
                  <a:srgbClr val="FF0000"/>
                </a:solidFill>
                <a:latin typeface="Arial"/>
                <a:cs typeface="Arial"/>
              </a:rPr>
              <a:t>vertical kick</a:t>
            </a:r>
          </a:p>
        </p:txBody>
      </p:sp>
      <p:grpSp>
        <p:nvGrpSpPr>
          <p:cNvPr id="31" name="Group 30"/>
          <p:cNvGrpSpPr>
            <a:grpSpLocks noChangeAspect="1"/>
          </p:cNvGrpSpPr>
          <p:nvPr/>
        </p:nvGrpSpPr>
        <p:grpSpPr>
          <a:xfrm>
            <a:off x="2161190" y="2510886"/>
            <a:ext cx="706103" cy="704264"/>
            <a:chOff x="2186398" y="2077711"/>
            <a:chExt cx="763887" cy="761905"/>
          </a:xfrm>
        </p:grpSpPr>
        <p:grpSp>
          <p:nvGrpSpPr>
            <p:cNvPr id="32" name="Group 31"/>
            <p:cNvGrpSpPr/>
            <p:nvPr/>
          </p:nvGrpSpPr>
          <p:grpSpPr>
            <a:xfrm>
              <a:off x="2186398" y="2077711"/>
              <a:ext cx="763887" cy="761905"/>
              <a:chOff x="1438934" y="2221727"/>
              <a:chExt cx="763887" cy="761905"/>
            </a:xfrm>
          </p:grpSpPr>
          <p:cxnSp>
            <p:nvCxnSpPr>
              <p:cNvPr id="35" name="Straight Connector 34"/>
              <p:cNvCxnSpPr/>
              <p:nvPr/>
            </p:nvCxnSpPr>
            <p:spPr bwMode="auto">
              <a:xfrm flipV="1">
                <a:off x="1489356" y="2221727"/>
                <a:ext cx="0" cy="701035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</p:spPr>
          </p:cxnSp>
          <p:cxnSp>
            <p:nvCxnSpPr>
              <p:cNvPr id="36" name="Straight Connector 35"/>
              <p:cNvCxnSpPr/>
              <p:nvPr/>
            </p:nvCxnSpPr>
            <p:spPr bwMode="auto">
              <a:xfrm rot="5400000" flipV="1">
                <a:off x="1852303" y="2587032"/>
                <a:ext cx="0" cy="701036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</p:spPr>
          </p:cxnSp>
          <p:sp>
            <p:nvSpPr>
              <p:cNvPr id="37" name="Oval 36"/>
              <p:cNvSpPr>
                <a:spLocks noChangeAspect="1"/>
              </p:cNvSpPr>
              <p:nvPr/>
            </p:nvSpPr>
            <p:spPr bwMode="auto">
              <a:xfrm>
                <a:off x="1438934" y="2875616"/>
                <a:ext cx="108016" cy="108016"/>
              </a:xfrm>
              <a:prstGeom prst="ellipse">
                <a:avLst/>
              </a:prstGeom>
              <a:solidFill>
                <a:srgbClr val="FF000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342900" indent="-342900">
                  <a:buFont typeface="Wingdings" pitchFamily="48" charset="2"/>
                  <a:buChar char="n"/>
                </a:pPr>
                <a:endParaRPr lang="en-US">
                  <a:latin typeface="Times New Roman" pitchFamily="48" charset="0"/>
                </a:endParaRPr>
              </a:p>
            </p:txBody>
          </p:sp>
        </p:grpSp>
        <p:pic>
          <p:nvPicPr>
            <p:cNvPr id="33" name="Picture 32" descr="latex-image-1.pdf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81445" y="2148797"/>
              <a:ext cx="105440" cy="140587"/>
            </a:xfrm>
            <a:prstGeom prst="rect">
              <a:avLst/>
            </a:prstGeom>
          </p:spPr>
        </p:pic>
        <p:pic>
          <p:nvPicPr>
            <p:cNvPr id="34" name="Picture 33" descr="latex-image-1.pdf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56200" y="2631234"/>
              <a:ext cx="111298" cy="99583"/>
            </a:xfrm>
            <a:prstGeom prst="rect">
              <a:avLst/>
            </a:prstGeom>
          </p:spPr>
        </p:pic>
      </p:grpSp>
      <p:sp>
        <p:nvSpPr>
          <p:cNvPr id="38" name="Date Placeholder 37">
            <a:extLst>
              <a:ext uri="{FF2B5EF4-FFF2-40B4-BE49-F238E27FC236}">
                <a16:creationId xmlns:a16="http://schemas.microsoft.com/office/drawing/2014/main" id="{E4883443-7E22-1CAC-F5DB-823A45BCF5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7BAD6-934D-407B-8984-962FFF3856A2}" type="datetime1">
              <a:rPr lang="en-US" smtClean="0"/>
              <a:t>6/4/2024</a:t>
            </a:fld>
            <a:endParaRPr lang="en-US" dirty="0"/>
          </a:p>
        </p:txBody>
      </p:sp>
      <p:sp>
        <p:nvSpPr>
          <p:cNvPr id="39" name="Footer Placeholder 38">
            <a:extLst>
              <a:ext uri="{FF2B5EF4-FFF2-40B4-BE49-F238E27FC236}">
                <a16:creationId xmlns:a16="http://schemas.microsoft.com/office/drawing/2014/main" id="{0C5273C2-58C4-1B4C-0749-9C7B74EB41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Linear Imperfections and Correction</a:t>
            </a:r>
            <a:endParaRPr lang="en-US" dirty="0"/>
          </a:p>
        </p:txBody>
      </p:sp>
      <p:sp>
        <p:nvSpPr>
          <p:cNvPr id="40" name="Slide Number Placeholder 39">
            <a:extLst>
              <a:ext uri="{FF2B5EF4-FFF2-40B4-BE49-F238E27FC236}">
                <a16:creationId xmlns:a16="http://schemas.microsoft.com/office/drawing/2014/main" id="{F1A4930A-3EFB-1D48-9CE7-50B3E0D366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65442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  <p:bldP spid="27" grpId="0"/>
      <p:bldP spid="29" grpId="0"/>
      <p:bldP spid="3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>
                <a:solidFill>
                  <a:srgbClr val="FF0000"/>
                </a:solidFill>
              </a:rPr>
              <a:t>Horizontal misalignment</a:t>
            </a:r>
            <a:r>
              <a:rPr lang="en-GB" dirty="0"/>
              <a:t> of a </a:t>
            </a:r>
            <a:r>
              <a:rPr lang="en-GB" u="sng" dirty="0"/>
              <a:t>quadrupole</a:t>
            </a:r>
            <a:r>
              <a:rPr lang="en-GB" dirty="0"/>
              <a:t> magnet</a:t>
            </a:r>
          </a:p>
          <a:p>
            <a:pPr lvl="1"/>
            <a:r>
              <a:rPr lang="en-GB" dirty="0"/>
              <a:t>Equivalent to perfectly aligned quadrupole plus small dipole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Misalignments causing feed-down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40915" t="16621" r="38798" b="5952"/>
          <a:stretch/>
        </p:blipFill>
        <p:spPr>
          <a:xfrm>
            <a:off x="2711624" y="2372400"/>
            <a:ext cx="1648755" cy="1514615"/>
          </a:xfrm>
          <a:prstGeom prst="rect">
            <a:avLst/>
          </a:prstGeom>
        </p:spPr>
      </p:pic>
      <p:grpSp>
        <p:nvGrpSpPr>
          <p:cNvPr id="5" name="Group 4"/>
          <p:cNvGrpSpPr/>
          <p:nvPr/>
        </p:nvGrpSpPr>
        <p:grpSpPr>
          <a:xfrm>
            <a:off x="3492000" y="2084400"/>
            <a:ext cx="1129448" cy="1138808"/>
            <a:chOff x="2173792" y="1700808"/>
            <a:chExt cx="1129448" cy="1138808"/>
          </a:xfrm>
        </p:grpSpPr>
        <p:grpSp>
          <p:nvGrpSpPr>
            <p:cNvPr id="6" name="Group 5"/>
            <p:cNvGrpSpPr/>
            <p:nvPr/>
          </p:nvGrpSpPr>
          <p:grpSpPr>
            <a:xfrm>
              <a:off x="2173792" y="1700808"/>
              <a:ext cx="1129448" cy="1138808"/>
              <a:chOff x="1426328" y="1844824"/>
              <a:chExt cx="1129448" cy="1138808"/>
            </a:xfrm>
          </p:grpSpPr>
          <p:cxnSp>
            <p:nvCxnSpPr>
              <p:cNvPr id="9" name="Straight Connector 8"/>
              <p:cNvCxnSpPr/>
              <p:nvPr/>
            </p:nvCxnSpPr>
            <p:spPr bwMode="auto">
              <a:xfrm flipV="1">
                <a:off x="1475656" y="1844824"/>
                <a:ext cx="0" cy="108012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</p:spPr>
          </p:cxnSp>
          <p:cxnSp>
            <p:nvCxnSpPr>
              <p:cNvPr id="10" name="Straight Connector 9"/>
              <p:cNvCxnSpPr/>
              <p:nvPr/>
            </p:nvCxnSpPr>
            <p:spPr bwMode="auto">
              <a:xfrm rot="5400000" flipV="1">
                <a:off x="2015716" y="2384884"/>
                <a:ext cx="0" cy="108012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</p:spPr>
          </p:cxnSp>
          <p:sp>
            <p:nvSpPr>
              <p:cNvPr id="11" name="Oval 10"/>
              <p:cNvSpPr>
                <a:spLocks noChangeAspect="1"/>
              </p:cNvSpPr>
              <p:nvPr/>
            </p:nvSpPr>
            <p:spPr bwMode="auto">
              <a:xfrm>
                <a:off x="1426328" y="2875616"/>
                <a:ext cx="108016" cy="108016"/>
              </a:xfrm>
              <a:prstGeom prst="ellipse">
                <a:avLst/>
              </a:prstGeom>
              <a:solidFill>
                <a:srgbClr val="FF000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342900" indent="-342900">
                  <a:buFont typeface="Wingdings" pitchFamily="48" charset="2"/>
                  <a:buChar char="n"/>
                </a:pPr>
                <a:endParaRPr lang="en-US">
                  <a:latin typeface="Times New Roman" pitchFamily="48" charset="0"/>
                </a:endParaRPr>
              </a:p>
            </p:txBody>
          </p:sp>
        </p:grpSp>
        <p:pic>
          <p:nvPicPr>
            <p:cNvPr id="7" name="Picture 6" descr="latex-image-1.pdf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67745" y="1771894"/>
              <a:ext cx="105440" cy="140587"/>
            </a:xfrm>
            <a:prstGeom prst="rect">
              <a:avLst/>
            </a:prstGeom>
          </p:spPr>
        </p:pic>
        <p:pic>
          <p:nvPicPr>
            <p:cNvPr id="8" name="Picture 7" descr="latex-image-1.pdf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09160" y="2618630"/>
              <a:ext cx="111298" cy="99583"/>
            </a:xfrm>
            <a:prstGeom prst="rect">
              <a:avLst/>
            </a:prstGeom>
          </p:spPr>
        </p:pic>
      </p:grpSp>
      <p:sp>
        <p:nvSpPr>
          <p:cNvPr id="12" name="Date Placeholder 11">
            <a:extLst>
              <a:ext uri="{FF2B5EF4-FFF2-40B4-BE49-F238E27FC236}">
                <a16:creationId xmlns:a16="http://schemas.microsoft.com/office/drawing/2014/main" id="{657A2EC4-3A1C-1D6C-EFE5-A602AA2978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022B1-04A8-4C40-8CE0-2C2C56D12A82}" type="datetime1">
              <a:rPr lang="en-US" smtClean="0"/>
              <a:t>6/4/2024</a:t>
            </a:fld>
            <a:endParaRPr lang="en-US" dirty="0"/>
          </a:p>
        </p:txBody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8D6CB5A4-E139-C6E2-87FB-56335E727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Linear Imperfections and Correction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5951FCD-947B-F6D2-3C59-5157C4816A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92644055-1FDC-D499-003C-FE4DAA170BFC}"/>
              </a:ext>
            </a:extLst>
          </p:cNvPr>
          <p:cNvGrpSpPr/>
          <p:nvPr/>
        </p:nvGrpSpPr>
        <p:grpSpPr>
          <a:xfrm>
            <a:off x="2931461" y="1844737"/>
            <a:ext cx="556781" cy="216111"/>
            <a:chOff x="2931461" y="1844737"/>
            <a:chExt cx="556781" cy="216111"/>
          </a:xfrm>
        </p:grpSpPr>
        <p:pic>
          <p:nvPicPr>
            <p:cNvPr id="16" name="Picture 15" descr="latex-image-1.pdf">
              <a:extLst>
                <a:ext uri="{FF2B5EF4-FFF2-40B4-BE49-F238E27FC236}">
                  <a16:creationId xmlns:a16="http://schemas.microsoft.com/office/drawing/2014/main" id="{FAFFEF79-08A1-2A75-BE0F-353CA1146AC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29768" y="1844737"/>
              <a:ext cx="360168" cy="156847"/>
            </a:xfrm>
            <a:prstGeom prst="rect">
              <a:avLst/>
            </a:prstGeom>
          </p:spPr>
        </p:pic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0FD8CF59-A67B-EE9C-3F72-33C52E205D2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931461" y="2060848"/>
              <a:ext cx="556781" cy="0"/>
            </a:xfrm>
            <a:prstGeom prst="straightConnector1">
              <a:avLst/>
            </a:prstGeom>
            <a:ln w="12700">
              <a:solidFill>
                <a:schemeClr val="accent5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6082169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95833E-6 -5.55112E-17 L -0.05299 -5.55112E-1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56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>
                <a:solidFill>
                  <a:srgbClr val="FF0000"/>
                </a:solidFill>
              </a:rPr>
              <a:t>Horizontal misalignment</a:t>
            </a:r>
            <a:r>
              <a:rPr lang="en-GB" dirty="0"/>
              <a:t> of a </a:t>
            </a:r>
            <a:r>
              <a:rPr lang="en-GB" u="sng" dirty="0"/>
              <a:t>quadrupole</a:t>
            </a:r>
            <a:r>
              <a:rPr lang="en-GB" dirty="0"/>
              <a:t> magnet</a:t>
            </a:r>
          </a:p>
          <a:p>
            <a:pPr lvl="1"/>
            <a:r>
              <a:rPr lang="en-GB" dirty="0"/>
              <a:t>Equivalent to perfectly aligned quadrupole plus small dipole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Misalignments causing feed-down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40915" t="16621" r="38798" b="5952"/>
          <a:stretch/>
        </p:blipFill>
        <p:spPr>
          <a:xfrm>
            <a:off x="2063552" y="2370937"/>
            <a:ext cx="1648755" cy="1514615"/>
          </a:xfrm>
          <a:prstGeom prst="rect">
            <a:avLst/>
          </a:prstGeom>
        </p:spPr>
      </p:pic>
      <p:grpSp>
        <p:nvGrpSpPr>
          <p:cNvPr id="7" name="Group 6"/>
          <p:cNvGrpSpPr/>
          <p:nvPr/>
        </p:nvGrpSpPr>
        <p:grpSpPr>
          <a:xfrm>
            <a:off x="4814416" y="2370937"/>
            <a:ext cx="4286328" cy="1514615"/>
            <a:chOff x="2975000" y="2132856"/>
            <a:chExt cx="4286328" cy="1514615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 rotWithShape="1">
            <a:blip r:embed="rId3"/>
            <a:srcRect t="7276"/>
            <a:stretch/>
          </p:blipFill>
          <p:spPr>
            <a:xfrm>
              <a:off x="6056784" y="2363978"/>
              <a:ext cx="1204544" cy="1116905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2"/>
            <a:srcRect l="40915" t="16621" r="38798" b="5952"/>
            <a:stretch/>
          </p:blipFill>
          <p:spPr>
            <a:xfrm>
              <a:off x="3420184" y="2132856"/>
              <a:ext cx="1648755" cy="1514615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2975000" y="2660214"/>
              <a:ext cx="38985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dirty="0"/>
                <a:t>=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5351264" y="2660214"/>
              <a:ext cx="38985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dirty="0"/>
                <a:t>+</a:t>
              </a: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3492371" y="2082904"/>
            <a:ext cx="1129448" cy="1138808"/>
            <a:chOff x="2173792" y="1700808"/>
            <a:chExt cx="1129448" cy="1138808"/>
          </a:xfrm>
        </p:grpSpPr>
        <p:grpSp>
          <p:nvGrpSpPr>
            <p:cNvPr id="14" name="Group 13"/>
            <p:cNvGrpSpPr/>
            <p:nvPr/>
          </p:nvGrpSpPr>
          <p:grpSpPr>
            <a:xfrm>
              <a:off x="2173792" y="1700808"/>
              <a:ext cx="1129448" cy="1138808"/>
              <a:chOff x="1426328" y="1844824"/>
              <a:chExt cx="1129448" cy="1138808"/>
            </a:xfrm>
          </p:grpSpPr>
          <p:cxnSp>
            <p:nvCxnSpPr>
              <p:cNvPr id="17" name="Straight Connector 16"/>
              <p:cNvCxnSpPr/>
              <p:nvPr/>
            </p:nvCxnSpPr>
            <p:spPr bwMode="auto">
              <a:xfrm flipV="1">
                <a:off x="1475656" y="1844824"/>
                <a:ext cx="0" cy="108012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</p:spPr>
          </p:cxnSp>
          <p:cxnSp>
            <p:nvCxnSpPr>
              <p:cNvPr id="18" name="Straight Connector 17"/>
              <p:cNvCxnSpPr/>
              <p:nvPr/>
            </p:nvCxnSpPr>
            <p:spPr bwMode="auto">
              <a:xfrm rot="5400000" flipV="1">
                <a:off x="2015716" y="2384884"/>
                <a:ext cx="0" cy="108012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</p:spPr>
          </p:cxnSp>
          <p:sp>
            <p:nvSpPr>
              <p:cNvPr id="19" name="Oval 18"/>
              <p:cNvSpPr>
                <a:spLocks noChangeAspect="1"/>
              </p:cNvSpPr>
              <p:nvPr/>
            </p:nvSpPr>
            <p:spPr bwMode="auto">
              <a:xfrm>
                <a:off x="1426328" y="2875616"/>
                <a:ext cx="108016" cy="108016"/>
              </a:xfrm>
              <a:prstGeom prst="ellipse">
                <a:avLst/>
              </a:prstGeom>
              <a:solidFill>
                <a:srgbClr val="FF000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342900" indent="-342900">
                  <a:buFont typeface="Wingdings" pitchFamily="48" charset="2"/>
                  <a:buChar char="n"/>
                </a:pPr>
                <a:endParaRPr lang="en-US">
                  <a:latin typeface="Times New Roman" pitchFamily="48" charset="0"/>
                </a:endParaRPr>
              </a:p>
            </p:txBody>
          </p:sp>
        </p:grpSp>
        <p:pic>
          <p:nvPicPr>
            <p:cNvPr id="15" name="Picture 14" descr="latex-image-1.pdf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67745" y="1771894"/>
              <a:ext cx="105440" cy="140587"/>
            </a:xfrm>
            <a:prstGeom prst="rect">
              <a:avLst/>
            </a:prstGeom>
          </p:spPr>
        </p:pic>
        <p:pic>
          <p:nvPicPr>
            <p:cNvPr id="16" name="Picture 15" descr="latex-image-1.pdf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09160" y="2618630"/>
              <a:ext cx="111298" cy="99583"/>
            </a:xfrm>
            <a:prstGeom prst="rect">
              <a:avLst/>
            </a:prstGeom>
          </p:spPr>
        </p:pic>
      </p:grpSp>
      <p:grpSp>
        <p:nvGrpSpPr>
          <p:cNvPr id="20" name="Group 19"/>
          <p:cNvGrpSpPr/>
          <p:nvPr/>
        </p:nvGrpSpPr>
        <p:grpSpPr>
          <a:xfrm>
            <a:off x="6033600" y="2082904"/>
            <a:ext cx="1129448" cy="1138808"/>
            <a:chOff x="2173056" y="1700808"/>
            <a:chExt cx="1129448" cy="1138808"/>
          </a:xfrm>
        </p:grpSpPr>
        <p:grpSp>
          <p:nvGrpSpPr>
            <p:cNvPr id="21" name="Group 20"/>
            <p:cNvGrpSpPr/>
            <p:nvPr/>
          </p:nvGrpSpPr>
          <p:grpSpPr>
            <a:xfrm>
              <a:off x="2173056" y="1700808"/>
              <a:ext cx="1129448" cy="1138808"/>
              <a:chOff x="1426328" y="1844824"/>
              <a:chExt cx="1129448" cy="1138808"/>
            </a:xfrm>
          </p:grpSpPr>
          <p:cxnSp>
            <p:nvCxnSpPr>
              <p:cNvPr id="24" name="Straight Connector 23"/>
              <p:cNvCxnSpPr/>
              <p:nvPr/>
            </p:nvCxnSpPr>
            <p:spPr bwMode="auto">
              <a:xfrm flipV="1">
                <a:off x="1475656" y="1844824"/>
                <a:ext cx="0" cy="108012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</p:spPr>
          </p:cxnSp>
          <p:cxnSp>
            <p:nvCxnSpPr>
              <p:cNvPr id="25" name="Straight Connector 24"/>
              <p:cNvCxnSpPr/>
              <p:nvPr/>
            </p:nvCxnSpPr>
            <p:spPr bwMode="auto">
              <a:xfrm rot="5400000" flipV="1">
                <a:off x="2015716" y="2384884"/>
                <a:ext cx="0" cy="108012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</p:spPr>
          </p:cxnSp>
          <p:sp>
            <p:nvSpPr>
              <p:cNvPr id="26" name="Oval 25"/>
              <p:cNvSpPr>
                <a:spLocks noChangeAspect="1"/>
              </p:cNvSpPr>
              <p:nvPr/>
            </p:nvSpPr>
            <p:spPr bwMode="auto">
              <a:xfrm>
                <a:off x="1426328" y="2875616"/>
                <a:ext cx="108016" cy="108016"/>
              </a:xfrm>
              <a:prstGeom prst="ellipse">
                <a:avLst/>
              </a:prstGeom>
              <a:solidFill>
                <a:srgbClr val="FF000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342900" indent="-342900">
                  <a:buFont typeface="Wingdings" pitchFamily="48" charset="2"/>
                  <a:buChar char="n"/>
                </a:pPr>
                <a:endParaRPr lang="en-US">
                  <a:latin typeface="Times New Roman" pitchFamily="48" charset="0"/>
                </a:endParaRPr>
              </a:p>
            </p:txBody>
          </p:sp>
        </p:grpSp>
        <p:pic>
          <p:nvPicPr>
            <p:cNvPr id="22" name="Picture 21" descr="latex-image-1.pdf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67745" y="1771894"/>
              <a:ext cx="105440" cy="140587"/>
            </a:xfrm>
            <a:prstGeom prst="rect">
              <a:avLst/>
            </a:prstGeom>
          </p:spPr>
        </p:pic>
        <p:pic>
          <p:nvPicPr>
            <p:cNvPr id="23" name="Picture 22" descr="latex-image-1.pdf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09160" y="2618630"/>
              <a:ext cx="111298" cy="99583"/>
            </a:xfrm>
            <a:prstGeom prst="rect">
              <a:avLst/>
            </a:prstGeom>
          </p:spPr>
        </p:pic>
      </p:grpSp>
      <p:grpSp>
        <p:nvGrpSpPr>
          <p:cNvPr id="27" name="Group 26"/>
          <p:cNvGrpSpPr/>
          <p:nvPr/>
        </p:nvGrpSpPr>
        <p:grpSpPr>
          <a:xfrm>
            <a:off x="8427600" y="2082904"/>
            <a:ext cx="1129448" cy="1138808"/>
            <a:chOff x="2173056" y="1700808"/>
            <a:chExt cx="1129448" cy="1138808"/>
          </a:xfrm>
        </p:grpSpPr>
        <p:grpSp>
          <p:nvGrpSpPr>
            <p:cNvPr id="28" name="Group 27"/>
            <p:cNvGrpSpPr/>
            <p:nvPr/>
          </p:nvGrpSpPr>
          <p:grpSpPr>
            <a:xfrm>
              <a:off x="2173056" y="1700808"/>
              <a:ext cx="1129448" cy="1138808"/>
              <a:chOff x="1426328" y="1844824"/>
              <a:chExt cx="1129448" cy="1138808"/>
            </a:xfrm>
          </p:grpSpPr>
          <p:cxnSp>
            <p:nvCxnSpPr>
              <p:cNvPr id="31" name="Straight Connector 30"/>
              <p:cNvCxnSpPr/>
              <p:nvPr/>
            </p:nvCxnSpPr>
            <p:spPr bwMode="auto">
              <a:xfrm flipV="1">
                <a:off x="1475656" y="1844824"/>
                <a:ext cx="0" cy="108012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</p:spPr>
          </p:cxnSp>
          <p:cxnSp>
            <p:nvCxnSpPr>
              <p:cNvPr id="32" name="Straight Connector 31"/>
              <p:cNvCxnSpPr/>
              <p:nvPr/>
            </p:nvCxnSpPr>
            <p:spPr bwMode="auto">
              <a:xfrm rot="5400000" flipV="1">
                <a:off x="2015716" y="2384884"/>
                <a:ext cx="0" cy="108012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</p:spPr>
          </p:cxnSp>
          <p:sp>
            <p:nvSpPr>
              <p:cNvPr id="33" name="Oval 32"/>
              <p:cNvSpPr>
                <a:spLocks noChangeAspect="1"/>
              </p:cNvSpPr>
              <p:nvPr/>
            </p:nvSpPr>
            <p:spPr bwMode="auto">
              <a:xfrm>
                <a:off x="1426328" y="2875616"/>
                <a:ext cx="108016" cy="108016"/>
              </a:xfrm>
              <a:prstGeom prst="ellipse">
                <a:avLst/>
              </a:prstGeom>
              <a:solidFill>
                <a:srgbClr val="FF000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342900" indent="-342900">
                  <a:buFont typeface="Wingdings" pitchFamily="48" charset="2"/>
                  <a:buChar char="n"/>
                </a:pPr>
                <a:endParaRPr lang="en-US">
                  <a:latin typeface="Times New Roman" pitchFamily="48" charset="0"/>
                </a:endParaRPr>
              </a:p>
            </p:txBody>
          </p:sp>
        </p:grpSp>
        <p:pic>
          <p:nvPicPr>
            <p:cNvPr id="29" name="Picture 28" descr="latex-image-1.pdf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67745" y="1771894"/>
              <a:ext cx="105440" cy="140587"/>
            </a:xfrm>
            <a:prstGeom prst="rect">
              <a:avLst/>
            </a:prstGeom>
          </p:spPr>
        </p:pic>
        <p:pic>
          <p:nvPicPr>
            <p:cNvPr id="30" name="Picture 29" descr="latex-image-1.pdf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09160" y="2618630"/>
              <a:ext cx="111298" cy="99583"/>
            </a:xfrm>
            <a:prstGeom prst="rect">
              <a:avLst/>
            </a:prstGeom>
          </p:spPr>
        </p:pic>
      </p:grpSp>
      <p:sp>
        <p:nvSpPr>
          <p:cNvPr id="37" name="TextBox 36"/>
          <p:cNvSpPr txBox="1"/>
          <p:nvPr/>
        </p:nvSpPr>
        <p:spPr>
          <a:xfrm>
            <a:off x="7705577" y="4992713"/>
            <a:ext cx="27705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800" i="1" dirty="0">
                <a:solidFill>
                  <a:srgbClr val="FF0000"/>
                </a:solidFill>
                <a:latin typeface="Arial"/>
                <a:cs typeface="Arial"/>
              </a:rPr>
              <a:t>horizontal offset creates horizontal (normal) dipole</a:t>
            </a:r>
          </a:p>
        </p:txBody>
      </p:sp>
      <p:grpSp>
        <p:nvGrpSpPr>
          <p:cNvPr id="77" name="Group 76"/>
          <p:cNvGrpSpPr/>
          <p:nvPr/>
        </p:nvGrpSpPr>
        <p:grpSpPr>
          <a:xfrm>
            <a:off x="5591945" y="4848093"/>
            <a:ext cx="2084187" cy="675672"/>
            <a:chOff x="4067944" y="4436509"/>
            <a:chExt cx="2084187" cy="675672"/>
          </a:xfrm>
        </p:grpSpPr>
        <p:sp>
          <p:nvSpPr>
            <p:cNvPr id="90" name="AutoShape 6"/>
            <p:cNvSpPr>
              <a:spLocks/>
            </p:cNvSpPr>
            <p:nvPr/>
          </p:nvSpPr>
          <p:spPr bwMode="auto">
            <a:xfrm rot="5419254">
              <a:off x="4787577" y="4293718"/>
              <a:ext cx="171617" cy="457200"/>
            </a:xfrm>
            <a:prstGeom prst="rightBrace">
              <a:avLst>
                <a:gd name="adj1" fmla="val 16901"/>
                <a:gd name="adj2" fmla="val 49435"/>
              </a:avLst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 sz="2000"/>
            </a:p>
          </p:txBody>
        </p:sp>
        <p:sp>
          <p:nvSpPr>
            <p:cNvPr id="91" name="AutoShape 7"/>
            <p:cNvSpPr>
              <a:spLocks/>
            </p:cNvSpPr>
            <p:nvPr/>
          </p:nvSpPr>
          <p:spPr bwMode="auto">
            <a:xfrm rot="16200000">
              <a:off x="5636139" y="4747532"/>
              <a:ext cx="165003" cy="557938"/>
            </a:xfrm>
            <a:prstGeom prst="rightBrace">
              <a:avLst>
                <a:gd name="adj1" fmla="val 16901"/>
                <a:gd name="adj2" fmla="val 49435"/>
              </a:avLst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 sz="2000"/>
            </a:p>
          </p:txBody>
        </p:sp>
        <p:sp>
          <p:nvSpPr>
            <p:cNvPr id="92" name="Rectangle 14"/>
            <p:cNvSpPr>
              <a:spLocks noChangeArrowheads="1"/>
            </p:cNvSpPr>
            <p:nvPr/>
          </p:nvSpPr>
          <p:spPr bwMode="auto">
            <a:xfrm>
              <a:off x="4067944" y="4539129"/>
              <a:ext cx="2084187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l">
                <a:buFont typeface="Wingdings" charset="0"/>
                <a:buNone/>
              </a:pPr>
              <a:r>
                <a:rPr lang="en-US" sz="1800" dirty="0">
                  <a:latin typeface="Arial"/>
                  <a:cs typeface="Arial"/>
                </a:rPr>
                <a:t>quadrupole  dipole</a:t>
              </a:r>
              <a:endParaRPr lang="en-GB" sz="1800" dirty="0">
                <a:latin typeface="Arial"/>
                <a:cs typeface="Arial"/>
              </a:endParaRPr>
            </a:p>
          </p:txBody>
        </p:sp>
        <p:sp>
          <p:nvSpPr>
            <p:cNvPr id="93" name="AutoShape 6"/>
            <p:cNvSpPr>
              <a:spLocks/>
            </p:cNvSpPr>
            <p:nvPr/>
          </p:nvSpPr>
          <p:spPr bwMode="auto">
            <a:xfrm rot="16200000">
              <a:off x="4786800" y="4797773"/>
              <a:ext cx="171617" cy="457200"/>
            </a:xfrm>
            <a:prstGeom prst="rightBrace">
              <a:avLst>
                <a:gd name="adj1" fmla="val 16901"/>
                <a:gd name="adj2" fmla="val 49435"/>
              </a:avLst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 sz="2000"/>
            </a:p>
          </p:txBody>
        </p:sp>
      </p:grp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6659C0-169F-A6DE-0D10-4EE1A8D85C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25981E-F5E3-4106-ADF6-E79E0C51C206}" type="datetime1">
              <a:rPr lang="en-US" smtClean="0"/>
              <a:t>6/4/2024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7DCCE3-4879-DBFB-7ED0-B8A300A17A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Linear Imperfections and Correction</a:t>
            </a:r>
            <a:endParaRPr lang="en-US" dirty="0"/>
          </a:p>
        </p:txBody>
      </p:sp>
      <p:sp>
        <p:nvSpPr>
          <p:cNvPr id="34" name="Slide Number Placeholder 33">
            <a:extLst>
              <a:ext uri="{FF2B5EF4-FFF2-40B4-BE49-F238E27FC236}">
                <a16:creationId xmlns:a16="http://schemas.microsoft.com/office/drawing/2014/main" id="{AF46D492-4961-CFE1-C5AB-5DD7E28E05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5A9F9006-69B2-07A7-58BE-E383240EC410}"/>
              </a:ext>
            </a:extLst>
          </p:cNvPr>
          <p:cNvGrpSpPr/>
          <p:nvPr/>
        </p:nvGrpSpPr>
        <p:grpSpPr>
          <a:xfrm>
            <a:off x="2827574" y="2096225"/>
            <a:ext cx="1129448" cy="1138808"/>
            <a:chOff x="827217" y="2964941"/>
            <a:chExt cx="1129448" cy="1138808"/>
          </a:xfrm>
        </p:grpSpPr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4C4A2E9E-69F0-DE49-C6B5-555267676707}"/>
                </a:ext>
              </a:extLst>
            </p:cNvPr>
            <p:cNvCxnSpPr/>
            <p:nvPr/>
          </p:nvCxnSpPr>
          <p:spPr bwMode="auto">
            <a:xfrm flipV="1">
              <a:off x="876545" y="2964941"/>
              <a:ext cx="0" cy="108012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rgbClr val="312EFF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3A3EA36D-5A2B-56B4-2822-8D503E4F254A}"/>
                </a:ext>
              </a:extLst>
            </p:cNvPr>
            <p:cNvCxnSpPr/>
            <p:nvPr/>
          </p:nvCxnSpPr>
          <p:spPr bwMode="auto">
            <a:xfrm rot="5400000" flipV="1">
              <a:off x="1416605" y="3505001"/>
              <a:ext cx="0" cy="108012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rgbClr val="312EFF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</p:cxn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940A5064-B820-29DA-5816-AC7BC4C3B557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827217" y="3995733"/>
              <a:ext cx="108016" cy="108016"/>
            </a:xfrm>
            <a:prstGeom prst="ellipse">
              <a:avLst/>
            </a:prstGeom>
            <a:solidFill>
              <a:srgbClr val="312E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indent="-342900">
                <a:buFont typeface="Wingdings" pitchFamily="48" charset="2"/>
                <a:buChar char="n"/>
              </a:pPr>
              <a:endParaRPr lang="en-US">
                <a:latin typeface="Times New Roman" pitchFamily="48" charset="0"/>
              </a:endParaRPr>
            </a:p>
          </p:txBody>
        </p:sp>
        <p:pic>
          <p:nvPicPr>
            <p:cNvPr id="44" name="Picture 43">
              <a:extLst>
                <a:ext uri="{FF2B5EF4-FFF2-40B4-BE49-F238E27FC236}">
                  <a16:creationId xmlns:a16="http://schemas.microsoft.com/office/drawing/2014/main" id="{6DBF9EEA-6CF7-37DE-84E7-60FD2EE5CD7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728403" y="3874857"/>
              <a:ext cx="103529" cy="125325"/>
            </a:xfrm>
            <a:prstGeom prst="rect">
              <a:avLst/>
            </a:prstGeom>
          </p:spPr>
        </p:pic>
        <p:pic>
          <p:nvPicPr>
            <p:cNvPr id="46" name="Picture 45">
              <a:extLst>
                <a:ext uri="{FF2B5EF4-FFF2-40B4-BE49-F238E27FC236}">
                  <a16:creationId xmlns:a16="http://schemas.microsoft.com/office/drawing/2014/main" id="{60E0F420-02E7-380A-7121-3B8B94134EF8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939007" y="3007656"/>
              <a:ext cx="107950" cy="152400"/>
            </a:xfrm>
            <a:prstGeom prst="rect">
              <a:avLst/>
            </a:prstGeom>
          </p:spPr>
        </p:pic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5FB937DE-8AEC-AA5F-7A79-2672921FE99D}"/>
              </a:ext>
            </a:extLst>
          </p:cNvPr>
          <p:cNvGrpSpPr/>
          <p:nvPr/>
        </p:nvGrpSpPr>
        <p:grpSpPr>
          <a:xfrm>
            <a:off x="2931461" y="1844737"/>
            <a:ext cx="556781" cy="216111"/>
            <a:chOff x="2931461" y="1844737"/>
            <a:chExt cx="556781" cy="216111"/>
          </a:xfrm>
        </p:grpSpPr>
        <p:pic>
          <p:nvPicPr>
            <p:cNvPr id="12" name="Picture 11" descr="latex-image-1.pdf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29768" y="1844737"/>
              <a:ext cx="360168" cy="156847"/>
            </a:xfrm>
            <a:prstGeom prst="rect">
              <a:avLst/>
            </a:prstGeom>
          </p:spPr>
        </p:pic>
        <p:cxnSp>
          <p:nvCxnSpPr>
            <p:cNvPr id="49" name="Straight Arrow Connector 48">
              <a:extLst>
                <a:ext uri="{FF2B5EF4-FFF2-40B4-BE49-F238E27FC236}">
                  <a16:creationId xmlns:a16="http://schemas.microsoft.com/office/drawing/2014/main" id="{61535A7B-7218-27C5-0641-7EF6B279EF6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931461" y="2060848"/>
              <a:ext cx="556781" cy="0"/>
            </a:xfrm>
            <a:prstGeom prst="straightConnector1">
              <a:avLst/>
            </a:prstGeom>
            <a:ln w="12700">
              <a:solidFill>
                <a:schemeClr val="accent5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54" name="Picture 53">
            <a:extLst>
              <a:ext uri="{FF2B5EF4-FFF2-40B4-BE49-F238E27FC236}">
                <a16:creationId xmlns:a16="http://schemas.microsoft.com/office/drawing/2014/main" id="{07B1744B-048A-6B59-84F3-22832672B59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01672" y="4560664"/>
            <a:ext cx="6743700" cy="1244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2703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>
                <a:solidFill>
                  <a:srgbClr val="FF0000"/>
                </a:solidFill>
              </a:rPr>
              <a:t>Vertical misalignment</a:t>
            </a:r>
            <a:r>
              <a:rPr lang="en-GB" dirty="0"/>
              <a:t> of a </a:t>
            </a:r>
            <a:r>
              <a:rPr lang="en-GB" u="sng" dirty="0"/>
              <a:t>quadrupole</a:t>
            </a:r>
            <a:r>
              <a:rPr lang="en-GB" dirty="0"/>
              <a:t> magnet</a:t>
            </a:r>
          </a:p>
          <a:p>
            <a:pPr lvl="1"/>
            <a:r>
              <a:rPr lang="en-GB" dirty="0"/>
              <a:t>Equivalent to perfectly aligned quadrupole plus small dipole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Misalignments causing feed-down</a:t>
            </a:r>
          </a:p>
        </p:txBody>
      </p:sp>
      <p:pic>
        <p:nvPicPr>
          <p:cNvPr id="39" name="Picture 38"/>
          <p:cNvPicPr>
            <a:picLocks noChangeAspect="1"/>
          </p:cNvPicPr>
          <p:nvPr/>
        </p:nvPicPr>
        <p:blipFill rotWithShape="1">
          <a:blip r:embed="rId2"/>
          <a:srcRect l="40915" t="16621" r="38798" b="5952"/>
          <a:stretch/>
        </p:blipFill>
        <p:spPr>
          <a:xfrm>
            <a:off x="2710800" y="2778481"/>
            <a:ext cx="1648755" cy="1514615"/>
          </a:xfrm>
          <a:prstGeom prst="rect">
            <a:avLst/>
          </a:prstGeom>
        </p:spPr>
      </p:pic>
      <p:grpSp>
        <p:nvGrpSpPr>
          <p:cNvPr id="40" name="Group 39"/>
          <p:cNvGrpSpPr/>
          <p:nvPr/>
        </p:nvGrpSpPr>
        <p:grpSpPr>
          <a:xfrm>
            <a:off x="3492000" y="2084400"/>
            <a:ext cx="1129448" cy="1138808"/>
            <a:chOff x="2173792" y="1700808"/>
            <a:chExt cx="1129448" cy="1138808"/>
          </a:xfrm>
        </p:grpSpPr>
        <p:grpSp>
          <p:nvGrpSpPr>
            <p:cNvPr id="41" name="Group 40"/>
            <p:cNvGrpSpPr/>
            <p:nvPr/>
          </p:nvGrpSpPr>
          <p:grpSpPr>
            <a:xfrm>
              <a:off x="2173792" y="1700808"/>
              <a:ext cx="1129448" cy="1138808"/>
              <a:chOff x="1426328" y="1844824"/>
              <a:chExt cx="1129448" cy="1138808"/>
            </a:xfrm>
          </p:grpSpPr>
          <p:cxnSp>
            <p:nvCxnSpPr>
              <p:cNvPr id="44" name="Straight Connector 43"/>
              <p:cNvCxnSpPr/>
              <p:nvPr/>
            </p:nvCxnSpPr>
            <p:spPr bwMode="auto">
              <a:xfrm flipV="1">
                <a:off x="1475656" y="1844824"/>
                <a:ext cx="0" cy="108012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</p:spPr>
          </p:cxnSp>
          <p:cxnSp>
            <p:nvCxnSpPr>
              <p:cNvPr id="46" name="Straight Connector 45"/>
              <p:cNvCxnSpPr/>
              <p:nvPr/>
            </p:nvCxnSpPr>
            <p:spPr bwMode="auto">
              <a:xfrm rot="5400000" flipV="1">
                <a:off x="2015716" y="2384884"/>
                <a:ext cx="0" cy="108012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</p:spPr>
          </p:cxnSp>
          <p:sp>
            <p:nvSpPr>
              <p:cNvPr id="47" name="Oval 46"/>
              <p:cNvSpPr>
                <a:spLocks noChangeAspect="1"/>
              </p:cNvSpPr>
              <p:nvPr/>
            </p:nvSpPr>
            <p:spPr bwMode="auto">
              <a:xfrm>
                <a:off x="1426328" y="2875616"/>
                <a:ext cx="108016" cy="108016"/>
              </a:xfrm>
              <a:prstGeom prst="ellipse">
                <a:avLst/>
              </a:prstGeom>
              <a:solidFill>
                <a:srgbClr val="FF000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342900" indent="-342900">
                  <a:buFont typeface="Wingdings" pitchFamily="48" charset="2"/>
                  <a:buChar char="n"/>
                </a:pPr>
                <a:endParaRPr lang="en-US">
                  <a:latin typeface="Times New Roman" pitchFamily="48" charset="0"/>
                </a:endParaRPr>
              </a:p>
            </p:txBody>
          </p:sp>
        </p:grpSp>
        <p:pic>
          <p:nvPicPr>
            <p:cNvPr id="42" name="Picture 41" descr="latex-image-1.pdf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67745" y="1771894"/>
              <a:ext cx="105440" cy="140587"/>
            </a:xfrm>
            <a:prstGeom prst="rect">
              <a:avLst/>
            </a:prstGeom>
          </p:spPr>
        </p:pic>
        <p:pic>
          <p:nvPicPr>
            <p:cNvPr id="43" name="Picture 42" descr="latex-image-1.pdf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09160" y="2618630"/>
              <a:ext cx="111298" cy="99583"/>
            </a:xfrm>
            <a:prstGeom prst="rect">
              <a:avLst/>
            </a:prstGeom>
          </p:spPr>
        </p:pic>
      </p:grpSp>
      <p:grpSp>
        <p:nvGrpSpPr>
          <p:cNvPr id="48" name="Group 47"/>
          <p:cNvGrpSpPr/>
          <p:nvPr/>
        </p:nvGrpSpPr>
        <p:grpSpPr>
          <a:xfrm>
            <a:off x="4818408" y="2372400"/>
            <a:ext cx="4242508" cy="1514615"/>
            <a:chOff x="2975000" y="2116852"/>
            <a:chExt cx="4242508" cy="1514615"/>
          </a:xfrm>
        </p:grpSpPr>
        <p:pic>
          <p:nvPicPr>
            <p:cNvPr id="49" name="Picture 48"/>
            <p:cNvPicPr>
              <a:picLocks noChangeAspect="1"/>
            </p:cNvPicPr>
            <p:nvPr/>
          </p:nvPicPr>
          <p:blipFill rotWithShape="1">
            <a:blip r:embed="rId5"/>
            <a:srcRect t="7276"/>
            <a:stretch/>
          </p:blipFill>
          <p:spPr>
            <a:xfrm rot="5400000">
              <a:off x="6056784" y="2363978"/>
              <a:ext cx="1204544" cy="1116905"/>
            </a:xfrm>
            <a:prstGeom prst="rect">
              <a:avLst/>
            </a:prstGeom>
          </p:spPr>
        </p:pic>
        <p:pic>
          <p:nvPicPr>
            <p:cNvPr id="50" name="Picture 49"/>
            <p:cNvPicPr>
              <a:picLocks noChangeAspect="1"/>
            </p:cNvPicPr>
            <p:nvPr/>
          </p:nvPicPr>
          <p:blipFill rotWithShape="1">
            <a:blip r:embed="rId2"/>
            <a:srcRect l="40915" t="16621" r="38798" b="5952"/>
            <a:stretch/>
          </p:blipFill>
          <p:spPr>
            <a:xfrm>
              <a:off x="3416192" y="2116852"/>
              <a:ext cx="1648755" cy="1514615"/>
            </a:xfrm>
            <a:prstGeom prst="rect">
              <a:avLst/>
            </a:prstGeom>
          </p:spPr>
        </p:pic>
        <p:sp>
          <p:nvSpPr>
            <p:cNvPr id="51" name="TextBox 50"/>
            <p:cNvSpPr txBox="1"/>
            <p:nvPr/>
          </p:nvSpPr>
          <p:spPr>
            <a:xfrm>
              <a:off x="2975000" y="2660214"/>
              <a:ext cx="38985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dirty="0"/>
                <a:t>=</a:t>
              </a: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5476728" y="2660214"/>
              <a:ext cx="38985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dirty="0"/>
                <a:t>+</a:t>
              </a:r>
            </a:p>
          </p:txBody>
        </p:sp>
      </p:grpSp>
      <p:grpSp>
        <p:nvGrpSpPr>
          <p:cNvPr id="53" name="Group 52"/>
          <p:cNvGrpSpPr/>
          <p:nvPr/>
        </p:nvGrpSpPr>
        <p:grpSpPr>
          <a:xfrm>
            <a:off x="6033600" y="2084400"/>
            <a:ext cx="1129448" cy="1138808"/>
            <a:chOff x="2173056" y="1700808"/>
            <a:chExt cx="1129448" cy="1138808"/>
          </a:xfrm>
        </p:grpSpPr>
        <p:grpSp>
          <p:nvGrpSpPr>
            <p:cNvPr id="54" name="Group 53"/>
            <p:cNvGrpSpPr/>
            <p:nvPr/>
          </p:nvGrpSpPr>
          <p:grpSpPr>
            <a:xfrm>
              <a:off x="2173056" y="1700808"/>
              <a:ext cx="1129448" cy="1138808"/>
              <a:chOff x="1426328" y="1844824"/>
              <a:chExt cx="1129448" cy="1138808"/>
            </a:xfrm>
          </p:grpSpPr>
          <p:cxnSp>
            <p:nvCxnSpPr>
              <p:cNvPr id="57" name="Straight Connector 56"/>
              <p:cNvCxnSpPr/>
              <p:nvPr/>
            </p:nvCxnSpPr>
            <p:spPr bwMode="auto">
              <a:xfrm flipV="1">
                <a:off x="1475656" y="1844824"/>
                <a:ext cx="0" cy="108012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</p:spPr>
          </p:cxnSp>
          <p:cxnSp>
            <p:nvCxnSpPr>
              <p:cNvPr id="58" name="Straight Connector 57"/>
              <p:cNvCxnSpPr/>
              <p:nvPr/>
            </p:nvCxnSpPr>
            <p:spPr bwMode="auto">
              <a:xfrm rot="5400000" flipV="1">
                <a:off x="2015716" y="2384884"/>
                <a:ext cx="0" cy="108012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</p:spPr>
          </p:cxnSp>
          <p:sp>
            <p:nvSpPr>
              <p:cNvPr id="59" name="Oval 58"/>
              <p:cNvSpPr>
                <a:spLocks noChangeAspect="1"/>
              </p:cNvSpPr>
              <p:nvPr/>
            </p:nvSpPr>
            <p:spPr bwMode="auto">
              <a:xfrm>
                <a:off x="1426328" y="2875616"/>
                <a:ext cx="108016" cy="108016"/>
              </a:xfrm>
              <a:prstGeom prst="ellipse">
                <a:avLst/>
              </a:prstGeom>
              <a:solidFill>
                <a:srgbClr val="FF000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342900" indent="-342900">
                  <a:buFont typeface="Wingdings" pitchFamily="48" charset="2"/>
                  <a:buChar char="n"/>
                </a:pPr>
                <a:endParaRPr lang="en-US">
                  <a:latin typeface="Times New Roman" pitchFamily="48" charset="0"/>
                </a:endParaRPr>
              </a:p>
            </p:txBody>
          </p:sp>
        </p:grpSp>
        <p:pic>
          <p:nvPicPr>
            <p:cNvPr id="55" name="Picture 54" descr="latex-image-1.pdf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67745" y="1771894"/>
              <a:ext cx="105440" cy="140587"/>
            </a:xfrm>
            <a:prstGeom prst="rect">
              <a:avLst/>
            </a:prstGeom>
          </p:spPr>
        </p:pic>
        <p:pic>
          <p:nvPicPr>
            <p:cNvPr id="56" name="Picture 55" descr="latex-image-1.pdf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09160" y="2618630"/>
              <a:ext cx="111298" cy="99583"/>
            </a:xfrm>
            <a:prstGeom prst="rect">
              <a:avLst/>
            </a:prstGeom>
          </p:spPr>
        </p:pic>
      </p:grpSp>
      <p:grpSp>
        <p:nvGrpSpPr>
          <p:cNvPr id="60" name="Group 59"/>
          <p:cNvGrpSpPr/>
          <p:nvPr/>
        </p:nvGrpSpPr>
        <p:grpSpPr>
          <a:xfrm>
            <a:off x="8427600" y="2084400"/>
            <a:ext cx="1129448" cy="1138808"/>
            <a:chOff x="2173056" y="1700808"/>
            <a:chExt cx="1129448" cy="1138808"/>
          </a:xfrm>
        </p:grpSpPr>
        <p:grpSp>
          <p:nvGrpSpPr>
            <p:cNvPr id="61" name="Group 60"/>
            <p:cNvGrpSpPr/>
            <p:nvPr/>
          </p:nvGrpSpPr>
          <p:grpSpPr>
            <a:xfrm>
              <a:off x="2173056" y="1700808"/>
              <a:ext cx="1129448" cy="1138808"/>
              <a:chOff x="1426328" y="1844824"/>
              <a:chExt cx="1129448" cy="1138808"/>
            </a:xfrm>
          </p:grpSpPr>
          <p:cxnSp>
            <p:nvCxnSpPr>
              <p:cNvPr id="64" name="Straight Connector 63"/>
              <p:cNvCxnSpPr/>
              <p:nvPr/>
            </p:nvCxnSpPr>
            <p:spPr bwMode="auto">
              <a:xfrm flipV="1">
                <a:off x="1475656" y="1844824"/>
                <a:ext cx="0" cy="108012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</p:spPr>
          </p:cxnSp>
          <p:cxnSp>
            <p:nvCxnSpPr>
              <p:cNvPr id="65" name="Straight Connector 64"/>
              <p:cNvCxnSpPr/>
              <p:nvPr/>
            </p:nvCxnSpPr>
            <p:spPr bwMode="auto">
              <a:xfrm rot="5400000" flipV="1">
                <a:off x="2015716" y="2384884"/>
                <a:ext cx="0" cy="108012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</p:spPr>
          </p:cxnSp>
          <p:sp>
            <p:nvSpPr>
              <p:cNvPr id="66" name="Oval 65"/>
              <p:cNvSpPr>
                <a:spLocks noChangeAspect="1"/>
              </p:cNvSpPr>
              <p:nvPr/>
            </p:nvSpPr>
            <p:spPr bwMode="auto">
              <a:xfrm>
                <a:off x="1426328" y="2875616"/>
                <a:ext cx="108016" cy="108016"/>
              </a:xfrm>
              <a:prstGeom prst="ellipse">
                <a:avLst/>
              </a:prstGeom>
              <a:solidFill>
                <a:srgbClr val="FF000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342900" indent="-342900">
                  <a:buFont typeface="Wingdings" pitchFamily="48" charset="2"/>
                  <a:buChar char="n"/>
                </a:pPr>
                <a:endParaRPr lang="en-US">
                  <a:latin typeface="Times New Roman" pitchFamily="48" charset="0"/>
                </a:endParaRPr>
              </a:p>
            </p:txBody>
          </p:sp>
        </p:grpSp>
        <p:pic>
          <p:nvPicPr>
            <p:cNvPr id="62" name="Picture 61" descr="latex-image-1.pdf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67745" y="1771894"/>
              <a:ext cx="105440" cy="140587"/>
            </a:xfrm>
            <a:prstGeom prst="rect">
              <a:avLst/>
            </a:prstGeom>
          </p:spPr>
        </p:pic>
        <p:pic>
          <p:nvPicPr>
            <p:cNvPr id="63" name="Picture 62" descr="latex-image-1.pdf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09160" y="2618630"/>
              <a:ext cx="111298" cy="99583"/>
            </a:xfrm>
            <a:prstGeom prst="rect">
              <a:avLst/>
            </a:prstGeom>
          </p:spPr>
        </p:pic>
      </p:grpSp>
      <p:pic>
        <p:nvPicPr>
          <p:cNvPr id="69" name="Picture 68" descr="B_x(x,_y+_delta_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9576" y="4560664"/>
            <a:ext cx="5194300" cy="1244600"/>
          </a:xfrm>
          <a:prstGeom prst="rect">
            <a:avLst/>
          </a:prstGeom>
        </p:spPr>
      </p:pic>
      <p:grpSp>
        <p:nvGrpSpPr>
          <p:cNvPr id="70" name="Group 69"/>
          <p:cNvGrpSpPr/>
          <p:nvPr/>
        </p:nvGrpSpPr>
        <p:grpSpPr>
          <a:xfrm>
            <a:off x="5591945" y="4848093"/>
            <a:ext cx="2084187" cy="675672"/>
            <a:chOff x="4067944" y="4436509"/>
            <a:chExt cx="2084187" cy="675672"/>
          </a:xfrm>
        </p:grpSpPr>
        <p:sp>
          <p:nvSpPr>
            <p:cNvPr id="71" name="AutoShape 6"/>
            <p:cNvSpPr>
              <a:spLocks/>
            </p:cNvSpPr>
            <p:nvPr/>
          </p:nvSpPr>
          <p:spPr bwMode="auto">
            <a:xfrm rot="5419254">
              <a:off x="4787577" y="4293718"/>
              <a:ext cx="171617" cy="457200"/>
            </a:xfrm>
            <a:prstGeom prst="rightBrace">
              <a:avLst>
                <a:gd name="adj1" fmla="val 16901"/>
                <a:gd name="adj2" fmla="val 49435"/>
              </a:avLst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 sz="2000"/>
            </a:p>
          </p:txBody>
        </p:sp>
        <p:sp>
          <p:nvSpPr>
            <p:cNvPr id="72" name="AutoShape 7"/>
            <p:cNvSpPr>
              <a:spLocks/>
            </p:cNvSpPr>
            <p:nvPr/>
          </p:nvSpPr>
          <p:spPr bwMode="auto">
            <a:xfrm rot="5400000">
              <a:off x="5636139" y="4251598"/>
              <a:ext cx="165003" cy="557938"/>
            </a:xfrm>
            <a:prstGeom prst="rightBrace">
              <a:avLst>
                <a:gd name="adj1" fmla="val 16901"/>
                <a:gd name="adj2" fmla="val 49435"/>
              </a:avLst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 sz="2000"/>
            </a:p>
          </p:txBody>
        </p:sp>
        <p:sp>
          <p:nvSpPr>
            <p:cNvPr id="73" name="Rectangle 14"/>
            <p:cNvSpPr>
              <a:spLocks noChangeArrowheads="1"/>
            </p:cNvSpPr>
            <p:nvPr/>
          </p:nvSpPr>
          <p:spPr bwMode="auto">
            <a:xfrm>
              <a:off x="4067944" y="4539129"/>
              <a:ext cx="2084187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l">
                <a:buFont typeface="Wingdings" charset="0"/>
                <a:buNone/>
              </a:pPr>
              <a:r>
                <a:rPr lang="en-US" sz="1800" dirty="0">
                  <a:latin typeface="Arial"/>
                  <a:cs typeface="Arial"/>
                </a:rPr>
                <a:t>quadrupole  dipole</a:t>
              </a:r>
              <a:endParaRPr lang="en-GB" sz="1800" dirty="0">
                <a:latin typeface="Arial"/>
                <a:cs typeface="Arial"/>
              </a:endParaRPr>
            </a:p>
          </p:txBody>
        </p:sp>
        <p:sp>
          <p:nvSpPr>
            <p:cNvPr id="74" name="AutoShape 6"/>
            <p:cNvSpPr>
              <a:spLocks/>
            </p:cNvSpPr>
            <p:nvPr/>
          </p:nvSpPr>
          <p:spPr bwMode="auto">
            <a:xfrm rot="16200000">
              <a:off x="4786800" y="4797773"/>
              <a:ext cx="171617" cy="457200"/>
            </a:xfrm>
            <a:prstGeom prst="rightBrace">
              <a:avLst>
                <a:gd name="adj1" fmla="val 16901"/>
                <a:gd name="adj2" fmla="val 49435"/>
              </a:avLst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 sz="2000"/>
            </a:p>
          </p:txBody>
        </p:sp>
      </p:grpSp>
      <p:sp>
        <p:nvSpPr>
          <p:cNvPr id="76" name="TextBox 75"/>
          <p:cNvSpPr txBox="1"/>
          <p:nvPr/>
        </p:nvSpPr>
        <p:spPr>
          <a:xfrm>
            <a:off x="7645958" y="4992713"/>
            <a:ext cx="27705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800" i="1" dirty="0">
                <a:solidFill>
                  <a:srgbClr val="FF0000"/>
                </a:solidFill>
                <a:latin typeface="Arial"/>
                <a:cs typeface="Arial"/>
              </a:rPr>
              <a:t>vertical offset creates vertical (skew) dipole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BB3296-83B2-14B4-72FF-59B23F35A9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ABC01-2232-4790-9A76-AC209EB0E211}" type="datetime1">
              <a:rPr lang="en-US" smtClean="0"/>
              <a:t>6/4/2024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3F44C6-3476-7678-E786-31A0C74F92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Linear Imperfections and Correction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54ABA95-F563-9356-99CF-DC9F611C95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5A6990DF-F9A2-270C-8EE5-02CEA1DFD792}"/>
              </a:ext>
            </a:extLst>
          </p:cNvPr>
          <p:cNvGrpSpPr/>
          <p:nvPr/>
        </p:nvGrpSpPr>
        <p:grpSpPr>
          <a:xfrm>
            <a:off x="4359555" y="3179935"/>
            <a:ext cx="411781" cy="394983"/>
            <a:chOff x="4359555" y="3179935"/>
            <a:chExt cx="411781" cy="394983"/>
          </a:xfrm>
        </p:grpSpPr>
        <p:pic>
          <p:nvPicPr>
            <p:cNvPr id="67" name="Picture 66" descr="-_delta_y.pdf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74075" y="3284879"/>
              <a:ext cx="397261" cy="221999"/>
            </a:xfrm>
            <a:prstGeom prst="rect">
              <a:avLst/>
            </a:prstGeom>
          </p:spPr>
        </p:pic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DE1121D4-815A-2789-3234-96B4E9BDBCBE}"/>
                </a:ext>
              </a:extLst>
            </p:cNvPr>
            <p:cNvCxnSpPr>
              <a:cxnSpLocks/>
            </p:cNvCxnSpPr>
            <p:nvPr/>
          </p:nvCxnSpPr>
          <p:spPr>
            <a:xfrm>
              <a:off x="4359555" y="3179935"/>
              <a:ext cx="0" cy="394983"/>
            </a:xfrm>
            <a:prstGeom prst="straightConnector1">
              <a:avLst/>
            </a:prstGeom>
            <a:ln w="12700">
              <a:solidFill>
                <a:schemeClr val="accent5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3152093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>
                <a:solidFill>
                  <a:srgbClr val="FF0000"/>
                </a:solidFill>
              </a:rPr>
              <a:t>Vertical misalignment</a:t>
            </a:r>
            <a:r>
              <a:rPr lang="en-GB" dirty="0"/>
              <a:t> of a </a:t>
            </a:r>
            <a:r>
              <a:rPr lang="en-GB" u="sng" dirty="0"/>
              <a:t>quadrupole</a:t>
            </a:r>
            <a:r>
              <a:rPr lang="en-GB" dirty="0"/>
              <a:t> magnet</a:t>
            </a:r>
          </a:p>
          <a:p>
            <a:pPr lvl="1"/>
            <a:r>
              <a:rPr lang="en-GB" dirty="0"/>
              <a:t>Equivalent to perfectly aligned quadrupole plus small dipole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Misalignments causing feed-down</a:t>
            </a:r>
          </a:p>
        </p:txBody>
      </p:sp>
      <p:pic>
        <p:nvPicPr>
          <p:cNvPr id="39" name="Picture 38"/>
          <p:cNvPicPr>
            <a:picLocks noChangeAspect="1"/>
          </p:cNvPicPr>
          <p:nvPr/>
        </p:nvPicPr>
        <p:blipFill rotWithShape="1">
          <a:blip r:embed="rId2"/>
          <a:srcRect l="40915" t="16621" r="38798" b="5952"/>
          <a:stretch/>
        </p:blipFill>
        <p:spPr>
          <a:xfrm>
            <a:off x="2710800" y="2778481"/>
            <a:ext cx="1648755" cy="1514615"/>
          </a:xfrm>
          <a:prstGeom prst="rect">
            <a:avLst/>
          </a:prstGeom>
        </p:spPr>
      </p:pic>
      <p:grpSp>
        <p:nvGrpSpPr>
          <p:cNvPr id="40" name="Group 39"/>
          <p:cNvGrpSpPr/>
          <p:nvPr/>
        </p:nvGrpSpPr>
        <p:grpSpPr>
          <a:xfrm>
            <a:off x="3492000" y="2084400"/>
            <a:ext cx="1129448" cy="1138808"/>
            <a:chOff x="2173792" y="1700808"/>
            <a:chExt cx="1129448" cy="1138808"/>
          </a:xfrm>
        </p:grpSpPr>
        <p:grpSp>
          <p:nvGrpSpPr>
            <p:cNvPr id="41" name="Group 40"/>
            <p:cNvGrpSpPr/>
            <p:nvPr/>
          </p:nvGrpSpPr>
          <p:grpSpPr>
            <a:xfrm>
              <a:off x="2173792" y="1700808"/>
              <a:ext cx="1129448" cy="1138808"/>
              <a:chOff x="1426328" y="1844824"/>
              <a:chExt cx="1129448" cy="1138808"/>
            </a:xfrm>
          </p:grpSpPr>
          <p:cxnSp>
            <p:nvCxnSpPr>
              <p:cNvPr id="44" name="Straight Connector 43"/>
              <p:cNvCxnSpPr/>
              <p:nvPr/>
            </p:nvCxnSpPr>
            <p:spPr bwMode="auto">
              <a:xfrm flipV="1">
                <a:off x="1475656" y="1844824"/>
                <a:ext cx="0" cy="108012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</p:spPr>
          </p:cxnSp>
          <p:cxnSp>
            <p:nvCxnSpPr>
              <p:cNvPr id="46" name="Straight Connector 45"/>
              <p:cNvCxnSpPr/>
              <p:nvPr/>
            </p:nvCxnSpPr>
            <p:spPr bwMode="auto">
              <a:xfrm rot="5400000" flipV="1">
                <a:off x="2015716" y="2384884"/>
                <a:ext cx="0" cy="108012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</p:spPr>
          </p:cxnSp>
          <p:sp>
            <p:nvSpPr>
              <p:cNvPr id="47" name="Oval 46"/>
              <p:cNvSpPr>
                <a:spLocks noChangeAspect="1"/>
              </p:cNvSpPr>
              <p:nvPr/>
            </p:nvSpPr>
            <p:spPr bwMode="auto">
              <a:xfrm>
                <a:off x="1426328" y="2875616"/>
                <a:ext cx="108016" cy="108016"/>
              </a:xfrm>
              <a:prstGeom prst="ellipse">
                <a:avLst/>
              </a:prstGeom>
              <a:solidFill>
                <a:srgbClr val="FF000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342900" indent="-342900">
                  <a:buFont typeface="Wingdings" pitchFamily="48" charset="2"/>
                  <a:buChar char="n"/>
                </a:pPr>
                <a:endParaRPr lang="en-US">
                  <a:latin typeface="Times New Roman" pitchFamily="48" charset="0"/>
                </a:endParaRPr>
              </a:p>
            </p:txBody>
          </p:sp>
        </p:grpSp>
        <p:pic>
          <p:nvPicPr>
            <p:cNvPr id="42" name="Picture 41" descr="latex-image-1.pdf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67745" y="1771894"/>
              <a:ext cx="105440" cy="140587"/>
            </a:xfrm>
            <a:prstGeom prst="rect">
              <a:avLst/>
            </a:prstGeom>
          </p:spPr>
        </p:pic>
        <p:pic>
          <p:nvPicPr>
            <p:cNvPr id="43" name="Picture 42" descr="latex-image-1.pdf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09160" y="2618630"/>
              <a:ext cx="111298" cy="99583"/>
            </a:xfrm>
            <a:prstGeom prst="rect">
              <a:avLst/>
            </a:prstGeom>
          </p:spPr>
        </p:pic>
      </p:grpSp>
      <p:grpSp>
        <p:nvGrpSpPr>
          <p:cNvPr id="48" name="Group 47"/>
          <p:cNvGrpSpPr/>
          <p:nvPr/>
        </p:nvGrpSpPr>
        <p:grpSpPr>
          <a:xfrm>
            <a:off x="4818408" y="2372400"/>
            <a:ext cx="4242508" cy="1514615"/>
            <a:chOff x="2975000" y="2116852"/>
            <a:chExt cx="4242508" cy="1514615"/>
          </a:xfrm>
        </p:grpSpPr>
        <p:pic>
          <p:nvPicPr>
            <p:cNvPr id="49" name="Picture 48"/>
            <p:cNvPicPr>
              <a:picLocks noChangeAspect="1"/>
            </p:cNvPicPr>
            <p:nvPr/>
          </p:nvPicPr>
          <p:blipFill rotWithShape="1">
            <a:blip r:embed="rId5"/>
            <a:srcRect t="7276"/>
            <a:stretch/>
          </p:blipFill>
          <p:spPr>
            <a:xfrm rot="5400000">
              <a:off x="6056784" y="2363978"/>
              <a:ext cx="1204544" cy="1116905"/>
            </a:xfrm>
            <a:prstGeom prst="rect">
              <a:avLst/>
            </a:prstGeom>
          </p:spPr>
        </p:pic>
        <p:pic>
          <p:nvPicPr>
            <p:cNvPr id="50" name="Picture 49"/>
            <p:cNvPicPr>
              <a:picLocks noChangeAspect="1"/>
            </p:cNvPicPr>
            <p:nvPr/>
          </p:nvPicPr>
          <p:blipFill rotWithShape="1">
            <a:blip r:embed="rId2"/>
            <a:srcRect l="40915" t="16621" r="38798" b="5952"/>
            <a:stretch/>
          </p:blipFill>
          <p:spPr>
            <a:xfrm>
              <a:off x="3416192" y="2116852"/>
              <a:ext cx="1648755" cy="1514615"/>
            </a:xfrm>
            <a:prstGeom prst="rect">
              <a:avLst/>
            </a:prstGeom>
          </p:spPr>
        </p:pic>
        <p:sp>
          <p:nvSpPr>
            <p:cNvPr id="51" name="TextBox 50"/>
            <p:cNvSpPr txBox="1"/>
            <p:nvPr/>
          </p:nvSpPr>
          <p:spPr>
            <a:xfrm>
              <a:off x="2975000" y="2660214"/>
              <a:ext cx="38985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dirty="0"/>
                <a:t>=</a:t>
              </a: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5476728" y="2660214"/>
              <a:ext cx="38985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dirty="0"/>
                <a:t>+</a:t>
              </a:r>
            </a:p>
          </p:txBody>
        </p:sp>
      </p:grpSp>
      <p:grpSp>
        <p:nvGrpSpPr>
          <p:cNvPr id="53" name="Group 52"/>
          <p:cNvGrpSpPr/>
          <p:nvPr/>
        </p:nvGrpSpPr>
        <p:grpSpPr>
          <a:xfrm>
            <a:off x="6033600" y="2084400"/>
            <a:ext cx="1129448" cy="1138808"/>
            <a:chOff x="2173056" y="1700808"/>
            <a:chExt cx="1129448" cy="1138808"/>
          </a:xfrm>
        </p:grpSpPr>
        <p:grpSp>
          <p:nvGrpSpPr>
            <p:cNvPr id="54" name="Group 53"/>
            <p:cNvGrpSpPr/>
            <p:nvPr/>
          </p:nvGrpSpPr>
          <p:grpSpPr>
            <a:xfrm>
              <a:off x="2173056" y="1700808"/>
              <a:ext cx="1129448" cy="1138808"/>
              <a:chOff x="1426328" y="1844824"/>
              <a:chExt cx="1129448" cy="1138808"/>
            </a:xfrm>
          </p:grpSpPr>
          <p:cxnSp>
            <p:nvCxnSpPr>
              <p:cNvPr id="57" name="Straight Connector 56"/>
              <p:cNvCxnSpPr/>
              <p:nvPr/>
            </p:nvCxnSpPr>
            <p:spPr bwMode="auto">
              <a:xfrm flipV="1">
                <a:off x="1475656" y="1844824"/>
                <a:ext cx="0" cy="108012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</p:spPr>
          </p:cxnSp>
          <p:cxnSp>
            <p:nvCxnSpPr>
              <p:cNvPr id="58" name="Straight Connector 57"/>
              <p:cNvCxnSpPr/>
              <p:nvPr/>
            </p:nvCxnSpPr>
            <p:spPr bwMode="auto">
              <a:xfrm rot="5400000" flipV="1">
                <a:off x="2015716" y="2384884"/>
                <a:ext cx="0" cy="108012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</p:spPr>
          </p:cxnSp>
          <p:sp>
            <p:nvSpPr>
              <p:cNvPr id="59" name="Oval 58"/>
              <p:cNvSpPr>
                <a:spLocks noChangeAspect="1"/>
              </p:cNvSpPr>
              <p:nvPr/>
            </p:nvSpPr>
            <p:spPr bwMode="auto">
              <a:xfrm>
                <a:off x="1426328" y="2875616"/>
                <a:ext cx="108016" cy="108016"/>
              </a:xfrm>
              <a:prstGeom prst="ellipse">
                <a:avLst/>
              </a:prstGeom>
              <a:solidFill>
                <a:srgbClr val="FF000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342900" indent="-342900">
                  <a:buFont typeface="Wingdings" pitchFamily="48" charset="2"/>
                  <a:buChar char="n"/>
                </a:pPr>
                <a:endParaRPr lang="en-US">
                  <a:latin typeface="Times New Roman" pitchFamily="48" charset="0"/>
                </a:endParaRPr>
              </a:p>
            </p:txBody>
          </p:sp>
        </p:grpSp>
        <p:pic>
          <p:nvPicPr>
            <p:cNvPr id="55" name="Picture 54" descr="latex-image-1.pdf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67745" y="1771894"/>
              <a:ext cx="105440" cy="140587"/>
            </a:xfrm>
            <a:prstGeom prst="rect">
              <a:avLst/>
            </a:prstGeom>
          </p:spPr>
        </p:pic>
        <p:pic>
          <p:nvPicPr>
            <p:cNvPr id="56" name="Picture 55" descr="latex-image-1.pdf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09160" y="2618630"/>
              <a:ext cx="111298" cy="99583"/>
            </a:xfrm>
            <a:prstGeom prst="rect">
              <a:avLst/>
            </a:prstGeom>
          </p:spPr>
        </p:pic>
      </p:grpSp>
      <p:grpSp>
        <p:nvGrpSpPr>
          <p:cNvPr id="60" name="Group 59"/>
          <p:cNvGrpSpPr/>
          <p:nvPr/>
        </p:nvGrpSpPr>
        <p:grpSpPr>
          <a:xfrm>
            <a:off x="8427600" y="2084400"/>
            <a:ext cx="1129448" cy="1138808"/>
            <a:chOff x="2173056" y="1700808"/>
            <a:chExt cx="1129448" cy="1138808"/>
          </a:xfrm>
        </p:grpSpPr>
        <p:grpSp>
          <p:nvGrpSpPr>
            <p:cNvPr id="61" name="Group 60"/>
            <p:cNvGrpSpPr/>
            <p:nvPr/>
          </p:nvGrpSpPr>
          <p:grpSpPr>
            <a:xfrm>
              <a:off x="2173056" y="1700808"/>
              <a:ext cx="1129448" cy="1138808"/>
              <a:chOff x="1426328" y="1844824"/>
              <a:chExt cx="1129448" cy="1138808"/>
            </a:xfrm>
          </p:grpSpPr>
          <p:cxnSp>
            <p:nvCxnSpPr>
              <p:cNvPr id="64" name="Straight Connector 63"/>
              <p:cNvCxnSpPr/>
              <p:nvPr/>
            </p:nvCxnSpPr>
            <p:spPr bwMode="auto">
              <a:xfrm flipV="1">
                <a:off x="1475656" y="1844824"/>
                <a:ext cx="0" cy="108012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</p:spPr>
          </p:cxnSp>
          <p:cxnSp>
            <p:nvCxnSpPr>
              <p:cNvPr id="65" name="Straight Connector 64"/>
              <p:cNvCxnSpPr/>
              <p:nvPr/>
            </p:nvCxnSpPr>
            <p:spPr bwMode="auto">
              <a:xfrm rot="5400000" flipV="1">
                <a:off x="2015716" y="2384884"/>
                <a:ext cx="0" cy="108012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</p:spPr>
          </p:cxnSp>
          <p:sp>
            <p:nvSpPr>
              <p:cNvPr id="66" name="Oval 65"/>
              <p:cNvSpPr>
                <a:spLocks noChangeAspect="1"/>
              </p:cNvSpPr>
              <p:nvPr/>
            </p:nvSpPr>
            <p:spPr bwMode="auto">
              <a:xfrm>
                <a:off x="1426328" y="2875616"/>
                <a:ext cx="108016" cy="108016"/>
              </a:xfrm>
              <a:prstGeom prst="ellipse">
                <a:avLst/>
              </a:prstGeom>
              <a:solidFill>
                <a:srgbClr val="FF000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342900" indent="-342900">
                  <a:buFont typeface="Wingdings" pitchFamily="48" charset="2"/>
                  <a:buChar char="n"/>
                </a:pPr>
                <a:endParaRPr lang="en-US">
                  <a:latin typeface="Times New Roman" pitchFamily="48" charset="0"/>
                </a:endParaRPr>
              </a:p>
            </p:txBody>
          </p:sp>
        </p:grpSp>
        <p:pic>
          <p:nvPicPr>
            <p:cNvPr id="62" name="Picture 61" descr="latex-image-1.pdf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67745" y="1771894"/>
              <a:ext cx="105440" cy="140587"/>
            </a:xfrm>
            <a:prstGeom prst="rect">
              <a:avLst/>
            </a:prstGeom>
          </p:spPr>
        </p:pic>
        <p:pic>
          <p:nvPicPr>
            <p:cNvPr id="63" name="Picture 62" descr="latex-image-1.pdf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09160" y="2618630"/>
              <a:ext cx="111298" cy="99583"/>
            </a:xfrm>
            <a:prstGeom prst="rect">
              <a:avLst/>
            </a:prstGeom>
          </p:spPr>
        </p:pic>
      </p:grpSp>
      <p:pic>
        <p:nvPicPr>
          <p:cNvPr id="69" name="Picture 68" descr="B_x(x,_y+_delta_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9576" y="4560664"/>
            <a:ext cx="5194300" cy="1244600"/>
          </a:xfrm>
          <a:prstGeom prst="rect">
            <a:avLst/>
          </a:prstGeom>
        </p:spPr>
      </p:pic>
      <p:grpSp>
        <p:nvGrpSpPr>
          <p:cNvPr id="70" name="Group 69"/>
          <p:cNvGrpSpPr/>
          <p:nvPr/>
        </p:nvGrpSpPr>
        <p:grpSpPr>
          <a:xfrm>
            <a:off x="5591945" y="4848093"/>
            <a:ext cx="2084187" cy="675672"/>
            <a:chOff x="4067944" y="4436509"/>
            <a:chExt cx="2084187" cy="675672"/>
          </a:xfrm>
        </p:grpSpPr>
        <p:sp>
          <p:nvSpPr>
            <p:cNvPr id="71" name="AutoShape 6"/>
            <p:cNvSpPr>
              <a:spLocks/>
            </p:cNvSpPr>
            <p:nvPr/>
          </p:nvSpPr>
          <p:spPr bwMode="auto">
            <a:xfrm rot="5419254">
              <a:off x="4787577" y="4293718"/>
              <a:ext cx="171617" cy="457200"/>
            </a:xfrm>
            <a:prstGeom prst="rightBrace">
              <a:avLst>
                <a:gd name="adj1" fmla="val 16901"/>
                <a:gd name="adj2" fmla="val 49435"/>
              </a:avLst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 sz="2000"/>
            </a:p>
          </p:txBody>
        </p:sp>
        <p:sp>
          <p:nvSpPr>
            <p:cNvPr id="72" name="AutoShape 7"/>
            <p:cNvSpPr>
              <a:spLocks/>
            </p:cNvSpPr>
            <p:nvPr/>
          </p:nvSpPr>
          <p:spPr bwMode="auto">
            <a:xfrm rot="5400000">
              <a:off x="5636139" y="4251598"/>
              <a:ext cx="165003" cy="557938"/>
            </a:xfrm>
            <a:prstGeom prst="rightBrace">
              <a:avLst>
                <a:gd name="adj1" fmla="val 16901"/>
                <a:gd name="adj2" fmla="val 49435"/>
              </a:avLst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 sz="2000"/>
            </a:p>
          </p:txBody>
        </p:sp>
        <p:sp>
          <p:nvSpPr>
            <p:cNvPr id="73" name="Rectangle 14"/>
            <p:cNvSpPr>
              <a:spLocks noChangeArrowheads="1"/>
            </p:cNvSpPr>
            <p:nvPr/>
          </p:nvSpPr>
          <p:spPr bwMode="auto">
            <a:xfrm>
              <a:off x="4067944" y="4539129"/>
              <a:ext cx="2084187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l">
                <a:buFont typeface="Wingdings" charset="0"/>
                <a:buNone/>
              </a:pPr>
              <a:r>
                <a:rPr lang="en-US" sz="1800" dirty="0">
                  <a:latin typeface="Arial"/>
                  <a:cs typeface="Arial"/>
                </a:rPr>
                <a:t>quadrupole  dipole</a:t>
              </a:r>
              <a:endParaRPr lang="en-GB" sz="1800" dirty="0">
                <a:latin typeface="Arial"/>
                <a:cs typeface="Arial"/>
              </a:endParaRPr>
            </a:p>
          </p:txBody>
        </p:sp>
        <p:sp>
          <p:nvSpPr>
            <p:cNvPr id="74" name="AutoShape 6"/>
            <p:cNvSpPr>
              <a:spLocks/>
            </p:cNvSpPr>
            <p:nvPr/>
          </p:nvSpPr>
          <p:spPr bwMode="auto">
            <a:xfrm rot="16200000">
              <a:off x="4786800" y="4797773"/>
              <a:ext cx="171617" cy="457200"/>
            </a:xfrm>
            <a:prstGeom prst="rightBrace">
              <a:avLst>
                <a:gd name="adj1" fmla="val 16901"/>
                <a:gd name="adj2" fmla="val 49435"/>
              </a:avLst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 sz="2000"/>
            </a:p>
          </p:txBody>
        </p:sp>
      </p:grpSp>
      <p:sp>
        <p:nvSpPr>
          <p:cNvPr id="76" name="TextBox 75"/>
          <p:cNvSpPr txBox="1"/>
          <p:nvPr/>
        </p:nvSpPr>
        <p:spPr>
          <a:xfrm>
            <a:off x="7645958" y="4992713"/>
            <a:ext cx="27705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800" i="1" dirty="0">
                <a:solidFill>
                  <a:srgbClr val="FF0000"/>
                </a:solidFill>
                <a:latin typeface="Arial"/>
                <a:cs typeface="Arial"/>
              </a:rPr>
              <a:t>vertical offset creates vertical (skew) dipole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BB3296-83B2-14B4-72FF-59B23F35A9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5B3237-0B93-489E-AB03-660D1248BD9A}" type="datetime1">
              <a:rPr lang="en-US" smtClean="0"/>
              <a:t>6/4/2024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3F44C6-3476-7678-E786-31A0C74F92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Linear Imperfections and Correction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54ABA95-F563-9356-99CF-DC9F611C95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17</a:t>
            </a:fld>
            <a:endParaRPr lang="en-US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5A6990DF-F9A2-270C-8EE5-02CEA1DFD792}"/>
              </a:ext>
            </a:extLst>
          </p:cNvPr>
          <p:cNvGrpSpPr/>
          <p:nvPr/>
        </p:nvGrpSpPr>
        <p:grpSpPr>
          <a:xfrm>
            <a:off x="4359555" y="3179935"/>
            <a:ext cx="411781" cy="394983"/>
            <a:chOff x="4359555" y="3179935"/>
            <a:chExt cx="411781" cy="394983"/>
          </a:xfrm>
        </p:grpSpPr>
        <p:pic>
          <p:nvPicPr>
            <p:cNvPr id="67" name="Picture 66" descr="-_delta_y.pdf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74075" y="3284879"/>
              <a:ext cx="397261" cy="221999"/>
            </a:xfrm>
            <a:prstGeom prst="rect">
              <a:avLst/>
            </a:prstGeom>
          </p:spPr>
        </p:pic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DE1121D4-815A-2789-3234-96B4E9BDBCBE}"/>
                </a:ext>
              </a:extLst>
            </p:cNvPr>
            <p:cNvCxnSpPr>
              <a:cxnSpLocks/>
            </p:cNvCxnSpPr>
            <p:nvPr/>
          </p:nvCxnSpPr>
          <p:spPr>
            <a:xfrm>
              <a:off x="4359555" y="3179935"/>
              <a:ext cx="0" cy="394983"/>
            </a:xfrm>
            <a:prstGeom prst="straightConnector1">
              <a:avLst/>
            </a:prstGeom>
            <a:ln w="12700">
              <a:solidFill>
                <a:schemeClr val="accent5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5648865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SzPct val="100000"/>
              <a:buFont typeface="+mj-lt"/>
              <a:buAutoNum type="arabicPeriod" startAt="2"/>
            </a:pPr>
            <a:r>
              <a:rPr lang="en-US" dirty="0"/>
              <a:t>Ideal machine toy model with </a:t>
            </a:r>
            <a:r>
              <a:rPr lang="en-US" dirty="0">
                <a:solidFill>
                  <a:srgbClr val="BE1787"/>
                </a:solidFill>
              </a:rPr>
              <a:t>dipole error </a:t>
            </a:r>
            <a:r>
              <a:rPr lang="en-US" dirty="0"/>
              <a:t>(unintended deflection) somewhere </a:t>
            </a:r>
          </a:p>
          <a:p>
            <a:pPr marL="914400" lvl="1" indent="-457200">
              <a:buSzPct val="100000"/>
              <a:buFont typeface="+mj-lt"/>
              <a:buAutoNum type="alphaLcParenR"/>
            </a:pPr>
            <a:r>
              <a:rPr lang="en-US" u="sng" dirty="0"/>
              <a:t>Particle injected on the design orbit </a:t>
            </a:r>
            <a:r>
              <a:rPr lang="is-IS" u="sng" dirty="0"/>
              <a:t>… </a:t>
            </a:r>
            <a:r>
              <a:rPr lang="en-US" u="sng" dirty="0"/>
              <a:t>receives dipole kick every turn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Illustration of closed orbit distortion</a:t>
            </a:r>
          </a:p>
        </p:txBody>
      </p:sp>
      <p:pic>
        <p:nvPicPr>
          <p:cNvPr id="13" name="Picture 12" descr="Q4.270_turns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5520" y="2708920"/>
            <a:ext cx="8784000" cy="3513600"/>
          </a:xfrm>
          <a:prstGeom prst="rect">
            <a:avLst/>
          </a:prstGeom>
        </p:spPr>
      </p:pic>
      <p:pic>
        <p:nvPicPr>
          <p:cNvPr id="14" name="Picture 13" descr="Q4.270_turns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5520" y="2708920"/>
            <a:ext cx="8784000" cy="3513600"/>
          </a:xfrm>
          <a:prstGeom prst="rect">
            <a:avLst/>
          </a:prstGeom>
        </p:spPr>
      </p:pic>
      <p:pic>
        <p:nvPicPr>
          <p:cNvPr id="15" name="Picture 14" descr="Q4.270_turns3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5520" y="2708920"/>
            <a:ext cx="8784000" cy="3513600"/>
          </a:xfrm>
          <a:prstGeom prst="rect">
            <a:avLst/>
          </a:prstGeom>
        </p:spPr>
      </p:pic>
      <p:pic>
        <p:nvPicPr>
          <p:cNvPr id="16" name="Picture 15" descr="Q4.270_turns4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5520" y="2708920"/>
            <a:ext cx="8784000" cy="3513600"/>
          </a:xfrm>
          <a:prstGeom prst="rect">
            <a:avLst/>
          </a:prstGeom>
        </p:spPr>
      </p:pic>
      <p:pic>
        <p:nvPicPr>
          <p:cNvPr id="17" name="Picture 16" descr="Q4.270_turns5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5520" y="2708920"/>
            <a:ext cx="8784000" cy="3513600"/>
          </a:xfrm>
          <a:prstGeom prst="rect">
            <a:avLst/>
          </a:prstGeom>
        </p:spPr>
      </p:pic>
      <p:pic>
        <p:nvPicPr>
          <p:cNvPr id="18" name="Picture 17" descr="Q4.270_turns100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5520" y="2708920"/>
            <a:ext cx="8784000" cy="3513600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91397D-C8FB-1F89-075B-A9E03D9E63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F5BC6-80AE-4BEB-A06E-009B87BE2BDD}" type="datetime1">
              <a:rPr lang="en-US" smtClean="0"/>
              <a:t>6/4/2024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AC9F95-7525-4A95-7521-F0BF9668B2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Linear Imperfections and Correction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5CB099-3AE1-B62F-97AC-97B4DBD8D9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80A46B9-21E3-1B78-D12D-84B5F3DFB7CA}"/>
              </a:ext>
            </a:extLst>
          </p:cNvPr>
          <p:cNvSpPr txBox="1"/>
          <p:nvPr/>
        </p:nvSpPr>
        <p:spPr>
          <a:xfrm>
            <a:off x="4369491" y="2664424"/>
            <a:ext cx="1691490" cy="276999"/>
          </a:xfrm>
          <a:prstGeom prst="rect">
            <a:avLst/>
          </a:prstGeom>
          <a:noFill/>
          <a:ln w="28575">
            <a:noFill/>
          </a:ln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200" b="1" dirty="0">
                <a:solidFill>
                  <a:srgbClr val="FF0000"/>
                </a:solidFill>
                <a:latin typeface="Arial"/>
                <a:cs typeface="Arial"/>
              </a:rPr>
              <a:t>Dipole error location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8088B26E-528C-719D-A621-6B7903787E63}"/>
              </a:ext>
            </a:extLst>
          </p:cNvPr>
          <p:cNvCxnSpPr>
            <a:cxnSpLocks/>
          </p:cNvCxnSpPr>
          <p:nvPr/>
        </p:nvCxnSpPr>
        <p:spPr>
          <a:xfrm flipH="1">
            <a:off x="4151784" y="2873750"/>
            <a:ext cx="269160" cy="20187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239006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SzPct val="100000"/>
              <a:buFont typeface="+mj-lt"/>
              <a:buAutoNum type="arabicPeriod" startAt="2"/>
            </a:pPr>
            <a:r>
              <a:rPr lang="en-US" dirty="0"/>
              <a:t>Ideal machine toy model with </a:t>
            </a:r>
            <a:r>
              <a:rPr lang="en-US" dirty="0">
                <a:solidFill>
                  <a:srgbClr val="BE1787"/>
                </a:solidFill>
              </a:rPr>
              <a:t>dipole error </a:t>
            </a:r>
            <a:r>
              <a:rPr lang="en-US" dirty="0"/>
              <a:t>(unintended deflection) somewhere</a:t>
            </a:r>
          </a:p>
          <a:p>
            <a:pPr marL="914400" lvl="1" indent="-457200">
              <a:buSzPct val="100000"/>
              <a:buFont typeface="+mj-lt"/>
              <a:buAutoNum type="alphaLcParenR"/>
            </a:pPr>
            <a:r>
              <a:rPr lang="en-US" u="sng" dirty="0"/>
              <a:t>Particle injected on the design orbit </a:t>
            </a:r>
            <a:r>
              <a:rPr lang="is-IS" u="sng" dirty="0"/>
              <a:t>… </a:t>
            </a:r>
            <a:r>
              <a:rPr lang="en-US" u="sng" dirty="0"/>
              <a:t>receives dipole kick every turn </a:t>
            </a:r>
            <a:r>
              <a:rPr lang="is-IS" u="sng" dirty="0"/>
              <a:t>… and consequently </a:t>
            </a:r>
            <a:r>
              <a:rPr lang="en-US" u="sng" dirty="0"/>
              <a:t>performs betatron oscillation around a </a:t>
            </a:r>
            <a:r>
              <a:rPr lang="en-US" b="1" u="sng" dirty="0"/>
              <a:t>distorted closed orbit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Illustration of closed orbit distortion</a:t>
            </a:r>
          </a:p>
        </p:txBody>
      </p:sp>
      <p:pic>
        <p:nvPicPr>
          <p:cNvPr id="10" name="Picture 9" descr="Q4.270_turns10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5520" y="2708920"/>
            <a:ext cx="8784000" cy="3513600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9BF3EA-1FEF-DDB1-9827-8E61D858E2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4F166-27C8-452B-A7C5-C72778C274F9}" type="datetime1">
              <a:rPr lang="en-US" smtClean="0"/>
              <a:t>6/4/2024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B7A362-5AC7-DE19-2615-99F94C76B8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Linear Imperfections and Correction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8D7DCB-20A4-09B1-AA83-5C392613B6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92144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Outline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Introduction</a:t>
            </a:r>
          </a:p>
          <a:p>
            <a:r>
              <a:rPr lang="en-US" dirty="0"/>
              <a:t>Closed orbit distortion (steering error)</a:t>
            </a:r>
          </a:p>
          <a:p>
            <a:pPr lvl="1">
              <a:buFont typeface="Wingdings" charset="0"/>
              <a:buChar char="q"/>
            </a:pPr>
            <a:r>
              <a:rPr lang="en-US" dirty="0"/>
              <a:t>Beam orbit stability</a:t>
            </a:r>
          </a:p>
          <a:p>
            <a:pPr lvl="1">
              <a:buFont typeface="Wingdings" charset="0"/>
              <a:buChar char="q"/>
            </a:pPr>
            <a:r>
              <a:rPr lang="en-US" dirty="0"/>
              <a:t>Imperfections leading to closed orbit distortion</a:t>
            </a:r>
          </a:p>
          <a:p>
            <a:r>
              <a:rPr lang="en-US" dirty="0"/>
              <a:t>Optics function distortion (gradient error)</a:t>
            </a:r>
          </a:p>
          <a:p>
            <a:pPr lvl="1">
              <a:buFont typeface="Wingdings" charset="0"/>
              <a:buChar char="q"/>
            </a:pPr>
            <a:r>
              <a:rPr lang="en-US" dirty="0"/>
              <a:t>Imperfections leading to optics distortion</a:t>
            </a:r>
          </a:p>
          <a:p>
            <a:pPr lvl="1">
              <a:buFont typeface="Wingdings" charset="0"/>
              <a:buChar char="q"/>
            </a:pPr>
            <a:r>
              <a:rPr lang="en-US" dirty="0"/>
              <a:t>Tune-shift and beta distortion due to gradient errors</a:t>
            </a:r>
          </a:p>
          <a:p>
            <a:r>
              <a:rPr lang="en-US" dirty="0"/>
              <a:t>Coupling error</a:t>
            </a:r>
          </a:p>
          <a:p>
            <a:pPr lvl="1">
              <a:buFont typeface="Wingdings" charset="0"/>
              <a:buChar char="q"/>
            </a:pPr>
            <a:r>
              <a:rPr lang="en-US" dirty="0"/>
              <a:t>Coupling errors and their effect</a:t>
            </a:r>
          </a:p>
          <a:p>
            <a:pPr lvl="1">
              <a:buFont typeface="Wingdings" charset="0"/>
              <a:buChar char="q"/>
            </a:pPr>
            <a:r>
              <a:rPr lang="en-US" dirty="0"/>
              <a:t>Coupling correction</a:t>
            </a:r>
          </a:p>
          <a:p>
            <a:r>
              <a:rPr lang="en-US" dirty="0"/>
              <a:t>Summary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8796FEA-6CCB-9C74-936A-DBC819E92CA8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73DA10F-B626-46D3-BD76-967708FF9433}" type="datetime1">
              <a:rPr lang="en-US" smtClean="0"/>
              <a:t>6/4/2024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1F19B92-2FFC-D420-7A67-40F95F7B6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Linear Imperfections and Correction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C8F9EE8-B3C3-2948-F230-441011D6499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9" name="Picture Placeholder 8" descr="A close-up of a machine&#10;&#10;Description automatically generated with low confidence">
            <a:extLst>
              <a:ext uri="{FF2B5EF4-FFF2-40B4-BE49-F238E27FC236}">
                <a16:creationId xmlns:a16="http://schemas.microsoft.com/office/drawing/2014/main" id="{88C4D5CB-7F40-09D4-F634-9D0366E3E084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/>
                    </a14:imgEffect>
                  </a14:imgLayer>
                </a14:imgProps>
              </a:ext>
            </a:extLst>
          </a:blip>
          <a:srcRect t="11364" b="11364"/>
          <a:stretch>
            <a:fillRect/>
          </a:stretch>
        </p:blipFill>
        <p:spPr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750645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SzPct val="100000"/>
              <a:buFont typeface="+mj-lt"/>
              <a:buAutoNum type="arabicPeriod" startAt="2"/>
            </a:pPr>
            <a:r>
              <a:rPr lang="en-US" dirty="0"/>
              <a:t>Ideal machine toy model with </a:t>
            </a:r>
            <a:r>
              <a:rPr lang="en-US" dirty="0">
                <a:solidFill>
                  <a:srgbClr val="BE1787"/>
                </a:solidFill>
              </a:rPr>
              <a:t>dipole error </a:t>
            </a:r>
            <a:r>
              <a:rPr lang="en-US" dirty="0"/>
              <a:t>(unintended deflection) somewhere</a:t>
            </a:r>
          </a:p>
          <a:p>
            <a:pPr marL="914400" lvl="1" indent="-457200">
              <a:buSzPct val="100000"/>
              <a:buFont typeface="+mj-lt"/>
              <a:buAutoNum type="alphaLcParenR"/>
            </a:pPr>
            <a:r>
              <a:rPr lang="en-US" u="sng" dirty="0"/>
              <a:t>Particle injected on the design orbit </a:t>
            </a:r>
            <a:r>
              <a:rPr lang="is-IS" u="sng" dirty="0"/>
              <a:t>… </a:t>
            </a:r>
            <a:r>
              <a:rPr lang="en-US" u="sng" dirty="0"/>
              <a:t>receives dipole kick every turn </a:t>
            </a:r>
            <a:r>
              <a:rPr lang="is-IS" u="sng" dirty="0"/>
              <a:t>… and consequently </a:t>
            </a:r>
            <a:r>
              <a:rPr lang="en-US" u="sng" dirty="0"/>
              <a:t>performs </a:t>
            </a:r>
            <a:r>
              <a:rPr lang="en-US" u="sng" dirty="0" err="1"/>
              <a:t>betatron</a:t>
            </a:r>
            <a:r>
              <a:rPr lang="en-US" u="sng" dirty="0"/>
              <a:t> oscillation around a </a:t>
            </a:r>
            <a:r>
              <a:rPr lang="en-US" b="1" u="sng" dirty="0"/>
              <a:t>distorted closed orbit</a:t>
            </a:r>
          </a:p>
          <a:p>
            <a:pPr marL="914400" lvl="1" indent="-457200">
              <a:buSzPct val="100000"/>
              <a:buFont typeface="+mj-lt"/>
              <a:buAutoNum type="alphaLcParenR"/>
            </a:pPr>
            <a:r>
              <a:rPr lang="en-US" u="sng" dirty="0"/>
              <a:t>Particle injected onto distorted closed orbit remains on closed orbit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Illustration of closed orbit distortion</a:t>
            </a:r>
          </a:p>
        </p:txBody>
      </p:sp>
      <p:pic>
        <p:nvPicPr>
          <p:cNvPr id="5" name="Picture 4" descr="Q4.270_turns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5520" y="2708920"/>
            <a:ext cx="8784000" cy="3513600"/>
          </a:xfrm>
          <a:prstGeom prst="rect">
            <a:avLst/>
          </a:prstGeom>
        </p:spPr>
      </p:pic>
      <p:grpSp>
        <p:nvGrpSpPr>
          <p:cNvPr id="17" name="Group 16">
            <a:extLst>
              <a:ext uri="{FF2B5EF4-FFF2-40B4-BE49-F238E27FC236}">
                <a16:creationId xmlns:a16="http://schemas.microsoft.com/office/drawing/2014/main" id="{25C3A2FA-3485-3B47-7B62-47C2D9FE7EE4}"/>
              </a:ext>
            </a:extLst>
          </p:cNvPr>
          <p:cNvGrpSpPr/>
          <p:nvPr/>
        </p:nvGrpSpPr>
        <p:grpSpPr>
          <a:xfrm>
            <a:off x="2332493" y="3936898"/>
            <a:ext cx="3553176" cy="539145"/>
            <a:chOff x="2332493" y="3936898"/>
            <a:chExt cx="3553176" cy="539145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8A7D3307-342F-77C9-68F7-0874C8769906}"/>
                </a:ext>
              </a:extLst>
            </p:cNvPr>
            <p:cNvSpPr txBox="1"/>
            <p:nvPr/>
          </p:nvSpPr>
          <p:spPr>
            <a:xfrm>
              <a:off x="2632854" y="3936898"/>
              <a:ext cx="3252815" cy="276999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sz="1200" b="1" dirty="0">
                  <a:solidFill>
                    <a:schemeClr val="accent6"/>
                  </a:solidFill>
                  <a:latin typeface="Arial"/>
                  <a:cs typeface="Arial"/>
                </a:rPr>
                <a:t>Starting point on closed orbit coordinates</a:t>
              </a:r>
            </a:p>
          </p:txBody>
        </p: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4A4060A4-BC38-1285-AD88-5FC0CBEA514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399783" y="4169894"/>
              <a:ext cx="269160" cy="201870"/>
            </a:xfrm>
            <a:prstGeom prst="straightConnector1">
              <a:avLst/>
            </a:prstGeom>
            <a:ln w="28575">
              <a:solidFill>
                <a:schemeClr val="accent6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0125A3D3-7273-206F-F318-B8D06D66A53F}"/>
                </a:ext>
              </a:extLst>
            </p:cNvPr>
            <p:cNvSpPr/>
            <p:nvPr/>
          </p:nvSpPr>
          <p:spPr>
            <a:xfrm>
              <a:off x="2332493" y="4408753"/>
              <a:ext cx="67290" cy="67290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</p:grpSp>
      <p:pic>
        <p:nvPicPr>
          <p:cNvPr id="8" name="Picture 7" descr="Q4.270_turns100_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5520" y="2708920"/>
            <a:ext cx="8784000" cy="3513600"/>
          </a:xfrm>
          <a:prstGeom prst="rect">
            <a:avLst/>
          </a:prstGeom>
        </p:spPr>
      </p:pic>
      <p:grpSp>
        <p:nvGrpSpPr>
          <p:cNvPr id="16" name="Group 15">
            <a:extLst>
              <a:ext uri="{FF2B5EF4-FFF2-40B4-BE49-F238E27FC236}">
                <a16:creationId xmlns:a16="http://schemas.microsoft.com/office/drawing/2014/main" id="{2524E94A-7F2B-B1BC-A900-51E0C62815D8}"/>
              </a:ext>
            </a:extLst>
          </p:cNvPr>
          <p:cNvGrpSpPr/>
          <p:nvPr/>
        </p:nvGrpSpPr>
        <p:grpSpPr>
          <a:xfrm>
            <a:off x="2422566" y="4550551"/>
            <a:ext cx="5011387" cy="894673"/>
            <a:chOff x="2422566" y="4550551"/>
            <a:chExt cx="5011387" cy="894673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77C73AE3-0AE1-F654-E429-A3CAE7EDC7FF}"/>
                </a:ext>
              </a:extLst>
            </p:cNvPr>
            <p:cNvSpPr txBox="1"/>
            <p:nvPr/>
          </p:nvSpPr>
          <p:spPr>
            <a:xfrm>
              <a:off x="3011135" y="5168225"/>
              <a:ext cx="3595857" cy="276999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sz="1200" b="1" dirty="0">
                  <a:solidFill>
                    <a:schemeClr val="accent6"/>
                  </a:solidFill>
                  <a:latin typeface="Arial"/>
                  <a:cs typeface="Arial"/>
                </a:rPr>
                <a:t>Same particle coordinates after one(all) turn(s)</a:t>
              </a:r>
            </a:p>
          </p:txBody>
        </p:sp>
        <p:sp>
          <p:nvSpPr>
            <p:cNvPr id="15" name="Freeform 14">
              <a:extLst>
                <a:ext uri="{FF2B5EF4-FFF2-40B4-BE49-F238E27FC236}">
                  <a16:creationId xmlns:a16="http://schemas.microsoft.com/office/drawing/2014/main" id="{0E47B3E6-21A4-1F3A-EF08-9E9D34CB08B1}"/>
                </a:ext>
              </a:extLst>
            </p:cNvPr>
            <p:cNvSpPr/>
            <p:nvPr/>
          </p:nvSpPr>
          <p:spPr>
            <a:xfrm>
              <a:off x="2422566" y="4550551"/>
              <a:ext cx="5011387" cy="607905"/>
            </a:xfrm>
            <a:custGeom>
              <a:avLst/>
              <a:gdLst>
                <a:gd name="connsiteX0" fmla="*/ 5011387 w 5011387"/>
                <a:gd name="connsiteY0" fmla="*/ 0 h 439748"/>
                <a:gd name="connsiteX1" fmla="*/ 2565070 w 5011387"/>
                <a:gd name="connsiteY1" fmla="*/ 439387 h 439748"/>
                <a:gd name="connsiteX2" fmla="*/ 0 w 5011387"/>
                <a:gd name="connsiteY2" fmla="*/ 59377 h 439748"/>
                <a:gd name="connsiteX0" fmla="*/ 5011387 w 5011387"/>
                <a:gd name="connsiteY0" fmla="*/ 0 h 439748"/>
                <a:gd name="connsiteX1" fmla="*/ 2565070 w 5011387"/>
                <a:gd name="connsiteY1" fmla="*/ 439387 h 439748"/>
                <a:gd name="connsiteX2" fmla="*/ 0 w 5011387"/>
                <a:gd name="connsiteY2" fmla="*/ 59377 h 439748"/>
                <a:gd name="connsiteX0" fmla="*/ 5011387 w 5011387"/>
                <a:gd name="connsiteY0" fmla="*/ 0 h 391646"/>
                <a:gd name="connsiteX1" fmla="*/ 2565070 w 5011387"/>
                <a:gd name="connsiteY1" fmla="*/ 391285 h 391646"/>
                <a:gd name="connsiteX2" fmla="*/ 0 w 5011387"/>
                <a:gd name="connsiteY2" fmla="*/ 11275 h 391646"/>
                <a:gd name="connsiteX0" fmla="*/ 5011387 w 5011387"/>
                <a:gd name="connsiteY0" fmla="*/ 0 h 392462"/>
                <a:gd name="connsiteX1" fmla="*/ 2565070 w 5011387"/>
                <a:gd name="connsiteY1" fmla="*/ 391285 h 392462"/>
                <a:gd name="connsiteX2" fmla="*/ 0 w 5011387"/>
                <a:gd name="connsiteY2" fmla="*/ 11275 h 3924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011387" h="392462">
                  <a:moveTo>
                    <a:pt x="5011387" y="0"/>
                  </a:moveTo>
                  <a:cubicBezTo>
                    <a:pt x="4673204" y="306575"/>
                    <a:pt x="3400301" y="381389"/>
                    <a:pt x="2565070" y="391285"/>
                  </a:cubicBezTo>
                  <a:cubicBezTo>
                    <a:pt x="1729839" y="401181"/>
                    <a:pt x="451745" y="354904"/>
                    <a:pt x="0" y="11275"/>
                  </a:cubicBezTo>
                </a:path>
              </a:pathLst>
            </a:custGeom>
            <a:noFill/>
            <a:ln w="28575">
              <a:solidFill>
                <a:schemeClr val="accent6"/>
              </a:solidFill>
              <a:prstDash val="sysDash"/>
              <a:headEnd type="none" w="med" len="med"/>
              <a:tailEnd type="triangl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</p:grpSp>
      <p:sp>
        <p:nvSpPr>
          <p:cNvPr id="11" name="Oval 10"/>
          <p:cNvSpPr/>
          <p:nvPr/>
        </p:nvSpPr>
        <p:spPr bwMode="auto">
          <a:xfrm>
            <a:off x="6600056" y="5157192"/>
            <a:ext cx="1008112" cy="576064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indent="-342900">
              <a:buFont typeface="Wingdings" pitchFamily="48" charset="2"/>
              <a:buChar char="n"/>
            </a:pPr>
            <a:endParaRPr lang="en-US">
              <a:latin typeface="Times New Roman" pitchFamily="48" charset="0"/>
            </a:endParaRPr>
          </a:p>
        </p:txBody>
      </p:sp>
      <p:pic>
        <p:nvPicPr>
          <p:cNvPr id="7" name="Picture 6" descr="Q4.270_turns100_CO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5520" y="2708920"/>
            <a:ext cx="8784000" cy="3513600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66164B-23B6-80A1-657A-2C6E4A386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C391D2-EFEF-4E99-8743-B071208294F8}" type="datetime1">
              <a:rPr lang="en-US" smtClean="0"/>
              <a:t>6/4/2024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C63040A-825D-5AA5-847C-9C6251F333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Linear Imperfections and Correction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4586B47-D65A-69A2-68F2-C421729884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91847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Single dipole kick vs. tune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A65350-0C0B-159E-19B6-EF09ECE4C1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08D8B-6024-4956-9D70-2ED8D0B14165}" type="datetime1">
              <a:rPr lang="en-US" smtClean="0"/>
              <a:t>6/4/2024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A5B663-FF2B-3C03-0CC2-40DD79F0E8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Linear Imperfections and Correction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2E2AF7C-CB60-B99F-5662-C718ED58FD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21</a:t>
            </a:fld>
            <a:endParaRPr lang="en-US" dirty="0"/>
          </a:p>
        </p:txBody>
      </p:sp>
      <p:pic>
        <p:nvPicPr>
          <p:cNvPr id="16" name="Picture 15" descr="Q4.470_turns100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5520" y="2708920"/>
            <a:ext cx="8784000" cy="3513600"/>
          </a:xfrm>
          <a:prstGeom prst="rect">
            <a:avLst/>
          </a:prstGeom>
        </p:spPr>
      </p:pic>
      <p:sp>
        <p:nvSpPr>
          <p:cNvPr id="17" name="Oval 16"/>
          <p:cNvSpPr/>
          <p:nvPr/>
        </p:nvSpPr>
        <p:spPr bwMode="auto">
          <a:xfrm>
            <a:off x="6600056" y="5157192"/>
            <a:ext cx="1008112" cy="576064"/>
          </a:xfrm>
          <a:prstGeom prst="ellips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indent="-342900">
              <a:buFont typeface="Wingdings" pitchFamily="48" charset="2"/>
              <a:buChar char="n"/>
            </a:pPr>
            <a:endParaRPr lang="en-US">
              <a:latin typeface="Times New Roman" pitchFamily="4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596887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b="1" i="1" dirty="0"/>
              <a:t>Note:</a:t>
            </a:r>
            <a:r>
              <a:rPr lang="en-US" b="1" dirty="0"/>
              <a:t> </a:t>
            </a:r>
            <a:r>
              <a:rPr lang="en-US" dirty="0"/>
              <a:t>the closed orbit distortion propagates with the </a:t>
            </a:r>
            <a:r>
              <a:rPr lang="en-US" dirty="0" err="1"/>
              <a:t>betatron</a:t>
            </a:r>
            <a:r>
              <a:rPr lang="en-US" dirty="0"/>
              <a:t> phase advance (e.g. </a:t>
            </a:r>
            <a:r>
              <a:rPr lang="en-US" b="1" dirty="0"/>
              <a:t>single kick induces 4 oscillations for a tune of Q=4.x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Closed orbit distortion is most critical for </a:t>
            </a:r>
            <a:r>
              <a:rPr lang="en-US" b="1" dirty="0">
                <a:solidFill>
                  <a:srgbClr val="FF0000"/>
                </a:solidFill>
              </a:rPr>
              <a:t>tunes close to integer </a:t>
            </a:r>
            <a:r>
              <a:rPr lang="en-US" b="1" dirty="0">
                <a:solidFill>
                  <a:srgbClr val="FF0000"/>
                </a:solidFill>
                <a:sym typeface="Wingdings"/>
              </a:rPr>
              <a:t> closed orbit becomes unstable (but beam size not affected)</a:t>
            </a:r>
            <a:endParaRPr lang="en-US" b="1" dirty="0">
              <a:solidFill>
                <a:srgbClr val="FF0000"/>
              </a:solidFill>
            </a:endParaRP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Single dipole kick vs. tune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D19C38C0-0459-F105-0A22-F0CC94A78923}"/>
              </a:ext>
            </a:extLst>
          </p:cNvPr>
          <p:cNvGrpSpPr/>
          <p:nvPr/>
        </p:nvGrpSpPr>
        <p:grpSpPr>
          <a:xfrm>
            <a:off x="1764000" y="2743200"/>
            <a:ext cx="8784000" cy="3513600"/>
            <a:chOff x="1589995" y="2811339"/>
            <a:chExt cx="8958510" cy="3499944"/>
          </a:xfrm>
        </p:grpSpPr>
        <p:pic>
          <p:nvPicPr>
            <p:cNvPr id="9" name="Picture 8" descr="Chart, line chart&#10;&#10;Description automatically generated">
              <a:extLst>
                <a:ext uri="{FF2B5EF4-FFF2-40B4-BE49-F238E27FC236}">
                  <a16:creationId xmlns:a16="http://schemas.microsoft.com/office/drawing/2014/main" id="{70B481C6-FEB2-E664-438D-4FEE70A9C1E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589995" y="2811339"/>
              <a:ext cx="8958510" cy="3499944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4A61E565-F221-00FE-A330-E7654B2757D2}"/>
                </a:ext>
              </a:extLst>
            </p:cNvPr>
            <p:cNvSpPr txBox="1"/>
            <p:nvPr/>
          </p:nvSpPr>
          <p:spPr>
            <a:xfrm>
              <a:off x="3406057" y="3429000"/>
              <a:ext cx="2028119" cy="276999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sz="1200" b="1" dirty="0">
                  <a:solidFill>
                    <a:srgbClr val="FF0000"/>
                  </a:solidFill>
                  <a:latin typeface="Arial"/>
                  <a:cs typeface="Arial"/>
                </a:rPr>
                <a:t>… closed orbit ill-defined</a:t>
              </a:r>
            </a:p>
          </p:txBody>
        </p:sp>
      </p:grpSp>
      <p:pic>
        <p:nvPicPr>
          <p:cNvPr id="13" name="Picture 12" descr="Q4.420_turns100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4800" y="2708920"/>
            <a:ext cx="8784000" cy="3513600"/>
          </a:xfrm>
          <a:prstGeom prst="rect">
            <a:avLst/>
          </a:prstGeom>
        </p:spPr>
      </p:pic>
      <p:pic>
        <p:nvPicPr>
          <p:cNvPr id="14" name="Picture 13" descr="Q4.370_turns100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5520" y="2708920"/>
            <a:ext cx="8784000" cy="3513600"/>
          </a:xfrm>
          <a:prstGeom prst="rect">
            <a:avLst/>
          </a:prstGeom>
        </p:spPr>
      </p:pic>
      <p:pic>
        <p:nvPicPr>
          <p:cNvPr id="15" name="Picture 14" descr="Q4.320_turns100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5520" y="2708920"/>
            <a:ext cx="8784000" cy="3513600"/>
          </a:xfrm>
          <a:prstGeom prst="rect">
            <a:avLst/>
          </a:prstGeom>
        </p:spPr>
      </p:pic>
      <p:pic>
        <p:nvPicPr>
          <p:cNvPr id="16" name="Picture 15" descr="Q4.270_turns100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5520" y="2708920"/>
            <a:ext cx="8784000" cy="3513600"/>
          </a:xfrm>
          <a:prstGeom prst="rect">
            <a:avLst/>
          </a:prstGeom>
        </p:spPr>
      </p:pic>
      <p:pic>
        <p:nvPicPr>
          <p:cNvPr id="17" name="Picture 16" descr="Q4.220_turns100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5520" y="2708920"/>
            <a:ext cx="8784000" cy="3513600"/>
          </a:xfrm>
          <a:prstGeom prst="rect">
            <a:avLst/>
          </a:prstGeom>
        </p:spPr>
      </p:pic>
      <p:pic>
        <p:nvPicPr>
          <p:cNvPr id="18" name="Picture 17" descr="Q4.170_turns100.pn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5520" y="2708920"/>
            <a:ext cx="8784000" cy="3513600"/>
          </a:xfrm>
          <a:prstGeom prst="rect">
            <a:avLst/>
          </a:prstGeom>
        </p:spPr>
      </p:pic>
      <p:pic>
        <p:nvPicPr>
          <p:cNvPr id="19" name="Picture 18" descr="Q4.120_turns100.pn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5520" y="2708920"/>
            <a:ext cx="8784000" cy="3513600"/>
          </a:xfrm>
          <a:prstGeom prst="rect">
            <a:avLst/>
          </a:prstGeom>
        </p:spPr>
      </p:pic>
      <p:pic>
        <p:nvPicPr>
          <p:cNvPr id="20" name="Picture 19" descr="Q4.070_turns100.png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5520" y="2708920"/>
            <a:ext cx="8784000" cy="3513600"/>
          </a:xfrm>
          <a:prstGeom prst="rect">
            <a:avLst/>
          </a:prstGeom>
        </p:spPr>
      </p:pic>
      <p:pic>
        <p:nvPicPr>
          <p:cNvPr id="23" name="Picture 22" descr="Q4.020_turns100.png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4800" y="2708920"/>
            <a:ext cx="8784000" cy="3513600"/>
          </a:xfrm>
          <a:prstGeom prst="rect">
            <a:avLst/>
          </a:prstGeom>
        </p:spPr>
      </p:pic>
      <p:sp>
        <p:nvSpPr>
          <p:cNvPr id="27" name="Oval 26"/>
          <p:cNvSpPr/>
          <p:nvPr/>
        </p:nvSpPr>
        <p:spPr bwMode="auto">
          <a:xfrm>
            <a:off x="6600056" y="5157192"/>
            <a:ext cx="1008112" cy="576064"/>
          </a:xfrm>
          <a:prstGeom prst="ellips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indent="-342900">
              <a:buFont typeface="Wingdings" pitchFamily="48" charset="2"/>
              <a:buChar char="n"/>
            </a:pPr>
            <a:endParaRPr lang="en-US">
              <a:latin typeface="Times New Roman" pitchFamily="48" charset="0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8CB17C-0EE5-6109-F265-7762147C06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D3887-AC15-4394-9954-D8009DD50FC8}" type="datetime1">
              <a:rPr lang="en-US" smtClean="0"/>
              <a:t>6/4/2024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BEAC58-3364-B383-40A8-63D50CB8FA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Linear Imperfections and Correction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62C21B-D433-680F-8896-6E0E305ADF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19551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Integer and half integer resonance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0738993-BE89-4821-2A69-1F9DC23C0D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24-26.01.24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6DD3C1C-CFFE-778A-F202-98FA15A871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Linear Imperfections and Correction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1212C22-646C-D555-DCFB-F2CA920AAA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23</a:t>
            </a:fld>
            <a:endParaRPr lang="en-US" dirty="0"/>
          </a:p>
        </p:txBody>
      </p:sp>
      <p:pic>
        <p:nvPicPr>
          <p:cNvPr id="12" name="Picture 11" descr="Lee-Accelerator_Physics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38" t="38859" r="50812" b="39975"/>
          <a:stretch/>
        </p:blipFill>
        <p:spPr>
          <a:xfrm>
            <a:off x="2279576" y="2982637"/>
            <a:ext cx="3961394" cy="3251749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0603D56A-69FA-FC76-82E5-6A4EC8EE2D4A}"/>
              </a:ext>
            </a:extLst>
          </p:cNvPr>
          <p:cNvSpPr txBox="1"/>
          <p:nvPr/>
        </p:nvSpPr>
        <p:spPr>
          <a:xfrm>
            <a:off x="440911" y="1420378"/>
            <a:ext cx="4140806" cy="159017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24000" marR="0" lvl="1" indent="-32400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Dipole kicks add-up in </a:t>
            </a:r>
            <a:b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</a:b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consecutive turns for 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Q = n  </a:t>
            </a:r>
          </a:p>
          <a:p>
            <a:pPr marL="324000" marR="0" lvl="1" indent="-32400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Integer tune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excites orbit </a:t>
            </a:r>
            <a:b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</a:b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oscillations (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resonance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) </a:t>
            </a:r>
            <a:endParaRPr lang="en-US" sz="1800" dirty="0">
              <a:solidFill>
                <a:srgbClr val="0033A0"/>
              </a:solidFill>
              <a:latin typeface="Arial"/>
              <a:ea typeface="+mn-ea"/>
              <a:cs typeface="+mn-cs"/>
            </a:endParaRPr>
          </a:p>
          <a:p>
            <a:pPr marL="781200" lvl="2" indent="-324000" algn="l" fontAlgn="auto">
              <a:spcBef>
                <a:spcPts val="500"/>
              </a:spcBef>
              <a:spcAft>
                <a:spcPts val="300"/>
              </a:spcAft>
              <a:buClrTx/>
              <a:buSzTx/>
              <a:buFont typeface="Arial" charset="0"/>
              <a:buChar char="•"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orbit becomes unstable!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F24D8A5-9A32-25C9-64D5-4C12F57E2404}"/>
              </a:ext>
            </a:extLst>
          </p:cNvPr>
          <p:cNvSpPr txBox="1"/>
          <p:nvPr/>
        </p:nvSpPr>
        <p:spPr>
          <a:xfrm>
            <a:off x="3871915" y="3068960"/>
            <a:ext cx="324644" cy="369332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l">
              <a:buNone/>
            </a:pPr>
            <a:r>
              <a:rPr lang="en-CH" i="1" dirty="0">
                <a:solidFill>
                  <a:srgbClr val="041533"/>
                </a:solidFill>
              </a:rPr>
              <a:t>u'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F80BC38-7069-725D-2F1A-DB6375099078}"/>
              </a:ext>
            </a:extLst>
          </p:cNvPr>
          <p:cNvSpPr txBox="1"/>
          <p:nvPr/>
        </p:nvSpPr>
        <p:spPr>
          <a:xfrm>
            <a:off x="5933678" y="4593351"/>
            <a:ext cx="324644" cy="369332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l">
              <a:buNone/>
            </a:pPr>
            <a:r>
              <a:rPr lang="en-CH" i="1" dirty="0">
                <a:solidFill>
                  <a:srgbClr val="041533"/>
                </a:solidFill>
              </a:rPr>
              <a:t>u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29767510-9907-30C5-FFD5-022888D7203F}"/>
              </a:ext>
            </a:extLst>
          </p:cNvPr>
          <p:cNvGrpSpPr/>
          <p:nvPr/>
        </p:nvGrpSpPr>
        <p:grpSpPr>
          <a:xfrm>
            <a:off x="6312024" y="2985563"/>
            <a:ext cx="3810304" cy="3251749"/>
            <a:chOff x="6312024" y="2985563"/>
            <a:chExt cx="3810304" cy="3251749"/>
          </a:xfrm>
        </p:grpSpPr>
        <p:pic>
          <p:nvPicPr>
            <p:cNvPr id="15" name="Picture 14" descr="Lee-Accelerator_Physics.pdf">
              <a:extLst>
                <a:ext uri="{FF2B5EF4-FFF2-40B4-BE49-F238E27FC236}">
                  <a16:creationId xmlns:a16="http://schemas.microsoft.com/office/drawing/2014/main" id="{F5880EFD-158F-ACD0-CDF4-8A563663BA4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9454" t="38859" r="13082" b="39975"/>
            <a:stretch/>
          </p:blipFill>
          <p:spPr>
            <a:xfrm>
              <a:off x="6312024" y="2985563"/>
              <a:ext cx="3810304" cy="3251749"/>
            </a:xfrm>
            <a:prstGeom prst="rect">
              <a:avLst/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1D8FAF1E-D733-E91E-81DB-0C6ACCEB407D}"/>
                </a:ext>
              </a:extLst>
            </p:cNvPr>
            <p:cNvSpPr txBox="1"/>
            <p:nvPr/>
          </p:nvSpPr>
          <p:spPr>
            <a:xfrm>
              <a:off x="7680176" y="3059668"/>
              <a:ext cx="324644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l">
                <a:buNone/>
              </a:pPr>
              <a:r>
                <a:rPr lang="en-CH" i="1" dirty="0">
                  <a:solidFill>
                    <a:srgbClr val="041533"/>
                  </a:solidFill>
                </a:rPr>
                <a:t>u'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3C2EA246-AC91-B2D6-4E6C-8C25A73FB550}"/>
                </a:ext>
              </a:extLst>
            </p:cNvPr>
            <p:cNvSpPr txBox="1"/>
            <p:nvPr/>
          </p:nvSpPr>
          <p:spPr>
            <a:xfrm>
              <a:off x="9750102" y="4608511"/>
              <a:ext cx="324644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l">
                <a:buNone/>
              </a:pPr>
              <a:r>
                <a:rPr lang="en-CH" i="1" dirty="0">
                  <a:solidFill>
                    <a:srgbClr val="041533"/>
                  </a:solidFill>
                </a:rPr>
                <a:t>u</a:t>
              </a:r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CC162F07-751B-086A-3E4E-73EE8E8491D2}"/>
              </a:ext>
            </a:extLst>
          </p:cNvPr>
          <p:cNvSpPr txBox="1"/>
          <p:nvPr/>
        </p:nvSpPr>
        <p:spPr>
          <a:xfrm>
            <a:off x="7315552" y="1398342"/>
            <a:ext cx="4140806" cy="12105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24000" marR="0" lvl="1" indent="-32400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Dipole kicks get cancelled in consecutive turns for 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Q = n+1/2 </a:t>
            </a:r>
          </a:p>
          <a:p>
            <a:pPr marL="324000" marR="0" lvl="1" indent="-32400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Half-integer tune cancels orbit </a:t>
            </a:r>
            <a:b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</a:b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oscillations</a:t>
            </a:r>
            <a:endParaRPr lang="en-US" b="1" dirty="0">
              <a:latin typeface="+mn-lt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/>
          <a:srcRect t="7276"/>
          <a:stretch/>
        </p:blipFill>
        <p:spPr>
          <a:xfrm>
            <a:off x="5591944" y="3032175"/>
            <a:ext cx="1204544" cy="1116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79584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/>
              <a:t>Example of horizontal closed orbit for a machine with tune Q = 6.x</a:t>
            </a:r>
          </a:p>
          <a:p>
            <a:r>
              <a:rPr lang="en-US" sz="2000" dirty="0"/>
              <a:t>The kink at the location of the deflection (</a:t>
            </a:r>
            <a:r>
              <a:rPr lang="en-US" sz="2000" dirty="0">
                <a:solidFill>
                  <a:srgbClr val="FF0000"/>
                </a:solidFill>
                <a:sym typeface="Wingdings"/>
              </a:rPr>
              <a:t></a:t>
            </a:r>
            <a:r>
              <a:rPr lang="en-US" sz="2000" dirty="0"/>
              <a:t>) can be used to localize the deflection (if it is not known) </a:t>
            </a:r>
            <a:r>
              <a:rPr lang="en-US" sz="2000" dirty="0">
                <a:sym typeface="Wingdings"/>
              </a:rPr>
              <a:t></a:t>
            </a:r>
            <a:r>
              <a:rPr lang="en-US" sz="2000" dirty="0"/>
              <a:t> can be used for orbit correction.</a:t>
            </a:r>
          </a:p>
          <a:p>
            <a:endParaRPr lang="en-US" sz="20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Closed orbit examples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8CB17C-0EE5-6109-F265-7762147C06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1D3887-AC15-4394-9954-D8009DD50FC8}" type="datetime1">
              <a:rPr lang="en-US" smtClean="0"/>
              <a:t>6/4/2024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BEAC58-3364-B383-40A8-63D50CB8FA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Linear Imperfections and Correction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62C21B-D433-680F-8896-6E0E305ADF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24</a:t>
            </a:fld>
            <a:endParaRPr lang="en-US" dirty="0"/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2BFFD22F-0EA3-BED1-CCAD-25C3642599B7}"/>
              </a:ext>
            </a:extLst>
          </p:cNvPr>
          <p:cNvGrpSpPr>
            <a:grpSpLocks noChangeAspect="1"/>
          </p:cNvGrpSpPr>
          <p:nvPr/>
        </p:nvGrpSpPr>
        <p:grpSpPr>
          <a:xfrm>
            <a:off x="409092" y="2483618"/>
            <a:ext cx="2120636" cy="1957661"/>
            <a:chOff x="760054" y="1508750"/>
            <a:chExt cx="2718769" cy="2509821"/>
          </a:xfrm>
        </p:grpSpPr>
        <p:pic>
          <p:nvPicPr>
            <p:cNvPr id="36" name="Picture 35">
              <a:extLst>
                <a:ext uri="{FF2B5EF4-FFF2-40B4-BE49-F238E27FC236}">
                  <a16:creationId xmlns:a16="http://schemas.microsoft.com/office/drawing/2014/main" id="{BF08E043-B6D6-5A3A-EBEF-0B55B50D210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4398"/>
            <a:stretch/>
          </p:blipFill>
          <p:spPr>
            <a:xfrm>
              <a:off x="760054" y="1508750"/>
              <a:ext cx="2718769" cy="2509821"/>
            </a:xfrm>
            <a:prstGeom prst="rect">
              <a:avLst/>
            </a:prstGeom>
          </p:spPr>
        </p:pic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EEDC16E5-28D7-8BC7-5C41-1F42D47CF433}"/>
                </a:ext>
              </a:extLst>
            </p:cNvPr>
            <p:cNvSpPr txBox="1"/>
            <p:nvPr/>
          </p:nvSpPr>
          <p:spPr>
            <a:xfrm>
              <a:off x="1711269" y="2597383"/>
              <a:ext cx="707245" cy="307777"/>
            </a:xfrm>
            <a:prstGeom prst="rect">
              <a:avLst/>
            </a:prstGeom>
          </p:spPr>
          <p:txBody>
            <a:bodyPr wrap="none" rtlCol="0">
              <a:spAutoFit/>
            </a:bodyPr>
            <a:lstStyle/>
            <a:p>
              <a:pPr>
                <a:spcBef>
                  <a:spcPct val="20000"/>
                </a:spcBef>
                <a:spcAft>
                  <a:spcPts val="400"/>
                </a:spcAft>
                <a:buClr>
                  <a:srgbClr val="0000FF"/>
                </a:buClr>
                <a:buSzPct val="80000"/>
              </a:pPr>
              <a:r>
                <a:rPr lang="en-GB" sz="1400" b="1" i="1" kern="0" dirty="0"/>
                <a:t>Q = 6.1</a:t>
              </a:r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492B8C3B-0800-7612-52F3-C785FCFE2C3E}"/>
              </a:ext>
            </a:extLst>
          </p:cNvPr>
          <p:cNvGrpSpPr>
            <a:grpSpLocks noChangeAspect="1"/>
          </p:cNvGrpSpPr>
          <p:nvPr/>
        </p:nvGrpSpPr>
        <p:grpSpPr>
          <a:xfrm>
            <a:off x="5560716" y="2464589"/>
            <a:ext cx="2272599" cy="2194458"/>
            <a:chOff x="6174468" y="2596792"/>
            <a:chExt cx="2913589" cy="2813408"/>
          </a:xfrm>
        </p:grpSpPr>
        <p:pic>
          <p:nvPicPr>
            <p:cNvPr id="39" name="Picture 38">
              <a:extLst>
                <a:ext uri="{FF2B5EF4-FFF2-40B4-BE49-F238E27FC236}">
                  <a16:creationId xmlns:a16="http://schemas.microsoft.com/office/drawing/2014/main" id="{042CA78B-01E5-69DD-B499-CD3FB68EC40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74468" y="2596792"/>
              <a:ext cx="2913589" cy="2813408"/>
            </a:xfrm>
            <a:prstGeom prst="rect">
              <a:avLst/>
            </a:prstGeom>
          </p:spPr>
        </p:pic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DC037824-679A-C362-8131-C97D3D0E7F02}"/>
                </a:ext>
              </a:extLst>
            </p:cNvPr>
            <p:cNvSpPr txBox="1"/>
            <p:nvPr/>
          </p:nvSpPr>
          <p:spPr>
            <a:xfrm>
              <a:off x="7226661" y="3849607"/>
              <a:ext cx="707245" cy="307777"/>
            </a:xfrm>
            <a:prstGeom prst="rect">
              <a:avLst/>
            </a:prstGeom>
          </p:spPr>
          <p:txBody>
            <a:bodyPr wrap="none" rtlCol="0">
              <a:spAutoFit/>
            </a:bodyPr>
            <a:lstStyle/>
            <a:p>
              <a:pPr>
                <a:spcBef>
                  <a:spcPct val="20000"/>
                </a:spcBef>
                <a:spcAft>
                  <a:spcPts val="400"/>
                </a:spcAft>
                <a:buClr>
                  <a:srgbClr val="0000FF"/>
                </a:buClr>
                <a:buSzPct val="80000"/>
              </a:pPr>
              <a:r>
                <a:rPr lang="en-GB" sz="1400" b="1" i="1" kern="0" dirty="0"/>
                <a:t>Q = 6.5</a:t>
              </a:r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C0AC9135-63A9-666D-F9F8-6336CAAC50DF}"/>
              </a:ext>
            </a:extLst>
          </p:cNvPr>
          <p:cNvGrpSpPr>
            <a:grpSpLocks noChangeAspect="1"/>
          </p:cNvGrpSpPr>
          <p:nvPr/>
        </p:nvGrpSpPr>
        <p:grpSpPr>
          <a:xfrm>
            <a:off x="2786980" y="2645672"/>
            <a:ext cx="2120636" cy="1795607"/>
            <a:chOff x="3458255" y="1648465"/>
            <a:chExt cx="2718769" cy="2302065"/>
          </a:xfrm>
        </p:grpSpPr>
        <p:pic>
          <p:nvPicPr>
            <p:cNvPr id="42" name="Picture 41">
              <a:extLst>
                <a:ext uri="{FF2B5EF4-FFF2-40B4-BE49-F238E27FC236}">
                  <a16:creationId xmlns:a16="http://schemas.microsoft.com/office/drawing/2014/main" id="{47064585-2C13-0C84-9D4F-44A8B2ABAE4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5322" b="6990"/>
            <a:stretch/>
          </p:blipFill>
          <p:spPr>
            <a:xfrm>
              <a:off x="3458255" y="1648465"/>
              <a:ext cx="2718769" cy="2302065"/>
            </a:xfrm>
            <a:prstGeom prst="rect">
              <a:avLst/>
            </a:prstGeom>
          </p:spPr>
        </p:pic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CBB09977-C865-619E-DE32-A509DE22E780}"/>
                </a:ext>
              </a:extLst>
            </p:cNvPr>
            <p:cNvSpPr txBox="1"/>
            <p:nvPr/>
          </p:nvSpPr>
          <p:spPr>
            <a:xfrm>
              <a:off x="4430038" y="2595773"/>
              <a:ext cx="707245" cy="307777"/>
            </a:xfrm>
            <a:prstGeom prst="rect">
              <a:avLst/>
            </a:prstGeom>
          </p:spPr>
          <p:txBody>
            <a:bodyPr wrap="none" rtlCol="0">
              <a:spAutoFit/>
            </a:bodyPr>
            <a:lstStyle/>
            <a:p>
              <a:pPr>
                <a:spcBef>
                  <a:spcPct val="20000"/>
                </a:spcBef>
                <a:spcAft>
                  <a:spcPts val="400"/>
                </a:spcAft>
                <a:buClr>
                  <a:srgbClr val="0000FF"/>
                </a:buClr>
                <a:buSzPct val="80000"/>
              </a:pPr>
              <a:r>
                <a:rPr lang="en-GB" sz="1400" b="1" i="1" kern="0" dirty="0"/>
                <a:t>Q = 6.2</a:t>
              </a:r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D3ABAFA3-5161-0896-DEAB-4A8DA05FFD4F}"/>
              </a:ext>
            </a:extLst>
          </p:cNvPr>
          <p:cNvGrpSpPr>
            <a:grpSpLocks noChangeAspect="1"/>
          </p:cNvGrpSpPr>
          <p:nvPr/>
        </p:nvGrpSpPr>
        <p:grpSpPr>
          <a:xfrm>
            <a:off x="1702688" y="4573511"/>
            <a:ext cx="2090787" cy="1943770"/>
            <a:chOff x="813474" y="4011878"/>
            <a:chExt cx="2680497" cy="2492014"/>
          </a:xfrm>
        </p:grpSpPr>
        <p:pic>
          <p:nvPicPr>
            <p:cNvPr id="45" name="Picture 44">
              <a:extLst>
                <a:ext uri="{FF2B5EF4-FFF2-40B4-BE49-F238E27FC236}">
                  <a16:creationId xmlns:a16="http://schemas.microsoft.com/office/drawing/2014/main" id="{620EA9F5-99E1-4932-F2A4-C86AA7EDE55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392" b="1329"/>
            <a:stretch/>
          </p:blipFill>
          <p:spPr>
            <a:xfrm>
              <a:off x="813474" y="4011878"/>
              <a:ext cx="2680497" cy="2492014"/>
            </a:xfrm>
            <a:prstGeom prst="rect">
              <a:avLst/>
            </a:prstGeom>
          </p:spPr>
        </p:pic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C8944C8B-2344-D21B-379A-58A91C9E4F57}"/>
                </a:ext>
              </a:extLst>
            </p:cNvPr>
            <p:cNvSpPr txBox="1"/>
            <p:nvPr/>
          </p:nvSpPr>
          <p:spPr>
            <a:xfrm>
              <a:off x="1331640" y="5068781"/>
              <a:ext cx="707245" cy="307777"/>
            </a:xfrm>
            <a:prstGeom prst="rect">
              <a:avLst/>
            </a:prstGeom>
          </p:spPr>
          <p:txBody>
            <a:bodyPr wrap="none" rtlCol="0">
              <a:spAutoFit/>
            </a:bodyPr>
            <a:lstStyle/>
            <a:p>
              <a:pPr>
                <a:spcBef>
                  <a:spcPct val="20000"/>
                </a:spcBef>
                <a:spcAft>
                  <a:spcPts val="400"/>
                </a:spcAft>
                <a:buClr>
                  <a:srgbClr val="0000FF"/>
                </a:buClr>
                <a:buSzPct val="80000"/>
              </a:pPr>
              <a:r>
                <a:rPr lang="en-GB" sz="1400" b="1" i="1" kern="0" dirty="0"/>
                <a:t>Q = 6.9</a:t>
              </a:r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191CDDE1-51BD-4782-7BF7-48F93C03C5C7}"/>
              </a:ext>
            </a:extLst>
          </p:cNvPr>
          <p:cNvGrpSpPr>
            <a:grpSpLocks noChangeAspect="1"/>
          </p:cNvGrpSpPr>
          <p:nvPr/>
        </p:nvGrpSpPr>
        <p:grpSpPr>
          <a:xfrm>
            <a:off x="8350402" y="2525120"/>
            <a:ext cx="2109236" cy="2036711"/>
            <a:chOff x="3493971" y="3960118"/>
            <a:chExt cx="2704152" cy="2611172"/>
          </a:xfrm>
        </p:grpSpPr>
        <p:pic>
          <p:nvPicPr>
            <p:cNvPr id="48" name="Picture 47">
              <a:extLst>
                <a:ext uri="{FF2B5EF4-FFF2-40B4-BE49-F238E27FC236}">
                  <a16:creationId xmlns:a16="http://schemas.microsoft.com/office/drawing/2014/main" id="{18AA5A9A-DACC-7C71-5D89-BAA2783D806F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93971" y="3960118"/>
              <a:ext cx="2704152" cy="2611172"/>
            </a:xfrm>
            <a:prstGeom prst="rect">
              <a:avLst/>
            </a:prstGeom>
          </p:spPr>
        </p:pic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977C0A95-90B9-635F-EF39-6093AB4ABBFC}"/>
                </a:ext>
              </a:extLst>
            </p:cNvPr>
            <p:cNvSpPr txBox="1"/>
            <p:nvPr/>
          </p:nvSpPr>
          <p:spPr>
            <a:xfrm>
              <a:off x="4427579" y="5111815"/>
              <a:ext cx="707245" cy="307777"/>
            </a:xfrm>
            <a:prstGeom prst="rect">
              <a:avLst/>
            </a:prstGeom>
          </p:spPr>
          <p:txBody>
            <a:bodyPr wrap="none" rtlCol="0">
              <a:spAutoFit/>
            </a:bodyPr>
            <a:lstStyle/>
            <a:p>
              <a:pPr>
                <a:spcBef>
                  <a:spcPct val="20000"/>
                </a:spcBef>
                <a:spcAft>
                  <a:spcPts val="400"/>
                </a:spcAft>
                <a:buClr>
                  <a:srgbClr val="0000FF"/>
                </a:buClr>
                <a:buSzPct val="80000"/>
              </a:pPr>
              <a:r>
                <a:rPr lang="en-GB" sz="1400" b="1" i="1" kern="0" dirty="0"/>
                <a:t>Q = 6.7</a:t>
              </a:r>
            </a:p>
          </p:txBody>
        </p:sp>
      </p:grp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04FE674D-E0CC-F4A7-FC21-71234F1432FB}"/>
              </a:ext>
            </a:extLst>
          </p:cNvPr>
          <p:cNvCxnSpPr>
            <a:cxnSpLocks noChangeAspect="1"/>
          </p:cNvCxnSpPr>
          <p:nvPr/>
        </p:nvCxnSpPr>
        <p:spPr bwMode="auto">
          <a:xfrm>
            <a:off x="1959940" y="3477525"/>
            <a:ext cx="398753" cy="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1626D567-4F10-C96D-3AF1-A26CDCB106A5}"/>
              </a:ext>
            </a:extLst>
          </p:cNvPr>
          <p:cNvCxnSpPr>
            <a:cxnSpLocks noChangeAspect="1"/>
          </p:cNvCxnSpPr>
          <p:nvPr/>
        </p:nvCxnSpPr>
        <p:spPr bwMode="auto">
          <a:xfrm>
            <a:off x="4261392" y="3543476"/>
            <a:ext cx="398753" cy="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87183C1B-E432-0638-F8C8-134FD9EC0652}"/>
              </a:ext>
            </a:extLst>
          </p:cNvPr>
          <p:cNvCxnSpPr>
            <a:cxnSpLocks noChangeAspect="1"/>
          </p:cNvCxnSpPr>
          <p:nvPr/>
        </p:nvCxnSpPr>
        <p:spPr bwMode="auto">
          <a:xfrm>
            <a:off x="7086217" y="3584370"/>
            <a:ext cx="398753" cy="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4CD2F15F-516F-DDA9-337C-B6698F179A7B}"/>
              </a:ext>
            </a:extLst>
          </p:cNvPr>
          <p:cNvCxnSpPr>
            <a:cxnSpLocks noChangeAspect="1"/>
          </p:cNvCxnSpPr>
          <p:nvPr/>
        </p:nvCxnSpPr>
        <p:spPr bwMode="auto">
          <a:xfrm>
            <a:off x="9651481" y="3602187"/>
            <a:ext cx="398753" cy="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99EE4780-748B-095D-5561-22C8CC61B7FC}"/>
              </a:ext>
            </a:extLst>
          </p:cNvPr>
          <p:cNvCxnSpPr>
            <a:cxnSpLocks noChangeAspect="1"/>
          </p:cNvCxnSpPr>
          <p:nvPr/>
        </p:nvCxnSpPr>
        <p:spPr bwMode="auto">
          <a:xfrm rot="10800000" flipH="1">
            <a:off x="2875002" y="5545396"/>
            <a:ext cx="378913" cy="183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16010750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Closed orbit bumps</a:t>
            </a:r>
          </a:p>
        </p:txBody>
      </p:sp>
      <p:sp>
        <p:nvSpPr>
          <p:cNvPr id="8" name="Oval 7"/>
          <p:cNvSpPr>
            <a:spLocks noChangeAspect="1"/>
          </p:cNvSpPr>
          <p:nvPr/>
        </p:nvSpPr>
        <p:spPr>
          <a:xfrm>
            <a:off x="8786064" y="3513584"/>
            <a:ext cx="2268264" cy="2268256"/>
          </a:xfrm>
          <a:prstGeom prst="ellipse">
            <a:avLst/>
          </a:prstGeom>
          <a:ln>
            <a:solidFill>
              <a:srgbClr val="FF0000"/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9229764" y="5280868"/>
            <a:ext cx="13681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200" dirty="0">
                <a:latin typeface="Arial"/>
                <a:cs typeface="Arial"/>
              </a:rPr>
              <a:t>unperturbed closed orbit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9828056" y="3585593"/>
            <a:ext cx="1478289" cy="1394673"/>
            <a:chOff x="6766119" y="4221088"/>
            <a:chExt cx="1478289" cy="1394673"/>
          </a:xfrm>
        </p:grpSpPr>
        <p:sp>
          <p:nvSpPr>
            <p:cNvPr id="11" name="Rectangle 10"/>
            <p:cNvSpPr/>
            <p:nvPr/>
          </p:nvSpPr>
          <p:spPr>
            <a:xfrm>
              <a:off x="7236296" y="4221088"/>
              <a:ext cx="1008112" cy="1296144"/>
            </a:xfrm>
            <a:prstGeom prst="rect">
              <a:avLst/>
            </a:prstGeom>
            <a:solidFill>
              <a:schemeClr val="bg1"/>
            </a:solidFill>
            <a:ln>
              <a:noFill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4" name="Arc 13"/>
            <p:cNvSpPr>
              <a:spLocks noChangeAspect="1"/>
            </p:cNvSpPr>
            <p:nvPr/>
          </p:nvSpPr>
          <p:spPr>
            <a:xfrm rot="21402645">
              <a:off x="6766119" y="4247532"/>
              <a:ext cx="1368155" cy="1368229"/>
            </a:xfrm>
            <a:prstGeom prst="arc">
              <a:avLst>
                <a:gd name="adj1" fmla="val 16197180"/>
                <a:gd name="adj2" fmla="val 2097327"/>
              </a:avLst>
            </a:prstGeom>
            <a:ln>
              <a:solidFill>
                <a:srgbClr val="FF0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804248" y="4581128"/>
              <a:ext cx="136815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buNone/>
              </a:pPr>
              <a:r>
                <a:rPr lang="en-US" sz="1200" dirty="0">
                  <a:latin typeface="Arial"/>
                  <a:cs typeface="Arial"/>
                </a:rPr>
                <a:t>local orbit bump</a:t>
              </a:r>
            </a:p>
          </p:txBody>
        </p:sp>
      </p:grpSp>
      <p:grpSp>
        <p:nvGrpSpPr>
          <p:cNvPr id="19" name="Group 18"/>
          <p:cNvGrpSpPr/>
          <p:nvPr/>
        </p:nvGrpSpPr>
        <p:grpSpPr>
          <a:xfrm rot="19478899">
            <a:off x="11191551" y="3603659"/>
            <a:ext cx="642563" cy="258256"/>
            <a:chOff x="8028384" y="4365104"/>
            <a:chExt cx="642563" cy="288032"/>
          </a:xfrm>
        </p:grpSpPr>
        <p:sp>
          <p:nvSpPr>
            <p:cNvPr id="17" name="Rectangle 16"/>
            <p:cNvSpPr/>
            <p:nvPr/>
          </p:nvSpPr>
          <p:spPr>
            <a:xfrm>
              <a:off x="8028384" y="4365104"/>
              <a:ext cx="72008" cy="288032"/>
            </a:xfrm>
            <a:prstGeom prst="rect">
              <a:avLst/>
            </a:prstGeom>
            <a:ln w="12700">
              <a:solidFill>
                <a:schemeClr val="tx1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8285798" y="4365104"/>
              <a:ext cx="385149" cy="288032"/>
            </a:xfrm>
            <a:prstGeom prst="rect">
              <a:avLst/>
            </a:prstGeom>
            <a:ln w="12700">
              <a:solidFill>
                <a:schemeClr val="tx1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9650160" y="3153545"/>
            <a:ext cx="13681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200" dirty="0">
                <a:latin typeface="Arial"/>
                <a:cs typeface="Arial"/>
              </a:rPr>
              <a:t>dipole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10741932" y="4642411"/>
            <a:ext cx="13681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200" dirty="0">
                <a:latin typeface="Arial"/>
                <a:cs typeface="Arial"/>
              </a:rPr>
              <a:t>dipole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10849254" y="3153545"/>
            <a:ext cx="13681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200" dirty="0">
                <a:latin typeface="Arial"/>
                <a:cs typeface="Arial"/>
              </a:rPr>
              <a:t>septum</a:t>
            </a:r>
          </a:p>
        </p:txBody>
      </p:sp>
      <p:sp>
        <p:nvSpPr>
          <p:cNvPr id="12" name="Rectangle 11"/>
          <p:cNvSpPr/>
          <p:nvPr/>
        </p:nvSpPr>
        <p:spPr>
          <a:xfrm rot="1586668">
            <a:off x="10187249" y="3488108"/>
            <a:ext cx="288032" cy="216024"/>
          </a:xfrm>
          <a:prstGeom prst="rect">
            <a:avLst/>
          </a:prstGeom>
          <a:solidFill>
            <a:srgbClr val="BE1787"/>
          </a:solidFill>
          <a:ln w="12700">
            <a:solidFill>
              <a:schemeClr val="tx1"/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5400000">
            <a:off x="10884900" y="4690065"/>
            <a:ext cx="288032" cy="216024"/>
          </a:xfrm>
          <a:prstGeom prst="rect">
            <a:avLst/>
          </a:prstGeom>
          <a:solidFill>
            <a:srgbClr val="BE1787"/>
          </a:solidFill>
          <a:ln w="12700">
            <a:solidFill>
              <a:schemeClr val="tx1"/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pic>
        <p:nvPicPr>
          <p:cNvPr id="16" name="Picture 15" descr="Q4.310_kL0.000_turns100_nobump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90" r="35784"/>
          <a:stretch/>
        </p:blipFill>
        <p:spPr>
          <a:xfrm>
            <a:off x="3313456" y="2564904"/>
            <a:ext cx="5278410" cy="3657600"/>
          </a:xfrm>
          <a:prstGeom prst="rect">
            <a:avLst/>
          </a:prstGeom>
        </p:spPr>
      </p:pic>
      <p:pic>
        <p:nvPicPr>
          <p:cNvPr id="28" name="Picture 27" descr="Q4.310_kL0.000_turns100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18" r="36039"/>
          <a:stretch/>
        </p:blipFill>
        <p:spPr>
          <a:xfrm>
            <a:off x="3325108" y="2564904"/>
            <a:ext cx="5243454" cy="3657600"/>
          </a:xfrm>
          <a:prstGeom prst="rect">
            <a:avLst/>
          </a:prstGeom>
        </p:spPr>
      </p:pic>
      <p:sp>
        <p:nvSpPr>
          <p:cNvPr id="29" name="TextBox 28"/>
          <p:cNvSpPr txBox="1"/>
          <p:nvPr/>
        </p:nvSpPr>
        <p:spPr>
          <a:xfrm>
            <a:off x="8865167" y="2793505"/>
            <a:ext cx="24797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400" dirty="0">
                <a:latin typeface="Arial"/>
                <a:cs typeface="Arial"/>
              </a:rPr>
              <a:t>example of 2-corrector bump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4472679" y="5385793"/>
            <a:ext cx="24797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400" dirty="0">
                <a:latin typeface="Arial"/>
                <a:cs typeface="Arial"/>
              </a:rPr>
              <a:t>example of 3-corrector bump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7989" y="1124744"/>
            <a:ext cx="11376024" cy="2266584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Often it is needed to steer the closed-orbit away from the nominal trajectory in a localized part of a synchrotron </a:t>
            </a:r>
          </a:p>
          <a:p>
            <a:pPr lvl="1"/>
            <a:r>
              <a:rPr lang="en-US" dirty="0"/>
              <a:t>Injection / extraction</a:t>
            </a:r>
          </a:p>
          <a:p>
            <a:pPr lvl="1"/>
            <a:r>
              <a:rPr lang="en-US" dirty="0"/>
              <a:t>Local orbit correction (or steering around local aperture restrictions)</a:t>
            </a:r>
          </a:p>
          <a:p>
            <a:r>
              <a:rPr lang="en-US" dirty="0"/>
              <a:t>Standard bump configurations exist</a:t>
            </a:r>
          </a:p>
          <a:p>
            <a:pPr lvl="1"/>
            <a:r>
              <a:rPr lang="el-GR" dirty="0"/>
              <a:t>π</a:t>
            </a:r>
            <a:r>
              <a:rPr lang="en-US" dirty="0"/>
              <a:t>-bump (with 2 correctors)</a:t>
            </a:r>
          </a:p>
          <a:p>
            <a:pPr lvl="1"/>
            <a:r>
              <a:rPr lang="en-US" dirty="0"/>
              <a:t>3 and 4-corrector bumps 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2" name="Date Placeholder 41">
            <a:extLst>
              <a:ext uri="{FF2B5EF4-FFF2-40B4-BE49-F238E27FC236}">
                <a16:creationId xmlns:a16="http://schemas.microsoft.com/office/drawing/2014/main" id="{048C15A5-920D-009E-B5D7-912D22450B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0FA02C-7CA0-4851-81C0-1789BA2D98E3}" type="datetime1">
              <a:rPr lang="en-US" smtClean="0"/>
              <a:t>6/4/2024</a:t>
            </a:fld>
            <a:endParaRPr lang="en-US" dirty="0"/>
          </a:p>
        </p:txBody>
      </p:sp>
      <p:sp>
        <p:nvSpPr>
          <p:cNvPr id="43" name="Footer Placeholder 42">
            <a:extLst>
              <a:ext uri="{FF2B5EF4-FFF2-40B4-BE49-F238E27FC236}">
                <a16:creationId xmlns:a16="http://schemas.microsoft.com/office/drawing/2014/main" id="{E474FD18-6327-0477-4373-4998FB96B6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Linear Imperfections and Correction</a:t>
            </a:r>
            <a:endParaRPr lang="en-US" dirty="0"/>
          </a:p>
        </p:txBody>
      </p:sp>
      <p:sp>
        <p:nvSpPr>
          <p:cNvPr id="44" name="Slide Number Placeholder 43">
            <a:extLst>
              <a:ext uri="{FF2B5EF4-FFF2-40B4-BE49-F238E27FC236}">
                <a16:creationId xmlns:a16="http://schemas.microsoft.com/office/drawing/2014/main" id="{9979BA8F-310B-A429-FA4F-CECA3F4E47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04137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Closed orbit bumps</a:t>
            </a:r>
          </a:p>
        </p:txBody>
      </p:sp>
      <p:pic>
        <p:nvPicPr>
          <p:cNvPr id="16" name="Picture 15" descr="Q4.310_kL0.000_turns100_nobump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90" r="35784"/>
          <a:stretch/>
        </p:blipFill>
        <p:spPr>
          <a:xfrm>
            <a:off x="3313456" y="2564904"/>
            <a:ext cx="5278410" cy="3657600"/>
          </a:xfrm>
          <a:prstGeom prst="rect">
            <a:avLst/>
          </a:prstGeom>
        </p:spPr>
      </p:pic>
      <p:pic>
        <p:nvPicPr>
          <p:cNvPr id="28" name="Picture 27" descr="Q4.310_kL0.000_turns100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18" r="36039"/>
          <a:stretch/>
        </p:blipFill>
        <p:spPr>
          <a:xfrm>
            <a:off x="3325108" y="2564904"/>
            <a:ext cx="5243454" cy="3657600"/>
          </a:xfrm>
          <a:prstGeom prst="rect">
            <a:avLst/>
          </a:prstGeom>
        </p:spPr>
      </p:pic>
      <p:sp>
        <p:nvSpPr>
          <p:cNvPr id="30" name="TextBox 29"/>
          <p:cNvSpPr txBox="1"/>
          <p:nvPr/>
        </p:nvSpPr>
        <p:spPr>
          <a:xfrm>
            <a:off x="4472679" y="5385793"/>
            <a:ext cx="24797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400" dirty="0">
                <a:latin typeface="Arial"/>
                <a:cs typeface="Arial"/>
              </a:rPr>
              <a:t>example of 3-corrector bump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7989" y="1124744"/>
            <a:ext cx="11376024" cy="2266584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Often it is needed to steer the closed-orbit away from the nominal trajectory in a localized part of a synchrotron </a:t>
            </a:r>
          </a:p>
          <a:p>
            <a:pPr lvl="1"/>
            <a:r>
              <a:rPr lang="en-US" dirty="0"/>
              <a:t>Injection / extraction</a:t>
            </a:r>
          </a:p>
          <a:p>
            <a:pPr lvl="1"/>
            <a:r>
              <a:rPr lang="en-US" dirty="0"/>
              <a:t>Local orbit correction (or steering around local aperture restrictions)</a:t>
            </a:r>
          </a:p>
          <a:p>
            <a:r>
              <a:rPr lang="en-US" dirty="0"/>
              <a:t>Standard bump configurations exist</a:t>
            </a:r>
          </a:p>
          <a:p>
            <a:pPr lvl="1"/>
            <a:r>
              <a:rPr lang="el-GR" dirty="0"/>
              <a:t>π</a:t>
            </a:r>
            <a:r>
              <a:rPr lang="en-US" dirty="0"/>
              <a:t>-bump (with 2 correctors)</a:t>
            </a:r>
          </a:p>
          <a:p>
            <a:pPr lvl="1"/>
            <a:r>
              <a:rPr lang="en-US" dirty="0"/>
              <a:t>3 and 4-corrector bumps </a:t>
            </a:r>
          </a:p>
          <a:p>
            <a:endParaRPr lang="en-US" dirty="0"/>
          </a:p>
          <a:p>
            <a:endParaRPr lang="en-US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4847CF86-BDE3-3B4E-DFDE-DDB8CED49164}"/>
              </a:ext>
            </a:extLst>
          </p:cNvPr>
          <p:cNvGrpSpPr/>
          <p:nvPr/>
        </p:nvGrpSpPr>
        <p:grpSpPr>
          <a:xfrm>
            <a:off x="8788727" y="2793505"/>
            <a:ext cx="3650496" cy="2988335"/>
            <a:chOff x="7248128" y="3429001"/>
            <a:chExt cx="3650496" cy="2988335"/>
          </a:xfrm>
        </p:grpSpPr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FA175C1D-5A8F-632D-1503-8B93EB379E1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248128" y="4149080"/>
              <a:ext cx="2268264" cy="2268256"/>
            </a:xfrm>
            <a:prstGeom prst="ellipse">
              <a:avLst/>
            </a:prstGeom>
            <a:ln>
              <a:solidFill>
                <a:srgbClr val="FF0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42648C43-164E-AF6E-9D1F-FE75F19F7EB5}"/>
                </a:ext>
              </a:extLst>
            </p:cNvPr>
            <p:cNvSpPr txBox="1"/>
            <p:nvPr/>
          </p:nvSpPr>
          <p:spPr>
            <a:xfrm>
              <a:off x="7691828" y="5916364"/>
              <a:ext cx="1368152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buNone/>
              </a:pPr>
              <a:r>
                <a:rPr lang="en-US" sz="1200" dirty="0">
                  <a:latin typeface="Arial"/>
                  <a:cs typeface="Arial"/>
                </a:rPr>
                <a:t>unperturbed closed orbit</a:t>
              </a:r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DEC62E53-DDB5-922C-301C-70B95A363AA8}"/>
                </a:ext>
              </a:extLst>
            </p:cNvPr>
            <p:cNvSpPr/>
            <p:nvPr/>
          </p:nvSpPr>
          <p:spPr>
            <a:xfrm>
              <a:off x="8760296" y="4221088"/>
              <a:ext cx="1008112" cy="1296144"/>
            </a:xfrm>
            <a:prstGeom prst="rect">
              <a:avLst/>
            </a:prstGeom>
            <a:solidFill>
              <a:schemeClr val="bg1"/>
            </a:solidFill>
            <a:ln>
              <a:noFill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838F9993-CAD3-7115-6591-331CEDE6EA5B}"/>
                </a:ext>
              </a:extLst>
            </p:cNvPr>
            <p:cNvSpPr/>
            <p:nvPr/>
          </p:nvSpPr>
          <p:spPr>
            <a:xfrm rot="1586668">
              <a:off x="8649313" y="4123604"/>
              <a:ext cx="288032" cy="216024"/>
            </a:xfrm>
            <a:prstGeom prst="rect">
              <a:avLst/>
            </a:prstGeom>
            <a:solidFill>
              <a:srgbClr val="BE1787"/>
            </a:solidFill>
            <a:ln w="12700">
              <a:solidFill>
                <a:schemeClr val="tx1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1B46CDFB-C15A-5680-64FC-EF2A94E4A92C}"/>
                </a:ext>
              </a:extLst>
            </p:cNvPr>
            <p:cNvSpPr/>
            <p:nvPr/>
          </p:nvSpPr>
          <p:spPr>
            <a:xfrm rot="5400000">
              <a:off x="9346964" y="5325561"/>
              <a:ext cx="288032" cy="216024"/>
            </a:xfrm>
            <a:prstGeom prst="rect">
              <a:avLst/>
            </a:prstGeom>
            <a:solidFill>
              <a:srgbClr val="BE1787"/>
            </a:solidFill>
            <a:ln w="12700">
              <a:solidFill>
                <a:schemeClr val="tx1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7DDE7BAC-01E3-9919-4348-4E751538FE1E}"/>
                </a:ext>
              </a:extLst>
            </p:cNvPr>
            <p:cNvSpPr txBox="1"/>
            <p:nvPr/>
          </p:nvSpPr>
          <p:spPr>
            <a:xfrm>
              <a:off x="8112224" y="4343287"/>
              <a:ext cx="136815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buNone/>
              </a:pPr>
              <a:r>
                <a:rPr lang="en-US" sz="1200" dirty="0">
                  <a:latin typeface="Arial"/>
                  <a:cs typeface="Arial"/>
                </a:rPr>
                <a:t>fast kick</a:t>
              </a:r>
            </a:p>
          </p:txBody>
        </p:sp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09BE09B2-59D3-7E87-05CD-39DB3A18DA90}"/>
                </a:ext>
              </a:extLst>
            </p:cNvPr>
            <p:cNvGrpSpPr/>
            <p:nvPr/>
          </p:nvGrpSpPr>
          <p:grpSpPr>
            <a:xfrm rot="19478899">
              <a:off x="9653615" y="4239155"/>
              <a:ext cx="642563" cy="258256"/>
              <a:chOff x="8028384" y="4365104"/>
              <a:chExt cx="642563" cy="288032"/>
            </a:xfrm>
          </p:grpSpPr>
          <p:sp>
            <p:nvSpPr>
              <p:cNvPr id="54" name="Rectangle 53">
                <a:extLst>
                  <a:ext uri="{FF2B5EF4-FFF2-40B4-BE49-F238E27FC236}">
                    <a16:creationId xmlns:a16="http://schemas.microsoft.com/office/drawing/2014/main" id="{9A32DEEE-CD3D-7B8E-9EB0-DB00BFF90599}"/>
                  </a:ext>
                </a:extLst>
              </p:cNvPr>
              <p:cNvSpPr/>
              <p:nvPr/>
            </p:nvSpPr>
            <p:spPr>
              <a:xfrm>
                <a:off x="8028384" y="4365104"/>
                <a:ext cx="72008" cy="288032"/>
              </a:xfrm>
              <a:prstGeom prst="rect">
                <a:avLst/>
              </a:prstGeom>
              <a:ln w="12700">
                <a:solidFill>
                  <a:schemeClr val="tx1"/>
                </a:solidFill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55" name="Rectangle 54">
                <a:extLst>
                  <a:ext uri="{FF2B5EF4-FFF2-40B4-BE49-F238E27FC236}">
                    <a16:creationId xmlns:a16="http://schemas.microsoft.com/office/drawing/2014/main" id="{1A4B24A6-318B-B0E7-1221-24E74D1F0E34}"/>
                  </a:ext>
                </a:extLst>
              </p:cNvPr>
              <p:cNvSpPr/>
              <p:nvPr/>
            </p:nvSpPr>
            <p:spPr>
              <a:xfrm>
                <a:off x="8285798" y="4365104"/>
                <a:ext cx="385149" cy="288032"/>
              </a:xfrm>
              <a:prstGeom prst="rect">
                <a:avLst/>
              </a:prstGeom>
              <a:ln w="12700">
                <a:solidFill>
                  <a:schemeClr val="tx1"/>
                </a:solidFill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6257ACDC-1130-D8D8-C067-8F0142C629DE}"/>
                </a:ext>
              </a:extLst>
            </p:cNvPr>
            <p:cNvSpPr txBox="1"/>
            <p:nvPr/>
          </p:nvSpPr>
          <p:spPr>
            <a:xfrm>
              <a:off x="8112224" y="3789041"/>
              <a:ext cx="136815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buNone/>
              </a:pPr>
              <a:r>
                <a:rPr lang="en-US" sz="1200" dirty="0">
                  <a:latin typeface="Arial"/>
                  <a:cs typeface="Arial"/>
                </a:rPr>
                <a:t>dipole</a:t>
              </a: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328E3553-AEBB-143F-8CC0-76B7F8D283D7}"/>
                </a:ext>
              </a:extLst>
            </p:cNvPr>
            <p:cNvSpPr txBox="1"/>
            <p:nvPr/>
          </p:nvSpPr>
          <p:spPr>
            <a:xfrm>
              <a:off x="9203996" y="5277907"/>
              <a:ext cx="136815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buNone/>
              </a:pPr>
              <a:r>
                <a:rPr lang="en-US" sz="1200" dirty="0">
                  <a:latin typeface="Arial"/>
                  <a:cs typeface="Arial"/>
                </a:rPr>
                <a:t>dipole</a:t>
              </a: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F8FDFA89-016E-2DA7-BC94-0C21B3ECF2B9}"/>
                </a:ext>
              </a:extLst>
            </p:cNvPr>
            <p:cNvSpPr txBox="1"/>
            <p:nvPr/>
          </p:nvSpPr>
          <p:spPr>
            <a:xfrm>
              <a:off x="9311318" y="3789041"/>
              <a:ext cx="136815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buNone/>
              </a:pPr>
              <a:r>
                <a:rPr lang="en-US" sz="1200" dirty="0">
                  <a:latin typeface="Arial"/>
                  <a:cs typeface="Arial"/>
                </a:rPr>
                <a:t>septum</a:t>
              </a:r>
            </a:p>
          </p:txBody>
        </p:sp>
        <p:sp>
          <p:nvSpPr>
            <p:cNvPr id="50" name="Arc 49">
              <a:extLst>
                <a:ext uri="{FF2B5EF4-FFF2-40B4-BE49-F238E27FC236}">
                  <a16:creationId xmlns:a16="http://schemas.microsoft.com/office/drawing/2014/main" id="{3A427664-E30D-0C1C-26FF-E43A1BFB17D5}"/>
                </a:ext>
              </a:extLst>
            </p:cNvPr>
            <p:cNvSpPr>
              <a:spLocks noChangeAspect="1"/>
            </p:cNvSpPr>
            <p:nvPr/>
          </p:nvSpPr>
          <p:spPr>
            <a:xfrm rot="19651719">
              <a:off x="8600238" y="4153422"/>
              <a:ext cx="1368155" cy="1368229"/>
            </a:xfrm>
            <a:prstGeom prst="arc">
              <a:avLst>
                <a:gd name="adj1" fmla="val 16197180"/>
                <a:gd name="adj2" fmla="val 21558282"/>
              </a:avLst>
            </a:prstGeom>
            <a:ln>
              <a:solidFill>
                <a:srgbClr val="FF0000"/>
              </a:solidFill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1" name="Straight Arrow Connector 50">
              <a:extLst>
                <a:ext uri="{FF2B5EF4-FFF2-40B4-BE49-F238E27FC236}">
                  <a16:creationId xmlns:a16="http://schemas.microsoft.com/office/drawing/2014/main" id="{D0433F4E-2EAE-751F-1466-69297AAC2D27}"/>
                </a:ext>
              </a:extLst>
            </p:cNvPr>
            <p:cNvCxnSpPr>
              <a:stCxn id="50" idx="2"/>
            </p:cNvCxnSpPr>
            <p:nvPr/>
          </p:nvCxnSpPr>
          <p:spPr>
            <a:xfrm>
              <a:off x="9856944" y="4463294"/>
              <a:ext cx="487528" cy="477875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CD635C31-7F49-EFC4-5072-B05CAACB2E47}"/>
                </a:ext>
              </a:extLst>
            </p:cNvPr>
            <p:cNvSpPr txBox="1"/>
            <p:nvPr/>
          </p:nvSpPr>
          <p:spPr>
            <a:xfrm rot="2622877">
              <a:off x="9530472" y="4871462"/>
              <a:ext cx="136815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buNone/>
              </a:pPr>
              <a:r>
                <a:rPr lang="en-US" sz="1200" dirty="0">
                  <a:latin typeface="Arial"/>
                  <a:cs typeface="Arial"/>
                </a:rPr>
                <a:t>extraction</a:t>
              </a:r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7572203C-6B61-CB4E-E1E8-4D060CCFB0E9}"/>
                </a:ext>
              </a:extLst>
            </p:cNvPr>
            <p:cNvSpPr txBox="1"/>
            <p:nvPr/>
          </p:nvSpPr>
          <p:spPr>
            <a:xfrm>
              <a:off x="7327231" y="3429001"/>
              <a:ext cx="247971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sz="1400" dirty="0">
                  <a:latin typeface="Arial"/>
                  <a:cs typeface="Arial"/>
                </a:rPr>
                <a:t>example of 2-corrector bump</a:t>
              </a:r>
            </a:p>
          </p:txBody>
        </p:sp>
      </p:grpSp>
      <p:sp>
        <p:nvSpPr>
          <p:cNvPr id="56" name="Date Placeholder 55">
            <a:extLst>
              <a:ext uri="{FF2B5EF4-FFF2-40B4-BE49-F238E27FC236}">
                <a16:creationId xmlns:a16="http://schemas.microsoft.com/office/drawing/2014/main" id="{A1D7B4F7-E9ED-870B-11C9-F39890CC60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C63190-5CF9-49CA-9E8E-2E0A9DDCAA61}" type="datetime1">
              <a:rPr lang="en-US" smtClean="0"/>
              <a:t>6/4/2024</a:t>
            </a:fld>
            <a:endParaRPr lang="en-US" dirty="0"/>
          </a:p>
        </p:txBody>
      </p:sp>
      <p:sp>
        <p:nvSpPr>
          <p:cNvPr id="57" name="Footer Placeholder 56">
            <a:extLst>
              <a:ext uri="{FF2B5EF4-FFF2-40B4-BE49-F238E27FC236}">
                <a16:creationId xmlns:a16="http://schemas.microsoft.com/office/drawing/2014/main" id="{68C48F19-64C3-9389-48EC-F7CD9B1A29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Linear Imperfections and Correction</a:t>
            </a:r>
            <a:endParaRPr lang="en-US" dirty="0"/>
          </a:p>
        </p:txBody>
      </p:sp>
      <p:sp>
        <p:nvSpPr>
          <p:cNvPr id="58" name="Slide Number Placeholder 57">
            <a:extLst>
              <a:ext uri="{FF2B5EF4-FFF2-40B4-BE49-F238E27FC236}">
                <a16:creationId xmlns:a16="http://schemas.microsoft.com/office/drawing/2014/main" id="{98618B60-E4F9-3075-9D1F-CC1B23EE84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542261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/>
              <a:t>The problem of correcting the orbit deterministically came up a long time ago in the first CERN machines.</a:t>
            </a:r>
          </a:p>
          <a:p>
            <a:pPr lvl="1"/>
            <a:r>
              <a:rPr lang="en-US" dirty="0"/>
              <a:t>B. </a:t>
            </a:r>
            <a:r>
              <a:rPr lang="en-US" dirty="0" err="1"/>
              <a:t>Autin</a:t>
            </a:r>
            <a:r>
              <a:rPr lang="en-US" dirty="0"/>
              <a:t> and Y. Marti published a note in 1973 describing an algorithm that is still in use today (but in JAVA/C/C++ instead of FORTRAN) at ALL CERN machines: </a:t>
            </a:r>
            <a:r>
              <a:rPr lang="en-US" b="1" dirty="0"/>
              <a:t>MICADO*</a:t>
            </a:r>
          </a:p>
          <a:p>
            <a:pPr lvl="1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Closed orbit correction: MICADO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13961" y="2204864"/>
            <a:ext cx="6673632" cy="47761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 bwMode="auto">
          <a:xfrm>
            <a:off x="4019041" y="3140968"/>
            <a:ext cx="4104456" cy="2808312"/>
          </a:xfrm>
          <a:prstGeom prst="rect">
            <a:avLst/>
          </a:prstGeom>
          <a:solidFill>
            <a:srgbClr val="FFFF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63500" dir="2700000" algn="tl" rotWithShape="0">
              <a:srgbClr val="000000">
                <a:alpha val="43000"/>
              </a:srgbClr>
            </a:outerShdw>
          </a:effec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indent="-342900">
              <a:buFont typeface="Wingdings" pitchFamily="48" charset="2"/>
              <a:buChar char="n"/>
            </a:pPr>
            <a:endParaRPr lang="en-US">
              <a:latin typeface="Times New Roman" pitchFamily="4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7089" y="3429000"/>
            <a:ext cx="3617822" cy="252028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2794905" y="2527617"/>
            <a:ext cx="56886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400"/>
              </a:spcAft>
              <a:buClr>
                <a:srgbClr val="0000FF"/>
              </a:buClr>
              <a:buSzPct val="80000"/>
              <a:buNone/>
            </a:pPr>
            <a:r>
              <a:rPr lang="en-GB" sz="1800" kern="0" dirty="0">
                <a:latin typeface="Arial"/>
                <a:cs typeface="Arial"/>
              </a:rPr>
              <a:t>(Minimization of the quadratic orbit distortions)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B4388C9D-D6AC-0FB2-5BAD-D9A9E97E26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24-26.01.24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BC2D9806-DC68-CB69-07F0-541A7508B6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Linear Imperfections and Correction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521E4559-33AC-DA7F-C6F3-E16AD702F4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491597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>
              <a:buFont typeface="Wingdings" pitchFamily="2" charset="2"/>
              <a:buChar char="§"/>
            </a:pPr>
            <a:r>
              <a:rPr lang="en-US" sz="2000" dirty="0"/>
              <a:t>The intuitive principle of MICADO is rather simple:</a:t>
            </a:r>
          </a:p>
          <a:p>
            <a:pPr marL="666900" lvl="2" indent="-342900">
              <a:buFont typeface="+mj-lt"/>
              <a:buAutoNum type="arabicPeriod"/>
            </a:pPr>
            <a:r>
              <a:rPr lang="en-US" sz="2000" dirty="0"/>
              <a:t>It requires a </a:t>
            </a:r>
            <a:r>
              <a:rPr lang="en-US" sz="2000" b="1" dirty="0"/>
              <a:t>model of the machine</a:t>
            </a:r>
          </a:p>
          <a:p>
            <a:pPr marL="666900" lvl="2" indent="-342900">
              <a:buFont typeface="+mj-lt"/>
              <a:buAutoNum type="arabicPeriod"/>
            </a:pPr>
            <a:r>
              <a:rPr lang="en-US" sz="2000" dirty="0"/>
              <a:t>It computes for </a:t>
            </a:r>
            <a:r>
              <a:rPr lang="en-US" sz="2000" b="1" dirty="0"/>
              <a:t>each orbit corrector </a:t>
            </a:r>
            <a:r>
              <a:rPr lang="en-US" sz="2000" dirty="0"/>
              <a:t>what the effect (</a:t>
            </a:r>
            <a:r>
              <a:rPr lang="en-US" sz="2000" b="1" dirty="0"/>
              <a:t>response</a:t>
            </a:r>
            <a:r>
              <a:rPr lang="en-US" sz="2000" dirty="0"/>
              <a:t>) is expected to be on the orbit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MICADO – how does it work?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5440" y="2459899"/>
            <a:ext cx="4921320" cy="165499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12225" y="3361307"/>
            <a:ext cx="4933147" cy="165499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11824" y="4279366"/>
            <a:ext cx="4921320" cy="1656329"/>
          </a:xfrm>
          <a:prstGeom prst="rect">
            <a:avLst/>
          </a:prstGeom>
        </p:spPr>
      </p:pic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72B8A2B-F359-1F54-E27E-C02D8C16A1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24-26.01.24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25974C1-46F0-7452-9C0F-BBA2131F68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Linear Imperfections and Correction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1A3E407-E845-CF0A-CC13-FF99D6DAD2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28</a:t>
            </a:fld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5B2127E-42D9-4653-F7E0-9E4F34713097}"/>
              </a:ext>
            </a:extLst>
          </p:cNvPr>
          <p:cNvSpPr txBox="1"/>
          <p:nvPr/>
        </p:nvSpPr>
        <p:spPr>
          <a:xfrm>
            <a:off x="7968208" y="5735564"/>
            <a:ext cx="461665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>
              <a:buNone/>
            </a:pPr>
            <a:r>
              <a:rPr lang="en-CH" sz="3600" b="1" dirty="0">
                <a:solidFill>
                  <a:srgbClr val="41973C"/>
                </a:solidFill>
                <a:latin typeface="+mn-lt"/>
              </a:rPr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199459955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325562"/>
            <a:ext cx="10515600" cy="4919789"/>
          </a:xfrm>
        </p:spPr>
        <p:txBody>
          <a:bodyPr>
            <a:normAutofit/>
          </a:bodyPr>
          <a:lstStyle/>
          <a:p>
            <a:pPr marL="342900" lvl="1" indent="-342900">
              <a:buFont typeface="+mj-lt"/>
              <a:buAutoNum type="arabicPeriod" startAt="3"/>
            </a:pPr>
            <a:r>
              <a:rPr lang="en-GB" dirty="0"/>
              <a:t>MICADO compares the response of every corrector with the raw orbit in the machine</a:t>
            </a:r>
            <a:br>
              <a:rPr lang="en-GB" dirty="0"/>
            </a:br>
            <a:br>
              <a:rPr lang="en-GB" dirty="0"/>
            </a:br>
            <a:br>
              <a:rPr lang="en-GB" dirty="0"/>
            </a:br>
            <a:br>
              <a:rPr lang="en-GB" dirty="0"/>
            </a:br>
            <a:br>
              <a:rPr lang="en-GB" dirty="0"/>
            </a:br>
            <a:br>
              <a:rPr lang="en-GB" dirty="0"/>
            </a:br>
            <a:br>
              <a:rPr lang="en-GB" dirty="0"/>
            </a:br>
            <a:br>
              <a:rPr lang="en-GB" dirty="0"/>
            </a:br>
            <a:br>
              <a:rPr lang="en-GB" dirty="0"/>
            </a:br>
            <a:br>
              <a:rPr lang="en-GB" dirty="0"/>
            </a:br>
            <a:br>
              <a:rPr lang="en-GB" dirty="0"/>
            </a:br>
            <a:br>
              <a:rPr lang="en-GB" dirty="0"/>
            </a:br>
            <a:endParaRPr lang="en-US" dirty="0"/>
          </a:p>
          <a:p>
            <a:pPr marL="342900" lvl="1" indent="-342900">
              <a:buFont typeface="+mj-lt"/>
              <a:buAutoNum type="arabicPeriod" startAt="3"/>
            </a:pPr>
            <a:r>
              <a:rPr lang="en-GB" dirty="0"/>
              <a:t>MICADO </a:t>
            </a:r>
            <a:r>
              <a:rPr lang="en-GB" b="1" dirty="0"/>
              <a:t>picks the corrector that has the best match with the raw orbit</a:t>
            </a:r>
            <a:r>
              <a:rPr lang="en-GB" dirty="0"/>
              <a:t>, i.e. that will give the largest improvement to the rms orbit deviation</a:t>
            </a:r>
          </a:p>
          <a:p>
            <a:pPr marL="342900" lvl="1" indent="-342900">
              <a:buFont typeface="+mj-lt"/>
              <a:buAutoNum type="arabicPeriod" startAt="3"/>
            </a:pPr>
            <a:r>
              <a:rPr lang="en-GB" dirty="0"/>
              <a:t>The procedure can be </a:t>
            </a:r>
            <a:r>
              <a:rPr lang="en-GB" b="1" dirty="0"/>
              <a:t>iterated</a:t>
            </a:r>
            <a:r>
              <a:rPr lang="en-GB" dirty="0"/>
              <a:t> to the second-best corrector and so on, until the orbit is good enough (or as good as it can be)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MICADO – how does it work?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16388" y="1778065"/>
            <a:ext cx="7218776" cy="257314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13032" y="1781072"/>
            <a:ext cx="1872720" cy="62826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23094" y="2653760"/>
            <a:ext cx="1862659" cy="6269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23094" y="3532019"/>
            <a:ext cx="1862659" cy="629398"/>
          </a:xfrm>
          <a:prstGeom prst="rect">
            <a:avLst/>
          </a:prstGeom>
        </p:spPr>
      </p:pic>
      <p:sp>
        <p:nvSpPr>
          <p:cNvPr id="8" name="Left-Right Arrow 7"/>
          <p:cNvSpPr/>
          <p:nvPr/>
        </p:nvSpPr>
        <p:spPr bwMode="auto">
          <a:xfrm>
            <a:off x="3264784" y="2852936"/>
            <a:ext cx="683308" cy="272165"/>
          </a:xfrm>
          <a:prstGeom prst="leftRightArrow">
            <a:avLst/>
          </a:prstGeom>
          <a:solidFill>
            <a:schemeClr val="accent1"/>
          </a:solidFill>
          <a:ln w="9525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 eaLnBrk="0" hangingPunct="0">
              <a:spcBef>
                <a:spcPct val="0"/>
              </a:spcBef>
              <a:buClrTx/>
              <a:buSzTx/>
              <a:buNone/>
            </a:pPr>
            <a:endParaRPr lang="en-GB" sz="1800">
              <a:latin typeface="Comic Sans MS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918502" y="4191471"/>
            <a:ext cx="4924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is-IS" dirty="0">
                <a:solidFill>
                  <a:srgbClr val="41973C"/>
                </a:solidFill>
              </a:rPr>
              <a:t>…</a:t>
            </a:r>
            <a:endParaRPr lang="en-US" dirty="0">
              <a:solidFill>
                <a:srgbClr val="41973C"/>
              </a:solidFill>
            </a:endParaRP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1B1CF3B6-7E1F-9C1B-1892-B32A3FE04D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24-26.01.24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4880473-3A3C-3CB8-33A6-B33DD1463D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Linear Imperfections and Correction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99561877-A899-0DB7-2866-0ACA1C3A35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32573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Outline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Introduction</a:t>
            </a:r>
          </a:p>
          <a:p>
            <a:pPr>
              <a:buClrTx/>
            </a:pPr>
            <a:r>
              <a:rPr lang="en-US" dirty="0">
                <a:solidFill>
                  <a:srgbClr val="A6A6A6"/>
                </a:solidFill>
              </a:rPr>
              <a:t>Closed orbit distortion (steering error)</a:t>
            </a:r>
          </a:p>
          <a:p>
            <a:pPr lvl="1">
              <a:buClrTx/>
              <a:buFont typeface="Wingdings" charset="0"/>
              <a:buChar char="q"/>
            </a:pPr>
            <a:r>
              <a:rPr lang="en-US" dirty="0">
                <a:solidFill>
                  <a:srgbClr val="A6A6A6"/>
                </a:solidFill>
              </a:rPr>
              <a:t>Beam orbit stability</a:t>
            </a:r>
          </a:p>
          <a:p>
            <a:pPr lvl="1">
              <a:buClrTx/>
              <a:buFont typeface="Wingdings" charset="0"/>
              <a:buChar char="q"/>
            </a:pPr>
            <a:r>
              <a:rPr lang="en-US" dirty="0">
                <a:solidFill>
                  <a:srgbClr val="A6A6A6"/>
                </a:solidFill>
              </a:rPr>
              <a:t>Imperfections leading to closed orbit distortion</a:t>
            </a:r>
          </a:p>
          <a:p>
            <a:pPr>
              <a:buClrTx/>
            </a:pPr>
            <a:r>
              <a:rPr lang="en-US" dirty="0">
                <a:solidFill>
                  <a:srgbClr val="A6A6A6"/>
                </a:solidFill>
              </a:rPr>
              <a:t>Optics function distortion (gradient error)</a:t>
            </a:r>
          </a:p>
          <a:p>
            <a:pPr lvl="1">
              <a:buClrTx/>
              <a:buFont typeface="Wingdings" charset="0"/>
              <a:buChar char="q"/>
            </a:pPr>
            <a:r>
              <a:rPr lang="en-US" dirty="0">
                <a:solidFill>
                  <a:srgbClr val="A6A6A6"/>
                </a:solidFill>
              </a:rPr>
              <a:t>Imperfections leading to optics distortion</a:t>
            </a:r>
          </a:p>
          <a:p>
            <a:pPr lvl="1">
              <a:buFont typeface="Wingdings" charset="0"/>
              <a:buChar char="q"/>
            </a:pPr>
            <a:r>
              <a:rPr lang="en-US" dirty="0">
                <a:solidFill>
                  <a:srgbClr val="A6A6A6"/>
                </a:solidFill>
              </a:rPr>
              <a:t>Tune-shift and beta distortion due to gradient errors</a:t>
            </a:r>
          </a:p>
          <a:p>
            <a:pPr>
              <a:buClrTx/>
            </a:pPr>
            <a:r>
              <a:rPr lang="en-US" dirty="0">
                <a:solidFill>
                  <a:srgbClr val="A6A6A6"/>
                </a:solidFill>
              </a:rPr>
              <a:t>Coupling error</a:t>
            </a:r>
          </a:p>
          <a:p>
            <a:pPr lvl="1">
              <a:buClrTx/>
              <a:buFont typeface="Wingdings" charset="0"/>
              <a:buChar char="q"/>
            </a:pPr>
            <a:r>
              <a:rPr lang="en-US" dirty="0">
                <a:solidFill>
                  <a:srgbClr val="A6A6A6"/>
                </a:solidFill>
              </a:rPr>
              <a:t>Coupling errors and their effect</a:t>
            </a:r>
          </a:p>
          <a:p>
            <a:pPr lvl="1">
              <a:buClrTx/>
              <a:buFont typeface="Wingdings" charset="0"/>
              <a:buChar char="q"/>
            </a:pPr>
            <a:r>
              <a:rPr lang="en-US" dirty="0">
                <a:solidFill>
                  <a:srgbClr val="A6A6A6"/>
                </a:solidFill>
              </a:rPr>
              <a:t>Coupling correction</a:t>
            </a:r>
          </a:p>
          <a:p>
            <a:pPr>
              <a:buClrTx/>
            </a:pPr>
            <a:r>
              <a:rPr lang="en-US" dirty="0">
                <a:solidFill>
                  <a:srgbClr val="A6A6A6"/>
                </a:solidFill>
              </a:rPr>
              <a:t>Summary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406B32A-2BD2-A4A2-7D39-5A3ADDCCD7B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C17B9A4-7FFE-47FD-868D-ECF2DB664E9D}" type="datetime1">
              <a:rPr lang="en-US" smtClean="0"/>
              <a:t>6/4/2024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4D21263-711F-25BD-5DF0-C62477028A09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Linear Imperfections and Correction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D3729DE-0521-99A6-644F-22E2B9F62CB2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8" name="Picture Placeholder 8" descr="A close-up of a machine&#10;&#10;Description automatically generated with low confidence">
            <a:extLst>
              <a:ext uri="{FF2B5EF4-FFF2-40B4-BE49-F238E27FC236}">
                <a16:creationId xmlns:a16="http://schemas.microsoft.com/office/drawing/2014/main" id="{7B113890-0F68-0CB3-6216-B9D649DDD48C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40000"/>
                    </a14:imgEffect>
                  </a14:imgLayer>
                </a14:imgProps>
              </a:ext>
            </a:extLst>
          </a:blip>
          <a:srcRect t="11364" b="11364"/>
          <a:stretch>
            <a:fillRect/>
          </a:stretch>
        </p:blipFill>
        <p:spPr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189804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GB" dirty="0"/>
              <a:t>The raw orbit at the LHC can have huge errors, but the correction (based partly on MICADO) brings the deviations down by a factor 20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MICADO – LHC Orbit example</a:t>
            </a:r>
          </a:p>
        </p:txBody>
      </p:sp>
      <p:sp>
        <p:nvSpPr>
          <p:cNvPr id="4" name="Bent Arrow 3"/>
          <p:cNvSpPr/>
          <p:nvPr/>
        </p:nvSpPr>
        <p:spPr bwMode="auto">
          <a:xfrm rot="5400000">
            <a:off x="6522523" y="3197868"/>
            <a:ext cx="638002" cy="771524"/>
          </a:xfrm>
          <a:prstGeom prst="bentArrow">
            <a:avLst>
              <a:gd name="adj1" fmla="val 25000"/>
              <a:gd name="adj2" fmla="val 28703"/>
              <a:gd name="adj3" fmla="val 25000"/>
              <a:gd name="adj4" fmla="val 43750"/>
            </a:avLst>
          </a:prstGeom>
          <a:solidFill>
            <a:schemeClr val="accent1"/>
          </a:solidFill>
          <a:ln w="9525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 eaLnBrk="0" hangingPunct="0">
              <a:spcBef>
                <a:spcPct val="0"/>
              </a:spcBef>
              <a:buClrTx/>
              <a:buSzTx/>
              <a:buNone/>
            </a:pPr>
            <a:endParaRPr lang="en-GB" sz="1800">
              <a:latin typeface="Comic Sans MS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378191" y="3877732"/>
            <a:ext cx="1295547" cy="707886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>
              <a:spcAft>
                <a:spcPts val="400"/>
              </a:spcAft>
              <a:buClr>
                <a:srgbClr val="0000FF"/>
              </a:buClr>
              <a:buSzPct val="80000"/>
              <a:buNone/>
            </a:pPr>
            <a:r>
              <a:rPr lang="en-GB" sz="2000" b="1" kern="0" dirty="0">
                <a:solidFill>
                  <a:srgbClr val="0000FF"/>
                </a:solidFill>
                <a:latin typeface="Arial"/>
                <a:cs typeface="Arial"/>
              </a:rPr>
              <a:t>MICADO </a:t>
            </a:r>
            <a:br>
              <a:rPr lang="en-GB" sz="2000" b="1" kern="0" dirty="0">
                <a:solidFill>
                  <a:srgbClr val="0000FF"/>
                </a:solidFill>
                <a:latin typeface="Arial"/>
                <a:cs typeface="Arial"/>
              </a:rPr>
            </a:br>
            <a:r>
              <a:rPr lang="en-GB" sz="2000" b="1" kern="0" dirty="0">
                <a:solidFill>
                  <a:srgbClr val="0000FF"/>
                </a:solidFill>
                <a:latin typeface="Arial"/>
                <a:cs typeface="Arial"/>
              </a:rPr>
              <a:t>&amp; Co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7968208" y="1800975"/>
            <a:ext cx="3361926" cy="3229134"/>
            <a:chOff x="633213" y="4078599"/>
            <a:chExt cx="2517402" cy="2417968"/>
          </a:xfrm>
        </p:grpSpPr>
        <p:pic>
          <p:nvPicPr>
            <p:cNvPr id="7" name="Picture 4" descr="Afficher l'image d'origine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3213" y="4438434"/>
              <a:ext cx="2517402" cy="2058133"/>
            </a:xfrm>
            <a:prstGeom prst="rect">
              <a:avLst/>
            </a:prstGeom>
            <a:noFill/>
            <a:ln>
              <a:noFill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>
              <a:bevelT w="127000" h="63500"/>
            </a:sp3d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" name="TextBox 7"/>
            <p:cNvSpPr txBox="1"/>
            <p:nvPr/>
          </p:nvSpPr>
          <p:spPr>
            <a:xfrm>
              <a:off x="989495" y="4078599"/>
              <a:ext cx="1962771" cy="276555"/>
            </a:xfrm>
            <a:prstGeom prst="rect">
              <a:avLst/>
            </a:prstGeom>
          </p:spPr>
          <p:txBody>
            <a:bodyPr wrap="none" rtlCol="0">
              <a:spAutoFit/>
            </a:bodyPr>
            <a:lstStyle/>
            <a:p>
              <a:pPr>
                <a:spcAft>
                  <a:spcPts val="400"/>
                </a:spcAft>
                <a:buClr>
                  <a:srgbClr val="0000FF"/>
                </a:buClr>
                <a:buSzPct val="80000"/>
                <a:buNone/>
              </a:pPr>
              <a:r>
                <a:rPr lang="en-GB" sz="1800" b="1" kern="0" dirty="0">
                  <a:latin typeface="Arial"/>
                  <a:cs typeface="Arial"/>
                </a:rPr>
                <a:t>LHC vacuum chamber</a:t>
              </a:r>
            </a:p>
          </p:txBody>
        </p:sp>
        <p:cxnSp>
          <p:nvCxnSpPr>
            <p:cNvPr id="9" name="Straight Arrow Connector 8"/>
            <p:cNvCxnSpPr/>
            <p:nvPr/>
          </p:nvCxnSpPr>
          <p:spPr bwMode="auto">
            <a:xfrm flipH="1" flipV="1">
              <a:off x="1185333" y="5554133"/>
              <a:ext cx="1514272" cy="140761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rgbClr val="FFFFCC"/>
              </a:solidFill>
              <a:prstDash val="solid"/>
              <a:round/>
              <a:headEnd type="triangle" w="med" len="med"/>
              <a:tailEnd type="triangle" w="med" len="med"/>
            </a:ln>
            <a:effectLst/>
          </p:spPr>
        </p:cxnSp>
        <p:cxnSp>
          <p:nvCxnSpPr>
            <p:cNvPr id="10" name="Straight Arrow Connector 9"/>
            <p:cNvCxnSpPr/>
            <p:nvPr/>
          </p:nvCxnSpPr>
          <p:spPr bwMode="auto">
            <a:xfrm flipH="1">
              <a:off x="1896533" y="4990981"/>
              <a:ext cx="153936" cy="1172752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rgbClr val="FFFFCC"/>
              </a:solidFill>
              <a:prstDash val="solid"/>
              <a:round/>
              <a:headEnd type="triangle" w="med" len="med"/>
              <a:tailEnd type="triangle" w="med" len="med"/>
            </a:ln>
            <a:effectLst/>
          </p:spPr>
        </p:cxnSp>
        <p:sp>
          <p:nvSpPr>
            <p:cNvPr id="11" name="TextBox 10"/>
            <p:cNvSpPr txBox="1"/>
            <p:nvPr/>
          </p:nvSpPr>
          <p:spPr>
            <a:xfrm>
              <a:off x="2091293" y="5652314"/>
              <a:ext cx="670376" cy="276999"/>
            </a:xfrm>
            <a:prstGeom prst="rect">
              <a:avLst/>
            </a:prstGeom>
          </p:spPr>
          <p:txBody>
            <a:bodyPr wrap="none" rtlCol="0">
              <a:spAutoFit/>
            </a:bodyPr>
            <a:lstStyle/>
            <a:p>
              <a:pPr>
                <a:spcAft>
                  <a:spcPts val="400"/>
                </a:spcAft>
                <a:buClr>
                  <a:srgbClr val="0000FF"/>
                </a:buClr>
                <a:buSzPct val="80000"/>
                <a:buNone/>
              </a:pPr>
              <a:r>
                <a:rPr lang="en-GB" sz="1200" b="1" kern="0" dirty="0">
                  <a:solidFill>
                    <a:srgbClr val="FFFFCC"/>
                  </a:solidFill>
                  <a:latin typeface="+mn-lt"/>
                </a:rPr>
                <a:t>44 mm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1988764" y="5056102"/>
              <a:ext cx="670376" cy="276999"/>
            </a:xfrm>
            <a:prstGeom prst="rect">
              <a:avLst/>
            </a:prstGeom>
          </p:spPr>
          <p:txBody>
            <a:bodyPr wrap="none" rtlCol="0">
              <a:spAutoFit/>
            </a:bodyPr>
            <a:lstStyle/>
            <a:p>
              <a:pPr>
                <a:spcAft>
                  <a:spcPts val="400"/>
                </a:spcAft>
                <a:buClr>
                  <a:srgbClr val="0000FF"/>
                </a:buClr>
                <a:buSzPct val="80000"/>
                <a:buNone/>
              </a:pPr>
              <a:r>
                <a:rPr lang="en-GB" sz="1200" b="1" kern="0" dirty="0">
                  <a:solidFill>
                    <a:srgbClr val="FFFFCC"/>
                  </a:solidFill>
                  <a:latin typeface="+mn-lt"/>
                </a:rPr>
                <a:t>34 mm</a:t>
              </a: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799442" y="4219497"/>
            <a:ext cx="5491915" cy="2248519"/>
            <a:chOff x="3598861" y="3915214"/>
            <a:chExt cx="5491915" cy="2248519"/>
          </a:xfrm>
        </p:grpSpPr>
        <p:grpSp>
          <p:nvGrpSpPr>
            <p:cNvPr id="14" name="Group 13"/>
            <p:cNvGrpSpPr/>
            <p:nvPr/>
          </p:nvGrpSpPr>
          <p:grpSpPr>
            <a:xfrm>
              <a:off x="3598861" y="3966967"/>
              <a:ext cx="5491915" cy="2196766"/>
              <a:chOff x="3596918" y="3987731"/>
              <a:chExt cx="5491915" cy="2196766"/>
            </a:xfrm>
          </p:grpSpPr>
          <p:pic>
            <p:nvPicPr>
              <p:cNvPr id="16" name="Picture 15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596918" y="3987731"/>
                <a:ext cx="5491915" cy="2196766"/>
              </a:xfrm>
              <a:prstGeom prst="rect">
                <a:avLst/>
              </a:prstGeom>
            </p:spPr>
          </p:pic>
          <p:cxnSp>
            <p:nvCxnSpPr>
              <p:cNvPr id="17" name="Straight Arrow Connector 16"/>
              <p:cNvCxnSpPr/>
              <p:nvPr/>
            </p:nvCxnSpPr>
            <p:spPr bwMode="auto">
              <a:xfrm>
                <a:off x="5304487" y="4390815"/>
                <a:ext cx="0" cy="1552214"/>
              </a:xfrm>
              <a:prstGeom prst="straightConnector1">
                <a:avLst/>
              </a:prstGeom>
              <a:solidFill>
                <a:schemeClr val="accent1"/>
              </a:solidFill>
              <a:ln w="19050" cap="flat" cmpd="sng" algn="ctr">
                <a:solidFill>
                  <a:srgbClr val="CC3399"/>
                </a:solidFill>
                <a:prstDash val="solid"/>
                <a:round/>
                <a:headEnd type="triangle" w="med" len="med"/>
                <a:tailEnd type="triangle" w="med" len="med"/>
              </a:ln>
              <a:effectLst/>
            </p:spPr>
          </p:cxnSp>
          <p:sp>
            <p:nvSpPr>
              <p:cNvPr id="18" name="TextBox 17"/>
              <p:cNvSpPr txBox="1"/>
              <p:nvPr/>
            </p:nvSpPr>
            <p:spPr>
              <a:xfrm>
                <a:off x="5309635" y="4452913"/>
                <a:ext cx="753519" cy="307777"/>
              </a:xfrm>
              <a:prstGeom prst="rect">
                <a:avLst/>
              </a:prstGeom>
            </p:spPr>
            <p:txBody>
              <a:bodyPr wrap="none" rtlCol="0">
                <a:spAutoFit/>
              </a:bodyPr>
              <a:lstStyle/>
              <a:p>
                <a:pPr>
                  <a:spcAft>
                    <a:spcPts val="400"/>
                  </a:spcAft>
                  <a:buClr>
                    <a:srgbClr val="0000FF"/>
                  </a:buClr>
                  <a:buSzPct val="80000"/>
                  <a:buNone/>
                </a:pPr>
                <a:r>
                  <a:rPr lang="en-GB" sz="1400" b="1" kern="0" dirty="0">
                    <a:solidFill>
                      <a:srgbClr val="CC3399"/>
                    </a:solidFill>
                    <a:latin typeface="Arial"/>
                    <a:cs typeface="Arial"/>
                  </a:rPr>
                  <a:t>50 mm</a:t>
                </a:r>
              </a:p>
            </p:txBody>
          </p:sp>
        </p:grpSp>
        <p:sp>
          <p:nvSpPr>
            <p:cNvPr id="15" name="TextBox 14"/>
            <p:cNvSpPr txBox="1"/>
            <p:nvPr/>
          </p:nvSpPr>
          <p:spPr>
            <a:xfrm>
              <a:off x="5677511" y="3915214"/>
              <a:ext cx="2879784" cy="307777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>
                <a:spcAft>
                  <a:spcPts val="400"/>
                </a:spcAft>
                <a:buClr>
                  <a:srgbClr val="0000FF"/>
                </a:buClr>
                <a:buSzPct val="80000"/>
                <a:buNone/>
              </a:pPr>
              <a:r>
                <a:rPr lang="en-GB" sz="1400" i="1" kern="0" dirty="0">
                  <a:latin typeface="Arial"/>
                  <a:cs typeface="Arial"/>
                </a:rPr>
                <a:t>Corrected horizontal orbit of ring 1</a:t>
              </a:r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8040150" y="5223253"/>
            <a:ext cx="3132588" cy="707886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>
              <a:spcAft>
                <a:spcPts val="400"/>
              </a:spcAft>
              <a:buClr>
                <a:srgbClr val="0000FF"/>
              </a:buClr>
              <a:buSzPct val="80000"/>
              <a:buNone/>
            </a:pPr>
            <a:r>
              <a:rPr lang="en-GB" sz="2000" b="1" kern="0" dirty="0">
                <a:latin typeface="Arial"/>
                <a:cs typeface="Arial"/>
              </a:rPr>
              <a:t>At the LHC a good orbit </a:t>
            </a:r>
            <a:br>
              <a:rPr lang="en-GB" sz="2000" b="1" kern="0" dirty="0">
                <a:latin typeface="Arial"/>
                <a:cs typeface="Arial"/>
              </a:rPr>
            </a:br>
            <a:r>
              <a:rPr lang="en-GB" sz="2000" b="1" kern="0" dirty="0">
                <a:latin typeface="Arial"/>
                <a:cs typeface="Arial"/>
              </a:rPr>
              <a:t>correction is vital !</a:t>
            </a:r>
          </a:p>
        </p:txBody>
      </p:sp>
      <p:grpSp>
        <p:nvGrpSpPr>
          <p:cNvPr id="20" name="Group 19"/>
          <p:cNvGrpSpPr/>
          <p:nvPr/>
        </p:nvGrpSpPr>
        <p:grpSpPr>
          <a:xfrm>
            <a:off x="785581" y="1889295"/>
            <a:ext cx="5491915" cy="2244094"/>
            <a:chOff x="591166" y="1516486"/>
            <a:chExt cx="5491915" cy="2244094"/>
          </a:xfrm>
        </p:grpSpPr>
        <p:grpSp>
          <p:nvGrpSpPr>
            <p:cNvPr id="21" name="Group 20"/>
            <p:cNvGrpSpPr/>
            <p:nvPr/>
          </p:nvGrpSpPr>
          <p:grpSpPr>
            <a:xfrm>
              <a:off x="591166" y="1516486"/>
              <a:ext cx="5491915" cy="2244094"/>
              <a:chOff x="633213" y="1696309"/>
              <a:chExt cx="5491915" cy="2244094"/>
            </a:xfrm>
          </p:grpSpPr>
          <p:pic>
            <p:nvPicPr>
              <p:cNvPr id="24" name="Picture 23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633213" y="1743637"/>
                <a:ext cx="5491915" cy="2196766"/>
              </a:xfrm>
              <a:prstGeom prst="rect">
                <a:avLst/>
              </a:prstGeom>
            </p:spPr>
          </p:pic>
          <p:sp>
            <p:nvSpPr>
              <p:cNvPr id="25" name="TextBox 24"/>
              <p:cNvSpPr txBox="1"/>
              <p:nvPr/>
            </p:nvSpPr>
            <p:spPr>
              <a:xfrm>
                <a:off x="2741839" y="1696309"/>
                <a:ext cx="3096344" cy="307777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>
                  <a:spcAft>
                    <a:spcPts val="400"/>
                  </a:spcAft>
                  <a:buClr>
                    <a:srgbClr val="0000FF"/>
                  </a:buClr>
                  <a:buSzPct val="80000"/>
                  <a:buNone/>
                </a:pPr>
                <a:r>
                  <a:rPr lang="en-GB" sz="1400" i="1" kern="0" dirty="0">
                    <a:latin typeface="Arial"/>
                    <a:cs typeface="Arial"/>
                  </a:rPr>
                  <a:t>Uncorrected horizontal orbit of ring 1</a:t>
                </a:r>
              </a:p>
            </p:txBody>
          </p:sp>
        </p:grpSp>
        <p:cxnSp>
          <p:nvCxnSpPr>
            <p:cNvPr id="22" name="Straight Arrow Connector 21"/>
            <p:cNvCxnSpPr/>
            <p:nvPr/>
          </p:nvCxnSpPr>
          <p:spPr bwMode="auto">
            <a:xfrm>
              <a:off x="1941675" y="1977608"/>
              <a:ext cx="0" cy="1552214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rgbClr val="CC3399"/>
              </a:solidFill>
              <a:prstDash val="solid"/>
              <a:round/>
              <a:headEnd type="triangle" w="med" len="med"/>
              <a:tailEnd type="triangle" w="med" len="med"/>
            </a:ln>
            <a:effectLst/>
          </p:spPr>
        </p:cxnSp>
        <p:sp>
          <p:nvSpPr>
            <p:cNvPr id="23" name="TextBox 22"/>
            <p:cNvSpPr txBox="1"/>
            <p:nvPr/>
          </p:nvSpPr>
          <p:spPr>
            <a:xfrm>
              <a:off x="1946823" y="2039706"/>
              <a:ext cx="753519" cy="307777"/>
            </a:xfrm>
            <a:prstGeom prst="rect">
              <a:avLst/>
            </a:prstGeom>
          </p:spPr>
          <p:txBody>
            <a:bodyPr wrap="none" rtlCol="0">
              <a:spAutoFit/>
            </a:bodyPr>
            <a:lstStyle/>
            <a:p>
              <a:pPr>
                <a:spcAft>
                  <a:spcPts val="400"/>
                </a:spcAft>
                <a:buClr>
                  <a:srgbClr val="0000FF"/>
                </a:buClr>
                <a:buSzPct val="80000"/>
                <a:buNone/>
              </a:pPr>
              <a:r>
                <a:rPr lang="en-GB" sz="1400" b="1" kern="0" dirty="0">
                  <a:solidFill>
                    <a:srgbClr val="CC3399"/>
                  </a:solidFill>
                  <a:latin typeface="Arial"/>
                  <a:cs typeface="Arial"/>
                </a:rPr>
                <a:t>50 mm</a:t>
              </a:r>
            </a:p>
          </p:txBody>
        </p:sp>
      </p:grpSp>
      <p:sp>
        <p:nvSpPr>
          <p:cNvPr id="26" name="Date Placeholder 25">
            <a:extLst>
              <a:ext uri="{FF2B5EF4-FFF2-40B4-BE49-F238E27FC236}">
                <a16:creationId xmlns:a16="http://schemas.microsoft.com/office/drawing/2014/main" id="{5562E841-18AD-67B3-F005-7AD4D5D55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24-26.01.24</a:t>
            </a:r>
            <a:endParaRPr lang="en-US" dirty="0"/>
          </a:p>
        </p:txBody>
      </p:sp>
      <p:sp>
        <p:nvSpPr>
          <p:cNvPr id="27" name="Footer Placeholder 26">
            <a:extLst>
              <a:ext uri="{FF2B5EF4-FFF2-40B4-BE49-F238E27FC236}">
                <a16:creationId xmlns:a16="http://schemas.microsoft.com/office/drawing/2014/main" id="{A9FCBE62-2CBA-A3C0-62C8-DDF65393DD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Linear Imperfections and Correction</a:t>
            </a:r>
          </a:p>
        </p:txBody>
      </p:sp>
      <p:sp>
        <p:nvSpPr>
          <p:cNvPr id="28" name="Slide Number Placeholder 27">
            <a:extLst>
              <a:ext uri="{FF2B5EF4-FFF2-40B4-BE49-F238E27FC236}">
                <a16:creationId xmlns:a16="http://schemas.microsoft.com/office/drawing/2014/main" id="{48E83B94-136E-5D84-7B4B-CE19A72286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30</a:t>
            </a:fld>
            <a:endParaRPr lang="en-US" dirty="0"/>
          </a:p>
        </p:txBody>
      </p:sp>
      <p:sp>
        <p:nvSpPr>
          <p:cNvPr id="30" name="Bent Arrow 29">
            <a:extLst>
              <a:ext uri="{FF2B5EF4-FFF2-40B4-BE49-F238E27FC236}">
                <a16:creationId xmlns:a16="http://schemas.microsoft.com/office/drawing/2014/main" id="{60203870-EC65-DCD8-E113-15560F893FBE}"/>
              </a:ext>
            </a:extLst>
          </p:cNvPr>
          <p:cNvSpPr/>
          <p:nvPr/>
        </p:nvSpPr>
        <p:spPr bwMode="auto">
          <a:xfrm rot="10800000">
            <a:off x="6378936" y="4736432"/>
            <a:ext cx="743348" cy="707886"/>
          </a:xfrm>
          <a:prstGeom prst="bentArrow">
            <a:avLst>
              <a:gd name="adj1" fmla="val 25000"/>
              <a:gd name="adj2" fmla="val 28703"/>
              <a:gd name="adj3" fmla="val 25000"/>
              <a:gd name="adj4" fmla="val 43750"/>
            </a:avLst>
          </a:prstGeom>
          <a:solidFill>
            <a:schemeClr val="accent1"/>
          </a:solidFill>
          <a:ln w="9525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 eaLnBrk="0" hangingPunct="0">
              <a:spcBef>
                <a:spcPct val="0"/>
              </a:spcBef>
              <a:buClrTx/>
              <a:buSzTx/>
              <a:buNone/>
            </a:pPr>
            <a:endParaRPr lang="en-GB" sz="180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29065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30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Outline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ClrTx/>
            </a:pPr>
            <a:r>
              <a:rPr lang="en-US" dirty="0">
                <a:solidFill>
                  <a:srgbClr val="A6A6A6"/>
                </a:solidFill>
              </a:rPr>
              <a:t>Introduction</a:t>
            </a:r>
          </a:p>
          <a:p>
            <a:pPr>
              <a:buClrTx/>
            </a:pPr>
            <a:r>
              <a:rPr lang="en-US" dirty="0">
                <a:solidFill>
                  <a:srgbClr val="A6A6A6"/>
                </a:solidFill>
              </a:rPr>
              <a:t>Closed orbit distortion (steering error)</a:t>
            </a:r>
          </a:p>
          <a:p>
            <a:pPr lvl="1">
              <a:buClrTx/>
              <a:buFont typeface="Wingdings" charset="0"/>
              <a:buChar char="q"/>
            </a:pPr>
            <a:r>
              <a:rPr lang="en-US" dirty="0">
                <a:solidFill>
                  <a:srgbClr val="A6A6A6"/>
                </a:solidFill>
              </a:rPr>
              <a:t>Beam orbit stability</a:t>
            </a:r>
          </a:p>
          <a:p>
            <a:pPr lvl="1">
              <a:buClrTx/>
              <a:buFont typeface="Wingdings" charset="0"/>
              <a:buChar char="q"/>
            </a:pPr>
            <a:r>
              <a:rPr lang="en-US" dirty="0">
                <a:solidFill>
                  <a:srgbClr val="A6A6A6"/>
                </a:solidFill>
              </a:rPr>
              <a:t>Imperfections leading to closed orbit distortion</a:t>
            </a:r>
          </a:p>
          <a:p>
            <a:r>
              <a:rPr lang="en-US" dirty="0"/>
              <a:t>Optics function distortion (gradient error)</a:t>
            </a:r>
          </a:p>
          <a:p>
            <a:pPr lvl="1">
              <a:buFont typeface="Wingdings" charset="0"/>
              <a:buChar char="q"/>
            </a:pPr>
            <a:r>
              <a:rPr lang="en-US" dirty="0"/>
              <a:t>Imperfections leading to optics distortion</a:t>
            </a:r>
          </a:p>
          <a:p>
            <a:pPr lvl="1">
              <a:buFont typeface="Wingdings" charset="0"/>
              <a:buChar char="q"/>
            </a:pPr>
            <a:r>
              <a:rPr lang="en-US" dirty="0"/>
              <a:t>Tune-shift and beta distortion due to gradient errors</a:t>
            </a:r>
          </a:p>
          <a:p>
            <a:pPr>
              <a:buClrTx/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Coupling error</a:t>
            </a:r>
          </a:p>
          <a:p>
            <a:pPr lvl="1">
              <a:buClrTx/>
              <a:buFont typeface="Wingdings" charset="0"/>
              <a:buChar char="q"/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Coupling errors and their effect</a:t>
            </a:r>
          </a:p>
          <a:p>
            <a:pPr lvl="1">
              <a:buClrTx/>
              <a:buFont typeface="Wingdings" charset="0"/>
              <a:buChar char="q"/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Coupling correction</a:t>
            </a:r>
          </a:p>
          <a:p>
            <a:pPr>
              <a:buClrTx/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Summary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375BD4A-10CD-BC33-FE67-568F101DED7D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A2D1645-261F-42E6-9805-92254EB2290C}" type="datetime1">
              <a:rPr lang="en-US" smtClean="0"/>
              <a:t>6/4/2024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139C82E-B4A3-2B96-3DCB-B134E18D629F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Linear Imperfections and Correction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23D3157-6655-1BB8-21AC-D5ADED6D85D2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31</a:t>
            </a:fld>
            <a:endParaRPr lang="en-US" dirty="0"/>
          </a:p>
        </p:txBody>
      </p:sp>
      <p:pic>
        <p:nvPicPr>
          <p:cNvPr id="14" name="Image 7" descr="Une image contenant intérieur&#10;&#10;Description générée automatiquement">
            <a:extLst>
              <a:ext uri="{FF2B5EF4-FFF2-40B4-BE49-F238E27FC236}">
                <a16:creationId xmlns:a16="http://schemas.microsoft.com/office/drawing/2014/main" id="{0A5AFDFC-1882-413C-5091-D1910B55331B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 cstate="hq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13603" r="13603"/>
          <a:stretch/>
        </p:blipFill>
        <p:spPr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333231853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Illustration of optics distortion</a:t>
            </a:r>
          </a:p>
        </p:txBody>
      </p:sp>
      <p:pic>
        <p:nvPicPr>
          <p:cNvPr id="7" name="Picture 6" descr="Q4.310_kL0.000_turns10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5520" y="2780928"/>
            <a:ext cx="8784000" cy="3513600"/>
          </a:xfrm>
          <a:prstGeom prst="rect">
            <a:avLst/>
          </a:prstGeom>
        </p:spPr>
      </p:pic>
      <p:pic>
        <p:nvPicPr>
          <p:cNvPr id="8" name="Picture 7" descr="Q4.310_kL25.000_turns100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5520" y="2780928"/>
            <a:ext cx="8784000" cy="3513600"/>
          </a:xfrm>
          <a:prstGeom prst="rect">
            <a:avLst/>
          </a:prstGeom>
        </p:spPr>
      </p:pic>
      <p:sp>
        <p:nvSpPr>
          <p:cNvPr id="10" name="Oval 9"/>
          <p:cNvSpPr/>
          <p:nvPr/>
        </p:nvSpPr>
        <p:spPr bwMode="auto">
          <a:xfrm>
            <a:off x="6600056" y="5229200"/>
            <a:ext cx="1008112" cy="720080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indent="-342900">
              <a:buFont typeface="Wingdings" pitchFamily="48" charset="2"/>
              <a:buChar char="n"/>
            </a:pPr>
            <a:endParaRPr lang="en-US">
              <a:latin typeface="Times New Roman" pitchFamily="48" charset="0"/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61B7E7-6720-CCB3-CE75-C74C1FAD2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F7F240-F0B2-4770-8D49-64EAD7D7ED00}" type="datetime1">
              <a:rPr lang="en-US" smtClean="0"/>
              <a:t>6/4/2024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C546AB-D208-5C96-6433-27445DEEE8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Linear Imperfections and Correction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EA7D88-86F5-3EAF-3F1E-6901EA171F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32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Ideal machine toy model with regular FODO lattice and </a:t>
            </a:r>
            <a:r>
              <a:rPr lang="en-US" dirty="0">
                <a:solidFill>
                  <a:srgbClr val="BE1787"/>
                </a:solidFill>
              </a:rPr>
              <a:t>quadrupole error</a:t>
            </a:r>
            <a:r>
              <a:rPr lang="en-US" dirty="0">
                <a:solidFill>
                  <a:srgbClr val="FF00FF"/>
                </a:solidFill>
              </a:rPr>
              <a:t> </a:t>
            </a:r>
            <a:r>
              <a:rPr lang="en-US" dirty="0"/>
              <a:t>at the end of circumference </a:t>
            </a:r>
          </a:p>
          <a:p>
            <a:pPr lvl="1"/>
            <a:r>
              <a:rPr lang="en-US" dirty="0"/>
              <a:t>Particle injected with offset performs betatron oscillations but gets additional focusing from quadrupole error</a:t>
            </a:r>
          </a:p>
          <a:p>
            <a:pPr lvl="2"/>
            <a:r>
              <a:rPr lang="is-IS" dirty="0"/>
              <a:t>There is a </a:t>
            </a:r>
            <a:r>
              <a:rPr lang="is-IS" b="1" dirty="0"/>
              <a:t>tune-shift </a:t>
            </a:r>
            <a:r>
              <a:rPr lang="is-IS" dirty="0"/>
              <a:t>(additional de-/focusing)</a:t>
            </a:r>
            <a:endParaRPr lang="en-US" dirty="0"/>
          </a:p>
          <a:p>
            <a:pPr lvl="2"/>
            <a:r>
              <a:rPr lang="en-US" dirty="0"/>
              <a:t>Beam envelope is distorted around the machine </a:t>
            </a:r>
            <a:r>
              <a:rPr lang="is-IS" dirty="0"/>
              <a:t>… “</a:t>
            </a:r>
            <a:r>
              <a:rPr lang="is-IS" b="1" dirty="0"/>
              <a:t>beta-beating</a:t>
            </a:r>
            <a:r>
              <a:rPr lang="is-IS" dirty="0"/>
              <a:t>”</a:t>
            </a:r>
          </a:p>
          <a:p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7568FBE-18F1-ACD4-1D62-FFFE1369D84E}"/>
              </a:ext>
            </a:extLst>
          </p:cNvPr>
          <p:cNvSpPr txBox="1"/>
          <p:nvPr/>
        </p:nvSpPr>
        <p:spPr>
          <a:xfrm>
            <a:off x="7682581" y="2708627"/>
            <a:ext cx="2085827" cy="276999"/>
          </a:xfrm>
          <a:prstGeom prst="rect">
            <a:avLst/>
          </a:prstGeom>
          <a:noFill/>
          <a:ln w="28575">
            <a:noFill/>
          </a:ln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200" b="1" dirty="0">
                <a:solidFill>
                  <a:srgbClr val="FF0000"/>
                </a:solidFill>
                <a:latin typeface="Arial"/>
                <a:cs typeface="Arial"/>
              </a:rPr>
              <a:t>Quadrupole error location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FB7A7903-44C7-1507-B03C-24794D351E05}"/>
              </a:ext>
            </a:extLst>
          </p:cNvPr>
          <p:cNvCxnSpPr>
            <a:cxnSpLocks/>
          </p:cNvCxnSpPr>
          <p:nvPr/>
        </p:nvCxnSpPr>
        <p:spPr>
          <a:xfrm flipH="1">
            <a:off x="7462469" y="2900934"/>
            <a:ext cx="269160" cy="20187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5DEAD77C-50A0-7CA0-2AC9-0C5081004661}"/>
              </a:ext>
            </a:extLst>
          </p:cNvPr>
          <p:cNvSpPr txBox="1"/>
          <p:nvPr/>
        </p:nvSpPr>
        <p:spPr>
          <a:xfrm>
            <a:off x="8184103" y="5319940"/>
            <a:ext cx="2085827" cy="461665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200" b="1" dirty="0">
                <a:solidFill>
                  <a:srgbClr val="FF0000"/>
                </a:solidFill>
                <a:latin typeface="Arial"/>
                <a:cs typeface="Arial"/>
              </a:rPr>
              <a:t>Note the change of the actual machine tune!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F62682D7-7D9D-0FB6-46D7-56481E0284BE}"/>
              </a:ext>
            </a:extLst>
          </p:cNvPr>
          <p:cNvCxnSpPr>
            <a:cxnSpLocks/>
          </p:cNvCxnSpPr>
          <p:nvPr/>
        </p:nvCxnSpPr>
        <p:spPr>
          <a:xfrm flipH="1" flipV="1">
            <a:off x="7462469" y="5457019"/>
            <a:ext cx="793771" cy="93754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6C28F92A-E336-B527-2E57-1EE41132C7FF}"/>
              </a:ext>
            </a:extLst>
          </p:cNvPr>
          <p:cNvSpPr txBox="1"/>
          <p:nvPr/>
        </p:nvSpPr>
        <p:spPr>
          <a:xfrm>
            <a:off x="10274576" y="4675201"/>
            <a:ext cx="1820878" cy="461665"/>
          </a:xfrm>
          <a:prstGeom prst="rect">
            <a:avLst/>
          </a:prstGeom>
          <a:noFill/>
          <a:ln w="28575">
            <a:noFill/>
          </a:ln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200" b="1" dirty="0">
                <a:solidFill>
                  <a:srgbClr val="FF0000"/>
                </a:solidFill>
                <a:latin typeface="Arial"/>
                <a:cs typeface="Arial"/>
              </a:rPr>
              <a:t>Note the change of the ellipse shape!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C8E68015-AFEF-2B45-3377-C56F127983C2}"/>
              </a:ext>
            </a:extLst>
          </p:cNvPr>
          <p:cNvCxnSpPr>
            <a:cxnSpLocks/>
            <a:stCxn id="14" idx="1"/>
          </p:cNvCxnSpPr>
          <p:nvPr/>
        </p:nvCxnSpPr>
        <p:spPr>
          <a:xfrm flipH="1" flipV="1">
            <a:off x="9384539" y="4812280"/>
            <a:ext cx="890037" cy="93754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729252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2" grpId="0"/>
      <p:bldP spid="14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/>
              <a:t>For which configuration quadrupole errors have biggest impact on optics?</a:t>
            </a:r>
          </a:p>
          <a:p>
            <a:pPr lvl="2"/>
            <a:r>
              <a:rPr lang="en-US" b="1" dirty="0">
                <a:solidFill>
                  <a:srgbClr val="FF0000"/>
                </a:solidFill>
              </a:rPr>
              <a:t>Close to integer and half integer tunes </a:t>
            </a:r>
            <a:r>
              <a:rPr lang="en-US" b="1" dirty="0">
                <a:solidFill>
                  <a:srgbClr val="FF0000"/>
                </a:solidFill>
                <a:sym typeface="Wingdings"/>
              </a:rPr>
              <a:t> envelope (or beam size) becomes unstable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Optics distortion vs. tune</a:t>
            </a:r>
          </a:p>
        </p:txBody>
      </p:sp>
      <p:pic>
        <p:nvPicPr>
          <p:cNvPr id="24" name="Picture 23" descr="Q4.228_kL7.000_turns10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5520" y="2708920"/>
            <a:ext cx="8784000" cy="3513600"/>
          </a:xfrm>
          <a:prstGeom prst="rect">
            <a:avLst/>
          </a:prstGeom>
        </p:spPr>
      </p:pic>
      <p:pic>
        <p:nvPicPr>
          <p:cNvPr id="25" name="Picture 24" descr="Q4.278_kL7.000_turns100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5520" y="2708920"/>
            <a:ext cx="8784000" cy="3513600"/>
          </a:xfrm>
          <a:prstGeom prst="rect">
            <a:avLst/>
          </a:prstGeom>
        </p:spPr>
      </p:pic>
      <p:pic>
        <p:nvPicPr>
          <p:cNvPr id="26" name="Picture 25" descr="Q4.328_kL7.000_turns100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5520" y="2708920"/>
            <a:ext cx="8784000" cy="3513600"/>
          </a:xfrm>
          <a:prstGeom prst="rect">
            <a:avLst/>
          </a:prstGeom>
        </p:spPr>
      </p:pic>
      <p:pic>
        <p:nvPicPr>
          <p:cNvPr id="27" name="Picture 26" descr="Q4.378_kL7.000_turns100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5520" y="2708920"/>
            <a:ext cx="8784000" cy="3513600"/>
          </a:xfrm>
          <a:prstGeom prst="rect">
            <a:avLst/>
          </a:prstGeom>
        </p:spPr>
      </p:pic>
      <p:pic>
        <p:nvPicPr>
          <p:cNvPr id="28" name="Picture 27" descr="Q4.428_kL7.000_turns100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5520" y="2708920"/>
            <a:ext cx="8784000" cy="3513600"/>
          </a:xfrm>
          <a:prstGeom prst="rect">
            <a:avLst/>
          </a:prstGeom>
        </p:spPr>
      </p:pic>
      <p:pic>
        <p:nvPicPr>
          <p:cNvPr id="29" name="Picture 28" descr="Q4.478_kL7.000_turns100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5520" y="2708920"/>
            <a:ext cx="8784000" cy="3513600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E20792-9C72-A784-B5DF-70351B4988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84D0A-DA5D-43B5-A461-44A7FA07E306}" type="datetime1">
              <a:rPr lang="en-US" smtClean="0"/>
              <a:t>6/4/2024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485C38-37B7-0BE4-B485-0771FA7D37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Linear Imperfections and Correction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559205-D363-4315-2242-F29D6E54B5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30119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145657"/>
            <a:ext cx="10515600" cy="4351338"/>
          </a:xfrm>
        </p:spPr>
        <p:txBody>
          <a:bodyPr>
            <a:normAutofit/>
          </a:bodyPr>
          <a:lstStyle/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2"/>
            <a:endParaRPr lang="en-US" dirty="0"/>
          </a:p>
          <a:p>
            <a:pPr lvl="3"/>
            <a:endParaRPr lang="en-US" dirty="0"/>
          </a:p>
          <a:p>
            <a:pPr lvl="3"/>
            <a:endParaRPr lang="en-US" dirty="0"/>
          </a:p>
          <a:p>
            <a:pPr lvl="1"/>
            <a:r>
              <a:rPr lang="en-US" dirty="0"/>
              <a:t>Therefore, </a:t>
            </a:r>
            <a:r>
              <a:rPr lang="en-US" b="1" dirty="0">
                <a:solidFill>
                  <a:srgbClr val="FF0000"/>
                </a:solidFill>
              </a:rPr>
              <a:t>integer tunes and half integer tunes need to be avoided for machine operation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/>
              <a:t>to avoid beam envelope becoming unstable due to quadrupole errors</a:t>
            </a:r>
          </a:p>
          <a:p>
            <a:pPr lvl="1"/>
            <a:r>
              <a:rPr lang="en-US" i="1" dirty="0"/>
              <a:t>Recall: </a:t>
            </a:r>
            <a:r>
              <a:rPr lang="en-US" dirty="0"/>
              <a:t>for integer tunes dipole errors drive the closed orbit unstable, but for half integer tunes they have minimum effect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Quadrupole error in phase space</a:t>
            </a:r>
          </a:p>
        </p:txBody>
      </p:sp>
      <p:pic>
        <p:nvPicPr>
          <p:cNvPr id="4" name="Picture 3" descr="Lee-Accelerator_Physics.pdf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39" t="38528" r="50916" b="39314"/>
          <a:stretch/>
        </p:blipFill>
        <p:spPr>
          <a:xfrm>
            <a:off x="1403395" y="1450051"/>
            <a:ext cx="2970320" cy="2698325"/>
          </a:xfrm>
          <a:prstGeom prst="rect">
            <a:avLst/>
          </a:prstGeom>
        </p:spPr>
      </p:pic>
      <p:pic>
        <p:nvPicPr>
          <p:cNvPr id="5" name="Picture 4" descr="Lee-Accelerator_Physics.pdf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29" t="8268" r="50003" b="69574"/>
          <a:stretch/>
        </p:blipFill>
        <p:spPr>
          <a:xfrm>
            <a:off x="6578820" y="1351044"/>
            <a:ext cx="3312368" cy="279730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288593" y="4487766"/>
            <a:ext cx="40324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ClrTx/>
              <a:buSzTx/>
              <a:buNone/>
              <a:defRPr/>
            </a:pPr>
            <a:r>
              <a:rPr lang="en-US" sz="1800" b="1" kern="0" dirty="0">
                <a:solidFill>
                  <a:srgbClr val="262626"/>
                </a:solidFill>
                <a:latin typeface="Arial"/>
                <a:cs typeface="Arial"/>
              </a:rPr>
              <a:t>Q = n</a:t>
            </a:r>
            <a:r>
              <a:rPr lang="en-US" sz="1800" kern="0" dirty="0">
                <a:solidFill>
                  <a:srgbClr val="262626"/>
                </a:solidFill>
                <a:latin typeface="Arial"/>
                <a:cs typeface="Arial"/>
              </a:rPr>
              <a:t> (integer)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r>
              <a:rPr lang="en-US" sz="1800" kern="0" dirty="0">
                <a:solidFill>
                  <a:srgbClr val="262626"/>
                </a:solidFill>
                <a:latin typeface="Arial"/>
                <a:cs typeface="Arial"/>
                <a:sym typeface="Wingdings"/>
              </a:rPr>
              <a:t> </a:t>
            </a:r>
            <a:r>
              <a:rPr lang="en-US" sz="1800" kern="0" dirty="0">
                <a:solidFill>
                  <a:srgbClr val="262626"/>
                </a:solidFill>
                <a:latin typeface="Arial"/>
                <a:cs typeface="Arial"/>
              </a:rPr>
              <a:t>kicks from quadrupoles add up    (same as for kicks from dipoles)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921724" y="4490774"/>
            <a:ext cx="42484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ClrTx/>
              <a:buSzTx/>
              <a:buNone/>
              <a:defRPr/>
            </a:pPr>
            <a:r>
              <a:rPr lang="en-US" sz="1800" b="1" kern="0" dirty="0">
                <a:solidFill>
                  <a:srgbClr val="262626"/>
                </a:solidFill>
                <a:latin typeface="Arial"/>
                <a:cs typeface="Arial"/>
              </a:rPr>
              <a:t>Q = n/2</a:t>
            </a:r>
            <a:r>
              <a:rPr lang="en-US" sz="1800" kern="0" dirty="0">
                <a:solidFill>
                  <a:srgbClr val="262626"/>
                </a:solidFill>
                <a:latin typeface="Arial"/>
                <a:cs typeface="Arial"/>
              </a:rPr>
              <a:t> (half integer)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ClrTx/>
              <a:buSzTx/>
              <a:buNone/>
            </a:pPr>
            <a:r>
              <a:rPr lang="en-US" sz="1800" kern="0" dirty="0">
                <a:solidFill>
                  <a:srgbClr val="262626"/>
                </a:solidFill>
                <a:latin typeface="Arial"/>
                <a:cs typeface="Arial"/>
                <a:sym typeface="Wingdings"/>
              </a:rPr>
              <a:t> </a:t>
            </a:r>
            <a:r>
              <a:rPr lang="en-US" sz="1800" kern="0" dirty="0">
                <a:solidFill>
                  <a:srgbClr val="262626"/>
                </a:solidFill>
                <a:latin typeface="Arial"/>
                <a:cs typeface="Arial"/>
              </a:rPr>
              <a:t>kicks from quadrupoles also add up</a:t>
            </a:r>
            <a:br>
              <a:rPr lang="en-US" sz="1800" kern="0" dirty="0">
                <a:solidFill>
                  <a:srgbClr val="262626"/>
                </a:solidFill>
                <a:latin typeface="Arial"/>
                <a:cs typeface="Arial"/>
              </a:rPr>
            </a:br>
            <a:r>
              <a:rPr lang="en-US" sz="1800" kern="0" dirty="0">
                <a:solidFill>
                  <a:srgbClr val="262626"/>
                </a:solidFill>
                <a:latin typeface="Arial"/>
                <a:cs typeface="Arial"/>
              </a:rPr>
              <a:t>(while kicks from dipoles cancel)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/>
          <a:srcRect l="40874" t="11266" r="39196"/>
          <a:stretch/>
        </p:blipFill>
        <p:spPr>
          <a:xfrm>
            <a:off x="4461393" y="1325563"/>
            <a:ext cx="2150605" cy="2304651"/>
          </a:xfrm>
          <a:prstGeom prst="rect">
            <a:avLst/>
          </a:prstGeom>
        </p:spPr>
      </p:pic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08E133DA-F217-8200-E46D-2B6F8BD411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24-26.01.24</a:t>
            </a:r>
            <a:endParaRPr lang="en-US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509CEBAC-55D9-C917-AB77-FC1A1D0115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Linear Imperfections and Correction</a:t>
            </a:r>
            <a:endParaRPr lang="en-US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C7FE8A80-3E11-85C0-3FF1-52D715DB26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953500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/>
              <a:t>At </a:t>
            </a:r>
            <a:r>
              <a:rPr lang="en-US" dirty="0">
                <a:latin typeface="Symbol" charset="2"/>
                <a:cs typeface="Symbol" charset="2"/>
              </a:rPr>
              <a:t>b</a:t>
            </a:r>
            <a:r>
              <a:rPr lang="en-US" dirty="0"/>
              <a:t>*=40cm, the bare machine has a beta-beat of more than 100%</a:t>
            </a:r>
          </a:p>
          <a:p>
            <a:pPr lvl="1"/>
            <a:r>
              <a:rPr lang="en-US" dirty="0"/>
              <a:t>After global and local corrections, </a:t>
            </a:r>
            <a:r>
              <a:rPr lang="en-US" dirty="0">
                <a:latin typeface="Symbol" charset="2"/>
                <a:cs typeface="Symbol" charset="2"/>
              </a:rPr>
              <a:t>b</a:t>
            </a:r>
            <a:r>
              <a:rPr lang="en-US" dirty="0"/>
              <a:t>-beating was reduced to few %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Example: LHC optics corrections</a:t>
            </a:r>
          </a:p>
        </p:txBody>
      </p:sp>
      <p:pic>
        <p:nvPicPr>
          <p:cNvPr id="4" name="Picture Placeholder 2"/>
          <p:cNvPicPr>
            <a:picLocks noChangeAspect="1"/>
          </p:cNvPicPr>
          <p:nvPr/>
        </p:nvPicPr>
        <p:blipFill rotWithShape="1">
          <a:blip r:embed="rId2">
            <a:lum/>
            <a:alphaModFix/>
          </a:blip>
          <a:srcRect l="2426"/>
          <a:stretch/>
        </p:blipFill>
        <p:spPr bwMode="auto">
          <a:xfrm>
            <a:off x="839416" y="2452768"/>
            <a:ext cx="4908171" cy="37480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0149261" y="1758112"/>
            <a:ext cx="204273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2000" i="1" dirty="0">
                <a:solidFill>
                  <a:srgbClr val="41973C"/>
                </a:solidFill>
                <a:latin typeface="Arial"/>
                <a:cs typeface="Arial"/>
              </a:rPr>
              <a:t>R. Tomas et al. </a:t>
            </a:r>
          </a:p>
        </p:txBody>
      </p:sp>
      <p:pic>
        <p:nvPicPr>
          <p:cNvPr id="6" name="Picture 5" descr="Screen Clippi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2932" y="2399179"/>
            <a:ext cx="5028551" cy="374800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476678" y="2194694"/>
            <a:ext cx="242874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2000" dirty="0">
                <a:latin typeface="Calibri"/>
                <a:cs typeface="Calibri"/>
              </a:rPr>
              <a:t>after final corrections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271465" y="2199124"/>
            <a:ext cx="4476122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2000" dirty="0">
                <a:latin typeface="Calibri"/>
                <a:cs typeface="Calibri"/>
              </a:rPr>
              <a:t>before and after local correction</a:t>
            </a:r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9CC5C6F7-2268-5CB5-B8CE-391B595546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24-26.01.24</a:t>
            </a:r>
            <a:endParaRPr lang="en-US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D95A093C-8B9F-BF08-3B44-E2691778E3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Linear Imperfections and Correction</a:t>
            </a:r>
            <a:endParaRPr lang="en-US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9CAC2B2D-1C61-3D31-CBA7-8CC6BE39C0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35</a:t>
            </a:fld>
            <a:endParaRPr lang="en-US" dirty="0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F78C355E-0168-92D9-CD23-903289FA656A}"/>
              </a:ext>
            </a:extLst>
          </p:cNvPr>
          <p:cNvSpPr/>
          <p:nvPr/>
        </p:nvSpPr>
        <p:spPr>
          <a:xfrm>
            <a:off x="1109182" y="2572264"/>
            <a:ext cx="502670" cy="280614"/>
          </a:xfrm>
          <a:prstGeom prst="ellipse">
            <a:avLst/>
          </a:prstGeom>
          <a:noFill/>
          <a:ln w="28575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D70EC381-2290-206A-EA5F-C1BF656677F5}"/>
              </a:ext>
            </a:extLst>
          </p:cNvPr>
          <p:cNvSpPr/>
          <p:nvPr/>
        </p:nvSpPr>
        <p:spPr>
          <a:xfrm>
            <a:off x="6272813" y="2594804"/>
            <a:ext cx="502670" cy="280614"/>
          </a:xfrm>
          <a:prstGeom prst="ellipse">
            <a:avLst/>
          </a:prstGeom>
          <a:noFill/>
          <a:ln w="28575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919584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Outline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ClrTx/>
            </a:pPr>
            <a:r>
              <a:rPr lang="en-US" dirty="0">
                <a:solidFill>
                  <a:srgbClr val="A6A6A6"/>
                </a:solidFill>
              </a:rPr>
              <a:t>Introduction</a:t>
            </a:r>
          </a:p>
          <a:p>
            <a:pPr>
              <a:buClrTx/>
            </a:pPr>
            <a:r>
              <a:rPr lang="en-US" dirty="0">
                <a:solidFill>
                  <a:srgbClr val="A6A6A6"/>
                </a:solidFill>
              </a:rPr>
              <a:t>Closed orbit distortion (steering error)</a:t>
            </a:r>
          </a:p>
          <a:p>
            <a:pPr lvl="1">
              <a:buClrTx/>
              <a:buFont typeface="Wingdings" charset="0"/>
              <a:buChar char="q"/>
            </a:pPr>
            <a:r>
              <a:rPr lang="en-US" dirty="0">
                <a:solidFill>
                  <a:srgbClr val="A6A6A6"/>
                </a:solidFill>
              </a:rPr>
              <a:t>Beam orbit stability</a:t>
            </a:r>
          </a:p>
          <a:p>
            <a:pPr lvl="1">
              <a:buClrTx/>
              <a:buFont typeface="Wingdings" charset="0"/>
              <a:buChar char="q"/>
            </a:pPr>
            <a:r>
              <a:rPr lang="en-US" dirty="0">
                <a:solidFill>
                  <a:srgbClr val="A6A6A6"/>
                </a:solidFill>
              </a:rPr>
              <a:t>Imperfections leading to closed orbit distortion</a:t>
            </a:r>
          </a:p>
          <a:p>
            <a:pPr>
              <a:buClrTx/>
            </a:pPr>
            <a:r>
              <a:rPr lang="en-US" dirty="0">
                <a:solidFill>
                  <a:srgbClr val="A6A6A6"/>
                </a:solidFill>
              </a:rPr>
              <a:t>Optics function distortion (gradient error)</a:t>
            </a:r>
          </a:p>
          <a:p>
            <a:pPr lvl="1">
              <a:buClrTx/>
              <a:buFont typeface="Wingdings" charset="0"/>
              <a:buChar char="q"/>
            </a:pPr>
            <a:r>
              <a:rPr lang="en-US" dirty="0">
                <a:solidFill>
                  <a:srgbClr val="A6A6A6"/>
                </a:solidFill>
              </a:rPr>
              <a:t>Imperfections leading to optics distortion</a:t>
            </a:r>
          </a:p>
          <a:p>
            <a:pPr lvl="1">
              <a:buClrTx/>
              <a:buFont typeface="Wingdings" charset="0"/>
              <a:buChar char="q"/>
            </a:pPr>
            <a:r>
              <a:rPr lang="en-US" dirty="0">
                <a:solidFill>
                  <a:srgbClr val="A6A6A6"/>
                </a:solidFill>
              </a:rPr>
              <a:t>Tune-shift and beta distortion due to gradient errors</a:t>
            </a:r>
          </a:p>
          <a:p>
            <a:r>
              <a:rPr lang="en-US" dirty="0"/>
              <a:t>Coupling error</a:t>
            </a:r>
          </a:p>
          <a:p>
            <a:pPr lvl="1">
              <a:buFont typeface="Wingdings" charset="0"/>
              <a:buChar char="q"/>
            </a:pPr>
            <a:r>
              <a:rPr lang="en-US" dirty="0"/>
              <a:t>Coupling errors and their effect</a:t>
            </a:r>
          </a:p>
          <a:p>
            <a:pPr lvl="1">
              <a:buFont typeface="Wingdings" charset="0"/>
              <a:buChar char="q"/>
            </a:pPr>
            <a:r>
              <a:rPr lang="en-US" dirty="0"/>
              <a:t>Coupling correction</a:t>
            </a:r>
          </a:p>
          <a:p>
            <a:pPr>
              <a:buClrTx/>
            </a:pPr>
            <a:r>
              <a:rPr lang="en-US" dirty="0">
                <a:solidFill>
                  <a:srgbClr val="A6A6A6"/>
                </a:solidFill>
              </a:rPr>
              <a:t>Summary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491D794-28EE-3686-5540-415124939B58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6C857AF-C650-4DAB-A4B0-9EC6CD986D6D}" type="datetime1">
              <a:rPr lang="en-US" smtClean="0"/>
              <a:t>6/4/2024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F093553-8E99-D02F-8CE8-536A7355196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Linear Imperfections and Correction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44CAEFB-FB1A-395A-25B7-736EA1721B87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36</a:t>
            </a:fld>
            <a:endParaRPr lang="en-US" dirty="0"/>
          </a:p>
        </p:txBody>
      </p:sp>
      <p:pic>
        <p:nvPicPr>
          <p:cNvPr id="8" name="Picture Placeholder 7" descr="Gaines ecarto derniere generation (12)">
            <a:extLst>
              <a:ext uri="{FF2B5EF4-FFF2-40B4-BE49-F238E27FC236}">
                <a16:creationId xmlns:a16="http://schemas.microsoft.com/office/drawing/2014/main" id="{C5400E4D-FED0-DBE1-C03E-107B6374DE5B}"/>
              </a:ext>
            </a:extLst>
          </p:cNvPr>
          <p:cNvPicPr>
            <a:picLocks noGrp="1" noChangeAspect="1" noChangeArrowheads="1"/>
          </p:cNvPicPr>
          <p:nvPr>
            <p:ph type="pic" sz="quarter" idx="13"/>
          </p:nvPr>
        </p:nvPicPr>
        <p:blipFill rotWithShape="1">
          <a:blip r:embed="rId3" cstate="print"/>
          <a:srcRect l="24783" t="163" r="2423" b="-163"/>
          <a:stretch/>
        </p:blipFill>
        <p:spPr bwMode="auto">
          <a:xfrm>
            <a:off x="6167438" y="0"/>
            <a:ext cx="6024562" cy="62071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08362507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/>
              <a:t>Coupling may result from </a:t>
            </a:r>
            <a:r>
              <a:rPr lang="en-US" b="1" dirty="0"/>
              <a:t>rotation of a </a:t>
            </a:r>
            <a:r>
              <a:rPr lang="en-US" b="1" dirty="0">
                <a:solidFill>
                  <a:schemeClr val="tx1"/>
                </a:solidFill>
              </a:rPr>
              <a:t>quadrupole</a:t>
            </a:r>
            <a:r>
              <a:rPr lang="en-US" dirty="0"/>
              <a:t>, so that the field contains a skew quadrupole component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2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r>
              <a:rPr lang="en-US" dirty="0"/>
              <a:t>A </a:t>
            </a:r>
            <a:r>
              <a:rPr lang="en-US" b="1" dirty="0"/>
              <a:t>systematic vertical offset in a </a:t>
            </a:r>
            <a:r>
              <a:rPr lang="en-US" b="1" dirty="0">
                <a:solidFill>
                  <a:schemeClr val="tx1"/>
                </a:solidFill>
              </a:rPr>
              <a:t>sextupole</a:t>
            </a:r>
            <a:r>
              <a:rPr lang="en-US" dirty="0"/>
              <a:t> has the same effect as a </a:t>
            </a:r>
            <a:r>
              <a:rPr lang="en-US" b="1" dirty="0"/>
              <a:t>skew quadrupole</a:t>
            </a:r>
            <a:r>
              <a:rPr lang="en-US" dirty="0"/>
              <a:t>. </a:t>
            </a:r>
          </a:p>
          <a:p>
            <a:pPr lvl="2"/>
            <a:r>
              <a:rPr lang="en-US" dirty="0"/>
              <a:t>For a displacement of </a:t>
            </a:r>
            <a:r>
              <a:rPr lang="en-US" b="1" i="1" dirty="0">
                <a:latin typeface="Symbol" charset="2"/>
                <a:cs typeface="Symbol" charset="2"/>
              </a:rPr>
              <a:t>   </a:t>
            </a:r>
            <a:r>
              <a:rPr lang="en-US" dirty="0"/>
              <a:t>   the field becomes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Coupling errors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0316" y="2048811"/>
            <a:ext cx="6372200" cy="1533755"/>
          </a:xfrm>
          <a:prstGeom prst="rect">
            <a:avLst/>
          </a:prstGeom>
        </p:spPr>
      </p:pic>
      <p:grpSp>
        <p:nvGrpSpPr>
          <p:cNvPr id="5" name="Group 4"/>
          <p:cNvGrpSpPr>
            <a:grpSpLocks noChangeAspect="1"/>
          </p:cNvGrpSpPr>
          <p:nvPr/>
        </p:nvGrpSpPr>
        <p:grpSpPr>
          <a:xfrm>
            <a:off x="2402454" y="2286421"/>
            <a:ext cx="1235895" cy="858762"/>
            <a:chOff x="7020272" y="4437112"/>
            <a:chExt cx="2383511" cy="1656184"/>
          </a:xfrm>
          <a:noFill/>
        </p:grpSpPr>
        <p:sp>
          <p:nvSpPr>
            <p:cNvPr id="6" name="TextBox 5"/>
            <p:cNvSpPr txBox="1"/>
            <p:nvPr/>
          </p:nvSpPr>
          <p:spPr>
            <a:xfrm>
              <a:off x="8621983" y="4869972"/>
              <a:ext cx="781800" cy="712283"/>
            </a:xfrm>
            <a:prstGeom prst="rect">
              <a:avLst/>
            </a:prstGeom>
            <a:grpFill/>
            <a:ln w="12700" cmpd="sng">
              <a:noFill/>
            </a:ln>
          </p:spPr>
          <p:txBody>
            <a:bodyPr wrap="square" rtlCol="0">
              <a:spAutoFit/>
            </a:bodyPr>
            <a:lstStyle/>
            <a:p>
              <a:pPr>
                <a:buNone/>
              </a:pPr>
              <a:r>
                <a:rPr lang="el-GR" sz="1800" b="1" dirty="0">
                  <a:latin typeface="Century Schoolbook"/>
                  <a:cs typeface="Century Schoolbook"/>
                </a:rPr>
                <a:t>φ</a:t>
              </a:r>
              <a:endParaRPr lang="en-US" sz="1800" b="1" baseline="-25000" dirty="0">
                <a:latin typeface="Century Schoolbook"/>
                <a:cs typeface="Century Schoolbook"/>
              </a:endParaRPr>
            </a:p>
          </p:txBody>
        </p:sp>
        <p:cxnSp>
          <p:nvCxnSpPr>
            <p:cNvPr id="7" name="Straight Connector 6"/>
            <p:cNvCxnSpPr/>
            <p:nvPr/>
          </p:nvCxnSpPr>
          <p:spPr bwMode="auto">
            <a:xfrm>
              <a:off x="7020272" y="5229200"/>
              <a:ext cx="1872208" cy="0"/>
            </a:xfrm>
            <a:prstGeom prst="line">
              <a:avLst/>
            </a:prstGeom>
            <a:grpFill/>
            <a:ln w="12700" cap="flat" cmpd="sng" algn="ctr">
              <a:solidFill>
                <a:schemeClr val="tx1"/>
              </a:solidFill>
              <a:prstDash val="dash"/>
              <a:round/>
              <a:headEnd type="triangle" w="med" len="med"/>
              <a:tailEnd type="none" w="med" len="med"/>
            </a:ln>
            <a:effectLst/>
          </p:spPr>
        </p:cxnSp>
        <p:cxnSp>
          <p:nvCxnSpPr>
            <p:cNvPr id="8" name="Straight Connector 7"/>
            <p:cNvCxnSpPr/>
            <p:nvPr/>
          </p:nvCxnSpPr>
          <p:spPr bwMode="auto">
            <a:xfrm>
              <a:off x="8028384" y="4437112"/>
              <a:ext cx="0" cy="1656184"/>
            </a:xfrm>
            <a:prstGeom prst="line">
              <a:avLst/>
            </a:prstGeom>
            <a:grpFill/>
            <a:ln w="12700" cap="flat" cmpd="sng" algn="ctr">
              <a:solidFill>
                <a:schemeClr val="tx1"/>
              </a:solidFill>
              <a:prstDash val="dash"/>
              <a:round/>
              <a:headEnd type="triangle" w="med" len="med"/>
              <a:tailEnd type="none" w="med" len="med"/>
            </a:ln>
            <a:effectLst/>
          </p:spPr>
        </p:cxnSp>
        <p:sp>
          <p:nvSpPr>
            <p:cNvPr id="9" name="Rectangle 8"/>
            <p:cNvSpPr/>
            <p:nvPr/>
          </p:nvSpPr>
          <p:spPr bwMode="auto">
            <a:xfrm rot="938038">
              <a:off x="7612440" y="4813255"/>
              <a:ext cx="792087" cy="792087"/>
            </a:xfrm>
            <a:prstGeom prst="rect">
              <a:avLst/>
            </a:prstGeom>
            <a:grp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indent="-342900">
                <a:buFont typeface="Wingdings" pitchFamily="48" charset="2"/>
                <a:buChar char="n"/>
              </a:pPr>
              <a:endParaRPr lang="en-US">
                <a:latin typeface="Times New Roman" pitchFamily="48" charset="0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 bwMode="auto">
            <a:xfrm rot="21079636" flipH="1">
              <a:off x="7740352" y="4509119"/>
              <a:ext cx="576064" cy="1440161"/>
            </a:xfrm>
            <a:prstGeom prst="line">
              <a:avLst/>
            </a:prstGeom>
            <a:grpFill/>
            <a:ln w="12700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none" w="med" len="med"/>
            </a:ln>
            <a:effectLst/>
          </p:spPr>
        </p:cxnSp>
        <p:cxnSp>
          <p:nvCxnSpPr>
            <p:cNvPr id="11" name="Straight Connector 10"/>
            <p:cNvCxnSpPr/>
            <p:nvPr/>
          </p:nvCxnSpPr>
          <p:spPr bwMode="auto">
            <a:xfrm rot="21079636">
              <a:off x="7236295" y="4869160"/>
              <a:ext cx="1584176" cy="720080"/>
            </a:xfrm>
            <a:prstGeom prst="line">
              <a:avLst/>
            </a:prstGeom>
            <a:grpFill/>
            <a:ln w="12700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none" w="med" len="med"/>
            </a:ln>
            <a:effectLst/>
          </p:spPr>
        </p:cxnSp>
      </p:grpSp>
      <p:sp>
        <p:nvSpPr>
          <p:cNvPr id="12" name="TextBox 11"/>
          <p:cNvSpPr txBox="1"/>
          <p:nvPr/>
        </p:nvSpPr>
        <p:spPr>
          <a:xfrm>
            <a:off x="3311829" y="1706608"/>
            <a:ext cx="1897848" cy="338554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fontAlgn="auto">
              <a:spcAft>
                <a:spcPts val="400"/>
              </a:spcAft>
              <a:buClr>
                <a:srgbClr val="0000FF"/>
              </a:buClr>
              <a:buSzPct val="80000"/>
              <a:buNone/>
              <a:defRPr/>
            </a:pPr>
            <a:r>
              <a:rPr lang="en-GB" sz="1600" b="1" i="1" kern="0" dirty="0">
                <a:solidFill>
                  <a:srgbClr val="FF0000"/>
                </a:solidFill>
                <a:latin typeface="Arial"/>
              </a:rPr>
              <a:t>tilted quadrupole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530445" y="1710778"/>
            <a:ext cx="2114654" cy="338554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fontAlgn="auto">
              <a:spcAft>
                <a:spcPts val="400"/>
              </a:spcAft>
              <a:buClr>
                <a:srgbClr val="0000FF"/>
              </a:buClr>
              <a:buSzPct val="80000"/>
              <a:buNone/>
              <a:defRPr/>
            </a:pPr>
            <a:r>
              <a:rPr lang="en-GB" sz="1600" b="1" i="1" kern="0" dirty="0">
                <a:solidFill>
                  <a:srgbClr val="0000FF"/>
                </a:solidFill>
                <a:latin typeface="Arial"/>
              </a:rPr>
              <a:t>normal quadrupole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980012" y="1715738"/>
            <a:ext cx="1932413" cy="338554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fontAlgn="auto">
              <a:spcAft>
                <a:spcPts val="400"/>
              </a:spcAft>
              <a:buClr>
                <a:srgbClr val="0000FF"/>
              </a:buClr>
              <a:buSzPct val="80000"/>
              <a:buNone/>
              <a:defRPr/>
            </a:pPr>
            <a:r>
              <a:rPr lang="en-GB" sz="1600" b="1" i="1" kern="0" dirty="0">
                <a:solidFill>
                  <a:srgbClr val="FF0000"/>
                </a:solidFill>
                <a:latin typeface="Arial"/>
              </a:rPr>
              <a:t>skew quadrupole</a:t>
            </a:r>
          </a:p>
        </p:txBody>
      </p:sp>
      <p:sp>
        <p:nvSpPr>
          <p:cNvPr id="16" name="Rectangle 15"/>
          <p:cNvSpPr/>
          <p:nvPr/>
        </p:nvSpPr>
        <p:spPr bwMode="auto">
          <a:xfrm>
            <a:off x="2146405" y="4592490"/>
            <a:ext cx="6552728" cy="1521700"/>
          </a:xfrm>
          <a:prstGeom prst="rect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indent="-342900">
              <a:buFont typeface="Wingdings" pitchFamily="48" charset="2"/>
              <a:buChar char="n"/>
            </a:pPr>
            <a:endParaRPr lang="en-US">
              <a:latin typeface="Times New Roman" pitchFamily="48" charset="0"/>
            </a:endParaRPr>
          </a:p>
        </p:txBody>
      </p:sp>
      <p:sp>
        <p:nvSpPr>
          <p:cNvPr id="18" name="AutoShape 6"/>
          <p:cNvSpPr>
            <a:spLocks/>
          </p:cNvSpPr>
          <p:nvPr/>
        </p:nvSpPr>
        <p:spPr bwMode="auto">
          <a:xfrm rot="5419254">
            <a:off x="5210648" y="4597969"/>
            <a:ext cx="172587" cy="1136396"/>
          </a:xfrm>
          <a:prstGeom prst="rightBrace">
            <a:avLst>
              <a:gd name="adj1" fmla="val 16901"/>
              <a:gd name="adj2" fmla="val 49435"/>
            </a:avLst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9" name="AutoShape 6"/>
          <p:cNvSpPr>
            <a:spLocks/>
          </p:cNvSpPr>
          <p:nvPr/>
        </p:nvSpPr>
        <p:spPr bwMode="auto">
          <a:xfrm rot="16200000">
            <a:off x="5196818" y="4927550"/>
            <a:ext cx="199141" cy="1137075"/>
          </a:xfrm>
          <a:prstGeom prst="rightBrace">
            <a:avLst>
              <a:gd name="adj1" fmla="val 16901"/>
              <a:gd name="adj2" fmla="val 49435"/>
            </a:avLst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5844410" y="5121397"/>
            <a:ext cx="212379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>
              <a:spcBef>
                <a:spcPts val="0"/>
              </a:spcBef>
              <a:buClr>
                <a:srgbClr val="00007D"/>
              </a:buClr>
              <a:buSzTx/>
              <a:buNone/>
              <a:defRPr/>
            </a:pPr>
            <a:r>
              <a:rPr lang="en-US" sz="2000" dirty="0">
                <a:solidFill>
                  <a:srgbClr val="FF0000"/>
                </a:solidFill>
                <a:latin typeface="Arial"/>
                <a:cs typeface="Arial"/>
              </a:rPr>
              <a:t>skew quadrupole</a:t>
            </a:r>
          </a:p>
        </p:txBody>
      </p:sp>
      <p:grpSp>
        <p:nvGrpSpPr>
          <p:cNvPr id="27" name="Group 26"/>
          <p:cNvGrpSpPr/>
          <p:nvPr/>
        </p:nvGrpSpPr>
        <p:grpSpPr>
          <a:xfrm>
            <a:off x="8794520" y="4509120"/>
            <a:ext cx="1705620" cy="1683353"/>
            <a:chOff x="7270520" y="4773850"/>
            <a:chExt cx="1705620" cy="1683353"/>
          </a:xfrm>
        </p:grpSpPr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270520" y="4773850"/>
              <a:ext cx="1705620" cy="1683353"/>
            </a:xfrm>
            <a:prstGeom prst="rect">
              <a:avLst/>
            </a:prstGeom>
          </p:spPr>
        </p:pic>
        <p:sp>
          <p:nvSpPr>
            <p:cNvPr id="25" name="Oval 24"/>
            <p:cNvSpPr>
              <a:spLocks noChangeAspect="1"/>
            </p:cNvSpPr>
            <p:nvPr/>
          </p:nvSpPr>
          <p:spPr bwMode="auto">
            <a:xfrm>
              <a:off x="8062304" y="5576550"/>
              <a:ext cx="108000" cy="108000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indent="-342900">
                <a:buFont typeface="Wingdings" pitchFamily="48" charset="2"/>
                <a:buChar char="n"/>
              </a:pPr>
              <a:endParaRPr lang="en-US">
                <a:latin typeface="Times New Roman" pitchFamily="48" charset="0"/>
              </a:endParaRPr>
            </a:p>
          </p:txBody>
        </p:sp>
        <p:sp>
          <p:nvSpPr>
            <p:cNvPr id="26" name="Oval 25"/>
            <p:cNvSpPr>
              <a:spLocks noChangeAspect="1"/>
            </p:cNvSpPr>
            <p:nvPr/>
          </p:nvSpPr>
          <p:spPr bwMode="auto">
            <a:xfrm>
              <a:off x="8063340" y="5349914"/>
              <a:ext cx="108000" cy="108000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indent="-342900">
                <a:buFont typeface="Wingdings" pitchFamily="48" charset="2"/>
                <a:buChar char="n"/>
              </a:pPr>
              <a:endParaRPr lang="en-US">
                <a:latin typeface="Times New Roman" pitchFamily="48" charset="0"/>
              </a:endParaRPr>
            </a:p>
          </p:txBody>
        </p:sp>
      </p:grpSp>
      <p:grpSp>
        <p:nvGrpSpPr>
          <p:cNvPr id="35" name="Group 34"/>
          <p:cNvGrpSpPr>
            <a:grpSpLocks noChangeAspect="1"/>
          </p:cNvGrpSpPr>
          <p:nvPr/>
        </p:nvGrpSpPr>
        <p:grpSpPr>
          <a:xfrm>
            <a:off x="4142458" y="2023791"/>
            <a:ext cx="861772" cy="846179"/>
            <a:chOff x="2186398" y="1924180"/>
            <a:chExt cx="932295" cy="915436"/>
          </a:xfrm>
        </p:grpSpPr>
        <p:grpSp>
          <p:nvGrpSpPr>
            <p:cNvPr id="36" name="Group 35"/>
            <p:cNvGrpSpPr/>
            <p:nvPr/>
          </p:nvGrpSpPr>
          <p:grpSpPr>
            <a:xfrm>
              <a:off x="2186398" y="1924180"/>
              <a:ext cx="879606" cy="915436"/>
              <a:chOff x="1438934" y="2068196"/>
              <a:chExt cx="879606" cy="915436"/>
            </a:xfrm>
          </p:grpSpPr>
          <p:cxnSp>
            <p:nvCxnSpPr>
              <p:cNvPr id="39" name="Straight Connector 38"/>
              <p:cNvCxnSpPr/>
              <p:nvPr/>
            </p:nvCxnSpPr>
            <p:spPr bwMode="auto">
              <a:xfrm flipV="1">
                <a:off x="1489356" y="2068196"/>
                <a:ext cx="0" cy="85682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</p:spPr>
          </p:cxnSp>
          <p:cxnSp>
            <p:nvCxnSpPr>
              <p:cNvPr id="40" name="Straight Connector 39"/>
              <p:cNvCxnSpPr/>
              <p:nvPr/>
            </p:nvCxnSpPr>
            <p:spPr bwMode="auto">
              <a:xfrm rot="5400000" flipV="1">
                <a:off x="1890130" y="2509140"/>
                <a:ext cx="0" cy="85682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</p:spPr>
          </p:cxnSp>
          <p:sp>
            <p:nvSpPr>
              <p:cNvPr id="41" name="Oval 40"/>
              <p:cNvSpPr>
                <a:spLocks noChangeAspect="1"/>
              </p:cNvSpPr>
              <p:nvPr/>
            </p:nvSpPr>
            <p:spPr bwMode="auto">
              <a:xfrm>
                <a:off x="1438934" y="2875616"/>
                <a:ext cx="108016" cy="108016"/>
              </a:xfrm>
              <a:prstGeom prst="ellipse">
                <a:avLst/>
              </a:prstGeom>
              <a:solidFill>
                <a:srgbClr val="FF000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342900" indent="-342900">
                  <a:buFont typeface="Wingdings" pitchFamily="48" charset="2"/>
                  <a:buChar char="n"/>
                </a:pPr>
                <a:endParaRPr lang="en-US">
                  <a:latin typeface="Times New Roman" pitchFamily="48" charset="0"/>
                </a:endParaRPr>
              </a:p>
            </p:txBody>
          </p:sp>
        </p:grpSp>
        <p:pic>
          <p:nvPicPr>
            <p:cNvPr id="37" name="Picture 36" descr="latex-image-1.pdf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81445" y="1979484"/>
              <a:ext cx="105440" cy="140587"/>
            </a:xfrm>
            <a:prstGeom prst="rect">
              <a:avLst/>
            </a:prstGeom>
          </p:spPr>
        </p:pic>
        <p:pic>
          <p:nvPicPr>
            <p:cNvPr id="38" name="Picture 37" descr="latex-image-1.pdf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07395" y="2631234"/>
              <a:ext cx="111298" cy="99583"/>
            </a:xfrm>
            <a:prstGeom prst="rect">
              <a:avLst/>
            </a:prstGeom>
          </p:spPr>
        </p:pic>
      </p:grpSp>
      <p:grpSp>
        <p:nvGrpSpPr>
          <p:cNvPr id="49" name="Group 48"/>
          <p:cNvGrpSpPr>
            <a:grpSpLocks noChangeAspect="1"/>
          </p:cNvGrpSpPr>
          <p:nvPr/>
        </p:nvGrpSpPr>
        <p:grpSpPr>
          <a:xfrm>
            <a:off x="6560908" y="2105351"/>
            <a:ext cx="861772" cy="846179"/>
            <a:chOff x="2186398" y="1924180"/>
            <a:chExt cx="932295" cy="915436"/>
          </a:xfrm>
        </p:grpSpPr>
        <p:grpSp>
          <p:nvGrpSpPr>
            <p:cNvPr id="50" name="Group 49"/>
            <p:cNvGrpSpPr/>
            <p:nvPr/>
          </p:nvGrpSpPr>
          <p:grpSpPr>
            <a:xfrm>
              <a:off x="2186398" y="1924180"/>
              <a:ext cx="879606" cy="915436"/>
              <a:chOff x="1438934" y="2068196"/>
              <a:chExt cx="879606" cy="915436"/>
            </a:xfrm>
          </p:grpSpPr>
          <p:cxnSp>
            <p:nvCxnSpPr>
              <p:cNvPr id="53" name="Straight Connector 52"/>
              <p:cNvCxnSpPr/>
              <p:nvPr/>
            </p:nvCxnSpPr>
            <p:spPr bwMode="auto">
              <a:xfrm flipV="1">
                <a:off x="1489356" y="2068196"/>
                <a:ext cx="0" cy="85682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</p:spPr>
          </p:cxnSp>
          <p:cxnSp>
            <p:nvCxnSpPr>
              <p:cNvPr id="54" name="Straight Connector 53"/>
              <p:cNvCxnSpPr/>
              <p:nvPr/>
            </p:nvCxnSpPr>
            <p:spPr bwMode="auto">
              <a:xfrm rot="5400000" flipV="1">
                <a:off x="1890130" y="2509140"/>
                <a:ext cx="0" cy="85682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</p:spPr>
          </p:cxnSp>
          <p:sp>
            <p:nvSpPr>
              <p:cNvPr id="55" name="Oval 54"/>
              <p:cNvSpPr>
                <a:spLocks noChangeAspect="1"/>
              </p:cNvSpPr>
              <p:nvPr/>
            </p:nvSpPr>
            <p:spPr bwMode="auto">
              <a:xfrm>
                <a:off x="1438934" y="2875616"/>
                <a:ext cx="108016" cy="108016"/>
              </a:xfrm>
              <a:prstGeom prst="ellipse">
                <a:avLst/>
              </a:prstGeom>
              <a:solidFill>
                <a:srgbClr val="FF000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342900" indent="-342900">
                  <a:buFont typeface="Wingdings" pitchFamily="48" charset="2"/>
                  <a:buChar char="n"/>
                </a:pPr>
                <a:endParaRPr lang="en-US">
                  <a:latin typeface="Times New Roman" pitchFamily="48" charset="0"/>
                </a:endParaRPr>
              </a:p>
            </p:txBody>
          </p:sp>
        </p:grpSp>
        <p:pic>
          <p:nvPicPr>
            <p:cNvPr id="51" name="Picture 50" descr="latex-image-1.pdf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81445" y="1979484"/>
              <a:ext cx="105440" cy="140587"/>
            </a:xfrm>
            <a:prstGeom prst="rect">
              <a:avLst/>
            </a:prstGeom>
          </p:spPr>
        </p:pic>
        <p:pic>
          <p:nvPicPr>
            <p:cNvPr id="52" name="Picture 51" descr="latex-image-1.pdf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07395" y="2631234"/>
              <a:ext cx="111298" cy="99583"/>
            </a:xfrm>
            <a:prstGeom prst="rect">
              <a:avLst/>
            </a:prstGeom>
          </p:spPr>
        </p:pic>
      </p:grpSp>
      <p:grpSp>
        <p:nvGrpSpPr>
          <p:cNvPr id="56" name="Group 55"/>
          <p:cNvGrpSpPr>
            <a:grpSpLocks noChangeAspect="1"/>
          </p:cNvGrpSpPr>
          <p:nvPr/>
        </p:nvGrpSpPr>
        <p:grpSpPr>
          <a:xfrm>
            <a:off x="8892660" y="2105351"/>
            <a:ext cx="861772" cy="846179"/>
            <a:chOff x="2186398" y="1924180"/>
            <a:chExt cx="932295" cy="915436"/>
          </a:xfrm>
        </p:grpSpPr>
        <p:grpSp>
          <p:nvGrpSpPr>
            <p:cNvPr id="57" name="Group 56"/>
            <p:cNvGrpSpPr/>
            <p:nvPr/>
          </p:nvGrpSpPr>
          <p:grpSpPr>
            <a:xfrm>
              <a:off x="2186398" y="1924180"/>
              <a:ext cx="879606" cy="915436"/>
              <a:chOff x="1438934" y="2068196"/>
              <a:chExt cx="879606" cy="915436"/>
            </a:xfrm>
          </p:grpSpPr>
          <p:cxnSp>
            <p:nvCxnSpPr>
              <p:cNvPr id="60" name="Straight Connector 59"/>
              <p:cNvCxnSpPr/>
              <p:nvPr/>
            </p:nvCxnSpPr>
            <p:spPr bwMode="auto">
              <a:xfrm flipV="1">
                <a:off x="1489356" y="2068196"/>
                <a:ext cx="0" cy="85682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</p:spPr>
          </p:cxnSp>
          <p:cxnSp>
            <p:nvCxnSpPr>
              <p:cNvPr id="61" name="Straight Connector 60"/>
              <p:cNvCxnSpPr/>
              <p:nvPr/>
            </p:nvCxnSpPr>
            <p:spPr bwMode="auto">
              <a:xfrm rot="5400000" flipV="1">
                <a:off x="1890130" y="2509140"/>
                <a:ext cx="0" cy="85682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triangle" w="med" len="med"/>
              </a:ln>
              <a:effectLst/>
            </p:spPr>
          </p:cxnSp>
          <p:sp>
            <p:nvSpPr>
              <p:cNvPr id="62" name="Oval 61"/>
              <p:cNvSpPr>
                <a:spLocks noChangeAspect="1"/>
              </p:cNvSpPr>
              <p:nvPr/>
            </p:nvSpPr>
            <p:spPr bwMode="auto">
              <a:xfrm>
                <a:off x="1438934" y="2875616"/>
                <a:ext cx="108016" cy="108016"/>
              </a:xfrm>
              <a:prstGeom prst="ellipse">
                <a:avLst/>
              </a:prstGeom>
              <a:solidFill>
                <a:srgbClr val="FF000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342900" indent="-342900">
                  <a:buFont typeface="Wingdings" pitchFamily="48" charset="2"/>
                  <a:buChar char="n"/>
                </a:pPr>
                <a:endParaRPr lang="en-US">
                  <a:latin typeface="Times New Roman" pitchFamily="48" charset="0"/>
                </a:endParaRPr>
              </a:p>
            </p:txBody>
          </p:sp>
        </p:grpSp>
        <p:pic>
          <p:nvPicPr>
            <p:cNvPr id="58" name="Picture 57" descr="latex-image-1.pdf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81445" y="1979484"/>
              <a:ext cx="105440" cy="140587"/>
            </a:xfrm>
            <a:prstGeom prst="rect">
              <a:avLst/>
            </a:prstGeom>
          </p:spPr>
        </p:pic>
        <p:pic>
          <p:nvPicPr>
            <p:cNvPr id="59" name="Picture 58" descr="latex-image-1.pdf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07395" y="2631234"/>
              <a:ext cx="111298" cy="99583"/>
            </a:xfrm>
            <a:prstGeom prst="rect">
              <a:avLst/>
            </a:prstGeom>
          </p:spPr>
        </p:pic>
      </p:grpSp>
      <p:pic>
        <p:nvPicPr>
          <p:cNvPr id="65" name="Picture 64" descr="B_y_=_B_2_(x^2_-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896" y="5623690"/>
            <a:ext cx="6333468" cy="314842"/>
          </a:xfrm>
          <a:prstGeom prst="rect">
            <a:avLst/>
          </a:prstGeom>
        </p:spPr>
      </p:pic>
      <p:pic>
        <p:nvPicPr>
          <p:cNvPr id="66" name="Picture 65" descr="B_x_=_2_B_2_x_ba.pd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6595" y="4788783"/>
            <a:ext cx="3537679" cy="239604"/>
          </a:xfrm>
          <a:prstGeom prst="rect">
            <a:avLst/>
          </a:prstGeom>
        </p:spPr>
      </p:pic>
      <p:pic>
        <p:nvPicPr>
          <p:cNvPr id="17" name="Picture 16" descr="delta_y.pdf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3316" y="4142629"/>
            <a:ext cx="254000" cy="241300"/>
          </a:xfrm>
          <a:prstGeom prst="rect">
            <a:avLst/>
          </a:prstGeom>
        </p:spPr>
      </p:pic>
      <p:sp>
        <p:nvSpPr>
          <p:cNvPr id="24" name="Date Placeholder 23">
            <a:extLst>
              <a:ext uri="{FF2B5EF4-FFF2-40B4-BE49-F238E27FC236}">
                <a16:creationId xmlns:a16="http://schemas.microsoft.com/office/drawing/2014/main" id="{E88D8345-00FA-0752-C0A6-27EA893F39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B47526-3FDA-4773-987A-2B7EC96C5B5B}" type="datetime1">
              <a:rPr lang="en-US" smtClean="0"/>
              <a:t>6/4/2024</a:t>
            </a:fld>
            <a:endParaRPr lang="en-US" dirty="0"/>
          </a:p>
        </p:txBody>
      </p:sp>
      <p:sp>
        <p:nvSpPr>
          <p:cNvPr id="28" name="Footer Placeholder 27">
            <a:extLst>
              <a:ext uri="{FF2B5EF4-FFF2-40B4-BE49-F238E27FC236}">
                <a16:creationId xmlns:a16="http://schemas.microsoft.com/office/drawing/2014/main" id="{2E8841E2-AA6D-A328-F6BA-1D5346187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Linear Imperfections and Correction</a:t>
            </a:r>
            <a:endParaRPr lang="en-US" dirty="0"/>
          </a:p>
        </p:txBody>
      </p:sp>
      <p:sp>
        <p:nvSpPr>
          <p:cNvPr id="29" name="Slide Number Placeholder 28">
            <a:extLst>
              <a:ext uri="{FF2B5EF4-FFF2-40B4-BE49-F238E27FC236}">
                <a16:creationId xmlns:a16="http://schemas.microsoft.com/office/drawing/2014/main" id="{4BD6A530-B684-01CC-305F-7FC8A5706E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925407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Normal vs. skew quadrupole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909275" y="1039251"/>
            <a:ext cx="2569958" cy="40011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fontAlgn="auto">
              <a:spcAft>
                <a:spcPts val="400"/>
              </a:spcAft>
              <a:buClr>
                <a:srgbClr val="0000FF"/>
              </a:buClr>
              <a:buSzPct val="80000"/>
              <a:buNone/>
              <a:defRPr/>
            </a:pPr>
            <a:r>
              <a:rPr lang="en-GB" sz="2000" b="1" i="1" kern="0" dirty="0">
                <a:latin typeface="Arial"/>
              </a:rPr>
              <a:t>normal quadrupole</a:t>
            </a:r>
          </a:p>
        </p:txBody>
      </p:sp>
      <p:pic>
        <p:nvPicPr>
          <p:cNvPr id="14" name="Picture 13" descr="F_x_=_-k_x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9404" y="1556792"/>
            <a:ext cx="1422400" cy="304800"/>
          </a:xfrm>
          <a:prstGeom prst="rect">
            <a:avLst/>
          </a:prstGeom>
        </p:spPr>
      </p:pic>
      <p:pic>
        <p:nvPicPr>
          <p:cNvPr id="16" name="Picture 15" descr="F_y_=_+_k_y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9404" y="2084875"/>
            <a:ext cx="1409700" cy="342900"/>
          </a:xfrm>
          <a:prstGeom prst="rect">
            <a:avLst/>
          </a:prstGeom>
        </p:spPr>
      </p:pic>
      <p:cxnSp>
        <p:nvCxnSpPr>
          <p:cNvPr id="19" name="Straight Connector 18"/>
          <p:cNvCxnSpPr>
            <a:cxnSpLocks/>
          </p:cNvCxnSpPr>
          <p:nvPr/>
        </p:nvCxnSpPr>
        <p:spPr>
          <a:xfrm>
            <a:off x="740262" y="3627751"/>
            <a:ext cx="10367284" cy="0"/>
          </a:xfrm>
          <a:prstGeom prst="line">
            <a:avLst/>
          </a:prstGeom>
          <a:ln w="19050">
            <a:solidFill>
              <a:schemeClr val="tx1"/>
            </a:solidFill>
            <a:headEnd type="non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8108370" y="3794457"/>
            <a:ext cx="2279790" cy="40011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fontAlgn="auto">
              <a:spcAft>
                <a:spcPts val="400"/>
              </a:spcAft>
              <a:buClr>
                <a:srgbClr val="0000FF"/>
              </a:buClr>
              <a:buSzPct val="80000"/>
              <a:buNone/>
              <a:defRPr/>
            </a:pPr>
            <a:r>
              <a:rPr lang="en-GB" sz="2000" b="1" i="1" kern="0" dirty="0">
                <a:latin typeface="Arial"/>
              </a:rPr>
              <a:t>skew quadrupole</a:t>
            </a:r>
          </a:p>
        </p:txBody>
      </p:sp>
      <p:pic>
        <p:nvPicPr>
          <p:cNvPr id="27" name="Picture 26" descr="F_x_=_k_s_y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45016" y="4263628"/>
            <a:ext cx="1295400" cy="317500"/>
          </a:xfrm>
          <a:prstGeom prst="rect">
            <a:avLst/>
          </a:prstGeom>
        </p:spPr>
      </p:pic>
      <p:pic>
        <p:nvPicPr>
          <p:cNvPr id="28" name="Picture 27" descr="F_y_=_k_s_x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35598" y="4750394"/>
            <a:ext cx="1295400" cy="342900"/>
          </a:xfrm>
          <a:prstGeom prst="rect">
            <a:avLst/>
          </a:prstGeom>
        </p:spPr>
      </p:pic>
      <p:sp>
        <p:nvSpPr>
          <p:cNvPr id="29" name="TextBox 28"/>
          <p:cNvSpPr txBox="1"/>
          <p:nvPr/>
        </p:nvSpPr>
        <p:spPr>
          <a:xfrm>
            <a:off x="6798133" y="5062223"/>
            <a:ext cx="4804942" cy="12557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800" dirty="0">
                <a:solidFill>
                  <a:srgbClr val="FF0000"/>
                </a:solidFill>
                <a:latin typeface="Arial"/>
                <a:cs typeface="Arial"/>
              </a:rPr>
              <a:t>horizontal force depends on vertical position (and vice versa) </a:t>
            </a:r>
          </a:p>
          <a:p>
            <a:pPr>
              <a:buNone/>
            </a:pPr>
            <a:r>
              <a:rPr lang="en-US" sz="1800" dirty="0">
                <a:solidFill>
                  <a:srgbClr val="FF0000"/>
                </a:solidFill>
                <a:latin typeface="Arial"/>
                <a:cs typeface="Arial"/>
                <a:sym typeface="Wingdings"/>
              </a:rPr>
              <a:t> </a:t>
            </a:r>
            <a:r>
              <a:rPr lang="en-US" sz="1800" dirty="0">
                <a:solidFill>
                  <a:srgbClr val="FF0000"/>
                </a:solidFill>
                <a:latin typeface="Arial"/>
                <a:cs typeface="Arial"/>
              </a:rPr>
              <a:t>resulting forces couples the motion in the two planes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7132450" y="2564904"/>
            <a:ext cx="43157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800" dirty="0">
                <a:latin typeface="Arial"/>
                <a:cs typeface="Arial"/>
              </a:rPr>
              <a:t>horizontal force depends on horizontal position (and likewise for vertical)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9C11340-78D6-B5A8-4A4B-F2084C4F21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24D629-336B-45D9-ADF6-B87E701AC542}" type="datetime1">
              <a:rPr lang="en-US" smtClean="0"/>
              <a:t>6/4/2024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3DD8DEC-5BD7-31A5-DD96-853D62D457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Linear Imperfections and Correction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8C77727-74CF-7C41-C2E4-CA00FB118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38</a:t>
            </a:fld>
            <a:endParaRPr lang="en-US" dirty="0"/>
          </a:p>
        </p:txBody>
      </p:sp>
      <p:pic>
        <p:nvPicPr>
          <p:cNvPr id="13" name="Picture 12" descr="Diagram&#10;&#10;Description automatically generated with medium confidence">
            <a:extLst>
              <a:ext uri="{FF2B5EF4-FFF2-40B4-BE49-F238E27FC236}">
                <a16:creationId xmlns:a16="http://schemas.microsoft.com/office/drawing/2014/main" id="{CF644D2A-8FBC-14C1-FA49-093E80DB549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33597" y="1005276"/>
            <a:ext cx="5944249" cy="2502404"/>
          </a:xfrm>
          <a:prstGeom prst="rect">
            <a:avLst/>
          </a:prstGeom>
        </p:spPr>
      </p:pic>
      <p:pic>
        <p:nvPicPr>
          <p:cNvPr id="18" name="Picture 17" descr="Diagram&#10;&#10;Description automatically generated">
            <a:extLst>
              <a:ext uri="{FF2B5EF4-FFF2-40B4-BE49-F238E27FC236}">
                <a16:creationId xmlns:a16="http://schemas.microsoft.com/office/drawing/2014/main" id="{94367126-2788-8C1D-AA29-C3FE99F1335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40262" y="3744754"/>
            <a:ext cx="5355738" cy="25135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737336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18171"/>
            <a:ext cx="10515600" cy="4351338"/>
          </a:xfrm>
        </p:spPr>
        <p:txBody>
          <a:bodyPr>
            <a:normAutofit lnSpcReduction="10000"/>
          </a:bodyPr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lvl="1"/>
            <a:r>
              <a:rPr lang="en-US" dirty="0"/>
              <a:t>Coupling makes it impossible to approach the tunes below </a:t>
            </a:r>
            <a:br>
              <a:rPr lang="en-US" dirty="0"/>
            </a:br>
            <a:r>
              <a:rPr lang="en-US" dirty="0"/>
              <a:t>where        is the coupling coefficient	</a:t>
            </a:r>
          </a:p>
          <a:p>
            <a:pPr lvl="1"/>
            <a:r>
              <a:rPr lang="en-US" dirty="0"/>
              <a:t>The coupling coefficient         can be measured by trying to approach the tunes and measure the minimum distance 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Closest tune approach</a:t>
            </a:r>
          </a:p>
        </p:txBody>
      </p:sp>
      <p:pic>
        <p:nvPicPr>
          <p:cNvPr id="5" name="Picture 4" descr="latex-image-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7153" y="4756492"/>
            <a:ext cx="1778000" cy="292100"/>
          </a:xfrm>
          <a:prstGeom prst="rect">
            <a:avLst/>
          </a:prstGeom>
        </p:spPr>
      </p:pic>
      <p:pic>
        <p:nvPicPr>
          <p:cNvPr id="7" name="Picture 6" descr="attach_reader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5" t="47697" r="57705" b="5728"/>
          <a:stretch/>
        </p:blipFill>
        <p:spPr>
          <a:xfrm>
            <a:off x="4295801" y="1633376"/>
            <a:ext cx="3571381" cy="315041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930966" y="1229392"/>
            <a:ext cx="430914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2000" dirty="0">
                <a:solidFill>
                  <a:srgbClr val="FF0000"/>
                </a:solidFill>
                <a:latin typeface="Arial"/>
                <a:cs typeface="Arial"/>
              </a:rPr>
              <a:t>Tune measurement in the CERN PS</a:t>
            </a:r>
          </a:p>
        </p:txBody>
      </p:sp>
      <p:pic>
        <p:nvPicPr>
          <p:cNvPr id="9" name="Picture 8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2666" y="5412708"/>
            <a:ext cx="368300" cy="215900"/>
          </a:xfrm>
          <a:prstGeom prst="rect">
            <a:avLst/>
          </a:prstGeom>
        </p:spPr>
      </p:pic>
      <p:pic>
        <p:nvPicPr>
          <p:cNvPr id="10" name="Picture 9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4581" y="5131879"/>
            <a:ext cx="368300" cy="2159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884581" y="2509124"/>
            <a:ext cx="22322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600" dirty="0">
                <a:latin typeface="Arial"/>
                <a:cs typeface="Arial"/>
              </a:rPr>
              <a:t>quadrupole setting changed dynamically during storage time</a:t>
            </a:r>
          </a:p>
        </p:txBody>
      </p:sp>
      <p:grpSp>
        <p:nvGrpSpPr>
          <p:cNvPr id="60" name="Group 59"/>
          <p:cNvGrpSpPr/>
          <p:nvPr/>
        </p:nvGrpSpPr>
        <p:grpSpPr>
          <a:xfrm>
            <a:off x="4607137" y="1717036"/>
            <a:ext cx="3145031" cy="2796661"/>
            <a:chOff x="3083136" y="1424427"/>
            <a:chExt cx="3145031" cy="2796661"/>
          </a:xfrm>
        </p:grpSpPr>
        <p:grpSp>
          <p:nvGrpSpPr>
            <p:cNvPr id="39" name="Group 38"/>
            <p:cNvGrpSpPr/>
            <p:nvPr/>
          </p:nvGrpSpPr>
          <p:grpSpPr>
            <a:xfrm>
              <a:off x="3085232" y="1424427"/>
              <a:ext cx="3142935" cy="1143197"/>
              <a:chOff x="3085232" y="1424427"/>
              <a:chExt cx="3142935" cy="1143197"/>
            </a:xfrm>
          </p:grpSpPr>
          <p:cxnSp>
            <p:nvCxnSpPr>
              <p:cNvPr id="11" name="Straight Connector 10"/>
              <p:cNvCxnSpPr/>
              <p:nvPr/>
            </p:nvCxnSpPr>
            <p:spPr>
              <a:xfrm>
                <a:off x="3131840" y="2276872"/>
                <a:ext cx="360040" cy="0"/>
              </a:xfrm>
              <a:prstGeom prst="line">
                <a:avLst/>
              </a:prstGeom>
              <a:ln w="12700" cmpd="sng">
                <a:solidFill>
                  <a:schemeClr val="tx1"/>
                </a:solidFill>
                <a:prstDash val="sysDash"/>
                <a:headEnd type="none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/>
              <p:cNvCxnSpPr/>
              <p:nvPr/>
            </p:nvCxnSpPr>
            <p:spPr>
              <a:xfrm>
                <a:off x="5724128" y="1724110"/>
                <a:ext cx="504039" cy="0"/>
              </a:xfrm>
              <a:prstGeom prst="line">
                <a:avLst/>
              </a:prstGeom>
              <a:ln w="12700" cmpd="sng">
                <a:solidFill>
                  <a:schemeClr val="tx1"/>
                </a:solidFill>
                <a:prstDash val="sysDash"/>
                <a:headEnd type="none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/>
              <p:cNvCxnSpPr/>
              <p:nvPr/>
            </p:nvCxnSpPr>
            <p:spPr>
              <a:xfrm flipV="1">
                <a:off x="3491880" y="1724330"/>
                <a:ext cx="2252614" cy="552542"/>
              </a:xfrm>
              <a:prstGeom prst="line">
                <a:avLst/>
              </a:prstGeom>
              <a:ln w="12700" cmpd="sng">
                <a:solidFill>
                  <a:schemeClr val="tx1"/>
                </a:solidFill>
                <a:prstDash val="sysDash"/>
                <a:headEnd type="none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15"/>
              <p:cNvCxnSpPr/>
              <p:nvPr/>
            </p:nvCxnSpPr>
            <p:spPr>
              <a:xfrm>
                <a:off x="5724128" y="2060848"/>
                <a:ext cx="504039" cy="0"/>
              </a:xfrm>
              <a:prstGeom prst="line">
                <a:avLst/>
              </a:prstGeom>
              <a:ln w="12700" cmpd="sng">
                <a:solidFill>
                  <a:schemeClr val="tx1"/>
                </a:solidFill>
                <a:prstDash val="sysDash"/>
                <a:headEnd type="none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16"/>
              <p:cNvCxnSpPr/>
              <p:nvPr/>
            </p:nvCxnSpPr>
            <p:spPr>
              <a:xfrm flipV="1">
                <a:off x="3131840" y="1712452"/>
                <a:ext cx="360040" cy="7"/>
              </a:xfrm>
              <a:prstGeom prst="line">
                <a:avLst/>
              </a:prstGeom>
              <a:ln w="12700" cmpd="sng">
                <a:solidFill>
                  <a:schemeClr val="tx1"/>
                </a:solidFill>
                <a:prstDash val="sysDash"/>
                <a:headEnd type="none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/>
              <p:cNvCxnSpPr/>
              <p:nvPr/>
            </p:nvCxnSpPr>
            <p:spPr>
              <a:xfrm>
                <a:off x="3472331" y="1712680"/>
                <a:ext cx="2251797" cy="348168"/>
              </a:xfrm>
              <a:prstGeom prst="line">
                <a:avLst/>
              </a:prstGeom>
              <a:ln w="12700" cmpd="sng">
                <a:solidFill>
                  <a:schemeClr val="tx1"/>
                </a:solidFill>
                <a:prstDash val="sysDash"/>
                <a:headEnd type="none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7" name="TextBox 36"/>
              <p:cNvSpPr txBox="1"/>
              <p:nvPr/>
            </p:nvSpPr>
            <p:spPr>
              <a:xfrm>
                <a:off x="3085232" y="2290625"/>
                <a:ext cx="1296449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buNone/>
                </a:pPr>
                <a:r>
                  <a:rPr lang="en-US" sz="1200" dirty="0">
                    <a:latin typeface="Arial"/>
                    <a:cs typeface="Arial"/>
                  </a:rPr>
                  <a:t>programmed </a:t>
                </a:r>
                <a:r>
                  <a:rPr lang="en-US" sz="1200" dirty="0" err="1">
                    <a:latin typeface="Arial"/>
                    <a:cs typeface="Arial"/>
                  </a:rPr>
                  <a:t>Q</a:t>
                </a:r>
                <a:r>
                  <a:rPr lang="en-US" sz="1200" baseline="-25000" dirty="0" err="1">
                    <a:latin typeface="Arial"/>
                    <a:cs typeface="Arial"/>
                  </a:rPr>
                  <a:t>x</a:t>
                </a:r>
                <a:endParaRPr lang="en-US" sz="1200" baseline="-25000" dirty="0">
                  <a:latin typeface="Arial"/>
                  <a:cs typeface="Arial"/>
                </a:endParaRPr>
              </a:p>
            </p:txBody>
          </p:sp>
          <p:sp>
            <p:nvSpPr>
              <p:cNvPr id="38" name="TextBox 37"/>
              <p:cNvSpPr txBox="1"/>
              <p:nvPr/>
            </p:nvSpPr>
            <p:spPr>
              <a:xfrm>
                <a:off x="3098980" y="1424427"/>
                <a:ext cx="1296449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buNone/>
                </a:pPr>
                <a:r>
                  <a:rPr lang="en-US" sz="1200" dirty="0">
                    <a:latin typeface="Arial"/>
                    <a:cs typeface="Arial"/>
                  </a:rPr>
                  <a:t>programmed </a:t>
                </a:r>
                <a:r>
                  <a:rPr lang="en-US" sz="1200" dirty="0" err="1">
                    <a:latin typeface="Arial"/>
                    <a:cs typeface="Arial"/>
                  </a:rPr>
                  <a:t>Q</a:t>
                </a:r>
                <a:r>
                  <a:rPr lang="en-US" sz="1200" baseline="-25000" dirty="0" err="1">
                    <a:latin typeface="Arial"/>
                    <a:cs typeface="Arial"/>
                  </a:rPr>
                  <a:t>y</a:t>
                </a:r>
                <a:endParaRPr lang="en-US" sz="1200" baseline="-25000" dirty="0">
                  <a:latin typeface="Arial"/>
                  <a:cs typeface="Arial"/>
                </a:endParaRPr>
              </a:p>
            </p:txBody>
          </p:sp>
        </p:grpSp>
        <p:grpSp>
          <p:nvGrpSpPr>
            <p:cNvPr id="51" name="Group 50"/>
            <p:cNvGrpSpPr/>
            <p:nvPr/>
          </p:nvGrpSpPr>
          <p:grpSpPr>
            <a:xfrm>
              <a:off x="3083136" y="3077891"/>
              <a:ext cx="3142935" cy="1143197"/>
              <a:chOff x="3085232" y="1424427"/>
              <a:chExt cx="3142935" cy="1143197"/>
            </a:xfrm>
          </p:grpSpPr>
          <p:cxnSp>
            <p:nvCxnSpPr>
              <p:cNvPr id="52" name="Straight Connector 51"/>
              <p:cNvCxnSpPr/>
              <p:nvPr/>
            </p:nvCxnSpPr>
            <p:spPr>
              <a:xfrm>
                <a:off x="3131840" y="2276872"/>
                <a:ext cx="360040" cy="0"/>
              </a:xfrm>
              <a:prstGeom prst="line">
                <a:avLst/>
              </a:prstGeom>
              <a:ln w="12700" cmpd="sng">
                <a:solidFill>
                  <a:schemeClr val="tx1"/>
                </a:solidFill>
                <a:prstDash val="sysDash"/>
                <a:headEnd type="none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/>
              <p:cNvCxnSpPr/>
              <p:nvPr/>
            </p:nvCxnSpPr>
            <p:spPr>
              <a:xfrm>
                <a:off x="5724128" y="1724110"/>
                <a:ext cx="504039" cy="0"/>
              </a:xfrm>
              <a:prstGeom prst="line">
                <a:avLst/>
              </a:prstGeom>
              <a:ln w="12700" cmpd="sng">
                <a:solidFill>
                  <a:schemeClr val="tx1"/>
                </a:solidFill>
                <a:prstDash val="sysDash"/>
                <a:headEnd type="none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Straight Connector 53"/>
              <p:cNvCxnSpPr/>
              <p:nvPr/>
            </p:nvCxnSpPr>
            <p:spPr>
              <a:xfrm flipV="1">
                <a:off x="3491880" y="1724330"/>
                <a:ext cx="2252614" cy="552542"/>
              </a:xfrm>
              <a:prstGeom prst="line">
                <a:avLst/>
              </a:prstGeom>
              <a:ln w="12700" cmpd="sng">
                <a:solidFill>
                  <a:schemeClr val="tx1"/>
                </a:solidFill>
                <a:prstDash val="sysDash"/>
                <a:headEnd type="none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Straight Connector 54"/>
              <p:cNvCxnSpPr/>
              <p:nvPr/>
            </p:nvCxnSpPr>
            <p:spPr>
              <a:xfrm>
                <a:off x="5724128" y="2060848"/>
                <a:ext cx="504039" cy="0"/>
              </a:xfrm>
              <a:prstGeom prst="line">
                <a:avLst/>
              </a:prstGeom>
              <a:ln w="12700" cmpd="sng">
                <a:solidFill>
                  <a:schemeClr val="tx1"/>
                </a:solidFill>
                <a:prstDash val="sysDash"/>
                <a:headEnd type="none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Connector 55"/>
              <p:cNvCxnSpPr/>
              <p:nvPr/>
            </p:nvCxnSpPr>
            <p:spPr>
              <a:xfrm flipV="1">
                <a:off x="3131840" y="1712452"/>
                <a:ext cx="360040" cy="7"/>
              </a:xfrm>
              <a:prstGeom prst="line">
                <a:avLst/>
              </a:prstGeom>
              <a:ln w="12700" cmpd="sng">
                <a:solidFill>
                  <a:schemeClr val="tx1"/>
                </a:solidFill>
                <a:prstDash val="sysDash"/>
                <a:headEnd type="none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Straight Connector 56"/>
              <p:cNvCxnSpPr/>
              <p:nvPr/>
            </p:nvCxnSpPr>
            <p:spPr>
              <a:xfrm>
                <a:off x="3472331" y="1712680"/>
                <a:ext cx="2251797" cy="348168"/>
              </a:xfrm>
              <a:prstGeom prst="line">
                <a:avLst/>
              </a:prstGeom>
              <a:ln w="12700" cmpd="sng">
                <a:solidFill>
                  <a:schemeClr val="tx1"/>
                </a:solidFill>
                <a:prstDash val="sysDash"/>
                <a:headEnd type="none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8" name="TextBox 57"/>
              <p:cNvSpPr txBox="1"/>
              <p:nvPr/>
            </p:nvSpPr>
            <p:spPr>
              <a:xfrm>
                <a:off x="3085232" y="2290625"/>
                <a:ext cx="1296449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buNone/>
                </a:pPr>
                <a:r>
                  <a:rPr lang="en-US" sz="1200" dirty="0">
                    <a:latin typeface="Arial"/>
                    <a:cs typeface="Arial"/>
                  </a:rPr>
                  <a:t>programmed </a:t>
                </a:r>
                <a:r>
                  <a:rPr lang="en-US" sz="1200" dirty="0" err="1">
                    <a:latin typeface="Arial"/>
                    <a:cs typeface="Arial"/>
                  </a:rPr>
                  <a:t>Q</a:t>
                </a:r>
                <a:r>
                  <a:rPr lang="en-US" sz="1200" baseline="-25000" dirty="0" err="1">
                    <a:latin typeface="Arial"/>
                    <a:cs typeface="Arial"/>
                  </a:rPr>
                  <a:t>x</a:t>
                </a:r>
                <a:endParaRPr lang="en-US" sz="1200" baseline="-25000" dirty="0">
                  <a:latin typeface="Arial"/>
                  <a:cs typeface="Arial"/>
                </a:endParaRPr>
              </a:p>
            </p:txBody>
          </p:sp>
          <p:sp>
            <p:nvSpPr>
              <p:cNvPr id="59" name="TextBox 58"/>
              <p:cNvSpPr txBox="1"/>
              <p:nvPr/>
            </p:nvSpPr>
            <p:spPr>
              <a:xfrm>
                <a:off x="3098980" y="1424427"/>
                <a:ext cx="1296449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buNone/>
                </a:pPr>
                <a:r>
                  <a:rPr lang="en-US" sz="1200" dirty="0">
                    <a:latin typeface="Arial"/>
                    <a:cs typeface="Arial"/>
                  </a:rPr>
                  <a:t>programmed </a:t>
                </a:r>
                <a:r>
                  <a:rPr lang="en-US" sz="1200" dirty="0" err="1">
                    <a:latin typeface="Arial"/>
                    <a:cs typeface="Arial"/>
                  </a:rPr>
                  <a:t>Q</a:t>
                </a:r>
                <a:r>
                  <a:rPr lang="en-US" sz="1200" baseline="-25000" dirty="0" err="1">
                    <a:latin typeface="Arial"/>
                    <a:cs typeface="Arial"/>
                  </a:rPr>
                  <a:t>y</a:t>
                </a:r>
                <a:endParaRPr lang="en-US" sz="1200" baseline="-25000" dirty="0">
                  <a:latin typeface="Arial"/>
                  <a:cs typeface="Arial"/>
                </a:endParaRPr>
              </a:p>
            </p:txBody>
          </p:sp>
        </p:grpSp>
      </p:grpSp>
      <p:sp>
        <p:nvSpPr>
          <p:cNvPr id="61" name="TextBox 60"/>
          <p:cNvSpPr txBox="1"/>
          <p:nvPr/>
        </p:nvSpPr>
        <p:spPr>
          <a:xfrm>
            <a:off x="7792841" y="2518921"/>
            <a:ext cx="290137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600" dirty="0">
                <a:latin typeface="Arial"/>
                <a:cs typeface="Arial"/>
              </a:rPr>
              <a:t>tune peaks from both planes visible in Fourier spectra of horizontal and vertical motion</a:t>
            </a:r>
          </a:p>
        </p:txBody>
      </p:sp>
      <p:cxnSp>
        <p:nvCxnSpPr>
          <p:cNvPr id="63" name="Straight Arrow Connector 62"/>
          <p:cNvCxnSpPr/>
          <p:nvPr/>
        </p:nvCxnSpPr>
        <p:spPr>
          <a:xfrm>
            <a:off x="6432736" y="2102481"/>
            <a:ext cx="0" cy="216031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 w="med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4" name="TextBox 63"/>
          <p:cNvSpPr txBox="1"/>
          <p:nvPr/>
        </p:nvSpPr>
        <p:spPr>
          <a:xfrm>
            <a:off x="5201113" y="2302934"/>
            <a:ext cx="25246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600" i="1" dirty="0">
                <a:latin typeface="Arial"/>
                <a:cs typeface="Arial"/>
              </a:rPr>
              <a:t>minimum tune separation</a:t>
            </a:r>
            <a:endParaRPr lang="en-US" sz="1600" i="1" baseline="30000" dirty="0">
              <a:latin typeface="Arial"/>
              <a:cs typeface="Arial"/>
            </a:endParaRPr>
          </a:p>
        </p:txBody>
      </p:sp>
      <p:cxnSp>
        <p:nvCxnSpPr>
          <p:cNvPr id="65" name="Straight Arrow Connector 64"/>
          <p:cNvCxnSpPr/>
          <p:nvPr/>
        </p:nvCxnSpPr>
        <p:spPr>
          <a:xfrm>
            <a:off x="6430640" y="3761024"/>
            <a:ext cx="0" cy="216031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 w="med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6" name="TextBox 65"/>
          <p:cNvSpPr txBox="1"/>
          <p:nvPr/>
        </p:nvSpPr>
        <p:spPr>
          <a:xfrm>
            <a:off x="5199013" y="3937632"/>
            <a:ext cx="25246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600" i="1" dirty="0">
                <a:latin typeface="Arial"/>
                <a:cs typeface="Arial"/>
              </a:rPr>
              <a:t>minimum tune separation</a:t>
            </a:r>
            <a:endParaRPr lang="en-US" sz="1600" i="1" baseline="30000" dirty="0">
              <a:latin typeface="Arial"/>
              <a:cs typeface="Arial"/>
            </a:endParaRP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04A46A42-221B-C869-2AAE-5DE7EAC478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F208F-570F-4A05-8984-43203CB3761F}" type="datetime1">
              <a:rPr lang="en-US" smtClean="0"/>
              <a:t>6/4/2024</a:t>
            </a:fld>
            <a:endParaRPr lang="en-US" dirty="0"/>
          </a:p>
        </p:txBody>
      </p:sp>
      <p:sp>
        <p:nvSpPr>
          <p:cNvPr id="14" name="Footer Placeholder 13">
            <a:extLst>
              <a:ext uri="{FF2B5EF4-FFF2-40B4-BE49-F238E27FC236}">
                <a16:creationId xmlns:a16="http://schemas.microsoft.com/office/drawing/2014/main" id="{72AE035B-99BC-0B5D-5808-5DB5F87265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Linear Imperfections and Correction</a:t>
            </a:r>
            <a:endParaRPr lang="en-US" dirty="0"/>
          </a:p>
        </p:txBody>
      </p: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ACD772EC-E8FF-7320-FD28-E30B88EED1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90443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F01DFCB-02AB-EDD3-A79D-2084295DDE1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An accelerator is usually build using a repetition of basic ‘cells’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A simple </a:t>
            </a:r>
            <a:r>
              <a:rPr lang="en-US" u="sng" dirty="0"/>
              <a:t>FODO cell</a:t>
            </a:r>
            <a:r>
              <a:rPr lang="en-US" dirty="0"/>
              <a:t> usually contains: 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b="1" dirty="0"/>
              <a:t>Dipole</a:t>
            </a:r>
            <a:r>
              <a:rPr lang="en-US" dirty="0"/>
              <a:t> magnets to bend the beams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b="1" dirty="0"/>
              <a:t>Quadrupole</a:t>
            </a:r>
            <a:r>
              <a:rPr lang="en-US" dirty="0"/>
              <a:t> magnets to focus the beams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/>
              <a:t>Beam position monitors (</a:t>
            </a:r>
            <a:r>
              <a:rPr lang="en-US" b="1" dirty="0"/>
              <a:t>BPM</a:t>
            </a:r>
            <a:r>
              <a:rPr lang="en-US" dirty="0"/>
              <a:t>) to measure the beam position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/>
              <a:t>Small dipole </a:t>
            </a:r>
            <a:r>
              <a:rPr lang="en-US" b="1" dirty="0"/>
              <a:t>corrector</a:t>
            </a:r>
            <a:r>
              <a:rPr lang="en-US" dirty="0"/>
              <a:t> magnets for beam steering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/>
              <a:t>(</a:t>
            </a:r>
            <a:r>
              <a:rPr lang="en-US" b="1" dirty="0" err="1"/>
              <a:t>Sextupole</a:t>
            </a:r>
            <a:r>
              <a:rPr lang="en-US" dirty="0"/>
              <a:t> magnets to control off-energy focusing)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endParaRPr lang="en-CH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00A06E7-FADC-F75E-E9B1-D2CF4EC867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Basics: accelerator lattice</a:t>
            </a:r>
            <a:endParaRPr lang="en-CH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1187145-47DB-837B-34BB-B3153A36A0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8EDE69-7C88-4F2A-9390-C3DC7B51E368}" type="datetime1">
              <a:rPr lang="en-US" smtClean="0"/>
              <a:t>6/4/2024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37E25A-8AEA-0CF5-E2D7-D588D5ADDF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Linear Imperfections and Correction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E3AE4C-EA8B-0DF7-DED4-29ACA0CF3A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14" name="Picture 13" descr="A picture containing outdoor&#10;&#10;Description automatically generated">
            <a:extLst>
              <a:ext uri="{FF2B5EF4-FFF2-40B4-BE49-F238E27FC236}">
                <a16:creationId xmlns:a16="http://schemas.microsoft.com/office/drawing/2014/main" id="{FC289EEA-3C71-4332-53D1-9C441915FA0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07201" y="2573237"/>
            <a:ext cx="1862274" cy="1831005"/>
          </a:xfrm>
          <a:prstGeom prst="rect">
            <a:avLst/>
          </a:prstGeom>
        </p:spPr>
      </p:pic>
      <p:pic>
        <p:nvPicPr>
          <p:cNvPr id="18" name="Picture 17" descr="A picture containing yellow, indoor, working, device&#10;&#10;Description automatically generated">
            <a:extLst>
              <a:ext uri="{FF2B5EF4-FFF2-40B4-BE49-F238E27FC236}">
                <a16:creationId xmlns:a16="http://schemas.microsoft.com/office/drawing/2014/main" id="{D5B977D8-714C-D9DF-D4E5-1D27A97D06A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1300"/>
          <a:stretch/>
        </p:blipFill>
        <p:spPr>
          <a:xfrm>
            <a:off x="9907201" y="1412776"/>
            <a:ext cx="1862274" cy="111971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C2550120-1975-D200-B8D5-8D8CFA6DA41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97688" y="4368774"/>
            <a:ext cx="1741131" cy="1897264"/>
          </a:xfrm>
          <a:prstGeom prst="rect">
            <a:avLst/>
          </a:prstGeom>
        </p:spPr>
      </p:pic>
      <p:pic>
        <p:nvPicPr>
          <p:cNvPr id="23" name="Picture 22" descr="Chart&#10;&#10;Description automatically generated">
            <a:extLst>
              <a:ext uri="{FF2B5EF4-FFF2-40B4-BE49-F238E27FC236}">
                <a16:creationId xmlns:a16="http://schemas.microsoft.com/office/drawing/2014/main" id="{4669E89F-9504-0805-8163-A9044DB3B7D3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4753"/>
          <a:stretch/>
        </p:blipFill>
        <p:spPr>
          <a:xfrm>
            <a:off x="7896200" y="1520754"/>
            <a:ext cx="1868630" cy="900134"/>
          </a:xfrm>
          <a:prstGeom prst="rect">
            <a:avLst/>
          </a:prstGeom>
        </p:spPr>
      </p:pic>
      <p:pic>
        <p:nvPicPr>
          <p:cNvPr id="25" name="Picture 24" descr="Diagram&#10;&#10;Description automatically generated">
            <a:extLst>
              <a:ext uri="{FF2B5EF4-FFF2-40B4-BE49-F238E27FC236}">
                <a16:creationId xmlns:a16="http://schemas.microsoft.com/office/drawing/2014/main" id="{E49E611B-7E5B-9C39-45E8-CEE52DFEB81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896200" y="2563747"/>
            <a:ext cx="1742619" cy="1717217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62FF5EB8-308E-93E6-6F9D-011CEC258E83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1829" t="1084" r="19518" b="16704"/>
          <a:stretch/>
        </p:blipFill>
        <p:spPr>
          <a:xfrm>
            <a:off x="9907201" y="4445354"/>
            <a:ext cx="1862274" cy="1894850"/>
          </a:xfrm>
          <a:prstGeom prst="rect">
            <a:avLst/>
          </a:prstGeom>
        </p:spPr>
      </p:pic>
      <p:grpSp>
        <p:nvGrpSpPr>
          <p:cNvPr id="77" name="Group 76">
            <a:extLst>
              <a:ext uri="{FF2B5EF4-FFF2-40B4-BE49-F238E27FC236}">
                <a16:creationId xmlns:a16="http://schemas.microsoft.com/office/drawing/2014/main" id="{AE7670BD-21C6-CA11-C760-7D20448FDC36}"/>
              </a:ext>
            </a:extLst>
          </p:cNvPr>
          <p:cNvGrpSpPr/>
          <p:nvPr/>
        </p:nvGrpSpPr>
        <p:grpSpPr>
          <a:xfrm>
            <a:off x="623392" y="4116577"/>
            <a:ext cx="6501662" cy="2077402"/>
            <a:chOff x="715610" y="4085137"/>
            <a:chExt cx="6501662" cy="2077402"/>
          </a:xfrm>
        </p:grpSpPr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9C50A647-AFAB-B470-B843-9C522A4E6E3E}"/>
                </a:ext>
              </a:extLst>
            </p:cNvPr>
            <p:cNvSpPr/>
            <p:nvPr/>
          </p:nvSpPr>
          <p:spPr bwMode="auto">
            <a:xfrm>
              <a:off x="4496114" y="4727666"/>
              <a:ext cx="1439049" cy="690744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  <a:ln w="9525" cap="flat" cmpd="sng" algn="ctr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13F42C99-5780-AD55-AC9D-FD1CBC23188D}"/>
                </a:ext>
              </a:extLst>
            </p:cNvPr>
            <p:cNvSpPr/>
            <p:nvPr/>
          </p:nvSpPr>
          <p:spPr bwMode="auto">
            <a:xfrm>
              <a:off x="2784312" y="4727666"/>
              <a:ext cx="1439049" cy="690744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  <a:ln w="9525" cap="flat" cmpd="sng" algn="ctr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B66F584D-1431-2F1D-63AE-4376D4511EA5}"/>
                </a:ext>
              </a:extLst>
            </p:cNvPr>
            <p:cNvSpPr txBox="1"/>
            <p:nvPr/>
          </p:nvSpPr>
          <p:spPr>
            <a:xfrm>
              <a:off x="715610" y="4102566"/>
              <a:ext cx="974946" cy="415498"/>
            </a:xfrm>
            <a:prstGeom prst="rect">
              <a:avLst/>
            </a:prstGeom>
          </p:spPr>
          <p:txBody>
            <a:bodyPr wrap="none" rtlCol="0">
              <a:spAutoFit/>
            </a:bodyPr>
            <a:lstStyle/>
            <a:p>
              <a:pPr algn="ctr">
                <a:spcBef>
                  <a:spcPct val="20000"/>
                </a:spcBef>
                <a:spcAft>
                  <a:spcPts val="400"/>
                </a:spcAft>
                <a:buClr>
                  <a:srgbClr val="0000FF"/>
                </a:buClr>
                <a:buSzPct val="80000"/>
                <a:buNone/>
              </a:pPr>
              <a:r>
                <a:rPr lang="en-GB" sz="1050" b="1" kern="0" dirty="0">
                  <a:solidFill>
                    <a:schemeClr val="accent1"/>
                  </a:solidFill>
                  <a:latin typeface="+mn-lt"/>
                </a:rPr>
                <a:t>Quadrupole </a:t>
              </a:r>
              <a:br>
                <a:rPr lang="en-GB" sz="1050" b="1" kern="0" dirty="0">
                  <a:solidFill>
                    <a:schemeClr val="accent1"/>
                  </a:solidFill>
                  <a:latin typeface="+mn-lt"/>
                </a:rPr>
              </a:br>
              <a:r>
                <a:rPr lang="en-GB" sz="1050" b="1" kern="0" dirty="0">
                  <a:solidFill>
                    <a:schemeClr val="accent1"/>
                  </a:solidFill>
                  <a:latin typeface="+mn-lt"/>
                </a:rPr>
                <a:t>(focussing)</a:t>
              </a: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91C6565A-0A08-EB5C-7875-E5DDFEEF5673}"/>
                </a:ext>
              </a:extLst>
            </p:cNvPr>
            <p:cNvSpPr txBox="1"/>
            <p:nvPr/>
          </p:nvSpPr>
          <p:spPr>
            <a:xfrm>
              <a:off x="5705038" y="4085137"/>
              <a:ext cx="1496223" cy="415498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algn="ctr">
                <a:spcBef>
                  <a:spcPct val="20000"/>
                </a:spcBef>
                <a:spcAft>
                  <a:spcPts val="400"/>
                </a:spcAft>
                <a:buClr>
                  <a:srgbClr val="0000FF"/>
                </a:buClr>
                <a:buSzPct val="80000"/>
                <a:buNone/>
              </a:pPr>
              <a:r>
                <a:rPr lang="en-GB" sz="1050" b="1" kern="0" dirty="0">
                  <a:solidFill>
                    <a:schemeClr val="accent1"/>
                  </a:solidFill>
                  <a:latin typeface="+mn-lt"/>
                </a:rPr>
                <a:t>Quadrupole </a:t>
              </a:r>
              <a:br>
                <a:rPr lang="en-GB" sz="1050" b="1" kern="0" dirty="0">
                  <a:solidFill>
                    <a:schemeClr val="accent1"/>
                  </a:solidFill>
                  <a:latin typeface="+mn-lt"/>
                </a:rPr>
              </a:br>
              <a:r>
                <a:rPr lang="en-GB" sz="1050" b="1" kern="0" dirty="0">
                  <a:solidFill>
                    <a:schemeClr val="accent1"/>
                  </a:solidFill>
                  <a:latin typeface="+mn-lt"/>
                </a:rPr>
                <a:t>(de-focussing)</a:t>
              </a: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24E1932B-E385-FCB7-7013-7F1B93BD770D}"/>
                </a:ext>
              </a:extLst>
            </p:cNvPr>
            <p:cNvSpPr txBox="1"/>
            <p:nvPr/>
          </p:nvSpPr>
          <p:spPr>
            <a:xfrm>
              <a:off x="3196430" y="4497016"/>
              <a:ext cx="575799" cy="246221"/>
            </a:xfrm>
            <a:prstGeom prst="rect">
              <a:avLst/>
            </a:prstGeom>
          </p:spPr>
          <p:txBody>
            <a:bodyPr wrap="none" rtlCol="0">
              <a:spAutoFit/>
            </a:bodyPr>
            <a:lstStyle/>
            <a:p>
              <a:pPr algn="ctr">
                <a:spcBef>
                  <a:spcPct val="20000"/>
                </a:spcBef>
                <a:spcAft>
                  <a:spcPts val="400"/>
                </a:spcAft>
                <a:buClr>
                  <a:srgbClr val="0000FF"/>
                </a:buClr>
                <a:buSzPct val="80000"/>
                <a:buNone/>
              </a:pPr>
              <a:r>
                <a:rPr lang="en-GB" sz="1000" b="1" kern="0" dirty="0">
                  <a:solidFill>
                    <a:schemeClr val="accent3"/>
                  </a:solidFill>
                  <a:latin typeface="+mn-lt"/>
                </a:rPr>
                <a:t>Dipole</a:t>
              </a: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BE170B65-EF86-A52B-DB2D-FCE648110B98}"/>
                </a:ext>
              </a:extLst>
            </p:cNvPr>
            <p:cNvSpPr txBox="1"/>
            <p:nvPr/>
          </p:nvSpPr>
          <p:spPr>
            <a:xfrm>
              <a:off x="4951745" y="4502000"/>
              <a:ext cx="575799" cy="246221"/>
            </a:xfrm>
            <a:prstGeom prst="rect">
              <a:avLst/>
            </a:prstGeom>
          </p:spPr>
          <p:txBody>
            <a:bodyPr wrap="none" rtlCol="0">
              <a:spAutoFit/>
            </a:bodyPr>
            <a:lstStyle/>
            <a:p>
              <a:pPr algn="ctr">
                <a:spcBef>
                  <a:spcPct val="20000"/>
                </a:spcBef>
                <a:spcAft>
                  <a:spcPts val="400"/>
                </a:spcAft>
                <a:buClr>
                  <a:srgbClr val="0000FF"/>
                </a:buClr>
                <a:buSzPct val="80000"/>
                <a:buNone/>
              </a:pPr>
              <a:r>
                <a:rPr lang="en-GB" sz="1000" b="1" kern="0" dirty="0">
                  <a:solidFill>
                    <a:schemeClr val="accent3"/>
                  </a:solidFill>
                  <a:latin typeface="+mn-lt"/>
                </a:rPr>
                <a:t>Dipole</a:t>
              </a:r>
            </a:p>
          </p:txBody>
        </p: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C9157A78-441F-C2CD-FEEE-604A95A79276}"/>
                </a:ext>
              </a:extLst>
            </p:cNvPr>
            <p:cNvGrpSpPr/>
            <p:nvPr/>
          </p:nvGrpSpPr>
          <p:grpSpPr>
            <a:xfrm>
              <a:off x="2342018" y="4737110"/>
              <a:ext cx="259029" cy="685132"/>
              <a:chOff x="6837895" y="4666668"/>
              <a:chExt cx="345645" cy="914232"/>
            </a:xfrm>
          </p:grpSpPr>
          <p:cxnSp>
            <p:nvCxnSpPr>
              <p:cNvPr id="45" name="Straight Connector 44">
                <a:extLst>
                  <a:ext uri="{FF2B5EF4-FFF2-40B4-BE49-F238E27FC236}">
                    <a16:creationId xmlns:a16="http://schemas.microsoft.com/office/drawing/2014/main" id="{A8F53B4F-099D-0587-B3CE-68FCC68E00C5}"/>
                  </a:ext>
                </a:extLst>
              </p:cNvPr>
              <p:cNvCxnSpPr/>
              <p:nvPr/>
            </p:nvCxnSpPr>
            <p:spPr bwMode="auto">
              <a:xfrm>
                <a:off x="6837895" y="4989211"/>
                <a:ext cx="345645" cy="0"/>
              </a:xfrm>
              <a:prstGeom prst="line">
                <a:avLst/>
              </a:prstGeom>
              <a:solidFill>
                <a:schemeClr val="accent1"/>
              </a:solidFill>
              <a:ln w="38100" cap="flat" cmpd="sng" algn="ctr">
                <a:solidFill>
                  <a:srgbClr val="00B05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46" name="Straight Connector 45">
                <a:extLst>
                  <a:ext uri="{FF2B5EF4-FFF2-40B4-BE49-F238E27FC236}">
                    <a16:creationId xmlns:a16="http://schemas.microsoft.com/office/drawing/2014/main" id="{E1D71CA6-972D-9C8C-FE3C-36C555C230C3}"/>
                  </a:ext>
                </a:extLst>
              </p:cNvPr>
              <p:cNvCxnSpPr/>
              <p:nvPr/>
            </p:nvCxnSpPr>
            <p:spPr bwMode="auto">
              <a:xfrm>
                <a:off x="6837895" y="5272440"/>
                <a:ext cx="345645" cy="0"/>
              </a:xfrm>
              <a:prstGeom prst="line">
                <a:avLst/>
              </a:prstGeom>
              <a:solidFill>
                <a:schemeClr val="accent1"/>
              </a:solidFill>
              <a:ln w="38100" cap="flat" cmpd="sng" algn="ctr">
                <a:solidFill>
                  <a:srgbClr val="00B05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47" name="Straight Connector 46">
                <a:extLst>
                  <a:ext uri="{FF2B5EF4-FFF2-40B4-BE49-F238E27FC236}">
                    <a16:creationId xmlns:a16="http://schemas.microsoft.com/office/drawing/2014/main" id="{75283801-BDE2-20C2-D12F-A1FF2AE116E3}"/>
                  </a:ext>
                </a:extLst>
              </p:cNvPr>
              <p:cNvCxnSpPr/>
              <p:nvPr/>
            </p:nvCxnSpPr>
            <p:spPr bwMode="auto">
              <a:xfrm>
                <a:off x="7009497" y="5272440"/>
                <a:ext cx="1220" cy="308460"/>
              </a:xfrm>
              <a:prstGeom prst="line">
                <a:avLst/>
              </a:prstGeom>
              <a:solidFill>
                <a:schemeClr val="accent1"/>
              </a:solidFill>
              <a:ln w="38100" cap="flat" cmpd="sng" algn="ctr">
                <a:solidFill>
                  <a:srgbClr val="00B05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48" name="Straight Connector 47">
                <a:extLst>
                  <a:ext uri="{FF2B5EF4-FFF2-40B4-BE49-F238E27FC236}">
                    <a16:creationId xmlns:a16="http://schemas.microsoft.com/office/drawing/2014/main" id="{64F9AD6F-ACF2-5EC6-967B-83295EAECC3C}"/>
                  </a:ext>
                </a:extLst>
              </p:cNvPr>
              <p:cNvCxnSpPr/>
              <p:nvPr/>
            </p:nvCxnSpPr>
            <p:spPr bwMode="auto">
              <a:xfrm>
                <a:off x="7008277" y="4666668"/>
                <a:ext cx="1220" cy="308460"/>
              </a:xfrm>
              <a:prstGeom prst="line">
                <a:avLst/>
              </a:prstGeom>
              <a:solidFill>
                <a:schemeClr val="accent1"/>
              </a:solidFill>
              <a:ln w="38100" cap="flat" cmpd="sng" algn="ctr">
                <a:solidFill>
                  <a:srgbClr val="00B05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D1716D69-E7BF-A268-A7B3-F40D8CDA828B}"/>
                </a:ext>
              </a:extLst>
            </p:cNvPr>
            <p:cNvSpPr txBox="1"/>
            <p:nvPr/>
          </p:nvSpPr>
          <p:spPr>
            <a:xfrm>
              <a:off x="2063552" y="5455768"/>
              <a:ext cx="820136" cy="553998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algn="ctr">
                <a:spcBef>
                  <a:spcPct val="20000"/>
                </a:spcBef>
                <a:spcAft>
                  <a:spcPts val="400"/>
                </a:spcAft>
                <a:buClr>
                  <a:srgbClr val="0000FF"/>
                </a:buClr>
                <a:buSzPct val="80000"/>
                <a:buNone/>
              </a:pPr>
              <a:r>
                <a:rPr lang="en-GB" sz="1000" b="1" kern="0" dirty="0">
                  <a:solidFill>
                    <a:srgbClr val="00B050"/>
                  </a:solidFill>
                  <a:latin typeface="+mn-lt"/>
                </a:rPr>
                <a:t>Beam position monitor</a:t>
              </a:r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FBBA669A-57CF-4174-3834-365D28885EFE}"/>
                </a:ext>
              </a:extLst>
            </p:cNvPr>
            <p:cNvSpPr/>
            <p:nvPr/>
          </p:nvSpPr>
          <p:spPr bwMode="auto">
            <a:xfrm>
              <a:off x="1561133" y="4935068"/>
              <a:ext cx="183699" cy="271985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 w="9525" cap="flat" cmpd="sng" algn="ctr">
              <a:solidFill>
                <a:schemeClr val="accent5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endParaRP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1AEB5178-3D50-AAED-042B-D2AB9353CCFF}"/>
                </a:ext>
              </a:extLst>
            </p:cNvPr>
            <p:cNvSpPr txBox="1"/>
            <p:nvPr/>
          </p:nvSpPr>
          <p:spPr>
            <a:xfrm>
              <a:off x="1211980" y="4520303"/>
              <a:ext cx="908391" cy="400110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algn="ctr">
                <a:spcBef>
                  <a:spcPct val="20000"/>
                </a:spcBef>
                <a:spcAft>
                  <a:spcPts val="400"/>
                </a:spcAft>
                <a:buClr>
                  <a:srgbClr val="0000FF"/>
                </a:buClr>
                <a:buSzPct val="80000"/>
                <a:buNone/>
              </a:pPr>
              <a:r>
                <a:rPr lang="en-GB" sz="1000" b="1" kern="0" dirty="0">
                  <a:solidFill>
                    <a:schemeClr val="accent5"/>
                  </a:solidFill>
                  <a:latin typeface="+mn-lt"/>
                </a:rPr>
                <a:t>Dipole corrector</a:t>
              </a: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C13EC962-9997-BF9A-6B1D-5888F2FD2D57}"/>
                </a:ext>
              </a:extLst>
            </p:cNvPr>
            <p:cNvSpPr txBox="1"/>
            <p:nvPr/>
          </p:nvSpPr>
          <p:spPr>
            <a:xfrm>
              <a:off x="6631855" y="4814083"/>
              <a:ext cx="585417" cy="276999"/>
            </a:xfrm>
            <a:prstGeom prst="rect">
              <a:avLst/>
            </a:prstGeom>
          </p:spPr>
          <p:txBody>
            <a:bodyPr wrap="none" rtlCol="0">
              <a:spAutoFit/>
            </a:bodyPr>
            <a:lstStyle/>
            <a:p>
              <a:pPr>
                <a:spcBef>
                  <a:spcPct val="20000"/>
                </a:spcBef>
                <a:spcAft>
                  <a:spcPts val="400"/>
                </a:spcAft>
                <a:buClr>
                  <a:srgbClr val="0000FF"/>
                </a:buClr>
                <a:buSzPct val="80000"/>
                <a:buNone/>
              </a:pPr>
              <a:r>
                <a:rPr lang="en-GB" sz="1200" b="1" i="1" kern="0" dirty="0">
                  <a:latin typeface="+mn-lt"/>
                </a:rPr>
                <a:t>beam</a:t>
              </a:r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5B1B17C5-8B85-94F0-147A-E52A4FA6AFF6}"/>
                </a:ext>
              </a:extLst>
            </p:cNvPr>
            <p:cNvSpPr txBox="1"/>
            <p:nvPr/>
          </p:nvSpPr>
          <p:spPr>
            <a:xfrm>
              <a:off x="2729637" y="5900929"/>
              <a:ext cx="2374369" cy="261610"/>
            </a:xfrm>
            <a:prstGeom prst="rect">
              <a:avLst/>
            </a:prstGeom>
          </p:spPr>
          <p:txBody>
            <a:bodyPr wrap="none" rtlCol="0">
              <a:spAutoFit/>
            </a:bodyPr>
            <a:lstStyle/>
            <a:p>
              <a:pPr>
                <a:spcBef>
                  <a:spcPct val="20000"/>
                </a:spcBef>
                <a:spcAft>
                  <a:spcPts val="400"/>
                </a:spcAft>
                <a:buClr>
                  <a:srgbClr val="0000FF"/>
                </a:buClr>
                <a:buSzPct val="80000"/>
                <a:buNone/>
              </a:pPr>
              <a:r>
                <a:rPr lang="en-GB" sz="1100" i="1" kern="0" dirty="0">
                  <a:latin typeface="+mn-lt"/>
                </a:rPr>
                <a:t>Schematic of a ½ cell (not to scale)</a:t>
              </a:r>
            </a:p>
          </p:txBody>
        </p:sp>
        <p:sp>
          <p:nvSpPr>
            <p:cNvPr id="63" name="Freeform 62">
              <a:extLst>
                <a:ext uri="{FF2B5EF4-FFF2-40B4-BE49-F238E27FC236}">
                  <a16:creationId xmlns:a16="http://schemas.microsoft.com/office/drawing/2014/main" id="{BA322E8C-11E1-ED4D-0163-5295AD33310E}"/>
                </a:ext>
              </a:extLst>
            </p:cNvPr>
            <p:cNvSpPr/>
            <p:nvPr/>
          </p:nvSpPr>
          <p:spPr>
            <a:xfrm>
              <a:off x="988119" y="4464502"/>
              <a:ext cx="375106" cy="1163563"/>
            </a:xfrm>
            <a:custGeom>
              <a:avLst/>
              <a:gdLst>
                <a:gd name="connsiteX0" fmla="*/ 179492 w 363491"/>
                <a:gd name="connsiteY0" fmla="*/ 0 h 831418"/>
                <a:gd name="connsiteX1" fmla="*/ 212596 w 363491"/>
                <a:gd name="connsiteY1" fmla="*/ 29133 h 831418"/>
                <a:gd name="connsiteX2" fmla="*/ 363491 w 363491"/>
                <a:gd name="connsiteY2" fmla="*/ 417692 h 831418"/>
                <a:gd name="connsiteX3" fmla="*/ 212596 w 363491"/>
                <a:gd name="connsiteY3" fmla="*/ 806252 h 831418"/>
                <a:gd name="connsiteX4" fmla="*/ 183999 w 363491"/>
                <a:gd name="connsiteY4" fmla="*/ 831418 h 831418"/>
                <a:gd name="connsiteX5" fmla="*/ 150895 w 363491"/>
                <a:gd name="connsiteY5" fmla="*/ 802286 h 831418"/>
                <a:gd name="connsiteX6" fmla="*/ 0 w 363491"/>
                <a:gd name="connsiteY6" fmla="*/ 413726 h 831418"/>
                <a:gd name="connsiteX7" fmla="*/ 150895 w 363491"/>
                <a:gd name="connsiteY7" fmla="*/ 25167 h 8314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63491" h="831418">
                  <a:moveTo>
                    <a:pt x="179492" y="0"/>
                  </a:moveTo>
                  <a:lnTo>
                    <a:pt x="212596" y="29133"/>
                  </a:lnTo>
                  <a:cubicBezTo>
                    <a:pt x="305827" y="128574"/>
                    <a:pt x="363491" y="265950"/>
                    <a:pt x="363491" y="417692"/>
                  </a:cubicBezTo>
                  <a:cubicBezTo>
                    <a:pt x="363491" y="569434"/>
                    <a:pt x="305827" y="706811"/>
                    <a:pt x="212596" y="806252"/>
                  </a:cubicBezTo>
                  <a:lnTo>
                    <a:pt x="183999" y="831418"/>
                  </a:lnTo>
                  <a:lnTo>
                    <a:pt x="150895" y="802286"/>
                  </a:lnTo>
                  <a:cubicBezTo>
                    <a:pt x="57665" y="702845"/>
                    <a:pt x="0" y="565468"/>
                    <a:pt x="0" y="413726"/>
                  </a:cubicBezTo>
                  <a:cubicBezTo>
                    <a:pt x="0" y="261984"/>
                    <a:pt x="57665" y="124608"/>
                    <a:pt x="150895" y="25167"/>
                  </a:cubicBez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CH"/>
            </a:p>
          </p:txBody>
        </p:sp>
        <p:sp>
          <p:nvSpPr>
            <p:cNvPr id="67" name="Freeform 66">
              <a:extLst>
                <a:ext uri="{FF2B5EF4-FFF2-40B4-BE49-F238E27FC236}">
                  <a16:creationId xmlns:a16="http://schemas.microsoft.com/office/drawing/2014/main" id="{3B33C0BB-B87D-A44D-56B3-497E307E2510}"/>
                </a:ext>
              </a:extLst>
            </p:cNvPr>
            <p:cNvSpPr/>
            <p:nvPr/>
          </p:nvSpPr>
          <p:spPr>
            <a:xfrm>
              <a:off x="6196257" y="4544279"/>
              <a:ext cx="549824" cy="1075324"/>
            </a:xfrm>
            <a:custGeom>
              <a:avLst/>
              <a:gdLst>
                <a:gd name="connsiteX0" fmla="*/ 0 w 549824"/>
                <a:gd name="connsiteY0" fmla="*/ 0 h 1075324"/>
                <a:gd name="connsiteX1" fmla="*/ 549824 w 549824"/>
                <a:gd name="connsiteY1" fmla="*/ 0 h 1075324"/>
                <a:gd name="connsiteX2" fmla="*/ 519483 w 549824"/>
                <a:gd name="connsiteY2" fmla="*/ 36773 h 1075324"/>
                <a:gd name="connsiteX3" fmla="*/ 365777 w 549824"/>
                <a:gd name="connsiteY3" fmla="*/ 539971 h 1075324"/>
                <a:gd name="connsiteX4" fmla="*/ 519483 w 549824"/>
                <a:gd name="connsiteY4" fmla="*/ 1043169 h 1075324"/>
                <a:gd name="connsiteX5" fmla="*/ 546013 w 549824"/>
                <a:gd name="connsiteY5" fmla="*/ 1075324 h 1075324"/>
                <a:gd name="connsiteX6" fmla="*/ 0 w 549824"/>
                <a:gd name="connsiteY6" fmla="*/ 1075324 h 1075324"/>
                <a:gd name="connsiteX7" fmla="*/ 28435 w 549824"/>
                <a:gd name="connsiteY7" fmla="*/ 1040860 h 1075324"/>
                <a:gd name="connsiteX8" fmla="*/ 182141 w 549824"/>
                <a:gd name="connsiteY8" fmla="*/ 537662 h 1075324"/>
                <a:gd name="connsiteX9" fmla="*/ 28435 w 549824"/>
                <a:gd name="connsiteY9" fmla="*/ 34464 h 1075324"/>
                <a:gd name="connsiteX10" fmla="*/ 0 w 549824"/>
                <a:gd name="connsiteY10" fmla="*/ 0 h 10753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49824" h="1075324">
                  <a:moveTo>
                    <a:pt x="0" y="0"/>
                  </a:moveTo>
                  <a:lnTo>
                    <a:pt x="549824" y="0"/>
                  </a:lnTo>
                  <a:lnTo>
                    <a:pt x="519483" y="36773"/>
                  </a:lnTo>
                  <a:cubicBezTo>
                    <a:pt x="422441" y="180414"/>
                    <a:pt x="365777" y="353575"/>
                    <a:pt x="365777" y="539971"/>
                  </a:cubicBezTo>
                  <a:cubicBezTo>
                    <a:pt x="365777" y="726367"/>
                    <a:pt x="422441" y="899529"/>
                    <a:pt x="519483" y="1043169"/>
                  </a:cubicBezTo>
                  <a:lnTo>
                    <a:pt x="546013" y="1075324"/>
                  </a:lnTo>
                  <a:lnTo>
                    <a:pt x="0" y="1075324"/>
                  </a:lnTo>
                  <a:lnTo>
                    <a:pt x="28435" y="1040860"/>
                  </a:lnTo>
                  <a:cubicBezTo>
                    <a:pt x="125477" y="897220"/>
                    <a:pt x="182141" y="724058"/>
                    <a:pt x="182141" y="537662"/>
                  </a:cubicBezTo>
                  <a:cubicBezTo>
                    <a:pt x="182141" y="351266"/>
                    <a:pt x="125477" y="178105"/>
                    <a:pt x="28435" y="34464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CH"/>
            </a:p>
          </p:txBody>
        </p:sp>
        <p:sp>
          <p:nvSpPr>
            <p:cNvPr id="73" name="Freeform 72">
              <a:extLst>
                <a:ext uri="{FF2B5EF4-FFF2-40B4-BE49-F238E27FC236}">
                  <a16:creationId xmlns:a16="http://schemas.microsoft.com/office/drawing/2014/main" id="{7373CCF5-6CB7-C5B1-F939-C0918A41131E}"/>
                </a:ext>
              </a:extLst>
            </p:cNvPr>
            <p:cNvSpPr/>
            <p:nvPr/>
          </p:nvSpPr>
          <p:spPr>
            <a:xfrm>
              <a:off x="2006079" y="4614524"/>
              <a:ext cx="139373" cy="392852"/>
            </a:xfrm>
            <a:custGeom>
              <a:avLst/>
              <a:gdLst>
                <a:gd name="connsiteX0" fmla="*/ 0 w 549824"/>
                <a:gd name="connsiteY0" fmla="*/ 0 h 1075324"/>
                <a:gd name="connsiteX1" fmla="*/ 549824 w 549824"/>
                <a:gd name="connsiteY1" fmla="*/ 0 h 1075324"/>
                <a:gd name="connsiteX2" fmla="*/ 519483 w 549824"/>
                <a:gd name="connsiteY2" fmla="*/ 36773 h 1075324"/>
                <a:gd name="connsiteX3" fmla="*/ 365777 w 549824"/>
                <a:gd name="connsiteY3" fmla="*/ 539971 h 1075324"/>
                <a:gd name="connsiteX4" fmla="*/ 519483 w 549824"/>
                <a:gd name="connsiteY4" fmla="*/ 1043169 h 1075324"/>
                <a:gd name="connsiteX5" fmla="*/ 546013 w 549824"/>
                <a:gd name="connsiteY5" fmla="*/ 1075324 h 1075324"/>
                <a:gd name="connsiteX6" fmla="*/ 0 w 549824"/>
                <a:gd name="connsiteY6" fmla="*/ 1075324 h 1075324"/>
                <a:gd name="connsiteX7" fmla="*/ 28435 w 549824"/>
                <a:gd name="connsiteY7" fmla="*/ 1040860 h 1075324"/>
                <a:gd name="connsiteX8" fmla="*/ 182141 w 549824"/>
                <a:gd name="connsiteY8" fmla="*/ 537662 h 1075324"/>
                <a:gd name="connsiteX9" fmla="*/ 28435 w 549824"/>
                <a:gd name="connsiteY9" fmla="*/ 34464 h 1075324"/>
                <a:gd name="connsiteX10" fmla="*/ 0 w 549824"/>
                <a:gd name="connsiteY10" fmla="*/ 0 h 10753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49824" h="1075324">
                  <a:moveTo>
                    <a:pt x="0" y="0"/>
                  </a:moveTo>
                  <a:lnTo>
                    <a:pt x="549824" y="0"/>
                  </a:lnTo>
                  <a:lnTo>
                    <a:pt x="519483" y="36773"/>
                  </a:lnTo>
                  <a:cubicBezTo>
                    <a:pt x="422441" y="180414"/>
                    <a:pt x="365777" y="353575"/>
                    <a:pt x="365777" y="539971"/>
                  </a:cubicBezTo>
                  <a:cubicBezTo>
                    <a:pt x="365777" y="726367"/>
                    <a:pt x="422441" y="899529"/>
                    <a:pt x="519483" y="1043169"/>
                  </a:cubicBezTo>
                  <a:lnTo>
                    <a:pt x="546013" y="1075324"/>
                  </a:lnTo>
                  <a:lnTo>
                    <a:pt x="0" y="1075324"/>
                  </a:lnTo>
                  <a:lnTo>
                    <a:pt x="28435" y="1040860"/>
                  </a:lnTo>
                  <a:cubicBezTo>
                    <a:pt x="125477" y="897220"/>
                    <a:pt x="182141" y="724058"/>
                    <a:pt x="182141" y="537662"/>
                  </a:cubicBezTo>
                  <a:cubicBezTo>
                    <a:pt x="182141" y="351266"/>
                    <a:pt x="125477" y="178105"/>
                    <a:pt x="28435" y="34464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CH"/>
            </a:p>
          </p:txBody>
        </p:sp>
        <p:sp>
          <p:nvSpPr>
            <p:cNvPr id="74" name="Freeform 73">
              <a:extLst>
                <a:ext uri="{FF2B5EF4-FFF2-40B4-BE49-F238E27FC236}">
                  <a16:creationId xmlns:a16="http://schemas.microsoft.com/office/drawing/2014/main" id="{E3DB7396-44D2-5BCC-1396-1895C5809928}"/>
                </a:ext>
              </a:extLst>
            </p:cNvPr>
            <p:cNvSpPr/>
            <p:nvPr/>
          </p:nvSpPr>
          <p:spPr>
            <a:xfrm>
              <a:off x="2012770" y="5196390"/>
              <a:ext cx="125343" cy="392850"/>
            </a:xfrm>
            <a:custGeom>
              <a:avLst/>
              <a:gdLst>
                <a:gd name="connsiteX0" fmla="*/ 179492 w 363491"/>
                <a:gd name="connsiteY0" fmla="*/ 0 h 831418"/>
                <a:gd name="connsiteX1" fmla="*/ 212596 w 363491"/>
                <a:gd name="connsiteY1" fmla="*/ 29133 h 831418"/>
                <a:gd name="connsiteX2" fmla="*/ 363491 w 363491"/>
                <a:gd name="connsiteY2" fmla="*/ 417692 h 831418"/>
                <a:gd name="connsiteX3" fmla="*/ 212596 w 363491"/>
                <a:gd name="connsiteY3" fmla="*/ 806252 h 831418"/>
                <a:gd name="connsiteX4" fmla="*/ 183999 w 363491"/>
                <a:gd name="connsiteY4" fmla="*/ 831418 h 831418"/>
                <a:gd name="connsiteX5" fmla="*/ 150895 w 363491"/>
                <a:gd name="connsiteY5" fmla="*/ 802286 h 831418"/>
                <a:gd name="connsiteX6" fmla="*/ 0 w 363491"/>
                <a:gd name="connsiteY6" fmla="*/ 413726 h 831418"/>
                <a:gd name="connsiteX7" fmla="*/ 150895 w 363491"/>
                <a:gd name="connsiteY7" fmla="*/ 25167 h 8314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63491" h="831418">
                  <a:moveTo>
                    <a:pt x="179492" y="0"/>
                  </a:moveTo>
                  <a:lnTo>
                    <a:pt x="212596" y="29133"/>
                  </a:lnTo>
                  <a:cubicBezTo>
                    <a:pt x="305827" y="128574"/>
                    <a:pt x="363491" y="265950"/>
                    <a:pt x="363491" y="417692"/>
                  </a:cubicBezTo>
                  <a:cubicBezTo>
                    <a:pt x="363491" y="569434"/>
                    <a:pt x="305827" y="706811"/>
                    <a:pt x="212596" y="806252"/>
                  </a:cubicBezTo>
                  <a:lnTo>
                    <a:pt x="183999" y="831418"/>
                  </a:lnTo>
                  <a:lnTo>
                    <a:pt x="150895" y="802286"/>
                  </a:lnTo>
                  <a:cubicBezTo>
                    <a:pt x="57665" y="702845"/>
                    <a:pt x="0" y="565468"/>
                    <a:pt x="0" y="413726"/>
                  </a:cubicBezTo>
                  <a:cubicBezTo>
                    <a:pt x="0" y="261984"/>
                    <a:pt x="57665" y="124608"/>
                    <a:pt x="150895" y="25167"/>
                  </a:cubicBez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CH"/>
            </a:p>
          </p:txBody>
        </p:sp>
        <p:sp>
          <p:nvSpPr>
            <p:cNvPr id="75" name="TextBox 74">
              <a:extLst>
                <a:ext uri="{FF2B5EF4-FFF2-40B4-BE49-F238E27FC236}">
                  <a16:creationId xmlns:a16="http://schemas.microsoft.com/office/drawing/2014/main" id="{7DF65167-C9BB-77B0-F4BD-39D10CE9B774}"/>
                </a:ext>
              </a:extLst>
            </p:cNvPr>
            <p:cNvSpPr txBox="1"/>
            <p:nvPr/>
          </p:nvSpPr>
          <p:spPr>
            <a:xfrm>
              <a:off x="1675485" y="4282964"/>
              <a:ext cx="827471" cy="253916"/>
            </a:xfrm>
            <a:prstGeom prst="rect">
              <a:avLst/>
            </a:prstGeom>
          </p:spPr>
          <p:txBody>
            <a:bodyPr wrap="none" rtlCol="0">
              <a:spAutoFit/>
            </a:bodyPr>
            <a:lstStyle/>
            <a:p>
              <a:pPr algn="ctr">
                <a:spcBef>
                  <a:spcPct val="20000"/>
                </a:spcBef>
                <a:spcAft>
                  <a:spcPts val="400"/>
                </a:spcAft>
                <a:buClr>
                  <a:srgbClr val="0000FF"/>
                </a:buClr>
                <a:buSzPct val="80000"/>
                <a:buNone/>
              </a:pPr>
              <a:r>
                <a:rPr lang="en-GB" sz="1050" b="1" kern="0" dirty="0" err="1">
                  <a:solidFill>
                    <a:schemeClr val="accent6"/>
                  </a:solidFill>
                  <a:latin typeface="+mn-lt"/>
                </a:rPr>
                <a:t>Sextupole</a:t>
              </a:r>
              <a:endParaRPr lang="en-GB" sz="1050" b="1" kern="0" dirty="0">
                <a:solidFill>
                  <a:schemeClr val="accent6"/>
                </a:solidFill>
                <a:latin typeface="+mn-lt"/>
              </a:endParaRPr>
            </a:p>
          </p:txBody>
        </p:sp>
        <p:cxnSp>
          <p:nvCxnSpPr>
            <p:cNvPr id="53" name="Straight Arrow Connector 52">
              <a:extLst>
                <a:ext uri="{FF2B5EF4-FFF2-40B4-BE49-F238E27FC236}">
                  <a16:creationId xmlns:a16="http://schemas.microsoft.com/office/drawing/2014/main" id="{0849503E-0F4F-E9A4-40A4-1E59E232C556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767408" y="5066957"/>
              <a:ext cx="6230216" cy="0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4224263411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18171"/>
            <a:ext cx="10515600" cy="4351338"/>
          </a:xfrm>
        </p:spPr>
        <p:txBody>
          <a:bodyPr>
            <a:normAutofit/>
          </a:bodyPr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Closest tune approach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04A46A42-221B-C869-2AAE-5DE7EAC478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F208F-570F-4A05-8984-43203CB3761F}" type="datetime1">
              <a:rPr lang="en-US" smtClean="0"/>
              <a:t>6/4/2024</a:t>
            </a:fld>
            <a:endParaRPr lang="en-US" dirty="0"/>
          </a:p>
        </p:txBody>
      </p:sp>
      <p:sp>
        <p:nvSpPr>
          <p:cNvPr id="14" name="Footer Placeholder 13">
            <a:extLst>
              <a:ext uri="{FF2B5EF4-FFF2-40B4-BE49-F238E27FC236}">
                <a16:creationId xmlns:a16="http://schemas.microsoft.com/office/drawing/2014/main" id="{72AE035B-99BC-0B5D-5808-5DB5F87265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Linear Imperfections and Correction</a:t>
            </a:r>
            <a:endParaRPr lang="en-US" dirty="0"/>
          </a:p>
        </p:txBody>
      </p: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ACD772EC-E8FF-7320-FD28-E30B88EED1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40</a:t>
            </a:fld>
            <a:endParaRPr lang="en-US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4DA69D6-38CC-F7DA-7B2B-A08E79A1A98C}"/>
              </a:ext>
            </a:extLst>
          </p:cNvPr>
          <p:cNvSpPr txBox="1"/>
          <p:nvPr/>
        </p:nvSpPr>
        <p:spPr>
          <a:xfrm>
            <a:off x="2851254" y="1226112"/>
            <a:ext cx="67731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2000" dirty="0">
                <a:solidFill>
                  <a:srgbClr val="FF0000"/>
                </a:solidFill>
                <a:latin typeface="Arial"/>
                <a:cs typeface="Arial"/>
              </a:rPr>
              <a:t>Tune measurement &amp; coupling correction in the CERN PS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503D83A5-9DDD-E7D7-7EC8-75057667EAD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1241" r="15463"/>
          <a:stretch/>
        </p:blipFill>
        <p:spPr>
          <a:xfrm>
            <a:off x="237744" y="1561905"/>
            <a:ext cx="2999780" cy="234000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63C11196-EF90-D7CF-B788-4014CDF264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22652" y="3033096"/>
            <a:ext cx="3356075" cy="2520000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1AE48EC7-3279-CF8B-035B-898407AFDC0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25480" y="3033096"/>
            <a:ext cx="3356075" cy="2520000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FCAB1F54-4E8A-2358-DAD3-1AA1420F3AFF}"/>
              </a:ext>
            </a:extLst>
          </p:cNvPr>
          <p:cNvSpPr txBox="1"/>
          <p:nvPr/>
        </p:nvSpPr>
        <p:spPr>
          <a:xfrm>
            <a:off x="1313702" y="2695020"/>
            <a:ext cx="13391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2000" dirty="0">
                <a:solidFill>
                  <a:srgbClr val="FF0000"/>
                </a:solidFill>
                <a:latin typeface="Arial"/>
                <a:cs typeface="Arial"/>
              </a:rPr>
              <a:t>Set Tunes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FB51AD6-332F-572C-C8A0-93FD1DA70DA5}"/>
              </a:ext>
            </a:extLst>
          </p:cNvPr>
          <p:cNvSpPr txBox="1"/>
          <p:nvPr/>
        </p:nvSpPr>
        <p:spPr>
          <a:xfrm>
            <a:off x="4313324" y="2494965"/>
            <a:ext cx="209416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2000" dirty="0">
                <a:solidFill>
                  <a:srgbClr val="FF0000"/>
                </a:solidFill>
                <a:latin typeface="Arial"/>
                <a:cs typeface="Arial"/>
              </a:rPr>
              <a:t>Measured Tunes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BE9C24BA-323F-A536-EBA8-1E8DB739CAAA}"/>
              </a:ext>
            </a:extLst>
          </p:cNvPr>
          <p:cNvSpPr txBox="1"/>
          <p:nvPr/>
        </p:nvSpPr>
        <p:spPr>
          <a:xfrm>
            <a:off x="9181819" y="2200426"/>
            <a:ext cx="255711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2000" dirty="0">
                <a:solidFill>
                  <a:srgbClr val="FF0000"/>
                </a:solidFill>
                <a:latin typeface="Arial"/>
                <a:cs typeface="Arial"/>
              </a:rPr>
              <a:t>Measured Tunes</a:t>
            </a:r>
          </a:p>
          <a:p>
            <a:pPr>
              <a:buNone/>
            </a:pPr>
            <a:r>
              <a:rPr lang="en-US" sz="2000" dirty="0">
                <a:solidFill>
                  <a:srgbClr val="FF0000"/>
                </a:solidFill>
                <a:latin typeface="Arial"/>
                <a:cs typeface="Arial"/>
              </a:rPr>
              <a:t>+ coupling correction</a:t>
            </a:r>
          </a:p>
        </p:txBody>
      </p:sp>
      <p:sp>
        <p:nvSpPr>
          <p:cNvPr id="26" name="Arrow: Right 25">
            <a:extLst>
              <a:ext uri="{FF2B5EF4-FFF2-40B4-BE49-F238E27FC236}">
                <a16:creationId xmlns:a16="http://schemas.microsoft.com/office/drawing/2014/main" id="{080BB2EE-A055-4220-7A94-CA27F6F40213}"/>
              </a:ext>
            </a:extLst>
          </p:cNvPr>
          <p:cNvSpPr/>
          <p:nvPr/>
        </p:nvSpPr>
        <p:spPr bwMode="auto">
          <a:xfrm>
            <a:off x="7421661" y="3549455"/>
            <a:ext cx="1152128" cy="385604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indent="-342900" algn="ctr" fontAlgn="base">
              <a:spcBef>
                <a:spcPct val="20000"/>
              </a:spcBef>
              <a:spcAft>
                <a:spcPct val="0"/>
              </a:spcAft>
              <a:buClr>
                <a:schemeClr val="bg2"/>
              </a:buClr>
              <a:buSzPct val="75000"/>
              <a:buFont typeface="Wingdings" pitchFamily="-112" charset="2"/>
              <a:buChar char="n"/>
            </a:pPr>
            <a:endParaRPr lang="en-GB" sz="2400">
              <a:latin typeface="Times New Roman" pitchFamily="-112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EDF8D45-51C7-1F76-2A73-85BEE715971F}"/>
              </a:ext>
            </a:extLst>
          </p:cNvPr>
          <p:cNvSpPr txBox="1"/>
          <p:nvPr/>
        </p:nvSpPr>
        <p:spPr>
          <a:xfrm>
            <a:off x="7178681" y="4170184"/>
            <a:ext cx="134684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600" dirty="0">
                <a:solidFill>
                  <a:srgbClr val="FF0000"/>
                </a:solidFill>
                <a:latin typeface="Arial"/>
                <a:cs typeface="Arial"/>
              </a:rPr>
              <a:t>Using </a:t>
            </a:r>
          </a:p>
          <a:p>
            <a:pPr>
              <a:buNone/>
            </a:pPr>
            <a:r>
              <a:rPr lang="en-US" sz="1600" dirty="0">
                <a:solidFill>
                  <a:srgbClr val="FF0000"/>
                </a:solidFill>
                <a:latin typeface="Arial"/>
                <a:cs typeface="Arial"/>
              </a:rPr>
              <a:t>Skew Quads</a:t>
            </a:r>
          </a:p>
        </p:txBody>
      </p:sp>
    </p:spTree>
    <p:extLst>
      <p:ext uri="{BB962C8B-B14F-4D97-AF65-F5344CB8AC3E}">
        <p14:creationId xmlns:p14="http://schemas.microsoft.com/office/powerpoint/2010/main" val="12335445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 animBg="1"/>
      <p:bldP spid="27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b="1" dirty="0"/>
              <a:t>Linear imperfections,</a:t>
            </a:r>
            <a:r>
              <a:rPr lang="en-US" dirty="0"/>
              <a:t> such as magnet misalignments and field errors, </a:t>
            </a:r>
            <a:r>
              <a:rPr lang="en-US" b="1" dirty="0"/>
              <a:t>are unavoidable </a:t>
            </a:r>
            <a:r>
              <a:rPr lang="en-US" dirty="0"/>
              <a:t>in a real accelerator, but they can be corrected to some extent as summarized in this table: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 of linear imperfections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00691194"/>
              </p:ext>
            </p:extLst>
          </p:nvPr>
        </p:nvGraphicFramePr>
        <p:xfrm>
          <a:off x="1365231" y="2500904"/>
          <a:ext cx="9461537" cy="3600401"/>
        </p:xfrm>
        <a:graphic>
          <a:graphicData uri="http://schemas.openxmlformats.org/drawingml/2006/table">
            <a:tbl>
              <a:tblPr firstRow="1" bandRow="1">
                <a:tableStyleId>{775DCB02-9BB8-47FD-8907-85C794F793BA}</a:tableStyleId>
              </a:tblPr>
              <a:tblGrid>
                <a:gridCol w="257778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45638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42737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5237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u="none" strike="noStrike" cap="none" dirty="0">
                          <a:solidFill>
                            <a:schemeClr val="tx1"/>
                          </a:solidFill>
                          <a:effectLst/>
                          <a:sym typeface="Arial"/>
                        </a:rPr>
                        <a:t>Error </a:t>
                      </a:r>
                      <a:endParaRPr lang="en-US" sz="2800" b="1" dirty="0"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u="none" strike="noStrike" cap="none" dirty="0">
                          <a:solidFill>
                            <a:schemeClr val="tx1"/>
                          </a:solidFill>
                          <a:effectLst/>
                          <a:sym typeface="Arial"/>
                        </a:rPr>
                        <a:t>Effect</a:t>
                      </a:r>
                      <a:endParaRPr lang="en-US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u="none" strike="noStrike" cap="none" dirty="0">
                          <a:solidFill>
                            <a:schemeClr val="tx1"/>
                          </a:solidFill>
                          <a:effectLst/>
                          <a:sym typeface="Arial"/>
                        </a:rPr>
                        <a:t>Cure </a:t>
                      </a:r>
                      <a:endParaRPr lang="en-US" sz="2800" b="1" dirty="0">
                        <a:effectLst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0644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u="none" strike="noStrike" cap="none" dirty="0">
                          <a:solidFill>
                            <a:schemeClr val="tx1"/>
                          </a:solidFill>
                          <a:effectLst/>
                          <a:sym typeface="Arial"/>
                        </a:rPr>
                        <a:t>fabrication imperfections </a:t>
                      </a:r>
                      <a:endParaRPr lang="en-US" b="1" dirty="0">
                        <a:effectLst/>
                      </a:endParaRPr>
                    </a:p>
                    <a:p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u="none" strike="noStrike" cap="none" dirty="0">
                          <a:solidFill>
                            <a:schemeClr val="tx1"/>
                          </a:solidFill>
                          <a:effectLst/>
                          <a:sym typeface="Arial"/>
                        </a:rPr>
                        <a:t>unwanted multipolar components </a:t>
                      </a:r>
                      <a:endParaRPr lang="en-US" b="1" dirty="0"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u="none" strike="noStrike" cap="none" dirty="0">
                          <a:solidFill>
                            <a:schemeClr val="tx1"/>
                          </a:solidFill>
                          <a:effectLst/>
                          <a:sym typeface="Arial"/>
                        </a:rPr>
                        <a:t>better fabrication / multipolar correctors coils </a:t>
                      </a:r>
                      <a:endParaRPr lang="en-US" b="1" dirty="0">
                        <a:effectLst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5237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u="none" strike="noStrike" cap="none" dirty="0">
                          <a:solidFill>
                            <a:schemeClr val="tx1"/>
                          </a:solidFill>
                          <a:effectLst/>
                          <a:sym typeface="Arial"/>
                        </a:rPr>
                        <a:t>transverse misalignments</a:t>
                      </a:r>
                      <a:endParaRPr lang="en-US" b="1" dirty="0"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u="none" strike="noStrike" cap="none" dirty="0">
                          <a:solidFill>
                            <a:schemeClr val="tx1"/>
                          </a:solidFill>
                          <a:effectLst/>
                          <a:sym typeface="Arial"/>
                        </a:rPr>
                        <a:t>feed-down effect </a:t>
                      </a:r>
                      <a:endParaRPr lang="en-US" b="1" dirty="0"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u="none" strike="noStrike" cap="none" dirty="0">
                          <a:solidFill>
                            <a:schemeClr val="tx1"/>
                          </a:solidFill>
                          <a:effectLst/>
                          <a:sym typeface="Arial"/>
                        </a:rPr>
                        <a:t>better alignment / correctors</a:t>
                      </a:r>
                      <a:endParaRPr lang="en-US" b="1" dirty="0">
                        <a:effectLst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5237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u="none" strike="noStrike" cap="none" dirty="0">
                          <a:solidFill>
                            <a:schemeClr val="tx1"/>
                          </a:solidFill>
                          <a:effectLst/>
                          <a:sym typeface="Arial"/>
                        </a:rPr>
                        <a:t>dipole kicks</a:t>
                      </a:r>
                      <a:endParaRPr lang="en-US" b="1" dirty="0"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u="none" strike="noStrike" cap="none" dirty="0">
                          <a:solidFill>
                            <a:schemeClr val="tx1"/>
                          </a:solidFill>
                          <a:effectLst/>
                          <a:sym typeface="Arial"/>
                        </a:rPr>
                        <a:t>orbit distortion / residual dispersion</a:t>
                      </a:r>
                      <a:endParaRPr lang="en-US" b="1" dirty="0"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u="none" strike="noStrike" cap="none" dirty="0">
                          <a:solidFill>
                            <a:schemeClr val="tx1"/>
                          </a:solidFill>
                          <a:effectLst/>
                          <a:sym typeface="Arial"/>
                        </a:rPr>
                        <a:t>corrector dipoles</a:t>
                      </a:r>
                      <a:endParaRPr lang="en-US" b="1" dirty="0">
                        <a:effectLst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5237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u="none" strike="noStrike" cap="none">
                          <a:solidFill>
                            <a:schemeClr val="tx1"/>
                          </a:solidFill>
                          <a:effectLst/>
                          <a:sym typeface="Arial"/>
                        </a:rPr>
                        <a:t>quadrupole </a:t>
                      </a:r>
                      <a:r>
                        <a:rPr lang="en-US" sz="1400" b="1" u="none" strike="noStrike" cap="none" dirty="0">
                          <a:solidFill>
                            <a:schemeClr val="tx1"/>
                          </a:solidFill>
                          <a:effectLst/>
                          <a:sym typeface="Arial"/>
                        </a:rPr>
                        <a:t>field errors </a:t>
                      </a:r>
                      <a:endParaRPr lang="en-US" b="1" dirty="0"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u="none" strike="noStrike" cap="none" dirty="0">
                          <a:solidFill>
                            <a:schemeClr val="tx1"/>
                          </a:solidFill>
                          <a:effectLst/>
                          <a:sym typeface="Arial"/>
                        </a:rPr>
                        <a:t>tune shift, beta-beating</a:t>
                      </a:r>
                      <a:endParaRPr lang="en-US" b="1" dirty="0"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u="none" strike="noStrike" cap="none" dirty="0">
                          <a:solidFill>
                            <a:schemeClr val="tx1"/>
                          </a:solidFill>
                          <a:effectLst/>
                          <a:sym typeface="Arial"/>
                        </a:rPr>
                        <a:t>trim special </a:t>
                      </a:r>
                      <a:r>
                        <a:rPr lang="en-US" sz="1400" b="1" u="none" strike="noStrike" cap="none" dirty="0" err="1">
                          <a:solidFill>
                            <a:schemeClr val="tx1"/>
                          </a:solidFill>
                          <a:effectLst/>
                          <a:sym typeface="Arial"/>
                        </a:rPr>
                        <a:t>quadrupoles</a:t>
                      </a:r>
                      <a:r>
                        <a:rPr lang="en-US" sz="1400" b="1" u="none" strike="noStrike" cap="none" dirty="0">
                          <a:solidFill>
                            <a:schemeClr val="tx1"/>
                          </a:solidFill>
                          <a:effectLst/>
                          <a:sym typeface="Arial"/>
                        </a:rPr>
                        <a:t> </a:t>
                      </a:r>
                      <a:endParaRPr lang="en-US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5237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u="none" strike="noStrike" cap="none" dirty="0">
                          <a:solidFill>
                            <a:schemeClr val="tx1"/>
                          </a:solidFill>
                          <a:effectLst/>
                          <a:sym typeface="Arial"/>
                        </a:rPr>
                        <a:t>quadrupole tilts</a:t>
                      </a:r>
                      <a:endParaRPr lang="en-US" b="1" dirty="0"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b="1" u="none" strike="noStrike" cap="none" dirty="0">
                          <a:solidFill>
                            <a:schemeClr val="tx1"/>
                          </a:solidFill>
                          <a:effectLst/>
                          <a:sym typeface="Arial"/>
                        </a:rPr>
                        <a:t>coupling x − y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u="none" strike="noStrike" cap="none" dirty="0">
                          <a:solidFill>
                            <a:schemeClr val="tx1"/>
                          </a:solidFill>
                          <a:effectLst/>
                          <a:sym typeface="Arial"/>
                        </a:rPr>
                        <a:t>better alignment  / skew quads </a:t>
                      </a:r>
                      <a:endParaRPr lang="en-US" b="1" dirty="0">
                        <a:effectLst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3208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u="none" strike="noStrike" cap="none" dirty="0">
                          <a:solidFill>
                            <a:schemeClr val="tx1"/>
                          </a:solidFill>
                          <a:effectLst/>
                          <a:sym typeface="Arial"/>
                        </a:rPr>
                        <a:t>power supplies </a:t>
                      </a:r>
                      <a:endParaRPr lang="en-US" b="1" dirty="0"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u="none" strike="noStrike" cap="none" dirty="0">
                          <a:solidFill>
                            <a:schemeClr val="tx1"/>
                          </a:solidFill>
                          <a:effectLst/>
                          <a:sym typeface="Arial"/>
                        </a:rPr>
                        <a:t>closed orbit distortion / tune shift / modulation</a:t>
                      </a:r>
                      <a:endParaRPr lang="en-US" b="1" dirty="0">
                        <a:effectLst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u="none" strike="noStrike" cap="none" dirty="0">
                          <a:solidFill>
                            <a:schemeClr val="tx1"/>
                          </a:solidFill>
                          <a:effectLst/>
                          <a:sym typeface="Arial"/>
                        </a:rPr>
                        <a:t>improve power supplies and their calibration</a:t>
                      </a:r>
                      <a:endParaRPr lang="en-US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96D0303-EE2A-1B87-6984-46FF94C3C8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DE850A-AF18-4645-AE29-7A5D9E9FEF2F}" type="datetime1">
              <a:rPr lang="en-US" smtClean="0"/>
              <a:t>6/4/2024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A12D6E2-A9DC-D62F-A6A8-FDA9E5E28B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Linear Imperfections and Correction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4F810D8-C628-803A-1EC9-3AACA3C801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3657087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7989" y="1124743"/>
            <a:ext cx="11376024" cy="858703"/>
          </a:xfrm>
        </p:spPr>
        <p:txBody>
          <a:bodyPr>
            <a:normAutofit/>
          </a:bodyPr>
          <a:lstStyle/>
          <a:p>
            <a:r>
              <a:rPr lang="en-GB" dirty="0" err="1"/>
              <a:t>Multipole</a:t>
            </a:r>
            <a:r>
              <a:rPr lang="en-GB" dirty="0"/>
              <a:t> expansion of transverse magnetic field</a:t>
            </a:r>
          </a:p>
          <a:p>
            <a:pPr lvl="1"/>
            <a:r>
              <a:rPr lang="en-GB" b="0" dirty="0">
                <a:solidFill>
                  <a:schemeClr val="tx1"/>
                </a:solidFill>
              </a:rPr>
              <a:t>Start from the general expression for the transverse magnetic field in terms of multipole coefficients</a:t>
            </a:r>
            <a:endParaRPr lang="en-GB" dirty="0">
              <a:solidFill>
                <a:schemeClr val="tx1"/>
              </a:solidFill>
            </a:endParaRPr>
          </a:p>
          <a:p>
            <a:pPr lvl="1"/>
            <a:endParaRPr lang="en-GB" b="0" dirty="0">
              <a:solidFill>
                <a:schemeClr val="tx1"/>
              </a:solidFill>
            </a:endParaRPr>
          </a:p>
          <a:p>
            <a:endParaRPr lang="en-US" dirty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Interlude: multipole expansion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461272" y="2674758"/>
            <a:ext cx="39725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600" b="1" dirty="0">
                <a:latin typeface="Arial"/>
                <a:cs typeface="Arial"/>
              </a:rPr>
              <a:t>Normal components </a:t>
            </a:r>
            <a:r>
              <a:rPr lang="en-US" sz="1600" dirty="0">
                <a:latin typeface="Arial"/>
                <a:cs typeface="Arial"/>
              </a:rPr>
              <a:t>(“upright” magnets)</a:t>
            </a:r>
          </a:p>
        </p:txBody>
      </p:sp>
      <p:cxnSp>
        <p:nvCxnSpPr>
          <p:cNvPr id="9" name="Straight Arrow Connector 8"/>
          <p:cNvCxnSpPr>
            <a:cxnSpLocks/>
          </p:cNvCxnSpPr>
          <p:nvPr/>
        </p:nvCxnSpPr>
        <p:spPr>
          <a:xfrm flipH="1">
            <a:off x="6178525" y="2346747"/>
            <a:ext cx="242470" cy="43066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>
            <a:cxnSpLocks/>
          </p:cNvCxnSpPr>
          <p:nvPr/>
        </p:nvCxnSpPr>
        <p:spPr>
          <a:xfrm>
            <a:off x="7220272" y="2346747"/>
            <a:ext cx="126851" cy="31785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2" name="Group 81">
            <a:extLst>
              <a:ext uri="{FF2B5EF4-FFF2-40B4-BE49-F238E27FC236}">
                <a16:creationId xmlns:a16="http://schemas.microsoft.com/office/drawing/2014/main" id="{F08AEE2B-AA13-1E6B-6E75-431124B44D46}"/>
              </a:ext>
            </a:extLst>
          </p:cNvPr>
          <p:cNvGrpSpPr/>
          <p:nvPr/>
        </p:nvGrpSpPr>
        <p:grpSpPr>
          <a:xfrm>
            <a:off x="7233111" y="2668862"/>
            <a:ext cx="4813467" cy="430887"/>
            <a:chOff x="7233111" y="2668862"/>
            <a:chExt cx="4813467" cy="430887"/>
          </a:xfrm>
        </p:grpSpPr>
        <p:sp>
          <p:nvSpPr>
            <p:cNvPr id="28" name="TextBox 27"/>
            <p:cNvSpPr txBox="1"/>
            <p:nvPr/>
          </p:nvSpPr>
          <p:spPr>
            <a:xfrm>
              <a:off x="7233111" y="2668862"/>
              <a:ext cx="4813467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>
                <a:buNone/>
              </a:pPr>
              <a:r>
                <a:rPr lang="en-US" sz="1600" b="1" dirty="0">
                  <a:latin typeface="Arial"/>
                  <a:cs typeface="Arial"/>
                </a:rPr>
                <a:t>Skew components </a:t>
              </a:r>
              <a:r>
                <a:rPr lang="en-US" sz="1600" dirty="0">
                  <a:latin typeface="Arial"/>
                  <a:cs typeface="Arial"/>
                </a:rPr>
                <a:t>(magnets rotated by             )</a:t>
              </a:r>
            </a:p>
            <a:p>
              <a:pPr algn="l">
                <a:buNone/>
              </a:pPr>
              <a:r>
                <a:rPr lang="en-US" sz="500" dirty="0">
                  <a:latin typeface="Arial"/>
                  <a:cs typeface="Arial"/>
                </a:rPr>
                <a:t> </a:t>
              </a:r>
            </a:p>
          </p:txBody>
        </p:sp>
        <p:pic>
          <p:nvPicPr>
            <p:cNvPr id="33" name="Picture 3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1064744" y="2708920"/>
              <a:ext cx="575872" cy="332234"/>
            </a:xfrm>
            <a:prstGeom prst="rect">
              <a:avLst/>
            </a:prstGeom>
          </p:spPr>
        </p:pic>
      </p:grpSp>
      <p:sp>
        <p:nvSpPr>
          <p:cNvPr id="16" name="TextBox 15"/>
          <p:cNvSpPr txBox="1"/>
          <p:nvPr/>
        </p:nvSpPr>
        <p:spPr>
          <a:xfrm>
            <a:off x="695403" y="3738518"/>
            <a:ext cx="417938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None/>
            </a:pPr>
            <a:r>
              <a:rPr lang="en-US" sz="1600" i="1" dirty="0">
                <a:latin typeface="Arial"/>
                <a:cs typeface="Arial"/>
              </a:rPr>
              <a:t>e.g. The magnetic field normal </a:t>
            </a:r>
            <a:r>
              <a:rPr lang="en-US" sz="1600" i="1" dirty="0" err="1">
                <a:latin typeface="Arial"/>
                <a:cs typeface="Arial"/>
              </a:rPr>
              <a:t>sextupole</a:t>
            </a:r>
            <a:r>
              <a:rPr lang="en-US" sz="1600" i="1" dirty="0">
                <a:latin typeface="Arial"/>
                <a:cs typeface="Arial"/>
              </a:rPr>
              <a:t> is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2C6936-A497-5B6B-E7F8-F477393EC7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A502C-E9E8-487F-8FFF-EFC036E0CB8B}" type="datetime1">
              <a:rPr lang="en-US" smtClean="0"/>
              <a:t>6/4/2024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DC2845-8AB4-CC4B-138D-FCFC8FBFBA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Linear Imperfections and Correction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C86FB0-2F08-6F1D-3C76-062364170D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42</a:t>
            </a:fld>
            <a:endParaRPr lang="en-US" dirty="0"/>
          </a:p>
        </p:txBody>
      </p:sp>
      <p:grpSp>
        <p:nvGrpSpPr>
          <p:cNvPr id="64" name="Group 63">
            <a:extLst>
              <a:ext uri="{FF2B5EF4-FFF2-40B4-BE49-F238E27FC236}">
                <a16:creationId xmlns:a16="http://schemas.microsoft.com/office/drawing/2014/main" id="{AC787816-BEE1-14F2-0036-BB8E90DC38C9}"/>
              </a:ext>
            </a:extLst>
          </p:cNvPr>
          <p:cNvGrpSpPr/>
          <p:nvPr/>
        </p:nvGrpSpPr>
        <p:grpSpPr>
          <a:xfrm>
            <a:off x="200561" y="4061152"/>
            <a:ext cx="2155744" cy="2176159"/>
            <a:chOff x="-2682389" y="3373153"/>
            <a:chExt cx="3013397" cy="3041934"/>
          </a:xfrm>
        </p:grpSpPr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29E8F3A4-CBEA-B77D-3503-689ADC50494A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-2682389" y="3821893"/>
              <a:ext cx="2627496" cy="2593194"/>
              <a:chOff x="2901756" y="3097683"/>
              <a:chExt cx="3052458" cy="3012609"/>
            </a:xfrm>
          </p:grpSpPr>
          <p:pic>
            <p:nvPicPr>
              <p:cNvPr id="44" name="Picture 43">
                <a:extLst>
                  <a:ext uri="{FF2B5EF4-FFF2-40B4-BE49-F238E27FC236}">
                    <a16:creationId xmlns:a16="http://schemas.microsoft.com/office/drawing/2014/main" id="{96DCD319-9ED6-60A5-B5A1-74797D071C6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901756" y="3097683"/>
                <a:ext cx="3052458" cy="3012609"/>
              </a:xfrm>
              <a:prstGeom prst="rect">
                <a:avLst/>
              </a:prstGeom>
            </p:spPr>
          </p:pic>
          <p:sp>
            <p:nvSpPr>
              <p:cNvPr id="46" name="Rectangle 45">
                <a:extLst>
                  <a:ext uri="{FF2B5EF4-FFF2-40B4-BE49-F238E27FC236}">
                    <a16:creationId xmlns:a16="http://schemas.microsoft.com/office/drawing/2014/main" id="{D5E716B5-5B7A-6792-949C-23D498E392D3}"/>
                  </a:ext>
                </a:extLst>
              </p:cNvPr>
              <p:cNvSpPr/>
              <p:nvPr/>
            </p:nvSpPr>
            <p:spPr bwMode="auto">
              <a:xfrm>
                <a:off x="4529874" y="4079768"/>
                <a:ext cx="520244" cy="864097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342900" indent="-342900">
                  <a:buFont typeface="Wingdings" pitchFamily="48" charset="2"/>
                  <a:buChar char="n"/>
                </a:pPr>
                <a:endParaRPr lang="en-US">
                  <a:latin typeface="Times New Roman" pitchFamily="48" charset="0"/>
                </a:endParaRPr>
              </a:p>
            </p:txBody>
          </p:sp>
          <p:sp>
            <p:nvSpPr>
              <p:cNvPr id="50" name="Rectangle 49">
                <a:extLst>
                  <a:ext uri="{FF2B5EF4-FFF2-40B4-BE49-F238E27FC236}">
                    <a16:creationId xmlns:a16="http://schemas.microsoft.com/office/drawing/2014/main" id="{DF31342A-2235-528B-F31B-09A154899C49}"/>
                  </a:ext>
                </a:extLst>
              </p:cNvPr>
              <p:cNvSpPr/>
              <p:nvPr/>
            </p:nvSpPr>
            <p:spPr bwMode="auto">
              <a:xfrm>
                <a:off x="4226901" y="3905872"/>
                <a:ext cx="376228" cy="504056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342900" indent="-342900">
                  <a:buFont typeface="Wingdings" pitchFamily="48" charset="2"/>
                  <a:buChar char="n"/>
                </a:pPr>
                <a:endParaRPr lang="en-US">
                  <a:latin typeface="Times New Roman" pitchFamily="48" charset="0"/>
                </a:endParaRPr>
              </a:p>
            </p:txBody>
          </p:sp>
        </p:grpSp>
        <p:grpSp>
          <p:nvGrpSpPr>
            <p:cNvPr id="52" name="Group 51">
              <a:extLst>
                <a:ext uri="{FF2B5EF4-FFF2-40B4-BE49-F238E27FC236}">
                  <a16:creationId xmlns:a16="http://schemas.microsoft.com/office/drawing/2014/main" id="{DDE8040F-850E-185F-6360-1ADF902031AA}"/>
                </a:ext>
              </a:extLst>
            </p:cNvPr>
            <p:cNvGrpSpPr/>
            <p:nvPr/>
          </p:nvGrpSpPr>
          <p:grpSpPr>
            <a:xfrm>
              <a:off x="-1473585" y="3373153"/>
              <a:ext cx="1804593" cy="1853750"/>
              <a:chOff x="2173056" y="1679402"/>
              <a:chExt cx="1129448" cy="1160214"/>
            </a:xfrm>
          </p:grpSpPr>
          <p:grpSp>
            <p:nvGrpSpPr>
              <p:cNvPr id="53" name="Group 52">
                <a:extLst>
                  <a:ext uri="{FF2B5EF4-FFF2-40B4-BE49-F238E27FC236}">
                    <a16:creationId xmlns:a16="http://schemas.microsoft.com/office/drawing/2014/main" id="{C435A9C8-5396-19CF-D24E-6D5EA8A5CF1D}"/>
                  </a:ext>
                </a:extLst>
              </p:cNvPr>
              <p:cNvGrpSpPr/>
              <p:nvPr/>
            </p:nvGrpSpPr>
            <p:grpSpPr>
              <a:xfrm>
                <a:off x="2173056" y="1700808"/>
                <a:ext cx="1129448" cy="1138808"/>
                <a:chOff x="1426328" y="1844824"/>
                <a:chExt cx="1129448" cy="1138808"/>
              </a:xfrm>
            </p:grpSpPr>
            <p:cxnSp>
              <p:nvCxnSpPr>
                <p:cNvPr id="56" name="Straight Connector 55">
                  <a:extLst>
                    <a:ext uri="{FF2B5EF4-FFF2-40B4-BE49-F238E27FC236}">
                      <a16:creationId xmlns:a16="http://schemas.microsoft.com/office/drawing/2014/main" id="{E352C2B6-C603-895F-8175-361599BB53E6}"/>
                    </a:ext>
                  </a:extLst>
                </p:cNvPr>
                <p:cNvCxnSpPr/>
                <p:nvPr/>
              </p:nvCxnSpPr>
              <p:spPr bwMode="auto">
                <a:xfrm flipV="1">
                  <a:off x="1475656" y="1844824"/>
                  <a:ext cx="0" cy="1080120"/>
                </a:xfrm>
                <a:prstGeom prst="lin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triangle" w="med" len="med"/>
                </a:ln>
                <a:effectLst/>
              </p:spPr>
            </p:cxnSp>
            <p:cxnSp>
              <p:nvCxnSpPr>
                <p:cNvPr id="57" name="Straight Connector 56">
                  <a:extLst>
                    <a:ext uri="{FF2B5EF4-FFF2-40B4-BE49-F238E27FC236}">
                      <a16:creationId xmlns:a16="http://schemas.microsoft.com/office/drawing/2014/main" id="{D4953812-F4F2-9C30-FEE0-824D34C3017D}"/>
                    </a:ext>
                  </a:extLst>
                </p:cNvPr>
                <p:cNvCxnSpPr/>
                <p:nvPr/>
              </p:nvCxnSpPr>
              <p:spPr bwMode="auto">
                <a:xfrm rot="5400000" flipV="1">
                  <a:off x="2015716" y="2384884"/>
                  <a:ext cx="0" cy="1080120"/>
                </a:xfrm>
                <a:prstGeom prst="line">
                  <a:avLst/>
                </a:prstGeom>
                <a:solidFill>
                  <a:schemeClr val="accent1"/>
                </a:solidFill>
                <a:ln w="9525" cap="flat" cmpd="sng" algn="ctr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triangle" w="med" len="med"/>
                </a:ln>
                <a:effectLst/>
              </p:spPr>
            </p:cxnSp>
            <p:sp>
              <p:nvSpPr>
                <p:cNvPr id="58" name="Oval 57">
                  <a:extLst>
                    <a:ext uri="{FF2B5EF4-FFF2-40B4-BE49-F238E27FC236}">
                      <a16:creationId xmlns:a16="http://schemas.microsoft.com/office/drawing/2014/main" id="{8449D73C-068B-826F-B75E-13E13529E81C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426328" y="2875616"/>
                  <a:ext cx="108016" cy="108016"/>
                </a:xfrm>
                <a:prstGeom prst="ellipse">
                  <a:avLst/>
                </a:prstGeom>
                <a:solidFill>
                  <a:srgbClr val="FF0000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342900" indent="-342900">
                    <a:buFont typeface="Wingdings" pitchFamily="48" charset="2"/>
                    <a:buChar char="n"/>
                  </a:pPr>
                  <a:endParaRPr lang="en-US">
                    <a:latin typeface="Times New Roman" pitchFamily="48" charset="0"/>
                  </a:endParaRPr>
                </a:p>
              </p:txBody>
            </p:sp>
          </p:grpSp>
          <p:pic>
            <p:nvPicPr>
              <p:cNvPr id="54" name="Picture 53" descr="latex-image-1.pdf">
                <a:extLst>
                  <a:ext uri="{FF2B5EF4-FFF2-40B4-BE49-F238E27FC236}">
                    <a16:creationId xmlns:a16="http://schemas.microsoft.com/office/drawing/2014/main" id="{1DE0BCB8-2719-E51A-70EF-9727EB5A11B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291085" y="1679402"/>
                <a:ext cx="105440" cy="140587"/>
              </a:xfrm>
              <a:prstGeom prst="rect">
                <a:avLst/>
              </a:prstGeom>
            </p:spPr>
          </p:pic>
          <p:pic>
            <p:nvPicPr>
              <p:cNvPr id="55" name="Picture 54" descr="latex-image-1.pdf">
                <a:extLst>
                  <a:ext uri="{FF2B5EF4-FFF2-40B4-BE49-F238E27FC236}">
                    <a16:creationId xmlns:a16="http://schemas.microsoft.com/office/drawing/2014/main" id="{9FC33E66-748C-92B0-4EF4-4CE5F9A74B6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109160" y="2618630"/>
                <a:ext cx="111298" cy="99583"/>
              </a:xfrm>
              <a:prstGeom prst="rect">
                <a:avLst/>
              </a:prstGeom>
            </p:spPr>
          </p:pic>
        </p:grpSp>
      </p:grpSp>
      <p:pic>
        <p:nvPicPr>
          <p:cNvPr id="65" name="Picture 64">
            <a:extLst>
              <a:ext uri="{FF2B5EF4-FFF2-40B4-BE49-F238E27FC236}">
                <a16:creationId xmlns:a16="http://schemas.microsoft.com/office/drawing/2014/main" id="{972DFDD3-5CCC-69C2-2064-C63DB5382CF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120246" y="1854847"/>
            <a:ext cx="6299200" cy="698500"/>
          </a:xfrm>
          <a:prstGeom prst="rect">
            <a:avLst/>
          </a:prstGeom>
        </p:spPr>
      </p:pic>
      <p:pic>
        <p:nvPicPr>
          <p:cNvPr id="66" name="Picture 65">
            <a:extLst>
              <a:ext uri="{FF2B5EF4-FFF2-40B4-BE49-F238E27FC236}">
                <a16:creationId xmlns:a16="http://schemas.microsoft.com/office/drawing/2014/main" id="{68429612-1AD9-5020-D0ED-675F55EE8CC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841176" y="3784612"/>
            <a:ext cx="3109126" cy="267452"/>
          </a:xfrm>
          <a:prstGeom prst="rect">
            <a:avLst/>
          </a:prstGeom>
        </p:spPr>
      </p:pic>
      <p:pic>
        <p:nvPicPr>
          <p:cNvPr id="73" name="Picture 72">
            <a:extLst>
              <a:ext uri="{FF2B5EF4-FFF2-40B4-BE49-F238E27FC236}">
                <a16:creationId xmlns:a16="http://schemas.microsoft.com/office/drawing/2014/main" id="{C3441ED2-C423-0104-5920-D0DAED9C47F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733997" y="4830807"/>
            <a:ext cx="3289995" cy="540000"/>
          </a:xfrm>
          <a:prstGeom prst="rect">
            <a:avLst/>
          </a:prstGeom>
        </p:spPr>
      </p:pic>
      <p:pic>
        <p:nvPicPr>
          <p:cNvPr id="74" name="Picture 73">
            <a:extLst>
              <a:ext uri="{FF2B5EF4-FFF2-40B4-BE49-F238E27FC236}">
                <a16:creationId xmlns:a16="http://schemas.microsoft.com/office/drawing/2014/main" id="{04924D09-F899-8E79-8509-0EDA1640E67D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798321" y="4221088"/>
            <a:ext cx="3026040" cy="540000"/>
          </a:xfrm>
          <a:prstGeom prst="rect">
            <a:avLst/>
          </a:prstGeom>
        </p:spPr>
      </p:pic>
      <p:pic>
        <p:nvPicPr>
          <p:cNvPr id="75" name="Picture 74">
            <a:extLst>
              <a:ext uri="{FF2B5EF4-FFF2-40B4-BE49-F238E27FC236}">
                <a16:creationId xmlns:a16="http://schemas.microsoft.com/office/drawing/2014/main" id="{934E131C-F0A4-F3B2-C001-3DA23FBEC4F3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734004" y="5404632"/>
            <a:ext cx="1920000" cy="540000"/>
          </a:xfrm>
          <a:prstGeom prst="rect">
            <a:avLst/>
          </a:prstGeom>
        </p:spPr>
      </p:pic>
      <p:sp>
        <p:nvSpPr>
          <p:cNvPr id="76" name="TextBox 75">
            <a:extLst>
              <a:ext uri="{FF2B5EF4-FFF2-40B4-BE49-F238E27FC236}">
                <a16:creationId xmlns:a16="http://schemas.microsoft.com/office/drawing/2014/main" id="{6970E2D1-C420-F8BB-3AE4-D5220FC50118}"/>
              </a:ext>
            </a:extLst>
          </p:cNvPr>
          <p:cNvSpPr txBox="1"/>
          <p:nvPr/>
        </p:nvSpPr>
        <p:spPr>
          <a:xfrm>
            <a:off x="4293665" y="5805264"/>
            <a:ext cx="307777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>
              <a:buNone/>
            </a:pPr>
            <a:r>
              <a:rPr lang="en-CH" dirty="0"/>
              <a:t>…</a:t>
            </a:r>
          </a:p>
        </p:txBody>
      </p:sp>
      <p:pic>
        <p:nvPicPr>
          <p:cNvPr id="77" name="Picture 76">
            <a:extLst>
              <a:ext uri="{FF2B5EF4-FFF2-40B4-BE49-F238E27FC236}">
                <a16:creationId xmlns:a16="http://schemas.microsoft.com/office/drawing/2014/main" id="{61192E37-044D-641F-AE22-61E4FAE2F764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981904" y="4305348"/>
            <a:ext cx="3026040" cy="540000"/>
          </a:xfrm>
          <a:prstGeom prst="rect">
            <a:avLst/>
          </a:prstGeom>
        </p:spPr>
      </p:pic>
      <p:pic>
        <p:nvPicPr>
          <p:cNvPr id="78" name="Picture 77">
            <a:extLst>
              <a:ext uri="{FF2B5EF4-FFF2-40B4-BE49-F238E27FC236}">
                <a16:creationId xmlns:a16="http://schemas.microsoft.com/office/drawing/2014/main" id="{3BBE7C35-0351-A723-B3AA-0C871BBA5481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7896200" y="4929648"/>
            <a:ext cx="1920000" cy="540000"/>
          </a:xfrm>
          <a:prstGeom prst="rect">
            <a:avLst/>
          </a:prstGeom>
        </p:spPr>
      </p:pic>
      <p:sp>
        <p:nvSpPr>
          <p:cNvPr id="79" name="TextBox 78">
            <a:extLst>
              <a:ext uri="{FF2B5EF4-FFF2-40B4-BE49-F238E27FC236}">
                <a16:creationId xmlns:a16="http://schemas.microsoft.com/office/drawing/2014/main" id="{373D8244-E232-95E5-3CDD-F23C2600857D}"/>
              </a:ext>
            </a:extLst>
          </p:cNvPr>
          <p:cNvSpPr txBox="1"/>
          <p:nvPr/>
        </p:nvSpPr>
        <p:spPr>
          <a:xfrm>
            <a:off x="9483530" y="5435932"/>
            <a:ext cx="307777" cy="3693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>
              <a:buNone/>
            </a:pPr>
            <a:r>
              <a:rPr lang="en-CH" dirty="0"/>
              <a:t>…</a:t>
            </a:r>
          </a:p>
        </p:txBody>
      </p:sp>
      <p:grpSp>
        <p:nvGrpSpPr>
          <p:cNvPr id="83" name="Group 82">
            <a:extLst>
              <a:ext uri="{FF2B5EF4-FFF2-40B4-BE49-F238E27FC236}">
                <a16:creationId xmlns:a16="http://schemas.microsoft.com/office/drawing/2014/main" id="{FAFC0319-75BB-3783-EFEB-377A33CBE475}"/>
              </a:ext>
            </a:extLst>
          </p:cNvPr>
          <p:cNvGrpSpPr/>
          <p:nvPr/>
        </p:nvGrpSpPr>
        <p:grpSpPr>
          <a:xfrm>
            <a:off x="572965" y="3093033"/>
            <a:ext cx="10287185" cy="576064"/>
            <a:chOff x="572965" y="3093033"/>
            <a:chExt cx="10287185" cy="576064"/>
          </a:xfrm>
        </p:grpSpPr>
        <p:pic>
          <p:nvPicPr>
            <p:cNvPr id="39" name="Picture 38" descr="B_n_=_left._frac.pdf"/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74667" y="3093033"/>
              <a:ext cx="1815145" cy="576064"/>
            </a:xfrm>
            <a:prstGeom prst="rect">
              <a:avLst/>
            </a:prstGeom>
          </p:spPr>
        </p:pic>
        <p:pic>
          <p:nvPicPr>
            <p:cNvPr id="41" name="Picture 40" descr="A_n_=_left._frac.pdf"/>
            <p:cNvPicPr>
              <a:picLocks noChangeAspect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034135" y="3093033"/>
              <a:ext cx="1826015" cy="576064"/>
            </a:xfrm>
            <a:prstGeom prst="rect">
              <a:avLst/>
            </a:prstGeom>
          </p:spPr>
        </p:pic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2FB82C67-CDC8-0D2E-13C3-7D9C8D5212F5}"/>
                </a:ext>
              </a:extLst>
            </p:cNvPr>
            <p:cNvSpPr txBox="1"/>
            <p:nvPr/>
          </p:nvSpPr>
          <p:spPr>
            <a:xfrm>
              <a:off x="572965" y="3182336"/>
              <a:ext cx="843331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buNone/>
              </a:pPr>
              <a:r>
                <a:rPr lang="en-US" sz="1600" i="1" dirty="0">
                  <a:latin typeface="Arial"/>
                  <a:cs typeface="Arial"/>
                </a:rPr>
                <a:t>Note that:                                                                                         and: 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866971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6" grpId="0"/>
      <p:bldP spid="76" grpId="0"/>
      <p:bldP spid="79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r>
              <a:rPr lang="en-US" dirty="0">
                <a:solidFill>
                  <a:schemeClr val="tx1"/>
                </a:solidFill>
              </a:rPr>
              <a:t>Let’s </a:t>
            </a:r>
            <a:r>
              <a:rPr lang="en-US" b="1" dirty="0">
                <a:solidFill>
                  <a:schemeClr val="tx1"/>
                </a:solidFill>
              </a:rPr>
              <a:t>explicitly</a:t>
            </a:r>
            <a:r>
              <a:rPr lang="en-US" dirty="0">
                <a:solidFill>
                  <a:schemeClr val="tx1"/>
                </a:solidFill>
              </a:rPr>
              <a:t> write the vertical/horizontal </a:t>
            </a:r>
            <a:r>
              <a:rPr lang="en-US" b="1" dirty="0">
                <a:solidFill>
                  <a:schemeClr val="tx1"/>
                </a:solidFill>
              </a:rPr>
              <a:t>field</a:t>
            </a:r>
            <a:r>
              <a:rPr lang="en-US" dirty="0">
                <a:solidFill>
                  <a:schemeClr val="tx1"/>
                </a:solidFill>
              </a:rPr>
              <a:t> as the </a:t>
            </a:r>
            <a:r>
              <a:rPr lang="en-US" b="1" dirty="0">
                <a:solidFill>
                  <a:schemeClr val="tx1"/>
                </a:solidFill>
              </a:rPr>
              <a:t>sum of all multipole</a:t>
            </a:r>
            <a:r>
              <a:rPr lang="en-US" dirty="0">
                <a:solidFill>
                  <a:schemeClr val="tx1"/>
                </a:solidFill>
              </a:rPr>
              <a:t> components</a:t>
            </a:r>
          </a:p>
          <a:p>
            <a:pPr lvl="1"/>
            <a:endParaRPr lang="en-GB" dirty="0">
              <a:solidFill>
                <a:srgbClr val="FF0000"/>
              </a:solidFill>
            </a:endParaRPr>
          </a:p>
          <a:p>
            <a:pPr lvl="1"/>
            <a:endParaRPr lang="en-GB" dirty="0">
              <a:solidFill>
                <a:srgbClr val="FF0000"/>
              </a:solidFill>
            </a:endParaRPr>
          </a:p>
          <a:p>
            <a:endParaRPr lang="en-GB" dirty="0"/>
          </a:p>
          <a:p>
            <a:endParaRPr lang="en-GB" dirty="0"/>
          </a:p>
          <a:p>
            <a:pPr lvl="1"/>
            <a:r>
              <a:rPr lang="en-GB" dirty="0">
                <a:solidFill>
                  <a:schemeClr val="tx1"/>
                </a:solidFill>
              </a:rPr>
              <a:t>A </a:t>
            </a:r>
            <a:r>
              <a:rPr lang="en-GB" b="1" dirty="0">
                <a:solidFill>
                  <a:schemeClr val="tx1"/>
                </a:solidFill>
              </a:rPr>
              <a:t>horizontal offset </a:t>
            </a:r>
            <a:r>
              <a:rPr lang="en-GB" dirty="0">
                <a:solidFill>
                  <a:schemeClr val="tx1"/>
                </a:solidFill>
              </a:rPr>
              <a:t>(-𝛿</a:t>
            </a:r>
            <a:r>
              <a:rPr lang="en-GB" i="1" dirty="0">
                <a:solidFill>
                  <a:schemeClr val="tx1"/>
                </a:solidFill>
              </a:rPr>
              <a:t>x</a:t>
            </a:r>
            <a:r>
              <a:rPr lang="en-GB" dirty="0">
                <a:solidFill>
                  <a:schemeClr val="tx1"/>
                </a:solidFill>
              </a:rPr>
              <a:t>) in a normal(skew) magnet of </a:t>
            </a:r>
            <a:r>
              <a:rPr lang="en-GB" b="1" dirty="0">
                <a:solidFill>
                  <a:schemeClr val="tx1"/>
                </a:solidFill>
              </a:rPr>
              <a:t>order </a:t>
            </a:r>
            <a:r>
              <a:rPr lang="en-GB" b="1" i="1" dirty="0">
                <a:solidFill>
                  <a:schemeClr val="tx1"/>
                </a:solidFill>
              </a:rPr>
              <a:t>n</a:t>
            </a:r>
            <a:r>
              <a:rPr lang="en-GB" b="1" dirty="0">
                <a:solidFill>
                  <a:schemeClr val="tx1"/>
                </a:solidFill>
              </a:rPr>
              <a:t> </a:t>
            </a:r>
            <a:r>
              <a:rPr lang="en-GB" dirty="0">
                <a:solidFill>
                  <a:schemeClr val="tx1"/>
                </a:solidFill>
              </a:rPr>
              <a:t>creates normal(skew) </a:t>
            </a:r>
            <a:r>
              <a:rPr lang="en-GB" b="1" dirty="0">
                <a:solidFill>
                  <a:schemeClr val="tx1"/>
                </a:solidFill>
              </a:rPr>
              <a:t>feed-down components </a:t>
            </a:r>
            <a:r>
              <a:rPr lang="en-GB" dirty="0">
                <a:solidFill>
                  <a:schemeClr val="tx1"/>
                </a:solidFill>
              </a:rPr>
              <a:t>at y=0 </a:t>
            </a:r>
            <a:r>
              <a:rPr lang="en-GB" b="1" dirty="0">
                <a:solidFill>
                  <a:schemeClr val="tx1"/>
                </a:solidFill>
              </a:rPr>
              <a:t>of all lower orders!</a:t>
            </a:r>
            <a:r>
              <a:rPr lang="en-GB" dirty="0">
                <a:solidFill>
                  <a:schemeClr val="tx1"/>
                </a:solidFill>
              </a:rPr>
              <a:t>:</a:t>
            </a:r>
          </a:p>
          <a:p>
            <a:pPr lvl="1"/>
            <a:endParaRPr lang="en-GB" dirty="0">
              <a:solidFill>
                <a:schemeClr val="tx1"/>
              </a:solidFill>
            </a:endParaRPr>
          </a:p>
          <a:p>
            <a:pPr lvl="1"/>
            <a:endParaRPr lang="en-GB" dirty="0">
              <a:solidFill>
                <a:schemeClr val="tx1"/>
              </a:solidFill>
            </a:endParaRPr>
          </a:p>
          <a:p>
            <a:pPr marL="0" lvl="1" indent="0">
              <a:buNone/>
            </a:pPr>
            <a:endParaRPr lang="en-US" dirty="0">
              <a:solidFill>
                <a:schemeClr val="tx1"/>
              </a:solidFill>
            </a:endParaRPr>
          </a:p>
          <a:p>
            <a:pPr lvl="1"/>
            <a:endParaRPr lang="en-US" dirty="0">
              <a:solidFill>
                <a:schemeClr val="tx1"/>
              </a:solidFill>
            </a:endParaRPr>
          </a:p>
          <a:p>
            <a:pPr marL="619200" lvl="2" indent="0">
              <a:buNone/>
            </a:pPr>
            <a:endParaRPr lang="en-US" dirty="0">
              <a:solidFill>
                <a:schemeClr val="tx1"/>
              </a:solidFill>
            </a:endParaRPr>
          </a:p>
          <a:p>
            <a:pPr lvl="1"/>
            <a:endParaRPr lang="en-GB" b="1" dirty="0">
              <a:solidFill>
                <a:schemeClr val="tx1"/>
              </a:solidFill>
            </a:endParaRPr>
          </a:p>
          <a:p>
            <a:pPr lvl="1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Feed-down from </a:t>
            </a:r>
            <a:r>
              <a:rPr lang="en-US" dirty="0" err="1"/>
              <a:t>multipoles</a:t>
            </a:r>
            <a:endParaRPr lang="en-US" dirty="0"/>
          </a:p>
        </p:txBody>
      </p:sp>
      <p:sp>
        <p:nvSpPr>
          <p:cNvPr id="27" name="Rectangle 26"/>
          <p:cNvSpPr>
            <a:spLocks noChangeArrowheads="1"/>
          </p:cNvSpPr>
          <p:nvPr/>
        </p:nvSpPr>
        <p:spPr bwMode="auto">
          <a:xfrm>
            <a:off x="2999657" y="4932031"/>
            <a:ext cx="766834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l">
              <a:buFont typeface="Wingdings" charset="0"/>
              <a:buNone/>
            </a:pPr>
            <a:r>
              <a:rPr lang="en-US" sz="1800" dirty="0">
                <a:latin typeface="Arial"/>
                <a:cs typeface="Arial"/>
              </a:rPr>
              <a:t>2(n+1)-pole                  2(n+1)-pole   2n-pole        2(n-1)-pole            dipole</a:t>
            </a:r>
            <a:endParaRPr lang="en-GB" sz="1800" dirty="0">
              <a:latin typeface="Arial"/>
              <a:cs typeface="Arial"/>
            </a:endParaRPr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2423592" y="2267580"/>
            <a:ext cx="691276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l">
              <a:buFont typeface="Wingdings" charset="0"/>
              <a:buNone/>
            </a:pPr>
            <a:r>
              <a:rPr lang="en-US" sz="1800" dirty="0">
                <a:latin typeface="Arial"/>
                <a:cs typeface="Arial"/>
              </a:rPr>
              <a:t>dipole    quadrupole        sextupole 		           octupole            </a:t>
            </a:r>
            <a:endParaRPr lang="en-GB" sz="1800" dirty="0">
              <a:latin typeface="Arial"/>
              <a:cs typeface="Arial"/>
            </a:endParaRP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65959ED6-F507-08A7-7E71-D807697006BD}"/>
              </a:ext>
            </a:extLst>
          </p:cNvPr>
          <p:cNvGrpSpPr/>
          <p:nvPr/>
        </p:nvGrpSpPr>
        <p:grpSpPr>
          <a:xfrm>
            <a:off x="2612002" y="2083834"/>
            <a:ext cx="7128148" cy="253127"/>
            <a:chOff x="3229261" y="2083834"/>
            <a:chExt cx="7128148" cy="253127"/>
          </a:xfrm>
        </p:grpSpPr>
        <p:sp>
          <p:nvSpPr>
            <p:cNvPr id="18" name="AutoShape 8"/>
            <p:cNvSpPr>
              <a:spLocks/>
            </p:cNvSpPr>
            <p:nvPr/>
          </p:nvSpPr>
          <p:spPr bwMode="auto">
            <a:xfrm rot="5419254">
              <a:off x="3325469" y="1989835"/>
              <a:ext cx="225425" cy="417841"/>
            </a:xfrm>
            <a:prstGeom prst="rightBrace">
              <a:avLst>
                <a:gd name="adj1" fmla="val 16901"/>
                <a:gd name="adj2" fmla="val 49435"/>
              </a:avLst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" name="AutoShape 9"/>
            <p:cNvSpPr>
              <a:spLocks/>
            </p:cNvSpPr>
            <p:nvPr/>
          </p:nvSpPr>
          <p:spPr bwMode="auto">
            <a:xfrm rot="5419254">
              <a:off x="4225562" y="1666432"/>
              <a:ext cx="225425" cy="1065937"/>
            </a:xfrm>
            <a:prstGeom prst="rightBrace">
              <a:avLst>
                <a:gd name="adj1" fmla="val 33803"/>
                <a:gd name="adj2" fmla="val 49435"/>
              </a:avLst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" name="AutoShape 10"/>
            <p:cNvSpPr>
              <a:spLocks/>
            </p:cNvSpPr>
            <p:nvPr/>
          </p:nvSpPr>
          <p:spPr bwMode="auto">
            <a:xfrm rot="5419254">
              <a:off x="5898061" y="1202192"/>
              <a:ext cx="253127" cy="2016411"/>
            </a:xfrm>
            <a:prstGeom prst="rightBrace">
              <a:avLst>
                <a:gd name="adj1" fmla="val 26613"/>
                <a:gd name="adj2" fmla="val 49435"/>
              </a:avLst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" name="AutoShape 10"/>
            <p:cNvSpPr>
              <a:spLocks/>
            </p:cNvSpPr>
            <p:nvPr/>
          </p:nvSpPr>
          <p:spPr bwMode="auto">
            <a:xfrm rot="5419254">
              <a:off x="8682813" y="647332"/>
              <a:ext cx="236285" cy="3112906"/>
            </a:xfrm>
            <a:prstGeom prst="rightBrace">
              <a:avLst>
                <a:gd name="adj1" fmla="val 26613"/>
                <a:gd name="adj2" fmla="val 49435"/>
              </a:avLst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62592362-E40D-36D8-24BE-ABFDAEAD3007}"/>
              </a:ext>
            </a:extLst>
          </p:cNvPr>
          <p:cNvSpPr txBox="1"/>
          <p:nvPr/>
        </p:nvSpPr>
        <p:spPr>
          <a:xfrm>
            <a:off x="3104502" y="1522241"/>
            <a:ext cx="597920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buNone/>
            </a:pPr>
            <a:r>
              <a:rPr lang="en-CH" sz="1400" b="1" dirty="0">
                <a:solidFill>
                  <a:schemeClr val="accent3"/>
                </a:solidFill>
                <a:latin typeface="+mn-lt"/>
              </a:rPr>
              <a:t>normal</a:t>
            </a:r>
            <a:endParaRPr lang="en-CH" b="1" dirty="0">
              <a:solidFill>
                <a:schemeClr val="accent3"/>
              </a:solidFill>
              <a:latin typeface="+mn-lt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307861D-3B32-20EC-76B9-C1637286CDDA}"/>
              </a:ext>
            </a:extLst>
          </p:cNvPr>
          <p:cNvSpPr txBox="1"/>
          <p:nvPr/>
        </p:nvSpPr>
        <p:spPr>
          <a:xfrm>
            <a:off x="3901946" y="1521164"/>
            <a:ext cx="437620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buNone/>
            </a:pPr>
            <a:r>
              <a:rPr lang="en-CH" sz="1400" b="1" dirty="0">
                <a:solidFill>
                  <a:schemeClr val="accent5"/>
                </a:solidFill>
                <a:latin typeface="+mn-lt"/>
              </a:rPr>
              <a:t>skew</a:t>
            </a:r>
            <a:endParaRPr lang="en-CH" b="1" dirty="0">
              <a:solidFill>
                <a:schemeClr val="accent5"/>
              </a:solidFill>
              <a:latin typeface="+mn-lt"/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1BFEE72E-4177-6908-4232-CE48C898FD94}"/>
              </a:ext>
            </a:extLst>
          </p:cNvPr>
          <p:cNvSpPr/>
          <p:nvPr/>
        </p:nvSpPr>
        <p:spPr>
          <a:xfrm>
            <a:off x="3187438" y="1768958"/>
            <a:ext cx="449860" cy="365581"/>
          </a:xfrm>
          <a:prstGeom prst="ellipse">
            <a:avLst/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054D609E-DF51-9A06-E15F-C4740B01291B}"/>
              </a:ext>
            </a:extLst>
          </p:cNvPr>
          <p:cNvSpPr/>
          <p:nvPr/>
        </p:nvSpPr>
        <p:spPr>
          <a:xfrm>
            <a:off x="3835510" y="1772816"/>
            <a:ext cx="449860" cy="365581"/>
          </a:xfrm>
          <a:prstGeom prst="ellipse">
            <a:avLst/>
          </a:prstGeom>
          <a:noFill/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12C683D3-77C4-0BBC-BB3E-9F731DBCB417}"/>
              </a:ext>
            </a:extLst>
          </p:cNvPr>
          <p:cNvSpPr/>
          <p:nvPr/>
        </p:nvSpPr>
        <p:spPr>
          <a:xfrm>
            <a:off x="4493098" y="1762589"/>
            <a:ext cx="1097932" cy="365581"/>
          </a:xfrm>
          <a:prstGeom prst="ellipse">
            <a:avLst/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840D44D1-78B3-594A-B95F-6EB6B3B26ABA}"/>
              </a:ext>
            </a:extLst>
          </p:cNvPr>
          <p:cNvSpPr/>
          <p:nvPr/>
        </p:nvSpPr>
        <p:spPr>
          <a:xfrm>
            <a:off x="5789086" y="1765716"/>
            <a:ext cx="657743" cy="365581"/>
          </a:xfrm>
          <a:prstGeom prst="ellipse">
            <a:avLst/>
          </a:prstGeom>
          <a:noFill/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F8DF9817-2C83-815A-724D-21666095E60F}"/>
              </a:ext>
            </a:extLst>
          </p:cNvPr>
          <p:cNvSpPr/>
          <p:nvPr/>
        </p:nvSpPr>
        <p:spPr>
          <a:xfrm>
            <a:off x="6626026" y="1767275"/>
            <a:ext cx="1457955" cy="365581"/>
          </a:xfrm>
          <a:prstGeom prst="ellipse">
            <a:avLst/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4D61A935-BD3D-D4C0-A9C3-23D24F6B1F11}"/>
              </a:ext>
            </a:extLst>
          </p:cNvPr>
          <p:cNvSpPr/>
          <p:nvPr/>
        </p:nvSpPr>
        <p:spPr>
          <a:xfrm>
            <a:off x="8213430" y="1756562"/>
            <a:ext cx="1381929" cy="365581"/>
          </a:xfrm>
          <a:prstGeom prst="ellipse">
            <a:avLst/>
          </a:prstGeom>
          <a:noFill/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D44DC26C-51FD-21BA-99F7-93B3E809B8A1}"/>
              </a:ext>
            </a:extLst>
          </p:cNvPr>
          <p:cNvGrpSpPr/>
          <p:nvPr/>
        </p:nvGrpSpPr>
        <p:grpSpPr>
          <a:xfrm flipV="1">
            <a:off x="2611374" y="2569600"/>
            <a:ext cx="7128802" cy="246850"/>
            <a:chOff x="3229261" y="2083834"/>
            <a:chExt cx="7128802" cy="253127"/>
          </a:xfrm>
        </p:grpSpPr>
        <p:sp>
          <p:nvSpPr>
            <p:cNvPr id="31" name="AutoShape 8">
              <a:extLst>
                <a:ext uri="{FF2B5EF4-FFF2-40B4-BE49-F238E27FC236}">
                  <a16:creationId xmlns:a16="http://schemas.microsoft.com/office/drawing/2014/main" id="{89B5EF38-1C70-EE13-D2A2-44C284D4878F}"/>
                </a:ext>
              </a:extLst>
            </p:cNvPr>
            <p:cNvSpPr>
              <a:spLocks/>
            </p:cNvSpPr>
            <p:nvPr/>
          </p:nvSpPr>
          <p:spPr bwMode="auto">
            <a:xfrm rot="5419254">
              <a:off x="3325469" y="1989835"/>
              <a:ext cx="225425" cy="417841"/>
            </a:xfrm>
            <a:prstGeom prst="rightBrace">
              <a:avLst>
                <a:gd name="adj1" fmla="val 16901"/>
                <a:gd name="adj2" fmla="val 49435"/>
              </a:avLst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" name="AutoShape 9">
              <a:extLst>
                <a:ext uri="{FF2B5EF4-FFF2-40B4-BE49-F238E27FC236}">
                  <a16:creationId xmlns:a16="http://schemas.microsoft.com/office/drawing/2014/main" id="{852EC3A1-1598-F49C-835C-31A1920A5647}"/>
                </a:ext>
              </a:extLst>
            </p:cNvPr>
            <p:cNvSpPr>
              <a:spLocks/>
            </p:cNvSpPr>
            <p:nvPr/>
          </p:nvSpPr>
          <p:spPr bwMode="auto">
            <a:xfrm rot="5419254">
              <a:off x="4225562" y="1666432"/>
              <a:ext cx="225425" cy="1065937"/>
            </a:xfrm>
            <a:prstGeom prst="rightBrace">
              <a:avLst>
                <a:gd name="adj1" fmla="val 33803"/>
                <a:gd name="adj2" fmla="val 49435"/>
              </a:avLst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" name="AutoShape 10">
              <a:extLst>
                <a:ext uri="{FF2B5EF4-FFF2-40B4-BE49-F238E27FC236}">
                  <a16:creationId xmlns:a16="http://schemas.microsoft.com/office/drawing/2014/main" id="{603F9AB6-BD68-045D-4AB9-B70EC0144EDD}"/>
                </a:ext>
              </a:extLst>
            </p:cNvPr>
            <p:cNvSpPr>
              <a:spLocks/>
            </p:cNvSpPr>
            <p:nvPr/>
          </p:nvSpPr>
          <p:spPr bwMode="auto">
            <a:xfrm rot="5419254">
              <a:off x="5898061" y="1202192"/>
              <a:ext cx="253127" cy="2016411"/>
            </a:xfrm>
            <a:prstGeom prst="rightBrace">
              <a:avLst>
                <a:gd name="adj1" fmla="val 26613"/>
                <a:gd name="adj2" fmla="val 49435"/>
              </a:avLst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" name="AutoShape 10">
              <a:extLst>
                <a:ext uri="{FF2B5EF4-FFF2-40B4-BE49-F238E27FC236}">
                  <a16:creationId xmlns:a16="http://schemas.microsoft.com/office/drawing/2014/main" id="{81324732-353F-7D6B-4DF1-630709487419}"/>
                </a:ext>
              </a:extLst>
            </p:cNvPr>
            <p:cNvSpPr>
              <a:spLocks/>
            </p:cNvSpPr>
            <p:nvPr/>
          </p:nvSpPr>
          <p:spPr bwMode="auto">
            <a:xfrm rot="5419254">
              <a:off x="8683141" y="647030"/>
              <a:ext cx="236285" cy="3113558"/>
            </a:xfrm>
            <a:prstGeom prst="rightBrace">
              <a:avLst>
                <a:gd name="adj1" fmla="val 26613"/>
                <a:gd name="adj2" fmla="val 49435"/>
              </a:avLst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pic>
        <p:nvPicPr>
          <p:cNvPr id="38" name="Picture 37">
            <a:extLst>
              <a:ext uri="{FF2B5EF4-FFF2-40B4-BE49-F238E27FC236}">
                <a16:creationId xmlns:a16="http://schemas.microsoft.com/office/drawing/2014/main" id="{0A2D7C70-0A1B-6E77-F098-4A473EABC4E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75730" y="5463640"/>
            <a:ext cx="8460432" cy="314597"/>
          </a:xfrm>
          <a:prstGeom prst="rect">
            <a:avLst/>
          </a:prstGeom>
        </p:spPr>
      </p:pic>
      <p:grpSp>
        <p:nvGrpSpPr>
          <p:cNvPr id="45" name="Group 44">
            <a:extLst>
              <a:ext uri="{FF2B5EF4-FFF2-40B4-BE49-F238E27FC236}">
                <a16:creationId xmlns:a16="http://schemas.microsoft.com/office/drawing/2014/main" id="{7AA18648-F436-35CA-6404-642EC615B93C}"/>
              </a:ext>
            </a:extLst>
          </p:cNvPr>
          <p:cNvGrpSpPr/>
          <p:nvPr/>
        </p:nvGrpSpPr>
        <p:grpSpPr>
          <a:xfrm>
            <a:off x="3503712" y="4732337"/>
            <a:ext cx="6935918" cy="240121"/>
            <a:chOff x="3542111" y="4543340"/>
            <a:chExt cx="6935918" cy="240121"/>
          </a:xfrm>
        </p:grpSpPr>
        <p:sp>
          <p:nvSpPr>
            <p:cNvPr id="17" name="AutoShape 8"/>
            <p:cNvSpPr>
              <a:spLocks/>
            </p:cNvSpPr>
            <p:nvPr/>
          </p:nvSpPr>
          <p:spPr bwMode="auto">
            <a:xfrm rot="5419254">
              <a:off x="6093747" y="4475851"/>
              <a:ext cx="214060" cy="352375"/>
            </a:xfrm>
            <a:prstGeom prst="rightBrace">
              <a:avLst>
                <a:gd name="adj1" fmla="val 14194"/>
                <a:gd name="adj2" fmla="val 49435"/>
              </a:avLst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" name="AutoShape 9"/>
            <p:cNvSpPr>
              <a:spLocks/>
            </p:cNvSpPr>
            <p:nvPr/>
          </p:nvSpPr>
          <p:spPr bwMode="auto">
            <a:xfrm rot="5419254">
              <a:off x="6957108" y="4202370"/>
              <a:ext cx="210385" cy="899948"/>
            </a:xfrm>
            <a:prstGeom prst="rightBrace">
              <a:avLst>
                <a:gd name="adj1" fmla="val 22810"/>
                <a:gd name="adj2" fmla="val 49435"/>
              </a:avLst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" name="AutoShape 10"/>
            <p:cNvSpPr>
              <a:spLocks/>
            </p:cNvSpPr>
            <p:nvPr/>
          </p:nvSpPr>
          <p:spPr bwMode="auto">
            <a:xfrm rot="5419254">
              <a:off x="8358960" y="3865206"/>
              <a:ext cx="236340" cy="1592608"/>
            </a:xfrm>
            <a:prstGeom prst="rightBrace">
              <a:avLst>
                <a:gd name="adj1" fmla="val 36743"/>
                <a:gd name="adj2" fmla="val 49435"/>
              </a:avLst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" name="AutoShape 11"/>
            <p:cNvSpPr>
              <a:spLocks/>
            </p:cNvSpPr>
            <p:nvPr/>
          </p:nvSpPr>
          <p:spPr bwMode="auto">
            <a:xfrm rot="5419254">
              <a:off x="10135436" y="4426862"/>
              <a:ext cx="225425" cy="459761"/>
            </a:xfrm>
            <a:prstGeom prst="rightBrace">
              <a:avLst>
                <a:gd name="adj1" fmla="val 16901"/>
                <a:gd name="adj2" fmla="val 49435"/>
              </a:avLst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" name="AutoShape 8">
              <a:extLst>
                <a:ext uri="{FF2B5EF4-FFF2-40B4-BE49-F238E27FC236}">
                  <a16:creationId xmlns:a16="http://schemas.microsoft.com/office/drawing/2014/main" id="{9D1427B4-4057-6BEA-19AD-D5EBFF12A2C0}"/>
                </a:ext>
              </a:extLst>
            </p:cNvPr>
            <p:cNvSpPr>
              <a:spLocks/>
            </p:cNvSpPr>
            <p:nvPr/>
          </p:nvSpPr>
          <p:spPr bwMode="auto">
            <a:xfrm rot="5419254">
              <a:off x="3611269" y="4500243"/>
              <a:ext cx="214060" cy="352375"/>
            </a:xfrm>
            <a:prstGeom prst="rightBrace">
              <a:avLst>
                <a:gd name="adj1" fmla="val 14194"/>
                <a:gd name="adj2" fmla="val 49435"/>
              </a:avLst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40" name="TextBox 39">
            <a:extLst>
              <a:ext uri="{FF2B5EF4-FFF2-40B4-BE49-F238E27FC236}">
                <a16:creationId xmlns:a16="http://schemas.microsoft.com/office/drawing/2014/main" id="{B6A37E8F-E45A-43BE-DDBC-B0A82A22452E}"/>
              </a:ext>
            </a:extLst>
          </p:cNvPr>
          <p:cNvSpPr txBox="1"/>
          <p:nvPr/>
        </p:nvSpPr>
        <p:spPr>
          <a:xfrm>
            <a:off x="970841" y="4286974"/>
            <a:ext cx="822341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>
              <a:buNone/>
            </a:pPr>
            <a:r>
              <a:rPr lang="en-GB" sz="1600" b="1" dirty="0">
                <a:solidFill>
                  <a:schemeClr val="tx1"/>
                </a:solidFill>
                <a:latin typeface="+mn-lt"/>
              </a:rPr>
              <a:t>(normal)</a:t>
            </a:r>
            <a:endParaRPr lang="en-CH" sz="1600" b="1" dirty="0">
              <a:latin typeface="+mn-lt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3185E4AD-2F9B-E868-6423-56AA3C5B9396}"/>
              </a:ext>
            </a:extLst>
          </p:cNvPr>
          <p:cNvSpPr txBox="1"/>
          <p:nvPr/>
        </p:nvSpPr>
        <p:spPr>
          <a:xfrm>
            <a:off x="1062211" y="5733257"/>
            <a:ext cx="639599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>
              <a:buNone/>
            </a:pPr>
            <a:r>
              <a:rPr lang="en-GB" sz="1600" b="1" dirty="0">
                <a:solidFill>
                  <a:schemeClr val="tx1"/>
                </a:solidFill>
                <a:latin typeface="+mn-lt"/>
              </a:rPr>
              <a:t>(skew)</a:t>
            </a:r>
            <a:endParaRPr lang="en-CH" sz="1600" b="1" dirty="0">
              <a:latin typeface="+mn-lt"/>
            </a:endParaRPr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2A6F6D11-C83A-39F1-0A02-7D4E98E74CA8}"/>
              </a:ext>
            </a:extLst>
          </p:cNvPr>
          <p:cNvGrpSpPr/>
          <p:nvPr/>
        </p:nvGrpSpPr>
        <p:grpSpPr>
          <a:xfrm flipV="1">
            <a:off x="3511168" y="5297938"/>
            <a:ext cx="6935918" cy="215424"/>
            <a:chOff x="3542111" y="4543340"/>
            <a:chExt cx="6935918" cy="240121"/>
          </a:xfrm>
        </p:grpSpPr>
        <p:sp>
          <p:nvSpPr>
            <p:cNvPr id="50" name="AutoShape 8">
              <a:extLst>
                <a:ext uri="{FF2B5EF4-FFF2-40B4-BE49-F238E27FC236}">
                  <a16:creationId xmlns:a16="http://schemas.microsoft.com/office/drawing/2014/main" id="{860A8BDD-A9E7-CBC8-5534-BAEBC498C938}"/>
                </a:ext>
              </a:extLst>
            </p:cNvPr>
            <p:cNvSpPr>
              <a:spLocks/>
            </p:cNvSpPr>
            <p:nvPr/>
          </p:nvSpPr>
          <p:spPr bwMode="auto">
            <a:xfrm rot="5419254">
              <a:off x="6093747" y="4475851"/>
              <a:ext cx="214060" cy="352375"/>
            </a:xfrm>
            <a:prstGeom prst="rightBrace">
              <a:avLst>
                <a:gd name="adj1" fmla="val 14194"/>
                <a:gd name="adj2" fmla="val 49435"/>
              </a:avLst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" name="AutoShape 9">
              <a:extLst>
                <a:ext uri="{FF2B5EF4-FFF2-40B4-BE49-F238E27FC236}">
                  <a16:creationId xmlns:a16="http://schemas.microsoft.com/office/drawing/2014/main" id="{6BCAE676-AC94-4E96-C2E5-2D9A5FEC89B0}"/>
                </a:ext>
              </a:extLst>
            </p:cNvPr>
            <p:cNvSpPr>
              <a:spLocks/>
            </p:cNvSpPr>
            <p:nvPr/>
          </p:nvSpPr>
          <p:spPr bwMode="auto">
            <a:xfrm rot="5419254">
              <a:off x="6957108" y="4202370"/>
              <a:ext cx="210385" cy="899948"/>
            </a:xfrm>
            <a:prstGeom prst="rightBrace">
              <a:avLst>
                <a:gd name="adj1" fmla="val 22810"/>
                <a:gd name="adj2" fmla="val 49435"/>
              </a:avLst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" name="AutoShape 10">
              <a:extLst>
                <a:ext uri="{FF2B5EF4-FFF2-40B4-BE49-F238E27FC236}">
                  <a16:creationId xmlns:a16="http://schemas.microsoft.com/office/drawing/2014/main" id="{5CB0F532-7FCA-6A78-FD0B-0D9355ADC1FF}"/>
                </a:ext>
              </a:extLst>
            </p:cNvPr>
            <p:cNvSpPr>
              <a:spLocks/>
            </p:cNvSpPr>
            <p:nvPr/>
          </p:nvSpPr>
          <p:spPr bwMode="auto">
            <a:xfrm rot="5419254">
              <a:off x="8358960" y="3865206"/>
              <a:ext cx="236340" cy="1592608"/>
            </a:xfrm>
            <a:prstGeom prst="rightBrace">
              <a:avLst>
                <a:gd name="adj1" fmla="val 36743"/>
                <a:gd name="adj2" fmla="val 49435"/>
              </a:avLst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3" name="AutoShape 11">
              <a:extLst>
                <a:ext uri="{FF2B5EF4-FFF2-40B4-BE49-F238E27FC236}">
                  <a16:creationId xmlns:a16="http://schemas.microsoft.com/office/drawing/2014/main" id="{BB9B0E75-A981-7157-5F16-2E942CDD56EA}"/>
                </a:ext>
              </a:extLst>
            </p:cNvPr>
            <p:cNvSpPr>
              <a:spLocks/>
            </p:cNvSpPr>
            <p:nvPr/>
          </p:nvSpPr>
          <p:spPr bwMode="auto">
            <a:xfrm rot="5419254">
              <a:off x="10135436" y="4426862"/>
              <a:ext cx="225425" cy="459761"/>
            </a:xfrm>
            <a:prstGeom prst="rightBrace">
              <a:avLst>
                <a:gd name="adj1" fmla="val 16901"/>
                <a:gd name="adj2" fmla="val 49435"/>
              </a:avLst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4" name="AutoShape 8">
              <a:extLst>
                <a:ext uri="{FF2B5EF4-FFF2-40B4-BE49-F238E27FC236}">
                  <a16:creationId xmlns:a16="http://schemas.microsoft.com/office/drawing/2014/main" id="{328EBBAB-6ACA-BB5F-5E5F-471845D876EA}"/>
                </a:ext>
              </a:extLst>
            </p:cNvPr>
            <p:cNvSpPr>
              <a:spLocks/>
            </p:cNvSpPr>
            <p:nvPr/>
          </p:nvSpPr>
          <p:spPr bwMode="auto">
            <a:xfrm rot="5419254">
              <a:off x="3611269" y="4500243"/>
              <a:ext cx="214060" cy="352375"/>
            </a:xfrm>
            <a:prstGeom prst="rightBrace">
              <a:avLst>
                <a:gd name="adj1" fmla="val 14194"/>
                <a:gd name="adj2" fmla="val 49435"/>
              </a:avLst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pic>
        <p:nvPicPr>
          <p:cNvPr id="55" name="Picture 54">
            <a:extLst>
              <a:ext uri="{FF2B5EF4-FFF2-40B4-BE49-F238E27FC236}">
                <a16:creationId xmlns:a16="http://schemas.microsoft.com/office/drawing/2014/main" id="{404CA2E6-FC0E-3C29-9BA1-0E31B90EEF8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47212" y="4410085"/>
            <a:ext cx="8460432" cy="314597"/>
          </a:xfrm>
          <a:prstGeom prst="rect">
            <a:avLst/>
          </a:prstGeom>
        </p:spPr>
      </p:pic>
      <p:pic>
        <p:nvPicPr>
          <p:cNvPr id="56" name="Picture 55">
            <a:extLst>
              <a:ext uri="{FF2B5EF4-FFF2-40B4-BE49-F238E27FC236}">
                <a16:creationId xmlns:a16="http://schemas.microsoft.com/office/drawing/2014/main" id="{65AF109C-0A3B-5161-0D36-745D70ED90C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47212" y="4149080"/>
            <a:ext cx="1303547" cy="233970"/>
          </a:xfrm>
          <a:prstGeom prst="rect">
            <a:avLst/>
          </a:prstGeom>
        </p:spPr>
      </p:pic>
      <p:pic>
        <p:nvPicPr>
          <p:cNvPr id="57" name="Picture 56">
            <a:extLst>
              <a:ext uri="{FF2B5EF4-FFF2-40B4-BE49-F238E27FC236}">
                <a16:creationId xmlns:a16="http://schemas.microsoft.com/office/drawing/2014/main" id="{E9ACD4FB-DF73-127C-6E59-8EEEFEC705E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175730" y="5922254"/>
            <a:ext cx="1275029" cy="241815"/>
          </a:xfrm>
          <a:prstGeom prst="rect">
            <a:avLst/>
          </a:prstGeom>
        </p:spPr>
      </p:pic>
      <p:sp>
        <p:nvSpPr>
          <p:cNvPr id="58" name="Left Brace 57">
            <a:extLst>
              <a:ext uri="{FF2B5EF4-FFF2-40B4-BE49-F238E27FC236}">
                <a16:creationId xmlns:a16="http://schemas.microsoft.com/office/drawing/2014/main" id="{4580D427-907E-9110-F603-04298AA342C9}"/>
              </a:ext>
            </a:extLst>
          </p:cNvPr>
          <p:cNvSpPr/>
          <p:nvPr/>
        </p:nvSpPr>
        <p:spPr>
          <a:xfrm>
            <a:off x="1835876" y="4139321"/>
            <a:ext cx="155668" cy="585361"/>
          </a:xfrm>
          <a:prstGeom prst="leftBrac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59" name="Left Brace 58">
            <a:extLst>
              <a:ext uri="{FF2B5EF4-FFF2-40B4-BE49-F238E27FC236}">
                <a16:creationId xmlns:a16="http://schemas.microsoft.com/office/drawing/2014/main" id="{F4368AAE-5157-F9B1-7E9F-905FB1C94031}"/>
              </a:ext>
            </a:extLst>
          </p:cNvPr>
          <p:cNvSpPr/>
          <p:nvPr/>
        </p:nvSpPr>
        <p:spPr>
          <a:xfrm>
            <a:off x="1835876" y="5578708"/>
            <a:ext cx="155668" cy="585361"/>
          </a:xfrm>
          <a:prstGeom prst="leftBrac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4501EE81-083F-89D3-1928-FB9A47FD84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3A6368-AF59-48F8-8F36-DF9B370C3190}" type="datetime1">
              <a:rPr lang="en-US" smtClean="0"/>
              <a:t>6/4/2024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EE65E928-6C69-DF5E-209B-B0BA3C3F42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Linear Imperfections and Correction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9B17086D-9D10-A32F-0C6E-66135BF6FF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43</a:t>
            </a:fld>
            <a:endParaRPr lang="en-US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043F6199-FE4D-CD41-2C1B-9BA1903CB5A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135560" y="1820847"/>
            <a:ext cx="8109219" cy="266400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5ACFACAF-F230-CED5-5902-C75BA4D4D7E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135560" y="2764548"/>
            <a:ext cx="8104673" cy="255600"/>
          </a:xfrm>
          <a:prstGeom prst="rect">
            <a:avLst/>
          </a:prstGeom>
        </p:spPr>
      </p:pic>
      <p:sp>
        <p:nvSpPr>
          <p:cNvPr id="11" name="Oval 10">
            <a:extLst>
              <a:ext uri="{FF2B5EF4-FFF2-40B4-BE49-F238E27FC236}">
                <a16:creationId xmlns:a16="http://schemas.microsoft.com/office/drawing/2014/main" id="{4C9FAC8C-F952-E36B-68F0-156C8F034C5A}"/>
              </a:ext>
            </a:extLst>
          </p:cNvPr>
          <p:cNvSpPr/>
          <p:nvPr/>
        </p:nvSpPr>
        <p:spPr>
          <a:xfrm>
            <a:off x="3187438" y="2712399"/>
            <a:ext cx="449860" cy="365581"/>
          </a:xfrm>
          <a:prstGeom prst="ellipse">
            <a:avLst/>
          </a:prstGeom>
          <a:noFill/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A929D233-C2A8-E070-0DE0-ED3414EBF5A2}"/>
              </a:ext>
            </a:extLst>
          </p:cNvPr>
          <p:cNvSpPr/>
          <p:nvPr/>
        </p:nvSpPr>
        <p:spPr>
          <a:xfrm>
            <a:off x="3792876" y="2700294"/>
            <a:ext cx="449860" cy="365581"/>
          </a:xfrm>
          <a:prstGeom prst="ellipse">
            <a:avLst/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5387814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40" grpId="0"/>
      <p:bldP spid="42" grpId="0"/>
      <p:bldP spid="58" grpId="0" animBg="1"/>
      <p:bldP spid="59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1"/>
            <a:r>
              <a:rPr lang="en-US" dirty="0">
                <a:solidFill>
                  <a:schemeClr val="tx1"/>
                </a:solidFill>
              </a:rPr>
              <a:t>Let’s </a:t>
            </a:r>
            <a:r>
              <a:rPr lang="en-US" b="1" dirty="0">
                <a:solidFill>
                  <a:schemeClr val="tx1"/>
                </a:solidFill>
              </a:rPr>
              <a:t>explicitly</a:t>
            </a:r>
            <a:r>
              <a:rPr lang="en-US" dirty="0">
                <a:solidFill>
                  <a:schemeClr val="tx1"/>
                </a:solidFill>
              </a:rPr>
              <a:t> write the vertical/horizontal </a:t>
            </a:r>
            <a:r>
              <a:rPr lang="en-US" b="1" dirty="0">
                <a:solidFill>
                  <a:schemeClr val="tx1"/>
                </a:solidFill>
              </a:rPr>
              <a:t>field</a:t>
            </a:r>
            <a:r>
              <a:rPr lang="en-US" dirty="0">
                <a:solidFill>
                  <a:schemeClr val="tx1"/>
                </a:solidFill>
              </a:rPr>
              <a:t> as the </a:t>
            </a:r>
            <a:r>
              <a:rPr lang="en-US" b="1" dirty="0">
                <a:solidFill>
                  <a:schemeClr val="tx1"/>
                </a:solidFill>
              </a:rPr>
              <a:t>sum of all multipole</a:t>
            </a:r>
            <a:r>
              <a:rPr lang="en-US" dirty="0">
                <a:solidFill>
                  <a:schemeClr val="tx1"/>
                </a:solidFill>
              </a:rPr>
              <a:t> components</a:t>
            </a:r>
          </a:p>
          <a:p>
            <a:pPr lvl="1"/>
            <a:endParaRPr lang="en-GB" dirty="0">
              <a:solidFill>
                <a:srgbClr val="FF0000"/>
              </a:solidFill>
            </a:endParaRPr>
          </a:p>
          <a:p>
            <a:pPr lvl="1"/>
            <a:endParaRPr lang="en-GB" dirty="0">
              <a:solidFill>
                <a:srgbClr val="FF0000"/>
              </a:solidFill>
            </a:endParaRPr>
          </a:p>
          <a:p>
            <a:endParaRPr lang="en-GB" dirty="0"/>
          </a:p>
          <a:p>
            <a:endParaRPr lang="en-GB" dirty="0"/>
          </a:p>
          <a:p>
            <a:pPr lvl="1"/>
            <a:r>
              <a:rPr lang="en-GB" dirty="0">
                <a:solidFill>
                  <a:schemeClr val="tx1"/>
                </a:solidFill>
              </a:rPr>
              <a:t>A </a:t>
            </a:r>
            <a:r>
              <a:rPr lang="en-US" b="1" dirty="0">
                <a:solidFill>
                  <a:schemeClr val="tx1"/>
                </a:solidFill>
              </a:rPr>
              <a:t>vertical offset </a:t>
            </a:r>
            <a:r>
              <a:rPr lang="en-GB" dirty="0">
                <a:solidFill>
                  <a:schemeClr val="tx1"/>
                </a:solidFill>
              </a:rPr>
              <a:t>(-𝛿</a:t>
            </a:r>
            <a:r>
              <a:rPr lang="en-GB" i="1" dirty="0">
                <a:solidFill>
                  <a:schemeClr val="tx1"/>
                </a:solidFill>
              </a:rPr>
              <a:t>y</a:t>
            </a:r>
            <a:r>
              <a:rPr lang="en-GB" dirty="0">
                <a:solidFill>
                  <a:schemeClr val="tx1"/>
                </a:solidFill>
              </a:rPr>
              <a:t>) </a:t>
            </a:r>
            <a:r>
              <a:rPr lang="en-US" dirty="0">
                <a:solidFill>
                  <a:schemeClr val="tx1"/>
                </a:solidFill>
              </a:rPr>
              <a:t>in normal(skew) magnets </a:t>
            </a:r>
            <a:r>
              <a:rPr lang="en-GB" dirty="0">
                <a:solidFill>
                  <a:schemeClr val="tx1"/>
                </a:solidFill>
              </a:rPr>
              <a:t>of </a:t>
            </a:r>
            <a:r>
              <a:rPr lang="en-GB" b="1" dirty="0">
                <a:solidFill>
                  <a:schemeClr val="tx1"/>
                </a:solidFill>
              </a:rPr>
              <a:t>order </a:t>
            </a:r>
            <a:r>
              <a:rPr lang="en-GB" b="1" i="1" dirty="0">
                <a:solidFill>
                  <a:schemeClr val="tx1"/>
                </a:solidFill>
              </a:rPr>
              <a:t>n</a:t>
            </a:r>
            <a:r>
              <a:rPr lang="en-GB" dirty="0">
                <a:solidFill>
                  <a:schemeClr val="tx1"/>
                </a:solidFill>
              </a:rPr>
              <a:t> </a:t>
            </a:r>
            <a:r>
              <a:rPr lang="en-US" dirty="0">
                <a:solidFill>
                  <a:schemeClr val="tx1"/>
                </a:solidFill>
              </a:rPr>
              <a:t>results in </a:t>
            </a:r>
            <a:r>
              <a:rPr lang="en-US" b="1" dirty="0">
                <a:solidFill>
                  <a:srgbClr val="FF0000"/>
                </a:solidFill>
              </a:rPr>
              <a:t>alternating</a:t>
            </a:r>
            <a:r>
              <a:rPr lang="en-US" dirty="0">
                <a:solidFill>
                  <a:schemeClr val="tx1"/>
                </a:solidFill>
              </a:rPr>
              <a:t> skew(normal) and normal(skew) </a:t>
            </a:r>
            <a:r>
              <a:rPr lang="en-US" b="1" dirty="0">
                <a:solidFill>
                  <a:schemeClr val="tx1"/>
                </a:solidFill>
              </a:rPr>
              <a:t>feed-down components </a:t>
            </a:r>
            <a:r>
              <a:rPr lang="en-US" dirty="0">
                <a:solidFill>
                  <a:schemeClr val="tx1"/>
                </a:solidFill>
              </a:rPr>
              <a:t>for x=0 </a:t>
            </a:r>
            <a:r>
              <a:rPr lang="en-GB" b="1" dirty="0">
                <a:solidFill>
                  <a:schemeClr val="tx1"/>
                </a:solidFill>
              </a:rPr>
              <a:t>of all lower orders!</a:t>
            </a:r>
            <a:r>
              <a:rPr lang="en-GB" dirty="0">
                <a:solidFill>
                  <a:schemeClr val="tx1"/>
                </a:solidFill>
              </a:rPr>
              <a:t>, </a:t>
            </a:r>
            <a:r>
              <a:rPr lang="en-US" dirty="0">
                <a:solidFill>
                  <a:schemeClr val="tx1"/>
                </a:solidFill>
              </a:rPr>
              <a:t>as can be worked out looking at n-order terms are defined (for x=0):</a:t>
            </a:r>
          </a:p>
          <a:p>
            <a:pPr lvl="1"/>
            <a:endParaRPr lang="en-US" dirty="0">
              <a:solidFill>
                <a:schemeClr val="tx1"/>
              </a:solidFill>
            </a:endParaRPr>
          </a:p>
          <a:p>
            <a:pPr marL="324000" lvl="2" indent="0">
              <a:buNone/>
            </a:pPr>
            <a:endParaRPr lang="en-US" dirty="0">
              <a:solidFill>
                <a:schemeClr val="tx1"/>
              </a:solidFill>
            </a:endParaRPr>
          </a:p>
          <a:p>
            <a:pPr lvl="2"/>
            <a:endParaRPr lang="en-US" dirty="0">
              <a:solidFill>
                <a:schemeClr val="tx1"/>
              </a:solidFill>
            </a:endParaRPr>
          </a:p>
          <a:p>
            <a:pPr lvl="2"/>
            <a:r>
              <a:rPr lang="en-US" dirty="0">
                <a:solidFill>
                  <a:schemeClr val="tx1"/>
                </a:solidFill>
              </a:rPr>
              <a:t>E.g. </a:t>
            </a:r>
            <a:r>
              <a:rPr lang="en-US" b="1" dirty="0">
                <a:solidFill>
                  <a:schemeClr val="tx1"/>
                </a:solidFill>
              </a:rPr>
              <a:t>n even</a:t>
            </a:r>
            <a:r>
              <a:rPr lang="en-US" dirty="0">
                <a:solidFill>
                  <a:schemeClr val="tx1"/>
                </a:solidFill>
              </a:rPr>
              <a:t>, </a:t>
            </a:r>
            <a:r>
              <a:rPr lang="en-US" b="1" dirty="0">
                <a:solidFill>
                  <a:schemeClr val="accent3"/>
                </a:solidFill>
              </a:rPr>
              <a:t>normal</a:t>
            </a:r>
            <a:r>
              <a:rPr lang="en-US" dirty="0">
                <a:solidFill>
                  <a:schemeClr val="tx1"/>
                </a:solidFill>
              </a:rPr>
              <a:t> magnet:</a:t>
            </a:r>
          </a:p>
          <a:p>
            <a:pPr marL="619200" lvl="2" indent="0">
              <a:buNone/>
            </a:pPr>
            <a:endParaRPr lang="en-US" dirty="0">
              <a:solidFill>
                <a:schemeClr val="tx1"/>
              </a:solidFill>
            </a:endParaRPr>
          </a:p>
          <a:p>
            <a:pPr lvl="1"/>
            <a:endParaRPr lang="en-GB" b="1" dirty="0">
              <a:solidFill>
                <a:schemeClr val="tx1"/>
              </a:solidFill>
            </a:endParaRPr>
          </a:p>
          <a:p>
            <a:pPr lvl="1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Feed-down from </a:t>
            </a:r>
            <a:r>
              <a:rPr lang="en-US" dirty="0" err="1"/>
              <a:t>multipoles</a:t>
            </a:r>
            <a:endParaRPr lang="en-US" dirty="0"/>
          </a:p>
        </p:txBody>
      </p:sp>
      <p:pic>
        <p:nvPicPr>
          <p:cNvPr id="33" name="Picture 32" descr="B_y(x_!=_!0)_=_i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1920" y="4432543"/>
            <a:ext cx="1994848" cy="255155"/>
          </a:xfrm>
          <a:prstGeom prst="rect">
            <a:avLst/>
          </a:prstGeom>
        </p:spPr>
      </p:pic>
      <p:pic>
        <p:nvPicPr>
          <p:cNvPr id="35" name="Picture 34" descr="B_y(x_!=_!0)_=_i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8216" y="4400857"/>
            <a:ext cx="2226808" cy="289949"/>
          </a:xfrm>
          <a:prstGeom prst="rect">
            <a:avLst/>
          </a:prstGeom>
        </p:spPr>
      </p:pic>
      <p:pic>
        <p:nvPicPr>
          <p:cNvPr id="10" name="Picture 9" descr="B_x(x_!=_!0)_=_i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1920" y="4792583"/>
            <a:ext cx="1994848" cy="243557"/>
          </a:xfrm>
          <a:prstGeom prst="rect">
            <a:avLst/>
          </a:prstGeom>
        </p:spPr>
      </p:pic>
      <p:pic>
        <p:nvPicPr>
          <p:cNvPr id="11" name="Picture 10" descr="B_x(x_!=_!0)_=_i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8623" y="4767178"/>
            <a:ext cx="2226808" cy="278351"/>
          </a:xfrm>
          <a:prstGeom prst="rect">
            <a:avLst/>
          </a:prstGeom>
        </p:spPr>
      </p:pic>
      <p:sp>
        <p:nvSpPr>
          <p:cNvPr id="44" name="TextBox 43"/>
          <p:cNvSpPr txBox="1"/>
          <p:nvPr/>
        </p:nvSpPr>
        <p:spPr>
          <a:xfrm>
            <a:off x="1614845" y="4513097"/>
            <a:ext cx="73893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2" algn="l">
              <a:buNone/>
            </a:pPr>
            <a:r>
              <a:rPr lang="en-US" sz="1800" dirty="0">
                <a:latin typeface="Arial"/>
                <a:cs typeface="Arial"/>
              </a:rPr>
              <a:t>for n = even                                             for n = odd</a:t>
            </a:r>
          </a:p>
        </p:txBody>
      </p:sp>
      <p:sp>
        <p:nvSpPr>
          <p:cNvPr id="46" name="Left Brace 45"/>
          <p:cNvSpPr/>
          <p:nvPr/>
        </p:nvSpPr>
        <p:spPr>
          <a:xfrm>
            <a:off x="3057508" y="4397616"/>
            <a:ext cx="130268" cy="648072"/>
          </a:xfrm>
          <a:prstGeom prst="leftBrace">
            <a:avLst>
              <a:gd name="adj1" fmla="val 19890"/>
              <a:gd name="adj2" fmla="val 50000"/>
            </a:avLst>
          </a:prstGeom>
          <a:ln>
            <a:solidFill>
              <a:schemeClr val="tx1"/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Left Brace 46"/>
          <p:cNvSpPr/>
          <p:nvPr/>
        </p:nvSpPr>
        <p:spPr>
          <a:xfrm>
            <a:off x="6985195" y="4398555"/>
            <a:ext cx="130268" cy="648072"/>
          </a:xfrm>
          <a:prstGeom prst="leftBrace">
            <a:avLst>
              <a:gd name="adj1" fmla="val 19890"/>
              <a:gd name="adj2" fmla="val 50000"/>
            </a:avLst>
          </a:prstGeom>
          <a:ln>
            <a:solidFill>
              <a:schemeClr val="tx1"/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F434903-3DBD-992A-D2AE-F6F1784A2A6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847528" y="5752124"/>
            <a:ext cx="7652412" cy="303065"/>
          </a:xfrm>
          <a:prstGeom prst="rect">
            <a:avLst/>
          </a:prstGeom>
        </p:spPr>
      </p:pic>
      <p:grpSp>
        <p:nvGrpSpPr>
          <p:cNvPr id="50" name="Group 49">
            <a:extLst>
              <a:ext uri="{FF2B5EF4-FFF2-40B4-BE49-F238E27FC236}">
                <a16:creationId xmlns:a16="http://schemas.microsoft.com/office/drawing/2014/main" id="{1D513462-E115-19A5-7B60-3BF683FF1AF4}"/>
              </a:ext>
            </a:extLst>
          </p:cNvPr>
          <p:cNvGrpSpPr/>
          <p:nvPr/>
        </p:nvGrpSpPr>
        <p:grpSpPr>
          <a:xfrm>
            <a:off x="6073585" y="4193551"/>
            <a:ext cx="4574706" cy="1892895"/>
            <a:chOff x="6073585" y="4193551"/>
            <a:chExt cx="4574706" cy="1892895"/>
          </a:xfrm>
        </p:grpSpPr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1B57C19F-DF1F-F7D2-06CD-F5BACC281143}"/>
                </a:ext>
              </a:extLst>
            </p:cNvPr>
            <p:cNvSpPr txBox="1"/>
            <p:nvPr/>
          </p:nvSpPr>
          <p:spPr>
            <a:xfrm>
              <a:off x="6389549" y="5156584"/>
              <a:ext cx="2792431" cy="47397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buNone/>
              </a:pPr>
              <a:r>
                <a:rPr lang="en-US" sz="1400" b="1" i="1" dirty="0">
                  <a:solidFill>
                    <a:schemeClr val="accent5"/>
                  </a:solidFill>
                  <a:latin typeface="+mn-lt"/>
                </a:rPr>
                <a:t>Odd exponent</a:t>
              </a:r>
              <a:r>
                <a:rPr lang="en-US" sz="1400" b="1" dirty="0">
                  <a:solidFill>
                    <a:schemeClr val="accent5"/>
                  </a:solidFill>
                  <a:latin typeface="+mn-lt"/>
                </a:rPr>
                <a:t>,</a:t>
              </a:r>
            </a:p>
            <a:p>
              <a:pPr>
                <a:buNone/>
              </a:pPr>
              <a:r>
                <a:rPr lang="en-US" sz="1400" b="1" dirty="0">
                  <a:solidFill>
                    <a:schemeClr val="accent5"/>
                  </a:solidFill>
                  <a:latin typeface="+mn-lt"/>
                </a:rPr>
                <a:t>i.e. it must be a </a:t>
              </a:r>
              <a:r>
                <a:rPr lang="en-CH" sz="1400" b="1" dirty="0">
                  <a:solidFill>
                    <a:schemeClr val="accent5"/>
                  </a:solidFill>
                  <a:latin typeface="+mn-lt"/>
                </a:rPr>
                <a:t>skew component</a:t>
              </a:r>
              <a:endParaRPr lang="en-CH" b="1" dirty="0">
                <a:solidFill>
                  <a:schemeClr val="accent5"/>
                </a:solidFill>
                <a:latin typeface="+mn-lt"/>
              </a:endParaRPr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6C0861F7-5451-3530-BBFF-0DB7C1927698}"/>
                </a:ext>
              </a:extLst>
            </p:cNvPr>
            <p:cNvSpPr/>
            <p:nvPr/>
          </p:nvSpPr>
          <p:spPr>
            <a:xfrm>
              <a:off x="6073585" y="5720865"/>
              <a:ext cx="449860" cy="365581"/>
            </a:xfrm>
            <a:prstGeom prst="ellipse">
              <a:avLst/>
            </a:prstGeom>
            <a:noFill/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cxnSp>
          <p:nvCxnSpPr>
            <p:cNvPr id="42" name="Straight Arrow Connector 41">
              <a:extLst>
                <a:ext uri="{FF2B5EF4-FFF2-40B4-BE49-F238E27FC236}">
                  <a16:creationId xmlns:a16="http://schemas.microsoft.com/office/drawing/2014/main" id="{8983313D-12D4-903F-3DD0-EBEB15E6224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441629" y="5654969"/>
              <a:ext cx="141879" cy="96057"/>
            </a:xfrm>
            <a:prstGeom prst="straightConnector1">
              <a:avLst/>
            </a:prstGeom>
            <a:ln>
              <a:solidFill>
                <a:schemeClr val="accent5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Freeform 42">
              <a:extLst>
                <a:ext uri="{FF2B5EF4-FFF2-40B4-BE49-F238E27FC236}">
                  <a16:creationId xmlns:a16="http://schemas.microsoft.com/office/drawing/2014/main" id="{E58E23C3-BCF5-115B-5715-7A3B2FE0B6AB}"/>
                </a:ext>
              </a:extLst>
            </p:cNvPr>
            <p:cNvSpPr/>
            <p:nvPr/>
          </p:nvSpPr>
          <p:spPr>
            <a:xfrm>
              <a:off x="8863890" y="4193551"/>
              <a:ext cx="1784401" cy="1107657"/>
            </a:xfrm>
            <a:custGeom>
              <a:avLst/>
              <a:gdLst>
                <a:gd name="connsiteX0" fmla="*/ 0 w 1630272"/>
                <a:gd name="connsiteY0" fmla="*/ 1123784 h 1123784"/>
                <a:gd name="connsiteX1" fmla="*/ 1213164 w 1630272"/>
                <a:gd name="connsiteY1" fmla="*/ 888394 h 1123784"/>
                <a:gd name="connsiteX2" fmla="*/ 1629623 w 1630272"/>
                <a:gd name="connsiteY2" fmla="*/ 336133 h 1123784"/>
                <a:gd name="connsiteX3" fmla="*/ 1140736 w 1630272"/>
                <a:gd name="connsiteY3" fmla="*/ 1154 h 1123784"/>
                <a:gd name="connsiteX4" fmla="*/ 298764 w 1630272"/>
                <a:gd name="connsiteY4" fmla="*/ 218438 h 1123784"/>
                <a:gd name="connsiteX0" fmla="*/ 0 w 1847220"/>
                <a:gd name="connsiteY0" fmla="*/ 1123784 h 1123784"/>
                <a:gd name="connsiteX1" fmla="*/ 1213164 w 1847220"/>
                <a:gd name="connsiteY1" fmla="*/ 888394 h 1123784"/>
                <a:gd name="connsiteX2" fmla="*/ 1846906 w 1847220"/>
                <a:gd name="connsiteY2" fmla="*/ 236545 h 1123784"/>
                <a:gd name="connsiteX3" fmla="*/ 1140736 w 1847220"/>
                <a:gd name="connsiteY3" fmla="*/ 1154 h 1123784"/>
                <a:gd name="connsiteX4" fmla="*/ 298764 w 1847220"/>
                <a:gd name="connsiteY4" fmla="*/ 218438 h 1123784"/>
                <a:gd name="connsiteX0" fmla="*/ 0 w 1846987"/>
                <a:gd name="connsiteY0" fmla="*/ 1105768 h 1105768"/>
                <a:gd name="connsiteX1" fmla="*/ 1213164 w 1846987"/>
                <a:gd name="connsiteY1" fmla="*/ 870378 h 1105768"/>
                <a:gd name="connsiteX2" fmla="*/ 1846906 w 1846987"/>
                <a:gd name="connsiteY2" fmla="*/ 218529 h 1105768"/>
                <a:gd name="connsiteX3" fmla="*/ 1176950 w 1846987"/>
                <a:gd name="connsiteY3" fmla="*/ 1245 h 1105768"/>
                <a:gd name="connsiteX4" fmla="*/ 298764 w 1846987"/>
                <a:gd name="connsiteY4" fmla="*/ 200422 h 1105768"/>
                <a:gd name="connsiteX0" fmla="*/ 0 w 1846987"/>
                <a:gd name="connsiteY0" fmla="*/ 1108601 h 1108601"/>
                <a:gd name="connsiteX1" fmla="*/ 1213164 w 1846987"/>
                <a:gd name="connsiteY1" fmla="*/ 873211 h 1108601"/>
                <a:gd name="connsiteX2" fmla="*/ 1846906 w 1846987"/>
                <a:gd name="connsiteY2" fmla="*/ 221362 h 1108601"/>
                <a:gd name="connsiteX3" fmla="*/ 1176950 w 1846987"/>
                <a:gd name="connsiteY3" fmla="*/ 4078 h 1108601"/>
                <a:gd name="connsiteX4" fmla="*/ 298764 w 1846987"/>
                <a:gd name="connsiteY4" fmla="*/ 203255 h 1108601"/>
                <a:gd name="connsiteX0" fmla="*/ 0 w 1846987"/>
                <a:gd name="connsiteY0" fmla="*/ 1106505 h 1106505"/>
                <a:gd name="connsiteX1" fmla="*/ 1213164 w 1846987"/>
                <a:gd name="connsiteY1" fmla="*/ 871115 h 1106505"/>
                <a:gd name="connsiteX2" fmla="*/ 1846906 w 1846987"/>
                <a:gd name="connsiteY2" fmla="*/ 219266 h 1106505"/>
                <a:gd name="connsiteX3" fmla="*/ 1176950 w 1846987"/>
                <a:gd name="connsiteY3" fmla="*/ 1982 h 1106505"/>
                <a:gd name="connsiteX4" fmla="*/ 298764 w 1846987"/>
                <a:gd name="connsiteY4" fmla="*/ 201159 h 1106505"/>
                <a:gd name="connsiteX0" fmla="*/ 0 w 1901298"/>
                <a:gd name="connsiteY0" fmla="*/ 1105285 h 1105285"/>
                <a:gd name="connsiteX1" fmla="*/ 1213164 w 1901298"/>
                <a:gd name="connsiteY1" fmla="*/ 869895 h 1105285"/>
                <a:gd name="connsiteX2" fmla="*/ 1901227 w 1901298"/>
                <a:gd name="connsiteY2" fmla="*/ 290473 h 1105285"/>
                <a:gd name="connsiteX3" fmla="*/ 1176950 w 1901298"/>
                <a:gd name="connsiteY3" fmla="*/ 762 h 1105285"/>
                <a:gd name="connsiteX4" fmla="*/ 298764 w 1901298"/>
                <a:gd name="connsiteY4" fmla="*/ 199939 h 1105285"/>
                <a:gd name="connsiteX0" fmla="*/ 0 w 1902281"/>
                <a:gd name="connsiteY0" fmla="*/ 1105285 h 1105285"/>
                <a:gd name="connsiteX1" fmla="*/ 1213164 w 1902281"/>
                <a:gd name="connsiteY1" fmla="*/ 869895 h 1105285"/>
                <a:gd name="connsiteX2" fmla="*/ 1901227 w 1902281"/>
                <a:gd name="connsiteY2" fmla="*/ 290473 h 1105285"/>
                <a:gd name="connsiteX3" fmla="*/ 1176950 w 1902281"/>
                <a:gd name="connsiteY3" fmla="*/ 762 h 1105285"/>
                <a:gd name="connsiteX4" fmla="*/ 298764 w 1902281"/>
                <a:gd name="connsiteY4" fmla="*/ 199939 h 1105285"/>
                <a:gd name="connsiteX0" fmla="*/ 0 w 1902281"/>
                <a:gd name="connsiteY0" fmla="*/ 1114069 h 1114069"/>
                <a:gd name="connsiteX1" fmla="*/ 1213164 w 1902281"/>
                <a:gd name="connsiteY1" fmla="*/ 878679 h 1114069"/>
                <a:gd name="connsiteX2" fmla="*/ 1901227 w 1902281"/>
                <a:gd name="connsiteY2" fmla="*/ 299257 h 1114069"/>
                <a:gd name="connsiteX3" fmla="*/ 1176950 w 1902281"/>
                <a:gd name="connsiteY3" fmla="*/ 9546 h 1114069"/>
                <a:gd name="connsiteX4" fmla="*/ 298764 w 1902281"/>
                <a:gd name="connsiteY4" fmla="*/ 208723 h 1114069"/>
                <a:gd name="connsiteX0" fmla="*/ 0 w 1902643"/>
                <a:gd name="connsiteY0" fmla="*/ 1114069 h 1114069"/>
                <a:gd name="connsiteX1" fmla="*/ 1213164 w 1902643"/>
                <a:gd name="connsiteY1" fmla="*/ 878679 h 1114069"/>
                <a:gd name="connsiteX2" fmla="*/ 1901227 w 1902643"/>
                <a:gd name="connsiteY2" fmla="*/ 299257 h 1114069"/>
                <a:gd name="connsiteX3" fmla="*/ 1176950 w 1902643"/>
                <a:gd name="connsiteY3" fmla="*/ 9546 h 1114069"/>
                <a:gd name="connsiteX4" fmla="*/ 298764 w 1902643"/>
                <a:gd name="connsiteY4" fmla="*/ 208723 h 1114069"/>
                <a:gd name="connsiteX0" fmla="*/ 0 w 1902643"/>
                <a:gd name="connsiteY0" fmla="*/ 1107657 h 1107657"/>
                <a:gd name="connsiteX1" fmla="*/ 1213164 w 1902643"/>
                <a:gd name="connsiteY1" fmla="*/ 872267 h 1107657"/>
                <a:gd name="connsiteX2" fmla="*/ 1901227 w 1902643"/>
                <a:gd name="connsiteY2" fmla="*/ 292845 h 1107657"/>
                <a:gd name="connsiteX3" fmla="*/ 1176950 w 1902643"/>
                <a:gd name="connsiteY3" fmla="*/ 3134 h 1107657"/>
                <a:gd name="connsiteX4" fmla="*/ 298764 w 1902643"/>
                <a:gd name="connsiteY4" fmla="*/ 202311 h 11076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02643" h="1107657">
                  <a:moveTo>
                    <a:pt x="0" y="1107657"/>
                  </a:moveTo>
                  <a:cubicBezTo>
                    <a:pt x="470780" y="1055599"/>
                    <a:pt x="787651" y="1026176"/>
                    <a:pt x="1213164" y="872267"/>
                  </a:cubicBezTo>
                  <a:cubicBezTo>
                    <a:pt x="1638677" y="718358"/>
                    <a:pt x="1925370" y="519182"/>
                    <a:pt x="1901227" y="292845"/>
                  </a:cubicBezTo>
                  <a:cubicBezTo>
                    <a:pt x="1877084" y="66508"/>
                    <a:pt x="1516455" y="-17991"/>
                    <a:pt x="1176950" y="3134"/>
                  </a:cubicBezTo>
                  <a:cubicBezTo>
                    <a:pt x="837445" y="24259"/>
                    <a:pt x="298764" y="202311"/>
                    <a:pt x="298764" y="202311"/>
                  </a:cubicBezTo>
                </a:path>
              </a:pathLst>
            </a:custGeom>
            <a:noFill/>
            <a:ln w="19050">
              <a:solidFill>
                <a:schemeClr val="accent5"/>
              </a:solidFill>
              <a:headEnd type="none" w="med" len="med"/>
              <a:tailEnd type="triangl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dirty="0"/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E03B7603-422E-A4FD-92DE-91C357AEDB7A}"/>
              </a:ext>
            </a:extLst>
          </p:cNvPr>
          <p:cNvGrpSpPr/>
          <p:nvPr/>
        </p:nvGrpSpPr>
        <p:grpSpPr>
          <a:xfrm>
            <a:off x="5010574" y="4191858"/>
            <a:ext cx="597920" cy="1901438"/>
            <a:chOff x="5010574" y="4191858"/>
            <a:chExt cx="597920" cy="1901438"/>
          </a:xfrm>
        </p:grpSpPr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1D444D25-4FB1-90D6-EF15-E049E754CE25}"/>
                </a:ext>
              </a:extLst>
            </p:cNvPr>
            <p:cNvSpPr/>
            <p:nvPr/>
          </p:nvSpPr>
          <p:spPr>
            <a:xfrm>
              <a:off x="5132903" y="5727715"/>
              <a:ext cx="353263" cy="365581"/>
            </a:xfrm>
            <a:prstGeom prst="ellipse">
              <a:avLst/>
            </a:prstGeom>
            <a:noFill/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A0836846-7B33-A36E-3149-192C35735433}"/>
                </a:ext>
              </a:extLst>
            </p:cNvPr>
            <p:cNvSpPr txBox="1"/>
            <p:nvPr/>
          </p:nvSpPr>
          <p:spPr>
            <a:xfrm>
              <a:off x="5010574" y="5457731"/>
              <a:ext cx="597920" cy="21544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buNone/>
              </a:pPr>
              <a:r>
                <a:rPr lang="en-CH" sz="1400" b="1" dirty="0">
                  <a:solidFill>
                    <a:schemeClr val="accent3"/>
                  </a:solidFill>
                  <a:latin typeface="+mn-lt"/>
                </a:rPr>
                <a:t>normal</a:t>
              </a:r>
              <a:endParaRPr lang="en-CH" b="1" dirty="0">
                <a:solidFill>
                  <a:schemeClr val="accent3"/>
                </a:solidFill>
                <a:latin typeface="+mn-lt"/>
              </a:endParaRPr>
            </a:p>
          </p:txBody>
        </p:sp>
        <p:sp>
          <p:nvSpPr>
            <p:cNvPr id="48" name="Freeform 47">
              <a:extLst>
                <a:ext uri="{FF2B5EF4-FFF2-40B4-BE49-F238E27FC236}">
                  <a16:creationId xmlns:a16="http://schemas.microsoft.com/office/drawing/2014/main" id="{F3B8A9BF-7AE0-D86A-3DCE-6C272ACAE5F3}"/>
                </a:ext>
              </a:extLst>
            </p:cNvPr>
            <p:cNvSpPr/>
            <p:nvPr/>
          </p:nvSpPr>
          <p:spPr>
            <a:xfrm>
              <a:off x="5098922" y="4191858"/>
              <a:ext cx="509047" cy="1317526"/>
            </a:xfrm>
            <a:custGeom>
              <a:avLst/>
              <a:gdLst>
                <a:gd name="connsiteX0" fmla="*/ 0 w 1630272"/>
                <a:gd name="connsiteY0" fmla="*/ 1123784 h 1123784"/>
                <a:gd name="connsiteX1" fmla="*/ 1213164 w 1630272"/>
                <a:gd name="connsiteY1" fmla="*/ 888394 h 1123784"/>
                <a:gd name="connsiteX2" fmla="*/ 1629623 w 1630272"/>
                <a:gd name="connsiteY2" fmla="*/ 336133 h 1123784"/>
                <a:gd name="connsiteX3" fmla="*/ 1140736 w 1630272"/>
                <a:gd name="connsiteY3" fmla="*/ 1154 h 1123784"/>
                <a:gd name="connsiteX4" fmla="*/ 298764 w 1630272"/>
                <a:gd name="connsiteY4" fmla="*/ 218438 h 1123784"/>
                <a:gd name="connsiteX0" fmla="*/ 0 w 1847220"/>
                <a:gd name="connsiteY0" fmla="*/ 1123784 h 1123784"/>
                <a:gd name="connsiteX1" fmla="*/ 1213164 w 1847220"/>
                <a:gd name="connsiteY1" fmla="*/ 888394 h 1123784"/>
                <a:gd name="connsiteX2" fmla="*/ 1846906 w 1847220"/>
                <a:gd name="connsiteY2" fmla="*/ 236545 h 1123784"/>
                <a:gd name="connsiteX3" fmla="*/ 1140736 w 1847220"/>
                <a:gd name="connsiteY3" fmla="*/ 1154 h 1123784"/>
                <a:gd name="connsiteX4" fmla="*/ 298764 w 1847220"/>
                <a:gd name="connsiteY4" fmla="*/ 218438 h 1123784"/>
                <a:gd name="connsiteX0" fmla="*/ 0 w 1846987"/>
                <a:gd name="connsiteY0" fmla="*/ 1105768 h 1105768"/>
                <a:gd name="connsiteX1" fmla="*/ 1213164 w 1846987"/>
                <a:gd name="connsiteY1" fmla="*/ 870378 h 1105768"/>
                <a:gd name="connsiteX2" fmla="*/ 1846906 w 1846987"/>
                <a:gd name="connsiteY2" fmla="*/ 218529 h 1105768"/>
                <a:gd name="connsiteX3" fmla="*/ 1176950 w 1846987"/>
                <a:gd name="connsiteY3" fmla="*/ 1245 h 1105768"/>
                <a:gd name="connsiteX4" fmla="*/ 298764 w 1846987"/>
                <a:gd name="connsiteY4" fmla="*/ 200422 h 1105768"/>
                <a:gd name="connsiteX0" fmla="*/ 0 w 1846987"/>
                <a:gd name="connsiteY0" fmla="*/ 1108601 h 1108601"/>
                <a:gd name="connsiteX1" fmla="*/ 1213164 w 1846987"/>
                <a:gd name="connsiteY1" fmla="*/ 873211 h 1108601"/>
                <a:gd name="connsiteX2" fmla="*/ 1846906 w 1846987"/>
                <a:gd name="connsiteY2" fmla="*/ 221362 h 1108601"/>
                <a:gd name="connsiteX3" fmla="*/ 1176950 w 1846987"/>
                <a:gd name="connsiteY3" fmla="*/ 4078 h 1108601"/>
                <a:gd name="connsiteX4" fmla="*/ 298764 w 1846987"/>
                <a:gd name="connsiteY4" fmla="*/ 203255 h 1108601"/>
                <a:gd name="connsiteX0" fmla="*/ 0 w 1846987"/>
                <a:gd name="connsiteY0" fmla="*/ 1106505 h 1106505"/>
                <a:gd name="connsiteX1" fmla="*/ 1213164 w 1846987"/>
                <a:gd name="connsiteY1" fmla="*/ 871115 h 1106505"/>
                <a:gd name="connsiteX2" fmla="*/ 1846906 w 1846987"/>
                <a:gd name="connsiteY2" fmla="*/ 219266 h 1106505"/>
                <a:gd name="connsiteX3" fmla="*/ 1176950 w 1846987"/>
                <a:gd name="connsiteY3" fmla="*/ 1982 h 1106505"/>
                <a:gd name="connsiteX4" fmla="*/ 298764 w 1846987"/>
                <a:gd name="connsiteY4" fmla="*/ 201159 h 1106505"/>
                <a:gd name="connsiteX0" fmla="*/ 0 w 1901298"/>
                <a:gd name="connsiteY0" fmla="*/ 1105285 h 1105285"/>
                <a:gd name="connsiteX1" fmla="*/ 1213164 w 1901298"/>
                <a:gd name="connsiteY1" fmla="*/ 869895 h 1105285"/>
                <a:gd name="connsiteX2" fmla="*/ 1901227 w 1901298"/>
                <a:gd name="connsiteY2" fmla="*/ 290473 h 1105285"/>
                <a:gd name="connsiteX3" fmla="*/ 1176950 w 1901298"/>
                <a:gd name="connsiteY3" fmla="*/ 762 h 1105285"/>
                <a:gd name="connsiteX4" fmla="*/ 298764 w 1901298"/>
                <a:gd name="connsiteY4" fmla="*/ 199939 h 1105285"/>
                <a:gd name="connsiteX0" fmla="*/ 0 w 1902281"/>
                <a:gd name="connsiteY0" fmla="*/ 1105285 h 1105285"/>
                <a:gd name="connsiteX1" fmla="*/ 1213164 w 1902281"/>
                <a:gd name="connsiteY1" fmla="*/ 869895 h 1105285"/>
                <a:gd name="connsiteX2" fmla="*/ 1901227 w 1902281"/>
                <a:gd name="connsiteY2" fmla="*/ 290473 h 1105285"/>
                <a:gd name="connsiteX3" fmla="*/ 1176950 w 1902281"/>
                <a:gd name="connsiteY3" fmla="*/ 762 h 1105285"/>
                <a:gd name="connsiteX4" fmla="*/ 298764 w 1902281"/>
                <a:gd name="connsiteY4" fmla="*/ 199939 h 1105285"/>
                <a:gd name="connsiteX0" fmla="*/ 0 w 1902281"/>
                <a:gd name="connsiteY0" fmla="*/ 1114069 h 1114069"/>
                <a:gd name="connsiteX1" fmla="*/ 1213164 w 1902281"/>
                <a:gd name="connsiteY1" fmla="*/ 878679 h 1114069"/>
                <a:gd name="connsiteX2" fmla="*/ 1901227 w 1902281"/>
                <a:gd name="connsiteY2" fmla="*/ 299257 h 1114069"/>
                <a:gd name="connsiteX3" fmla="*/ 1176950 w 1902281"/>
                <a:gd name="connsiteY3" fmla="*/ 9546 h 1114069"/>
                <a:gd name="connsiteX4" fmla="*/ 298764 w 1902281"/>
                <a:gd name="connsiteY4" fmla="*/ 208723 h 1114069"/>
                <a:gd name="connsiteX0" fmla="*/ 0 w 1902643"/>
                <a:gd name="connsiteY0" fmla="*/ 1114069 h 1114069"/>
                <a:gd name="connsiteX1" fmla="*/ 1213164 w 1902643"/>
                <a:gd name="connsiteY1" fmla="*/ 878679 h 1114069"/>
                <a:gd name="connsiteX2" fmla="*/ 1901227 w 1902643"/>
                <a:gd name="connsiteY2" fmla="*/ 299257 h 1114069"/>
                <a:gd name="connsiteX3" fmla="*/ 1176950 w 1902643"/>
                <a:gd name="connsiteY3" fmla="*/ 9546 h 1114069"/>
                <a:gd name="connsiteX4" fmla="*/ 298764 w 1902643"/>
                <a:gd name="connsiteY4" fmla="*/ 208723 h 1114069"/>
                <a:gd name="connsiteX0" fmla="*/ 0 w 1902643"/>
                <a:gd name="connsiteY0" fmla="*/ 1107657 h 1107657"/>
                <a:gd name="connsiteX1" fmla="*/ 1213164 w 1902643"/>
                <a:gd name="connsiteY1" fmla="*/ 872267 h 1107657"/>
                <a:gd name="connsiteX2" fmla="*/ 1901227 w 1902643"/>
                <a:gd name="connsiteY2" fmla="*/ 292845 h 1107657"/>
                <a:gd name="connsiteX3" fmla="*/ 1176950 w 1902643"/>
                <a:gd name="connsiteY3" fmla="*/ 3134 h 1107657"/>
                <a:gd name="connsiteX4" fmla="*/ 298764 w 1902643"/>
                <a:gd name="connsiteY4" fmla="*/ 202311 h 1107657"/>
                <a:gd name="connsiteX0" fmla="*/ 0 w 1786315"/>
                <a:gd name="connsiteY0" fmla="*/ 1105423 h 1105423"/>
                <a:gd name="connsiteX1" fmla="*/ 1213164 w 1786315"/>
                <a:gd name="connsiteY1" fmla="*/ 870033 h 1105423"/>
                <a:gd name="connsiteX2" fmla="*/ 1784943 w 1786315"/>
                <a:gd name="connsiteY2" fmla="*/ 299000 h 1105423"/>
                <a:gd name="connsiteX3" fmla="*/ 1176950 w 1786315"/>
                <a:gd name="connsiteY3" fmla="*/ 900 h 1105423"/>
                <a:gd name="connsiteX4" fmla="*/ 298764 w 1786315"/>
                <a:gd name="connsiteY4" fmla="*/ 200077 h 1105423"/>
                <a:gd name="connsiteX0" fmla="*/ 0 w 1792855"/>
                <a:gd name="connsiteY0" fmla="*/ 1105423 h 1105423"/>
                <a:gd name="connsiteX1" fmla="*/ 1213164 w 1792855"/>
                <a:gd name="connsiteY1" fmla="*/ 870033 h 1105423"/>
                <a:gd name="connsiteX2" fmla="*/ 1784943 w 1792855"/>
                <a:gd name="connsiteY2" fmla="*/ 299000 h 1105423"/>
                <a:gd name="connsiteX3" fmla="*/ 828099 w 1792855"/>
                <a:gd name="connsiteY3" fmla="*/ 900 h 1105423"/>
                <a:gd name="connsiteX4" fmla="*/ 298764 w 1792855"/>
                <a:gd name="connsiteY4" fmla="*/ 200077 h 1105423"/>
                <a:gd name="connsiteX0" fmla="*/ 14307 w 1807162"/>
                <a:gd name="connsiteY0" fmla="*/ 1115545 h 1115545"/>
                <a:gd name="connsiteX1" fmla="*/ 1227471 w 1807162"/>
                <a:gd name="connsiteY1" fmla="*/ 880155 h 1115545"/>
                <a:gd name="connsiteX2" fmla="*/ 1799250 w 1807162"/>
                <a:gd name="connsiteY2" fmla="*/ 309122 h 1115545"/>
                <a:gd name="connsiteX3" fmla="*/ 842406 w 1807162"/>
                <a:gd name="connsiteY3" fmla="*/ 11022 h 1115545"/>
                <a:gd name="connsiteX4" fmla="*/ 0 w 1807162"/>
                <a:gd name="connsiteY4" fmla="*/ 59197 h 1115545"/>
                <a:gd name="connsiteX0" fmla="*/ 14307 w 1805548"/>
                <a:gd name="connsiteY0" fmla="*/ 1115545 h 1115545"/>
                <a:gd name="connsiteX1" fmla="*/ 350873 w 1805548"/>
                <a:gd name="connsiteY1" fmla="*/ 888544 h 1115545"/>
                <a:gd name="connsiteX2" fmla="*/ 1799250 w 1805548"/>
                <a:gd name="connsiteY2" fmla="*/ 309122 h 1115545"/>
                <a:gd name="connsiteX3" fmla="*/ 842406 w 1805548"/>
                <a:gd name="connsiteY3" fmla="*/ 11022 h 1115545"/>
                <a:gd name="connsiteX4" fmla="*/ 0 w 1805548"/>
                <a:gd name="connsiteY4" fmla="*/ 59197 h 1115545"/>
                <a:gd name="connsiteX0" fmla="*/ 14307 w 852475"/>
                <a:gd name="connsiteY0" fmla="*/ 1119819 h 1119819"/>
                <a:gd name="connsiteX1" fmla="*/ 350873 w 852475"/>
                <a:gd name="connsiteY1" fmla="*/ 892818 h 1119819"/>
                <a:gd name="connsiteX2" fmla="*/ 457518 w 852475"/>
                <a:gd name="connsiteY2" fmla="*/ 380508 h 1119819"/>
                <a:gd name="connsiteX3" fmla="*/ 842406 w 852475"/>
                <a:gd name="connsiteY3" fmla="*/ 15296 h 1119819"/>
                <a:gd name="connsiteX4" fmla="*/ 0 w 852475"/>
                <a:gd name="connsiteY4" fmla="*/ 63471 h 1119819"/>
                <a:gd name="connsiteX0" fmla="*/ 14307 w 489533"/>
                <a:gd name="connsiteY0" fmla="*/ 1098069 h 1098069"/>
                <a:gd name="connsiteX1" fmla="*/ 350873 w 489533"/>
                <a:gd name="connsiteY1" fmla="*/ 871068 h 1098069"/>
                <a:gd name="connsiteX2" fmla="*/ 457518 w 489533"/>
                <a:gd name="connsiteY2" fmla="*/ 358758 h 1098069"/>
                <a:gd name="connsiteX3" fmla="*/ 448832 w 489533"/>
                <a:gd name="connsiteY3" fmla="*/ 18713 h 1098069"/>
                <a:gd name="connsiteX4" fmla="*/ 0 w 489533"/>
                <a:gd name="connsiteY4" fmla="*/ 41721 h 1098069"/>
                <a:gd name="connsiteX0" fmla="*/ 14307 w 489533"/>
                <a:gd name="connsiteY0" fmla="*/ 1098069 h 1098069"/>
                <a:gd name="connsiteX1" fmla="*/ 457518 w 489533"/>
                <a:gd name="connsiteY1" fmla="*/ 358758 h 1098069"/>
                <a:gd name="connsiteX2" fmla="*/ 448832 w 489533"/>
                <a:gd name="connsiteY2" fmla="*/ 18713 h 1098069"/>
                <a:gd name="connsiteX3" fmla="*/ 0 w 489533"/>
                <a:gd name="connsiteY3" fmla="*/ 41721 h 1098069"/>
                <a:gd name="connsiteX0" fmla="*/ 14307 w 468721"/>
                <a:gd name="connsiteY0" fmla="*/ 1117470 h 1117470"/>
                <a:gd name="connsiteX1" fmla="*/ 385959 w 468721"/>
                <a:gd name="connsiteY1" fmla="*/ 646606 h 1117470"/>
                <a:gd name="connsiteX2" fmla="*/ 448832 w 468721"/>
                <a:gd name="connsiteY2" fmla="*/ 38114 h 1117470"/>
                <a:gd name="connsiteX3" fmla="*/ 0 w 468721"/>
                <a:gd name="connsiteY3" fmla="*/ 61122 h 1117470"/>
                <a:gd name="connsiteX0" fmla="*/ 14307 w 399444"/>
                <a:gd name="connsiteY0" fmla="*/ 1056348 h 1056348"/>
                <a:gd name="connsiteX1" fmla="*/ 385959 w 399444"/>
                <a:gd name="connsiteY1" fmla="*/ 585484 h 1056348"/>
                <a:gd name="connsiteX2" fmla="*/ 287824 w 399444"/>
                <a:gd name="connsiteY2" fmla="*/ 111216 h 1056348"/>
                <a:gd name="connsiteX3" fmla="*/ 0 w 399444"/>
                <a:gd name="connsiteY3" fmla="*/ 0 h 1056348"/>
                <a:gd name="connsiteX0" fmla="*/ 14307 w 367994"/>
                <a:gd name="connsiteY0" fmla="*/ 1056348 h 1056348"/>
                <a:gd name="connsiteX1" fmla="*/ 350179 w 367994"/>
                <a:gd name="connsiteY1" fmla="*/ 568707 h 1056348"/>
                <a:gd name="connsiteX2" fmla="*/ 287824 w 367994"/>
                <a:gd name="connsiteY2" fmla="*/ 111216 h 1056348"/>
                <a:gd name="connsiteX3" fmla="*/ 0 w 367994"/>
                <a:gd name="connsiteY3" fmla="*/ 0 h 1056348"/>
                <a:gd name="connsiteX0" fmla="*/ 14307 w 359544"/>
                <a:gd name="connsiteY0" fmla="*/ 1158662 h 1158662"/>
                <a:gd name="connsiteX1" fmla="*/ 350179 w 359544"/>
                <a:gd name="connsiteY1" fmla="*/ 671021 h 1158662"/>
                <a:gd name="connsiteX2" fmla="*/ 243099 w 359544"/>
                <a:gd name="connsiteY2" fmla="*/ 28972 h 1158662"/>
                <a:gd name="connsiteX3" fmla="*/ 0 w 359544"/>
                <a:gd name="connsiteY3" fmla="*/ 102314 h 1158662"/>
                <a:gd name="connsiteX0" fmla="*/ 264764 w 614098"/>
                <a:gd name="connsiteY0" fmla="*/ 1180925 h 1180925"/>
                <a:gd name="connsiteX1" fmla="*/ 600636 w 614098"/>
                <a:gd name="connsiteY1" fmla="*/ 693284 h 1180925"/>
                <a:gd name="connsiteX2" fmla="*/ 493556 w 614098"/>
                <a:gd name="connsiteY2" fmla="*/ 51235 h 1180925"/>
                <a:gd name="connsiteX3" fmla="*/ 0 w 614098"/>
                <a:gd name="connsiteY3" fmla="*/ 40687 h 1180925"/>
                <a:gd name="connsiteX0" fmla="*/ 264764 w 608187"/>
                <a:gd name="connsiteY0" fmla="*/ 1308171 h 1308171"/>
                <a:gd name="connsiteX1" fmla="*/ 600636 w 608187"/>
                <a:gd name="connsiteY1" fmla="*/ 820530 h 1308171"/>
                <a:gd name="connsiteX2" fmla="*/ 457776 w 608187"/>
                <a:gd name="connsiteY2" fmla="*/ 27479 h 1308171"/>
                <a:gd name="connsiteX3" fmla="*/ 0 w 608187"/>
                <a:gd name="connsiteY3" fmla="*/ 167933 h 1308171"/>
                <a:gd name="connsiteX0" fmla="*/ 264764 w 518800"/>
                <a:gd name="connsiteY0" fmla="*/ 1302230 h 1302230"/>
                <a:gd name="connsiteX1" fmla="*/ 493297 w 518800"/>
                <a:gd name="connsiteY1" fmla="*/ 713921 h 1302230"/>
                <a:gd name="connsiteX2" fmla="*/ 457776 w 518800"/>
                <a:gd name="connsiteY2" fmla="*/ 21538 h 1302230"/>
                <a:gd name="connsiteX3" fmla="*/ 0 w 518800"/>
                <a:gd name="connsiteY3" fmla="*/ 161992 h 1302230"/>
                <a:gd name="connsiteX0" fmla="*/ 264764 w 542780"/>
                <a:gd name="connsiteY0" fmla="*/ 1317526 h 1317526"/>
                <a:gd name="connsiteX1" fmla="*/ 493297 w 542780"/>
                <a:gd name="connsiteY1" fmla="*/ 729217 h 1317526"/>
                <a:gd name="connsiteX2" fmla="*/ 457776 w 542780"/>
                <a:gd name="connsiteY2" fmla="*/ 36834 h 1317526"/>
                <a:gd name="connsiteX3" fmla="*/ 0 w 542780"/>
                <a:gd name="connsiteY3" fmla="*/ 177288 h 13175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42780" h="1317526">
                  <a:moveTo>
                    <a:pt x="264764" y="1317526"/>
                  </a:moveTo>
                  <a:cubicBezTo>
                    <a:pt x="357100" y="1163503"/>
                    <a:pt x="461128" y="942666"/>
                    <a:pt x="493297" y="729217"/>
                  </a:cubicBezTo>
                  <a:cubicBezTo>
                    <a:pt x="525466" y="515768"/>
                    <a:pt x="602607" y="170766"/>
                    <a:pt x="457776" y="36834"/>
                  </a:cubicBezTo>
                  <a:cubicBezTo>
                    <a:pt x="312945" y="-97098"/>
                    <a:pt x="0" y="177288"/>
                    <a:pt x="0" y="177288"/>
                  </a:cubicBezTo>
                </a:path>
              </a:pathLst>
            </a:custGeom>
            <a:noFill/>
            <a:ln w="19050">
              <a:solidFill>
                <a:schemeClr val="accent3"/>
              </a:solidFill>
              <a:headEnd type="none" w="med" len="med"/>
              <a:tailEnd type="triangl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dirty="0"/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2838DBB9-8D26-B984-6AB6-D0A8D0773CE2}"/>
              </a:ext>
            </a:extLst>
          </p:cNvPr>
          <p:cNvGrpSpPr/>
          <p:nvPr/>
        </p:nvGrpSpPr>
        <p:grpSpPr>
          <a:xfrm>
            <a:off x="6673850" y="5733305"/>
            <a:ext cx="4143763" cy="570835"/>
            <a:chOff x="6673850" y="5733305"/>
            <a:chExt cx="4143763" cy="570835"/>
          </a:xfrm>
        </p:grpSpPr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235D319E-30C4-1E19-DD07-F11677D8428D}"/>
                </a:ext>
              </a:extLst>
            </p:cNvPr>
            <p:cNvSpPr/>
            <p:nvPr/>
          </p:nvSpPr>
          <p:spPr>
            <a:xfrm>
              <a:off x="7679774" y="5733305"/>
              <a:ext cx="576466" cy="365581"/>
            </a:xfrm>
            <a:prstGeom prst="ellipse">
              <a:avLst/>
            </a:prstGeom>
            <a:noFill/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FDCE7476-0F08-326D-F673-7BFCD5465E97}"/>
                </a:ext>
              </a:extLst>
            </p:cNvPr>
            <p:cNvSpPr txBox="1"/>
            <p:nvPr/>
          </p:nvSpPr>
          <p:spPr>
            <a:xfrm>
              <a:off x="6673850" y="6088696"/>
              <a:ext cx="4143763" cy="21544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rgbClr val="F8F8F8"/>
                </a:buClr>
                <a:buSzPct val="75000"/>
                <a:buFont typeface="Wingdings" charset="0"/>
                <a:buNone/>
                <a:tabLst/>
                <a:defRPr/>
              </a:pPr>
              <a:r>
                <a:rPr kumimoji="0" lang="en-US" sz="1400" b="1" i="1" u="none" strike="noStrike" kern="1200" cap="none" spc="0" normalizeH="0" baseline="0" noProof="0" dirty="0">
                  <a:ln>
                    <a:noFill/>
                  </a:ln>
                  <a:solidFill>
                    <a:srgbClr val="E15E32"/>
                  </a:solidFill>
                  <a:effectLst/>
                  <a:uLnTx/>
                  <a:uFillTx/>
                  <a:latin typeface="Arial"/>
                  <a:ea typeface="ＭＳ Ｐゴシック" charset="0"/>
                </a:rPr>
                <a:t>Even exponent</a:t>
              </a:r>
              <a:r>
                <a:rPr kumimoji="0" lang="en-US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E15E32"/>
                  </a:solidFill>
                  <a:effectLst/>
                  <a:uLnTx/>
                  <a:uFillTx/>
                  <a:latin typeface="Arial"/>
                  <a:ea typeface="ＭＳ Ｐゴシック" charset="0"/>
                </a:rPr>
                <a:t>, i.e.</a:t>
              </a:r>
              <a:r>
                <a:rPr kumimoji="0" lang="en-CH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E15E32"/>
                  </a:solidFill>
                  <a:effectLst/>
                  <a:uLnTx/>
                  <a:uFillTx/>
                  <a:latin typeface="Arial"/>
                  <a:ea typeface="ＭＳ Ｐゴシック" charset="0"/>
                </a:rPr>
                <a:t> a normal component again …</a:t>
              </a:r>
              <a:endParaRPr kumimoji="0" lang="en-CH" sz="2400" b="1" i="0" u="none" strike="noStrike" kern="1200" cap="none" spc="0" normalizeH="0" baseline="0" noProof="0" dirty="0">
                <a:ln>
                  <a:noFill/>
                </a:ln>
                <a:solidFill>
                  <a:srgbClr val="E15E32"/>
                </a:solidFill>
                <a:effectLst/>
                <a:uLnTx/>
                <a:uFillTx/>
                <a:latin typeface="Arial"/>
                <a:ea typeface="ＭＳ Ｐゴシック" charset="0"/>
              </a:endParaRPr>
            </a:p>
          </p:txBody>
        </p:sp>
      </p:grpSp>
      <p:sp>
        <p:nvSpPr>
          <p:cNvPr id="16" name="Date Placeholder 15">
            <a:extLst>
              <a:ext uri="{FF2B5EF4-FFF2-40B4-BE49-F238E27FC236}">
                <a16:creationId xmlns:a16="http://schemas.microsoft.com/office/drawing/2014/main" id="{AB8065C0-E5B0-4346-98CC-F9E4D17418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619EB-215C-4668-98C5-3293BADAA335}" type="datetime1">
              <a:rPr lang="en-US" smtClean="0"/>
              <a:t>6/4/2024</a:t>
            </a:fld>
            <a:endParaRPr lang="en-US" dirty="0"/>
          </a:p>
        </p:txBody>
      </p:sp>
      <p:sp>
        <p:nvSpPr>
          <p:cNvPr id="17" name="Footer Placeholder 16">
            <a:extLst>
              <a:ext uri="{FF2B5EF4-FFF2-40B4-BE49-F238E27FC236}">
                <a16:creationId xmlns:a16="http://schemas.microsoft.com/office/drawing/2014/main" id="{78F3850B-F0DF-812C-0D82-727A0B763A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Linear Imperfections and Correction</a:t>
            </a:r>
            <a:endParaRPr lang="en-US" dirty="0"/>
          </a:p>
        </p:txBody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FAE10C66-0261-8221-1474-F0E3843E73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44</a:t>
            </a:fld>
            <a:endParaRPr lang="en-US" dirty="0"/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64945CAA-4835-5ADE-E243-49EE72A319A4}"/>
              </a:ext>
            </a:extLst>
          </p:cNvPr>
          <p:cNvGrpSpPr/>
          <p:nvPr/>
        </p:nvGrpSpPr>
        <p:grpSpPr>
          <a:xfrm>
            <a:off x="2612002" y="2083834"/>
            <a:ext cx="7128148" cy="253127"/>
            <a:chOff x="3229261" y="2083834"/>
            <a:chExt cx="7128148" cy="253127"/>
          </a:xfrm>
        </p:grpSpPr>
        <p:sp>
          <p:nvSpPr>
            <p:cNvPr id="27" name="AutoShape 8">
              <a:extLst>
                <a:ext uri="{FF2B5EF4-FFF2-40B4-BE49-F238E27FC236}">
                  <a16:creationId xmlns:a16="http://schemas.microsoft.com/office/drawing/2014/main" id="{A0DA39C8-3AA8-4583-2E48-C66813936644}"/>
                </a:ext>
              </a:extLst>
            </p:cNvPr>
            <p:cNvSpPr>
              <a:spLocks/>
            </p:cNvSpPr>
            <p:nvPr/>
          </p:nvSpPr>
          <p:spPr bwMode="auto">
            <a:xfrm rot="5419254">
              <a:off x="3325469" y="1989835"/>
              <a:ext cx="225425" cy="417841"/>
            </a:xfrm>
            <a:prstGeom prst="rightBrace">
              <a:avLst>
                <a:gd name="adj1" fmla="val 16901"/>
                <a:gd name="adj2" fmla="val 49435"/>
              </a:avLst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" name="AutoShape 9">
              <a:extLst>
                <a:ext uri="{FF2B5EF4-FFF2-40B4-BE49-F238E27FC236}">
                  <a16:creationId xmlns:a16="http://schemas.microsoft.com/office/drawing/2014/main" id="{5884EDE4-DF0D-122D-10F9-0EC045A824C3}"/>
                </a:ext>
              </a:extLst>
            </p:cNvPr>
            <p:cNvSpPr>
              <a:spLocks/>
            </p:cNvSpPr>
            <p:nvPr/>
          </p:nvSpPr>
          <p:spPr bwMode="auto">
            <a:xfrm rot="5419254">
              <a:off x="4225562" y="1666432"/>
              <a:ext cx="225425" cy="1065937"/>
            </a:xfrm>
            <a:prstGeom prst="rightBrace">
              <a:avLst>
                <a:gd name="adj1" fmla="val 33803"/>
                <a:gd name="adj2" fmla="val 49435"/>
              </a:avLst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" name="AutoShape 10">
              <a:extLst>
                <a:ext uri="{FF2B5EF4-FFF2-40B4-BE49-F238E27FC236}">
                  <a16:creationId xmlns:a16="http://schemas.microsoft.com/office/drawing/2014/main" id="{E2D2C4DC-3D52-E386-E612-E8D094F259D0}"/>
                </a:ext>
              </a:extLst>
            </p:cNvPr>
            <p:cNvSpPr>
              <a:spLocks/>
            </p:cNvSpPr>
            <p:nvPr/>
          </p:nvSpPr>
          <p:spPr bwMode="auto">
            <a:xfrm rot="5419254">
              <a:off x="5898061" y="1202192"/>
              <a:ext cx="253127" cy="2016411"/>
            </a:xfrm>
            <a:prstGeom prst="rightBrace">
              <a:avLst>
                <a:gd name="adj1" fmla="val 26613"/>
                <a:gd name="adj2" fmla="val 49435"/>
              </a:avLst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" name="AutoShape 10">
              <a:extLst>
                <a:ext uri="{FF2B5EF4-FFF2-40B4-BE49-F238E27FC236}">
                  <a16:creationId xmlns:a16="http://schemas.microsoft.com/office/drawing/2014/main" id="{8DDCE8EF-8EB1-38D4-97E3-330102B35E36}"/>
                </a:ext>
              </a:extLst>
            </p:cNvPr>
            <p:cNvSpPr>
              <a:spLocks/>
            </p:cNvSpPr>
            <p:nvPr/>
          </p:nvSpPr>
          <p:spPr bwMode="auto">
            <a:xfrm rot="5419254">
              <a:off x="8682813" y="647332"/>
              <a:ext cx="236285" cy="3112906"/>
            </a:xfrm>
            <a:prstGeom prst="rightBrace">
              <a:avLst>
                <a:gd name="adj1" fmla="val 26613"/>
                <a:gd name="adj2" fmla="val 49435"/>
              </a:avLst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52" name="TextBox 51">
            <a:extLst>
              <a:ext uri="{FF2B5EF4-FFF2-40B4-BE49-F238E27FC236}">
                <a16:creationId xmlns:a16="http://schemas.microsoft.com/office/drawing/2014/main" id="{395CB49A-DF50-553E-ECA1-A0A3F644C092}"/>
              </a:ext>
            </a:extLst>
          </p:cNvPr>
          <p:cNvSpPr txBox="1"/>
          <p:nvPr/>
        </p:nvSpPr>
        <p:spPr>
          <a:xfrm>
            <a:off x="3104502" y="1522241"/>
            <a:ext cx="597920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buNone/>
            </a:pPr>
            <a:r>
              <a:rPr lang="en-CH" sz="1400" b="1" dirty="0">
                <a:solidFill>
                  <a:schemeClr val="accent3"/>
                </a:solidFill>
                <a:latin typeface="+mn-lt"/>
              </a:rPr>
              <a:t>normal</a:t>
            </a:r>
            <a:endParaRPr lang="en-CH" b="1" dirty="0">
              <a:solidFill>
                <a:schemeClr val="accent3"/>
              </a:solidFill>
              <a:latin typeface="+mn-lt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DB6E9512-ECFD-E0A2-F0AA-9A67C889C06C}"/>
              </a:ext>
            </a:extLst>
          </p:cNvPr>
          <p:cNvSpPr txBox="1"/>
          <p:nvPr/>
        </p:nvSpPr>
        <p:spPr>
          <a:xfrm>
            <a:off x="3901946" y="1521164"/>
            <a:ext cx="437620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buNone/>
            </a:pPr>
            <a:r>
              <a:rPr lang="en-CH" sz="1400" b="1" dirty="0">
                <a:solidFill>
                  <a:schemeClr val="accent5"/>
                </a:solidFill>
                <a:latin typeface="+mn-lt"/>
              </a:rPr>
              <a:t>skew</a:t>
            </a:r>
            <a:endParaRPr lang="en-CH" b="1" dirty="0">
              <a:solidFill>
                <a:schemeClr val="accent5"/>
              </a:solidFill>
              <a:latin typeface="+mn-lt"/>
            </a:endParaRPr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59B8E8B7-AB2D-4FA7-08E6-17A0D8621B68}"/>
              </a:ext>
            </a:extLst>
          </p:cNvPr>
          <p:cNvSpPr/>
          <p:nvPr/>
        </p:nvSpPr>
        <p:spPr>
          <a:xfrm>
            <a:off x="3187438" y="1768958"/>
            <a:ext cx="449860" cy="365581"/>
          </a:xfrm>
          <a:prstGeom prst="ellipse">
            <a:avLst/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7254B0F2-C63D-9DDF-F053-53AC3FC7FFFC}"/>
              </a:ext>
            </a:extLst>
          </p:cNvPr>
          <p:cNvSpPr/>
          <p:nvPr/>
        </p:nvSpPr>
        <p:spPr>
          <a:xfrm>
            <a:off x="3835510" y="1772816"/>
            <a:ext cx="449860" cy="365581"/>
          </a:xfrm>
          <a:prstGeom prst="ellipse">
            <a:avLst/>
          </a:prstGeom>
          <a:noFill/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B8ACDE40-5F11-BBE9-DAFF-D6F190214760}"/>
              </a:ext>
            </a:extLst>
          </p:cNvPr>
          <p:cNvSpPr/>
          <p:nvPr/>
        </p:nvSpPr>
        <p:spPr>
          <a:xfrm>
            <a:off x="4493098" y="1762589"/>
            <a:ext cx="1097932" cy="365581"/>
          </a:xfrm>
          <a:prstGeom prst="ellipse">
            <a:avLst/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FBE6629D-08BF-B80E-ACF3-87C2E0CF3056}"/>
              </a:ext>
            </a:extLst>
          </p:cNvPr>
          <p:cNvSpPr/>
          <p:nvPr/>
        </p:nvSpPr>
        <p:spPr>
          <a:xfrm>
            <a:off x="5789086" y="1765716"/>
            <a:ext cx="657743" cy="365581"/>
          </a:xfrm>
          <a:prstGeom prst="ellipse">
            <a:avLst/>
          </a:prstGeom>
          <a:noFill/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78CB3D6F-168C-C473-AA6A-AC8F3698D7FD}"/>
              </a:ext>
            </a:extLst>
          </p:cNvPr>
          <p:cNvSpPr/>
          <p:nvPr/>
        </p:nvSpPr>
        <p:spPr>
          <a:xfrm>
            <a:off x="6626026" y="1767275"/>
            <a:ext cx="1457955" cy="365581"/>
          </a:xfrm>
          <a:prstGeom prst="ellipse">
            <a:avLst/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463C66B9-B705-2C47-0133-043899E62B48}"/>
              </a:ext>
            </a:extLst>
          </p:cNvPr>
          <p:cNvSpPr/>
          <p:nvPr/>
        </p:nvSpPr>
        <p:spPr>
          <a:xfrm>
            <a:off x="8213430" y="1756562"/>
            <a:ext cx="1381929" cy="365581"/>
          </a:xfrm>
          <a:prstGeom prst="ellipse">
            <a:avLst/>
          </a:prstGeom>
          <a:noFill/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id="{807950BB-CF8B-2908-0F5F-9D860256408D}"/>
              </a:ext>
            </a:extLst>
          </p:cNvPr>
          <p:cNvGrpSpPr/>
          <p:nvPr/>
        </p:nvGrpSpPr>
        <p:grpSpPr>
          <a:xfrm flipV="1">
            <a:off x="2611374" y="2569600"/>
            <a:ext cx="7128802" cy="246850"/>
            <a:chOff x="3229261" y="2083834"/>
            <a:chExt cx="7128802" cy="253127"/>
          </a:xfrm>
        </p:grpSpPr>
        <p:sp>
          <p:nvSpPr>
            <p:cNvPr id="63" name="AutoShape 8">
              <a:extLst>
                <a:ext uri="{FF2B5EF4-FFF2-40B4-BE49-F238E27FC236}">
                  <a16:creationId xmlns:a16="http://schemas.microsoft.com/office/drawing/2014/main" id="{1E14C035-D2D8-B84E-1508-664B57CBF9AB}"/>
                </a:ext>
              </a:extLst>
            </p:cNvPr>
            <p:cNvSpPr>
              <a:spLocks/>
            </p:cNvSpPr>
            <p:nvPr/>
          </p:nvSpPr>
          <p:spPr bwMode="auto">
            <a:xfrm rot="5419254">
              <a:off x="3325469" y="1989835"/>
              <a:ext cx="225425" cy="417841"/>
            </a:xfrm>
            <a:prstGeom prst="rightBrace">
              <a:avLst>
                <a:gd name="adj1" fmla="val 16901"/>
                <a:gd name="adj2" fmla="val 49435"/>
              </a:avLst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4" name="AutoShape 9">
              <a:extLst>
                <a:ext uri="{FF2B5EF4-FFF2-40B4-BE49-F238E27FC236}">
                  <a16:creationId xmlns:a16="http://schemas.microsoft.com/office/drawing/2014/main" id="{2EB3ED05-2C70-762C-7689-FA933826F89C}"/>
                </a:ext>
              </a:extLst>
            </p:cNvPr>
            <p:cNvSpPr>
              <a:spLocks/>
            </p:cNvSpPr>
            <p:nvPr/>
          </p:nvSpPr>
          <p:spPr bwMode="auto">
            <a:xfrm rot="5419254">
              <a:off x="4225562" y="1666432"/>
              <a:ext cx="225425" cy="1065937"/>
            </a:xfrm>
            <a:prstGeom prst="rightBrace">
              <a:avLst>
                <a:gd name="adj1" fmla="val 33803"/>
                <a:gd name="adj2" fmla="val 49435"/>
              </a:avLst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5" name="AutoShape 10">
              <a:extLst>
                <a:ext uri="{FF2B5EF4-FFF2-40B4-BE49-F238E27FC236}">
                  <a16:creationId xmlns:a16="http://schemas.microsoft.com/office/drawing/2014/main" id="{7206D54F-891E-39C2-5D37-8A4101A9DF95}"/>
                </a:ext>
              </a:extLst>
            </p:cNvPr>
            <p:cNvSpPr>
              <a:spLocks/>
            </p:cNvSpPr>
            <p:nvPr/>
          </p:nvSpPr>
          <p:spPr bwMode="auto">
            <a:xfrm rot="5419254">
              <a:off x="5898061" y="1202192"/>
              <a:ext cx="253127" cy="2016411"/>
            </a:xfrm>
            <a:prstGeom prst="rightBrace">
              <a:avLst>
                <a:gd name="adj1" fmla="val 26613"/>
                <a:gd name="adj2" fmla="val 49435"/>
              </a:avLst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6" name="AutoShape 10">
              <a:extLst>
                <a:ext uri="{FF2B5EF4-FFF2-40B4-BE49-F238E27FC236}">
                  <a16:creationId xmlns:a16="http://schemas.microsoft.com/office/drawing/2014/main" id="{374385E7-4C58-C189-C2BE-B05B129CF464}"/>
                </a:ext>
              </a:extLst>
            </p:cNvPr>
            <p:cNvSpPr>
              <a:spLocks/>
            </p:cNvSpPr>
            <p:nvPr/>
          </p:nvSpPr>
          <p:spPr bwMode="auto">
            <a:xfrm rot="5419254">
              <a:off x="8683141" y="647030"/>
              <a:ext cx="236285" cy="3113558"/>
            </a:xfrm>
            <a:prstGeom prst="rightBrace">
              <a:avLst>
                <a:gd name="adj1" fmla="val 26613"/>
                <a:gd name="adj2" fmla="val 49435"/>
              </a:avLst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pic>
        <p:nvPicPr>
          <p:cNvPr id="67" name="Picture 66">
            <a:extLst>
              <a:ext uri="{FF2B5EF4-FFF2-40B4-BE49-F238E27FC236}">
                <a16:creationId xmlns:a16="http://schemas.microsoft.com/office/drawing/2014/main" id="{6FE2167C-8501-10A6-7572-E27243264DEB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135560" y="1820847"/>
            <a:ext cx="8109219" cy="266400"/>
          </a:xfrm>
          <a:prstGeom prst="rect">
            <a:avLst/>
          </a:prstGeom>
        </p:spPr>
      </p:pic>
      <p:pic>
        <p:nvPicPr>
          <p:cNvPr id="68" name="Picture 67">
            <a:extLst>
              <a:ext uri="{FF2B5EF4-FFF2-40B4-BE49-F238E27FC236}">
                <a16:creationId xmlns:a16="http://schemas.microsoft.com/office/drawing/2014/main" id="{B59F0BC2-0A15-024B-6DC5-1DDDE1B9AF0D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135560" y="2764548"/>
            <a:ext cx="8104673" cy="255600"/>
          </a:xfrm>
          <a:prstGeom prst="rect">
            <a:avLst/>
          </a:prstGeom>
        </p:spPr>
      </p:pic>
      <p:sp>
        <p:nvSpPr>
          <p:cNvPr id="4" name="Oval 3">
            <a:extLst>
              <a:ext uri="{FF2B5EF4-FFF2-40B4-BE49-F238E27FC236}">
                <a16:creationId xmlns:a16="http://schemas.microsoft.com/office/drawing/2014/main" id="{4F233A95-BC92-BD1F-B508-A9BD183FC3FC}"/>
              </a:ext>
            </a:extLst>
          </p:cNvPr>
          <p:cNvSpPr/>
          <p:nvPr/>
        </p:nvSpPr>
        <p:spPr>
          <a:xfrm>
            <a:off x="3187438" y="2712399"/>
            <a:ext cx="449860" cy="365581"/>
          </a:xfrm>
          <a:prstGeom prst="ellipse">
            <a:avLst/>
          </a:prstGeom>
          <a:noFill/>
          <a:ln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2586E40B-246C-209A-6F07-F566EB6E5E1D}"/>
              </a:ext>
            </a:extLst>
          </p:cNvPr>
          <p:cNvSpPr/>
          <p:nvPr/>
        </p:nvSpPr>
        <p:spPr>
          <a:xfrm>
            <a:off x="3792876" y="2700294"/>
            <a:ext cx="449860" cy="365581"/>
          </a:xfrm>
          <a:prstGeom prst="ellipse">
            <a:avLst/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3CE3B6C-2E2F-3D57-4FF4-3330D365DD1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23592" y="2267580"/>
            <a:ext cx="691276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l">
              <a:buFont typeface="Wingdings" charset="0"/>
              <a:buNone/>
            </a:pPr>
            <a:r>
              <a:rPr lang="en-US" sz="1800" dirty="0">
                <a:latin typeface="Arial"/>
                <a:cs typeface="Arial"/>
              </a:rPr>
              <a:t>dipole    quadrupole        sextupole 		           octupole            </a:t>
            </a:r>
            <a:endParaRPr lang="en-GB" sz="18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2005241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3165" y="238124"/>
            <a:ext cx="10369152" cy="685800"/>
          </a:xfrm>
        </p:spPr>
        <p:txBody>
          <a:bodyPr/>
          <a:lstStyle/>
          <a:p>
            <a:r>
              <a:rPr lang="en-US" dirty="0" err="1"/>
              <a:t>Multipole</a:t>
            </a:r>
            <a:r>
              <a:rPr lang="en-US" dirty="0"/>
              <a:t> expansion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8872" y="1179576"/>
            <a:ext cx="11978640" cy="5678424"/>
          </a:xfrm>
        </p:spPr>
        <p:txBody>
          <a:bodyPr>
            <a:normAutofit/>
          </a:bodyPr>
          <a:lstStyle/>
          <a:p>
            <a:r>
              <a:rPr lang="en-GB" dirty="0" err="1"/>
              <a:t>Multipole</a:t>
            </a:r>
            <a:r>
              <a:rPr lang="en-GB" dirty="0"/>
              <a:t> expansion of transverse magnetic field</a:t>
            </a:r>
          </a:p>
          <a:p>
            <a:pPr lvl="1"/>
            <a:r>
              <a:rPr lang="en-GB" b="0" dirty="0">
                <a:solidFill>
                  <a:schemeClr val="tx1"/>
                </a:solidFill>
              </a:rPr>
              <a:t>Start from the general expression for the transverse magnetic flux in terms of </a:t>
            </a:r>
            <a:r>
              <a:rPr lang="en-GB" b="0" dirty="0" err="1">
                <a:solidFill>
                  <a:schemeClr val="tx1"/>
                </a:solidFill>
              </a:rPr>
              <a:t>multipole</a:t>
            </a:r>
            <a:r>
              <a:rPr lang="en-GB" b="0" dirty="0">
                <a:solidFill>
                  <a:schemeClr val="tx1"/>
                </a:solidFill>
              </a:rPr>
              <a:t> coefficients</a:t>
            </a:r>
          </a:p>
          <a:p>
            <a:pPr lvl="1"/>
            <a:endParaRPr lang="en-GB" dirty="0">
              <a:solidFill>
                <a:schemeClr val="tx1"/>
              </a:solidFill>
            </a:endParaRPr>
          </a:p>
          <a:p>
            <a:pPr lvl="1"/>
            <a:endParaRPr lang="en-GB" b="0" dirty="0">
              <a:solidFill>
                <a:schemeClr val="tx1"/>
              </a:solidFill>
            </a:endParaRPr>
          </a:p>
          <a:p>
            <a:pPr lvl="1"/>
            <a:endParaRPr lang="en-GB" dirty="0">
              <a:solidFill>
                <a:schemeClr val="tx1"/>
              </a:solidFill>
            </a:endParaRPr>
          </a:p>
          <a:p>
            <a:pPr lvl="1"/>
            <a:endParaRPr lang="en-GB" b="0" dirty="0">
              <a:solidFill>
                <a:schemeClr val="tx1"/>
              </a:solidFill>
            </a:endParaRPr>
          </a:p>
          <a:p>
            <a:pPr lvl="1"/>
            <a:endParaRPr lang="en-GB" dirty="0">
              <a:solidFill>
                <a:schemeClr val="tx1"/>
              </a:solidFill>
            </a:endParaRPr>
          </a:p>
          <a:p>
            <a:pPr lvl="1"/>
            <a:endParaRPr lang="en-GB" b="0" dirty="0">
              <a:solidFill>
                <a:schemeClr val="tx1"/>
              </a:solidFill>
            </a:endParaRPr>
          </a:p>
          <a:p>
            <a:pPr lvl="1"/>
            <a:r>
              <a:rPr lang="en-GB" dirty="0">
                <a:solidFill>
                  <a:schemeClr val="tx1"/>
                </a:solidFill>
              </a:rPr>
              <a:t>In some cases it is more convenient to use “normalized” components:</a:t>
            </a:r>
            <a:br>
              <a:rPr lang="en-GB" dirty="0">
                <a:solidFill>
                  <a:schemeClr val="tx1"/>
                </a:solidFill>
              </a:rPr>
            </a:br>
            <a:br>
              <a:rPr lang="en-GB" dirty="0">
                <a:solidFill>
                  <a:schemeClr val="tx1"/>
                </a:solidFill>
              </a:rPr>
            </a:br>
            <a:br>
              <a:rPr lang="en-GB" dirty="0">
                <a:solidFill>
                  <a:schemeClr val="tx1"/>
                </a:solidFill>
              </a:rPr>
            </a:br>
            <a:br>
              <a:rPr lang="en-GB" dirty="0">
                <a:solidFill>
                  <a:schemeClr val="tx1"/>
                </a:solidFill>
              </a:rPr>
            </a:br>
            <a:r>
              <a:rPr lang="en-GB" sz="1400" dirty="0">
                <a:solidFill>
                  <a:schemeClr val="tx1"/>
                </a:solidFill>
              </a:rPr>
              <a:t> </a:t>
            </a:r>
            <a:br>
              <a:rPr lang="en-GB" dirty="0">
                <a:solidFill>
                  <a:schemeClr val="tx1"/>
                </a:solidFill>
              </a:rPr>
            </a:br>
            <a:r>
              <a:rPr lang="en-GB" sz="400" dirty="0">
                <a:solidFill>
                  <a:schemeClr val="tx1"/>
                </a:solidFill>
              </a:rPr>
              <a:t> </a:t>
            </a:r>
            <a:br>
              <a:rPr lang="en-GB" dirty="0">
                <a:solidFill>
                  <a:schemeClr val="tx1"/>
                </a:solidFill>
              </a:rPr>
            </a:br>
            <a:r>
              <a:rPr lang="en-GB" dirty="0">
                <a:solidFill>
                  <a:schemeClr val="tx1"/>
                </a:solidFill>
              </a:rPr>
              <a:t>      so that:</a:t>
            </a:r>
          </a:p>
          <a:p>
            <a:pPr lvl="1"/>
            <a:endParaRPr lang="en-GB" b="0" dirty="0">
              <a:solidFill>
                <a:schemeClr val="tx1"/>
              </a:solidFill>
            </a:endParaRPr>
          </a:p>
          <a:p>
            <a:pPr lvl="1"/>
            <a:endParaRPr lang="en-GB" b="0" dirty="0">
              <a:solidFill>
                <a:schemeClr val="tx1"/>
              </a:solidFill>
            </a:endParaRPr>
          </a:p>
          <a:p>
            <a:pPr lvl="1"/>
            <a:endParaRPr lang="en-GB" dirty="0">
              <a:solidFill>
                <a:schemeClr val="tx1"/>
              </a:solidFill>
            </a:endParaRPr>
          </a:p>
          <a:p>
            <a:pPr lvl="1"/>
            <a:endParaRPr lang="en-GB" dirty="0">
              <a:solidFill>
                <a:schemeClr val="tx1"/>
              </a:solidFill>
            </a:endParaRPr>
          </a:p>
          <a:p>
            <a:pPr lvl="1"/>
            <a:endParaRPr lang="en-GB" dirty="0">
              <a:solidFill>
                <a:schemeClr val="tx1"/>
              </a:solidFill>
            </a:endParaRPr>
          </a:p>
          <a:p>
            <a:pPr lvl="1"/>
            <a:endParaRPr lang="en-GB" dirty="0">
              <a:solidFill>
                <a:schemeClr val="tx1"/>
              </a:solidFill>
            </a:endParaRPr>
          </a:p>
          <a:p>
            <a:pPr lvl="1"/>
            <a:endParaRPr lang="en-GB" dirty="0">
              <a:solidFill>
                <a:schemeClr val="tx1"/>
              </a:solidFill>
            </a:endParaRPr>
          </a:p>
          <a:p>
            <a:pPr lvl="1"/>
            <a:endParaRPr lang="en-GB" dirty="0">
              <a:solidFill>
                <a:schemeClr val="tx1"/>
              </a:solidFill>
            </a:endParaRPr>
          </a:p>
          <a:p>
            <a:endParaRPr lang="en-GB" dirty="0">
              <a:solidFill>
                <a:schemeClr val="tx1"/>
              </a:solidFill>
            </a:endParaRPr>
          </a:p>
          <a:p>
            <a:pPr lvl="1"/>
            <a:endParaRPr lang="en-GB" b="0" dirty="0">
              <a:solidFill>
                <a:schemeClr val="tx1"/>
              </a:solidFill>
            </a:endParaRPr>
          </a:p>
          <a:p>
            <a:endParaRPr lang="en-US" dirty="0"/>
          </a:p>
          <a:p>
            <a:endParaRPr lang="en-US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91745" y="2082048"/>
            <a:ext cx="4192835" cy="627670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 rotWithShape="1">
          <a:blip r:embed="rId3"/>
          <a:srcRect l="39823" t="15491" r="38964" b="1728"/>
          <a:stretch/>
        </p:blipFill>
        <p:spPr>
          <a:xfrm>
            <a:off x="1919536" y="2748077"/>
            <a:ext cx="1351722" cy="1269660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 rotWithShape="1">
          <a:blip r:embed="rId3"/>
          <a:srcRect l="75230" t="12374"/>
          <a:stretch/>
        </p:blipFill>
        <p:spPr>
          <a:xfrm>
            <a:off x="9054126" y="2704715"/>
            <a:ext cx="1578378" cy="134396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650892" y="2996953"/>
            <a:ext cx="216758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600" b="1" dirty="0">
                <a:latin typeface="Arial"/>
                <a:cs typeface="Arial"/>
              </a:rPr>
              <a:t>Normal components</a:t>
            </a:r>
          </a:p>
          <a:p>
            <a:pPr>
              <a:buNone/>
            </a:pPr>
            <a:r>
              <a:rPr lang="en-US" sz="1600" dirty="0">
                <a:latin typeface="Arial"/>
                <a:cs typeface="Arial"/>
              </a:rPr>
              <a:t>(“upright” magnets)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6168008" y="2996952"/>
            <a:ext cx="2880320" cy="6617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None/>
            </a:pPr>
            <a:r>
              <a:rPr lang="en-US" sz="1600" b="1" dirty="0">
                <a:latin typeface="Arial"/>
                <a:cs typeface="Arial"/>
              </a:rPr>
              <a:t>        Skew components</a:t>
            </a:r>
          </a:p>
          <a:p>
            <a:pPr algn="l">
              <a:buNone/>
            </a:pPr>
            <a:r>
              <a:rPr lang="en-US" sz="1600" dirty="0">
                <a:latin typeface="Arial"/>
                <a:cs typeface="Arial"/>
              </a:rPr>
              <a:t>(magnets rotated by             )</a:t>
            </a:r>
          </a:p>
          <a:p>
            <a:pPr algn="l">
              <a:buNone/>
            </a:pPr>
            <a:r>
              <a:rPr lang="en-US" sz="500" dirty="0">
                <a:latin typeface="Arial"/>
                <a:cs typeface="Arial"/>
              </a:rPr>
              <a:t> </a:t>
            </a:r>
          </a:p>
        </p:txBody>
      </p:sp>
      <p:cxnSp>
        <p:nvCxnSpPr>
          <p:cNvPr id="9" name="Straight Arrow Connector 8"/>
          <p:cNvCxnSpPr/>
          <p:nvPr/>
        </p:nvCxnSpPr>
        <p:spPr>
          <a:xfrm flipH="1">
            <a:off x="5677694" y="2504547"/>
            <a:ext cx="360047" cy="5400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>
            <a:off x="6709194" y="2516591"/>
            <a:ext cx="358911" cy="53861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3" name="Picture 3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60928" y="3284984"/>
            <a:ext cx="575872" cy="332234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1835876" y="2460046"/>
            <a:ext cx="15819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400" dirty="0">
                <a:latin typeface="Arial"/>
                <a:cs typeface="Arial"/>
              </a:rPr>
              <a:t>e.g. normal quad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9143640" y="2472635"/>
            <a:ext cx="14024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400" dirty="0">
                <a:latin typeface="Arial"/>
                <a:cs typeface="Arial"/>
              </a:rPr>
              <a:t>e.g. skew quad</a:t>
            </a:r>
          </a:p>
        </p:txBody>
      </p:sp>
      <p:pic>
        <p:nvPicPr>
          <p:cNvPr id="39" name="Picture 38" descr="B_n_=_left._frac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7057" y="3728683"/>
            <a:ext cx="1815145" cy="576064"/>
          </a:xfrm>
          <a:prstGeom prst="rect">
            <a:avLst/>
          </a:prstGeom>
        </p:spPr>
      </p:pic>
      <p:pic>
        <p:nvPicPr>
          <p:cNvPr id="41" name="Picture 40" descr="A_n_=_left._frac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2274" y="3717032"/>
            <a:ext cx="1826015" cy="576064"/>
          </a:xfrm>
          <a:prstGeom prst="rect">
            <a:avLst/>
          </a:prstGeom>
        </p:spPr>
      </p:pic>
      <p:pic>
        <p:nvPicPr>
          <p:cNvPr id="43" name="Picture 42" descr="latex-image-1.pd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1745" y="5769110"/>
            <a:ext cx="4281190" cy="715553"/>
          </a:xfrm>
          <a:prstGeom prst="rect">
            <a:avLst/>
          </a:prstGeom>
        </p:spPr>
      </p:pic>
      <p:sp>
        <p:nvSpPr>
          <p:cNvPr id="42" name="TextBox 41"/>
          <p:cNvSpPr txBox="1"/>
          <p:nvPr/>
        </p:nvSpPr>
        <p:spPr>
          <a:xfrm>
            <a:off x="2199046" y="4730093"/>
            <a:ext cx="330851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600" b="1" dirty="0">
                <a:latin typeface="Arial"/>
                <a:cs typeface="Arial"/>
              </a:rPr>
              <a:t>Normalized normal components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6535713" y="4730943"/>
            <a:ext cx="312637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600" b="1" dirty="0">
                <a:latin typeface="Arial"/>
                <a:cs typeface="Arial"/>
              </a:rPr>
              <a:t>Normalized skew components</a:t>
            </a:r>
          </a:p>
        </p:txBody>
      </p:sp>
      <p:pic>
        <p:nvPicPr>
          <p:cNvPr id="48" name="Picture 47" descr="k_n_=_left._frac.pdf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6579" y="5075977"/>
            <a:ext cx="3575804" cy="570836"/>
          </a:xfrm>
          <a:prstGeom prst="rect">
            <a:avLst/>
          </a:prstGeom>
        </p:spPr>
      </p:pic>
      <p:pic>
        <p:nvPicPr>
          <p:cNvPr id="49" name="Picture 48" descr="j_n_=_left._frac.pdf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8411" y="5075977"/>
            <a:ext cx="3565033" cy="5708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07011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28" grpId="0"/>
      <p:bldP spid="16" grpId="0"/>
      <p:bldP spid="37" grpId="0"/>
      <p:bldP spid="42" grpId="0"/>
      <p:bldP spid="45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1424" y="182579"/>
            <a:ext cx="10369152" cy="685800"/>
          </a:xfrm>
        </p:spPr>
        <p:txBody>
          <a:bodyPr/>
          <a:lstStyle/>
          <a:p>
            <a:r>
              <a:rPr lang="en-US" dirty="0"/>
              <a:t>Feed-down from </a:t>
            </a:r>
            <a:r>
              <a:rPr lang="en-US" dirty="0" err="1"/>
              <a:t>multipoles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8848" y="1261872"/>
            <a:ext cx="11707224" cy="5596128"/>
          </a:xfrm>
        </p:spPr>
        <p:txBody>
          <a:bodyPr>
            <a:normAutofit/>
          </a:bodyPr>
          <a:lstStyle/>
          <a:p>
            <a:pPr lvl="1"/>
            <a:r>
              <a:rPr lang="en-US" dirty="0">
                <a:solidFill>
                  <a:schemeClr val="tx1"/>
                </a:solidFill>
              </a:rPr>
              <a:t>Explicitly: the vertical field is the sum of all </a:t>
            </a:r>
            <a:r>
              <a:rPr lang="en-US" dirty="0" err="1">
                <a:solidFill>
                  <a:schemeClr val="tx1"/>
                </a:solidFill>
              </a:rPr>
              <a:t>multipole</a:t>
            </a:r>
            <a:r>
              <a:rPr lang="en-US" dirty="0">
                <a:solidFill>
                  <a:schemeClr val="tx1"/>
                </a:solidFill>
              </a:rPr>
              <a:t> components</a:t>
            </a:r>
          </a:p>
          <a:p>
            <a:pPr lvl="1"/>
            <a:endParaRPr lang="en-GB" dirty="0">
              <a:solidFill>
                <a:srgbClr val="FF0000"/>
              </a:solidFill>
            </a:endParaRPr>
          </a:p>
          <a:p>
            <a:pPr lvl="1"/>
            <a:endParaRPr lang="en-GB" dirty="0">
              <a:solidFill>
                <a:srgbClr val="FF0000"/>
              </a:solidFill>
            </a:endParaRPr>
          </a:p>
          <a:p>
            <a:r>
              <a:rPr lang="en-GB" dirty="0">
                <a:solidFill>
                  <a:srgbClr val="FF0000"/>
                </a:solidFill>
              </a:rPr>
              <a:t>Feed-down: lower order field components from misalignments </a:t>
            </a:r>
          </a:p>
          <a:p>
            <a:pPr lvl="1"/>
            <a:r>
              <a:rPr lang="en-GB" dirty="0">
                <a:solidFill>
                  <a:srgbClr val="0000FF"/>
                </a:solidFill>
              </a:rPr>
              <a:t>Systematic horizontal offset in normal (skew) magnets creates normal (skew) feed-down components</a:t>
            </a:r>
            <a:r>
              <a:rPr lang="en-GB" dirty="0">
                <a:solidFill>
                  <a:schemeClr val="tx1"/>
                </a:solidFill>
              </a:rPr>
              <a:t> as seen with                       </a:t>
            </a:r>
            <a:r>
              <a:rPr lang="el-GR" dirty="0">
                <a:solidFill>
                  <a:schemeClr val="tx1"/>
                </a:solidFill>
              </a:rPr>
              <a:t>  </a:t>
            </a:r>
            <a:r>
              <a:rPr lang="en-GB" dirty="0">
                <a:solidFill>
                  <a:schemeClr val="tx1"/>
                </a:solidFill>
              </a:rPr>
              <a:t>at y=0:</a:t>
            </a:r>
          </a:p>
          <a:p>
            <a:pPr lvl="1"/>
            <a:endParaRPr lang="en-GB" dirty="0">
              <a:solidFill>
                <a:schemeClr val="tx1"/>
              </a:solidFill>
            </a:endParaRPr>
          </a:p>
          <a:p>
            <a:pPr lvl="1"/>
            <a:endParaRPr lang="en-GB" dirty="0">
              <a:solidFill>
                <a:schemeClr val="tx1"/>
              </a:solidFill>
            </a:endParaRPr>
          </a:p>
          <a:p>
            <a:pPr lvl="1"/>
            <a:endParaRPr lang="en-US" dirty="0">
              <a:solidFill>
                <a:schemeClr val="tx1"/>
              </a:solidFill>
            </a:endParaRPr>
          </a:p>
          <a:p>
            <a:pPr lvl="1"/>
            <a:endParaRPr lang="en-US" dirty="0">
              <a:solidFill>
                <a:schemeClr val="tx1"/>
              </a:solidFill>
            </a:endParaRPr>
          </a:p>
          <a:p>
            <a:pPr lvl="1"/>
            <a:r>
              <a:rPr lang="en-GB" dirty="0">
                <a:solidFill>
                  <a:srgbClr val="0000FF"/>
                </a:solidFill>
              </a:rPr>
              <a:t>Systematic </a:t>
            </a:r>
            <a:r>
              <a:rPr lang="en-US" dirty="0">
                <a:solidFill>
                  <a:srgbClr val="0000FF"/>
                </a:solidFill>
              </a:rPr>
              <a:t>vertical offset in normal magnets results in alternating skew and normal feed-down components (and vice-versa for skew magnets)</a:t>
            </a:r>
            <a:r>
              <a:rPr lang="en-US" dirty="0">
                <a:solidFill>
                  <a:schemeClr val="tx1"/>
                </a:solidFill>
              </a:rPr>
              <a:t>, as can be worked out from</a:t>
            </a:r>
          </a:p>
          <a:p>
            <a:pPr lvl="1"/>
            <a:endParaRPr lang="en-US" dirty="0">
              <a:solidFill>
                <a:schemeClr val="tx1"/>
              </a:solidFill>
            </a:endParaRPr>
          </a:p>
          <a:p>
            <a:pPr lvl="1"/>
            <a:endParaRPr lang="en-US" dirty="0">
              <a:solidFill>
                <a:schemeClr val="tx1"/>
              </a:solidFill>
            </a:endParaRPr>
          </a:p>
          <a:p>
            <a:pPr marL="619200" lvl="2" indent="0">
              <a:buNone/>
            </a:pPr>
            <a:endParaRPr lang="en-US" dirty="0">
              <a:solidFill>
                <a:schemeClr val="tx1"/>
              </a:solidFill>
            </a:endParaRPr>
          </a:p>
          <a:p>
            <a:pPr lvl="1"/>
            <a:endParaRPr lang="en-GB" b="1" dirty="0">
              <a:solidFill>
                <a:schemeClr val="tx1"/>
              </a:solidFill>
            </a:endParaRPr>
          </a:p>
          <a:p>
            <a:pPr lvl="1"/>
            <a:endParaRPr lang="en-US" dirty="0"/>
          </a:p>
        </p:txBody>
      </p:sp>
      <p:grpSp>
        <p:nvGrpSpPr>
          <p:cNvPr id="16" name="Group 15"/>
          <p:cNvGrpSpPr/>
          <p:nvPr/>
        </p:nvGrpSpPr>
        <p:grpSpPr>
          <a:xfrm>
            <a:off x="4730599" y="4656866"/>
            <a:ext cx="5392016" cy="569026"/>
            <a:chOff x="3674516" y="5684112"/>
            <a:chExt cx="5361980" cy="569026"/>
          </a:xfrm>
        </p:grpSpPr>
        <p:sp>
          <p:nvSpPr>
            <p:cNvPr id="17" name="AutoShape 8"/>
            <p:cNvSpPr>
              <a:spLocks/>
            </p:cNvSpPr>
            <p:nvPr/>
          </p:nvSpPr>
          <p:spPr bwMode="auto">
            <a:xfrm rot="5419254">
              <a:off x="4487127" y="5617604"/>
              <a:ext cx="214060" cy="350412"/>
            </a:xfrm>
            <a:prstGeom prst="rightBrace">
              <a:avLst>
                <a:gd name="adj1" fmla="val 14194"/>
                <a:gd name="adj2" fmla="val 49435"/>
              </a:avLst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" name="AutoShape 9"/>
            <p:cNvSpPr>
              <a:spLocks/>
            </p:cNvSpPr>
            <p:nvPr/>
          </p:nvSpPr>
          <p:spPr bwMode="auto">
            <a:xfrm rot="5419254">
              <a:off x="5345689" y="5345649"/>
              <a:ext cx="210385" cy="894935"/>
            </a:xfrm>
            <a:prstGeom prst="rightBrace">
              <a:avLst>
                <a:gd name="adj1" fmla="val 22810"/>
                <a:gd name="adj2" fmla="val 49435"/>
              </a:avLst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" name="AutoShape 10"/>
            <p:cNvSpPr>
              <a:spLocks/>
            </p:cNvSpPr>
            <p:nvPr/>
          </p:nvSpPr>
          <p:spPr bwMode="auto">
            <a:xfrm rot="5419254">
              <a:off x="6739660" y="5010414"/>
              <a:ext cx="236340" cy="1583736"/>
            </a:xfrm>
            <a:prstGeom prst="rightBrace">
              <a:avLst>
                <a:gd name="adj1" fmla="val 36743"/>
                <a:gd name="adj2" fmla="val 49435"/>
              </a:avLst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" name="AutoShape 11"/>
            <p:cNvSpPr>
              <a:spLocks/>
            </p:cNvSpPr>
            <p:nvPr/>
          </p:nvSpPr>
          <p:spPr bwMode="auto">
            <a:xfrm rot="5419254">
              <a:off x="8506271" y="5568915"/>
              <a:ext cx="225425" cy="457200"/>
            </a:xfrm>
            <a:prstGeom prst="rightBrace">
              <a:avLst>
                <a:gd name="adj1" fmla="val 16901"/>
                <a:gd name="adj2" fmla="val 49435"/>
              </a:avLst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" name="Rectangle 26"/>
            <p:cNvSpPr>
              <a:spLocks noChangeArrowheads="1"/>
            </p:cNvSpPr>
            <p:nvPr/>
          </p:nvSpPr>
          <p:spPr bwMode="auto">
            <a:xfrm>
              <a:off x="3674516" y="5883806"/>
              <a:ext cx="536198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l">
                <a:buFont typeface="Wingdings" charset="0"/>
                <a:buNone/>
              </a:pPr>
              <a:r>
                <a:rPr lang="en-US" dirty="0">
                  <a:latin typeface="Arial"/>
                  <a:cs typeface="Arial"/>
                </a:rPr>
                <a:t>2(n+1)-pole   2n-pole        2(n-1)-pole            dipole</a:t>
              </a:r>
              <a:endParaRPr lang="en-GB" dirty="0">
                <a:latin typeface="Arial"/>
                <a:cs typeface="Arial"/>
              </a:endParaRPr>
            </a:p>
          </p:txBody>
        </p:sp>
      </p:grpSp>
      <p:sp>
        <p:nvSpPr>
          <p:cNvPr id="18" name="AutoShape 8"/>
          <p:cNvSpPr>
            <a:spLocks/>
          </p:cNvSpPr>
          <p:nvPr/>
        </p:nvSpPr>
        <p:spPr bwMode="auto">
          <a:xfrm rot="5419254">
            <a:off x="2965427" y="1841087"/>
            <a:ext cx="225425" cy="417841"/>
          </a:xfrm>
          <a:prstGeom prst="rightBrace">
            <a:avLst>
              <a:gd name="adj1" fmla="val 16901"/>
              <a:gd name="adj2" fmla="val 49435"/>
            </a:avLst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9" name="AutoShape 9"/>
          <p:cNvSpPr>
            <a:spLocks/>
          </p:cNvSpPr>
          <p:nvPr/>
        </p:nvSpPr>
        <p:spPr bwMode="auto">
          <a:xfrm rot="5419254">
            <a:off x="3865520" y="1517684"/>
            <a:ext cx="225425" cy="1065937"/>
          </a:xfrm>
          <a:prstGeom prst="rightBrace">
            <a:avLst>
              <a:gd name="adj1" fmla="val 33803"/>
              <a:gd name="adj2" fmla="val 49435"/>
            </a:avLst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" name="AutoShape 10"/>
          <p:cNvSpPr>
            <a:spLocks/>
          </p:cNvSpPr>
          <p:nvPr/>
        </p:nvSpPr>
        <p:spPr bwMode="auto">
          <a:xfrm rot="5419254">
            <a:off x="5538019" y="1053444"/>
            <a:ext cx="253127" cy="2016411"/>
          </a:xfrm>
          <a:prstGeom prst="rightBrace">
            <a:avLst>
              <a:gd name="adj1" fmla="val 26613"/>
              <a:gd name="adj2" fmla="val 49435"/>
            </a:avLst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2639615" y="2118832"/>
            <a:ext cx="676875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l">
              <a:buFont typeface="Wingdings" charset="0"/>
              <a:buNone/>
            </a:pPr>
            <a:r>
              <a:rPr lang="en-US" dirty="0">
                <a:latin typeface="Arial"/>
                <a:cs typeface="Arial"/>
              </a:rPr>
              <a:t>dipole   quadrupole        sextupole 		         octupole            </a:t>
            </a:r>
            <a:endParaRPr lang="en-GB" dirty="0">
              <a:latin typeface="Arial"/>
              <a:cs typeface="Arial"/>
            </a:endParaRPr>
          </a:p>
        </p:txBody>
      </p:sp>
      <p:sp>
        <p:nvSpPr>
          <p:cNvPr id="23" name="AutoShape 10"/>
          <p:cNvSpPr>
            <a:spLocks/>
          </p:cNvSpPr>
          <p:nvPr/>
        </p:nvSpPr>
        <p:spPr bwMode="auto">
          <a:xfrm rot="5419254">
            <a:off x="8157798" y="662637"/>
            <a:ext cx="236285" cy="2782951"/>
          </a:xfrm>
          <a:prstGeom prst="rightBrace">
            <a:avLst>
              <a:gd name="adj1" fmla="val 26613"/>
              <a:gd name="adj2" fmla="val 49435"/>
            </a:avLst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pic>
        <p:nvPicPr>
          <p:cNvPr id="32" name="Picture 31" descr="B_y_=_B_0_+_B_1x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3234" y="1684426"/>
            <a:ext cx="7848872" cy="263385"/>
          </a:xfrm>
          <a:prstGeom prst="rect">
            <a:avLst/>
          </a:prstGeom>
        </p:spPr>
      </p:pic>
      <p:pic>
        <p:nvPicPr>
          <p:cNvPr id="33" name="Picture 32" descr="B_y(x_!=_!0)_=_i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2315" y="5909441"/>
            <a:ext cx="1994848" cy="255155"/>
          </a:xfrm>
          <a:prstGeom prst="rect">
            <a:avLst/>
          </a:prstGeom>
        </p:spPr>
      </p:pic>
      <p:pic>
        <p:nvPicPr>
          <p:cNvPr id="35" name="Picture 34" descr="B_y(x_!=_!0)_=_i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8611" y="5877755"/>
            <a:ext cx="2226808" cy="289949"/>
          </a:xfrm>
          <a:prstGeom prst="rect">
            <a:avLst/>
          </a:prstGeom>
        </p:spPr>
      </p:pic>
      <p:pic>
        <p:nvPicPr>
          <p:cNvPr id="10" name="Picture 9" descr="B_x(x_!=_!0)_=_i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2315" y="6269481"/>
            <a:ext cx="1994848" cy="243557"/>
          </a:xfrm>
          <a:prstGeom prst="rect">
            <a:avLst/>
          </a:prstGeom>
        </p:spPr>
      </p:pic>
      <p:pic>
        <p:nvPicPr>
          <p:cNvPr id="11" name="Picture 10" descr="B_x(x_!=_!0)_=_i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9018" y="6244076"/>
            <a:ext cx="2226808" cy="278351"/>
          </a:xfrm>
          <a:prstGeom prst="rect">
            <a:avLst/>
          </a:prstGeom>
        </p:spPr>
      </p:pic>
      <p:pic>
        <p:nvPicPr>
          <p:cNvPr id="41" name="Picture 40" descr="B_y(y_!=_!0)_=_B.pd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1827" y="4327605"/>
            <a:ext cx="8460432" cy="337069"/>
          </a:xfrm>
          <a:prstGeom prst="rect">
            <a:avLst/>
          </a:prstGeom>
        </p:spPr>
      </p:pic>
      <p:pic>
        <p:nvPicPr>
          <p:cNvPr id="43" name="Picture 42" descr="B_x(y_!=_!0)_=_A.pdf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0175" y="3823548"/>
            <a:ext cx="8477092" cy="337734"/>
          </a:xfrm>
          <a:prstGeom prst="rect">
            <a:avLst/>
          </a:prstGeom>
        </p:spPr>
      </p:pic>
      <p:sp>
        <p:nvSpPr>
          <p:cNvPr id="44" name="TextBox 43"/>
          <p:cNvSpPr txBox="1"/>
          <p:nvPr/>
        </p:nvSpPr>
        <p:spPr>
          <a:xfrm>
            <a:off x="1968064" y="5983675"/>
            <a:ext cx="73893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2"/>
            <a:r>
              <a:rPr lang="en-US" dirty="0">
                <a:latin typeface="Arial"/>
                <a:cs typeface="Arial"/>
              </a:rPr>
              <a:t>for n = even                                             for n = odd</a:t>
            </a:r>
          </a:p>
        </p:txBody>
      </p:sp>
      <p:sp>
        <p:nvSpPr>
          <p:cNvPr id="46" name="Left Brace 45"/>
          <p:cNvSpPr/>
          <p:nvPr/>
        </p:nvSpPr>
        <p:spPr>
          <a:xfrm>
            <a:off x="3367903" y="5874514"/>
            <a:ext cx="130268" cy="648072"/>
          </a:xfrm>
          <a:prstGeom prst="leftBrace">
            <a:avLst>
              <a:gd name="adj1" fmla="val 19890"/>
              <a:gd name="adj2" fmla="val 50000"/>
            </a:avLst>
          </a:prstGeom>
          <a:ln>
            <a:solidFill>
              <a:schemeClr val="tx1"/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Left Brace 46"/>
          <p:cNvSpPr/>
          <p:nvPr/>
        </p:nvSpPr>
        <p:spPr>
          <a:xfrm>
            <a:off x="7295590" y="5875453"/>
            <a:ext cx="130268" cy="648072"/>
          </a:xfrm>
          <a:prstGeom prst="leftBrace">
            <a:avLst>
              <a:gd name="adj1" fmla="val 19890"/>
              <a:gd name="adj2" fmla="val 50000"/>
            </a:avLst>
          </a:prstGeom>
          <a:ln>
            <a:solidFill>
              <a:schemeClr val="tx1"/>
            </a:solidFill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8" name="Picture 4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015179" y="3301189"/>
            <a:ext cx="1272509" cy="217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97171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/>
      <p:bldP spid="46" grpId="0" animBg="1"/>
      <p:bldP spid="4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Toy FODO lattice – no errors</a:t>
            </a:r>
          </a:p>
        </p:txBody>
      </p:sp>
      <p:sp>
        <p:nvSpPr>
          <p:cNvPr id="19" name="Content Placeholder 1">
            <a:extLst>
              <a:ext uri="{FF2B5EF4-FFF2-40B4-BE49-F238E27FC236}">
                <a16:creationId xmlns:a16="http://schemas.microsoft.com/office/drawing/2014/main" id="{1C0ED726-435A-9FB0-1EE0-B4D2CC2E6688}"/>
              </a:ext>
            </a:extLst>
          </p:cNvPr>
          <p:cNvSpPr txBox="1">
            <a:spLocks/>
          </p:cNvSpPr>
          <p:nvPr/>
        </p:nvSpPr>
        <p:spPr>
          <a:xfrm>
            <a:off x="407989" y="1124744"/>
            <a:ext cx="11376024" cy="473220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fontAlgn="auto">
              <a:buClrTx/>
              <a:buSzTx/>
              <a:buFont typeface="Arial" panose="020B0604020202020204" pitchFamily="34" charset="0"/>
              <a:buChar char="•"/>
            </a:pPr>
            <a:r>
              <a:rPr lang="en-US" b="0" dirty="0"/>
              <a:t>Tracking a single particle, for many turns</a:t>
            </a:r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FAEF3EC9-2429-8455-CD31-6A431B52ED13}"/>
              </a:ext>
            </a:extLst>
          </p:cNvPr>
          <p:cNvGrpSpPr/>
          <p:nvPr/>
        </p:nvGrpSpPr>
        <p:grpSpPr>
          <a:xfrm>
            <a:off x="-169200" y="1470878"/>
            <a:ext cx="11376025" cy="4550410"/>
            <a:chOff x="-169200" y="1470878"/>
            <a:chExt cx="11376025" cy="4550410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6DF1A68B-A83E-C001-A5F0-2D0A7140E6F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/>
            <a:stretch/>
          </p:blipFill>
          <p:spPr>
            <a:xfrm>
              <a:off x="-169200" y="1470878"/>
              <a:ext cx="11376025" cy="4550410"/>
            </a:xfrm>
            <a:prstGeom prst="rect">
              <a:avLst/>
            </a:prstGeom>
          </p:spPr>
        </p:pic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B95F5414-453F-725E-22C7-82F6A857BFE9}"/>
                </a:ext>
              </a:extLst>
            </p:cNvPr>
            <p:cNvSpPr txBox="1"/>
            <p:nvPr/>
          </p:nvSpPr>
          <p:spPr>
            <a:xfrm>
              <a:off x="1285994" y="3227959"/>
              <a:ext cx="1188147" cy="276999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sz="1200" b="1" dirty="0">
                  <a:solidFill>
                    <a:srgbClr val="FF0000"/>
                  </a:solidFill>
                  <a:latin typeface="Arial"/>
                  <a:cs typeface="Arial"/>
                </a:rPr>
                <a:t>Starting point</a:t>
              </a:r>
            </a:p>
          </p:txBody>
        </p:sp>
        <p:cxnSp>
          <p:nvCxnSpPr>
            <p:cNvPr id="38" name="Straight Arrow Connector 37">
              <a:extLst>
                <a:ext uri="{FF2B5EF4-FFF2-40B4-BE49-F238E27FC236}">
                  <a16:creationId xmlns:a16="http://schemas.microsoft.com/office/drawing/2014/main" id="{522F545B-3B21-F4B6-FBBD-A497564C397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541827" y="3502992"/>
              <a:ext cx="197742" cy="283250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702D585F-322D-8C98-D98B-8C6F88B46FE0}"/>
                </a:ext>
              </a:extLst>
            </p:cNvPr>
            <p:cNvSpPr/>
            <p:nvPr/>
          </p:nvSpPr>
          <p:spPr>
            <a:xfrm flipV="1">
              <a:off x="1460261" y="3813226"/>
              <a:ext cx="81964" cy="72293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0C026CE4-19AA-6FFD-0407-D8ABF1C56D46}"/>
                </a:ext>
              </a:extLst>
            </p:cNvPr>
            <p:cNvSpPr txBox="1"/>
            <p:nvPr/>
          </p:nvSpPr>
          <p:spPr>
            <a:xfrm>
              <a:off x="1774311" y="4736177"/>
              <a:ext cx="4517583" cy="276999"/>
            </a:xfrm>
            <a:prstGeom prst="rect">
              <a:avLst/>
            </a:prstGeom>
            <a:noFill/>
            <a:ln w="28575">
              <a:noFill/>
            </a:ln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sz="1200" b="1" dirty="0">
                  <a:solidFill>
                    <a:srgbClr val="FF0000"/>
                  </a:solidFill>
                  <a:latin typeface="Arial"/>
                  <a:cs typeface="Arial"/>
                </a:rPr>
                <a:t>Element by element “tracking” till completion of one turn…</a:t>
              </a:r>
            </a:p>
          </p:txBody>
        </p:sp>
        <p:cxnSp>
          <p:nvCxnSpPr>
            <p:cNvPr id="45" name="Straight Arrow Connector 44">
              <a:extLst>
                <a:ext uri="{FF2B5EF4-FFF2-40B4-BE49-F238E27FC236}">
                  <a16:creationId xmlns:a16="http://schemas.microsoft.com/office/drawing/2014/main" id="{91DCF82D-CDAA-AB9B-D0B9-4AD40445DF9A}"/>
                </a:ext>
              </a:extLst>
            </p:cNvPr>
            <p:cNvCxnSpPr>
              <a:cxnSpLocks/>
            </p:cNvCxnSpPr>
            <p:nvPr/>
          </p:nvCxnSpPr>
          <p:spPr>
            <a:xfrm>
              <a:off x="1631504" y="4707535"/>
              <a:ext cx="4896544" cy="0"/>
            </a:xfrm>
            <a:prstGeom prst="straightConnector1">
              <a:avLst/>
            </a:prstGeom>
            <a:ln w="28575">
              <a:solidFill>
                <a:srgbClr val="FF0000"/>
              </a:solidFill>
              <a:prstDash val="dash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7" name="Picture 6">
            <a:extLst>
              <a:ext uri="{FF2B5EF4-FFF2-40B4-BE49-F238E27FC236}">
                <a16:creationId xmlns:a16="http://schemas.microsoft.com/office/drawing/2014/main" id="{9CBF239E-CDAF-703B-38C3-26ED22BF1E0E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7390800" y="1371600"/>
            <a:ext cx="4829284" cy="4829284"/>
          </a:xfrm>
          <a:prstGeom prst="rect">
            <a:avLst/>
          </a:prstGeom>
        </p:spPr>
      </p:pic>
      <p:grpSp>
        <p:nvGrpSpPr>
          <p:cNvPr id="62" name="Group 61">
            <a:extLst>
              <a:ext uri="{FF2B5EF4-FFF2-40B4-BE49-F238E27FC236}">
                <a16:creationId xmlns:a16="http://schemas.microsoft.com/office/drawing/2014/main" id="{9C5FF8F2-9AA0-7D60-E20C-7AE5B78AFD81}"/>
              </a:ext>
            </a:extLst>
          </p:cNvPr>
          <p:cNvGrpSpPr/>
          <p:nvPr/>
        </p:nvGrpSpPr>
        <p:grpSpPr>
          <a:xfrm>
            <a:off x="-169200" y="1472400"/>
            <a:ext cx="11376025" cy="4550410"/>
            <a:chOff x="-169200" y="1472400"/>
            <a:chExt cx="11376025" cy="4550410"/>
          </a:xfrm>
        </p:grpSpPr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585A52AC-7007-A0BC-A243-D948DBB1C44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rcRect/>
            <a:stretch/>
          </p:blipFill>
          <p:spPr>
            <a:xfrm>
              <a:off x="-169200" y="1472400"/>
              <a:ext cx="11376025" cy="4550410"/>
            </a:xfrm>
            <a:prstGeom prst="rect">
              <a:avLst/>
            </a:prstGeom>
          </p:spPr>
        </p:pic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C4EC6AFB-5C39-51DE-5574-636D82A586C3}"/>
                </a:ext>
              </a:extLst>
            </p:cNvPr>
            <p:cNvSpPr/>
            <p:nvPr/>
          </p:nvSpPr>
          <p:spPr>
            <a:xfrm>
              <a:off x="6672064" y="4653136"/>
              <a:ext cx="72008" cy="83041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59" name="Freeform 58">
              <a:extLst>
                <a:ext uri="{FF2B5EF4-FFF2-40B4-BE49-F238E27FC236}">
                  <a16:creationId xmlns:a16="http://schemas.microsoft.com/office/drawing/2014/main" id="{E9DA440C-7C39-EFBE-A4E0-4CD2FB02C056}"/>
                </a:ext>
              </a:extLst>
            </p:cNvPr>
            <p:cNvSpPr/>
            <p:nvPr/>
          </p:nvSpPr>
          <p:spPr>
            <a:xfrm>
              <a:off x="1541826" y="4672238"/>
              <a:ext cx="5125673" cy="600557"/>
            </a:xfrm>
            <a:custGeom>
              <a:avLst/>
              <a:gdLst>
                <a:gd name="connsiteX0" fmla="*/ 5162550 w 5162550"/>
                <a:gd name="connsiteY0" fmla="*/ 85725 h 619660"/>
                <a:gd name="connsiteX1" fmla="*/ 2457450 w 5162550"/>
                <a:gd name="connsiteY1" fmla="*/ 619125 h 619660"/>
                <a:gd name="connsiteX2" fmla="*/ 0 w 5162550"/>
                <a:gd name="connsiteY2" fmla="*/ 0 h 619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162550" h="619660">
                  <a:moveTo>
                    <a:pt x="5162550" y="85725"/>
                  </a:moveTo>
                  <a:cubicBezTo>
                    <a:pt x="4240212" y="359568"/>
                    <a:pt x="3317875" y="633412"/>
                    <a:pt x="2457450" y="619125"/>
                  </a:cubicBezTo>
                  <a:cubicBezTo>
                    <a:pt x="1597025" y="604838"/>
                    <a:pt x="261937" y="61912"/>
                    <a:pt x="0" y="0"/>
                  </a:cubicBezTo>
                </a:path>
              </a:pathLst>
            </a:custGeom>
            <a:noFill/>
            <a:ln w="28575">
              <a:solidFill>
                <a:srgbClr val="FF0000"/>
              </a:solidFill>
              <a:prstDash val="sysDash"/>
              <a:headEnd type="none" w="med" len="med"/>
              <a:tailEnd type="triangl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dirty="0"/>
            </a:p>
          </p:txBody>
        </p: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6DA7631A-DCB0-785B-04A8-DE6409425A87}"/>
                </a:ext>
              </a:extLst>
            </p:cNvPr>
            <p:cNvSpPr txBox="1"/>
            <p:nvPr/>
          </p:nvSpPr>
          <p:spPr>
            <a:xfrm>
              <a:off x="3110416" y="4880193"/>
              <a:ext cx="184537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sz="1200" b="1" dirty="0">
                  <a:solidFill>
                    <a:srgbClr val="FF0000"/>
                  </a:solidFill>
                  <a:latin typeface="Arial"/>
                  <a:cs typeface="Arial"/>
                </a:rPr>
                <a:t>… and start a new turn</a:t>
              </a:r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69EA5CEB-67CE-F007-9994-35D1AE6BBEB1}"/>
                </a:ext>
              </a:extLst>
            </p:cNvPr>
            <p:cNvSpPr/>
            <p:nvPr/>
          </p:nvSpPr>
          <p:spPr>
            <a:xfrm>
              <a:off x="1469819" y="4611615"/>
              <a:ext cx="72008" cy="83041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</p:grpSp>
      <p:pic>
        <p:nvPicPr>
          <p:cNvPr id="24" name="Picture 23">
            <a:extLst>
              <a:ext uri="{FF2B5EF4-FFF2-40B4-BE49-F238E27FC236}">
                <a16:creationId xmlns:a16="http://schemas.microsoft.com/office/drawing/2014/main" id="{D56CD4CC-1AC3-E753-7BA2-E03B2F7990A7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/>
          <a:stretch/>
        </p:blipFill>
        <p:spPr>
          <a:xfrm>
            <a:off x="7390800" y="1371600"/>
            <a:ext cx="4829284" cy="4829284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10F3A8E4-F86B-59BC-389A-28782E9D49AD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/>
          <a:stretch/>
        </p:blipFill>
        <p:spPr>
          <a:xfrm>
            <a:off x="-169200" y="1472400"/>
            <a:ext cx="11376025" cy="4550410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D808842C-F1BF-A48B-F8B2-F60537A47F45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/>
          <a:stretch/>
        </p:blipFill>
        <p:spPr>
          <a:xfrm>
            <a:off x="7390800" y="1371600"/>
            <a:ext cx="4829284" cy="4829284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7F42C978-6D39-636F-5799-ABECD714880E}"/>
              </a:ext>
            </a:extLst>
          </p:cNvPr>
          <p:cNvPicPr>
            <a:picLocks noChangeAspect="1"/>
          </p:cNvPicPr>
          <p:nvPr/>
        </p:nvPicPr>
        <p:blipFill>
          <a:blip r:embed="rId9"/>
          <a:srcRect/>
          <a:stretch/>
        </p:blipFill>
        <p:spPr>
          <a:xfrm>
            <a:off x="-169200" y="1472400"/>
            <a:ext cx="11376025" cy="4550410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A494B7D4-1CB6-2EC9-6AC6-DE6DFCAC1E8A}"/>
              </a:ext>
            </a:extLst>
          </p:cNvPr>
          <p:cNvPicPr>
            <a:picLocks noChangeAspect="1"/>
          </p:cNvPicPr>
          <p:nvPr/>
        </p:nvPicPr>
        <p:blipFill>
          <a:blip r:embed="rId10"/>
          <a:srcRect/>
          <a:stretch/>
        </p:blipFill>
        <p:spPr>
          <a:xfrm>
            <a:off x="7390800" y="1371600"/>
            <a:ext cx="4829284" cy="4829284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2B672A8A-A2E9-872C-5E07-892A03FFC5E1}"/>
              </a:ext>
            </a:extLst>
          </p:cNvPr>
          <p:cNvPicPr>
            <a:picLocks noChangeAspect="1"/>
          </p:cNvPicPr>
          <p:nvPr/>
        </p:nvPicPr>
        <p:blipFill>
          <a:blip r:embed="rId11"/>
          <a:srcRect/>
          <a:stretch/>
        </p:blipFill>
        <p:spPr>
          <a:xfrm>
            <a:off x="-169200" y="1472400"/>
            <a:ext cx="11376025" cy="4550410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874428EF-D0CA-042C-9398-B1DF68D73BEF}"/>
              </a:ext>
            </a:extLst>
          </p:cNvPr>
          <p:cNvPicPr>
            <a:picLocks noChangeAspect="1"/>
          </p:cNvPicPr>
          <p:nvPr/>
        </p:nvPicPr>
        <p:blipFill>
          <a:blip r:embed="rId12"/>
          <a:srcRect/>
          <a:stretch/>
        </p:blipFill>
        <p:spPr>
          <a:xfrm>
            <a:off x="7390800" y="1371600"/>
            <a:ext cx="4829284" cy="4829284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D53D4DFD-0136-7849-FAC1-CC289FFDF610}"/>
              </a:ext>
            </a:extLst>
          </p:cNvPr>
          <p:cNvPicPr>
            <a:picLocks noChangeAspect="1"/>
          </p:cNvPicPr>
          <p:nvPr/>
        </p:nvPicPr>
        <p:blipFill>
          <a:blip r:embed="rId13"/>
          <a:srcRect/>
          <a:stretch/>
        </p:blipFill>
        <p:spPr>
          <a:xfrm>
            <a:off x="-169200" y="1472400"/>
            <a:ext cx="11376025" cy="4550410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193B7C88-420D-D88A-A6FB-1DF6DE744886}"/>
              </a:ext>
            </a:extLst>
          </p:cNvPr>
          <p:cNvPicPr>
            <a:picLocks noChangeAspect="1"/>
          </p:cNvPicPr>
          <p:nvPr/>
        </p:nvPicPr>
        <p:blipFill>
          <a:blip r:embed="rId14"/>
          <a:srcRect/>
          <a:stretch/>
        </p:blipFill>
        <p:spPr>
          <a:xfrm>
            <a:off x="7390800" y="1371600"/>
            <a:ext cx="4829284" cy="482928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C0569A6-E00F-61FF-7BA6-329AA3CE43C7}"/>
              </a:ext>
            </a:extLst>
          </p:cNvPr>
          <p:cNvSpPr txBox="1"/>
          <p:nvPr/>
        </p:nvSpPr>
        <p:spPr>
          <a:xfrm>
            <a:off x="969819" y="1567045"/>
            <a:ext cx="346570" cy="276999"/>
          </a:xfrm>
          <a:prstGeom prst="rect">
            <a:avLst/>
          </a:prstGeom>
          <a:noFill/>
          <a:ln w="28575">
            <a:noFill/>
          </a:ln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200" b="1" dirty="0">
                <a:solidFill>
                  <a:srgbClr val="FF0000"/>
                </a:solidFill>
                <a:latin typeface="Arial"/>
                <a:cs typeface="Arial"/>
              </a:rPr>
              <a:t>A)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8B3A078-4656-E5F4-E9C2-773C8EF258E3}"/>
              </a:ext>
            </a:extLst>
          </p:cNvPr>
          <p:cNvSpPr txBox="1"/>
          <p:nvPr/>
        </p:nvSpPr>
        <p:spPr>
          <a:xfrm>
            <a:off x="1677812" y="1537726"/>
            <a:ext cx="346570" cy="276999"/>
          </a:xfrm>
          <a:prstGeom prst="rect">
            <a:avLst/>
          </a:prstGeom>
          <a:noFill/>
          <a:ln w="28575">
            <a:noFill/>
          </a:ln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200" b="1" dirty="0">
                <a:solidFill>
                  <a:srgbClr val="FF0000"/>
                </a:solidFill>
                <a:latin typeface="Arial"/>
                <a:cs typeface="Arial"/>
              </a:rPr>
              <a:t>B)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CE0001A-9742-89CB-2979-04FC65DBD1F4}"/>
              </a:ext>
            </a:extLst>
          </p:cNvPr>
          <p:cNvSpPr txBox="1"/>
          <p:nvPr/>
        </p:nvSpPr>
        <p:spPr>
          <a:xfrm>
            <a:off x="1091744" y="2340897"/>
            <a:ext cx="346570" cy="276999"/>
          </a:xfrm>
          <a:prstGeom prst="rect">
            <a:avLst/>
          </a:prstGeom>
          <a:noFill/>
          <a:ln w="28575">
            <a:noFill/>
          </a:ln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200" b="1" dirty="0">
                <a:solidFill>
                  <a:srgbClr val="FF0000"/>
                </a:solidFill>
                <a:latin typeface="Arial"/>
                <a:cs typeface="Arial"/>
              </a:rPr>
              <a:t>C)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8DEEB927-FA0D-87B5-26DD-D5C962674774}"/>
              </a:ext>
            </a:extLst>
          </p:cNvPr>
          <p:cNvCxnSpPr>
            <a:cxnSpLocks/>
          </p:cNvCxnSpPr>
          <p:nvPr/>
        </p:nvCxnSpPr>
        <p:spPr>
          <a:xfrm>
            <a:off x="1265029" y="1821517"/>
            <a:ext cx="211909" cy="268013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8C4BD4BD-FC04-3A9F-2335-1CDC27EE2A7D}"/>
              </a:ext>
            </a:extLst>
          </p:cNvPr>
          <p:cNvCxnSpPr>
            <a:cxnSpLocks/>
          </p:cNvCxnSpPr>
          <p:nvPr/>
        </p:nvCxnSpPr>
        <p:spPr>
          <a:xfrm flipH="1">
            <a:off x="1541827" y="1769149"/>
            <a:ext cx="197742" cy="291529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8530435E-E2F9-EB7A-FDBA-6413DB7703AE}"/>
              </a:ext>
            </a:extLst>
          </p:cNvPr>
          <p:cNvCxnSpPr>
            <a:cxnSpLocks/>
          </p:cNvCxnSpPr>
          <p:nvPr/>
        </p:nvCxnSpPr>
        <p:spPr>
          <a:xfrm flipV="1">
            <a:off x="1370983" y="2414769"/>
            <a:ext cx="260521" cy="6953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DC49EAEF-3FF3-2545-ED33-88E007C843C2}"/>
              </a:ext>
            </a:extLst>
          </p:cNvPr>
          <p:cNvSpPr txBox="1"/>
          <p:nvPr/>
        </p:nvSpPr>
        <p:spPr>
          <a:xfrm>
            <a:off x="1998310" y="2340897"/>
            <a:ext cx="346570" cy="276999"/>
          </a:xfrm>
          <a:prstGeom prst="rect">
            <a:avLst/>
          </a:prstGeom>
          <a:noFill/>
          <a:ln w="28575">
            <a:noFill/>
          </a:ln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200" b="1" dirty="0">
                <a:solidFill>
                  <a:srgbClr val="FF0000"/>
                </a:solidFill>
                <a:latin typeface="Arial"/>
                <a:cs typeface="Arial"/>
              </a:rPr>
              <a:t>D)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0B8D3CB1-5BEE-828C-6871-E8ECEA2122BA}"/>
              </a:ext>
            </a:extLst>
          </p:cNvPr>
          <p:cNvCxnSpPr>
            <a:cxnSpLocks/>
          </p:cNvCxnSpPr>
          <p:nvPr/>
        </p:nvCxnSpPr>
        <p:spPr>
          <a:xfrm flipH="1" flipV="1">
            <a:off x="1710993" y="2412157"/>
            <a:ext cx="338150" cy="67239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6" name="TextBox 85"/>
          <p:cNvSpPr txBox="1"/>
          <p:nvPr/>
        </p:nvSpPr>
        <p:spPr>
          <a:xfrm>
            <a:off x="8073840" y="1988840"/>
            <a:ext cx="16482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200" b="1" dirty="0">
                <a:solidFill>
                  <a:srgbClr val="FF0000"/>
                </a:solidFill>
                <a:latin typeface="Arial"/>
                <a:cs typeface="Arial"/>
              </a:rPr>
              <a:t>A) Before </a:t>
            </a:r>
            <a:r>
              <a:rPr lang="en-US" sz="1200" b="1" dirty="0" err="1">
                <a:solidFill>
                  <a:srgbClr val="FF0000"/>
                </a:solidFill>
                <a:latin typeface="Arial"/>
                <a:cs typeface="Arial"/>
              </a:rPr>
              <a:t>foc</a:t>
            </a:r>
            <a:r>
              <a:rPr lang="en-US" sz="1200" b="1" dirty="0">
                <a:solidFill>
                  <a:srgbClr val="FF0000"/>
                </a:solidFill>
                <a:latin typeface="Arial"/>
                <a:cs typeface="Arial"/>
              </a:rPr>
              <a:t>. quad.</a:t>
            </a:r>
          </a:p>
        </p:txBody>
      </p:sp>
      <p:sp>
        <p:nvSpPr>
          <p:cNvPr id="87" name="TextBox 86"/>
          <p:cNvSpPr txBox="1"/>
          <p:nvPr/>
        </p:nvSpPr>
        <p:spPr>
          <a:xfrm>
            <a:off x="10126355" y="1988840"/>
            <a:ext cx="151426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200" b="1" dirty="0">
                <a:solidFill>
                  <a:srgbClr val="FF0000"/>
                </a:solidFill>
                <a:latin typeface="Arial"/>
                <a:cs typeface="Arial"/>
              </a:rPr>
              <a:t>B) After </a:t>
            </a:r>
            <a:r>
              <a:rPr lang="en-US" sz="1200" b="1" dirty="0" err="1">
                <a:solidFill>
                  <a:srgbClr val="FF0000"/>
                </a:solidFill>
                <a:latin typeface="Arial"/>
                <a:cs typeface="Arial"/>
              </a:rPr>
              <a:t>foc</a:t>
            </a:r>
            <a:r>
              <a:rPr lang="en-US" sz="1200" b="1" dirty="0">
                <a:solidFill>
                  <a:srgbClr val="FF0000"/>
                </a:solidFill>
                <a:latin typeface="Arial"/>
                <a:cs typeface="Arial"/>
              </a:rPr>
              <a:t>. quad.</a:t>
            </a:r>
          </a:p>
        </p:txBody>
      </p:sp>
      <p:sp>
        <p:nvSpPr>
          <p:cNvPr id="88" name="TextBox 87"/>
          <p:cNvSpPr txBox="1"/>
          <p:nvPr/>
        </p:nvSpPr>
        <p:spPr>
          <a:xfrm>
            <a:off x="8040216" y="3914827"/>
            <a:ext cx="18277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200" b="1" dirty="0">
                <a:solidFill>
                  <a:srgbClr val="FF0000"/>
                </a:solidFill>
                <a:latin typeface="Arial"/>
                <a:cs typeface="Arial"/>
              </a:rPr>
              <a:t>C) Before </a:t>
            </a:r>
            <a:r>
              <a:rPr lang="en-US" sz="1200" b="1" dirty="0" err="1">
                <a:solidFill>
                  <a:srgbClr val="FF0000"/>
                </a:solidFill>
                <a:latin typeface="Arial"/>
                <a:cs typeface="Arial"/>
              </a:rPr>
              <a:t>defoc</a:t>
            </a:r>
            <a:r>
              <a:rPr lang="en-US" sz="1200" b="1" dirty="0">
                <a:solidFill>
                  <a:srgbClr val="FF0000"/>
                </a:solidFill>
                <a:latin typeface="Arial"/>
                <a:cs typeface="Arial"/>
              </a:rPr>
              <a:t>. quad.</a:t>
            </a:r>
          </a:p>
        </p:txBody>
      </p:sp>
      <p:sp>
        <p:nvSpPr>
          <p:cNvPr id="89" name="TextBox 88"/>
          <p:cNvSpPr txBox="1"/>
          <p:nvPr/>
        </p:nvSpPr>
        <p:spPr>
          <a:xfrm>
            <a:off x="10090834" y="3914827"/>
            <a:ext cx="16937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200" b="1" dirty="0">
                <a:solidFill>
                  <a:srgbClr val="FF0000"/>
                </a:solidFill>
                <a:latin typeface="Arial"/>
                <a:cs typeface="Arial"/>
              </a:rPr>
              <a:t>D) After </a:t>
            </a:r>
            <a:r>
              <a:rPr lang="en-US" sz="1200" b="1" dirty="0" err="1">
                <a:solidFill>
                  <a:srgbClr val="FF0000"/>
                </a:solidFill>
                <a:latin typeface="Arial"/>
                <a:cs typeface="Arial"/>
              </a:rPr>
              <a:t>defoc</a:t>
            </a:r>
            <a:r>
              <a:rPr lang="en-US" sz="1200" b="1" dirty="0">
                <a:solidFill>
                  <a:srgbClr val="FF0000"/>
                </a:solidFill>
                <a:latin typeface="Arial"/>
                <a:cs typeface="Arial"/>
              </a:rPr>
              <a:t>. quad.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D9B880F-4573-ADE8-56E7-CC63871C60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331A5-04D4-4C21-8D25-D413450C67C3}" type="datetime1">
              <a:rPr lang="en-US" smtClean="0"/>
              <a:t>6/4/2024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F2FC57B-9CC8-66FA-4BC3-5731D864EC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Linear Imperfections and Correction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2A2DDF-0CB1-D442-9B17-68F0AD5453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15765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238038"/>
            <a:ext cx="10515600" cy="4351338"/>
          </a:xfrm>
        </p:spPr>
        <p:txBody>
          <a:bodyPr/>
          <a:lstStyle/>
          <a:p>
            <a:pPr lvl="1"/>
            <a:r>
              <a:rPr lang="en-US" dirty="0"/>
              <a:t>The physical units of the machine model defined by the accelerator physicist must be converted into </a:t>
            </a:r>
            <a:r>
              <a:rPr lang="en-US" dirty="0">
                <a:solidFill>
                  <a:srgbClr val="0000FF"/>
                </a:solidFill>
              </a:rPr>
              <a:t>magnetic fields </a:t>
            </a:r>
            <a:r>
              <a:rPr lang="en-US" dirty="0"/>
              <a:t>and eventually into </a:t>
            </a:r>
            <a:r>
              <a:rPr lang="en-US" dirty="0">
                <a:solidFill>
                  <a:srgbClr val="0000FF"/>
                </a:solidFill>
              </a:rPr>
              <a:t>currents</a:t>
            </a:r>
            <a:r>
              <a:rPr lang="en-US" dirty="0"/>
              <a:t> for the power converters that feed the magnet circuits.</a:t>
            </a:r>
          </a:p>
          <a:p>
            <a:pPr lvl="1"/>
            <a:r>
              <a:rPr lang="en-US" b="1" u="sng" dirty="0"/>
              <a:t>Imperfections</a:t>
            </a:r>
            <a:r>
              <a:rPr lang="en-US" dirty="0"/>
              <a:t> (= errors) in the real accelerator optics can be introduced by uncertainties or errors on:</a:t>
            </a:r>
          </a:p>
          <a:p>
            <a:pPr lvl="2"/>
            <a:r>
              <a:rPr lang="en-US" dirty="0"/>
              <a:t>Actual </a:t>
            </a:r>
            <a:r>
              <a:rPr lang="en-US" b="1" dirty="0"/>
              <a:t>beam momentum</a:t>
            </a:r>
            <a:r>
              <a:rPr lang="en-US" dirty="0"/>
              <a:t>, </a:t>
            </a:r>
            <a:r>
              <a:rPr lang="en-US" b="1" dirty="0"/>
              <a:t>magnet calibration </a:t>
            </a:r>
            <a:r>
              <a:rPr lang="en-US" dirty="0"/>
              <a:t>and</a:t>
            </a:r>
            <a:r>
              <a:rPr lang="en-US" b="1" dirty="0"/>
              <a:t> hysteresis, power converter regulation, …</a:t>
            </a:r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From model to reality - fields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398128" y="5449465"/>
            <a:ext cx="1889560" cy="738664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algn="r" fontAlgn="auto">
              <a:spcAft>
                <a:spcPts val="400"/>
              </a:spcAft>
              <a:buClr>
                <a:srgbClr val="0000FF"/>
              </a:buClr>
              <a:buSzPct val="80000"/>
              <a:buNone/>
              <a:defRPr/>
            </a:pPr>
            <a:r>
              <a:rPr lang="en-GB" sz="1400" i="1" kern="0" dirty="0">
                <a:solidFill>
                  <a:sysClr val="windowText" lastClr="000000"/>
                </a:solidFill>
                <a:latin typeface="Arial"/>
              </a:rPr>
              <a:t>Example of the ELENA main dipoles hysteresis curve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695400" y="2670769"/>
            <a:ext cx="6375230" cy="1694335"/>
            <a:chOff x="875021" y="2139821"/>
            <a:chExt cx="6375230" cy="1694334"/>
          </a:xfrm>
        </p:grpSpPr>
        <p:sp>
          <p:nvSpPr>
            <p:cNvPr id="12" name="TextBox 11"/>
            <p:cNvSpPr txBox="1"/>
            <p:nvPr/>
          </p:nvSpPr>
          <p:spPr>
            <a:xfrm>
              <a:off x="875021" y="2139821"/>
              <a:ext cx="1344175" cy="646331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fontAlgn="auto">
                <a:spcAft>
                  <a:spcPts val="400"/>
                </a:spcAft>
                <a:buClr>
                  <a:srgbClr val="0000FF"/>
                </a:buClr>
                <a:buSzPct val="80000"/>
                <a:buNone/>
                <a:defRPr/>
              </a:pPr>
              <a:r>
                <a:rPr lang="en-GB" sz="1800" b="1" kern="0" dirty="0">
                  <a:solidFill>
                    <a:sysClr val="windowText" lastClr="000000"/>
                  </a:solidFill>
                  <a:latin typeface="Arial"/>
                </a:rPr>
                <a:t>Magnet strength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2852907" y="2159321"/>
              <a:ext cx="2083621" cy="646331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fontAlgn="auto">
                <a:spcAft>
                  <a:spcPts val="400"/>
                </a:spcAft>
                <a:buClr>
                  <a:srgbClr val="0000FF"/>
                </a:buClr>
                <a:buSzPct val="80000"/>
                <a:buNone/>
                <a:defRPr/>
              </a:pPr>
              <a:r>
                <a:rPr lang="en-GB" sz="1800" b="1" kern="0" dirty="0">
                  <a:solidFill>
                    <a:sysClr val="windowText" lastClr="000000"/>
                  </a:solidFill>
                  <a:latin typeface="Arial"/>
                </a:rPr>
                <a:t>Magnetic field (gradient)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5557829" y="2159321"/>
              <a:ext cx="1692422" cy="646331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fontAlgn="auto">
                <a:spcAft>
                  <a:spcPts val="400"/>
                </a:spcAft>
                <a:buClr>
                  <a:srgbClr val="0000FF"/>
                </a:buClr>
                <a:buSzPct val="80000"/>
                <a:buNone/>
                <a:defRPr/>
              </a:pPr>
              <a:r>
                <a:rPr lang="en-GB" sz="1800" b="1" kern="0" dirty="0">
                  <a:solidFill>
                    <a:sysClr val="windowText" lastClr="000000"/>
                  </a:solidFill>
                  <a:latin typeface="Arial"/>
                </a:rPr>
                <a:t>Requested current</a:t>
              </a:r>
            </a:p>
          </p:txBody>
        </p:sp>
        <p:sp>
          <p:nvSpPr>
            <p:cNvPr id="15" name="Right Arrow 14"/>
            <p:cNvSpPr/>
            <p:nvPr/>
          </p:nvSpPr>
          <p:spPr bwMode="auto">
            <a:xfrm>
              <a:off x="2241911" y="2345942"/>
              <a:ext cx="460860" cy="290607"/>
            </a:xfrm>
            <a:prstGeom prst="rightArrow">
              <a:avLst/>
            </a:prstGeom>
            <a:solidFill>
              <a:srgbClr val="BBE0E3"/>
            </a:solidFill>
            <a:ln w="9525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l" eaLnBrk="0" hangingPunct="0">
                <a:spcBef>
                  <a:spcPct val="0"/>
                </a:spcBef>
                <a:buClrTx/>
                <a:buSzTx/>
                <a:buNone/>
                <a:defRPr/>
              </a:pPr>
              <a:endParaRPr lang="en-GB" sz="1800" kern="0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16" name="Right Arrow 15"/>
            <p:cNvSpPr/>
            <p:nvPr/>
          </p:nvSpPr>
          <p:spPr bwMode="auto">
            <a:xfrm>
              <a:off x="4921239" y="2362425"/>
              <a:ext cx="460860" cy="290607"/>
            </a:xfrm>
            <a:prstGeom prst="rightArrow">
              <a:avLst/>
            </a:prstGeom>
            <a:solidFill>
              <a:srgbClr val="BBE0E3"/>
            </a:solidFill>
            <a:ln w="9525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l" eaLnBrk="0" hangingPunct="0">
                <a:spcBef>
                  <a:spcPct val="0"/>
                </a:spcBef>
                <a:buClrTx/>
                <a:buSzTx/>
                <a:buNone/>
                <a:defRPr/>
              </a:pPr>
              <a:endParaRPr lang="en-GB" sz="1800" kern="0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1796741" y="3095491"/>
              <a:ext cx="1267365" cy="523220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fontAlgn="auto">
                <a:spcAft>
                  <a:spcPts val="400"/>
                </a:spcAft>
                <a:buClr>
                  <a:srgbClr val="0000FF"/>
                </a:buClr>
                <a:buSzPct val="80000"/>
                <a:buNone/>
                <a:defRPr/>
              </a:pPr>
              <a:r>
                <a:rPr lang="en-GB" sz="1400" b="1" kern="0" dirty="0">
                  <a:solidFill>
                    <a:srgbClr val="CC3399"/>
                  </a:solidFill>
                  <a:latin typeface="Arial"/>
                </a:rPr>
                <a:t>Beam momentum</a:t>
              </a:r>
            </a:p>
          </p:txBody>
        </p:sp>
        <p:sp>
          <p:nvSpPr>
            <p:cNvPr id="18" name="Down Arrow 17"/>
            <p:cNvSpPr/>
            <p:nvPr/>
          </p:nvSpPr>
          <p:spPr bwMode="auto">
            <a:xfrm rot="10800000">
              <a:off x="2327218" y="2791127"/>
              <a:ext cx="200521" cy="290894"/>
            </a:xfrm>
            <a:prstGeom prst="downArrow">
              <a:avLst/>
            </a:prstGeom>
            <a:solidFill>
              <a:srgbClr val="92D050"/>
            </a:solidFill>
            <a:ln w="9525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l" eaLnBrk="0" hangingPunct="0">
                <a:spcBef>
                  <a:spcPct val="0"/>
                </a:spcBef>
                <a:buClrTx/>
                <a:buSzTx/>
                <a:buNone/>
                <a:defRPr/>
              </a:pPr>
              <a:endParaRPr lang="en-GB" sz="1800" kern="0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3866909" y="3095491"/>
              <a:ext cx="2569517" cy="738664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fontAlgn="auto">
                <a:spcAft>
                  <a:spcPts val="0"/>
                </a:spcAft>
                <a:buClr>
                  <a:srgbClr val="0000FF"/>
                </a:buClr>
                <a:buSzPct val="80000"/>
                <a:buNone/>
                <a:defRPr/>
              </a:pPr>
              <a:r>
                <a:rPr lang="en-GB" sz="1400" b="1" kern="0" dirty="0">
                  <a:solidFill>
                    <a:srgbClr val="CC3399"/>
                  </a:solidFill>
                  <a:latin typeface="Arial"/>
                </a:rPr>
                <a:t>Magnet 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buClr>
                  <a:srgbClr val="0000FF"/>
                </a:buClr>
                <a:buSzPct val="80000"/>
                <a:buNone/>
                <a:defRPr/>
              </a:pPr>
              <a:r>
                <a:rPr lang="en-GB" sz="1400" b="1" kern="0" dirty="0">
                  <a:solidFill>
                    <a:srgbClr val="CC3399"/>
                  </a:solidFill>
                  <a:latin typeface="Arial"/>
                </a:rPr>
                <a:t>Calibration/hysteresis curve </a:t>
              </a:r>
              <a:r>
                <a:rPr lang="en-GB" sz="1400" b="1" kern="0" dirty="0">
                  <a:solidFill>
                    <a:sysClr val="windowText" lastClr="000000"/>
                  </a:solidFill>
                  <a:latin typeface="Arial"/>
                </a:rPr>
                <a:t>(transfer function)</a:t>
              </a:r>
            </a:p>
          </p:txBody>
        </p:sp>
        <p:sp>
          <p:nvSpPr>
            <p:cNvPr id="20" name="Down Arrow 19"/>
            <p:cNvSpPr/>
            <p:nvPr/>
          </p:nvSpPr>
          <p:spPr bwMode="auto">
            <a:xfrm rot="10800000">
              <a:off x="5051408" y="2790146"/>
              <a:ext cx="200521" cy="290894"/>
            </a:xfrm>
            <a:prstGeom prst="downArrow">
              <a:avLst/>
            </a:prstGeom>
            <a:solidFill>
              <a:srgbClr val="92D050"/>
            </a:solidFill>
            <a:ln w="9525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l" eaLnBrk="0" hangingPunct="0">
                <a:spcBef>
                  <a:spcPct val="0"/>
                </a:spcBef>
                <a:buClrTx/>
                <a:buSzTx/>
                <a:buNone/>
                <a:defRPr/>
              </a:pPr>
              <a:endParaRPr lang="en-GB" sz="1800" kern="0">
                <a:solidFill>
                  <a:srgbClr val="000000"/>
                </a:solidFill>
                <a:latin typeface="Comic Sans MS" pitchFamily="66" charset="0"/>
              </a:endParaRPr>
            </a:p>
          </p:txBody>
        </p:sp>
      </p:grpSp>
      <p:sp>
        <p:nvSpPr>
          <p:cNvPr id="8" name="Right Arrow 7"/>
          <p:cNvSpPr/>
          <p:nvPr/>
        </p:nvSpPr>
        <p:spPr bwMode="auto">
          <a:xfrm>
            <a:off x="7057422" y="2878387"/>
            <a:ext cx="460860" cy="290607"/>
          </a:xfrm>
          <a:prstGeom prst="rightArrow">
            <a:avLst/>
          </a:prstGeom>
          <a:solidFill>
            <a:srgbClr val="BBE0E3"/>
          </a:solidFill>
          <a:ln w="9525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 eaLnBrk="0" hangingPunct="0">
              <a:spcBef>
                <a:spcPct val="0"/>
              </a:spcBef>
              <a:buClrTx/>
              <a:buSzTx/>
              <a:buNone/>
              <a:defRPr/>
            </a:pPr>
            <a:endParaRPr lang="en-GB" sz="1800" kern="0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390844" y="3626440"/>
            <a:ext cx="1842925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fontAlgn="auto">
              <a:spcAft>
                <a:spcPts val="0"/>
              </a:spcAft>
              <a:buClr>
                <a:srgbClr val="0000FF"/>
              </a:buClr>
              <a:buSzPct val="80000"/>
              <a:buNone/>
              <a:defRPr/>
            </a:pPr>
            <a:r>
              <a:rPr lang="en-GB" sz="1400" b="1" kern="0" dirty="0">
                <a:solidFill>
                  <a:srgbClr val="CC3399"/>
                </a:solidFill>
                <a:latin typeface="Arial"/>
              </a:rPr>
              <a:t>Power converter</a:t>
            </a:r>
            <a:endParaRPr lang="en-GB" sz="1400" b="1" kern="0" dirty="0">
              <a:solidFill>
                <a:sysClr val="windowText" lastClr="000000"/>
              </a:solidFill>
              <a:latin typeface="Arial"/>
            </a:endParaRPr>
          </a:p>
        </p:txBody>
      </p:sp>
      <p:sp>
        <p:nvSpPr>
          <p:cNvPr id="10" name="Down Arrow 9"/>
          <p:cNvSpPr/>
          <p:nvPr/>
        </p:nvSpPr>
        <p:spPr bwMode="auto">
          <a:xfrm rot="10800000">
            <a:off x="7187591" y="3321095"/>
            <a:ext cx="200521" cy="290894"/>
          </a:xfrm>
          <a:prstGeom prst="downArrow">
            <a:avLst/>
          </a:prstGeom>
          <a:solidFill>
            <a:srgbClr val="92D050"/>
          </a:solidFill>
          <a:ln w="9525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 eaLnBrk="0" hangingPunct="0">
              <a:spcBef>
                <a:spcPct val="0"/>
              </a:spcBef>
              <a:buClrTx/>
              <a:buSzTx/>
              <a:buNone/>
              <a:defRPr/>
            </a:pPr>
            <a:endParaRPr lang="en-GB" sz="1800" kern="0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564730" y="2536649"/>
            <a:ext cx="1692422" cy="923331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fontAlgn="auto">
              <a:spcAft>
                <a:spcPts val="400"/>
              </a:spcAft>
              <a:buClr>
                <a:srgbClr val="0000FF"/>
              </a:buClr>
              <a:buSzPct val="80000"/>
              <a:buNone/>
              <a:defRPr/>
            </a:pPr>
            <a:r>
              <a:rPr lang="en-GB" sz="1800" b="1" kern="0" dirty="0">
                <a:solidFill>
                  <a:sysClr val="windowText" lastClr="000000"/>
                </a:solidFill>
                <a:latin typeface="Arial"/>
              </a:rPr>
              <a:t>Actual magnet current</a:t>
            </a:r>
          </a:p>
        </p:txBody>
      </p:sp>
      <p:sp>
        <p:nvSpPr>
          <p:cNvPr id="21" name="Date Placeholder 20">
            <a:extLst>
              <a:ext uri="{FF2B5EF4-FFF2-40B4-BE49-F238E27FC236}">
                <a16:creationId xmlns:a16="http://schemas.microsoft.com/office/drawing/2014/main" id="{8FEDC7BE-BDCC-1116-A280-A188AA2283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FC1634-C6CA-4F6F-B754-E434A016B709}" type="datetime1">
              <a:rPr lang="en-US" smtClean="0"/>
              <a:t>6/4/2024</a:t>
            </a:fld>
            <a:endParaRPr lang="en-US" dirty="0"/>
          </a:p>
        </p:txBody>
      </p:sp>
      <p:sp>
        <p:nvSpPr>
          <p:cNvPr id="22" name="Footer Placeholder 21">
            <a:extLst>
              <a:ext uri="{FF2B5EF4-FFF2-40B4-BE49-F238E27FC236}">
                <a16:creationId xmlns:a16="http://schemas.microsoft.com/office/drawing/2014/main" id="{045C0F6B-8F5C-3E0E-4E8D-DD6DBD9F3E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Linear Imperfections and Correction</a:t>
            </a:r>
            <a:endParaRPr lang="en-US" dirty="0"/>
          </a:p>
        </p:txBody>
      </p:sp>
      <p:sp>
        <p:nvSpPr>
          <p:cNvPr id="23" name="Slide Number Placeholder 22">
            <a:extLst>
              <a:ext uri="{FF2B5EF4-FFF2-40B4-BE49-F238E27FC236}">
                <a16:creationId xmlns:a16="http://schemas.microsoft.com/office/drawing/2014/main" id="{A0689E3D-4280-1A78-D775-A040F3DB5C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25" name="Picture 24" descr="Chart, diagram&#10;&#10;Description automatically generated">
            <a:extLst>
              <a:ext uri="{FF2B5EF4-FFF2-40B4-BE49-F238E27FC236}">
                <a16:creationId xmlns:a16="http://schemas.microsoft.com/office/drawing/2014/main" id="{ECAFB0F3-BE19-3742-209B-B50BC7E2C1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2657" y="4372707"/>
            <a:ext cx="2455311" cy="1896014"/>
          </a:xfrm>
          <a:prstGeom prst="rect">
            <a:avLst/>
          </a:prstGeom>
        </p:spPr>
      </p:pic>
      <p:sp>
        <p:nvSpPr>
          <p:cNvPr id="26" name="Right Arrow 25">
            <a:extLst>
              <a:ext uri="{FF2B5EF4-FFF2-40B4-BE49-F238E27FC236}">
                <a16:creationId xmlns:a16="http://schemas.microsoft.com/office/drawing/2014/main" id="{2111583B-ABB4-9924-BCEA-51F0D36AA06D}"/>
              </a:ext>
            </a:extLst>
          </p:cNvPr>
          <p:cNvSpPr/>
          <p:nvPr/>
        </p:nvSpPr>
        <p:spPr bwMode="auto">
          <a:xfrm>
            <a:off x="9335272" y="2893372"/>
            <a:ext cx="460860" cy="290607"/>
          </a:xfrm>
          <a:prstGeom prst="rightArrow">
            <a:avLst/>
          </a:prstGeom>
          <a:solidFill>
            <a:srgbClr val="BBE0E3"/>
          </a:solidFill>
          <a:ln w="9525" cap="flat" cmpd="sng" algn="ctr">
            <a:solidFill>
              <a:srgbClr val="0000FF"/>
            </a:solidFill>
            <a:prstDash val="sysDash"/>
            <a:round/>
            <a:headEnd type="none" w="med" len="med"/>
            <a:tailEnd type="none" w="med" len="med"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 eaLnBrk="0" hangingPunct="0">
              <a:spcBef>
                <a:spcPct val="0"/>
              </a:spcBef>
              <a:buClrTx/>
              <a:buSzTx/>
              <a:buNone/>
              <a:defRPr/>
            </a:pPr>
            <a:endParaRPr lang="en-GB" sz="1800" kern="0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1CCBFB55-0ECF-378E-FA43-234D034F83B7}"/>
              </a:ext>
            </a:extLst>
          </p:cNvPr>
          <p:cNvSpPr txBox="1"/>
          <p:nvPr/>
        </p:nvSpPr>
        <p:spPr>
          <a:xfrm>
            <a:off x="8615492" y="3621653"/>
            <a:ext cx="1842925" cy="523220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fontAlgn="auto">
              <a:spcAft>
                <a:spcPts val="0"/>
              </a:spcAft>
              <a:buClr>
                <a:srgbClr val="0000FF"/>
              </a:buClr>
              <a:buSzPct val="80000"/>
              <a:buNone/>
              <a:defRPr/>
            </a:pPr>
            <a:r>
              <a:rPr lang="en-GB" sz="1400" b="1" kern="0" dirty="0">
                <a:solidFill>
                  <a:srgbClr val="CC3399"/>
                </a:solidFill>
                <a:latin typeface="Arial"/>
              </a:rPr>
              <a:t>Additional effects, e.g. eddy currents</a:t>
            </a:r>
            <a:endParaRPr lang="en-GB" sz="1400" b="1" kern="0" dirty="0">
              <a:solidFill>
                <a:sysClr val="windowText" lastClr="000000"/>
              </a:solidFill>
              <a:latin typeface="Arial"/>
            </a:endParaRPr>
          </a:p>
        </p:txBody>
      </p:sp>
      <p:sp>
        <p:nvSpPr>
          <p:cNvPr id="28" name="Down Arrow 27">
            <a:extLst>
              <a:ext uri="{FF2B5EF4-FFF2-40B4-BE49-F238E27FC236}">
                <a16:creationId xmlns:a16="http://schemas.microsoft.com/office/drawing/2014/main" id="{647B0239-706B-65A9-2165-DBE886852219}"/>
              </a:ext>
            </a:extLst>
          </p:cNvPr>
          <p:cNvSpPr/>
          <p:nvPr/>
        </p:nvSpPr>
        <p:spPr bwMode="auto">
          <a:xfrm rot="10800000">
            <a:off x="9412239" y="3316308"/>
            <a:ext cx="200521" cy="290894"/>
          </a:xfrm>
          <a:prstGeom prst="downArrow">
            <a:avLst/>
          </a:prstGeom>
          <a:solidFill>
            <a:srgbClr val="92D050"/>
          </a:solidFill>
          <a:ln w="9525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l" eaLnBrk="0" hangingPunct="0">
              <a:spcBef>
                <a:spcPct val="0"/>
              </a:spcBef>
              <a:buClrTx/>
              <a:buSzTx/>
              <a:buNone/>
              <a:defRPr/>
            </a:pPr>
            <a:endParaRPr lang="en-GB" sz="1800" kern="0">
              <a:solidFill>
                <a:srgbClr val="000000"/>
              </a:solidFill>
              <a:latin typeface="Comic Sans MS" pitchFamily="66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4DD5149D-78D6-36F3-AADE-72F1C60C30C8}"/>
              </a:ext>
            </a:extLst>
          </p:cNvPr>
          <p:cNvSpPr txBox="1"/>
          <p:nvPr/>
        </p:nvSpPr>
        <p:spPr>
          <a:xfrm>
            <a:off x="9951219" y="2577010"/>
            <a:ext cx="1692422" cy="923330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fontAlgn="auto">
              <a:spcAft>
                <a:spcPts val="400"/>
              </a:spcAft>
              <a:buClr>
                <a:srgbClr val="0000FF"/>
              </a:buClr>
              <a:buSzPct val="80000"/>
              <a:buNone/>
              <a:defRPr/>
            </a:pPr>
            <a:r>
              <a:rPr lang="en-GB" sz="1800" b="1" kern="0" dirty="0">
                <a:solidFill>
                  <a:sysClr val="windowText" lastClr="000000"/>
                </a:solidFill>
                <a:latin typeface="Arial"/>
              </a:rPr>
              <a:t>Actual field seen by the beam</a:t>
            </a:r>
          </a:p>
        </p:txBody>
      </p:sp>
      <p:pic>
        <p:nvPicPr>
          <p:cNvPr id="31" name="Picture 30" descr="Diagram&#10;&#10;Description automatically generated">
            <a:extLst>
              <a:ext uri="{FF2B5EF4-FFF2-40B4-BE49-F238E27FC236}">
                <a16:creationId xmlns:a16="http://schemas.microsoft.com/office/drawing/2014/main" id="{D03B76EA-2E22-FC9E-0473-F74107BA62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42532" y="4101915"/>
            <a:ext cx="2569517" cy="2135397"/>
          </a:xfrm>
          <a:prstGeom prst="rect">
            <a:avLst/>
          </a:prstGeom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E8B78B99-9D38-D5B9-F23E-6BA4B85DAA3F}"/>
              </a:ext>
            </a:extLst>
          </p:cNvPr>
          <p:cNvSpPr txBox="1"/>
          <p:nvPr/>
        </p:nvSpPr>
        <p:spPr>
          <a:xfrm>
            <a:off x="6168008" y="5310634"/>
            <a:ext cx="2661763" cy="95410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algn="r" fontAlgn="auto">
              <a:spcAft>
                <a:spcPts val="400"/>
              </a:spcAft>
              <a:buClr>
                <a:srgbClr val="0000FF"/>
              </a:buClr>
              <a:buSzPct val="80000"/>
              <a:buNone/>
              <a:defRPr/>
            </a:pPr>
            <a:r>
              <a:rPr lang="en-GB" sz="1400" i="1" kern="0" dirty="0">
                <a:solidFill>
                  <a:sysClr val="windowText" lastClr="000000"/>
                </a:solidFill>
                <a:latin typeface="Arial"/>
              </a:rPr>
              <a:t>Earth currents flowing over the LEP vacuum chamber that were generated by the DC railway line near Geneva</a:t>
            </a:r>
          </a:p>
        </p:txBody>
      </p:sp>
    </p:spTree>
    <p:extLst>
      <p:ext uri="{BB962C8B-B14F-4D97-AF65-F5344CB8AC3E}">
        <p14:creationId xmlns:p14="http://schemas.microsoft.com/office/powerpoint/2010/main" val="13621020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7264" y="1447632"/>
            <a:ext cx="6669024" cy="4351338"/>
          </a:xfrm>
        </p:spPr>
        <p:txBody>
          <a:bodyPr>
            <a:normAutofit lnSpcReduction="10000"/>
          </a:bodyPr>
          <a:lstStyle/>
          <a:p>
            <a:pPr lvl="1"/>
            <a:r>
              <a:rPr lang="en-US" sz="1800" dirty="0"/>
              <a:t>To ensure that the accelerator elements are in the correct position the alignment must be precise – to the level of nanometer for the </a:t>
            </a:r>
            <a:r>
              <a:rPr lang="en-US" sz="1800" dirty="0">
                <a:hlinkClick r:id="rId2"/>
              </a:rPr>
              <a:t>CLIC final focusing</a:t>
            </a:r>
            <a:r>
              <a:rPr lang="en-US" sz="1800" dirty="0"/>
              <a:t> !</a:t>
            </a:r>
          </a:p>
          <a:p>
            <a:pPr lvl="2"/>
            <a:r>
              <a:rPr lang="en-US" dirty="0"/>
              <a:t>For CERN hadron machines we aim for accuracies of about </a:t>
            </a:r>
            <a:r>
              <a:rPr lang="en-US" dirty="0">
                <a:solidFill>
                  <a:srgbClr val="0000FF"/>
                </a:solidFill>
              </a:rPr>
              <a:t>0.1 mm</a:t>
            </a:r>
            <a:r>
              <a:rPr lang="en-US" dirty="0"/>
              <a:t>.</a:t>
            </a:r>
          </a:p>
          <a:p>
            <a:pPr lvl="1"/>
            <a:r>
              <a:rPr lang="en-US" sz="1800" dirty="0"/>
              <a:t>The </a:t>
            </a:r>
            <a:r>
              <a:rPr lang="en-US" sz="1800" b="1" dirty="0"/>
              <a:t>alignment process </a:t>
            </a:r>
            <a:r>
              <a:rPr lang="en-US" sz="1800" dirty="0"/>
              <a:t>implies:</a:t>
            </a:r>
          </a:p>
          <a:p>
            <a:pPr lvl="2"/>
            <a:r>
              <a:rPr lang="en-US" dirty="0"/>
              <a:t>Precise measurements of the </a:t>
            </a:r>
            <a:r>
              <a:rPr lang="en-US" b="1" dirty="0"/>
              <a:t>magnetic axis </a:t>
            </a:r>
            <a:r>
              <a:rPr lang="en-US" dirty="0"/>
              <a:t>in the laboratory </a:t>
            </a:r>
            <a:br>
              <a:rPr lang="en-US" dirty="0"/>
            </a:br>
            <a:r>
              <a:rPr lang="en-US" dirty="0"/>
              <a:t>with reference to the element </a:t>
            </a:r>
            <a:r>
              <a:rPr lang="en-US" b="1" dirty="0"/>
              <a:t>alignment markers </a:t>
            </a:r>
            <a:r>
              <a:rPr lang="en-US" dirty="0"/>
              <a:t>used by the </a:t>
            </a:r>
            <a:br>
              <a:rPr lang="en-US" dirty="0"/>
            </a:br>
            <a:r>
              <a:rPr lang="en-US" dirty="0"/>
              <a:t>survey group.</a:t>
            </a:r>
          </a:p>
          <a:p>
            <a:pPr lvl="2"/>
            <a:r>
              <a:rPr lang="en-US" dirty="0"/>
              <a:t>Precise </a:t>
            </a:r>
            <a:r>
              <a:rPr lang="en-US" b="1" dirty="0"/>
              <a:t>in-situ alignment </a:t>
            </a:r>
            <a:r>
              <a:rPr lang="en-US" dirty="0"/>
              <a:t>(position and angle) of the element </a:t>
            </a:r>
            <a:br>
              <a:rPr lang="en-US" dirty="0"/>
            </a:br>
            <a:r>
              <a:rPr lang="en-US" dirty="0"/>
              <a:t>in the tunnel.</a:t>
            </a:r>
          </a:p>
          <a:p>
            <a:pPr lvl="1"/>
            <a:r>
              <a:rPr lang="en-US" sz="1800" b="1" dirty="0">
                <a:solidFill>
                  <a:srgbClr val="FF0000"/>
                </a:solidFill>
              </a:rPr>
              <a:t>Alignment errors </a:t>
            </a:r>
            <a:r>
              <a:rPr lang="en-US" sz="1800" b="1" dirty="0"/>
              <a:t>are a common source of </a:t>
            </a:r>
            <a:r>
              <a:rPr lang="en-US" sz="1800" b="1" u="sng" dirty="0"/>
              <a:t>imperfections</a:t>
            </a:r>
            <a:r>
              <a:rPr lang="en-US" sz="1800" dirty="0"/>
              <a:t> </a:t>
            </a:r>
          </a:p>
          <a:p>
            <a:pPr marL="0" lvl="1" indent="0">
              <a:buNone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From model to reality - alignment</a:t>
            </a:r>
            <a:endParaRPr lang="en-US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1CAA136F-3181-7C78-0CC6-23572D19C8FE}"/>
              </a:ext>
            </a:extLst>
          </p:cNvPr>
          <p:cNvGrpSpPr/>
          <p:nvPr/>
        </p:nvGrpSpPr>
        <p:grpSpPr>
          <a:xfrm>
            <a:off x="7088828" y="2023615"/>
            <a:ext cx="5103172" cy="3115790"/>
            <a:chOff x="7496838" y="3327014"/>
            <a:chExt cx="4680520" cy="2857736"/>
          </a:xfrm>
        </p:grpSpPr>
        <p:pic>
          <p:nvPicPr>
            <p:cNvPr id="10" name="Picture 9" descr="TS3-33010-straight-section-MDH-BPH-QF.JP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630" t="14877" b="24082"/>
            <a:stretch/>
          </p:blipFill>
          <p:spPr>
            <a:xfrm>
              <a:off x="7496838" y="3327014"/>
              <a:ext cx="4392692" cy="2857736"/>
            </a:xfrm>
            <a:prstGeom prst="rect">
              <a:avLst/>
            </a:prstGeom>
          </p:spPr>
        </p:pic>
        <p:sp>
          <p:nvSpPr>
            <p:cNvPr id="11" name="Oval 10"/>
            <p:cNvSpPr/>
            <p:nvPr/>
          </p:nvSpPr>
          <p:spPr bwMode="auto">
            <a:xfrm>
              <a:off x="8705666" y="3441790"/>
              <a:ext cx="792088" cy="787308"/>
            </a:xfrm>
            <a:prstGeom prst="ellipse">
              <a:avLst/>
            </a:prstGeom>
            <a:noFill/>
            <a:ln w="38100" cap="flat" cmpd="sng" algn="ctr">
              <a:solidFill>
                <a:srgbClr val="CC3399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l" eaLnBrk="0" hangingPunct="0">
                <a:spcBef>
                  <a:spcPct val="0"/>
                </a:spcBef>
                <a:buClrTx/>
                <a:buSzTx/>
                <a:buNone/>
              </a:pPr>
              <a:endParaRPr lang="en-GB" sz="1800">
                <a:latin typeface="Comic Sans MS" pitchFamily="66" charset="0"/>
              </a:endParaRPr>
            </a:p>
          </p:txBody>
        </p:sp>
        <p:sp>
          <p:nvSpPr>
            <p:cNvPr id="12" name="Oval 11"/>
            <p:cNvSpPr/>
            <p:nvPr/>
          </p:nvSpPr>
          <p:spPr bwMode="auto">
            <a:xfrm>
              <a:off x="11385270" y="3615046"/>
              <a:ext cx="792088" cy="787308"/>
            </a:xfrm>
            <a:prstGeom prst="ellipse">
              <a:avLst/>
            </a:prstGeom>
            <a:noFill/>
            <a:ln w="38100" cap="flat" cmpd="sng" algn="ctr">
              <a:solidFill>
                <a:srgbClr val="CC3399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algn="l" eaLnBrk="0" hangingPunct="0">
                <a:spcBef>
                  <a:spcPct val="0"/>
                </a:spcBef>
                <a:buClrTx/>
                <a:buSzTx/>
                <a:buNone/>
              </a:pPr>
              <a:endParaRPr lang="en-GB" sz="1800">
                <a:latin typeface="Comic Sans MS" pitchFamily="66" charset="0"/>
              </a:endParaRPr>
            </a:p>
          </p:txBody>
        </p:sp>
      </p:grp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5AFD5-4BFD-4651-918F-2D025B35A7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478FCC-0CC8-44CF-84FB-64D916A4BF5D}" type="datetime1">
              <a:rPr lang="en-US" smtClean="0"/>
              <a:t>6/4/2024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8C9DD2-E2AC-EB78-EF22-932C84399E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Linear Imperfections and Correction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68A433-6396-8020-2186-E83DAA0A63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9932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Outline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ClrTx/>
            </a:pPr>
            <a:r>
              <a:rPr lang="en-US" dirty="0">
                <a:solidFill>
                  <a:srgbClr val="A6A6A6"/>
                </a:solidFill>
              </a:rPr>
              <a:t>Introduction</a:t>
            </a:r>
          </a:p>
          <a:p>
            <a:r>
              <a:rPr lang="en-US" dirty="0"/>
              <a:t>Closed orbit distortion (steering error)</a:t>
            </a:r>
          </a:p>
          <a:p>
            <a:pPr lvl="1">
              <a:buFont typeface="Wingdings" charset="0"/>
              <a:buChar char="q"/>
            </a:pPr>
            <a:r>
              <a:rPr lang="en-US" dirty="0"/>
              <a:t>Beam orbit stability</a:t>
            </a:r>
          </a:p>
          <a:p>
            <a:pPr lvl="1">
              <a:buFont typeface="Wingdings" charset="0"/>
              <a:buChar char="q"/>
            </a:pPr>
            <a:r>
              <a:rPr lang="en-US" dirty="0"/>
              <a:t>Imperfections leading to closed orbit distortion</a:t>
            </a:r>
          </a:p>
          <a:p>
            <a:pPr>
              <a:buClrTx/>
            </a:pPr>
            <a:r>
              <a:rPr lang="en-US" dirty="0">
                <a:solidFill>
                  <a:srgbClr val="A6A6A6"/>
                </a:solidFill>
              </a:rPr>
              <a:t>Optics function distortion (gradient error)</a:t>
            </a:r>
          </a:p>
          <a:p>
            <a:pPr lvl="1">
              <a:buClrTx/>
              <a:buFont typeface="Wingdings" charset="0"/>
              <a:buChar char="q"/>
            </a:pPr>
            <a:r>
              <a:rPr lang="en-US" dirty="0">
                <a:solidFill>
                  <a:srgbClr val="A6A6A6"/>
                </a:solidFill>
              </a:rPr>
              <a:t>Imperfections leading to optics distortion</a:t>
            </a:r>
          </a:p>
          <a:p>
            <a:pPr lvl="1">
              <a:buFont typeface="Wingdings" charset="0"/>
              <a:buChar char="q"/>
            </a:pPr>
            <a:r>
              <a:rPr lang="en-US" dirty="0">
                <a:solidFill>
                  <a:srgbClr val="A6A6A6"/>
                </a:solidFill>
              </a:rPr>
              <a:t>Tune-shift and beta distortion due to gradient errors</a:t>
            </a:r>
          </a:p>
          <a:p>
            <a:pPr>
              <a:buClrTx/>
            </a:pPr>
            <a:r>
              <a:rPr lang="en-US" dirty="0">
                <a:solidFill>
                  <a:srgbClr val="A6A6A6"/>
                </a:solidFill>
              </a:rPr>
              <a:t>Coupling error</a:t>
            </a:r>
          </a:p>
          <a:p>
            <a:pPr lvl="1">
              <a:buClrTx/>
              <a:buFont typeface="Wingdings" charset="0"/>
              <a:buChar char="q"/>
            </a:pPr>
            <a:r>
              <a:rPr lang="en-US" dirty="0">
                <a:solidFill>
                  <a:srgbClr val="A6A6A6"/>
                </a:solidFill>
              </a:rPr>
              <a:t>Coupling errors and their effect</a:t>
            </a:r>
          </a:p>
          <a:p>
            <a:pPr lvl="1">
              <a:buClrTx/>
              <a:buFont typeface="Wingdings" charset="0"/>
              <a:buChar char="q"/>
            </a:pPr>
            <a:r>
              <a:rPr lang="en-US" dirty="0">
                <a:solidFill>
                  <a:srgbClr val="A6A6A6"/>
                </a:solidFill>
              </a:rPr>
              <a:t>Coupling correction</a:t>
            </a:r>
          </a:p>
          <a:p>
            <a:pPr>
              <a:buClrTx/>
            </a:pPr>
            <a:r>
              <a:rPr lang="en-US" dirty="0">
                <a:solidFill>
                  <a:srgbClr val="A6A6A6"/>
                </a:solidFill>
              </a:rPr>
              <a:t>Summary</a:t>
            </a:r>
          </a:p>
        </p:txBody>
      </p:sp>
      <p:pic>
        <p:nvPicPr>
          <p:cNvPr id="9" name="Picture Placeholder 8" descr="A picture containing indoor, several&#10;&#10;Description automatically generated">
            <a:extLst>
              <a:ext uri="{FF2B5EF4-FFF2-40B4-BE49-F238E27FC236}">
                <a16:creationId xmlns:a16="http://schemas.microsoft.com/office/drawing/2014/main" id="{D9475E36-70EC-332F-120D-26AEADC8F94F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/>
          <a:srcRect t="8872" r="10990" b="3896"/>
          <a:stretch/>
        </p:blipFill>
        <p:spPr>
          <a:xfrm>
            <a:off x="6167438" y="0"/>
            <a:ext cx="6024562" cy="6207170"/>
          </a:xfrm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0FB7309-A063-34A5-C9B0-959C206A974F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4A6DB807-8014-42A4-9023-6E9817A61637}" type="datetime1">
              <a:rPr lang="en-US" smtClean="0"/>
              <a:t>6/4/2024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98F8661-F351-8362-0BD6-30252A297ED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Linear Imperfections and Correction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3D3A053-FA4E-2550-E4FD-496901132E3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71665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SzPct val="100000"/>
              <a:buFont typeface="+mj-lt"/>
              <a:buAutoNum type="arabicPeriod"/>
            </a:pPr>
            <a:r>
              <a:rPr lang="en-US" dirty="0"/>
              <a:t>Ideal machine toy model (no errors)</a:t>
            </a:r>
          </a:p>
          <a:p>
            <a:pPr marL="914400" lvl="1" indent="-457200">
              <a:buSzPct val="100000"/>
              <a:buFont typeface="+mj-lt"/>
              <a:buAutoNum type="alphaLcParenR"/>
            </a:pPr>
            <a:r>
              <a:rPr lang="en-US" dirty="0"/>
              <a:t>Particle injected on the design (or reference) orbit </a:t>
            </a:r>
            <a:r>
              <a:rPr lang="is-IS" dirty="0"/>
              <a:t>… </a:t>
            </a:r>
            <a:r>
              <a:rPr lang="en-US" dirty="0"/>
              <a:t>remains on the design orbit turn after turn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Illustration of closed orbit distortion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8330EF-A13F-AE61-783E-B6F0080E58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2A29BA-7087-4FD2-A444-AD5944B6F3AB}" type="datetime1">
              <a:rPr lang="en-US" smtClean="0"/>
              <a:t>6/4/2024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3D26DA-D9D6-01B9-75EA-A70E1A2E5F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Linear Imperfections and Correction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C4B349-E2BC-FE9B-E910-1A38AAAFA4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14" name="Picture 13" descr="Q4.270_turns10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4800" y="2707200"/>
            <a:ext cx="8784000" cy="3513601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140464DB-B0C5-8530-EC11-5B0DC48C6213}"/>
              </a:ext>
            </a:extLst>
          </p:cNvPr>
          <p:cNvSpPr txBox="1"/>
          <p:nvPr/>
        </p:nvSpPr>
        <p:spPr>
          <a:xfrm>
            <a:off x="2700270" y="4131046"/>
            <a:ext cx="2182845" cy="258849"/>
          </a:xfrm>
          <a:prstGeom prst="rect">
            <a:avLst/>
          </a:prstGeom>
          <a:noFill/>
          <a:ln w="28575">
            <a:noFill/>
          </a:ln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200" b="1" dirty="0">
                <a:solidFill>
                  <a:srgbClr val="FF0000"/>
                </a:solidFill>
                <a:latin typeface="Arial"/>
                <a:cs typeface="Arial"/>
              </a:rPr>
              <a:t>Starting point with (x=0, x’=0)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9C39839F-0DDA-0A09-F867-D8ADFF905278}"/>
              </a:ext>
            </a:extLst>
          </p:cNvPr>
          <p:cNvCxnSpPr>
            <a:cxnSpLocks/>
          </p:cNvCxnSpPr>
          <p:nvPr/>
        </p:nvCxnSpPr>
        <p:spPr>
          <a:xfrm flipH="1">
            <a:off x="2399783" y="4295876"/>
            <a:ext cx="269160" cy="20187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>
            <a:extLst>
              <a:ext uri="{FF2B5EF4-FFF2-40B4-BE49-F238E27FC236}">
                <a16:creationId xmlns:a16="http://schemas.microsoft.com/office/drawing/2014/main" id="{8C673B89-3D91-D12D-6741-A830E7B7B088}"/>
              </a:ext>
            </a:extLst>
          </p:cNvPr>
          <p:cNvSpPr/>
          <p:nvPr/>
        </p:nvSpPr>
        <p:spPr>
          <a:xfrm>
            <a:off x="2332493" y="4534735"/>
            <a:ext cx="67290" cy="6729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5" name="Oval 14"/>
          <p:cNvSpPr/>
          <p:nvPr/>
        </p:nvSpPr>
        <p:spPr bwMode="auto">
          <a:xfrm>
            <a:off x="6600056" y="5157192"/>
            <a:ext cx="1008112" cy="576064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indent="-342900">
              <a:buFont typeface="Wingdings" pitchFamily="48" charset="2"/>
              <a:buChar char="n"/>
            </a:pPr>
            <a:endParaRPr lang="en-US">
              <a:latin typeface="Times New Roman" pitchFamily="4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26125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theme/theme1.xml><?xml version="1.0" encoding="utf-8"?>
<a:theme xmlns:a="http://schemas.openxmlformats.org/drawingml/2006/main" name="myTheme2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yTheme2" id="{34139507-CDB0-4649-A014-D6F00AE66937}" vid="{2734512D-15AD-4692-A77B-74E2DFDDFE6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myTheme2</Template>
  <TotalTime>1969</TotalTime>
  <Words>3641</Words>
  <Application>Microsoft Office PowerPoint</Application>
  <PresentationFormat>Widescreen</PresentationFormat>
  <Paragraphs>669</Paragraphs>
  <Slides>46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46</vt:i4>
      </vt:variant>
    </vt:vector>
  </HeadingPairs>
  <TitlesOfParts>
    <vt:vector size="57" baseType="lpstr">
      <vt:lpstr>Aptos</vt:lpstr>
      <vt:lpstr>Arial</vt:lpstr>
      <vt:lpstr>Calibri</vt:lpstr>
      <vt:lpstr>Calibri Light</vt:lpstr>
      <vt:lpstr>Century Schoolbook</vt:lpstr>
      <vt:lpstr>Comic Sans MS</vt:lpstr>
      <vt:lpstr>Monaco</vt:lpstr>
      <vt:lpstr>Symbol</vt:lpstr>
      <vt:lpstr>Times New Roman</vt:lpstr>
      <vt:lpstr>Wingdings</vt:lpstr>
      <vt:lpstr>myTheme2</vt:lpstr>
      <vt:lpstr>Particle Accelerators and Beam Dynamics</vt:lpstr>
      <vt:lpstr>Outline</vt:lpstr>
      <vt:lpstr>Outline</vt:lpstr>
      <vt:lpstr>Basics: accelerator lattice</vt:lpstr>
      <vt:lpstr>Toy FODO lattice – no errors</vt:lpstr>
      <vt:lpstr>From model to reality - fields</vt:lpstr>
      <vt:lpstr>From model to reality - alignment</vt:lpstr>
      <vt:lpstr>Outline</vt:lpstr>
      <vt:lpstr>Illustration of closed orbit distortion</vt:lpstr>
      <vt:lpstr>Illustration of closed orbit distortion</vt:lpstr>
      <vt:lpstr>Illustration of closed orbit distortion</vt:lpstr>
      <vt:lpstr>Illustration of closed orbit distortion</vt:lpstr>
      <vt:lpstr>Sources of unintended deflections </vt:lpstr>
      <vt:lpstr>Misalignments causing feed-down</vt:lpstr>
      <vt:lpstr>Misalignments causing feed-down</vt:lpstr>
      <vt:lpstr>Misalignments causing feed-down</vt:lpstr>
      <vt:lpstr>Misalignments causing feed-down</vt:lpstr>
      <vt:lpstr>Illustration of closed orbit distortion</vt:lpstr>
      <vt:lpstr>Illustration of closed orbit distortion</vt:lpstr>
      <vt:lpstr>Illustration of closed orbit distortion</vt:lpstr>
      <vt:lpstr>Single dipole kick vs. tune</vt:lpstr>
      <vt:lpstr>Single dipole kick vs. tune</vt:lpstr>
      <vt:lpstr>Integer and half integer resonance</vt:lpstr>
      <vt:lpstr>Closed orbit examples</vt:lpstr>
      <vt:lpstr>Closed orbit bumps</vt:lpstr>
      <vt:lpstr>Closed orbit bumps</vt:lpstr>
      <vt:lpstr>Closed orbit correction: MICADO</vt:lpstr>
      <vt:lpstr>MICADO – how does it work?</vt:lpstr>
      <vt:lpstr>MICADO – how does it work?</vt:lpstr>
      <vt:lpstr>MICADO – LHC Orbit example</vt:lpstr>
      <vt:lpstr>Outline</vt:lpstr>
      <vt:lpstr>Illustration of optics distortion</vt:lpstr>
      <vt:lpstr>Optics distortion vs. tune</vt:lpstr>
      <vt:lpstr>Quadrupole error in phase space</vt:lpstr>
      <vt:lpstr>Example: LHC optics corrections</vt:lpstr>
      <vt:lpstr>Outline</vt:lpstr>
      <vt:lpstr>Coupling errors</vt:lpstr>
      <vt:lpstr>Normal vs. skew quadrupole</vt:lpstr>
      <vt:lpstr>Closest tune approach</vt:lpstr>
      <vt:lpstr>Closest tune approach</vt:lpstr>
      <vt:lpstr>Summary of linear imperfections</vt:lpstr>
      <vt:lpstr>Interlude: multipole expansion</vt:lpstr>
      <vt:lpstr>Feed-down from multipoles</vt:lpstr>
      <vt:lpstr>Feed-down from multipoles</vt:lpstr>
      <vt:lpstr>Multipole expansion</vt:lpstr>
      <vt:lpstr>Feed-down from multipoles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Particle Accelerators and Beam Dynamics</dc:title>
  <dc:creator>Foteini Asvesta</dc:creator>
  <cp:lastModifiedBy>Foteini Asvesta</cp:lastModifiedBy>
  <cp:revision>7</cp:revision>
  <dcterms:created xsi:type="dcterms:W3CDTF">2024-05-30T14:23:01Z</dcterms:created>
  <dcterms:modified xsi:type="dcterms:W3CDTF">2024-06-04T18:32:59Z</dcterms:modified>
</cp:coreProperties>
</file>