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66DB8784-7A29-4BA0-94AD-3983DD4A3900}">
  <a:tblStyle styleId="{66DB8784-7A29-4BA0-94AD-3983DD4A3900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11" Type="http://schemas.openxmlformats.org/officeDocument/2006/relationships/slide" Target="slides/slide5.xml"/><Relationship Id="rId33" Type="http://schemas.openxmlformats.org/officeDocument/2006/relationships/slide" Target="slides/slide27.xml"/><Relationship Id="rId10" Type="http://schemas.openxmlformats.org/officeDocument/2006/relationships/slide" Target="slides/slide4.xml"/><Relationship Id="rId32" Type="http://schemas.openxmlformats.org/officeDocument/2006/relationships/slide" Target="slides/slide26.xml"/><Relationship Id="rId13" Type="http://schemas.openxmlformats.org/officeDocument/2006/relationships/slide" Target="slides/slide7.xml"/><Relationship Id="rId35" Type="http://schemas.openxmlformats.org/officeDocument/2006/relationships/slide" Target="slides/slide29.xml"/><Relationship Id="rId12" Type="http://schemas.openxmlformats.org/officeDocument/2006/relationships/slide" Target="slides/slide6.xml"/><Relationship Id="rId34" Type="http://schemas.openxmlformats.org/officeDocument/2006/relationships/slide" Target="slides/slide28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36" Type="http://schemas.openxmlformats.org/officeDocument/2006/relationships/slide" Target="slides/slide30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2e353135b05_5_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2e353135b05_5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2e353135b05_5_9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2e353135b05_5_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2e353135b05_5_10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2e353135b05_5_1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2e353135b05_5_1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Google Shape;208;g2e353135b05_5_1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2e34fb17cf6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0" name="Google Shape;220;g2e34fb17cf6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2e34fb17cf6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1" name="Google Shape;231;g2e34fb17cf6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2e353135b05_4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" name="Google Shape;238;g2e353135b05_4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g2e353135b05_4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8" name="Google Shape;248;g2e353135b05_4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2e353135b05_4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8" name="Google Shape;258;g2e353135b05_4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g2e353135b05_4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7" name="Google Shape;267;g2e353135b05_4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2e34fb17cf6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2e34fb17cf6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2e353135b05_4_1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6" name="Google Shape;276;g2e353135b05_4_1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g2e353135b05_4_1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4" name="Google Shape;284;g2e353135b05_4_1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g2e353135b05_4_1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2" name="Google Shape;292;g2e353135b05_4_1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g2e353135b05_4_1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4" name="Google Shape;304;g2e353135b05_4_1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g2e353135b05_4_1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0" name="Google Shape;320;g2e353135b05_4_1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g2e353135b05_6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8" name="Google Shape;338;g2e353135b05_6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g2e353135b05_7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5" name="Google Shape;355;g2e353135b05_7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7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g2e353135b05_61_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9" name="Google Shape;369;g2e353135b05_61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5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g2e353135b05_61_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7" name="Google Shape;377;g2e353135b05_61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g2e353135b05_61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6" name="Google Shape;386;g2e353135b05_61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2e353135b05_6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2e353135b05_6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2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g2e353135b05_7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4" name="Google Shape;394;g2e353135b05_7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2e353135b05_9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2e353135b05_9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2e353135b05_4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2e353135b05_4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2e353135b05_7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2e353135b05_7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2e353135b05_5_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2e353135b05_5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2e353135b05_5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2e353135b05_5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2e353135b05_5_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2e353135b05_5_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9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3.png"/><Relationship Id="rId4" Type="http://schemas.openxmlformats.org/officeDocument/2006/relationships/image" Target="../media/image36.png"/><Relationship Id="rId5" Type="http://schemas.openxmlformats.org/officeDocument/2006/relationships/image" Target="../media/image41.png"/><Relationship Id="rId6" Type="http://schemas.openxmlformats.org/officeDocument/2006/relationships/image" Target="../media/image55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6.png"/><Relationship Id="rId4" Type="http://schemas.openxmlformats.org/officeDocument/2006/relationships/image" Target="../media/image49.png"/><Relationship Id="rId5" Type="http://schemas.openxmlformats.org/officeDocument/2006/relationships/image" Target="../media/image51.png"/><Relationship Id="rId6" Type="http://schemas.openxmlformats.org/officeDocument/2006/relationships/image" Target="../media/image54.png"/><Relationship Id="rId7" Type="http://schemas.openxmlformats.org/officeDocument/2006/relationships/image" Target="../media/image65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56.png"/><Relationship Id="rId4" Type="http://schemas.openxmlformats.org/officeDocument/2006/relationships/image" Target="../media/image49.png"/><Relationship Id="rId5" Type="http://schemas.openxmlformats.org/officeDocument/2006/relationships/image" Target="../media/image51.png"/><Relationship Id="rId6" Type="http://schemas.openxmlformats.org/officeDocument/2006/relationships/image" Target="../media/image54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56.png"/><Relationship Id="rId4" Type="http://schemas.openxmlformats.org/officeDocument/2006/relationships/image" Target="../media/image49.png"/><Relationship Id="rId5" Type="http://schemas.openxmlformats.org/officeDocument/2006/relationships/image" Target="../media/image51.png"/><Relationship Id="rId6" Type="http://schemas.openxmlformats.org/officeDocument/2006/relationships/image" Target="../media/image54.png"/><Relationship Id="rId7" Type="http://schemas.openxmlformats.org/officeDocument/2006/relationships/image" Target="../media/image59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78.jpg"/><Relationship Id="rId4" Type="http://schemas.openxmlformats.org/officeDocument/2006/relationships/image" Target="../media/image60.png"/><Relationship Id="rId5" Type="http://schemas.openxmlformats.org/officeDocument/2006/relationships/image" Target="../media/image67.png"/><Relationship Id="rId6" Type="http://schemas.openxmlformats.org/officeDocument/2006/relationships/image" Target="../media/image58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79.jpg"/><Relationship Id="rId4" Type="http://schemas.openxmlformats.org/officeDocument/2006/relationships/image" Target="../media/image71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66.png"/><Relationship Id="rId4" Type="http://schemas.openxmlformats.org/officeDocument/2006/relationships/image" Target="../media/image61.png"/><Relationship Id="rId5" Type="http://schemas.openxmlformats.org/officeDocument/2006/relationships/image" Target="../media/image68.png"/><Relationship Id="rId6" Type="http://schemas.openxmlformats.org/officeDocument/2006/relationships/image" Target="../media/image54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66.png"/><Relationship Id="rId4" Type="http://schemas.openxmlformats.org/officeDocument/2006/relationships/image" Target="../media/image62.png"/><Relationship Id="rId5" Type="http://schemas.openxmlformats.org/officeDocument/2006/relationships/image" Target="../media/image63.png"/><Relationship Id="rId6" Type="http://schemas.openxmlformats.org/officeDocument/2006/relationships/image" Target="../media/image54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66.png"/><Relationship Id="rId4" Type="http://schemas.openxmlformats.org/officeDocument/2006/relationships/image" Target="../media/image81.png"/><Relationship Id="rId5" Type="http://schemas.openxmlformats.org/officeDocument/2006/relationships/image" Target="../media/image54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66.png"/><Relationship Id="rId4" Type="http://schemas.openxmlformats.org/officeDocument/2006/relationships/image" Target="../media/image64.png"/><Relationship Id="rId5" Type="http://schemas.openxmlformats.org/officeDocument/2006/relationships/image" Target="../media/image5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6.jpg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5" Type="http://schemas.openxmlformats.org/officeDocument/2006/relationships/image" Target="../media/image3.jpg"/><Relationship Id="rId6" Type="http://schemas.openxmlformats.org/officeDocument/2006/relationships/image" Target="../media/image19.jpg"/><Relationship Id="rId7" Type="http://schemas.openxmlformats.org/officeDocument/2006/relationships/image" Target="../media/image10.jpg"/><Relationship Id="rId8" Type="http://schemas.openxmlformats.org/officeDocument/2006/relationships/image" Target="../media/image22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66.png"/><Relationship Id="rId4" Type="http://schemas.openxmlformats.org/officeDocument/2006/relationships/image" Target="../media/image64.png"/><Relationship Id="rId5" Type="http://schemas.openxmlformats.org/officeDocument/2006/relationships/image" Target="../media/image69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84.jpg"/><Relationship Id="rId4" Type="http://schemas.openxmlformats.org/officeDocument/2006/relationships/image" Target="../media/image70.png"/><Relationship Id="rId5" Type="http://schemas.openxmlformats.org/officeDocument/2006/relationships/image" Target="../media/image73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84.jpg"/><Relationship Id="rId4" Type="http://schemas.openxmlformats.org/officeDocument/2006/relationships/image" Target="../media/image70.png"/><Relationship Id="rId9" Type="http://schemas.openxmlformats.org/officeDocument/2006/relationships/image" Target="../media/image73.png"/><Relationship Id="rId5" Type="http://schemas.openxmlformats.org/officeDocument/2006/relationships/image" Target="../media/image72.jpg"/><Relationship Id="rId6" Type="http://schemas.openxmlformats.org/officeDocument/2006/relationships/image" Target="../media/image74.png"/><Relationship Id="rId7" Type="http://schemas.openxmlformats.org/officeDocument/2006/relationships/image" Target="../media/image101.jpg"/><Relationship Id="rId8" Type="http://schemas.openxmlformats.org/officeDocument/2006/relationships/image" Target="../media/image99.jp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84.jpg"/><Relationship Id="rId4" Type="http://schemas.openxmlformats.org/officeDocument/2006/relationships/image" Target="../media/image70.png"/><Relationship Id="rId11" Type="http://schemas.openxmlformats.org/officeDocument/2006/relationships/image" Target="../media/image73.png"/><Relationship Id="rId10" Type="http://schemas.openxmlformats.org/officeDocument/2006/relationships/image" Target="../media/image77.png"/><Relationship Id="rId12" Type="http://schemas.openxmlformats.org/officeDocument/2006/relationships/image" Target="../media/image76.png"/><Relationship Id="rId9" Type="http://schemas.openxmlformats.org/officeDocument/2006/relationships/image" Target="../media/image75.png"/><Relationship Id="rId5" Type="http://schemas.openxmlformats.org/officeDocument/2006/relationships/image" Target="../media/image72.jpg"/><Relationship Id="rId6" Type="http://schemas.openxmlformats.org/officeDocument/2006/relationships/image" Target="../media/image74.png"/><Relationship Id="rId7" Type="http://schemas.openxmlformats.org/officeDocument/2006/relationships/image" Target="../media/image101.jpg"/><Relationship Id="rId8" Type="http://schemas.openxmlformats.org/officeDocument/2006/relationships/image" Target="../media/image99.jpg"/></Relationships>
</file>

<file path=ppt/slides/_rels/slide24.xml.rels><?xml version="1.0" encoding="UTF-8" standalone="yes"?><Relationships xmlns="http://schemas.openxmlformats.org/package/2006/relationships"><Relationship Id="rId11" Type="http://schemas.openxmlformats.org/officeDocument/2006/relationships/image" Target="../media/image77.png"/><Relationship Id="rId10" Type="http://schemas.openxmlformats.org/officeDocument/2006/relationships/image" Target="../media/image75.png"/><Relationship Id="rId13" Type="http://schemas.openxmlformats.org/officeDocument/2006/relationships/image" Target="../media/image76.png"/><Relationship Id="rId12" Type="http://schemas.openxmlformats.org/officeDocument/2006/relationships/image" Target="../media/image73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84.jpg"/><Relationship Id="rId4" Type="http://schemas.openxmlformats.org/officeDocument/2006/relationships/image" Target="../media/image70.png"/><Relationship Id="rId9" Type="http://schemas.openxmlformats.org/officeDocument/2006/relationships/image" Target="../media/image99.jpg"/><Relationship Id="rId5" Type="http://schemas.openxmlformats.org/officeDocument/2006/relationships/image" Target="../media/image98.jpg"/><Relationship Id="rId6" Type="http://schemas.openxmlformats.org/officeDocument/2006/relationships/image" Target="../media/image72.jpg"/><Relationship Id="rId7" Type="http://schemas.openxmlformats.org/officeDocument/2006/relationships/image" Target="../media/image74.png"/><Relationship Id="rId8" Type="http://schemas.openxmlformats.org/officeDocument/2006/relationships/image" Target="../media/image101.jpg"/></Relationships>
</file>

<file path=ppt/slides/_rels/slide25.xml.rels><?xml version="1.0" encoding="UTF-8" standalone="yes"?><Relationships xmlns="http://schemas.openxmlformats.org/package/2006/relationships"><Relationship Id="rId11" Type="http://schemas.openxmlformats.org/officeDocument/2006/relationships/image" Target="../media/image86.png"/><Relationship Id="rId10" Type="http://schemas.openxmlformats.org/officeDocument/2006/relationships/image" Target="../media/image83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73.png"/><Relationship Id="rId4" Type="http://schemas.openxmlformats.org/officeDocument/2006/relationships/image" Target="../media/image76.png"/><Relationship Id="rId9" Type="http://schemas.openxmlformats.org/officeDocument/2006/relationships/image" Target="../media/image82.png"/><Relationship Id="rId5" Type="http://schemas.openxmlformats.org/officeDocument/2006/relationships/image" Target="../media/image54.png"/><Relationship Id="rId6" Type="http://schemas.openxmlformats.org/officeDocument/2006/relationships/image" Target="../media/image80.png"/><Relationship Id="rId7" Type="http://schemas.openxmlformats.org/officeDocument/2006/relationships/image" Target="../media/image89.png"/><Relationship Id="rId8" Type="http://schemas.openxmlformats.org/officeDocument/2006/relationships/image" Target="../media/image90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58.png"/><Relationship Id="rId4" Type="http://schemas.openxmlformats.org/officeDocument/2006/relationships/image" Target="../media/image88.png"/><Relationship Id="rId5" Type="http://schemas.openxmlformats.org/officeDocument/2006/relationships/image" Target="../media/image92.png"/><Relationship Id="rId6" Type="http://schemas.openxmlformats.org/officeDocument/2006/relationships/image" Target="../media/image73.png"/><Relationship Id="rId7" Type="http://schemas.openxmlformats.org/officeDocument/2006/relationships/image" Target="../media/image76.png"/><Relationship Id="rId8" Type="http://schemas.openxmlformats.org/officeDocument/2006/relationships/image" Target="../media/image54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85.png"/><Relationship Id="rId4" Type="http://schemas.openxmlformats.org/officeDocument/2006/relationships/image" Target="../media/image87.png"/><Relationship Id="rId5" Type="http://schemas.openxmlformats.org/officeDocument/2006/relationships/image" Target="../media/image95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85.png"/><Relationship Id="rId4" Type="http://schemas.openxmlformats.org/officeDocument/2006/relationships/image" Target="../media/image87.png"/><Relationship Id="rId5" Type="http://schemas.openxmlformats.org/officeDocument/2006/relationships/image" Target="../media/image95.png"/><Relationship Id="rId6" Type="http://schemas.openxmlformats.org/officeDocument/2006/relationships/image" Target="../media/image91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85.png"/><Relationship Id="rId4" Type="http://schemas.openxmlformats.org/officeDocument/2006/relationships/image" Target="../media/image87.png"/><Relationship Id="rId5" Type="http://schemas.openxmlformats.org/officeDocument/2006/relationships/image" Target="../media/image9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3.png"/><Relationship Id="rId4" Type="http://schemas.openxmlformats.org/officeDocument/2006/relationships/image" Target="../media/image9.png"/><Relationship Id="rId9" Type="http://schemas.openxmlformats.org/officeDocument/2006/relationships/image" Target="../media/image2.png"/><Relationship Id="rId5" Type="http://schemas.openxmlformats.org/officeDocument/2006/relationships/image" Target="../media/image31.png"/><Relationship Id="rId6" Type="http://schemas.openxmlformats.org/officeDocument/2006/relationships/image" Target="../media/image11.png"/><Relationship Id="rId7" Type="http://schemas.openxmlformats.org/officeDocument/2006/relationships/image" Target="../media/image4.png"/><Relationship Id="rId8" Type="http://schemas.openxmlformats.org/officeDocument/2006/relationships/image" Target="../media/image1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97.jpg"/><Relationship Id="rId4" Type="http://schemas.openxmlformats.org/officeDocument/2006/relationships/image" Target="../media/image100.jpg"/><Relationship Id="rId5" Type="http://schemas.openxmlformats.org/officeDocument/2006/relationships/image" Target="../media/image94.jpg"/><Relationship Id="rId6" Type="http://schemas.openxmlformats.org/officeDocument/2006/relationships/image" Target="../media/image96.png"/><Relationship Id="rId7" Type="http://schemas.openxmlformats.org/officeDocument/2006/relationships/image" Target="../media/image9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7.png"/><Relationship Id="rId4" Type="http://schemas.openxmlformats.org/officeDocument/2006/relationships/image" Target="../media/image8.png"/><Relationship Id="rId11" Type="http://schemas.openxmlformats.org/officeDocument/2006/relationships/image" Target="../media/image27.png"/><Relationship Id="rId10" Type="http://schemas.openxmlformats.org/officeDocument/2006/relationships/image" Target="../media/image18.png"/><Relationship Id="rId12" Type="http://schemas.openxmlformats.org/officeDocument/2006/relationships/image" Target="../media/image25.png"/><Relationship Id="rId9" Type="http://schemas.openxmlformats.org/officeDocument/2006/relationships/image" Target="../media/image14.png"/><Relationship Id="rId5" Type="http://schemas.openxmlformats.org/officeDocument/2006/relationships/image" Target="../media/image5.png"/><Relationship Id="rId6" Type="http://schemas.openxmlformats.org/officeDocument/2006/relationships/image" Target="../media/image15.png"/><Relationship Id="rId7" Type="http://schemas.openxmlformats.org/officeDocument/2006/relationships/image" Target="../media/image40.png"/><Relationship Id="rId8" Type="http://schemas.openxmlformats.org/officeDocument/2006/relationships/image" Target="../media/image20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4.png"/><Relationship Id="rId4" Type="http://schemas.openxmlformats.org/officeDocument/2006/relationships/image" Target="../media/image21.png"/><Relationship Id="rId10" Type="http://schemas.openxmlformats.org/officeDocument/2006/relationships/image" Target="../media/image30.png"/><Relationship Id="rId9" Type="http://schemas.openxmlformats.org/officeDocument/2006/relationships/image" Target="../media/image28.png"/><Relationship Id="rId5" Type="http://schemas.openxmlformats.org/officeDocument/2006/relationships/image" Target="../media/image35.png"/><Relationship Id="rId6" Type="http://schemas.openxmlformats.org/officeDocument/2006/relationships/image" Target="../media/image33.png"/><Relationship Id="rId7" Type="http://schemas.openxmlformats.org/officeDocument/2006/relationships/image" Target="../media/image23.png"/><Relationship Id="rId8" Type="http://schemas.openxmlformats.org/officeDocument/2006/relationships/image" Target="../media/image2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9" Type="http://schemas.openxmlformats.org/officeDocument/2006/relationships/image" Target="../media/image50.png"/><Relationship Id="rId5" Type="http://schemas.openxmlformats.org/officeDocument/2006/relationships/image" Target="../media/image26.png"/><Relationship Id="rId6" Type="http://schemas.openxmlformats.org/officeDocument/2006/relationships/image" Target="../media/image32.jpg"/><Relationship Id="rId7" Type="http://schemas.openxmlformats.org/officeDocument/2006/relationships/image" Target="../media/image46.png"/><Relationship Id="rId8" Type="http://schemas.openxmlformats.org/officeDocument/2006/relationships/image" Target="../media/image37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3.png"/><Relationship Id="rId4" Type="http://schemas.openxmlformats.org/officeDocument/2006/relationships/image" Target="../media/image36.png"/><Relationship Id="rId5" Type="http://schemas.openxmlformats.org/officeDocument/2006/relationships/image" Target="../media/image41.png"/><Relationship Id="rId6" Type="http://schemas.openxmlformats.org/officeDocument/2006/relationships/image" Target="../media/image47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3.png"/><Relationship Id="rId4" Type="http://schemas.openxmlformats.org/officeDocument/2006/relationships/image" Target="../media/image36.png"/><Relationship Id="rId9" Type="http://schemas.openxmlformats.org/officeDocument/2006/relationships/image" Target="../media/image48.png"/><Relationship Id="rId5" Type="http://schemas.openxmlformats.org/officeDocument/2006/relationships/image" Target="../media/image41.png"/><Relationship Id="rId6" Type="http://schemas.openxmlformats.org/officeDocument/2006/relationships/image" Target="../media/image45.png"/><Relationship Id="rId7" Type="http://schemas.openxmlformats.org/officeDocument/2006/relationships/image" Target="../media/image52.png"/><Relationship Id="rId8" Type="http://schemas.openxmlformats.org/officeDocument/2006/relationships/image" Target="../media/image4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4.png"/><Relationship Id="rId4" Type="http://schemas.openxmlformats.org/officeDocument/2006/relationships/image" Target="../media/image43.png"/><Relationship Id="rId5" Type="http://schemas.openxmlformats.org/officeDocument/2006/relationships/image" Target="../media/image36.png"/><Relationship Id="rId6" Type="http://schemas.openxmlformats.org/officeDocument/2006/relationships/image" Target="../media/image41.png"/><Relationship Id="rId7" Type="http://schemas.openxmlformats.org/officeDocument/2006/relationships/image" Target="../media/image53.png"/><Relationship Id="rId8" Type="http://schemas.openxmlformats.org/officeDocument/2006/relationships/image" Target="../media/image5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4" y="744575"/>
            <a:ext cx="47421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" sz="4000"/>
              <a:t>Group A: who we are and what we learned </a:t>
            </a:r>
            <a:endParaRPr sz="4000"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4005550"/>
            <a:ext cx="46344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ATSOA 2024</a:t>
            </a:r>
            <a:endParaRPr/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79301" y="0"/>
            <a:ext cx="3864697" cy="514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2"/>
          <p:cNvSpPr txBox="1"/>
          <p:nvPr>
            <p:ph type="title"/>
          </p:nvPr>
        </p:nvSpPr>
        <p:spPr>
          <a:xfrm>
            <a:off x="235500" y="2164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"/>
              <a:t>Vicente: Where do I come from?</a:t>
            </a:r>
            <a:endParaRPr b="1"/>
          </a:p>
        </p:txBody>
      </p:sp>
      <p:pic>
        <p:nvPicPr>
          <p:cNvPr id="172" name="Google Shape;172;p22"/>
          <p:cNvPicPr preferRelativeResize="0"/>
          <p:nvPr/>
        </p:nvPicPr>
        <p:blipFill rotWithShape="1">
          <a:blip r:embed="rId3">
            <a:alphaModFix/>
          </a:blip>
          <a:srcRect b="7950" l="0" r="0" t="18090"/>
          <a:stretch/>
        </p:blipFill>
        <p:spPr>
          <a:xfrm>
            <a:off x="7709025" y="140225"/>
            <a:ext cx="1123276" cy="830675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p22"/>
          <p:cNvSpPr txBox="1"/>
          <p:nvPr>
            <p:ph idx="1" type="body"/>
          </p:nvPr>
        </p:nvSpPr>
        <p:spPr>
          <a:xfrm>
            <a:off x="-53875" y="818500"/>
            <a:ext cx="4995600" cy="420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de">
                <a:solidFill>
                  <a:schemeClr val="dk1"/>
                </a:solidFill>
              </a:rPr>
              <a:t>Nuclear Physicist.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de">
                <a:solidFill>
                  <a:schemeClr val="dk1"/>
                </a:solidFill>
              </a:rPr>
              <a:t>Last year PhD student: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de">
                <a:solidFill>
                  <a:schemeClr val="dk1"/>
                </a:solidFill>
              </a:rPr>
              <a:t>Nuclear Reactions with Astrophisical interest: CMAM, Madrid local facility (5 MV Tandem).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de">
                <a:solidFill>
                  <a:schemeClr val="dk1"/>
                </a:solidFill>
              </a:rPr>
              <a:t>Near Coulomb barrier elastic scattering of </a:t>
            </a:r>
            <a:r>
              <a:rPr baseline="30000" lang="de">
                <a:solidFill>
                  <a:schemeClr val="dk1"/>
                </a:solidFill>
              </a:rPr>
              <a:t>15</a:t>
            </a:r>
            <a:r>
              <a:rPr lang="de">
                <a:solidFill>
                  <a:schemeClr val="dk1"/>
                </a:solidFill>
              </a:rPr>
              <a:t>C: SEC (HIE-ISOLDE), CERN.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b="1" lang="de">
                <a:solidFill>
                  <a:schemeClr val="dk1"/>
                </a:solidFill>
              </a:rPr>
              <a:t>Research &amp; Development Engineer at CMAM (UAM).</a:t>
            </a:r>
            <a:endParaRPr b="1"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de">
                <a:solidFill>
                  <a:schemeClr val="dk1"/>
                </a:solidFill>
              </a:rPr>
              <a:t>Nuclear Studies.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de">
                <a:solidFill>
                  <a:schemeClr val="dk1"/>
                </a:solidFill>
              </a:rPr>
              <a:t>Materials Analisys and Research.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de">
                <a:solidFill>
                  <a:schemeClr val="dk1"/>
                </a:solidFill>
              </a:rPr>
              <a:t>Medical Physics Research.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de">
                <a:solidFill>
                  <a:schemeClr val="dk1"/>
                </a:solidFill>
              </a:rPr>
              <a:t>Technical work and development.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de">
                <a:solidFill>
                  <a:schemeClr val="dk1"/>
                </a:solidFill>
              </a:rPr>
              <a:t>RP Supervisor.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de">
                <a:solidFill>
                  <a:schemeClr val="dk1"/>
                </a:solidFill>
              </a:rPr>
              <a:t>Beam operator.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174" name="Google Shape;174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38650" y="71250"/>
            <a:ext cx="1199850" cy="1199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5" name="Google Shape;175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404975" y="140222"/>
            <a:ext cx="1304050" cy="878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Google Shape;176;p2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954950" y="2904600"/>
            <a:ext cx="4801151" cy="2120750"/>
          </a:xfrm>
          <a:prstGeom prst="rect">
            <a:avLst/>
          </a:prstGeom>
          <a:noFill/>
          <a:ln>
            <a:noFill/>
          </a:ln>
        </p:spPr>
      </p:pic>
      <p:sp>
        <p:nvSpPr>
          <p:cNvPr id="177" name="Google Shape;177;p22"/>
          <p:cNvSpPr/>
          <p:nvPr/>
        </p:nvSpPr>
        <p:spPr>
          <a:xfrm>
            <a:off x="5344150" y="2571750"/>
            <a:ext cx="3425700" cy="3105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">
                <a:solidFill>
                  <a:srgbClr val="FFFFFF"/>
                </a:solidFill>
              </a:rPr>
              <a:t>Contact: vicente.garcia@uam.es</a:t>
            </a:r>
            <a:endParaRPr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3"/>
          <p:cNvSpPr txBox="1"/>
          <p:nvPr>
            <p:ph type="title"/>
          </p:nvPr>
        </p:nvSpPr>
        <p:spPr>
          <a:xfrm>
            <a:off x="235500" y="2164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"/>
              <a:t>Vicente: What do I take from ATSOA?</a:t>
            </a:r>
            <a:endParaRPr b="1"/>
          </a:p>
        </p:txBody>
      </p:sp>
      <p:sp>
        <p:nvSpPr>
          <p:cNvPr id="183" name="Google Shape;183;p23"/>
          <p:cNvSpPr txBox="1"/>
          <p:nvPr>
            <p:ph idx="1" type="body"/>
          </p:nvPr>
        </p:nvSpPr>
        <p:spPr>
          <a:xfrm>
            <a:off x="-53875" y="818500"/>
            <a:ext cx="4995600" cy="420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de">
                <a:solidFill>
                  <a:schemeClr val="dk1"/>
                </a:solidFill>
              </a:rPr>
              <a:t>Basic and advanced knowledge of ion beam tuning, mass separating and beam optics.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b="1" lang="de">
                <a:solidFill>
                  <a:schemeClr val="dk1"/>
                </a:solidFill>
              </a:rPr>
              <a:t>Highlight: REX-EBIS</a:t>
            </a:r>
            <a:endParaRPr b="1">
              <a:solidFill>
                <a:schemeClr val="dk1"/>
              </a:solidFill>
            </a:endParaRPr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de">
                <a:solidFill>
                  <a:schemeClr val="dk1"/>
                </a:solidFill>
              </a:rPr>
              <a:t>Electron beam tuning and optics.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de">
                <a:solidFill>
                  <a:schemeClr val="dk1"/>
                </a:solidFill>
              </a:rPr>
              <a:t>Highlight: solution to get homogeneous beam and application to medical therapy.</a:t>
            </a:r>
            <a:endParaRPr>
              <a:solidFill>
                <a:schemeClr val="dk1"/>
              </a:solidFill>
            </a:endParaRPr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de">
                <a:solidFill>
                  <a:schemeClr val="dk1"/>
                </a:solidFill>
              </a:rPr>
              <a:t>Complex beam tuning and sophisticated beam diagnostic.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de">
                <a:solidFill>
                  <a:schemeClr val="dk1"/>
                </a:solidFill>
              </a:rPr>
              <a:t>Highlight: beam injection.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184" name="Google Shape;184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70799" y="84513"/>
            <a:ext cx="1987850" cy="988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5" name="Google Shape;185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3100" y="742300"/>
            <a:ext cx="2114650" cy="519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6" name="Google Shape;186;p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31129" y="2096951"/>
            <a:ext cx="1555571" cy="572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7" name="Google Shape;187;p2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97450" y="3357575"/>
            <a:ext cx="772250" cy="712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8" name="Google Shape;188;p23"/>
          <p:cNvPicPr preferRelativeResize="0"/>
          <p:nvPr/>
        </p:nvPicPr>
        <p:blipFill rotWithShape="1">
          <a:blip r:embed="rId7">
            <a:alphaModFix/>
          </a:blip>
          <a:srcRect b="1237" l="1542" r="39567" t="1344"/>
          <a:stretch/>
        </p:blipFill>
        <p:spPr>
          <a:xfrm>
            <a:off x="5018575" y="1166200"/>
            <a:ext cx="3737524" cy="3935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4"/>
          <p:cNvSpPr txBox="1"/>
          <p:nvPr>
            <p:ph type="title"/>
          </p:nvPr>
        </p:nvSpPr>
        <p:spPr>
          <a:xfrm>
            <a:off x="235500" y="2164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"/>
              <a:t>Vicente: What do I take from ATSOA?</a:t>
            </a:r>
            <a:endParaRPr b="1"/>
          </a:p>
        </p:txBody>
      </p:sp>
      <p:sp>
        <p:nvSpPr>
          <p:cNvPr id="194" name="Google Shape;194;p24"/>
          <p:cNvSpPr txBox="1"/>
          <p:nvPr>
            <p:ph idx="1" type="body"/>
          </p:nvPr>
        </p:nvSpPr>
        <p:spPr>
          <a:xfrm>
            <a:off x="-53875" y="818500"/>
            <a:ext cx="4995600" cy="420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de">
                <a:solidFill>
                  <a:schemeClr val="dk1"/>
                </a:solidFill>
              </a:rPr>
              <a:t>Basic and advanced knowledge of ion beam tuning, mass separating and beam optics.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de">
                <a:solidFill>
                  <a:schemeClr val="dk1"/>
                </a:solidFill>
              </a:rPr>
              <a:t>Highlight: REX-EBIS</a:t>
            </a:r>
            <a:endParaRPr>
              <a:solidFill>
                <a:schemeClr val="dk1"/>
              </a:solidFill>
            </a:endParaRPr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de">
                <a:solidFill>
                  <a:schemeClr val="dk1"/>
                </a:solidFill>
              </a:rPr>
              <a:t>Electron beam tuning and optics.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b="1" lang="de">
                <a:solidFill>
                  <a:schemeClr val="dk1"/>
                </a:solidFill>
              </a:rPr>
              <a:t>Highlight: solution to get homogeneous beam and application to medical therapy.</a:t>
            </a:r>
            <a:endParaRPr b="1">
              <a:solidFill>
                <a:schemeClr val="dk1"/>
              </a:solidFill>
            </a:endParaRPr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de">
                <a:solidFill>
                  <a:schemeClr val="dk1"/>
                </a:solidFill>
              </a:rPr>
              <a:t>Complex beam tuning and sophisticated beam diagnostic.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de">
                <a:solidFill>
                  <a:schemeClr val="dk1"/>
                </a:solidFill>
              </a:rPr>
              <a:t>Highlight: beam injection.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195" name="Google Shape;195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84674" y="79075"/>
            <a:ext cx="1987850" cy="988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6" name="Google Shape;196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3100" y="742300"/>
            <a:ext cx="2114650" cy="519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7" name="Google Shape;197;p2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31129" y="2096951"/>
            <a:ext cx="1555571" cy="572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8" name="Google Shape;198;p2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97450" y="3357575"/>
            <a:ext cx="772250" cy="712400"/>
          </a:xfrm>
          <a:prstGeom prst="rect">
            <a:avLst/>
          </a:prstGeom>
          <a:noFill/>
          <a:ln>
            <a:noFill/>
          </a:ln>
        </p:spPr>
      </p:pic>
      <p:sp>
        <p:nvSpPr>
          <p:cNvPr id="199" name="Google Shape;199;p24"/>
          <p:cNvSpPr/>
          <p:nvPr/>
        </p:nvSpPr>
        <p:spPr>
          <a:xfrm>
            <a:off x="6474325" y="1187900"/>
            <a:ext cx="1149300" cy="2588400"/>
          </a:xfrm>
          <a:prstGeom prst="triangle">
            <a:avLst>
              <a:gd fmla="val 50000" name="adj"/>
            </a:avLst>
          </a:prstGeom>
          <a:solidFill>
            <a:srgbClr val="FF0000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0" name="Google Shape;200;p24"/>
          <p:cNvSpPr/>
          <p:nvPr/>
        </p:nvSpPr>
        <p:spPr>
          <a:xfrm>
            <a:off x="6474325" y="3415300"/>
            <a:ext cx="1149300" cy="712500"/>
          </a:xfrm>
          <a:prstGeom prst="pie">
            <a:avLst>
              <a:gd fmla="val 21573607" name="adj1"/>
              <a:gd fmla="val 10870121" name="adj2"/>
            </a:avLst>
          </a:prstGeom>
          <a:solidFill>
            <a:srgbClr val="FF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1" name="Google Shape;201;p24"/>
          <p:cNvSpPr/>
          <p:nvPr/>
        </p:nvSpPr>
        <p:spPr>
          <a:xfrm>
            <a:off x="4980975" y="4242400"/>
            <a:ext cx="1149300" cy="2664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2" name="Google Shape;202;p24"/>
          <p:cNvSpPr/>
          <p:nvPr/>
        </p:nvSpPr>
        <p:spPr>
          <a:xfrm>
            <a:off x="5193625" y="3961575"/>
            <a:ext cx="705300" cy="2664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3" name="Google Shape;203;p24"/>
          <p:cNvSpPr/>
          <p:nvPr/>
        </p:nvSpPr>
        <p:spPr>
          <a:xfrm>
            <a:off x="5382400" y="3680750"/>
            <a:ext cx="340500" cy="2664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04" name="Google Shape;204;p24"/>
          <p:cNvCxnSpPr/>
          <p:nvPr/>
        </p:nvCxnSpPr>
        <p:spPr>
          <a:xfrm>
            <a:off x="6207200" y="4239050"/>
            <a:ext cx="2490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05" name="Google Shape;205;p24"/>
          <p:cNvSpPr/>
          <p:nvPr/>
        </p:nvSpPr>
        <p:spPr>
          <a:xfrm>
            <a:off x="6345325" y="4418500"/>
            <a:ext cx="1407300" cy="519600"/>
          </a:xfrm>
          <a:prstGeom prst="trapezoid">
            <a:avLst>
              <a:gd fmla="val 25000" name="adj"/>
            </a:avLst>
          </a:prstGeom>
          <a:solidFill>
            <a:srgbClr val="FF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25"/>
          <p:cNvSpPr txBox="1"/>
          <p:nvPr>
            <p:ph type="title"/>
          </p:nvPr>
        </p:nvSpPr>
        <p:spPr>
          <a:xfrm>
            <a:off x="235500" y="2164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"/>
              <a:t>Vicente: What do I take from ATSOA?</a:t>
            </a:r>
            <a:endParaRPr b="1"/>
          </a:p>
        </p:txBody>
      </p:sp>
      <p:sp>
        <p:nvSpPr>
          <p:cNvPr id="211" name="Google Shape;211;p25"/>
          <p:cNvSpPr txBox="1"/>
          <p:nvPr>
            <p:ph idx="1" type="body"/>
          </p:nvPr>
        </p:nvSpPr>
        <p:spPr>
          <a:xfrm>
            <a:off x="-53875" y="818500"/>
            <a:ext cx="4995600" cy="420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de">
                <a:solidFill>
                  <a:schemeClr val="dk1"/>
                </a:solidFill>
              </a:rPr>
              <a:t>Basic and advanced knowledge of ion beam tuning, mass separating and beam optics.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de">
                <a:solidFill>
                  <a:schemeClr val="dk1"/>
                </a:solidFill>
              </a:rPr>
              <a:t>Highlight: REX-EBIS</a:t>
            </a:r>
            <a:endParaRPr>
              <a:solidFill>
                <a:schemeClr val="dk1"/>
              </a:solidFill>
            </a:endParaRPr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de">
                <a:solidFill>
                  <a:schemeClr val="dk1"/>
                </a:solidFill>
              </a:rPr>
              <a:t>Electron beam tuning and optics.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de">
                <a:solidFill>
                  <a:schemeClr val="dk1"/>
                </a:solidFill>
              </a:rPr>
              <a:t>Highlight: solution to get homogeneous beam and application to medical therapy.</a:t>
            </a:r>
            <a:endParaRPr>
              <a:solidFill>
                <a:schemeClr val="dk1"/>
              </a:solidFill>
            </a:endParaRPr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de">
                <a:solidFill>
                  <a:schemeClr val="dk1"/>
                </a:solidFill>
              </a:rPr>
              <a:t>Complex beam tuning and sophisticated beam diagnostic.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b="1" lang="de">
                <a:solidFill>
                  <a:schemeClr val="dk1"/>
                </a:solidFill>
              </a:rPr>
              <a:t>Highlight: beam injection.</a:t>
            </a:r>
            <a:endParaRPr b="1">
              <a:solidFill>
                <a:schemeClr val="dk1"/>
              </a:solidFill>
            </a:endParaRPr>
          </a:p>
        </p:txBody>
      </p:sp>
      <p:pic>
        <p:nvPicPr>
          <p:cNvPr id="212" name="Google Shape;212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84674" y="79075"/>
            <a:ext cx="1987850" cy="988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3" name="Google Shape;213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3100" y="742300"/>
            <a:ext cx="2114650" cy="519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4" name="Google Shape;214;p2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31129" y="2096951"/>
            <a:ext cx="1555571" cy="572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5" name="Google Shape;215;p2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73650" y="3357575"/>
            <a:ext cx="772250" cy="712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6" name="Google Shape;216;p25"/>
          <p:cNvPicPr preferRelativeResize="0"/>
          <p:nvPr/>
        </p:nvPicPr>
        <p:blipFill rotWithShape="1">
          <a:blip r:embed="rId7">
            <a:alphaModFix/>
          </a:blip>
          <a:srcRect b="2865" l="0" r="0" t="0"/>
          <a:stretch/>
        </p:blipFill>
        <p:spPr>
          <a:xfrm>
            <a:off x="4941725" y="2138825"/>
            <a:ext cx="3897476" cy="1973025"/>
          </a:xfrm>
          <a:prstGeom prst="rect">
            <a:avLst/>
          </a:prstGeom>
          <a:noFill/>
          <a:ln>
            <a:noFill/>
          </a:ln>
        </p:spPr>
      </p:pic>
      <p:sp>
        <p:nvSpPr>
          <p:cNvPr id="217" name="Google Shape;217;p25"/>
          <p:cNvSpPr/>
          <p:nvPr/>
        </p:nvSpPr>
        <p:spPr>
          <a:xfrm>
            <a:off x="5177613" y="4543250"/>
            <a:ext cx="3425700" cy="3105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">
                <a:solidFill>
                  <a:srgbClr val="FFFFFF"/>
                </a:solidFill>
              </a:rPr>
              <a:t>Contact: vicente.garcia@uam.es</a:t>
            </a:r>
            <a:endParaRPr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26"/>
          <p:cNvSpPr txBox="1"/>
          <p:nvPr>
            <p:ph type="title"/>
          </p:nvPr>
        </p:nvSpPr>
        <p:spPr>
          <a:xfrm>
            <a:off x="311700" y="1488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Konrad - what I learned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3" name="Google Shape;223;p26"/>
          <p:cNvSpPr txBox="1"/>
          <p:nvPr>
            <p:ph idx="1" type="body"/>
          </p:nvPr>
        </p:nvSpPr>
        <p:spPr>
          <a:xfrm>
            <a:off x="311700" y="775475"/>
            <a:ext cx="47691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de"/>
              <a:t>X-suite with very nice tutorial / template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de"/>
              <a:t>Seeing the spot at ISOLDE where to put the multiharmonic buncher I’m working on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de"/>
              <a:t>Impressive beam diagnostics at PSB: wire scanner, beam position monitors, tomograph</a:t>
            </a:r>
            <a:endParaRPr/>
          </a:p>
        </p:txBody>
      </p:sp>
      <p:pic>
        <p:nvPicPr>
          <p:cNvPr id="224" name="Google Shape;224;p26"/>
          <p:cNvPicPr preferRelativeResize="0"/>
          <p:nvPr/>
        </p:nvPicPr>
        <p:blipFill rotWithShape="1">
          <a:blip r:embed="rId3">
            <a:alphaModFix/>
          </a:blip>
          <a:srcRect b="19527" l="0" r="0" t="14054"/>
          <a:stretch/>
        </p:blipFill>
        <p:spPr>
          <a:xfrm>
            <a:off x="5244068" y="236875"/>
            <a:ext cx="3588232" cy="1789001"/>
          </a:xfrm>
          <a:prstGeom prst="rect">
            <a:avLst/>
          </a:prstGeom>
          <a:noFill/>
          <a:ln>
            <a:noFill/>
          </a:ln>
        </p:spPr>
      </p:pic>
      <p:sp>
        <p:nvSpPr>
          <p:cNvPr id="225" name="Google Shape;225;p26"/>
          <p:cNvSpPr/>
          <p:nvPr/>
        </p:nvSpPr>
        <p:spPr>
          <a:xfrm>
            <a:off x="7498700" y="498525"/>
            <a:ext cx="1063800" cy="1265700"/>
          </a:xfrm>
          <a:prstGeom prst="ellipse">
            <a:avLst/>
          </a:prstGeom>
          <a:noFill/>
          <a:ln cap="flat" cmpd="sng" w="76200">
            <a:solidFill>
              <a:srgbClr val="FF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26" name="Google Shape;226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29050" y="2275625"/>
            <a:ext cx="2722099" cy="2758947"/>
          </a:xfrm>
          <a:prstGeom prst="rect">
            <a:avLst/>
          </a:prstGeom>
          <a:noFill/>
          <a:ln>
            <a:noFill/>
          </a:ln>
        </p:spPr>
      </p:pic>
      <p:pic>
        <p:nvPicPr>
          <p:cNvPr id="227" name="Google Shape;227;p2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342700" y="3187725"/>
            <a:ext cx="2300576" cy="1846851"/>
          </a:xfrm>
          <a:prstGeom prst="rect">
            <a:avLst/>
          </a:prstGeom>
          <a:noFill/>
          <a:ln>
            <a:noFill/>
          </a:ln>
        </p:spPr>
      </p:pic>
      <p:pic>
        <p:nvPicPr>
          <p:cNvPr id="228" name="Google Shape;228;p2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35175" y="3205512"/>
            <a:ext cx="2300575" cy="18112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27"/>
          <p:cNvSpPr txBox="1"/>
          <p:nvPr>
            <p:ph idx="1" type="body"/>
          </p:nvPr>
        </p:nvSpPr>
        <p:spPr>
          <a:xfrm>
            <a:off x="311700" y="304200"/>
            <a:ext cx="8520600" cy="453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"/>
              <a:t>Take away:</a:t>
            </a:r>
            <a:br>
              <a:rPr b="1" lang="de"/>
            </a:br>
            <a:r>
              <a:rPr lang="de"/>
              <a:t>Better understanding of beam dynamics:</a:t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How imperfections of the hardware and intrinsic</a:t>
            </a:r>
            <a:br>
              <a:rPr lang="de"/>
            </a:br>
            <a:r>
              <a:rPr lang="de"/>
              <a:t>effects change the dynamics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The necessary hardware to control the beam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The control processes during operation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de">
                <a:solidFill>
                  <a:srgbClr val="980000"/>
                </a:solidFill>
              </a:rPr>
              <a:t>Many ideas for our accelerator in Bilbao!</a:t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New connections and</a:t>
            </a:r>
            <a:br>
              <a:rPr lang="de"/>
            </a:br>
            <a:r>
              <a:rPr lang="de"/>
              <a:t>motivation!</a:t>
            </a:r>
            <a:endParaRPr/>
          </a:p>
        </p:txBody>
      </p:sp>
      <p:pic>
        <p:nvPicPr>
          <p:cNvPr id="234" name="Google Shape;234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99050" y="3200037"/>
            <a:ext cx="2444951" cy="1835239"/>
          </a:xfrm>
          <a:prstGeom prst="rect">
            <a:avLst/>
          </a:prstGeom>
          <a:noFill/>
          <a:ln>
            <a:noFill/>
          </a:ln>
        </p:spPr>
      </p:pic>
      <p:pic>
        <p:nvPicPr>
          <p:cNvPr id="235" name="Google Shape;235;p27"/>
          <p:cNvPicPr preferRelativeResize="0"/>
          <p:nvPr/>
        </p:nvPicPr>
        <p:blipFill rotWithShape="1">
          <a:blip r:embed="rId4">
            <a:alphaModFix/>
          </a:blip>
          <a:srcRect b="0" l="0" r="0" t="9346"/>
          <a:stretch/>
        </p:blipFill>
        <p:spPr>
          <a:xfrm>
            <a:off x="6699050" y="0"/>
            <a:ext cx="2444950" cy="2949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0" name="Google Shape;240;p28"/>
          <p:cNvPicPr preferRelativeResize="0"/>
          <p:nvPr/>
        </p:nvPicPr>
        <p:blipFill rotWithShape="1">
          <a:blip r:embed="rId3">
            <a:alphaModFix/>
          </a:blip>
          <a:srcRect b="47672" l="0" r="9966" t="6742"/>
          <a:stretch/>
        </p:blipFill>
        <p:spPr>
          <a:xfrm>
            <a:off x="84625" y="83025"/>
            <a:ext cx="6045575" cy="2146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1" name="Google Shape;241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72876" y="1321350"/>
            <a:ext cx="3771112" cy="3822150"/>
          </a:xfrm>
          <a:prstGeom prst="rect">
            <a:avLst/>
          </a:prstGeom>
          <a:noFill/>
          <a:ln>
            <a:noFill/>
          </a:ln>
        </p:spPr>
      </p:pic>
      <p:sp>
        <p:nvSpPr>
          <p:cNvPr id="242" name="Google Shape;242;p28"/>
          <p:cNvSpPr txBox="1"/>
          <p:nvPr/>
        </p:nvSpPr>
        <p:spPr>
          <a:xfrm>
            <a:off x="6774950" y="449375"/>
            <a:ext cx="15972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 sz="1800">
                <a:solidFill>
                  <a:schemeClr val="dk2"/>
                </a:solidFill>
              </a:rPr>
              <a:t>Injection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243" name="Google Shape;243;p28"/>
          <p:cNvSpPr txBox="1"/>
          <p:nvPr/>
        </p:nvSpPr>
        <p:spPr>
          <a:xfrm>
            <a:off x="84625" y="2325550"/>
            <a:ext cx="15972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 sz="3000">
                <a:solidFill>
                  <a:schemeClr val="dk2"/>
                </a:solidFill>
              </a:rPr>
              <a:t>PBS</a:t>
            </a:r>
            <a:endParaRPr sz="3000">
              <a:solidFill>
                <a:schemeClr val="dk2"/>
              </a:solidFill>
            </a:endParaRPr>
          </a:p>
        </p:txBody>
      </p:sp>
      <p:pic>
        <p:nvPicPr>
          <p:cNvPr id="244" name="Google Shape;244;p2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33175" y="2949794"/>
            <a:ext cx="4016776" cy="1878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5" name="Google Shape;245;p2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83775" y="2887800"/>
            <a:ext cx="577175" cy="532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0" name="Google Shape;250;p29"/>
          <p:cNvPicPr preferRelativeResize="0"/>
          <p:nvPr/>
        </p:nvPicPr>
        <p:blipFill rotWithShape="1">
          <a:blip r:embed="rId3">
            <a:alphaModFix/>
          </a:blip>
          <a:srcRect b="47672" l="0" r="9966" t="6742"/>
          <a:stretch/>
        </p:blipFill>
        <p:spPr>
          <a:xfrm>
            <a:off x="84625" y="83025"/>
            <a:ext cx="6045575" cy="2146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1" name="Google Shape;251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75099" y="1120875"/>
            <a:ext cx="3968900" cy="4022626"/>
          </a:xfrm>
          <a:prstGeom prst="rect">
            <a:avLst/>
          </a:prstGeom>
          <a:noFill/>
          <a:ln>
            <a:noFill/>
          </a:ln>
        </p:spPr>
      </p:pic>
      <p:sp>
        <p:nvSpPr>
          <p:cNvPr id="252" name="Google Shape;252;p29"/>
          <p:cNvSpPr txBox="1"/>
          <p:nvPr/>
        </p:nvSpPr>
        <p:spPr>
          <a:xfrm>
            <a:off x="6774950" y="449375"/>
            <a:ext cx="15972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 sz="1800">
                <a:solidFill>
                  <a:schemeClr val="dk2"/>
                </a:solidFill>
              </a:rPr>
              <a:t>Acceleration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253" name="Google Shape;253;p29"/>
          <p:cNvSpPr txBox="1"/>
          <p:nvPr/>
        </p:nvSpPr>
        <p:spPr>
          <a:xfrm>
            <a:off x="84625" y="2325550"/>
            <a:ext cx="15972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 sz="3000">
                <a:solidFill>
                  <a:schemeClr val="dk2"/>
                </a:solidFill>
              </a:rPr>
              <a:t>PBS</a:t>
            </a:r>
            <a:endParaRPr sz="3000">
              <a:solidFill>
                <a:schemeClr val="dk2"/>
              </a:solidFill>
            </a:endParaRPr>
          </a:p>
        </p:txBody>
      </p:sp>
      <p:pic>
        <p:nvPicPr>
          <p:cNvPr id="254" name="Google Shape;254;p2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96050" y="2827000"/>
            <a:ext cx="3396924" cy="1866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5" name="Google Shape;255;p2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83775" y="2887800"/>
            <a:ext cx="577175" cy="532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0" name="Google Shape;260;p30"/>
          <p:cNvPicPr preferRelativeResize="0"/>
          <p:nvPr/>
        </p:nvPicPr>
        <p:blipFill rotWithShape="1">
          <a:blip r:embed="rId3">
            <a:alphaModFix/>
          </a:blip>
          <a:srcRect b="47672" l="0" r="9966" t="6742"/>
          <a:stretch/>
        </p:blipFill>
        <p:spPr>
          <a:xfrm>
            <a:off x="84625" y="83025"/>
            <a:ext cx="6045575" cy="2146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1" name="Google Shape;261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33725" y="1078950"/>
            <a:ext cx="4010274" cy="4064550"/>
          </a:xfrm>
          <a:prstGeom prst="rect">
            <a:avLst/>
          </a:prstGeom>
          <a:noFill/>
          <a:ln>
            <a:noFill/>
          </a:ln>
        </p:spPr>
      </p:pic>
      <p:sp>
        <p:nvSpPr>
          <p:cNvPr id="262" name="Google Shape;262;p30"/>
          <p:cNvSpPr txBox="1"/>
          <p:nvPr/>
        </p:nvSpPr>
        <p:spPr>
          <a:xfrm>
            <a:off x="6774950" y="449375"/>
            <a:ext cx="15972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 sz="1800">
                <a:solidFill>
                  <a:schemeClr val="dk2"/>
                </a:solidFill>
              </a:rPr>
              <a:t>Acceleration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263" name="Google Shape;263;p30"/>
          <p:cNvSpPr txBox="1"/>
          <p:nvPr/>
        </p:nvSpPr>
        <p:spPr>
          <a:xfrm>
            <a:off x="84625" y="2325550"/>
            <a:ext cx="15972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 sz="3000">
                <a:solidFill>
                  <a:schemeClr val="dk2"/>
                </a:solidFill>
              </a:rPr>
              <a:t>PBS</a:t>
            </a:r>
            <a:endParaRPr sz="3000">
              <a:solidFill>
                <a:schemeClr val="dk2"/>
              </a:solidFill>
            </a:endParaRPr>
          </a:p>
        </p:txBody>
      </p:sp>
      <p:pic>
        <p:nvPicPr>
          <p:cNvPr id="264" name="Google Shape;264;p3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83775" y="2887800"/>
            <a:ext cx="577175" cy="532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9" name="Google Shape;269;p31"/>
          <p:cNvPicPr preferRelativeResize="0"/>
          <p:nvPr/>
        </p:nvPicPr>
        <p:blipFill rotWithShape="1">
          <a:blip r:embed="rId3">
            <a:alphaModFix/>
          </a:blip>
          <a:srcRect b="47672" l="0" r="9966" t="6742"/>
          <a:stretch/>
        </p:blipFill>
        <p:spPr>
          <a:xfrm>
            <a:off x="84625" y="83025"/>
            <a:ext cx="6045575" cy="2146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0" name="Google Shape;270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75124" y="1019550"/>
            <a:ext cx="4068876" cy="4123950"/>
          </a:xfrm>
          <a:prstGeom prst="rect">
            <a:avLst/>
          </a:prstGeom>
          <a:noFill/>
          <a:ln>
            <a:noFill/>
          </a:ln>
        </p:spPr>
      </p:pic>
      <p:sp>
        <p:nvSpPr>
          <p:cNvPr id="271" name="Google Shape;271;p31"/>
          <p:cNvSpPr txBox="1"/>
          <p:nvPr/>
        </p:nvSpPr>
        <p:spPr>
          <a:xfrm>
            <a:off x="6774950" y="449375"/>
            <a:ext cx="15972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 sz="1800">
                <a:solidFill>
                  <a:schemeClr val="dk2"/>
                </a:solidFill>
              </a:rPr>
              <a:t>Flat top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272" name="Google Shape;272;p31"/>
          <p:cNvSpPr txBox="1"/>
          <p:nvPr/>
        </p:nvSpPr>
        <p:spPr>
          <a:xfrm>
            <a:off x="84625" y="2325550"/>
            <a:ext cx="15972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 sz="3000">
                <a:solidFill>
                  <a:schemeClr val="dk2"/>
                </a:solidFill>
              </a:rPr>
              <a:t>PBS</a:t>
            </a:r>
            <a:endParaRPr sz="3000">
              <a:solidFill>
                <a:schemeClr val="dk2"/>
              </a:solidFill>
            </a:endParaRPr>
          </a:p>
        </p:txBody>
      </p:sp>
      <p:pic>
        <p:nvPicPr>
          <p:cNvPr id="273" name="Google Shape;273;p3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83775" y="2887800"/>
            <a:ext cx="577175" cy="532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2059000" y="190200"/>
            <a:ext cx="41835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de"/>
              <a:t>Konrad Altenmüller</a:t>
            </a:r>
            <a:endParaRPr b="1"/>
          </a:p>
          <a:p>
            <a:pPr indent="0" lvl="0" marL="0" rtl="0" algn="ctr">
              <a:spcBef>
                <a:spcPts val="1200"/>
              </a:spcBef>
              <a:spcAft>
                <a:spcPts val="0"/>
              </a:spcAft>
              <a:buNone/>
            </a:pPr>
            <a:r>
              <a:rPr lang="de"/>
              <a:t>Accelerator physicist at ESS Bilbao</a:t>
            </a:r>
            <a:endParaRPr/>
          </a:p>
          <a:p>
            <a:pPr indent="0" lvl="0" marL="0" rtl="0" algn="ctr">
              <a:spcBef>
                <a:spcPts val="1200"/>
              </a:spcBef>
              <a:spcAft>
                <a:spcPts val="0"/>
              </a:spcAft>
              <a:buNone/>
            </a:pPr>
            <a:r>
              <a:rPr lang="de"/>
              <a:t>Previously in astroparticle </a:t>
            </a:r>
            <a:r>
              <a:rPr lang="de"/>
              <a:t>physics</a:t>
            </a:r>
            <a:endParaRPr/>
          </a:p>
          <a:p>
            <a:pPr indent="0" lvl="0" marL="0" rtl="0" algn="ctr">
              <a:spcBef>
                <a:spcPts val="1200"/>
              </a:spcBef>
              <a:spcAft>
                <a:spcPts val="0"/>
              </a:spcAft>
              <a:buNone/>
            </a:pPr>
            <a:r>
              <a:rPr lang="de"/>
              <a:t>PhD about </a:t>
            </a:r>
            <a:r>
              <a:rPr lang="de"/>
              <a:t>sterile neutrinos</a:t>
            </a:r>
            <a:r>
              <a:rPr lang="de"/>
              <a:t> at TUM Munich / Université Paris-Saclay</a:t>
            </a:r>
            <a:endParaRPr/>
          </a:p>
          <a:p>
            <a:pPr indent="0" lvl="0" marL="0" rtl="0" algn="ctr">
              <a:spcBef>
                <a:spcPts val="1200"/>
              </a:spcBef>
              <a:spcAft>
                <a:spcPts val="1200"/>
              </a:spcAft>
              <a:buNone/>
            </a:pPr>
            <a:r>
              <a:rPr lang="de"/>
              <a:t>Postdoc in BabyIAXO (axion dark matter) at University of Zaragoza</a:t>
            </a:r>
            <a:endParaRPr/>
          </a:p>
        </p:txBody>
      </p:sp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288125"/>
            <a:ext cx="1587125" cy="2112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619375" y="3400425"/>
            <a:ext cx="2257446" cy="174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 rotWithShape="1">
          <a:blip r:embed="rId5">
            <a:alphaModFix/>
          </a:blip>
          <a:srcRect b="0" l="9517" r="7932" t="0"/>
          <a:stretch/>
        </p:blipFill>
        <p:spPr>
          <a:xfrm>
            <a:off x="4876825" y="3400425"/>
            <a:ext cx="2545775" cy="174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-12" y="3400413"/>
            <a:ext cx="2619375" cy="174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714375" y="1578200"/>
            <a:ext cx="2429624" cy="1822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67;p14"/>
          <p:cNvPicPr preferRelativeResize="0"/>
          <p:nvPr/>
        </p:nvPicPr>
        <p:blipFill rotWithShape="1">
          <a:blip r:embed="rId8">
            <a:alphaModFix/>
          </a:blip>
          <a:srcRect b="0" l="0" r="51611" t="0"/>
          <a:stretch/>
        </p:blipFill>
        <p:spPr>
          <a:xfrm>
            <a:off x="7422590" y="3400425"/>
            <a:ext cx="1721411" cy="174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14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7135625" y="418164"/>
            <a:ext cx="1587125" cy="6276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8" name="Google Shape;278;p32"/>
          <p:cNvPicPr preferRelativeResize="0"/>
          <p:nvPr/>
        </p:nvPicPr>
        <p:blipFill rotWithShape="1">
          <a:blip r:embed="rId3">
            <a:alphaModFix/>
          </a:blip>
          <a:srcRect b="47672" l="0" r="9966" t="6742"/>
          <a:stretch/>
        </p:blipFill>
        <p:spPr>
          <a:xfrm>
            <a:off x="84625" y="83025"/>
            <a:ext cx="6045575" cy="2146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9" name="Google Shape;279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75124" y="1019550"/>
            <a:ext cx="4068876" cy="4123950"/>
          </a:xfrm>
          <a:prstGeom prst="rect">
            <a:avLst/>
          </a:prstGeom>
          <a:noFill/>
          <a:ln>
            <a:noFill/>
          </a:ln>
        </p:spPr>
      </p:pic>
      <p:sp>
        <p:nvSpPr>
          <p:cNvPr id="280" name="Google Shape;280;p32"/>
          <p:cNvSpPr txBox="1"/>
          <p:nvPr/>
        </p:nvSpPr>
        <p:spPr>
          <a:xfrm>
            <a:off x="6774950" y="449375"/>
            <a:ext cx="15972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 sz="1800">
                <a:solidFill>
                  <a:schemeClr val="dk2"/>
                </a:solidFill>
              </a:rPr>
              <a:t>Flat top</a:t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id="281" name="Google Shape;281;p3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52400" y="2382300"/>
            <a:ext cx="4732632" cy="2608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" name="Google Shape;286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100" y="560525"/>
            <a:ext cx="3429327" cy="2582062"/>
          </a:xfrm>
          <a:prstGeom prst="rect">
            <a:avLst/>
          </a:prstGeom>
          <a:noFill/>
          <a:ln>
            <a:noFill/>
          </a:ln>
        </p:spPr>
      </p:pic>
      <p:pic>
        <p:nvPicPr>
          <p:cNvPr id="287" name="Google Shape;287;p33"/>
          <p:cNvPicPr preferRelativeResize="0"/>
          <p:nvPr/>
        </p:nvPicPr>
        <p:blipFill rotWithShape="1">
          <a:blip r:embed="rId4">
            <a:alphaModFix/>
          </a:blip>
          <a:srcRect b="0" l="64068" r="0" t="17252"/>
          <a:stretch/>
        </p:blipFill>
        <p:spPr>
          <a:xfrm>
            <a:off x="3564625" y="560525"/>
            <a:ext cx="989675" cy="3047625"/>
          </a:xfrm>
          <a:prstGeom prst="rect">
            <a:avLst/>
          </a:prstGeom>
          <a:noFill/>
          <a:ln>
            <a:noFill/>
          </a:ln>
        </p:spPr>
      </p:pic>
      <p:sp>
        <p:nvSpPr>
          <p:cNvPr id="288" name="Google Shape;288;p33"/>
          <p:cNvSpPr txBox="1"/>
          <p:nvPr>
            <p:ph type="title"/>
          </p:nvPr>
        </p:nvSpPr>
        <p:spPr>
          <a:xfrm>
            <a:off x="88950" y="0"/>
            <a:ext cx="4471200" cy="75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HI-ISOLDE</a:t>
            </a:r>
            <a:endParaRPr/>
          </a:p>
        </p:txBody>
      </p:sp>
      <p:pic>
        <p:nvPicPr>
          <p:cNvPr id="289" name="Google Shape;289;p33"/>
          <p:cNvPicPr preferRelativeResize="0"/>
          <p:nvPr/>
        </p:nvPicPr>
        <p:blipFill rotWithShape="1">
          <a:blip r:embed="rId5">
            <a:alphaModFix/>
          </a:blip>
          <a:srcRect b="35820" l="0" r="0" t="35612"/>
          <a:stretch/>
        </p:blipFill>
        <p:spPr>
          <a:xfrm>
            <a:off x="2078600" y="64500"/>
            <a:ext cx="1486025" cy="398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4" name="Google Shape;294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100" y="560525"/>
            <a:ext cx="3429327" cy="2582062"/>
          </a:xfrm>
          <a:prstGeom prst="rect">
            <a:avLst/>
          </a:prstGeom>
          <a:noFill/>
          <a:ln>
            <a:noFill/>
          </a:ln>
        </p:spPr>
      </p:pic>
      <p:pic>
        <p:nvPicPr>
          <p:cNvPr id="295" name="Google Shape;295;p34"/>
          <p:cNvPicPr preferRelativeResize="0"/>
          <p:nvPr/>
        </p:nvPicPr>
        <p:blipFill rotWithShape="1">
          <a:blip r:embed="rId4">
            <a:alphaModFix/>
          </a:blip>
          <a:srcRect b="0" l="64068" r="0" t="17252"/>
          <a:stretch/>
        </p:blipFill>
        <p:spPr>
          <a:xfrm>
            <a:off x="3564625" y="560525"/>
            <a:ext cx="989675" cy="3047625"/>
          </a:xfrm>
          <a:prstGeom prst="rect">
            <a:avLst/>
          </a:prstGeom>
          <a:noFill/>
          <a:ln>
            <a:noFill/>
          </a:ln>
        </p:spPr>
      </p:pic>
      <p:sp>
        <p:nvSpPr>
          <p:cNvPr id="296" name="Google Shape;296;p34"/>
          <p:cNvSpPr txBox="1"/>
          <p:nvPr>
            <p:ph type="title"/>
          </p:nvPr>
        </p:nvSpPr>
        <p:spPr>
          <a:xfrm>
            <a:off x="88950" y="0"/>
            <a:ext cx="4471200" cy="75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HI-ISOLDE</a:t>
            </a:r>
            <a:endParaRPr/>
          </a:p>
        </p:txBody>
      </p:sp>
      <p:pic>
        <p:nvPicPr>
          <p:cNvPr id="297" name="Google Shape;297;p3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596598" y="-119527"/>
            <a:ext cx="2291431" cy="185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8" name="Google Shape;298;p3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811825" y="86799"/>
            <a:ext cx="2291424" cy="1440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299" name="Google Shape;299;p3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672801" y="1733550"/>
            <a:ext cx="1589149" cy="2118851"/>
          </a:xfrm>
          <a:prstGeom prst="rect">
            <a:avLst/>
          </a:prstGeom>
          <a:noFill/>
          <a:ln>
            <a:noFill/>
          </a:ln>
        </p:spPr>
      </p:pic>
      <p:pic>
        <p:nvPicPr>
          <p:cNvPr id="300" name="Google Shape;300;p34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430100" y="1775275"/>
            <a:ext cx="2713897" cy="203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1" name="Google Shape;301;p34"/>
          <p:cNvPicPr preferRelativeResize="0"/>
          <p:nvPr/>
        </p:nvPicPr>
        <p:blipFill rotWithShape="1">
          <a:blip r:embed="rId9">
            <a:alphaModFix/>
          </a:blip>
          <a:srcRect b="35820" l="0" r="0" t="35612"/>
          <a:stretch/>
        </p:blipFill>
        <p:spPr>
          <a:xfrm>
            <a:off x="2078600" y="64500"/>
            <a:ext cx="1486025" cy="398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6" name="Google Shape;306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100" y="560525"/>
            <a:ext cx="3429327" cy="2582062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" name="Google Shape;307;p35"/>
          <p:cNvPicPr preferRelativeResize="0"/>
          <p:nvPr/>
        </p:nvPicPr>
        <p:blipFill rotWithShape="1">
          <a:blip r:embed="rId4">
            <a:alphaModFix/>
          </a:blip>
          <a:srcRect b="0" l="64068" r="0" t="17252"/>
          <a:stretch/>
        </p:blipFill>
        <p:spPr>
          <a:xfrm>
            <a:off x="3564625" y="560525"/>
            <a:ext cx="989675" cy="3047625"/>
          </a:xfrm>
          <a:prstGeom prst="rect">
            <a:avLst/>
          </a:prstGeom>
          <a:noFill/>
          <a:ln>
            <a:noFill/>
          </a:ln>
        </p:spPr>
      </p:pic>
      <p:sp>
        <p:nvSpPr>
          <p:cNvPr id="308" name="Google Shape;308;p35"/>
          <p:cNvSpPr txBox="1"/>
          <p:nvPr>
            <p:ph type="title"/>
          </p:nvPr>
        </p:nvSpPr>
        <p:spPr>
          <a:xfrm>
            <a:off x="88950" y="0"/>
            <a:ext cx="4471200" cy="75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HI-ISOLDE</a:t>
            </a:r>
            <a:endParaRPr/>
          </a:p>
        </p:txBody>
      </p:sp>
      <p:pic>
        <p:nvPicPr>
          <p:cNvPr id="309" name="Google Shape;309;p3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596598" y="-119527"/>
            <a:ext cx="2291431" cy="185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10" name="Google Shape;310;p3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811825" y="86799"/>
            <a:ext cx="2291424" cy="1440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311" name="Google Shape;311;p3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672801" y="1733550"/>
            <a:ext cx="1589149" cy="2118851"/>
          </a:xfrm>
          <a:prstGeom prst="rect">
            <a:avLst/>
          </a:prstGeom>
          <a:noFill/>
          <a:ln>
            <a:noFill/>
          </a:ln>
        </p:spPr>
      </p:pic>
      <p:pic>
        <p:nvPicPr>
          <p:cNvPr id="312" name="Google Shape;312;p35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430100" y="1775275"/>
            <a:ext cx="2713897" cy="203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3" name="Google Shape;313;p35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4947550" y="3928595"/>
            <a:ext cx="2291425" cy="1288930"/>
          </a:xfrm>
          <a:prstGeom prst="rect">
            <a:avLst/>
          </a:prstGeom>
          <a:noFill/>
          <a:ln>
            <a:noFill/>
          </a:ln>
        </p:spPr>
      </p:pic>
      <p:sp>
        <p:nvSpPr>
          <p:cNvPr id="314" name="Google Shape;314;p35"/>
          <p:cNvSpPr txBox="1"/>
          <p:nvPr>
            <p:ph type="title"/>
          </p:nvPr>
        </p:nvSpPr>
        <p:spPr>
          <a:xfrm>
            <a:off x="4212538" y="4026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CLEAR</a:t>
            </a:r>
            <a:endParaRPr/>
          </a:p>
        </p:txBody>
      </p:sp>
      <p:pic>
        <p:nvPicPr>
          <p:cNvPr id="315" name="Google Shape;315;p35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7068800" y="4229650"/>
            <a:ext cx="2181051" cy="686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16" name="Google Shape;316;p35"/>
          <p:cNvPicPr preferRelativeResize="0"/>
          <p:nvPr/>
        </p:nvPicPr>
        <p:blipFill rotWithShape="1">
          <a:blip r:embed="rId11">
            <a:alphaModFix/>
          </a:blip>
          <a:srcRect b="35820" l="0" r="0" t="35612"/>
          <a:stretch/>
        </p:blipFill>
        <p:spPr>
          <a:xfrm>
            <a:off x="2078600" y="64500"/>
            <a:ext cx="1486025" cy="398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7" name="Google Shape;317;p35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4295429" y="4447299"/>
            <a:ext cx="1083484" cy="398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2" name="Google Shape;322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100" y="560525"/>
            <a:ext cx="3429327" cy="2582062"/>
          </a:xfrm>
          <a:prstGeom prst="rect">
            <a:avLst/>
          </a:prstGeom>
          <a:noFill/>
          <a:ln>
            <a:noFill/>
          </a:ln>
        </p:spPr>
      </p:pic>
      <p:pic>
        <p:nvPicPr>
          <p:cNvPr id="323" name="Google Shape;323;p36"/>
          <p:cNvPicPr preferRelativeResize="0"/>
          <p:nvPr/>
        </p:nvPicPr>
        <p:blipFill rotWithShape="1">
          <a:blip r:embed="rId4">
            <a:alphaModFix/>
          </a:blip>
          <a:srcRect b="0" l="64068" r="0" t="17252"/>
          <a:stretch/>
        </p:blipFill>
        <p:spPr>
          <a:xfrm>
            <a:off x="3564625" y="560525"/>
            <a:ext cx="989675" cy="3047625"/>
          </a:xfrm>
          <a:prstGeom prst="rect">
            <a:avLst/>
          </a:prstGeom>
          <a:noFill/>
          <a:ln>
            <a:noFill/>
          </a:ln>
        </p:spPr>
      </p:pic>
      <p:sp>
        <p:nvSpPr>
          <p:cNvPr id="324" name="Google Shape;324;p36"/>
          <p:cNvSpPr txBox="1"/>
          <p:nvPr>
            <p:ph type="title"/>
          </p:nvPr>
        </p:nvSpPr>
        <p:spPr>
          <a:xfrm>
            <a:off x="59100" y="30438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Blue mystery boxes</a:t>
            </a:r>
            <a:endParaRPr/>
          </a:p>
        </p:txBody>
      </p:sp>
      <p:pic>
        <p:nvPicPr>
          <p:cNvPr id="325" name="Google Shape;325;p36"/>
          <p:cNvPicPr preferRelativeResize="0"/>
          <p:nvPr/>
        </p:nvPicPr>
        <p:blipFill rotWithShape="1">
          <a:blip r:embed="rId5">
            <a:alphaModFix/>
          </a:blip>
          <a:srcRect b="49871" l="0" r="0" t="15976"/>
          <a:stretch/>
        </p:blipFill>
        <p:spPr>
          <a:xfrm>
            <a:off x="88938" y="3768950"/>
            <a:ext cx="3369650" cy="1321600"/>
          </a:xfrm>
          <a:prstGeom prst="rect">
            <a:avLst/>
          </a:prstGeom>
          <a:noFill/>
          <a:ln>
            <a:noFill/>
          </a:ln>
        </p:spPr>
      </p:pic>
      <p:sp>
        <p:nvSpPr>
          <p:cNvPr id="326" name="Google Shape;326;p36"/>
          <p:cNvSpPr txBox="1"/>
          <p:nvPr>
            <p:ph type="title"/>
          </p:nvPr>
        </p:nvSpPr>
        <p:spPr>
          <a:xfrm>
            <a:off x="88950" y="0"/>
            <a:ext cx="4471200" cy="75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HI-ISOLDE</a:t>
            </a:r>
            <a:endParaRPr/>
          </a:p>
        </p:txBody>
      </p:sp>
      <p:pic>
        <p:nvPicPr>
          <p:cNvPr id="327" name="Google Shape;327;p3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596598" y="-119527"/>
            <a:ext cx="2291431" cy="185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28" name="Google Shape;328;p3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811825" y="86799"/>
            <a:ext cx="2291424" cy="1440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329" name="Google Shape;329;p36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4672801" y="1733550"/>
            <a:ext cx="1589149" cy="2118851"/>
          </a:xfrm>
          <a:prstGeom prst="rect">
            <a:avLst/>
          </a:prstGeom>
          <a:noFill/>
          <a:ln>
            <a:noFill/>
          </a:ln>
        </p:spPr>
      </p:pic>
      <p:pic>
        <p:nvPicPr>
          <p:cNvPr id="330" name="Google Shape;330;p36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6430100" y="1775275"/>
            <a:ext cx="2713897" cy="203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1" name="Google Shape;331;p36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4947550" y="3928595"/>
            <a:ext cx="2291425" cy="1288930"/>
          </a:xfrm>
          <a:prstGeom prst="rect">
            <a:avLst/>
          </a:prstGeom>
          <a:noFill/>
          <a:ln>
            <a:noFill/>
          </a:ln>
        </p:spPr>
      </p:pic>
      <p:sp>
        <p:nvSpPr>
          <p:cNvPr id="332" name="Google Shape;332;p36"/>
          <p:cNvSpPr txBox="1"/>
          <p:nvPr>
            <p:ph type="title"/>
          </p:nvPr>
        </p:nvSpPr>
        <p:spPr>
          <a:xfrm>
            <a:off x="4212538" y="4026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CLEAR</a:t>
            </a:r>
            <a:endParaRPr/>
          </a:p>
        </p:txBody>
      </p:sp>
      <p:pic>
        <p:nvPicPr>
          <p:cNvPr id="333" name="Google Shape;333;p36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7068800" y="4229650"/>
            <a:ext cx="2181051" cy="686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34" name="Google Shape;334;p36"/>
          <p:cNvPicPr preferRelativeResize="0"/>
          <p:nvPr/>
        </p:nvPicPr>
        <p:blipFill rotWithShape="1">
          <a:blip r:embed="rId12">
            <a:alphaModFix/>
          </a:blip>
          <a:srcRect b="35820" l="0" r="0" t="35612"/>
          <a:stretch/>
        </p:blipFill>
        <p:spPr>
          <a:xfrm>
            <a:off x="2078600" y="64500"/>
            <a:ext cx="1486025" cy="398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5" name="Google Shape;335;p36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4295429" y="4447299"/>
            <a:ext cx="1083484" cy="398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37"/>
          <p:cNvSpPr txBox="1"/>
          <p:nvPr>
            <p:ph type="title"/>
          </p:nvPr>
        </p:nvSpPr>
        <p:spPr>
          <a:xfrm>
            <a:off x="311700" y="445025"/>
            <a:ext cx="4936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Greg - </a:t>
            </a:r>
            <a:r>
              <a:rPr lang="de" sz="2244"/>
              <a:t>What did I learn from this week</a:t>
            </a:r>
            <a:endParaRPr sz="2244"/>
          </a:p>
        </p:txBody>
      </p:sp>
      <p:graphicFrame>
        <p:nvGraphicFramePr>
          <p:cNvPr id="341" name="Google Shape;341;p37"/>
          <p:cNvGraphicFramePr/>
          <p:nvPr/>
        </p:nvGraphicFramePr>
        <p:xfrm>
          <a:off x="0" y="12099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{66DB8784-7A29-4BA0-94AD-3983DD4A3900}</a:tableStyleId>
              </a:tblPr>
              <a:tblGrid>
                <a:gridCol w="3151900"/>
                <a:gridCol w="2840200"/>
                <a:gridCol w="3151900"/>
              </a:tblGrid>
              <a:tr h="6624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4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4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4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4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4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4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4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4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4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4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4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4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5"/>
                    </a:solidFill>
                  </a:tcPr>
                </a:tc>
              </a:tr>
              <a:tr h="2507650">
                <a:tc>
                  <a:txBody>
                    <a:bodyPr/>
                    <a:lstStyle/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400"/>
                        <a:buChar char="●"/>
                      </a:pPr>
                      <a:r>
                        <a:rPr lang="de"/>
                        <a:t>User beams don’t magically appear</a:t>
                      </a:r>
                      <a:endParaRPr/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400"/>
                        <a:buChar char="●"/>
                      </a:pPr>
                      <a:r>
                        <a:rPr lang="de"/>
                        <a:t>Many A/Qs are contaminated</a:t>
                      </a:r>
                      <a:endParaRPr/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400"/>
                        <a:buChar char="●"/>
                      </a:pPr>
                      <a:r>
                        <a:rPr lang="de"/>
                        <a:t>EBIS + </a:t>
                      </a:r>
                      <a:r>
                        <a:rPr lang="de"/>
                        <a:t>separator</a:t>
                      </a:r>
                      <a:r>
                        <a:rPr lang="de"/>
                        <a:t> have to be very finely configured (charge state distribution)</a:t>
                      </a:r>
                      <a:endParaRPr/>
                    </a:p>
                  </a:txBody>
                  <a:tcPr marT="91425" marB="91425" marR="91425" marL="91425">
                    <a:lnT cap="flat" cmpd="sng" w="9525">
                      <a:solidFill>
                        <a:schemeClr val="accent4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400"/>
                        <a:buChar char="●"/>
                      </a:pPr>
                      <a:r>
                        <a:rPr lang="de"/>
                        <a:t>Wide use cases of e</a:t>
                      </a:r>
                      <a:r>
                        <a:rPr baseline="30000" lang="de"/>
                        <a:t>-</a:t>
                      </a:r>
                      <a:r>
                        <a:rPr lang="de"/>
                        <a:t> beams</a:t>
                      </a:r>
                      <a:endParaRPr/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400"/>
                        <a:buChar char="●"/>
                      </a:pPr>
                      <a:r>
                        <a:rPr lang="de"/>
                        <a:t>Gaussian shaped scatterer + </a:t>
                      </a:r>
                      <a:endParaRPr/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400"/>
                        <a:buChar char="●"/>
                      </a:pPr>
                      <a:r>
                        <a:rPr lang="de"/>
                        <a:t>Gaus beam = flat beam afterwards</a:t>
                      </a:r>
                      <a:endParaRPr/>
                    </a:p>
                  </a:txBody>
                  <a:tcPr marT="91425" marB="91425" marR="91425" marL="91425">
                    <a:lnT cap="flat" cmpd="sng" w="9525">
                      <a:solidFill>
                        <a:schemeClr val="accent4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400"/>
                        <a:buChar char="●"/>
                      </a:pPr>
                      <a:r>
                        <a:rPr lang="de"/>
                        <a:t>Super cycles being so dynamic</a:t>
                      </a:r>
                      <a:endParaRPr/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400"/>
                        <a:buChar char="●"/>
                      </a:pPr>
                      <a:r>
                        <a:rPr lang="de"/>
                        <a:t>Ring 1 is the best</a:t>
                      </a:r>
                      <a:endParaRPr/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400"/>
                        <a:buChar char="●"/>
                      </a:pPr>
                      <a:r>
                        <a:rPr lang="de"/>
                        <a:t>Clarified the accelerator concepts covered in the lectures</a:t>
                      </a:r>
                      <a:endParaRPr/>
                    </a:p>
                  </a:txBody>
                  <a:tcPr marT="91425" marB="91425" marR="91425" marL="91425">
                    <a:lnT cap="flat" cmpd="sng" w="9525">
                      <a:solidFill>
                        <a:schemeClr val="accent4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</a:tr>
            </a:tbl>
          </a:graphicData>
        </a:graphic>
      </p:graphicFrame>
      <p:pic>
        <p:nvPicPr>
          <p:cNvPr id="342" name="Google Shape;342;p37"/>
          <p:cNvPicPr preferRelativeResize="0"/>
          <p:nvPr/>
        </p:nvPicPr>
        <p:blipFill rotWithShape="1">
          <a:blip r:embed="rId3">
            <a:alphaModFix/>
          </a:blip>
          <a:srcRect b="35820" l="0" r="0" t="35612"/>
          <a:stretch/>
        </p:blipFill>
        <p:spPr>
          <a:xfrm>
            <a:off x="871250" y="1378275"/>
            <a:ext cx="1486025" cy="398900"/>
          </a:xfrm>
          <a:prstGeom prst="rect">
            <a:avLst/>
          </a:prstGeom>
          <a:noFill/>
          <a:ln>
            <a:noFill/>
          </a:ln>
        </p:spPr>
      </p:pic>
      <p:sp>
        <p:nvSpPr>
          <p:cNvPr id="343" name="Google Shape;343;p37"/>
          <p:cNvSpPr/>
          <p:nvPr/>
        </p:nvSpPr>
        <p:spPr>
          <a:xfrm>
            <a:off x="3859150" y="1356850"/>
            <a:ext cx="1435500" cy="399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44" name="Google Shape;344;p3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35154" y="1378274"/>
            <a:ext cx="1083484" cy="398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5" name="Google Shape;345;p3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651050" y="1276575"/>
            <a:ext cx="577175" cy="532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6" name="Google Shape;346;p37"/>
          <p:cNvPicPr preferRelativeResize="0"/>
          <p:nvPr/>
        </p:nvPicPr>
        <p:blipFill rotWithShape="1">
          <a:blip r:embed="rId6">
            <a:alphaModFix/>
          </a:blip>
          <a:srcRect b="25700" l="37852" r="33639" t="27366"/>
          <a:stretch/>
        </p:blipFill>
        <p:spPr>
          <a:xfrm>
            <a:off x="4813274" y="3685050"/>
            <a:ext cx="1175825" cy="1457051"/>
          </a:xfrm>
          <a:prstGeom prst="rect">
            <a:avLst/>
          </a:prstGeom>
          <a:noFill/>
          <a:ln>
            <a:noFill/>
          </a:ln>
        </p:spPr>
      </p:pic>
      <p:pic>
        <p:nvPicPr>
          <p:cNvPr id="347" name="Google Shape;347;p37"/>
          <p:cNvPicPr preferRelativeResize="0"/>
          <p:nvPr/>
        </p:nvPicPr>
        <p:blipFill rotWithShape="1">
          <a:blip r:embed="rId7">
            <a:alphaModFix/>
          </a:blip>
          <a:srcRect b="0" l="8771" r="2897" t="0"/>
          <a:stretch/>
        </p:blipFill>
        <p:spPr>
          <a:xfrm>
            <a:off x="3169150" y="3685050"/>
            <a:ext cx="1709824" cy="1457051"/>
          </a:xfrm>
          <a:prstGeom prst="rect">
            <a:avLst/>
          </a:prstGeom>
          <a:noFill/>
          <a:ln>
            <a:noFill/>
          </a:ln>
        </p:spPr>
      </p:pic>
      <p:pic>
        <p:nvPicPr>
          <p:cNvPr id="348" name="Google Shape;348;p37"/>
          <p:cNvPicPr preferRelativeResize="0"/>
          <p:nvPr/>
        </p:nvPicPr>
        <p:blipFill rotWithShape="1">
          <a:blip r:embed="rId8">
            <a:alphaModFix/>
          </a:blip>
          <a:srcRect b="0" l="0" r="0" t="24161"/>
          <a:stretch/>
        </p:blipFill>
        <p:spPr>
          <a:xfrm>
            <a:off x="5992100" y="3584800"/>
            <a:ext cx="2728001" cy="15572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49" name="Google Shape;349;p37"/>
          <p:cNvPicPr preferRelativeResize="0"/>
          <p:nvPr/>
        </p:nvPicPr>
        <p:blipFill rotWithShape="1">
          <a:blip r:embed="rId9">
            <a:alphaModFix/>
          </a:blip>
          <a:srcRect b="0" l="7236" r="23381" t="0"/>
          <a:stretch/>
        </p:blipFill>
        <p:spPr>
          <a:xfrm>
            <a:off x="7708500" y="3584800"/>
            <a:ext cx="1435501" cy="15572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50" name="Google Shape;350;p37"/>
          <p:cNvPicPr preferRelativeResize="0"/>
          <p:nvPr/>
        </p:nvPicPr>
        <p:blipFill rotWithShape="1">
          <a:blip r:embed="rId10">
            <a:alphaModFix/>
          </a:blip>
          <a:srcRect b="0" l="0" r="0" t="18771"/>
          <a:stretch/>
        </p:blipFill>
        <p:spPr>
          <a:xfrm>
            <a:off x="-19525" y="3365800"/>
            <a:ext cx="1661825" cy="1792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51" name="Google Shape;351;p37"/>
          <p:cNvPicPr preferRelativeResize="0"/>
          <p:nvPr/>
        </p:nvPicPr>
        <p:blipFill rotWithShape="1">
          <a:blip r:embed="rId11">
            <a:alphaModFix/>
          </a:blip>
          <a:srcRect b="0" l="0" r="0" t="15540"/>
          <a:stretch/>
        </p:blipFill>
        <p:spPr>
          <a:xfrm>
            <a:off x="1581325" y="3365799"/>
            <a:ext cx="1585176" cy="1777701"/>
          </a:xfrm>
          <a:prstGeom prst="rect">
            <a:avLst/>
          </a:prstGeom>
          <a:noFill/>
          <a:ln>
            <a:noFill/>
          </a:ln>
        </p:spPr>
      </p:pic>
      <p:sp>
        <p:nvSpPr>
          <p:cNvPr id="352" name="Google Shape;352;p37"/>
          <p:cNvSpPr txBox="1"/>
          <p:nvPr/>
        </p:nvSpPr>
        <p:spPr>
          <a:xfrm>
            <a:off x="7315300" y="1352775"/>
            <a:ext cx="14859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 sz="1800">
                <a:solidFill>
                  <a:srgbClr val="FFFFFF"/>
                </a:solidFill>
              </a:rPr>
              <a:t>No logo? :(</a:t>
            </a:r>
            <a:endParaRPr sz="18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7" name="Google Shape;357;p38"/>
          <p:cNvPicPr preferRelativeResize="0"/>
          <p:nvPr/>
        </p:nvPicPr>
        <p:blipFill rotWithShape="1">
          <a:blip r:embed="rId3">
            <a:alphaModFix/>
          </a:blip>
          <a:srcRect b="23974" l="4952" r="22536" t="12057"/>
          <a:stretch/>
        </p:blipFill>
        <p:spPr>
          <a:xfrm>
            <a:off x="6102000" y="3030687"/>
            <a:ext cx="3042000" cy="2112813"/>
          </a:xfrm>
          <a:prstGeom prst="rect">
            <a:avLst/>
          </a:prstGeom>
          <a:noFill/>
          <a:ln>
            <a:noFill/>
          </a:ln>
        </p:spPr>
      </p:pic>
      <p:pic>
        <p:nvPicPr>
          <p:cNvPr id="358" name="Google Shape;358;p38"/>
          <p:cNvPicPr preferRelativeResize="0"/>
          <p:nvPr/>
        </p:nvPicPr>
        <p:blipFill rotWithShape="1">
          <a:blip r:embed="rId4">
            <a:alphaModFix/>
          </a:blip>
          <a:srcRect b="43381" l="32069" r="12648" t="32463"/>
          <a:stretch/>
        </p:blipFill>
        <p:spPr>
          <a:xfrm>
            <a:off x="3042000" y="3377681"/>
            <a:ext cx="3042000" cy="1765819"/>
          </a:xfrm>
          <a:prstGeom prst="rect">
            <a:avLst/>
          </a:prstGeom>
          <a:noFill/>
          <a:ln>
            <a:noFill/>
          </a:ln>
        </p:spPr>
      </p:pic>
      <p:sp>
        <p:nvSpPr>
          <p:cNvPr id="359" name="Google Shape;359;p38"/>
          <p:cNvSpPr txBox="1"/>
          <p:nvPr/>
        </p:nvSpPr>
        <p:spPr>
          <a:xfrm>
            <a:off x="3042012" y="1118100"/>
            <a:ext cx="3042000" cy="4025400"/>
          </a:xfrm>
          <a:prstGeom prst="rect">
            <a:avLst/>
          </a:prstGeom>
          <a:noFill/>
          <a:ln cap="flat" cmpd="sng" w="19050">
            <a:solidFill>
              <a:srgbClr val="7107B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de" sz="1800">
                <a:solidFill>
                  <a:schemeClr val="dk1"/>
                </a:solidFill>
              </a:rPr>
              <a:t>Cool that it is stand-alone</a:t>
            </a:r>
            <a:endParaRPr sz="1800"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de" sz="1800">
                <a:solidFill>
                  <a:schemeClr val="dk1"/>
                </a:solidFill>
              </a:rPr>
              <a:t>scatterer</a:t>
            </a:r>
            <a:endParaRPr sz="1800"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de" sz="1800">
                <a:solidFill>
                  <a:schemeClr val="dk1"/>
                </a:solidFill>
              </a:rPr>
              <a:t>optical cable</a:t>
            </a:r>
            <a:endParaRPr sz="1800"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de" sz="1800">
                <a:solidFill>
                  <a:schemeClr val="dk1"/>
                </a:solidFill>
              </a:rPr>
              <a:t>very convenient YAG screens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360" name="Google Shape;360;p38"/>
          <p:cNvSpPr txBox="1"/>
          <p:nvPr/>
        </p:nvSpPr>
        <p:spPr>
          <a:xfrm>
            <a:off x="12" y="1118100"/>
            <a:ext cx="3042000" cy="4025400"/>
          </a:xfrm>
          <a:prstGeom prst="rect">
            <a:avLst/>
          </a:prstGeom>
          <a:noFill/>
          <a:ln cap="flat" cmpd="sng" w="19050">
            <a:solidFill>
              <a:srgbClr val="7107B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de" sz="1800">
                <a:solidFill>
                  <a:schemeClr val="dk1"/>
                </a:solidFill>
              </a:rPr>
              <a:t>A/Q scan </a:t>
            </a:r>
            <a:endParaRPr sz="1800"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de" sz="1800">
                <a:solidFill>
                  <a:schemeClr val="dk1"/>
                </a:solidFill>
              </a:rPr>
              <a:t>ways around A/Q contaminants</a:t>
            </a:r>
            <a:endParaRPr sz="1800"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de" sz="1800">
                <a:solidFill>
                  <a:schemeClr val="dk1"/>
                </a:solidFill>
              </a:rPr>
              <a:t>Electrostatic elements for low energy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361" name="Google Shape;361;p38"/>
          <p:cNvSpPr txBox="1"/>
          <p:nvPr/>
        </p:nvSpPr>
        <p:spPr>
          <a:xfrm>
            <a:off x="6084012" y="1118100"/>
            <a:ext cx="3042000" cy="4025400"/>
          </a:xfrm>
          <a:prstGeom prst="rect">
            <a:avLst/>
          </a:prstGeom>
          <a:noFill/>
          <a:ln cap="flat" cmpd="sng" w="19050">
            <a:solidFill>
              <a:srgbClr val="7107B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de" sz="1800">
                <a:solidFill>
                  <a:schemeClr val="dk1"/>
                </a:solidFill>
              </a:rPr>
              <a:t>Synchrotron tune, resonances, emittance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de" sz="1600">
                <a:solidFill>
                  <a:schemeClr val="dk1"/>
                </a:solidFill>
              </a:rPr>
              <a:t>(the most new content for me)</a:t>
            </a:r>
            <a:endParaRPr sz="1800"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de" sz="1800">
                <a:solidFill>
                  <a:schemeClr val="dk1"/>
                </a:solidFill>
              </a:rPr>
              <a:t>Has the best coffee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362" name="Google Shape;362;p38"/>
          <p:cNvSpPr txBox="1"/>
          <p:nvPr>
            <p:ph type="title"/>
          </p:nvPr>
        </p:nvSpPr>
        <p:spPr>
          <a:xfrm>
            <a:off x="311700" y="861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Martha -  what I learnt and what I thought was cool</a:t>
            </a:r>
            <a:endParaRPr/>
          </a:p>
        </p:txBody>
      </p:sp>
      <p:pic>
        <p:nvPicPr>
          <p:cNvPr id="363" name="Google Shape;363;p3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" y="2959093"/>
            <a:ext cx="3042000" cy="2184407"/>
          </a:xfrm>
          <a:prstGeom prst="rect">
            <a:avLst/>
          </a:prstGeom>
          <a:noFill/>
          <a:ln>
            <a:noFill/>
          </a:ln>
        </p:spPr>
      </p:pic>
      <p:pic>
        <p:nvPicPr>
          <p:cNvPr id="364" name="Google Shape;364;p38"/>
          <p:cNvPicPr preferRelativeResize="0"/>
          <p:nvPr/>
        </p:nvPicPr>
        <p:blipFill rotWithShape="1">
          <a:blip r:embed="rId6">
            <a:alphaModFix/>
          </a:blip>
          <a:srcRect b="35820" l="0" r="0" t="35612"/>
          <a:stretch/>
        </p:blipFill>
        <p:spPr>
          <a:xfrm>
            <a:off x="777975" y="622225"/>
            <a:ext cx="1486025" cy="398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5" name="Google Shape;365;p3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030254" y="622224"/>
            <a:ext cx="1083484" cy="398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6" name="Google Shape;366;p38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7316400" y="555450"/>
            <a:ext cx="577175" cy="532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39"/>
          <p:cNvSpPr txBox="1"/>
          <p:nvPr>
            <p:ph type="title"/>
          </p:nvPr>
        </p:nvSpPr>
        <p:spPr>
          <a:xfrm>
            <a:off x="387825" y="1740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de" sz="2020"/>
              <a:t>Pablo - My take aways</a:t>
            </a:r>
            <a:endParaRPr sz="2020"/>
          </a:p>
        </p:txBody>
      </p:sp>
      <p:pic>
        <p:nvPicPr>
          <p:cNvPr id="372" name="Google Shape;372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49937" y="21679"/>
            <a:ext cx="5110925" cy="2094321"/>
          </a:xfrm>
          <a:prstGeom prst="rect">
            <a:avLst/>
          </a:prstGeom>
          <a:noFill/>
          <a:ln>
            <a:noFill/>
          </a:ln>
        </p:spPr>
      </p:pic>
      <p:pic>
        <p:nvPicPr>
          <p:cNvPr id="373" name="Google Shape;373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78517" y="2148025"/>
            <a:ext cx="5206159" cy="2806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4" name="Google Shape;374;p3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47325" y="628600"/>
            <a:ext cx="2498350" cy="4326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8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40"/>
          <p:cNvSpPr txBox="1"/>
          <p:nvPr>
            <p:ph type="title"/>
          </p:nvPr>
        </p:nvSpPr>
        <p:spPr>
          <a:xfrm>
            <a:off x="387825" y="1740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de" sz="2020"/>
              <a:t>Pablo - My take aways</a:t>
            </a:r>
            <a:endParaRPr sz="2020"/>
          </a:p>
        </p:txBody>
      </p:sp>
      <p:pic>
        <p:nvPicPr>
          <p:cNvPr id="380" name="Google Shape;380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49937" y="21679"/>
            <a:ext cx="5110925" cy="2094321"/>
          </a:xfrm>
          <a:prstGeom prst="rect">
            <a:avLst/>
          </a:prstGeom>
          <a:noFill/>
          <a:ln>
            <a:noFill/>
          </a:ln>
        </p:spPr>
      </p:pic>
      <p:pic>
        <p:nvPicPr>
          <p:cNvPr id="381" name="Google Shape;381;p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78517" y="2148025"/>
            <a:ext cx="5206159" cy="2806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2" name="Google Shape;382;p4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47325" y="628600"/>
            <a:ext cx="2498350" cy="4326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83" name="Google Shape;383;p4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837500" y="243937"/>
            <a:ext cx="4474050" cy="4655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7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p41"/>
          <p:cNvSpPr txBox="1"/>
          <p:nvPr>
            <p:ph type="title"/>
          </p:nvPr>
        </p:nvSpPr>
        <p:spPr>
          <a:xfrm>
            <a:off x="387825" y="1740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de" sz="2020"/>
              <a:t>Pablo - My take aways</a:t>
            </a:r>
            <a:endParaRPr sz="2020"/>
          </a:p>
        </p:txBody>
      </p:sp>
      <p:pic>
        <p:nvPicPr>
          <p:cNvPr id="389" name="Google Shape;389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49937" y="21679"/>
            <a:ext cx="5110925" cy="2094321"/>
          </a:xfrm>
          <a:prstGeom prst="rect">
            <a:avLst/>
          </a:prstGeom>
          <a:noFill/>
          <a:ln>
            <a:noFill/>
          </a:ln>
        </p:spPr>
      </p:pic>
      <p:pic>
        <p:nvPicPr>
          <p:cNvPr id="390" name="Google Shape;390;p4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78517" y="2148025"/>
            <a:ext cx="5206159" cy="2806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91" name="Google Shape;391;p4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47325" y="628600"/>
            <a:ext cx="2498350" cy="4326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5"/>
          <p:cNvSpPr txBox="1"/>
          <p:nvPr>
            <p:ph type="title"/>
          </p:nvPr>
        </p:nvSpPr>
        <p:spPr>
          <a:xfrm>
            <a:off x="311700" y="445025"/>
            <a:ext cx="3382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Greg    </a:t>
            </a:r>
            <a:r>
              <a:rPr b="1" lang="de" sz="1466">
                <a:solidFill>
                  <a:srgbClr val="1C4587"/>
                </a:solidFill>
              </a:rPr>
              <a:t>gw00431@surrey.ac.uk</a:t>
            </a:r>
            <a:endParaRPr b="1" sz="1466">
              <a:solidFill>
                <a:srgbClr val="1C4587"/>
              </a:solidFill>
            </a:endParaRPr>
          </a:p>
        </p:txBody>
      </p:sp>
      <p:sp>
        <p:nvSpPr>
          <p:cNvPr id="74" name="Google Shape;74;p15"/>
          <p:cNvSpPr txBox="1"/>
          <p:nvPr>
            <p:ph idx="1" type="body"/>
          </p:nvPr>
        </p:nvSpPr>
        <p:spPr>
          <a:xfrm>
            <a:off x="311700" y="1152475"/>
            <a:ext cx="3675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de" sz="2100"/>
              <a:t>1st year PhD at University of Surrey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de" sz="2100"/>
              <a:t>Experimental nuclear physics: Nuclear structure (Coulomb excitation)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de" sz="2100"/>
              <a:t>Background in Geant4 sims, not accelerators!</a:t>
            </a:r>
            <a:endParaRPr sz="2100"/>
          </a:p>
        </p:txBody>
      </p:sp>
      <p:pic>
        <p:nvPicPr>
          <p:cNvPr id="75" name="Google Shape;75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52725" y="201050"/>
            <a:ext cx="2078350" cy="2759724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Google Shape;76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34050" y="2523655"/>
            <a:ext cx="2640625" cy="2502419"/>
          </a:xfrm>
          <a:prstGeom prst="rect">
            <a:avLst/>
          </a:prstGeom>
          <a:noFill/>
          <a:ln>
            <a:noFill/>
          </a:ln>
        </p:spPr>
      </p:pic>
      <p:pic>
        <p:nvPicPr>
          <p:cNvPr id="77" name="Google Shape;77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63975" y="4342725"/>
            <a:ext cx="2589051" cy="611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8" name="Google Shape;78;p15"/>
          <p:cNvPicPr preferRelativeResize="0"/>
          <p:nvPr/>
        </p:nvPicPr>
        <p:blipFill rotWithShape="1">
          <a:blip r:embed="rId6">
            <a:alphaModFix/>
          </a:blip>
          <a:srcRect b="17844" l="0" r="0" t="4127"/>
          <a:stretch/>
        </p:blipFill>
        <p:spPr>
          <a:xfrm>
            <a:off x="4572000" y="3013540"/>
            <a:ext cx="1942400" cy="2012535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409325" y="4504196"/>
            <a:ext cx="630800" cy="315425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15"/>
          <p:cNvSpPr/>
          <p:nvPr/>
        </p:nvSpPr>
        <p:spPr>
          <a:xfrm rot="-824298">
            <a:off x="5119723" y="2162269"/>
            <a:ext cx="181904" cy="482559"/>
          </a:xfrm>
          <a:prstGeom prst="upArrow">
            <a:avLst>
              <a:gd fmla="val 50000" name="adj1"/>
              <a:gd fmla="val 50000" name="adj2"/>
            </a:avLst>
          </a:prstGeom>
          <a:solidFill>
            <a:srgbClr val="FF00FF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" name="Google Shape;81;p15"/>
          <p:cNvSpPr/>
          <p:nvPr/>
        </p:nvSpPr>
        <p:spPr>
          <a:xfrm rot="-10358669">
            <a:off x="5520398" y="3237677"/>
            <a:ext cx="175746" cy="379845"/>
          </a:xfrm>
          <a:prstGeom prst="upArrow">
            <a:avLst>
              <a:gd fmla="val 50000" name="adj1"/>
              <a:gd fmla="val 50000" name="adj2"/>
            </a:avLst>
          </a:prstGeom>
          <a:solidFill>
            <a:srgbClr val="FF00FF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82" name="Google Shape;82;p15"/>
          <p:cNvPicPr preferRelativeResize="0"/>
          <p:nvPr/>
        </p:nvPicPr>
        <p:blipFill rotWithShape="1">
          <a:blip r:embed="rId8">
            <a:alphaModFix/>
          </a:blip>
          <a:srcRect b="2865" l="0" r="0" t="0"/>
          <a:stretch/>
        </p:blipFill>
        <p:spPr>
          <a:xfrm>
            <a:off x="6201775" y="201050"/>
            <a:ext cx="2872900" cy="2534751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Google Shape;83;p15"/>
          <p:cNvPicPr preferRelativeResize="0"/>
          <p:nvPr/>
        </p:nvPicPr>
        <p:blipFill rotWithShape="1">
          <a:blip r:embed="rId9">
            <a:alphaModFix/>
          </a:blip>
          <a:srcRect b="37304" l="0" r="0" t="36873"/>
          <a:stretch/>
        </p:blipFill>
        <p:spPr>
          <a:xfrm>
            <a:off x="4414649" y="2661547"/>
            <a:ext cx="2078350" cy="536653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5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6" name="Google Shape;396;p42"/>
          <p:cNvPicPr preferRelativeResize="0"/>
          <p:nvPr/>
        </p:nvPicPr>
        <p:blipFill rotWithShape="1">
          <a:blip r:embed="rId3">
            <a:alphaModFix/>
          </a:blip>
          <a:srcRect b="0" l="0" r="0" t="57684"/>
          <a:stretch/>
        </p:blipFill>
        <p:spPr>
          <a:xfrm>
            <a:off x="5130375" y="-53700"/>
            <a:ext cx="4013626" cy="2260365"/>
          </a:xfrm>
          <a:prstGeom prst="rect">
            <a:avLst/>
          </a:prstGeom>
          <a:noFill/>
          <a:ln>
            <a:noFill/>
          </a:ln>
        </p:spPr>
      </p:pic>
      <p:pic>
        <p:nvPicPr>
          <p:cNvPr id="397" name="Google Shape;397;p42"/>
          <p:cNvPicPr preferRelativeResize="0"/>
          <p:nvPr/>
        </p:nvPicPr>
        <p:blipFill rotWithShape="1">
          <a:blip r:embed="rId4">
            <a:alphaModFix/>
          </a:blip>
          <a:srcRect b="20999" l="14120" r="25277" t="13602"/>
          <a:stretch/>
        </p:blipFill>
        <p:spPr>
          <a:xfrm>
            <a:off x="1958900" y="46650"/>
            <a:ext cx="1298501" cy="2491201"/>
          </a:xfrm>
          <a:prstGeom prst="rect">
            <a:avLst/>
          </a:prstGeom>
          <a:noFill/>
          <a:ln>
            <a:noFill/>
          </a:ln>
        </p:spPr>
      </p:pic>
      <p:pic>
        <p:nvPicPr>
          <p:cNvPr id="398" name="Google Shape;398;p42"/>
          <p:cNvPicPr preferRelativeResize="0"/>
          <p:nvPr/>
        </p:nvPicPr>
        <p:blipFill rotWithShape="1">
          <a:blip r:embed="rId5">
            <a:alphaModFix/>
          </a:blip>
          <a:srcRect b="12675" l="0" r="0" t="12891"/>
          <a:stretch/>
        </p:blipFill>
        <p:spPr>
          <a:xfrm>
            <a:off x="0" y="46653"/>
            <a:ext cx="1882701" cy="2491201"/>
          </a:xfrm>
          <a:prstGeom prst="rect">
            <a:avLst/>
          </a:prstGeom>
          <a:noFill/>
          <a:ln>
            <a:noFill/>
          </a:ln>
        </p:spPr>
      </p:pic>
      <p:pic>
        <p:nvPicPr>
          <p:cNvPr id="399" name="Google Shape;399;p4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354749" y="2238597"/>
            <a:ext cx="5789248" cy="2830529"/>
          </a:xfrm>
          <a:prstGeom prst="rect">
            <a:avLst/>
          </a:prstGeom>
          <a:noFill/>
          <a:ln>
            <a:noFill/>
          </a:ln>
        </p:spPr>
      </p:pic>
      <p:pic>
        <p:nvPicPr>
          <p:cNvPr id="400" name="Google Shape;400;p42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22250" y="2680428"/>
            <a:ext cx="2681225" cy="2207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6"/>
          <p:cNvSpPr txBox="1"/>
          <p:nvPr>
            <p:ph type="title"/>
          </p:nvPr>
        </p:nvSpPr>
        <p:spPr>
          <a:xfrm>
            <a:off x="387825" y="1740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de" sz="2020"/>
              <a:t>Pablo - My Background</a:t>
            </a:r>
            <a:endParaRPr sz="2020"/>
          </a:p>
        </p:txBody>
      </p:sp>
      <p:sp>
        <p:nvSpPr>
          <p:cNvPr id="89" name="Google Shape;89;p16"/>
          <p:cNvSpPr txBox="1"/>
          <p:nvPr/>
        </p:nvSpPr>
        <p:spPr>
          <a:xfrm>
            <a:off x="387825" y="700300"/>
            <a:ext cx="5991900" cy="138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>
                <a:solidFill>
                  <a:schemeClr val="dk2"/>
                </a:solidFill>
              </a:rPr>
              <a:t>Industrial engineer - </a:t>
            </a:r>
            <a:r>
              <a:rPr lang="de">
                <a:solidFill>
                  <a:schemeClr val="dk2"/>
                </a:solidFill>
              </a:rPr>
              <a:t>Specialized</a:t>
            </a:r>
            <a:r>
              <a:rPr lang="de">
                <a:solidFill>
                  <a:schemeClr val="dk2"/>
                </a:solidFill>
              </a:rPr>
              <a:t> on mechanical engineering (UVigo)</a:t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>
                <a:solidFill>
                  <a:schemeClr val="dk2"/>
                </a:solidFill>
              </a:rPr>
              <a:t>Currently Phd student - developing mechanics and cooling system for the new generation of SiPMs based detectors in R3B (GSI-Fair) </a:t>
            </a:r>
            <a:endParaRPr>
              <a:solidFill>
                <a:schemeClr val="dk2"/>
              </a:solidFill>
            </a:endParaRPr>
          </a:p>
        </p:txBody>
      </p:sp>
      <p:pic>
        <p:nvPicPr>
          <p:cNvPr id="90" name="Google Shape;90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65225" y="0"/>
            <a:ext cx="2978775" cy="665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Google Shape;9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34013" y="905650"/>
            <a:ext cx="1841193" cy="1380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p16"/>
          <p:cNvPicPr preferRelativeResize="0"/>
          <p:nvPr/>
        </p:nvPicPr>
        <p:blipFill rotWithShape="1">
          <a:blip r:embed="rId5">
            <a:alphaModFix/>
          </a:blip>
          <a:srcRect b="62722" l="0" r="0" t="0"/>
          <a:stretch/>
        </p:blipFill>
        <p:spPr>
          <a:xfrm>
            <a:off x="4166075" y="77800"/>
            <a:ext cx="1149675" cy="509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16"/>
          <p:cNvPicPr preferRelativeResize="0"/>
          <p:nvPr/>
        </p:nvPicPr>
        <p:blipFill rotWithShape="1">
          <a:blip r:embed="rId5">
            <a:alphaModFix/>
          </a:blip>
          <a:srcRect b="5408" l="0" r="0" t="35416"/>
          <a:stretch/>
        </p:blipFill>
        <p:spPr>
          <a:xfrm>
            <a:off x="5351476" y="46300"/>
            <a:ext cx="813749" cy="572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1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15725" y="2286540"/>
            <a:ext cx="1844250" cy="2773012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 rot="-1939072">
            <a:off x="-397300" y="1371509"/>
            <a:ext cx="2033425" cy="2002091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6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773738" y="2851552"/>
            <a:ext cx="2978751" cy="1990517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6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5113050" y="1900525"/>
            <a:ext cx="2209033" cy="1638663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6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3083400" y="2512792"/>
            <a:ext cx="1841175" cy="2427156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6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2650252" y="1839278"/>
            <a:ext cx="1149675" cy="159889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16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3454053" y="77801"/>
            <a:ext cx="647996" cy="426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Marie</a:t>
            </a:r>
            <a:endParaRPr/>
          </a:p>
        </p:txBody>
      </p:sp>
      <p:pic>
        <p:nvPicPr>
          <p:cNvPr id="106" name="Google Shape;106;p17"/>
          <p:cNvPicPr preferRelativeResize="0"/>
          <p:nvPr/>
        </p:nvPicPr>
        <p:blipFill rotWithShape="1">
          <a:blip r:embed="rId3">
            <a:alphaModFix/>
          </a:blip>
          <a:srcRect b="0" l="0" r="0" t="12891"/>
          <a:stretch/>
        </p:blipFill>
        <p:spPr>
          <a:xfrm>
            <a:off x="6991800" y="1557501"/>
            <a:ext cx="2152200" cy="3327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Google Shape;10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26975" y="3102225"/>
            <a:ext cx="2248950" cy="18754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470250" y="198575"/>
            <a:ext cx="1971675" cy="7094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Google Shape;109;p1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596775" y="250274"/>
            <a:ext cx="3305417" cy="657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1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303023" y="28650"/>
            <a:ext cx="1582725" cy="1101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17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0" y="1176650"/>
            <a:ext cx="3537974" cy="1766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17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0" y="3029100"/>
            <a:ext cx="2248950" cy="2120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17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4467356" y="1557500"/>
            <a:ext cx="2497721" cy="3327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8" name="Google Shape;118;p18"/>
          <p:cNvGrpSpPr/>
          <p:nvPr/>
        </p:nvGrpSpPr>
        <p:grpSpPr>
          <a:xfrm>
            <a:off x="3782480" y="284512"/>
            <a:ext cx="4969179" cy="4811259"/>
            <a:chOff x="3944483" y="0"/>
            <a:chExt cx="5199517" cy="5190139"/>
          </a:xfrm>
        </p:grpSpPr>
        <p:pic>
          <p:nvPicPr>
            <p:cNvPr id="119" name="Google Shape;119;p18"/>
            <p:cNvPicPr preferRelativeResize="0"/>
            <p:nvPr/>
          </p:nvPicPr>
          <p:blipFill rotWithShape="1">
            <a:blip r:embed="rId3">
              <a:alphaModFix/>
            </a:blip>
            <a:srcRect b="0" l="5271" r="2075" t="11699"/>
            <a:stretch/>
          </p:blipFill>
          <p:spPr>
            <a:xfrm>
              <a:off x="3944483" y="105125"/>
              <a:ext cx="2256742" cy="257174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0" name="Google Shape;120;p18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4295225" y="2934025"/>
              <a:ext cx="4648324" cy="22094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1" name="Google Shape;121;p18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6020200" y="0"/>
              <a:ext cx="3123800" cy="31238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2" name="Google Shape;122;p18"/>
            <p:cNvSpPr/>
            <p:nvPr/>
          </p:nvSpPr>
          <p:spPr>
            <a:xfrm>
              <a:off x="3973829" y="121339"/>
              <a:ext cx="5140800" cy="5068800"/>
            </a:xfrm>
            <a:prstGeom prst="rect">
              <a:avLst/>
            </a:prstGeom>
            <a:noFill/>
            <a:ln cap="flat" cmpd="sng" w="38100">
              <a:solidFill>
                <a:srgbClr val="7107B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23" name="Google Shape;123;p18"/>
          <p:cNvGrpSpPr/>
          <p:nvPr/>
        </p:nvGrpSpPr>
        <p:grpSpPr>
          <a:xfrm>
            <a:off x="364615" y="379995"/>
            <a:ext cx="2982418" cy="4715773"/>
            <a:chOff x="574825" y="225582"/>
            <a:chExt cx="2765852" cy="4707300"/>
          </a:xfrm>
        </p:grpSpPr>
        <p:pic>
          <p:nvPicPr>
            <p:cNvPr id="124" name="Google Shape;124;p18"/>
            <p:cNvPicPr preferRelativeResize="0"/>
            <p:nvPr/>
          </p:nvPicPr>
          <p:blipFill rotWithShape="1">
            <a:blip r:embed="rId6">
              <a:alphaModFix/>
            </a:blip>
            <a:srcRect b="10837" l="13644" r="0" t="-3071"/>
            <a:stretch/>
          </p:blipFill>
          <p:spPr>
            <a:xfrm>
              <a:off x="579775" y="2194750"/>
              <a:ext cx="2760901" cy="271962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5" name="Google Shape;125;p18"/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642475" y="225588"/>
              <a:ext cx="2625600" cy="19691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6" name="Google Shape;126;p18"/>
            <p:cNvSpPr/>
            <p:nvPr/>
          </p:nvSpPr>
          <p:spPr>
            <a:xfrm>
              <a:off x="574825" y="225582"/>
              <a:ext cx="2760900" cy="4707300"/>
            </a:xfrm>
            <a:prstGeom prst="rect">
              <a:avLst/>
            </a:prstGeom>
            <a:noFill/>
            <a:ln cap="flat" cmpd="sng" w="38100">
              <a:solidFill>
                <a:srgbClr val="7107B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27" name="Google Shape;127;p18"/>
          <p:cNvSpPr txBox="1"/>
          <p:nvPr/>
        </p:nvSpPr>
        <p:spPr>
          <a:xfrm>
            <a:off x="302875" y="0"/>
            <a:ext cx="31059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" sz="1800">
                <a:solidFill>
                  <a:schemeClr val="dk1"/>
                </a:solidFill>
              </a:rPr>
              <a:t>Undergrad/Honours @ANU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128" name="Google Shape;128;p18"/>
          <p:cNvSpPr txBox="1"/>
          <p:nvPr/>
        </p:nvSpPr>
        <p:spPr>
          <a:xfrm>
            <a:off x="4452075" y="0"/>
            <a:ext cx="36300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" sz="1800">
                <a:solidFill>
                  <a:schemeClr val="dk1"/>
                </a:solidFill>
              </a:rPr>
              <a:t>PhD @GSI (Started Sept 2023)</a:t>
            </a:r>
            <a:endParaRPr sz="1800">
              <a:solidFill>
                <a:schemeClr val="dk1"/>
              </a:solidFill>
            </a:endParaRPr>
          </a:p>
        </p:txBody>
      </p:sp>
      <p:pic>
        <p:nvPicPr>
          <p:cNvPr id="129" name="Google Shape;129;p18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858450" y="1201625"/>
            <a:ext cx="1236975" cy="361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p18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7252789" y="4666942"/>
            <a:ext cx="1421586" cy="36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9"/>
          <p:cNvSpPr txBox="1"/>
          <p:nvPr>
            <p:ph type="title"/>
          </p:nvPr>
        </p:nvSpPr>
        <p:spPr>
          <a:xfrm>
            <a:off x="235500" y="2164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"/>
              <a:t>Vicente: Where do I come from?</a:t>
            </a:r>
            <a:endParaRPr b="1"/>
          </a:p>
        </p:txBody>
      </p:sp>
      <p:pic>
        <p:nvPicPr>
          <p:cNvPr id="136" name="Google Shape;136;p19"/>
          <p:cNvPicPr preferRelativeResize="0"/>
          <p:nvPr/>
        </p:nvPicPr>
        <p:blipFill rotWithShape="1">
          <a:blip r:embed="rId3">
            <a:alphaModFix/>
          </a:blip>
          <a:srcRect b="7950" l="0" r="0" t="18090"/>
          <a:stretch/>
        </p:blipFill>
        <p:spPr>
          <a:xfrm>
            <a:off x="7709025" y="140225"/>
            <a:ext cx="1123276" cy="830675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p19"/>
          <p:cNvSpPr txBox="1"/>
          <p:nvPr>
            <p:ph idx="1" type="body"/>
          </p:nvPr>
        </p:nvSpPr>
        <p:spPr>
          <a:xfrm>
            <a:off x="98525" y="818500"/>
            <a:ext cx="4995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de">
                <a:solidFill>
                  <a:schemeClr val="dk1"/>
                </a:solidFill>
              </a:rPr>
              <a:t>Nuclear Physicist.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de">
                <a:solidFill>
                  <a:schemeClr val="dk1"/>
                </a:solidFill>
              </a:rPr>
              <a:t>Last year PhD student: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b="1" lang="de">
                <a:solidFill>
                  <a:schemeClr val="dk1"/>
                </a:solidFill>
              </a:rPr>
              <a:t>Nuclear Reactions with Astrophisical interest: CMAM, Madrid local facility (5 MV Tandem)</a:t>
            </a:r>
            <a:endParaRPr b="1"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de">
                <a:solidFill>
                  <a:schemeClr val="dk1"/>
                </a:solidFill>
              </a:rPr>
              <a:t>Near Coulomb barrier elastic scattering of </a:t>
            </a:r>
            <a:r>
              <a:rPr baseline="30000" lang="de">
                <a:solidFill>
                  <a:schemeClr val="dk1"/>
                </a:solidFill>
              </a:rPr>
              <a:t>15</a:t>
            </a:r>
            <a:r>
              <a:rPr lang="de">
                <a:solidFill>
                  <a:schemeClr val="dk1"/>
                </a:solidFill>
              </a:rPr>
              <a:t>C: SEC (HIE-ISOLDE), CERN.</a:t>
            </a:r>
            <a:endParaRPr>
              <a:solidFill>
                <a:schemeClr val="dk1"/>
              </a:solidFill>
            </a:endParaRPr>
          </a:p>
          <a:p>
            <a:pPr indent="0" lvl="0" marL="4572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138" name="Google Shape;138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38650" y="71250"/>
            <a:ext cx="1199850" cy="1199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" name="Google Shape;139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404975" y="140222"/>
            <a:ext cx="1304050" cy="878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Google Shape;140;p19"/>
          <p:cNvPicPr preferRelativeResize="0"/>
          <p:nvPr/>
        </p:nvPicPr>
        <p:blipFill rotWithShape="1">
          <a:blip r:embed="rId6">
            <a:alphaModFix/>
          </a:blip>
          <a:srcRect b="13030" l="0" r="0" t="28694"/>
          <a:stretch/>
        </p:blipFill>
        <p:spPr>
          <a:xfrm>
            <a:off x="5335675" y="1361725"/>
            <a:ext cx="3442651" cy="3566449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Google Shape;141;p19"/>
          <p:cNvSpPr/>
          <p:nvPr/>
        </p:nvSpPr>
        <p:spPr>
          <a:xfrm>
            <a:off x="5360825" y="4595000"/>
            <a:ext cx="3425700" cy="3105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">
                <a:solidFill>
                  <a:srgbClr val="FFFFFF"/>
                </a:solidFill>
              </a:rPr>
              <a:t>Contact: vicente.garcia@uam.es</a:t>
            </a:r>
            <a:endParaRPr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0"/>
          <p:cNvSpPr txBox="1"/>
          <p:nvPr>
            <p:ph type="title"/>
          </p:nvPr>
        </p:nvSpPr>
        <p:spPr>
          <a:xfrm>
            <a:off x="235500" y="2164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"/>
              <a:t>Vicente: Where do I come from?</a:t>
            </a:r>
            <a:endParaRPr b="1"/>
          </a:p>
        </p:txBody>
      </p:sp>
      <p:pic>
        <p:nvPicPr>
          <p:cNvPr id="147" name="Google Shape;147;p20"/>
          <p:cNvPicPr preferRelativeResize="0"/>
          <p:nvPr/>
        </p:nvPicPr>
        <p:blipFill rotWithShape="1">
          <a:blip r:embed="rId3">
            <a:alphaModFix/>
          </a:blip>
          <a:srcRect b="7950" l="0" r="0" t="18090"/>
          <a:stretch/>
        </p:blipFill>
        <p:spPr>
          <a:xfrm>
            <a:off x="7709025" y="140225"/>
            <a:ext cx="1123276" cy="830675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p20"/>
          <p:cNvSpPr txBox="1"/>
          <p:nvPr>
            <p:ph idx="1" type="body"/>
          </p:nvPr>
        </p:nvSpPr>
        <p:spPr>
          <a:xfrm>
            <a:off x="-53875" y="818500"/>
            <a:ext cx="4995600" cy="127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de">
                <a:solidFill>
                  <a:schemeClr val="dk1"/>
                </a:solidFill>
              </a:rPr>
              <a:t>Nuclear Physicist.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de">
                <a:solidFill>
                  <a:schemeClr val="dk1"/>
                </a:solidFill>
              </a:rPr>
              <a:t>Last year PhD student: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b="1" lang="de">
                <a:solidFill>
                  <a:schemeClr val="dk1"/>
                </a:solidFill>
              </a:rPr>
              <a:t>Nuclear Reactions with Astrophisical interest: CMAM, Madrid local facility (5 MV Tandem).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149" name="Google Shape;149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38650" y="71250"/>
            <a:ext cx="1199850" cy="1199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404975" y="140222"/>
            <a:ext cx="1304050" cy="878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Google Shape;151;p2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338650" y="2046075"/>
            <a:ext cx="3745075" cy="300875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" name="Google Shape;152;p20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477514" y="1325650"/>
            <a:ext cx="1467350" cy="66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Google Shape;153;p20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60648" y="2046075"/>
            <a:ext cx="2422134" cy="30087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4" name="Google Shape;154;p20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2952607" y="2176800"/>
            <a:ext cx="2212590" cy="27472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" name="Google Shape;159;p21"/>
          <p:cNvPicPr preferRelativeResize="0"/>
          <p:nvPr/>
        </p:nvPicPr>
        <p:blipFill rotWithShape="1">
          <a:blip r:embed="rId3">
            <a:alphaModFix/>
          </a:blip>
          <a:srcRect b="3274" l="2390" r="2741" t="2899"/>
          <a:stretch/>
        </p:blipFill>
        <p:spPr>
          <a:xfrm>
            <a:off x="3696125" y="2702200"/>
            <a:ext cx="2795375" cy="2039600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p21"/>
          <p:cNvSpPr txBox="1"/>
          <p:nvPr>
            <p:ph type="title"/>
          </p:nvPr>
        </p:nvSpPr>
        <p:spPr>
          <a:xfrm>
            <a:off x="235500" y="2164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"/>
              <a:t>Vicente: Where do I come from?</a:t>
            </a:r>
            <a:endParaRPr b="1"/>
          </a:p>
        </p:txBody>
      </p:sp>
      <p:pic>
        <p:nvPicPr>
          <p:cNvPr id="161" name="Google Shape;161;p21"/>
          <p:cNvPicPr preferRelativeResize="0"/>
          <p:nvPr/>
        </p:nvPicPr>
        <p:blipFill rotWithShape="1">
          <a:blip r:embed="rId4">
            <a:alphaModFix/>
          </a:blip>
          <a:srcRect b="7950" l="0" r="0" t="18090"/>
          <a:stretch/>
        </p:blipFill>
        <p:spPr>
          <a:xfrm>
            <a:off x="7709025" y="140225"/>
            <a:ext cx="1123276" cy="830675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21"/>
          <p:cNvSpPr txBox="1"/>
          <p:nvPr>
            <p:ph idx="1" type="body"/>
          </p:nvPr>
        </p:nvSpPr>
        <p:spPr>
          <a:xfrm>
            <a:off x="-53875" y="818500"/>
            <a:ext cx="4995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de">
                <a:solidFill>
                  <a:schemeClr val="dk1"/>
                </a:solidFill>
              </a:rPr>
              <a:t>Nuclear Physicist.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de">
                <a:solidFill>
                  <a:schemeClr val="dk1"/>
                </a:solidFill>
              </a:rPr>
              <a:t>Last year PhD student: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de">
                <a:solidFill>
                  <a:schemeClr val="dk1"/>
                </a:solidFill>
              </a:rPr>
              <a:t>Nuclear Reactions with Astrophisical interest: CMAM, Madrid local facility (5 MV Tandem).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b="1" lang="de">
                <a:solidFill>
                  <a:schemeClr val="dk1"/>
                </a:solidFill>
              </a:rPr>
              <a:t>Near Coulomb barrier elastic scattering of </a:t>
            </a:r>
            <a:r>
              <a:rPr b="1" baseline="30000" lang="de">
                <a:solidFill>
                  <a:schemeClr val="dk1"/>
                </a:solidFill>
              </a:rPr>
              <a:t>15</a:t>
            </a:r>
            <a:r>
              <a:rPr b="1" lang="de">
                <a:solidFill>
                  <a:schemeClr val="dk1"/>
                </a:solidFill>
              </a:rPr>
              <a:t>C: SEC (HIE-ISOLDE), CERN.</a:t>
            </a:r>
            <a:endParaRPr b="1">
              <a:solidFill>
                <a:schemeClr val="dk1"/>
              </a:solidFill>
            </a:endParaRPr>
          </a:p>
          <a:p>
            <a:pPr indent="0" lvl="0" marL="4572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163" name="Google Shape;163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338650" y="71250"/>
            <a:ext cx="1199850" cy="1199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Google Shape;164;p2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404975" y="140222"/>
            <a:ext cx="1304050" cy="878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5" name="Google Shape;165;p2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701250" y="1271097"/>
            <a:ext cx="2300700" cy="3705196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" name="Google Shape;166;p21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37075" y="2488675"/>
            <a:ext cx="3559050" cy="260774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