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Raleway"/>
      <p:regular r:id="rId20"/>
      <p:bold r:id="rId21"/>
      <p:italic r:id="rId22"/>
      <p:boldItalic r:id="rId23"/>
    </p:embeddedFont>
    <p:embeddedFont>
      <p:font typeface="Roboto Black"/>
      <p:bold r:id="rId24"/>
      <p:boldItalic r:id="rId25"/>
    </p:embeddedFont>
    <p:embeddedFont>
      <p:font typeface="Roboto Medium"/>
      <p:regular r:id="rId26"/>
      <p:bold r:id="rId27"/>
      <p:italic r:id="rId28"/>
      <p:boldItalic r:id="rId29"/>
    </p:embeddedFont>
    <p:embeddedFont>
      <p:font typeface="Roboto"/>
      <p:regular r:id="rId30"/>
      <p:bold r:id="rId31"/>
      <p:italic r:id="rId32"/>
      <p:boldItalic r:id="rId33"/>
    </p:embeddedFont>
    <p:embeddedFont>
      <p:font typeface="Lato"/>
      <p:regular r:id="rId34"/>
      <p:bold r:id="rId35"/>
      <p:italic r:id="rId36"/>
      <p:boldItalic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regular.fntdata"/><Relationship Id="rId22" Type="http://schemas.openxmlformats.org/officeDocument/2006/relationships/font" Target="fonts/Raleway-italic.fntdata"/><Relationship Id="rId21" Type="http://schemas.openxmlformats.org/officeDocument/2006/relationships/font" Target="fonts/Raleway-bold.fntdata"/><Relationship Id="rId24" Type="http://schemas.openxmlformats.org/officeDocument/2006/relationships/font" Target="fonts/RobotoBlack-bold.fntdata"/><Relationship Id="rId23" Type="http://schemas.openxmlformats.org/officeDocument/2006/relationships/font" Target="fonts/Raleway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botoMedium-regular.fntdata"/><Relationship Id="rId25" Type="http://schemas.openxmlformats.org/officeDocument/2006/relationships/font" Target="fonts/RobotoBlack-boldItalic.fntdata"/><Relationship Id="rId28" Type="http://schemas.openxmlformats.org/officeDocument/2006/relationships/font" Target="fonts/RobotoMedium-italic.fntdata"/><Relationship Id="rId27" Type="http://schemas.openxmlformats.org/officeDocument/2006/relationships/font" Target="fonts/RobotoMedium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Medium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oboto-bold.fntdata"/><Relationship Id="rId30" Type="http://schemas.openxmlformats.org/officeDocument/2006/relationships/font" Target="fonts/Roboto-regular.fntdata"/><Relationship Id="rId11" Type="http://schemas.openxmlformats.org/officeDocument/2006/relationships/slide" Target="slides/slide6.xml"/><Relationship Id="rId33" Type="http://schemas.openxmlformats.org/officeDocument/2006/relationships/font" Target="fonts/Roboto-boldItalic.fntdata"/><Relationship Id="rId10" Type="http://schemas.openxmlformats.org/officeDocument/2006/relationships/slide" Target="slides/slide5.xml"/><Relationship Id="rId32" Type="http://schemas.openxmlformats.org/officeDocument/2006/relationships/font" Target="fonts/Roboto-italic.fntdata"/><Relationship Id="rId13" Type="http://schemas.openxmlformats.org/officeDocument/2006/relationships/slide" Target="slides/slide8.xml"/><Relationship Id="rId35" Type="http://schemas.openxmlformats.org/officeDocument/2006/relationships/font" Target="fonts/Lato-bold.fntdata"/><Relationship Id="rId12" Type="http://schemas.openxmlformats.org/officeDocument/2006/relationships/slide" Target="slides/slide7.xml"/><Relationship Id="rId34" Type="http://schemas.openxmlformats.org/officeDocument/2006/relationships/font" Target="fonts/Lato-regular.fntdata"/><Relationship Id="rId15" Type="http://schemas.openxmlformats.org/officeDocument/2006/relationships/slide" Target="slides/slide10.xml"/><Relationship Id="rId37" Type="http://schemas.openxmlformats.org/officeDocument/2006/relationships/font" Target="fonts/Lato-boldItalic.fntdata"/><Relationship Id="rId14" Type="http://schemas.openxmlformats.org/officeDocument/2006/relationships/slide" Target="slides/slide9.xml"/><Relationship Id="rId36" Type="http://schemas.openxmlformats.org/officeDocument/2006/relationships/font" Target="fonts/Lato-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e34d968ad9_19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e34d968ad9_19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e38ac0ec5b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2e38ac0ec5b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2e34d968ad9_19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2e34d968ad9_19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e38ac0ec5b_1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e38ac0ec5b_1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e38ac0ec5b_1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2e38ac0ec5b_1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e33e683662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e33e683662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e34d968ad9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e34d968ad9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e34d968ad9_1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e34d968ad9_1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e34d968ad9_12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e34d968ad9_12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e34d968ad9_15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e34d968ad9_15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e34d968ad9_15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2e34d968ad9_15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e34d968ad9_8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e34d968ad9_8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e3636937c2_3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2e3636937c2_3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Relationship Id="rId5" Type="http://schemas.openxmlformats.org/officeDocument/2006/relationships/image" Target="../media/image10.jpg"/><Relationship Id="rId6" Type="http://schemas.openxmlformats.org/officeDocument/2006/relationships/image" Target="../media/image2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5.jpg"/><Relationship Id="rId4" Type="http://schemas.openxmlformats.org/officeDocument/2006/relationships/image" Target="../media/image47.jpg"/><Relationship Id="rId5" Type="http://schemas.openxmlformats.org/officeDocument/2006/relationships/image" Target="../media/image46.jpg"/><Relationship Id="rId6" Type="http://schemas.openxmlformats.org/officeDocument/2006/relationships/image" Target="../media/image4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0.png"/><Relationship Id="rId4" Type="http://schemas.openxmlformats.org/officeDocument/2006/relationships/image" Target="../media/image42.png"/><Relationship Id="rId5" Type="http://schemas.openxmlformats.org/officeDocument/2006/relationships/image" Target="../media/image33.png"/><Relationship Id="rId6" Type="http://schemas.openxmlformats.org/officeDocument/2006/relationships/image" Target="../media/image4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Relationship Id="rId5" Type="http://schemas.openxmlformats.org/officeDocument/2006/relationships/image" Target="../media/image10.jpg"/><Relationship Id="rId6" Type="http://schemas.openxmlformats.org/officeDocument/2006/relationships/image" Target="../media/image2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Relationship Id="rId4" Type="http://schemas.openxmlformats.org/officeDocument/2006/relationships/image" Target="../media/image22.png"/><Relationship Id="rId10" Type="http://schemas.openxmlformats.org/officeDocument/2006/relationships/image" Target="../media/image9.png"/><Relationship Id="rId9" Type="http://schemas.openxmlformats.org/officeDocument/2006/relationships/image" Target="../media/image29.jpg"/><Relationship Id="rId5" Type="http://schemas.openxmlformats.org/officeDocument/2006/relationships/image" Target="../media/image4.png"/><Relationship Id="rId6" Type="http://schemas.openxmlformats.org/officeDocument/2006/relationships/image" Target="../media/image3.png"/><Relationship Id="rId7" Type="http://schemas.openxmlformats.org/officeDocument/2006/relationships/image" Target="../media/image1.png"/><Relationship Id="rId8" Type="http://schemas.openxmlformats.org/officeDocument/2006/relationships/image" Target="../media/image4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gif"/><Relationship Id="rId4" Type="http://schemas.openxmlformats.org/officeDocument/2006/relationships/image" Target="../media/image13.gif"/><Relationship Id="rId5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5" Type="http://schemas.openxmlformats.org/officeDocument/2006/relationships/image" Target="../media/image1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gif"/><Relationship Id="rId4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Relationship Id="rId4" Type="http://schemas.openxmlformats.org/officeDocument/2006/relationships/image" Target="../media/image8.png"/><Relationship Id="rId5" Type="http://schemas.openxmlformats.org/officeDocument/2006/relationships/image" Target="../media/image2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png"/><Relationship Id="rId4" Type="http://schemas.openxmlformats.org/officeDocument/2006/relationships/image" Target="../media/image44.png"/><Relationship Id="rId5" Type="http://schemas.openxmlformats.org/officeDocument/2006/relationships/image" Target="../media/image28.png"/><Relationship Id="rId6" Type="http://schemas.openxmlformats.org/officeDocument/2006/relationships/image" Target="../media/image25.png"/><Relationship Id="rId7" Type="http://schemas.openxmlformats.org/officeDocument/2006/relationships/image" Target="../media/image2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7.png"/><Relationship Id="rId4" Type="http://schemas.openxmlformats.org/officeDocument/2006/relationships/image" Target="../media/image19.png"/><Relationship Id="rId10" Type="http://schemas.openxmlformats.org/officeDocument/2006/relationships/image" Target="../media/image39.png"/><Relationship Id="rId9" Type="http://schemas.openxmlformats.org/officeDocument/2006/relationships/image" Target="../media/image34.png"/><Relationship Id="rId5" Type="http://schemas.openxmlformats.org/officeDocument/2006/relationships/image" Target="../media/image26.png"/><Relationship Id="rId6" Type="http://schemas.openxmlformats.org/officeDocument/2006/relationships/image" Target="../media/image31.png"/><Relationship Id="rId7" Type="http://schemas.openxmlformats.org/officeDocument/2006/relationships/image" Target="../media/image24.png"/><Relationship Id="rId8" Type="http://schemas.openxmlformats.org/officeDocument/2006/relationships/image" Target="../media/image3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4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5" Type="http://schemas.openxmlformats.org/officeDocument/2006/relationships/image" Target="../media/image30.png"/><Relationship Id="rId6" Type="http://schemas.openxmlformats.org/officeDocument/2006/relationships/image" Target="../media/image32.png"/><Relationship Id="rId7" Type="http://schemas.openxmlformats.org/officeDocument/2006/relationships/image" Target="../media/image43.png"/><Relationship Id="rId8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3909425" y="1434175"/>
            <a:ext cx="53073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Group B: </a:t>
            </a:r>
            <a:br>
              <a:rPr lang="it"/>
            </a:br>
            <a:r>
              <a:rPr lang="it"/>
              <a:t>Take home lessons</a:t>
            </a:r>
            <a:endParaRPr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1798251" y="3467050"/>
            <a:ext cx="69234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Advanced Training School on Operation of Accelerators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M. Coman, E. Diociaiuti, A. Fomin, C. Lehmann, A.G. Stoica, P. Schoch</a:t>
            </a:r>
            <a:endParaRPr/>
          </a:p>
        </p:txBody>
      </p:sp>
      <p:pic>
        <p:nvPicPr>
          <p:cNvPr id="74" name="Google Shape;7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4400" y="-397775"/>
            <a:ext cx="2150125" cy="215012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 txBox="1"/>
          <p:nvPr/>
        </p:nvSpPr>
        <p:spPr>
          <a:xfrm>
            <a:off x="1411975" y="1290650"/>
            <a:ext cx="4327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76" name="Google Shape;7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2800" y="1144800"/>
            <a:ext cx="1655598" cy="1241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9550" y="2487475"/>
            <a:ext cx="2377800" cy="1337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73824" y="1144801"/>
            <a:ext cx="1861932" cy="1241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2"/>
          <p:cNvSpPr txBox="1"/>
          <p:nvPr>
            <p:ph type="title"/>
          </p:nvPr>
        </p:nvSpPr>
        <p:spPr>
          <a:xfrm>
            <a:off x="2400250" y="575950"/>
            <a:ext cx="6321600" cy="95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900"/>
              <a:t>Alexandru-Gabriel</a:t>
            </a:r>
            <a:r>
              <a:rPr lang="it" sz="1900"/>
              <a:t> Stoica</a:t>
            </a:r>
            <a:endParaRPr sz="1300"/>
          </a:p>
        </p:txBody>
      </p:sp>
      <p:sp>
        <p:nvSpPr>
          <p:cNvPr id="232" name="Google Shape;232;p22"/>
          <p:cNvSpPr txBox="1"/>
          <p:nvPr>
            <p:ph idx="1" type="body"/>
          </p:nvPr>
        </p:nvSpPr>
        <p:spPr>
          <a:xfrm>
            <a:off x="167300" y="1134100"/>
            <a:ext cx="2828100" cy="347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300"/>
              <a:t>-PhD student and r</a:t>
            </a:r>
            <a:r>
              <a:rPr lang="it" sz="1300"/>
              <a:t>esearch assistant at IFIN-HH/Electronics Lab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1300"/>
              <a:t>-SiPM detector development</a:t>
            </a:r>
            <a:endParaRPr sz="13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1300"/>
              <a:t>-Ion beam simulation with SIMION</a:t>
            </a:r>
            <a:endParaRPr sz="13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1300"/>
              <a:t>-I operate the TANDEM@9MeV when pulsed beam is needed</a:t>
            </a:r>
            <a:endParaRPr sz="13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300"/>
          </a:p>
        </p:txBody>
      </p:sp>
      <p:pic>
        <p:nvPicPr>
          <p:cNvPr id="233" name="Google Shape;233;p22"/>
          <p:cNvPicPr preferRelativeResize="0"/>
          <p:nvPr/>
        </p:nvPicPr>
        <p:blipFill rotWithShape="1">
          <a:blip r:embed="rId3">
            <a:alphaModFix/>
          </a:blip>
          <a:srcRect b="1338" l="33193" r="19550" t="938"/>
          <a:stretch/>
        </p:blipFill>
        <p:spPr>
          <a:xfrm>
            <a:off x="2865200" y="1021575"/>
            <a:ext cx="2155548" cy="2823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2"/>
          <p:cNvPicPr preferRelativeResize="0"/>
          <p:nvPr/>
        </p:nvPicPr>
        <p:blipFill rotWithShape="1">
          <a:blip r:embed="rId4">
            <a:alphaModFix/>
          </a:blip>
          <a:srcRect b="17999" l="9291" r="31898" t="8112"/>
          <a:stretch/>
        </p:blipFill>
        <p:spPr>
          <a:xfrm rot="-5400000">
            <a:off x="2987488" y="3084650"/>
            <a:ext cx="1232300" cy="275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2"/>
          <p:cNvPicPr preferRelativeResize="0"/>
          <p:nvPr/>
        </p:nvPicPr>
        <p:blipFill rotWithShape="1">
          <a:blip r:embed="rId5">
            <a:alphaModFix/>
          </a:blip>
          <a:srcRect b="0" l="26978" r="10001" t="1864"/>
          <a:stretch/>
        </p:blipFill>
        <p:spPr>
          <a:xfrm>
            <a:off x="4980550" y="1021575"/>
            <a:ext cx="3931801" cy="3897028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237" name="Google Shape;237;p22"/>
          <p:cNvPicPr preferRelativeResize="0"/>
          <p:nvPr/>
        </p:nvPicPr>
        <p:blipFill rotWithShape="1">
          <a:blip r:embed="rId6">
            <a:alphaModFix/>
          </a:blip>
          <a:srcRect b="47603" l="29802" r="29423" t="21473"/>
          <a:stretch/>
        </p:blipFill>
        <p:spPr>
          <a:xfrm>
            <a:off x="544300" y="3025325"/>
            <a:ext cx="1513826" cy="2554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3"/>
          <p:cNvSpPr txBox="1"/>
          <p:nvPr>
            <p:ph type="title"/>
          </p:nvPr>
        </p:nvSpPr>
        <p:spPr>
          <a:xfrm>
            <a:off x="711650" y="575950"/>
            <a:ext cx="80103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N</a:t>
            </a:r>
            <a:r>
              <a:rPr lang="it"/>
              <a:t>ew knowledge and ideas</a:t>
            </a:r>
            <a:endParaRPr/>
          </a:p>
        </p:txBody>
      </p:sp>
      <p:sp>
        <p:nvSpPr>
          <p:cNvPr id="243" name="Google Shape;243;p23"/>
          <p:cNvSpPr txBox="1"/>
          <p:nvPr>
            <p:ph idx="1" type="body"/>
          </p:nvPr>
        </p:nvSpPr>
        <p:spPr>
          <a:xfrm>
            <a:off x="711650" y="1290050"/>
            <a:ext cx="8019900" cy="330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/>
              <a:t>- </a:t>
            </a:r>
            <a:r>
              <a:rPr lang="it" sz="1500"/>
              <a:t>from PSB:  working principle, resonances, diagnostics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1500"/>
              <a:t>- from CLIC:  - medical </a:t>
            </a:r>
            <a:r>
              <a:rPr lang="it" sz="1500"/>
              <a:t>applications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1500"/>
              <a:t>		     - how to obtain an evenly distributed dose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1500"/>
              <a:t>		     - bunch length  measurements using RF field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1500"/>
              <a:t>		     - optic fiber to locate the losses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2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4"/>
          <p:cNvSpPr txBox="1"/>
          <p:nvPr>
            <p:ph type="title"/>
          </p:nvPr>
        </p:nvSpPr>
        <p:spPr>
          <a:xfrm>
            <a:off x="3322100" y="575950"/>
            <a:ext cx="53997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Corey Lehmann</a:t>
            </a:r>
            <a:endParaRPr/>
          </a:p>
        </p:txBody>
      </p:sp>
      <p:sp>
        <p:nvSpPr>
          <p:cNvPr id="250" name="Google Shape;250;p24"/>
          <p:cNvSpPr txBox="1"/>
          <p:nvPr>
            <p:ph idx="1" type="body"/>
          </p:nvPr>
        </p:nvSpPr>
        <p:spPr>
          <a:xfrm>
            <a:off x="3006925" y="1479300"/>
            <a:ext cx="5777700" cy="366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-"/>
            </a:pPr>
            <a:r>
              <a:rPr lang="it"/>
              <a:t>Currently studying a DPhil at University of Oxford in </a:t>
            </a:r>
            <a:r>
              <a:rPr b="1" lang="it"/>
              <a:t>Accelerator Physics</a:t>
            </a:r>
            <a:r>
              <a:rPr lang="it"/>
              <a:t> within JAI</a:t>
            </a:r>
            <a:endParaRPr/>
          </a:p>
          <a:p>
            <a:pPr indent="-342900" lvl="0" marL="457200" rtl="0" algn="l">
              <a:spcBef>
                <a:spcPts val="1500"/>
              </a:spcBef>
              <a:spcAft>
                <a:spcPts val="0"/>
              </a:spcAft>
              <a:buSzPts val="1800"/>
              <a:buChar char="-"/>
            </a:pPr>
            <a:r>
              <a:rPr lang="it"/>
              <a:t>Researching within the Diagnostics group at </a:t>
            </a:r>
            <a:r>
              <a:rPr b="1" lang="it"/>
              <a:t>Diamond Light Source</a:t>
            </a:r>
            <a:endParaRPr b="1"/>
          </a:p>
          <a:p>
            <a:pPr indent="-342900" lvl="0" marL="457200" rtl="0" algn="l">
              <a:spcBef>
                <a:spcPts val="1500"/>
              </a:spcBef>
              <a:spcAft>
                <a:spcPts val="1500"/>
              </a:spcAft>
              <a:buSzPts val="1800"/>
              <a:buChar char="-"/>
            </a:pPr>
            <a:r>
              <a:rPr lang="it"/>
              <a:t>Designing automatic fault detection using </a:t>
            </a:r>
            <a:r>
              <a:rPr b="1" lang="it"/>
              <a:t>Beam Loss Monitors</a:t>
            </a:r>
            <a:r>
              <a:rPr lang="it"/>
              <a:t> and </a:t>
            </a:r>
            <a:r>
              <a:rPr b="1" lang="it"/>
              <a:t>Machine Learning</a:t>
            </a:r>
            <a:r>
              <a:rPr lang="it"/>
              <a:t> techniques</a:t>
            </a:r>
            <a:endParaRPr/>
          </a:p>
        </p:txBody>
      </p:sp>
      <p:sp>
        <p:nvSpPr>
          <p:cNvPr id="251" name="Google Shape;251;p2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252" name="Google Shape;25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2603973" cy="73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730475"/>
            <a:ext cx="2603975" cy="583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4" y="1313471"/>
            <a:ext cx="2603975" cy="759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600" y="2886606"/>
            <a:ext cx="2854323" cy="10647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5"/>
          <p:cNvSpPr txBox="1"/>
          <p:nvPr>
            <p:ph type="title"/>
          </p:nvPr>
        </p:nvSpPr>
        <p:spPr>
          <a:xfrm>
            <a:off x="315000" y="549025"/>
            <a:ext cx="53997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My Takeaways</a:t>
            </a:r>
            <a:endParaRPr/>
          </a:p>
        </p:txBody>
      </p:sp>
      <p:sp>
        <p:nvSpPr>
          <p:cNvPr id="261" name="Google Shape;261;p25"/>
          <p:cNvSpPr txBox="1"/>
          <p:nvPr>
            <p:ph idx="1" type="body"/>
          </p:nvPr>
        </p:nvSpPr>
        <p:spPr>
          <a:xfrm>
            <a:off x="315000" y="1077150"/>
            <a:ext cx="8572500" cy="366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it"/>
              <a:t>I’ve studied multiple courses in accelerator physics theory. This was my first time seeing most of these phenomena in reality!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it"/>
              <a:t>Highly recommend for anyone who have studied a course in accelerator physics.</a:t>
            </a:r>
            <a:endParaRPr/>
          </a:p>
        </p:txBody>
      </p:sp>
      <p:sp>
        <p:nvSpPr>
          <p:cNvPr id="262" name="Google Shape;262;p2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63" name="Google Shape;263;p25"/>
          <p:cNvSpPr txBox="1"/>
          <p:nvPr/>
        </p:nvSpPr>
        <p:spPr>
          <a:xfrm>
            <a:off x="359950" y="2362675"/>
            <a:ext cx="4021200" cy="24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PSB: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-"/>
            </a:pP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Measuring tunes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-"/>
            </a:pP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Measuring chromaticity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-"/>
            </a:pP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Measuring emittance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-"/>
            </a:pP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Crossing resonances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-"/>
            </a:pP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Mismatched injections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4" name="Google Shape;264;p25"/>
          <p:cNvSpPr txBox="1"/>
          <p:nvPr/>
        </p:nvSpPr>
        <p:spPr>
          <a:xfrm>
            <a:off x="4381150" y="2416525"/>
            <a:ext cx="4506300" cy="21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CLEAR: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-"/>
            </a:pP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Beam steering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-"/>
            </a:pP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Improving beam uniformity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-"/>
            </a:pP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Quadrupole scan for twiss parameters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-"/>
            </a:pP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RF tuning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6"/>
          <p:cNvSpPr txBox="1"/>
          <p:nvPr>
            <p:ph type="ctrTitle"/>
          </p:nvPr>
        </p:nvSpPr>
        <p:spPr>
          <a:xfrm>
            <a:off x="3945350" y="945475"/>
            <a:ext cx="53073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Thanks to everyone who helped organise this school!</a:t>
            </a:r>
            <a:endParaRPr/>
          </a:p>
        </p:txBody>
      </p:sp>
      <p:sp>
        <p:nvSpPr>
          <p:cNvPr id="270" name="Google Shape;270;p26"/>
          <p:cNvSpPr txBox="1"/>
          <p:nvPr>
            <p:ph idx="1" type="subTitle"/>
          </p:nvPr>
        </p:nvSpPr>
        <p:spPr>
          <a:xfrm>
            <a:off x="1798251" y="3467050"/>
            <a:ext cx="69234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Advanced Training School on Operation of Accelerators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M. Coman, E. Diociaiuti, A. Fomin, C. Lehmann, A.G. Stoica, P. Schoch</a:t>
            </a:r>
            <a:endParaRPr/>
          </a:p>
        </p:txBody>
      </p:sp>
      <p:pic>
        <p:nvPicPr>
          <p:cNvPr id="271" name="Google Shape;27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4400" y="-397775"/>
            <a:ext cx="2150125" cy="2150125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26"/>
          <p:cNvSpPr txBox="1"/>
          <p:nvPr/>
        </p:nvSpPr>
        <p:spPr>
          <a:xfrm>
            <a:off x="1411975" y="1290650"/>
            <a:ext cx="4327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73" name="Google Shape;27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2800" y="1144800"/>
            <a:ext cx="1655598" cy="1241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9550" y="2487475"/>
            <a:ext cx="2377800" cy="1337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73824" y="1144801"/>
            <a:ext cx="1861932" cy="1241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4"/>
          <p:cNvSpPr txBox="1"/>
          <p:nvPr>
            <p:ph idx="4294967295" type="title"/>
          </p:nvPr>
        </p:nvSpPr>
        <p:spPr>
          <a:xfrm>
            <a:off x="927325" y="2760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Eleonora Diociaiuti</a:t>
            </a:r>
            <a:endParaRPr/>
          </a:p>
        </p:txBody>
      </p:sp>
      <p:sp>
        <p:nvSpPr>
          <p:cNvPr id="84" name="Google Shape;84;p14"/>
          <p:cNvSpPr txBox="1"/>
          <p:nvPr>
            <p:ph idx="4294967295" type="body"/>
          </p:nvPr>
        </p:nvSpPr>
        <p:spPr>
          <a:xfrm>
            <a:off x="43577" y="663000"/>
            <a:ext cx="53703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it" sz="1400"/>
              <a:t>PhD </a:t>
            </a:r>
            <a:r>
              <a:rPr lang="it" sz="1400"/>
              <a:t>2020: “Study of the Mu2e sensitivity to μ− → e+ conversion process”  + 3 year on post-doc on the same topic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it" sz="1400"/>
              <a:t>September 2023 switched to accelerators working @</a:t>
            </a:r>
            <a:br>
              <a:rPr b="1" lang="it" sz="1400"/>
            </a:br>
            <a:r>
              <a:rPr b="1" lang="it" sz="1400"/>
              <a:t>the Beam Test Facility of LNF</a:t>
            </a:r>
            <a:endParaRPr b="1" sz="14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it" sz="1300"/>
              <a:t>provides external user e-/e+ beam from 1 particle/bunch up to 1e10 particles/bunches with energy from 25 MeV up to 700 (e-) and 500 MeV (e+)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it" sz="1300"/>
              <a:t>~35 week/year with external/internal users</a:t>
            </a:r>
            <a:endParaRPr sz="1300"/>
          </a:p>
        </p:txBody>
      </p:sp>
      <p:pic>
        <p:nvPicPr>
          <p:cNvPr id="85" name="Google Shape;8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3326" y="1139475"/>
            <a:ext cx="3036300" cy="1868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6926" y="3007634"/>
            <a:ext cx="3675201" cy="18216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19600" y="1840137"/>
            <a:ext cx="1631074" cy="12215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8" name="Google Shape;88;p14"/>
          <p:cNvGrpSpPr/>
          <p:nvPr/>
        </p:nvGrpSpPr>
        <p:grpSpPr>
          <a:xfrm>
            <a:off x="348363" y="2851250"/>
            <a:ext cx="5817963" cy="2172400"/>
            <a:chOff x="66638" y="2011150"/>
            <a:chExt cx="5817963" cy="2172400"/>
          </a:xfrm>
        </p:grpSpPr>
        <p:sp>
          <p:nvSpPr>
            <p:cNvPr id="89" name="Google Shape;89;p14"/>
            <p:cNvSpPr txBox="1"/>
            <p:nvPr/>
          </p:nvSpPr>
          <p:spPr>
            <a:xfrm>
              <a:off x="110625" y="2011150"/>
              <a:ext cx="3957300" cy="928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just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b="1" lang="it" sz="1000">
                  <a:solidFill>
                    <a:srgbClr val="0D0D0D"/>
                  </a:solidFill>
                  <a:latin typeface="Lato"/>
                  <a:ea typeface="Lato"/>
                  <a:cs typeface="Lato"/>
                  <a:sym typeface="Lato"/>
                </a:rPr>
                <a:t>FLASH VHEE scientific Needs explored in BTF this year </a:t>
              </a:r>
              <a:endParaRPr b="1" sz="100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-292100" lvl="0" marL="457200" rtl="0" algn="just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SzPts val="1000"/>
                <a:buFont typeface="Lato"/>
                <a:buChar char="●"/>
              </a:pPr>
              <a:r>
                <a:rPr lang="it" sz="1000">
                  <a:solidFill>
                    <a:srgbClr val="0D0D0D"/>
                  </a:solidFill>
                  <a:latin typeface="Lato"/>
                  <a:ea typeface="Lato"/>
                  <a:cs typeface="Lato"/>
                  <a:sym typeface="Lato"/>
                </a:rPr>
                <a:t>Control Imaging Systems</a:t>
              </a:r>
              <a:endParaRPr sz="100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-292100" lvl="0" marL="45720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ts val="1000"/>
                <a:buFont typeface="Lato"/>
                <a:buChar char="●"/>
              </a:pPr>
              <a:r>
                <a:rPr lang="it" sz="1000">
                  <a:solidFill>
                    <a:srgbClr val="0D0D0D"/>
                  </a:solidFill>
                  <a:latin typeface="Lato"/>
                  <a:ea typeface="Lato"/>
                  <a:cs typeface="Lato"/>
                  <a:sym typeface="Lato"/>
                </a:rPr>
                <a:t>Certified dosimetry in FLASH regime </a:t>
              </a:r>
              <a:endParaRPr sz="1000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-292100" lvl="0" marL="45720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ts val="1000"/>
                <a:buFont typeface="Lato"/>
                <a:buChar char="●"/>
              </a:pPr>
              <a:r>
                <a:rPr lang="it" sz="1000">
                  <a:solidFill>
                    <a:srgbClr val="0D0D0D"/>
                  </a:solidFill>
                  <a:latin typeface="Lato"/>
                  <a:ea typeface="Lato"/>
                  <a:cs typeface="Lato"/>
                  <a:sym typeface="Lato"/>
                </a:rPr>
                <a:t>New beam fluorescence measurement in air</a:t>
              </a:r>
              <a:endPara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90" name="Google Shape;90;p1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10625" y="3036000"/>
              <a:ext cx="2668725" cy="793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1" name="Google Shape;91;p14"/>
            <p:cNvSpPr txBox="1"/>
            <p:nvPr/>
          </p:nvSpPr>
          <p:spPr>
            <a:xfrm>
              <a:off x="66638" y="3860450"/>
              <a:ext cx="2756700" cy="292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92" name="Google Shape;92;p14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884600" y="3036000"/>
              <a:ext cx="1183461" cy="793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3" name="Google Shape;93;p14"/>
            <p:cNvSpPr txBox="1"/>
            <p:nvPr/>
          </p:nvSpPr>
          <p:spPr>
            <a:xfrm>
              <a:off x="2884600" y="3845150"/>
              <a:ext cx="30000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150MeV 1k particle/bunch</a:t>
              </a:r>
              <a:endParaRPr sz="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94" name="Google Shape;94;p14"/>
            <p:cNvSpPr txBox="1"/>
            <p:nvPr/>
          </p:nvSpPr>
          <p:spPr>
            <a:xfrm>
              <a:off x="110625" y="3860450"/>
              <a:ext cx="19800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chemeClr val="dk2"/>
                  </a:solidFill>
                  <a:latin typeface="Lato"/>
                  <a:ea typeface="Lato"/>
                  <a:cs typeface="Lato"/>
                  <a:sym typeface="Lato"/>
                </a:rPr>
                <a:t>510 MeV, 1e10 particles/bunch</a:t>
              </a:r>
              <a:endParaRPr sz="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95" name="Google Shape;95;p1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96" name="Google Shape;96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336925" y="137750"/>
            <a:ext cx="1405748" cy="1001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201025" y="61800"/>
            <a:ext cx="1704301" cy="1077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0" y="27600"/>
            <a:ext cx="877607" cy="4992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4"/>
          <p:cNvSpPr txBox="1"/>
          <p:nvPr/>
        </p:nvSpPr>
        <p:spPr>
          <a:xfrm>
            <a:off x="5081325" y="4700900"/>
            <a:ext cx="4327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eleonora.diociaiuti@lnf.infn.it</a:t>
            </a:r>
            <a:endParaRPr sz="12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05" name="Google Shape;105;p15"/>
          <p:cNvSpPr txBox="1"/>
          <p:nvPr>
            <p:ph type="title"/>
          </p:nvPr>
        </p:nvSpPr>
        <p:spPr>
          <a:xfrm>
            <a:off x="63225" y="497400"/>
            <a:ext cx="87090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 lot of new concepts learned! Thanks</a:t>
            </a:r>
            <a:endParaRPr/>
          </a:p>
        </p:txBody>
      </p:sp>
      <p:sp>
        <p:nvSpPr>
          <p:cNvPr id="106" name="Google Shape;106;p15"/>
          <p:cNvSpPr txBox="1"/>
          <p:nvPr>
            <p:ph idx="1" type="body"/>
          </p:nvPr>
        </p:nvSpPr>
        <p:spPr>
          <a:xfrm>
            <a:off x="-89175" y="1132800"/>
            <a:ext cx="5075700" cy="345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it" sz="1500"/>
              <a:t>Being </a:t>
            </a:r>
            <a:r>
              <a:rPr lang="it" sz="1500"/>
              <a:t>relatively</a:t>
            </a:r>
            <a:r>
              <a:rPr lang="it" sz="1500"/>
              <a:t> new to the accelerator field the entire week was extremely helpful for me - both “theory” and hands-ond</a:t>
            </a:r>
            <a:endParaRPr sz="1500"/>
          </a:p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it" sz="1500"/>
              <a:t>Because of the similarities with my day-by-day activity CLEAR hands-on was super precious</a:t>
            </a:r>
            <a:endParaRPr sz="1500"/>
          </a:p>
          <a:p>
            <a:pPr indent="-323850" lvl="1" marL="914400" rtl="0" algn="just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it" sz="1500"/>
              <a:t>Possibility to run the accelerator starting from scratch</a:t>
            </a:r>
            <a:endParaRPr sz="1500"/>
          </a:p>
          <a:p>
            <a:pPr indent="-323850" lvl="1" marL="914400" rtl="0" algn="just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it" sz="1500"/>
              <a:t>optimization of electron beam dimensions</a:t>
            </a:r>
            <a:endParaRPr sz="1500"/>
          </a:p>
          <a:p>
            <a:pPr indent="-323850" lvl="1" marL="914400" rtl="0" algn="just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it" sz="1500"/>
              <a:t>model of the optics to check the focus position</a:t>
            </a:r>
            <a:endParaRPr sz="1500"/>
          </a:p>
          <a:p>
            <a:pPr indent="-323850" lvl="1" marL="914400" rtl="0" algn="just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it" sz="1500"/>
              <a:t>FLASH studies</a:t>
            </a:r>
            <a:endParaRPr sz="1500"/>
          </a:p>
        </p:txBody>
      </p:sp>
      <p:pic>
        <p:nvPicPr>
          <p:cNvPr id="107" name="Google Shape;10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6325" y="1074525"/>
            <a:ext cx="3733724" cy="1497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56325" y="2861625"/>
            <a:ext cx="1693675" cy="169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5"/>
          <p:cNvPicPr preferRelativeResize="0"/>
          <p:nvPr/>
        </p:nvPicPr>
        <p:blipFill rotWithShape="1">
          <a:blip r:embed="rId5">
            <a:alphaModFix/>
          </a:blip>
          <a:srcRect b="0" l="35479" r="8249" t="0"/>
          <a:stretch/>
        </p:blipFill>
        <p:spPr>
          <a:xfrm>
            <a:off x="7078550" y="2861940"/>
            <a:ext cx="1693676" cy="16930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DESY - </a:t>
            </a:r>
            <a:r>
              <a:rPr lang="it" sz="2000"/>
              <a:t>Philipp Schoch</a:t>
            </a:r>
            <a:endParaRPr sz="2000"/>
          </a:p>
        </p:txBody>
      </p:sp>
      <p:pic>
        <p:nvPicPr>
          <p:cNvPr id="115" name="Google Shape;11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025" y="-153075"/>
            <a:ext cx="1287225" cy="128722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6"/>
          <p:cNvSpPr txBox="1"/>
          <p:nvPr/>
        </p:nvSpPr>
        <p:spPr>
          <a:xfrm>
            <a:off x="53800" y="1385950"/>
            <a:ext cx="4327800" cy="369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it" sz="1100">
                <a:solidFill>
                  <a:schemeClr val="dk2"/>
                </a:solidFill>
              </a:rPr>
              <a:t>Education, Expertise, and Role:</a:t>
            </a:r>
            <a:endParaRPr b="1" sz="1100">
              <a:solidFill>
                <a:schemeClr val="dk2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</a:pPr>
            <a:r>
              <a:rPr b="1" lang="it" sz="1100">
                <a:solidFill>
                  <a:schemeClr val="dk2"/>
                </a:solidFill>
              </a:rPr>
              <a:t>Electrical Engineering (Automation &amp; Robotics)</a:t>
            </a:r>
            <a:endParaRPr b="1" sz="1100">
              <a:solidFill>
                <a:schemeClr val="dk2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</a:pPr>
            <a:r>
              <a:rPr b="1" lang="it" sz="1100">
                <a:solidFill>
                  <a:schemeClr val="dk2"/>
                </a:solidFill>
              </a:rPr>
              <a:t>PLCs, Microcontrollers, GUI Development</a:t>
            </a:r>
            <a:endParaRPr b="1" sz="1100">
              <a:solidFill>
                <a:schemeClr val="dk2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</a:pPr>
            <a:r>
              <a:rPr b="1" lang="it" sz="1100">
                <a:solidFill>
                  <a:schemeClr val="dk2"/>
                </a:solidFill>
              </a:rPr>
              <a:t>Radioactive Protection, SQL for Quality Reports</a:t>
            </a:r>
            <a:endParaRPr b="1" sz="1100">
              <a:solidFill>
                <a:schemeClr val="dk2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</a:pPr>
            <a:r>
              <a:rPr b="1" lang="it" sz="1100">
                <a:solidFill>
                  <a:schemeClr val="dk2"/>
                </a:solidFill>
              </a:rPr>
              <a:t>XFEL Dump Team: Overheat prevention, instrument/PLC maintenance, Operate FLASH Accelerator</a:t>
            </a:r>
            <a:endParaRPr b="1" sz="1100">
              <a:solidFill>
                <a:schemeClr val="dk2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</a:pPr>
            <a:r>
              <a:rPr b="1" lang="it" sz="1100">
                <a:solidFill>
                  <a:schemeClr val="dk2"/>
                </a:solidFill>
              </a:rPr>
              <a:t>Side Projects: Kicker Powersupply GUI, Dump Sweeper Monitor, Kathode polishing machine, OP-ShiftBoard</a:t>
            </a:r>
            <a:endParaRPr b="1" sz="11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it" sz="1100">
                <a:solidFill>
                  <a:schemeClr val="dk2"/>
                </a:solidFill>
              </a:rPr>
              <a:t>DESY, Hamburg, Germany:</a:t>
            </a:r>
            <a:endParaRPr b="1" sz="1100">
              <a:solidFill>
                <a:schemeClr val="dk2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</a:pPr>
            <a:r>
              <a:rPr b="1" lang="it" sz="1100">
                <a:solidFill>
                  <a:schemeClr val="dk2"/>
                </a:solidFill>
              </a:rPr>
              <a:t>PETRA III: 2.3 km, 6 GeV, Synchrotron radiation source.</a:t>
            </a:r>
            <a:endParaRPr b="1" sz="1100">
              <a:solidFill>
                <a:schemeClr val="dk2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</a:pPr>
            <a:r>
              <a:rPr b="1" lang="it" sz="1100">
                <a:solidFill>
                  <a:schemeClr val="dk2"/>
                </a:solidFill>
              </a:rPr>
              <a:t>FLASH: 315 m, Up to 1.25 GeV, Free-electron laser.</a:t>
            </a:r>
            <a:endParaRPr b="1" sz="1100">
              <a:solidFill>
                <a:schemeClr val="dk2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</a:pPr>
            <a:r>
              <a:rPr b="1" lang="it" sz="1100">
                <a:solidFill>
                  <a:schemeClr val="dk2"/>
                </a:solidFill>
              </a:rPr>
              <a:t>European XFEL: 3.4 km, 17.5 GeV, Ultra-short X-ray flashes.</a:t>
            </a:r>
            <a:endParaRPr b="1"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chemeClr val="dk2"/>
              </a:solidFill>
            </a:endParaRPr>
          </a:p>
        </p:txBody>
      </p:sp>
      <p:sp>
        <p:nvSpPr>
          <p:cNvPr id="117" name="Google Shape;117;p1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118" name="Google Shape;11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10947" y="751075"/>
            <a:ext cx="2633200" cy="345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11725" y="1654975"/>
            <a:ext cx="1793398" cy="13450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 txBox="1"/>
          <p:nvPr>
            <p:ph type="title"/>
          </p:nvPr>
        </p:nvSpPr>
        <p:spPr>
          <a:xfrm>
            <a:off x="454100" y="575950"/>
            <a:ext cx="82677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200"/>
              <a:t>How this school helps me to be a better FLASH Operator</a:t>
            </a:r>
            <a:endParaRPr sz="2200"/>
          </a:p>
        </p:txBody>
      </p:sp>
      <p:sp>
        <p:nvSpPr>
          <p:cNvPr id="125" name="Google Shape;125;p17"/>
          <p:cNvSpPr txBox="1"/>
          <p:nvPr>
            <p:ph idx="2" type="body"/>
          </p:nvPr>
        </p:nvSpPr>
        <p:spPr>
          <a:xfrm>
            <a:off x="324151" y="1256150"/>
            <a:ext cx="4509600" cy="363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it" sz="1100">
                <a:latin typeface="Arial"/>
                <a:ea typeface="Arial"/>
                <a:cs typeface="Arial"/>
                <a:sym typeface="Arial"/>
              </a:rPr>
              <a:t>Running FLASH LINAC:</a:t>
            </a:r>
            <a:endParaRPr b="1" sz="1100"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spcBef>
                <a:spcPts val="1200"/>
              </a:spcBef>
              <a:spcAft>
                <a:spcPts val="0"/>
              </a:spcAft>
              <a:buSzPts val="1100"/>
              <a:buFont typeface="Arial"/>
              <a:buChar char="●"/>
            </a:pPr>
            <a:r>
              <a:rPr lang="it" sz="1100">
                <a:latin typeface="Arial"/>
                <a:ea typeface="Arial"/>
                <a:cs typeface="Arial"/>
                <a:sym typeface="Arial"/>
              </a:rPr>
              <a:t>I often operate the FLASH accelerator, but we haven’t a structured school for this.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it" sz="1100">
                <a:latin typeface="Arial"/>
                <a:ea typeface="Arial"/>
                <a:cs typeface="Arial"/>
                <a:sym typeface="Arial"/>
              </a:rPr>
              <a:t>CLEAR is Smaller:</a:t>
            </a:r>
            <a:endParaRPr b="1" sz="1100"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spcBef>
                <a:spcPts val="1200"/>
              </a:spcBef>
              <a:spcAft>
                <a:spcPts val="0"/>
              </a:spcAft>
              <a:buSzPts val="1100"/>
              <a:buFont typeface="Arial"/>
              <a:buChar char="●"/>
            </a:pPr>
            <a:r>
              <a:rPr lang="it" sz="1100">
                <a:latin typeface="Arial"/>
                <a:ea typeface="Arial"/>
                <a:cs typeface="Arial"/>
                <a:sym typeface="Arial"/>
              </a:rPr>
              <a:t>Similar to FLASH, but about 10 times smaller.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●"/>
            </a:pPr>
            <a:r>
              <a:rPr lang="it" sz="1100">
                <a:latin typeface="Arial"/>
                <a:ea typeface="Arial"/>
                <a:cs typeface="Arial"/>
                <a:sym typeface="Arial"/>
              </a:rPr>
              <a:t>Seeing everything at a smaller scale helped me understand the basics better.</a:t>
            </a:r>
            <a:endParaRPr b="1" sz="1100"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●"/>
            </a:pPr>
            <a:r>
              <a:rPr lang="it" sz="1100">
                <a:latin typeface="Arial"/>
                <a:ea typeface="Arial"/>
                <a:cs typeface="Arial"/>
                <a:sym typeface="Arial"/>
              </a:rPr>
              <a:t>Working with CLEAR gave me a deeper understanding of FLASH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it" sz="1100">
                <a:latin typeface="Arial"/>
                <a:ea typeface="Arial"/>
                <a:cs typeface="Arial"/>
                <a:sym typeface="Arial"/>
              </a:rPr>
              <a:t>RF Deflecting Structure:</a:t>
            </a:r>
            <a:endParaRPr b="1" sz="1100"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spcBef>
                <a:spcPts val="1200"/>
              </a:spcBef>
              <a:spcAft>
                <a:spcPts val="0"/>
              </a:spcAft>
              <a:buSzPts val="1100"/>
              <a:buFont typeface="Arial"/>
              <a:buChar char="●"/>
            </a:pPr>
            <a:r>
              <a:rPr lang="it" sz="1100">
                <a:latin typeface="Arial"/>
                <a:ea typeface="Arial"/>
                <a:cs typeface="Arial"/>
                <a:sym typeface="Arial"/>
              </a:rPr>
              <a:t>Measures bunch length.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●"/>
            </a:pPr>
            <a:r>
              <a:rPr lang="it" sz="1100">
                <a:latin typeface="Arial"/>
                <a:ea typeface="Arial"/>
                <a:cs typeface="Arial"/>
                <a:sym typeface="Arial"/>
              </a:rPr>
              <a:t>Helps with phase space diagnostics.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6" name="Google Shape;12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3925" y="1135500"/>
            <a:ext cx="2040850" cy="204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44027" y="3176350"/>
            <a:ext cx="2182275" cy="168692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 txBox="1"/>
          <p:nvPr>
            <p:ph type="title"/>
          </p:nvPr>
        </p:nvSpPr>
        <p:spPr>
          <a:xfrm>
            <a:off x="406000" y="4543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Mircea Coman - My Background</a:t>
            </a:r>
            <a:endParaRPr/>
          </a:p>
        </p:txBody>
      </p:sp>
      <p:sp>
        <p:nvSpPr>
          <p:cNvPr id="134" name="Google Shape;134;p18"/>
          <p:cNvSpPr txBox="1"/>
          <p:nvPr>
            <p:ph idx="1" type="body"/>
          </p:nvPr>
        </p:nvSpPr>
        <p:spPr>
          <a:xfrm>
            <a:off x="298575" y="1211350"/>
            <a:ext cx="4159500" cy="322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-31083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it" sz="1400"/>
              <a:t>PhD student in Uppsala, FREIA laboratory</a:t>
            </a:r>
            <a:endParaRPr sz="1400"/>
          </a:p>
          <a:p>
            <a:pPr indent="-31083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it" sz="1400"/>
              <a:t>Vacuum arc breakdowns studies: Theory predicts strong dependence on temperature → cryogenic experiments</a:t>
            </a:r>
            <a:endParaRPr sz="1400"/>
          </a:p>
          <a:p>
            <a:pPr indent="-31083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it" sz="1400"/>
              <a:t>Field emission and vacuum arcs limit the maximum achievable accelerating field</a:t>
            </a:r>
            <a:endParaRPr sz="1400"/>
          </a:p>
          <a:p>
            <a:pPr indent="-31083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it" sz="1400"/>
              <a:t>At FREIA laboratory, different aspects of surface conditioning are studied in a cryogenic, DC system for different materials (Cu, Nb, Ti, so far)</a:t>
            </a:r>
            <a:endParaRPr sz="1400"/>
          </a:p>
          <a:p>
            <a:pPr indent="-31083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it" sz="1400"/>
              <a:t>Surface resistivity </a:t>
            </a:r>
            <a:r>
              <a:rPr b="1" lang="it" sz="1400"/>
              <a:t>RF </a:t>
            </a:r>
            <a:r>
              <a:rPr lang="it" sz="1400"/>
              <a:t>measurements in </a:t>
            </a:r>
            <a:r>
              <a:rPr b="1" lang="it" sz="1400"/>
              <a:t>cryogenic conditions</a:t>
            </a:r>
            <a:r>
              <a:rPr lang="it" sz="1400"/>
              <a:t> to track down changes in crystallographic defect density underneath the metal surface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135" name="Google Shape;13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7025" y="502950"/>
            <a:ext cx="3286974" cy="196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92750" y="1758051"/>
            <a:ext cx="1405250" cy="202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35000" y="2624050"/>
            <a:ext cx="3056601" cy="2110581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9"/>
          <p:cNvSpPr txBox="1"/>
          <p:nvPr>
            <p:ph type="title"/>
          </p:nvPr>
        </p:nvSpPr>
        <p:spPr>
          <a:xfrm>
            <a:off x="3315475" y="4543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Mircea Coman - My takeaways</a:t>
            </a:r>
            <a:endParaRPr/>
          </a:p>
        </p:txBody>
      </p:sp>
      <p:sp>
        <p:nvSpPr>
          <p:cNvPr id="144" name="Google Shape;144;p19"/>
          <p:cNvSpPr txBox="1"/>
          <p:nvPr>
            <p:ph idx="1" type="body"/>
          </p:nvPr>
        </p:nvSpPr>
        <p:spPr>
          <a:xfrm>
            <a:off x="3377425" y="958050"/>
            <a:ext cx="5766600" cy="37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it" sz="1400"/>
              <a:t>Even if I did not work so far </a:t>
            </a:r>
            <a:r>
              <a:rPr lang="it" sz="1400"/>
              <a:t>directly</a:t>
            </a:r>
            <a:r>
              <a:rPr lang="it" sz="1400"/>
              <a:t> with accelerators, it was an interesting experience to see how they are operated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it" sz="1400"/>
              <a:t>Connect theory with hands on practice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it"/>
              <a:t>Beam profile measurements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it"/>
              <a:t>Setting and measuring the tune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it"/>
              <a:t>The effects of a resonance on the beam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it"/>
              <a:t>RF gymnastics</a:t>
            </a:r>
            <a:endParaRPr/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5" name="Google Shape;14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06575" y="2571750"/>
            <a:ext cx="2537426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9"/>
          <p:cNvPicPr preferRelativeResize="0"/>
          <p:nvPr/>
        </p:nvPicPr>
        <p:blipFill rotWithShape="1">
          <a:blip r:embed="rId4">
            <a:alphaModFix/>
          </a:blip>
          <a:srcRect b="45865" l="0" r="39609" t="13011"/>
          <a:stretch/>
        </p:blipFill>
        <p:spPr>
          <a:xfrm>
            <a:off x="0" y="0"/>
            <a:ext cx="3254701" cy="242545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148" name="Google Shape;148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830350"/>
            <a:ext cx="3599175" cy="231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9"/>
          <p:cNvPicPr preferRelativeResize="0"/>
          <p:nvPr/>
        </p:nvPicPr>
        <p:blipFill rotWithShape="1">
          <a:blip r:embed="rId6">
            <a:alphaModFix/>
          </a:blip>
          <a:srcRect b="24855" l="23714" r="37957" t="13021"/>
          <a:stretch/>
        </p:blipFill>
        <p:spPr>
          <a:xfrm>
            <a:off x="3675373" y="2972150"/>
            <a:ext cx="1406100" cy="1639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9"/>
          <p:cNvPicPr preferRelativeResize="0"/>
          <p:nvPr/>
        </p:nvPicPr>
        <p:blipFill rotWithShape="1">
          <a:blip r:embed="rId7">
            <a:alphaModFix/>
          </a:blip>
          <a:srcRect b="53037" l="40450" r="39573" t="27493"/>
          <a:stretch/>
        </p:blipFill>
        <p:spPr>
          <a:xfrm>
            <a:off x="5081475" y="3225087"/>
            <a:ext cx="1493775" cy="113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0"/>
          <p:cNvSpPr txBox="1"/>
          <p:nvPr>
            <p:ph type="title"/>
          </p:nvPr>
        </p:nvSpPr>
        <p:spPr>
          <a:xfrm>
            <a:off x="2019250" y="407475"/>
            <a:ext cx="6786300" cy="4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000">
                <a:solidFill>
                  <a:srgbClr val="000000"/>
                </a:solidFill>
              </a:rPr>
              <a:t>Alex Fomin</a:t>
            </a:r>
            <a:r>
              <a:rPr lang="it" sz="2000">
                <a:solidFill>
                  <a:srgbClr val="1C4587"/>
                </a:solidFill>
              </a:rPr>
              <a:t>       PERLE   at  IJCLab  (Orsay, France)</a:t>
            </a:r>
            <a:endParaRPr sz="2000">
              <a:solidFill>
                <a:srgbClr val="1C4587"/>
              </a:solidFill>
            </a:endParaRPr>
          </a:p>
        </p:txBody>
      </p:sp>
      <p:pic>
        <p:nvPicPr>
          <p:cNvPr id="156" name="Google Shape;15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31225" y="1021625"/>
            <a:ext cx="5288859" cy="3378637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cxnSp>
        <p:nvCxnSpPr>
          <p:cNvPr id="158" name="Google Shape;158;p20"/>
          <p:cNvCxnSpPr/>
          <p:nvPr/>
        </p:nvCxnSpPr>
        <p:spPr>
          <a:xfrm flipH="1" rot="10800000">
            <a:off x="3763150" y="1313700"/>
            <a:ext cx="4967700" cy="24093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solid"/>
            <a:round/>
            <a:headEnd len="med" w="med" type="stealth"/>
            <a:tailEnd len="med" w="med" type="stealth"/>
          </a:ln>
          <a:effectLst>
            <a:outerShdw blurRad="57150" rotWithShape="0" algn="bl">
              <a:schemeClr val="lt1"/>
            </a:outerShdw>
          </a:effectLst>
        </p:spPr>
      </p:cxnSp>
      <p:sp>
        <p:nvSpPr>
          <p:cNvPr id="159" name="Google Shape;159;p20"/>
          <p:cNvSpPr txBox="1"/>
          <p:nvPr>
            <p:ph idx="1" type="body"/>
          </p:nvPr>
        </p:nvSpPr>
        <p:spPr>
          <a:xfrm rot="-308130">
            <a:off x="4187925" y="1971202"/>
            <a:ext cx="871398" cy="63756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SzPts val="636"/>
              <a:buNone/>
            </a:pPr>
            <a:r>
              <a:rPr lang="it" sz="925">
                <a:latin typeface="Roboto Medium"/>
                <a:ea typeface="Roboto Medium"/>
                <a:cs typeface="Roboto Medium"/>
                <a:sym typeface="Roboto Medium"/>
              </a:rPr>
              <a:t>89 M</a:t>
            </a:r>
            <a:r>
              <a:rPr lang="it" sz="925">
                <a:latin typeface="Roboto Medium"/>
                <a:ea typeface="Roboto Medium"/>
                <a:cs typeface="Roboto Medium"/>
                <a:sym typeface="Roboto Medium"/>
              </a:rPr>
              <a:t>eV</a:t>
            </a:r>
            <a:br>
              <a:rPr lang="it" sz="925">
                <a:latin typeface="Roboto Medium"/>
                <a:ea typeface="Roboto Medium"/>
                <a:cs typeface="Roboto Medium"/>
                <a:sym typeface="Roboto Medium"/>
              </a:rPr>
            </a:br>
            <a:r>
              <a:rPr lang="it" sz="925">
                <a:latin typeface="Roboto Medium"/>
                <a:ea typeface="Roboto Medium"/>
                <a:cs typeface="Roboto Medium"/>
                <a:sym typeface="Roboto Medium"/>
              </a:rPr>
              <a:t>171 MeV</a:t>
            </a:r>
            <a:br>
              <a:rPr lang="it" sz="925">
                <a:latin typeface="Roboto Medium"/>
                <a:ea typeface="Roboto Medium"/>
                <a:cs typeface="Roboto Medium"/>
                <a:sym typeface="Roboto Medium"/>
              </a:rPr>
            </a:br>
            <a:r>
              <a:rPr lang="it" sz="925">
                <a:solidFill>
                  <a:srgbClr val="FF0000"/>
                </a:solidFill>
                <a:latin typeface="Roboto Black"/>
                <a:ea typeface="Roboto Black"/>
                <a:cs typeface="Roboto Black"/>
                <a:sym typeface="Roboto Black"/>
              </a:rPr>
              <a:t>253 MeV</a:t>
            </a:r>
            <a:endParaRPr sz="925">
              <a:solidFill>
                <a:srgbClr val="FF0000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  <p:sp>
        <p:nvSpPr>
          <p:cNvPr id="160" name="Google Shape;160;p20"/>
          <p:cNvSpPr txBox="1"/>
          <p:nvPr>
            <p:ph idx="1" type="body"/>
          </p:nvPr>
        </p:nvSpPr>
        <p:spPr>
          <a:xfrm rot="-1548873">
            <a:off x="6442588" y="1874604"/>
            <a:ext cx="1239380" cy="585208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636"/>
              <a:buNone/>
            </a:pPr>
            <a:r>
              <a:rPr lang="it" sz="925">
                <a:solidFill>
                  <a:srgbClr val="38761D"/>
                </a:solidFill>
                <a:latin typeface="Roboto Medium"/>
                <a:ea typeface="Roboto Medium"/>
                <a:cs typeface="Roboto Medium"/>
                <a:sym typeface="Roboto Medium"/>
              </a:rPr>
              <a:t>30 m</a:t>
            </a:r>
            <a:endParaRPr sz="925">
              <a:solidFill>
                <a:srgbClr val="38761D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161" name="Google Shape;161;p20"/>
          <p:cNvCxnSpPr/>
          <p:nvPr/>
        </p:nvCxnSpPr>
        <p:spPr>
          <a:xfrm flipH="1" rot="10800000">
            <a:off x="4865175" y="2036100"/>
            <a:ext cx="1179000" cy="84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62" name="Google Shape;162;p20"/>
          <p:cNvCxnSpPr/>
          <p:nvPr/>
        </p:nvCxnSpPr>
        <p:spPr>
          <a:xfrm flipH="1" rot="10800000">
            <a:off x="4914750" y="2159975"/>
            <a:ext cx="1023300" cy="106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63" name="Google Shape;163;p20"/>
          <p:cNvCxnSpPr/>
          <p:nvPr/>
        </p:nvCxnSpPr>
        <p:spPr>
          <a:xfrm flipH="1" rot="10800000">
            <a:off x="4936000" y="2276700"/>
            <a:ext cx="917100" cy="1488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64" name="Google Shape;164;p20"/>
          <p:cNvSpPr txBox="1"/>
          <p:nvPr/>
        </p:nvSpPr>
        <p:spPr>
          <a:xfrm>
            <a:off x="3546375" y="990138"/>
            <a:ext cx="4048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it" sz="13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Powerful Energy Recovery Linac for Experiments</a:t>
            </a:r>
            <a:endParaRPr i="1" sz="1100">
              <a:solidFill>
                <a:srgbClr val="1155C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5" name="Google Shape;16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613" y="40687"/>
            <a:ext cx="1114500" cy="86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8800" y="775900"/>
            <a:ext cx="997649" cy="33645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0"/>
          <p:cNvSpPr txBox="1"/>
          <p:nvPr/>
        </p:nvSpPr>
        <p:spPr>
          <a:xfrm>
            <a:off x="4148698" y="1318400"/>
            <a:ext cx="25554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it"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  </a:t>
            </a:r>
            <a:r>
              <a:rPr i="1" lang="it"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i="1" lang="it" sz="1100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  <a:t>demonstrator facility for the </a:t>
            </a:r>
            <a:r>
              <a:rPr b="1" i="1" lang="it" sz="1300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  <a:t>LHeC</a:t>
            </a:r>
            <a:r>
              <a:rPr i="1" lang="it"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/>
          </a:p>
        </p:txBody>
      </p:sp>
      <p:sp>
        <p:nvSpPr>
          <p:cNvPr id="168" name="Google Shape;168;p20"/>
          <p:cNvSpPr/>
          <p:nvPr/>
        </p:nvSpPr>
        <p:spPr>
          <a:xfrm>
            <a:off x="7708850" y="2742475"/>
            <a:ext cx="1188000" cy="248400"/>
          </a:xfrm>
          <a:prstGeom prst="wedgeRoundRectCallout">
            <a:avLst>
              <a:gd fmla="val -43" name="adj1"/>
              <a:gd fmla="val -121427" name="adj2"/>
              <a:gd fmla="val 0" name="adj3"/>
            </a:avLst>
          </a:prstGeom>
          <a:solidFill>
            <a:srgbClr val="FAFFF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rPr>
              <a:t>Dump  at</a:t>
            </a:r>
            <a:r>
              <a:rPr lang="it" sz="1000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rPr>
              <a:t>  </a:t>
            </a:r>
            <a:r>
              <a:rPr b="1" lang="it" sz="10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7 MeV</a:t>
            </a:r>
            <a:endParaRPr b="1" sz="1000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9" name="Google Shape;169;p20"/>
          <p:cNvSpPr/>
          <p:nvPr/>
        </p:nvSpPr>
        <p:spPr>
          <a:xfrm>
            <a:off x="6384725" y="3155650"/>
            <a:ext cx="2690400" cy="647700"/>
          </a:xfrm>
          <a:prstGeom prst="wedgeRoundRectCallout">
            <a:avLst>
              <a:gd fmla="val -29744" name="adj1"/>
              <a:gd fmla="val -104115" name="adj2"/>
              <a:gd fmla="val 0" name="adj3"/>
            </a:avLst>
          </a:prstGeom>
          <a:solidFill>
            <a:srgbClr val="FAFFF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rPr>
              <a:t>SRF cavities:  802 MHz,   ± 82 MeV </a:t>
            </a:r>
            <a:endParaRPr sz="1000">
              <a:solidFill>
                <a:schemeClr val="dk2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0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3 accelerating</a:t>
            </a:r>
            <a:r>
              <a:rPr lang="it" sz="1000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rPr>
              <a:t> </a:t>
            </a:r>
            <a:r>
              <a:rPr lang="it" sz="1000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rPr>
              <a:t>+ </a:t>
            </a:r>
            <a:r>
              <a:rPr b="1" lang="it" sz="10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3 decelerating</a:t>
            </a:r>
            <a:r>
              <a:rPr lang="it" sz="1000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rPr>
              <a:t> passes</a:t>
            </a:r>
            <a:endParaRPr sz="1000">
              <a:solidFill>
                <a:schemeClr val="dk2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800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rPr>
              <a:t>250 MeV</a:t>
            </a:r>
            <a:r>
              <a:rPr lang="it" sz="500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rPr>
              <a:t>✖️</a:t>
            </a:r>
            <a:r>
              <a:rPr lang="it" sz="800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rPr>
              <a:t>20 mA = </a:t>
            </a:r>
            <a:r>
              <a:rPr b="1" lang="it" sz="10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5 MW</a:t>
            </a:r>
            <a:r>
              <a:rPr lang="it" sz="1000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rPr>
              <a:t>  (</a:t>
            </a:r>
            <a:r>
              <a:rPr b="1" lang="it" sz="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~95 </a:t>
            </a:r>
            <a:r>
              <a:rPr b="1" lang="it"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%</a:t>
            </a:r>
            <a:r>
              <a:rPr lang="it" sz="800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rPr>
              <a:t> RF → </a:t>
            </a:r>
            <a:r>
              <a:rPr b="1" lang="it" sz="10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250 kW</a:t>
            </a:r>
            <a:r>
              <a:rPr lang="it" sz="1000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rPr>
              <a:t>)</a:t>
            </a:r>
            <a:endParaRPr sz="1000">
              <a:solidFill>
                <a:schemeClr val="dk2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170" name="Google Shape;170;p20"/>
          <p:cNvCxnSpPr/>
          <p:nvPr/>
        </p:nvCxnSpPr>
        <p:spPr>
          <a:xfrm flipH="1">
            <a:off x="3722900" y="791650"/>
            <a:ext cx="929400" cy="275400"/>
          </a:xfrm>
          <a:prstGeom prst="straightConnector1">
            <a:avLst/>
          </a:prstGeom>
          <a:noFill/>
          <a:ln cap="flat" cmpd="sng" w="19050">
            <a:solidFill>
              <a:srgbClr val="A4C2F4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1" name="Google Shape;171;p20"/>
          <p:cNvCxnSpPr/>
          <p:nvPr/>
        </p:nvCxnSpPr>
        <p:spPr>
          <a:xfrm flipH="1">
            <a:off x="4411275" y="791650"/>
            <a:ext cx="453900" cy="246600"/>
          </a:xfrm>
          <a:prstGeom prst="straightConnector1">
            <a:avLst/>
          </a:prstGeom>
          <a:noFill/>
          <a:ln cap="flat" cmpd="sng" w="19050">
            <a:solidFill>
              <a:srgbClr val="A4C2F4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2" name="Google Shape;172;p20"/>
          <p:cNvCxnSpPr/>
          <p:nvPr/>
        </p:nvCxnSpPr>
        <p:spPr>
          <a:xfrm flipH="1">
            <a:off x="4946525" y="781800"/>
            <a:ext cx="80700" cy="256500"/>
          </a:xfrm>
          <a:prstGeom prst="straightConnector1">
            <a:avLst/>
          </a:prstGeom>
          <a:noFill/>
          <a:ln cap="flat" cmpd="sng" w="19050">
            <a:solidFill>
              <a:srgbClr val="A4C2F4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3" name="Google Shape;173;p20"/>
          <p:cNvCxnSpPr/>
          <p:nvPr/>
        </p:nvCxnSpPr>
        <p:spPr>
          <a:xfrm>
            <a:off x="5189275" y="781800"/>
            <a:ext cx="405000" cy="269100"/>
          </a:xfrm>
          <a:prstGeom prst="straightConnector1">
            <a:avLst/>
          </a:prstGeom>
          <a:noFill/>
          <a:ln cap="flat" cmpd="sng" w="19050">
            <a:solidFill>
              <a:srgbClr val="A4C2F4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4" name="Google Shape;174;p20"/>
          <p:cNvCxnSpPr/>
          <p:nvPr/>
        </p:nvCxnSpPr>
        <p:spPr>
          <a:xfrm>
            <a:off x="5373300" y="781800"/>
            <a:ext cx="916500" cy="272400"/>
          </a:xfrm>
          <a:prstGeom prst="straightConnector1">
            <a:avLst/>
          </a:prstGeom>
          <a:noFill/>
          <a:ln cap="flat" cmpd="sng" w="19050">
            <a:solidFill>
              <a:srgbClr val="A4C2F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5" name="Google Shape;175;p20"/>
          <p:cNvSpPr/>
          <p:nvPr/>
        </p:nvSpPr>
        <p:spPr>
          <a:xfrm>
            <a:off x="3681050" y="767750"/>
            <a:ext cx="2625600" cy="3207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chemeClr val="lt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76" name="Google Shape;176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09600" y="40664"/>
            <a:ext cx="1188000" cy="712823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0"/>
          <p:cNvSpPr/>
          <p:nvPr/>
        </p:nvSpPr>
        <p:spPr>
          <a:xfrm>
            <a:off x="5719325" y="4085450"/>
            <a:ext cx="2317800" cy="570000"/>
          </a:xfrm>
          <a:prstGeom prst="wedgeRoundRectCallout">
            <a:avLst>
              <a:gd fmla="val -43811" name="adj1"/>
              <a:gd fmla="val -131702" name="adj2"/>
              <a:gd fmla="val 0" name="adj3"/>
            </a:avLst>
          </a:prstGeom>
          <a:solidFill>
            <a:srgbClr val="FAFFF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rPr>
              <a:t>Injection:   </a:t>
            </a:r>
            <a:r>
              <a:rPr b="1" lang="it" sz="10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7 MeV,  </a:t>
            </a:r>
            <a:r>
              <a:rPr b="1" lang="it" sz="10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500 pC</a:t>
            </a:r>
            <a:r>
              <a:rPr lang="it" sz="1000">
                <a:solidFill>
                  <a:srgbClr val="0D0D0D"/>
                </a:solidFill>
                <a:latin typeface="Roboto Medium"/>
                <a:ea typeface="Roboto Medium"/>
                <a:cs typeface="Roboto Medium"/>
                <a:sym typeface="Roboto Medium"/>
              </a:rPr>
              <a:t>, 40 MHz</a:t>
            </a:r>
            <a:endParaRPr sz="1000">
              <a:solidFill>
                <a:srgbClr val="0D0D0D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it" sz="1000">
                <a:solidFill>
                  <a:srgbClr val="FF0000"/>
                </a:solidFill>
                <a:latin typeface="Roboto Medium"/>
                <a:ea typeface="Roboto Medium"/>
                <a:cs typeface="Roboto Medium"/>
                <a:sym typeface="Roboto Medium"/>
              </a:rPr>
              <a:t>Space-Charge dominated beam</a:t>
            </a:r>
            <a:endParaRPr sz="1000">
              <a:solidFill>
                <a:srgbClr val="FF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78" name="Google Shape;178;p20"/>
          <p:cNvPicPr preferRelativeResize="0"/>
          <p:nvPr/>
        </p:nvPicPr>
        <p:blipFill rotWithShape="1">
          <a:blip r:embed="rId7">
            <a:alphaModFix/>
          </a:blip>
          <a:srcRect b="0" l="3453" r="7759" t="10976"/>
          <a:stretch/>
        </p:blipFill>
        <p:spPr>
          <a:xfrm>
            <a:off x="1849180" y="2912301"/>
            <a:ext cx="1697196" cy="1276349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0"/>
          <p:cNvSpPr txBox="1"/>
          <p:nvPr>
            <p:ph idx="1" type="body"/>
          </p:nvPr>
        </p:nvSpPr>
        <p:spPr>
          <a:xfrm>
            <a:off x="210950" y="1307338"/>
            <a:ext cx="3810000" cy="116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77849" lvl="0" marL="107999" rtl="0" algn="l">
              <a:spcBef>
                <a:spcPts val="0"/>
              </a:spcBef>
              <a:spcAft>
                <a:spcPts val="0"/>
              </a:spcAft>
              <a:buSzPts val="1100"/>
              <a:buFont typeface="Roboto Medium"/>
              <a:buChar char="●"/>
            </a:pPr>
            <a:r>
              <a:rPr lang="it" sz="1100">
                <a:latin typeface="Roboto Medium"/>
                <a:ea typeface="Roboto Medium"/>
                <a:cs typeface="Roboto Medium"/>
                <a:sym typeface="Roboto Medium"/>
              </a:rPr>
              <a:t>lattice design of “Single Turn” &amp; “250 MeV” versions</a:t>
            </a:r>
            <a:endParaRPr sz="1100"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-177849" lvl="0" marL="107999" rtl="0" algn="l">
              <a:spcBef>
                <a:spcPts val="600"/>
              </a:spcBef>
              <a:spcAft>
                <a:spcPts val="0"/>
              </a:spcAft>
              <a:buSzPts val="1100"/>
              <a:buFont typeface="Roboto Medium"/>
              <a:buChar char="●"/>
            </a:pPr>
            <a:r>
              <a:rPr lang="it" sz="1100">
                <a:latin typeface="Roboto Medium"/>
                <a:ea typeface="Roboto Medium"/>
                <a:cs typeface="Roboto Medium"/>
                <a:sym typeface="Roboto Medium"/>
              </a:rPr>
              <a:t>optics</a:t>
            </a:r>
            <a:r>
              <a:rPr lang="it" sz="1100">
                <a:latin typeface="Roboto Medium"/>
                <a:ea typeface="Roboto Medium"/>
                <a:cs typeface="Roboto Medium"/>
                <a:sym typeface="Roboto Medium"/>
              </a:rPr>
              <a:t> matching:</a:t>
            </a:r>
            <a:r>
              <a:rPr lang="it" sz="1100">
                <a:latin typeface="Roboto Medium"/>
                <a:ea typeface="Roboto Medium"/>
                <a:cs typeface="Roboto Medium"/>
                <a:sym typeface="Roboto Medium"/>
              </a:rPr>
              <a:t>  2 low-β IPs, M56=0 and space-charge</a:t>
            </a:r>
            <a:endParaRPr sz="1100"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-177849" lvl="0" marL="107999" rtl="0" algn="l">
              <a:spcBef>
                <a:spcPts val="600"/>
              </a:spcBef>
              <a:spcAft>
                <a:spcPts val="0"/>
              </a:spcAft>
              <a:buSzPts val="1100"/>
              <a:buFont typeface="Roboto Medium"/>
              <a:buChar char="●"/>
            </a:pPr>
            <a:r>
              <a:rPr lang="it" sz="1100">
                <a:latin typeface="Roboto Medium"/>
                <a:ea typeface="Roboto Medium"/>
                <a:cs typeface="Roboto Medium"/>
                <a:sym typeface="Roboto Medium"/>
              </a:rPr>
              <a:t>beam dynamics studies: space-charge and CSR</a:t>
            </a:r>
            <a:endParaRPr sz="1100"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-177849" lvl="0" marL="107999" rtl="0" algn="l">
              <a:spcBef>
                <a:spcPts val="600"/>
              </a:spcBef>
              <a:spcAft>
                <a:spcPts val="600"/>
              </a:spcAft>
              <a:buSzPts val="1100"/>
              <a:buFont typeface="Roboto Medium"/>
              <a:buChar char="●"/>
            </a:pPr>
            <a:r>
              <a:rPr lang="it" sz="1100">
                <a:latin typeface="Roboto Medium"/>
                <a:ea typeface="Roboto Medium"/>
                <a:cs typeface="Roboto Medium"/>
                <a:sym typeface="Roboto Medium"/>
              </a:rPr>
              <a:t>beam diagnostics, tolerances and correction </a:t>
            </a:r>
            <a:r>
              <a:rPr lang="it" sz="1100">
                <a:latin typeface="Roboto Medium"/>
                <a:ea typeface="Roboto Medium"/>
                <a:cs typeface="Roboto Medium"/>
                <a:sym typeface="Roboto Medium"/>
              </a:rPr>
              <a:t>schemes</a:t>
            </a:r>
            <a:endParaRPr sz="1100"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80" name="Google Shape;180;p2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15301" y="2691800"/>
            <a:ext cx="1649024" cy="963649"/>
          </a:xfrm>
          <a:prstGeom prst="rect">
            <a:avLst/>
          </a:prstGeom>
          <a:noFill/>
          <a:ln>
            <a:noFill/>
          </a:ln>
          <a:effectLst>
            <a:outerShdw blurRad="71438" rotWithShape="0" algn="bl" dir="2700000" dist="9525">
              <a:srgbClr val="000000"/>
            </a:outerShdw>
          </a:effectLst>
        </p:spPr>
      </p:pic>
      <p:sp>
        <p:nvSpPr>
          <p:cNvPr id="181" name="Google Shape;181;p20"/>
          <p:cNvSpPr txBox="1"/>
          <p:nvPr/>
        </p:nvSpPr>
        <p:spPr>
          <a:xfrm>
            <a:off x="2026925" y="2668750"/>
            <a:ext cx="1487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it" sz="1000">
                <a:solidFill>
                  <a:srgbClr val="666666"/>
                </a:solidFill>
                <a:latin typeface="Roboto Medium"/>
                <a:ea typeface="Roboto Medium"/>
                <a:cs typeface="Roboto Medium"/>
                <a:sym typeface="Roboto Medium"/>
              </a:rPr>
              <a:t>Quad-scan with SC</a:t>
            </a:r>
            <a:r>
              <a:rPr i="1" lang="it" sz="1000">
                <a:solidFill>
                  <a:srgbClr val="666666"/>
                </a:solidFill>
                <a:latin typeface="Roboto Medium"/>
                <a:ea typeface="Roboto Medium"/>
                <a:cs typeface="Roboto Medium"/>
                <a:sym typeface="Roboto Medium"/>
              </a:rPr>
              <a:t> </a:t>
            </a:r>
            <a:endParaRPr sz="1000">
              <a:solidFill>
                <a:srgbClr val="666666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82" name="Google Shape;182;p20"/>
          <p:cNvSpPr/>
          <p:nvPr/>
        </p:nvSpPr>
        <p:spPr>
          <a:xfrm>
            <a:off x="2467250" y="4188650"/>
            <a:ext cx="1410600" cy="950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3" name="Google Shape;183;p20"/>
          <p:cNvPicPr preferRelativeResize="0"/>
          <p:nvPr/>
        </p:nvPicPr>
        <p:blipFill rotWithShape="1">
          <a:blip r:embed="rId9">
            <a:alphaModFix/>
          </a:blip>
          <a:srcRect b="0" l="45634" r="0" t="26578"/>
          <a:stretch/>
        </p:blipFill>
        <p:spPr>
          <a:xfrm>
            <a:off x="0" y="3775837"/>
            <a:ext cx="2625600" cy="1367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0"/>
          <p:cNvPicPr preferRelativeResize="0"/>
          <p:nvPr/>
        </p:nvPicPr>
        <p:blipFill rotWithShape="1">
          <a:blip r:embed="rId10">
            <a:alphaModFix/>
          </a:blip>
          <a:srcRect b="8568" l="0" r="72336" t="7015"/>
          <a:stretch/>
        </p:blipFill>
        <p:spPr>
          <a:xfrm>
            <a:off x="2595250" y="4210560"/>
            <a:ext cx="1213801" cy="9062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90" name="Google Shape;190;p21"/>
          <p:cNvSpPr txBox="1"/>
          <p:nvPr>
            <p:ph type="title"/>
          </p:nvPr>
        </p:nvSpPr>
        <p:spPr>
          <a:xfrm>
            <a:off x="2750400" y="407475"/>
            <a:ext cx="6129000" cy="4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000">
                <a:solidFill>
                  <a:srgbClr val="000000"/>
                </a:solidFill>
              </a:rPr>
              <a:t>Alex Fomin</a:t>
            </a:r>
            <a:r>
              <a:rPr lang="it" sz="2000">
                <a:solidFill>
                  <a:srgbClr val="1C4587"/>
                </a:solidFill>
              </a:rPr>
              <a:t>    Take home lessons:</a:t>
            </a:r>
            <a:endParaRPr sz="2000">
              <a:solidFill>
                <a:srgbClr val="1C4587"/>
              </a:solidFill>
            </a:endParaRPr>
          </a:p>
        </p:txBody>
      </p:sp>
      <p:sp>
        <p:nvSpPr>
          <p:cNvPr id="191" name="Google Shape;191;p21"/>
          <p:cNvSpPr txBox="1"/>
          <p:nvPr>
            <p:ph idx="1" type="body"/>
          </p:nvPr>
        </p:nvSpPr>
        <p:spPr>
          <a:xfrm>
            <a:off x="0" y="90975"/>
            <a:ext cx="2110800" cy="34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rPr b="1" lang="it" sz="1100">
                <a:solidFill>
                  <a:srgbClr val="666666"/>
                </a:solidFill>
              </a:rPr>
              <a:t>PERLE layout</a:t>
            </a:r>
            <a:r>
              <a:rPr b="1" lang="it" sz="1100">
                <a:solidFill>
                  <a:srgbClr val="666666"/>
                </a:solidFill>
              </a:rPr>
              <a:t>:  merger &amp; diag.</a:t>
            </a:r>
            <a:endParaRPr b="1" sz="1100">
              <a:solidFill>
                <a:srgbClr val="666666"/>
              </a:solidFill>
            </a:endParaRPr>
          </a:p>
        </p:txBody>
      </p:sp>
      <p:pic>
        <p:nvPicPr>
          <p:cNvPr id="192" name="Google Shape;192;p21"/>
          <p:cNvPicPr preferRelativeResize="0"/>
          <p:nvPr/>
        </p:nvPicPr>
        <p:blipFill rotWithShape="1">
          <a:blip r:embed="rId3">
            <a:alphaModFix/>
          </a:blip>
          <a:srcRect b="0" l="3453" r="7759" t="10976"/>
          <a:stretch/>
        </p:blipFill>
        <p:spPr>
          <a:xfrm>
            <a:off x="254525" y="3747528"/>
            <a:ext cx="1856275" cy="1395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1"/>
          <p:cNvPicPr preferRelativeResize="0"/>
          <p:nvPr/>
        </p:nvPicPr>
        <p:blipFill rotWithShape="1">
          <a:blip r:embed="rId4">
            <a:alphaModFix/>
          </a:blip>
          <a:srcRect b="0" l="45634" r="0" t="26578"/>
          <a:stretch/>
        </p:blipFill>
        <p:spPr>
          <a:xfrm>
            <a:off x="0" y="1946662"/>
            <a:ext cx="2820401" cy="146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538" y="376600"/>
            <a:ext cx="2184125" cy="1276351"/>
          </a:xfrm>
          <a:prstGeom prst="rect">
            <a:avLst/>
          </a:prstGeom>
          <a:noFill/>
          <a:ln>
            <a:noFill/>
          </a:ln>
          <a:effectLst>
            <a:outerShdw blurRad="71438" rotWithShape="0" algn="bl" dir="2700000" dist="9525">
              <a:srgbClr val="000000"/>
            </a:outerShdw>
          </a:effectLst>
        </p:spPr>
      </p:pic>
      <p:sp>
        <p:nvSpPr>
          <p:cNvPr id="195" name="Google Shape;195;p21"/>
          <p:cNvSpPr txBox="1"/>
          <p:nvPr/>
        </p:nvSpPr>
        <p:spPr>
          <a:xfrm>
            <a:off x="144475" y="3480475"/>
            <a:ext cx="18564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it" sz="1100">
                <a:solidFill>
                  <a:srgbClr val="666666"/>
                </a:solidFill>
                <a:latin typeface="Roboto Medium"/>
                <a:ea typeface="Roboto Medium"/>
                <a:cs typeface="Roboto Medium"/>
                <a:sym typeface="Roboto Medium"/>
              </a:rPr>
              <a:t>Quad-scan with SC</a:t>
            </a:r>
            <a:r>
              <a:rPr i="1" lang="it" sz="1100">
                <a:solidFill>
                  <a:srgbClr val="666666"/>
                </a:solidFill>
                <a:latin typeface="Roboto Medium"/>
                <a:ea typeface="Roboto Medium"/>
                <a:cs typeface="Roboto Medium"/>
                <a:sym typeface="Roboto Medium"/>
              </a:rPr>
              <a:t> </a:t>
            </a:r>
            <a:endParaRPr sz="1100">
              <a:solidFill>
                <a:srgbClr val="666666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96" name="Google Shape;196;p21"/>
          <p:cNvSpPr/>
          <p:nvPr/>
        </p:nvSpPr>
        <p:spPr>
          <a:xfrm>
            <a:off x="0" y="376600"/>
            <a:ext cx="2296800" cy="13407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7" name="Google Shape;197;p21"/>
          <p:cNvSpPr/>
          <p:nvPr/>
        </p:nvSpPr>
        <p:spPr>
          <a:xfrm>
            <a:off x="0" y="1928550"/>
            <a:ext cx="2690400" cy="14343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8" name="Google Shape;198;p21"/>
          <p:cNvSpPr/>
          <p:nvPr/>
        </p:nvSpPr>
        <p:spPr>
          <a:xfrm>
            <a:off x="202500" y="3747800"/>
            <a:ext cx="1908300" cy="13959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9" name="Google Shape;199;p21"/>
          <p:cNvPicPr preferRelativeResize="0"/>
          <p:nvPr/>
        </p:nvPicPr>
        <p:blipFill rotWithShape="1">
          <a:blip r:embed="rId6">
            <a:alphaModFix/>
          </a:blip>
          <a:srcRect b="31332" l="0" r="51200" t="0"/>
          <a:stretch/>
        </p:blipFill>
        <p:spPr>
          <a:xfrm>
            <a:off x="6459770" y="1609975"/>
            <a:ext cx="2684157" cy="11664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1"/>
          <p:cNvSpPr txBox="1"/>
          <p:nvPr>
            <p:ph idx="1" type="body"/>
          </p:nvPr>
        </p:nvSpPr>
        <p:spPr>
          <a:xfrm>
            <a:off x="2649775" y="937153"/>
            <a:ext cx="3810000" cy="53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77849" lvl="0" marL="107999" rtl="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SzPts val="1100"/>
              <a:buFont typeface="Roboto Medium"/>
              <a:buChar char="●"/>
            </a:pPr>
            <a:r>
              <a:rPr lang="it" sz="1100">
                <a:latin typeface="Roboto Medium"/>
                <a:ea typeface="Roboto Medium"/>
                <a:cs typeface="Roboto Medium"/>
                <a:sym typeface="Roboto Medium"/>
              </a:rPr>
              <a:t>shorter merger  →  less space charge</a:t>
            </a:r>
            <a:br>
              <a:rPr lang="it" sz="1100">
                <a:latin typeface="Roboto Medium"/>
                <a:ea typeface="Roboto Medium"/>
                <a:cs typeface="Roboto Medium"/>
                <a:sym typeface="Roboto Medium"/>
              </a:rPr>
            </a:br>
            <a:r>
              <a:rPr lang="it" sz="1100">
                <a:latin typeface="Roboto Medium"/>
                <a:ea typeface="Roboto Medium"/>
                <a:cs typeface="Roboto Medium"/>
                <a:sym typeface="Roboto Medium"/>
              </a:rPr>
              <a:t>   </a:t>
            </a:r>
            <a:r>
              <a:rPr i="1" lang="it" sz="1000">
                <a:latin typeface="Roboto"/>
                <a:ea typeface="Roboto"/>
                <a:cs typeface="Roboto"/>
                <a:sym typeface="Roboto"/>
              </a:rPr>
              <a:t>( vs  better diagnostics &amp; control )</a:t>
            </a:r>
            <a:endParaRPr sz="1100"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01" name="Google Shape;201;p21"/>
          <p:cNvSpPr/>
          <p:nvPr/>
        </p:nvSpPr>
        <p:spPr>
          <a:xfrm>
            <a:off x="6918825" y="0"/>
            <a:ext cx="2225100" cy="49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2" name="Google Shape;202;p21"/>
          <p:cNvSpPr txBox="1"/>
          <p:nvPr>
            <p:ph idx="1" type="body"/>
          </p:nvPr>
        </p:nvSpPr>
        <p:spPr>
          <a:xfrm>
            <a:off x="7162200" y="134775"/>
            <a:ext cx="1981800" cy="34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600"/>
              </a:spcAft>
              <a:buNone/>
            </a:pPr>
            <a:r>
              <a:rPr b="1" lang="it" sz="1100"/>
              <a:t>CLEAR  layout</a:t>
            </a:r>
            <a:r>
              <a:rPr b="1" lang="it" sz="1200"/>
              <a:t> </a:t>
            </a:r>
            <a:r>
              <a:rPr b="1" lang="it" sz="800"/>
              <a:t>( &lt; 4.5 MeV part )</a:t>
            </a:r>
            <a:endParaRPr b="1" sz="800"/>
          </a:p>
        </p:txBody>
      </p:sp>
      <p:pic>
        <p:nvPicPr>
          <p:cNvPr id="203" name="Google Shape;203;p21"/>
          <p:cNvPicPr preferRelativeResize="0"/>
          <p:nvPr/>
        </p:nvPicPr>
        <p:blipFill rotWithShape="1">
          <a:blip r:embed="rId6">
            <a:alphaModFix/>
          </a:blip>
          <a:srcRect b="49662" l="67574" r="0" t="0"/>
          <a:stretch/>
        </p:blipFill>
        <p:spPr>
          <a:xfrm>
            <a:off x="7162200" y="483675"/>
            <a:ext cx="1981799" cy="950057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1"/>
          <p:cNvSpPr/>
          <p:nvPr/>
        </p:nvSpPr>
        <p:spPr>
          <a:xfrm>
            <a:off x="7133475" y="2506375"/>
            <a:ext cx="2010300" cy="34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5" name="Google Shape;205;p21"/>
          <p:cNvSpPr/>
          <p:nvPr/>
        </p:nvSpPr>
        <p:spPr>
          <a:xfrm>
            <a:off x="6918825" y="2604400"/>
            <a:ext cx="479400" cy="207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06" name="Google Shape;206;p21"/>
          <p:cNvPicPr preferRelativeResize="0"/>
          <p:nvPr/>
        </p:nvPicPr>
        <p:blipFill rotWithShape="1">
          <a:blip r:embed="rId7">
            <a:alphaModFix/>
          </a:blip>
          <a:srcRect b="0" l="0" r="3993" t="0"/>
          <a:stretch/>
        </p:blipFill>
        <p:spPr>
          <a:xfrm>
            <a:off x="2339462" y="3319325"/>
            <a:ext cx="2577012" cy="139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1"/>
          <p:cNvPicPr preferRelativeResize="0"/>
          <p:nvPr/>
        </p:nvPicPr>
        <p:blipFill rotWithShape="1">
          <a:blip r:embed="rId8">
            <a:alphaModFix/>
          </a:blip>
          <a:srcRect b="0" l="0" r="1448" t="0"/>
          <a:stretch/>
        </p:blipFill>
        <p:spPr>
          <a:xfrm>
            <a:off x="5111250" y="3324375"/>
            <a:ext cx="2820400" cy="136437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1"/>
          <p:cNvSpPr txBox="1"/>
          <p:nvPr>
            <p:ph idx="1" type="body"/>
          </p:nvPr>
        </p:nvSpPr>
        <p:spPr>
          <a:xfrm>
            <a:off x="6966699" y="3537760"/>
            <a:ext cx="1213800" cy="2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rPr lang="it" sz="900"/>
              <a:t>Injection (Offset)</a:t>
            </a:r>
            <a:endParaRPr sz="900"/>
          </a:p>
        </p:txBody>
      </p:sp>
      <p:sp>
        <p:nvSpPr>
          <p:cNvPr id="209" name="Google Shape;209;p21"/>
          <p:cNvSpPr txBox="1"/>
          <p:nvPr>
            <p:ph idx="1" type="body"/>
          </p:nvPr>
        </p:nvSpPr>
        <p:spPr>
          <a:xfrm>
            <a:off x="6298107" y="3692604"/>
            <a:ext cx="599100" cy="2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rPr b="1" lang="it" sz="900">
                <a:solidFill>
                  <a:srgbClr val="CC0000"/>
                </a:solidFill>
              </a:rPr>
              <a:t>less SC</a:t>
            </a:r>
            <a:endParaRPr b="1" sz="900">
              <a:solidFill>
                <a:srgbClr val="CC0000"/>
              </a:solidFill>
            </a:endParaRPr>
          </a:p>
        </p:txBody>
      </p:sp>
      <p:sp>
        <p:nvSpPr>
          <p:cNvPr id="210" name="Google Shape;210;p21"/>
          <p:cNvSpPr txBox="1"/>
          <p:nvPr>
            <p:ph idx="1" type="body"/>
          </p:nvPr>
        </p:nvSpPr>
        <p:spPr>
          <a:xfrm>
            <a:off x="5466446" y="3747794"/>
            <a:ext cx="696900" cy="2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rPr b="1" lang="it" sz="900">
                <a:solidFill>
                  <a:srgbClr val="CC0000"/>
                </a:solidFill>
              </a:rPr>
              <a:t>more SC</a:t>
            </a:r>
            <a:endParaRPr b="1" sz="900">
              <a:solidFill>
                <a:srgbClr val="CC0000"/>
              </a:solidFill>
            </a:endParaRPr>
          </a:p>
        </p:txBody>
      </p:sp>
      <p:sp>
        <p:nvSpPr>
          <p:cNvPr id="211" name="Google Shape;211;p21"/>
          <p:cNvSpPr txBox="1"/>
          <p:nvPr>
            <p:ph idx="1" type="body"/>
          </p:nvPr>
        </p:nvSpPr>
        <p:spPr>
          <a:xfrm>
            <a:off x="6371214" y="3834471"/>
            <a:ext cx="387600" cy="2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rPr b="1" lang="it" sz="1000">
                <a:solidFill>
                  <a:srgbClr val="CC0000"/>
                </a:solidFill>
              </a:rPr>
              <a:t>???</a:t>
            </a:r>
            <a:endParaRPr b="1" sz="1000">
              <a:solidFill>
                <a:srgbClr val="CC0000"/>
              </a:solidFill>
            </a:endParaRPr>
          </a:p>
        </p:txBody>
      </p:sp>
      <p:sp>
        <p:nvSpPr>
          <p:cNvPr id="212" name="Google Shape;212;p21"/>
          <p:cNvSpPr txBox="1"/>
          <p:nvPr>
            <p:ph idx="1" type="body"/>
          </p:nvPr>
        </p:nvSpPr>
        <p:spPr>
          <a:xfrm>
            <a:off x="6854791" y="4455275"/>
            <a:ext cx="1240200" cy="2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rPr i="1" lang="it" sz="800">
                <a:solidFill>
                  <a:srgbClr val="38761D"/>
                </a:solidFill>
              </a:rPr>
              <a:t>Qv=4.23</a:t>
            </a:r>
            <a:r>
              <a:rPr i="1" lang="it" sz="800"/>
              <a:t>   </a:t>
            </a:r>
            <a:r>
              <a:rPr i="1" lang="it" sz="800">
                <a:solidFill>
                  <a:srgbClr val="CC0000"/>
                </a:solidFill>
              </a:rPr>
              <a:t>Qh=4.17</a:t>
            </a:r>
            <a:endParaRPr i="1" sz="800">
              <a:solidFill>
                <a:srgbClr val="CC0000"/>
              </a:solidFill>
            </a:endParaRPr>
          </a:p>
        </p:txBody>
      </p:sp>
      <p:sp>
        <p:nvSpPr>
          <p:cNvPr id="213" name="Google Shape;213;p21"/>
          <p:cNvSpPr txBox="1"/>
          <p:nvPr>
            <p:ph idx="1" type="body"/>
          </p:nvPr>
        </p:nvSpPr>
        <p:spPr>
          <a:xfrm>
            <a:off x="6580025" y="1580925"/>
            <a:ext cx="1981800" cy="34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600"/>
              </a:spcAft>
              <a:buNone/>
            </a:pPr>
            <a:r>
              <a:rPr b="1" lang="it" sz="1100"/>
              <a:t>CLEAR  layout </a:t>
            </a:r>
            <a:r>
              <a:rPr b="1" lang="it" sz="800"/>
              <a:t>( diagnostics )</a:t>
            </a:r>
            <a:endParaRPr b="1" sz="800"/>
          </a:p>
        </p:txBody>
      </p:sp>
      <p:sp>
        <p:nvSpPr>
          <p:cNvPr id="214" name="Google Shape;214;p21"/>
          <p:cNvSpPr/>
          <p:nvPr/>
        </p:nvSpPr>
        <p:spPr>
          <a:xfrm>
            <a:off x="8191600" y="3007051"/>
            <a:ext cx="548700" cy="530700"/>
          </a:xfrm>
          <a:prstGeom prst="ellipse">
            <a:avLst/>
          </a:prstGeom>
          <a:solidFill>
            <a:srgbClr val="EA9999"/>
          </a:solidFill>
          <a:ln cap="flat" cmpd="sng" w="1905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5" name="Google Shape;215;p21"/>
          <p:cNvSpPr/>
          <p:nvPr/>
        </p:nvSpPr>
        <p:spPr>
          <a:xfrm>
            <a:off x="8095000" y="3949313"/>
            <a:ext cx="741900" cy="162000"/>
          </a:xfrm>
          <a:prstGeom prst="ellipse">
            <a:avLst/>
          </a:prstGeom>
          <a:solidFill>
            <a:srgbClr val="EA9999"/>
          </a:solidFill>
          <a:ln cap="flat" cmpd="sng" w="1905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6" name="Google Shape;216;p21"/>
          <p:cNvSpPr/>
          <p:nvPr/>
        </p:nvSpPr>
        <p:spPr>
          <a:xfrm>
            <a:off x="8204950" y="3985463"/>
            <a:ext cx="522000" cy="89700"/>
          </a:xfrm>
          <a:prstGeom prst="ellipse">
            <a:avLst/>
          </a:prstGeom>
          <a:solidFill>
            <a:srgbClr val="6D9EEB"/>
          </a:solidFill>
          <a:ln cap="flat" cmpd="sng" w="19050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7" name="Google Shape;217;p21"/>
          <p:cNvSpPr/>
          <p:nvPr/>
        </p:nvSpPr>
        <p:spPr>
          <a:xfrm>
            <a:off x="8418700" y="3227550"/>
            <a:ext cx="94500" cy="89700"/>
          </a:xfrm>
          <a:prstGeom prst="ellipse">
            <a:avLst/>
          </a:prstGeom>
          <a:solidFill>
            <a:srgbClr val="6D9EEB"/>
          </a:solidFill>
          <a:ln cap="flat" cmpd="sng" w="19050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8" name="Google Shape;218;p21"/>
          <p:cNvSpPr txBox="1"/>
          <p:nvPr>
            <p:ph idx="1" type="body"/>
          </p:nvPr>
        </p:nvSpPr>
        <p:spPr>
          <a:xfrm>
            <a:off x="7931650" y="2723750"/>
            <a:ext cx="1068600" cy="2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600"/>
              </a:spcAft>
              <a:buNone/>
            </a:pPr>
            <a:r>
              <a:rPr b="1" lang="it" sz="900">
                <a:solidFill>
                  <a:srgbClr val="CC0000"/>
                </a:solidFill>
              </a:rPr>
              <a:t>more SC in Vert.</a:t>
            </a:r>
            <a:endParaRPr b="1" sz="900">
              <a:solidFill>
                <a:srgbClr val="CC0000"/>
              </a:solidFill>
            </a:endParaRPr>
          </a:p>
        </p:txBody>
      </p:sp>
      <p:sp>
        <p:nvSpPr>
          <p:cNvPr id="219" name="Google Shape;219;p21"/>
          <p:cNvSpPr txBox="1"/>
          <p:nvPr>
            <p:ph idx="1" type="body"/>
          </p:nvPr>
        </p:nvSpPr>
        <p:spPr>
          <a:xfrm>
            <a:off x="7931650" y="3644525"/>
            <a:ext cx="1068600" cy="2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600"/>
              </a:spcAft>
              <a:buNone/>
            </a:pPr>
            <a:r>
              <a:rPr b="1" lang="it" sz="900">
                <a:solidFill>
                  <a:srgbClr val="CC0000"/>
                </a:solidFill>
              </a:rPr>
              <a:t>less </a:t>
            </a:r>
            <a:r>
              <a:rPr b="1" lang="it" sz="900">
                <a:solidFill>
                  <a:srgbClr val="CC0000"/>
                </a:solidFill>
              </a:rPr>
              <a:t>SC in Vert.</a:t>
            </a:r>
            <a:endParaRPr b="1" sz="900">
              <a:solidFill>
                <a:srgbClr val="CC0000"/>
              </a:solidFill>
            </a:endParaRPr>
          </a:p>
        </p:txBody>
      </p:sp>
      <p:sp>
        <p:nvSpPr>
          <p:cNvPr id="220" name="Google Shape;220;p21"/>
          <p:cNvSpPr txBox="1"/>
          <p:nvPr>
            <p:ph idx="1" type="body"/>
          </p:nvPr>
        </p:nvSpPr>
        <p:spPr>
          <a:xfrm>
            <a:off x="8065014" y="4201063"/>
            <a:ext cx="905100" cy="2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rPr b="1" lang="it" sz="1000">
                <a:solidFill>
                  <a:srgbClr val="CC0000"/>
                </a:solidFill>
              </a:rPr>
              <a:t>not </a:t>
            </a:r>
            <a:r>
              <a:rPr b="1" lang="it" sz="1000">
                <a:solidFill>
                  <a:srgbClr val="CC0000"/>
                </a:solidFill>
              </a:rPr>
              <a:t>enough painting ???</a:t>
            </a:r>
            <a:endParaRPr b="1" sz="1000">
              <a:solidFill>
                <a:srgbClr val="CC0000"/>
              </a:solidFill>
            </a:endParaRPr>
          </a:p>
        </p:txBody>
      </p:sp>
      <p:pic>
        <p:nvPicPr>
          <p:cNvPr id="221" name="Google Shape;221;p21"/>
          <p:cNvPicPr preferRelativeResize="0"/>
          <p:nvPr/>
        </p:nvPicPr>
        <p:blipFill rotWithShape="1">
          <a:blip r:embed="rId9">
            <a:alphaModFix/>
          </a:blip>
          <a:srcRect b="8568" l="0" r="72336" t="7015"/>
          <a:stretch/>
        </p:blipFill>
        <p:spPr>
          <a:xfrm>
            <a:off x="2836325" y="2118610"/>
            <a:ext cx="1213801" cy="906278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21"/>
          <p:cNvSpPr/>
          <p:nvPr/>
        </p:nvSpPr>
        <p:spPr>
          <a:xfrm>
            <a:off x="2880700" y="2070875"/>
            <a:ext cx="1213800" cy="9501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3" name="Google Shape;223;p21"/>
          <p:cNvSpPr txBox="1"/>
          <p:nvPr/>
        </p:nvSpPr>
        <p:spPr>
          <a:xfrm>
            <a:off x="2649767" y="1514675"/>
            <a:ext cx="4071600" cy="5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77849" lvl="0" marL="107999" rtl="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dk2"/>
              </a:buClr>
              <a:buSzPts val="1100"/>
              <a:buFont typeface="Roboto Medium"/>
              <a:buChar char="●"/>
            </a:pPr>
            <a:r>
              <a:rPr lang="it" sz="1100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rPr>
              <a:t>saw “in flesh” and played with the diagnostic line</a:t>
            </a:r>
            <a:br>
              <a:rPr lang="it" sz="1100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rPr>
            </a:br>
            <a:r>
              <a:rPr lang="it" sz="1100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rPr>
              <a:t>similar to one we design for PELRE  </a:t>
            </a:r>
            <a:r>
              <a:rPr i="1" lang="it"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(but without SC )</a:t>
            </a:r>
            <a:endParaRPr sz="1100">
              <a:solidFill>
                <a:schemeClr val="dk2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24" name="Google Shape;224;p21"/>
          <p:cNvSpPr txBox="1"/>
          <p:nvPr/>
        </p:nvSpPr>
        <p:spPr>
          <a:xfrm>
            <a:off x="2690400" y="3057488"/>
            <a:ext cx="4279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77849" lvl="0" marL="107999" rtl="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dk2"/>
              </a:buClr>
              <a:buSzPts val="1100"/>
              <a:buFont typeface="Roboto Medium"/>
              <a:buChar char="●"/>
            </a:pPr>
            <a:r>
              <a:rPr lang="it" sz="1100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rPr>
              <a:t>Measurements with Space Charge effect at PS Booster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25" name="Google Shape;225;p21"/>
          <p:cNvSpPr/>
          <p:nvPr/>
        </p:nvSpPr>
        <p:spPr>
          <a:xfrm>
            <a:off x="3203525" y="3324375"/>
            <a:ext cx="1009800" cy="14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6" name="Google Shape;226;p21"/>
          <p:cNvSpPr/>
          <p:nvPr/>
        </p:nvSpPr>
        <p:spPr>
          <a:xfrm>
            <a:off x="5435550" y="3324375"/>
            <a:ext cx="1336800" cy="14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