
<file path=[Content_Types].xml><?xml version="1.0" encoding="utf-8"?>
<Types xmlns="http://schemas.openxmlformats.org/package/2006/content-types">
  <Default Extension="gif" ContentType="image/gif"/>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45"/>
  </p:notesMasterIdLst>
  <p:sldIdLst>
    <p:sldId id="329" r:id="rId2"/>
    <p:sldId id="398" r:id="rId3"/>
    <p:sldId id="399" r:id="rId4"/>
    <p:sldId id="402" r:id="rId5"/>
    <p:sldId id="401" r:id="rId6"/>
    <p:sldId id="400" r:id="rId7"/>
    <p:sldId id="403" r:id="rId8"/>
    <p:sldId id="404" r:id="rId9"/>
    <p:sldId id="258" r:id="rId10"/>
    <p:sldId id="260" r:id="rId11"/>
    <p:sldId id="261" r:id="rId12"/>
    <p:sldId id="262" r:id="rId13"/>
    <p:sldId id="583" r:id="rId14"/>
    <p:sldId id="575" r:id="rId15"/>
    <p:sldId id="576" r:id="rId16"/>
    <p:sldId id="577" r:id="rId17"/>
    <p:sldId id="578" r:id="rId18"/>
    <p:sldId id="580" r:id="rId19"/>
    <p:sldId id="582" r:id="rId20"/>
    <p:sldId id="263" r:id="rId21"/>
    <p:sldId id="573" r:id="rId22"/>
    <p:sldId id="574" r:id="rId23"/>
    <p:sldId id="579" r:id="rId24"/>
    <p:sldId id="584" r:id="rId25"/>
    <p:sldId id="443" r:id="rId26"/>
    <p:sldId id="568" r:id="rId27"/>
    <p:sldId id="566" r:id="rId28"/>
    <p:sldId id="569" r:id="rId29"/>
    <p:sldId id="570" r:id="rId30"/>
    <p:sldId id="571" r:id="rId31"/>
    <p:sldId id="585" r:id="rId32"/>
    <p:sldId id="586" r:id="rId33"/>
    <p:sldId id="587" r:id="rId34"/>
    <p:sldId id="588" r:id="rId35"/>
    <p:sldId id="589" r:id="rId36"/>
    <p:sldId id="590" r:id="rId37"/>
    <p:sldId id="591" r:id="rId38"/>
    <p:sldId id="592" r:id="rId39"/>
    <p:sldId id="593" r:id="rId40"/>
    <p:sldId id="595" r:id="rId41"/>
    <p:sldId id="594" r:id="rId42"/>
    <p:sldId id="597" r:id="rId43"/>
    <p:sldId id="596" r:id="rId44"/>
  </p:sldIdLst>
  <p:sldSz cx="12192000" cy="6858000"/>
  <p:notesSz cx="6858000" cy="9144000"/>
  <p:defaultText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20B3B873-84EB-453B-B57D-B0E4870FD640}">
          <p14:sldIdLst>
            <p14:sldId id="329"/>
            <p14:sldId id="398"/>
            <p14:sldId id="399"/>
            <p14:sldId id="402"/>
            <p14:sldId id="401"/>
            <p14:sldId id="400"/>
            <p14:sldId id="403"/>
            <p14:sldId id="404"/>
            <p14:sldId id="258"/>
            <p14:sldId id="260"/>
            <p14:sldId id="261"/>
            <p14:sldId id="262"/>
            <p14:sldId id="583"/>
            <p14:sldId id="575"/>
            <p14:sldId id="576"/>
            <p14:sldId id="577"/>
            <p14:sldId id="578"/>
            <p14:sldId id="580"/>
            <p14:sldId id="582"/>
            <p14:sldId id="263"/>
            <p14:sldId id="573"/>
            <p14:sldId id="574"/>
            <p14:sldId id="579"/>
            <p14:sldId id="584"/>
            <p14:sldId id="443"/>
            <p14:sldId id="568"/>
            <p14:sldId id="566"/>
            <p14:sldId id="569"/>
            <p14:sldId id="570"/>
            <p14:sldId id="571"/>
            <p14:sldId id="585"/>
            <p14:sldId id="586"/>
            <p14:sldId id="587"/>
            <p14:sldId id="588"/>
            <p14:sldId id="589"/>
            <p14:sldId id="590"/>
            <p14:sldId id="591"/>
            <p14:sldId id="592"/>
            <p14:sldId id="593"/>
            <p14:sldId id="595"/>
            <p14:sldId id="594"/>
            <p14:sldId id="597"/>
            <p14:sldId id="596"/>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131FF"/>
    <a:srgbClr val="70AD47"/>
    <a:srgbClr val="00B050"/>
    <a:srgbClr val="002060"/>
    <a:srgbClr val="000000"/>
    <a:srgbClr val="33996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4599F94E-CEE6-441E-89CC-EB005ECD8F06}">
      <a14:m xmlns:a14="http://schemas.microsoft.com/office/drawing/2010/main">
        <m:mathPr xmlns:m="http://schemas.openxmlformats.org/officeDocument/2006/math">
          <m:brkBin m:val="before"/>
          <m:brkBinSub m:val="--"/>
        </m:mathPr>
      </a14:m>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5A111915-BE36-4E01-A7E5-04B1672EAD32}" styleName="Light Style 2 - Accent 5">
    <a:wholeTbl>
      <a:tcTxStyle>
        <a:fontRef idx="minor">
          <a:scrgbClr r="0" g="0" b="0"/>
        </a:fontRef>
        <a:schemeClr val="tx1"/>
      </a:tcTxStyle>
      <a:tcStyle>
        <a:tcBdr>
          <a:left>
            <a:lnRef idx="1">
              <a:schemeClr val="accent5"/>
            </a:lnRef>
          </a:left>
          <a:right>
            <a:lnRef idx="1">
              <a:schemeClr val="accent5"/>
            </a:lnRef>
          </a:right>
          <a:top>
            <a:lnRef idx="1">
              <a:schemeClr val="accent5"/>
            </a:lnRef>
          </a:top>
          <a:bottom>
            <a:lnRef idx="1">
              <a:schemeClr val="accent5"/>
            </a:lnRef>
          </a:bottom>
          <a:insideH>
            <a:ln>
              <a:noFill/>
            </a:ln>
          </a:insideH>
          <a:insideV>
            <a:ln>
              <a:noFill/>
            </a:ln>
          </a:insideV>
        </a:tcBdr>
        <a:fill>
          <a:noFill/>
        </a:fill>
      </a:tcStyle>
    </a:wholeTbl>
    <a:band1H>
      <a:tcStyle>
        <a:tcBdr>
          <a:top>
            <a:lnRef idx="1">
              <a:schemeClr val="accent5"/>
            </a:lnRef>
          </a:top>
          <a:bottom>
            <a:lnRef idx="1">
              <a:schemeClr val="accent5"/>
            </a:lnRef>
          </a:bottom>
        </a:tcBdr>
      </a:tcStyle>
    </a:band1H>
    <a:band1V>
      <a:tcStyle>
        <a:tcBdr>
          <a:left>
            <a:lnRef idx="1">
              <a:schemeClr val="accent5"/>
            </a:lnRef>
          </a:left>
          <a:right>
            <a:lnRef idx="1">
              <a:schemeClr val="accent5"/>
            </a:lnRef>
          </a:right>
        </a:tcBdr>
      </a:tcStyle>
    </a:band1V>
    <a:band2V>
      <a:tcStyle>
        <a:tcBdr>
          <a:left>
            <a:lnRef idx="1">
              <a:schemeClr val="accent5"/>
            </a:lnRef>
          </a:left>
          <a:right>
            <a:lnRef idx="1">
              <a:schemeClr val="accent5"/>
            </a:lnRef>
          </a:right>
        </a:tcBdr>
      </a:tcStyle>
    </a:band2V>
    <a:lastCol>
      <a:tcTxStyle b="on"/>
      <a:tcStyle>
        <a:tcBdr/>
      </a:tcStyle>
    </a:lastCol>
    <a:firstCol>
      <a:tcTxStyle b="on"/>
      <a:tcStyle>
        <a:tcBdr/>
      </a:tcStyle>
    </a:firstCol>
    <a:lastRow>
      <a:tcTxStyle b="on"/>
      <a:tcStyle>
        <a:tcBdr>
          <a:top>
            <a:ln w="50800" cmpd="dbl">
              <a:solidFill>
                <a:schemeClr val="accent5"/>
              </a:solidFill>
            </a:ln>
          </a:top>
        </a:tcBdr>
      </a:tcStyle>
    </a:lastRow>
    <a:firstRow>
      <a:tcTxStyle b="on">
        <a:fontRef idx="minor">
          <a:scrgbClr r="0" g="0" b="0"/>
        </a:fontRef>
        <a:schemeClr val="bg1"/>
      </a:tcTxStyle>
      <a:tcStyle>
        <a:tcBdr/>
        <a:fillRef idx="1">
          <a:schemeClr val="accent5"/>
        </a:fillRef>
      </a:tcStyle>
    </a:firstRow>
  </a:tblStyle>
  <a:tblStyle styleId="{FABFCF23-3B69-468F-B69F-88F6DE6A72F2}" styleName="Medium Style 1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D7AC3CCA-C797-4891-BE02-D94E43425B78}" styleName="Medium Style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6020" autoAdjust="0"/>
    <p:restoredTop sz="94111" autoAdjust="0"/>
  </p:normalViewPr>
  <p:slideViewPr>
    <p:cSldViewPr snapToGrid="0">
      <p:cViewPr varScale="1">
        <p:scale>
          <a:sx n="119" d="100"/>
          <a:sy n="119" d="100"/>
        </p:scale>
        <p:origin x="200" y="76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heme" Target="theme/theme1.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presProps" Target="presProps.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l-GR"/>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A4C0F80-6607-4BDC-9DCB-D39546E94B0B}" type="datetimeFigureOut">
              <a:rPr lang="el-GR" smtClean="0"/>
              <a:t>30/5/24</a:t>
            </a:fld>
            <a:endParaRPr lang="el-GR"/>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l-GR"/>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l-G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l-GR"/>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4CEC25E-25DD-442A-9939-BAC3109D098C}" type="slidenum">
              <a:rPr lang="el-GR" smtClean="0"/>
              <a:t>‹#›</a:t>
            </a:fld>
            <a:endParaRPr lang="el-GR"/>
          </a:p>
        </p:txBody>
      </p:sp>
    </p:spTree>
    <p:extLst>
      <p:ext uri="{BB962C8B-B14F-4D97-AF65-F5344CB8AC3E}">
        <p14:creationId xmlns:p14="http://schemas.microsoft.com/office/powerpoint/2010/main" val="19603672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l-GR" dirty="0"/>
          </a:p>
        </p:txBody>
      </p:sp>
      <p:sp>
        <p:nvSpPr>
          <p:cNvPr id="4" name="Slide Number Placeholder 3"/>
          <p:cNvSpPr>
            <a:spLocks noGrp="1"/>
          </p:cNvSpPr>
          <p:nvPr>
            <p:ph type="sldNum" sz="quarter" idx="5"/>
          </p:nvPr>
        </p:nvSpPr>
        <p:spPr/>
        <p:txBody>
          <a:bodyPr/>
          <a:lstStyle/>
          <a:p>
            <a:fld id="{84CEC25E-25DD-442A-9939-BAC3109D098C}" type="slidenum">
              <a:rPr lang="el-GR" smtClean="0"/>
              <a:t>1</a:t>
            </a:fld>
            <a:endParaRPr lang="el-GR"/>
          </a:p>
        </p:txBody>
      </p:sp>
    </p:spTree>
    <p:extLst>
      <p:ext uri="{BB962C8B-B14F-4D97-AF65-F5344CB8AC3E}">
        <p14:creationId xmlns:p14="http://schemas.microsoft.com/office/powerpoint/2010/main" val="324845093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H" dirty="0"/>
          </a:p>
        </p:txBody>
      </p:sp>
      <p:sp>
        <p:nvSpPr>
          <p:cNvPr id="4" name="Slide Number Placeholder 3"/>
          <p:cNvSpPr>
            <a:spLocks noGrp="1"/>
          </p:cNvSpPr>
          <p:nvPr>
            <p:ph type="sldNum" sz="quarter" idx="5"/>
          </p:nvPr>
        </p:nvSpPr>
        <p:spPr/>
        <p:txBody>
          <a:bodyPr/>
          <a:lstStyle/>
          <a:p>
            <a:fld id="{84CEC25E-25DD-442A-9939-BAC3109D098C}" type="slidenum">
              <a:rPr lang="el-GR" smtClean="0"/>
              <a:t>21</a:t>
            </a:fld>
            <a:endParaRPr lang="el-GR"/>
          </a:p>
        </p:txBody>
      </p:sp>
    </p:spTree>
    <p:extLst>
      <p:ext uri="{BB962C8B-B14F-4D97-AF65-F5344CB8AC3E}">
        <p14:creationId xmlns:p14="http://schemas.microsoft.com/office/powerpoint/2010/main" val="62040150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bg>
      <p:bgPr>
        <a:solidFill>
          <a:srgbClr val="002060"/>
        </a:solidFill>
        <a:effectLst/>
      </p:bgPr>
    </p:bg>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7BA68029-9404-4FD9-AEED-AC42551B943E}"/>
              </a:ext>
            </a:extLst>
          </p:cNvPr>
          <p:cNvSpPr>
            <a:spLocks noGrp="1"/>
          </p:cNvSpPr>
          <p:nvPr>
            <p:ph type="subTitle" idx="1"/>
          </p:nvPr>
        </p:nvSpPr>
        <p:spPr>
          <a:xfrm>
            <a:off x="1524000" y="3749518"/>
            <a:ext cx="9144000" cy="1488688"/>
          </a:xfrm>
        </p:spPr>
        <p:txBody>
          <a:bodyPr/>
          <a:lstStyle>
            <a:lvl1pPr marL="0" indent="0" algn="ctr">
              <a:buNone/>
              <a:defRPr sz="2400" b="0" i="0">
                <a:solidFill>
                  <a:schemeClr val="bg1"/>
                </a:solidFill>
                <a:latin typeface="LM Roman 10" pitchFamily="2" charset="77"/>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endParaRPr lang="el-GR" dirty="0"/>
          </a:p>
        </p:txBody>
      </p:sp>
      <p:sp>
        <p:nvSpPr>
          <p:cNvPr id="7" name="Title 6">
            <a:extLst>
              <a:ext uri="{FF2B5EF4-FFF2-40B4-BE49-F238E27FC236}">
                <a16:creationId xmlns:a16="http://schemas.microsoft.com/office/drawing/2014/main" id="{D8DA81AF-8045-4D66-B80D-9CD0CFD532BB}"/>
              </a:ext>
            </a:extLst>
          </p:cNvPr>
          <p:cNvSpPr>
            <a:spLocks noGrp="1"/>
          </p:cNvSpPr>
          <p:nvPr>
            <p:ph type="title"/>
          </p:nvPr>
        </p:nvSpPr>
        <p:spPr>
          <a:xfrm>
            <a:off x="838200" y="604275"/>
            <a:ext cx="10515600" cy="2631293"/>
          </a:xfrm>
        </p:spPr>
        <p:txBody>
          <a:bodyPr/>
          <a:lstStyle>
            <a:lvl1pPr algn="ctr">
              <a:defRPr b="0">
                <a:solidFill>
                  <a:schemeClr val="bg1"/>
                </a:solidFill>
              </a:defRPr>
            </a:lvl1pPr>
          </a:lstStyle>
          <a:p>
            <a:r>
              <a:rPr lang="en-US" dirty="0"/>
              <a:t>Click to edit Master title style</a:t>
            </a:r>
            <a:endParaRPr lang="el-GR" dirty="0"/>
          </a:p>
        </p:txBody>
      </p:sp>
      <p:sp>
        <p:nvSpPr>
          <p:cNvPr id="11" name="Subtitle 2">
            <a:extLst>
              <a:ext uri="{FF2B5EF4-FFF2-40B4-BE49-F238E27FC236}">
                <a16:creationId xmlns:a16="http://schemas.microsoft.com/office/drawing/2014/main" id="{07A3C1ED-B612-48E4-A0DE-89EAB2F08E65}"/>
              </a:ext>
            </a:extLst>
          </p:cNvPr>
          <p:cNvSpPr txBox="1">
            <a:spLocks/>
          </p:cNvSpPr>
          <p:nvPr userDrawn="1"/>
        </p:nvSpPr>
        <p:spPr>
          <a:xfrm>
            <a:off x="2504049" y="6030350"/>
            <a:ext cx="7183902" cy="827650"/>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bg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endParaRPr lang="el-GR" b="0" i="0" dirty="0"/>
          </a:p>
        </p:txBody>
      </p:sp>
      <p:sp>
        <p:nvSpPr>
          <p:cNvPr id="13" name="Subtitle 2">
            <a:extLst>
              <a:ext uri="{FF2B5EF4-FFF2-40B4-BE49-F238E27FC236}">
                <a16:creationId xmlns:a16="http://schemas.microsoft.com/office/drawing/2014/main" id="{2FB6852E-C5B3-492D-AB95-AA4156175F0E}"/>
              </a:ext>
            </a:extLst>
          </p:cNvPr>
          <p:cNvSpPr txBox="1">
            <a:spLocks/>
          </p:cNvSpPr>
          <p:nvPr userDrawn="1"/>
        </p:nvSpPr>
        <p:spPr>
          <a:xfrm>
            <a:off x="2420983" y="5707334"/>
            <a:ext cx="7350034" cy="1092781"/>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bg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endParaRPr lang="el-GR" b="0" i="0" dirty="0"/>
          </a:p>
        </p:txBody>
      </p:sp>
    </p:spTree>
    <p:extLst>
      <p:ext uri="{BB962C8B-B14F-4D97-AF65-F5344CB8AC3E}">
        <p14:creationId xmlns:p14="http://schemas.microsoft.com/office/powerpoint/2010/main" val="203105849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60A34F-51F8-48E3-9119-A48594E07726}"/>
              </a:ext>
            </a:extLst>
          </p:cNvPr>
          <p:cNvSpPr>
            <a:spLocks noGrp="1"/>
          </p:cNvSpPr>
          <p:nvPr>
            <p:ph type="title"/>
          </p:nvPr>
        </p:nvSpPr>
        <p:spPr/>
        <p:txBody>
          <a:bodyPr/>
          <a:lstStyle/>
          <a:p>
            <a:r>
              <a:rPr lang="en-US"/>
              <a:t>Click to edit Master title style</a:t>
            </a:r>
            <a:endParaRPr lang="el-GR"/>
          </a:p>
        </p:txBody>
      </p:sp>
      <p:sp>
        <p:nvSpPr>
          <p:cNvPr id="3" name="Vertical Text Placeholder 2">
            <a:extLst>
              <a:ext uri="{FF2B5EF4-FFF2-40B4-BE49-F238E27FC236}">
                <a16:creationId xmlns:a16="http://schemas.microsoft.com/office/drawing/2014/main" id="{7AF71539-A3EA-4FF8-9D42-6BAAC69E4118}"/>
              </a:ext>
            </a:extLst>
          </p:cNvPr>
          <p:cNvSpPr>
            <a:spLocks noGrp="1"/>
          </p:cNvSpPr>
          <p:nvPr>
            <p:ph type="body" orient="vert" idx="1"/>
          </p:nvPr>
        </p:nvSpPr>
        <p:spPr/>
        <p:txBody>
          <a:bodyPr vert="eaVert"/>
          <a:lstStyle>
            <a:lvl1pPr>
              <a:defRPr b="0" i="0">
                <a:latin typeface="LM Roman 10" pitchFamily="2" charset="77"/>
              </a:defRPr>
            </a:lvl1pPr>
            <a:lvl2pPr>
              <a:defRPr b="0" i="0">
                <a:latin typeface="LM Roman 10" pitchFamily="2" charset="77"/>
              </a:defRPr>
            </a:lvl2pPr>
            <a:lvl3pPr>
              <a:defRPr b="0" i="0">
                <a:latin typeface="LM Roman 10" pitchFamily="2" charset="77"/>
              </a:defRPr>
            </a:lvl3pPr>
            <a:lvl4pPr>
              <a:defRPr b="0" i="0">
                <a:latin typeface="LM Roman 10" pitchFamily="2" charset="77"/>
              </a:defRPr>
            </a:lvl4pPr>
            <a:lvl5pPr>
              <a:defRPr b="0" i="0">
                <a:latin typeface="LM Roman 10" pitchFamily="2" charset="77"/>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l-GR" dirty="0"/>
          </a:p>
        </p:txBody>
      </p:sp>
      <p:sp>
        <p:nvSpPr>
          <p:cNvPr id="4" name="Date Placeholder 3">
            <a:extLst>
              <a:ext uri="{FF2B5EF4-FFF2-40B4-BE49-F238E27FC236}">
                <a16:creationId xmlns:a16="http://schemas.microsoft.com/office/drawing/2014/main" id="{D7147A1A-D240-4B88-A354-19C80AEC0361}"/>
              </a:ext>
            </a:extLst>
          </p:cNvPr>
          <p:cNvSpPr>
            <a:spLocks noGrp="1"/>
          </p:cNvSpPr>
          <p:nvPr>
            <p:ph type="dt" sz="half" idx="10"/>
          </p:nvPr>
        </p:nvSpPr>
        <p:spPr/>
        <p:txBody>
          <a:bodyPr/>
          <a:lstStyle>
            <a:lvl1pPr>
              <a:defRPr b="0" i="0">
                <a:latin typeface="LM Roman 10" pitchFamily="2" charset="77"/>
              </a:defRPr>
            </a:lvl1pPr>
          </a:lstStyle>
          <a:p>
            <a:fld id="{B7A9592F-66BE-4AAC-BA00-18BEC726EE68}" type="datetime1">
              <a:rPr lang="el-GR" smtClean="0"/>
              <a:pPr/>
              <a:t>30/5/24</a:t>
            </a:fld>
            <a:endParaRPr lang="el-GR" dirty="0"/>
          </a:p>
        </p:txBody>
      </p:sp>
      <p:sp>
        <p:nvSpPr>
          <p:cNvPr id="5" name="Footer Placeholder 4">
            <a:extLst>
              <a:ext uri="{FF2B5EF4-FFF2-40B4-BE49-F238E27FC236}">
                <a16:creationId xmlns:a16="http://schemas.microsoft.com/office/drawing/2014/main" id="{71698FE0-1859-4C72-B699-CFC903DC2FA7}"/>
              </a:ext>
            </a:extLst>
          </p:cNvPr>
          <p:cNvSpPr>
            <a:spLocks noGrp="1"/>
          </p:cNvSpPr>
          <p:nvPr>
            <p:ph type="ftr" sz="quarter" idx="11"/>
          </p:nvPr>
        </p:nvSpPr>
        <p:spPr/>
        <p:txBody>
          <a:bodyPr/>
          <a:lstStyle>
            <a:lvl1pPr>
              <a:defRPr b="0" i="0">
                <a:latin typeface="LM Roman 10" pitchFamily="2" charset="77"/>
              </a:defRPr>
            </a:lvl1pPr>
          </a:lstStyle>
          <a:p>
            <a:r>
              <a:rPr lang="en-US" dirty="0" err="1"/>
              <a:t>Tirsi</a:t>
            </a:r>
            <a:r>
              <a:rPr lang="en-US" dirty="0"/>
              <a:t> </a:t>
            </a:r>
            <a:r>
              <a:rPr lang="en-US" dirty="0" err="1"/>
              <a:t>Prebibaj</a:t>
            </a:r>
            <a:endParaRPr lang="el-GR" dirty="0"/>
          </a:p>
        </p:txBody>
      </p:sp>
      <p:sp>
        <p:nvSpPr>
          <p:cNvPr id="6" name="Slide Number Placeholder 5">
            <a:extLst>
              <a:ext uri="{FF2B5EF4-FFF2-40B4-BE49-F238E27FC236}">
                <a16:creationId xmlns:a16="http://schemas.microsoft.com/office/drawing/2014/main" id="{45F1D9FB-90D3-429A-81E3-F6FDFC07CA74}"/>
              </a:ext>
            </a:extLst>
          </p:cNvPr>
          <p:cNvSpPr>
            <a:spLocks noGrp="1"/>
          </p:cNvSpPr>
          <p:nvPr>
            <p:ph type="sldNum" sz="quarter" idx="12"/>
          </p:nvPr>
        </p:nvSpPr>
        <p:spPr/>
        <p:txBody>
          <a:bodyPr/>
          <a:lstStyle>
            <a:lvl1pPr>
              <a:defRPr b="0" i="0">
                <a:latin typeface="LM Roman 10" pitchFamily="2" charset="77"/>
              </a:defRPr>
            </a:lvl1pPr>
          </a:lstStyle>
          <a:p>
            <a:fld id="{A8ED8B99-2640-4528-BE06-488F2B48F17D}" type="slidenum">
              <a:rPr lang="el-GR" smtClean="0"/>
              <a:pPr/>
              <a:t>‹#›</a:t>
            </a:fld>
            <a:endParaRPr lang="el-GR" dirty="0"/>
          </a:p>
        </p:txBody>
      </p:sp>
    </p:spTree>
    <p:extLst>
      <p:ext uri="{BB962C8B-B14F-4D97-AF65-F5344CB8AC3E}">
        <p14:creationId xmlns:p14="http://schemas.microsoft.com/office/powerpoint/2010/main" val="236676247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0236E10F-2310-405F-AE28-4E8793CAA7F3}"/>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l-GR"/>
          </a:p>
        </p:txBody>
      </p:sp>
      <p:sp>
        <p:nvSpPr>
          <p:cNvPr id="3" name="Vertical Text Placeholder 2">
            <a:extLst>
              <a:ext uri="{FF2B5EF4-FFF2-40B4-BE49-F238E27FC236}">
                <a16:creationId xmlns:a16="http://schemas.microsoft.com/office/drawing/2014/main" id="{EADB4DCD-FAAF-45A4-A8F8-AB479C7EFDB4}"/>
              </a:ext>
            </a:extLst>
          </p:cNvPr>
          <p:cNvSpPr>
            <a:spLocks noGrp="1"/>
          </p:cNvSpPr>
          <p:nvPr>
            <p:ph type="body" orient="vert" idx="1"/>
          </p:nvPr>
        </p:nvSpPr>
        <p:spPr>
          <a:xfrm>
            <a:off x="838200" y="365125"/>
            <a:ext cx="7734300" cy="5811838"/>
          </a:xfrm>
        </p:spPr>
        <p:txBody>
          <a:bodyPr vert="eaVert"/>
          <a:lstStyle>
            <a:lvl1pPr>
              <a:defRPr b="0" i="0">
                <a:latin typeface="LM Roman 10" pitchFamily="2" charset="77"/>
              </a:defRPr>
            </a:lvl1pPr>
            <a:lvl2pPr>
              <a:defRPr b="0" i="0">
                <a:latin typeface="LM Roman 10" pitchFamily="2" charset="77"/>
              </a:defRPr>
            </a:lvl2pPr>
            <a:lvl3pPr>
              <a:defRPr b="0" i="0">
                <a:latin typeface="LM Roman 10" pitchFamily="2" charset="77"/>
              </a:defRPr>
            </a:lvl3pPr>
            <a:lvl4pPr>
              <a:defRPr b="0" i="0">
                <a:latin typeface="LM Roman 10" pitchFamily="2" charset="77"/>
              </a:defRPr>
            </a:lvl4pPr>
            <a:lvl5pPr>
              <a:defRPr b="0" i="0">
                <a:latin typeface="LM Roman 10" pitchFamily="2" charset="77"/>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l-GR" dirty="0"/>
          </a:p>
        </p:txBody>
      </p:sp>
      <p:sp>
        <p:nvSpPr>
          <p:cNvPr id="4" name="Date Placeholder 3">
            <a:extLst>
              <a:ext uri="{FF2B5EF4-FFF2-40B4-BE49-F238E27FC236}">
                <a16:creationId xmlns:a16="http://schemas.microsoft.com/office/drawing/2014/main" id="{19300CC3-CEDD-4F43-893A-8C1299FF0311}"/>
              </a:ext>
            </a:extLst>
          </p:cNvPr>
          <p:cNvSpPr>
            <a:spLocks noGrp="1"/>
          </p:cNvSpPr>
          <p:nvPr>
            <p:ph type="dt" sz="half" idx="10"/>
          </p:nvPr>
        </p:nvSpPr>
        <p:spPr/>
        <p:txBody>
          <a:bodyPr/>
          <a:lstStyle>
            <a:lvl1pPr>
              <a:defRPr b="0" i="0">
                <a:latin typeface="LM Roman 10" pitchFamily="2" charset="77"/>
              </a:defRPr>
            </a:lvl1pPr>
          </a:lstStyle>
          <a:p>
            <a:fld id="{72F9C929-A3D9-4412-9D6D-12FB650E0447}" type="datetime1">
              <a:rPr lang="el-GR" smtClean="0"/>
              <a:pPr/>
              <a:t>30/5/24</a:t>
            </a:fld>
            <a:endParaRPr lang="el-GR" dirty="0"/>
          </a:p>
        </p:txBody>
      </p:sp>
      <p:sp>
        <p:nvSpPr>
          <p:cNvPr id="5" name="Footer Placeholder 4">
            <a:extLst>
              <a:ext uri="{FF2B5EF4-FFF2-40B4-BE49-F238E27FC236}">
                <a16:creationId xmlns:a16="http://schemas.microsoft.com/office/drawing/2014/main" id="{4700E231-26DB-4C9C-A92F-02A495E11AD8}"/>
              </a:ext>
            </a:extLst>
          </p:cNvPr>
          <p:cNvSpPr>
            <a:spLocks noGrp="1"/>
          </p:cNvSpPr>
          <p:nvPr>
            <p:ph type="ftr" sz="quarter" idx="11"/>
          </p:nvPr>
        </p:nvSpPr>
        <p:spPr/>
        <p:txBody>
          <a:bodyPr/>
          <a:lstStyle>
            <a:lvl1pPr>
              <a:defRPr b="0" i="0">
                <a:latin typeface="LM Roman 10" pitchFamily="2" charset="77"/>
              </a:defRPr>
            </a:lvl1pPr>
          </a:lstStyle>
          <a:p>
            <a:r>
              <a:rPr lang="en-US" dirty="0" err="1"/>
              <a:t>Tirsi</a:t>
            </a:r>
            <a:r>
              <a:rPr lang="en-US" dirty="0"/>
              <a:t> </a:t>
            </a:r>
            <a:r>
              <a:rPr lang="en-US" dirty="0" err="1"/>
              <a:t>Prebibaj</a:t>
            </a:r>
            <a:endParaRPr lang="el-GR" dirty="0"/>
          </a:p>
        </p:txBody>
      </p:sp>
      <p:sp>
        <p:nvSpPr>
          <p:cNvPr id="6" name="Slide Number Placeholder 5">
            <a:extLst>
              <a:ext uri="{FF2B5EF4-FFF2-40B4-BE49-F238E27FC236}">
                <a16:creationId xmlns:a16="http://schemas.microsoft.com/office/drawing/2014/main" id="{618F979D-3D57-4667-924E-89507AA00E4C}"/>
              </a:ext>
            </a:extLst>
          </p:cNvPr>
          <p:cNvSpPr>
            <a:spLocks noGrp="1"/>
          </p:cNvSpPr>
          <p:nvPr>
            <p:ph type="sldNum" sz="quarter" idx="12"/>
          </p:nvPr>
        </p:nvSpPr>
        <p:spPr/>
        <p:txBody>
          <a:bodyPr/>
          <a:lstStyle>
            <a:lvl1pPr>
              <a:defRPr b="0" i="0">
                <a:latin typeface="LM Roman 10" pitchFamily="2" charset="77"/>
              </a:defRPr>
            </a:lvl1pPr>
          </a:lstStyle>
          <a:p>
            <a:fld id="{A8ED8B99-2640-4528-BE06-488F2B48F17D}" type="slidenum">
              <a:rPr lang="el-GR" smtClean="0"/>
              <a:pPr/>
              <a:t>‹#›</a:t>
            </a:fld>
            <a:endParaRPr lang="el-GR" dirty="0"/>
          </a:p>
        </p:txBody>
      </p:sp>
    </p:spTree>
    <p:extLst>
      <p:ext uri="{BB962C8B-B14F-4D97-AF65-F5344CB8AC3E}">
        <p14:creationId xmlns:p14="http://schemas.microsoft.com/office/powerpoint/2010/main" val="403872659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bg>
      <p:bgPr>
        <a:solidFill>
          <a:srgbClr val="002060"/>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8EC6B1-F6C8-49AD-9C3C-F718DCBFF8E0}"/>
              </a:ext>
            </a:extLst>
          </p:cNvPr>
          <p:cNvSpPr>
            <a:spLocks noGrp="1"/>
          </p:cNvSpPr>
          <p:nvPr>
            <p:ph type="title"/>
          </p:nvPr>
        </p:nvSpPr>
        <p:spPr>
          <a:xfrm>
            <a:off x="744583" y="0"/>
            <a:ext cx="10609217" cy="895441"/>
          </a:xfrm>
        </p:spPr>
        <p:txBody>
          <a:bodyPr/>
          <a:lstStyle>
            <a:lvl1pPr algn="ctr">
              <a:defRPr>
                <a:solidFill>
                  <a:schemeClr val="bg1"/>
                </a:solidFill>
              </a:defRPr>
            </a:lvl1pPr>
          </a:lstStyle>
          <a:p>
            <a:r>
              <a:rPr lang="en-US" dirty="0"/>
              <a:t>Click to edit Master title style</a:t>
            </a:r>
            <a:endParaRPr lang="el-GR" dirty="0"/>
          </a:p>
        </p:txBody>
      </p:sp>
      <p:sp>
        <p:nvSpPr>
          <p:cNvPr id="3" name="Content Placeholder 2">
            <a:extLst>
              <a:ext uri="{FF2B5EF4-FFF2-40B4-BE49-F238E27FC236}">
                <a16:creationId xmlns:a16="http://schemas.microsoft.com/office/drawing/2014/main" id="{4D46C254-45BA-419E-93B4-4935978ADC8C}"/>
              </a:ext>
            </a:extLst>
          </p:cNvPr>
          <p:cNvSpPr>
            <a:spLocks noGrp="1"/>
          </p:cNvSpPr>
          <p:nvPr>
            <p:ph idx="1"/>
          </p:nvPr>
        </p:nvSpPr>
        <p:spPr>
          <a:xfrm>
            <a:off x="339634" y="1188720"/>
            <a:ext cx="11456126" cy="5499464"/>
          </a:xfrm>
        </p:spPr>
        <p:txBody>
          <a:bodyPr numCol="2"/>
          <a:lstStyle>
            <a:lvl1pPr>
              <a:defRPr b="0" i="0">
                <a:solidFill>
                  <a:schemeClr val="bg1"/>
                </a:solidFill>
                <a:latin typeface="LM Roman 10" pitchFamily="2" charset="77"/>
              </a:defRPr>
            </a:lvl1pPr>
            <a:lvl2pPr>
              <a:defRPr b="0" i="0">
                <a:solidFill>
                  <a:schemeClr val="bg1"/>
                </a:solidFill>
                <a:latin typeface="LM Roman 10" pitchFamily="2" charset="77"/>
              </a:defRPr>
            </a:lvl2pPr>
            <a:lvl3pPr>
              <a:defRPr b="0" i="0">
                <a:solidFill>
                  <a:schemeClr val="bg1"/>
                </a:solidFill>
                <a:latin typeface="LM Roman 10" pitchFamily="2" charset="77"/>
              </a:defRPr>
            </a:lvl3pPr>
            <a:lvl4pPr>
              <a:defRPr b="0" i="0">
                <a:solidFill>
                  <a:schemeClr val="bg1"/>
                </a:solidFill>
                <a:latin typeface="LM Roman 10" pitchFamily="2" charset="77"/>
              </a:defRPr>
            </a:lvl4pPr>
            <a:lvl5pPr>
              <a:defRPr b="0" i="0">
                <a:solidFill>
                  <a:schemeClr val="bg1"/>
                </a:solidFill>
                <a:latin typeface="LM Roman 10" pitchFamily="2" charset="77"/>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l-GR" dirty="0"/>
          </a:p>
        </p:txBody>
      </p:sp>
    </p:spTree>
    <p:extLst>
      <p:ext uri="{BB962C8B-B14F-4D97-AF65-F5344CB8AC3E}">
        <p14:creationId xmlns:p14="http://schemas.microsoft.com/office/powerpoint/2010/main" val="162722729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Pr>
        <a:solidFill>
          <a:srgbClr val="002060"/>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699944-8CC4-49C5-8430-5E349D72B1F6}"/>
              </a:ext>
            </a:extLst>
          </p:cNvPr>
          <p:cNvSpPr>
            <a:spLocks noGrp="1"/>
          </p:cNvSpPr>
          <p:nvPr>
            <p:ph type="title"/>
          </p:nvPr>
        </p:nvSpPr>
        <p:spPr>
          <a:xfrm>
            <a:off x="838200" y="576263"/>
            <a:ext cx="10515600" cy="2852737"/>
          </a:xfrm>
        </p:spPr>
        <p:txBody>
          <a:bodyPr anchor="ctr"/>
          <a:lstStyle>
            <a:lvl1pPr algn="ctr">
              <a:defRPr sz="6000">
                <a:solidFill>
                  <a:schemeClr val="bg1"/>
                </a:solidFill>
              </a:defRPr>
            </a:lvl1pPr>
          </a:lstStyle>
          <a:p>
            <a:r>
              <a:rPr lang="en-US" dirty="0"/>
              <a:t>Click to edit Master title style</a:t>
            </a:r>
            <a:endParaRPr lang="el-GR" dirty="0"/>
          </a:p>
        </p:txBody>
      </p:sp>
      <p:sp>
        <p:nvSpPr>
          <p:cNvPr id="3" name="Text Placeholder 2">
            <a:extLst>
              <a:ext uri="{FF2B5EF4-FFF2-40B4-BE49-F238E27FC236}">
                <a16:creationId xmlns:a16="http://schemas.microsoft.com/office/drawing/2014/main" id="{2FD7B594-154E-467E-A6E6-CE6C8886178C}"/>
              </a:ext>
            </a:extLst>
          </p:cNvPr>
          <p:cNvSpPr>
            <a:spLocks noGrp="1"/>
          </p:cNvSpPr>
          <p:nvPr>
            <p:ph type="body" idx="1"/>
          </p:nvPr>
        </p:nvSpPr>
        <p:spPr>
          <a:xfrm>
            <a:off x="831850" y="4589463"/>
            <a:ext cx="10515600" cy="1500187"/>
          </a:xfrm>
        </p:spPr>
        <p:txBody>
          <a:bodyPr/>
          <a:lstStyle>
            <a:lvl1pPr marL="0" indent="0" algn="ctr">
              <a:buNone/>
              <a:defRPr sz="2400" b="0" i="0">
                <a:solidFill>
                  <a:schemeClr val="bg1"/>
                </a:solidFill>
                <a:latin typeface="LM Roman 10" pitchFamily="2"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Click to edit Master text styles</a:t>
            </a:r>
          </a:p>
        </p:txBody>
      </p:sp>
      <p:sp>
        <p:nvSpPr>
          <p:cNvPr id="4" name="Date Placeholder 3">
            <a:extLst>
              <a:ext uri="{FF2B5EF4-FFF2-40B4-BE49-F238E27FC236}">
                <a16:creationId xmlns:a16="http://schemas.microsoft.com/office/drawing/2014/main" id="{778F1FFA-C192-430C-8722-DEFF9ADAF97D}"/>
              </a:ext>
            </a:extLst>
          </p:cNvPr>
          <p:cNvSpPr>
            <a:spLocks noGrp="1"/>
          </p:cNvSpPr>
          <p:nvPr>
            <p:ph type="dt" sz="half" idx="10"/>
          </p:nvPr>
        </p:nvSpPr>
        <p:spPr/>
        <p:txBody>
          <a:bodyPr/>
          <a:lstStyle>
            <a:lvl1pPr>
              <a:defRPr b="0" i="0">
                <a:latin typeface="LM Roman 10" pitchFamily="2" charset="77"/>
              </a:defRPr>
            </a:lvl1pPr>
          </a:lstStyle>
          <a:p>
            <a:fld id="{EEE68B35-9254-41FC-9494-7A48D56ED77A}" type="datetime1">
              <a:rPr lang="el-GR" smtClean="0"/>
              <a:pPr/>
              <a:t>30/5/24</a:t>
            </a:fld>
            <a:endParaRPr lang="el-GR" dirty="0"/>
          </a:p>
        </p:txBody>
      </p:sp>
      <p:sp>
        <p:nvSpPr>
          <p:cNvPr id="5" name="Footer Placeholder 4">
            <a:extLst>
              <a:ext uri="{FF2B5EF4-FFF2-40B4-BE49-F238E27FC236}">
                <a16:creationId xmlns:a16="http://schemas.microsoft.com/office/drawing/2014/main" id="{AF4CD163-35C8-4D9F-BC5F-F89DC64EF7E0}"/>
              </a:ext>
            </a:extLst>
          </p:cNvPr>
          <p:cNvSpPr>
            <a:spLocks noGrp="1"/>
          </p:cNvSpPr>
          <p:nvPr>
            <p:ph type="ftr" sz="quarter" idx="11"/>
          </p:nvPr>
        </p:nvSpPr>
        <p:spPr/>
        <p:txBody>
          <a:bodyPr/>
          <a:lstStyle>
            <a:lvl1pPr>
              <a:defRPr b="0" i="0">
                <a:latin typeface="LM Roman 10" pitchFamily="2" charset="77"/>
              </a:defRPr>
            </a:lvl1pPr>
          </a:lstStyle>
          <a:p>
            <a:r>
              <a:rPr lang="en-US" dirty="0" err="1"/>
              <a:t>Tirsi</a:t>
            </a:r>
            <a:r>
              <a:rPr lang="en-US" dirty="0"/>
              <a:t> </a:t>
            </a:r>
            <a:r>
              <a:rPr lang="en-US" dirty="0" err="1"/>
              <a:t>Prebibaj</a:t>
            </a:r>
            <a:endParaRPr lang="el-GR" dirty="0"/>
          </a:p>
        </p:txBody>
      </p:sp>
      <p:sp>
        <p:nvSpPr>
          <p:cNvPr id="6" name="Slide Number Placeholder 5">
            <a:extLst>
              <a:ext uri="{FF2B5EF4-FFF2-40B4-BE49-F238E27FC236}">
                <a16:creationId xmlns:a16="http://schemas.microsoft.com/office/drawing/2014/main" id="{ABC8B054-AD13-4649-8B62-BB4EAF312AAE}"/>
              </a:ext>
            </a:extLst>
          </p:cNvPr>
          <p:cNvSpPr>
            <a:spLocks noGrp="1"/>
          </p:cNvSpPr>
          <p:nvPr>
            <p:ph type="sldNum" sz="quarter" idx="12"/>
          </p:nvPr>
        </p:nvSpPr>
        <p:spPr/>
        <p:txBody>
          <a:bodyPr/>
          <a:lstStyle>
            <a:lvl1pPr>
              <a:defRPr b="0" i="0">
                <a:latin typeface="LM Roman 10" pitchFamily="2" charset="77"/>
              </a:defRPr>
            </a:lvl1pPr>
          </a:lstStyle>
          <a:p>
            <a:fld id="{A8ED8B99-2640-4528-BE06-488F2B48F17D}" type="slidenum">
              <a:rPr lang="el-GR" smtClean="0"/>
              <a:pPr/>
              <a:t>‹#›</a:t>
            </a:fld>
            <a:endParaRPr lang="el-GR" dirty="0"/>
          </a:p>
        </p:txBody>
      </p:sp>
    </p:spTree>
    <p:extLst>
      <p:ext uri="{BB962C8B-B14F-4D97-AF65-F5344CB8AC3E}">
        <p14:creationId xmlns:p14="http://schemas.microsoft.com/office/powerpoint/2010/main" val="168409320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BD5AF6-6602-4EC3-84CA-F87B34843C2D}"/>
              </a:ext>
            </a:extLst>
          </p:cNvPr>
          <p:cNvSpPr>
            <a:spLocks noGrp="1"/>
          </p:cNvSpPr>
          <p:nvPr>
            <p:ph type="title"/>
          </p:nvPr>
        </p:nvSpPr>
        <p:spPr>
          <a:xfrm>
            <a:off x="-2" y="1"/>
            <a:ext cx="12192000" cy="548637"/>
          </a:xfrm>
          <a:noFill/>
          <a:effectLst/>
        </p:spPr>
        <p:txBody>
          <a:bodyPr/>
          <a:lstStyle>
            <a:lvl1pPr algn="ctr">
              <a:defRPr b="1">
                <a:solidFill>
                  <a:srgbClr val="002060"/>
                </a:solidFill>
              </a:defRPr>
            </a:lvl1pPr>
          </a:lstStyle>
          <a:p>
            <a:r>
              <a:rPr lang="en-US" dirty="0"/>
              <a:t>Click to edit Master title style</a:t>
            </a:r>
            <a:endParaRPr lang="el-GR" dirty="0"/>
          </a:p>
        </p:txBody>
      </p:sp>
      <p:sp>
        <p:nvSpPr>
          <p:cNvPr id="3" name="Content Placeholder 2">
            <a:extLst>
              <a:ext uri="{FF2B5EF4-FFF2-40B4-BE49-F238E27FC236}">
                <a16:creationId xmlns:a16="http://schemas.microsoft.com/office/drawing/2014/main" id="{E8D12E9A-7BD4-460D-8951-503364BB1705}"/>
              </a:ext>
            </a:extLst>
          </p:cNvPr>
          <p:cNvSpPr>
            <a:spLocks noGrp="1"/>
          </p:cNvSpPr>
          <p:nvPr>
            <p:ph sz="half" idx="1"/>
          </p:nvPr>
        </p:nvSpPr>
        <p:spPr>
          <a:xfrm>
            <a:off x="0" y="548639"/>
            <a:ext cx="6095999" cy="6049108"/>
          </a:xfrm>
        </p:spPr>
        <p:txBody>
          <a:bodyPr/>
          <a:lstStyle>
            <a:lvl1pPr>
              <a:defRPr b="0" i="0">
                <a:solidFill>
                  <a:srgbClr val="000000"/>
                </a:solidFill>
                <a:latin typeface="LM Roman 10" pitchFamily="2" charset="77"/>
              </a:defRPr>
            </a:lvl1pPr>
            <a:lvl2pPr>
              <a:defRPr b="0" i="0">
                <a:solidFill>
                  <a:srgbClr val="000000"/>
                </a:solidFill>
                <a:latin typeface="LM Roman 10" pitchFamily="2" charset="77"/>
              </a:defRPr>
            </a:lvl2pPr>
            <a:lvl3pPr>
              <a:defRPr b="0" i="0">
                <a:solidFill>
                  <a:srgbClr val="000000"/>
                </a:solidFill>
                <a:latin typeface="LM Roman 10" pitchFamily="2" charset="77"/>
              </a:defRPr>
            </a:lvl3pPr>
            <a:lvl4pPr>
              <a:defRPr b="0" i="0">
                <a:solidFill>
                  <a:srgbClr val="000000"/>
                </a:solidFill>
                <a:latin typeface="LM Roman 10" pitchFamily="2" charset="77"/>
              </a:defRPr>
            </a:lvl4pPr>
            <a:lvl5pPr>
              <a:defRPr b="0" i="0">
                <a:solidFill>
                  <a:srgbClr val="000000"/>
                </a:solidFill>
                <a:latin typeface="LM Roman 10" pitchFamily="2" charset="77"/>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l-GR" dirty="0"/>
          </a:p>
        </p:txBody>
      </p:sp>
      <p:sp>
        <p:nvSpPr>
          <p:cNvPr id="4" name="Content Placeholder 3">
            <a:extLst>
              <a:ext uri="{FF2B5EF4-FFF2-40B4-BE49-F238E27FC236}">
                <a16:creationId xmlns:a16="http://schemas.microsoft.com/office/drawing/2014/main" id="{75F518D2-35F1-462C-9F4F-875D4310035E}"/>
              </a:ext>
            </a:extLst>
          </p:cNvPr>
          <p:cNvSpPr>
            <a:spLocks noGrp="1"/>
          </p:cNvSpPr>
          <p:nvPr>
            <p:ph sz="half" idx="2"/>
          </p:nvPr>
        </p:nvSpPr>
        <p:spPr>
          <a:xfrm>
            <a:off x="6096000" y="548639"/>
            <a:ext cx="6095999" cy="6049108"/>
          </a:xfrm>
        </p:spPr>
        <p:txBody>
          <a:bodyPr/>
          <a:lstStyle>
            <a:lvl1pPr>
              <a:defRPr b="0" i="0">
                <a:solidFill>
                  <a:srgbClr val="000000"/>
                </a:solidFill>
                <a:latin typeface="LM Roman 10" pitchFamily="2" charset="77"/>
              </a:defRPr>
            </a:lvl1pPr>
            <a:lvl2pPr>
              <a:defRPr b="0" i="0">
                <a:solidFill>
                  <a:srgbClr val="000000"/>
                </a:solidFill>
                <a:latin typeface="LM Roman 10" pitchFamily="2" charset="77"/>
              </a:defRPr>
            </a:lvl2pPr>
            <a:lvl3pPr>
              <a:defRPr b="0" i="0">
                <a:solidFill>
                  <a:srgbClr val="000000"/>
                </a:solidFill>
                <a:latin typeface="LM Roman 10" pitchFamily="2" charset="77"/>
              </a:defRPr>
            </a:lvl3pPr>
            <a:lvl4pPr>
              <a:defRPr b="0" i="0">
                <a:solidFill>
                  <a:srgbClr val="000000"/>
                </a:solidFill>
                <a:latin typeface="LM Roman 10" pitchFamily="2" charset="77"/>
              </a:defRPr>
            </a:lvl4pPr>
            <a:lvl5pPr>
              <a:defRPr b="0" i="0">
                <a:latin typeface="LM Roman 10" pitchFamily="2" charset="77"/>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l-GR" dirty="0"/>
          </a:p>
        </p:txBody>
      </p:sp>
      <p:sp>
        <p:nvSpPr>
          <p:cNvPr id="11" name="Slide Number Placeholder 10">
            <a:extLst>
              <a:ext uri="{FF2B5EF4-FFF2-40B4-BE49-F238E27FC236}">
                <a16:creationId xmlns:a16="http://schemas.microsoft.com/office/drawing/2014/main" id="{35DB8477-C725-4019-9581-2344541E41D9}"/>
              </a:ext>
            </a:extLst>
          </p:cNvPr>
          <p:cNvSpPr>
            <a:spLocks noGrp="1"/>
          </p:cNvSpPr>
          <p:nvPr>
            <p:ph type="sldNum" sz="quarter" idx="12"/>
          </p:nvPr>
        </p:nvSpPr>
        <p:spPr>
          <a:xfrm>
            <a:off x="10311617" y="6597748"/>
            <a:ext cx="1880381" cy="260252"/>
          </a:xfrm>
          <a:noFill/>
        </p:spPr>
        <p:txBody>
          <a:bodyPr/>
          <a:lstStyle>
            <a:lvl1pPr>
              <a:defRPr sz="1600" b="0" i="0">
                <a:solidFill>
                  <a:schemeClr val="bg2"/>
                </a:solidFill>
                <a:latin typeface="LM Roman 10" pitchFamily="2" charset="77"/>
              </a:defRPr>
            </a:lvl1pPr>
          </a:lstStyle>
          <a:p>
            <a:fld id="{A8ED8B99-2640-4528-BE06-488F2B48F17D}" type="slidenum">
              <a:rPr lang="el-GR" smtClean="0"/>
              <a:pPr/>
              <a:t>‹#›</a:t>
            </a:fld>
            <a:endParaRPr lang="el-GR" dirty="0"/>
          </a:p>
        </p:txBody>
      </p:sp>
    </p:spTree>
    <p:extLst>
      <p:ext uri="{BB962C8B-B14F-4D97-AF65-F5344CB8AC3E}">
        <p14:creationId xmlns:p14="http://schemas.microsoft.com/office/powerpoint/2010/main" val="171983301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07084B-1323-44DB-9D8C-698DA6A79CFA}"/>
              </a:ext>
            </a:extLst>
          </p:cNvPr>
          <p:cNvSpPr>
            <a:spLocks noGrp="1"/>
          </p:cNvSpPr>
          <p:nvPr>
            <p:ph type="title"/>
          </p:nvPr>
        </p:nvSpPr>
        <p:spPr>
          <a:xfrm>
            <a:off x="839788" y="365125"/>
            <a:ext cx="10515600" cy="1325563"/>
          </a:xfrm>
        </p:spPr>
        <p:txBody>
          <a:bodyPr/>
          <a:lstStyle/>
          <a:p>
            <a:r>
              <a:rPr lang="en-US"/>
              <a:t>Click to edit Master title style</a:t>
            </a:r>
            <a:endParaRPr lang="el-GR"/>
          </a:p>
        </p:txBody>
      </p:sp>
      <p:sp>
        <p:nvSpPr>
          <p:cNvPr id="3" name="Text Placeholder 2">
            <a:extLst>
              <a:ext uri="{FF2B5EF4-FFF2-40B4-BE49-F238E27FC236}">
                <a16:creationId xmlns:a16="http://schemas.microsoft.com/office/drawing/2014/main" id="{59DABA5F-EBB5-4949-A521-400C4B286540}"/>
              </a:ext>
            </a:extLst>
          </p:cNvPr>
          <p:cNvSpPr>
            <a:spLocks noGrp="1"/>
          </p:cNvSpPr>
          <p:nvPr>
            <p:ph type="body" idx="1"/>
          </p:nvPr>
        </p:nvSpPr>
        <p:spPr>
          <a:xfrm>
            <a:off x="839788" y="1681163"/>
            <a:ext cx="5157787" cy="823912"/>
          </a:xfrm>
        </p:spPr>
        <p:txBody>
          <a:bodyPr anchor="b"/>
          <a:lstStyle>
            <a:lvl1pPr marL="0" indent="0">
              <a:buNone/>
              <a:defRPr sz="2400" b="0" i="0">
                <a:latin typeface="LM Roman 10" pitchFamily="2" charset="77"/>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a:extLst>
              <a:ext uri="{FF2B5EF4-FFF2-40B4-BE49-F238E27FC236}">
                <a16:creationId xmlns:a16="http://schemas.microsoft.com/office/drawing/2014/main" id="{671D1291-8890-46B9-A1B6-41483821C35A}"/>
              </a:ext>
            </a:extLst>
          </p:cNvPr>
          <p:cNvSpPr>
            <a:spLocks noGrp="1"/>
          </p:cNvSpPr>
          <p:nvPr>
            <p:ph sz="half" idx="2"/>
          </p:nvPr>
        </p:nvSpPr>
        <p:spPr>
          <a:xfrm>
            <a:off x="839788" y="2505075"/>
            <a:ext cx="5157787" cy="3684588"/>
          </a:xfrm>
        </p:spPr>
        <p:txBody>
          <a:bodyPr/>
          <a:lstStyle>
            <a:lvl1pPr>
              <a:defRPr b="0" i="0">
                <a:latin typeface="LM Roman 10" pitchFamily="2" charset="77"/>
              </a:defRPr>
            </a:lvl1pPr>
            <a:lvl2pPr>
              <a:defRPr b="0" i="0">
                <a:latin typeface="LM Roman 10" pitchFamily="2" charset="77"/>
              </a:defRPr>
            </a:lvl2pPr>
            <a:lvl3pPr>
              <a:defRPr b="0" i="0">
                <a:latin typeface="LM Roman 10" pitchFamily="2" charset="77"/>
              </a:defRPr>
            </a:lvl3pPr>
            <a:lvl4pPr>
              <a:defRPr b="0" i="0">
                <a:latin typeface="LM Roman 10" pitchFamily="2" charset="77"/>
              </a:defRPr>
            </a:lvl4pPr>
            <a:lvl5pPr>
              <a:defRPr b="0" i="0">
                <a:latin typeface="LM Roman 10" pitchFamily="2" charset="77"/>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l-GR" dirty="0"/>
          </a:p>
        </p:txBody>
      </p:sp>
      <p:sp>
        <p:nvSpPr>
          <p:cNvPr id="5" name="Text Placeholder 4">
            <a:extLst>
              <a:ext uri="{FF2B5EF4-FFF2-40B4-BE49-F238E27FC236}">
                <a16:creationId xmlns:a16="http://schemas.microsoft.com/office/drawing/2014/main" id="{C3871D33-1BDC-4FC9-89BB-2B1FAA36473B}"/>
              </a:ext>
            </a:extLst>
          </p:cNvPr>
          <p:cNvSpPr>
            <a:spLocks noGrp="1"/>
          </p:cNvSpPr>
          <p:nvPr>
            <p:ph type="body" sz="quarter" idx="3"/>
          </p:nvPr>
        </p:nvSpPr>
        <p:spPr>
          <a:xfrm>
            <a:off x="6172200" y="1681163"/>
            <a:ext cx="5183188" cy="823912"/>
          </a:xfrm>
        </p:spPr>
        <p:txBody>
          <a:bodyPr anchor="b"/>
          <a:lstStyle>
            <a:lvl1pPr marL="0" indent="0">
              <a:buNone/>
              <a:defRPr sz="2400" b="0" i="0">
                <a:latin typeface="LM Roman 10" pitchFamily="2" charset="77"/>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a:extLst>
              <a:ext uri="{FF2B5EF4-FFF2-40B4-BE49-F238E27FC236}">
                <a16:creationId xmlns:a16="http://schemas.microsoft.com/office/drawing/2014/main" id="{6FDA6767-F59F-41E1-ADD3-16901A68EE70}"/>
              </a:ext>
            </a:extLst>
          </p:cNvPr>
          <p:cNvSpPr>
            <a:spLocks noGrp="1"/>
          </p:cNvSpPr>
          <p:nvPr>
            <p:ph sz="quarter" idx="4"/>
          </p:nvPr>
        </p:nvSpPr>
        <p:spPr>
          <a:xfrm>
            <a:off x="6172200" y="2505075"/>
            <a:ext cx="5183188" cy="3684588"/>
          </a:xfrm>
        </p:spPr>
        <p:txBody>
          <a:bodyPr/>
          <a:lstStyle>
            <a:lvl1pPr>
              <a:defRPr b="0" i="0">
                <a:latin typeface="LM Roman 10" pitchFamily="2" charset="77"/>
              </a:defRPr>
            </a:lvl1pPr>
            <a:lvl2pPr>
              <a:defRPr b="0" i="0">
                <a:latin typeface="LM Roman 10" pitchFamily="2" charset="77"/>
              </a:defRPr>
            </a:lvl2pPr>
            <a:lvl3pPr>
              <a:defRPr b="0" i="0">
                <a:latin typeface="LM Roman 10" pitchFamily="2" charset="77"/>
              </a:defRPr>
            </a:lvl3pPr>
            <a:lvl4pPr>
              <a:defRPr b="0" i="0">
                <a:latin typeface="LM Roman 10" pitchFamily="2" charset="77"/>
              </a:defRPr>
            </a:lvl4pPr>
            <a:lvl5pPr>
              <a:defRPr b="0" i="0">
                <a:latin typeface="LM Roman 10" pitchFamily="2" charset="77"/>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l-GR" dirty="0"/>
          </a:p>
        </p:txBody>
      </p:sp>
      <p:sp>
        <p:nvSpPr>
          <p:cNvPr id="7" name="Date Placeholder 6">
            <a:extLst>
              <a:ext uri="{FF2B5EF4-FFF2-40B4-BE49-F238E27FC236}">
                <a16:creationId xmlns:a16="http://schemas.microsoft.com/office/drawing/2014/main" id="{CEE00951-DA5C-4A0D-B9C8-7A87C963095F}"/>
              </a:ext>
            </a:extLst>
          </p:cNvPr>
          <p:cNvSpPr>
            <a:spLocks noGrp="1"/>
          </p:cNvSpPr>
          <p:nvPr>
            <p:ph type="dt" sz="half" idx="10"/>
          </p:nvPr>
        </p:nvSpPr>
        <p:spPr/>
        <p:txBody>
          <a:bodyPr/>
          <a:lstStyle>
            <a:lvl1pPr>
              <a:defRPr b="0" i="0">
                <a:latin typeface="LM Roman 10" pitchFamily="2" charset="77"/>
              </a:defRPr>
            </a:lvl1pPr>
          </a:lstStyle>
          <a:p>
            <a:fld id="{928A3DEA-9F18-4B65-8499-DDC6134B65E3}" type="datetime1">
              <a:rPr lang="el-GR" smtClean="0"/>
              <a:pPr/>
              <a:t>30/5/24</a:t>
            </a:fld>
            <a:endParaRPr lang="el-GR" dirty="0"/>
          </a:p>
        </p:txBody>
      </p:sp>
      <p:sp>
        <p:nvSpPr>
          <p:cNvPr id="8" name="Footer Placeholder 7">
            <a:extLst>
              <a:ext uri="{FF2B5EF4-FFF2-40B4-BE49-F238E27FC236}">
                <a16:creationId xmlns:a16="http://schemas.microsoft.com/office/drawing/2014/main" id="{35E5BEBD-F931-4315-9395-A57D7357E766}"/>
              </a:ext>
            </a:extLst>
          </p:cNvPr>
          <p:cNvSpPr>
            <a:spLocks noGrp="1"/>
          </p:cNvSpPr>
          <p:nvPr>
            <p:ph type="ftr" sz="quarter" idx="11"/>
          </p:nvPr>
        </p:nvSpPr>
        <p:spPr/>
        <p:txBody>
          <a:bodyPr/>
          <a:lstStyle>
            <a:lvl1pPr>
              <a:defRPr b="0" i="0">
                <a:latin typeface="LM Roman 10" pitchFamily="2" charset="77"/>
              </a:defRPr>
            </a:lvl1pPr>
          </a:lstStyle>
          <a:p>
            <a:r>
              <a:rPr lang="en-US" dirty="0" err="1"/>
              <a:t>Tirsi</a:t>
            </a:r>
            <a:r>
              <a:rPr lang="en-US" dirty="0"/>
              <a:t> </a:t>
            </a:r>
            <a:r>
              <a:rPr lang="en-US" dirty="0" err="1"/>
              <a:t>Prebibaj</a:t>
            </a:r>
            <a:endParaRPr lang="el-GR" dirty="0"/>
          </a:p>
        </p:txBody>
      </p:sp>
      <p:sp>
        <p:nvSpPr>
          <p:cNvPr id="9" name="Slide Number Placeholder 8">
            <a:extLst>
              <a:ext uri="{FF2B5EF4-FFF2-40B4-BE49-F238E27FC236}">
                <a16:creationId xmlns:a16="http://schemas.microsoft.com/office/drawing/2014/main" id="{02010FFF-8738-4F40-BEE5-AFDF7D205C14}"/>
              </a:ext>
            </a:extLst>
          </p:cNvPr>
          <p:cNvSpPr>
            <a:spLocks noGrp="1"/>
          </p:cNvSpPr>
          <p:nvPr>
            <p:ph type="sldNum" sz="quarter" idx="12"/>
          </p:nvPr>
        </p:nvSpPr>
        <p:spPr/>
        <p:txBody>
          <a:bodyPr/>
          <a:lstStyle>
            <a:lvl1pPr>
              <a:defRPr b="0" i="0">
                <a:latin typeface="LM Roman 10" pitchFamily="2" charset="77"/>
              </a:defRPr>
            </a:lvl1pPr>
          </a:lstStyle>
          <a:p>
            <a:fld id="{A8ED8B99-2640-4528-BE06-488F2B48F17D}" type="slidenum">
              <a:rPr lang="el-GR" smtClean="0"/>
              <a:pPr/>
              <a:t>‹#›</a:t>
            </a:fld>
            <a:endParaRPr lang="el-GR" dirty="0"/>
          </a:p>
        </p:txBody>
      </p:sp>
    </p:spTree>
    <p:extLst>
      <p:ext uri="{BB962C8B-B14F-4D97-AF65-F5344CB8AC3E}">
        <p14:creationId xmlns:p14="http://schemas.microsoft.com/office/powerpoint/2010/main" val="127491451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68DD81-F99D-4EFB-8E56-B7825FE40770}"/>
              </a:ext>
            </a:extLst>
          </p:cNvPr>
          <p:cNvSpPr>
            <a:spLocks noGrp="1"/>
          </p:cNvSpPr>
          <p:nvPr>
            <p:ph type="title"/>
          </p:nvPr>
        </p:nvSpPr>
        <p:spPr/>
        <p:txBody>
          <a:bodyPr/>
          <a:lstStyle/>
          <a:p>
            <a:r>
              <a:rPr lang="en-US"/>
              <a:t>Click to edit Master title style</a:t>
            </a:r>
            <a:endParaRPr lang="el-GR"/>
          </a:p>
        </p:txBody>
      </p:sp>
      <p:sp>
        <p:nvSpPr>
          <p:cNvPr id="3" name="Date Placeholder 2">
            <a:extLst>
              <a:ext uri="{FF2B5EF4-FFF2-40B4-BE49-F238E27FC236}">
                <a16:creationId xmlns:a16="http://schemas.microsoft.com/office/drawing/2014/main" id="{5923E15E-423C-4382-927C-794E7AFF4B9E}"/>
              </a:ext>
            </a:extLst>
          </p:cNvPr>
          <p:cNvSpPr>
            <a:spLocks noGrp="1"/>
          </p:cNvSpPr>
          <p:nvPr>
            <p:ph type="dt" sz="half" idx="10"/>
          </p:nvPr>
        </p:nvSpPr>
        <p:spPr/>
        <p:txBody>
          <a:bodyPr/>
          <a:lstStyle>
            <a:lvl1pPr>
              <a:defRPr b="0" i="0">
                <a:latin typeface="LM Roman 10" pitchFamily="2" charset="77"/>
              </a:defRPr>
            </a:lvl1pPr>
          </a:lstStyle>
          <a:p>
            <a:fld id="{FC200AC7-3CE8-4BF1-91EF-14EF52AC37AD}" type="datetime1">
              <a:rPr lang="el-GR" smtClean="0"/>
              <a:pPr/>
              <a:t>30/5/24</a:t>
            </a:fld>
            <a:endParaRPr lang="el-GR" dirty="0"/>
          </a:p>
        </p:txBody>
      </p:sp>
      <p:sp>
        <p:nvSpPr>
          <p:cNvPr id="4" name="Footer Placeholder 3">
            <a:extLst>
              <a:ext uri="{FF2B5EF4-FFF2-40B4-BE49-F238E27FC236}">
                <a16:creationId xmlns:a16="http://schemas.microsoft.com/office/drawing/2014/main" id="{CF52C46E-4E83-4B53-9F0C-F0FB92656B55}"/>
              </a:ext>
            </a:extLst>
          </p:cNvPr>
          <p:cNvSpPr>
            <a:spLocks noGrp="1"/>
          </p:cNvSpPr>
          <p:nvPr>
            <p:ph type="ftr" sz="quarter" idx="11"/>
          </p:nvPr>
        </p:nvSpPr>
        <p:spPr/>
        <p:txBody>
          <a:bodyPr/>
          <a:lstStyle>
            <a:lvl1pPr>
              <a:defRPr b="0" i="0">
                <a:latin typeface="LM Roman 10" pitchFamily="2" charset="77"/>
              </a:defRPr>
            </a:lvl1pPr>
          </a:lstStyle>
          <a:p>
            <a:r>
              <a:rPr lang="en-US" dirty="0" err="1"/>
              <a:t>Tirsi</a:t>
            </a:r>
            <a:r>
              <a:rPr lang="en-US" dirty="0"/>
              <a:t> </a:t>
            </a:r>
            <a:r>
              <a:rPr lang="en-US" dirty="0" err="1"/>
              <a:t>Prebibaj</a:t>
            </a:r>
            <a:endParaRPr lang="el-GR" dirty="0"/>
          </a:p>
        </p:txBody>
      </p:sp>
      <p:sp>
        <p:nvSpPr>
          <p:cNvPr id="5" name="Slide Number Placeholder 4">
            <a:extLst>
              <a:ext uri="{FF2B5EF4-FFF2-40B4-BE49-F238E27FC236}">
                <a16:creationId xmlns:a16="http://schemas.microsoft.com/office/drawing/2014/main" id="{DC31A5C5-F322-4B6B-876E-BC838EDFC1F3}"/>
              </a:ext>
            </a:extLst>
          </p:cNvPr>
          <p:cNvSpPr>
            <a:spLocks noGrp="1"/>
          </p:cNvSpPr>
          <p:nvPr>
            <p:ph type="sldNum" sz="quarter" idx="12"/>
          </p:nvPr>
        </p:nvSpPr>
        <p:spPr/>
        <p:txBody>
          <a:bodyPr/>
          <a:lstStyle>
            <a:lvl1pPr>
              <a:defRPr b="0" i="0">
                <a:latin typeface="LM Roman 10" pitchFamily="2" charset="77"/>
              </a:defRPr>
            </a:lvl1pPr>
          </a:lstStyle>
          <a:p>
            <a:fld id="{A8ED8B99-2640-4528-BE06-488F2B48F17D}" type="slidenum">
              <a:rPr lang="el-GR" smtClean="0"/>
              <a:pPr/>
              <a:t>‹#›</a:t>
            </a:fld>
            <a:endParaRPr lang="el-GR" dirty="0"/>
          </a:p>
        </p:txBody>
      </p:sp>
    </p:spTree>
    <p:extLst>
      <p:ext uri="{BB962C8B-B14F-4D97-AF65-F5344CB8AC3E}">
        <p14:creationId xmlns:p14="http://schemas.microsoft.com/office/powerpoint/2010/main" val="144884856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bg>
      <p:bgPr>
        <a:solidFill>
          <a:srgbClr val="002060"/>
        </a:solidFill>
        <a:effectLst/>
      </p:bgPr>
    </p:bg>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132075DC-D3EF-445E-8244-BCB086D0AEB8}"/>
              </a:ext>
            </a:extLst>
          </p:cNvPr>
          <p:cNvSpPr>
            <a:spLocks noGrp="1"/>
          </p:cNvSpPr>
          <p:nvPr>
            <p:ph type="dt" sz="half" idx="10"/>
          </p:nvPr>
        </p:nvSpPr>
        <p:spPr/>
        <p:txBody>
          <a:bodyPr/>
          <a:lstStyle>
            <a:lvl1pPr>
              <a:defRPr b="0" i="0">
                <a:latin typeface="LM Roman 10" pitchFamily="2" charset="77"/>
              </a:defRPr>
            </a:lvl1pPr>
          </a:lstStyle>
          <a:p>
            <a:fld id="{ED14085D-C03C-42D7-9A5A-FB378F365A49}" type="datetime1">
              <a:rPr lang="el-GR" smtClean="0"/>
              <a:pPr/>
              <a:t>30/5/24</a:t>
            </a:fld>
            <a:endParaRPr lang="el-GR" dirty="0"/>
          </a:p>
        </p:txBody>
      </p:sp>
      <p:sp>
        <p:nvSpPr>
          <p:cNvPr id="3" name="Footer Placeholder 2">
            <a:extLst>
              <a:ext uri="{FF2B5EF4-FFF2-40B4-BE49-F238E27FC236}">
                <a16:creationId xmlns:a16="http://schemas.microsoft.com/office/drawing/2014/main" id="{D069DFE9-3FD5-4776-BBCC-D369552AFA52}"/>
              </a:ext>
            </a:extLst>
          </p:cNvPr>
          <p:cNvSpPr>
            <a:spLocks noGrp="1"/>
          </p:cNvSpPr>
          <p:nvPr>
            <p:ph type="ftr" sz="quarter" idx="11"/>
          </p:nvPr>
        </p:nvSpPr>
        <p:spPr/>
        <p:txBody>
          <a:bodyPr/>
          <a:lstStyle>
            <a:lvl1pPr>
              <a:defRPr b="0" i="0">
                <a:latin typeface="LM Roman 10" pitchFamily="2" charset="77"/>
              </a:defRPr>
            </a:lvl1pPr>
          </a:lstStyle>
          <a:p>
            <a:r>
              <a:rPr lang="en-US" dirty="0" err="1"/>
              <a:t>Tirsi</a:t>
            </a:r>
            <a:r>
              <a:rPr lang="en-US" dirty="0"/>
              <a:t> </a:t>
            </a:r>
            <a:r>
              <a:rPr lang="en-US" dirty="0" err="1"/>
              <a:t>Prebibaj</a:t>
            </a:r>
            <a:endParaRPr lang="el-GR" dirty="0"/>
          </a:p>
        </p:txBody>
      </p:sp>
      <p:sp>
        <p:nvSpPr>
          <p:cNvPr id="4" name="Slide Number Placeholder 3">
            <a:extLst>
              <a:ext uri="{FF2B5EF4-FFF2-40B4-BE49-F238E27FC236}">
                <a16:creationId xmlns:a16="http://schemas.microsoft.com/office/drawing/2014/main" id="{A64F49DF-8F8A-45ED-99FE-D6CBE948ADE5}"/>
              </a:ext>
            </a:extLst>
          </p:cNvPr>
          <p:cNvSpPr>
            <a:spLocks noGrp="1"/>
          </p:cNvSpPr>
          <p:nvPr>
            <p:ph type="sldNum" sz="quarter" idx="12"/>
          </p:nvPr>
        </p:nvSpPr>
        <p:spPr/>
        <p:txBody>
          <a:bodyPr/>
          <a:lstStyle>
            <a:lvl1pPr>
              <a:defRPr b="0" i="0">
                <a:latin typeface="LM Roman 10" pitchFamily="2" charset="77"/>
              </a:defRPr>
            </a:lvl1pPr>
          </a:lstStyle>
          <a:p>
            <a:fld id="{A8ED8B99-2640-4528-BE06-488F2B48F17D}" type="slidenum">
              <a:rPr lang="el-GR" smtClean="0"/>
              <a:pPr/>
              <a:t>‹#›</a:t>
            </a:fld>
            <a:endParaRPr lang="el-GR" dirty="0"/>
          </a:p>
        </p:txBody>
      </p:sp>
    </p:spTree>
    <p:extLst>
      <p:ext uri="{BB962C8B-B14F-4D97-AF65-F5344CB8AC3E}">
        <p14:creationId xmlns:p14="http://schemas.microsoft.com/office/powerpoint/2010/main" val="265175375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76B21B-DDFA-4767-A728-94CEA0715869}"/>
              </a:ext>
            </a:extLst>
          </p:cNvPr>
          <p:cNvSpPr>
            <a:spLocks noGrp="1"/>
          </p:cNvSpPr>
          <p:nvPr>
            <p:ph type="title"/>
          </p:nvPr>
        </p:nvSpPr>
        <p:spPr>
          <a:xfrm>
            <a:off x="839788" y="457200"/>
            <a:ext cx="3932237" cy="1600200"/>
          </a:xfrm>
        </p:spPr>
        <p:txBody>
          <a:bodyPr anchor="b"/>
          <a:lstStyle>
            <a:lvl1pPr>
              <a:defRPr sz="3200">
                <a:solidFill>
                  <a:srgbClr val="000000"/>
                </a:solidFill>
              </a:defRPr>
            </a:lvl1pPr>
          </a:lstStyle>
          <a:p>
            <a:r>
              <a:rPr lang="en-US" dirty="0"/>
              <a:t>Click to edit Master title style</a:t>
            </a:r>
            <a:endParaRPr lang="el-GR" dirty="0"/>
          </a:p>
        </p:txBody>
      </p:sp>
      <p:sp>
        <p:nvSpPr>
          <p:cNvPr id="3" name="Content Placeholder 2">
            <a:extLst>
              <a:ext uri="{FF2B5EF4-FFF2-40B4-BE49-F238E27FC236}">
                <a16:creationId xmlns:a16="http://schemas.microsoft.com/office/drawing/2014/main" id="{14DE5F30-5AD2-439A-887B-9F803BFCEAD7}"/>
              </a:ext>
            </a:extLst>
          </p:cNvPr>
          <p:cNvSpPr>
            <a:spLocks noGrp="1"/>
          </p:cNvSpPr>
          <p:nvPr>
            <p:ph idx="1"/>
          </p:nvPr>
        </p:nvSpPr>
        <p:spPr>
          <a:xfrm>
            <a:off x="5183188" y="987425"/>
            <a:ext cx="6172200" cy="4873625"/>
          </a:xfrm>
        </p:spPr>
        <p:txBody>
          <a:bodyPr/>
          <a:lstStyle>
            <a:lvl1pPr>
              <a:defRPr sz="3200" b="0" i="0">
                <a:latin typeface="LM Roman 10" pitchFamily="2" charset="77"/>
              </a:defRPr>
            </a:lvl1pPr>
            <a:lvl2pPr>
              <a:defRPr sz="2800" b="0" i="0">
                <a:latin typeface="LM Roman 10" pitchFamily="2" charset="77"/>
              </a:defRPr>
            </a:lvl2pPr>
            <a:lvl3pPr>
              <a:defRPr sz="2400" b="0" i="0">
                <a:latin typeface="LM Roman 10" pitchFamily="2" charset="77"/>
              </a:defRPr>
            </a:lvl3pPr>
            <a:lvl4pPr>
              <a:defRPr sz="2000" b="0" i="0">
                <a:latin typeface="LM Roman 10" pitchFamily="2" charset="77"/>
              </a:defRPr>
            </a:lvl4pPr>
            <a:lvl5pPr>
              <a:defRPr sz="2000" b="0" i="0">
                <a:latin typeface="LM Roman 10" pitchFamily="2" charset="77"/>
              </a:defRPr>
            </a:lvl5pPr>
            <a:lvl6pPr>
              <a:defRPr sz="2000"/>
            </a:lvl6pPr>
            <a:lvl7pPr>
              <a:defRPr sz="2000"/>
            </a:lvl7pPr>
            <a:lvl8pPr>
              <a:defRPr sz="2000"/>
            </a:lvl8pPr>
            <a:lvl9pPr>
              <a:defRPr sz="20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l-GR" dirty="0"/>
          </a:p>
        </p:txBody>
      </p:sp>
      <p:sp>
        <p:nvSpPr>
          <p:cNvPr id="4" name="Text Placeholder 3">
            <a:extLst>
              <a:ext uri="{FF2B5EF4-FFF2-40B4-BE49-F238E27FC236}">
                <a16:creationId xmlns:a16="http://schemas.microsoft.com/office/drawing/2014/main" id="{A500842F-1B0D-45CD-B3BC-3967D19D55EA}"/>
              </a:ext>
            </a:extLst>
          </p:cNvPr>
          <p:cNvSpPr>
            <a:spLocks noGrp="1"/>
          </p:cNvSpPr>
          <p:nvPr>
            <p:ph type="body" sz="half" idx="2"/>
          </p:nvPr>
        </p:nvSpPr>
        <p:spPr>
          <a:xfrm>
            <a:off x="839788" y="2057400"/>
            <a:ext cx="3932237" cy="3811588"/>
          </a:xfrm>
        </p:spPr>
        <p:txBody>
          <a:bodyPr/>
          <a:lstStyle>
            <a:lvl1pPr marL="0" indent="0">
              <a:buNone/>
              <a:defRPr sz="1600" b="0" i="0">
                <a:latin typeface="LM Roman 10" pitchFamily="2" charset="77"/>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sp>
        <p:nvSpPr>
          <p:cNvPr id="5" name="Date Placeholder 4">
            <a:extLst>
              <a:ext uri="{FF2B5EF4-FFF2-40B4-BE49-F238E27FC236}">
                <a16:creationId xmlns:a16="http://schemas.microsoft.com/office/drawing/2014/main" id="{5F2296A7-3247-402D-9807-37773135F002}"/>
              </a:ext>
            </a:extLst>
          </p:cNvPr>
          <p:cNvSpPr>
            <a:spLocks noGrp="1"/>
          </p:cNvSpPr>
          <p:nvPr>
            <p:ph type="dt" sz="half" idx="10"/>
          </p:nvPr>
        </p:nvSpPr>
        <p:spPr/>
        <p:txBody>
          <a:bodyPr/>
          <a:lstStyle>
            <a:lvl1pPr>
              <a:defRPr b="0" i="0">
                <a:latin typeface="LM Roman 10" pitchFamily="2" charset="77"/>
              </a:defRPr>
            </a:lvl1pPr>
          </a:lstStyle>
          <a:p>
            <a:fld id="{DA78B38F-C656-4783-A433-9015DD68EB34}" type="datetime1">
              <a:rPr lang="el-GR" smtClean="0"/>
              <a:pPr/>
              <a:t>30/5/24</a:t>
            </a:fld>
            <a:endParaRPr lang="el-GR" dirty="0"/>
          </a:p>
        </p:txBody>
      </p:sp>
      <p:sp>
        <p:nvSpPr>
          <p:cNvPr id="6" name="Footer Placeholder 5">
            <a:extLst>
              <a:ext uri="{FF2B5EF4-FFF2-40B4-BE49-F238E27FC236}">
                <a16:creationId xmlns:a16="http://schemas.microsoft.com/office/drawing/2014/main" id="{4B6D1A8E-455C-4E5C-91C2-A7011226464E}"/>
              </a:ext>
            </a:extLst>
          </p:cNvPr>
          <p:cNvSpPr>
            <a:spLocks noGrp="1"/>
          </p:cNvSpPr>
          <p:nvPr>
            <p:ph type="ftr" sz="quarter" idx="11"/>
          </p:nvPr>
        </p:nvSpPr>
        <p:spPr/>
        <p:txBody>
          <a:bodyPr/>
          <a:lstStyle>
            <a:lvl1pPr>
              <a:defRPr b="0" i="0">
                <a:latin typeface="LM Roman 10" pitchFamily="2" charset="77"/>
              </a:defRPr>
            </a:lvl1pPr>
          </a:lstStyle>
          <a:p>
            <a:r>
              <a:rPr lang="en-US" dirty="0" err="1"/>
              <a:t>Tirsi</a:t>
            </a:r>
            <a:r>
              <a:rPr lang="en-US" dirty="0"/>
              <a:t> </a:t>
            </a:r>
            <a:r>
              <a:rPr lang="en-US" dirty="0" err="1"/>
              <a:t>Prebibaj</a:t>
            </a:r>
            <a:endParaRPr lang="el-GR" dirty="0"/>
          </a:p>
        </p:txBody>
      </p:sp>
      <p:sp>
        <p:nvSpPr>
          <p:cNvPr id="7" name="Slide Number Placeholder 6">
            <a:extLst>
              <a:ext uri="{FF2B5EF4-FFF2-40B4-BE49-F238E27FC236}">
                <a16:creationId xmlns:a16="http://schemas.microsoft.com/office/drawing/2014/main" id="{1F2EB041-7D74-42DB-B8FE-F163F15F999E}"/>
              </a:ext>
            </a:extLst>
          </p:cNvPr>
          <p:cNvSpPr>
            <a:spLocks noGrp="1"/>
          </p:cNvSpPr>
          <p:nvPr>
            <p:ph type="sldNum" sz="quarter" idx="12"/>
          </p:nvPr>
        </p:nvSpPr>
        <p:spPr/>
        <p:txBody>
          <a:bodyPr/>
          <a:lstStyle>
            <a:lvl1pPr>
              <a:defRPr b="0" i="0">
                <a:latin typeface="LM Roman 10" pitchFamily="2" charset="77"/>
              </a:defRPr>
            </a:lvl1pPr>
          </a:lstStyle>
          <a:p>
            <a:fld id="{A8ED8B99-2640-4528-BE06-488F2B48F17D}" type="slidenum">
              <a:rPr lang="el-GR" smtClean="0"/>
              <a:pPr/>
              <a:t>‹#›</a:t>
            </a:fld>
            <a:endParaRPr lang="el-GR" dirty="0"/>
          </a:p>
        </p:txBody>
      </p:sp>
    </p:spTree>
    <p:extLst>
      <p:ext uri="{BB962C8B-B14F-4D97-AF65-F5344CB8AC3E}">
        <p14:creationId xmlns:p14="http://schemas.microsoft.com/office/powerpoint/2010/main" val="299808010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2907F4-B87D-430D-980F-300329A56FD1}"/>
              </a:ext>
            </a:extLst>
          </p:cNvPr>
          <p:cNvSpPr>
            <a:spLocks noGrp="1"/>
          </p:cNvSpPr>
          <p:nvPr>
            <p:ph type="title"/>
          </p:nvPr>
        </p:nvSpPr>
        <p:spPr>
          <a:xfrm>
            <a:off x="839788" y="457200"/>
            <a:ext cx="3932237" cy="1600200"/>
          </a:xfrm>
        </p:spPr>
        <p:txBody>
          <a:bodyPr anchor="b"/>
          <a:lstStyle>
            <a:lvl1pPr>
              <a:defRPr sz="3200"/>
            </a:lvl1pPr>
          </a:lstStyle>
          <a:p>
            <a:r>
              <a:rPr lang="en-US" dirty="0"/>
              <a:t>Click to edit Master title style</a:t>
            </a:r>
            <a:endParaRPr lang="el-GR" dirty="0"/>
          </a:p>
        </p:txBody>
      </p:sp>
      <p:sp>
        <p:nvSpPr>
          <p:cNvPr id="3" name="Picture Placeholder 2">
            <a:extLst>
              <a:ext uri="{FF2B5EF4-FFF2-40B4-BE49-F238E27FC236}">
                <a16:creationId xmlns:a16="http://schemas.microsoft.com/office/drawing/2014/main" id="{7A4C0860-8682-4451-A52D-12E9D1BA7963}"/>
              </a:ext>
            </a:extLst>
          </p:cNvPr>
          <p:cNvSpPr>
            <a:spLocks noGrp="1"/>
          </p:cNvSpPr>
          <p:nvPr>
            <p:ph type="pic" idx="1"/>
          </p:nvPr>
        </p:nvSpPr>
        <p:spPr>
          <a:xfrm>
            <a:off x="5183188" y="987425"/>
            <a:ext cx="6172200" cy="4873625"/>
          </a:xfrm>
        </p:spPr>
        <p:txBody>
          <a:bodyPr/>
          <a:lstStyle>
            <a:lvl1pPr marL="0" indent="0">
              <a:buNone/>
              <a:defRPr sz="3200" b="0" i="0">
                <a:latin typeface="LM Roman 10" pitchFamily="2" charset="77"/>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l-GR" dirty="0"/>
          </a:p>
        </p:txBody>
      </p:sp>
      <p:sp>
        <p:nvSpPr>
          <p:cNvPr id="4" name="Text Placeholder 3">
            <a:extLst>
              <a:ext uri="{FF2B5EF4-FFF2-40B4-BE49-F238E27FC236}">
                <a16:creationId xmlns:a16="http://schemas.microsoft.com/office/drawing/2014/main" id="{45701BE6-3CFE-4716-AE36-1A0C49B18284}"/>
              </a:ext>
            </a:extLst>
          </p:cNvPr>
          <p:cNvSpPr>
            <a:spLocks noGrp="1"/>
          </p:cNvSpPr>
          <p:nvPr>
            <p:ph type="body" sz="half" idx="2"/>
          </p:nvPr>
        </p:nvSpPr>
        <p:spPr>
          <a:xfrm>
            <a:off x="839788" y="2057400"/>
            <a:ext cx="3932237" cy="3811588"/>
          </a:xfrm>
        </p:spPr>
        <p:txBody>
          <a:bodyPr/>
          <a:lstStyle>
            <a:lvl1pPr marL="0" indent="0">
              <a:buNone/>
              <a:defRPr sz="1600" b="0" i="0">
                <a:latin typeface="LM Roman 10" pitchFamily="2" charset="77"/>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sp>
        <p:nvSpPr>
          <p:cNvPr id="5" name="Date Placeholder 4">
            <a:extLst>
              <a:ext uri="{FF2B5EF4-FFF2-40B4-BE49-F238E27FC236}">
                <a16:creationId xmlns:a16="http://schemas.microsoft.com/office/drawing/2014/main" id="{90A3D1C9-288D-466D-A24F-4A3742132879}"/>
              </a:ext>
            </a:extLst>
          </p:cNvPr>
          <p:cNvSpPr>
            <a:spLocks noGrp="1"/>
          </p:cNvSpPr>
          <p:nvPr>
            <p:ph type="dt" sz="half" idx="10"/>
          </p:nvPr>
        </p:nvSpPr>
        <p:spPr/>
        <p:txBody>
          <a:bodyPr/>
          <a:lstStyle>
            <a:lvl1pPr>
              <a:defRPr b="0" i="0">
                <a:latin typeface="LM Roman 10" pitchFamily="2" charset="77"/>
              </a:defRPr>
            </a:lvl1pPr>
          </a:lstStyle>
          <a:p>
            <a:fld id="{0CE4520F-201B-47A3-A9FF-7E3A444EFB6B}" type="datetime1">
              <a:rPr lang="el-GR" smtClean="0"/>
              <a:pPr/>
              <a:t>30/5/24</a:t>
            </a:fld>
            <a:endParaRPr lang="el-GR" dirty="0"/>
          </a:p>
        </p:txBody>
      </p:sp>
      <p:sp>
        <p:nvSpPr>
          <p:cNvPr id="6" name="Footer Placeholder 5">
            <a:extLst>
              <a:ext uri="{FF2B5EF4-FFF2-40B4-BE49-F238E27FC236}">
                <a16:creationId xmlns:a16="http://schemas.microsoft.com/office/drawing/2014/main" id="{F3D9088A-88D4-4FB2-940E-B0BAAB14B111}"/>
              </a:ext>
            </a:extLst>
          </p:cNvPr>
          <p:cNvSpPr>
            <a:spLocks noGrp="1"/>
          </p:cNvSpPr>
          <p:nvPr>
            <p:ph type="ftr" sz="quarter" idx="11"/>
          </p:nvPr>
        </p:nvSpPr>
        <p:spPr/>
        <p:txBody>
          <a:bodyPr/>
          <a:lstStyle>
            <a:lvl1pPr>
              <a:defRPr b="0" i="0">
                <a:latin typeface="LM Roman 10" pitchFamily="2" charset="77"/>
              </a:defRPr>
            </a:lvl1pPr>
          </a:lstStyle>
          <a:p>
            <a:r>
              <a:rPr lang="en-US" dirty="0" err="1"/>
              <a:t>Tirsi</a:t>
            </a:r>
            <a:r>
              <a:rPr lang="en-US" dirty="0"/>
              <a:t> </a:t>
            </a:r>
            <a:r>
              <a:rPr lang="en-US" dirty="0" err="1"/>
              <a:t>Prebibaj</a:t>
            </a:r>
            <a:endParaRPr lang="el-GR" dirty="0"/>
          </a:p>
        </p:txBody>
      </p:sp>
      <p:sp>
        <p:nvSpPr>
          <p:cNvPr id="7" name="Slide Number Placeholder 6">
            <a:extLst>
              <a:ext uri="{FF2B5EF4-FFF2-40B4-BE49-F238E27FC236}">
                <a16:creationId xmlns:a16="http://schemas.microsoft.com/office/drawing/2014/main" id="{D49FAE45-993D-4208-A000-3231F859BDC4}"/>
              </a:ext>
            </a:extLst>
          </p:cNvPr>
          <p:cNvSpPr>
            <a:spLocks noGrp="1"/>
          </p:cNvSpPr>
          <p:nvPr>
            <p:ph type="sldNum" sz="quarter" idx="12"/>
          </p:nvPr>
        </p:nvSpPr>
        <p:spPr/>
        <p:txBody>
          <a:bodyPr/>
          <a:lstStyle>
            <a:lvl1pPr>
              <a:defRPr b="0" i="0">
                <a:latin typeface="LM Roman 10" pitchFamily="2" charset="77"/>
              </a:defRPr>
            </a:lvl1pPr>
          </a:lstStyle>
          <a:p>
            <a:fld id="{A8ED8B99-2640-4528-BE06-488F2B48F17D}" type="slidenum">
              <a:rPr lang="el-GR" smtClean="0"/>
              <a:pPr/>
              <a:t>‹#›</a:t>
            </a:fld>
            <a:endParaRPr lang="el-GR" dirty="0"/>
          </a:p>
        </p:txBody>
      </p:sp>
    </p:spTree>
    <p:extLst>
      <p:ext uri="{BB962C8B-B14F-4D97-AF65-F5344CB8AC3E}">
        <p14:creationId xmlns:p14="http://schemas.microsoft.com/office/powerpoint/2010/main" val="55173062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2BD8B72D-015B-45F4-A28D-12DCF5C405C0}"/>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dirty="0"/>
              <a:t>Click to edit Master title style</a:t>
            </a:r>
            <a:endParaRPr lang="el-GR" dirty="0"/>
          </a:p>
        </p:txBody>
      </p:sp>
      <p:sp>
        <p:nvSpPr>
          <p:cNvPr id="3" name="Text Placeholder 2">
            <a:extLst>
              <a:ext uri="{FF2B5EF4-FFF2-40B4-BE49-F238E27FC236}">
                <a16:creationId xmlns:a16="http://schemas.microsoft.com/office/drawing/2014/main" id="{D4FE41C7-65C8-4C2D-92B9-999AF29A8705}"/>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l-GR" dirty="0"/>
          </a:p>
        </p:txBody>
      </p:sp>
      <p:sp>
        <p:nvSpPr>
          <p:cNvPr id="4" name="Date Placeholder 3">
            <a:extLst>
              <a:ext uri="{FF2B5EF4-FFF2-40B4-BE49-F238E27FC236}">
                <a16:creationId xmlns:a16="http://schemas.microsoft.com/office/drawing/2014/main" id="{DB913B4E-5BB3-4A6C-A240-169C897C4415}"/>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b="0" i="0">
                <a:solidFill>
                  <a:schemeClr val="tx1">
                    <a:tint val="75000"/>
                  </a:schemeClr>
                </a:solidFill>
                <a:latin typeface="LM Roman 10" pitchFamily="2" charset="77"/>
              </a:defRPr>
            </a:lvl1pPr>
          </a:lstStyle>
          <a:p>
            <a:fld id="{51C8CAD8-AEEF-4E4F-BD5F-ECFB1A2F50AF}" type="datetime1">
              <a:rPr lang="el-GR" smtClean="0"/>
              <a:pPr/>
              <a:t>30/5/24</a:t>
            </a:fld>
            <a:endParaRPr lang="el-GR" dirty="0"/>
          </a:p>
        </p:txBody>
      </p:sp>
      <p:sp>
        <p:nvSpPr>
          <p:cNvPr id="5" name="Footer Placeholder 4">
            <a:extLst>
              <a:ext uri="{FF2B5EF4-FFF2-40B4-BE49-F238E27FC236}">
                <a16:creationId xmlns:a16="http://schemas.microsoft.com/office/drawing/2014/main" id="{86D2A789-253B-4428-B3BA-D77AB8AEDB00}"/>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b="0" i="0">
                <a:solidFill>
                  <a:schemeClr val="tx1">
                    <a:tint val="75000"/>
                  </a:schemeClr>
                </a:solidFill>
                <a:latin typeface="LM Roman 10" pitchFamily="2" charset="77"/>
              </a:defRPr>
            </a:lvl1pPr>
          </a:lstStyle>
          <a:p>
            <a:r>
              <a:rPr lang="en-US" dirty="0" err="1"/>
              <a:t>Tirsi</a:t>
            </a:r>
            <a:r>
              <a:rPr lang="en-US" dirty="0"/>
              <a:t> </a:t>
            </a:r>
            <a:r>
              <a:rPr lang="en-US" dirty="0" err="1"/>
              <a:t>Prebibaj</a:t>
            </a:r>
            <a:endParaRPr lang="el-GR" dirty="0"/>
          </a:p>
        </p:txBody>
      </p:sp>
      <p:sp>
        <p:nvSpPr>
          <p:cNvPr id="6" name="Slide Number Placeholder 5">
            <a:extLst>
              <a:ext uri="{FF2B5EF4-FFF2-40B4-BE49-F238E27FC236}">
                <a16:creationId xmlns:a16="http://schemas.microsoft.com/office/drawing/2014/main" id="{6AE63529-2769-4BE9-9B03-C661991C3B7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b="0" i="0">
                <a:solidFill>
                  <a:schemeClr val="tx1">
                    <a:tint val="75000"/>
                  </a:schemeClr>
                </a:solidFill>
                <a:latin typeface="LM Roman 10" pitchFamily="2" charset="77"/>
              </a:defRPr>
            </a:lvl1pPr>
          </a:lstStyle>
          <a:p>
            <a:fld id="{A8ED8B99-2640-4528-BE06-488F2B48F17D}" type="slidenum">
              <a:rPr lang="el-GR" smtClean="0"/>
              <a:pPr/>
              <a:t>‹#›</a:t>
            </a:fld>
            <a:endParaRPr lang="el-GR" dirty="0"/>
          </a:p>
        </p:txBody>
      </p:sp>
    </p:spTree>
    <p:extLst>
      <p:ext uri="{BB962C8B-B14F-4D97-AF65-F5344CB8AC3E}">
        <p14:creationId xmlns:p14="http://schemas.microsoft.com/office/powerpoint/2010/main" val="233140533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LM Roman Caps 10" pitchFamily="2" charset="77"/>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b="0" i="0" kern="1200">
          <a:solidFill>
            <a:schemeClr val="tx1"/>
          </a:solidFill>
          <a:latin typeface="LM Roman 10" pitchFamily="2" charset="77"/>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b="0" i="0" kern="1200">
          <a:solidFill>
            <a:schemeClr val="tx1"/>
          </a:solidFill>
          <a:latin typeface="LM Roman 10" pitchFamily="2"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b="0" i="0" kern="1200">
          <a:solidFill>
            <a:schemeClr val="tx1"/>
          </a:solidFill>
          <a:latin typeface="LM Roman 10" pitchFamily="2"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LM Roman 10" pitchFamily="2"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LM Roman 10" pitchFamily="2"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8.png"/><Relationship Id="rId1" Type="http://schemas.openxmlformats.org/officeDocument/2006/relationships/slideLayout" Target="../slideLayouts/slideLayout4.xml"/><Relationship Id="rId4" Type="http://schemas.openxmlformats.org/officeDocument/2006/relationships/image" Target="../media/image12.png"/></Relationships>
</file>

<file path=ppt/slides/_rels/slide1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8.png"/><Relationship Id="rId1" Type="http://schemas.openxmlformats.org/officeDocument/2006/relationships/slideLayout" Target="../slideLayouts/slideLayout4.xml"/><Relationship Id="rId4" Type="http://schemas.openxmlformats.org/officeDocument/2006/relationships/image" Target="../media/image14.png"/></Relationships>
</file>

<file path=ppt/slides/_rels/slide1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8.png"/><Relationship Id="rId1" Type="http://schemas.openxmlformats.org/officeDocument/2006/relationships/slideLayout" Target="../slideLayouts/slideLayout4.xml"/><Relationship Id="rId4" Type="http://schemas.openxmlformats.org/officeDocument/2006/relationships/image" Target="../media/image16.png"/></Relationships>
</file>

<file path=ppt/slides/_rels/slide13.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png"/><Relationship Id="rId1" Type="http://schemas.openxmlformats.org/officeDocument/2006/relationships/slideLayout" Target="../slideLayouts/slideLayout4.xml"/><Relationship Id="rId4" Type="http://schemas.openxmlformats.org/officeDocument/2006/relationships/image" Target="../media/image19.png"/></Relationships>
</file>

<file path=ppt/slides/_rels/slide14.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00.png"/><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220.png"/><Relationship Id="rId1" Type="http://schemas.openxmlformats.org/officeDocument/2006/relationships/slideLayout" Target="../slideLayouts/slideLayout4.xml"/><Relationship Id="rId4" Type="http://schemas.openxmlformats.org/officeDocument/2006/relationships/image" Target="../media/image23.png"/></Relationships>
</file>

<file path=ppt/slides/_rels/slide17.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24.png"/><Relationship Id="rId1" Type="http://schemas.openxmlformats.org/officeDocument/2006/relationships/slideLayout" Target="../slideLayouts/slideLayout4.xml"/><Relationship Id="rId4" Type="http://schemas.openxmlformats.org/officeDocument/2006/relationships/image" Target="../media/image25.png"/></Relationships>
</file>

<file path=ppt/slides/_rels/slide18.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26.png"/><Relationship Id="rId1" Type="http://schemas.openxmlformats.org/officeDocument/2006/relationships/slideLayout" Target="../slideLayouts/slideLayout4.xml"/><Relationship Id="rId5" Type="http://schemas.openxmlformats.org/officeDocument/2006/relationships/image" Target="../media/image28.png"/><Relationship Id="rId4" Type="http://schemas.openxmlformats.org/officeDocument/2006/relationships/image" Target="../media/image27.png"/></Relationships>
</file>

<file path=ppt/slides/_rels/slide19.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29.pn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3" Type="http://schemas.openxmlformats.org/officeDocument/2006/relationships/image" Target="../media/image31.png"/><Relationship Id="rId7" Type="http://schemas.openxmlformats.org/officeDocument/2006/relationships/image" Target="../media/image34.png"/><Relationship Id="rId2" Type="http://schemas.openxmlformats.org/officeDocument/2006/relationships/image" Target="../media/image30.png"/><Relationship Id="rId1" Type="http://schemas.openxmlformats.org/officeDocument/2006/relationships/slideLayout" Target="../slideLayouts/slideLayout4.xml"/><Relationship Id="rId6" Type="http://schemas.openxmlformats.org/officeDocument/2006/relationships/image" Target="../media/image33.png"/><Relationship Id="rId5" Type="http://schemas.openxmlformats.org/officeDocument/2006/relationships/image" Target="../media/image32.gif"/><Relationship Id="rId4" Type="http://schemas.openxmlformats.org/officeDocument/2006/relationships/image" Target="../media/image19.png"/></Relationships>
</file>

<file path=ppt/slides/_rels/slide21.xml.rels><?xml version="1.0" encoding="UTF-8" standalone="yes"?>
<Relationships xmlns="http://schemas.openxmlformats.org/package/2006/relationships"><Relationship Id="rId8" Type="http://schemas.openxmlformats.org/officeDocument/2006/relationships/hyperlink" Target="https://gitlab.cern.ch/scripting-tools/pyjapc" TargetMode="External"/><Relationship Id="rId3" Type="http://schemas.openxmlformats.org/officeDocument/2006/relationships/hyperlink" Target="ccde.cern.ch" TargetMode="External"/><Relationship Id="rId7" Type="http://schemas.openxmlformats.org/officeDocument/2006/relationships/hyperlink" Target="https://timber.cern.ch/" TargetMode="External"/><Relationship Id="rId2" Type="http://schemas.openxmlformats.org/officeDocument/2006/relationships/notesSlide" Target="../notesSlides/notesSlide2.xml"/><Relationship Id="rId1" Type="http://schemas.openxmlformats.org/officeDocument/2006/relationships/slideLayout" Target="../slideLayouts/slideLayout4.xml"/><Relationship Id="rId6" Type="http://schemas.openxmlformats.org/officeDocument/2006/relationships/hyperlink" Target="https://swan.cern.ch/" TargetMode="External"/><Relationship Id="rId5" Type="http://schemas.openxmlformats.org/officeDocument/2006/relationships/hyperlink" Target="https://nxcals-docs.web.cern.ch/current/" TargetMode="External"/><Relationship Id="rId4" Type="http://schemas.openxmlformats.org/officeDocument/2006/relationships/hyperlink" Target="https://indico.cern.ch/event/891911/contributions/3762054/attachments/2033483/3404406/LSA.pdf" TargetMode="External"/><Relationship Id="rId9" Type="http://schemas.openxmlformats.org/officeDocument/2006/relationships/hyperlink" Target="https://gitlab.cern.ch/abpcomputing/sandbox/pyjapcscout" TargetMode="External"/></Relationships>
</file>

<file path=ppt/slides/_rels/slide22.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6.png"/><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6.png"/><Relationship Id="rId1" Type="http://schemas.openxmlformats.org/officeDocument/2006/relationships/slideLayout" Target="../slideLayouts/slideLayout4.xml"/><Relationship Id="rId4" Type="http://schemas.openxmlformats.org/officeDocument/2006/relationships/image" Target="../media/image39.png"/></Relationships>
</file>

<file path=ppt/slides/_rels/slide27.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6.png"/><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6.png"/><Relationship Id="rId1" Type="http://schemas.openxmlformats.org/officeDocument/2006/relationships/slideLayout" Target="../slideLayouts/slideLayout4.xml"/><Relationship Id="rId5" Type="http://schemas.openxmlformats.org/officeDocument/2006/relationships/image" Target="../media/image41.png"/><Relationship Id="rId4" Type="http://schemas.openxmlformats.org/officeDocument/2006/relationships/image" Target="../media/image40.png"/></Relationships>
</file>

<file path=ppt/slides/_rels/slide29.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6.png"/><Relationship Id="rId1" Type="http://schemas.openxmlformats.org/officeDocument/2006/relationships/slideLayout" Target="../slideLayouts/slideLayout4.xml"/><Relationship Id="rId5" Type="http://schemas.openxmlformats.org/officeDocument/2006/relationships/image" Target="../media/image42.png"/><Relationship Id="rId4" Type="http://schemas.openxmlformats.org/officeDocument/2006/relationships/image" Target="../media/image40.png"/></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4.xml"/><Relationship Id="rId4" Type="http://schemas.microsoft.com/office/2007/relationships/hdphoto" Target="../media/hdphoto1.wdp"/></Relationships>
</file>

<file path=ppt/slides/_rels/slide30.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6.png"/><Relationship Id="rId1" Type="http://schemas.openxmlformats.org/officeDocument/2006/relationships/slideLayout" Target="../slideLayouts/slideLayout4.xml"/><Relationship Id="rId5" Type="http://schemas.openxmlformats.org/officeDocument/2006/relationships/image" Target="../media/image42.png"/><Relationship Id="rId4" Type="http://schemas.openxmlformats.org/officeDocument/2006/relationships/image" Target="../media/image40.png"/></Relationships>
</file>

<file path=ppt/slides/_rels/slide31.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image" Target="../media/image44.png"/><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3" Type="http://schemas.openxmlformats.org/officeDocument/2006/relationships/image" Target="../media/image47.png"/><Relationship Id="rId7" Type="http://schemas.openxmlformats.org/officeDocument/2006/relationships/image" Target="../media/image430.png"/><Relationship Id="rId2" Type="http://schemas.openxmlformats.org/officeDocument/2006/relationships/image" Target="../media/image46.png"/><Relationship Id="rId1" Type="http://schemas.openxmlformats.org/officeDocument/2006/relationships/slideLayout" Target="../slideLayouts/slideLayout4.xml"/><Relationship Id="rId6" Type="http://schemas.openxmlformats.org/officeDocument/2006/relationships/image" Target="../media/image420.png"/><Relationship Id="rId5" Type="http://schemas.openxmlformats.org/officeDocument/2006/relationships/image" Target="../media/image410.png"/><Relationship Id="rId4" Type="http://schemas.openxmlformats.org/officeDocument/2006/relationships/image" Target="../media/image48.png"/></Relationships>
</file>

<file path=ppt/slides/_rels/slide34.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image" Target="../media/image49.png"/><Relationship Id="rId1" Type="http://schemas.openxmlformats.org/officeDocument/2006/relationships/slideLayout" Target="../slideLayouts/slideLayout4.xml"/></Relationships>
</file>

<file path=ppt/slides/_rels/slide35.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image" Target="../media/image51.png"/><Relationship Id="rId1" Type="http://schemas.openxmlformats.org/officeDocument/2006/relationships/slideLayout" Target="../slideLayouts/slideLayout4.xml"/><Relationship Id="rId4" Type="http://schemas.openxmlformats.org/officeDocument/2006/relationships/image" Target="../media/image53.png"/></Relationships>
</file>

<file path=ppt/slides/_rels/slide36.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image" Target="../media/image54.png"/><Relationship Id="rId1" Type="http://schemas.openxmlformats.org/officeDocument/2006/relationships/slideLayout" Target="../slideLayouts/slideLayout4.xml"/></Relationships>
</file>

<file path=ppt/slides/_rels/slide37.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image" Target="../media/image56.png"/><Relationship Id="rId1" Type="http://schemas.openxmlformats.org/officeDocument/2006/relationships/slideLayout" Target="../slideLayouts/slideLayout4.xml"/></Relationships>
</file>

<file path=ppt/slides/_rels/slide38.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image" Target="../media/image30.png"/><Relationship Id="rId1" Type="http://schemas.openxmlformats.org/officeDocument/2006/relationships/slideLayout" Target="../slideLayouts/slideLayout4.xml"/><Relationship Id="rId5" Type="http://schemas.openxmlformats.org/officeDocument/2006/relationships/image" Target="../media/image60.gif"/><Relationship Id="rId4" Type="http://schemas.openxmlformats.org/officeDocument/2006/relationships/image" Target="../media/image59.png"/></Relationships>
</file>

<file path=ppt/slides/_rels/slide39.xml.rels><?xml version="1.0" encoding="UTF-8" standalone="yes"?>
<Relationships xmlns="http://schemas.openxmlformats.org/package/2006/relationships"><Relationship Id="rId2" Type="http://schemas.openxmlformats.org/officeDocument/2006/relationships/image" Target="../media/image61.pn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jpeg"/><Relationship Id="rId1" Type="http://schemas.openxmlformats.org/officeDocument/2006/relationships/slideLayout" Target="../slideLayouts/slideLayout4.xml"/><Relationship Id="rId4" Type="http://schemas.microsoft.com/office/2007/relationships/hdphoto" Target="../media/hdphoto2.wdp"/></Relationships>
</file>

<file path=ppt/slides/_rels/slide40.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image" Target="../media/image62.png"/><Relationship Id="rId1" Type="http://schemas.openxmlformats.org/officeDocument/2006/relationships/slideLayout" Target="../slideLayouts/slideLayout4.xml"/><Relationship Id="rId5" Type="http://schemas.openxmlformats.org/officeDocument/2006/relationships/image" Target="../media/image65.png"/><Relationship Id="rId4" Type="http://schemas.openxmlformats.org/officeDocument/2006/relationships/image" Target="../media/image64.png"/></Relationships>
</file>

<file path=ppt/slides/_rels/slide41.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image" Target="../media/image62.png"/><Relationship Id="rId1" Type="http://schemas.openxmlformats.org/officeDocument/2006/relationships/slideLayout" Target="../slideLayouts/slideLayout4.xml"/></Relationships>
</file>

<file path=ppt/slides/_rels/slide42.xml.rels><?xml version="1.0" encoding="UTF-8" standalone="yes"?>
<Relationships xmlns="http://schemas.openxmlformats.org/package/2006/relationships"><Relationship Id="rId3" Type="http://schemas.openxmlformats.org/officeDocument/2006/relationships/image" Target="../media/image68.png"/><Relationship Id="rId2" Type="http://schemas.openxmlformats.org/officeDocument/2006/relationships/image" Target="../media/image67.png"/><Relationship Id="rId1" Type="http://schemas.openxmlformats.org/officeDocument/2006/relationships/slideLayout" Target="../slideLayouts/slideLayout4.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2.jpeg"/><Relationship Id="rId1" Type="http://schemas.openxmlformats.org/officeDocument/2006/relationships/slideLayout" Target="../slideLayouts/slideLayout4.xml"/><Relationship Id="rId4" Type="http://schemas.microsoft.com/office/2007/relationships/hdphoto" Target="../media/hdphoto3.wdp"/></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2.jpeg"/><Relationship Id="rId1" Type="http://schemas.openxmlformats.org/officeDocument/2006/relationships/slideLayout" Target="../slideLayouts/slideLayout4.xml"/><Relationship Id="rId4" Type="http://schemas.microsoft.com/office/2007/relationships/hdphoto" Target="../media/hdphoto4.wdp"/></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2.jpeg"/><Relationship Id="rId1" Type="http://schemas.openxmlformats.org/officeDocument/2006/relationships/slideLayout" Target="../slideLayouts/slideLayout4.xml"/><Relationship Id="rId4" Type="http://schemas.microsoft.com/office/2007/relationships/hdphoto" Target="../media/hdphoto5.wdp"/></Relationships>
</file>

<file path=ppt/slides/_rels/slide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4.xml"/><Relationship Id="rId4" Type="http://schemas.openxmlformats.org/officeDocument/2006/relationships/image" Target="../media/image1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LS1 report: PS Booster prepares for beam | CERN">
            <a:extLst>
              <a:ext uri="{FF2B5EF4-FFF2-40B4-BE49-F238E27FC236}">
                <a16:creationId xmlns:a16="http://schemas.microsoft.com/office/drawing/2014/main" id="{485DF8B9-7275-4491-9707-39694F58BADC}"/>
              </a:ext>
            </a:extLst>
          </p:cNvPr>
          <p:cNvPicPr>
            <a:picLocks noChangeAspect="1" noChangeArrowheads="1"/>
          </p:cNvPicPr>
          <p:nvPr/>
        </p:nvPicPr>
        <p:blipFill>
          <a:blip r:embed="rId3">
            <a:alphaModFix amt="35000"/>
            <a:extLst>
              <a:ext uri="{28A0092B-C50C-407E-A947-70E740481C1C}">
                <a14:useLocalDpi xmlns:a14="http://schemas.microsoft.com/office/drawing/2010/main" val="0"/>
              </a:ext>
            </a:extLst>
          </a:blip>
          <a:srcRect/>
          <a:stretch>
            <a:fillRect/>
          </a:stretch>
        </p:blipFill>
        <p:spPr bwMode="auto">
          <a:xfrm>
            <a:off x="-3" y="0"/>
            <a:ext cx="12192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9" name="Title 2">
            <a:extLst>
              <a:ext uri="{FF2B5EF4-FFF2-40B4-BE49-F238E27FC236}">
                <a16:creationId xmlns:a16="http://schemas.microsoft.com/office/drawing/2014/main" id="{524A720D-A9A7-ECE9-922E-65F9EA63DAA3}"/>
              </a:ext>
            </a:extLst>
          </p:cNvPr>
          <p:cNvSpPr txBox="1">
            <a:spLocks/>
          </p:cNvSpPr>
          <p:nvPr/>
        </p:nvSpPr>
        <p:spPr>
          <a:xfrm>
            <a:off x="-3" y="351984"/>
            <a:ext cx="12192000" cy="1898898"/>
          </a:xfrm>
          <a:prstGeom prst="rect">
            <a:avLst/>
          </a:prstGeom>
          <a:noFill/>
          <a:effectLst>
            <a:softEdge rad="31750"/>
          </a:effectLst>
        </p:spPr>
        <p:txBody>
          <a:bodyPr vert="horz" lIns="91440" tIns="45720" rIns="91440" bIns="45720" rtlCol="0" anchor="ctr">
            <a:normAutofit/>
          </a:bodyPr>
          <a:lstStyle>
            <a:lvl1pPr algn="ctr" defTabSz="914400" rtl="0" eaLnBrk="1" latinLnBrk="0" hangingPunct="1">
              <a:lnSpc>
                <a:spcPct val="90000"/>
              </a:lnSpc>
              <a:spcBef>
                <a:spcPct val="0"/>
              </a:spcBef>
              <a:buNone/>
              <a:defRPr sz="4400" b="0" kern="1200">
                <a:solidFill>
                  <a:schemeClr val="bg1"/>
                </a:solidFill>
                <a:latin typeface="+mj-lt"/>
                <a:ea typeface="+mj-ea"/>
                <a:cs typeface="+mj-cs"/>
              </a:defRPr>
            </a:lvl1pPr>
          </a:lstStyle>
          <a:p>
            <a:r>
              <a:rPr lang="en-US" sz="4800" b="1" dirty="0">
                <a:latin typeface="Arial" panose="020B0604020202020204" pitchFamily="34" charset="0"/>
                <a:cs typeface="Arial" panose="020B0604020202020204" pitchFamily="34" charset="0"/>
              </a:rPr>
              <a:t>Introduction to the PSB:</a:t>
            </a:r>
            <a:br>
              <a:rPr lang="en-US" sz="4800" b="1" dirty="0">
                <a:latin typeface="Arial" panose="020B0604020202020204" pitchFamily="34" charset="0"/>
                <a:cs typeface="Arial" panose="020B0604020202020204" pitchFamily="34" charset="0"/>
              </a:rPr>
            </a:br>
            <a:br>
              <a:rPr lang="en-US" sz="4000" b="1" dirty="0">
                <a:latin typeface="Arial" panose="020B0604020202020204" pitchFamily="34" charset="0"/>
                <a:cs typeface="Arial" panose="020B0604020202020204" pitchFamily="34" charset="0"/>
              </a:rPr>
            </a:br>
            <a:r>
              <a:rPr lang="en-US" sz="4000" b="1" dirty="0">
                <a:latin typeface="Arial" panose="020B0604020202020204" pitchFamily="34" charset="0"/>
                <a:cs typeface="Arial" panose="020B0604020202020204" pitchFamily="34" charset="0"/>
              </a:rPr>
              <a:t>Accelerator, Control Systems, Measurements</a:t>
            </a:r>
            <a:endParaRPr lang="el-GR" sz="4000" b="1" dirty="0">
              <a:latin typeface="Arial" panose="020B0604020202020204" pitchFamily="34" charset="0"/>
              <a:cs typeface="Arial" panose="020B0604020202020204" pitchFamily="34" charset="0"/>
            </a:endParaRPr>
          </a:p>
        </p:txBody>
      </p:sp>
      <p:sp>
        <p:nvSpPr>
          <p:cNvPr id="10" name="Subtitle 1">
            <a:extLst>
              <a:ext uri="{FF2B5EF4-FFF2-40B4-BE49-F238E27FC236}">
                <a16:creationId xmlns:a16="http://schemas.microsoft.com/office/drawing/2014/main" id="{8CCB2CA8-0002-F1A7-E045-12A53F0B8E87}"/>
              </a:ext>
            </a:extLst>
          </p:cNvPr>
          <p:cNvSpPr txBox="1">
            <a:spLocks/>
          </p:cNvSpPr>
          <p:nvPr/>
        </p:nvSpPr>
        <p:spPr>
          <a:xfrm>
            <a:off x="624984" y="4942442"/>
            <a:ext cx="10942027" cy="1671009"/>
          </a:xfrm>
          <a:prstGeom prst="rect">
            <a:avLst/>
          </a:prstGeom>
          <a:noFill/>
          <a:effectLst>
            <a:softEdge rad="31750"/>
          </a:effectLst>
        </p:spPr>
        <p:txBody>
          <a:bodyPr vert="horz" lIns="91440" tIns="45720" rIns="91440" bIns="45720" rtlCol="0">
            <a:normAutofit fontScale="92500" lnSpcReduction="20000"/>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bg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endParaRPr lang="en-US" sz="2800" b="1" dirty="0">
              <a:latin typeface="Arial" panose="020B0604020202020204" pitchFamily="34" charset="0"/>
              <a:cs typeface="Arial" panose="020B0604020202020204" pitchFamily="34" charset="0"/>
            </a:endParaRPr>
          </a:p>
          <a:p>
            <a:r>
              <a:rPr lang="en-US" sz="2800" b="1" dirty="0">
                <a:latin typeface="Arial" panose="020B0604020202020204" pitchFamily="34" charset="0"/>
                <a:cs typeface="Arial" panose="020B0604020202020204" pitchFamily="34" charset="0"/>
              </a:rPr>
              <a:t>03-07/06/2024</a:t>
            </a:r>
          </a:p>
          <a:p>
            <a:r>
              <a:rPr lang="en-US" sz="2800" b="1" dirty="0">
                <a:latin typeface="Arial" panose="020B0604020202020204" pitchFamily="34" charset="0"/>
                <a:cs typeface="Arial" panose="020B0604020202020204" pitchFamily="34" charset="0"/>
              </a:rPr>
              <a:t>Advanced Training School on Operation of Accelerators</a:t>
            </a:r>
          </a:p>
          <a:p>
            <a:r>
              <a:rPr lang="en-US" sz="2800" b="1" dirty="0">
                <a:latin typeface="Arial" panose="020B0604020202020204" pitchFamily="34" charset="0"/>
                <a:cs typeface="Arial" panose="020B0604020202020204" pitchFamily="34" charset="0"/>
              </a:rPr>
              <a:t>EURO-LABS Training Sessions @ CERN Facilities</a:t>
            </a:r>
          </a:p>
        </p:txBody>
      </p:sp>
      <p:sp>
        <p:nvSpPr>
          <p:cNvPr id="3" name="Subtitle 1">
            <a:extLst>
              <a:ext uri="{FF2B5EF4-FFF2-40B4-BE49-F238E27FC236}">
                <a16:creationId xmlns:a16="http://schemas.microsoft.com/office/drawing/2014/main" id="{9348E1E0-0F4F-6BAF-F51C-1753289619A7}"/>
              </a:ext>
            </a:extLst>
          </p:cNvPr>
          <p:cNvSpPr txBox="1">
            <a:spLocks/>
          </p:cNvSpPr>
          <p:nvPr/>
        </p:nvSpPr>
        <p:spPr>
          <a:xfrm>
            <a:off x="624984" y="2691559"/>
            <a:ext cx="10942027" cy="1474881"/>
          </a:xfrm>
          <a:prstGeom prst="rect">
            <a:avLst/>
          </a:prstGeom>
          <a:noFill/>
          <a:effectLst>
            <a:softEdge rad="31750"/>
          </a:effectLst>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bg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endParaRPr lang="en-US" sz="2800" b="1" dirty="0">
              <a:latin typeface="Arial" panose="020B0604020202020204" pitchFamily="34" charset="0"/>
              <a:cs typeface="Arial" panose="020B0604020202020204" pitchFamily="34" charset="0"/>
            </a:endParaRPr>
          </a:p>
          <a:p>
            <a:r>
              <a:rPr lang="en-US" sz="2800" b="1" dirty="0">
                <a:latin typeface="Arial" panose="020B0604020202020204" pitchFamily="34" charset="0"/>
                <a:cs typeface="Arial" panose="020B0604020202020204" pitchFamily="34" charset="0"/>
              </a:rPr>
              <a:t>F. </a:t>
            </a:r>
            <a:r>
              <a:rPr lang="en-US" sz="2800" b="1" dirty="0" err="1">
                <a:latin typeface="Arial" panose="020B0604020202020204" pitchFamily="34" charset="0"/>
                <a:cs typeface="Arial" panose="020B0604020202020204" pitchFamily="34" charset="0"/>
              </a:rPr>
              <a:t>Asvesta</a:t>
            </a:r>
            <a:r>
              <a:rPr lang="en-US" sz="2800" b="1" dirty="0">
                <a:latin typeface="Arial" panose="020B0604020202020204" pitchFamily="34" charset="0"/>
                <a:cs typeface="Arial" panose="020B0604020202020204" pitchFamily="34" charset="0"/>
              </a:rPr>
              <a:t>, T. </a:t>
            </a:r>
            <a:r>
              <a:rPr lang="en-US" sz="2800" b="1" dirty="0" err="1">
                <a:latin typeface="Arial" panose="020B0604020202020204" pitchFamily="34" charset="0"/>
                <a:cs typeface="Arial" panose="020B0604020202020204" pitchFamily="34" charset="0"/>
              </a:rPr>
              <a:t>Prebibaj</a:t>
            </a:r>
            <a:endParaRPr lang="en-US" sz="28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666687954"/>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FD9F2B-3432-59B3-3B7D-2ABE0FABFD5B}"/>
              </a:ext>
            </a:extLst>
          </p:cNvPr>
          <p:cNvSpPr>
            <a:spLocks noGrp="1"/>
          </p:cNvSpPr>
          <p:nvPr>
            <p:ph type="title"/>
          </p:nvPr>
        </p:nvSpPr>
        <p:spPr/>
        <p:txBody>
          <a:bodyPr>
            <a:normAutofit fontScale="90000"/>
          </a:bodyPr>
          <a:lstStyle/>
          <a:p>
            <a:r>
              <a:rPr lang="en-CH" dirty="0">
                <a:latin typeface="Arial" panose="020B0604020202020204" pitchFamily="34" charset="0"/>
                <a:cs typeface="Arial" panose="020B0604020202020204" pitchFamily="34" charset="0"/>
              </a:rPr>
              <a:t>PSB layout</a:t>
            </a:r>
          </a:p>
        </p:txBody>
      </p:sp>
      <p:sp>
        <p:nvSpPr>
          <p:cNvPr id="5" name="Slide Number Placeholder 4">
            <a:extLst>
              <a:ext uri="{FF2B5EF4-FFF2-40B4-BE49-F238E27FC236}">
                <a16:creationId xmlns:a16="http://schemas.microsoft.com/office/drawing/2014/main" id="{B954772E-50A6-FBEE-131B-C8510A5FE197}"/>
              </a:ext>
            </a:extLst>
          </p:cNvPr>
          <p:cNvSpPr>
            <a:spLocks noGrp="1"/>
          </p:cNvSpPr>
          <p:nvPr>
            <p:ph type="sldNum" sz="quarter" idx="12"/>
          </p:nvPr>
        </p:nvSpPr>
        <p:spPr/>
        <p:txBody>
          <a:bodyPr/>
          <a:lstStyle/>
          <a:p>
            <a:r>
              <a:rPr lang="en-US" dirty="0"/>
              <a:t>2</a:t>
            </a:r>
            <a:endParaRPr lang="el-GR" dirty="0"/>
          </a:p>
        </p:txBody>
      </p:sp>
      <p:pic>
        <p:nvPicPr>
          <p:cNvPr id="2050" name="Picture 2">
            <a:extLst>
              <a:ext uri="{FF2B5EF4-FFF2-40B4-BE49-F238E27FC236}">
                <a16:creationId xmlns:a16="http://schemas.microsoft.com/office/drawing/2014/main" id="{EA232E8D-4F16-7338-90BD-2728ED2E007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5179" y="685740"/>
            <a:ext cx="6174047" cy="4487086"/>
          </a:xfrm>
          <a:prstGeom prst="rect">
            <a:avLst/>
          </a:prstGeom>
          <a:noFill/>
          <a:extLst>
            <a:ext uri="{909E8E84-426E-40DD-AFC4-6F175D3DCCD1}">
              <a14:hiddenFill xmlns:a14="http://schemas.microsoft.com/office/drawing/2010/main">
                <a:solidFill>
                  <a:srgbClr val="FFFFFF"/>
                </a:solidFill>
              </a14:hiddenFill>
            </a:ext>
          </a:extLst>
        </p:spPr>
      </p:pic>
      <mc:AlternateContent xmlns:mc="http://schemas.openxmlformats.org/markup-compatibility/2006" xmlns:a14="http://schemas.microsoft.com/office/drawing/2010/main">
        <mc:Choice Requires="a14">
          <p:sp>
            <p:nvSpPr>
              <p:cNvPr id="6" name="TextBox 5">
                <a:extLst>
                  <a:ext uri="{FF2B5EF4-FFF2-40B4-BE49-F238E27FC236}">
                    <a16:creationId xmlns:a16="http://schemas.microsoft.com/office/drawing/2014/main" id="{51C2C54B-D483-73BC-047F-882627261986}"/>
                  </a:ext>
                </a:extLst>
              </p:cNvPr>
              <p:cNvSpPr txBox="1"/>
              <p:nvPr/>
            </p:nvSpPr>
            <p:spPr>
              <a:xfrm>
                <a:off x="6432331" y="761844"/>
                <a:ext cx="5660791" cy="2585323"/>
              </a:xfrm>
              <a:prstGeom prst="rect">
                <a:avLst/>
              </a:prstGeom>
              <a:noFill/>
            </p:spPr>
            <p:txBody>
              <a:bodyPr wrap="square" rtlCol="0">
                <a:spAutoFit/>
              </a:bodyPr>
              <a:lstStyle/>
              <a:p>
                <a:pPr marL="285750" indent="-285750">
                  <a:buFont typeface="Arial" panose="020B0604020202020204" pitchFamily="34" charset="0"/>
                  <a:buChar char="•"/>
                </a:pPr>
                <a:r>
                  <a:rPr lang="en-CH" dirty="0">
                    <a:latin typeface="Arial" panose="020B0604020202020204" pitchFamily="34" charset="0"/>
                    <a:cs typeface="Arial" panose="020B0604020202020204" pitchFamily="34" charset="0"/>
                  </a:rPr>
                  <a:t>4 identical superimposed rings of </a:t>
                </a:r>
                <a14:m>
                  <m:oMath xmlns:m="http://schemas.openxmlformats.org/officeDocument/2006/math">
                    <m:r>
                      <a:rPr lang="en-US" b="0" i="1" smtClean="0">
                        <a:latin typeface="Cambria Math" panose="02040503050406030204" pitchFamily="18" charset="0"/>
                      </a:rPr>
                      <m:t>25</m:t>
                    </m:r>
                  </m:oMath>
                </a14:m>
                <a:r>
                  <a:rPr lang="en-CH" dirty="0">
                    <a:latin typeface="Arial" panose="020B0604020202020204" pitchFamily="34" charset="0"/>
                    <a:cs typeface="Arial" panose="020B0604020202020204" pitchFamily="34" charset="0"/>
                  </a:rPr>
                  <a:t>m radius.</a:t>
                </a:r>
              </a:p>
              <a:p>
                <a:pPr marL="285750" indent="-285750">
                  <a:buFont typeface="Arial" panose="020B0604020202020204" pitchFamily="34" charset="0"/>
                  <a:buChar char="•"/>
                </a:pPr>
                <a:endParaRPr lang="en-CH" dirty="0">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CH" dirty="0">
                    <a:latin typeface="Arial" panose="020B0604020202020204" pitchFamily="34" charset="0"/>
                    <a:cs typeface="Arial" panose="020B0604020202020204" pitchFamily="34" charset="0"/>
                  </a:rPr>
                  <a:t>Acceleration from </a:t>
                </a:r>
                <a14:m>
                  <m:oMath xmlns:m="http://schemas.openxmlformats.org/officeDocument/2006/math">
                    <m:r>
                      <a:rPr lang="en-US" b="0" i="1" smtClean="0">
                        <a:latin typeface="Cambria Math" panose="02040503050406030204" pitchFamily="18" charset="0"/>
                      </a:rPr>
                      <m:t>160</m:t>
                    </m:r>
                  </m:oMath>
                </a14:m>
                <a:r>
                  <a:rPr lang="en-CH" dirty="0">
                    <a:latin typeface="Arial" panose="020B0604020202020204" pitchFamily="34" charset="0"/>
                    <a:cs typeface="Arial" panose="020B0604020202020204" pitchFamily="34" charset="0"/>
                  </a:rPr>
                  <a:t>MeV to </a:t>
                </a:r>
                <a14:m>
                  <m:oMath xmlns:m="http://schemas.openxmlformats.org/officeDocument/2006/math">
                    <m:r>
                      <a:rPr lang="en-US" b="0" i="1" smtClean="0">
                        <a:latin typeface="Cambria Math" panose="02040503050406030204" pitchFamily="18" charset="0"/>
                      </a:rPr>
                      <m:t>2</m:t>
                    </m:r>
                  </m:oMath>
                </a14:m>
                <a:r>
                  <a:rPr lang="en-CH" dirty="0">
                    <a:latin typeface="Arial" panose="020B0604020202020204" pitchFamily="34" charset="0"/>
                    <a:cs typeface="Arial" panose="020B0604020202020204" pitchFamily="34" charset="0"/>
                  </a:rPr>
                  <a:t>GeV in </a:t>
                </a:r>
                <a14:m>
                  <m:oMath xmlns:m="http://schemas.openxmlformats.org/officeDocument/2006/math">
                    <m:r>
                      <a:rPr lang="en-US" b="0" i="0" smtClean="0">
                        <a:latin typeface="Cambria Math" panose="02040503050406030204" pitchFamily="18" charset="0"/>
                      </a:rPr>
                      <m:t>~</m:t>
                    </m:r>
                    <m:r>
                      <a:rPr lang="en-US" b="0" i="1" smtClean="0">
                        <a:latin typeface="Cambria Math" panose="02040503050406030204" pitchFamily="18" charset="0"/>
                      </a:rPr>
                      <m:t>0.5</m:t>
                    </m:r>
                  </m:oMath>
                </a14:m>
                <a:r>
                  <a:rPr lang="en-CH" dirty="0">
                    <a:latin typeface="Arial" panose="020B0604020202020204" pitchFamily="34" charset="0"/>
                    <a:cs typeface="Arial" panose="020B0604020202020204" pitchFamily="34" charset="0"/>
                  </a:rPr>
                  <a:t>sec.</a:t>
                </a:r>
              </a:p>
              <a:p>
                <a:pPr marL="285750" indent="-285750">
                  <a:buFont typeface="Arial" panose="020B0604020202020204" pitchFamily="34" charset="0"/>
                  <a:buChar char="•"/>
                </a:pPr>
                <a:endParaRPr lang="en-CH" dirty="0">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CH" dirty="0">
                    <a:latin typeface="Arial" panose="020B0604020202020204" pitchFamily="34" charset="0"/>
                    <a:cs typeface="Arial" panose="020B0604020202020204" pitchFamily="34" charset="0"/>
                  </a:rPr>
                  <a:t>Common injection and extraction line.  </a:t>
                </a:r>
              </a:p>
              <a:p>
                <a:pPr marL="285750" indent="-285750">
                  <a:buFont typeface="Arial" panose="020B0604020202020204" pitchFamily="34" charset="0"/>
                  <a:buChar char="•"/>
                </a:pPr>
                <a:endParaRPr lang="en-CH" dirty="0">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CH" dirty="0">
                    <a:latin typeface="Arial" panose="020B0604020202020204" pitchFamily="34" charset="0"/>
                    <a:cs typeface="Arial" panose="020B0604020202020204" pitchFamily="34" charset="0"/>
                  </a:rPr>
                  <a:t>16 periods (sectors), each with </a:t>
                </a:r>
                <a:r>
                  <a:rPr lang="en-CH" b="1" dirty="0">
                    <a:solidFill>
                      <a:srgbClr val="00B050"/>
                    </a:solidFill>
                    <a:latin typeface="Arial" panose="020B0604020202020204" pitchFamily="34" charset="0"/>
                    <a:cs typeface="Arial" panose="020B0604020202020204" pitchFamily="34" charset="0"/>
                  </a:rPr>
                  <a:t>two dipoles</a:t>
                </a:r>
                <a:r>
                  <a:rPr lang="en-CH" dirty="0">
                    <a:latin typeface="Arial" panose="020B0604020202020204" pitchFamily="34" charset="0"/>
                    <a:cs typeface="Arial" panose="020B0604020202020204" pitchFamily="34" charset="0"/>
                  </a:rPr>
                  <a:t>, </a:t>
                </a:r>
                <a:r>
                  <a:rPr lang="en-CH" b="1" dirty="0">
                    <a:solidFill>
                      <a:schemeClr val="accent3">
                        <a:lumMod val="75000"/>
                      </a:schemeClr>
                    </a:solidFill>
                    <a:latin typeface="Arial" panose="020B0604020202020204" pitchFamily="34" charset="0"/>
                    <a:cs typeface="Arial" panose="020B0604020202020204" pitchFamily="34" charset="0"/>
                  </a:rPr>
                  <a:t>three quadrupoles</a:t>
                </a:r>
                <a:r>
                  <a:rPr lang="en-CH" dirty="0">
                    <a:latin typeface="Arial" panose="020B0604020202020204" pitchFamily="34" charset="0"/>
                    <a:cs typeface="Arial" panose="020B0604020202020204" pitchFamily="34" charset="0"/>
                  </a:rPr>
                  <a:t> and a </a:t>
                </a:r>
                <a:r>
                  <a:rPr lang="en-CH" b="1" dirty="0">
                    <a:latin typeface="Arial" panose="020B0604020202020204" pitchFamily="34" charset="0"/>
                    <a:cs typeface="Arial" panose="020B0604020202020204" pitchFamily="34" charset="0"/>
                  </a:rPr>
                  <a:t>“straight section”</a:t>
                </a:r>
                <a:r>
                  <a:rPr lang="en-CH" dirty="0">
                    <a:latin typeface="Arial" panose="020B0604020202020204" pitchFamily="34" charset="0"/>
                    <a:cs typeface="Arial" panose="020B0604020202020204" pitchFamily="34" charset="0"/>
                  </a:rPr>
                  <a:t> for adittional elements.</a:t>
                </a:r>
              </a:p>
            </p:txBody>
          </p:sp>
        </mc:Choice>
        <mc:Fallback xmlns="">
          <p:sp>
            <p:nvSpPr>
              <p:cNvPr id="6" name="TextBox 5">
                <a:extLst>
                  <a:ext uri="{FF2B5EF4-FFF2-40B4-BE49-F238E27FC236}">
                    <a16:creationId xmlns:a16="http://schemas.microsoft.com/office/drawing/2014/main" id="{51C2C54B-D483-73BC-047F-882627261986}"/>
                  </a:ext>
                </a:extLst>
              </p:cNvPr>
              <p:cNvSpPr txBox="1">
                <a:spLocks noRot="1" noChangeAspect="1" noMove="1" noResize="1" noEditPoints="1" noAdjustHandles="1" noChangeArrowheads="1" noChangeShapeType="1" noTextEdit="1"/>
              </p:cNvSpPr>
              <p:nvPr/>
            </p:nvSpPr>
            <p:spPr>
              <a:xfrm>
                <a:off x="6432331" y="761844"/>
                <a:ext cx="5660791" cy="2585323"/>
              </a:xfrm>
              <a:prstGeom prst="rect">
                <a:avLst/>
              </a:prstGeom>
              <a:blipFill>
                <a:blip r:embed="rId3"/>
                <a:stretch>
                  <a:fillRect l="-671" t="-980" r="-671" b="-2451"/>
                </a:stretch>
              </a:blipFill>
            </p:spPr>
            <p:txBody>
              <a:bodyPr/>
              <a:lstStyle/>
              <a:p>
                <a:r>
                  <a:rPr lang="en-CH">
                    <a:noFill/>
                  </a:rPr>
                  <a:t> </a:t>
                </a:r>
              </a:p>
            </p:txBody>
          </p:sp>
        </mc:Fallback>
      </mc:AlternateContent>
      <p:pic>
        <p:nvPicPr>
          <p:cNvPr id="3074" name="Picture 2">
            <a:extLst>
              <a:ext uri="{FF2B5EF4-FFF2-40B4-BE49-F238E27FC236}">
                <a16:creationId xmlns:a16="http://schemas.microsoft.com/office/drawing/2014/main" id="{163770C8-BE7E-7C45-4424-AF6C2694EAC8}"/>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770415" y="3766106"/>
            <a:ext cx="5120728" cy="2021340"/>
          </a:xfrm>
          <a:prstGeom prst="rect">
            <a:avLst/>
          </a:prstGeom>
          <a:noFill/>
          <a:ln w="38100">
            <a:solidFill>
              <a:schemeClr val="tx2"/>
            </a:solidFill>
          </a:ln>
          <a:extLst>
            <a:ext uri="{909E8E84-426E-40DD-AFC4-6F175D3DCCD1}">
              <a14:hiddenFill xmlns:a14="http://schemas.microsoft.com/office/drawing/2010/main">
                <a:solidFill>
                  <a:srgbClr val="FFFFFF"/>
                </a:solidFill>
              </a14:hiddenFill>
            </a:ext>
          </a:extLst>
        </p:spPr>
      </p:pic>
      <p:sp>
        <p:nvSpPr>
          <p:cNvPr id="3" name="Oval 2">
            <a:extLst>
              <a:ext uri="{FF2B5EF4-FFF2-40B4-BE49-F238E27FC236}">
                <a16:creationId xmlns:a16="http://schemas.microsoft.com/office/drawing/2014/main" id="{F593BCE4-0554-2D0E-CC72-F69B97A600BD}"/>
              </a:ext>
            </a:extLst>
          </p:cNvPr>
          <p:cNvSpPr/>
          <p:nvPr/>
        </p:nvSpPr>
        <p:spPr>
          <a:xfrm rot="18901886">
            <a:off x="3707696" y="2874553"/>
            <a:ext cx="551467" cy="375367"/>
          </a:xfrm>
          <a:prstGeom prst="ellipse">
            <a:avLst/>
          </a:prstGeom>
          <a:noFill/>
          <a:ln w="381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cxnSp>
        <p:nvCxnSpPr>
          <p:cNvPr id="7" name="Straight Arrow Connector 6">
            <a:extLst>
              <a:ext uri="{FF2B5EF4-FFF2-40B4-BE49-F238E27FC236}">
                <a16:creationId xmlns:a16="http://schemas.microsoft.com/office/drawing/2014/main" id="{EDA774FD-23B1-CCAE-2156-04A3636B4728}"/>
              </a:ext>
            </a:extLst>
          </p:cNvPr>
          <p:cNvCxnSpPr>
            <a:cxnSpLocks/>
            <a:stCxn id="3" idx="3"/>
          </p:cNvCxnSpPr>
          <p:nvPr/>
        </p:nvCxnSpPr>
        <p:spPr>
          <a:xfrm>
            <a:off x="3939277" y="3293921"/>
            <a:ext cx="230702" cy="472185"/>
          </a:xfrm>
          <a:prstGeom prst="straightConnector1">
            <a:avLst/>
          </a:prstGeom>
          <a:ln w="38100">
            <a:solidFill>
              <a:schemeClr val="tx2"/>
            </a:solidFill>
            <a:tailEnd type="triangle"/>
          </a:ln>
        </p:spPr>
        <p:style>
          <a:lnRef idx="1">
            <a:schemeClr val="accent1"/>
          </a:lnRef>
          <a:fillRef idx="0">
            <a:schemeClr val="accent1"/>
          </a:fillRef>
          <a:effectRef idx="0">
            <a:schemeClr val="accent1"/>
          </a:effectRef>
          <a:fontRef idx="minor">
            <a:schemeClr val="tx1"/>
          </a:fontRef>
        </p:style>
      </p:cxnSp>
      <p:sp>
        <p:nvSpPr>
          <p:cNvPr id="4" name="TextBox 3">
            <a:extLst>
              <a:ext uri="{FF2B5EF4-FFF2-40B4-BE49-F238E27FC236}">
                <a16:creationId xmlns:a16="http://schemas.microsoft.com/office/drawing/2014/main" id="{A7B79CCF-4A26-DAAD-7814-08CD8C24E3F3}"/>
              </a:ext>
            </a:extLst>
          </p:cNvPr>
          <p:cNvSpPr txBox="1"/>
          <p:nvPr/>
        </p:nvSpPr>
        <p:spPr>
          <a:xfrm>
            <a:off x="5226782" y="6581000"/>
            <a:ext cx="1734213" cy="276999"/>
          </a:xfrm>
          <a:prstGeom prst="rect">
            <a:avLst/>
          </a:prstGeom>
          <a:noFill/>
        </p:spPr>
        <p:txBody>
          <a:bodyPr wrap="square" rtlCol="0">
            <a:spAutoFit/>
          </a:bodyPr>
          <a:lstStyle/>
          <a:p>
            <a:pPr algn="ctr"/>
            <a:r>
              <a:rPr lang="en-US" sz="1200" dirty="0" err="1">
                <a:latin typeface="Arial" panose="020B0604020202020204" pitchFamily="34" charset="0"/>
                <a:cs typeface="Arial" panose="020B0604020202020204" pitchFamily="34" charset="0"/>
              </a:rPr>
              <a:t>tirsi.prebibaj@cern.ch</a:t>
            </a:r>
            <a:endParaRPr lang="el-GR" sz="1400" dirty="0">
              <a:latin typeface="Arial" panose="020B0604020202020204" pitchFamily="34" charset="0"/>
              <a:cs typeface="Arial" panose="020B0604020202020204" pitchFamily="34" charset="0"/>
            </a:endParaRPr>
          </a:p>
        </p:txBody>
      </p:sp>
      <p:sp>
        <p:nvSpPr>
          <p:cNvPr id="9" name="TextBox 8">
            <a:extLst>
              <a:ext uri="{FF2B5EF4-FFF2-40B4-BE49-F238E27FC236}">
                <a16:creationId xmlns:a16="http://schemas.microsoft.com/office/drawing/2014/main" id="{967D478B-104F-C6EA-C745-90A29BE087CA}"/>
              </a:ext>
            </a:extLst>
          </p:cNvPr>
          <p:cNvSpPr txBox="1"/>
          <p:nvPr/>
        </p:nvSpPr>
        <p:spPr>
          <a:xfrm>
            <a:off x="-2" y="6597748"/>
            <a:ext cx="3201305" cy="276999"/>
          </a:xfrm>
          <a:prstGeom prst="rect">
            <a:avLst/>
          </a:prstGeom>
          <a:noFill/>
        </p:spPr>
        <p:txBody>
          <a:bodyPr wrap="square" rtlCol="0">
            <a:spAutoFit/>
          </a:bodyPr>
          <a:lstStyle/>
          <a:p>
            <a:r>
              <a:rPr lang="en-US" sz="1200" dirty="0">
                <a:latin typeface="Arial" panose="020B0604020202020204" pitchFamily="34" charset="0"/>
                <a:cs typeface="Arial" panose="020B0604020202020204" pitchFamily="34" charset="0"/>
              </a:rPr>
              <a:t>ATSOA 2024</a:t>
            </a:r>
            <a:endParaRPr lang="el-GR" sz="14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109985826"/>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FD9F2B-3432-59B3-3B7D-2ABE0FABFD5B}"/>
              </a:ext>
            </a:extLst>
          </p:cNvPr>
          <p:cNvSpPr>
            <a:spLocks noGrp="1"/>
          </p:cNvSpPr>
          <p:nvPr>
            <p:ph type="title"/>
          </p:nvPr>
        </p:nvSpPr>
        <p:spPr/>
        <p:txBody>
          <a:bodyPr>
            <a:normAutofit fontScale="90000"/>
          </a:bodyPr>
          <a:lstStyle/>
          <a:p>
            <a:r>
              <a:rPr lang="en-CH" dirty="0">
                <a:latin typeface="Arial" panose="020B0604020202020204" pitchFamily="34" charset="0"/>
                <a:cs typeface="Arial" panose="020B0604020202020204" pitchFamily="34" charset="0"/>
              </a:rPr>
              <a:t>PSB layout</a:t>
            </a:r>
          </a:p>
        </p:txBody>
      </p:sp>
      <p:sp>
        <p:nvSpPr>
          <p:cNvPr id="5" name="Slide Number Placeholder 4">
            <a:extLst>
              <a:ext uri="{FF2B5EF4-FFF2-40B4-BE49-F238E27FC236}">
                <a16:creationId xmlns:a16="http://schemas.microsoft.com/office/drawing/2014/main" id="{B954772E-50A6-FBEE-131B-C8510A5FE197}"/>
              </a:ext>
            </a:extLst>
          </p:cNvPr>
          <p:cNvSpPr>
            <a:spLocks noGrp="1"/>
          </p:cNvSpPr>
          <p:nvPr>
            <p:ph type="sldNum" sz="quarter" idx="12"/>
          </p:nvPr>
        </p:nvSpPr>
        <p:spPr/>
        <p:txBody>
          <a:bodyPr/>
          <a:lstStyle/>
          <a:p>
            <a:r>
              <a:rPr lang="en-US" dirty="0"/>
              <a:t>2</a:t>
            </a:r>
            <a:endParaRPr lang="el-GR" dirty="0"/>
          </a:p>
        </p:txBody>
      </p:sp>
      <p:pic>
        <p:nvPicPr>
          <p:cNvPr id="2050" name="Picture 2">
            <a:extLst>
              <a:ext uri="{FF2B5EF4-FFF2-40B4-BE49-F238E27FC236}">
                <a16:creationId xmlns:a16="http://schemas.microsoft.com/office/drawing/2014/main" id="{EA232E8D-4F16-7338-90BD-2728ED2E007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5179" y="685740"/>
            <a:ext cx="6174047" cy="4487086"/>
          </a:xfrm>
          <a:prstGeom prst="rect">
            <a:avLst/>
          </a:prstGeom>
          <a:noFill/>
          <a:extLst>
            <a:ext uri="{909E8E84-426E-40DD-AFC4-6F175D3DCCD1}">
              <a14:hiddenFill xmlns:a14="http://schemas.microsoft.com/office/drawing/2010/main">
                <a:solidFill>
                  <a:srgbClr val="FFFFFF"/>
                </a:solidFill>
              </a14:hiddenFill>
            </a:ext>
          </a:extLst>
        </p:spPr>
      </p:pic>
      <mc:AlternateContent xmlns:mc="http://schemas.openxmlformats.org/markup-compatibility/2006" xmlns:a14="http://schemas.microsoft.com/office/drawing/2010/main">
        <mc:Choice Requires="a14">
          <p:sp>
            <p:nvSpPr>
              <p:cNvPr id="6" name="TextBox 5">
                <a:extLst>
                  <a:ext uri="{FF2B5EF4-FFF2-40B4-BE49-F238E27FC236}">
                    <a16:creationId xmlns:a16="http://schemas.microsoft.com/office/drawing/2014/main" id="{51C2C54B-D483-73BC-047F-882627261986}"/>
                  </a:ext>
                </a:extLst>
              </p:cNvPr>
              <p:cNvSpPr txBox="1"/>
              <p:nvPr/>
            </p:nvSpPr>
            <p:spPr>
              <a:xfrm>
                <a:off x="6432331" y="761844"/>
                <a:ext cx="5660791" cy="3416320"/>
              </a:xfrm>
              <a:prstGeom prst="rect">
                <a:avLst/>
              </a:prstGeom>
              <a:noFill/>
            </p:spPr>
            <p:txBody>
              <a:bodyPr wrap="square" rtlCol="0">
                <a:spAutoFit/>
              </a:bodyPr>
              <a:lstStyle/>
              <a:p>
                <a:pPr marL="285750" indent="-285750">
                  <a:buFont typeface="Arial" panose="020B0604020202020204" pitchFamily="34" charset="0"/>
                  <a:buChar char="•"/>
                </a:pPr>
                <a:r>
                  <a:rPr lang="en-CH" dirty="0">
                    <a:latin typeface="Arial" panose="020B0604020202020204" pitchFamily="34" charset="0"/>
                    <a:cs typeface="Arial" panose="020B0604020202020204" pitchFamily="34" charset="0"/>
                  </a:rPr>
                  <a:t>4 identical superimposed rings of </a:t>
                </a:r>
                <a14:m>
                  <m:oMath xmlns:m="http://schemas.openxmlformats.org/officeDocument/2006/math">
                    <m:r>
                      <a:rPr lang="en-US" b="0" i="1" smtClean="0">
                        <a:latin typeface="Cambria Math" panose="02040503050406030204" pitchFamily="18" charset="0"/>
                      </a:rPr>
                      <m:t>25</m:t>
                    </m:r>
                  </m:oMath>
                </a14:m>
                <a:r>
                  <a:rPr lang="en-CH" dirty="0">
                    <a:latin typeface="Arial" panose="020B0604020202020204" pitchFamily="34" charset="0"/>
                    <a:cs typeface="Arial" panose="020B0604020202020204" pitchFamily="34" charset="0"/>
                  </a:rPr>
                  <a:t>m radius.</a:t>
                </a:r>
              </a:p>
              <a:p>
                <a:pPr marL="285750" indent="-285750">
                  <a:buFont typeface="Arial" panose="020B0604020202020204" pitchFamily="34" charset="0"/>
                  <a:buChar char="•"/>
                </a:pPr>
                <a:endParaRPr lang="en-CH" dirty="0">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CH" dirty="0">
                    <a:latin typeface="Arial" panose="020B0604020202020204" pitchFamily="34" charset="0"/>
                    <a:cs typeface="Arial" panose="020B0604020202020204" pitchFamily="34" charset="0"/>
                  </a:rPr>
                  <a:t>Acceleration from </a:t>
                </a:r>
                <a14:m>
                  <m:oMath xmlns:m="http://schemas.openxmlformats.org/officeDocument/2006/math">
                    <m:r>
                      <a:rPr lang="en-US" b="0" i="1" smtClean="0">
                        <a:latin typeface="Cambria Math" panose="02040503050406030204" pitchFamily="18" charset="0"/>
                      </a:rPr>
                      <m:t>160</m:t>
                    </m:r>
                  </m:oMath>
                </a14:m>
                <a:r>
                  <a:rPr lang="en-CH" dirty="0">
                    <a:latin typeface="Arial" panose="020B0604020202020204" pitchFamily="34" charset="0"/>
                    <a:cs typeface="Arial" panose="020B0604020202020204" pitchFamily="34" charset="0"/>
                  </a:rPr>
                  <a:t>MeV to </a:t>
                </a:r>
                <a14:m>
                  <m:oMath xmlns:m="http://schemas.openxmlformats.org/officeDocument/2006/math">
                    <m:r>
                      <a:rPr lang="en-US" b="0" i="1" smtClean="0">
                        <a:latin typeface="Cambria Math" panose="02040503050406030204" pitchFamily="18" charset="0"/>
                      </a:rPr>
                      <m:t>2</m:t>
                    </m:r>
                  </m:oMath>
                </a14:m>
                <a:r>
                  <a:rPr lang="en-CH" dirty="0">
                    <a:latin typeface="Arial" panose="020B0604020202020204" pitchFamily="34" charset="0"/>
                    <a:cs typeface="Arial" panose="020B0604020202020204" pitchFamily="34" charset="0"/>
                  </a:rPr>
                  <a:t>GeV in </a:t>
                </a:r>
                <a14:m>
                  <m:oMath xmlns:m="http://schemas.openxmlformats.org/officeDocument/2006/math">
                    <m:r>
                      <a:rPr lang="en-US" b="0" i="0" smtClean="0">
                        <a:latin typeface="Cambria Math" panose="02040503050406030204" pitchFamily="18" charset="0"/>
                      </a:rPr>
                      <m:t>~</m:t>
                    </m:r>
                    <m:r>
                      <a:rPr lang="en-US" b="0" i="1" smtClean="0">
                        <a:latin typeface="Cambria Math" panose="02040503050406030204" pitchFamily="18" charset="0"/>
                      </a:rPr>
                      <m:t>0.5</m:t>
                    </m:r>
                  </m:oMath>
                </a14:m>
                <a:r>
                  <a:rPr lang="en-CH" dirty="0">
                    <a:latin typeface="Arial" panose="020B0604020202020204" pitchFamily="34" charset="0"/>
                    <a:cs typeface="Arial" panose="020B0604020202020204" pitchFamily="34" charset="0"/>
                  </a:rPr>
                  <a:t>sec.</a:t>
                </a:r>
              </a:p>
              <a:p>
                <a:pPr marL="285750" indent="-285750">
                  <a:buFont typeface="Arial" panose="020B0604020202020204" pitchFamily="34" charset="0"/>
                  <a:buChar char="•"/>
                </a:pPr>
                <a:endParaRPr lang="en-CH" dirty="0">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CH" dirty="0">
                    <a:latin typeface="Arial" panose="020B0604020202020204" pitchFamily="34" charset="0"/>
                    <a:cs typeface="Arial" panose="020B0604020202020204" pitchFamily="34" charset="0"/>
                  </a:rPr>
                  <a:t>Common injection and extraction line.  </a:t>
                </a:r>
              </a:p>
              <a:p>
                <a:pPr marL="285750" indent="-285750">
                  <a:buFont typeface="Arial" panose="020B0604020202020204" pitchFamily="34" charset="0"/>
                  <a:buChar char="•"/>
                </a:pPr>
                <a:endParaRPr lang="en-CH" dirty="0">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CH" dirty="0">
                    <a:latin typeface="Arial" panose="020B0604020202020204" pitchFamily="34" charset="0"/>
                    <a:cs typeface="Arial" panose="020B0604020202020204" pitchFamily="34" charset="0"/>
                  </a:rPr>
                  <a:t>16 periods (sectors), each with </a:t>
                </a:r>
                <a:r>
                  <a:rPr lang="en-CH" b="1" dirty="0">
                    <a:solidFill>
                      <a:srgbClr val="00B050"/>
                    </a:solidFill>
                    <a:latin typeface="Arial" panose="020B0604020202020204" pitchFamily="34" charset="0"/>
                    <a:cs typeface="Arial" panose="020B0604020202020204" pitchFamily="34" charset="0"/>
                  </a:rPr>
                  <a:t>two dipoles</a:t>
                </a:r>
                <a:r>
                  <a:rPr lang="en-CH" dirty="0">
                    <a:latin typeface="Arial" panose="020B0604020202020204" pitchFamily="34" charset="0"/>
                    <a:cs typeface="Arial" panose="020B0604020202020204" pitchFamily="34" charset="0"/>
                  </a:rPr>
                  <a:t>, </a:t>
                </a:r>
                <a:r>
                  <a:rPr lang="en-CH" b="1" dirty="0">
                    <a:solidFill>
                      <a:schemeClr val="accent3">
                        <a:lumMod val="75000"/>
                      </a:schemeClr>
                    </a:solidFill>
                    <a:latin typeface="Arial" panose="020B0604020202020204" pitchFamily="34" charset="0"/>
                    <a:cs typeface="Arial" panose="020B0604020202020204" pitchFamily="34" charset="0"/>
                  </a:rPr>
                  <a:t>three quadrupoles</a:t>
                </a:r>
                <a:r>
                  <a:rPr lang="en-CH" dirty="0">
                    <a:latin typeface="Arial" panose="020B0604020202020204" pitchFamily="34" charset="0"/>
                    <a:cs typeface="Arial" panose="020B0604020202020204" pitchFamily="34" charset="0"/>
                  </a:rPr>
                  <a:t> and a </a:t>
                </a:r>
                <a:r>
                  <a:rPr lang="en-CH" b="1" dirty="0">
                    <a:latin typeface="Arial" panose="020B0604020202020204" pitchFamily="34" charset="0"/>
                    <a:cs typeface="Arial" panose="020B0604020202020204" pitchFamily="34" charset="0"/>
                  </a:rPr>
                  <a:t>“straight section”</a:t>
                </a:r>
                <a:r>
                  <a:rPr lang="en-CH" dirty="0">
                    <a:latin typeface="Arial" panose="020B0604020202020204" pitchFamily="34" charset="0"/>
                    <a:cs typeface="Arial" panose="020B0604020202020204" pitchFamily="34" charset="0"/>
                  </a:rPr>
                  <a:t> for adittional elements.</a:t>
                </a:r>
              </a:p>
              <a:p>
                <a:pPr marL="285750" indent="-285750">
                  <a:buFont typeface="Arial" panose="020B0604020202020204" pitchFamily="34" charset="0"/>
                  <a:buChar char="•"/>
                </a:pPr>
                <a:endParaRPr lang="en-CH" dirty="0">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CH" dirty="0">
                    <a:latin typeface="Arial" panose="020B0604020202020204" pitchFamily="34" charset="0"/>
                    <a:cs typeface="Arial" panose="020B0604020202020204" pitchFamily="34" charset="0"/>
                  </a:rPr>
                  <a:t>Magnetic cycle of </a:t>
                </a:r>
                <a14:m>
                  <m:oMath xmlns:m="http://schemas.openxmlformats.org/officeDocument/2006/math">
                    <m:r>
                      <a:rPr lang="en-US" b="0" i="1" smtClean="0">
                        <a:latin typeface="Cambria Math" panose="02040503050406030204" pitchFamily="18" charset="0"/>
                      </a:rPr>
                      <m:t>1.2</m:t>
                    </m:r>
                  </m:oMath>
                </a14:m>
                <a:r>
                  <a:rPr lang="en-CH" dirty="0">
                    <a:latin typeface="Arial" panose="020B0604020202020204" pitchFamily="34" charset="0"/>
                    <a:cs typeface="Arial" panose="020B0604020202020204" pitchFamily="34" charset="0"/>
                  </a:rPr>
                  <a:t>sec. Beam injection at </a:t>
                </a:r>
                <a14:m>
                  <m:oMath xmlns:m="http://schemas.openxmlformats.org/officeDocument/2006/math">
                    <m:r>
                      <a:rPr lang="en-US" b="0" i="1" smtClean="0">
                        <a:latin typeface="Cambria Math" panose="02040503050406030204" pitchFamily="18" charset="0"/>
                      </a:rPr>
                      <m:t>275</m:t>
                    </m:r>
                  </m:oMath>
                </a14:m>
                <a:r>
                  <a:rPr lang="en-CH" dirty="0">
                    <a:latin typeface="Arial" panose="020B0604020202020204" pitchFamily="34" charset="0"/>
                    <a:cs typeface="Arial" panose="020B0604020202020204" pitchFamily="34" charset="0"/>
                  </a:rPr>
                  <a:t>ms and extraction at </a:t>
                </a:r>
                <a14:m>
                  <m:oMath xmlns:m="http://schemas.openxmlformats.org/officeDocument/2006/math">
                    <m:r>
                      <a:rPr lang="en-US" b="0" i="1" smtClean="0">
                        <a:latin typeface="Cambria Math" panose="02040503050406030204" pitchFamily="18" charset="0"/>
                      </a:rPr>
                      <m:t>805</m:t>
                    </m:r>
                  </m:oMath>
                </a14:m>
                <a:r>
                  <a:rPr lang="en-CH" dirty="0">
                    <a:latin typeface="Arial" panose="020B0604020202020204" pitchFamily="34" charset="0"/>
                    <a:cs typeface="Arial" panose="020B0604020202020204" pitchFamily="34" charset="0"/>
                  </a:rPr>
                  <a:t>ms.</a:t>
                </a:r>
              </a:p>
            </p:txBody>
          </p:sp>
        </mc:Choice>
        <mc:Fallback xmlns="">
          <p:sp>
            <p:nvSpPr>
              <p:cNvPr id="6" name="TextBox 5">
                <a:extLst>
                  <a:ext uri="{FF2B5EF4-FFF2-40B4-BE49-F238E27FC236}">
                    <a16:creationId xmlns:a16="http://schemas.microsoft.com/office/drawing/2014/main" id="{51C2C54B-D483-73BC-047F-882627261986}"/>
                  </a:ext>
                </a:extLst>
              </p:cNvPr>
              <p:cNvSpPr txBox="1">
                <a:spLocks noRot="1" noChangeAspect="1" noMove="1" noResize="1" noEditPoints="1" noAdjustHandles="1" noChangeArrowheads="1" noChangeShapeType="1" noTextEdit="1"/>
              </p:cNvSpPr>
              <p:nvPr/>
            </p:nvSpPr>
            <p:spPr>
              <a:xfrm>
                <a:off x="6432331" y="761844"/>
                <a:ext cx="5660791" cy="3416320"/>
              </a:xfrm>
              <a:prstGeom prst="rect">
                <a:avLst/>
              </a:prstGeom>
              <a:blipFill>
                <a:blip r:embed="rId3"/>
                <a:stretch>
                  <a:fillRect l="-671" t="-743" r="-671" b="-1859"/>
                </a:stretch>
              </a:blipFill>
            </p:spPr>
            <p:txBody>
              <a:bodyPr/>
              <a:lstStyle/>
              <a:p>
                <a:r>
                  <a:rPr lang="en-CH">
                    <a:noFill/>
                  </a:rPr>
                  <a:t> </a:t>
                </a:r>
              </a:p>
            </p:txBody>
          </p:sp>
        </mc:Fallback>
      </mc:AlternateContent>
      <p:pic>
        <p:nvPicPr>
          <p:cNvPr id="4" name="Picture 3">
            <a:extLst>
              <a:ext uri="{FF2B5EF4-FFF2-40B4-BE49-F238E27FC236}">
                <a16:creationId xmlns:a16="http://schemas.microsoft.com/office/drawing/2014/main" id="{2FBB3DA6-FDFB-61E6-866F-D66A3B8CB4E2}"/>
              </a:ext>
            </a:extLst>
          </p:cNvPr>
          <p:cNvPicPr>
            <a:picLocks noChangeAspect="1"/>
          </p:cNvPicPr>
          <p:nvPr/>
        </p:nvPicPr>
        <p:blipFill>
          <a:blip r:embed="rId4"/>
          <a:stretch>
            <a:fillRect/>
          </a:stretch>
        </p:blipFill>
        <p:spPr>
          <a:xfrm>
            <a:off x="6432331" y="4361136"/>
            <a:ext cx="5341444" cy="2236612"/>
          </a:xfrm>
          <a:prstGeom prst="rect">
            <a:avLst/>
          </a:prstGeom>
        </p:spPr>
      </p:pic>
      <p:sp>
        <p:nvSpPr>
          <p:cNvPr id="3" name="TextBox 2">
            <a:extLst>
              <a:ext uri="{FF2B5EF4-FFF2-40B4-BE49-F238E27FC236}">
                <a16:creationId xmlns:a16="http://schemas.microsoft.com/office/drawing/2014/main" id="{5A4D80EA-CAE3-5E4D-59E0-0D638F4191B0}"/>
              </a:ext>
            </a:extLst>
          </p:cNvPr>
          <p:cNvSpPr txBox="1"/>
          <p:nvPr/>
        </p:nvSpPr>
        <p:spPr>
          <a:xfrm>
            <a:off x="5226782" y="6581000"/>
            <a:ext cx="1734213" cy="276999"/>
          </a:xfrm>
          <a:prstGeom prst="rect">
            <a:avLst/>
          </a:prstGeom>
          <a:noFill/>
        </p:spPr>
        <p:txBody>
          <a:bodyPr wrap="square" rtlCol="0">
            <a:spAutoFit/>
          </a:bodyPr>
          <a:lstStyle/>
          <a:p>
            <a:pPr algn="ctr"/>
            <a:r>
              <a:rPr lang="en-US" sz="1200" dirty="0" err="1">
                <a:latin typeface="Arial" panose="020B0604020202020204" pitchFamily="34" charset="0"/>
                <a:cs typeface="Arial" panose="020B0604020202020204" pitchFamily="34" charset="0"/>
              </a:rPr>
              <a:t>tirsi.prebibaj@cern.ch</a:t>
            </a:r>
            <a:endParaRPr lang="el-GR" sz="1400" dirty="0">
              <a:latin typeface="Arial" panose="020B0604020202020204" pitchFamily="34" charset="0"/>
              <a:cs typeface="Arial" panose="020B0604020202020204" pitchFamily="34" charset="0"/>
            </a:endParaRPr>
          </a:p>
        </p:txBody>
      </p:sp>
      <p:sp>
        <p:nvSpPr>
          <p:cNvPr id="8" name="TextBox 7">
            <a:extLst>
              <a:ext uri="{FF2B5EF4-FFF2-40B4-BE49-F238E27FC236}">
                <a16:creationId xmlns:a16="http://schemas.microsoft.com/office/drawing/2014/main" id="{BA4B35CA-9D79-CDA9-470E-E5FE2EB788CC}"/>
              </a:ext>
            </a:extLst>
          </p:cNvPr>
          <p:cNvSpPr txBox="1"/>
          <p:nvPr/>
        </p:nvSpPr>
        <p:spPr>
          <a:xfrm>
            <a:off x="-2" y="6597748"/>
            <a:ext cx="3201305" cy="276999"/>
          </a:xfrm>
          <a:prstGeom prst="rect">
            <a:avLst/>
          </a:prstGeom>
          <a:noFill/>
        </p:spPr>
        <p:txBody>
          <a:bodyPr wrap="square" rtlCol="0">
            <a:spAutoFit/>
          </a:bodyPr>
          <a:lstStyle/>
          <a:p>
            <a:r>
              <a:rPr lang="en-US" sz="1200" dirty="0">
                <a:latin typeface="Arial" panose="020B0604020202020204" pitchFamily="34" charset="0"/>
                <a:cs typeface="Arial" panose="020B0604020202020204" pitchFamily="34" charset="0"/>
              </a:rPr>
              <a:t>ATSOA 2024</a:t>
            </a:r>
            <a:endParaRPr lang="el-GR" sz="14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960250524"/>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FD9F2B-3432-59B3-3B7D-2ABE0FABFD5B}"/>
              </a:ext>
            </a:extLst>
          </p:cNvPr>
          <p:cNvSpPr>
            <a:spLocks noGrp="1"/>
          </p:cNvSpPr>
          <p:nvPr>
            <p:ph type="title"/>
          </p:nvPr>
        </p:nvSpPr>
        <p:spPr/>
        <p:txBody>
          <a:bodyPr>
            <a:normAutofit fontScale="90000"/>
          </a:bodyPr>
          <a:lstStyle/>
          <a:p>
            <a:r>
              <a:rPr lang="en-CH" dirty="0">
                <a:latin typeface="Arial" panose="020B0604020202020204" pitchFamily="34" charset="0"/>
                <a:cs typeface="Arial" panose="020B0604020202020204" pitchFamily="34" charset="0"/>
              </a:rPr>
              <a:t>PSB layout</a:t>
            </a:r>
          </a:p>
        </p:txBody>
      </p:sp>
      <p:sp>
        <p:nvSpPr>
          <p:cNvPr id="5" name="Slide Number Placeholder 4">
            <a:extLst>
              <a:ext uri="{FF2B5EF4-FFF2-40B4-BE49-F238E27FC236}">
                <a16:creationId xmlns:a16="http://schemas.microsoft.com/office/drawing/2014/main" id="{B954772E-50A6-FBEE-131B-C8510A5FE197}"/>
              </a:ext>
            </a:extLst>
          </p:cNvPr>
          <p:cNvSpPr>
            <a:spLocks noGrp="1"/>
          </p:cNvSpPr>
          <p:nvPr>
            <p:ph type="sldNum" sz="quarter" idx="12"/>
          </p:nvPr>
        </p:nvSpPr>
        <p:spPr/>
        <p:txBody>
          <a:bodyPr/>
          <a:lstStyle/>
          <a:p>
            <a:r>
              <a:rPr lang="en-US" dirty="0"/>
              <a:t>2</a:t>
            </a:r>
            <a:endParaRPr lang="el-GR" dirty="0"/>
          </a:p>
        </p:txBody>
      </p:sp>
      <p:pic>
        <p:nvPicPr>
          <p:cNvPr id="2050" name="Picture 2">
            <a:extLst>
              <a:ext uri="{FF2B5EF4-FFF2-40B4-BE49-F238E27FC236}">
                <a16:creationId xmlns:a16="http://schemas.microsoft.com/office/drawing/2014/main" id="{EA232E8D-4F16-7338-90BD-2728ED2E007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5179" y="685740"/>
            <a:ext cx="6174047" cy="4487086"/>
          </a:xfrm>
          <a:prstGeom prst="rect">
            <a:avLst/>
          </a:prstGeom>
          <a:noFill/>
          <a:extLst>
            <a:ext uri="{909E8E84-426E-40DD-AFC4-6F175D3DCCD1}">
              <a14:hiddenFill xmlns:a14="http://schemas.microsoft.com/office/drawing/2010/main">
                <a:solidFill>
                  <a:srgbClr val="FFFFFF"/>
                </a:solidFill>
              </a14:hiddenFill>
            </a:ext>
          </a:extLst>
        </p:spPr>
      </p:pic>
      <mc:AlternateContent xmlns:mc="http://schemas.openxmlformats.org/markup-compatibility/2006" xmlns:a14="http://schemas.microsoft.com/office/drawing/2010/main">
        <mc:Choice Requires="a14">
          <p:sp>
            <p:nvSpPr>
              <p:cNvPr id="6" name="TextBox 5">
                <a:extLst>
                  <a:ext uri="{FF2B5EF4-FFF2-40B4-BE49-F238E27FC236}">
                    <a16:creationId xmlns:a16="http://schemas.microsoft.com/office/drawing/2014/main" id="{51C2C54B-D483-73BC-047F-882627261986}"/>
                  </a:ext>
                </a:extLst>
              </p:cNvPr>
              <p:cNvSpPr txBox="1"/>
              <p:nvPr/>
            </p:nvSpPr>
            <p:spPr>
              <a:xfrm>
                <a:off x="6432331" y="761844"/>
                <a:ext cx="5660791" cy="4524315"/>
              </a:xfrm>
              <a:prstGeom prst="rect">
                <a:avLst/>
              </a:prstGeom>
              <a:noFill/>
            </p:spPr>
            <p:txBody>
              <a:bodyPr wrap="square" rtlCol="0">
                <a:spAutoFit/>
              </a:bodyPr>
              <a:lstStyle/>
              <a:p>
                <a:pPr marL="285750" indent="-285750">
                  <a:buFont typeface="Arial" panose="020B0604020202020204" pitchFamily="34" charset="0"/>
                  <a:buChar char="•"/>
                </a:pPr>
                <a:r>
                  <a:rPr lang="en-CH" dirty="0">
                    <a:latin typeface="Arial" panose="020B0604020202020204" pitchFamily="34" charset="0"/>
                    <a:cs typeface="Arial" panose="020B0604020202020204" pitchFamily="34" charset="0"/>
                  </a:rPr>
                  <a:t>4 identical superimposed rings of </a:t>
                </a:r>
                <a14:m>
                  <m:oMath xmlns:m="http://schemas.openxmlformats.org/officeDocument/2006/math">
                    <m:r>
                      <a:rPr lang="en-US" b="0" i="1" smtClean="0">
                        <a:latin typeface="Cambria Math" panose="02040503050406030204" pitchFamily="18" charset="0"/>
                      </a:rPr>
                      <m:t>25</m:t>
                    </m:r>
                  </m:oMath>
                </a14:m>
                <a:r>
                  <a:rPr lang="en-CH" dirty="0">
                    <a:latin typeface="Arial" panose="020B0604020202020204" pitchFamily="34" charset="0"/>
                    <a:cs typeface="Arial" panose="020B0604020202020204" pitchFamily="34" charset="0"/>
                  </a:rPr>
                  <a:t>m radius.</a:t>
                </a:r>
              </a:p>
              <a:p>
                <a:pPr marL="285750" indent="-285750">
                  <a:buFont typeface="Arial" panose="020B0604020202020204" pitchFamily="34" charset="0"/>
                  <a:buChar char="•"/>
                </a:pPr>
                <a:endParaRPr lang="en-CH" dirty="0">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CH" dirty="0">
                    <a:latin typeface="Arial" panose="020B0604020202020204" pitchFamily="34" charset="0"/>
                    <a:cs typeface="Arial" panose="020B0604020202020204" pitchFamily="34" charset="0"/>
                  </a:rPr>
                  <a:t>Acceleration from </a:t>
                </a:r>
                <a14:m>
                  <m:oMath xmlns:m="http://schemas.openxmlformats.org/officeDocument/2006/math">
                    <m:r>
                      <a:rPr lang="en-US" b="0" i="1" smtClean="0">
                        <a:latin typeface="Cambria Math" panose="02040503050406030204" pitchFamily="18" charset="0"/>
                      </a:rPr>
                      <m:t>160</m:t>
                    </m:r>
                  </m:oMath>
                </a14:m>
                <a:r>
                  <a:rPr lang="en-CH" dirty="0">
                    <a:latin typeface="Arial" panose="020B0604020202020204" pitchFamily="34" charset="0"/>
                    <a:cs typeface="Arial" panose="020B0604020202020204" pitchFamily="34" charset="0"/>
                  </a:rPr>
                  <a:t>MeV to </a:t>
                </a:r>
                <a14:m>
                  <m:oMath xmlns:m="http://schemas.openxmlformats.org/officeDocument/2006/math">
                    <m:r>
                      <a:rPr lang="en-US" b="0" i="1" smtClean="0">
                        <a:latin typeface="Cambria Math" panose="02040503050406030204" pitchFamily="18" charset="0"/>
                      </a:rPr>
                      <m:t>2</m:t>
                    </m:r>
                  </m:oMath>
                </a14:m>
                <a:r>
                  <a:rPr lang="en-CH" dirty="0">
                    <a:latin typeface="Arial" panose="020B0604020202020204" pitchFamily="34" charset="0"/>
                    <a:cs typeface="Arial" panose="020B0604020202020204" pitchFamily="34" charset="0"/>
                  </a:rPr>
                  <a:t>GeV in </a:t>
                </a:r>
                <a14:m>
                  <m:oMath xmlns:m="http://schemas.openxmlformats.org/officeDocument/2006/math">
                    <m:r>
                      <a:rPr lang="en-US" b="0" i="0" smtClean="0">
                        <a:latin typeface="Cambria Math" panose="02040503050406030204" pitchFamily="18" charset="0"/>
                      </a:rPr>
                      <m:t>~</m:t>
                    </m:r>
                    <m:r>
                      <a:rPr lang="en-US" b="0" i="1" smtClean="0">
                        <a:latin typeface="Cambria Math" panose="02040503050406030204" pitchFamily="18" charset="0"/>
                      </a:rPr>
                      <m:t>0.5</m:t>
                    </m:r>
                  </m:oMath>
                </a14:m>
                <a:r>
                  <a:rPr lang="en-CH" dirty="0">
                    <a:latin typeface="Arial" panose="020B0604020202020204" pitchFamily="34" charset="0"/>
                    <a:cs typeface="Arial" panose="020B0604020202020204" pitchFamily="34" charset="0"/>
                  </a:rPr>
                  <a:t>sec.</a:t>
                </a:r>
              </a:p>
              <a:p>
                <a:pPr marL="285750" indent="-285750">
                  <a:buFont typeface="Arial" panose="020B0604020202020204" pitchFamily="34" charset="0"/>
                  <a:buChar char="•"/>
                </a:pPr>
                <a:endParaRPr lang="en-CH" dirty="0">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CH" dirty="0">
                    <a:latin typeface="Arial" panose="020B0604020202020204" pitchFamily="34" charset="0"/>
                    <a:cs typeface="Arial" panose="020B0604020202020204" pitchFamily="34" charset="0"/>
                  </a:rPr>
                  <a:t>Common injection and extraction line.  </a:t>
                </a:r>
              </a:p>
              <a:p>
                <a:pPr marL="285750" indent="-285750">
                  <a:buFont typeface="Arial" panose="020B0604020202020204" pitchFamily="34" charset="0"/>
                  <a:buChar char="•"/>
                </a:pPr>
                <a:endParaRPr lang="en-CH" dirty="0">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CH" dirty="0">
                    <a:latin typeface="Arial" panose="020B0604020202020204" pitchFamily="34" charset="0"/>
                    <a:cs typeface="Arial" panose="020B0604020202020204" pitchFamily="34" charset="0"/>
                  </a:rPr>
                  <a:t>16 periods (sectors), each with </a:t>
                </a:r>
                <a:r>
                  <a:rPr lang="en-CH" b="1" dirty="0">
                    <a:solidFill>
                      <a:srgbClr val="00B050"/>
                    </a:solidFill>
                    <a:latin typeface="Arial" panose="020B0604020202020204" pitchFamily="34" charset="0"/>
                    <a:cs typeface="Arial" panose="020B0604020202020204" pitchFamily="34" charset="0"/>
                  </a:rPr>
                  <a:t>two dipoles</a:t>
                </a:r>
                <a:r>
                  <a:rPr lang="en-CH" dirty="0">
                    <a:latin typeface="Arial" panose="020B0604020202020204" pitchFamily="34" charset="0"/>
                    <a:cs typeface="Arial" panose="020B0604020202020204" pitchFamily="34" charset="0"/>
                  </a:rPr>
                  <a:t>, </a:t>
                </a:r>
                <a:r>
                  <a:rPr lang="en-CH" b="1" dirty="0">
                    <a:solidFill>
                      <a:schemeClr val="accent3">
                        <a:lumMod val="75000"/>
                      </a:schemeClr>
                    </a:solidFill>
                    <a:latin typeface="Arial" panose="020B0604020202020204" pitchFamily="34" charset="0"/>
                    <a:cs typeface="Arial" panose="020B0604020202020204" pitchFamily="34" charset="0"/>
                  </a:rPr>
                  <a:t>three quadrupoles</a:t>
                </a:r>
                <a:r>
                  <a:rPr lang="en-CH" dirty="0">
                    <a:latin typeface="Arial" panose="020B0604020202020204" pitchFamily="34" charset="0"/>
                    <a:cs typeface="Arial" panose="020B0604020202020204" pitchFamily="34" charset="0"/>
                  </a:rPr>
                  <a:t> and a </a:t>
                </a:r>
                <a:r>
                  <a:rPr lang="en-CH" b="1" dirty="0">
                    <a:latin typeface="Arial" panose="020B0604020202020204" pitchFamily="34" charset="0"/>
                    <a:cs typeface="Arial" panose="020B0604020202020204" pitchFamily="34" charset="0"/>
                  </a:rPr>
                  <a:t>“straight section”</a:t>
                </a:r>
                <a:r>
                  <a:rPr lang="en-CH" dirty="0">
                    <a:latin typeface="Arial" panose="020B0604020202020204" pitchFamily="34" charset="0"/>
                    <a:cs typeface="Arial" panose="020B0604020202020204" pitchFamily="34" charset="0"/>
                  </a:rPr>
                  <a:t> for adittional elements.</a:t>
                </a:r>
              </a:p>
              <a:p>
                <a:pPr marL="285750" indent="-285750">
                  <a:buFont typeface="Arial" panose="020B0604020202020204" pitchFamily="34" charset="0"/>
                  <a:buChar char="•"/>
                </a:pPr>
                <a:endParaRPr lang="en-CH" dirty="0">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CH" dirty="0">
                    <a:latin typeface="Arial" panose="020B0604020202020204" pitchFamily="34" charset="0"/>
                    <a:cs typeface="Arial" panose="020B0604020202020204" pitchFamily="34" charset="0"/>
                  </a:rPr>
                  <a:t>Magnetic cycle of </a:t>
                </a:r>
                <a14:m>
                  <m:oMath xmlns:m="http://schemas.openxmlformats.org/officeDocument/2006/math">
                    <m:r>
                      <a:rPr lang="en-US" b="0" i="1" smtClean="0">
                        <a:latin typeface="Cambria Math" panose="02040503050406030204" pitchFamily="18" charset="0"/>
                      </a:rPr>
                      <m:t>1.2</m:t>
                    </m:r>
                  </m:oMath>
                </a14:m>
                <a:r>
                  <a:rPr lang="en-CH" dirty="0">
                    <a:latin typeface="Arial" panose="020B0604020202020204" pitchFamily="34" charset="0"/>
                    <a:cs typeface="Arial" panose="020B0604020202020204" pitchFamily="34" charset="0"/>
                  </a:rPr>
                  <a:t>sec. Beam injection at </a:t>
                </a:r>
                <a14:m>
                  <m:oMath xmlns:m="http://schemas.openxmlformats.org/officeDocument/2006/math">
                    <m:r>
                      <a:rPr lang="en-US" b="0" i="1" smtClean="0">
                        <a:latin typeface="Cambria Math" panose="02040503050406030204" pitchFamily="18" charset="0"/>
                      </a:rPr>
                      <m:t>275</m:t>
                    </m:r>
                  </m:oMath>
                </a14:m>
                <a:r>
                  <a:rPr lang="en-CH" dirty="0">
                    <a:latin typeface="Arial" panose="020B0604020202020204" pitchFamily="34" charset="0"/>
                    <a:cs typeface="Arial" panose="020B0604020202020204" pitchFamily="34" charset="0"/>
                  </a:rPr>
                  <a:t>ms and extraction at </a:t>
                </a:r>
                <a14:m>
                  <m:oMath xmlns:m="http://schemas.openxmlformats.org/officeDocument/2006/math">
                    <m:r>
                      <a:rPr lang="en-US" b="0" i="1" smtClean="0">
                        <a:latin typeface="Cambria Math" panose="02040503050406030204" pitchFamily="18" charset="0"/>
                      </a:rPr>
                      <m:t>805</m:t>
                    </m:r>
                  </m:oMath>
                </a14:m>
                <a:r>
                  <a:rPr lang="en-CH" dirty="0">
                    <a:latin typeface="Arial" panose="020B0604020202020204" pitchFamily="34" charset="0"/>
                    <a:cs typeface="Arial" panose="020B0604020202020204" pitchFamily="34" charset="0"/>
                  </a:rPr>
                  <a:t>ms.</a:t>
                </a:r>
              </a:p>
              <a:p>
                <a:pPr marL="285750" indent="-285750">
                  <a:buFont typeface="Arial" panose="020B0604020202020204" pitchFamily="34" charset="0"/>
                  <a:buChar char="•"/>
                </a:pPr>
                <a:endParaRPr lang="en-CH" dirty="0">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CH" dirty="0">
                    <a:latin typeface="Arial" panose="020B0604020202020204" pitchFamily="34" charset="0"/>
                    <a:cs typeface="Arial" panose="020B0604020202020204" pitchFamily="34" charset="0"/>
                  </a:rPr>
                  <a:t>PSB is constantly cycled with different beams. The cycles follow a predefined </a:t>
                </a:r>
                <a:r>
                  <a:rPr lang="en-CH" b="1" dirty="0">
                    <a:solidFill>
                      <a:srgbClr val="FF0000"/>
                    </a:solidFill>
                    <a:latin typeface="Arial" panose="020B0604020202020204" pitchFamily="34" charset="0"/>
                    <a:cs typeface="Arial" panose="020B0604020202020204" pitchFamily="34" charset="0"/>
                  </a:rPr>
                  <a:t>super-cycle</a:t>
                </a:r>
                <a:r>
                  <a:rPr lang="en-CH" dirty="0">
                    <a:latin typeface="Arial" panose="020B0604020202020204" pitchFamily="34" charset="0"/>
                    <a:cs typeface="Arial" panose="020B0604020202020204" pitchFamily="34" charset="0"/>
                  </a:rPr>
                  <a:t> which is repeated many times. </a:t>
                </a:r>
              </a:p>
            </p:txBody>
          </p:sp>
        </mc:Choice>
        <mc:Fallback xmlns="">
          <p:sp>
            <p:nvSpPr>
              <p:cNvPr id="6" name="TextBox 5">
                <a:extLst>
                  <a:ext uri="{FF2B5EF4-FFF2-40B4-BE49-F238E27FC236}">
                    <a16:creationId xmlns:a16="http://schemas.microsoft.com/office/drawing/2014/main" id="{51C2C54B-D483-73BC-047F-882627261986}"/>
                  </a:ext>
                </a:extLst>
              </p:cNvPr>
              <p:cNvSpPr txBox="1">
                <a:spLocks noRot="1" noChangeAspect="1" noMove="1" noResize="1" noEditPoints="1" noAdjustHandles="1" noChangeArrowheads="1" noChangeShapeType="1" noTextEdit="1"/>
              </p:cNvSpPr>
              <p:nvPr/>
            </p:nvSpPr>
            <p:spPr>
              <a:xfrm>
                <a:off x="6432331" y="761844"/>
                <a:ext cx="5660791" cy="4524315"/>
              </a:xfrm>
              <a:prstGeom prst="rect">
                <a:avLst/>
              </a:prstGeom>
              <a:blipFill>
                <a:blip r:embed="rId3"/>
                <a:stretch>
                  <a:fillRect l="-671" t="-560" r="-671" b="-1120"/>
                </a:stretch>
              </a:blipFill>
            </p:spPr>
            <p:txBody>
              <a:bodyPr/>
              <a:lstStyle/>
              <a:p>
                <a:r>
                  <a:rPr lang="en-CH">
                    <a:noFill/>
                  </a:rPr>
                  <a:t> </a:t>
                </a:r>
              </a:p>
            </p:txBody>
          </p:sp>
        </mc:Fallback>
      </mc:AlternateContent>
      <p:pic>
        <p:nvPicPr>
          <p:cNvPr id="3" name="Picture 2">
            <a:extLst>
              <a:ext uri="{FF2B5EF4-FFF2-40B4-BE49-F238E27FC236}">
                <a16:creationId xmlns:a16="http://schemas.microsoft.com/office/drawing/2014/main" id="{FDB22AAF-B79B-2718-AB66-DDC3BD7C27BD}"/>
              </a:ext>
            </a:extLst>
          </p:cNvPr>
          <p:cNvPicPr>
            <a:picLocks noChangeAspect="1"/>
          </p:cNvPicPr>
          <p:nvPr/>
        </p:nvPicPr>
        <p:blipFill>
          <a:blip r:embed="rId4"/>
          <a:stretch>
            <a:fillRect/>
          </a:stretch>
        </p:blipFill>
        <p:spPr>
          <a:xfrm>
            <a:off x="1178025" y="2554013"/>
            <a:ext cx="5152753" cy="3846785"/>
          </a:xfrm>
          <a:prstGeom prst="rect">
            <a:avLst/>
          </a:prstGeom>
          <a:ln w="38100">
            <a:solidFill>
              <a:srgbClr val="FF0000"/>
            </a:solidFill>
          </a:ln>
        </p:spPr>
      </p:pic>
      <p:sp>
        <p:nvSpPr>
          <p:cNvPr id="4" name="TextBox 3">
            <a:extLst>
              <a:ext uri="{FF2B5EF4-FFF2-40B4-BE49-F238E27FC236}">
                <a16:creationId xmlns:a16="http://schemas.microsoft.com/office/drawing/2014/main" id="{659DDA56-C7FD-35FE-4773-14115FAB8B55}"/>
              </a:ext>
            </a:extLst>
          </p:cNvPr>
          <p:cNvSpPr txBox="1"/>
          <p:nvPr/>
        </p:nvSpPr>
        <p:spPr>
          <a:xfrm>
            <a:off x="5226782" y="6581000"/>
            <a:ext cx="1734213" cy="276999"/>
          </a:xfrm>
          <a:prstGeom prst="rect">
            <a:avLst/>
          </a:prstGeom>
          <a:noFill/>
        </p:spPr>
        <p:txBody>
          <a:bodyPr wrap="square" rtlCol="0">
            <a:spAutoFit/>
          </a:bodyPr>
          <a:lstStyle/>
          <a:p>
            <a:pPr algn="ctr"/>
            <a:r>
              <a:rPr lang="en-US" sz="1200" dirty="0" err="1">
                <a:latin typeface="Arial" panose="020B0604020202020204" pitchFamily="34" charset="0"/>
                <a:cs typeface="Arial" panose="020B0604020202020204" pitchFamily="34" charset="0"/>
              </a:rPr>
              <a:t>tirsi.prebibaj@cern.ch</a:t>
            </a:r>
            <a:endParaRPr lang="el-GR" sz="1400" dirty="0">
              <a:latin typeface="Arial" panose="020B0604020202020204" pitchFamily="34" charset="0"/>
              <a:cs typeface="Arial" panose="020B0604020202020204" pitchFamily="34" charset="0"/>
            </a:endParaRPr>
          </a:p>
        </p:txBody>
      </p:sp>
      <p:sp>
        <p:nvSpPr>
          <p:cNvPr id="8" name="TextBox 7">
            <a:extLst>
              <a:ext uri="{FF2B5EF4-FFF2-40B4-BE49-F238E27FC236}">
                <a16:creationId xmlns:a16="http://schemas.microsoft.com/office/drawing/2014/main" id="{0066DD53-77CB-706A-6673-97500ADCB2C8}"/>
              </a:ext>
            </a:extLst>
          </p:cNvPr>
          <p:cNvSpPr txBox="1"/>
          <p:nvPr/>
        </p:nvSpPr>
        <p:spPr>
          <a:xfrm>
            <a:off x="-2" y="6597748"/>
            <a:ext cx="3201305" cy="276999"/>
          </a:xfrm>
          <a:prstGeom prst="rect">
            <a:avLst/>
          </a:prstGeom>
          <a:noFill/>
        </p:spPr>
        <p:txBody>
          <a:bodyPr wrap="square" rtlCol="0">
            <a:spAutoFit/>
          </a:bodyPr>
          <a:lstStyle/>
          <a:p>
            <a:r>
              <a:rPr lang="en-US" sz="1200" dirty="0">
                <a:latin typeface="Arial" panose="020B0604020202020204" pitchFamily="34" charset="0"/>
                <a:cs typeface="Arial" panose="020B0604020202020204" pitchFamily="34" charset="0"/>
              </a:rPr>
              <a:t>ATSOA 2024</a:t>
            </a:r>
            <a:endParaRPr lang="el-GR" sz="14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77034125"/>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AA46BD-48CF-80D2-1970-19FE1599230A}"/>
              </a:ext>
            </a:extLst>
          </p:cNvPr>
          <p:cNvSpPr>
            <a:spLocks noGrp="1"/>
          </p:cNvSpPr>
          <p:nvPr>
            <p:ph type="title"/>
          </p:nvPr>
        </p:nvSpPr>
        <p:spPr/>
        <p:txBody>
          <a:bodyPr>
            <a:normAutofit fontScale="90000"/>
          </a:bodyPr>
          <a:lstStyle/>
          <a:p>
            <a:r>
              <a:rPr lang="en-CH" dirty="0">
                <a:latin typeface="Arial" panose="020B0604020202020204" pitchFamily="34" charset="0"/>
                <a:cs typeface="Arial" panose="020B0604020202020204" pitchFamily="34" charset="0"/>
              </a:rPr>
              <a:t>PSB beams</a:t>
            </a:r>
          </a:p>
        </p:txBody>
      </p:sp>
      <p:sp>
        <p:nvSpPr>
          <p:cNvPr id="5" name="Slide Number Placeholder 4">
            <a:extLst>
              <a:ext uri="{FF2B5EF4-FFF2-40B4-BE49-F238E27FC236}">
                <a16:creationId xmlns:a16="http://schemas.microsoft.com/office/drawing/2014/main" id="{2338A3A4-689B-DB8F-28B8-3F706DDDE563}"/>
              </a:ext>
            </a:extLst>
          </p:cNvPr>
          <p:cNvSpPr>
            <a:spLocks noGrp="1"/>
          </p:cNvSpPr>
          <p:nvPr>
            <p:ph type="sldNum" sz="quarter" idx="12"/>
          </p:nvPr>
        </p:nvSpPr>
        <p:spPr/>
        <p:txBody>
          <a:bodyPr/>
          <a:lstStyle/>
          <a:p>
            <a:r>
              <a:rPr lang="en-US" dirty="0"/>
              <a:t>3</a:t>
            </a:r>
            <a:endParaRPr lang="el-GR" dirty="0"/>
          </a:p>
        </p:txBody>
      </p:sp>
      <p:pic>
        <p:nvPicPr>
          <p:cNvPr id="6" name="Picture 5">
            <a:extLst>
              <a:ext uri="{FF2B5EF4-FFF2-40B4-BE49-F238E27FC236}">
                <a16:creationId xmlns:a16="http://schemas.microsoft.com/office/drawing/2014/main" id="{69027B70-B7C8-89B2-1DA9-FE1D41D44032}"/>
              </a:ext>
            </a:extLst>
          </p:cNvPr>
          <p:cNvPicPr>
            <a:picLocks noChangeAspect="1"/>
          </p:cNvPicPr>
          <p:nvPr/>
        </p:nvPicPr>
        <p:blipFill>
          <a:blip r:embed="rId2"/>
          <a:stretch>
            <a:fillRect/>
          </a:stretch>
        </p:blipFill>
        <p:spPr>
          <a:xfrm>
            <a:off x="2253945" y="741689"/>
            <a:ext cx="7679886" cy="2687311"/>
          </a:xfrm>
          <a:prstGeom prst="rect">
            <a:avLst/>
          </a:prstGeom>
        </p:spPr>
      </p:pic>
      <p:sp>
        <p:nvSpPr>
          <p:cNvPr id="3" name="TextBox 2">
            <a:extLst>
              <a:ext uri="{FF2B5EF4-FFF2-40B4-BE49-F238E27FC236}">
                <a16:creationId xmlns:a16="http://schemas.microsoft.com/office/drawing/2014/main" id="{630D677D-3D52-D39B-B45C-00A92A54B8EE}"/>
              </a:ext>
            </a:extLst>
          </p:cNvPr>
          <p:cNvSpPr txBox="1"/>
          <p:nvPr/>
        </p:nvSpPr>
        <p:spPr>
          <a:xfrm>
            <a:off x="5226782" y="6581000"/>
            <a:ext cx="1734213" cy="276999"/>
          </a:xfrm>
          <a:prstGeom prst="rect">
            <a:avLst/>
          </a:prstGeom>
          <a:noFill/>
        </p:spPr>
        <p:txBody>
          <a:bodyPr wrap="square" rtlCol="0">
            <a:spAutoFit/>
          </a:bodyPr>
          <a:lstStyle/>
          <a:p>
            <a:pPr algn="ctr"/>
            <a:r>
              <a:rPr lang="en-US" sz="1200" dirty="0" err="1">
                <a:latin typeface="Arial" panose="020B0604020202020204" pitchFamily="34" charset="0"/>
                <a:cs typeface="Arial" panose="020B0604020202020204" pitchFamily="34" charset="0"/>
              </a:rPr>
              <a:t>tirsi.prebibaj@cern.ch</a:t>
            </a:r>
            <a:endParaRPr lang="el-GR" sz="1400" dirty="0">
              <a:latin typeface="Arial" panose="020B0604020202020204" pitchFamily="34" charset="0"/>
              <a:cs typeface="Arial" panose="020B0604020202020204" pitchFamily="34" charset="0"/>
            </a:endParaRPr>
          </a:p>
        </p:txBody>
      </p:sp>
      <p:pic>
        <p:nvPicPr>
          <p:cNvPr id="7" name="Picture 6">
            <a:extLst>
              <a:ext uri="{FF2B5EF4-FFF2-40B4-BE49-F238E27FC236}">
                <a16:creationId xmlns:a16="http://schemas.microsoft.com/office/drawing/2014/main" id="{E99066A4-A99F-08BA-50DD-518E63A3020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520393" y="3622051"/>
            <a:ext cx="4313019" cy="3234764"/>
          </a:xfrm>
          <a:prstGeom prst="rect">
            <a:avLst/>
          </a:prstGeom>
          <a:noFill/>
          <a:extLst>
            <a:ext uri="{909E8E84-426E-40DD-AFC4-6F175D3DCCD1}">
              <a14:hiddenFill xmlns:a14="http://schemas.microsoft.com/office/drawing/2010/main">
                <a:solidFill>
                  <a:srgbClr val="FFFFFF"/>
                </a:solidFill>
              </a14:hiddenFill>
            </a:ext>
          </a:extLst>
        </p:spPr>
      </p:pic>
      <p:sp>
        <p:nvSpPr>
          <p:cNvPr id="8" name="TextBox 7">
            <a:extLst>
              <a:ext uri="{FF2B5EF4-FFF2-40B4-BE49-F238E27FC236}">
                <a16:creationId xmlns:a16="http://schemas.microsoft.com/office/drawing/2014/main" id="{F2536B29-74A1-695A-93D6-061E6D29569A}"/>
              </a:ext>
            </a:extLst>
          </p:cNvPr>
          <p:cNvSpPr txBox="1"/>
          <p:nvPr/>
        </p:nvSpPr>
        <p:spPr>
          <a:xfrm>
            <a:off x="-2" y="6597748"/>
            <a:ext cx="3201305" cy="276999"/>
          </a:xfrm>
          <a:prstGeom prst="rect">
            <a:avLst/>
          </a:prstGeom>
          <a:noFill/>
        </p:spPr>
        <p:txBody>
          <a:bodyPr wrap="square" rtlCol="0">
            <a:spAutoFit/>
          </a:bodyPr>
          <a:lstStyle/>
          <a:p>
            <a:r>
              <a:rPr lang="en-US" sz="1200" dirty="0">
                <a:latin typeface="Arial" panose="020B0604020202020204" pitchFamily="34" charset="0"/>
                <a:cs typeface="Arial" panose="020B0604020202020204" pitchFamily="34" charset="0"/>
              </a:rPr>
              <a:t>ATSOA 2024</a:t>
            </a:r>
            <a:endParaRPr lang="el-GR" sz="1400" dirty="0">
              <a:latin typeface="Arial" panose="020B0604020202020204" pitchFamily="34" charset="0"/>
              <a:cs typeface="Arial" panose="020B0604020202020204" pitchFamily="34" charset="0"/>
            </a:endParaRPr>
          </a:p>
        </p:txBody>
      </p:sp>
      <p:cxnSp>
        <p:nvCxnSpPr>
          <p:cNvPr id="10" name="Curved Connector 9">
            <a:extLst>
              <a:ext uri="{FF2B5EF4-FFF2-40B4-BE49-F238E27FC236}">
                <a16:creationId xmlns:a16="http://schemas.microsoft.com/office/drawing/2014/main" id="{E600F8D6-6277-4C69-BB53-4D5520F812BB}"/>
              </a:ext>
            </a:extLst>
          </p:cNvPr>
          <p:cNvCxnSpPr>
            <a:cxnSpLocks/>
          </p:cNvCxnSpPr>
          <p:nvPr/>
        </p:nvCxnSpPr>
        <p:spPr>
          <a:xfrm>
            <a:off x="9676902" y="2870122"/>
            <a:ext cx="711260" cy="796202"/>
          </a:xfrm>
          <a:prstGeom prst="curvedConnector2">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pic>
        <p:nvPicPr>
          <p:cNvPr id="22" name="Picture 21">
            <a:extLst>
              <a:ext uri="{FF2B5EF4-FFF2-40B4-BE49-F238E27FC236}">
                <a16:creationId xmlns:a16="http://schemas.microsoft.com/office/drawing/2014/main" id="{32C289F3-7C8C-C296-26B8-F8A07D9CFC3D}"/>
              </a:ext>
            </a:extLst>
          </p:cNvPr>
          <p:cNvPicPr>
            <a:picLocks noChangeAspect="1"/>
          </p:cNvPicPr>
          <p:nvPr/>
        </p:nvPicPr>
        <p:blipFill>
          <a:blip r:embed="rId4"/>
          <a:stretch>
            <a:fillRect/>
          </a:stretch>
        </p:blipFill>
        <p:spPr>
          <a:xfrm>
            <a:off x="603986" y="3508211"/>
            <a:ext cx="3861922" cy="3089537"/>
          </a:xfrm>
          <a:prstGeom prst="rect">
            <a:avLst/>
          </a:prstGeom>
        </p:spPr>
      </p:pic>
      <p:cxnSp>
        <p:nvCxnSpPr>
          <p:cNvPr id="23" name="Curved Connector 22">
            <a:extLst>
              <a:ext uri="{FF2B5EF4-FFF2-40B4-BE49-F238E27FC236}">
                <a16:creationId xmlns:a16="http://schemas.microsoft.com/office/drawing/2014/main" id="{40208CAD-A462-1944-57C3-60F93BF18AEA}"/>
              </a:ext>
            </a:extLst>
          </p:cNvPr>
          <p:cNvCxnSpPr>
            <a:cxnSpLocks/>
          </p:cNvCxnSpPr>
          <p:nvPr/>
        </p:nvCxnSpPr>
        <p:spPr>
          <a:xfrm rot="10800000" flipV="1">
            <a:off x="1215222" y="1452204"/>
            <a:ext cx="1168784" cy="1902466"/>
          </a:xfrm>
          <a:prstGeom prst="curvedConnector2">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17464548"/>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par>
                                <p:cTn id="8" presetID="10" presetClass="entr" presetSubtype="0" fill="hold"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fade">
                                      <p:cBhvr>
                                        <p:cTn id="10" dur="500"/>
                                        <p:tgtEl>
                                          <p:spTgt spid="7"/>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22"/>
                                        </p:tgtEl>
                                        <p:attrNameLst>
                                          <p:attrName>style.visibility</p:attrName>
                                        </p:attrNameLst>
                                      </p:cBhvr>
                                      <p:to>
                                        <p:strVal val="visible"/>
                                      </p:to>
                                    </p:set>
                                    <p:animEffect transition="in" filter="fade">
                                      <p:cBhvr>
                                        <p:cTn id="15" dur="500"/>
                                        <p:tgtEl>
                                          <p:spTgt spid="22"/>
                                        </p:tgtEl>
                                      </p:cBhvr>
                                    </p:animEffect>
                                  </p:childTnLst>
                                </p:cTn>
                              </p:par>
                              <p:par>
                                <p:cTn id="16" presetID="10" presetClass="entr" presetSubtype="0" fill="hold" nodeType="withEffect">
                                  <p:stCondLst>
                                    <p:cond delay="0"/>
                                  </p:stCondLst>
                                  <p:childTnLst>
                                    <p:set>
                                      <p:cBhvr>
                                        <p:cTn id="17" dur="1" fill="hold">
                                          <p:stCondLst>
                                            <p:cond delay="0"/>
                                          </p:stCondLst>
                                        </p:cTn>
                                        <p:tgtEl>
                                          <p:spTgt spid="23"/>
                                        </p:tgtEl>
                                        <p:attrNameLst>
                                          <p:attrName>style.visibility</p:attrName>
                                        </p:attrNameLst>
                                      </p:cBhvr>
                                      <p:to>
                                        <p:strVal val="visible"/>
                                      </p:to>
                                    </p:set>
                                    <p:animEffect transition="in" filter="fade">
                                      <p:cBhvr>
                                        <p:cTn id="18"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CD923B-BFDF-4601-7904-AA138F938414}"/>
              </a:ext>
            </a:extLst>
          </p:cNvPr>
          <p:cNvSpPr>
            <a:spLocks noGrp="1"/>
          </p:cNvSpPr>
          <p:nvPr>
            <p:ph type="title"/>
          </p:nvPr>
        </p:nvSpPr>
        <p:spPr/>
        <p:txBody>
          <a:bodyPr>
            <a:normAutofit fontScale="90000"/>
          </a:bodyPr>
          <a:lstStyle/>
          <a:p>
            <a:r>
              <a:rPr lang="en-CH" dirty="0">
                <a:latin typeface="Arial" panose="020B0604020202020204" pitchFamily="34" charset="0"/>
                <a:cs typeface="Arial" panose="020B0604020202020204" pitchFamily="34" charset="0"/>
              </a:rPr>
              <a:t>Devices</a:t>
            </a:r>
          </a:p>
        </p:txBody>
      </p:sp>
      <p:sp>
        <p:nvSpPr>
          <p:cNvPr id="5" name="Slide Number Placeholder 4">
            <a:extLst>
              <a:ext uri="{FF2B5EF4-FFF2-40B4-BE49-F238E27FC236}">
                <a16:creationId xmlns:a16="http://schemas.microsoft.com/office/drawing/2014/main" id="{F412FD7E-45FD-5CD4-C710-2D82B5451A7E}"/>
              </a:ext>
            </a:extLst>
          </p:cNvPr>
          <p:cNvSpPr>
            <a:spLocks noGrp="1"/>
          </p:cNvSpPr>
          <p:nvPr>
            <p:ph type="sldNum" sz="quarter" idx="12"/>
          </p:nvPr>
        </p:nvSpPr>
        <p:spPr/>
        <p:txBody>
          <a:bodyPr/>
          <a:lstStyle/>
          <a:p>
            <a:r>
              <a:rPr lang="en-US" dirty="0"/>
              <a:t>4</a:t>
            </a:r>
            <a:endParaRPr lang="el-GR" dirty="0"/>
          </a:p>
        </p:txBody>
      </p:sp>
      <p:sp>
        <p:nvSpPr>
          <p:cNvPr id="7" name="TextBox 6">
            <a:extLst>
              <a:ext uri="{FF2B5EF4-FFF2-40B4-BE49-F238E27FC236}">
                <a16:creationId xmlns:a16="http://schemas.microsoft.com/office/drawing/2014/main" id="{EF5A60A4-DA33-119F-8BB4-BDDC6F3F9F19}"/>
              </a:ext>
            </a:extLst>
          </p:cNvPr>
          <p:cNvSpPr txBox="1"/>
          <p:nvPr/>
        </p:nvSpPr>
        <p:spPr>
          <a:xfrm>
            <a:off x="5886995" y="766354"/>
            <a:ext cx="6017622" cy="738664"/>
          </a:xfrm>
          <a:prstGeom prst="rect">
            <a:avLst/>
          </a:prstGeom>
          <a:noFill/>
        </p:spPr>
        <p:txBody>
          <a:bodyPr wrap="square" rtlCol="0">
            <a:spAutoFit/>
          </a:bodyPr>
          <a:lstStyle/>
          <a:p>
            <a:pPr marL="285750" indent="-285750">
              <a:buFont typeface="Arial" panose="020B0604020202020204" pitchFamily="34" charset="0"/>
              <a:buChar char="•"/>
            </a:pPr>
            <a:r>
              <a:rPr lang="en-CH" sz="1400" b="1" dirty="0">
                <a:solidFill>
                  <a:srgbClr val="00B050"/>
                </a:solidFill>
                <a:latin typeface="Arial" panose="020B0604020202020204" pitchFamily="34" charset="0"/>
                <a:cs typeface="Arial" panose="020B0604020202020204" pitchFamily="34" charset="0"/>
              </a:rPr>
              <a:t>Beam Position Monitors (BPMs)</a:t>
            </a:r>
            <a:r>
              <a:rPr lang="en-CH" sz="1400" dirty="0">
                <a:latin typeface="Arial" panose="020B0604020202020204" pitchFamily="34" charset="0"/>
                <a:cs typeface="Arial" panose="020B0604020202020204" pitchFamily="34" charset="0"/>
              </a:rPr>
              <a:t>: turn-by-turn measurement of the beam center of mass. 16 horizontal and 16 vertical for each ring. </a:t>
            </a:r>
          </a:p>
          <a:p>
            <a:endParaRPr lang="en-CH" sz="1400" dirty="0">
              <a:latin typeface="Arial" panose="020B0604020202020204" pitchFamily="34" charset="0"/>
              <a:cs typeface="Arial" panose="020B0604020202020204" pitchFamily="34" charset="0"/>
            </a:endParaRPr>
          </a:p>
        </p:txBody>
      </p:sp>
      <p:pic>
        <p:nvPicPr>
          <p:cNvPr id="11" name="Picture 10">
            <a:extLst>
              <a:ext uri="{FF2B5EF4-FFF2-40B4-BE49-F238E27FC236}">
                <a16:creationId xmlns:a16="http://schemas.microsoft.com/office/drawing/2014/main" id="{75CA1D29-BAE6-9B43-63BC-C9EF58673945}"/>
              </a:ext>
            </a:extLst>
          </p:cNvPr>
          <p:cNvPicPr>
            <a:picLocks noChangeAspect="1"/>
          </p:cNvPicPr>
          <p:nvPr/>
        </p:nvPicPr>
        <p:blipFill>
          <a:blip r:embed="rId2"/>
          <a:stretch>
            <a:fillRect/>
          </a:stretch>
        </p:blipFill>
        <p:spPr>
          <a:xfrm>
            <a:off x="104501" y="766354"/>
            <a:ext cx="5669279" cy="4565150"/>
          </a:xfrm>
          <a:prstGeom prst="rect">
            <a:avLst/>
          </a:prstGeom>
        </p:spPr>
      </p:pic>
      <p:sp>
        <p:nvSpPr>
          <p:cNvPr id="12" name="Oval 11">
            <a:extLst>
              <a:ext uri="{FF2B5EF4-FFF2-40B4-BE49-F238E27FC236}">
                <a16:creationId xmlns:a16="http://schemas.microsoft.com/office/drawing/2014/main" id="{83602D3B-BBE1-8A7E-65E4-4BAB9AF8EAD0}"/>
              </a:ext>
            </a:extLst>
          </p:cNvPr>
          <p:cNvSpPr/>
          <p:nvPr/>
        </p:nvSpPr>
        <p:spPr>
          <a:xfrm>
            <a:off x="3814355" y="4433592"/>
            <a:ext cx="182879" cy="181951"/>
          </a:xfrm>
          <a:prstGeom prst="ellipse">
            <a:avLst/>
          </a:prstGeom>
          <a:solidFill>
            <a:srgbClr val="00B050"/>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13" name="Oval 12">
            <a:extLst>
              <a:ext uri="{FF2B5EF4-FFF2-40B4-BE49-F238E27FC236}">
                <a16:creationId xmlns:a16="http://schemas.microsoft.com/office/drawing/2014/main" id="{939939C3-61DD-10E5-802A-617D82EFE385}"/>
              </a:ext>
            </a:extLst>
          </p:cNvPr>
          <p:cNvSpPr/>
          <p:nvPr/>
        </p:nvSpPr>
        <p:spPr>
          <a:xfrm>
            <a:off x="4319448" y="3915432"/>
            <a:ext cx="182879" cy="181951"/>
          </a:xfrm>
          <a:prstGeom prst="ellipse">
            <a:avLst/>
          </a:prstGeom>
          <a:solidFill>
            <a:srgbClr val="00B050"/>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14" name="Oval 13">
            <a:extLst>
              <a:ext uri="{FF2B5EF4-FFF2-40B4-BE49-F238E27FC236}">
                <a16:creationId xmlns:a16="http://schemas.microsoft.com/office/drawing/2014/main" id="{C0D19991-D4B5-CA6C-5DAA-C1DCDF97B474}"/>
              </a:ext>
            </a:extLst>
          </p:cNvPr>
          <p:cNvSpPr/>
          <p:nvPr/>
        </p:nvSpPr>
        <p:spPr>
          <a:xfrm>
            <a:off x="4606834" y="3247049"/>
            <a:ext cx="182879" cy="181951"/>
          </a:xfrm>
          <a:prstGeom prst="ellipse">
            <a:avLst/>
          </a:prstGeom>
          <a:solidFill>
            <a:srgbClr val="00B050"/>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15" name="Oval 14">
            <a:extLst>
              <a:ext uri="{FF2B5EF4-FFF2-40B4-BE49-F238E27FC236}">
                <a16:creationId xmlns:a16="http://schemas.microsoft.com/office/drawing/2014/main" id="{4B1E127B-E3C6-CDBB-361E-38D4354C234F}"/>
              </a:ext>
            </a:extLst>
          </p:cNvPr>
          <p:cNvSpPr/>
          <p:nvPr/>
        </p:nvSpPr>
        <p:spPr>
          <a:xfrm>
            <a:off x="4606833" y="2474163"/>
            <a:ext cx="182879" cy="181951"/>
          </a:xfrm>
          <a:prstGeom prst="ellipse">
            <a:avLst/>
          </a:prstGeom>
          <a:solidFill>
            <a:srgbClr val="00B050"/>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16" name="Oval 15">
            <a:extLst>
              <a:ext uri="{FF2B5EF4-FFF2-40B4-BE49-F238E27FC236}">
                <a16:creationId xmlns:a16="http://schemas.microsoft.com/office/drawing/2014/main" id="{39282263-A971-AD41-AF06-DA5CC1FE68D0}"/>
              </a:ext>
            </a:extLst>
          </p:cNvPr>
          <p:cNvSpPr/>
          <p:nvPr/>
        </p:nvSpPr>
        <p:spPr>
          <a:xfrm>
            <a:off x="4310735" y="1838437"/>
            <a:ext cx="182879" cy="181951"/>
          </a:xfrm>
          <a:prstGeom prst="ellipse">
            <a:avLst/>
          </a:prstGeom>
          <a:solidFill>
            <a:srgbClr val="00B050"/>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17" name="Oval 16">
            <a:extLst>
              <a:ext uri="{FF2B5EF4-FFF2-40B4-BE49-F238E27FC236}">
                <a16:creationId xmlns:a16="http://schemas.microsoft.com/office/drawing/2014/main" id="{A2183C49-B8B5-DAC8-3403-475C1962E387}"/>
              </a:ext>
            </a:extLst>
          </p:cNvPr>
          <p:cNvSpPr/>
          <p:nvPr/>
        </p:nvSpPr>
        <p:spPr>
          <a:xfrm>
            <a:off x="3814355" y="1315924"/>
            <a:ext cx="182879" cy="181951"/>
          </a:xfrm>
          <a:prstGeom prst="ellipse">
            <a:avLst/>
          </a:prstGeom>
          <a:solidFill>
            <a:srgbClr val="00B050"/>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18" name="Oval 17">
            <a:extLst>
              <a:ext uri="{FF2B5EF4-FFF2-40B4-BE49-F238E27FC236}">
                <a16:creationId xmlns:a16="http://schemas.microsoft.com/office/drawing/2014/main" id="{78FB188A-E764-7329-5B4F-63CDB49B734F}"/>
              </a:ext>
            </a:extLst>
          </p:cNvPr>
          <p:cNvSpPr/>
          <p:nvPr/>
        </p:nvSpPr>
        <p:spPr>
          <a:xfrm>
            <a:off x="3143795" y="983155"/>
            <a:ext cx="182879" cy="181951"/>
          </a:xfrm>
          <a:prstGeom prst="ellipse">
            <a:avLst/>
          </a:prstGeom>
          <a:solidFill>
            <a:srgbClr val="00B050"/>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19" name="Oval 18">
            <a:extLst>
              <a:ext uri="{FF2B5EF4-FFF2-40B4-BE49-F238E27FC236}">
                <a16:creationId xmlns:a16="http://schemas.microsoft.com/office/drawing/2014/main" id="{693FCA09-A2FC-CA38-1BDB-93C83B23A2C8}"/>
              </a:ext>
            </a:extLst>
          </p:cNvPr>
          <p:cNvSpPr/>
          <p:nvPr/>
        </p:nvSpPr>
        <p:spPr>
          <a:xfrm>
            <a:off x="2364378" y="983154"/>
            <a:ext cx="182879" cy="181951"/>
          </a:xfrm>
          <a:prstGeom prst="ellipse">
            <a:avLst/>
          </a:prstGeom>
          <a:solidFill>
            <a:srgbClr val="00B050"/>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20" name="Oval 19">
            <a:extLst>
              <a:ext uri="{FF2B5EF4-FFF2-40B4-BE49-F238E27FC236}">
                <a16:creationId xmlns:a16="http://schemas.microsoft.com/office/drawing/2014/main" id="{BF305B3D-0B3F-F7AD-5D54-8D137637D128}"/>
              </a:ext>
            </a:extLst>
          </p:cNvPr>
          <p:cNvSpPr/>
          <p:nvPr/>
        </p:nvSpPr>
        <p:spPr>
          <a:xfrm>
            <a:off x="1685110" y="1273774"/>
            <a:ext cx="182879" cy="181951"/>
          </a:xfrm>
          <a:prstGeom prst="ellipse">
            <a:avLst/>
          </a:prstGeom>
          <a:solidFill>
            <a:srgbClr val="00B050"/>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21" name="Oval 20">
            <a:extLst>
              <a:ext uri="{FF2B5EF4-FFF2-40B4-BE49-F238E27FC236}">
                <a16:creationId xmlns:a16="http://schemas.microsoft.com/office/drawing/2014/main" id="{3A900394-D3F5-2588-6BB1-64EBC6581BF9}"/>
              </a:ext>
            </a:extLst>
          </p:cNvPr>
          <p:cNvSpPr/>
          <p:nvPr/>
        </p:nvSpPr>
        <p:spPr>
          <a:xfrm>
            <a:off x="1101635" y="1791933"/>
            <a:ext cx="182879" cy="181951"/>
          </a:xfrm>
          <a:prstGeom prst="ellipse">
            <a:avLst/>
          </a:prstGeom>
          <a:solidFill>
            <a:srgbClr val="00B050"/>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22" name="Oval 21">
            <a:extLst>
              <a:ext uri="{FF2B5EF4-FFF2-40B4-BE49-F238E27FC236}">
                <a16:creationId xmlns:a16="http://schemas.microsoft.com/office/drawing/2014/main" id="{0BEC941D-1607-3A44-1EAB-88387EC13D0A}"/>
              </a:ext>
            </a:extLst>
          </p:cNvPr>
          <p:cNvSpPr/>
          <p:nvPr/>
        </p:nvSpPr>
        <p:spPr>
          <a:xfrm>
            <a:off x="827315" y="2474162"/>
            <a:ext cx="182879" cy="181951"/>
          </a:xfrm>
          <a:prstGeom prst="ellipse">
            <a:avLst/>
          </a:prstGeom>
          <a:solidFill>
            <a:srgbClr val="00B050"/>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23" name="Oval 22">
            <a:extLst>
              <a:ext uri="{FF2B5EF4-FFF2-40B4-BE49-F238E27FC236}">
                <a16:creationId xmlns:a16="http://schemas.microsoft.com/office/drawing/2014/main" id="{A196BB02-4EFA-1E08-AE32-906CDCD05A58}"/>
              </a:ext>
            </a:extLst>
          </p:cNvPr>
          <p:cNvSpPr/>
          <p:nvPr/>
        </p:nvSpPr>
        <p:spPr>
          <a:xfrm>
            <a:off x="827314" y="3209718"/>
            <a:ext cx="182879" cy="181951"/>
          </a:xfrm>
          <a:prstGeom prst="ellipse">
            <a:avLst/>
          </a:prstGeom>
          <a:solidFill>
            <a:srgbClr val="00B050"/>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24" name="Oval 23">
            <a:extLst>
              <a:ext uri="{FF2B5EF4-FFF2-40B4-BE49-F238E27FC236}">
                <a16:creationId xmlns:a16="http://schemas.microsoft.com/office/drawing/2014/main" id="{D2C3E355-023D-8589-53C6-A872353FD376}"/>
              </a:ext>
            </a:extLst>
          </p:cNvPr>
          <p:cNvSpPr/>
          <p:nvPr/>
        </p:nvSpPr>
        <p:spPr>
          <a:xfrm>
            <a:off x="1062444" y="3915432"/>
            <a:ext cx="182879" cy="181951"/>
          </a:xfrm>
          <a:prstGeom prst="ellipse">
            <a:avLst/>
          </a:prstGeom>
          <a:solidFill>
            <a:srgbClr val="00B050"/>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25" name="Oval 24">
            <a:extLst>
              <a:ext uri="{FF2B5EF4-FFF2-40B4-BE49-F238E27FC236}">
                <a16:creationId xmlns:a16="http://schemas.microsoft.com/office/drawing/2014/main" id="{E3D04AC3-96CA-18CA-FD57-23497D6121E7}"/>
              </a:ext>
            </a:extLst>
          </p:cNvPr>
          <p:cNvSpPr/>
          <p:nvPr/>
        </p:nvSpPr>
        <p:spPr>
          <a:xfrm>
            <a:off x="1593670" y="4433591"/>
            <a:ext cx="182879" cy="181951"/>
          </a:xfrm>
          <a:prstGeom prst="ellipse">
            <a:avLst/>
          </a:prstGeom>
          <a:solidFill>
            <a:srgbClr val="00B050"/>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26" name="Oval 25">
            <a:extLst>
              <a:ext uri="{FF2B5EF4-FFF2-40B4-BE49-F238E27FC236}">
                <a16:creationId xmlns:a16="http://schemas.microsoft.com/office/drawing/2014/main" id="{DA7F9A1E-274F-09D3-1E2E-AB08D2B0A72E}"/>
              </a:ext>
            </a:extLst>
          </p:cNvPr>
          <p:cNvSpPr/>
          <p:nvPr/>
        </p:nvSpPr>
        <p:spPr>
          <a:xfrm>
            <a:off x="3052355" y="4751455"/>
            <a:ext cx="182879" cy="181951"/>
          </a:xfrm>
          <a:prstGeom prst="ellipse">
            <a:avLst/>
          </a:prstGeom>
          <a:solidFill>
            <a:srgbClr val="00B050"/>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27" name="Oval 26">
            <a:extLst>
              <a:ext uri="{FF2B5EF4-FFF2-40B4-BE49-F238E27FC236}">
                <a16:creationId xmlns:a16="http://schemas.microsoft.com/office/drawing/2014/main" id="{ACF2DD41-33D2-B8D7-3456-93DF448C2E6B}"/>
              </a:ext>
            </a:extLst>
          </p:cNvPr>
          <p:cNvSpPr/>
          <p:nvPr/>
        </p:nvSpPr>
        <p:spPr>
          <a:xfrm>
            <a:off x="2364377" y="4751455"/>
            <a:ext cx="182879" cy="181951"/>
          </a:xfrm>
          <a:prstGeom prst="ellipse">
            <a:avLst/>
          </a:prstGeom>
          <a:solidFill>
            <a:srgbClr val="00B050"/>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pic>
        <p:nvPicPr>
          <p:cNvPr id="38" name="Picture 37">
            <a:extLst>
              <a:ext uri="{FF2B5EF4-FFF2-40B4-BE49-F238E27FC236}">
                <a16:creationId xmlns:a16="http://schemas.microsoft.com/office/drawing/2014/main" id="{B65DF4F2-AC14-4CB8-EA77-46D8CAC29057}"/>
              </a:ext>
            </a:extLst>
          </p:cNvPr>
          <p:cNvPicPr>
            <a:picLocks noChangeAspect="1"/>
          </p:cNvPicPr>
          <p:nvPr/>
        </p:nvPicPr>
        <p:blipFill>
          <a:blip r:embed="rId3"/>
          <a:stretch>
            <a:fillRect/>
          </a:stretch>
        </p:blipFill>
        <p:spPr>
          <a:xfrm>
            <a:off x="6008908" y="2222728"/>
            <a:ext cx="5355777" cy="3108776"/>
          </a:xfrm>
          <a:prstGeom prst="rect">
            <a:avLst/>
          </a:prstGeom>
        </p:spPr>
      </p:pic>
      <p:sp>
        <p:nvSpPr>
          <p:cNvPr id="3" name="TextBox 2">
            <a:extLst>
              <a:ext uri="{FF2B5EF4-FFF2-40B4-BE49-F238E27FC236}">
                <a16:creationId xmlns:a16="http://schemas.microsoft.com/office/drawing/2014/main" id="{F32FE51D-88B5-8AE0-69C8-274BACDE92BE}"/>
              </a:ext>
            </a:extLst>
          </p:cNvPr>
          <p:cNvSpPr txBox="1"/>
          <p:nvPr/>
        </p:nvSpPr>
        <p:spPr>
          <a:xfrm>
            <a:off x="5226782" y="6581000"/>
            <a:ext cx="1734213" cy="276999"/>
          </a:xfrm>
          <a:prstGeom prst="rect">
            <a:avLst/>
          </a:prstGeom>
          <a:noFill/>
        </p:spPr>
        <p:txBody>
          <a:bodyPr wrap="square" rtlCol="0">
            <a:spAutoFit/>
          </a:bodyPr>
          <a:lstStyle/>
          <a:p>
            <a:pPr algn="ctr"/>
            <a:r>
              <a:rPr lang="en-US" sz="1200" dirty="0" err="1">
                <a:latin typeface="Arial" panose="020B0604020202020204" pitchFamily="34" charset="0"/>
                <a:cs typeface="Arial" panose="020B0604020202020204" pitchFamily="34" charset="0"/>
              </a:rPr>
              <a:t>tirsi.prebibaj@cern.ch</a:t>
            </a:r>
            <a:endParaRPr lang="el-GR" sz="1400" dirty="0">
              <a:latin typeface="Arial" panose="020B0604020202020204" pitchFamily="34" charset="0"/>
              <a:cs typeface="Arial" panose="020B0604020202020204" pitchFamily="34" charset="0"/>
            </a:endParaRPr>
          </a:p>
        </p:txBody>
      </p:sp>
      <p:sp>
        <p:nvSpPr>
          <p:cNvPr id="6" name="TextBox 5">
            <a:extLst>
              <a:ext uri="{FF2B5EF4-FFF2-40B4-BE49-F238E27FC236}">
                <a16:creationId xmlns:a16="http://schemas.microsoft.com/office/drawing/2014/main" id="{5F8DD146-A6AA-B29A-DA3A-DC7A1B6E38A8}"/>
              </a:ext>
            </a:extLst>
          </p:cNvPr>
          <p:cNvSpPr txBox="1"/>
          <p:nvPr/>
        </p:nvSpPr>
        <p:spPr>
          <a:xfrm>
            <a:off x="-2" y="6597748"/>
            <a:ext cx="3201305" cy="276999"/>
          </a:xfrm>
          <a:prstGeom prst="rect">
            <a:avLst/>
          </a:prstGeom>
          <a:noFill/>
        </p:spPr>
        <p:txBody>
          <a:bodyPr wrap="square" rtlCol="0">
            <a:spAutoFit/>
          </a:bodyPr>
          <a:lstStyle/>
          <a:p>
            <a:r>
              <a:rPr lang="en-US" sz="1200" dirty="0">
                <a:latin typeface="Arial" panose="020B0604020202020204" pitchFamily="34" charset="0"/>
                <a:cs typeface="Arial" panose="020B0604020202020204" pitchFamily="34" charset="0"/>
              </a:rPr>
              <a:t>ATSOA 2024</a:t>
            </a:r>
            <a:endParaRPr lang="el-GR" sz="14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137871491"/>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500"/>
                                        <p:tgtEl>
                                          <p:spTgt spid="12"/>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3"/>
                                        </p:tgtEl>
                                        <p:attrNameLst>
                                          <p:attrName>style.visibility</p:attrName>
                                        </p:attrNameLst>
                                      </p:cBhvr>
                                      <p:to>
                                        <p:strVal val="visible"/>
                                      </p:to>
                                    </p:set>
                                    <p:animEffect transition="in" filter="fade">
                                      <p:cBhvr>
                                        <p:cTn id="10" dur="500"/>
                                        <p:tgtEl>
                                          <p:spTgt spid="13"/>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4"/>
                                        </p:tgtEl>
                                        <p:attrNameLst>
                                          <p:attrName>style.visibility</p:attrName>
                                        </p:attrNameLst>
                                      </p:cBhvr>
                                      <p:to>
                                        <p:strVal val="visible"/>
                                      </p:to>
                                    </p:set>
                                    <p:animEffect transition="in" filter="fade">
                                      <p:cBhvr>
                                        <p:cTn id="13" dur="500"/>
                                        <p:tgtEl>
                                          <p:spTgt spid="14"/>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15"/>
                                        </p:tgtEl>
                                        <p:attrNameLst>
                                          <p:attrName>style.visibility</p:attrName>
                                        </p:attrNameLst>
                                      </p:cBhvr>
                                      <p:to>
                                        <p:strVal val="visible"/>
                                      </p:to>
                                    </p:set>
                                    <p:animEffect transition="in" filter="fade">
                                      <p:cBhvr>
                                        <p:cTn id="16" dur="500"/>
                                        <p:tgtEl>
                                          <p:spTgt spid="15"/>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16"/>
                                        </p:tgtEl>
                                        <p:attrNameLst>
                                          <p:attrName>style.visibility</p:attrName>
                                        </p:attrNameLst>
                                      </p:cBhvr>
                                      <p:to>
                                        <p:strVal val="visible"/>
                                      </p:to>
                                    </p:set>
                                    <p:animEffect transition="in" filter="fade">
                                      <p:cBhvr>
                                        <p:cTn id="19" dur="500"/>
                                        <p:tgtEl>
                                          <p:spTgt spid="16"/>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17"/>
                                        </p:tgtEl>
                                        <p:attrNameLst>
                                          <p:attrName>style.visibility</p:attrName>
                                        </p:attrNameLst>
                                      </p:cBhvr>
                                      <p:to>
                                        <p:strVal val="visible"/>
                                      </p:to>
                                    </p:set>
                                    <p:animEffect transition="in" filter="fade">
                                      <p:cBhvr>
                                        <p:cTn id="22" dur="500"/>
                                        <p:tgtEl>
                                          <p:spTgt spid="17"/>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18"/>
                                        </p:tgtEl>
                                        <p:attrNameLst>
                                          <p:attrName>style.visibility</p:attrName>
                                        </p:attrNameLst>
                                      </p:cBhvr>
                                      <p:to>
                                        <p:strVal val="visible"/>
                                      </p:to>
                                    </p:set>
                                    <p:animEffect transition="in" filter="fade">
                                      <p:cBhvr>
                                        <p:cTn id="25" dur="500"/>
                                        <p:tgtEl>
                                          <p:spTgt spid="18"/>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19"/>
                                        </p:tgtEl>
                                        <p:attrNameLst>
                                          <p:attrName>style.visibility</p:attrName>
                                        </p:attrNameLst>
                                      </p:cBhvr>
                                      <p:to>
                                        <p:strVal val="visible"/>
                                      </p:to>
                                    </p:set>
                                    <p:animEffect transition="in" filter="fade">
                                      <p:cBhvr>
                                        <p:cTn id="28" dur="500"/>
                                        <p:tgtEl>
                                          <p:spTgt spid="19"/>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0"/>
                                        </p:tgtEl>
                                        <p:attrNameLst>
                                          <p:attrName>style.visibility</p:attrName>
                                        </p:attrNameLst>
                                      </p:cBhvr>
                                      <p:to>
                                        <p:strVal val="visible"/>
                                      </p:to>
                                    </p:set>
                                    <p:animEffect transition="in" filter="fade">
                                      <p:cBhvr>
                                        <p:cTn id="31" dur="500"/>
                                        <p:tgtEl>
                                          <p:spTgt spid="20"/>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21"/>
                                        </p:tgtEl>
                                        <p:attrNameLst>
                                          <p:attrName>style.visibility</p:attrName>
                                        </p:attrNameLst>
                                      </p:cBhvr>
                                      <p:to>
                                        <p:strVal val="visible"/>
                                      </p:to>
                                    </p:set>
                                    <p:animEffect transition="in" filter="fade">
                                      <p:cBhvr>
                                        <p:cTn id="34" dur="500"/>
                                        <p:tgtEl>
                                          <p:spTgt spid="21"/>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22"/>
                                        </p:tgtEl>
                                        <p:attrNameLst>
                                          <p:attrName>style.visibility</p:attrName>
                                        </p:attrNameLst>
                                      </p:cBhvr>
                                      <p:to>
                                        <p:strVal val="visible"/>
                                      </p:to>
                                    </p:set>
                                    <p:animEffect transition="in" filter="fade">
                                      <p:cBhvr>
                                        <p:cTn id="37" dur="500"/>
                                        <p:tgtEl>
                                          <p:spTgt spid="22"/>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23"/>
                                        </p:tgtEl>
                                        <p:attrNameLst>
                                          <p:attrName>style.visibility</p:attrName>
                                        </p:attrNameLst>
                                      </p:cBhvr>
                                      <p:to>
                                        <p:strVal val="visible"/>
                                      </p:to>
                                    </p:set>
                                    <p:animEffect transition="in" filter="fade">
                                      <p:cBhvr>
                                        <p:cTn id="40" dur="500"/>
                                        <p:tgtEl>
                                          <p:spTgt spid="23"/>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24"/>
                                        </p:tgtEl>
                                        <p:attrNameLst>
                                          <p:attrName>style.visibility</p:attrName>
                                        </p:attrNameLst>
                                      </p:cBhvr>
                                      <p:to>
                                        <p:strVal val="visible"/>
                                      </p:to>
                                    </p:set>
                                    <p:animEffect transition="in" filter="fade">
                                      <p:cBhvr>
                                        <p:cTn id="43" dur="500"/>
                                        <p:tgtEl>
                                          <p:spTgt spid="24"/>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25"/>
                                        </p:tgtEl>
                                        <p:attrNameLst>
                                          <p:attrName>style.visibility</p:attrName>
                                        </p:attrNameLst>
                                      </p:cBhvr>
                                      <p:to>
                                        <p:strVal val="visible"/>
                                      </p:to>
                                    </p:set>
                                    <p:animEffect transition="in" filter="fade">
                                      <p:cBhvr>
                                        <p:cTn id="46" dur="500"/>
                                        <p:tgtEl>
                                          <p:spTgt spid="25"/>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26"/>
                                        </p:tgtEl>
                                        <p:attrNameLst>
                                          <p:attrName>style.visibility</p:attrName>
                                        </p:attrNameLst>
                                      </p:cBhvr>
                                      <p:to>
                                        <p:strVal val="visible"/>
                                      </p:to>
                                    </p:set>
                                    <p:animEffect transition="in" filter="fade">
                                      <p:cBhvr>
                                        <p:cTn id="49" dur="500"/>
                                        <p:tgtEl>
                                          <p:spTgt spid="26"/>
                                        </p:tgtEl>
                                      </p:cBhvr>
                                    </p:animEffect>
                                  </p:childTnLst>
                                </p:cTn>
                              </p:par>
                              <p:par>
                                <p:cTn id="50" presetID="10" presetClass="entr" presetSubtype="0" fill="hold" grpId="0" nodeType="withEffect">
                                  <p:stCondLst>
                                    <p:cond delay="0"/>
                                  </p:stCondLst>
                                  <p:childTnLst>
                                    <p:set>
                                      <p:cBhvr>
                                        <p:cTn id="51" dur="1" fill="hold">
                                          <p:stCondLst>
                                            <p:cond delay="0"/>
                                          </p:stCondLst>
                                        </p:cTn>
                                        <p:tgtEl>
                                          <p:spTgt spid="27"/>
                                        </p:tgtEl>
                                        <p:attrNameLst>
                                          <p:attrName>style.visibility</p:attrName>
                                        </p:attrNameLst>
                                      </p:cBhvr>
                                      <p:to>
                                        <p:strVal val="visible"/>
                                      </p:to>
                                    </p:set>
                                    <p:animEffect transition="in" filter="fade">
                                      <p:cBhvr>
                                        <p:cTn id="52" dur="500"/>
                                        <p:tgtEl>
                                          <p:spTgt spid="27"/>
                                        </p:tgtEl>
                                      </p:cBhvr>
                                    </p:animEffect>
                                  </p:childTnLst>
                                </p:cTn>
                              </p:par>
                              <p:par>
                                <p:cTn id="53" presetID="10" presetClass="entr" presetSubtype="0" fill="hold" nodeType="withEffect">
                                  <p:stCondLst>
                                    <p:cond delay="0"/>
                                  </p:stCondLst>
                                  <p:childTnLst>
                                    <p:set>
                                      <p:cBhvr>
                                        <p:cTn id="54" dur="1" fill="hold">
                                          <p:stCondLst>
                                            <p:cond delay="0"/>
                                          </p:stCondLst>
                                        </p:cTn>
                                        <p:tgtEl>
                                          <p:spTgt spid="7">
                                            <p:txEl>
                                              <p:pRg st="0" end="0"/>
                                            </p:txEl>
                                          </p:spTgt>
                                        </p:tgtEl>
                                        <p:attrNameLst>
                                          <p:attrName>style.visibility</p:attrName>
                                        </p:attrNameLst>
                                      </p:cBhvr>
                                      <p:to>
                                        <p:strVal val="visible"/>
                                      </p:to>
                                    </p:set>
                                    <p:animEffect transition="in" filter="fade">
                                      <p:cBhvr>
                                        <p:cTn id="55" dur="500"/>
                                        <p:tgtEl>
                                          <p:spTgt spid="7">
                                            <p:txEl>
                                              <p:pRg st="0" end="0"/>
                                            </p:txEl>
                                          </p:spTgt>
                                        </p:tgtEl>
                                      </p:cBhvr>
                                    </p:animEffect>
                                  </p:childTnLst>
                                </p:cTn>
                              </p:par>
                            </p:childTnLst>
                          </p:cTn>
                        </p:par>
                      </p:childTnLst>
                    </p:cTn>
                  </p:par>
                  <p:par>
                    <p:cTn id="56" fill="hold">
                      <p:stCondLst>
                        <p:cond delay="indefinite"/>
                      </p:stCondLst>
                      <p:childTnLst>
                        <p:par>
                          <p:cTn id="57" fill="hold">
                            <p:stCondLst>
                              <p:cond delay="0"/>
                            </p:stCondLst>
                            <p:childTnLst>
                              <p:par>
                                <p:cTn id="58" presetID="10" presetClass="entr" presetSubtype="0" fill="hold" nodeType="clickEffect">
                                  <p:stCondLst>
                                    <p:cond delay="0"/>
                                  </p:stCondLst>
                                  <p:childTnLst>
                                    <p:set>
                                      <p:cBhvr>
                                        <p:cTn id="59" dur="1" fill="hold">
                                          <p:stCondLst>
                                            <p:cond delay="0"/>
                                          </p:stCondLst>
                                        </p:cTn>
                                        <p:tgtEl>
                                          <p:spTgt spid="38"/>
                                        </p:tgtEl>
                                        <p:attrNameLst>
                                          <p:attrName>style.visibility</p:attrName>
                                        </p:attrNameLst>
                                      </p:cBhvr>
                                      <p:to>
                                        <p:strVal val="visible"/>
                                      </p:to>
                                    </p:set>
                                    <p:animEffect transition="in" filter="fade">
                                      <p:cBhvr>
                                        <p:cTn id="60"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animBg="1"/>
      <p:bldP spid="14" grpId="0" animBg="1"/>
      <p:bldP spid="15" grpId="0" animBg="1"/>
      <p:bldP spid="16" grpId="0" animBg="1"/>
      <p:bldP spid="17" grpId="0" animBg="1"/>
      <p:bldP spid="18" grpId="0" animBg="1"/>
      <p:bldP spid="19" grpId="0" animBg="1"/>
      <p:bldP spid="20" grpId="0" animBg="1"/>
      <p:bldP spid="21" grpId="0" animBg="1"/>
      <p:bldP spid="22" grpId="0" animBg="1"/>
      <p:bldP spid="23" grpId="0" animBg="1"/>
      <p:bldP spid="24" grpId="0" animBg="1"/>
      <p:bldP spid="25" grpId="0" animBg="1"/>
      <p:bldP spid="26" grpId="0" animBg="1"/>
      <p:bldP spid="27"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CD923B-BFDF-4601-7904-AA138F938414}"/>
              </a:ext>
            </a:extLst>
          </p:cNvPr>
          <p:cNvSpPr>
            <a:spLocks noGrp="1"/>
          </p:cNvSpPr>
          <p:nvPr>
            <p:ph type="title"/>
          </p:nvPr>
        </p:nvSpPr>
        <p:spPr/>
        <p:txBody>
          <a:bodyPr>
            <a:normAutofit fontScale="90000"/>
          </a:bodyPr>
          <a:lstStyle/>
          <a:p>
            <a:r>
              <a:rPr lang="en-CH" dirty="0">
                <a:latin typeface="Arial" panose="020B0604020202020204" pitchFamily="34" charset="0"/>
                <a:cs typeface="Arial" panose="020B0604020202020204" pitchFamily="34" charset="0"/>
              </a:rPr>
              <a:t>Devices</a:t>
            </a:r>
          </a:p>
        </p:txBody>
      </p:sp>
      <p:sp>
        <p:nvSpPr>
          <p:cNvPr id="5" name="Slide Number Placeholder 4">
            <a:extLst>
              <a:ext uri="{FF2B5EF4-FFF2-40B4-BE49-F238E27FC236}">
                <a16:creationId xmlns:a16="http://schemas.microsoft.com/office/drawing/2014/main" id="{F412FD7E-45FD-5CD4-C710-2D82B5451A7E}"/>
              </a:ext>
            </a:extLst>
          </p:cNvPr>
          <p:cNvSpPr>
            <a:spLocks noGrp="1"/>
          </p:cNvSpPr>
          <p:nvPr>
            <p:ph type="sldNum" sz="quarter" idx="12"/>
          </p:nvPr>
        </p:nvSpPr>
        <p:spPr/>
        <p:txBody>
          <a:bodyPr/>
          <a:lstStyle/>
          <a:p>
            <a:r>
              <a:rPr lang="en-US" dirty="0"/>
              <a:t>4</a:t>
            </a:r>
            <a:endParaRPr lang="el-GR" dirty="0"/>
          </a:p>
        </p:txBody>
      </p:sp>
      <mc:AlternateContent xmlns:mc="http://schemas.openxmlformats.org/markup-compatibility/2006" xmlns:a14="http://schemas.microsoft.com/office/drawing/2010/main">
        <mc:Choice Requires="a14">
          <p:sp>
            <p:nvSpPr>
              <p:cNvPr id="7" name="TextBox 6">
                <a:extLst>
                  <a:ext uri="{FF2B5EF4-FFF2-40B4-BE49-F238E27FC236}">
                    <a16:creationId xmlns:a16="http://schemas.microsoft.com/office/drawing/2014/main" id="{EF5A60A4-DA33-119F-8BB4-BDDC6F3F9F19}"/>
                  </a:ext>
                </a:extLst>
              </p:cNvPr>
              <p:cNvSpPr txBox="1"/>
              <p:nvPr/>
            </p:nvSpPr>
            <p:spPr>
              <a:xfrm>
                <a:off x="5886995" y="766354"/>
                <a:ext cx="6017622" cy="1169551"/>
              </a:xfrm>
              <a:prstGeom prst="rect">
                <a:avLst/>
              </a:prstGeom>
              <a:noFill/>
            </p:spPr>
            <p:txBody>
              <a:bodyPr wrap="square" rtlCol="0">
                <a:spAutoFit/>
              </a:bodyPr>
              <a:lstStyle/>
              <a:p>
                <a:pPr marL="285750" indent="-285750">
                  <a:buFont typeface="Arial" panose="020B0604020202020204" pitchFamily="34" charset="0"/>
                  <a:buChar char="•"/>
                </a:pPr>
                <a:r>
                  <a:rPr lang="en-CH" sz="1400" b="1" dirty="0">
                    <a:solidFill>
                      <a:srgbClr val="00B050"/>
                    </a:solidFill>
                    <a:latin typeface="Arial" panose="020B0604020202020204" pitchFamily="34" charset="0"/>
                    <a:cs typeface="Arial" panose="020B0604020202020204" pitchFamily="34" charset="0"/>
                  </a:rPr>
                  <a:t>Beam Position Monitors (BPMs)</a:t>
                </a:r>
                <a:r>
                  <a:rPr lang="en-CH" sz="1400" dirty="0">
                    <a:latin typeface="Arial" panose="020B0604020202020204" pitchFamily="34" charset="0"/>
                    <a:cs typeface="Arial" panose="020B0604020202020204" pitchFamily="34" charset="0"/>
                  </a:rPr>
                  <a:t>: turn-by-turn measurement of the beam center of mass. 16 horizontal and 16 vertical for each ring. </a:t>
                </a:r>
              </a:p>
              <a:p>
                <a:pPr marL="285750" indent="-285750">
                  <a:buFont typeface="Arial" panose="020B0604020202020204" pitchFamily="34" charset="0"/>
                  <a:buChar char="•"/>
                </a:pPr>
                <a:endParaRPr lang="en-CH" sz="1400" dirty="0">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CH" sz="1400" b="1" dirty="0">
                    <a:solidFill>
                      <a:srgbClr val="7030A0"/>
                    </a:solidFill>
                    <a:latin typeface="Arial" panose="020B0604020202020204" pitchFamily="34" charset="0"/>
                    <a:cs typeface="Arial" panose="020B0604020202020204" pitchFamily="34" charset="0"/>
                  </a:rPr>
                  <a:t>Beam Current Transformer (BCT)</a:t>
                </a:r>
                <a:r>
                  <a:rPr lang="en-CH" sz="1400" dirty="0">
                    <a:latin typeface="Arial" panose="020B0604020202020204" pitchFamily="34" charset="0"/>
                    <a:cs typeface="Arial" panose="020B0604020202020204" pitchFamily="34" charset="0"/>
                  </a:rPr>
                  <a:t>: measures average beam current every </a:t>
                </a:r>
                <a14:m>
                  <m:oMath xmlns:m="http://schemas.openxmlformats.org/officeDocument/2006/math">
                    <m:r>
                      <a:rPr lang="en-US" sz="1400" b="0" i="1" smtClean="0">
                        <a:latin typeface="Cambria Math" panose="02040503050406030204" pitchFamily="18" charset="0"/>
                      </a:rPr>
                      <m:t>1</m:t>
                    </m:r>
                  </m:oMath>
                </a14:m>
                <a:r>
                  <a:rPr lang="en-CH" sz="1400" dirty="0">
                    <a:latin typeface="Arial" panose="020B0604020202020204" pitchFamily="34" charset="0"/>
                    <a:cs typeface="Arial" panose="020B0604020202020204" pitchFamily="34" charset="0"/>
                  </a:rPr>
                  <a:t>ms.</a:t>
                </a:r>
              </a:p>
            </p:txBody>
          </p:sp>
        </mc:Choice>
        <mc:Fallback xmlns="">
          <p:sp>
            <p:nvSpPr>
              <p:cNvPr id="7" name="TextBox 6">
                <a:extLst>
                  <a:ext uri="{FF2B5EF4-FFF2-40B4-BE49-F238E27FC236}">
                    <a16:creationId xmlns:a16="http://schemas.microsoft.com/office/drawing/2014/main" id="{EF5A60A4-DA33-119F-8BB4-BDDC6F3F9F19}"/>
                  </a:ext>
                </a:extLst>
              </p:cNvPr>
              <p:cNvSpPr txBox="1">
                <a:spLocks noRot="1" noChangeAspect="1" noMove="1" noResize="1" noEditPoints="1" noAdjustHandles="1" noChangeArrowheads="1" noChangeShapeType="1" noTextEdit="1"/>
              </p:cNvSpPr>
              <p:nvPr/>
            </p:nvSpPr>
            <p:spPr>
              <a:xfrm>
                <a:off x="5886995" y="766354"/>
                <a:ext cx="6017622" cy="1169551"/>
              </a:xfrm>
              <a:prstGeom prst="rect">
                <a:avLst/>
              </a:prstGeom>
              <a:blipFill>
                <a:blip r:embed="rId2"/>
                <a:stretch>
                  <a:fillRect l="-211" t="-1075" b="-4301"/>
                </a:stretch>
              </a:blipFill>
            </p:spPr>
            <p:txBody>
              <a:bodyPr/>
              <a:lstStyle/>
              <a:p>
                <a:r>
                  <a:rPr lang="en-CH">
                    <a:noFill/>
                  </a:rPr>
                  <a:t> </a:t>
                </a:r>
              </a:p>
            </p:txBody>
          </p:sp>
        </mc:Fallback>
      </mc:AlternateContent>
      <p:pic>
        <p:nvPicPr>
          <p:cNvPr id="11" name="Picture 10">
            <a:extLst>
              <a:ext uri="{FF2B5EF4-FFF2-40B4-BE49-F238E27FC236}">
                <a16:creationId xmlns:a16="http://schemas.microsoft.com/office/drawing/2014/main" id="{75CA1D29-BAE6-9B43-63BC-C9EF58673945}"/>
              </a:ext>
            </a:extLst>
          </p:cNvPr>
          <p:cNvPicPr>
            <a:picLocks noChangeAspect="1"/>
          </p:cNvPicPr>
          <p:nvPr/>
        </p:nvPicPr>
        <p:blipFill>
          <a:blip r:embed="rId2"/>
          <a:stretch>
            <a:fillRect/>
          </a:stretch>
        </p:blipFill>
        <p:spPr>
          <a:xfrm>
            <a:off x="104501" y="766354"/>
            <a:ext cx="5669279" cy="4565150"/>
          </a:xfrm>
          <a:prstGeom prst="rect">
            <a:avLst/>
          </a:prstGeom>
        </p:spPr>
      </p:pic>
      <p:sp>
        <p:nvSpPr>
          <p:cNvPr id="12" name="Oval 11">
            <a:extLst>
              <a:ext uri="{FF2B5EF4-FFF2-40B4-BE49-F238E27FC236}">
                <a16:creationId xmlns:a16="http://schemas.microsoft.com/office/drawing/2014/main" id="{83602D3B-BBE1-8A7E-65E4-4BAB9AF8EAD0}"/>
              </a:ext>
            </a:extLst>
          </p:cNvPr>
          <p:cNvSpPr/>
          <p:nvPr/>
        </p:nvSpPr>
        <p:spPr>
          <a:xfrm>
            <a:off x="3814355" y="4433592"/>
            <a:ext cx="182879" cy="181951"/>
          </a:xfrm>
          <a:prstGeom prst="ellipse">
            <a:avLst/>
          </a:prstGeom>
          <a:solidFill>
            <a:srgbClr val="00B050"/>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13" name="Oval 12">
            <a:extLst>
              <a:ext uri="{FF2B5EF4-FFF2-40B4-BE49-F238E27FC236}">
                <a16:creationId xmlns:a16="http://schemas.microsoft.com/office/drawing/2014/main" id="{939939C3-61DD-10E5-802A-617D82EFE385}"/>
              </a:ext>
            </a:extLst>
          </p:cNvPr>
          <p:cNvSpPr/>
          <p:nvPr/>
        </p:nvSpPr>
        <p:spPr>
          <a:xfrm>
            <a:off x="4319448" y="3915432"/>
            <a:ext cx="182879" cy="181951"/>
          </a:xfrm>
          <a:prstGeom prst="ellipse">
            <a:avLst/>
          </a:prstGeom>
          <a:solidFill>
            <a:srgbClr val="00B050"/>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14" name="Oval 13">
            <a:extLst>
              <a:ext uri="{FF2B5EF4-FFF2-40B4-BE49-F238E27FC236}">
                <a16:creationId xmlns:a16="http://schemas.microsoft.com/office/drawing/2014/main" id="{C0D19991-D4B5-CA6C-5DAA-C1DCDF97B474}"/>
              </a:ext>
            </a:extLst>
          </p:cNvPr>
          <p:cNvSpPr/>
          <p:nvPr/>
        </p:nvSpPr>
        <p:spPr>
          <a:xfrm>
            <a:off x="4606834" y="3247049"/>
            <a:ext cx="182879" cy="181951"/>
          </a:xfrm>
          <a:prstGeom prst="ellipse">
            <a:avLst/>
          </a:prstGeom>
          <a:solidFill>
            <a:srgbClr val="00B050"/>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15" name="Oval 14">
            <a:extLst>
              <a:ext uri="{FF2B5EF4-FFF2-40B4-BE49-F238E27FC236}">
                <a16:creationId xmlns:a16="http://schemas.microsoft.com/office/drawing/2014/main" id="{4B1E127B-E3C6-CDBB-361E-38D4354C234F}"/>
              </a:ext>
            </a:extLst>
          </p:cNvPr>
          <p:cNvSpPr/>
          <p:nvPr/>
        </p:nvSpPr>
        <p:spPr>
          <a:xfrm>
            <a:off x="4606833" y="2474163"/>
            <a:ext cx="182879" cy="181951"/>
          </a:xfrm>
          <a:prstGeom prst="ellipse">
            <a:avLst/>
          </a:prstGeom>
          <a:solidFill>
            <a:srgbClr val="00B050"/>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16" name="Oval 15">
            <a:extLst>
              <a:ext uri="{FF2B5EF4-FFF2-40B4-BE49-F238E27FC236}">
                <a16:creationId xmlns:a16="http://schemas.microsoft.com/office/drawing/2014/main" id="{39282263-A971-AD41-AF06-DA5CC1FE68D0}"/>
              </a:ext>
            </a:extLst>
          </p:cNvPr>
          <p:cNvSpPr/>
          <p:nvPr/>
        </p:nvSpPr>
        <p:spPr>
          <a:xfrm>
            <a:off x="4310735" y="1838437"/>
            <a:ext cx="182879" cy="181951"/>
          </a:xfrm>
          <a:prstGeom prst="ellipse">
            <a:avLst/>
          </a:prstGeom>
          <a:solidFill>
            <a:srgbClr val="00B050"/>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17" name="Oval 16">
            <a:extLst>
              <a:ext uri="{FF2B5EF4-FFF2-40B4-BE49-F238E27FC236}">
                <a16:creationId xmlns:a16="http://schemas.microsoft.com/office/drawing/2014/main" id="{A2183C49-B8B5-DAC8-3403-475C1962E387}"/>
              </a:ext>
            </a:extLst>
          </p:cNvPr>
          <p:cNvSpPr/>
          <p:nvPr/>
        </p:nvSpPr>
        <p:spPr>
          <a:xfrm>
            <a:off x="3814355" y="1315924"/>
            <a:ext cx="182879" cy="181951"/>
          </a:xfrm>
          <a:prstGeom prst="ellipse">
            <a:avLst/>
          </a:prstGeom>
          <a:solidFill>
            <a:srgbClr val="00B050"/>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18" name="Oval 17">
            <a:extLst>
              <a:ext uri="{FF2B5EF4-FFF2-40B4-BE49-F238E27FC236}">
                <a16:creationId xmlns:a16="http://schemas.microsoft.com/office/drawing/2014/main" id="{78FB188A-E764-7329-5B4F-63CDB49B734F}"/>
              </a:ext>
            </a:extLst>
          </p:cNvPr>
          <p:cNvSpPr/>
          <p:nvPr/>
        </p:nvSpPr>
        <p:spPr>
          <a:xfrm>
            <a:off x="3143795" y="983155"/>
            <a:ext cx="182879" cy="181951"/>
          </a:xfrm>
          <a:prstGeom prst="ellipse">
            <a:avLst/>
          </a:prstGeom>
          <a:solidFill>
            <a:srgbClr val="00B050"/>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19" name="Oval 18">
            <a:extLst>
              <a:ext uri="{FF2B5EF4-FFF2-40B4-BE49-F238E27FC236}">
                <a16:creationId xmlns:a16="http://schemas.microsoft.com/office/drawing/2014/main" id="{693FCA09-A2FC-CA38-1BDB-93C83B23A2C8}"/>
              </a:ext>
            </a:extLst>
          </p:cNvPr>
          <p:cNvSpPr/>
          <p:nvPr/>
        </p:nvSpPr>
        <p:spPr>
          <a:xfrm>
            <a:off x="2364378" y="983154"/>
            <a:ext cx="182879" cy="181951"/>
          </a:xfrm>
          <a:prstGeom prst="ellipse">
            <a:avLst/>
          </a:prstGeom>
          <a:solidFill>
            <a:srgbClr val="00B050"/>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20" name="Oval 19">
            <a:extLst>
              <a:ext uri="{FF2B5EF4-FFF2-40B4-BE49-F238E27FC236}">
                <a16:creationId xmlns:a16="http://schemas.microsoft.com/office/drawing/2014/main" id="{BF305B3D-0B3F-F7AD-5D54-8D137637D128}"/>
              </a:ext>
            </a:extLst>
          </p:cNvPr>
          <p:cNvSpPr/>
          <p:nvPr/>
        </p:nvSpPr>
        <p:spPr>
          <a:xfrm>
            <a:off x="1685110" y="1273774"/>
            <a:ext cx="182879" cy="181951"/>
          </a:xfrm>
          <a:prstGeom prst="ellipse">
            <a:avLst/>
          </a:prstGeom>
          <a:solidFill>
            <a:srgbClr val="00B050"/>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21" name="Oval 20">
            <a:extLst>
              <a:ext uri="{FF2B5EF4-FFF2-40B4-BE49-F238E27FC236}">
                <a16:creationId xmlns:a16="http://schemas.microsoft.com/office/drawing/2014/main" id="{3A900394-D3F5-2588-6BB1-64EBC6581BF9}"/>
              </a:ext>
            </a:extLst>
          </p:cNvPr>
          <p:cNvSpPr/>
          <p:nvPr/>
        </p:nvSpPr>
        <p:spPr>
          <a:xfrm>
            <a:off x="1101635" y="1791933"/>
            <a:ext cx="182879" cy="181951"/>
          </a:xfrm>
          <a:prstGeom prst="ellipse">
            <a:avLst/>
          </a:prstGeom>
          <a:solidFill>
            <a:srgbClr val="00B050"/>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22" name="Oval 21">
            <a:extLst>
              <a:ext uri="{FF2B5EF4-FFF2-40B4-BE49-F238E27FC236}">
                <a16:creationId xmlns:a16="http://schemas.microsoft.com/office/drawing/2014/main" id="{0BEC941D-1607-3A44-1EAB-88387EC13D0A}"/>
              </a:ext>
            </a:extLst>
          </p:cNvPr>
          <p:cNvSpPr/>
          <p:nvPr/>
        </p:nvSpPr>
        <p:spPr>
          <a:xfrm>
            <a:off x="827315" y="2474162"/>
            <a:ext cx="182879" cy="181951"/>
          </a:xfrm>
          <a:prstGeom prst="ellipse">
            <a:avLst/>
          </a:prstGeom>
          <a:solidFill>
            <a:srgbClr val="00B050"/>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23" name="Oval 22">
            <a:extLst>
              <a:ext uri="{FF2B5EF4-FFF2-40B4-BE49-F238E27FC236}">
                <a16:creationId xmlns:a16="http://schemas.microsoft.com/office/drawing/2014/main" id="{A196BB02-4EFA-1E08-AE32-906CDCD05A58}"/>
              </a:ext>
            </a:extLst>
          </p:cNvPr>
          <p:cNvSpPr/>
          <p:nvPr/>
        </p:nvSpPr>
        <p:spPr>
          <a:xfrm>
            <a:off x="827314" y="3209718"/>
            <a:ext cx="182879" cy="181951"/>
          </a:xfrm>
          <a:prstGeom prst="ellipse">
            <a:avLst/>
          </a:prstGeom>
          <a:solidFill>
            <a:srgbClr val="00B050"/>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24" name="Oval 23">
            <a:extLst>
              <a:ext uri="{FF2B5EF4-FFF2-40B4-BE49-F238E27FC236}">
                <a16:creationId xmlns:a16="http://schemas.microsoft.com/office/drawing/2014/main" id="{D2C3E355-023D-8589-53C6-A872353FD376}"/>
              </a:ext>
            </a:extLst>
          </p:cNvPr>
          <p:cNvSpPr/>
          <p:nvPr/>
        </p:nvSpPr>
        <p:spPr>
          <a:xfrm>
            <a:off x="1062444" y="3915432"/>
            <a:ext cx="182879" cy="181951"/>
          </a:xfrm>
          <a:prstGeom prst="ellipse">
            <a:avLst/>
          </a:prstGeom>
          <a:solidFill>
            <a:srgbClr val="00B050"/>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25" name="Oval 24">
            <a:extLst>
              <a:ext uri="{FF2B5EF4-FFF2-40B4-BE49-F238E27FC236}">
                <a16:creationId xmlns:a16="http://schemas.microsoft.com/office/drawing/2014/main" id="{E3D04AC3-96CA-18CA-FD57-23497D6121E7}"/>
              </a:ext>
            </a:extLst>
          </p:cNvPr>
          <p:cNvSpPr/>
          <p:nvPr/>
        </p:nvSpPr>
        <p:spPr>
          <a:xfrm>
            <a:off x="1593670" y="4433591"/>
            <a:ext cx="182879" cy="181951"/>
          </a:xfrm>
          <a:prstGeom prst="ellipse">
            <a:avLst/>
          </a:prstGeom>
          <a:solidFill>
            <a:srgbClr val="00B050"/>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26" name="Oval 25">
            <a:extLst>
              <a:ext uri="{FF2B5EF4-FFF2-40B4-BE49-F238E27FC236}">
                <a16:creationId xmlns:a16="http://schemas.microsoft.com/office/drawing/2014/main" id="{DA7F9A1E-274F-09D3-1E2E-AB08D2B0A72E}"/>
              </a:ext>
            </a:extLst>
          </p:cNvPr>
          <p:cNvSpPr/>
          <p:nvPr/>
        </p:nvSpPr>
        <p:spPr>
          <a:xfrm>
            <a:off x="3052355" y="4751455"/>
            <a:ext cx="182879" cy="181951"/>
          </a:xfrm>
          <a:prstGeom prst="ellipse">
            <a:avLst/>
          </a:prstGeom>
          <a:solidFill>
            <a:srgbClr val="00B050"/>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27" name="Oval 26">
            <a:extLst>
              <a:ext uri="{FF2B5EF4-FFF2-40B4-BE49-F238E27FC236}">
                <a16:creationId xmlns:a16="http://schemas.microsoft.com/office/drawing/2014/main" id="{ACF2DD41-33D2-B8D7-3456-93DF448C2E6B}"/>
              </a:ext>
            </a:extLst>
          </p:cNvPr>
          <p:cNvSpPr/>
          <p:nvPr/>
        </p:nvSpPr>
        <p:spPr>
          <a:xfrm>
            <a:off x="2364377" y="4751455"/>
            <a:ext cx="182879" cy="181951"/>
          </a:xfrm>
          <a:prstGeom prst="ellipse">
            <a:avLst/>
          </a:prstGeom>
          <a:solidFill>
            <a:srgbClr val="00B050"/>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29" name="Rectangle 28">
            <a:extLst>
              <a:ext uri="{FF2B5EF4-FFF2-40B4-BE49-F238E27FC236}">
                <a16:creationId xmlns:a16="http://schemas.microsoft.com/office/drawing/2014/main" id="{0586E18F-02D6-84B0-74C8-BB14788DCB9F}"/>
              </a:ext>
            </a:extLst>
          </p:cNvPr>
          <p:cNvSpPr/>
          <p:nvPr/>
        </p:nvSpPr>
        <p:spPr>
          <a:xfrm>
            <a:off x="2680058" y="893731"/>
            <a:ext cx="165468" cy="360796"/>
          </a:xfrm>
          <a:prstGeom prst="rect">
            <a:avLst/>
          </a:prstGeom>
          <a:solidFill>
            <a:srgbClr val="7030A0"/>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pic>
        <p:nvPicPr>
          <p:cNvPr id="3" name="Picture 2">
            <a:extLst>
              <a:ext uri="{FF2B5EF4-FFF2-40B4-BE49-F238E27FC236}">
                <a16:creationId xmlns:a16="http://schemas.microsoft.com/office/drawing/2014/main" id="{4A5B1417-4601-74C1-095F-2026AC8ED0F3}"/>
              </a:ext>
            </a:extLst>
          </p:cNvPr>
          <p:cNvPicPr>
            <a:picLocks noChangeAspect="1"/>
          </p:cNvPicPr>
          <p:nvPr/>
        </p:nvPicPr>
        <p:blipFill>
          <a:blip r:embed="rId3"/>
          <a:stretch>
            <a:fillRect/>
          </a:stretch>
        </p:blipFill>
        <p:spPr>
          <a:xfrm>
            <a:off x="6143897" y="2744202"/>
            <a:ext cx="4887906" cy="2949454"/>
          </a:xfrm>
          <a:prstGeom prst="rect">
            <a:avLst/>
          </a:prstGeom>
        </p:spPr>
      </p:pic>
      <p:sp>
        <p:nvSpPr>
          <p:cNvPr id="4" name="TextBox 3">
            <a:extLst>
              <a:ext uri="{FF2B5EF4-FFF2-40B4-BE49-F238E27FC236}">
                <a16:creationId xmlns:a16="http://schemas.microsoft.com/office/drawing/2014/main" id="{59C1FC6F-25FE-4622-5430-920C6012D75B}"/>
              </a:ext>
            </a:extLst>
          </p:cNvPr>
          <p:cNvSpPr txBox="1"/>
          <p:nvPr/>
        </p:nvSpPr>
        <p:spPr>
          <a:xfrm>
            <a:off x="5226782" y="6581000"/>
            <a:ext cx="1734213" cy="276999"/>
          </a:xfrm>
          <a:prstGeom prst="rect">
            <a:avLst/>
          </a:prstGeom>
          <a:noFill/>
        </p:spPr>
        <p:txBody>
          <a:bodyPr wrap="square" rtlCol="0">
            <a:spAutoFit/>
          </a:bodyPr>
          <a:lstStyle/>
          <a:p>
            <a:pPr algn="ctr"/>
            <a:r>
              <a:rPr lang="en-US" sz="1200" dirty="0" err="1">
                <a:latin typeface="Arial" panose="020B0604020202020204" pitchFamily="34" charset="0"/>
                <a:cs typeface="Arial" panose="020B0604020202020204" pitchFamily="34" charset="0"/>
              </a:rPr>
              <a:t>tirsi.prebibaj@cern.ch</a:t>
            </a:r>
            <a:endParaRPr lang="el-GR" sz="1400" dirty="0">
              <a:latin typeface="Arial" panose="020B0604020202020204" pitchFamily="34" charset="0"/>
              <a:cs typeface="Arial" panose="020B0604020202020204" pitchFamily="34" charset="0"/>
            </a:endParaRPr>
          </a:p>
        </p:txBody>
      </p:sp>
      <p:sp>
        <p:nvSpPr>
          <p:cNvPr id="8" name="TextBox 7">
            <a:extLst>
              <a:ext uri="{FF2B5EF4-FFF2-40B4-BE49-F238E27FC236}">
                <a16:creationId xmlns:a16="http://schemas.microsoft.com/office/drawing/2014/main" id="{F6B34886-1A59-B36F-6B15-AFE72611C08C}"/>
              </a:ext>
            </a:extLst>
          </p:cNvPr>
          <p:cNvSpPr txBox="1"/>
          <p:nvPr/>
        </p:nvSpPr>
        <p:spPr>
          <a:xfrm>
            <a:off x="-2" y="6597748"/>
            <a:ext cx="3201305" cy="276999"/>
          </a:xfrm>
          <a:prstGeom prst="rect">
            <a:avLst/>
          </a:prstGeom>
          <a:noFill/>
        </p:spPr>
        <p:txBody>
          <a:bodyPr wrap="square" rtlCol="0">
            <a:spAutoFit/>
          </a:bodyPr>
          <a:lstStyle/>
          <a:p>
            <a:r>
              <a:rPr lang="en-US" sz="1200" dirty="0">
                <a:latin typeface="Arial" panose="020B0604020202020204" pitchFamily="34" charset="0"/>
                <a:cs typeface="Arial" panose="020B0604020202020204" pitchFamily="34" charset="0"/>
              </a:rPr>
              <a:t>ATSOA 2024</a:t>
            </a:r>
            <a:endParaRPr lang="el-GR" sz="14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605167437"/>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CD923B-BFDF-4601-7904-AA138F938414}"/>
              </a:ext>
            </a:extLst>
          </p:cNvPr>
          <p:cNvSpPr>
            <a:spLocks noGrp="1"/>
          </p:cNvSpPr>
          <p:nvPr>
            <p:ph type="title"/>
          </p:nvPr>
        </p:nvSpPr>
        <p:spPr/>
        <p:txBody>
          <a:bodyPr>
            <a:normAutofit fontScale="90000"/>
          </a:bodyPr>
          <a:lstStyle/>
          <a:p>
            <a:r>
              <a:rPr lang="en-CH" dirty="0">
                <a:latin typeface="Arial" panose="020B0604020202020204" pitchFamily="34" charset="0"/>
                <a:cs typeface="Arial" panose="020B0604020202020204" pitchFamily="34" charset="0"/>
              </a:rPr>
              <a:t>Devices</a:t>
            </a:r>
          </a:p>
        </p:txBody>
      </p:sp>
      <p:sp>
        <p:nvSpPr>
          <p:cNvPr id="5" name="Slide Number Placeholder 4">
            <a:extLst>
              <a:ext uri="{FF2B5EF4-FFF2-40B4-BE49-F238E27FC236}">
                <a16:creationId xmlns:a16="http://schemas.microsoft.com/office/drawing/2014/main" id="{F412FD7E-45FD-5CD4-C710-2D82B5451A7E}"/>
              </a:ext>
            </a:extLst>
          </p:cNvPr>
          <p:cNvSpPr>
            <a:spLocks noGrp="1"/>
          </p:cNvSpPr>
          <p:nvPr>
            <p:ph type="sldNum" sz="quarter" idx="12"/>
          </p:nvPr>
        </p:nvSpPr>
        <p:spPr/>
        <p:txBody>
          <a:bodyPr/>
          <a:lstStyle/>
          <a:p>
            <a:r>
              <a:rPr lang="en-US" dirty="0"/>
              <a:t>4</a:t>
            </a:r>
            <a:endParaRPr lang="el-GR" dirty="0"/>
          </a:p>
        </p:txBody>
      </p:sp>
      <mc:AlternateContent xmlns:mc="http://schemas.openxmlformats.org/markup-compatibility/2006" xmlns:a14="http://schemas.microsoft.com/office/drawing/2010/main">
        <mc:Choice Requires="a14">
          <p:sp>
            <p:nvSpPr>
              <p:cNvPr id="7" name="TextBox 6">
                <a:extLst>
                  <a:ext uri="{FF2B5EF4-FFF2-40B4-BE49-F238E27FC236}">
                    <a16:creationId xmlns:a16="http://schemas.microsoft.com/office/drawing/2014/main" id="{EF5A60A4-DA33-119F-8BB4-BDDC6F3F9F19}"/>
                  </a:ext>
                </a:extLst>
              </p:cNvPr>
              <p:cNvSpPr txBox="1"/>
              <p:nvPr/>
            </p:nvSpPr>
            <p:spPr>
              <a:xfrm>
                <a:off x="5886995" y="766354"/>
                <a:ext cx="6017622" cy="1815882"/>
              </a:xfrm>
              <a:prstGeom prst="rect">
                <a:avLst/>
              </a:prstGeom>
              <a:noFill/>
            </p:spPr>
            <p:txBody>
              <a:bodyPr wrap="square" rtlCol="0">
                <a:spAutoFit/>
              </a:bodyPr>
              <a:lstStyle/>
              <a:p>
                <a:pPr marL="285750" indent="-285750">
                  <a:buFont typeface="Arial" panose="020B0604020202020204" pitchFamily="34" charset="0"/>
                  <a:buChar char="•"/>
                </a:pPr>
                <a:r>
                  <a:rPr lang="en-CH" sz="1400" b="1" dirty="0">
                    <a:solidFill>
                      <a:srgbClr val="00B050"/>
                    </a:solidFill>
                    <a:latin typeface="Arial" panose="020B0604020202020204" pitchFamily="34" charset="0"/>
                    <a:cs typeface="Arial" panose="020B0604020202020204" pitchFamily="34" charset="0"/>
                  </a:rPr>
                  <a:t>Beam Position Monitors (BPMs)</a:t>
                </a:r>
                <a:r>
                  <a:rPr lang="en-CH" sz="1400" dirty="0">
                    <a:latin typeface="Arial" panose="020B0604020202020204" pitchFamily="34" charset="0"/>
                    <a:cs typeface="Arial" panose="020B0604020202020204" pitchFamily="34" charset="0"/>
                  </a:rPr>
                  <a:t>: turn-by-turn measurement of the beam center of mass. 16 horizontal and 16 vertical for each ring. </a:t>
                </a:r>
              </a:p>
              <a:p>
                <a:pPr marL="285750" indent="-285750">
                  <a:buFont typeface="Arial" panose="020B0604020202020204" pitchFamily="34" charset="0"/>
                  <a:buChar char="•"/>
                </a:pPr>
                <a:endParaRPr lang="en-CH" sz="1400" dirty="0">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CH" sz="1400" b="1" dirty="0">
                    <a:solidFill>
                      <a:srgbClr val="7030A0"/>
                    </a:solidFill>
                    <a:latin typeface="Arial" panose="020B0604020202020204" pitchFamily="34" charset="0"/>
                    <a:cs typeface="Arial" panose="020B0604020202020204" pitchFamily="34" charset="0"/>
                  </a:rPr>
                  <a:t>Beam Current Transformer (BCT)</a:t>
                </a:r>
                <a:r>
                  <a:rPr lang="en-CH" sz="1400" dirty="0">
                    <a:latin typeface="Arial" panose="020B0604020202020204" pitchFamily="34" charset="0"/>
                    <a:cs typeface="Arial" panose="020B0604020202020204" pitchFamily="34" charset="0"/>
                  </a:rPr>
                  <a:t>: measures average beam current every </a:t>
                </a:r>
                <a14:m>
                  <m:oMath xmlns:m="http://schemas.openxmlformats.org/officeDocument/2006/math">
                    <m:r>
                      <a:rPr lang="en-US" sz="1400" b="0" i="1" smtClean="0">
                        <a:latin typeface="Cambria Math" panose="02040503050406030204" pitchFamily="18" charset="0"/>
                      </a:rPr>
                      <m:t>1</m:t>
                    </m:r>
                  </m:oMath>
                </a14:m>
                <a:r>
                  <a:rPr lang="en-CH" sz="1400" dirty="0">
                    <a:latin typeface="Arial" panose="020B0604020202020204" pitchFamily="34" charset="0"/>
                    <a:cs typeface="Arial" panose="020B0604020202020204" pitchFamily="34" charset="0"/>
                  </a:rPr>
                  <a:t>ms.</a:t>
                </a:r>
              </a:p>
              <a:p>
                <a:pPr marL="285750" indent="-285750">
                  <a:buFont typeface="Arial" panose="020B0604020202020204" pitchFamily="34" charset="0"/>
                  <a:buChar char="•"/>
                </a:pPr>
                <a:endParaRPr lang="en-CH" sz="1400" dirty="0">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CH" sz="1400" b="1" dirty="0">
                    <a:solidFill>
                      <a:srgbClr val="FF0000"/>
                    </a:solidFill>
                    <a:latin typeface="Arial" panose="020B0604020202020204" pitchFamily="34" charset="0"/>
                    <a:cs typeface="Arial" panose="020B0604020202020204" pitchFamily="34" charset="0"/>
                  </a:rPr>
                  <a:t>Wire Scanners (WS)</a:t>
                </a:r>
                <a:r>
                  <a:rPr lang="en-CH" sz="1400" dirty="0">
                    <a:latin typeface="Arial" panose="020B0604020202020204" pitchFamily="34" charset="0"/>
                    <a:cs typeface="Arial" panose="020B0604020202020204" pitchFamily="34" charset="0"/>
                  </a:rPr>
                  <a:t>: measurement of the horizontal and vertical beam profiles at most twice within the cycle. </a:t>
                </a:r>
              </a:p>
            </p:txBody>
          </p:sp>
        </mc:Choice>
        <mc:Fallback xmlns="">
          <p:sp>
            <p:nvSpPr>
              <p:cNvPr id="7" name="TextBox 6">
                <a:extLst>
                  <a:ext uri="{FF2B5EF4-FFF2-40B4-BE49-F238E27FC236}">
                    <a16:creationId xmlns:a16="http://schemas.microsoft.com/office/drawing/2014/main" id="{EF5A60A4-DA33-119F-8BB4-BDDC6F3F9F19}"/>
                  </a:ext>
                </a:extLst>
              </p:cNvPr>
              <p:cNvSpPr txBox="1">
                <a:spLocks noRot="1" noChangeAspect="1" noMove="1" noResize="1" noEditPoints="1" noAdjustHandles="1" noChangeArrowheads="1" noChangeShapeType="1" noTextEdit="1"/>
              </p:cNvSpPr>
              <p:nvPr/>
            </p:nvSpPr>
            <p:spPr>
              <a:xfrm>
                <a:off x="5886995" y="766354"/>
                <a:ext cx="6017622" cy="1815882"/>
              </a:xfrm>
              <a:prstGeom prst="rect">
                <a:avLst/>
              </a:prstGeom>
              <a:blipFill>
                <a:blip r:embed="rId2"/>
                <a:stretch>
                  <a:fillRect l="-211" t="-694" b="-2083"/>
                </a:stretch>
              </a:blipFill>
            </p:spPr>
            <p:txBody>
              <a:bodyPr/>
              <a:lstStyle/>
              <a:p>
                <a:r>
                  <a:rPr lang="en-CH">
                    <a:noFill/>
                  </a:rPr>
                  <a:t> </a:t>
                </a:r>
              </a:p>
            </p:txBody>
          </p:sp>
        </mc:Fallback>
      </mc:AlternateContent>
      <p:pic>
        <p:nvPicPr>
          <p:cNvPr id="11" name="Picture 10">
            <a:extLst>
              <a:ext uri="{FF2B5EF4-FFF2-40B4-BE49-F238E27FC236}">
                <a16:creationId xmlns:a16="http://schemas.microsoft.com/office/drawing/2014/main" id="{75CA1D29-BAE6-9B43-63BC-C9EF58673945}"/>
              </a:ext>
            </a:extLst>
          </p:cNvPr>
          <p:cNvPicPr>
            <a:picLocks noChangeAspect="1"/>
          </p:cNvPicPr>
          <p:nvPr/>
        </p:nvPicPr>
        <p:blipFill>
          <a:blip r:embed="rId3"/>
          <a:stretch>
            <a:fillRect/>
          </a:stretch>
        </p:blipFill>
        <p:spPr>
          <a:xfrm>
            <a:off x="104501" y="766354"/>
            <a:ext cx="5669279" cy="4565150"/>
          </a:xfrm>
          <a:prstGeom prst="rect">
            <a:avLst/>
          </a:prstGeom>
        </p:spPr>
      </p:pic>
      <p:sp>
        <p:nvSpPr>
          <p:cNvPr id="12" name="Oval 11">
            <a:extLst>
              <a:ext uri="{FF2B5EF4-FFF2-40B4-BE49-F238E27FC236}">
                <a16:creationId xmlns:a16="http://schemas.microsoft.com/office/drawing/2014/main" id="{83602D3B-BBE1-8A7E-65E4-4BAB9AF8EAD0}"/>
              </a:ext>
            </a:extLst>
          </p:cNvPr>
          <p:cNvSpPr/>
          <p:nvPr/>
        </p:nvSpPr>
        <p:spPr>
          <a:xfrm>
            <a:off x="3814355" y="4433592"/>
            <a:ext cx="182879" cy="181951"/>
          </a:xfrm>
          <a:prstGeom prst="ellipse">
            <a:avLst/>
          </a:prstGeom>
          <a:solidFill>
            <a:srgbClr val="00B050"/>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13" name="Oval 12">
            <a:extLst>
              <a:ext uri="{FF2B5EF4-FFF2-40B4-BE49-F238E27FC236}">
                <a16:creationId xmlns:a16="http://schemas.microsoft.com/office/drawing/2014/main" id="{939939C3-61DD-10E5-802A-617D82EFE385}"/>
              </a:ext>
            </a:extLst>
          </p:cNvPr>
          <p:cNvSpPr/>
          <p:nvPr/>
        </p:nvSpPr>
        <p:spPr>
          <a:xfrm>
            <a:off x="4319448" y="3915432"/>
            <a:ext cx="182879" cy="181951"/>
          </a:xfrm>
          <a:prstGeom prst="ellipse">
            <a:avLst/>
          </a:prstGeom>
          <a:solidFill>
            <a:srgbClr val="00B050"/>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14" name="Oval 13">
            <a:extLst>
              <a:ext uri="{FF2B5EF4-FFF2-40B4-BE49-F238E27FC236}">
                <a16:creationId xmlns:a16="http://schemas.microsoft.com/office/drawing/2014/main" id="{C0D19991-D4B5-CA6C-5DAA-C1DCDF97B474}"/>
              </a:ext>
            </a:extLst>
          </p:cNvPr>
          <p:cNvSpPr/>
          <p:nvPr/>
        </p:nvSpPr>
        <p:spPr>
          <a:xfrm>
            <a:off x="4606834" y="3247049"/>
            <a:ext cx="182879" cy="181951"/>
          </a:xfrm>
          <a:prstGeom prst="ellipse">
            <a:avLst/>
          </a:prstGeom>
          <a:solidFill>
            <a:srgbClr val="00B050"/>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15" name="Oval 14">
            <a:extLst>
              <a:ext uri="{FF2B5EF4-FFF2-40B4-BE49-F238E27FC236}">
                <a16:creationId xmlns:a16="http://schemas.microsoft.com/office/drawing/2014/main" id="{4B1E127B-E3C6-CDBB-361E-38D4354C234F}"/>
              </a:ext>
            </a:extLst>
          </p:cNvPr>
          <p:cNvSpPr/>
          <p:nvPr/>
        </p:nvSpPr>
        <p:spPr>
          <a:xfrm>
            <a:off x="4606833" y="2474163"/>
            <a:ext cx="182879" cy="181951"/>
          </a:xfrm>
          <a:prstGeom prst="ellipse">
            <a:avLst/>
          </a:prstGeom>
          <a:solidFill>
            <a:srgbClr val="00B050"/>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16" name="Oval 15">
            <a:extLst>
              <a:ext uri="{FF2B5EF4-FFF2-40B4-BE49-F238E27FC236}">
                <a16:creationId xmlns:a16="http://schemas.microsoft.com/office/drawing/2014/main" id="{39282263-A971-AD41-AF06-DA5CC1FE68D0}"/>
              </a:ext>
            </a:extLst>
          </p:cNvPr>
          <p:cNvSpPr/>
          <p:nvPr/>
        </p:nvSpPr>
        <p:spPr>
          <a:xfrm>
            <a:off x="4310735" y="1838437"/>
            <a:ext cx="182879" cy="181951"/>
          </a:xfrm>
          <a:prstGeom prst="ellipse">
            <a:avLst/>
          </a:prstGeom>
          <a:solidFill>
            <a:srgbClr val="00B050"/>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17" name="Oval 16">
            <a:extLst>
              <a:ext uri="{FF2B5EF4-FFF2-40B4-BE49-F238E27FC236}">
                <a16:creationId xmlns:a16="http://schemas.microsoft.com/office/drawing/2014/main" id="{A2183C49-B8B5-DAC8-3403-475C1962E387}"/>
              </a:ext>
            </a:extLst>
          </p:cNvPr>
          <p:cNvSpPr/>
          <p:nvPr/>
        </p:nvSpPr>
        <p:spPr>
          <a:xfrm>
            <a:off x="3814355" y="1315924"/>
            <a:ext cx="182879" cy="181951"/>
          </a:xfrm>
          <a:prstGeom prst="ellipse">
            <a:avLst/>
          </a:prstGeom>
          <a:solidFill>
            <a:srgbClr val="00B050"/>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18" name="Oval 17">
            <a:extLst>
              <a:ext uri="{FF2B5EF4-FFF2-40B4-BE49-F238E27FC236}">
                <a16:creationId xmlns:a16="http://schemas.microsoft.com/office/drawing/2014/main" id="{78FB188A-E764-7329-5B4F-63CDB49B734F}"/>
              </a:ext>
            </a:extLst>
          </p:cNvPr>
          <p:cNvSpPr/>
          <p:nvPr/>
        </p:nvSpPr>
        <p:spPr>
          <a:xfrm>
            <a:off x="3143795" y="983155"/>
            <a:ext cx="182879" cy="181951"/>
          </a:xfrm>
          <a:prstGeom prst="ellipse">
            <a:avLst/>
          </a:prstGeom>
          <a:solidFill>
            <a:srgbClr val="00B050"/>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19" name="Oval 18">
            <a:extLst>
              <a:ext uri="{FF2B5EF4-FFF2-40B4-BE49-F238E27FC236}">
                <a16:creationId xmlns:a16="http://schemas.microsoft.com/office/drawing/2014/main" id="{693FCA09-A2FC-CA38-1BDB-93C83B23A2C8}"/>
              </a:ext>
            </a:extLst>
          </p:cNvPr>
          <p:cNvSpPr/>
          <p:nvPr/>
        </p:nvSpPr>
        <p:spPr>
          <a:xfrm>
            <a:off x="2364378" y="983154"/>
            <a:ext cx="182879" cy="181951"/>
          </a:xfrm>
          <a:prstGeom prst="ellipse">
            <a:avLst/>
          </a:prstGeom>
          <a:solidFill>
            <a:srgbClr val="00B050"/>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20" name="Oval 19">
            <a:extLst>
              <a:ext uri="{FF2B5EF4-FFF2-40B4-BE49-F238E27FC236}">
                <a16:creationId xmlns:a16="http://schemas.microsoft.com/office/drawing/2014/main" id="{BF305B3D-0B3F-F7AD-5D54-8D137637D128}"/>
              </a:ext>
            </a:extLst>
          </p:cNvPr>
          <p:cNvSpPr/>
          <p:nvPr/>
        </p:nvSpPr>
        <p:spPr>
          <a:xfrm>
            <a:off x="1685110" y="1273774"/>
            <a:ext cx="182879" cy="181951"/>
          </a:xfrm>
          <a:prstGeom prst="ellipse">
            <a:avLst/>
          </a:prstGeom>
          <a:solidFill>
            <a:srgbClr val="00B050"/>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21" name="Oval 20">
            <a:extLst>
              <a:ext uri="{FF2B5EF4-FFF2-40B4-BE49-F238E27FC236}">
                <a16:creationId xmlns:a16="http://schemas.microsoft.com/office/drawing/2014/main" id="{3A900394-D3F5-2588-6BB1-64EBC6581BF9}"/>
              </a:ext>
            </a:extLst>
          </p:cNvPr>
          <p:cNvSpPr/>
          <p:nvPr/>
        </p:nvSpPr>
        <p:spPr>
          <a:xfrm>
            <a:off x="1101635" y="1791933"/>
            <a:ext cx="182879" cy="181951"/>
          </a:xfrm>
          <a:prstGeom prst="ellipse">
            <a:avLst/>
          </a:prstGeom>
          <a:solidFill>
            <a:srgbClr val="00B050"/>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22" name="Oval 21">
            <a:extLst>
              <a:ext uri="{FF2B5EF4-FFF2-40B4-BE49-F238E27FC236}">
                <a16:creationId xmlns:a16="http://schemas.microsoft.com/office/drawing/2014/main" id="{0BEC941D-1607-3A44-1EAB-88387EC13D0A}"/>
              </a:ext>
            </a:extLst>
          </p:cNvPr>
          <p:cNvSpPr/>
          <p:nvPr/>
        </p:nvSpPr>
        <p:spPr>
          <a:xfrm>
            <a:off x="827315" y="2474162"/>
            <a:ext cx="182879" cy="181951"/>
          </a:xfrm>
          <a:prstGeom prst="ellipse">
            <a:avLst/>
          </a:prstGeom>
          <a:solidFill>
            <a:srgbClr val="00B050"/>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23" name="Oval 22">
            <a:extLst>
              <a:ext uri="{FF2B5EF4-FFF2-40B4-BE49-F238E27FC236}">
                <a16:creationId xmlns:a16="http://schemas.microsoft.com/office/drawing/2014/main" id="{A196BB02-4EFA-1E08-AE32-906CDCD05A58}"/>
              </a:ext>
            </a:extLst>
          </p:cNvPr>
          <p:cNvSpPr/>
          <p:nvPr/>
        </p:nvSpPr>
        <p:spPr>
          <a:xfrm>
            <a:off x="827314" y="3209718"/>
            <a:ext cx="182879" cy="181951"/>
          </a:xfrm>
          <a:prstGeom prst="ellipse">
            <a:avLst/>
          </a:prstGeom>
          <a:solidFill>
            <a:srgbClr val="00B050"/>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24" name="Oval 23">
            <a:extLst>
              <a:ext uri="{FF2B5EF4-FFF2-40B4-BE49-F238E27FC236}">
                <a16:creationId xmlns:a16="http://schemas.microsoft.com/office/drawing/2014/main" id="{D2C3E355-023D-8589-53C6-A872353FD376}"/>
              </a:ext>
            </a:extLst>
          </p:cNvPr>
          <p:cNvSpPr/>
          <p:nvPr/>
        </p:nvSpPr>
        <p:spPr>
          <a:xfrm>
            <a:off x="1062444" y="3915432"/>
            <a:ext cx="182879" cy="181951"/>
          </a:xfrm>
          <a:prstGeom prst="ellipse">
            <a:avLst/>
          </a:prstGeom>
          <a:solidFill>
            <a:srgbClr val="00B050"/>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25" name="Oval 24">
            <a:extLst>
              <a:ext uri="{FF2B5EF4-FFF2-40B4-BE49-F238E27FC236}">
                <a16:creationId xmlns:a16="http://schemas.microsoft.com/office/drawing/2014/main" id="{E3D04AC3-96CA-18CA-FD57-23497D6121E7}"/>
              </a:ext>
            </a:extLst>
          </p:cNvPr>
          <p:cNvSpPr/>
          <p:nvPr/>
        </p:nvSpPr>
        <p:spPr>
          <a:xfrm>
            <a:off x="1593670" y="4433591"/>
            <a:ext cx="182879" cy="181951"/>
          </a:xfrm>
          <a:prstGeom prst="ellipse">
            <a:avLst/>
          </a:prstGeom>
          <a:solidFill>
            <a:srgbClr val="00B050"/>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26" name="Oval 25">
            <a:extLst>
              <a:ext uri="{FF2B5EF4-FFF2-40B4-BE49-F238E27FC236}">
                <a16:creationId xmlns:a16="http://schemas.microsoft.com/office/drawing/2014/main" id="{DA7F9A1E-274F-09D3-1E2E-AB08D2B0A72E}"/>
              </a:ext>
            </a:extLst>
          </p:cNvPr>
          <p:cNvSpPr/>
          <p:nvPr/>
        </p:nvSpPr>
        <p:spPr>
          <a:xfrm>
            <a:off x="3052355" y="4751455"/>
            <a:ext cx="182879" cy="181951"/>
          </a:xfrm>
          <a:prstGeom prst="ellipse">
            <a:avLst/>
          </a:prstGeom>
          <a:solidFill>
            <a:srgbClr val="00B050"/>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27" name="Oval 26">
            <a:extLst>
              <a:ext uri="{FF2B5EF4-FFF2-40B4-BE49-F238E27FC236}">
                <a16:creationId xmlns:a16="http://schemas.microsoft.com/office/drawing/2014/main" id="{ACF2DD41-33D2-B8D7-3456-93DF448C2E6B}"/>
              </a:ext>
            </a:extLst>
          </p:cNvPr>
          <p:cNvSpPr/>
          <p:nvPr/>
        </p:nvSpPr>
        <p:spPr>
          <a:xfrm>
            <a:off x="2364377" y="4751455"/>
            <a:ext cx="182879" cy="181951"/>
          </a:xfrm>
          <a:prstGeom prst="ellipse">
            <a:avLst/>
          </a:prstGeom>
          <a:solidFill>
            <a:srgbClr val="00B050"/>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29" name="Rectangle 28">
            <a:extLst>
              <a:ext uri="{FF2B5EF4-FFF2-40B4-BE49-F238E27FC236}">
                <a16:creationId xmlns:a16="http://schemas.microsoft.com/office/drawing/2014/main" id="{0586E18F-02D6-84B0-74C8-BB14788DCB9F}"/>
              </a:ext>
            </a:extLst>
          </p:cNvPr>
          <p:cNvSpPr/>
          <p:nvPr/>
        </p:nvSpPr>
        <p:spPr>
          <a:xfrm>
            <a:off x="2680058" y="893731"/>
            <a:ext cx="165468" cy="360796"/>
          </a:xfrm>
          <a:prstGeom prst="rect">
            <a:avLst/>
          </a:prstGeom>
          <a:solidFill>
            <a:srgbClr val="7030A0"/>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31" name="Extract 30">
            <a:extLst>
              <a:ext uri="{FF2B5EF4-FFF2-40B4-BE49-F238E27FC236}">
                <a16:creationId xmlns:a16="http://schemas.microsoft.com/office/drawing/2014/main" id="{3E539084-965D-F184-2094-B798FB02FA4A}"/>
              </a:ext>
            </a:extLst>
          </p:cNvPr>
          <p:cNvSpPr/>
          <p:nvPr/>
        </p:nvSpPr>
        <p:spPr>
          <a:xfrm rot="8151013">
            <a:off x="4125808" y="4097259"/>
            <a:ext cx="158312" cy="433383"/>
          </a:xfrm>
          <a:prstGeom prst="flowChartExtract">
            <a:avLst/>
          </a:prstGeom>
          <a:solidFill>
            <a:srgbClr val="FF0000"/>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32" name="Extract 31">
            <a:extLst>
              <a:ext uri="{FF2B5EF4-FFF2-40B4-BE49-F238E27FC236}">
                <a16:creationId xmlns:a16="http://schemas.microsoft.com/office/drawing/2014/main" id="{50B4BE5F-EA82-E944-0E00-0FA4C0ED72B8}"/>
              </a:ext>
            </a:extLst>
          </p:cNvPr>
          <p:cNvSpPr/>
          <p:nvPr/>
        </p:nvSpPr>
        <p:spPr>
          <a:xfrm rot="17677774">
            <a:off x="883953" y="2033994"/>
            <a:ext cx="158312" cy="433383"/>
          </a:xfrm>
          <a:prstGeom prst="flowChartExtract">
            <a:avLst/>
          </a:prstGeom>
          <a:solidFill>
            <a:srgbClr val="FF0000"/>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33" name="Extract 32">
            <a:extLst>
              <a:ext uri="{FF2B5EF4-FFF2-40B4-BE49-F238E27FC236}">
                <a16:creationId xmlns:a16="http://schemas.microsoft.com/office/drawing/2014/main" id="{AB7BC26D-D829-4C04-A6DB-09A5FE1A0A9D}"/>
              </a:ext>
            </a:extLst>
          </p:cNvPr>
          <p:cNvSpPr/>
          <p:nvPr/>
        </p:nvSpPr>
        <p:spPr>
          <a:xfrm rot="5400000">
            <a:off x="4639862" y="2725877"/>
            <a:ext cx="158312" cy="433383"/>
          </a:xfrm>
          <a:prstGeom prst="flowChartExtract">
            <a:avLst/>
          </a:prstGeom>
          <a:solidFill>
            <a:srgbClr val="FF0000"/>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pic>
        <p:nvPicPr>
          <p:cNvPr id="3074" name="Picture 2" descr="Principle of the beam wire scanner. | Download Scientific Diagram">
            <a:extLst>
              <a:ext uri="{FF2B5EF4-FFF2-40B4-BE49-F238E27FC236}">
                <a16:creationId xmlns:a16="http://schemas.microsoft.com/office/drawing/2014/main" id="{33BCA722-BF9A-9666-346C-7CCD0819BF0C}"/>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677986" y="2696582"/>
            <a:ext cx="5669279" cy="3735136"/>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a:extLst>
              <a:ext uri="{FF2B5EF4-FFF2-40B4-BE49-F238E27FC236}">
                <a16:creationId xmlns:a16="http://schemas.microsoft.com/office/drawing/2014/main" id="{1A18E0B5-80A6-5880-8DAC-0A809BE765F5}"/>
              </a:ext>
            </a:extLst>
          </p:cNvPr>
          <p:cNvSpPr txBox="1"/>
          <p:nvPr/>
        </p:nvSpPr>
        <p:spPr>
          <a:xfrm>
            <a:off x="5226782" y="6581000"/>
            <a:ext cx="1734213" cy="276999"/>
          </a:xfrm>
          <a:prstGeom prst="rect">
            <a:avLst/>
          </a:prstGeom>
          <a:noFill/>
        </p:spPr>
        <p:txBody>
          <a:bodyPr wrap="square" rtlCol="0">
            <a:spAutoFit/>
          </a:bodyPr>
          <a:lstStyle/>
          <a:p>
            <a:pPr algn="ctr"/>
            <a:r>
              <a:rPr lang="en-US" sz="1200" dirty="0" err="1">
                <a:latin typeface="Arial" panose="020B0604020202020204" pitchFamily="34" charset="0"/>
                <a:cs typeface="Arial" panose="020B0604020202020204" pitchFamily="34" charset="0"/>
              </a:rPr>
              <a:t>tirsi.prebibaj@cern.ch</a:t>
            </a:r>
            <a:endParaRPr lang="el-GR" sz="1400" dirty="0">
              <a:latin typeface="Arial" panose="020B0604020202020204" pitchFamily="34" charset="0"/>
              <a:cs typeface="Arial" panose="020B0604020202020204" pitchFamily="34" charset="0"/>
            </a:endParaRPr>
          </a:p>
        </p:txBody>
      </p:sp>
      <p:sp>
        <p:nvSpPr>
          <p:cNvPr id="6" name="TextBox 5">
            <a:extLst>
              <a:ext uri="{FF2B5EF4-FFF2-40B4-BE49-F238E27FC236}">
                <a16:creationId xmlns:a16="http://schemas.microsoft.com/office/drawing/2014/main" id="{2B59B63E-E4A4-EE00-60C0-089380367A54}"/>
              </a:ext>
            </a:extLst>
          </p:cNvPr>
          <p:cNvSpPr txBox="1"/>
          <p:nvPr/>
        </p:nvSpPr>
        <p:spPr>
          <a:xfrm>
            <a:off x="-2" y="6597748"/>
            <a:ext cx="3201305" cy="276999"/>
          </a:xfrm>
          <a:prstGeom prst="rect">
            <a:avLst/>
          </a:prstGeom>
          <a:noFill/>
        </p:spPr>
        <p:txBody>
          <a:bodyPr wrap="square" rtlCol="0">
            <a:spAutoFit/>
          </a:bodyPr>
          <a:lstStyle/>
          <a:p>
            <a:r>
              <a:rPr lang="en-US" sz="1200" dirty="0">
                <a:latin typeface="Arial" panose="020B0604020202020204" pitchFamily="34" charset="0"/>
                <a:cs typeface="Arial" panose="020B0604020202020204" pitchFamily="34" charset="0"/>
              </a:rPr>
              <a:t>ATSOA 2024</a:t>
            </a:r>
            <a:endParaRPr lang="el-GR" sz="14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36140340"/>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074"/>
                                        </p:tgtEl>
                                        <p:attrNameLst>
                                          <p:attrName>style.visibility</p:attrName>
                                        </p:attrNameLst>
                                      </p:cBhvr>
                                      <p:to>
                                        <p:strVal val="visible"/>
                                      </p:to>
                                    </p:set>
                                    <p:animEffect transition="in" filter="fade">
                                      <p:cBhvr>
                                        <p:cTn id="7" dur="500"/>
                                        <p:tgtEl>
                                          <p:spTgt spid="307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CD923B-BFDF-4601-7904-AA138F938414}"/>
              </a:ext>
            </a:extLst>
          </p:cNvPr>
          <p:cNvSpPr>
            <a:spLocks noGrp="1"/>
          </p:cNvSpPr>
          <p:nvPr>
            <p:ph type="title"/>
          </p:nvPr>
        </p:nvSpPr>
        <p:spPr/>
        <p:txBody>
          <a:bodyPr>
            <a:normAutofit fontScale="90000"/>
          </a:bodyPr>
          <a:lstStyle/>
          <a:p>
            <a:r>
              <a:rPr lang="en-CH" dirty="0">
                <a:latin typeface="Arial" panose="020B0604020202020204" pitchFamily="34" charset="0"/>
                <a:cs typeface="Arial" panose="020B0604020202020204" pitchFamily="34" charset="0"/>
              </a:rPr>
              <a:t>Devices</a:t>
            </a:r>
          </a:p>
        </p:txBody>
      </p:sp>
      <p:sp>
        <p:nvSpPr>
          <p:cNvPr id="5" name="Slide Number Placeholder 4">
            <a:extLst>
              <a:ext uri="{FF2B5EF4-FFF2-40B4-BE49-F238E27FC236}">
                <a16:creationId xmlns:a16="http://schemas.microsoft.com/office/drawing/2014/main" id="{F412FD7E-45FD-5CD4-C710-2D82B5451A7E}"/>
              </a:ext>
            </a:extLst>
          </p:cNvPr>
          <p:cNvSpPr>
            <a:spLocks noGrp="1"/>
          </p:cNvSpPr>
          <p:nvPr>
            <p:ph type="sldNum" sz="quarter" idx="12"/>
          </p:nvPr>
        </p:nvSpPr>
        <p:spPr/>
        <p:txBody>
          <a:bodyPr/>
          <a:lstStyle/>
          <a:p>
            <a:r>
              <a:rPr lang="en-US" dirty="0"/>
              <a:t>4</a:t>
            </a:r>
            <a:endParaRPr lang="el-GR" dirty="0"/>
          </a:p>
        </p:txBody>
      </p:sp>
      <mc:AlternateContent xmlns:mc="http://schemas.openxmlformats.org/markup-compatibility/2006" xmlns:a14="http://schemas.microsoft.com/office/drawing/2010/main">
        <mc:Choice Requires="a14">
          <p:sp>
            <p:nvSpPr>
              <p:cNvPr id="7" name="TextBox 6">
                <a:extLst>
                  <a:ext uri="{FF2B5EF4-FFF2-40B4-BE49-F238E27FC236}">
                    <a16:creationId xmlns:a16="http://schemas.microsoft.com/office/drawing/2014/main" id="{EF5A60A4-DA33-119F-8BB4-BDDC6F3F9F19}"/>
                  </a:ext>
                </a:extLst>
              </p:cNvPr>
              <p:cNvSpPr txBox="1"/>
              <p:nvPr/>
            </p:nvSpPr>
            <p:spPr>
              <a:xfrm>
                <a:off x="5886995" y="766354"/>
                <a:ext cx="6017622" cy="2893100"/>
              </a:xfrm>
              <a:prstGeom prst="rect">
                <a:avLst/>
              </a:prstGeom>
              <a:noFill/>
            </p:spPr>
            <p:txBody>
              <a:bodyPr wrap="square" rtlCol="0">
                <a:spAutoFit/>
              </a:bodyPr>
              <a:lstStyle/>
              <a:p>
                <a:pPr marL="285750" indent="-285750">
                  <a:buFont typeface="Arial" panose="020B0604020202020204" pitchFamily="34" charset="0"/>
                  <a:buChar char="•"/>
                </a:pPr>
                <a:r>
                  <a:rPr lang="en-CH" sz="1400" b="1" dirty="0">
                    <a:solidFill>
                      <a:srgbClr val="00B050"/>
                    </a:solidFill>
                    <a:latin typeface="Arial" panose="020B0604020202020204" pitchFamily="34" charset="0"/>
                    <a:cs typeface="Arial" panose="020B0604020202020204" pitchFamily="34" charset="0"/>
                  </a:rPr>
                  <a:t>Beam Position Monitors (BPMs)</a:t>
                </a:r>
                <a:r>
                  <a:rPr lang="en-CH" sz="1400" dirty="0">
                    <a:latin typeface="Arial" panose="020B0604020202020204" pitchFamily="34" charset="0"/>
                    <a:cs typeface="Arial" panose="020B0604020202020204" pitchFamily="34" charset="0"/>
                  </a:rPr>
                  <a:t>: turn-by-turn measurement of the beam center of mass. 16 horizontal and 16 vertical for each ring. </a:t>
                </a:r>
              </a:p>
              <a:p>
                <a:pPr marL="285750" indent="-285750">
                  <a:buFont typeface="Arial" panose="020B0604020202020204" pitchFamily="34" charset="0"/>
                  <a:buChar char="•"/>
                </a:pPr>
                <a:endParaRPr lang="en-CH" sz="1400" dirty="0">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CH" sz="1400" b="1" dirty="0">
                    <a:solidFill>
                      <a:srgbClr val="7030A0"/>
                    </a:solidFill>
                    <a:latin typeface="Arial" panose="020B0604020202020204" pitchFamily="34" charset="0"/>
                    <a:cs typeface="Arial" panose="020B0604020202020204" pitchFamily="34" charset="0"/>
                  </a:rPr>
                  <a:t>Beam Current Transformer (BCT)</a:t>
                </a:r>
                <a:r>
                  <a:rPr lang="en-CH" sz="1400" dirty="0">
                    <a:latin typeface="Arial" panose="020B0604020202020204" pitchFamily="34" charset="0"/>
                    <a:cs typeface="Arial" panose="020B0604020202020204" pitchFamily="34" charset="0"/>
                  </a:rPr>
                  <a:t>: measures average beam current every </a:t>
                </a:r>
                <a14:m>
                  <m:oMath xmlns:m="http://schemas.openxmlformats.org/officeDocument/2006/math">
                    <m:r>
                      <a:rPr lang="en-US" sz="1400" b="0" i="1" smtClean="0">
                        <a:latin typeface="Cambria Math" panose="02040503050406030204" pitchFamily="18" charset="0"/>
                      </a:rPr>
                      <m:t>1</m:t>
                    </m:r>
                  </m:oMath>
                </a14:m>
                <a:r>
                  <a:rPr lang="en-CH" sz="1400" dirty="0">
                    <a:latin typeface="Arial" panose="020B0604020202020204" pitchFamily="34" charset="0"/>
                    <a:cs typeface="Arial" panose="020B0604020202020204" pitchFamily="34" charset="0"/>
                  </a:rPr>
                  <a:t>ms.</a:t>
                </a:r>
              </a:p>
              <a:p>
                <a:pPr marL="285750" indent="-285750">
                  <a:buFont typeface="Arial" panose="020B0604020202020204" pitchFamily="34" charset="0"/>
                  <a:buChar char="•"/>
                </a:pPr>
                <a:endParaRPr lang="en-CH" sz="1400" dirty="0">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CH" sz="1400" b="1" dirty="0">
                    <a:solidFill>
                      <a:srgbClr val="FF0000"/>
                    </a:solidFill>
                    <a:latin typeface="Arial" panose="020B0604020202020204" pitchFamily="34" charset="0"/>
                    <a:cs typeface="Arial" panose="020B0604020202020204" pitchFamily="34" charset="0"/>
                  </a:rPr>
                  <a:t>Wire Scanners (WS)</a:t>
                </a:r>
                <a:r>
                  <a:rPr lang="en-CH" sz="1400" dirty="0">
                    <a:latin typeface="Arial" panose="020B0604020202020204" pitchFamily="34" charset="0"/>
                    <a:cs typeface="Arial" panose="020B0604020202020204" pitchFamily="34" charset="0"/>
                  </a:rPr>
                  <a:t>: measurement of the horizontal and vertical beam profiles at most twice within the cycle. </a:t>
                </a:r>
              </a:p>
              <a:p>
                <a:pPr marL="285750" indent="-285750">
                  <a:buFont typeface="Arial" panose="020B0604020202020204" pitchFamily="34" charset="0"/>
                  <a:buChar char="•"/>
                </a:pPr>
                <a:endParaRPr lang="en-CH" sz="1400" dirty="0">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CH" sz="1400" b="1" dirty="0">
                    <a:solidFill>
                      <a:schemeClr val="accent2">
                        <a:lumMod val="75000"/>
                      </a:schemeClr>
                    </a:solidFill>
                    <a:latin typeface="Arial" panose="020B0604020202020204" pitchFamily="34" charset="0"/>
                    <a:cs typeface="Arial" panose="020B0604020202020204" pitchFamily="34" charset="0"/>
                  </a:rPr>
                  <a:t>Base-Band-tune pickup system (BBQ)</a:t>
                </a:r>
                <a:r>
                  <a:rPr lang="en-CH" sz="1400" dirty="0">
                    <a:latin typeface="Arial" panose="020B0604020202020204" pitchFamily="34" charset="0"/>
                    <a:cs typeface="Arial" panose="020B0604020202020204" pitchFamily="34" charset="0"/>
                  </a:rPr>
                  <a:t>: tune measurement by exciting the beam with a transverse damper (by applying a frequency chirp) and recording the turn-by-turb data through a pickup. Tune is extracted by FFT algorithms. </a:t>
                </a:r>
              </a:p>
            </p:txBody>
          </p:sp>
        </mc:Choice>
        <mc:Fallback xmlns="">
          <p:sp>
            <p:nvSpPr>
              <p:cNvPr id="7" name="TextBox 6">
                <a:extLst>
                  <a:ext uri="{FF2B5EF4-FFF2-40B4-BE49-F238E27FC236}">
                    <a16:creationId xmlns:a16="http://schemas.microsoft.com/office/drawing/2014/main" id="{EF5A60A4-DA33-119F-8BB4-BDDC6F3F9F19}"/>
                  </a:ext>
                </a:extLst>
              </p:cNvPr>
              <p:cNvSpPr txBox="1">
                <a:spLocks noRot="1" noChangeAspect="1" noMove="1" noResize="1" noEditPoints="1" noAdjustHandles="1" noChangeArrowheads="1" noChangeShapeType="1" noTextEdit="1"/>
              </p:cNvSpPr>
              <p:nvPr/>
            </p:nvSpPr>
            <p:spPr>
              <a:xfrm>
                <a:off x="5886995" y="766354"/>
                <a:ext cx="6017622" cy="2893100"/>
              </a:xfrm>
              <a:prstGeom prst="rect">
                <a:avLst/>
              </a:prstGeom>
              <a:blipFill>
                <a:blip r:embed="rId2"/>
                <a:stretch>
                  <a:fillRect l="-211" t="-439" b="-1316"/>
                </a:stretch>
              </a:blipFill>
            </p:spPr>
            <p:txBody>
              <a:bodyPr/>
              <a:lstStyle/>
              <a:p>
                <a:r>
                  <a:rPr lang="en-CH">
                    <a:noFill/>
                  </a:rPr>
                  <a:t> </a:t>
                </a:r>
              </a:p>
            </p:txBody>
          </p:sp>
        </mc:Fallback>
      </mc:AlternateContent>
      <p:pic>
        <p:nvPicPr>
          <p:cNvPr id="11" name="Picture 10">
            <a:extLst>
              <a:ext uri="{FF2B5EF4-FFF2-40B4-BE49-F238E27FC236}">
                <a16:creationId xmlns:a16="http://schemas.microsoft.com/office/drawing/2014/main" id="{75CA1D29-BAE6-9B43-63BC-C9EF58673945}"/>
              </a:ext>
            </a:extLst>
          </p:cNvPr>
          <p:cNvPicPr>
            <a:picLocks noChangeAspect="1"/>
          </p:cNvPicPr>
          <p:nvPr/>
        </p:nvPicPr>
        <p:blipFill>
          <a:blip r:embed="rId3"/>
          <a:stretch>
            <a:fillRect/>
          </a:stretch>
        </p:blipFill>
        <p:spPr>
          <a:xfrm>
            <a:off x="104501" y="766354"/>
            <a:ext cx="5669279" cy="4565150"/>
          </a:xfrm>
          <a:prstGeom prst="rect">
            <a:avLst/>
          </a:prstGeom>
        </p:spPr>
      </p:pic>
      <p:sp>
        <p:nvSpPr>
          <p:cNvPr id="12" name="Oval 11">
            <a:extLst>
              <a:ext uri="{FF2B5EF4-FFF2-40B4-BE49-F238E27FC236}">
                <a16:creationId xmlns:a16="http://schemas.microsoft.com/office/drawing/2014/main" id="{83602D3B-BBE1-8A7E-65E4-4BAB9AF8EAD0}"/>
              </a:ext>
            </a:extLst>
          </p:cNvPr>
          <p:cNvSpPr/>
          <p:nvPr/>
        </p:nvSpPr>
        <p:spPr>
          <a:xfrm>
            <a:off x="3814355" y="4433592"/>
            <a:ext cx="182879" cy="181951"/>
          </a:xfrm>
          <a:prstGeom prst="ellipse">
            <a:avLst/>
          </a:prstGeom>
          <a:solidFill>
            <a:srgbClr val="00B050"/>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13" name="Oval 12">
            <a:extLst>
              <a:ext uri="{FF2B5EF4-FFF2-40B4-BE49-F238E27FC236}">
                <a16:creationId xmlns:a16="http://schemas.microsoft.com/office/drawing/2014/main" id="{939939C3-61DD-10E5-802A-617D82EFE385}"/>
              </a:ext>
            </a:extLst>
          </p:cNvPr>
          <p:cNvSpPr/>
          <p:nvPr/>
        </p:nvSpPr>
        <p:spPr>
          <a:xfrm>
            <a:off x="4319448" y="3915432"/>
            <a:ext cx="182879" cy="181951"/>
          </a:xfrm>
          <a:prstGeom prst="ellipse">
            <a:avLst/>
          </a:prstGeom>
          <a:solidFill>
            <a:srgbClr val="00B050"/>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14" name="Oval 13">
            <a:extLst>
              <a:ext uri="{FF2B5EF4-FFF2-40B4-BE49-F238E27FC236}">
                <a16:creationId xmlns:a16="http://schemas.microsoft.com/office/drawing/2014/main" id="{C0D19991-D4B5-CA6C-5DAA-C1DCDF97B474}"/>
              </a:ext>
            </a:extLst>
          </p:cNvPr>
          <p:cNvSpPr/>
          <p:nvPr/>
        </p:nvSpPr>
        <p:spPr>
          <a:xfrm>
            <a:off x="4606834" y="3247049"/>
            <a:ext cx="182879" cy="181951"/>
          </a:xfrm>
          <a:prstGeom prst="ellipse">
            <a:avLst/>
          </a:prstGeom>
          <a:solidFill>
            <a:srgbClr val="00B050"/>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15" name="Oval 14">
            <a:extLst>
              <a:ext uri="{FF2B5EF4-FFF2-40B4-BE49-F238E27FC236}">
                <a16:creationId xmlns:a16="http://schemas.microsoft.com/office/drawing/2014/main" id="{4B1E127B-E3C6-CDBB-361E-38D4354C234F}"/>
              </a:ext>
            </a:extLst>
          </p:cNvPr>
          <p:cNvSpPr/>
          <p:nvPr/>
        </p:nvSpPr>
        <p:spPr>
          <a:xfrm>
            <a:off x="4606833" y="2474163"/>
            <a:ext cx="182879" cy="181951"/>
          </a:xfrm>
          <a:prstGeom prst="ellipse">
            <a:avLst/>
          </a:prstGeom>
          <a:solidFill>
            <a:srgbClr val="00B050"/>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16" name="Oval 15">
            <a:extLst>
              <a:ext uri="{FF2B5EF4-FFF2-40B4-BE49-F238E27FC236}">
                <a16:creationId xmlns:a16="http://schemas.microsoft.com/office/drawing/2014/main" id="{39282263-A971-AD41-AF06-DA5CC1FE68D0}"/>
              </a:ext>
            </a:extLst>
          </p:cNvPr>
          <p:cNvSpPr/>
          <p:nvPr/>
        </p:nvSpPr>
        <p:spPr>
          <a:xfrm>
            <a:off x="4310735" y="1838437"/>
            <a:ext cx="182879" cy="181951"/>
          </a:xfrm>
          <a:prstGeom prst="ellipse">
            <a:avLst/>
          </a:prstGeom>
          <a:solidFill>
            <a:srgbClr val="00B050"/>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17" name="Oval 16">
            <a:extLst>
              <a:ext uri="{FF2B5EF4-FFF2-40B4-BE49-F238E27FC236}">
                <a16:creationId xmlns:a16="http://schemas.microsoft.com/office/drawing/2014/main" id="{A2183C49-B8B5-DAC8-3403-475C1962E387}"/>
              </a:ext>
            </a:extLst>
          </p:cNvPr>
          <p:cNvSpPr/>
          <p:nvPr/>
        </p:nvSpPr>
        <p:spPr>
          <a:xfrm>
            <a:off x="3814355" y="1315924"/>
            <a:ext cx="182879" cy="181951"/>
          </a:xfrm>
          <a:prstGeom prst="ellipse">
            <a:avLst/>
          </a:prstGeom>
          <a:solidFill>
            <a:srgbClr val="00B050"/>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18" name="Oval 17">
            <a:extLst>
              <a:ext uri="{FF2B5EF4-FFF2-40B4-BE49-F238E27FC236}">
                <a16:creationId xmlns:a16="http://schemas.microsoft.com/office/drawing/2014/main" id="{78FB188A-E764-7329-5B4F-63CDB49B734F}"/>
              </a:ext>
            </a:extLst>
          </p:cNvPr>
          <p:cNvSpPr/>
          <p:nvPr/>
        </p:nvSpPr>
        <p:spPr>
          <a:xfrm>
            <a:off x="3143795" y="983155"/>
            <a:ext cx="182879" cy="181951"/>
          </a:xfrm>
          <a:prstGeom prst="ellipse">
            <a:avLst/>
          </a:prstGeom>
          <a:solidFill>
            <a:srgbClr val="00B050"/>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19" name="Oval 18">
            <a:extLst>
              <a:ext uri="{FF2B5EF4-FFF2-40B4-BE49-F238E27FC236}">
                <a16:creationId xmlns:a16="http://schemas.microsoft.com/office/drawing/2014/main" id="{693FCA09-A2FC-CA38-1BDB-93C83B23A2C8}"/>
              </a:ext>
            </a:extLst>
          </p:cNvPr>
          <p:cNvSpPr/>
          <p:nvPr/>
        </p:nvSpPr>
        <p:spPr>
          <a:xfrm>
            <a:off x="2364378" y="983154"/>
            <a:ext cx="182879" cy="181951"/>
          </a:xfrm>
          <a:prstGeom prst="ellipse">
            <a:avLst/>
          </a:prstGeom>
          <a:solidFill>
            <a:srgbClr val="00B050"/>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20" name="Oval 19">
            <a:extLst>
              <a:ext uri="{FF2B5EF4-FFF2-40B4-BE49-F238E27FC236}">
                <a16:creationId xmlns:a16="http://schemas.microsoft.com/office/drawing/2014/main" id="{BF305B3D-0B3F-F7AD-5D54-8D137637D128}"/>
              </a:ext>
            </a:extLst>
          </p:cNvPr>
          <p:cNvSpPr/>
          <p:nvPr/>
        </p:nvSpPr>
        <p:spPr>
          <a:xfrm>
            <a:off x="1685110" y="1273774"/>
            <a:ext cx="182879" cy="181951"/>
          </a:xfrm>
          <a:prstGeom prst="ellipse">
            <a:avLst/>
          </a:prstGeom>
          <a:solidFill>
            <a:srgbClr val="00B050"/>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21" name="Oval 20">
            <a:extLst>
              <a:ext uri="{FF2B5EF4-FFF2-40B4-BE49-F238E27FC236}">
                <a16:creationId xmlns:a16="http://schemas.microsoft.com/office/drawing/2014/main" id="{3A900394-D3F5-2588-6BB1-64EBC6581BF9}"/>
              </a:ext>
            </a:extLst>
          </p:cNvPr>
          <p:cNvSpPr/>
          <p:nvPr/>
        </p:nvSpPr>
        <p:spPr>
          <a:xfrm>
            <a:off x="1101635" y="1791933"/>
            <a:ext cx="182879" cy="181951"/>
          </a:xfrm>
          <a:prstGeom prst="ellipse">
            <a:avLst/>
          </a:prstGeom>
          <a:solidFill>
            <a:srgbClr val="00B050"/>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22" name="Oval 21">
            <a:extLst>
              <a:ext uri="{FF2B5EF4-FFF2-40B4-BE49-F238E27FC236}">
                <a16:creationId xmlns:a16="http://schemas.microsoft.com/office/drawing/2014/main" id="{0BEC941D-1607-3A44-1EAB-88387EC13D0A}"/>
              </a:ext>
            </a:extLst>
          </p:cNvPr>
          <p:cNvSpPr/>
          <p:nvPr/>
        </p:nvSpPr>
        <p:spPr>
          <a:xfrm>
            <a:off x="827315" y="2474162"/>
            <a:ext cx="182879" cy="181951"/>
          </a:xfrm>
          <a:prstGeom prst="ellipse">
            <a:avLst/>
          </a:prstGeom>
          <a:solidFill>
            <a:srgbClr val="00B050"/>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23" name="Oval 22">
            <a:extLst>
              <a:ext uri="{FF2B5EF4-FFF2-40B4-BE49-F238E27FC236}">
                <a16:creationId xmlns:a16="http://schemas.microsoft.com/office/drawing/2014/main" id="{A196BB02-4EFA-1E08-AE32-906CDCD05A58}"/>
              </a:ext>
            </a:extLst>
          </p:cNvPr>
          <p:cNvSpPr/>
          <p:nvPr/>
        </p:nvSpPr>
        <p:spPr>
          <a:xfrm>
            <a:off x="827314" y="3209718"/>
            <a:ext cx="182879" cy="181951"/>
          </a:xfrm>
          <a:prstGeom prst="ellipse">
            <a:avLst/>
          </a:prstGeom>
          <a:solidFill>
            <a:srgbClr val="00B050"/>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24" name="Oval 23">
            <a:extLst>
              <a:ext uri="{FF2B5EF4-FFF2-40B4-BE49-F238E27FC236}">
                <a16:creationId xmlns:a16="http://schemas.microsoft.com/office/drawing/2014/main" id="{D2C3E355-023D-8589-53C6-A872353FD376}"/>
              </a:ext>
            </a:extLst>
          </p:cNvPr>
          <p:cNvSpPr/>
          <p:nvPr/>
        </p:nvSpPr>
        <p:spPr>
          <a:xfrm>
            <a:off x="1062444" y="3915432"/>
            <a:ext cx="182879" cy="181951"/>
          </a:xfrm>
          <a:prstGeom prst="ellipse">
            <a:avLst/>
          </a:prstGeom>
          <a:solidFill>
            <a:srgbClr val="00B050"/>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25" name="Oval 24">
            <a:extLst>
              <a:ext uri="{FF2B5EF4-FFF2-40B4-BE49-F238E27FC236}">
                <a16:creationId xmlns:a16="http://schemas.microsoft.com/office/drawing/2014/main" id="{E3D04AC3-96CA-18CA-FD57-23497D6121E7}"/>
              </a:ext>
            </a:extLst>
          </p:cNvPr>
          <p:cNvSpPr/>
          <p:nvPr/>
        </p:nvSpPr>
        <p:spPr>
          <a:xfrm>
            <a:off x="1593670" y="4433591"/>
            <a:ext cx="182879" cy="181951"/>
          </a:xfrm>
          <a:prstGeom prst="ellipse">
            <a:avLst/>
          </a:prstGeom>
          <a:solidFill>
            <a:srgbClr val="00B050"/>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26" name="Oval 25">
            <a:extLst>
              <a:ext uri="{FF2B5EF4-FFF2-40B4-BE49-F238E27FC236}">
                <a16:creationId xmlns:a16="http://schemas.microsoft.com/office/drawing/2014/main" id="{DA7F9A1E-274F-09D3-1E2E-AB08D2B0A72E}"/>
              </a:ext>
            </a:extLst>
          </p:cNvPr>
          <p:cNvSpPr/>
          <p:nvPr/>
        </p:nvSpPr>
        <p:spPr>
          <a:xfrm>
            <a:off x="3052355" y="4751455"/>
            <a:ext cx="182879" cy="181951"/>
          </a:xfrm>
          <a:prstGeom prst="ellipse">
            <a:avLst/>
          </a:prstGeom>
          <a:solidFill>
            <a:srgbClr val="00B050"/>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27" name="Oval 26">
            <a:extLst>
              <a:ext uri="{FF2B5EF4-FFF2-40B4-BE49-F238E27FC236}">
                <a16:creationId xmlns:a16="http://schemas.microsoft.com/office/drawing/2014/main" id="{ACF2DD41-33D2-B8D7-3456-93DF448C2E6B}"/>
              </a:ext>
            </a:extLst>
          </p:cNvPr>
          <p:cNvSpPr/>
          <p:nvPr/>
        </p:nvSpPr>
        <p:spPr>
          <a:xfrm>
            <a:off x="2364377" y="4751455"/>
            <a:ext cx="182879" cy="181951"/>
          </a:xfrm>
          <a:prstGeom prst="ellipse">
            <a:avLst/>
          </a:prstGeom>
          <a:solidFill>
            <a:srgbClr val="00B050"/>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29" name="Rectangle 28">
            <a:extLst>
              <a:ext uri="{FF2B5EF4-FFF2-40B4-BE49-F238E27FC236}">
                <a16:creationId xmlns:a16="http://schemas.microsoft.com/office/drawing/2014/main" id="{0586E18F-02D6-84B0-74C8-BB14788DCB9F}"/>
              </a:ext>
            </a:extLst>
          </p:cNvPr>
          <p:cNvSpPr/>
          <p:nvPr/>
        </p:nvSpPr>
        <p:spPr>
          <a:xfrm>
            <a:off x="2680058" y="893731"/>
            <a:ext cx="165468" cy="360796"/>
          </a:xfrm>
          <a:prstGeom prst="rect">
            <a:avLst/>
          </a:prstGeom>
          <a:solidFill>
            <a:srgbClr val="7030A0"/>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31" name="Extract 30">
            <a:extLst>
              <a:ext uri="{FF2B5EF4-FFF2-40B4-BE49-F238E27FC236}">
                <a16:creationId xmlns:a16="http://schemas.microsoft.com/office/drawing/2014/main" id="{3E539084-965D-F184-2094-B798FB02FA4A}"/>
              </a:ext>
            </a:extLst>
          </p:cNvPr>
          <p:cNvSpPr/>
          <p:nvPr/>
        </p:nvSpPr>
        <p:spPr>
          <a:xfrm rot="8151013">
            <a:off x="4125808" y="4097259"/>
            <a:ext cx="158312" cy="433383"/>
          </a:xfrm>
          <a:prstGeom prst="flowChartExtract">
            <a:avLst/>
          </a:prstGeom>
          <a:solidFill>
            <a:srgbClr val="FF0000"/>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32" name="Extract 31">
            <a:extLst>
              <a:ext uri="{FF2B5EF4-FFF2-40B4-BE49-F238E27FC236}">
                <a16:creationId xmlns:a16="http://schemas.microsoft.com/office/drawing/2014/main" id="{50B4BE5F-EA82-E944-0E00-0FA4C0ED72B8}"/>
              </a:ext>
            </a:extLst>
          </p:cNvPr>
          <p:cNvSpPr/>
          <p:nvPr/>
        </p:nvSpPr>
        <p:spPr>
          <a:xfrm rot="17677774">
            <a:off x="883953" y="2033994"/>
            <a:ext cx="158312" cy="433383"/>
          </a:xfrm>
          <a:prstGeom prst="flowChartExtract">
            <a:avLst/>
          </a:prstGeom>
          <a:solidFill>
            <a:srgbClr val="FF0000"/>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33" name="Extract 32">
            <a:extLst>
              <a:ext uri="{FF2B5EF4-FFF2-40B4-BE49-F238E27FC236}">
                <a16:creationId xmlns:a16="http://schemas.microsoft.com/office/drawing/2014/main" id="{AB7BC26D-D829-4C04-A6DB-09A5FE1A0A9D}"/>
              </a:ext>
            </a:extLst>
          </p:cNvPr>
          <p:cNvSpPr/>
          <p:nvPr/>
        </p:nvSpPr>
        <p:spPr>
          <a:xfrm rot="5400000">
            <a:off x="4639862" y="2725877"/>
            <a:ext cx="158312" cy="433383"/>
          </a:xfrm>
          <a:prstGeom prst="flowChartExtract">
            <a:avLst/>
          </a:prstGeom>
          <a:solidFill>
            <a:srgbClr val="FF0000"/>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35" name="4-point Star 34">
            <a:extLst>
              <a:ext uri="{FF2B5EF4-FFF2-40B4-BE49-F238E27FC236}">
                <a16:creationId xmlns:a16="http://schemas.microsoft.com/office/drawing/2014/main" id="{8ACA281E-E34D-7066-E643-F77189836119}"/>
              </a:ext>
            </a:extLst>
          </p:cNvPr>
          <p:cNvSpPr/>
          <p:nvPr/>
        </p:nvSpPr>
        <p:spPr>
          <a:xfrm rot="17387481">
            <a:off x="4471850" y="3435571"/>
            <a:ext cx="269966" cy="437505"/>
          </a:xfrm>
          <a:prstGeom prst="star4">
            <a:avLst/>
          </a:prstGeom>
          <a:solidFill>
            <a:schemeClr val="accent2">
              <a:lumMod val="60000"/>
              <a:lumOff val="40000"/>
            </a:schemeClr>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solidFill>
                <a:schemeClr val="accent2"/>
              </a:solidFill>
            </a:endParaRPr>
          </a:p>
        </p:txBody>
      </p:sp>
      <p:sp>
        <p:nvSpPr>
          <p:cNvPr id="36" name="4-point Star 35">
            <a:extLst>
              <a:ext uri="{FF2B5EF4-FFF2-40B4-BE49-F238E27FC236}">
                <a16:creationId xmlns:a16="http://schemas.microsoft.com/office/drawing/2014/main" id="{98470E7B-9E7F-6DF7-B38B-3F4423AFA234}"/>
              </a:ext>
            </a:extLst>
          </p:cNvPr>
          <p:cNvSpPr/>
          <p:nvPr/>
        </p:nvSpPr>
        <p:spPr>
          <a:xfrm rot="15975689">
            <a:off x="743916" y="2811255"/>
            <a:ext cx="269966" cy="437505"/>
          </a:xfrm>
          <a:prstGeom prst="star4">
            <a:avLst/>
          </a:prstGeom>
          <a:solidFill>
            <a:schemeClr val="accent2">
              <a:lumMod val="60000"/>
              <a:lumOff val="40000"/>
            </a:schemeClr>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solidFill>
                <a:schemeClr val="accent2"/>
              </a:solidFill>
            </a:endParaRPr>
          </a:p>
        </p:txBody>
      </p:sp>
      <p:pic>
        <p:nvPicPr>
          <p:cNvPr id="4" name="Picture 3">
            <a:extLst>
              <a:ext uri="{FF2B5EF4-FFF2-40B4-BE49-F238E27FC236}">
                <a16:creationId xmlns:a16="http://schemas.microsoft.com/office/drawing/2014/main" id="{6E454433-550E-76E5-E53C-E62C1E08900A}"/>
              </a:ext>
            </a:extLst>
          </p:cNvPr>
          <p:cNvPicPr>
            <a:picLocks noChangeAspect="1"/>
          </p:cNvPicPr>
          <p:nvPr/>
        </p:nvPicPr>
        <p:blipFill>
          <a:blip r:embed="rId4"/>
          <a:stretch>
            <a:fillRect/>
          </a:stretch>
        </p:blipFill>
        <p:spPr>
          <a:xfrm>
            <a:off x="5496119" y="3827418"/>
            <a:ext cx="6087583" cy="2211976"/>
          </a:xfrm>
          <a:prstGeom prst="rect">
            <a:avLst/>
          </a:prstGeom>
        </p:spPr>
      </p:pic>
      <p:sp>
        <p:nvSpPr>
          <p:cNvPr id="3" name="TextBox 2">
            <a:extLst>
              <a:ext uri="{FF2B5EF4-FFF2-40B4-BE49-F238E27FC236}">
                <a16:creationId xmlns:a16="http://schemas.microsoft.com/office/drawing/2014/main" id="{262B34EB-0317-90C5-7734-B0DAD9B5ED80}"/>
              </a:ext>
            </a:extLst>
          </p:cNvPr>
          <p:cNvSpPr txBox="1"/>
          <p:nvPr/>
        </p:nvSpPr>
        <p:spPr>
          <a:xfrm>
            <a:off x="5226782" y="6581000"/>
            <a:ext cx="1734213" cy="276999"/>
          </a:xfrm>
          <a:prstGeom prst="rect">
            <a:avLst/>
          </a:prstGeom>
          <a:noFill/>
        </p:spPr>
        <p:txBody>
          <a:bodyPr wrap="square" rtlCol="0">
            <a:spAutoFit/>
          </a:bodyPr>
          <a:lstStyle/>
          <a:p>
            <a:pPr algn="ctr"/>
            <a:r>
              <a:rPr lang="en-US" sz="1200" dirty="0" err="1">
                <a:latin typeface="Arial" panose="020B0604020202020204" pitchFamily="34" charset="0"/>
                <a:cs typeface="Arial" panose="020B0604020202020204" pitchFamily="34" charset="0"/>
              </a:rPr>
              <a:t>tirsi.prebibaj@cern.ch</a:t>
            </a:r>
            <a:endParaRPr lang="el-GR" sz="1400" dirty="0">
              <a:latin typeface="Arial" panose="020B0604020202020204" pitchFamily="34" charset="0"/>
              <a:cs typeface="Arial" panose="020B0604020202020204" pitchFamily="34" charset="0"/>
            </a:endParaRPr>
          </a:p>
        </p:txBody>
      </p:sp>
      <p:sp>
        <p:nvSpPr>
          <p:cNvPr id="8" name="TextBox 7">
            <a:extLst>
              <a:ext uri="{FF2B5EF4-FFF2-40B4-BE49-F238E27FC236}">
                <a16:creationId xmlns:a16="http://schemas.microsoft.com/office/drawing/2014/main" id="{0747C219-A9C6-B083-A503-3DAE6257DF46}"/>
              </a:ext>
            </a:extLst>
          </p:cNvPr>
          <p:cNvSpPr txBox="1"/>
          <p:nvPr/>
        </p:nvSpPr>
        <p:spPr>
          <a:xfrm>
            <a:off x="-2" y="6597748"/>
            <a:ext cx="3201305" cy="276999"/>
          </a:xfrm>
          <a:prstGeom prst="rect">
            <a:avLst/>
          </a:prstGeom>
          <a:noFill/>
        </p:spPr>
        <p:txBody>
          <a:bodyPr wrap="square" rtlCol="0">
            <a:spAutoFit/>
          </a:bodyPr>
          <a:lstStyle/>
          <a:p>
            <a:r>
              <a:rPr lang="en-US" sz="1200" dirty="0">
                <a:latin typeface="Arial" panose="020B0604020202020204" pitchFamily="34" charset="0"/>
                <a:cs typeface="Arial" panose="020B0604020202020204" pitchFamily="34" charset="0"/>
              </a:rPr>
              <a:t>ATSOA 2024</a:t>
            </a:r>
            <a:endParaRPr lang="el-GR" sz="14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237641988"/>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CD923B-BFDF-4601-7904-AA138F938414}"/>
              </a:ext>
            </a:extLst>
          </p:cNvPr>
          <p:cNvSpPr>
            <a:spLocks noGrp="1"/>
          </p:cNvSpPr>
          <p:nvPr>
            <p:ph type="title"/>
          </p:nvPr>
        </p:nvSpPr>
        <p:spPr/>
        <p:txBody>
          <a:bodyPr>
            <a:normAutofit fontScale="90000"/>
          </a:bodyPr>
          <a:lstStyle/>
          <a:p>
            <a:r>
              <a:rPr lang="en-CH" dirty="0">
                <a:latin typeface="Arial" panose="020B0604020202020204" pitchFamily="34" charset="0"/>
                <a:cs typeface="Arial" panose="020B0604020202020204" pitchFamily="34" charset="0"/>
              </a:rPr>
              <a:t>Devices</a:t>
            </a:r>
          </a:p>
        </p:txBody>
      </p:sp>
      <p:sp>
        <p:nvSpPr>
          <p:cNvPr id="5" name="Slide Number Placeholder 4">
            <a:extLst>
              <a:ext uri="{FF2B5EF4-FFF2-40B4-BE49-F238E27FC236}">
                <a16:creationId xmlns:a16="http://schemas.microsoft.com/office/drawing/2014/main" id="{F412FD7E-45FD-5CD4-C710-2D82B5451A7E}"/>
              </a:ext>
            </a:extLst>
          </p:cNvPr>
          <p:cNvSpPr>
            <a:spLocks noGrp="1"/>
          </p:cNvSpPr>
          <p:nvPr>
            <p:ph type="sldNum" sz="quarter" idx="12"/>
          </p:nvPr>
        </p:nvSpPr>
        <p:spPr/>
        <p:txBody>
          <a:bodyPr/>
          <a:lstStyle/>
          <a:p>
            <a:r>
              <a:rPr lang="en-US" dirty="0"/>
              <a:t>4</a:t>
            </a:r>
            <a:endParaRPr lang="el-GR" dirty="0"/>
          </a:p>
        </p:txBody>
      </p:sp>
      <mc:AlternateContent xmlns:mc="http://schemas.openxmlformats.org/markup-compatibility/2006" xmlns:a14="http://schemas.microsoft.com/office/drawing/2010/main">
        <mc:Choice Requires="a14">
          <p:sp>
            <p:nvSpPr>
              <p:cNvPr id="7" name="TextBox 6">
                <a:extLst>
                  <a:ext uri="{FF2B5EF4-FFF2-40B4-BE49-F238E27FC236}">
                    <a16:creationId xmlns:a16="http://schemas.microsoft.com/office/drawing/2014/main" id="{EF5A60A4-DA33-119F-8BB4-BDDC6F3F9F19}"/>
                  </a:ext>
                </a:extLst>
              </p:cNvPr>
              <p:cNvSpPr txBox="1"/>
              <p:nvPr/>
            </p:nvSpPr>
            <p:spPr>
              <a:xfrm>
                <a:off x="5886995" y="766354"/>
                <a:ext cx="6017622" cy="4185761"/>
              </a:xfrm>
              <a:prstGeom prst="rect">
                <a:avLst/>
              </a:prstGeom>
              <a:noFill/>
            </p:spPr>
            <p:txBody>
              <a:bodyPr wrap="square" rtlCol="0">
                <a:spAutoFit/>
              </a:bodyPr>
              <a:lstStyle/>
              <a:p>
                <a:pPr marL="285750" indent="-285750">
                  <a:buFont typeface="Arial" panose="020B0604020202020204" pitchFamily="34" charset="0"/>
                  <a:buChar char="•"/>
                </a:pPr>
                <a:r>
                  <a:rPr lang="en-CH" sz="1400" b="1" dirty="0">
                    <a:solidFill>
                      <a:srgbClr val="00B050"/>
                    </a:solidFill>
                    <a:latin typeface="Arial" panose="020B0604020202020204" pitchFamily="34" charset="0"/>
                    <a:cs typeface="Arial" panose="020B0604020202020204" pitchFamily="34" charset="0"/>
                  </a:rPr>
                  <a:t>Beam Position Monitors (BPMs)</a:t>
                </a:r>
                <a:r>
                  <a:rPr lang="en-CH" sz="1400" dirty="0">
                    <a:latin typeface="Arial" panose="020B0604020202020204" pitchFamily="34" charset="0"/>
                    <a:cs typeface="Arial" panose="020B0604020202020204" pitchFamily="34" charset="0"/>
                  </a:rPr>
                  <a:t>: turn-by-turn measurement of the beam center of mass. 16 horizontal and 16 vertical for each ring. </a:t>
                </a:r>
              </a:p>
              <a:p>
                <a:pPr marL="285750" indent="-285750">
                  <a:buFont typeface="Arial" panose="020B0604020202020204" pitchFamily="34" charset="0"/>
                  <a:buChar char="•"/>
                </a:pPr>
                <a:endParaRPr lang="en-CH" sz="1400" dirty="0">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CH" sz="1400" b="1" dirty="0">
                    <a:solidFill>
                      <a:srgbClr val="7030A0"/>
                    </a:solidFill>
                    <a:latin typeface="Arial" panose="020B0604020202020204" pitchFamily="34" charset="0"/>
                    <a:cs typeface="Arial" panose="020B0604020202020204" pitchFamily="34" charset="0"/>
                  </a:rPr>
                  <a:t>Beam Current Transformer (BCT)</a:t>
                </a:r>
                <a:r>
                  <a:rPr lang="en-CH" sz="1400" dirty="0">
                    <a:latin typeface="Arial" panose="020B0604020202020204" pitchFamily="34" charset="0"/>
                    <a:cs typeface="Arial" panose="020B0604020202020204" pitchFamily="34" charset="0"/>
                  </a:rPr>
                  <a:t>: measures average beam current every </a:t>
                </a:r>
                <a14:m>
                  <m:oMath xmlns:m="http://schemas.openxmlformats.org/officeDocument/2006/math">
                    <m:r>
                      <a:rPr lang="en-US" sz="1400" b="0" i="1" smtClean="0">
                        <a:latin typeface="Cambria Math" panose="02040503050406030204" pitchFamily="18" charset="0"/>
                      </a:rPr>
                      <m:t>1</m:t>
                    </m:r>
                  </m:oMath>
                </a14:m>
                <a:r>
                  <a:rPr lang="en-CH" sz="1400" dirty="0">
                    <a:latin typeface="Arial" panose="020B0604020202020204" pitchFamily="34" charset="0"/>
                    <a:cs typeface="Arial" panose="020B0604020202020204" pitchFamily="34" charset="0"/>
                  </a:rPr>
                  <a:t>ms.</a:t>
                </a:r>
              </a:p>
              <a:p>
                <a:pPr marL="285750" indent="-285750">
                  <a:buFont typeface="Arial" panose="020B0604020202020204" pitchFamily="34" charset="0"/>
                  <a:buChar char="•"/>
                </a:pPr>
                <a:endParaRPr lang="en-CH" sz="1400" dirty="0">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CH" sz="1400" b="1" dirty="0">
                    <a:solidFill>
                      <a:srgbClr val="FF0000"/>
                    </a:solidFill>
                    <a:latin typeface="Arial" panose="020B0604020202020204" pitchFamily="34" charset="0"/>
                    <a:cs typeface="Arial" panose="020B0604020202020204" pitchFamily="34" charset="0"/>
                  </a:rPr>
                  <a:t>Wire Scanners (WS)</a:t>
                </a:r>
                <a:r>
                  <a:rPr lang="en-CH" sz="1400" dirty="0">
                    <a:latin typeface="Arial" panose="020B0604020202020204" pitchFamily="34" charset="0"/>
                    <a:cs typeface="Arial" panose="020B0604020202020204" pitchFamily="34" charset="0"/>
                  </a:rPr>
                  <a:t>: measurement of the horizontal and vertical beam profiles at most twice within the cycle. </a:t>
                </a:r>
              </a:p>
              <a:p>
                <a:pPr marL="285750" indent="-285750">
                  <a:buFont typeface="Arial" panose="020B0604020202020204" pitchFamily="34" charset="0"/>
                  <a:buChar char="•"/>
                </a:pPr>
                <a:endParaRPr lang="en-CH" sz="1400" dirty="0">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CH" sz="1400" b="1" dirty="0">
                    <a:solidFill>
                      <a:schemeClr val="accent2">
                        <a:lumMod val="75000"/>
                      </a:schemeClr>
                    </a:solidFill>
                    <a:latin typeface="Arial" panose="020B0604020202020204" pitchFamily="34" charset="0"/>
                    <a:cs typeface="Arial" panose="020B0604020202020204" pitchFamily="34" charset="0"/>
                  </a:rPr>
                  <a:t>Base-Band-tune pickup system (BBQ)</a:t>
                </a:r>
                <a:r>
                  <a:rPr lang="en-CH" sz="1400" dirty="0">
                    <a:latin typeface="Arial" panose="020B0604020202020204" pitchFamily="34" charset="0"/>
                    <a:cs typeface="Arial" panose="020B0604020202020204" pitchFamily="34" charset="0"/>
                  </a:rPr>
                  <a:t>: tune measurement by exciting the beam with a transverse damper (by applying a frequency chirp) and recording the turn-by-turb data through a pickup. Tune is extracted by FFT algorithms. </a:t>
                </a:r>
              </a:p>
              <a:p>
                <a:pPr marL="285750" indent="-285750">
                  <a:buFont typeface="Arial" panose="020B0604020202020204" pitchFamily="34" charset="0"/>
                  <a:buChar char="•"/>
                </a:pPr>
                <a:endParaRPr lang="en-CH" sz="1400" dirty="0">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CH" sz="1400" b="1" dirty="0">
                    <a:solidFill>
                      <a:srgbClr val="00B0F0"/>
                    </a:solidFill>
                    <a:latin typeface="Arial" panose="020B0604020202020204" pitchFamily="34" charset="0"/>
                    <a:cs typeface="Arial" panose="020B0604020202020204" pitchFamily="34" charset="0"/>
                  </a:rPr>
                  <a:t>Tomoscope</a:t>
                </a:r>
                <a:r>
                  <a:rPr lang="en-CH" sz="1400" dirty="0">
                    <a:latin typeface="Arial" panose="020B0604020202020204" pitchFamily="34" charset="0"/>
                    <a:cs typeface="Arial" panose="020B0604020202020204" pitchFamily="34" charset="0"/>
                  </a:rPr>
                  <a:t>: longitudinal phase space reconstruction. The longitudinal profile measurements over many turns correspond to different projections of the phase space at different angles (due to the synchrotron motion). By properly combining these profiles, the 2-D longitudinal phase space is reconstructed (like tomography).</a:t>
                </a:r>
              </a:p>
            </p:txBody>
          </p:sp>
        </mc:Choice>
        <mc:Fallback xmlns="">
          <p:sp>
            <p:nvSpPr>
              <p:cNvPr id="7" name="TextBox 6">
                <a:extLst>
                  <a:ext uri="{FF2B5EF4-FFF2-40B4-BE49-F238E27FC236}">
                    <a16:creationId xmlns:a16="http://schemas.microsoft.com/office/drawing/2014/main" id="{EF5A60A4-DA33-119F-8BB4-BDDC6F3F9F19}"/>
                  </a:ext>
                </a:extLst>
              </p:cNvPr>
              <p:cNvSpPr txBox="1">
                <a:spLocks noRot="1" noChangeAspect="1" noMove="1" noResize="1" noEditPoints="1" noAdjustHandles="1" noChangeArrowheads="1" noChangeShapeType="1" noTextEdit="1"/>
              </p:cNvSpPr>
              <p:nvPr/>
            </p:nvSpPr>
            <p:spPr>
              <a:xfrm>
                <a:off x="5886995" y="766354"/>
                <a:ext cx="6017622" cy="4185761"/>
              </a:xfrm>
              <a:prstGeom prst="rect">
                <a:avLst/>
              </a:prstGeom>
              <a:blipFill>
                <a:blip r:embed="rId2"/>
                <a:stretch>
                  <a:fillRect l="-211" t="-303" r="-842" b="-606"/>
                </a:stretch>
              </a:blipFill>
            </p:spPr>
            <p:txBody>
              <a:bodyPr/>
              <a:lstStyle/>
              <a:p>
                <a:r>
                  <a:rPr lang="en-CH">
                    <a:noFill/>
                  </a:rPr>
                  <a:t> </a:t>
                </a:r>
              </a:p>
            </p:txBody>
          </p:sp>
        </mc:Fallback>
      </mc:AlternateContent>
      <p:pic>
        <p:nvPicPr>
          <p:cNvPr id="11" name="Picture 10">
            <a:extLst>
              <a:ext uri="{FF2B5EF4-FFF2-40B4-BE49-F238E27FC236}">
                <a16:creationId xmlns:a16="http://schemas.microsoft.com/office/drawing/2014/main" id="{75CA1D29-BAE6-9B43-63BC-C9EF58673945}"/>
              </a:ext>
            </a:extLst>
          </p:cNvPr>
          <p:cNvPicPr>
            <a:picLocks noChangeAspect="1"/>
          </p:cNvPicPr>
          <p:nvPr/>
        </p:nvPicPr>
        <p:blipFill>
          <a:blip r:embed="rId3"/>
          <a:stretch>
            <a:fillRect/>
          </a:stretch>
        </p:blipFill>
        <p:spPr>
          <a:xfrm>
            <a:off x="104501" y="766354"/>
            <a:ext cx="5669279" cy="4565150"/>
          </a:xfrm>
          <a:prstGeom prst="rect">
            <a:avLst/>
          </a:prstGeom>
        </p:spPr>
      </p:pic>
      <p:sp>
        <p:nvSpPr>
          <p:cNvPr id="12" name="Oval 11">
            <a:extLst>
              <a:ext uri="{FF2B5EF4-FFF2-40B4-BE49-F238E27FC236}">
                <a16:creationId xmlns:a16="http://schemas.microsoft.com/office/drawing/2014/main" id="{83602D3B-BBE1-8A7E-65E4-4BAB9AF8EAD0}"/>
              </a:ext>
            </a:extLst>
          </p:cNvPr>
          <p:cNvSpPr/>
          <p:nvPr/>
        </p:nvSpPr>
        <p:spPr>
          <a:xfrm>
            <a:off x="3814355" y="4433592"/>
            <a:ext cx="182879" cy="181951"/>
          </a:xfrm>
          <a:prstGeom prst="ellipse">
            <a:avLst/>
          </a:prstGeom>
          <a:solidFill>
            <a:srgbClr val="00B050"/>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13" name="Oval 12">
            <a:extLst>
              <a:ext uri="{FF2B5EF4-FFF2-40B4-BE49-F238E27FC236}">
                <a16:creationId xmlns:a16="http://schemas.microsoft.com/office/drawing/2014/main" id="{939939C3-61DD-10E5-802A-617D82EFE385}"/>
              </a:ext>
            </a:extLst>
          </p:cNvPr>
          <p:cNvSpPr/>
          <p:nvPr/>
        </p:nvSpPr>
        <p:spPr>
          <a:xfrm>
            <a:off x="4319448" y="3915432"/>
            <a:ext cx="182879" cy="181951"/>
          </a:xfrm>
          <a:prstGeom prst="ellipse">
            <a:avLst/>
          </a:prstGeom>
          <a:solidFill>
            <a:srgbClr val="00B050"/>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14" name="Oval 13">
            <a:extLst>
              <a:ext uri="{FF2B5EF4-FFF2-40B4-BE49-F238E27FC236}">
                <a16:creationId xmlns:a16="http://schemas.microsoft.com/office/drawing/2014/main" id="{C0D19991-D4B5-CA6C-5DAA-C1DCDF97B474}"/>
              </a:ext>
            </a:extLst>
          </p:cNvPr>
          <p:cNvSpPr/>
          <p:nvPr/>
        </p:nvSpPr>
        <p:spPr>
          <a:xfrm>
            <a:off x="4606834" y="3247049"/>
            <a:ext cx="182879" cy="181951"/>
          </a:xfrm>
          <a:prstGeom prst="ellipse">
            <a:avLst/>
          </a:prstGeom>
          <a:solidFill>
            <a:srgbClr val="00B050"/>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15" name="Oval 14">
            <a:extLst>
              <a:ext uri="{FF2B5EF4-FFF2-40B4-BE49-F238E27FC236}">
                <a16:creationId xmlns:a16="http://schemas.microsoft.com/office/drawing/2014/main" id="{4B1E127B-E3C6-CDBB-361E-38D4354C234F}"/>
              </a:ext>
            </a:extLst>
          </p:cNvPr>
          <p:cNvSpPr/>
          <p:nvPr/>
        </p:nvSpPr>
        <p:spPr>
          <a:xfrm>
            <a:off x="4606833" y="2474163"/>
            <a:ext cx="182879" cy="181951"/>
          </a:xfrm>
          <a:prstGeom prst="ellipse">
            <a:avLst/>
          </a:prstGeom>
          <a:solidFill>
            <a:srgbClr val="00B050"/>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16" name="Oval 15">
            <a:extLst>
              <a:ext uri="{FF2B5EF4-FFF2-40B4-BE49-F238E27FC236}">
                <a16:creationId xmlns:a16="http://schemas.microsoft.com/office/drawing/2014/main" id="{39282263-A971-AD41-AF06-DA5CC1FE68D0}"/>
              </a:ext>
            </a:extLst>
          </p:cNvPr>
          <p:cNvSpPr/>
          <p:nvPr/>
        </p:nvSpPr>
        <p:spPr>
          <a:xfrm>
            <a:off x="4310735" y="1838437"/>
            <a:ext cx="182879" cy="181951"/>
          </a:xfrm>
          <a:prstGeom prst="ellipse">
            <a:avLst/>
          </a:prstGeom>
          <a:solidFill>
            <a:srgbClr val="00B050"/>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17" name="Oval 16">
            <a:extLst>
              <a:ext uri="{FF2B5EF4-FFF2-40B4-BE49-F238E27FC236}">
                <a16:creationId xmlns:a16="http://schemas.microsoft.com/office/drawing/2014/main" id="{A2183C49-B8B5-DAC8-3403-475C1962E387}"/>
              </a:ext>
            </a:extLst>
          </p:cNvPr>
          <p:cNvSpPr/>
          <p:nvPr/>
        </p:nvSpPr>
        <p:spPr>
          <a:xfrm>
            <a:off x="3814355" y="1315924"/>
            <a:ext cx="182879" cy="181951"/>
          </a:xfrm>
          <a:prstGeom prst="ellipse">
            <a:avLst/>
          </a:prstGeom>
          <a:solidFill>
            <a:srgbClr val="00B050"/>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18" name="Oval 17">
            <a:extLst>
              <a:ext uri="{FF2B5EF4-FFF2-40B4-BE49-F238E27FC236}">
                <a16:creationId xmlns:a16="http://schemas.microsoft.com/office/drawing/2014/main" id="{78FB188A-E764-7329-5B4F-63CDB49B734F}"/>
              </a:ext>
            </a:extLst>
          </p:cNvPr>
          <p:cNvSpPr/>
          <p:nvPr/>
        </p:nvSpPr>
        <p:spPr>
          <a:xfrm>
            <a:off x="3143795" y="983155"/>
            <a:ext cx="182879" cy="181951"/>
          </a:xfrm>
          <a:prstGeom prst="ellipse">
            <a:avLst/>
          </a:prstGeom>
          <a:solidFill>
            <a:srgbClr val="00B050"/>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19" name="Oval 18">
            <a:extLst>
              <a:ext uri="{FF2B5EF4-FFF2-40B4-BE49-F238E27FC236}">
                <a16:creationId xmlns:a16="http://schemas.microsoft.com/office/drawing/2014/main" id="{693FCA09-A2FC-CA38-1BDB-93C83B23A2C8}"/>
              </a:ext>
            </a:extLst>
          </p:cNvPr>
          <p:cNvSpPr/>
          <p:nvPr/>
        </p:nvSpPr>
        <p:spPr>
          <a:xfrm>
            <a:off x="2364378" y="983154"/>
            <a:ext cx="182879" cy="181951"/>
          </a:xfrm>
          <a:prstGeom prst="ellipse">
            <a:avLst/>
          </a:prstGeom>
          <a:solidFill>
            <a:srgbClr val="00B050"/>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20" name="Oval 19">
            <a:extLst>
              <a:ext uri="{FF2B5EF4-FFF2-40B4-BE49-F238E27FC236}">
                <a16:creationId xmlns:a16="http://schemas.microsoft.com/office/drawing/2014/main" id="{BF305B3D-0B3F-F7AD-5D54-8D137637D128}"/>
              </a:ext>
            </a:extLst>
          </p:cNvPr>
          <p:cNvSpPr/>
          <p:nvPr/>
        </p:nvSpPr>
        <p:spPr>
          <a:xfrm>
            <a:off x="1685110" y="1273774"/>
            <a:ext cx="182879" cy="181951"/>
          </a:xfrm>
          <a:prstGeom prst="ellipse">
            <a:avLst/>
          </a:prstGeom>
          <a:solidFill>
            <a:srgbClr val="00B050"/>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21" name="Oval 20">
            <a:extLst>
              <a:ext uri="{FF2B5EF4-FFF2-40B4-BE49-F238E27FC236}">
                <a16:creationId xmlns:a16="http://schemas.microsoft.com/office/drawing/2014/main" id="{3A900394-D3F5-2588-6BB1-64EBC6581BF9}"/>
              </a:ext>
            </a:extLst>
          </p:cNvPr>
          <p:cNvSpPr/>
          <p:nvPr/>
        </p:nvSpPr>
        <p:spPr>
          <a:xfrm>
            <a:off x="1101635" y="1791933"/>
            <a:ext cx="182879" cy="181951"/>
          </a:xfrm>
          <a:prstGeom prst="ellipse">
            <a:avLst/>
          </a:prstGeom>
          <a:solidFill>
            <a:srgbClr val="00B050"/>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22" name="Oval 21">
            <a:extLst>
              <a:ext uri="{FF2B5EF4-FFF2-40B4-BE49-F238E27FC236}">
                <a16:creationId xmlns:a16="http://schemas.microsoft.com/office/drawing/2014/main" id="{0BEC941D-1607-3A44-1EAB-88387EC13D0A}"/>
              </a:ext>
            </a:extLst>
          </p:cNvPr>
          <p:cNvSpPr/>
          <p:nvPr/>
        </p:nvSpPr>
        <p:spPr>
          <a:xfrm>
            <a:off x="827315" y="2474162"/>
            <a:ext cx="182879" cy="181951"/>
          </a:xfrm>
          <a:prstGeom prst="ellipse">
            <a:avLst/>
          </a:prstGeom>
          <a:solidFill>
            <a:srgbClr val="00B050"/>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23" name="Oval 22">
            <a:extLst>
              <a:ext uri="{FF2B5EF4-FFF2-40B4-BE49-F238E27FC236}">
                <a16:creationId xmlns:a16="http://schemas.microsoft.com/office/drawing/2014/main" id="{A196BB02-4EFA-1E08-AE32-906CDCD05A58}"/>
              </a:ext>
            </a:extLst>
          </p:cNvPr>
          <p:cNvSpPr/>
          <p:nvPr/>
        </p:nvSpPr>
        <p:spPr>
          <a:xfrm>
            <a:off x="827314" y="3209718"/>
            <a:ext cx="182879" cy="181951"/>
          </a:xfrm>
          <a:prstGeom prst="ellipse">
            <a:avLst/>
          </a:prstGeom>
          <a:solidFill>
            <a:srgbClr val="00B050"/>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24" name="Oval 23">
            <a:extLst>
              <a:ext uri="{FF2B5EF4-FFF2-40B4-BE49-F238E27FC236}">
                <a16:creationId xmlns:a16="http://schemas.microsoft.com/office/drawing/2014/main" id="{D2C3E355-023D-8589-53C6-A872353FD376}"/>
              </a:ext>
            </a:extLst>
          </p:cNvPr>
          <p:cNvSpPr/>
          <p:nvPr/>
        </p:nvSpPr>
        <p:spPr>
          <a:xfrm>
            <a:off x="1062444" y="3915432"/>
            <a:ext cx="182879" cy="181951"/>
          </a:xfrm>
          <a:prstGeom prst="ellipse">
            <a:avLst/>
          </a:prstGeom>
          <a:solidFill>
            <a:srgbClr val="00B050"/>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25" name="Oval 24">
            <a:extLst>
              <a:ext uri="{FF2B5EF4-FFF2-40B4-BE49-F238E27FC236}">
                <a16:creationId xmlns:a16="http://schemas.microsoft.com/office/drawing/2014/main" id="{E3D04AC3-96CA-18CA-FD57-23497D6121E7}"/>
              </a:ext>
            </a:extLst>
          </p:cNvPr>
          <p:cNvSpPr/>
          <p:nvPr/>
        </p:nvSpPr>
        <p:spPr>
          <a:xfrm>
            <a:off x="1593670" y="4433591"/>
            <a:ext cx="182879" cy="181951"/>
          </a:xfrm>
          <a:prstGeom prst="ellipse">
            <a:avLst/>
          </a:prstGeom>
          <a:solidFill>
            <a:srgbClr val="00B050"/>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26" name="Oval 25">
            <a:extLst>
              <a:ext uri="{FF2B5EF4-FFF2-40B4-BE49-F238E27FC236}">
                <a16:creationId xmlns:a16="http://schemas.microsoft.com/office/drawing/2014/main" id="{DA7F9A1E-274F-09D3-1E2E-AB08D2B0A72E}"/>
              </a:ext>
            </a:extLst>
          </p:cNvPr>
          <p:cNvSpPr/>
          <p:nvPr/>
        </p:nvSpPr>
        <p:spPr>
          <a:xfrm>
            <a:off x="3052355" y="4751455"/>
            <a:ext cx="182879" cy="181951"/>
          </a:xfrm>
          <a:prstGeom prst="ellipse">
            <a:avLst/>
          </a:prstGeom>
          <a:solidFill>
            <a:srgbClr val="00B050"/>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27" name="Oval 26">
            <a:extLst>
              <a:ext uri="{FF2B5EF4-FFF2-40B4-BE49-F238E27FC236}">
                <a16:creationId xmlns:a16="http://schemas.microsoft.com/office/drawing/2014/main" id="{ACF2DD41-33D2-B8D7-3456-93DF448C2E6B}"/>
              </a:ext>
            </a:extLst>
          </p:cNvPr>
          <p:cNvSpPr/>
          <p:nvPr/>
        </p:nvSpPr>
        <p:spPr>
          <a:xfrm>
            <a:off x="2364377" y="4751455"/>
            <a:ext cx="182879" cy="181951"/>
          </a:xfrm>
          <a:prstGeom prst="ellipse">
            <a:avLst/>
          </a:prstGeom>
          <a:solidFill>
            <a:srgbClr val="00B050"/>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29" name="Rectangle 28">
            <a:extLst>
              <a:ext uri="{FF2B5EF4-FFF2-40B4-BE49-F238E27FC236}">
                <a16:creationId xmlns:a16="http://schemas.microsoft.com/office/drawing/2014/main" id="{0586E18F-02D6-84B0-74C8-BB14788DCB9F}"/>
              </a:ext>
            </a:extLst>
          </p:cNvPr>
          <p:cNvSpPr/>
          <p:nvPr/>
        </p:nvSpPr>
        <p:spPr>
          <a:xfrm>
            <a:off x="2680058" y="893731"/>
            <a:ext cx="165468" cy="360796"/>
          </a:xfrm>
          <a:prstGeom prst="rect">
            <a:avLst/>
          </a:prstGeom>
          <a:solidFill>
            <a:srgbClr val="7030A0"/>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31" name="Extract 30">
            <a:extLst>
              <a:ext uri="{FF2B5EF4-FFF2-40B4-BE49-F238E27FC236}">
                <a16:creationId xmlns:a16="http://schemas.microsoft.com/office/drawing/2014/main" id="{3E539084-965D-F184-2094-B798FB02FA4A}"/>
              </a:ext>
            </a:extLst>
          </p:cNvPr>
          <p:cNvSpPr/>
          <p:nvPr/>
        </p:nvSpPr>
        <p:spPr>
          <a:xfrm rot="8151013">
            <a:off x="4125808" y="4097259"/>
            <a:ext cx="158312" cy="433383"/>
          </a:xfrm>
          <a:prstGeom prst="flowChartExtract">
            <a:avLst/>
          </a:prstGeom>
          <a:solidFill>
            <a:srgbClr val="FF0000"/>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32" name="Extract 31">
            <a:extLst>
              <a:ext uri="{FF2B5EF4-FFF2-40B4-BE49-F238E27FC236}">
                <a16:creationId xmlns:a16="http://schemas.microsoft.com/office/drawing/2014/main" id="{50B4BE5F-EA82-E944-0E00-0FA4C0ED72B8}"/>
              </a:ext>
            </a:extLst>
          </p:cNvPr>
          <p:cNvSpPr/>
          <p:nvPr/>
        </p:nvSpPr>
        <p:spPr>
          <a:xfrm rot="17677774">
            <a:off x="883953" y="2033994"/>
            <a:ext cx="158312" cy="433383"/>
          </a:xfrm>
          <a:prstGeom prst="flowChartExtract">
            <a:avLst/>
          </a:prstGeom>
          <a:solidFill>
            <a:srgbClr val="FF0000"/>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33" name="Extract 32">
            <a:extLst>
              <a:ext uri="{FF2B5EF4-FFF2-40B4-BE49-F238E27FC236}">
                <a16:creationId xmlns:a16="http://schemas.microsoft.com/office/drawing/2014/main" id="{AB7BC26D-D829-4C04-A6DB-09A5FE1A0A9D}"/>
              </a:ext>
            </a:extLst>
          </p:cNvPr>
          <p:cNvSpPr/>
          <p:nvPr/>
        </p:nvSpPr>
        <p:spPr>
          <a:xfrm rot="5400000">
            <a:off x="4639862" y="2725877"/>
            <a:ext cx="158312" cy="433383"/>
          </a:xfrm>
          <a:prstGeom prst="flowChartExtract">
            <a:avLst/>
          </a:prstGeom>
          <a:solidFill>
            <a:srgbClr val="FF0000"/>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35" name="4-point Star 34">
            <a:extLst>
              <a:ext uri="{FF2B5EF4-FFF2-40B4-BE49-F238E27FC236}">
                <a16:creationId xmlns:a16="http://schemas.microsoft.com/office/drawing/2014/main" id="{8ACA281E-E34D-7066-E643-F77189836119}"/>
              </a:ext>
            </a:extLst>
          </p:cNvPr>
          <p:cNvSpPr/>
          <p:nvPr/>
        </p:nvSpPr>
        <p:spPr>
          <a:xfrm rot="17387481">
            <a:off x="4471850" y="3435571"/>
            <a:ext cx="269966" cy="437505"/>
          </a:xfrm>
          <a:prstGeom prst="star4">
            <a:avLst/>
          </a:prstGeom>
          <a:solidFill>
            <a:schemeClr val="accent2">
              <a:lumMod val="60000"/>
              <a:lumOff val="40000"/>
            </a:schemeClr>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solidFill>
                <a:schemeClr val="accent2"/>
              </a:solidFill>
            </a:endParaRPr>
          </a:p>
        </p:txBody>
      </p:sp>
      <p:sp>
        <p:nvSpPr>
          <p:cNvPr id="36" name="4-point Star 35">
            <a:extLst>
              <a:ext uri="{FF2B5EF4-FFF2-40B4-BE49-F238E27FC236}">
                <a16:creationId xmlns:a16="http://schemas.microsoft.com/office/drawing/2014/main" id="{98470E7B-9E7F-6DF7-B38B-3F4423AFA234}"/>
              </a:ext>
            </a:extLst>
          </p:cNvPr>
          <p:cNvSpPr/>
          <p:nvPr/>
        </p:nvSpPr>
        <p:spPr>
          <a:xfrm rot="15975689">
            <a:off x="743916" y="2811255"/>
            <a:ext cx="269966" cy="437505"/>
          </a:xfrm>
          <a:prstGeom prst="star4">
            <a:avLst/>
          </a:prstGeom>
          <a:solidFill>
            <a:schemeClr val="accent2">
              <a:lumMod val="60000"/>
              <a:lumOff val="40000"/>
            </a:schemeClr>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solidFill>
                <a:schemeClr val="accent2"/>
              </a:solidFill>
            </a:endParaRPr>
          </a:p>
        </p:txBody>
      </p:sp>
      <p:sp>
        <p:nvSpPr>
          <p:cNvPr id="3" name="Process 2">
            <a:extLst>
              <a:ext uri="{FF2B5EF4-FFF2-40B4-BE49-F238E27FC236}">
                <a16:creationId xmlns:a16="http://schemas.microsoft.com/office/drawing/2014/main" id="{B29C4951-53DC-2167-CE6E-48421F532707}"/>
              </a:ext>
            </a:extLst>
          </p:cNvPr>
          <p:cNvSpPr/>
          <p:nvPr/>
        </p:nvSpPr>
        <p:spPr>
          <a:xfrm>
            <a:off x="2592971" y="791567"/>
            <a:ext cx="60960" cy="496388"/>
          </a:xfrm>
          <a:prstGeom prst="flowChartProcess">
            <a:avLst/>
          </a:prstGeom>
          <a:solidFill>
            <a:srgbClr val="00B0F0"/>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pic>
        <p:nvPicPr>
          <p:cNvPr id="4" name="Picture 3">
            <a:extLst>
              <a:ext uri="{FF2B5EF4-FFF2-40B4-BE49-F238E27FC236}">
                <a16:creationId xmlns:a16="http://schemas.microsoft.com/office/drawing/2014/main" id="{D770AAF7-54ED-D270-12D9-AFA3A970A7AE}"/>
              </a:ext>
            </a:extLst>
          </p:cNvPr>
          <p:cNvPicPr>
            <a:picLocks noChangeAspect="1"/>
          </p:cNvPicPr>
          <p:nvPr/>
        </p:nvPicPr>
        <p:blipFill>
          <a:blip r:embed="rId4"/>
          <a:stretch>
            <a:fillRect/>
          </a:stretch>
        </p:blipFill>
        <p:spPr>
          <a:xfrm>
            <a:off x="87128" y="3858669"/>
            <a:ext cx="2869385" cy="2533824"/>
          </a:xfrm>
          <a:prstGeom prst="rect">
            <a:avLst/>
          </a:prstGeom>
          <a:ln w="38100">
            <a:solidFill>
              <a:schemeClr val="bg2"/>
            </a:solidFill>
          </a:ln>
        </p:spPr>
      </p:pic>
      <p:pic>
        <p:nvPicPr>
          <p:cNvPr id="6" name="Picture 5">
            <a:extLst>
              <a:ext uri="{FF2B5EF4-FFF2-40B4-BE49-F238E27FC236}">
                <a16:creationId xmlns:a16="http://schemas.microsoft.com/office/drawing/2014/main" id="{8E501EF7-FADE-C6CA-E9F9-699AFD6592AB}"/>
              </a:ext>
            </a:extLst>
          </p:cNvPr>
          <p:cNvPicPr>
            <a:picLocks noChangeAspect="1"/>
          </p:cNvPicPr>
          <p:nvPr/>
        </p:nvPicPr>
        <p:blipFill>
          <a:blip r:embed="rId5"/>
          <a:stretch>
            <a:fillRect/>
          </a:stretch>
        </p:blipFill>
        <p:spPr>
          <a:xfrm>
            <a:off x="3252833" y="3849403"/>
            <a:ext cx="2538320" cy="2538320"/>
          </a:xfrm>
          <a:prstGeom prst="rect">
            <a:avLst/>
          </a:prstGeom>
          <a:ln w="38100">
            <a:solidFill>
              <a:schemeClr val="bg2"/>
            </a:solidFill>
          </a:ln>
        </p:spPr>
      </p:pic>
      <p:sp>
        <p:nvSpPr>
          <p:cNvPr id="8" name="Right Arrow 7">
            <a:extLst>
              <a:ext uri="{FF2B5EF4-FFF2-40B4-BE49-F238E27FC236}">
                <a16:creationId xmlns:a16="http://schemas.microsoft.com/office/drawing/2014/main" id="{1BE7D6C1-8F52-1BB1-546B-A3EEFBC22CE0}"/>
              </a:ext>
            </a:extLst>
          </p:cNvPr>
          <p:cNvSpPr/>
          <p:nvPr/>
        </p:nvSpPr>
        <p:spPr>
          <a:xfrm>
            <a:off x="2747529" y="3963329"/>
            <a:ext cx="770734" cy="421233"/>
          </a:xfrm>
          <a:prstGeom prst="rightArrow">
            <a:avLst/>
          </a:prstGeom>
          <a:solidFill>
            <a:schemeClr val="tx1"/>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9" name="TextBox 8">
            <a:extLst>
              <a:ext uri="{FF2B5EF4-FFF2-40B4-BE49-F238E27FC236}">
                <a16:creationId xmlns:a16="http://schemas.microsoft.com/office/drawing/2014/main" id="{086541EA-7C5A-5BD7-1603-C79BE0AA9861}"/>
              </a:ext>
            </a:extLst>
          </p:cNvPr>
          <p:cNvSpPr txBox="1"/>
          <p:nvPr/>
        </p:nvSpPr>
        <p:spPr>
          <a:xfrm>
            <a:off x="5226782" y="6581000"/>
            <a:ext cx="1734213" cy="276999"/>
          </a:xfrm>
          <a:prstGeom prst="rect">
            <a:avLst/>
          </a:prstGeom>
          <a:noFill/>
        </p:spPr>
        <p:txBody>
          <a:bodyPr wrap="square" rtlCol="0">
            <a:spAutoFit/>
          </a:bodyPr>
          <a:lstStyle/>
          <a:p>
            <a:pPr algn="ctr"/>
            <a:r>
              <a:rPr lang="en-US" sz="1200" dirty="0" err="1">
                <a:latin typeface="Arial" panose="020B0604020202020204" pitchFamily="34" charset="0"/>
                <a:cs typeface="Arial" panose="020B0604020202020204" pitchFamily="34" charset="0"/>
              </a:rPr>
              <a:t>tirsi.prebibaj@cern.ch</a:t>
            </a:r>
            <a:endParaRPr lang="el-GR" sz="1400" dirty="0">
              <a:latin typeface="Arial" panose="020B0604020202020204" pitchFamily="34" charset="0"/>
              <a:cs typeface="Arial" panose="020B0604020202020204" pitchFamily="34" charset="0"/>
            </a:endParaRPr>
          </a:p>
        </p:txBody>
      </p:sp>
      <p:sp>
        <p:nvSpPr>
          <p:cNvPr id="28" name="TextBox 27">
            <a:extLst>
              <a:ext uri="{FF2B5EF4-FFF2-40B4-BE49-F238E27FC236}">
                <a16:creationId xmlns:a16="http://schemas.microsoft.com/office/drawing/2014/main" id="{47CCC3FB-C291-1D4C-BD6F-71D315DE8CC4}"/>
              </a:ext>
            </a:extLst>
          </p:cNvPr>
          <p:cNvSpPr txBox="1"/>
          <p:nvPr/>
        </p:nvSpPr>
        <p:spPr>
          <a:xfrm>
            <a:off x="-2" y="6597748"/>
            <a:ext cx="3201305" cy="276999"/>
          </a:xfrm>
          <a:prstGeom prst="rect">
            <a:avLst/>
          </a:prstGeom>
          <a:noFill/>
        </p:spPr>
        <p:txBody>
          <a:bodyPr wrap="square" rtlCol="0">
            <a:spAutoFit/>
          </a:bodyPr>
          <a:lstStyle/>
          <a:p>
            <a:r>
              <a:rPr lang="en-US" sz="1200" dirty="0">
                <a:latin typeface="Arial" panose="020B0604020202020204" pitchFamily="34" charset="0"/>
                <a:cs typeface="Arial" panose="020B0604020202020204" pitchFamily="34" charset="0"/>
              </a:rPr>
              <a:t>ATSOA 2024</a:t>
            </a:r>
            <a:endParaRPr lang="el-GR" sz="14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43756478"/>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par>
                                <p:cTn id="8" presetID="10" presetClass="entr" presetSubtype="0" fill="hold"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fade">
                                      <p:cBhvr>
                                        <p:cTn id="10" dur="500"/>
                                        <p:tgtEl>
                                          <p:spTgt spid="4"/>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fade">
                                      <p:cBhvr>
                                        <p:cTn id="13"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CD923B-BFDF-4601-7904-AA138F938414}"/>
              </a:ext>
            </a:extLst>
          </p:cNvPr>
          <p:cNvSpPr>
            <a:spLocks noGrp="1"/>
          </p:cNvSpPr>
          <p:nvPr>
            <p:ph type="title"/>
          </p:nvPr>
        </p:nvSpPr>
        <p:spPr/>
        <p:txBody>
          <a:bodyPr>
            <a:normAutofit fontScale="90000"/>
          </a:bodyPr>
          <a:lstStyle/>
          <a:p>
            <a:r>
              <a:rPr lang="en-CH" dirty="0">
                <a:latin typeface="Arial" panose="020B0604020202020204" pitchFamily="34" charset="0"/>
                <a:cs typeface="Arial" panose="020B0604020202020204" pitchFamily="34" charset="0"/>
              </a:rPr>
              <a:t>Devices</a:t>
            </a:r>
          </a:p>
        </p:txBody>
      </p:sp>
      <p:sp>
        <p:nvSpPr>
          <p:cNvPr id="5" name="Slide Number Placeholder 4">
            <a:extLst>
              <a:ext uri="{FF2B5EF4-FFF2-40B4-BE49-F238E27FC236}">
                <a16:creationId xmlns:a16="http://schemas.microsoft.com/office/drawing/2014/main" id="{F412FD7E-45FD-5CD4-C710-2D82B5451A7E}"/>
              </a:ext>
            </a:extLst>
          </p:cNvPr>
          <p:cNvSpPr>
            <a:spLocks noGrp="1"/>
          </p:cNvSpPr>
          <p:nvPr>
            <p:ph type="sldNum" sz="quarter" idx="12"/>
          </p:nvPr>
        </p:nvSpPr>
        <p:spPr/>
        <p:txBody>
          <a:bodyPr/>
          <a:lstStyle/>
          <a:p>
            <a:r>
              <a:rPr lang="en-US" dirty="0"/>
              <a:t>4</a:t>
            </a:r>
            <a:endParaRPr lang="el-GR" dirty="0"/>
          </a:p>
        </p:txBody>
      </p:sp>
      <mc:AlternateContent xmlns:mc="http://schemas.openxmlformats.org/markup-compatibility/2006">
        <mc:Choice xmlns:a14="http://schemas.microsoft.com/office/drawing/2010/main" Requires="a14">
          <p:sp>
            <p:nvSpPr>
              <p:cNvPr id="7" name="TextBox 6">
                <a:extLst>
                  <a:ext uri="{FF2B5EF4-FFF2-40B4-BE49-F238E27FC236}">
                    <a16:creationId xmlns:a16="http://schemas.microsoft.com/office/drawing/2014/main" id="{EF5A60A4-DA33-119F-8BB4-BDDC6F3F9F19}"/>
                  </a:ext>
                </a:extLst>
              </p:cNvPr>
              <p:cNvSpPr txBox="1"/>
              <p:nvPr/>
            </p:nvSpPr>
            <p:spPr>
              <a:xfrm>
                <a:off x="5886995" y="766354"/>
                <a:ext cx="6017622" cy="5478423"/>
              </a:xfrm>
              <a:prstGeom prst="rect">
                <a:avLst/>
              </a:prstGeom>
              <a:noFill/>
            </p:spPr>
            <p:txBody>
              <a:bodyPr wrap="square" rtlCol="0">
                <a:spAutoFit/>
              </a:bodyPr>
              <a:lstStyle/>
              <a:p>
                <a:pPr marL="285750" indent="-285750">
                  <a:buFont typeface="Arial" panose="020B0604020202020204" pitchFamily="34" charset="0"/>
                  <a:buChar char="•"/>
                </a:pPr>
                <a:r>
                  <a:rPr lang="en-CH" sz="1400" b="1" dirty="0">
                    <a:solidFill>
                      <a:srgbClr val="00B050"/>
                    </a:solidFill>
                    <a:latin typeface="Arial" panose="020B0604020202020204" pitchFamily="34" charset="0"/>
                    <a:cs typeface="Arial" panose="020B0604020202020204" pitchFamily="34" charset="0"/>
                  </a:rPr>
                  <a:t>Beam Position Monitors (BPMs)</a:t>
                </a:r>
                <a:r>
                  <a:rPr lang="en-CH" sz="1400" dirty="0">
                    <a:latin typeface="Arial" panose="020B0604020202020204" pitchFamily="34" charset="0"/>
                    <a:cs typeface="Arial" panose="020B0604020202020204" pitchFamily="34" charset="0"/>
                  </a:rPr>
                  <a:t>: turn-by-turn measurement of the beam center of mass. 16 horizontal and 16 vertical for each ring. </a:t>
                </a:r>
              </a:p>
              <a:p>
                <a:pPr marL="285750" indent="-285750">
                  <a:buFont typeface="Arial" panose="020B0604020202020204" pitchFamily="34" charset="0"/>
                  <a:buChar char="•"/>
                </a:pPr>
                <a:endParaRPr lang="en-CH" sz="1400" dirty="0">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CH" sz="1400" b="1" dirty="0">
                    <a:solidFill>
                      <a:srgbClr val="7030A0"/>
                    </a:solidFill>
                    <a:latin typeface="Arial" panose="020B0604020202020204" pitchFamily="34" charset="0"/>
                    <a:cs typeface="Arial" panose="020B0604020202020204" pitchFamily="34" charset="0"/>
                  </a:rPr>
                  <a:t>Beam Current Transformer (BCT)</a:t>
                </a:r>
                <a:r>
                  <a:rPr lang="en-CH" sz="1400" dirty="0">
                    <a:latin typeface="Arial" panose="020B0604020202020204" pitchFamily="34" charset="0"/>
                    <a:cs typeface="Arial" panose="020B0604020202020204" pitchFamily="34" charset="0"/>
                  </a:rPr>
                  <a:t>: measures average beam current every </a:t>
                </a:r>
                <a14:m>
                  <m:oMath xmlns:m="http://schemas.openxmlformats.org/officeDocument/2006/math">
                    <m:r>
                      <a:rPr lang="en-US" sz="1400" b="0" i="1" smtClean="0">
                        <a:latin typeface="Cambria Math" panose="02040503050406030204" pitchFamily="18" charset="0"/>
                      </a:rPr>
                      <m:t>1</m:t>
                    </m:r>
                  </m:oMath>
                </a14:m>
                <a:r>
                  <a:rPr lang="en-CH" sz="1400" dirty="0">
                    <a:latin typeface="Arial" panose="020B0604020202020204" pitchFamily="34" charset="0"/>
                    <a:cs typeface="Arial" panose="020B0604020202020204" pitchFamily="34" charset="0"/>
                  </a:rPr>
                  <a:t>ms.</a:t>
                </a:r>
              </a:p>
              <a:p>
                <a:pPr marL="285750" indent="-285750">
                  <a:buFont typeface="Arial" panose="020B0604020202020204" pitchFamily="34" charset="0"/>
                  <a:buChar char="•"/>
                </a:pPr>
                <a:endParaRPr lang="en-CH" sz="1400" dirty="0">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CH" sz="1400" b="1" dirty="0">
                    <a:solidFill>
                      <a:srgbClr val="FF0000"/>
                    </a:solidFill>
                    <a:latin typeface="Arial" panose="020B0604020202020204" pitchFamily="34" charset="0"/>
                    <a:cs typeface="Arial" panose="020B0604020202020204" pitchFamily="34" charset="0"/>
                  </a:rPr>
                  <a:t>Wire Scanners (WS)</a:t>
                </a:r>
                <a:r>
                  <a:rPr lang="en-CH" sz="1400" dirty="0">
                    <a:latin typeface="Arial" panose="020B0604020202020204" pitchFamily="34" charset="0"/>
                    <a:cs typeface="Arial" panose="020B0604020202020204" pitchFamily="34" charset="0"/>
                  </a:rPr>
                  <a:t>: measurement of the horizontal and vertical beam profiles at most twice within the cycle. </a:t>
                </a:r>
              </a:p>
              <a:p>
                <a:pPr marL="285750" indent="-285750">
                  <a:buFont typeface="Arial" panose="020B0604020202020204" pitchFamily="34" charset="0"/>
                  <a:buChar char="•"/>
                </a:pPr>
                <a:endParaRPr lang="en-CH" sz="1400" dirty="0">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CH" sz="1400" b="1" dirty="0">
                    <a:solidFill>
                      <a:schemeClr val="accent2">
                        <a:lumMod val="75000"/>
                      </a:schemeClr>
                    </a:solidFill>
                    <a:latin typeface="Arial" panose="020B0604020202020204" pitchFamily="34" charset="0"/>
                    <a:cs typeface="Arial" panose="020B0604020202020204" pitchFamily="34" charset="0"/>
                  </a:rPr>
                  <a:t>Base-Band-tune pickup system (BBQ)</a:t>
                </a:r>
                <a:r>
                  <a:rPr lang="en-CH" sz="1400" dirty="0">
                    <a:latin typeface="Arial" panose="020B0604020202020204" pitchFamily="34" charset="0"/>
                    <a:cs typeface="Arial" panose="020B0604020202020204" pitchFamily="34" charset="0"/>
                  </a:rPr>
                  <a:t>: tune measurement by exciting the beam with a transverse damper (by applying a frequency chirp) and recording the turn-by-turb data through a pickup. Tune is extracted by FFT algorithms. </a:t>
                </a:r>
              </a:p>
              <a:p>
                <a:pPr marL="285750" indent="-285750">
                  <a:buFont typeface="Arial" panose="020B0604020202020204" pitchFamily="34" charset="0"/>
                  <a:buChar char="•"/>
                </a:pPr>
                <a:endParaRPr lang="en-CH" sz="1400" dirty="0">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CH" sz="1400" b="1" dirty="0">
                    <a:solidFill>
                      <a:srgbClr val="00B0F0"/>
                    </a:solidFill>
                    <a:latin typeface="Arial" panose="020B0604020202020204" pitchFamily="34" charset="0"/>
                    <a:cs typeface="Arial" panose="020B0604020202020204" pitchFamily="34" charset="0"/>
                  </a:rPr>
                  <a:t>Tomoscope</a:t>
                </a:r>
                <a:r>
                  <a:rPr lang="en-CH" sz="1400" dirty="0">
                    <a:latin typeface="Arial" panose="020B0604020202020204" pitchFamily="34" charset="0"/>
                    <a:cs typeface="Arial" panose="020B0604020202020204" pitchFamily="34" charset="0"/>
                  </a:rPr>
                  <a:t>: longitudinal phase space reconstruction. The longitudinal profile measurements over many turns correspond to different projections of the phase space at different angles (due to the synchrotron motion). By properly combining these profiles, the 2-D longitudinal phase space is reconstructed (like tomography).</a:t>
                </a:r>
              </a:p>
              <a:p>
                <a:pPr marL="285750" indent="-285750">
                  <a:buFont typeface="Arial" panose="020B0604020202020204" pitchFamily="34" charset="0"/>
                  <a:buChar char="•"/>
                </a:pPr>
                <a:endParaRPr lang="en-CH" sz="1400" dirty="0">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CH" sz="1400" b="1" dirty="0">
                    <a:solidFill>
                      <a:srgbClr val="002060"/>
                    </a:solidFill>
                    <a:latin typeface="Arial" panose="020B0604020202020204" pitchFamily="34" charset="0"/>
                    <a:cs typeface="Arial" panose="020B0604020202020204" pitchFamily="34" charset="0"/>
                  </a:rPr>
                  <a:t>Radio-Frequency cavities (RF)</a:t>
                </a:r>
                <a:r>
                  <a:rPr lang="en-CH" sz="1400" dirty="0">
                    <a:latin typeface="Arial" panose="020B0604020202020204" pitchFamily="34" charset="0"/>
                    <a:cs typeface="Arial" panose="020B0604020202020204" pitchFamily="34" charset="0"/>
                  </a:rPr>
                  <a:t>: for acceleration, longitudinal control (blow-up, higher harmonics, etc.).</a:t>
                </a:r>
              </a:p>
              <a:p>
                <a:pPr marL="285750" indent="-285750">
                  <a:buFont typeface="Arial" panose="020B0604020202020204" pitchFamily="34" charset="0"/>
                  <a:buChar char="•"/>
                </a:pPr>
                <a:endParaRPr lang="en-CH" sz="1400" dirty="0">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CH" sz="1400" dirty="0">
                    <a:latin typeface="Arial" panose="020B0604020202020204" pitchFamily="34" charset="0"/>
                    <a:cs typeface="Arial" panose="020B0604020202020204" pitchFamily="34" charset="0"/>
                  </a:rPr>
                  <a:t>Plenty of quadrupole, sextupole and octupole correctors (normal and skew).</a:t>
                </a:r>
              </a:p>
            </p:txBody>
          </p:sp>
        </mc:Choice>
        <mc:Fallback>
          <p:sp>
            <p:nvSpPr>
              <p:cNvPr id="7" name="TextBox 6">
                <a:extLst>
                  <a:ext uri="{FF2B5EF4-FFF2-40B4-BE49-F238E27FC236}">
                    <a16:creationId xmlns:a16="http://schemas.microsoft.com/office/drawing/2014/main" id="{EF5A60A4-DA33-119F-8BB4-BDDC6F3F9F19}"/>
                  </a:ext>
                </a:extLst>
              </p:cNvPr>
              <p:cNvSpPr txBox="1">
                <a:spLocks noRot="1" noChangeAspect="1" noMove="1" noResize="1" noEditPoints="1" noAdjustHandles="1" noChangeArrowheads="1" noChangeShapeType="1" noTextEdit="1"/>
              </p:cNvSpPr>
              <p:nvPr/>
            </p:nvSpPr>
            <p:spPr>
              <a:xfrm>
                <a:off x="5886995" y="766354"/>
                <a:ext cx="6017622" cy="5478423"/>
              </a:xfrm>
              <a:prstGeom prst="rect">
                <a:avLst/>
              </a:prstGeom>
              <a:blipFill>
                <a:blip r:embed="rId2"/>
                <a:stretch>
                  <a:fillRect l="-211" t="-231" r="-842" b="-231"/>
                </a:stretch>
              </a:blipFill>
            </p:spPr>
            <p:txBody>
              <a:bodyPr/>
              <a:lstStyle/>
              <a:p>
                <a:r>
                  <a:rPr lang="en-CH">
                    <a:noFill/>
                  </a:rPr>
                  <a:t> </a:t>
                </a:r>
              </a:p>
            </p:txBody>
          </p:sp>
        </mc:Fallback>
      </mc:AlternateContent>
      <p:pic>
        <p:nvPicPr>
          <p:cNvPr id="11" name="Picture 10">
            <a:extLst>
              <a:ext uri="{FF2B5EF4-FFF2-40B4-BE49-F238E27FC236}">
                <a16:creationId xmlns:a16="http://schemas.microsoft.com/office/drawing/2014/main" id="{75CA1D29-BAE6-9B43-63BC-C9EF58673945}"/>
              </a:ext>
            </a:extLst>
          </p:cNvPr>
          <p:cNvPicPr>
            <a:picLocks noChangeAspect="1"/>
          </p:cNvPicPr>
          <p:nvPr/>
        </p:nvPicPr>
        <p:blipFill>
          <a:blip r:embed="rId3"/>
          <a:stretch>
            <a:fillRect/>
          </a:stretch>
        </p:blipFill>
        <p:spPr>
          <a:xfrm>
            <a:off x="104501" y="766354"/>
            <a:ext cx="5669279" cy="4565150"/>
          </a:xfrm>
          <a:prstGeom prst="rect">
            <a:avLst/>
          </a:prstGeom>
        </p:spPr>
      </p:pic>
      <p:sp>
        <p:nvSpPr>
          <p:cNvPr id="12" name="Oval 11">
            <a:extLst>
              <a:ext uri="{FF2B5EF4-FFF2-40B4-BE49-F238E27FC236}">
                <a16:creationId xmlns:a16="http://schemas.microsoft.com/office/drawing/2014/main" id="{83602D3B-BBE1-8A7E-65E4-4BAB9AF8EAD0}"/>
              </a:ext>
            </a:extLst>
          </p:cNvPr>
          <p:cNvSpPr/>
          <p:nvPr/>
        </p:nvSpPr>
        <p:spPr>
          <a:xfrm>
            <a:off x="3814355" y="4433592"/>
            <a:ext cx="182879" cy="181951"/>
          </a:xfrm>
          <a:prstGeom prst="ellipse">
            <a:avLst/>
          </a:prstGeom>
          <a:solidFill>
            <a:srgbClr val="00B050"/>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13" name="Oval 12">
            <a:extLst>
              <a:ext uri="{FF2B5EF4-FFF2-40B4-BE49-F238E27FC236}">
                <a16:creationId xmlns:a16="http://schemas.microsoft.com/office/drawing/2014/main" id="{939939C3-61DD-10E5-802A-617D82EFE385}"/>
              </a:ext>
            </a:extLst>
          </p:cNvPr>
          <p:cNvSpPr/>
          <p:nvPr/>
        </p:nvSpPr>
        <p:spPr>
          <a:xfrm>
            <a:off x="4319448" y="3915432"/>
            <a:ext cx="182879" cy="181951"/>
          </a:xfrm>
          <a:prstGeom prst="ellipse">
            <a:avLst/>
          </a:prstGeom>
          <a:solidFill>
            <a:srgbClr val="00B050"/>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14" name="Oval 13">
            <a:extLst>
              <a:ext uri="{FF2B5EF4-FFF2-40B4-BE49-F238E27FC236}">
                <a16:creationId xmlns:a16="http://schemas.microsoft.com/office/drawing/2014/main" id="{C0D19991-D4B5-CA6C-5DAA-C1DCDF97B474}"/>
              </a:ext>
            </a:extLst>
          </p:cNvPr>
          <p:cNvSpPr/>
          <p:nvPr/>
        </p:nvSpPr>
        <p:spPr>
          <a:xfrm>
            <a:off x="4606834" y="3247049"/>
            <a:ext cx="182879" cy="181951"/>
          </a:xfrm>
          <a:prstGeom prst="ellipse">
            <a:avLst/>
          </a:prstGeom>
          <a:solidFill>
            <a:srgbClr val="00B050"/>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15" name="Oval 14">
            <a:extLst>
              <a:ext uri="{FF2B5EF4-FFF2-40B4-BE49-F238E27FC236}">
                <a16:creationId xmlns:a16="http://schemas.microsoft.com/office/drawing/2014/main" id="{4B1E127B-E3C6-CDBB-361E-38D4354C234F}"/>
              </a:ext>
            </a:extLst>
          </p:cNvPr>
          <p:cNvSpPr/>
          <p:nvPr/>
        </p:nvSpPr>
        <p:spPr>
          <a:xfrm>
            <a:off x="4606833" y="2474163"/>
            <a:ext cx="182879" cy="181951"/>
          </a:xfrm>
          <a:prstGeom prst="ellipse">
            <a:avLst/>
          </a:prstGeom>
          <a:solidFill>
            <a:srgbClr val="00B050"/>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16" name="Oval 15">
            <a:extLst>
              <a:ext uri="{FF2B5EF4-FFF2-40B4-BE49-F238E27FC236}">
                <a16:creationId xmlns:a16="http://schemas.microsoft.com/office/drawing/2014/main" id="{39282263-A971-AD41-AF06-DA5CC1FE68D0}"/>
              </a:ext>
            </a:extLst>
          </p:cNvPr>
          <p:cNvSpPr/>
          <p:nvPr/>
        </p:nvSpPr>
        <p:spPr>
          <a:xfrm>
            <a:off x="4310735" y="1838437"/>
            <a:ext cx="182879" cy="181951"/>
          </a:xfrm>
          <a:prstGeom prst="ellipse">
            <a:avLst/>
          </a:prstGeom>
          <a:solidFill>
            <a:srgbClr val="00B050"/>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17" name="Oval 16">
            <a:extLst>
              <a:ext uri="{FF2B5EF4-FFF2-40B4-BE49-F238E27FC236}">
                <a16:creationId xmlns:a16="http://schemas.microsoft.com/office/drawing/2014/main" id="{A2183C49-B8B5-DAC8-3403-475C1962E387}"/>
              </a:ext>
            </a:extLst>
          </p:cNvPr>
          <p:cNvSpPr/>
          <p:nvPr/>
        </p:nvSpPr>
        <p:spPr>
          <a:xfrm>
            <a:off x="3814355" y="1315924"/>
            <a:ext cx="182879" cy="181951"/>
          </a:xfrm>
          <a:prstGeom prst="ellipse">
            <a:avLst/>
          </a:prstGeom>
          <a:solidFill>
            <a:srgbClr val="00B050"/>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18" name="Oval 17">
            <a:extLst>
              <a:ext uri="{FF2B5EF4-FFF2-40B4-BE49-F238E27FC236}">
                <a16:creationId xmlns:a16="http://schemas.microsoft.com/office/drawing/2014/main" id="{78FB188A-E764-7329-5B4F-63CDB49B734F}"/>
              </a:ext>
            </a:extLst>
          </p:cNvPr>
          <p:cNvSpPr/>
          <p:nvPr/>
        </p:nvSpPr>
        <p:spPr>
          <a:xfrm>
            <a:off x="3143795" y="983155"/>
            <a:ext cx="182879" cy="181951"/>
          </a:xfrm>
          <a:prstGeom prst="ellipse">
            <a:avLst/>
          </a:prstGeom>
          <a:solidFill>
            <a:srgbClr val="00B050"/>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19" name="Oval 18">
            <a:extLst>
              <a:ext uri="{FF2B5EF4-FFF2-40B4-BE49-F238E27FC236}">
                <a16:creationId xmlns:a16="http://schemas.microsoft.com/office/drawing/2014/main" id="{693FCA09-A2FC-CA38-1BDB-93C83B23A2C8}"/>
              </a:ext>
            </a:extLst>
          </p:cNvPr>
          <p:cNvSpPr/>
          <p:nvPr/>
        </p:nvSpPr>
        <p:spPr>
          <a:xfrm>
            <a:off x="2364378" y="983154"/>
            <a:ext cx="182879" cy="181951"/>
          </a:xfrm>
          <a:prstGeom prst="ellipse">
            <a:avLst/>
          </a:prstGeom>
          <a:solidFill>
            <a:srgbClr val="00B050"/>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20" name="Oval 19">
            <a:extLst>
              <a:ext uri="{FF2B5EF4-FFF2-40B4-BE49-F238E27FC236}">
                <a16:creationId xmlns:a16="http://schemas.microsoft.com/office/drawing/2014/main" id="{BF305B3D-0B3F-F7AD-5D54-8D137637D128}"/>
              </a:ext>
            </a:extLst>
          </p:cNvPr>
          <p:cNvSpPr/>
          <p:nvPr/>
        </p:nvSpPr>
        <p:spPr>
          <a:xfrm>
            <a:off x="1685110" y="1273774"/>
            <a:ext cx="182879" cy="181951"/>
          </a:xfrm>
          <a:prstGeom prst="ellipse">
            <a:avLst/>
          </a:prstGeom>
          <a:solidFill>
            <a:srgbClr val="00B050"/>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21" name="Oval 20">
            <a:extLst>
              <a:ext uri="{FF2B5EF4-FFF2-40B4-BE49-F238E27FC236}">
                <a16:creationId xmlns:a16="http://schemas.microsoft.com/office/drawing/2014/main" id="{3A900394-D3F5-2588-6BB1-64EBC6581BF9}"/>
              </a:ext>
            </a:extLst>
          </p:cNvPr>
          <p:cNvSpPr/>
          <p:nvPr/>
        </p:nvSpPr>
        <p:spPr>
          <a:xfrm>
            <a:off x="1101635" y="1791933"/>
            <a:ext cx="182879" cy="181951"/>
          </a:xfrm>
          <a:prstGeom prst="ellipse">
            <a:avLst/>
          </a:prstGeom>
          <a:solidFill>
            <a:srgbClr val="00B050"/>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22" name="Oval 21">
            <a:extLst>
              <a:ext uri="{FF2B5EF4-FFF2-40B4-BE49-F238E27FC236}">
                <a16:creationId xmlns:a16="http://schemas.microsoft.com/office/drawing/2014/main" id="{0BEC941D-1607-3A44-1EAB-88387EC13D0A}"/>
              </a:ext>
            </a:extLst>
          </p:cNvPr>
          <p:cNvSpPr/>
          <p:nvPr/>
        </p:nvSpPr>
        <p:spPr>
          <a:xfrm>
            <a:off x="827315" y="2474162"/>
            <a:ext cx="182879" cy="181951"/>
          </a:xfrm>
          <a:prstGeom prst="ellipse">
            <a:avLst/>
          </a:prstGeom>
          <a:solidFill>
            <a:srgbClr val="00B050"/>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23" name="Oval 22">
            <a:extLst>
              <a:ext uri="{FF2B5EF4-FFF2-40B4-BE49-F238E27FC236}">
                <a16:creationId xmlns:a16="http://schemas.microsoft.com/office/drawing/2014/main" id="{A196BB02-4EFA-1E08-AE32-906CDCD05A58}"/>
              </a:ext>
            </a:extLst>
          </p:cNvPr>
          <p:cNvSpPr/>
          <p:nvPr/>
        </p:nvSpPr>
        <p:spPr>
          <a:xfrm>
            <a:off x="827314" y="3209718"/>
            <a:ext cx="182879" cy="181951"/>
          </a:xfrm>
          <a:prstGeom prst="ellipse">
            <a:avLst/>
          </a:prstGeom>
          <a:solidFill>
            <a:srgbClr val="00B050"/>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24" name="Oval 23">
            <a:extLst>
              <a:ext uri="{FF2B5EF4-FFF2-40B4-BE49-F238E27FC236}">
                <a16:creationId xmlns:a16="http://schemas.microsoft.com/office/drawing/2014/main" id="{D2C3E355-023D-8589-53C6-A872353FD376}"/>
              </a:ext>
            </a:extLst>
          </p:cNvPr>
          <p:cNvSpPr/>
          <p:nvPr/>
        </p:nvSpPr>
        <p:spPr>
          <a:xfrm>
            <a:off x="1062444" y="3915432"/>
            <a:ext cx="182879" cy="181951"/>
          </a:xfrm>
          <a:prstGeom prst="ellipse">
            <a:avLst/>
          </a:prstGeom>
          <a:solidFill>
            <a:srgbClr val="00B050"/>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25" name="Oval 24">
            <a:extLst>
              <a:ext uri="{FF2B5EF4-FFF2-40B4-BE49-F238E27FC236}">
                <a16:creationId xmlns:a16="http://schemas.microsoft.com/office/drawing/2014/main" id="{E3D04AC3-96CA-18CA-FD57-23497D6121E7}"/>
              </a:ext>
            </a:extLst>
          </p:cNvPr>
          <p:cNvSpPr/>
          <p:nvPr/>
        </p:nvSpPr>
        <p:spPr>
          <a:xfrm>
            <a:off x="1593670" y="4433591"/>
            <a:ext cx="182879" cy="181951"/>
          </a:xfrm>
          <a:prstGeom prst="ellipse">
            <a:avLst/>
          </a:prstGeom>
          <a:solidFill>
            <a:srgbClr val="00B050"/>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26" name="Oval 25">
            <a:extLst>
              <a:ext uri="{FF2B5EF4-FFF2-40B4-BE49-F238E27FC236}">
                <a16:creationId xmlns:a16="http://schemas.microsoft.com/office/drawing/2014/main" id="{DA7F9A1E-274F-09D3-1E2E-AB08D2B0A72E}"/>
              </a:ext>
            </a:extLst>
          </p:cNvPr>
          <p:cNvSpPr/>
          <p:nvPr/>
        </p:nvSpPr>
        <p:spPr>
          <a:xfrm>
            <a:off x="3052355" y="4751455"/>
            <a:ext cx="182879" cy="181951"/>
          </a:xfrm>
          <a:prstGeom prst="ellipse">
            <a:avLst/>
          </a:prstGeom>
          <a:solidFill>
            <a:srgbClr val="00B050"/>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27" name="Oval 26">
            <a:extLst>
              <a:ext uri="{FF2B5EF4-FFF2-40B4-BE49-F238E27FC236}">
                <a16:creationId xmlns:a16="http://schemas.microsoft.com/office/drawing/2014/main" id="{ACF2DD41-33D2-B8D7-3456-93DF448C2E6B}"/>
              </a:ext>
            </a:extLst>
          </p:cNvPr>
          <p:cNvSpPr/>
          <p:nvPr/>
        </p:nvSpPr>
        <p:spPr>
          <a:xfrm>
            <a:off x="2364377" y="4751455"/>
            <a:ext cx="182879" cy="181951"/>
          </a:xfrm>
          <a:prstGeom prst="ellipse">
            <a:avLst/>
          </a:prstGeom>
          <a:solidFill>
            <a:srgbClr val="00B050"/>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29" name="Rectangle 28">
            <a:extLst>
              <a:ext uri="{FF2B5EF4-FFF2-40B4-BE49-F238E27FC236}">
                <a16:creationId xmlns:a16="http://schemas.microsoft.com/office/drawing/2014/main" id="{0586E18F-02D6-84B0-74C8-BB14788DCB9F}"/>
              </a:ext>
            </a:extLst>
          </p:cNvPr>
          <p:cNvSpPr/>
          <p:nvPr/>
        </p:nvSpPr>
        <p:spPr>
          <a:xfrm>
            <a:off x="2680058" y="893731"/>
            <a:ext cx="165468" cy="360796"/>
          </a:xfrm>
          <a:prstGeom prst="rect">
            <a:avLst/>
          </a:prstGeom>
          <a:solidFill>
            <a:srgbClr val="7030A0"/>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31" name="Extract 30">
            <a:extLst>
              <a:ext uri="{FF2B5EF4-FFF2-40B4-BE49-F238E27FC236}">
                <a16:creationId xmlns:a16="http://schemas.microsoft.com/office/drawing/2014/main" id="{3E539084-965D-F184-2094-B798FB02FA4A}"/>
              </a:ext>
            </a:extLst>
          </p:cNvPr>
          <p:cNvSpPr/>
          <p:nvPr/>
        </p:nvSpPr>
        <p:spPr>
          <a:xfrm rot="8151013">
            <a:off x="4125808" y="4097259"/>
            <a:ext cx="158312" cy="433383"/>
          </a:xfrm>
          <a:prstGeom prst="flowChartExtract">
            <a:avLst/>
          </a:prstGeom>
          <a:solidFill>
            <a:srgbClr val="FF0000"/>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32" name="Extract 31">
            <a:extLst>
              <a:ext uri="{FF2B5EF4-FFF2-40B4-BE49-F238E27FC236}">
                <a16:creationId xmlns:a16="http://schemas.microsoft.com/office/drawing/2014/main" id="{50B4BE5F-EA82-E944-0E00-0FA4C0ED72B8}"/>
              </a:ext>
            </a:extLst>
          </p:cNvPr>
          <p:cNvSpPr/>
          <p:nvPr/>
        </p:nvSpPr>
        <p:spPr>
          <a:xfrm rot="17677774">
            <a:off x="883953" y="2033994"/>
            <a:ext cx="158312" cy="433383"/>
          </a:xfrm>
          <a:prstGeom prst="flowChartExtract">
            <a:avLst/>
          </a:prstGeom>
          <a:solidFill>
            <a:srgbClr val="FF0000"/>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33" name="Extract 32">
            <a:extLst>
              <a:ext uri="{FF2B5EF4-FFF2-40B4-BE49-F238E27FC236}">
                <a16:creationId xmlns:a16="http://schemas.microsoft.com/office/drawing/2014/main" id="{AB7BC26D-D829-4C04-A6DB-09A5FE1A0A9D}"/>
              </a:ext>
            </a:extLst>
          </p:cNvPr>
          <p:cNvSpPr/>
          <p:nvPr/>
        </p:nvSpPr>
        <p:spPr>
          <a:xfrm rot="5400000">
            <a:off x="4639862" y="2725877"/>
            <a:ext cx="158312" cy="433383"/>
          </a:xfrm>
          <a:prstGeom prst="flowChartExtract">
            <a:avLst/>
          </a:prstGeom>
          <a:solidFill>
            <a:srgbClr val="FF0000"/>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35" name="4-point Star 34">
            <a:extLst>
              <a:ext uri="{FF2B5EF4-FFF2-40B4-BE49-F238E27FC236}">
                <a16:creationId xmlns:a16="http://schemas.microsoft.com/office/drawing/2014/main" id="{8ACA281E-E34D-7066-E643-F77189836119}"/>
              </a:ext>
            </a:extLst>
          </p:cNvPr>
          <p:cNvSpPr/>
          <p:nvPr/>
        </p:nvSpPr>
        <p:spPr>
          <a:xfrm rot="17387481">
            <a:off x="4471850" y="3435571"/>
            <a:ext cx="269966" cy="437505"/>
          </a:xfrm>
          <a:prstGeom prst="star4">
            <a:avLst/>
          </a:prstGeom>
          <a:solidFill>
            <a:schemeClr val="accent2">
              <a:lumMod val="60000"/>
              <a:lumOff val="40000"/>
            </a:schemeClr>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solidFill>
                <a:schemeClr val="accent2"/>
              </a:solidFill>
            </a:endParaRPr>
          </a:p>
        </p:txBody>
      </p:sp>
      <p:sp>
        <p:nvSpPr>
          <p:cNvPr id="36" name="4-point Star 35">
            <a:extLst>
              <a:ext uri="{FF2B5EF4-FFF2-40B4-BE49-F238E27FC236}">
                <a16:creationId xmlns:a16="http://schemas.microsoft.com/office/drawing/2014/main" id="{98470E7B-9E7F-6DF7-B38B-3F4423AFA234}"/>
              </a:ext>
            </a:extLst>
          </p:cNvPr>
          <p:cNvSpPr/>
          <p:nvPr/>
        </p:nvSpPr>
        <p:spPr>
          <a:xfrm rot="15975689">
            <a:off x="743916" y="2811255"/>
            <a:ext cx="269966" cy="437505"/>
          </a:xfrm>
          <a:prstGeom prst="star4">
            <a:avLst/>
          </a:prstGeom>
          <a:solidFill>
            <a:schemeClr val="accent2">
              <a:lumMod val="60000"/>
              <a:lumOff val="40000"/>
            </a:schemeClr>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solidFill>
                <a:schemeClr val="accent2"/>
              </a:solidFill>
            </a:endParaRPr>
          </a:p>
        </p:txBody>
      </p:sp>
      <p:sp>
        <p:nvSpPr>
          <p:cNvPr id="3" name="Process 2">
            <a:extLst>
              <a:ext uri="{FF2B5EF4-FFF2-40B4-BE49-F238E27FC236}">
                <a16:creationId xmlns:a16="http://schemas.microsoft.com/office/drawing/2014/main" id="{B29C4951-53DC-2167-CE6E-48421F532707}"/>
              </a:ext>
            </a:extLst>
          </p:cNvPr>
          <p:cNvSpPr/>
          <p:nvPr/>
        </p:nvSpPr>
        <p:spPr>
          <a:xfrm>
            <a:off x="2592971" y="791567"/>
            <a:ext cx="60960" cy="496388"/>
          </a:xfrm>
          <a:prstGeom prst="flowChartProcess">
            <a:avLst/>
          </a:prstGeom>
          <a:solidFill>
            <a:srgbClr val="00B0F0"/>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9" name="Diamond 8">
            <a:extLst>
              <a:ext uri="{FF2B5EF4-FFF2-40B4-BE49-F238E27FC236}">
                <a16:creationId xmlns:a16="http://schemas.microsoft.com/office/drawing/2014/main" id="{BC9F1202-F725-01E8-378E-CF73D6C81E92}"/>
              </a:ext>
            </a:extLst>
          </p:cNvPr>
          <p:cNvSpPr/>
          <p:nvPr/>
        </p:nvSpPr>
        <p:spPr>
          <a:xfrm rot="14873986">
            <a:off x="4508740" y="2013797"/>
            <a:ext cx="113219" cy="407445"/>
          </a:xfrm>
          <a:prstGeom prst="diamond">
            <a:avLst/>
          </a:prstGeom>
          <a:solidFill>
            <a:srgbClr val="002060"/>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10" name="Diamond 9">
            <a:extLst>
              <a:ext uri="{FF2B5EF4-FFF2-40B4-BE49-F238E27FC236}">
                <a16:creationId xmlns:a16="http://schemas.microsoft.com/office/drawing/2014/main" id="{1784F088-BEB9-0B7B-ABB0-3C760048477D}"/>
              </a:ext>
            </a:extLst>
          </p:cNvPr>
          <p:cNvSpPr/>
          <p:nvPr/>
        </p:nvSpPr>
        <p:spPr>
          <a:xfrm rot="12055478">
            <a:off x="3447940" y="994458"/>
            <a:ext cx="113219" cy="407445"/>
          </a:xfrm>
          <a:prstGeom prst="diamond">
            <a:avLst/>
          </a:prstGeom>
          <a:solidFill>
            <a:srgbClr val="002060"/>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28" name="Diamond 27">
            <a:extLst>
              <a:ext uri="{FF2B5EF4-FFF2-40B4-BE49-F238E27FC236}">
                <a16:creationId xmlns:a16="http://schemas.microsoft.com/office/drawing/2014/main" id="{DFD9C5E4-16C1-0153-9BAC-CBAD8333C60B}"/>
              </a:ext>
            </a:extLst>
          </p:cNvPr>
          <p:cNvSpPr/>
          <p:nvPr/>
        </p:nvSpPr>
        <p:spPr>
          <a:xfrm rot="14657414">
            <a:off x="991938" y="3531294"/>
            <a:ext cx="113219" cy="407445"/>
          </a:xfrm>
          <a:prstGeom prst="diamond">
            <a:avLst/>
          </a:prstGeom>
          <a:solidFill>
            <a:srgbClr val="002060"/>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4" name="TextBox 3">
            <a:extLst>
              <a:ext uri="{FF2B5EF4-FFF2-40B4-BE49-F238E27FC236}">
                <a16:creationId xmlns:a16="http://schemas.microsoft.com/office/drawing/2014/main" id="{3C26D39D-6FE3-9650-FD61-72EFE3596D9F}"/>
              </a:ext>
            </a:extLst>
          </p:cNvPr>
          <p:cNvSpPr txBox="1"/>
          <p:nvPr/>
        </p:nvSpPr>
        <p:spPr>
          <a:xfrm>
            <a:off x="5226782" y="6581000"/>
            <a:ext cx="1734213" cy="276999"/>
          </a:xfrm>
          <a:prstGeom prst="rect">
            <a:avLst/>
          </a:prstGeom>
          <a:noFill/>
        </p:spPr>
        <p:txBody>
          <a:bodyPr wrap="square" rtlCol="0">
            <a:spAutoFit/>
          </a:bodyPr>
          <a:lstStyle/>
          <a:p>
            <a:pPr algn="ctr"/>
            <a:r>
              <a:rPr lang="en-US" sz="1200" dirty="0" err="1">
                <a:latin typeface="Arial" panose="020B0604020202020204" pitchFamily="34" charset="0"/>
                <a:cs typeface="Arial" panose="020B0604020202020204" pitchFamily="34" charset="0"/>
              </a:rPr>
              <a:t>tirsi.prebibaj@cern.ch</a:t>
            </a:r>
            <a:endParaRPr lang="el-GR" sz="1400" dirty="0">
              <a:latin typeface="Arial" panose="020B0604020202020204" pitchFamily="34" charset="0"/>
              <a:cs typeface="Arial" panose="020B0604020202020204" pitchFamily="34" charset="0"/>
            </a:endParaRPr>
          </a:p>
        </p:txBody>
      </p:sp>
      <p:sp>
        <p:nvSpPr>
          <p:cNvPr id="8" name="TextBox 7">
            <a:extLst>
              <a:ext uri="{FF2B5EF4-FFF2-40B4-BE49-F238E27FC236}">
                <a16:creationId xmlns:a16="http://schemas.microsoft.com/office/drawing/2014/main" id="{F02E4E1D-9813-4D96-729D-CBBB1E2F92DD}"/>
              </a:ext>
            </a:extLst>
          </p:cNvPr>
          <p:cNvSpPr txBox="1"/>
          <p:nvPr/>
        </p:nvSpPr>
        <p:spPr>
          <a:xfrm>
            <a:off x="-2" y="6597748"/>
            <a:ext cx="3201305" cy="276999"/>
          </a:xfrm>
          <a:prstGeom prst="rect">
            <a:avLst/>
          </a:prstGeom>
          <a:noFill/>
        </p:spPr>
        <p:txBody>
          <a:bodyPr wrap="square" rtlCol="0">
            <a:spAutoFit/>
          </a:bodyPr>
          <a:lstStyle/>
          <a:p>
            <a:r>
              <a:rPr lang="en-US" sz="1200" dirty="0">
                <a:latin typeface="Arial" panose="020B0604020202020204" pitchFamily="34" charset="0"/>
                <a:cs typeface="Arial" panose="020B0604020202020204" pitchFamily="34" charset="0"/>
              </a:rPr>
              <a:t>ATSOA 2024</a:t>
            </a:r>
            <a:endParaRPr lang="el-GR" sz="14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688367123"/>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7">
                                            <p:txEl>
                                              <p:pRg st="12" end="12"/>
                                            </p:txEl>
                                          </p:spTgt>
                                        </p:tgtEl>
                                        <p:attrNameLst>
                                          <p:attrName>style.visibility</p:attrName>
                                        </p:attrNameLst>
                                      </p:cBhvr>
                                      <p:to>
                                        <p:strVal val="visible"/>
                                      </p:to>
                                    </p:set>
                                    <p:animEffect transition="in" filter="fade">
                                      <p:cBhvr>
                                        <p:cTn id="7" dur="500"/>
                                        <p:tgtEl>
                                          <p:spTgt spid="7">
                                            <p:txEl>
                                              <p:pRg st="12" end="1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F98A94-B671-E78F-7F7E-B1DFF0ADEA9F}"/>
              </a:ext>
            </a:extLst>
          </p:cNvPr>
          <p:cNvSpPr>
            <a:spLocks noGrp="1"/>
          </p:cNvSpPr>
          <p:nvPr>
            <p:ph type="title"/>
          </p:nvPr>
        </p:nvSpPr>
        <p:spPr/>
        <p:txBody>
          <a:bodyPr>
            <a:normAutofit fontScale="90000"/>
          </a:bodyPr>
          <a:lstStyle/>
          <a:p>
            <a:r>
              <a:rPr lang="en-CH" dirty="0">
                <a:latin typeface="Arial" panose="020B0604020202020204" pitchFamily="34" charset="0"/>
                <a:cs typeface="Arial" panose="020B0604020202020204" pitchFamily="34" charset="0"/>
              </a:rPr>
              <a:t>Injectors complex &amp; facilities </a:t>
            </a:r>
          </a:p>
        </p:txBody>
      </p:sp>
      <p:sp>
        <p:nvSpPr>
          <p:cNvPr id="5" name="Slide Number Placeholder 4">
            <a:extLst>
              <a:ext uri="{FF2B5EF4-FFF2-40B4-BE49-F238E27FC236}">
                <a16:creationId xmlns:a16="http://schemas.microsoft.com/office/drawing/2014/main" id="{7E60FBF1-F4D6-DBD3-E922-BAEAFDAD99FA}"/>
              </a:ext>
            </a:extLst>
          </p:cNvPr>
          <p:cNvSpPr>
            <a:spLocks noGrp="1"/>
          </p:cNvSpPr>
          <p:nvPr>
            <p:ph type="sldNum" sz="quarter" idx="12"/>
          </p:nvPr>
        </p:nvSpPr>
        <p:spPr/>
        <p:txBody>
          <a:bodyPr/>
          <a:lstStyle/>
          <a:p>
            <a:r>
              <a:rPr lang="en-US" dirty="0"/>
              <a:t>1</a:t>
            </a:r>
            <a:endParaRPr lang="el-GR" dirty="0"/>
          </a:p>
        </p:txBody>
      </p:sp>
      <p:pic>
        <p:nvPicPr>
          <p:cNvPr id="4098" name="Picture 2">
            <a:extLst>
              <a:ext uri="{FF2B5EF4-FFF2-40B4-BE49-F238E27FC236}">
                <a16:creationId xmlns:a16="http://schemas.microsoft.com/office/drawing/2014/main" id="{E04766D3-46CB-B431-CD77-C5B28203373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54900" y="637815"/>
            <a:ext cx="11082199" cy="5797953"/>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a:extLst>
              <a:ext uri="{FF2B5EF4-FFF2-40B4-BE49-F238E27FC236}">
                <a16:creationId xmlns:a16="http://schemas.microsoft.com/office/drawing/2014/main" id="{2B79AF1F-3E4C-94B4-21CC-7451F1DB8EE6}"/>
              </a:ext>
            </a:extLst>
          </p:cNvPr>
          <p:cNvSpPr txBox="1"/>
          <p:nvPr/>
        </p:nvSpPr>
        <p:spPr>
          <a:xfrm>
            <a:off x="5226782" y="6581000"/>
            <a:ext cx="1734213" cy="276999"/>
          </a:xfrm>
          <a:prstGeom prst="rect">
            <a:avLst/>
          </a:prstGeom>
          <a:noFill/>
        </p:spPr>
        <p:txBody>
          <a:bodyPr wrap="square" rtlCol="0">
            <a:spAutoFit/>
          </a:bodyPr>
          <a:lstStyle/>
          <a:p>
            <a:pPr algn="ctr"/>
            <a:r>
              <a:rPr lang="en-US" sz="1200" dirty="0" err="1">
                <a:latin typeface="Arial" panose="020B0604020202020204" pitchFamily="34" charset="0"/>
                <a:cs typeface="Arial" panose="020B0604020202020204" pitchFamily="34" charset="0"/>
              </a:rPr>
              <a:t>tirsi.prebibaj@cern.ch</a:t>
            </a:r>
            <a:endParaRPr lang="el-GR" sz="1400" dirty="0">
              <a:latin typeface="Arial" panose="020B0604020202020204" pitchFamily="34" charset="0"/>
              <a:cs typeface="Arial" panose="020B0604020202020204" pitchFamily="34" charset="0"/>
            </a:endParaRPr>
          </a:p>
        </p:txBody>
      </p:sp>
      <p:sp>
        <p:nvSpPr>
          <p:cNvPr id="4" name="TextBox 3">
            <a:extLst>
              <a:ext uri="{FF2B5EF4-FFF2-40B4-BE49-F238E27FC236}">
                <a16:creationId xmlns:a16="http://schemas.microsoft.com/office/drawing/2014/main" id="{78C81A90-B3C4-4E4C-3B1D-A72A2A24F013}"/>
              </a:ext>
            </a:extLst>
          </p:cNvPr>
          <p:cNvSpPr txBox="1"/>
          <p:nvPr/>
        </p:nvSpPr>
        <p:spPr>
          <a:xfrm>
            <a:off x="-2" y="6597748"/>
            <a:ext cx="3201305" cy="276999"/>
          </a:xfrm>
          <a:prstGeom prst="rect">
            <a:avLst/>
          </a:prstGeom>
          <a:noFill/>
        </p:spPr>
        <p:txBody>
          <a:bodyPr wrap="square" rtlCol="0">
            <a:spAutoFit/>
          </a:bodyPr>
          <a:lstStyle/>
          <a:p>
            <a:r>
              <a:rPr lang="en-US" sz="1200" dirty="0">
                <a:latin typeface="Arial" panose="020B0604020202020204" pitchFamily="34" charset="0"/>
                <a:cs typeface="Arial" panose="020B0604020202020204" pitchFamily="34" charset="0"/>
              </a:rPr>
              <a:t>ATSOA 2024</a:t>
            </a:r>
            <a:endParaRPr lang="el-GR" sz="14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959775568"/>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734A3A-816C-A6AF-4FE6-81F09710773A}"/>
              </a:ext>
            </a:extLst>
          </p:cNvPr>
          <p:cNvSpPr>
            <a:spLocks noGrp="1"/>
          </p:cNvSpPr>
          <p:nvPr>
            <p:ph type="title"/>
          </p:nvPr>
        </p:nvSpPr>
        <p:spPr/>
        <p:txBody>
          <a:bodyPr>
            <a:normAutofit fontScale="90000"/>
          </a:bodyPr>
          <a:lstStyle/>
          <a:p>
            <a:r>
              <a:rPr lang="en-CH" dirty="0">
                <a:latin typeface="Arial" panose="020B0604020202020204" pitchFamily="34" charset="0"/>
                <a:cs typeface="Arial" panose="020B0604020202020204" pitchFamily="34" charset="0"/>
              </a:rPr>
              <a:t>Beam Dynamics</a:t>
            </a:r>
          </a:p>
        </p:txBody>
      </p:sp>
      <p:sp>
        <p:nvSpPr>
          <p:cNvPr id="5" name="Slide Number Placeholder 4">
            <a:extLst>
              <a:ext uri="{FF2B5EF4-FFF2-40B4-BE49-F238E27FC236}">
                <a16:creationId xmlns:a16="http://schemas.microsoft.com/office/drawing/2014/main" id="{851581E8-3716-CF6D-4F66-AE99CB576971}"/>
              </a:ext>
            </a:extLst>
          </p:cNvPr>
          <p:cNvSpPr>
            <a:spLocks noGrp="1"/>
          </p:cNvSpPr>
          <p:nvPr>
            <p:ph type="sldNum" sz="quarter" idx="12"/>
          </p:nvPr>
        </p:nvSpPr>
        <p:spPr/>
        <p:txBody>
          <a:bodyPr/>
          <a:lstStyle/>
          <a:p>
            <a:r>
              <a:rPr lang="en-US" dirty="0"/>
              <a:t>5</a:t>
            </a:r>
            <a:endParaRPr lang="el-GR" dirty="0"/>
          </a:p>
        </p:txBody>
      </p:sp>
      <p:pic>
        <p:nvPicPr>
          <p:cNvPr id="1026" name="Picture 2">
            <a:extLst>
              <a:ext uri="{FF2B5EF4-FFF2-40B4-BE49-F238E27FC236}">
                <a16:creationId xmlns:a16="http://schemas.microsoft.com/office/drawing/2014/main" id="{DADB9761-9AC2-F5C4-7015-2400FC44764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511470" y="1334726"/>
            <a:ext cx="2749590" cy="1987988"/>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2">
            <a:extLst>
              <a:ext uri="{FF2B5EF4-FFF2-40B4-BE49-F238E27FC236}">
                <a16:creationId xmlns:a16="http://schemas.microsoft.com/office/drawing/2014/main" id="{A5C5D26B-5D60-87E0-7ADB-0841C45CABAC}"/>
              </a:ext>
            </a:extLst>
          </p:cNvPr>
          <p:cNvPicPr>
            <a:picLocks noChangeAspect="1"/>
          </p:cNvPicPr>
          <p:nvPr/>
        </p:nvPicPr>
        <p:blipFill>
          <a:blip r:embed="rId3"/>
          <a:stretch>
            <a:fillRect/>
          </a:stretch>
        </p:blipFill>
        <p:spPr>
          <a:xfrm>
            <a:off x="233965" y="1276970"/>
            <a:ext cx="2834099" cy="2063776"/>
          </a:xfrm>
          <a:prstGeom prst="rect">
            <a:avLst/>
          </a:prstGeom>
        </p:spPr>
      </p:pic>
      <p:sp>
        <p:nvSpPr>
          <p:cNvPr id="4" name="TextBox 3">
            <a:extLst>
              <a:ext uri="{FF2B5EF4-FFF2-40B4-BE49-F238E27FC236}">
                <a16:creationId xmlns:a16="http://schemas.microsoft.com/office/drawing/2014/main" id="{F0CF8503-3CB9-3A5E-7449-61A9E43FB09C}"/>
              </a:ext>
            </a:extLst>
          </p:cNvPr>
          <p:cNvSpPr txBox="1"/>
          <p:nvPr/>
        </p:nvSpPr>
        <p:spPr>
          <a:xfrm>
            <a:off x="1053906" y="995278"/>
            <a:ext cx="1651437" cy="369332"/>
          </a:xfrm>
          <a:prstGeom prst="rect">
            <a:avLst/>
          </a:prstGeom>
          <a:noFill/>
        </p:spPr>
        <p:txBody>
          <a:bodyPr wrap="square" rtlCol="0">
            <a:spAutoFit/>
          </a:bodyPr>
          <a:lstStyle/>
          <a:p>
            <a:r>
              <a:rPr lang="en-CH" dirty="0">
                <a:latin typeface="Arial" panose="020B0604020202020204" pitchFamily="34" charset="0"/>
                <a:cs typeface="Arial" panose="020B0604020202020204" pitchFamily="34" charset="0"/>
              </a:rPr>
              <a:t>Space Charge</a:t>
            </a:r>
          </a:p>
        </p:txBody>
      </p:sp>
      <p:sp>
        <p:nvSpPr>
          <p:cNvPr id="7" name="TextBox 6">
            <a:extLst>
              <a:ext uri="{FF2B5EF4-FFF2-40B4-BE49-F238E27FC236}">
                <a16:creationId xmlns:a16="http://schemas.microsoft.com/office/drawing/2014/main" id="{BF8EFEAB-44D1-73E2-C9DF-3CDE95084D49}"/>
              </a:ext>
            </a:extLst>
          </p:cNvPr>
          <p:cNvSpPr txBox="1"/>
          <p:nvPr/>
        </p:nvSpPr>
        <p:spPr>
          <a:xfrm>
            <a:off x="4291749" y="1027064"/>
            <a:ext cx="1651437" cy="369332"/>
          </a:xfrm>
          <a:prstGeom prst="rect">
            <a:avLst/>
          </a:prstGeom>
          <a:noFill/>
        </p:spPr>
        <p:txBody>
          <a:bodyPr wrap="square" rtlCol="0">
            <a:spAutoFit/>
          </a:bodyPr>
          <a:lstStyle/>
          <a:p>
            <a:r>
              <a:rPr lang="en-CH" dirty="0">
                <a:latin typeface="Arial" panose="020B0604020202020204" pitchFamily="34" charset="0"/>
                <a:cs typeface="Arial" panose="020B0604020202020204" pitchFamily="34" charset="0"/>
              </a:rPr>
              <a:t>Resonances</a:t>
            </a:r>
          </a:p>
        </p:txBody>
      </p:sp>
      <p:pic>
        <p:nvPicPr>
          <p:cNvPr id="8" name="Picture 7">
            <a:extLst>
              <a:ext uri="{FF2B5EF4-FFF2-40B4-BE49-F238E27FC236}">
                <a16:creationId xmlns:a16="http://schemas.microsoft.com/office/drawing/2014/main" id="{B4358B0E-6E59-E62F-FE1A-49520B4C54E2}"/>
              </a:ext>
            </a:extLst>
          </p:cNvPr>
          <p:cNvPicPr>
            <a:picLocks noChangeAspect="1"/>
          </p:cNvPicPr>
          <p:nvPr/>
        </p:nvPicPr>
        <p:blipFill>
          <a:blip r:embed="rId4"/>
          <a:stretch>
            <a:fillRect/>
          </a:stretch>
        </p:blipFill>
        <p:spPr>
          <a:xfrm>
            <a:off x="7541183" y="4218793"/>
            <a:ext cx="2721091" cy="2176872"/>
          </a:xfrm>
          <a:prstGeom prst="rect">
            <a:avLst/>
          </a:prstGeom>
        </p:spPr>
      </p:pic>
      <p:sp>
        <p:nvSpPr>
          <p:cNvPr id="9" name="TextBox 8">
            <a:extLst>
              <a:ext uri="{FF2B5EF4-FFF2-40B4-BE49-F238E27FC236}">
                <a16:creationId xmlns:a16="http://schemas.microsoft.com/office/drawing/2014/main" id="{C7BDC062-2CAB-D896-02EE-42F3FD0223AE}"/>
              </a:ext>
            </a:extLst>
          </p:cNvPr>
          <p:cNvSpPr txBox="1"/>
          <p:nvPr/>
        </p:nvSpPr>
        <p:spPr>
          <a:xfrm>
            <a:off x="8495088" y="3948810"/>
            <a:ext cx="1130309" cy="307777"/>
          </a:xfrm>
          <a:prstGeom prst="rect">
            <a:avLst/>
          </a:prstGeom>
          <a:noFill/>
        </p:spPr>
        <p:txBody>
          <a:bodyPr wrap="square" rtlCol="0">
            <a:spAutoFit/>
          </a:bodyPr>
          <a:lstStyle/>
          <a:p>
            <a:r>
              <a:rPr lang="en-CH" sz="1400" dirty="0">
                <a:latin typeface="Arial" panose="020B0604020202020204" pitchFamily="34" charset="0"/>
                <a:cs typeface="Arial" panose="020B0604020202020204" pitchFamily="34" charset="0"/>
              </a:rPr>
              <a:t>Brightness</a:t>
            </a:r>
            <a:endParaRPr lang="en-CH" dirty="0">
              <a:latin typeface="Arial" panose="020B0604020202020204" pitchFamily="34" charset="0"/>
              <a:cs typeface="Arial" panose="020B0604020202020204" pitchFamily="34" charset="0"/>
            </a:endParaRPr>
          </a:p>
        </p:txBody>
      </p:sp>
      <p:pic>
        <p:nvPicPr>
          <p:cNvPr id="10" name="Picture 9" descr="Chart&#10;&#10;Description automatically generated with medium confidence">
            <a:extLst>
              <a:ext uri="{FF2B5EF4-FFF2-40B4-BE49-F238E27FC236}">
                <a16:creationId xmlns:a16="http://schemas.microsoft.com/office/drawing/2014/main" id="{01F86334-728E-CDCC-516B-494CCEC15C42}"/>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86718" y="4313853"/>
            <a:ext cx="6026640" cy="1992027"/>
          </a:xfrm>
          <a:prstGeom prst="rect">
            <a:avLst/>
          </a:prstGeom>
        </p:spPr>
      </p:pic>
      <p:sp>
        <p:nvSpPr>
          <p:cNvPr id="11" name="TextBox 10">
            <a:extLst>
              <a:ext uri="{FF2B5EF4-FFF2-40B4-BE49-F238E27FC236}">
                <a16:creationId xmlns:a16="http://schemas.microsoft.com/office/drawing/2014/main" id="{59E56B1D-E631-E05F-1F1A-4ADC31ED68CF}"/>
              </a:ext>
            </a:extLst>
          </p:cNvPr>
          <p:cNvSpPr txBox="1"/>
          <p:nvPr/>
        </p:nvSpPr>
        <p:spPr>
          <a:xfrm>
            <a:off x="596834" y="3918603"/>
            <a:ext cx="5474548" cy="307777"/>
          </a:xfrm>
          <a:prstGeom prst="rect">
            <a:avLst/>
          </a:prstGeom>
          <a:noFill/>
        </p:spPr>
        <p:txBody>
          <a:bodyPr wrap="square" rtlCol="0">
            <a:spAutoFit/>
          </a:bodyPr>
          <a:lstStyle/>
          <a:p>
            <a:pPr algn="ctr"/>
            <a:r>
              <a:rPr lang="en-CH" sz="1400" dirty="0">
                <a:latin typeface="Arial" panose="020B0604020202020204" pitchFamily="34" charset="0"/>
                <a:cs typeface="Arial" panose="020B0604020202020204" pitchFamily="34" charset="0"/>
              </a:rPr>
              <a:t>While beam is accelerated, tunes are dynamically changed. </a:t>
            </a:r>
          </a:p>
        </p:txBody>
      </p:sp>
      <p:sp>
        <p:nvSpPr>
          <p:cNvPr id="12" name="Rectangle 11">
            <a:extLst>
              <a:ext uri="{FF2B5EF4-FFF2-40B4-BE49-F238E27FC236}">
                <a16:creationId xmlns:a16="http://schemas.microsoft.com/office/drawing/2014/main" id="{3D080444-0B53-1C18-A948-083AF892D385}"/>
              </a:ext>
            </a:extLst>
          </p:cNvPr>
          <p:cNvSpPr/>
          <p:nvPr/>
        </p:nvSpPr>
        <p:spPr>
          <a:xfrm>
            <a:off x="233965" y="3918603"/>
            <a:ext cx="6150708" cy="2418710"/>
          </a:xfrm>
          <a:prstGeom prst="rect">
            <a:avLst/>
          </a:prstGeom>
          <a:noFill/>
          <a:ln w="38100">
            <a:solidFill>
              <a:srgbClr val="002060"/>
            </a:solidFill>
          </a:ln>
          <a:effectLst>
            <a:outerShdw blurRad="50800" dist="38100" dir="13500000" algn="b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13" name="Rectangle 12">
            <a:extLst>
              <a:ext uri="{FF2B5EF4-FFF2-40B4-BE49-F238E27FC236}">
                <a16:creationId xmlns:a16="http://schemas.microsoft.com/office/drawing/2014/main" id="{15B978C2-4491-41E3-D50F-4684A3530BC4}"/>
              </a:ext>
            </a:extLst>
          </p:cNvPr>
          <p:cNvSpPr/>
          <p:nvPr/>
        </p:nvSpPr>
        <p:spPr>
          <a:xfrm>
            <a:off x="173005" y="1026711"/>
            <a:ext cx="3008635" cy="2314036"/>
          </a:xfrm>
          <a:prstGeom prst="rect">
            <a:avLst/>
          </a:prstGeom>
          <a:noFill/>
          <a:ln w="38100">
            <a:solidFill>
              <a:srgbClr val="002060"/>
            </a:solidFill>
          </a:ln>
          <a:effectLst>
            <a:outerShdw blurRad="50800" dist="38100" dir="13500000" algn="b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14" name="Rectangle 13">
            <a:extLst>
              <a:ext uri="{FF2B5EF4-FFF2-40B4-BE49-F238E27FC236}">
                <a16:creationId xmlns:a16="http://schemas.microsoft.com/office/drawing/2014/main" id="{47D2B609-D5A6-D29E-987A-601EDA321432}"/>
              </a:ext>
            </a:extLst>
          </p:cNvPr>
          <p:cNvSpPr/>
          <p:nvPr/>
        </p:nvSpPr>
        <p:spPr>
          <a:xfrm>
            <a:off x="3411842" y="1046573"/>
            <a:ext cx="3008635" cy="2314036"/>
          </a:xfrm>
          <a:prstGeom prst="rect">
            <a:avLst/>
          </a:prstGeom>
          <a:noFill/>
          <a:ln w="38100">
            <a:solidFill>
              <a:srgbClr val="002060"/>
            </a:solidFill>
          </a:ln>
          <a:effectLst>
            <a:outerShdw blurRad="50800" dist="38100" dir="13500000" algn="b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15" name="Rectangle 14">
            <a:extLst>
              <a:ext uri="{FF2B5EF4-FFF2-40B4-BE49-F238E27FC236}">
                <a16:creationId xmlns:a16="http://schemas.microsoft.com/office/drawing/2014/main" id="{3CE2C237-633D-ABD0-07EB-B189D79A1FD6}"/>
              </a:ext>
            </a:extLst>
          </p:cNvPr>
          <p:cNvSpPr/>
          <p:nvPr/>
        </p:nvSpPr>
        <p:spPr>
          <a:xfrm>
            <a:off x="6736256" y="827897"/>
            <a:ext cx="5352098" cy="2935039"/>
          </a:xfrm>
          <a:prstGeom prst="rect">
            <a:avLst/>
          </a:prstGeom>
          <a:noFill/>
          <a:ln w="38100">
            <a:solidFill>
              <a:srgbClr val="002060"/>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pic>
        <p:nvPicPr>
          <p:cNvPr id="17" name="Picture 16">
            <a:extLst>
              <a:ext uri="{FF2B5EF4-FFF2-40B4-BE49-F238E27FC236}">
                <a16:creationId xmlns:a16="http://schemas.microsoft.com/office/drawing/2014/main" id="{726ADEC5-6BE0-2FBC-CEB5-D24A9A88DD3E}"/>
              </a:ext>
            </a:extLst>
          </p:cNvPr>
          <p:cNvPicPr>
            <a:picLocks noChangeAspect="1"/>
          </p:cNvPicPr>
          <p:nvPr/>
        </p:nvPicPr>
        <p:blipFill>
          <a:blip r:embed="rId6"/>
          <a:stretch>
            <a:fillRect/>
          </a:stretch>
        </p:blipFill>
        <p:spPr>
          <a:xfrm>
            <a:off x="7175035" y="1535348"/>
            <a:ext cx="2404563" cy="2132223"/>
          </a:xfrm>
          <a:prstGeom prst="rect">
            <a:avLst/>
          </a:prstGeom>
        </p:spPr>
      </p:pic>
      <p:pic>
        <p:nvPicPr>
          <p:cNvPr id="18" name="Picture 17">
            <a:extLst>
              <a:ext uri="{FF2B5EF4-FFF2-40B4-BE49-F238E27FC236}">
                <a16:creationId xmlns:a16="http://schemas.microsoft.com/office/drawing/2014/main" id="{415D1029-0C26-46A2-EE7E-BE2A0ACD4936}"/>
              </a:ext>
            </a:extLst>
          </p:cNvPr>
          <p:cNvPicPr>
            <a:picLocks noChangeAspect="1"/>
          </p:cNvPicPr>
          <p:nvPr/>
        </p:nvPicPr>
        <p:blipFill>
          <a:blip r:embed="rId7"/>
          <a:stretch>
            <a:fillRect/>
          </a:stretch>
        </p:blipFill>
        <p:spPr>
          <a:xfrm>
            <a:off x="9579598" y="1508470"/>
            <a:ext cx="2404563" cy="2121852"/>
          </a:xfrm>
          <a:prstGeom prst="rect">
            <a:avLst/>
          </a:prstGeom>
        </p:spPr>
      </p:pic>
      <p:sp>
        <p:nvSpPr>
          <p:cNvPr id="19" name="TextBox 18">
            <a:extLst>
              <a:ext uri="{FF2B5EF4-FFF2-40B4-BE49-F238E27FC236}">
                <a16:creationId xmlns:a16="http://schemas.microsoft.com/office/drawing/2014/main" id="{6C2B2F29-FA14-7A1E-FA9B-5A56979A49C8}"/>
              </a:ext>
            </a:extLst>
          </p:cNvPr>
          <p:cNvSpPr txBox="1"/>
          <p:nvPr/>
        </p:nvSpPr>
        <p:spPr>
          <a:xfrm>
            <a:off x="6849832" y="853793"/>
            <a:ext cx="5238522" cy="584775"/>
          </a:xfrm>
          <a:prstGeom prst="rect">
            <a:avLst/>
          </a:prstGeom>
          <a:noFill/>
        </p:spPr>
        <p:txBody>
          <a:bodyPr wrap="square" rtlCol="0">
            <a:spAutoFit/>
          </a:bodyPr>
          <a:lstStyle/>
          <a:p>
            <a:r>
              <a:rPr lang="en-CH" sz="1600" dirty="0">
                <a:latin typeface="Arial" panose="020B0604020202020204" pitchFamily="34" charset="0"/>
                <a:cs typeface="Arial" panose="020B0604020202020204" pitchFamily="34" charset="0"/>
              </a:rPr>
              <a:t>Beam goes from double harmonic to single harmonic to reduce the peak line density (therefore space charge)</a:t>
            </a:r>
          </a:p>
        </p:txBody>
      </p:sp>
      <p:sp>
        <p:nvSpPr>
          <p:cNvPr id="20" name="Rectangle 19">
            <a:extLst>
              <a:ext uri="{FF2B5EF4-FFF2-40B4-BE49-F238E27FC236}">
                <a16:creationId xmlns:a16="http://schemas.microsoft.com/office/drawing/2014/main" id="{D0E23D79-611A-138D-90D2-5DDA63C574C5}"/>
              </a:ext>
            </a:extLst>
          </p:cNvPr>
          <p:cNvSpPr/>
          <p:nvPr/>
        </p:nvSpPr>
        <p:spPr>
          <a:xfrm>
            <a:off x="7436035" y="3984246"/>
            <a:ext cx="3086345" cy="2349240"/>
          </a:xfrm>
          <a:prstGeom prst="rect">
            <a:avLst/>
          </a:prstGeom>
          <a:noFill/>
          <a:ln w="38100">
            <a:solidFill>
              <a:srgbClr val="002060"/>
            </a:solidFill>
          </a:ln>
          <a:effectLst>
            <a:outerShdw blurRad="50800" dist="38100" dir="13500000" algn="b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6" name="TextBox 5">
            <a:extLst>
              <a:ext uri="{FF2B5EF4-FFF2-40B4-BE49-F238E27FC236}">
                <a16:creationId xmlns:a16="http://schemas.microsoft.com/office/drawing/2014/main" id="{09F2EF69-8F67-B186-4204-7EE7750B13DF}"/>
              </a:ext>
            </a:extLst>
          </p:cNvPr>
          <p:cNvSpPr txBox="1"/>
          <p:nvPr/>
        </p:nvSpPr>
        <p:spPr>
          <a:xfrm>
            <a:off x="5226782" y="6581000"/>
            <a:ext cx="1734213" cy="276999"/>
          </a:xfrm>
          <a:prstGeom prst="rect">
            <a:avLst/>
          </a:prstGeom>
          <a:noFill/>
        </p:spPr>
        <p:txBody>
          <a:bodyPr wrap="square" rtlCol="0">
            <a:spAutoFit/>
          </a:bodyPr>
          <a:lstStyle/>
          <a:p>
            <a:pPr algn="ctr"/>
            <a:r>
              <a:rPr lang="en-US" sz="1200" dirty="0" err="1">
                <a:latin typeface="Arial" panose="020B0604020202020204" pitchFamily="34" charset="0"/>
                <a:cs typeface="Arial" panose="020B0604020202020204" pitchFamily="34" charset="0"/>
              </a:rPr>
              <a:t>tirsi.prebibaj@cern.ch</a:t>
            </a:r>
            <a:endParaRPr lang="el-GR" sz="1400" dirty="0">
              <a:latin typeface="Arial" panose="020B0604020202020204" pitchFamily="34" charset="0"/>
              <a:cs typeface="Arial" panose="020B0604020202020204" pitchFamily="34" charset="0"/>
            </a:endParaRPr>
          </a:p>
        </p:txBody>
      </p:sp>
      <p:sp>
        <p:nvSpPr>
          <p:cNvPr id="21" name="TextBox 20">
            <a:extLst>
              <a:ext uri="{FF2B5EF4-FFF2-40B4-BE49-F238E27FC236}">
                <a16:creationId xmlns:a16="http://schemas.microsoft.com/office/drawing/2014/main" id="{0512A87E-D5D4-0B84-DE35-ADCC1F5BC042}"/>
              </a:ext>
            </a:extLst>
          </p:cNvPr>
          <p:cNvSpPr txBox="1"/>
          <p:nvPr/>
        </p:nvSpPr>
        <p:spPr>
          <a:xfrm>
            <a:off x="-2" y="6597748"/>
            <a:ext cx="3201305" cy="276999"/>
          </a:xfrm>
          <a:prstGeom prst="rect">
            <a:avLst/>
          </a:prstGeom>
          <a:noFill/>
        </p:spPr>
        <p:txBody>
          <a:bodyPr wrap="square" rtlCol="0">
            <a:spAutoFit/>
          </a:bodyPr>
          <a:lstStyle/>
          <a:p>
            <a:r>
              <a:rPr lang="en-US" sz="1200" dirty="0">
                <a:latin typeface="Arial" panose="020B0604020202020204" pitchFamily="34" charset="0"/>
                <a:cs typeface="Arial" panose="020B0604020202020204" pitchFamily="34" charset="0"/>
              </a:rPr>
              <a:t>ATSOA 2024</a:t>
            </a:r>
            <a:endParaRPr lang="el-GR" sz="14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592581719"/>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026"/>
                                        </p:tgtEl>
                                        <p:attrNameLst>
                                          <p:attrName>style.visibility</p:attrName>
                                        </p:attrNameLst>
                                      </p:cBhvr>
                                      <p:to>
                                        <p:strVal val="visible"/>
                                      </p:to>
                                    </p:set>
                                    <p:animEffect transition="in" filter="fade">
                                      <p:cBhvr>
                                        <p:cTn id="7" dur="500"/>
                                        <p:tgtEl>
                                          <p:spTgt spid="1026"/>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fade">
                                      <p:cBhvr>
                                        <p:cTn id="10" dur="500"/>
                                        <p:tgtEl>
                                          <p:spTgt spid="7"/>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4"/>
                                        </p:tgtEl>
                                        <p:attrNameLst>
                                          <p:attrName>style.visibility</p:attrName>
                                        </p:attrNameLst>
                                      </p:cBhvr>
                                      <p:to>
                                        <p:strVal val="visible"/>
                                      </p:to>
                                    </p:set>
                                    <p:animEffect transition="in" filter="fade">
                                      <p:cBhvr>
                                        <p:cTn id="13" dur="500"/>
                                        <p:tgtEl>
                                          <p:spTgt spid="14"/>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15"/>
                                        </p:tgtEl>
                                        <p:attrNameLst>
                                          <p:attrName>style.visibility</p:attrName>
                                        </p:attrNameLst>
                                      </p:cBhvr>
                                      <p:to>
                                        <p:strVal val="visible"/>
                                      </p:to>
                                    </p:set>
                                    <p:animEffect transition="in" filter="fade">
                                      <p:cBhvr>
                                        <p:cTn id="18" dur="500"/>
                                        <p:tgtEl>
                                          <p:spTgt spid="15"/>
                                        </p:tgtEl>
                                      </p:cBhvr>
                                    </p:animEffect>
                                  </p:childTnLst>
                                </p:cTn>
                              </p:par>
                              <p:par>
                                <p:cTn id="19" presetID="10" presetClass="entr" presetSubtype="0" fill="hold" nodeType="withEffect">
                                  <p:stCondLst>
                                    <p:cond delay="0"/>
                                  </p:stCondLst>
                                  <p:childTnLst>
                                    <p:set>
                                      <p:cBhvr>
                                        <p:cTn id="20" dur="1" fill="hold">
                                          <p:stCondLst>
                                            <p:cond delay="0"/>
                                          </p:stCondLst>
                                        </p:cTn>
                                        <p:tgtEl>
                                          <p:spTgt spid="17"/>
                                        </p:tgtEl>
                                        <p:attrNameLst>
                                          <p:attrName>style.visibility</p:attrName>
                                        </p:attrNameLst>
                                      </p:cBhvr>
                                      <p:to>
                                        <p:strVal val="visible"/>
                                      </p:to>
                                    </p:set>
                                    <p:animEffect transition="in" filter="fade">
                                      <p:cBhvr>
                                        <p:cTn id="21" dur="500"/>
                                        <p:tgtEl>
                                          <p:spTgt spid="17"/>
                                        </p:tgtEl>
                                      </p:cBhvr>
                                    </p:animEffect>
                                  </p:childTnLst>
                                </p:cTn>
                              </p:par>
                              <p:par>
                                <p:cTn id="22" presetID="10" presetClass="entr" presetSubtype="0" fill="hold" nodeType="withEffect">
                                  <p:stCondLst>
                                    <p:cond delay="0"/>
                                  </p:stCondLst>
                                  <p:childTnLst>
                                    <p:set>
                                      <p:cBhvr>
                                        <p:cTn id="23" dur="1" fill="hold">
                                          <p:stCondLst>
                                            <p:cond delay="0"/>
                                          </p:stCondLst>
                                        </p:cTn>
                                        <p:tgtEl>
                                          <p:spTgt spid="18"/>
                                        </p:tgtEl>
                                        <p:attrNameLst>
                                          <p:attrName>style.visibility</p:attrName>
                                        </p:attrNameLst>
                                      </p:cBhvr>
                                      <p:to>
                                        <p:strVal val="visible"/>
                                      </p:to>
                                    </p:set>
                                    <p:animEffect transition="in" filter="fade">
                                      <p:cBhvr>
                                        <p:cTn id="24" dur="500"/>
                                        <p:tgtEl>
                                          <p:spTgt spid="18"/>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19"/>
                                        </p:tgtEl>
                                        <p:attrNameLst>
                                          <p:attrName>style.visibility</p:attrName>
                                        </p:attrNameLst>
                                      </p:cBhvr>
                                      <p:to>
                                        <p:strVal val="visible"/>
                                      </p:to>
                                    </p:set>
                                    <p:animEffect transition="in" filter="fade">
                                      <p:cBhvr>
                                        <p:cTn id="27" dur="500"/>
                                        <p:tgtEl>
                                          <p:spTgt spid="19"/>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10"/>
                                        </p:tgtEl>
                                        <p:attrNameLst>
                                          <p:attrName>style.visibility</p:attrName>
                                        </p:attrNameLst>
                                      </p:cBhvr>
                                      <p:to>
                                        <p:strVal val="visible"/>
                                      </p:to>
                                    </p:set>
                                    <p:animEffect transition="in" filter="fade">
                                      <p:cBhvr>
                                        <p:cTn id="32" dur="500"/>
                                        <p:tgtEl>
                                          <p:spTgt spid="10"/>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11"/>
                                        </p:tgtEl>
                                        <p:attrNameLst>
                                          <p:attrName>style.visibility</p:attrName>
                                        </p:attrNameLst>
                                      </p:cBhvr>
                                      <p:to>
                                        <p:strVal val="visible"/>
                                      </p:to>
                                    </p:set>
                                    <p:animEffect transition="in" filter="fade">
                                      <p:cBhvr>
                                        <p:cTn id="35" dur="500"/>
                                        <p:tgtEl>
                                          <p:spTgt spid="11"/>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12"/>
                                        </p:tgtEl>
                                        <p:attrNameLst>
                                          <p:attrName>style.visibility</p:attrName>
                                        </p:attrNameLst>
                                      </p:cBhvr>
                                      <p:to>
                                        <p:strVal val="visible"/>
                                      </p:to>
                                    </p:set>
                                    <p:animEffect transition="in" filter="fade">
                                      <p:cBhvr>
                                        <p:cTn id="38" dur="500"/>
                                        <p:tgtEl>
                                          <p:spTgt spid="12"/>
                                        </p:tgtEl>
                                      </p:cBhvr>
                                    </p:animEffect>
                                  </p:childTnLst>
                                </p:cTn>
                              </p:par>
                            </p:childTnLst>
                          </p:cTn>
                        </p:par>
                      </p:childTnLst>
                    </p:cTn>
                  </p:par>
                  <p:par>
                    <p:cTn id="39" fill="hold">
                      <p:stCondLst>
                        <p:cond delay="indefinite"/>
                      </p:stCondLst>
                      <p:childTnLst>
                        <p:par>
                          <p:cTn id="40" fill="hold">
                            <p:stCondLst>
                              <p:cond delay="0"/>
                            </p:stCondLst>
                            <p:childTnLst>
                              <p:par>
                                <p:cTn id="41" presetID="10" presetClass="entr" presetSubtype="0" fill="hold" nodeType="clickEffect">
                                  <p:stCondLst>
                                    <p:cond delay="0"/>
                                  </p:stCondLst>
                                  <p:childTnLst>
                                    <p:set>
                                      <p:cBhvr>
                                        <p:cTn id="42" dur="1" fill="hold">
                                          <p:stCondLst>
                                            <p:cond delay="0"/>
                                          </p:stCondLst>
                                        </p:cTn>
                                        <p:tgtEl>
                                          <p:spTgt spid="8"/>
                                        </p:tgtEl>
                                        <p:attrNameLst>
                                          <p:attrName>style.visibility</p:attrName>
                                        </p:attrNameLst>
                                      </p:cBhvr>
                                      <p:to>
                                        <p:strVal val="visible"/>
                                      </p:to>
                                    </p:set>
                                    <p:animEffect transition="in" filter="fade">
                                      <p:cBhvr>
                                        <p:cTn id="43" dur="500"/>
                                        <p:tgtEl>
                                          <p:spTgt spid="8"/>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9"/>
                                        </p:tgtEl>
                                        <p:attrNameLst>
                                          <p:attrName>style.visibility</p:attrName>
                                        </p:attrNameLst>
                                      </p:cBhvr>
                                      <p:to>
                                        <p:strVal val="visible"/>
                                      </p:to>
                                    </p:set>
                                    <p:animEffect transition="in" filter="fade">
                                      <p:cBhvr>
                                        <p:cTn id="46" dur="500"/>
                                        <p:tgtEl>
                                          <p:spTgt spid="9"/>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20"/>
                                        </p:tgtEl>
                                        <p:attrNameLst>
                                          <p:attrName>style.visibility</p:attrName>
                                        </p:attrNameLst>
                                      </p:cBhvr>
                                      <p:to>
                                        <p:strVal val="visible"/>
                                      </p:to>
                                    </p:set>
                                    <p:animEffect transition="in" filter="fade">
                                      <p:cBhvr>
                                        <p:cTn id="49"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9" grpId="0"/>
      <p:bldP spid="11" grpId="0"/>
      <p:bldP spid="12" grpId="0" animBg="1"/>
      <p:bldP spid="14" grpId="0" animBg="1"/>
      <p:bldP spid="15" grpId="0" animBg="1"/>
      <p:bldP spid="19" grpId="0"/>
      <p:bldP spid="20"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D902BA-69C0-76A7-F7D0-D5C56E467FF7}"/>
              </a:ext>
            </a:extLst>
          </p:cNvPr>
          <p:cNvSpPr>
            <a:spLocks noGrp="1"/>
          </p:cNvSpPr>
          <p:nvPr>
            <p:ph type="title"/>
          </p:nvPr>
        </p:nvSpPr>
        <p:spPr/>
        <p:txBody>
          <a:bodyPr>
            <a:normAutofit fontScale="90000"/>
          </a:bodyPr>
          <a:lstStyle/>
          <a:p>
            <a:r>
              <a:rPr lang="en-CH" dirty="0">
                <a:latin typeface="Arial" panose="020B0604020202020204" pitchFamily="34" charset="0"/>
                <a:cs typeface="Arial" panose="020B0604020202020204" pitchFamily="34" charset="0"/>
              </a:rPr>
              <a:t>Control Systems</a:t>
            </a:r>
          </a:p>
        </p:txBody>
      </p:sp>
      <p:sp>
        <p:nvSpPr>
          <p:cNvPr id="5" name="Slide Number Placeholder 4">
            <a:extLst>
              <a:ext uri="{FF2B5EF4-FFF2-40B4-BE49-F238E27FC236}">
                <a16:creationId xmlns:a16="http://schemas.microsoft.com/office/drawing/2014/main" id="{82056EE0-DD89-3BB9-02E3-E169C7BB9BD5}"/>
              </a:ext>
            </a:extLst>
          </p:cNvPr>
          <p:cNvSpPr>
            <a:spLocks noGrp="1"/>
          </p:cNvSpPr>
          <p:nvPr>
            <p:ph type="sldNum" sz="quarter" idx="12"/>
          </p:nvPr>
        </p:nvSpPr>
        <p:spPr/>
        <p:txBody>
          <a:bodyPr/>
          <a:lstStyle/>
          <a:p>
            <a:r>
              <a:rPr lang="en-US" dirty="0"/>
              <a:t>6</a:t>
            </a:r>
            <a:endParaRPr lang="el-GR" dirty="0"/>
          </a:p>
        </p:txBody>
      </p:sp>
      <p:sp>
        <p:nvSpPr>
          <p:cNvPr id="9" name="TextBox 8">
            <a:extLst>
              <a:ext uri="{FF2B5EF4-FFF2-40B4-BE49-F238E27FC236}">
                <a16:creationId xmlns:a16="http://schemas.microsoft.com/office/drawing/2014/main" id="{88D8C020-1812-11E5-52CF-36F2B668BFE3}"/>
              </a:ext>
            </a:extLst>
          </p:cNvPr>
          <p:cNvSpPr txBox="1"/>
          <p:nvPr/>
        </p:nvSpPr>
        <p:spPr>
          <a:xfrm>
            <a:off x="1071330" y="1037877"/>
            <a:ext cx="1837427" cy="677108"/>
          </a:xfrm>
          <a:prstGeom prst="rect">
            <a:avLst/>
          </a:prstGeom>
          <a:solidFill>
            <a:srgbClr val="002060"/>
          </a:solidFill>
          <a:ln>
            <a:noFill/>
          </a:ln>
          <a:effectLst>
            <a:glow rad="63500">
              <a:schemeClr val="accent1">
                <a:satMod val="175000"/>
                <a:alpha val="40000"/>
              </a:schemeClr>
            </a:glow>
            <a:outerShdw blurRad="50800" dist="38100" dir="13500000" algn="br" rotWithShape="0">
              <a:prstClr val="black">
                <a:alpha val="40000"/>
              </a:prstClr>
            </a:outerShdw>
            <a:softEdge rad="12700"/>
          </a:effectLst>
          <a:scene3d>
            <a:camera prst="orthographicFront"/>
            <a:lightRig rig="threePt" dir="t"/>
          </a:scene3d>
          <a:sp3d>
            <a:bevelT w="165100" prst="coolSlant"/>
          </a:sp3d>
        </p:spPr>
        <p:txBody>
          <a:bodyPr wrap="square" rtlCol="0">
            <a:spAutoFit/>
          </a:bodyPr>
          <a:lstStyle/>
          <a:p>
            <a:pPr algn="ctr"/>
            <a:r>
              <a:rPr lang="en-CH" sz="1600" b="1" dirty="0">
                <a:solidFill>
                  <a:schemeClr val="bg1"/>
                </a:solidFill>
                <a:latin typeface="Arial" panose="020B0604020202020204" pitchFamily="34" charset="0"/>
                <a:cs typeface="Arial" panose="020B0604020202020204" pitchFamily="34" charset="0"/>
              </a:rPr>
              <a:t>CCC Consoles </a:t>
            </a:r>
          </a:p>
          <a:p>
            <a:pPr algn="ctr"/>
            <a:r>
              <a:rPr lang="en-CH" sz="1100" b="1" dirty="0">
                <a:solidFill>
                  <a:schemeClr val="bg1"/>
                </a:solidFill>
                <a:latin typeface="Arial" panose="020B0604020202020204" pitchFamily="34" charset="0"/>
                <a:cs typeface="Arial" panose="020B0604020202020204" pitchFamily="34" charset="0"/>
              </a:rPr>
              <a:t>(Linux-based with high-level Java/Python GUIs)</a:t>
            </a:r>
          </a:p>
        </p:txBody>
      </p:sp>
      <p:sp>
        <p:nvSpPr>
          <p:cNvPr id="10" name="TextBox 9">
            <a:extLst>
              <a:ext uri="{FF2B5EF4-FFF2-40B4-BE49-F238E27FC236}">
                <a16:creationId xmlns:a16="http://schemas.microsoft.com/office/drawing/2014/main" id="{E7DC0128-8679-B30C-0576-1CBE24D6BE91}"/>
              </a:ext>
            </a:extLst>
          </p:cNvPr>
          <p:cNvSpPr txBox="1"/>
          <p:nvPr/>
        </p:nvSpPr>
        <p:spPr>
          <a:xfrm>
            <a:off x="1071330" y="5480059"/>
            <a:ext cx="1837427" cy="584775"/>
          </a:xfrm>
          <a:prstGeom prst="rect">
            <a:avLst/>
          </a:prstGeom>
          <a:solidFill>
            <a:srgbClr val="002060"/>
          </a:solidFill>
          <a:ln>
            <a:noFill/>
          </a:ln>
          <a:effectLst>
            <a:glow rad="63500">
              <a:schemeClr val="accent1">
                <a:satMod val="175000"/>
                <a:alpha val="40000"/>
              </a:schemeClr>
            </a:glow>
            <a:outerShdw blurRad="50800" dist="38100" dir="13500000" algn="br" rotWithShape="0">
              <a:prstClr val="black">
                <a:alpha val="40000"/>
              </a:prstClr>
            </a:outerShdw>
            <a:softEdge rad="12700"/>
          </a:effectLst>
          <a:scene3d>
            <a:camera prst="orthographicFront"/>
            <a:lightRig rig="threePt" dir="t"/>
          </a:scene3d>
          <a:sp3d>
            <a:bevelT w="165100" prst="coolSlant"/>
          </a:sp3d>
        </p:spPr>
        <p:txBody>
          <a:bodyPr wrap="square" rtlCol="0">
            <a:spAutoFit/>
          </a:bodyPr>
          <a:lstStyle/>
          <a:p>
            <a:pPr algn="ctr"/>
            <a:r>
              <a:rPr lang="en-CH" sz="1600" b="1" dirty="0">
                <a:solidFill>
                  <a:schemeClr val="bg1"/>
                </a:solidFill>
                <a:latin typeface="Arial" panose="020B0604020202020204" pitchFamily="34" charset="0"/>
                <a:cs typeface="Arial" panose="020B0604020202020204" pitchFamily="34" charset="0"/>
              </a:rPr>
              <a:t>Accelerator Equipment</a:t>
            </a:r>
          </a:p>
        </p:txBody>
      </p:sp>
      <p:sp>
        <p:nvSpPr>
          <p:cNvPr id="11" name="Rounded Rectangle 10">
            <a:extLst>
              <a:ext uri="{FF2B5EF4-FFF2-40B4-BE49-F238E27FC236}">
                <a16:creationId xmlns:a16="http://schemas.microsoft.com/office/drawing/2014/main" id="{28F59923-1AA1-415B-9377-533A399D88BD}"/>
              </a:ext>
            </a:extLst>
          </p:cNvPr>
          <p:cNvSpPr/>
          <p:nvPr/>
        </p:nvSpPr>
        <p:spPr>
          <a:xfrm>
            <a:off x="642802" y="743729"/>
            <a:ext cx="10906391" cy="5658928"/>
          </a:xfrm>
          <a:prstGeom prst="roundRect">
            <a:avLst/>
          </a:prstGeom>
          <a:noFill/>
          <a:ln w="57150">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dirty="0"/>
          </a:p>
        </p:txBody>
      </p:sp>
      <p:sp>
        <p:nvSpPr>
          <p:cNvPr id="12" name="TextBox 11">
            <a:extLst>
              <a:ext uri="{FF2B5EF4-FFF2-40B4-BE49-F238E27FC236}">
                <a16:creationId xmlns:a16="http://schemas.microsoft.com/office/drawing/2014/main" id="{7FC3B2F3-D39E-21C7-087A-55D446EE5DDC}"/>
              </a:ext>
            </a:extLst>
          </p:cNvPr>
          <p:cNvSpPr txBox="1"/>
          <p:nvPr/>
        </p:nvSpPr>
        <p:spPr>
          <a:xfrm>
            <a:off x="7653097" y="6114271"/>
            <a:ext cx="3200400" cy="276999"/>
          </a:xfrm>
          <a:prstGeom prst="rect">
            <a:avLst/>
          </a:prstGeom>
          <a:noFill/>
        </p:spPr>
        <p:txBody>
          <a:bodyPr wrap="square" rtlCol="0">
            <a:spAutoFit/>
          </a:bodyPr>
          <a:lstStyle/>
          <a:p>
            <a:r>
              <a:rPr lang="en-CH" sz="1200" dirty="0">
                <a:solidFill>
                  <a:srgbClr val="7030A0"/>
                </a:solidFill>
              </a:rPr>
              <a:t>CERN Gigabit Ethernet Technical Network (TN)</a:t>
            </a:r>
          </a:p>
        </p:txBody>
      </p:sp>
      <p:sp>
        <p:nvSpPr>
          <p:cNvPr id="13" name="TextBox 12">
            <a:extLst>
              <a:ext uri="{FF2B5EF4-FFF2-40B4-BE49-F238E27FC236}">
                <a16:creationId xmlns:a16="http://schemas.microsoft.com/office/drawing/2014/main" id="{739D121F-2950-C0DE-C696-B0D980E5F7D8}"/>
              </a:ext>
            </a:extLst>
          </p:cNvPr>
          <p:cNvSpPr txBox="1"/>
          <p:nvPr/>
        </p:nvSpPr>
        <p:spPr>
          <a:xfrm>
            <a:off x="1071331" y="4042177"/>
            <a:ext cx="1837427" cy="830997"/>
          </a:xfrm>
          <a:prstGeom prst="rect">
            <a:avLst/>
          </a:prstGeom>
          <a:solidFill>
            <a:srgbClr val="002060"/>
          </a:solidFill>
          <a:ln>
            <a:noFill/>
          </a:ln>
          <a:effectLst>
            <a:glow rad="63500">
              <a:schemeClr val="accent1">
                <a:satMod val="175000"/>
                <a:alpha val="40000"/>
              </a:schemeClr>
            </a:glow>
            <a:outerShdw blurRad="50800" dist="38100" dir="13500000" algn="br" rotWithShape="0">
              <a:prstClr val="black">
                <a:alpha val="40000"/>
              </a:prstClr>
            </a:outerShdw>
            <a:softEdge rad="12700"/>
          </a:effectLst>
          <a:scene3d>
            <a:camera prst="orthographicFront"/>
            <a:lightRig rig="threePt" dir="t"/>
          </a:scene3d>
          <a:sp3d>
            <a:bevelT w="165100" prst="coolSlant"/>
          </a:sp3d>
        </p:spPr>
        <p:txBody>
          <a:bodyPr wrap="square" rtlCol="0">
            <a:spAutoFit/>
          </a:bodyPr>
          <a:lstStyle/>
          <a:p>
            <a:pPr algn="ctr"/>
            <a:r>
              <a:rPr lang="en-CH" sz="1600" b="1" dirty="0">
                <a:solidFill>
                  <a:schemeClr val="bg1"/>
                </a:solidFill>
                <a:latin typeface="Arial" panose="020B0604020202020204" pitchFamily="34" charset="0"/>
                <a:cs typeface="Arial" panose="020B0604020202020204" pitchFamily="34" charset="0"/>
              </a:rPr>
              <a:t>Front-End Computers (FECs)</a:t>
            </a:r>
          </a:p>
        </p:txBody>
      </p:sp>
      <p:sp>
        <p:nvSpPr>
          <p:cNvPr id="14" name="TextBox 13">
            <a:extLst>
              <a:ext uri="{FF2B5EF4-FFF2-40B4-BE49-F238E27FC236}">
                <a16:creationId xmlns:a16="http://schemas.microsoft.com/office/drawing/2014/main" id="{44BE66AA-1828-D170-6941-A18E2AAE66B1}"/>
              </a:ext>
            </a:extLst>
          </p:cNvPr>
          <p:cNvSpPr txBox="1"/>
          <p:nvPr/>
        </p:nvSpPr>
        <p:spPr>
          <a:xfrm>
            <a:off x="1071330" y="2293975"/>
            <a:ext cx="1837427" cy="584775"/>
          </a:xfrm>
          <a:prstGeom prst="rect">
            <a:avLst/>
          </a:prstGeom>
          <a:solidFill>
            <a:srgbClr val="002060"/>
          </a:solidFill>
          <a:ln>
            <a:noFill/>
          </a:ln>
          <a:effectLst>
            <a:glow rad="63500">
              <a:schemeClr val="accent1">
                <a:satMod val="175000"/>
                <a:alpha val="40000"/>
              </a:schemeClr>
            </a:glow>
            <a:outerShdw blurRad="50800" dist="38100" dir="13500000" algn="br" rotWithShape="0">
              <a:prstClr val="black">
                <a:alpha val="40000"/>
              </a:prstClr>
            </a:outerShdw>
            <a:softEdge rad="12700"/>
          </a:effectLst>
          <a:scene3d>
            <a:camera prst="orthographicFront"/>
            <a:lightRig rig="threePt" dir="t"/>
          </a:scene3d>
          <a:sp3d>
            <a:bevelT w="165100" prst="coolSlant"/>
          </a:sp3d>
        </p:spPr>
        <p:txBody>
          <a:bodyPr wrap="square" rtlCol="0">
            <a:spAutoFit/>
          </a:bodyPr>
          <a:lstStyle/>
          <a:p>
            <a:pPr algn="ctr"/>
            <a:r>
              <a:rPr lang="en-CH" sz="1600" b="1" dirty="0">
                <a:solidFill>
                  <a:schemeClr val="bg1"/>
                </a:solidFill>
                <a:latin typeface="Arial" panose="020B0604020202020204" pitchFamily="34" charset="0"/>
                <a:cs typeface="Arial" panose="020B0604020202020204" pitchFamily="34" charset="0"/>
              </a:rPr>
              <a:t>Back-End Severs</a:t>
            </a:r>
          </a:p>
        </p:txBody>
      </p:sp>
      <p:sp>
        <p:nvSpPr>
          <p:cNvPr id="19" name="Up-down Arrow 18">
            <a:extLst>
              <a:ext uri="{FF2B5EF4-FFF2-40B4-BE49-F238E27FC236}">
                <a16:creationId xmlns:a16="http://schemas.microsoft.com/office/drawing/2014/main" id="{79225C5E-ACBE-0A4F-4D29-CF096A1F1280}"/>
              </a:ext>
            </a:extLst>
          </p:cNvPr>
          <p:cNvSpPr/>
          <p:nvPr/>
        </p:nvSpPr>
        <p:spPr>
          <a:xfrm>
            <a:off x="1860647" y="1850592"/>
            <a:ext cx="258792" cy="369332"/>
          </a:xfrm>
          <a:prstGeom prst="upDownArrow">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dirty="0"/>
          </a:p>
        </p:txBody>
      </p:sp>
      <p:sp>
        <p:nvSpPr>
          <p:cNvPr id="20" name="Up-down Arrow 19">
            <a:extLst>
              <a:ext uri="{FF2B5EF4-FFF2-40B4-BE49-F238E27FC236}">
                <a16:creationId xmlns:a16="http://schemas.microsoft.com/office/drawing/2014/main" id="{EC252540-BDCF-F69E-4787-11DBA2098C28}"/>
              </a:ext>
            </a:extLst>
          </p:cNvPr>
          <p:cNvSpPr/>
          <p:nvPr/>
        </p:nvSpPr>
        <p:spPr>
          <a:xfrm>
            <a:off x="1860647" y="5035142"/>
            <a:ext cx="258792" cy="369332"/>
          </a:xfrm>
          <a:prstGeom prst="upDownArrow">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34" name="TextBox 33">
            <a:extLst>
              <a:ext uri="{FF2B5EF4-FFF2-40B4-BE49-F238E27FC236}">
                <a16:creationId xmlns:a16="http://schemas.microsoft.com/office/drawing/2014/main" id="{2C7B5C0A-D09C-51B4-ABCD-E95A433373AA}"/>
              </a:ext>
            </a:extLst>
          </p:cNvPr>
          <p:cNvSpPr txBox="1"/>
          <p:nvPr/>
        </p:nvSpPr>
        <p:spPr>
          <a:xfrm>
            <a:off x="3546476" y="4042177"/>
            <a:ext cx="1837427" cy="830997"/>
          </a:xfrm>
          <a:prstGeom prst="rect">
            <a:avLst/>
          </a:prstGeom>
          <a:solidFill>
            <a:srgbClr val="002060"/>
          </a:solidFill>
          <a:ln>
            <a:noFill/>
          </a:ln>
          <a:effectLst>
            <a:glow rad="63500">
              <a:schemeClr val="accent1">
                <a:satMod val="175000"/>
                <a:alpha val="40000"/>
              </a:schemeClr>
            </a:glow>
            <a:outerShdw blurRad="50800" dist="38100" dir="13500000" algn="br" rotWithShape="0">
              <a:prstClr val="black">
                <a:alpha val="40000"/>
              </a:prstClr>
            </a:outerShdw>
            <a:softEdge rad="12700"/>
          </a:effectLst>
          <a:scene3d>
            <a:camera prst="orthographicFront"/>
            <a:lightRig rig="threePt" dir="t"/>
          </a:scene3d>
          <a:sp3d>
            <a:bevelT w="165100" prst="coolSlant"/>
          </a:sp3d>
        </p:spPr>
        <p:txBody>
          <a:bodyPr wrap="square" rtlCol="0">
            <a:spAutoFit/>
          </a:bodyPr>
          <a:lstStyle/>
          <a:p>
            <a:pPr algn="ctr"/>
            <a:r>
              <a:rPr lang="en-CH" sz="1600" b="1" dirty="0">
                <a:solidFill>
                  <a:schemeClr val="bg1"/>
                </a:solidFill>
                <a:latin typeface="Arial" panose="020B0604020202020204" pitchFamily="34" charset="0"/>
                <a:cs typeface="Arial" panose="020B0604020202020204" pitchFamily="34" charset="0"/>
              </a:rPr>
              <a:t>FESA classes</a:t>
            </a:r>
          </a:p>
          <a:p>
            <a:pPr algn="ctr"/>
            <a:r>
              <a:rPr lang="en-CH" sz="1600" b="1" dirty="0">
                <a:solidFill>
                  <a:schemeClr val="bg1"/>
                </a:solidFill>
                <a:latin typeface="Arial" panose="020B0604020202020204" pitchFamily="34" charset="0"/>
                <a:cs typeface="Arial" panose="020B0604020202020204" pitchFamily="34" charset="0"/>
              </a:rPr>
              <a:t>(Device-Property model)</a:t>
            </a:r>
          </a:p>
        </p:txBody>
      </p:sp>
      <p:sp>
        <p:nvSpPr>
          <p:cNvPr id="38" name="TextBox 37">
            <a:extLst>
              <a:ext uri="{FF2B5EF4-FFF2-40B4-BE49-F238E27FC236}">
                <a16:creationId xmlns:a16="http://schemas.microsoft.com/office/drawing/2014/main" id="{AF62D59E-9583-4C30-E56F-4D8968C125D2}"/>
              </a:ext>
            </a:extLst>
          </p:cNvPr>
          <p:cNvSpPr txBox="1"/>
          <p:nvPr/>
        </p:nvSpPr>
        <p:spPr>
          <a:xfrm>
            <a:off x="3546476" y="2432474"/>
            <a:ext cx="1837427" cy="338554"/>
          </a:xfrm>
          <a:prstGeom prst="rect">
            <a:avLst/>
          </a:prstGeom>
          <a:solidFill>
            <a:srgbClr val="002060"/>
          </a:solidFill>
          <a:ln>
            <a:noFill/>
          </a:ln>
          <a:effectLst>
            <a:glow rad="63500">
              <a:schemeClr val="accent1">
                <a:satMod val="175000"/>
                <a:alpha val="40000"/>
              </a:schemeClr>
            </a:glow>
            <a:outerShdw blurRad="50800" dist="38100" dir="13500000" algn="br" rotWithShape="0">
              <a:prstClr val="black">
                <a:alpha val="40000"/>
              </a:prstClr>
            </a:outerShdw>
            <a:softEdge rad="12700"/>
          </a:effectLst>
          <a:scene3d>
            <a:camera prst="orthographicFront"/>
            <a:lightRig rig="threePt" dir="t"/>
          </a:scene3d>
          <a:sp3d>
            <a:bevelT w="165100" prst="coolSlant"/>
          </a:sp3d>
        </p:spPr>
        <p:txBody>
          <a:bodyPr wrap="square" rtlCol="0">
            <a:spAutoFit/>
          </a:bodyPr>
          <a:lstStyle/>
          <a:p>
            <a:pPr algn="ctr"/>
            <a:r>
              <a:rPr lang="en-CH" sz="1600" b="1" dirty="0">
                <a:solidFill>
                  <a:schemeClr val="bg1"/>
                </a:solidFill>
                <a:latin typeface="Arial" panose="020B0604020202020204" pitchFamily="34" charset="0"/>
                <a:cs typeface="Arial" panose="020B0604020202020204" pitchFamily="34" charset="0"/>
              </a:rPr>
              <a:t>JAPC framework</a:t>
            </a:r>
          </a:p>
        </p:txBody>
      </p:sp>
      <p:sp>
        <p:nvSpPr>
          <p:cNvPr id="39" name="Up-down Arrow 38">
            <a:extLst>
              <a:ext uri="{FF2B5EF4-FFF2-40B4-BE49-F238E27FC236}">
                <a16:creationId xmlns:a16="http://schemas.microsoft.com/office/drawing/2014/main" id="{94B70511-8ABB-6D3F-A30B-008C27B718A3}"/>
              </a:ext>
            </a:extLst>
          </p:cNvPr>
          <p:cNvSpPr/>
          <p:nvPr/>
        </p:nvSpPr>
        <p:spPr>
          <a:xfrm rot="5400000">
            <a:off x="3074731" y="2432474"/>
            <a:ext cx="258792" cy="369332"/>
          </a:xfrm>
          <a:prstGeom prst="upDownArrow">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40" name="Up-down Arrow 39">
            <a:extLst>
              <a:ext uri="{FF2B5EF4-FFF2-40B4-BE49-F238E27FC236}">
                <a16:creationId xmlns:a16="http://schemas.microsoft.com/office/drawing/2014/main" id="{248CDEC2-F4B8-BA8A-EE91-40CAF06D3292}"/>
              </a:ext>
            </a:extLst>
          </p:cNvPr>
          <p:cNvSpPr/>
          <p:nvPr/>
        </p:nvSpPr>
        <p:spPr>
          <a:xfrm rot="5400000">
            <a:off x="3074732" y="4319176"/>
            <a:ext cx="258792" cy="369332"/>
          </a:xfrm>
          <a:prstGeom prst="upDownArrow">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41" name="TextBox 40">
            <a:extLst>
              <a:ext uri="{FF2B5EF4-FFF2-40B4-BE49-F238E27FC236}">
                <a16:creationId xmlns:a16="http://schemas.microsoft.com/office/drawing/2014/main" id="{C95F2354-2E4B-9127-F108-936B508AE5D5}"/>
              </a:ext>
            </a:extLst>
          </p:cNvPr>
          <p:cNvSpPr txBox="1"/>
          <p:nvPr/>
        </p:nvSpPr>
        <p:spPr>
          <a:xfrm>
            <a:off x="3544957" y="4967375"/>
            <a:ext cx="3126992" cy="830997"/>
          </a:xfrm>
          <a:prstGeom prst="rect">
            <a:avLst/>
          </a:prstGeom>
          <a:noFill/>
        </p:spPr>
        <p:txBody>
          <a:bodyPr wrap="square" rtlCol="0">
            <a:spAutoFit/>
          </a:bodyPr>
          <a:lstStyle/>
          <a:p>
            <a:r>
              <a:rPr lang="en-CH" sz="1200" b="1" dirty="0">
                <a:latin typeface="Arial" panose="020B0604020202020204" pitchFamily="34" charset="0"/>
                <a:cs typeface="Arial" panose="020B0604020202020204" pitchFamily="34" charset="0"/>
              </a:rPr>
              <a:t>device/property#field</a:t>
            </a:r>
          </a:p>
          <a:p>
            <a:r>
              <a:rPr lang="en-CH" sz="1200" dirty="0">
                <a:latin typeface="Arial" panose="020B0604020202020204" pitchFamily="34" charset="0"/>
                <a:cs typeface="Arial" panose="020B0604020202020204" pitchFamily="34" charset="0"/>
              </a:rPr>
              <a:t>e.g.: BR3.BWS.11V1/Scan#scanSelection</a:t>
            </a:r>
          </a:p>
          <a:p>
            <a:r>
              <a:rPr lang="en-US" sz="1200" dirty="0">
                <a:latin typeface="Arial" panose="020B0604020202020204" pitchFamily="34" charset="0"/>
                <a:cs typeface="Arial" panose="020B0604020202020204" pitchFamily="34" charset="0"/>
              </a:rPr>
              <a:t>Controls Configuration Data Editor</a:t>
            </a:r>
            <a:r>
              <a:rPr lang="en-CH" sz="1200" dirty="0">
                <a:latin typeface="Arial" panose="020B0604020202020204" pitchFamily="34" charset="0"/>
                <a:cs typeface="Arial" panose="020B0604020202020204" pitchFamily="34" charset="0"/>
              </a:rPr>
              <a:t>: </a:t>
            </a:r>
            <a:r>
              <a:rPr lang="en-CH" sz="1200" dirty="0">
                <a:latin typeface="Arial" panose="020B0604020202020204" pitchFamily="34" charset="0"/>
                <a:cs typeface="Arial" panose="020B0604020202020204" pitchFamily="34" charset="0"/>
                <a:hlinkClick r:id="rId3"/>
              </a:rPr>
              <a:t>ccde.cern.ch</a:t>
            </a:r>
            <a:endParaRPr lang="en-CH" sz="1200" dirty="0">
              <a:latin typeface="Arial" panose="020B0604020202020204" pitchFamily="34" charset="0"/>
              <a:cs typeface="Arial" panose="020B0604020202020204" pitchFamily="34" charset="0"/>
            </a:endParaRPr>
          </a:p>
        </p:txBody>
      </p:sp>
      <p:sp>
        <p:nvSpPr>
          <p:cNvPr id="44" name="TextBox 43">
            <a:extLst>
              <a:ext uri="{FF2B5EF4-FFF2-40B4-BE49-F238E27FC236}">
                <a16:creationId xmlns:a16="http://schemas.microsoft.com/office/drawing/2014/main" id="{D42EB5C4-EF7F-7E76-35EF-ACA734317493}"/>
              </a:ext>
            </a:extLst>
          </p:cNvPr>
          <p:cNvSpPr txBox="1"/>
          <p:nvPr/>
        </p:nvSpPr>
        <p:spPr>
          <a:xfrm>
            <a:off x="6997528" y="1711155"/>
            <a:ext cx="4591792" cy="4616648"/>
          </a:xfrm>
          <a:prstGeom prst="rect">
            <a:avLst/>
          </a:prstGeom>
          <a:noFill/>
        </p:spPr>
        <p:txBody>
          <a:bodyPr wrap="square">
            <a:spAutoFit/>
          </a:bodyPr>
          <a:lstStyle/>
          <a:p>
            <a:pPr marL="285750" indent="-285750">
              <a:buFont typeface="Wingdings" pitchFamily="2" charset="2"/>
              <a:buChar char="§"/>
            </a:pPr>
            <a:endParaRPr lang="en-CH" sz="1400" dirty="0">
              <a:latin typeface="Arial" panose="020B0604020202020204" pitchFamily="34" charset="0"/>
              <a:cs typeface="Arial" panose="020B0604020202020204" pitchFamily="34" charset="0"/>
            </a:endParaRPr>
          </a:p>
          <a:p>
            <a:pPr marL="285750" indent="-285750">
              <a:buFont typeface="Wingdings" pitchFamily="2" charset="2"/>
              <a:buChar char="§"/>
            </a:pPr>
            <a:r>
              <a:rPr lang="en-CH" sz="1400" dirty="0">
                <a:latin typeface="Arial" panose="020B0604020202020204" pitchFamily="34" charset="0"/>
                <a:cs typeface="Arial" panose="020B0604020202020204" pitchFamily="34" charset="0"/>
                <a:hlinkClick r:id="rId4"/>
              </a:rPr>
              <a:t>LSA</a:t>
            </a:r>
            <a:r>
              <a:rPr lang="en-CH" sz="1400" dirty="0">
                <a:latin typeface="Arial" panose="020B0604020202020204" pitchFamily="34" charset="0"/>
                <a:cs typeface="Arial" panose="020B0604020202020204" pitchFamily="34" charset="0"/>
              </a:rPr>
              <a:t>/InCA: control system of the settings manag</a:t>
            </a:r>
            <a:r>
              <a:rPr lang="en-GB" sz="1400" dirty="0">
                <a:latin typeface="Arial" panose="020B0604020202020204" pitchFamily="34" charset="0"/>
                <a:cs typeface="Arial" panose="020B0604020202020204" pitchFamily="34" charset="0"/>
              </a:rPr>
              <a:t>e</a:t>
            </a:r>
            <a:r>
              <a:rPr lang="en-CH" sz="1400" dirty="0">
                <a:latin typeface="Arial" panose="020B0604020202020204" pitchFamily="34" charset="0"/>
                <a:cs typeface="Arial" panose="020B0604020202020204" pitchFamily="34" charset="0"/>
              </a:rPr>
              <a:t>ment </a:t>
            </a:r>
          </a:p>
          <a:p>
            <a:pPr marL="285750" indent="-285750">
              <a:buFont typeface="Wingdings" pitchFamily="2" charset="2"/>
              <a:buChar char="§"/>
            </a:pPr>
            <a:endParaRPr lang="en-CH" sz="1400" dirty="0">
              <a:latin typeface="Arial" panose="020B0604020202020204" pitchFamily="34" charset="0"/>
              <a:cs typeface="Arial" panose="020B0604020202020204" pitchFamily="34" charset="0"/>
            </a:endParaRPr>
          </a:p>
          <a:p>
            <a:pPr marL="285750" indent="-285750">
              <a:buFont typeface="Wingdings" pitchFamily="2" charset="2"/>
              <a:buChar char="§"/>
            </a:pPr>
            <a:endParaRPr lang="en-CH" sz="1400" dirty="0">
              <a:latin typeface="Arial" panose="020B0604020202020204" pitchFamily="34" charset="0"/>
              <a:cs typeface="Arial" panose="020B0604020202020204" pitchFamily="34" charset="0"/>
            </a:endParaRPr>
          </a:p>
          <a:p>
            <a:pPr marL="285750" indent="-285750">
              <a:buFont typeface="Wingdings" pitchFamily="2" charset="2"/>
              <a:buChar char="§"/>
            </a:pPr>
            <a:r>
              <a:rPr lang="en-CH" sz="1400" dirty="0">
                <a:latin typeface="Arial" panose="020B0604020202020204" pitchFamily="34" charset="0"/>
                <a:cs typeface="Arial" panose="020B0604020202020204" pitchFamily="34" charset="0"/>
              </a:rPr>
              <a:t>Cycle selector:</a:t>
            </a:r>
          </a:p>
          <a:p>
            <a:r>
              <a:rPr lang="en-CH" sz="1400" b="1" dirty="0">
                <a:latin typeface="Arial" panose="020B0604020202020204" pitchFamily="34" charset="0"/>
                <a:cs typeface="Arial" panose="020B0604020202020204" pitchFamily="34" charset="0"/>
              </a:rPr>
              <a:t>       machine.USER.user_name</a:t>
            </a:r>
          </a:p>
          <a:p>
            <a:r>
              <a:rPr lang="en-CH" sz="1400" dirty="0">
                <a:latin typeface="Arial" panose="020B0604020202020204" pitchFamily="34" charset="0"/>
                <a:cs typeface="Arial" panose="020B0604020202020204" pitchFamily="34" charset="0"/>
              </a:rPr>
              <a:t>       e.g..: PSB.USER.MD2</a:t>
            </a:r>
          </a:p>
          <a:p>
            <a:pPr marL="285750" indent="-285750">
              <a:buFont typeface="Wingdings" pitchFamily="2" charset="2"/>
              <a:buChar char="§"/>
            </a:pPr>
            <a:endParaRPr lang="en-CH" sz="1400" dirty="0">
              <a:latin typeface="Arial" panose="020B0604020202020204" pitchFamily="34" charset="0"/>
              <a:cs typeface="Arial" panose="020B0604020202020204" pitchFamily="34" charset="0"/>
            </a:endParaRPr>
          </a:p>
          <a:p>
            <a:pPr marL="285750" indent="-285750">
              <a:buFont typeface="Wingdings" pitchFamily="2" charset="2"/>
              <a:buChar char="§"/>
            </a:pPr>
            <a:endParaRPr lang="en-CH" sz="1400" dirty="0">
              <a:latin typeface="Arial" panose="020B0604020202020204" pitchFamily="34" charset="0"/>
              <a:cs typeface="Arial" panose="020B0604020202020204" pitchFamily="34" charset="0"/>
            </a:endParaRPr>
          </a:p>
          <a:p>
            <a:pPr marL="285750" indent="-285750">
              <a:buFont typeface="Wingdings" pitchFamily="2" charset="2"/>
              <a:buChar char="§"/>
            </a:pPr>
            <a:r>
              <a:rPr lang="en-CH" sz="1400" dirty="0">
                <a:latin typeface="Arial" panose="020B0604020202020204" pitchFamily="34" charset="0"/>
                <a:cs typeface="Arial" panose="020B0604020202020204" pitchFamily="34" charset="0"/>
              </a:rPr>
              <a:t>A cycle selector is mapped with a specific LSA user:</a:t>
            </a:r>
          </a:p>
          <a:p>
            <a:r>
              <a:rPr lang="en-CH" sz="1400" dirty="0">
                <a:latin typeface="Arial" panose="020B0604020202020204" pitchFamily="34" charset="0"/>
                <a:cs typeface="Arial" panose="020B0604020202020204" pitchFamily="34" charset="0"/>
              </a:rPr>
              <a:t>      e.g.: MD2 </a:t>
            </a:r>
            <a:r>
              <a:rPr lang="en-CH" sz="1400" dirty="0">
                <a:latin typeface="Arial" panose="020B0604020202020204" pitchFamily="34" charset="0"/>
                <a:cs typeface="Arial" panose="020B0604020202020204" pitchFamily="34" charset="0"/>
                <a:sym typeface="Wingdings" pitchFamily="2" charset="2"/>
              </a:rPr>
              <a:t>    </a:t>
            </a:r>
            <a:br>
              <a:rPr lang="en-CH" sz="1400" dirty="0">
                <a:latin typeface="Arial" panose="020B0604020202020204" pitchFamily="34" charset="0"/>
                <a:cs typeface="Arial" panose="020B0604020202020204" pitchFamily="34" charset="0"/>
                <a:sym typeface="Wingdings" pitchFamily="2" charset="2"/>
              </a:rPr>
            </a:br>
            <a:r>
              <a:rPr lang="en-CH" sz="1400" dirty="0">
                <a:latin typeface="Arial" panose="020B0604020202020204" pitchFamily="34" charset="0"/>
                <a:cs typeface="Arial" panose="020B0604020202020204" pitchFamily="34" charset="0"/>
                <a:sym typeface="Wingdings" pitchFamily="2" charset="2"/>
              </a:rPr>
              <a:t>              MDXXXX_EUROLABS_160MeV_2024</a:t>
            </a:r>
          </a:p>
          <a:p>
            <a:endParaRPr lang="en-CH" sz="1400" dirty="0">
              <a:latin typeface="Arial" panose="020B0604020202020204" pitchFamily="34" charset="0"/>
              <a:cs typeface="Arial" panose="020B0604020202020204" pitchFamily="34" charset="0"/>
              <a:sym typeface="Wingdings" pitchFamily="2" charset="2"/>
            </a:endParaRPr>
          </a:p>
          <a:p>
            <a:endParaRPr lang="en-CH" sz="1400" dirty="0">
              <a:latin typeface="Arial" panose="020B0604020202020204" pitchFamily="34" charset="0"/>
              <a:cs typeface="Arial" panose="020B0604020202020204" pitchFamily="34" charset="0"/>
              <a:sym typeface="Wingdings" pitchFamily="2" charset="2"/>
            </a:endParaRPr>
          </a:p>
          <a:p>
            <a:pPr marL="285750" indent="-285750">
              <a:buFont typeface="Wingdings" pitchFamily="2" charset="2"/>
              <a:buChar char="§"/>
            </a:pPr>
            <a:r>
              <a:rPr lang="en-CH" sz="1400" dirty="0">
                <a:latin typeface="Arial" panose="020B0604020202020204" pitchFamily="34" charset="0"/>
                <a:cs typeface="Arial" panose="020B0604020202020204" pitchFamily="34" charset="0"/>
                <a:sym typeface="Wingdings" pitchFamily="2" charset="2"/>
              </a:rPr>
              <a:t>CERN Accelerators Logging Service (</a:t>
            </a:r>
            <a:r>
              <a:rPr lang="en-CH" sz="1400" dirty="0">
                <a:latin typeface="Arial" panose="020B0604020202020204" pitchFamily="34" charset="0"/>
                <a:cs typeface="Arial" panose="020B0604020202020204" pitchFamily="34" charset="0"/>
                <a:sym typeface="Wingdings" pitchFamily="2" charset="2"/>
                <a:hlinkClick r:id="rId5"/>
              </a:rPr>
              <a:t>NXCALS</a:t>
            </a:r>
            <a:r>
              <a:rPr lang="en-CH" sz="1400" dirty="0">
                <a:latin typeface="Arial" panose="020B0604020202020204" pitchFamily="34" charset="0"/>
                <a:cs typeface="Arial" panose="020B0604020202020204" pitchFamily="34" charset="0"/>
                <a:sym typeface="Wingdings" pitchFamily="2" charset="2"/>
              </a:rPr>
              <a:t>), can be accessed from </a:t>
            </a:r>
            <a:r>
              <a:rPr lang="en-CH" sz="1400" dirty="0">
                <a:latin typeface="Arial" panose="020B0604020202020204" pitchFamily="34" charset="0"/>
                <a:cs typeface="Arial" panose="020B0604020202020204" pitchFamily="34" charset="0"/>
                <a:sym typeface="Wingdings" pitchFamily="2" charset="2"/>
                <a:hlinkClick r:id="rId6"/>
              </a:rPr>
              <a:t>SWAN</a:t>
            </a:r>
            <a:r>
              <a:rPr lang="en-CH" sz="1400" dirty="0">
                <a:latin typeface="Arial" panose="020B0604020202020204" pitchFamily="34" charset="0"/>
                <a:cs typeface="Arial" panose="020B0604020202020204" pitchFamily="34" charset="0"/>
                <a:sym typeface="Wingdings" pitchFamily="2" charset="2"/>
              </a:rPr>
              <a:t>, </a:t>
            </a:r>
            <a:r>
              <a:rPr lang="en-CH" sz="1400" dirty="0">
                <a:latin typeface="Arial" panose="020B0604020202020204" pitchFamily="34" charset="0"/>
                <a:cs typeface="Arial" panose="020B0604020202020204" pitchFamily="34" charset="0"/>
                <a:sym typeface="Wingdings" pitchFamily="2" charset="2"/>
                <a:hlinkClick r:id="rId7"/>
              </a:rPr>
              <a:t>Timber</a:t>
            </a:r>
            <a:r>
              <a:rPr lang="en-CH" sz="1400" dirty="0">
                <a:latin typeface="Arial" panose="020B0604020202020204" pitchFamily="34" charset="0"/>
                <a:cs typeface="Arial" panose="020B0604020202020204" pitchFamily="34" charset="0"/>
                <a:sym typeface="Wingdings" pitchFamily="2" charset="2"/>
              </a:rPr>
              <a:t>, etc.</a:t>
            </a:r>
          </a:p>
          <a:p>
            <a:endParaRPr lang="en-CH" sz="1400" dirty="0">
              <a:latin typeface="Arial" panose="020B0604020202020204" pitchFamily="34" charset="0"/>
              <a:cs typeface="Arial" panose="020B0604020202020204" pitchFamily="34" charset="0"/>
              <a:sym typeface="Wingdings" pitchFamily="2" charset="2"/>
            </a:endParaRPr>
          </a:p>
          <a:p>
            <a:endParaRPr lang="en-CH" sz="1400" dirty="0">
              <a:latin typeface="Arial" panose="020B0604020202020204" pitchFamily="34" charset="0"/>
              <a:cs typeface="Arial" panose="020B0604020202020204" pitchFamily="34" charset="0"/>
              <a:sym typeface="Wingdings" pitchFamily="2" charset="2"/>
            </a:endParaRPr>
          </a:p>
          <a:p>
            <a:endParaRPr lang="en-CH" sz="1400" dirty="0">
              <a:latin typeface="Arial" panose="020B0604020202020204" pitchFamily="34" charset="0"/>
              <a:cs typeface="Arial" panose="020B0604020202020204" pitchFamily="34" charset="0"/>
              <a:sym typeface="Wingdings" pitchFamily="2" charset="2"/>
            </a:endParaRPr>
          </a:p>
          <a:p>
            <a:pPr marL="285750" indent="-285750">
              <a:buFont typeface="Wingdings" pitchFamily="2" charset="2"/>
              <a:buChar char="§"/>
            </a:pPr>
            <a:endParaRPr lang="en-CH" sz="1400" dirty="0">
              <a:latin typeface="Arial" panose="020B0604020202020204" pitchFamily="34" charset="0"/>
              <a:cs typeface="Arial" panose="020B0604020202020204" pitchFamily="34" charset="0"/>
            </a:endParaRPr>
          </a:p>
        </p:txBody>
      </p:sp>
      <p:sp>
        <p:nvSpPr>
          <p:cNvPr id="45" name="TextBox 44">
            <a:extLst>
              <a:ext uri="{FF2B5EF4-FFF2-40B4-BE49-F238E27FC236}">
                <a16:creationId xmlns:a16="http://schemas.microsoft.com/office/drawing/2014/main" id="{9D825B99-F003-8187-BD47-E124001806D7}"/>
              </a:ext>
            </a:extLst>
          </p:cNvPr>
          <p:cNvSpPr txBox="1"/>
          <p:nvPr/>
        </p:nvSpPr>
        <p:spPr>
          <a:xfrm>
            <a:off x="3497678" y="2808213"/>
            <a:ext cx="3126992" cy="830997"/>
          </a:xfrm>
          <a:prstGeom prst="rect">
            <a:avLst/>
          </a:prstGeom>
          <a:noFill/>
        </p:spPr>
        <p:txBody>
          <a:bodyPr wrap="square" rtlCol="0">
            <a:spAutoFit/>
          </a:bodyPr>
          <a:lstStyle/>
          <a:p>
            <a:r>
              <a:rPr lang="en-US" sz="1200" dirty="0">
                <a:latin typeface="Arial" panose="020B0604020202020204" pitchFamily="34" charset="0"/>
                <a:cs typeface="Arial" panose="020B0604020202020204" pitchFamily="34" charset="0"/>
              </a:rPr>
              <a:t>Access of JAPC parameters: “set” or “get” interactions , “subscribe” to get notified when their value changes. </a:t>
            </a:r>
          </a:p>
          <a:p>
            <a:r>
              <a:rPr lang="en-US" sz="1200" dirty="0">
                <a:latin typeface="Arial" panose="020B0604020202020204" pitchFamily="34" charset="0"/>
                <a:cs typeface="Arial" panose="020B0604020202020204" pitchFamily="34" charset="0"/>
              </a:rPr>
              <a:t>See: </a:t>
            </a:r>
            <a:r>
              <a:rPr lang="en-US" sz="1200" dirty="0" err="1">
                <a:latin typeface="Arial" panose="020B0604020202020204" pitchFamily="34" charset="0"/>
                <a:cs typeface="Arial" panose="020B0604020202020204" pitchFamily="34" charset="0"/>
                <a:hlinkClick r:id="rId8"/>
              </a:rPr>
              <a:t>PyJAPC</a:t>
            </a:r>
            <a:r>
              <a:rPr lang="en-US" sz="1200" dirty="0">
                <a:latin typeface="Arial" panose="020B0604020202020204" pitchFamily="34" charset="0"/>
                <a:cs typeface="Arial" panose="020B0604020202020204" pitchFamily="34" charset="0"/>
              </a:rPr>
              <a:t>, </a:t>
            </a:r>
            <a:r>
              <a:rPr lang="en-US" sz="1200" dirty="0" err="1">
                <a:latin typeface="Arial" panose="020B0604020202020204" pitchFamily="34" charset="0"/>
                <a:cs typeface="Arial" panose="020B0604020202020204" pitchFamily="34" charset="0"/>
                <a:hlinkClick r:id="rId9"/>
              </a:rPr>
              <a:t>PyJAPCScout</a:t>
            </a:r>
            <a:endParaRPr lang="en-CH" sz="1200" dirty="0">
              <a:latin typeface="Arial" panose="020B0604020202020204" pitchFamily="34" charset="0"/>
              <a:cs typeface="Arial" panose="020B0604020202020204" pitchFamily="34" charset="0"/>
            </a:endParaRPr>
          </a:p>
        </p:txBody>
      </p:sp>
      <p:sp>
        <p:nvSpPr>
          <p:cNvPr id="46" name="Up-down Arrow 45">
            <a:extLst>
              <a:ext uri="{FF2B5EF4-FFF2-40B4-BE49-F238E27FC236}">
                <a16:creationId xmlns:a16="http://schemas.microsoft.com/office/drawing/2014/main" id="{8F8C2277-9C8E-0A95-38ED-433D4C4D7DFE}"/>
              </a:ext>
            </a:extLst>
          </p:cNvPr>
          <p:cNvSpPr/>
          <p:nvPr/>
        </p:nvSpPr>
        <p:spPr>
          <a:xfrm>
            <a:off x="1860647" y="3305722"/>
            <a:ext cx="258792" cy="369332"/>
          </a:xfrm>
          <a:prstGeom prst="upDownArrow">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dirty="0"/>
          </a:p>
        </p:txBody>
      </p:sp>
      <p:sp>
        <p:nvSpPr>
          <p:cNvPr id="47" name="Right Brace 46">
            <a:extLst>
              <a:ext uri="{FF2B5EF4-FFF2-40B4-BE49-F238E27FC236}">
                <a16:creationId xmlns:a16="http://schemas.microsoft.com/office/drawing/2014/main" id="{6A04C6DC-458D-FF06-27B2-E58395979461}"/>
              </a:ext>
            </a:extLst>
          </p:cNvPr>
          <p:cNvSpPr/>
          <p:nvPr/>
        </p:nvSpPr>
        <p:spPr>
          <a:xfrm>
            <a:off x="6477366" y="988727"/>
            <a:ext cx="520162" cy="5003321"/>
          </a:xfrm>
          <a:prstGeom prst="rightBrace">
            <a:avLst>
              <a:gd name="adj1" fmla="val 88553"/>
              <a:gd name="adj2" fmla="val 49310"/>
            </a:avLst>
          </a:prstGeom>
          <a:ln w="57150">
            <a:solidFill>
              <a:schemeClr val="accent3"/>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CH"/>
          </a:p>
        </p:txBody>
      </p:sp>
      <p:sp>
        <p:nvSpPr>
          <p:cNvPr id="3" name="TextBox 2">
            <a:extLst>
              <a:ext uri="{FF2B5EF4-FFF2-40B4-BE49-F238E27FC236}">
                <a16:creationId xmlns:a16="http://schemas.microsoft.com/office/drawing/2014/main" id="{D1053822-C5B1-9D00-2E4C-9BF9FDA712FA}"/>
              </a:ext>
            </a:extLst>
          </p:cNvPr>
          <p:cNvSpPr txBox="1"/>
          <p:nvPr/>
        </p:nvSpPr>
        <p:spPr>
          <a:xfrm>
            <a:off x="5226782" y="6581000"/>
            <a:ext cx="1734213" cy="276999"/>
          </a:xfrm>
          <a:prstGeom prst="rect">
            <a:avLst/>
          </a:prstGeom>
          <a:noFill/>
        </p:spPr>
        <p:txBody>
          <a:bodyPr wrap="square" rtlCol="0">
            <a:spAutoFit/>
          </a:bodyPr>
          <a:lstStyle/>
          <a:p>
            <a:pPr algn="ctr"/>
            <a:r>
              <a:rPr lang="en-US" sz="1200" dirty="0" err="1">
                <a:latin typeface="Arial" panose="020B0604020202020204" pitchFamily="34" charset="0"/>
                <a:cs typeface="Arial" panose="020B0604020202020204" pitchFamily="34" charset="0"/>
              </a:rPr>
              <a:t>tirsi.prebibaj@cern.ch</a:t>
            </a:r>
            <a:endParaRPr lang="el-GR" sz="1400" dirty="0">
              <a:latin typeface="Arial" panose="020B0604020202020204" pitchFamily="34" charset="0"/>
              <a:cs typeface="Arial" panose="020B0604020202020204" pitchFamily="34" charset="0"/>
            </a:endParaRPr>
          </a:p>
        </p:txBody>
      </p:sp>
      <p:sp>
        <p:nvSpPr>
          <p:cNvPr id="6" name="TextBox 5">
            <a:extLst>
              <a:ext uri="{FF2B5EF4-FFF2-40B4-BE49-F238E27FC236}">
                <a16:creationId xmlns:a16="http://schemas.microsoft.com/office/drawing/2014/main" id="{ADE1B021-744E-A237-8782-0E4E4CB52095}"/>
              </a:ext>
            </a:extLst>
          </p:cNvPr>
          <p:cNvSpPr txBox="1"/>
          <p:nvPr/>
        </p:nvSpPr>
        <p:spPr>
          <a:xfrm>
            <a:off x="-2" y="6597748"/>
            <a:ext cx="3201305" cy="276999"/>
          </a:xfrm>
          <a:prstGeom prst="rect">
            <a:avLst/>
          </a:prstGeom>
          <a:noFill/>
        </p:spPr>
        <p:txBody>
          <a:bodyPr wrap="square" rtlCol="0">
            <a:spAutoFit/>
          </a:bodyPr>
          <a:lstStyle/>
          <a:p>
            <a:r>
              <a:rPr lang="en-US" sz="1200" dirty="0">
                <a:latin typeface="Arial" panose="020B0604020202020204" pitchFamily="34" charset="0"/>
                <a:cs typeface="Arial" panose="020B0604020202020204" pitchFamily="34" charset="0"/>
              </a:rPr>
              <a:t>ATSOA 2024</a:t>
            </a:r>
            <a:endParaRPr lang="el-GR" sz="14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257741996"/>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500"/>
                                        <p:tgtEl>
                                          <p:spTgt spid="19"/>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4"/>
                                        </p:tgtEl>
                                        <p:attrNameLst>
                                          <p:attrName>style.visibility</p:attrName>
                                        </p:attrNameLst>
                                      </p:cBhvr>
                                      <p:to>
                                        <p:strVal val="visible"/>
                                      </p:to>
                                    </p:set>
                                    <p:animEffect transition="in" filter="fade">
                                      <p:cBhvr>
                                        <p:cTn id="10" dur="500"/>
                                        <p:tgtEl>
                                          <p:spTgt spid="14"/>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46"/>
                                        </p:tgtEl>
                                        <p:attrNameLst>
                                          <p:attrName>style.visibility</p:attrName>
                                        </p:attrNameLst>
                                      </p:cBhvr>
                                      <p:to>
                                        <p:strVal val="visible"/>
                                      </p:to>
                                    </p:set>
                                    <p:animEffect transition="in" filter="fade">
                                      <p:cBhvr>
                                        <p:cTn id="13" dur="500"/>
                                        <p:tgtEl>
                                          <p:spTgt spid="46"/>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13"/>
                                        </p:tgtEl>
                                        <p:attrNameLst>
                                          <p:attrName>style.visibility</p:attrName>
                                        </p:attrNameLst>
                                      </p:cBhvr>
                                      <p:to>
                                        <p:strVal val="visible"/>
                                      </p:to>
                                    </p:set>
                                    <p:animEffect transition="in" filter="fade">
                                      <p:cBhvr>
                                        <p:cTn id="16" dur="500"/>
                                        <p:tgtEl>
                                          <p:spTgt spid="13"/>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0"/>
                                        </p:tgtEl>
                                        <p:attrNameLst>
                                          <p:attrName>style.visibility</p:attrName>
                                        </p:attrNameLst>
                                      </p:cBhvr>
                                      <p:to>
                                        <p:strVal val="visible"/>
                                      </p:to>
                                    </p:set>
                                    <p:animEffect transition="in" filter="fade">
                                      <p:cBhvr>
                                        <p:cTn id="19" dur="500"/>
                                        <p:tgtEl>
                                          <p:spTgt spid="20"/>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grpId="0" nodeType="clickEffect">
                                  <p:stCondLst>
                                    <p:cond delay="0"/>
                                  </p:stCondLst>
                                  <p:childTnLst>
                                    <p:set>
                                      <p:cBhvr>
                                        <p:cTn id="23" dur="1" fill="hold">
                                          <p:stCondLst>
                                            <p:cond delay="0"/>
                                          </p:stCondLst>
                                        </p:cTn>
                                        <p:tgtEl>
                                          <p:spTgt spid="34"/>
                                        </p:tgtEl>
                                        <p:attrNameLst>
                                          <p:attrName>style.visibility</p:attrName>
                                        </p:attrNameLst>
                                      </p:cBhvr>
                                      <p:to>
                                        <p:strVal val="visible"/>
                                      </p:to>
                                    </p:set>
                                    <p:animEffect transition="in" filter="fade">
                                      <p:cBhvr>
                                        <p:cTn id="24" dur="500"/>
                                        <p:tgtEl>
                                          <p:spTgt spid="34"/>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40"/>
                                        </p:tgtEl>
                                        <p:attrNameLst>
                                          <p:attrName>style.visibility</p:attrName>
                                        </p:attrNameLst>
                                      </p:cBhvr>
                                      <p:to>
                                        <p:strVal val="visible"/>
                                      </p:to>
                                    </p:set>
                                    <p:animEffect transition="in" filter="fade">
                                      <p:cBhvr>
                                        <p:cTn id="27" dur="500"/>
                                        <p:tgtEl>
                                          <p:spTgt spid="40"/>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41"/>
                                        </p:tgtEl>
                                        <p:attrNameLst>
                                          <p:attrName>style.visibility</p:attrName>
                                        </p:attrNameLst>
                                      </p:cBhvr>
                                      <p:to>
                                        <p:strVal val="visible"/>
                                      </p:to>
                                    </p:set>
                                    <p:animEffect transition="in" filter="fade">
                                      <p:cBhvr>
                                        <p:cTn id="30" dur="500"/>
                                        <p:tgtEl>
                                          <p:spTgt spid="41"/>
                                        </p:tgtEl>
                                      </p:cBhvr>
                                    </p:animEffect>
                                  </p:childTnLst>
                                </p:cTn>
                              </p:par>
                            </p:childTnLst>
                          </p:cTn>
                        </p:par>
                      </p:childTnLst>
                    </p:cTn>
                  </p:par>
                  <p:par>
                    <p:cTn id="31" fill="hold">
                      <p:stCondLst>
                        <p:cond delay="indefinite"/>
                      </p:stCondLst>
                      <p:childTnLst>
                        <p:par>
                          <p:cTn id="32" fill="hold">
                            <p:stCondLst>
                              <p:cond delay="0"/>
                            </p:stCondLst>
                            <p:childTnLst>
                              <p:par>
                                <p:cTn id="33" presetID="10" presetClass="entr" presetSubtype="0" fill="hold" grpId="0" nodeType="clickEffect">
                                  <p:stCondLst>
                                    <p:cond delay="0"/>
                                  </p:stCondLst>
                                  <p:childTnLst>
                                    <p:set>
                                      <p:cBhvr>
                                        <p:cTn id="34" dur="1" fill="hold">
                                          <p:stCondLst>
                                            <p:cond delay="0"/>
                                          </p:stCondLst>
                                        </p:cTn>
                                        <p:tgtEl>
                                          <p:spTgt spid="38"/>
                                        </p:tgtEl>
                                        <p:attrNameLst>
                                          <p:attrName>style.visibility</p:attrName>
                                        </p:attrNameLst>
                                      </p:cBhvr>
                                      <p:to>
                                        <p:strVal val="visible"/>
                                      </p:to>
                                    </p:set>
                                    <p:animEffect transition="in" filter="fade">
                                      <p:cBhvr>
                                        <p:cTn id="35" dur="500"/>
                                        <p:tgtEl>
                                          <p:spTgt spid="38"/>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45"/>
                                        </p:tgtEl>
                                        <p:attrNameLst>
                                          <p:attrName>style.visibility</p:attrName>
                                        </p:attrNameLst>
                                      </p:cBhvr>
                                      <p:to>
                                        <p:strVal val="visible"/>
                                      </p:to>
                                    </p:set>
                                    <p:animEffect transition="in" filter="fade">
                                      <p:cBhvr>
                                        <p:cTn id="38" dur="500"/>
                                        <p:tgtEl>
                                          <p:spTgt spid="45"/>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39"/>
                                        </p:tgtEl>
                                        <p:attrNameLst>
                                          <p:attrName>style.visibility</p:attrName>
                                        </p:attrNameLst>
                                      </p:cBhvr>
                                      <p:to>
                                        <p:strVal val="visible"/>
                                      </p:to>
                                    </p:set>
                                    <p:animEffect transition="in" filter="fade">
                                      <p:cBhvr>
                                        <p:cTn id="41" dur="500"/>
                                        <p:tgtEl>
                                          <p:spTgt spid="39"/>
                                        </p:tgtEl>
                                      </p:cBhvr>
                                    </p:animEffect>
                                  </p:childTnLst>
                                </p:cTn>
                              </p:par>
                            </p:childTnLst>
                          </p:cTn>
                        </p:par>
                      </p:childTnLst>
                    </p:cTn>
                  </p:par>
                  <p:par>
                    <p:cTn id="42" fill="hold">
                      <p:stCondLst>
                        <p:cond delay="indefinite"/>
                      </p:stCondLst>
                      <p:childTnLst>
                        <p:par>
                          <p:cTn id="43" fill="hold">
                            <p:stCondLst>
                              <p:cond delay="0"/>
                            </p:stCondLst>
                            <p:childTnLst>
                              <p:par>
                                <p:cTn id="44" presetID="10" presetClass="entr" presetSubtype="0" fill="hold" grpId="0" nodeType="clickEffect">
                                  <p:stCondLst>
                                    <p:cond delay="0"/>
                                  </p:stCondLst>
                                  <p:childTnLst>
                                    <p:set>
                                      <p:cBhvr>
                                        <p:cTn id="45" dur="1" fill="hold">
                                          <p:stCondLst>
                                            <p:cond delay="0"/>
                                          </p:stCondLst>
                                        </p:cTn>
                                        <p:tgtEl>
                                          <p:spTgt spid="47"/>
                                        </p:tgtEl>
                                        <p:attrNameLst>
                                          <p:attrName>style.visibility</p:attrName>
                                        </p:attrNameLst>
                                      </p:cBhvr>
                                      <p:to>
                                        <p:strVal val="visible"/>
                                      </p:to>
                                    </p:set>
                                    <p:animEffect transition="in" filter="fade">
                                      <p:cBhvr>
                                        <p:cTn id="46" dur="500"/>
                                        <p:tgtEl>
                                          <p:spTgt spid="47"/>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44"/>
                                        </p:tgtEl>
                                        <p:attrNameLst>
                                          <p:attrName>style.visibility</p:attrName>
                                        </p:attrNameLst>
                                      </p:cBhvr>
                                      <p:to>
                                        <p:strVal val="visible"/>
                                      </p:to>
                                    </p:set>
                                    <p:animEffect transition="in" filter="fade">
                                      <p:cBhvr>
                                        <p:cTn id="49" dur="500"/>
                                        <p:tgtEl>
                                          <p:spTgt spid="44"/>
                                        </p:tgtEl>
                                      </p:cBhvr>
                                    </p:animEffect>
                                  </p:childTnLst>
                                </p:cTn>
                              </p:par>
                            </p:childTnLst>
                          </p:cTn>
                        </p:par>
                      </p:childTnLst>
                    </p:cTn>
                  </p:par>
                  <p:par>
                    <p:cTn id="50" fill="hold">
                      <p:stCondLst>
                        <p:cond delay="indefinite"/>
                      </p:stCondLst>
                      <p:childTnLst>
                        <p:par>
                          <p:cTn id="51" fill="hold">
                            <p:stCondLst>
                              <p:cond delay="0"/>
                            </p:stCondLst>
                            <p:childTnLst>
                              <p:par>
                                <p:cTn id="52" presetID="10" presetClass="entr" presetSubtype="0" fill="hold" grpId="0" nodeType="clickEffect">
                                  <p:stCondLst>
                                    <p:cond delay="0"/>
                                  </p:stCondLst>
                                  <p:childTnLst>
                                    <p:set>
                                      <p:cBhvr>
                                        <p:cTn id="53" dur="1" fill="hold">
                                          <p:stCondLst>
                                            <p:cond delay="0"/>
                                          </p:stCondLst>
                                        </p:cTn>
                                        <p:tgtEl>
                                          <p:spTgt spid="12"/>
                                        </p:tgtEl>
                                        <p:attrNameLst>
                                          <p:attrName>style.visibility</p:attrName>
                                        </p:attrNameLst>
                                      </p:cBhvr>
                                      <p:to>
                                        <p:strVal val="visible"/>
                                      </p:to>
                                    </p:set>
                                    <p:animEffect transition="in" filter="fade">
                                      <p:cBhvr>
                                        <p:cTn id="54" dur="500"/>
                                        <p:tgtEl>
                                          <p:spTgt spid="12"/>
                                        </p:tgtEl>
                                      </p:cBhvr>
                                    </p:animEffect>
                                  </p:childTnLst>
                                </p:cTn>
                              </p:par>
                              <p:par>
                                <p:cTn id="55" presetID="10" presetClass="entr" presetSubtype="0" fill="hold" grpId="0" nodeType="withEffect">
                                  <p:stCondLst>
                                    <p:cond delay="0"/>
                                  </p:stCondLst>
                                  <p:childTnLst>
                                    <p:set>
                                      <p:cBhvr>
                                        <p:cTn id="56" dur="1" fill="hold">
                                          <p:stCondLst>
                                            <p:cond delay="0"/>
                                          </p:stCondLst>
                                        </p:cTn>
                                        <p:tgtEl>
                                          <p:spTgt spid="11"/>
                                        </p:tgtEl>
                                        <p:attrNameLst>
                                          <p:attrName>style.visibility</p:attrName>
                                        </p:attrNameLst>
                                      </p:cBhvr>
                                      <p:to>
                                        <p:strVal val="visible"/>
                                      </p:to>
                                    </p:set>
                                    <p:animEffect transition="in" filter="fade">
                                      <p:cBhvr>
                                        <p:cTn id="5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p:bldP spid="13" grpId="0" animBg="1"/>
      <p:bldP spid="14" grpId="0" animBg="1"/>
      <p:bldP spid="19" grpId="0" animBg="1"/>
      <p:bldP spid="20" grpId="0" animBg="1"/>
      <p:bldP spid="34" grpId="0" animBg="1"/>
      <p:bldP spid="38" grpId="0" animBg="1"/>
      <p:bldP spid="39" grpId="0" animBg="1"/>
      <p:bldP spid="40" grpId="0" animBg="1"/>
      <p:bldP spid="41" grpId="0"/>
      <p:bldP spid="44" grpId="0"/>
      <p:bldP spid="45" grpId="0"/>
      <p:bldP spid="46" grpId="0" animBg="1"/>
      <p:bldP spid="47"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2E690A-C06C-5C1E-5B07-600CE6074BA7}"/>
              </a:ext>
            </a:extLst>
          </p:cNvPr>
          <p:cNvSpPr>
            <a:spLocks noGrp="1"/>
          </p:cNvSpPr>
          <p:nvPr>
            <p:ph type="title"/>
          </p:nvPr>
        </p:nvSpPr>
        <p:spPr/>
        <p:txBody>
          <a:bodyPr>
            <a:normAutofit fontScale="90000"/>
          </a:bodyPr>
          <a:lstStyle/>
          <a:p>
            <a:r>
              <a:rPr lang="en-CH" dirty="0">
                <a:latin typeface="Arial" panose="020B0604020202020204" pitchFamily="34" charset="0"/>
                <a:cs typeface="Arial" panose="020B0604020202020204" pitchFamily="34" charset="0"/>
              </a:rPr>
              <a:t>Control Systems</a:t>
            </a:r>
          </a:p>
        </p:txBody>
      </p:sp>
      <p:sp>
        <p:nvSpPr>
          <p:cNvPr id="5" name="Slide Number Placeholder 4">
            <a:extLst>
              <a:ext uri="{FF2B5EF4-FFF2-40B4-BE49-F238E27FC236}">
                <a16:creationId xmlns:a16="http://schemas.microsoft.com/office/drawing/2014/main" id="{6CAF9829-1108-E0D3-4EB3-656CDB19FBC6}"/>
              </a:ext>
            </a:extLst>
          </p:cNvPr>
          <p:cNvSpPr>
            <a:spLocks noGrp="1"/>
          </p:cNvSpPr>
          <p:nvPr>
            <p:ph type="sldNum" sz="quarter" idx="12"/>
          </p:nvPr>
        </p:nvSpPr>
        <p:spPr/>
        <p:txBody>
          <a:bodyPr/>
          <a:lstStyle/>
          <a:p>
            <a:r>
              <a:rPr lang="en-US" dirty="0"/>
              <a:t>6</a:t>
            </a:r>
            <a:endParaRPr lang="el-GR" dirty="0"/>
          </a:p>
        </p:txBody>
      </p:sp>
      <p:pic>
        <p:nvPicPr>
          <p:cNvPr id="6" name="Picture 5">
            <a:extLst>
              <a:ext uri="{FF2B5EF4-FFF2-40B4-BE49-F238E27FC236}">
                <a16:creationId xmlns:a16="http://schemas.microsoft.com/office/drawing/2014/main" id="{E7920555-4BB4-506E-33BC-391F70B93398}"/>
              </a:ext>
            </a:extLst>
          </p:cNvPr>
          <p:cNvPicPr>
            <a:picLocks noChangeAspect="1"/>
          </p:cNvPicPr>
          <p:nvPr/>
        </p:nvPicPr>
        <p:blipFill>
          <a:blip r:embed="rId2"/>
          <a:stretch>
            <a:fillRect/>
          </a:stretch>
        </p:blipFill>
        <p:spPr>
          <a:xfrm>
            <a:off x="4473738" y="732262"/>
            <a:ext cx="6610965" cy="6003985"/>
          </a:xfrm>
          <a:prstGeom prst="rect">
            <a:avLst/>
          </a:prstGeom>
        </p:spPr>
      </p:pic>
      <p:sp>
        <p:nvSpPr>
          <p:cNvPr id="7" name="TextBox 6">
            <a:extLst>
              <a:ext uri="{FF2B5EF4-FFF2-40B4-BE49-F238E27FC236}">
                <a16:creationId xmlns:a16="http://schemas.microsoft.com/office/drawing/2014/main" id="{C3D264CD-CF20-9171-CA44-A18491813A38}"/>
              </a:ext>
            </a:extLst>
          </p:cNvPr>
          <p:cNvSpPr txBox="1"/>
          <p:nvPr/>
        </p:nvSpPr>
        <p:spPr>
          <a:xfrm>
            <a:off x="-2" y="6597748"/>
            <a:ext cx="3201305" cy="276999"/>
          </a:xfrm>
          <a:prstGeom prst="rect">
            <a:avLst/>
          </a:prstGeom>
          <a:noFill/>
        </p:spPr>
        <p:txBody>
          <a:bodyPr wrap="square" rtlCol="0">
            <a:spAutoFit/>
          </a:bodyPr>
          <a:lstStyle/>
          <a:p>
            <a:r>
              <a:rPr lang="en-US" sz="1200" dirty="0">
                <a:latin typeface="Arial" panose="020B0604020202020204" pitchFamily="34" charset="0"/>
                <a:cs typeface="Arial" panose="020B0604020202020204" pitchFamily="34" charset="0"/>
              </a:rPr>
              <a:t>ATSOA 2024</a:t>
            </a:r>
            <a:endParaRPr lang="el-GR" sz="1400" dirty="0">
              <a:latin typeface="Arial" panose="020B0604020202020204" pitchFamily="34" charset="0"/>
              <a:cs typeface="Arial" panose="020B0604020202020204" pitchFamily="34" charset="0"/>
            </a:endParaRPr>
          </a:p>
        </p:txBody>
      </p:sp>
      <p:sp>
        <p:nvSpPr>
          <p:cNvPr id="8" name="TextBox 7">
            <a:extLst>
              <a:ext uri="{FF2B5EF4-FFF2-40B4-BE49-F238E27FC236}">
                <a16:creationId xmlns:a16="http://schemas.microsoft.com/office/drawing/2014/main" id="{8C733223-979D-9D2F-994B-F5C583045666}"/>
              </a:ext>
            </a:extLst>
          </p:cNvPr>
          <p:cNvSpPr txBox="1"/>
          <p:nvPr/>
        </p:nvSpPr>
        <p:spPr>
          <a:xfrm>
            <a:off x="846153" y="2718591"/>
            <a:ext cx="2991367" cy="1015663"/>
          </a:xfrm>
          <a:prstGeom prst="rect">
            <a:avLst/>
          </a:prstGeom>
          <a:noFill/>
        </p:spPr>
        <p:txBody>
          <a:bodyPr wrap="square" rtlCol="0">
            <a:spAutoFit/>
          </a:bodyPr>
          <a:lstStyle/>
          <a:p>
            <a:pPr marL="285750" indent="-285750">
              <a:buFont typeface="Arial" panose="020B0604020202020204" pitchFamily="34" charset="0"/>
              <a:buChar char="•"/>
            </a:pPr>
            <a:r>
              <a:rPr lang="en-US" sz="2000" dirty="0">
                <a:latin typeface="Arial" panose="020B0604020202020204" pitchFamily="34" charset="0"/>
                <a:cs typeface="Arial" panose="020B0604020202020204" pitchFamily="34" charset="0"/>
              </a:rPr>
              <a:t>Data acquisition and monitoring scripts using python</a:t>
            </a:r>
            <a:endParaRPr lang="en-CH" sz="2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607370286"/>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7F3CBF-C174-6C62-A1B2-6CCE0EAD59B5}"/>
              </a:ext>
            </a:extLst>
          </p:cNvPr>
          <p:cNvSpPr>
            <a:spLocks noGrp="1"/>
          </p:cNvSpPr>
          <p:nvPr>
            <p:ph type="title"/>
          </p:nvPr>
        </p:nvSpPr>
        <p:spPr/>
        <p:txBody>
          <a:bodyPr>
            <a:normAutofit fontScale="90000"/>
          </a:bodyPr>
          <a:lstStyle/>
          <a:p>
            <a:r>
              <a:rPr lang="en-CH" dirty="0">
                <a:latin typeface="Arial" panose="020B0604020202020204" pitchFamily="34" charset="0"/>
                <a:cs typeface="Arial" panose="020B0604020202020204" pitchFamily="34" charset="0"/>
              </a:rPr>
              <a:t>Measurements that we could try today</a:t>
            </a:r>
          </a:p>
        </p:txBody>
      </p:sp>
      <p:sp>
        <p:nvSpPr>
          <p:cNvPr id="5" name="Slide Number Placeholder 4">
            <a:extLst>
              <a:ext uri="{FF2B5EF4-FFF2-40B4-BE49-F238E27FC236}">
                <a16:creationId xmlns:a16="http://schemas.microsoft.com/office/drawing/2014/main" id="{8501CF7D-DB0E-DC0C-1F71-24A27A014EBC}"/>
              </a:ext>
            </a:extLst>
          </p:cNvPr>
          <p:cNvSpPr>
            <a:spLocks noGrp="1"/>
          </p:cNvSpPr>
          <p:nvPr>
            <p:ph type="sldNum" sz="quarter" idx="12"/>
          </p:nvPr>
        </p:nvSpPr>
        <p:spPr/>
        <p:txBody>
          <a:bodyPr/>
          <a:lstStyle/>
          <a:p>
            <a:r>
              <a:rPr lang="en-US" dirty="0"/>
              <a:t>7</a:t>
            </a:r>
            <a:endParaRPr lang="el-GR" dirty="0"/>
          </a:p>
        </p:txBody>
      </p:sp>
      <p:sp>
        <p:nvSpPr>
          <p:cNvPr id="6" name="TextBox 5">
            <a:extLst>
              <a:ext uri="{FF2B5EF4-FFF2-40B4-BE49-F238E27FC236}">
                <a16:creationId xmlns:a16="http://schemas.microsoft.com/office/drawing/2014/main" id="{D781DB65-112B-C51C-1C63-0F2C1F9363A9}"/>
              </a:ext>
            </a:extLst>
          </p:cNvPr>
          <p:cNvSpPr txBox="1"/>
          <p:nvPr/>
        </p:nvSpPr>
        <p:spPr>
          <a:xfrm>
            <a:off x="377057" y="961697"/>
            <a:ext cx="7497819" cy="5355312"/>
          </a:xfrm>
          <a:prstGeom prst="rect">
            <a:avLst/>
          </a:prstGeom>
          <a:noFill/>
        </p:spPr>
        <p:txBody>
          <a:bodyPr wrap="square" rtlCol="0">
            <a:spAutoFit/>
          </a:bodyPr>
          <a:lstStyle/>
          <a:p>
            <a:pPr marL="285750" indent="-285750">
              <a:buFont typeface="Wingdings" pitchFamily="2" charset="2"/>
              <a:buChar char="§"/>
            </a:pPr>
            <a:r>
              <a:rPr lang="en-CH" dirty="0">
                <a:latin typeface="Arial" panose="020B0604020202020204" pitchFamily="34" charset="0"/>
                <a:cs typeface="Arial" panose="020B0604020202020204" pitchFamily="34" charset="0"/>
              </a:rPr>
              <a:t>Beam parameter adjustments (intensity, emittance blow-up, energy spread). </a:t>
            </a:r>
          </a:p>
          <a:p>
            <a:pPr marL="285750" indent="-285750">
              <a:buFont typeface="Wingdings" pitchFamily="2" charset="2"/>
              <a:buChar char="§"/>
            </a:pPr>
            <a:endParaRPr lang="en-CH" dirty="0">
              <a:latin typeface="Arial" panose="020B0604020202020204" pitchFamily="34" charset="0"/>
              <a:cs typeface="Arial" panose="020B0604020202020204" pitchFamily="34" charset="0"/>
            </a:endParaRPr>
          </a:p>
          <a:p>
            <a:pPr marL="285750" indent="-285750">
              <a:buFont typeface="Wingdings" pitchFamily="2" charset="2"/>
              <a:buChar char="§"/>
            </a:pPr>
            <a:r>
              <a:rPr lang="en-CH" dirty="0">
                <a:latin typeface="Arial" panose="020B0604020202020204" pitchFamily="34" charset="0"/>
                <a:cs typeface="Arial" panose="020B0604020202020204" pitchFamily="34" charset="0"/>
              </a:rPr>
              <a:t>Betatron tune measurement and correction.</a:t>
            </a:r>
          </a:p>
          <a:p>
            <a:pPr marL="285750" indent="-285750">
              <a:buFont typeface="Wingdings" pitchFamily="2" charset="2"/>
              <a:buChar char="§"/>
            </a:pPr>
            <a:endParaRPr lang="en-CH" dirty="0">
              <a:latin typeface="Arial" panose="020B0604020202020204" pitchFamily="34" charset="0"/>
              <a:cs typeface="Arial" panose="020B0604020202020204" pitchFamily="34" charset="0"/>
            </a:endParaRPr>
          </a:p>
          <a:p>
            <a:pPr marL="285750" indent="-285750">
              <a:buFont typeface="Wingdings" pitchFamily="2" charset="2"/>
              <a:buChar char="§"/>
            </a:pPr>
            <a:r>
              <a:rPr lang="en-CH" dirty="0">
                <a:latin typeface="Arial" panose="020B0604020202020204" pitchFamily="34" charset="0"/>
                <a:cs typeface="Arial" panose="020B0604020202020204" pitchFamily="34" charset="0"/>
              </a:rPr>
              <a:t>Chromaticity measurement and correction. </a:t>
            </a:r>
          </a:p>
          <a:p>
            <a:pPr marL="285750" indent="-285750">
              <a:buFont typeface="Wingdings" pitchFamily="2" charset="2"/>
              <a:buChar char="§"/>
            </a:pPr>
            <a:endParaRPr lang="en-CH" dirty="0">
              <a:latin typeface="Arial" panose="020B0604020202020204" pitchFamily="34" charset="0"/>
              <a:cs typeface="Arial" panose="020B0604020202020204" pitchFamily="34" charset="0"/>
            </a:endParaRPr>
          </a:p>
          <a:p>
            <a:pPr marL="285750" indent="-285750">
              <a:buFont typeface="Wingdings" pitchFamily="2" charset="2"/>
              <a:buChar char="§"/>
            </a:pPr>
            <a:r>
              <a:rPr lang="en-CH" dirty="0">
                <a:latin typeface="Arial" panose="020B0604020202020204" pitchFamily="34" charset="0"/>
                <a:cs typeface="Arial" panose="020B0604020202020204" pitchFamily="34" charset="0"/>
              </a:rPr>
              <a:t>Transverse profiles measurement and emittance/brightness reconstruction. </a:t>
            </a:r>
          </a:p>
          <a:p>
            <a:pPr marL="285750" indent="-285750">
              <a:buFont typeface="Wingdings" pitchFamily="2" charset="2"/>
              <a:buChar char="§"/>
            </a:pPr>
            <a:endParaRPr lang="en-CH" dirty="0">
              <a:latin typeface="Arial" panose="020B0604020202020204" pitchFamily="34" charset="0"/>
              <a:cs typeface="Arial" panose="020B0604020202020204" pitchFamily="34" charset="0"/>
            </a:endParaRPr>
          </a:p>
          <a:p>
            <a:pPr marL="285750" indent="-285750">
              <a:buFont typeface="Wingdings" pitchFamily="2" charset="2"/>
              <a:buChar char="§"/>
            </a:pPr>
            <a:r>
              <a:rPr lang="en-CH" dirty="0">
                <a:latin typeface="Arial" panose="020B0604020202020204" pitchFamily="34" charset="0"/>
                <a:cs typeface="Arial" panose="020B0604020202020204" pitchFamily="34" charset="0"/>
              </a:rPr>
              <a:t>Closed orbit measurement and correction (?).</a:t>
            </a:r>
          </a:p>
          <a:p>
            <a:pPr marL="285750" indent="-285750">
              <a:buFont typeface="Wingdings" pitchFamily="2" charset="2"/>
              <a:buChar char="§"/>
            </a:pPr>
            <a:endParaRPr lang="en-CH" dirty="0">
              <a:latin typeface="Arial" panose="020B0604020202020204" pitchFamily="34" charset="0"/>
              <a:cs typeface="Arial" panose="020B0604020202020204" pitchFamily="34" charset="0"/>
            </a:endParaRPr>
          </a:p>
          <a:p>
            <a:pPr marL="285750" indent="-285750">
              <a:buFont typeface="Wingdings" pitchFamily="2" charset="2"/>
              <a:buChar char="§"/>
            </a:pPr>
            <a:r>
              <a:rPr lang="en-CH" dirty="0">
                <a:latin typeface="Arial" panose="020B0604020202020204" pitchFamily="34" charset="0"/>
                <a:cs typeface="Arial" panose="020B0604020202020204" pitchFamily="34" charset="0"/>
              </a:rPr>
              <a:t>Resonance crossing and compensation.  </a:t>
            </a:r>
          </a:p>
          <a:p>
            <a:endParaRPr lang="en-CH" dirty="0">
              <a:latin typeface="Arial" panose="020B0604020202020204" pitchFamily="34" charset="0"/>
              <a:cs typeface="Arial" panose="020B0604020202020204" pitchFamily="34" charset="0"/>
            </a:endParaRPr>
          </a:p>
          <a:p>
            <a:pPr marL="285750" indent="-285750">
              <a:buFont typeface="Wingdings" pitchFamily="2" charset="2"/>
              <a:buChar char="§"/>
            </a:pPr>
            <a:r>
              <a:rPr lang="en-CH" dirty="0">
                <a:latin typeface="Arial" panose="020B0604020202020204" pitchFamily="34" charset="0"/>
                <a:cs typeface="Arial" panose="020B0604020202020204" pitchFamily="34" charset="0"/>
              </a:rPr>
              <a:t>Beta-beating measurement and correction. </a:t>
            </a:r>
          </a:p>
          <a:p>
            <a:pPr marL="285750" indent="-285750">
              <a:buFont typeface="Wingdings" pitchFamily="2" charset="2"/>
              <a:buChar char="§"/>
            </a:pPr>
            <a:endParaRPr lang="en-CH" dirty="0">
              <a:latin typeface="Arial" panose="020B0604020202020204" pitchFamily="34" charset="0"/>
              <a:cs typeface="Arial" panose="020B0604020202020204" pitchFamily="34" charset="0"/>
            </a:endParaRPr>
          </a:p>
          <a:p>
            <a:pPr marL="285750" indent="-285750">
              <a:buFont typeface="Wingdings" pitchFamily="2" charset="2"/>
              <a:buChar char="§"/>
            </a:pPr>
            <a:r>
              <a:rPr lang="en-CH" dirty="0">
                <a:latin typeface="Arial" panose="020B0604020202020204" pitchFamily="34" charset="0"/>
                <a:cs typeface="Arial" panose="020B0604020202020204" pitchFamily="34" charset="0"/>
              </a:rPr>
              <a:t>Instabilites (?).</a:t>
            </a:r>
          </a:p>
          <a:p>
            <a:endParaRPr lang="en-CH" dirty="0">
              <a:latin typeface="Arial" panose="020B0604020202020204" pitchFamily="34" charset="0"/>
              <a:cs typeface="Arial" panose="020B0604020202020204" pitchFamily="34" charset="0"/>
            </a:endParaRPr>
          </a:p>
          <a:p>
            <a:pPr marL="285750" indent="-285750">
              <a:buFont typeface="Wingdings" pitchFamily="2" charset="2"/>
              <a:buChar char="§"/>
            </a:pPr>
            <a:r>
              <a:rPr lang="en-CH" dirty="0">
                <a:latin typeface="Arial" panose="020B0604020202020204" pitchFamily="34" charset="0"/>
                <a:cs typeface="Arial" panose="020B0604020202020204" pitchFamily="34" charset="0"/>
              </a:rPr>
              <a:t>Other ideas?</a:t>
            </a:r>
          </a:p>
        </p:txBody>
      </p:sp>
      <p:sp>
        <p:nvSpPr>
          <p:cNvPr id="3" name="Oval Callout 2">
            <a:extLst>
              <a:ext uri="{FF2B5EF4-FFF2-40B4-BE49-F238E27FC236}">
                <a16:creationId xmlns:a16="http://schemas.microsoft.com/office/drawing/2014/main" id="{942F7BAF-8DA4-DD96-3FE4-7B2E808A1A9A}"/>
              </a:ext>
            </a:extLst>
          </p:cNvPr>
          <p:cNvSpPr/>
          <p:nvPr/>
        </p:nvSpPr>
        <p:spPr>
          <a:xfrm>
            <a:off x="8157343" y="1277007"/>
            <a:ext cx="3657600" cy="1442545"/>
          </a:xfrm>
          <a:prstGeom prst="wedgeEllipseCallou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H" sz="1600" dirty="0">
                <a:solidFill>
                  <a:schemeClr val="tx1"/>
                </a:solidFill>
                <a:latin typeface="Arial" panose="020B0604020202020204" pitchFamily="34" charset="0"/>
                <a:cs typeface="Arial" panose="020B0604020202020204" pitchFamily="34" charset="0"/>
              </a:rPr>
              <a:t>In principle, we should avoid having high losses at high energy, </a:t>
            </a:r>
            <a:r>
              <a:rPr lang="en-CH" sz="1600" b="1" dirty="0">
                <a:solidFill>
                  <a:schemeClr val="tx1"/>
                </a:solidFill>
                <a:latin typeface="Arial" panose="020B0604020202020204" pitchFamily="34" charset="0"/>
                <a:cs typeface="Arial" panose="020B0604020202020204" pitchFamily="34" charset="0"/>
              </a:rPr>
              <a:t>mind the beam intensity</a:t>
            </a:r>
            <a:r>
              <a:rPr lang="en-CH" sz="1600" dirty="0">
                <a:solidFill>
                  <a:schemeClr val="tx1"/>
                </a:solidFill>
                <a:latin typeface="Arial" panose="020B0604020202020204" pitchFamily="34" charset="0"/>
                <a:cs typeface="Arial" panose="020B0604020202020204" pitchFamily="34" charset="0"/>
              </a:rPr>
              <a:t>.</a:t>
            </a:r>
          </a:p>
        </p:txBody>
      </p:sp>
      <p:sp>
        <p:nvSpPr>
          <p:cNvPr id="7" name="Oval Callout 6">
            <a:extLst>
              <a:ext uri="{FF2B5EF4-FFF2-40B4-BE49-F238E27FC236}">
                <a16:creationId xmlns:a16="http://schemas.microsoft.com/office/drawing/2014/main" id="{7B5528D1-DCD1-0718-75DC-40545C90C30A}"/>
              </a:ext>
            </a:extLst>
          </p:cNvPr>
          <p:cNvSpPr/>
          <p:nvPr/>
        </p:nvSpPr>
        <p:spPr>
          <a:xfrm>
            <a:off x="6033236" y="3639353"/>
            <a:ext cx="5218571" cy="1860393"/>
          </a:xfrm>
          <a:prstGeom prst="wedgeEllipseCallou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H" dirty="0">
                <a:solidFill>
                  <a:schemeClr val="tx1"/>
                </a:solidFill>
                <a:latin typeface="Arial" panose="020B0604020202020204" pitchFamily="34" charset="0"/>
                <a:cs typeface="Arial" panose="020B0604020202020204" pitchFamily="34" charset="0"/>
              </a:rPr>
              <a:t>With the non-accelerating flat bottom (160 MeV) cycle have more flexibility (unbunched beam, less dangerous for accelerator, etc.)</a:t>
            </a:r>
          </a:p>
        </p:txBody>
      </p:sp>
      <p:sp>
        <p:nvSpPr>
          <p:cNvPr id="4" name="TextBox 3">
            <a:extLst>
              <a:ext uri="{FF2B5EF4-FFF2-40B4-BE49-F238E27FC236}">
                <a16:creationId xmlns:a16="http://schemas.microsoft.com/office/drawing/2014/main" id="{66EAE9C9-46A4-3F64-855D-BA6F05CE537D}"/>
              </a:ext>
            </a:extLst>
          </p:cNvPr>
          <p:cNvSpPr txBox="1"/>
          <p:nvPr/>
        </p:nvSpPr>
        <p:spPr>
          <a:xfrm>
            <a:off x="5226782" y="6581000"/>
            <a:ext cx="1734213" cy="276999"/>
          </a:xfrm>
          <a:prstGeom prst="rect">
            <a:avLst/>
          </a:prstGeom>
          <a:noFill/>
        </p:spPr>
        <p:txBody>
          <a:bodyPr wrap="square" rtlCol="0">
            <a:spAutoFit/>
          </a:bodyPr>
          <a:lstStyle/>
          <a:p>
            <a:pPr algn="ctr"/>
            <a:r>
              <a:rPr lang="en-US" sz="1200" dirty="0" err="1">
                <a:latin typeface="Arial" panose="020B0604020202020204" pitchFamily="34" charset="0"/>
                <a:cs typeface="Arial" panose="020B0604020202020204" pitchFamily="34" charset="0"/>
              </a:rPr>
              <a:t>tirsi.prebibaj@cern.ch</a:t>
            </a:r>
            <a:endParaRPr lang="el-GR" sz="1400" dirty="0">
              <a:latin typeface="Arial" panose="020B0604020202020204" pitchFamily="34" charset="0"/>
              <a:cs typeface="Arial" panose="020B0604020202020204" pitchFamily="34" charset="0"/>
            </a:endParaRPr>
          </a:p>
        </p:txBody>
      </p:sp>
      <p:sp>
        <p:nvSpPr>
          <p:cNvPr id="9" name="TextBox 8">
            <a:extLst>
              <a:ext uri="{FF2B5EF4-FFF2-40B4-BE49-F238E27FC236}">
                <a16:creationId xmlns:a16="http://schemas.microsoft.com/office/drawing/2014/main" id="{97148A47-4F3F-DEB7-9C4D-146EE971C5DF}"/>
              </a:ext>
            </a:extLst>
          </p:cNvPr>
          <p:cNvSpPr txBox="1"/>
          <p:nvPr/>
        </p:nvSpPr>
        <p:spPr>
          <a:xfrm>
            <a:off x="-2" y="6597748"/>
            <a:ext cx="3201305" cy="276999"/>
          </a:xfrm>
          <a:prstGeom prst="rect">
            <a:avLst/>
          </a:prstGeom>
          <a:noFill/>
        </p:spPr>
        <p:txBody>
          <a:bodyPr wrap="square" rtlCol="0">
            <a:spAutoFit/>
          </a:bodyPr>
          <a:lstStyle/>
          <a:p>
            <a:r>
              <a:rPr lang="en-US" sz="1200" dirty="0">
                <a:latin typeface="Arial" panose="020B0604020202020204" pitchFamily="34" charset="0"/>
                <a:cs typeface="Arial" panose="020B0604020202020204" pitchFamily="34" charset="0"/>
              </a:rPr>
              <a:t>ATSOA 2024</a:t>
            </a:r>
            <a:endParaRPr lang="el-GR" sz="14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058314984"/>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7"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99C972-BE70-8060-EC57-F842736695F3}"/>
              </a:ext>
            </a:extLst>
          </p:cNvPr>
          <p:cNvSpPr>
            <a:spLocks noGrp="1"/>
          </p:cNvSpPr>
          <p:nvPr>
            <p:ph type="title"/>
          </p:nvPr>
        </p:nvSpPr>
        <p:spPr/>
        <p:txBody>
          <a:bodyPr/>
          <a:lstStyle/>
          <a:p>
            <a:r>
              <a:rPr lang="en-CH" dirty="0">
                <a:latin typeface="Arial" panose="020B0604020202020204" pitchFamily="34" charset="0"/>
                <a:cs typeface="Arial" panose="020B0604020202020204" pitchFamily="34" charset="0"/>
              </a:rPr>
              <a:t>Measurements</a:t>
            </a:r>
          </a:p>
        </p:txBody>
      </p:sp>
      <p:sp>
        <p:nvSpPr>
          <p:cNvPr id="3" name="Text Placeholder 2">
            <a:extLst>
              <a:ext uri="{FF2B5EF4-FFF2-40B4-BE49-F238E27FC236}">
                <a16:creationId xmlns:a16="http://schemas.microsoft.com/office/drawing/2014/main" id="{425FED6E-39B9-5638-5BA6-6A1210E37203}"/>
              </a:ext>
            </a:extLst>
          </p:cNvPr>
          <p:cNvSpPr>
            <a:spLocks noGrp="1"/>
          </p:cNvSpPr>
          <p:nvPr>
            <p:ph type="body" idx="1"/>
          </p:nvPr>
        </p:nvSpPr>
        <p:spPr/>
        <p:txBody>
          <a:bodyPr/>
          <a:lstStyle/>
          <a:p>
            <a:endParaRPr lang="en-CH"/>
          </a:p>
        </p:txBody>
      </p:sp>
      <p:sp>
        <p:nvSpPr>
          <p:cNvPr id="4" name="Slide Number Placeholder 3">
            <a:extLst>
              <a:ext uri="{FF2B5EF4-FFF2-40B4-BE49-F238E27FC236}">
                <a16:creationId xmlns:a16="http://schemas.microsoft.com/office/drawing/2014/main" id="{CAF06862-555A-D562-95B1-AD89EFD15486}"/>
              </a:ext>
            </a:extLst>
          </p:cNvPr>
          <p:cNvSpPr>
            <a:spLocks noGrp="1"/>
          </p:cNvSpPr>
          <p:nvPr>
            <p:ph type="sldNum" sz="quarter" idx="12"/>
          </p:nvPr>
        </p:nvSpPr>
        <p:spPr/>
        <p:txBody>
          <a:bodyPr/>
          <a:lstStyle/>
          <a:p>
            <a:fld id="{A8ED8B99-2640-4528-BE06-488F2B48F17D}" type="slidenum">
              <a:rPr lang="el-GR" smtClean="0"/>
              <a:t>24</a:t>
            </a:fld>
            <a:endParaRPr lang="el-GR"/>
          </a:p>
        </p:txBody>
      </p:sp>
    </p:spTree>
    <p:extLst>
      <p:ext uri="{BB962C8B-B14F-4D97-AF65-F5344CB8AC3E}">
        <p14:creationId xmlns:p14="http://schemas.microsoft.com/office/powerpoint/2010/main" val="2778090005"/>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Title 1">
                <a:extLst>
                  <a:ext uri="{FF2B5EF4-FFF2-40B4-BE49-F238E27FC236}">
                    <a16:creationId xmlns:a16="http://schemas.microsoft.com/office/drawing/2014/main" id="{68B702FC-5738-418B-841F-FAB933FB0F03}"/>
                  </a:ext>
                </a:extLst>
              </p:cNvPr>
              <p:cNvSpPr>
                <a:spLocks noGrp="1"/>
              </p:cNvSpPr>
              <p:nvPr>
                <p:ph type="title"/>
              </p:nvPr>
            </p:nvSpPr>
            <p:spPr/>
            <p:txBody>
              <a:bodyPr>
                <a:normAutofit fontScale="90000"/>
              </a:bodyPr>
              <a:lstStyle/>
              <a:p>
                <a:r>
                  <a:rPr lang="en-US" dirty="0">
                    <a:latin typeface="Arial" panose="020B0604020202020204" pitchFamily="34" charset="0"/>
                    <a:cs typeface="Arial" panose="020B0604020202020204" pitchFamily="34" charset="0"/>
                  </a:rPr>
                  <a:t>PSB </a:t>
                </a:r>
                <a14:m>
                  <m:oMath xmlns:m="http://schemas.openxmlformats.org/officeDocument/2006/math">
                    <m:sSup>
                      <m:sSupPr>
                        <m:ctrlPr>
                          <a:rPr lang="en-US" b="0" i="1" smtClean="0">
                            <a:latin typeface="Cambria Math" panose="02040503050406030204" pitchFamily="18" charset="0"/>
                          </a:rPr>
                        </m:ctrlPr>
                      </m:sSupPr>
                      <m:e>
                        <m:r>
                          <a:rPr lang="en-US" b="0" i="1" smtClean="0">
                            <a:latin typeface="Cambria Math" panose="02040503050406030204" pitchFamily="18" charset="0"/>
                          </a:rPr>
                          <m:t>𝐻</m:t>
                        </m:r>
                      </m:e>
                      <m:sup>
                        <m:r>
                          <a:rPr lang="en-US" b="0" i="1" smtClean="0">
                            <a:latin typeface="Cambria Math" panose="02040503050406030204" pitchFamily="18" charset="0"/>
                          </a:rPr>
                          <m:t>−</m:t>
                        </m:r>
                      </m:sup>
                    </m:sSup>
                  </m:oMath>
                </a14:m>
                <a:r>
                  <a:rPr lang="en-US" dirty="0">
                    <a:latin typeface="Arial" panose="020B0604020202020204" pitchFamily="34" charset="0"/>
                    <a:cs typeface="Arial" panose="020B0604020202020204" pitchFamily="34" charset="0"/>
                  </a:rPr>
                  <a:t> Charge Exchange Injection System</a:t>
                </a:r>
              </a:p>
            </p:txBody>
          </p:sp>
        </mc:Choice>
        <mc:Fallback>
          <p:sp>
            <p:nvSpPr>
              <p:cNvPr id="2" name="Title 1">
                <a:extLst>
                  <a:ext uri="{FF2B5EF4-FFF2-40B4-BE49-F238E27FC236}">
                    <a16:creationId xmlns:a16="http://schemas.microsoft.com/office/drawing/2014/main" id="{68B702FC-5738-418B-841F-FAB933FB0F03}"/>
                  </a:ext>
                </a:extLst>
              </p:cNvPr>
              <p:cNvSpPr>
                <a:spLocks noGrp="1" noRot="1" noChangeAspect="1" noMove="1" noResize="1" noEditPoints="1" noAdjustHandles="1" noChangeArrowheads="1" noChangeShapeType="1" noTextEdit="1"/>
              </p:cNvSpPr>
              <p:nvPr>
                <p:ph type="title"/>
              </p:nvPr>
            </p:nvSpPr>
            <p:spPr>
              <a:blipFill>
                <a:blip r:embed="rId2"/>
                <a:stretch>
                  <a:fillRect t="-40909" b="-54545"/>
                </a:stretch>
              </a:blipFill>
            </p:spPr>
            <p:txBody>
              <a:bodyPr/>
              <a:lstStyle/>
              <a:p>
                <a:r>
                  <a:rPr lang="en-CH">
                    <a:noFill/>
                  </a:rPr>
                  <a:t> </a:t>
                </a:r>
              </a:p>
            </p:txBody>
          </p:sp>
        </mc:Fallback>
      </mc:AlternateContent>
      <p:sp>
        <p:nvSpPr>
          <p:cNvPr id="5" name="Slide Number Placeholder 4">
            <a:extLst>
              <a:ext uri="{FF2B5EF4-FFF2-40B4-BE49-F238E27FC236}">
                <a16:creationId xmlns:a16="http://schemas.microsoft.com/office/drawing/2014/main" id="{DECED4B4-81A7-43D1-9D78-39273DAC4964}"/>
              </a:ext>
            </a:extLst>
          </p:cNvPr>
          <p:cNvSpPr>
            <a:spLocks noGrp="1"/>
          </p:cNvSpPr>
          <p:nvPr>
            <p:ph type="sldNum" sz="quarter" idx="12"/>
          </p:nvPr>
        </p:nvSpPr>
        <p:spPr/>
        <p:txBody>
          <a:bodyPr/>
          <a:lstStyle/>
          <a:p>
            <a:r>
              <a:rPr lang="en-US" dirty="0"/>
              <a:t>8</a:t>
            </a:r>
            <a:endParaRPr lang="el-GR" dirty="0"/>
          </a:p>
        </p:txBody>
      </p:sp>
      <p:pic>
        <p:nvPicPr>
          <p:cNvPr id="10" name="Picture 9">
            <a:extLst>
              <a:ext uri="{FF2B5EF4-FFF2-40B4-BE49-F238E27FC236}">
                <a16:creationId xmlns:a16="http://schemas.microsoft.com/office/drawing/2014/main" id="{04A33880-F7C8-455E-807C-92236CA8B38A}"/>
              </a:ext>
            </a:extLst>
          </p:cNvPr>
          <p:cNvPicPr>
            <a:picLocks noChangeAspect="1"/>
          </p:cNvPicPr>
          <p:nvPr/>
        </p:nvPicPr>
        <p:blipFill>
          <a:blip r:embed="rId3"/>
          <a:stretch>
            <a:fillRect/>
          </a:stretch>
        </p:blipFill>
        <p:spPr>
          <a:xfrm>
            <a:off x="0" y="548637"/>
            <a:ext cx="5780314" cy="5964635"/>
          </a:xfrm>
          <a:prstGeom prst="rect">
            <a:avLst/>
          </a:prstGeom>
        </p:spPr>
      </p:pic>
      <p:sp>
        <p:nvSpPr>
          <p:cNvPr id="11" name="TextBox 10">
            <a:extLst>
              <a:ext uri="{FF2B5EF4-FFF2-40B4-BE49-F238E27FC236}">
                <a16:creationId xmlns:a16="http://schemas.microsoft.com/office/drawing/2014/main" id="{69101CFE-3F4A-4862-B414-8640755841CC}"/>
              </a:ext>
            </a:extLst>
          </p:cNvPr>
          <p:cNvSpPr txBox="1"/>
          <p:nvPr/>
        </p:nvSpPr>
        <p:spPr>
          <a:xfrm>
            <a:off x="5998428" y="3825482"/>
            <a:ext cx="6150027" cy="1015663"/>
          </a:xfrm>
          <a:prstGeom prst="rect">
            <a:avLst/>
          </a:prstGeom>
          <a:noFill/>
        </p:spPr>
        <p:txBody>
          <a:bodyPr wrap="square" rtlCol="0">
            <a:spAutoFit/>
          </a:bodyPr>
          <a:lstStyle/>
          <a:p>
            <a:r>
              <a:rPr lang="en-US" sz="2000" dirty="0">
                <a:latin typeface="Arial" panose="020B0604020202020204" pitchFamily="34" charset="0"/>
                <a:cs typeface="Arial" panose="020B0604020202020204" pitchFamily="34" charset="0"/>
              </a:rPr>
              <a:t>Injection</a:t>
            </a:r>
            <a:r>
              <a:rPr lang="el-GR" sz="2000" dirty="0">
                <a:latin typeface="Arial" panose="020B0604020202020204" pitchFamily="34" charset="0"/>
                <a:cs typeface="Arial" panose="020B0604020202020204" pitchFamily="34" charset="0"/>
              </a:rPr>
              <a:t> </a:t>
            </a:r>
            <a:r>
              <a:rPr lang="el-GR" sz="2000" dirty="0">
                <a:latin typeface="Arial" panose="020B0604020202020204" pitchFamily="34" charset="0"/>
                <a:cs typeface="Arial" panose="020B0604020202020204" pitchFamily="34" charset="0"/>
                <a:sym typeface="Wingdings" pitchFamily="2" charset="2"/>
              </a:rPr>
              <a:t>→</a:t>
            </a:r>
            <a:r>
              <a:rPr lang="en-US" sz="2000" dirty="0">
                <a:latin typeface="Arial" panose="020B0604020202020204" pitchFamily="34" charset="0"/>
                <a:cs typeface="Arial" panose="020B0604020202020204" pitchFamily="34" charset="0"/>
              </a:rPr>
              <a:t> beam orbit bump by</a:t>
            </a:r>
            <a:r>
              <a:rPr lang="el-GR" sz="2000" dirty="0">
                <a:latin typeface="Arial" panose="020B0604020202020204" pitchFamily="34" charset="0"/>
                <a:cs typeface="Arial" panose="020B0604020202020204" pitchFamily="34" charset="0"/>
              </a:rPr>
              <a:t>:</a:t>
            </a:r>
            <a:endParaRPr lang="en-US" sz="2000" dirty="0">
              <a:latin typeface="Arial" panose="020B0604020202020204" pitchFamily="34" charset="0"/>
              <a:cs typeface="Arial" panose="020B0604020202020204" pitchFamily="34" charset="0"/>
            </a:endParaRPr>
          </a:p>
          <a:p>
            <a:pPr marL="742950" lvl="1" indent="-285750">
              <a:buFont typeface="Arial" panose="020B0604020202020204" pitchFamily="34" charset="0"/>
              <a:buChar char="•"/>
            </a:pPr>
            <a:r>
              <a:rPr lang="en-US" sz="2000" b="1" dirty="0">
                <a:solidFill>
                  <a:srgbClr val="0070C0"/>
                </a:solidFill>
                <a:latin typeface="Arial" panose="020B0604020202020204" pitchFamily="34" charset="0"/>
                <a:cs typeface="Arial" panose="020B0604020202020204" pitchFamily="34" charset="0"/>
              </a:rPr>
              <a:t>4 phase space painting kicker magnets (KSW)</a:t>
            </a:r>
          </a:p>
        </p:txBody>
      </p:sp>
      <p:sp>
        <p:nvSpPr>
          <p:cNvPr id="9" name="Rectangle 8">
            <a:extLst>
              <a:ext uri="{FF2B5EF4-FFF2-40B4-BE49-F238E27FC236}">
                <a16:creationId xmlns:a16="http://schemas.microsoft.com/office/drawing/2014/main" id="{FFFE20C2-7403-4D86-9F94-E446582A71E0}"/>
              </a:ext>
            </a:extLst>
          </p:cNvPr>
          <p:cNvSpPr/>
          <p:nvPr/>
        </p:nvSpPr>
        <p:spPr>
          <a:xfrm>
            <a:off x="3708888" y="2936631"/>
            <a:ext cx="265235" cy="364881"/>
          </a:xfrm>
          <a:prstGeom prst="rect">
            <a:avLst/>
          </a:prstGeom>
          <a:no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14ECD86B-9D43-41BE-A3E2-C7C9A12189FC}"/>
              </a:ext>
            </a:extLst>
          </p:cNvPr>
          <p:cNvSpPr/>
          <p:nvPr/>
        </p:nvSpPr>
        <p:spPr>
          <a:xfrm>
            <a:off x="4284784" y="2936630"/>
            <a:ext cx="265235" cy="364881"/>
          </a:xfrm>
          <a:prstGeom prst="rect">
            <a:avLst/>
          </a:prstGeom>
          <a:no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C0E033A9-7B51-41F5-9793-078A57AC93F4}"/>
              </a:ext>
            </a:extLst>
          </p:cNvPr>
          <p:cNvSpPr/>
          <p:nvPr/>
        </p:nvSpPr>
        <p:spPr>
          <a:xfrm>
            <a:off x="1799123" y="2912420"/>
            <a:ext cx="245454" cy="364881"/>
          </a:xfrm>
          <a:prstGeom prst="rect">
            <a:avLst/>
          </a:prstGeom>
          <a:no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6BEC1F36-EE11-442C-96A6-7241337CBA23}"/>
              </a:ext>
            </a:extLst>
          </p:cNvPr>
          <p:cNvSpPr/>
          <p:nvPr/>
        </p:nvSpPr>
        <p:spPr>
          <a:xfrm>
            <a:off x="2507272" y="2918264"/>
            <a:ext cx="265235" cy="364881"/>
          </a:xfrm>
          <a:prstGeom prst="rect">
            <a:avLst/>
          </a:prstGeom>
          <a:no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angle 2">
            <a:extLst>
              <a:ext uri="{FF2B5EF4-FFF2-40B4-BE49-F238E27FC236}">
                <a16:creationId xmlns:a16="http://schemas.microsoft.com/office/drawing/2014/main" id="{F74F842F-0F19-4AE4-AA0C-86D4594B3FE3}"/>
              </a:ext>
            </a:extLst>
          </p:cNvPr>
          <p:cNvSpPr/>
          <p:nvPr/>
        </p:nvSpPr>
        <p:spPr>
          <a:xfrm>
            <a:off x="109057" y="2835479"/>
            <a:ext cx="5780314" cy="375389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Box 3">
            <a:extLst>
              <a:ext uri="{FF2B5EF4-FFF2-40B4-BE49-F238E27FC236}">
                <a16:creationId xmlns:a16="http://schemas.microsoft.com/office/drawing/2014/main" id="{5FACEF3B-AE04-2241-DF5A-E6B999AEB991}"/>
              </a:ext>
            </a:extLst>
          </p:cNvPr>
          <p:cNvSpPr txBox="1"/>
          <p:nvPr/>
        </p:nvSpPr>
        <p:spPr>
          <a:xfrm>
            <a:off x="5226782" y="6581000"/>
            <a:ext cx="1734213" cy="276999"/>
          </a:xfrm>
          <a:prstGeom prst="rect">
            <a:avLst/>
          </a:prstGeom>
          <a:noFill/>
        </p:spPr>
        <p:txBody>
          <a:bodyPr wrap="square" rtlCol="0">
            <a:spAutoFit/>
          </a:bodyPr>
          <a:lstStyle/>
          <a:p>
            <a:pPr algn="ctr"/>
            <a:r>
              <a:rPr lang="en-US" sz="1200" dirty="0" err="1">
                <a:latin typeface="Arial" panose="020B0604020202020204" pitchFamily="34" charset="0"/>
                <a:cs typeface="Arial" panose="020B0604020202020204" pitchFamily="34" charset="0"/>
              </a:rPr>
              <a:t>tirsi.prebibaj@cern.ch</a:t>
            </a:r>
            <a:endParaRPr lang="el-GR" sz="1400" dirty="0">
              <a:latin typeface="Arial" panose="020B0604020202020204" pitchFamily="34" charset="0"/>
              <a:cs typeface="Arial" panose="020B0604020202020204" pitchFamily="34" charset="0"/>
            </a:endParaRPr>
          </a:p>
        </p:txBody>
      </p:sp>
      <p:sp>
        <p:nvSpPr>
          <p:cNvPr id="6" name="TextBox 5">
            <a:extLst>
              <a:ext uri="{FF2B5EF4-FFF2-40B4-BE49-F238E27FC236}">
                <a16:creationId xmlns:a16="http://schemas.microsoft.com/office/drawing/2014/main" id="{577A938E-8846-0BFE-2AE3-FAA318155458}"/>
              </a:ext>
            </a:extLst>
          </p:cNvPr>
          <p:cNvSpPr txBox="1"/>
          <p:nvPr/>
        </p:nvSpPr>
        <p:spPr>
          <a:xfrm>
            <a:off x="-2" y="6597748"/>
            <a:ext cx="3201305" cy="276999"/>
          </a:xfrm>
          <a:prstGeom prst="rect">
            <a:avLst/>
          </a:prstGeom>
          <a:noFill/>
        </p:spPr>
        <p:txBody>
          <a:bodyPr wrap="square" rtlCol="0">
            <a:spAutoFit/>
          </a:bodyPr>
          <a:lstStyle/>
          <a:p>
            <a:r>
              <a:rPr lang="en-US" sz="1200" dirty="0">
                <a:latin typeface="Arial" panose="020B0604020202020204" pitchFamily="34" charset="0"/>
                <a:cs typeface="Arial" panose="020B0604020202020204" pitchFamily="34" charset="0"/>
              </a:rPr>
              <a:t>ATSOA 2024</a:t>
            </a:r>
            <a:endParaRPr lang="el-GR" sz="14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186980568"/>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Title 1">
                <a:extLst>
                  <a:ext uri="{FF2B5EF4-FFF2-40B4-BE49-F238E27FC236}">
                    <a16:creationId xmlns:a16="http://schemas.microsoft.com/office/drawing/2014/main" id="{68B702FC-5738-418B-841F-FAB933FB0F03}"/>
                  </a:ext>
                </a:extLst>
              </p:cNvPr>
              <p:cNvSpPr>
                <a:spLocks noGrp="1"/>
              </p:cNvSpPr>
              <p:nvPr>
                <p:ph type="title"/>
              </p:nvPr>
            </p:nvSpPr>
            <p:spPr/>
            <p:txBody>
              <a:bodyPr>
                <a:normAutofit fontScale="90000"/>
              </a:bodyPr>
              <a:lstStyle/>
              <a:p>
                <a:r>
                  <a:rPr lang="en-US" dirty="0">
                    <a:latin typeface="Arial" panose="020B0604020202020204" pitchFamily="34" charset="0"/>
                    <a:cs typeface="Arial" panose="020B0604020202020204" pitchFamily="34" charset="0"/>
                  </a:rPr>
                  <a:t>PSB </a:t>
                </a:r>
                <a14:m>
                  <m:oMath xmlns:m="http://schemas.openxmlformats.org/officeDocument/2006/math">
                    <m:sSup>
                      <m:sSupPr>
                        <m:ctrlPr>
                          <a:rPr lang="en-US" b="0" i="1" smtClean="0">
                            <a:latin typeface="Cambria Math" panose="02040503050406030204" pitchFamily="18" charset="0"/>
                          </a:rPr>
                        </m:ctrlPr>
                      </m:sSupPr>
                      <m:e>
                        <m:r>
                          <a:rPr lang="en-US" b="0" i="1" smtClean="0">
                            <a:latin typeface="Cambria Math" panose="02040503050406030204" pitchFamily="18" charset="0"/>
                          </a:rPr>
                          <m:t>𝐻</m:t>
                        </m:r>
                      </m:e>
                      <m:sup>
                        <m:r>
                          <a:rPr lang="en-US" b="0" i="1" smtClean="0">
                            <a:latin typeface="Cambria Math" panose="02040503050406030204" pitchFamily="18" charset="0"/>
                          </a:rPr>
                          <m:t>−</m:t>
                        </m:r>
                      </m:sup>
                    </m:sSup>
                  </m:oMath>
                </a14:m>
                <a:r>
                  <a:rPr lang="en-US" dirty="0">
                    <a:latin typeface="Arial" panose="020B0604020202020204" pitchFamily="34" charset="0"/>
                    <a:cs typeface="Arial" panose="020B0604020202020204" pitchFamily="34" charset="0"/>
                  </a:rPr>
                  <a:t> Charge Exchange Injection System</a:t>
                </a:r>
              </a:p>
            </p:txBody>
          </p:sp>
        </mc:Choice>
        <mc:Fallback>
          <p:sp>
            <p:nvSpPr>
              <p:cNvPr id="2" name="Title 1">
                <a:extLst>
                  <a:ext uri="{FF2B5EF4-FFF2-40B4-BE49-F238E27FC236}">
                    <a16:creationId xmlns:a16="http://schemas.microsoft.com/office/drawing/2014/main" id="{68B702FC-5738-418B-841F-FAB933FB0F03}"/>
                  </a:ext>
                </a:extLst>
              </p:cNvPr>
              <p:cNvSpPr>
                <a:spLocks noGrp="1" noRot="1" noChangeAspect="1" noMove="1" noResize="1" noEditPoints="1" noAdjustHandles="1" noChangeArrowheads="1" noChangeShapeType="1" noTextEdit="1"/>
              </p:cNvSpPr>
              <p:nvPr>
                <p:ph type="title"/>
              </p:nvPr>
            </p:nvSpPr>
            <p:spPr>
              <a:blipFill>
                <a:blip r:embed="rId2"/>
                <a:stretch>
                  <a:fillRect t="-40909" b="-54545"/>
                </a:stretch>
              </a:blipFill>
            </p:spPr>
            <p:txBody>
              <a:bodyPr/>
              <a:lstStyle/>
              <a:p>
                <a:r>
                  <a:rPr lang="en-CH">
                    <a:noFill/>
                  </a:rPr>
                  <a:t> </a:t>
                </a:r>
              </a:p>
            </p:txBody>
          </p:sp>
        </mc:Fallback>
      </mc:AlternateContent>
      <p:sp>
        <p:nvSpPr>
          <p:cNvPr id="5" name="Slide Number Placeholder 4">
            <a:extLst>
              <a:ext uri="{FF2B5EF4-FFF2-40B4-BE49-F238E27FC236}">
                <a16:creationId xmlns:a16="http://schemas.microsoft.com/office/drawing/2014/main" id="{DECED4B4-81A7-43D1-9D78-39273DAC4964}"/>
              </a:ext>
            </a:extLst>
          </p:cNvPr>
          <p:cNvSpPr>
            <a:spLocks noGrp="1"/>
          </p:cNvSpPr>
          <p:nvPr>
            <p:ph type="sldNum" sz="quarter" idx="12"/>
          </p:nvPr>
        </p:nvSpPr>
        <p:spPr/>
        <p:txBody>
          <a:bodyPr/>
          <a:lstStyle/>
          <a:p>
            <a:r>
              <a:rPr lang="en-US" dirty="0"/>
              <a:t>8</a:t>
            </a:r>
            <a:endParaRPr lang="el-GR" dirty="0"/>
          </a:p>
        </p:txBody>
      </p:sp>
      <p:sp>
        <p:nvSpPr>
          <p:cNvPr id="11" name="TextBox 10">
            <a:extLst>
              <a:ext uri="{FF2B5EF4-FFF2-40B4-BE49-F238E27FC236}">
                <a16:creationId xmlns:a16="http://schemas.microsoft.com/office/drawing/2014/main" id="{69101CFE-3F4A-4862-B414-8640755841CC}"/>
              </a:ext>
            </a:extLst>
          </p:cNvPr>
          <p:cNvSpPr txBox="1"/>
          <p:nvPr/>
        </p:nvSpPr>
        <p:spPr>
          <a:xfrm>
            <a:off x="5998428" y="3825482"/>
            <a:ext cx="6150027" cy="1015663"/>
          </a:xfrm>
          <a:prstGeom prst="rect">
            <a:avLst/>
          </a:prstGeom>
          <a:noFill/>
        </p:spPr>
        <p:txBody>
          <a:bodyPr wrap="square" rtlCol="0">
            <a:spAutoFit/>
          </a:bodyPr>
          <a:lstStyle/>
          <a:p>
            <a:r>
              <a:rPr lang="en-US" sz="2000" dirty="0">
                <a:latin typeface="Arial" panose="020B0604020202020204" pitchFamily="34" charset="0"/>
                <a:cs typeface="Arial" panose="020B0604020202020204" pitchFamily="34" charset="0"/>
              </a:rPr>
              <a:t>Injection</a:t>
            </a:r>
            <a:r>
              <a:rPr lang="el-GR" sz="2000" dirty="0">
                <a:latin typeface="Arial" panose="020B0604020202020204" pitchFamily="34" charset="0"/>
                <a:cs typeface="Arial" panose="020B0604020202020204" pitchFamily="34" charset="0"/>
              </a:rPr>
              <a:t> </a:t>
            </a:r>
            <a:r>
              <a:rPr lang="el-GR" sz="2000" dirty="0">
                <a:latin typeface="Arial" panose="020B0604020202020204" pitchFamily="34" charset="0"/>
                <a:cs typeface="Arial" panose="020B0604020202020204" pitchFamily="34" charset="0"/>
                <a:sym typeface="Wingdings" pitchFamily="2" charset="2"/>
              </a:rPr>
              <a:t>→</a:t>
            </a:r>
            <a:r>
              <a:rPr lang="en-US" sz="2000" dirty="0">
                <a:latin typeface="Arial" panose="020B0604020202020204" pitchFamily="34" charset="0"/>
                <a:cs typeface="Arial" panose="020B0604020202020204" pitchFamily="34" charset="0"/>
              </a:rPr>
              <a:t> beam orbit bump by</a:t>
            </a:r>
            <a:r>
              <a:rPr lang="el-GR" sz="2000" dirty="0">
                <a:latin typeface="Arial" panose="020B0604020202020204" pitchFamily="34" charset="0"/>
                <a:cs typeface="Arial" panose="020B0604020202020204" pitchFamily="34" charset="0"/>
              </a:rPr>
              <a:t>:</a:t>
            </a:r>
            <a:endParaRPr lang="en-US" sz="2000" dirty="0">
              <a:latin typeface="Arial" panose="020B0604020202020204" pitchFamily="34" charset="0"/>
              <a:cs typeface="Arial" panose="020B0604020202020204" pitchFamily="34" charset="0"/>
            </a:endParaRPr>
          </a:p>
          <a:p>
            <a:pPr marL="742950" lvl="1" indent="-285750">
              <a:buFont typeface="Arial" panose="020B0604020202020204" pitchFamily="34" charset="0"/>
              <a:buChar char="•"/>
            </a:pPr>
            <a:r>
              <a:rPr lang="en-US" sz="2000" b="1" dirty="0">
                <a:solidFill>
                  <a:srgbClr val="0070C0"/>
                </a:solidFill>
                <a:latin typeface="Arial" panose="020B0604020202020204" pitchFamily="34" charset="0"/>
                <a:cs typeface="Arial" panose="020B0604020202020204" pitchFamily="34" charset="0"/>
              </a:rPr>
              <a:t>4 phase space painting kicker magnets (KSW)</a:t>
            </a:r>
          </a:p>
        </p:txBody>
      </p:sp>
      <p:sp>
        <p:nvSpPr>
          <p:cNvPr id="9" name="Rectangle 8">
            <a:extLst>
              <a:ext uri="{FF2B5EF4-FFF2-40B4-BE49-F238E27FC236}">
                <a16:creationId xmlns:a16="http://schemas.microsoft.com/office/drawing/2014/main" id="{FFFE20C2-7403-4D86-9F94-E446582A71E0}"/>
              </a:ext>
            </a:extLst>
          </p:cNvPr>
          <p:cNvSpPr/>
          <p:nvPr/>
        </p:nvSpPr>
        <p:spPr>
          <a:xfrm>
            <a:off x="3708888" y="2936631"/>
            <a:ext cx="265235" cy="364881"/>
          </a:xfrm>
          <a:prstGeom prst="rect">
            <a:avLst/>
          </a:prstGeom>
          <a:no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14ECD86B-9D43-41BE-A3E2-C7C9A12189FC}"/>
              </a:ext>
            </a:extLst>
          </p:cNvPr>
          <p:cNvSpPr/>
          <p:nvPr/>
        </p:nvSpPr>
        <p:spPr>
          <a:xfrm>
            <a:off x="4284784" y="2936630"/>
            <a:ext cx="265235" cy="364881"/>
          </a:xfrm>
          <a:prstGeom prst="rect">
            <a:avLst/>
          </a:prstGeom>
          <a:no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C0E033A9-7B51-41F5-9793-078A57AC93F4}"/>
              </a:ext>
            </a:extLst>
          </p:cNvPr>
          <p:cNvSpPr/>
          <p:nvPr/>
        </p:nvSpPr>
        <p:spPr>
          <a:xfrm>
            <a:off x="1799123" y="2912420"/>
            <a:ext cx="245454" cy="364881"/>
          </a:xfrm>
          <a:prstGeom prst="rect">
            <a:avLst/>
          </a:prstGeom>
          <a:no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6BEC1F36-EE11-442C-96A6-7241337CBA23}"/>
              </a:ext>
            </a:extLst>
          </p:cNvPr>
          <p:cNvSpPr/>
          <p:nvPr/>
        </p:nvSpPr>
        <p:spPr>
          <a:xfrm>
            <a:off x="2507272" y="2918264"/>
            <a:ext cx="265235" cy="364881"/>
          </a:xfrm>
          <a:prstGeom prst="rect">
            <a:avLst/>
          </a:prstGeom>
          <a:no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angle 2">
            <a:extLst>
              <a:ext uri="{FF2B5EF4-FFF2-40B4-BE49-F238E27FC236}">
                <a16:creationId xmlns:a16="http://schemas.microsoft.com/office/drawing/2014/main" id="{F74F842F-0F19-4AE4-AA0C-86D4594B3FE3}"/>
              </a:ext>
            </a:extLst>
          </p:cNvPr>
          <p:cNvSpPr/>
          <p:nvPr/>
        </p:nvSpPr>
        <p:spPr>
          <a:xfrm>
            <a:off x="109057" y="2835479"/>
            <a:ext cx="5780314" cy="375389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5" name="Picture 14">
            <a:extLst>
              <a:ext uri="{FF2B5EF4-FFF2-40B4-BE49-F238E27FC236}">
                <a16:creationId xmlns:a16="http://schemas.microsoft.com/office/drawing/2014/main" id="{E5450643-8185-44BD-B195-5A68A0F3F17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548638"/>
            <a:ext cx="5780314" cy="5964635"/>
          </a:xfrm>
          <a:prstGeom prst="rect">
            <a:avLst/>
          </a:prstGeom>
        </p:spPr>
      </p:pic>
      <p:pic>
        <p:nvPicPr>
          <p:cNvPr id="19" name="Picture 18">
            <a:extLst>
              <a:ext uri="{FF2B5EF4-FFF2-40B4-BE49-F238E27FC236}">
                <a16:creationId xmlns:a16="http://schemas.microsoft.com/office/drawing/2014/main" id="{9EC9EAC4-A017-4DB6-BB4A-E343D9468E7C}"/>
              </a:ext>
            </a:extLst>
          </p:cNvPr>
          <p:cNvPicPr>
            <a:picLocks noChangeAspect="1"/>
          </p:cNvPicPr>
          <p:nvPr/>
        </p:nvPicPr>
        <p:blipFill>
          <a:blip r:embed="rId4"/>
          <a:stretch>
            <a:fillRect/>
          </a:stretch>
        </p:blipFill>
        <p:spPr>
          <a:xfrm>
            <a:off x="0" y="571282"/>
            <a:ext cx="5780314" cy="2299746"/>
          </a:xfrm>
          <a:prstGeom prst="rect">
            <a:avLst/>
          </a:prstGeom>
        </p:spPr>
      </p:pic>
      <p:sp>
        <p:nvSpPr>
          <p:cNvPr id="20" name="Rectangle 19">
            <a:extLst>
              <a:ext uri="{FF2B5EF4-FFF2-40B4-BE49-F238E27FC236}">
                <a16:creationId xmlns:a16="http://schemas.microsoft.com/office/drawing/2014/main" id="{CA517DC9-1E73-4FF4-A178-B08D8B013676}"/>
              </a:ext>
            </a:extLst>
          </p:cNvPr>
          <p:cNvSpPr/>
          <p:nvPr/>
        </p:nvSpPr>
        <p:spPr>
          <a:xfrm>
            <a:off x="3708888" y="2936630"/>
            <a:ext cx="265235" cy="364881"/>
          </a:xfrm>
          <a:prstGeom prst="rect">
            <a:avLst/>
          </a:prstGeom>
          <a:no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BC9E8734-15EA-4AC9-94C5-FBADEC237578}"/>
              </a:ext>
            </a:extLst>
          </p:cNvPr>
          <p:cNvSpPr/>
          <p:nvPr/>
        </p:nvSpPr>
        <p:spPr>
          <a:xfrm>
            <a:off x="4284784" y="2936629"/>
            <a:ext cx="265235" cy="364881"/>
          </a:xfrm>
          <a:prstGeom prst="rect">
            <a:avLst/>
          </a:prstGeom>
          <a:no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6C9353F4-25F8-43B9-8E0D-235460568B54}"/>
              </a:ext>
            </a:extLst>
          </p:cNvPr>
          <p:cNvSpPr/>
          <p:nvPr/>
        </p:nvSpPr>
        <p:spPr>
          <a:xfrm>
            <a:off x="1799123" y="2912419"/>
            <a:ext cx="245454" cy="364881"/>
          </a:xfrm>
          <a:prstGeom prst="rect">
            <a:avLst/>
          </a:prstGeom>
          <a:no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A2916517-03EC-4D13-99A3-10F64EBCFB4B}"/>
              </a:ext>
            </a:extLst>
          </p:cNvPr>
          <p:cNvSpPr/>
          <p:nvPr/>
        </p:nvSpPr>
        <p:spPr>
          <a:xfrm>
            <a:off x="2507272" y="2918263"/>
            <a:ext cx="265235" cy="364881"/>
          </a:xfrm>
          <a:prstGeom prst="rect">
            <a:avLst/>
          </a:prstGeom>
          <a:no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Box 3">
            <a:extLst>
              <a:ext uri="{FF2B5EF4-FFF2-40B4-BE49-F238E27FC236}">
                <a16:creationId xmlns:a16="http://schemas.microsoft.com/office/drawing/2014/main" id="{28DDBCAF-F17A-F677-88CE-40CB5F5E7CD4}"/>
              </a:ext>
            </a:extLst>
          </p:cNvPr>
          <p:cNvSpPr txBox="1"/>
          <p:nvPr/>
        </p:nvSpPr>
        <p:spPr>
          <a:xfrm>
            <a:off x="5226782" y="6581000"/>
            <a:ext cx="1734213" cy="276999"/>
          </a:xfrm>
          <a:prstGeom prst="rect">
            <a:avLst/>
          </a:prstGeom>
          <a:noFill/>
        </p:spPr>
        <p:txBody>
          <a:bodyPr wrap="square" rtlCol="0">
            <a:spAutoFit/>
          </a:bodyPr>
          <a:lstStyle/>
          <a:p>
            <a:pPr algn="ctr"/>
            <a:r>
              <a:rPr lang="en-US" sz="1200" dirty="0" err="1">
                <a:latin typeface="Arial" panose="020B0604020202020204" pitchFamily="34" charset="0"/>
                <a:cs typeface="Arial" panose="020B0604020202020204" pitchFamily="34" charset="0"/>
              </a:rPr>
              <a:t>tirsi.prebibaj@cern.ch</a:t>
            </a:r>
            <a:endParaRPr lang="el-GR" sz="1400" dirty="0">
              <a:latin typeface="Arial" panose="020B0604020202020204" pitchFamily="34" charset="0"/>
              <a:cs typeface="Arial" panose="020B0604020202020204" pitchFamily="34" charset="0"/>
            </a:endParaRPr>
          </a:p>
        </p:txBody>
      </p:sp>
      <p:sp>
        <p:nvSpPr>
          <p:cNvPr id="6" name="TextBox 5">
            <a:extLst>
              <a:ext uri="{FF2B5EF4-FFF2-40B4-BE49-F238E27FC236}">
                <a16:creationId xmlns:a16="http://schemas.microsoft.com/office/drawing/2014/main" id="{6CE99237-E3B1-3542-684C-89EC0955CEB0}"/>
              </a:ext>
            </a:extLst>
          </p:cNvPr>
          <p:cNvSpPr txBox="1"/>
          <p:nvPr/>
        </p:nvSpPr>
        <p:spPr>
          <a:xfrm>
            <a:off x="-2" y="6597748"/>
            <a:ext cx="3201305" cy="276999"/>
          </a:xfrm>
          <a:prstGeom prst="rect">
            <a:avLst/>
          </a:prstGeom>
          <a:noFill/>
        </p:spPr>
        <p:txBody>
          <a:bodyPr wrap="square" rtlCol="0">
            <a:spAutoFit/>
          </a:bodyPr>
          <a:lstStyle/>
          <a:p>
            <a:r>
              <a:rPr lang="en-US" sz="1200" dirty="0">
                <a:latin typeface="Arial" panose="020B0604020202020204" pitchFamily="34" charset="0"/>
                <a:cs typeface="Arial" panose="020B0604020202020204" pitchFamily="34" charset="0"/>
              </a:rPr>
              <a:t>ATSOA 2024</a:t>
            </a:r>
            <a:endParaRPr lang="el-GR" sz="14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105383725"/>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Title 1">
                <a:extLst>
                  <a:ext uri="{FF2B5EF4-FFF2-40B4-BE49-F238E27FC236}">
                    <a16:creationId xmlns:a16="http://schemas.microsoft.com/office/drawing/2014/main" id="{68B702FC-5738-418B-841F-FAB933FB0F03}"/>
                  </a:ext>
                </a:extLst>
              </p:cNvPr>
              <p:cNvSpPr>
                <a:spLocks noGrp="1"/>
              </p:cNvSpPr>
              <p:nvPr>
                <p:ph type="title"/>
              </p:nvPr>
            </p:nvSpPr>
            <p:spPr/>
            <p:txBody>
              <a:bodyPr>
                <a:normAutofit fontScale="90000"/>
              </a:bodyPr>
              <a:lstStyle/>
              <a:p>
                <a:r>
                  <a:rPr lang="en-US" dirty="0">
                    <a:latin typeface="Arial" panose="020B0604020202020204" pitchFamily="34" charset="0"/>
                    <a:cs typeface="Arial" panose="020B0604020202020204" pitchFamily="34" charset="0"/>
                  </a:rPr>
                  <a:t>PSB </a:t>
                </a:r>
                <a14:m>
                  <m:oMath xmlns:m="http://schemas.openxmlformats.org/officeDocument/2006/math">
                    <m:sSup>
                      <m:sSupPr>
                        <m:ctrlPr>
                          <a:rPr lang="en-US" b="0" i="1" smtClean="0">
                            <a:latin typeface="Cambria Math" panose="02040503050406030204" pitchFamily="18" charset="0"/>
                          </a:rPr>
                        </m:ctrlPr>
                      </m:sSupPr>
                      <m:e>
                        <m:r>
                          <a:rPr lang="en-US" b="0" i="1" smtClean="0">
                            <a:latin typeface="Cambria Math" panose="02040503050406030204" pitchFamily="18" charset="0"/>
                          </a:rPr>
                          <m:t>𝐻</m:t>
                        </m:r>
                      </m:e>
                      <m:sup>
                        <m:r>
                          <a:rPr lang="en-US" b="0" i="1" smtClean="0">
                            <a:latin typeface="Cambria Math" panose="02040503050406030204" pitchFamily="18" charset="0"/>
                          </a:rPr>
                          <m:t>−</m:t>
                        </m:r>
                      </m:sup>
                    </m:sSup>
                  </m:oMath>
                </a14:m>
                <a:r>
                  <a:rPr lang="en-US" dirty="0">
                    <a:latin typeface="Arial" panose="020B0604020202020204" pitchFamily="34" charset="0"/>
                    <a:cs typeface="Arial" panose="020B0604020202020204" pitchFamily="34" charset="0"/>
                  </a:rPr>
                  <a:t> Charge Exchange Injection System</a:t>
                </a:r>
              </a:p>
            </p:txBody>
          </p:sp>
        </mc:Choice>
        <mc:Fallback>
          <p:sp>
            <p:nvSpPr>
              <p:cNvPr id="2" name="Title 1">
                <a:extLst>
                  <a:ext uri="{FF2B5EF4-FFF2-40B4-BE49-F238E27FC236}">
                    <a16:creationId xmlns:a16="http://schemas.microsoft.com/office/drawing/2014/main" id="{68B702FC-5738-418B-841F-FAB933FB0F03}"/>
                  </a:ext>
                </a:extLst>
              </p:cNvPr>
              <p:cNvSpPr>
                <a:spLocks noGrp="1" noRot="1" noChangeAspect="1" noMove="1" noResize="1" noEditPoints="1" noAdjustHandles="1" noChangeArrowheads="1" noChangeShapeType="1" noTextEdit="1"/>
              </p:cNvSpPr>
              <p:nvPr>
                <p:ph type="title"/>
              </p:nvPr>
            </p:nvSpPr>
            <p:spPr>
              <a:blipFill>
                <a:blip r:embed="rId2"/>
                <a:stretch>
                  <a:fillRect t="-40909" b="-54545"/>
                </a:stretch>
              </a:blipFill>
            </p:spPr>
            <p:txBody>
              <a:bodyPr/>
              <a:lstStyle/>
              <a:p>
                <a:r>
                  <a:rPr lang="en-CH">
                    <a:noFill/>
                  </a:rPr>
                  <a:t> </a:t>
                </a:r>
              </a:p>
            </p:txBody>
          </p:sp>
        </mc:Fallback>
      </mc:AlternateContent>
      <p:sp>
        <p:nvSpPr>
          <p:cNvPr id="5" name="Slide Number Placeholder 4">
            <a:extLst>
              <a:ext uri="{FF2B5EF4-FFF2-40B4-BE49-F238E27FC236}">
                <a16:creationId xmlns:a16="http://schemas.microsoft.com/office/drawing/2014/main" id="{DECED4B4-81A7-43D1-9D78-39273DAC4964}"/>
              </a:ext>
            </a:extLst>
          </p:cNvPr>
          <p:cNvSpPr>
            <a:spLocks noGrp="1"/>
          </p:cNvSpPr>
          <p:nvPr>
            <p:ph type="sldNum" sz="quarter" idx="12"/>
          </p:nvPr>
        </p:nvSpPr>
        <p:spPr/>
        <p:txBody>
          <a:bodyPr/>
          <a:lstStyle/>
          <a:p>
            <a:r>
              <a:rPr lang="en-US" dirty="0"/>
              <a:t>8</a:t>
            </a:r>
            <a:endParaRPr lang="el-GR" dirty="0"/>
          </a:p>
        </p:txBody>
      </p:sp>
      <p:pic>
        <p:nvPicPr>
          <p:cNvPr id="10" name="Picture 9">
            <a:extLst>
              <a:ext uri="{FF2B5EF4-FFF2-40B4-BE49-F238E27FC236}">
                <a16:creationId xmlns:a16="http://schemas.microsoft.com/office/drawing/2014/main" id="{04A33880-F7C8-455E-807C-92236CA8B38A}"/>
              </a:ext>
            </a:extLst>
          </p:cNvPr>
          <p:cNvPicPr>
            <a:picLocks noChangeAspect="1"/>
          </p:cNvPicPr>
          <p:nvPr/>
        </p:nvPicPr>
        <p:blipFill>
          <a:blip r:embed="rId3"/>
          <a:stretch>
            <a:fillRect/>
          </a:stretch>
        </p:blipFill>
        <p:spPr>
          <a:xfrm>
            <a:off x="0" y="548637"/>
            <a:ext cx="5780314" cy="5964635"/>
          </a:xfrm>
          <a:prstGeom prst="rect">
            <a:avLst/>
          </a:prstGeom>
        </p:spPr>
      </p:pic>
      <p:sp>
        <p:nvSpPr>
          <p:cNvPr id="16" name="Rectangle 15">
            <a:extLst>
              <a:ext uri="{FF2B5EF4-FFF2-40B4-BE49-F238E27FC236}">
                <a16:creationId xmlns:a16="http://schemas.microsoft.com/office/drawing/2014/main" id="{0137DF2A-9C12-4B20-B051-0C27230483D9}"/>
              </a:ext>
            </a:extLst>
          </p:cNvPr>
          <p:cNvSpPr/>
          <p:nvPr/>
        </p:nvSpPr>
        <p:spPr>
          <a:xfrm>
            <a:off x="2923442" y="2936631"/>
            <a:ext cx="474785" cy="364881"/>
          </a:xfrm>
          <a:prstGeom prst="rect">
            <a:avLst/>
          </a:prstGeom>
          <a:noFill/>
          <a:ln w="381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a:extLst>
              <a:ext uri="{FF2B5EF4-FFF2-40B4-BE49-F238E27FC236}">
                <a16:creationId xmlns:a16="http://schemas.microsoft.com/office/drawing/2014/main" id="{A71DCC06-4156-452C-F911-CF5B829368C3}"/>
              </a:ext>
            </a:extLst>
          </p:cNvPr>
          <p:cNvSpPr txBox="1"/>
          <p:nvPr/>
        </p:nvSpPr>
        <p:spPr>
          <a:xfrm>
            <a:off x="5998428" y="3825482"/>
            <a:ext cx="6150027" cy="1323439"/>
          </a:xfrm>
          <a:prstGeom prst="rect">
            <a:avLst/>
          </a:prstGeom>
          <a:noFill/>
        </p:spPr>
        <p:txBody>
          <a:bodyPr wrap="square" rtlCol="0">
            <a:spAutoFit/>
          </a:bodyPr>
          <a:lstStyle/>
          <a:p>
            <a:r>
              <a:rPr lang="en-US" sz="2000" dirty="0">
                <a:latin typeface="Arial" panose="020B0604020202020204" pitchFamily="34" charset="0"/>
                <a:cs typeface="Arial" panose="020B0604020202020204" pitchFamily="34" charset="0"/>
              </a:rPr>
              <a:t>Injection</a:t>
            </a:r>
            <a:r>
              <a:rPr lang="el-GR" sz="2000" dirty="0">
                <a:latin typeface="Arial" panose="020B0604020202020204" pitchFamily="34" charset="0"/>
                <a:cs typeface="Arial" panose="020B0604020202020204" pitchFamily="34" charset="0"/>
              </a:rPr>
              <a:t> </a:t>
            </a:r>
            <a:r>
              <a:rPr lang="el-GR" sz="2000" dirty="0">
                <a:latin typeface="Arial" panose="020B0604020202020204" pitchFamily="34" charset="0"/>
                <a:cs typeface="Arial" panose="020B0604020202020204" pitchFamily="34" charset="0"/>
                <a:sym typeface="Wingdings" pitchFamily="2" charset="2"/>
              </a:rPr>
              <a:t>→</a:t>
            </a:r>
            <a:r>
              <a:rPr lang="en-US" sz="2000" dirty="0">
                <a:latin typeface="Arial" panose="020B0604020202020204" pitchFamily="34" charset="0"/>
                <a:cs typeface="Arial" panose="020B0604020202020204" pitchFamily="34" charset="0"/>
              </a:rPr>
              <a:t> beam orbit bump by</a:t>
            </a:r>
            <a:r>
              <a:rPr lang="el-GR" sz="2000" dirty="0">
                <a:latin typeface="Arial" panose="020B0604020202020204" pitchFamily="34" charset="0"/>
                <a:cs typeface="Arial" panose="020B0604020202020204" pitchFamily="34" charset="0"/>
              </a:rPr>
              <a:t>:</a:t>
            </a:r>
            <a:endParaRPr lang="en-US" sz="2000" dirty="0">
              <a:latin typeface="Arial" panose="020B0604020202020204" pitchFamily="34" charset="0"/>
              <a:cs typeface="Arial" panose="020B0604020202020204" pitchFamily="34" charset="0"/>
            </a:endParaRPr>
          </a:p>
          <a:p>
            <a:pPr marL="742950" lvl="1" indent="-285750">
              <a:buFont typeface="Arial" panose="020B0604020202020204" pitchFamily="34" charset="0"/>
              <a:buChar char="•"/>
            </a:pPr>
            <a:r>
              <a:rPr lang="en-US" sz="2000" b="1" dirty="0">
                <a:solidFill>
                  <a:srgbClr val="0070C0"/>
                </a:solidFill>
                <a:latin typeface="Arial" panose="020B0604020202020204" pitchFamily="34" charset="0"/>
                <a:cs typeface="Arial" panose="020B0604020202020204" pitchFamily="34" charset="0"/>
              </a:rPr>
              <a:t>4 phase space painting kicker magnets (KSW)</a:t>
            </a:r>
            <a:endParaRPr lang="el-GR" sz="2000" b="1" dirty="0">
              <a:solidFill>
                <a:srgbClr val="0070C0"/>
              </a:solidFill>
              <a:latin typeface="Arial" panose="020B0604020202020204" pitchFamily="34" charset="0"/>
              <a:cs typeface="Arial" panose="020B0604020202020204" pitchFamily="34" charset="0"/>
            </a:endParaRPr>
          </a:p>
          <a:p>
            <a:pPr marL="742950" lvl="1" indent="-285750">
              <a:buFont typeface="Arial" panose="020B0604020202020204" pitchFamily="34" charset="0"/>
              <a:buChar char="•"/>
            </a:pPr>
            <a:r>
              <a:rPr lang="en-US" sz="2000" b="1" dirty="0">
                <a:solidFill>
                  <a:schemeClr val="accent3"/>
                </a:solidFill>
                <a:latin typeface="Arial" panose="020B0604020202020204" pitchFamily="34" charset="0"/>
                <a:cs typeface="Arial" panose="020B0604020202020204" pitchFamily="34" charset="0"/>
              </a:rPr>
              <a:t>4 horizontal chicane magnets (BSW)</a:t>
            </a:r>
          </a:p>
        </p:txBody>
      </p:sp>
      <p:sp>
        <p:nvSpPr>
          <p:cNvPr id="3" name="TextBox 2">
            <a:extLst>
              <a:ext uri="{FF2B5EF4-FFF2-40B4-BE49-F238E27FC236}">
                <a16:creationId xmlns:a16="http://schemas.microsoft.com/office/drawing/2014/main" id="{ECAB36FB-8635-22EB-715F-3A76C018C16B}"/>
              </a:ext>
            </a:extLst>
          </p:cNvPr>
          <p:cNvSpPr txBox="1"/>
          <p:nvPr/>
        </p:nvSpPr>
        <p:spPr>
          <a:xfrm>
            <a:off x="5226782" y="6581000"/>
            <a:ext cx="1734213" cy="276999"/>
          </a:xfrm>
          <a:prstGeom prst="rect">
            <a:avLst/>
          </a:prstGeom>
          <a:noFill/>
        </p:spPr>
        <p:txBody>
          <a:bodyPr wrap="square" rtlCol="0">
            <a:spAutoFit/>
          </a:bodyPr>
          <a:lstStyle/>
          <a:p>
            <a:pPr algn="ctr"/>
            <a:r>
              <a:rPr lang="en-US" sz="1200" dirty="0" err="1">
                <a:latin typeface="Arial" panose="020B0604020202020204" pitchFamily="34" charset="0"/>
                <a:cs typeface="Arial" panose="020B0604020202020204" pitchFamily="34" charset="0"/>
              </a:rPr>
              <a:t>tirsi.prebibaj@cern.ch</a:t>
            </a:r>
            <a:endParaRPr lang="el-GR" sz="1400" dirty="0">
              <a:latin typeface="Arial" panose="020B0604020202020204" pitchFamily="34" charset="0"/>
              <a:cs typeface="Arial" panose="020B0604020202020204" pitchFamily="34" charset="0"/>
            </a:endParaRPr>
          </a:p>
        </p:txBody>
      </p:sp>
      <p:sp>
        <p:nvSpPr>
          <p:cNvPr id="4" name="TextBox 3">
            <a:extLst>
              <a:ext uri="{FF2B5EF4-FFF2-40B4-BE49-F238E27FC236}">
                <a16:creationId xmlns:a16="http://schemas.microsoft.com/office/drawing/2014/main" id="{85A3BF53-5F44-0995-4A5E-D399E1739C19}"/>
              </a:ext>
            </a:extLst>
          </p:cNvPr>
          <p:cNvSpPr txBox="1"/>
          <p:nvPr/>
        </p:nvSpPr>
        <p:spPr>
          <a:xfrm>
            <a:off x="-2" y="6597748"/>
            <a:ext cx="3201305" cy="276999"/>
          </a:xfrm>
          <a:prstGeom prst="rect">
            <a:avLst/>
          </a:prstGeom>
          <a:noFill/>
        </p:spPr>
        <p:txBody>
          <a:bodyPr wrap="square" rtlCol="0">
            <a:spAutoFit/>
          </a:bodyPr>
          <a:lstStyle/>
          <a:p>
            <a:r>
              <a:rPr lang="en-US" sz="1200" dirty="0">
                <a:latin typeface="Arial" panose="020B0604020202020204" pitchFamily="34" charset="0"/>
                <a:cs typeface="Arial" panose="020B0604020202020204" pitchFamily="34" charset="0"/>
              </a:rPr>
              <a:t>ATSOA 2024</a:t>
            </a:r>
            <a:endParaRPr lang="el-GR" sz="14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879612465"/>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Title 1">
                <a:extLst>
                  <a:ext uri="{FF2B5EF4-FFF2-40B4-BE49-F238E27FC236}">
                    <a16:creationId xmlns:a16="http://schemas.microsoft.com/office/drawing/2014/main" id="{68B702FC-5738-418B-841F-FAB933FB0F03}"/>
                  </a:ext>
                </a:extLst>
              </p:cNvPr>
              <p:cNvSpPr>
                <a:spLocks noGrp="1"/>
              </p:cNvSpPr>
              <p:nvPr>
                <p:ph type="title"/>
              </p:nvPr>
            </p:nvSpPr>
            <p:spPr/>
            <p:txBody>
              <a:bodyPr>
                <a:normAutofit fontScale="90000"/>
              </a:bodyPr>
              <a:lstStyle/>
              <a:p>
                <a:r>
                  <a:rPr lang="en-US" dirty="0">
                    <a:latin typeface="Arial" panose="020B0604020202020204" pitchFamily="34" charset="0"/>
                    <a:cs typeface="Arial" panose="020B0604020202020204" pitchFamily="34" charset="0"/>
                  </a:rPr>
                  <a:t>PSB </a:t>
                </a:r>
                <a14:m>
                  <m:oMath xmlns:m="http://schemas.openxmlformats.org/officeDocument/2006/math">
                    <m:sSup>
                      <m:sSupPr>
                        <m:ctrlPr>
                          <a:rPr lang="en-US" b="0" i="1" smtClean="0">
                            <a:latin typeface="Cambria Math" panose="02040503050406030204" pitchFamily="18" charset="0"/>
                          </a:rPr>
                        </m:ctrlPr>
                      </m:sSupPr>
                      <m:e>
                        <m:r>
                          <a:rPr lang="en-US" b="0" i="1" smtClean="0">
                            <a:latin typeface="Cambria Math" panose="02040503050406030204" pitchFamily="18" charset="0"/>
                          </a:rPr>
                          <m:t>𝐻</m:t>
                        </m:r>
                      </m:e>
                      <m:sup>
                        <m:r>
                          <a:rPr lang="en-US" b="0" i="1" smtClean="0">
                            <a:latin typeface="Cambria Math" panose="02040503050406030204" pitchFamily="18" charset="0"/>
                          </a:rPr>
                          <m:t>−</m:t>
                        </m:r>
                      </m:sup>
                    </m:sSup>
                  </m:oMath>
                </a14:m>
                <a:r>
                  <a:rPr lang="en-US" dirty="0">
                    <a:latin typeface="Arial" panose="020B0604020202020204" pitchFamily="34" charset="0"/>
                    <a:cs typeface="Arial" panose="020B0604020202020204" pitchFamily="34" charset="0"/>
                  </a:rPr>
                  <a:t> Charge Exchange Injection System</a:t>
                </a:r>
              </a:p>
            </p:txBody>
          </p:sp>
        </mc:Choice>
        <mc:Fallback>
          <p:sp>
            <p:nvSpPr>
              <p:cNvPr id="2" name="Title 1">
                <a:extLst>
                  <a:ext uri="{FF2B5EF4-FFF2-40B4-BE49-F238E27FC236}">
                    <a16:creationId xmlns:a16="http://schemas.microsoft.com/office/drawing/2014/main" id="{68B702FC-5738-418B-841F-FAB933FB0F03}"/>
                  </a:ext>
                </a:extLst>
              </p:cNvPr>
              <p:cNvSpPr>
                <a:spLocks noGrp="1" noRot="1" noChangeAspect="1" noMove="1" noResize="1" noEditPoints="1" noAdjustHandles="1" noChangeArrowheads="1" noChangeShapeType="1" noTextEdit="1"/>
              </p:cNvSpPr>
              <p:nvPr>
                <p:ph type="title"/>
              </p:nvPr>
            </p:nvSpPr>
            <p:spPr>
              <a:blipFill>
                <a:blip r:embed="rId2"/>
                <a:stretch>
                  <a:fillRect t="-40909" b="-54545"/>
                </a:stretch>
              </a:blipFill>
            </p:spPr>
            <p:txBody>
              <a:bodyPr/>
              <a:lstStyle/>
              <a:p>
                <a:r>
                  <a:rPr lang="en-CH">
                    <a:noFill/>
                  </a:rPr>
                  <a:t> </a:t>
                </a:r>
              </a:p>
            </p:txBody>
          </p:sp>
        </mc:Fallback>
      </mc:AlternateContent>
      <p:sp>
        <p:nvSpPr>
          <p:cNvPr id="5" name="Slide Number Placeholder 4">
            <a:extLst>
              <a:ext uri="{FF2B5EF4-FFF2-40B4-BE49-F238E27FC236}">
                <a16:creationId xmlns:a16="http://schemas.microsoft.com/office/drawing/2014/main" id="{DECED4B4-81A7-43D1-9D78-39273DAC4964}"/>
              </a:ext>
            </a:extLst>
          </p:cNvPr>
          <p:cNvSpPr>
            <a:spLocks noGrp="1"/>
          </p:cNvSpPr>
          <p:nvPr>
            <p:ph type="sldNum" sz="quarter" idx="12"/>
          </p:nvPr>
        </p:nvSpPr>
        <p:spPr/>
        <p:txBody>
          <a:bodyPr/>
          <a:lstStyle/>
          <a:p>
            <a:r>
              <a:rPr lang="en-US" dirty="0"/>
              <a:t>8</a:t>
            </a:r>
            <a:endParaRPr lang="el-GR" dirty="0"/>
          </a:p>
        </p:txBody>
      </p:sp>
      <p:pic>
        <p:nvPicPr>
          <p:cNvPr id="10" name="Picture 9">
            <a:extLst>
              <a:ext uri="{FF2B5EF4-FFF2-40B4-BE49-F238E27FC236}">
                <a16:creationId xmlns:a16="http://schemas.microsoft.com/office/drawing/2014/main" id="{04A33880-F7C8-455E-807C-92236CA8B38A}"/>
              </a:ext>
            </a:extLst>
          </p:cNvPr>
          <p:cNvPicPr>
            <a:picLocks noChangeAspect="1"/>
          </p:cNvPicPr>
          <p:nvPr/>
        </p:nvPicPr>
        <p:blipFill>
          <a:blip r:embed="rId3"/>
          <a:stretch>
            <a:fillRect/>
          </a:stretch>
        </p:blipFill>
        <p:spPr>
          <a:xfrm>
            <a:off x="0" y="548637"/>
            <a:ext cx="5780314" cy="5964635"/>
          </a:xfrm>
          <a:prstGeom prst="rect">
            <a:avLst/>
          </a:prstGeom>
        </p:spPr>
      </p:pic>
      <p:sp>
        <p:nvSpPr>
          <p:cNvPr id="16" name="Rectangle 15">
            <a:extLst>
              <a:ext uri="{FF2B5EF4-FFF2-40B4-BE49-F238E27FC236}">
                <a16:creationId xmlns:a16="http://schemas.microsoft.com/office/drawing/2014/main" id="{0137DF2A-9C12-4B20-B051-0C27230483D9}"/>
              </a:ext>
            </a:extLst>
          </p:cNvPr>
          <p:cNvSpPr/>
          <p:nvPr/>
        </p:nvSpPr>
        <p:spPr>
          <a:xfrm>
            <a:off x="2923442" y="2936631"/>
            <a:ext cx="474785" cy="364881"/>
          </a:xfrm>
          <a:prstGeom prst="rect">
            <a:avLst/>
          </a:prstGeom>
          <a:noFill/>
          <a:ln w="381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a:extLst>
              <a:ext uri="{FF2B5EF4-FFF2-40B4-BE49-F238E27FC236}">
                <a16:creationId xmlns:a16="http://schemas.microsoft.com/office/drawing/2014/main" id="{AD3A2CA1-E53A-4E56-95AB-FA3A6C41C05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150627" y="744457"/>
            <a:ext cx="5571205" cy="2775051"/>
          </a:xfrm>
          <a:prstGeom prst="rect">
            <a:avLst/>
          </a:prstGeom>
          <a:ln w="76200">
            <a:solidFill>
              <a:schemeClr val="accent3"/>
            </a:solidFill>
          </a:ln>
        </p:spPr>
      </p:pic>
      <p:cxnSp>
        <p:nvCxnSpPr>
          <p:cNvPr id="9" name="Straight Arrow Connector 8">
            <a:extLst>
              <a:ext uri="{FF2B5EF4-FFF2-40B4-BE49-F238E27FC236}">
                <a16:creationId xmlns:a16="http://schemas.microsoft.com/office/drawing/2014/main" id="{115B9E45-B6F5-4D7A-B78C-E0FA1CCD75DB}"/>
              </a:ext>
            </a:extLst>
          </p:cNvPr>
          <p:cNvCxnSpPr>
            <a:cxnSpLocks/>
          </p:cNvCxnSpPr>
          <p:nvPr/>
        </p:nvCxnSpPr>
        <p:spPr>
          <a:xfrm>
            <a:off x="4525347" y="1861457"/>
            <a:ext cx="1570651" cy="0"/>
          </a:xfrm>
          <a:prstGeom prst="straightConnector1">
            <a:avLst/>
          </a:prstGeom>
          <a:ln w="57150">
            <a:solidFill>
              <a:schemeClr val="accent3"/>
            </a:solidFill>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mc:Choice xmlns:a14="http://schemas.microsoft.com/office/drawing/2010/main" Requires="a14">
          <p:sp>
            <p:nvSpPr>
              <p:cNvPr id="11" name="TextBox 10">
                <a:extLst>
                  <a:ext uri="{FF2B5EF4-FFF2-40B4-BE49-F238E27FC236}">
                    <a16:creationId xmlns:a16="http://schemas.microsoft.com/office/drawing/2014/main" id="{DD63FB61-7984-F70C-5988-0048D34737FF}"/>
                  </a:ext>
                </a:extLst>
              </p:cNvPr>
              <p:cNvSpPr txBox="1"/>
              <p:nvPr/>
            </p:nvSpPr>
            <p:spPr>
              <a:xfrm>
                <a:off x="5998428" y="3825482"/>
                <a:ext cx="6150027" cy="1631216"/>
              </a:xfrm>
              <a:prstGeom prst="rect">
                <a:avLst/>
              </a:prstGeom>
              <a:noFill/>
            </p:spPr>
            <p:txBody>
              <a:bodyPr wrap="square" rtlCol="0">
                <a:spAutoFit/>
              </a:bodyPr>
              <a:lstStyle/>
              <a:p>
                <a:r>
                  <a:rPr lang="en-US" sz="2000" dirty="0">
                    <a:latin typeface="Arial" panose="020B0604020202020204" pitchFamily="34" charset="0"/>
                    <a:cs typeface="Arial" panose="020B0604020202020204" pitchFamily="34" charset="0"/>
                  </a:rPr>
                  <a:t>Injection</a:t>
                </a:r>
                <a:r>
                  <a:rPr lang="el-GR" sz="2000" dirty="0">
                    <a:latin typeface="Arial" panose="020B0604020202020204" pitchFamily="34" charset="0"/>
                    <a:cs typeface="Arial" panose="020B0604020202020204" pitchFamily="34" charset="0"/>
                  </a:rPr>
                  <a:t> </a:t>
                </a:r>
                <a:r>
                  <a:rPr lang="el-GR" sz="2000" dirty="0">
                    <a:latin typeface="Arial" panose="020B0604020202020204" pitchFamily="34" charset="0"/>
                    <a:cs typeface="Arial" panose="020B0604020202020204" pitchFamily="34" charset="0"/>
                    <a:sym typeface="Wingdings" pitchFamily="2" charset="2"/>
                  </a:rPr>
                  <a:t>→</a:t>
                </a:r>
                <a:r>
                  <a:rPr lang="en-US" sz="2000" dirty="0">
                    <a:latin typeface="Arial" panose="020B0604020202020204" pitchFamily="34" charset="0"/>
                    <a:cs typeface="Arial" panose="020B0604020202020204" pitchFamily="34" charset="0"/>
                  </a:rPr>
                  <a:t> beam orbit bump by</a:t>
                </a:r>
                <a:r>
                  <a:rPr lang="el-GR" sz="2000" dirty="0">
                    <a:latin typeface="Arial" panose="020B0604020202020204" pitchFamily="34" charset="0"/>
                    <a:cs typeface="Arial" panose="020B0604020202020204" pitchFamily="34" charset="0"/>
                  </a:rPr>
                  <a:t>:</a:t>
                </a:r>
                <a:endParaRPr lang="en-US" sz="2000" dirty="0">
                  <a:latin typeface="Arial" panose="020B0604020202020204" pitchFamily="34" charset="0"/>
                  <a:cs typeface="Arial" panose="020B0604020202020204" pitchFamily="34" charset="0"/>
                </a:endParaRPr>
              </a:p>
              <a:p>
                <a:pPr marL="742950" lvl="1" indent="-285750">
                  <a:buFont typeface="Arial" panose="020B0604020202020204" pitchFamily="34" charset="0"/>
                  <a:buChar char="•"/>
                </a:pPr>
                <a:r>
                  <a:rPr lang="en-US" sz="2000" b="1" dirty="0">
                    <a:solidFill>
                      <a:srgbClr val="0070C0"/>
                    </a:solidFill>
                    <a:latin typeface="Arial" panose="020B0604020202020204" pitchFamily="34" charset="0"/>
                    <a:cs typeface="Arial" panose="020B0604020202020204" pitchFamily="34" charset="0"/>
                  </a:rPr>
                  <a:t>4 phase space painting kicker magnets (KSW)</a:t>
                </a:r>
                <a:endParaRPr lang="el-GR" sz="2000" b="1" dirty="0">
                  <a:solidFill>
                    <a:srgbClr val="0070C0"/>
                  </a:solidFill>
                  <a:latin typeface="Arial" panose="020B0604020202020204" pitchFamily="34" charset="0"/>
                  <a:cs typeface="Arial" panose="020B0604020202020204" pitchFamily="34" charset="0"/>
                </a:endParaRPr>
              </a:p>
              <a:p>
                <a:pPr marL="742950" lvl="1" indent="-285750">
                  <a:buFont typeface="Arial" panose="020B0604020202020204" pitchFamily="34" charset="0"/>
                  <a:buChar char="•"/>
                </a:pPr>
                <a:r>
                  <a:rPr lang="en-US" sz="2000" b="1" dirty="0">
                    <a:solidFill>
                      <a:schemeClr val="accent3"/>
                    </a:solidFill>
                    <a:latin typeface="Arial" panose="020B0604020202020204" pitchFamily="34" charset="0"/>
                    <a:cs typeface="Arial" panose="020B0604020202020204" pitchFamily="34" charset="0"/>
                  </a:rPr>
                  <a:t>4 horizontal chicane magnets (BSW)</a:t>
                </a:r>
                <a:endParaRPr lang="el-GR" sz="2000" b="1" dirty="0">
                  <a:solidFill>
                    <a:schemeClr val="accent3"/>
                  </a:solidFill>
                  <a:latin typeface="Arial" panose="020B0604020202020204" pitchFamily="34" charset="0"/>
                  <a:cs typeface="Arial" panose="020B0604020202020204" pitchFamily="34" charset="0"/>
                </a:endParaRPr>
              </a:p>
              <a:p>
                <a:r>
                  <a:rPr lang="en-US" sz="2000" dirty="0">
                    <a:latin typeface="Arial" panose="020B0604020202020204" pitchFamily="34" charset="0"/>
                    <a:cs typeface="Arial" panose="020B0604020202020204" pitchFamily="34" charset="0"/>
                  </a:rPr>
                  <a:t>Incoming hydrogen ion particles </a:t>
                </a:r>
                <a:r>
                  <a:rPr lang="el-GR" sz="2000" dirty="0">
                    <a:latin typeface="Arial" panose="020B0604020202020204" pitchFamily="34" charset="0"/>
                    <a:cs typeface="Arial" panose="020B0604020202020204" pitchFamily="34" charset="0"/>
                  </a:rPr>
                  <a:t>(</a:t>
                </a:r>
                <a14:m>
                  <m:oMath xmlns:m="http://schemas.openxmlformats.org/officeDocument/2006/math">
                    <m:sSup>
                      <m:sSupPr>
                        <m:ctrlPr>
                          <a:rPr lang="en-US" sz="2000" b="1" i="1">
                            <a:solidFill>
                              <a:srgbClr val="FF0000"/>
                            </a:solidFill>
                            <a:latin typeface="Cambria Math" panose="02040503050406030204" pitchFamily="18" charset="0"/>
                          </a:rPr>
                        </m:ctrlPr>
                      </m:sSupPr>
                      <m:e>
                        <m:r>
                          <a:rPr lang="en-US" sz="2000" b="1" i="1">
                            <a:solidFill>
                              <a:srgbClr val="FF0000"/>
                            </a:solidFill>
                            <a:latin typeface="Cambria Math" panose="02040503050406030204" pitchFamily="18" charset="0"/>
                          </a:rPr>
                          <m:t>𝑯</m:t>
                        </m:r>
                      </m:e>
                      <m:sup>
                        <m:r>
                          <a:rPr lang="en-US" sz="2000" b="1" i="1">
                            <a:solidFill>
                              <a:srgbClr val="FF0000"/>
                            </a:solidFill>
                            <a:latin typeface="Cambria Math" panose="02040503050406030204" pitchFamily="18" charset="0"/>
                          </a:rPr>
                          <m:t>−</m:t>
                        </m:r>
                      </m:sup>
                    </m:sSup>
                  </m:oMath>
                </a14:m>
                <a:r>
                  <a:rPr lang="en-US" sz="2000" b="1" dirty="0">
                    <a:solidFill>
                      <a:srgbClr val="FF0000"/>
                    </a:solidFill>
                    <a:latin typeface="Arial" panose="020B0604020202020204" pitchFamily="34" charset="0"/>
                    <a:cs typeface="Arial" panose="020B0604020202020204" pitchFamily="34" charset="0"/>
                  </a:rPr>
                  <a:t> beam</a:t>
                </a:r>
                <a:r>
                  <a:rPr lang="el-GR" sz="2000" dirty="0">
                    <a:latin typeface="Arial" panose="020B0604020202020204" pitchFamily="34" charset="0"/>
                    <a:cs typeface="Arial" panose="020B0604020202020204" pitchFamily="34" charset="0"/>
                  </a:rPr>
                  <a:t>)</a:t>
                </a:r>
              </a:p>
            </p:txBody>
          </p:sp>
        </mc:Choice>
        <mc:Fallback>
          <p:sp>
            <p:nvSpPr>
              <p:cNvPr id="11" name="TextBox 10">
                <a:extLst>
                  <a:ext uri="{FF2B5EF4-FFF2-40B4-BE49-F238E27FC236}">
                    <a16:creationId xmlns:a16="http://schemas.microsoft.com/office/drawing/2014/main" id="{DD63FB61-7984-F70C-5988-0048D34737FF}"/>
                  </a:ext>
                </a:extLst>
              </p:cNvPr>
              <p:cNvSpPr txBox="1">
                <a:spLocks noRot="1" noChangeAspect="1" noMove="1" noResize="1" noEditPoints="1" noAdjustHandles="1" noChangeArrowheads="1" noChangeShapeType="1" noTextEdit="1"/>
              </p:cNvSpPr>
              <p:nvPr/>
            </p:nvSpPr>
            <p:spPr>
              <a:xfrm>
                <a:off x="5998428" y="3825482"/>
                <a:ext cx="6150027" cy="1631216"/>
              </a:xfrm>
              <a:prstGeom prst="rect">
                <a:avLst/>
              </a:prstGeom>
              <a:blipFill>
                <a:blip r:embed="rId5"/>
                <a:stretch>
                  <a:fillRect l="-1031" t="-2326" b="-6202"/>
                </a:stretch>
              </a:blipFill>
            </p:spPr>
            <p:txBody>
              <a:bodyPr/>
              <a:lstStyle/>
              <a:p>
                <a:r>
                  <a:rPr lang="en-CH">
                    <a:noFill/>
                  </a:rPr>
                  <a:t> </a:t>
                </a:r>
              </a:p>
            </p:txBody>
          </p:sp>
        </mc:Fallback>
      </mc:AlternateContent>
      <p:sp>
        <p:nvSpPr>
          <p:cNvPr id="3" name="TextBox 2">
            <a:extLst>
              <a:ext uri="{FF2B5EF4-FFF2-40B4-BE49-F238E27FC236}">
                <a16:creationId xmlns:a16="http://schemas.microsoft.com/office/drawing/2014/main" id="{2F60BB3F-62C7-7489-B5D2-2B8C4A7D9E06}"/>
              </a:ext>
            </a:extLst>
          </p:cNvPr>
          <p:cNvSpPr txBox="1"/>
          <p:nvPr/>
        </p:nvSpPr>
        <p:spPr>
          <a:xfrm>
            <a:off x="5226782" y="6581000"/>
            <a:ext cx="1734213" cy="276999"/>
          </a:xfrm>
          <a:prstGeom prst="rect">
            <a:avLst/>
          </a:prstGeom>
          <a:noFill/>
        </p:spPr>
        <p:txBody>
          <a:bodyPr wrap="square" rtlCol="0">
            <a:spAutoFit/>
          </a:bodyPr>
          <a:lstStyle/>
          <a:p>
            <a:pPr algn="ctr"/>
            <a:r>
              <a:rPr lang="en-US" sz="1200" dirty="0" err="1">
                <a:latin typeface="Arial" panose="020B0604020202020204" pitchFamily="34" charset="0"/>
                <a:cs typeface="Arial" panose="020B0604020202020204" pitchFamily="34" charset="0"/>
              </a:rPr>
              <a:t>tirsi.prebibaj@cern.ch</a:t>
            </a:r>
            <a:endParaRPr lang="el-GR" sz="1400" dirty="0">
              <a:latin typeface="Arial" panose="020B0604020202020204" pitchFamily="34" charset="0"/>
              <a:cs typeface="Arial" panose="020B0604020202020204" pitchFamily="34" charset="0"/>
            </a:endParaRPr>
          </a:p>
        </p:txBody>
      </p:sp>
      <p:sp>
        <p:nvSpPr>
          <p:cNvPr id="4" name="TextBox 3">
            <a:extLst>
              <a:ext uri="{FF2B5EF4-FFF2-40B4-BE49-F238E27FC236}">
                <a16:creationId xmlns:a16="http://schemas.microsoft.com/office/drawing/2014/main" id="{F917D3F3-BE41-91D9-3876-A96220735935}"/>
              </a:ext>
            </a:extLst>
          </p:cNvPr>
          <p:cNvSpPr txBox="1"/>
          <p:nvPr/>
        </p:nvSpPr>
        <p:spPr>
          <a:xfrm>
            <a:off x="-2" y="6597748"/>
            <a:ext cx="3201305" cy="276999"/>
          </a:xfrm>
          <a:prstGeom prst="rect">
            <a:avLst/>
          </a:prstGeom>
          <a:noFill/>
        </p:spPr>
        <p:txBody>
          <a:bodyPr wrap="square" rtlCol="0">
            <a:spAutoFit/>
          </a:bodyPr>
          <a:lstStyle/>
          <a:p>
            <a:r>
              <a:rPr lang="en-US" sz="1200" dirty="0">
                <a:latin typeface="Arial" panose="020B0604020202020204" pitchFamily="34" charset="0"/>
                <a:cs typeface="Arial" panose="020B0604020202020204" pitchFamily="34" charset="0"/>
              </a:rPr>
              <a:t>ATSOA 2024</a:t>
            </a:r>
            <a:endParaRPr lang="el-GR" sz="14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08031473"/>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Title 1">
                <a:extLst>
                  <a:ext uri="{FF2B5EF4-FFF2-40B4-BE49-F238E27FC236}">
                    <a16:creationId xmlns:a16="http://schemas.microsoft.com/office/drawing/2014/main" id="{68B702FC-5738-418B-841F-FAB933FB0F03}"/>
                  </a:ext>
                </a:extLst>
              </p:cNvPr>
              <p:cNvSpPr>
                <a:spLocks noGrp="1"/>
              </p:cNvSpPr>
              <p:nvPr>
                <p:ph type="title"/>
              </p:nvPr>
            </p:nvSpPr>
            <p:spPr/>
            <p:txBody>
              <a:bodyPr>
                <a:normAutofit fontScale="90000"/>
              </a:bodyPr>
              <a:lstStyle/>
              <a:p>
                <a:r>
                  <a:rPr lang="en-US" dirty="0">
                    <a:latin typeface="Arial" panose="020B0604020202020204" pitchFamily="34" charset="0"/>
                    <a:cs typeface="Arial" panose="020B0604020202020204" pitchFamily="34" charset="0"/>
                  </a:rPr>
                  <a:t>PSB </a:t>
                </a:r>
                <a14:m>
                  <m:oMath xmlns:m="http://schemas.openxmlformats.org/officeDocument/2006/math">
                    <m:sSup>
                      <m:sSupPr>
                        <m:ctrlPr>
                          <a:rPr lang="en-US" b="0" i="1" smtClean="0">
                            <a:latin typeface="Cambria Math" panose="02040503050406030204" pitchFamily="18" charset="0"/>
                          </a:rPr>
                        </m:ctrlPr>
                      </m:sSupPr>
                      <m:e>
                        <m:r>
                          <a:rPr lang="en-US" b="0" i="1" smtClean="0">
                            <a:latin typeface="Cambria Math" panose="02040503050406030204" pitchFamily="18" charset="0"/>
                          </a:rPr>
                          <m:t>𝐻</m:t>
                        </m:r>
                      </m:e>
                      <m:sup>
                        <m:r>
                          <a:rPr lang="en-US" b="0" i="1" smtClean="0">
                            <a:latin typeface="Cambria Math" panose="02040503050406030204" pitchFamily="18" charset="0"/>
                          </a:rPr>
                          <m:t>−</m:t>
                        </m:r>
                      </m:sup>
                    </m:sSup>
                  </m:oMath>
                </a14:m>
                <a:r>
                  <a:rPr lang="en-US" dirty="0">
                    <a:latin typeface="Arial" panose="020B0604020202020204" pitchFamily="34" charset="0"/>
                    <a:cs typeface="Arial" panose="020B0604020202020204" pitchFamily="34" charset="0"/>
                  </a:rPr>
                  <a:t> Charge Exchange Injection System</a:t>
                </a:r>
              </a:p>
            </p:txBody>
          </p:sp>
        </mc:Choice>
        <mc:Fallback>
          <p:sp>
            <p:nvSpPr>
              <p:cNvPr id="2" name="Title 1">
                <a:extLst>
                  <a:ext uri="{FF2B5EF4-FFF2-40B4-BE49-F238E27FC236}">
                    <a16:creationId xmlns:a16="http://schemas.microsoft.com/office/drawing/2014/main" id="{68B702FC-5738-418B-841F-FAB933FB0F03}"/>
                  </a:ext>
                </a:extLst>
              </p:cNvPr>
              <p:cNvSpPr>
                <a:spLocks noGrp="1" noRot="1" noChangeAspect="1" noMove="1" noResize="1" noEditPoints="1" noAdjustHandles="1" noChangeArrowheads="1" noChangeShapeType="1" noTextEdit="1"/>
              </p:cNvSpPr>
              <p:nvPr>
                <p:ph type="title"/>
              </p:nvPr>
            </p:nvSpPr>
            <p:spPr>
              <a:blipFill>
                <a:blip r:embed="rId2"/>
                <a:stretch>
                  <a:fillRect t="-40909" b="-54545"/>
                </a:stretch>
              </a:blipFill>
            </p:spPr>
            <p:txBody>
              <a:bodyPr/>
              <a:lstStyle/>
              <a:p>
                <a:r>
                  <a:rPr lang="en-CH">
                    <a:noFill/>
                  </a:rPr>
                  <a:t> </a:t>
                </a:r>
              </a:p>
            </p:txBody>
          </p:sp>
        </mc:Fallback>
      </mc:AlternateContent>
      <p:sp>
        <p:nvSpPr>
          <p:cNvPr id="5" name="Slide Number Placeholder 4">
            <a:extLst>
              <a:ext uri="{FF2B5EF4-FFF2-40B4-BE49-F238E27FC236}">
                <a16:creationId xmlns:a16="http://schemas.microsoft.com/office/drawing/2014/main" id="{DECED4B4-81A7-43D1-9D78-39273DAC4964}"/>
              </a:ext>
            </a:extLst>
          </p:cNvPr>
          <p:cNvSpPr>
            <a:spLocks noGrp="1"/>
          </p:cNvSpPr>
          <p:nvPr>
            <p:ph type="sldNum" sz="quarter" idx="12"/>
          </p:nvPr>
        </p:nvSpPr>
        <p:spPr/>
        <p:txBody>
          <a:bodyPr/>
          <a:lstStyle/>
          <a:p>
            <a:r>
              <a:rPr lang="en-US" dirty="0"/>
              <a:t>8</a:t>
            </a:r>
            <a:endParaRPr lang="el-GR" dirty="0"/>
          </a:p>
        </p:txBody>
      </p:sp>
      <p:pic>
        <p:nvPicPr>
          <p:cNvPr id="10" name="Picture 9">
            <a:extLst>
              <a:ext uri="{FF2B5EF4-FFF2-40B4-BE49-F238E27FC236}">
                <a16:creationId xmlns:a16="http://schemas.microsoft.com/office/drawing/2014/main" id="{04A33880-F7C8-455E-807C-92236CA8B38A}"/>
              </a:ext>
            </a:extLst>
          </p:cNvPr>
          <p:cNvPicPr>
            <a:picLocks noChangeAspect="1"/>
          </p:cNvPicPr>
          <p:nvPr/>
        </p:nvPicPr>
        <p:blipFill>
          <a:blip r:embed="rId3"/>
          <a:stretch>
            <a:fillRect/>
          </a:stretch>
        </p:blipFill>
        <p:spPr>
          <a:xfrm>
            <a:off x="0" y="548637"/>
            <a:ext cx="5780314" cy="5964635"/>
          </a:xfrm>
          <a:prstGeom prst="rect">
            <a:avLst/>
          </a:prstGeom>
        </p:spPr>
      </p:pic>
      <p:cxnSp>
        <p:nvCxnSpPr>
          <p:cNvPr id="9" name="Straight Arrow Connector 8">
            <a:extLst>
              <a:ext uri="{FF2B5EF4-FFF2-40B4-BE49-F238E27FC236}">
                <a16:creationId xmlns:a16="http://schemas.microsoft.com/office/drawing/2014/main" id="{115B9E45-B6F5-4D7A-B78C-E0FA1CCD75DB}"/>
              </a:ext>
            </a:extLst>
          </p:cNvPr>
          <p:cNvCxnSpPr>
            <a:cxnSpLocks/>
          </p:cNvCxnSpPr>
          <p:nvPr/>
        </p:nvCxnSpPr>
        <p:spPr>
          <a:xfrm>
            <a:off x="4525347" y="1861457"/>
            <a:ext cx="1570651" cy="0"/>
          </a:xfrm>
          <a:prstGeom prst="straightConnector1">
            <a:avLst/>
          </a:prstGeom>
          <a:ln w="57150">
            <a:solidFill>
              <a:schemeClr val="accent3"/>
            </a:solidFill>
            <a:tailEnd type="triangle"/>
          </a:ln>
        </p:spPr>
        <p:style>
          <a:lnRef idx="1">
            <a:schemeClr val="accent1"/>
          </a:lnRef>
          <a:fillRef idx="0">
            <a:schemeClr val="accent1"/>
          </a:fillRef>
          <a:effectRef idx="0">
            <a:schemeClr val="accent1"/>
          </a:effectRef>
          <a:fontRef idx="minor">
            <a:schemeClr val="tx1"/>
          </a:fontRef>
        </p:style>
      </p:cxnSp>
      <p:pic>
        <p:nvPicPr>
          <p:cNvPr id="13" name="Picture 12">
            <a:extLst>
              <a:ext uri="{FF2B5EF4-FFF2-40B4-BE49-F238E27FC236}">
                <a16:creationId xmlns:a16="http://schemas.microsoft.com/office/drawing/2014/main" id="{99DEFA13-9100-46E0-B000-3307B38BEB2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150627" y="744457"/>
            <a:ext cx="5571205" cy="2775051"/>
          </a:xfrm>
          <a:prstGeom prst="rect">
            <a:avLst/>
          </a:prstGeom>
          <a:ln w="76200">
            <a:solidFill>
              <a:schemeClr val="accent3"/>
            </a:solidFill>
          </a:ln>
        </p:spPr>
      </p:pic>
      <p:sp>
        <p:nvSpPr>
          <p:cNvPr id="14" name="Rectangle 13">
            <a:extLst>
              <a:ext uri="{FF2B5EF4-FFF2-40B4-BE49-F238E27FC236}">
                <a16:creationId xmlns:a16="http://schemas.microsoft.com/office/drawing/2014/main" id="{8601A2F5-5D35-4E17-86F3-652F90E08FE3}"/>
              </a:ext>
            </a:extLst>
          </p:cNvPr>
          <p:cNvSpPr/>
          <p:nvPr/>
        </p:nvSpPr>
        <p:spPr>
          <a:xfrm>
            <a:off x="8860779" y="1949541"/>
            <a:ext cx="707667" cy="1042667"/>
          </a:xfrm>
          <a:prstGeom prst="rect">
            <a:avLst/>
          </a:prstGeom>
          <a:noFill/>
          <a:ln w="38100">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7030A0"/>
              </a:solidFill>
            </a:endParaRPr>
          </a:p>
        </p:txBody>
      </p:sp>
      <mc:AlternateContent xmlns:mc="http://schemas.openxmlformats.org/markup-compatibility/2006">
        <mc:Choice xmlns:a14="http://schemas.microsoft.com/office/drawing/2010/main" Requires="a14">
          <p:sp>
            <p:nvSpPr>
              <p:cNvPr id="11" name="TextBox 10">
                <a:extLst>
                  <a:ext uri="{FF2B5EF4-FFF2-40B4-BE49-F238E27FC236}">
                    <a16:creationId xmlns:a16="http://schemas.microsoft.com/office/drawing/2014/main" id="{B993B732-D48A-EF53-66AE-A32DE2140E4B}"/>
                  </a:ext>
                </a:extLst>
              </p:cNvPr>
              <p:cNvSpPr txBox="1"/>
              <p:nvPr/>
            </p:nvSpPr>
            <p:spPr>
              <a:xfrm>
                <a:off x="5998428" y="3825482"/>
                <a:ext cx="6150027" cy="1938992"/>
              </a:xfrm>
              <a:prstGeom prst="rect">
                <a:avLst/>
              </a:prstGeom>
              <a:noFill/>
            </p:spPr>
            <p:txBody>
              <a:bodyPr wrap="square" rtlCol="0">
                <a:spAutoFit/>
              </a:bodyPr>
              <a:lstStyle/>
              <a:p>
                <a:r>
                  <a:rPr lang="en-US" sz="2000" dirty="0">
                    <a:latin typeface="Arial" panose="020B0604020202020204" pitchFamily="34" charset="0"/>
                    <a:cs typeface="Arial" panose="020B0604020202020204" pitchFamily="34" charset="0"/>
                  </a:rPr>
                  <a:t>Injection</a:t>
                </a:r>
                <a:r>
                  <a:rPr lang="el-GR" sz="2000" dirty="0">
                    <a:latin typeface="Arial" panose="020B0604020202020204" pitchFamily="34" charset="0"/>
                    <a:cs typeface="Arial" panose="020B0604020202020204" pitchFamily="34" charset="0"/>
                  </a:rPr>
                  <a:t> </a:t>
                </a:r>
                <a:r>
                  <a:rPr lang="el-GR" sz="2000" dirty="0">
                    <a:latin typeface="Arial" panose="020B0604020202020204" pitchFamily="34" charset="0"/>
                    <a:cs typeface="Arial" panose="020B0604020202020204" pitchFamily="34" charset="0"/>
                    <a:sym typeface="Wingdings" pitchFamily="2" charset="2"/>
                  </a:rPr>
                  <a:t>→</a:t>
                </a:r>
                <a:r>
                  <a:rPr lang="en-US" sz="2000" dirty="0">
                    <a:latin typeface="Arial" panose="020B0604020202020204" pitchFamily="34" charset="0"/>
                    <a:cs typeface="Arial" panose="020B0604020202020204" pitchFamily="34" charset="0"/>
                  </a:rPr>
                  <a:t> beam orbit bump by</a:t>
                </a:r>
                <a:r>
                  <a:rPr lang="el-GR" sz="2000" dirty="0">
                    <a:latin typeface="Arial" panose="020B0604020202020204" pitchFamily="34" charset="0"/>
                    <a:cs typeface="Arial" panose="020B0604020202020204" pitchFamily="34" charset="0"/>
                  </a:rPr>
                  <a:t>:</a:t>
                </a:r>
                <a:endParaRPr lang="en-US" sz="2000" dirty="0">
                  <a:latin typeface="Arial" panose="020B0604020202020204" pitchFamily="34" charset="0"/>
                  <a:cs typeface="Arial" panose="020B0604020202020204" pitchFamily="34" charset="0"/>
                </a:endParaRPr>
              </a:p>
              <a:p>
                <a:pPr marL="742950" lvl="1" indent="-285750">
                  <a:buFont typeface="Arial" panose="020B0604020202020204" pitchFamily="34" charset="0"/>
                  <a:buChar char="•"/>
                </a:pPr>
                <a:r>
                  <a:rPr lang="en-US" sz="2000" b="1" dirty="0">
                    <a:solidFill>
                      <a:srgbClr val="0070C0"/>
                    </a:solidFill>
                    <a:latin typeface="Arial" panose="020B0604020202020204" pitchFamily="34" charset="0"/>
                    <a:cs typeface="Arial" panose="020B0604020202020204" pitchFamily="34" charset="0"/>
                  </a:rPr>
                  <a:t>4 phase space painting kicker magnets (KSW)</a:t>
                </a:r>
                <a:endParaRPr lang="el-GR" sz="2000" b="1" dirty="0">
                  <a:solidFill>
                    <a:srgbClr val="0070C0"/>
                  </a:solidFill>
                  <a:latin typeface="Arial" panose="020B0604020202020204" pitchFamily="34" charset="0"/>
                  <a:cs typeface="Arial" panose="020B0604020202020204" pitchFamily="34" charset="0"/>
                </a:endParaRPr>
              </a:p>
              <a:p>
                <a:pPr marL="742950" lvl="1" indent="-285750">
                  <a:buFont typeface="Arial" panose="020B0604020202020204" pitchFamily="34" charset="0"/>
                  <a:buChar char="•"/>
                </a:pPr>
                <a:r>
                  <a:rPr lang="en-US" sz="2000" b="1" dirty="0">
                    <a:solidFill>
                      <a:schemeClr val="accent3"/>
                    </a:solidFill>
                    <a:latin typeface="Arial" panose="020B0604020202020204" pitchFamily="34" charset="0"/>
                    <a:cs typeface="Arial" panose="020B0604020202020204" pitchFamily="34" charset="0"/>
                  </a:rPr>
                  <a:t>4 horizontal chicane magnets (BSW)</a:t>
                </a:r>
                <a:endParaRPr lang="el-GR" sz="2000" b="1" dirty="0">
                  <a:solidFill>
                    <a:schemeClr val="accent3"/>
                  </a:solidFill>
                  <a:latin typeface="Arial" panose="020B0604020202020204" pitchFamily="34" charset="0"/>
                  <a:cs typeface="Arial" panose="020B0604020202020204" pitchFamily="34" charset="0"/>
                </a:endParaRPr>
              </a:p>
              <a:p>
                <a:r>
                  <a:rPr lang="en-US" sz="2000" dirty="0">
                    <a:latin typeface="Arial" panose="020B0604020202020204" pitchFamily="34" charset="0"/>
                    <a:cs typeface="Arial" panose="020B0604020202020204" pitchFamily="34" charset="0"/>
                  </a:rPr>
                  <a:t>Incoming hydrogen ion particles</a:t>
                </a:r>
                <a:r>
                  <a:rPr lang="el-GR" sz="2000" dirty="0">
                    <a:latin typeface="Arial" panose="020B0604020202020204" pitchFamily="34" charset="0"/>
                    <a:cs typeface="Arial" panose="020B0604020202020204" pitchFamily="34" charset="0"/>
                  </a:rPr>
                  <a:t> (</a:t>
                </a:r>
                <a14:m>
                  <m:oMath xmlns:m="http://schemas.openxmlformats.org/officeDocument/2006/math">
                    <m:sSup>
                      <m:sSupPr>
                        <m:ctrlPr>
                          <a:rPr lang="en-US" sz="2000" b="1" i="1">
                            <a:solidFill>
                              <a:srgbClr val="FF0000"/>
                            </a:solidFill>
                            <a:latin typeface="Cambria Math" panose="02040503050406030204" pitchFamily="18" charset="0"/>
                          </a:rPr>
                        </m:ctrlPr>
                      </m:sSupPr>
                      <m:e>
                        <m:r>
                          <a:rPr lang="en-US" sz="2000" b="1" i="1">
                            <a:solidFill>
                              <a:srgbClr val="FF0000"/>
                            </a:solidFill>
                            <a:latin typeface="Cambria Math" panose="02040503050406030204" pitchFamily="18" charset="0"/>
                          </a:rPr>
                          <m:t>𝑯</m:t>
                        </m:r>
                      </m:e>
                      <m:sup>
                        <m:r>
                          <a:rPr lang="en-US" sz="2000" b="1" i="1">
                            <a:solidFill>
                              <a:srgbClr val="FF0000"/>
                            </a:solidFill>
                            <a:latin typeface="Cambria Math" panose="02040503050406030204" pitchFamily="18" charset="0"/>
                          </a:rPr>
                          <m:t>−</m:t>
                        </m:r>
                      </m:sup>
                    </m:sSup>
                  </m:oMath>
                </a14:m>
                <a:r>
                  <a:rPr lang="en-US" sz="2000" b="1" dirty="0">
                    <a:solidFill>
                      <a:srgbClr val="FF0000"/>
                    </a:solidFill>
                    <a:latin typeface="Arial" panose="020B0604020202020204" pitchFamily="34" charset="0"/>
                    <a:cs typeface="Arial" panose="020B0604020202020204" pitchFamily="34" charset="0"/>
                  </a:rPr>
                  <a:t> beam</a:t>
                </a:r>
                <a:r>
                  <a:rPr lang="el-GR" sz="2000" dirty="0">
                    <a:latin typeface="Arial" panose="020B0604020202020204" pitchFamily="34" charset="0"/>
                    <a:cs typeface="Arial" panose="020B0604020202020204" pitchFamily="34" charset="0"/>
                  </a:rPr>
                  <a:t>)</a:t>
                </a:r>
                <a:r>
                  <a:rPr lang="el-GR" sz="2000" dirty="0">
                    <a:latin typeface="Arial" panose="020B0604020202020204" pitchFamily="34" charset="0"/>
                    <a:cs typeface="Arial" panose="020B0604020202020204" pitchFamily="34" charset="0"/>
                    <a:sym typeface="Wingdings" pitchFamily="2" charset="2"/>
                  </a:rPr>
                  <a:t> →</a:t>
                </a:r>
                <a:r>
                  <a:rPr lang="el-GR" sz="2000" dirty="0">
                    <a:latin typeface="Arial" panose="020B0604020202020204" pitchFamily="34" charset="0"/>
                    <a:cs typeface="Arial" panose="020B0604020202020204" pitchFamily="34" charset="0"/>
                  </a:rPr>
                  <a:t> </a:t>
                </a:r>
                <a:r>
                  <a:rPr lang="en-US" sz="2000" b="1" dirty="0">
                    <a:solidFill>
                      <a:srgbClr val="7030A0"/>
                    </a:solidFill>
                    <a:latin typeface="Arial" panose="020B0604020202020204" pitchFamily="34" charset="0"/>
                    <a:cs typeface="Arial" panose="020B0604020202020204" pitchFamily="34" charset="0"/>
                  </a:rPr>
                  <a:t>stripping foil </a:t>
                </a:r>
                <a:r>
                  <a:rPr lang="el-GR" sz="2000" dirty="0">
                    <a:latin typeface="Arial" panose="020B0604020202020204" pitchFamily="34" charset="0"/>
                    <a:cs typeface="Arial" panose="020B0604020202020204" pitchFamily="34" charset="0"/>
                    <a:sym typeface="Wingdings" pitchFamily="2" charset="2"/>
                  </a:rPr>
                  <a:t>→</a:t>
                </a:r>
                <a:r>
                  <a:rPr lang="el-GR" sz="2000" dirty="0">
                    <a:latin typeface="Arial" panose="020B0604020202020204" pitchFamily="34" charset="0"/>
                    <a:cs typeface="Arial" panose="020B0604020202020204" pitchFamily="34" charset="0"/>
                  </a:rPr>
                  <a:t> </a:t>
                </a:r>
                <a:r>
                  <a:rPr lang="en-US" sz="2000" dirty="0">
                    <a:latin typeface="Arial" panose="020B0604020202020204" pitchFamily="34" charset="0"/>
                    <a:cs typeface="Arial" panose="020B0604020202020204" pitchFamily="34" charset="0"/>
                  </a:rPr>
                  <a:t>protons</a:t>
                </a:r>
                <a:r>
                  <a:rPr lang="el-GR" sz="2000" dirty="0">
                    <a:latin typeface="Arial" panose="020B0604020202020204" pitchFamily="34" charset="0"/>
                    <a:cs typeface="Arial" panose="020B0604020202020204" pitchFamily="34" charset="0"/>
                  </a:rPr>
                  <a:t>.</a:t>
                </a:r>
              </a:p>
            </p:txBody>
          </p:sp>
        </mc:Choice>
        <mc:Fallback>
          <p:sp>
            <p:nvSpPr>
              <p:cNvPr id="11" name="TextBox 10">
                <a:extLst>
                  <a:ext uri="{FF2B5EF4-FFF2-40B4-BE49-F238E27FC236}">
                    <a16:creationId xmlns:a16="http://schemas.microsoft.com/office/drawing/2014/main" id="{B993B732-D48A-EF53-66AE-A32DE2140E4B}"/>
                  </a:ext>
                </a:extLst>
              </p:cNvPr>
              <p:cNvSpPr txBox="1">
                <a:spLocks noRot="1" noChangeAspect="1" noMove="1" noResize="1" noEditPoints="1" noAdjustHandles="1" noChangeArrowheads="1" noChangeShapeType="1" noTextEdit="1"/>
              </p:cNvSpPr>
              <p:nvPr/>
            </p:nvSpPr>
            <p:spPr>
              <a:xfrm>
                <a:off x="5998428" y="3825482"/>
                <a:ext cx="6150027" cy="1938992"/>
              </a:xfrm>
              <a:prstGeom prst="rect">
                <a:avLst/>
              </a:prstGeom>
              <a:blipFill>
                <a:blip r:embed="rId5"/>
                <a:stretch>
                  <a:fillRect l="-1031" t="-1948" b="-4545"/>
                </a:stretch>
              </a:blipFill>
            </p:spPr>
            <p:txBody>
              <a:bodyPr/>
              <a:lstStyle/>
              <a:p>
                <a:r>
                  <a:rPr lang="en-CH">
                    <a:noFill/>
                  </a:rPr>
                  <a:t> </a:t>
                </a:r>
              </a:p>
            </p:txBody>
          </p:sp>
        </mc:Fallback>
      </mc:AlternateContent>
      <p:sp>
        <p:nvSpPr>
          <p:cNvPr id="3" name="TextBox 2">
            <a:extLst>
              <a:ext uri="{FF2B5EF4-FFF2-40B4-BE49-F238E27FC236}">
                <a16:creationId xmlns:a16="http://schemas.microsoft.com/office/drawing/2014/main" id="{805762F8-D5AD-3949-6AE7-6E2934DF20B7}"/>
              </a:ext>
            </a:extLst>
          </p:cNvPr>
          <p:cNvSpPr txBox="1"/>
          <p:nvPr/>
        </p:nvSpPr>
        <p:spPr>
          <a:xfrm>
            <a:off x="5226782" y="6581000"/>
            <a:ext cx="1734213" cy="276999"/>
          </a:xfrm>
          <a:prstGeom prst="rect">
            <a:avLst/>
          </a:prstGeom>
          <a:noFill/>
        </p:spPr>
        <p:txBody>
          <a:bodyPr wrap="square" rtlCol="0">
            <a:spAutoFit/>
          </a:bodyPr>
          <a:lstStyle/>
          <a:p>
            <a:pPr algn="ctr"/>
            <a:r>
              <a:rPr lang="en-US" sz="1200" dirty="0" err="1">
                <a:latin typeface="Arial" panose="020B0604020202020204" pitchFamily="34" charset="0"/>
                <a:cs typeface="Arial" panose="020B0604020202020204" pitchFamily="34" charset="0"/>
              </a:rPr>
              <a:t>tirsi.prebibaj@cern.ch</a:t>
            </a:r>
            <a:endParaRPr lang="el-GR" sz="1400" dirty="0">
              <a:latin typeface="Arial" panose="020B0604020202020204" pitchFamily="34" charset="0"/>
              <a:cs typeface="Arial" panose="020B0604020202020204" pitchFamily="34" charset="0"/>
            </a:endParaRPr>
          </a:p>
        </p:txBody>
      </p:sp>
      <p:sp>
        <p:nvSpPr>
          <p:cNvPr id="4" name="TextBox 3">
            <a:extLst>
              <a:ext uri="{FF2B5EF4-FFF2-40B4-BE49-F238E27FC236}">
                <a16:creationId xmlns:a16="http://schemas.microsoft.com/office/drawing/2014/main" id="{22D19D82-D7C2-BA11-9F0F-2147EED72AB4}"/>
              </a:ext>
            </a:extLst>
          </p:cNvPr>
          <p:cNvSpPr txBox="1"/>
          <p:nvPr/>
        </p:nvSpPr>
        <p:spPr>
          <a:xfrm>
            <a:off x="-2" y="6597748"/>
            <a:ext cx="3201305" cy="276999"/>
          </a:xfrm>
          <a:prstGeom prst="rect">
            <a:avLst/>
          </a:prstGeom>
          <a:noFill/>
        </p:spPr>
        <p:txBody>
          <a:bodyPr wrap="square" rtlCol="0">
            <a:spAutoFit/>
          </a:bodyPr>
          <a:lstStyle/>
          <a:p>
            <a:r>
              <a:rPr lang="en-US" sz="1200" dirty="0">
                <a:latin typeface="Arial" panose="020B0604020202020204" pitchFamily="34" charset="0"/>
                <a:cs typeface="Arial" panose="020B0604020202020204" pitchFamily="34" charset="0"/>
              </a:rPr>
              <a:t>ATSOA 2024</a:t>
            </a:r>
            <a:endParaRPr lang="el-GR" sz="14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670952624"/>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F98A94-B671-E78F-7F7E-B1DFF0ADEA9F}"/>
              </a:ext>
            </a:extLst>
          </p:cNvPr>
          <p:cNvSpPr>
            <a:spLocks noGrp="1"/>
          </p:cNvSpPr>
          <p:nvPr>
            <p:ph type="title"/>
          </p:nvPr>
        </p:nvSpPr>
        <p:spPr/>
        <p:txBody>
          <a:bodyPr>
            <a:normAutofit fontScale="90000"/>
          </a:bodyPr>
          <a:lstStyle/>
          <a:p>
            <a:r>
              <a:rPr lang="en-CH" dirty="0">
                <a:latin typeface="Arial" panose="020B0604020202020204" pitchFamily="34" charset="0"/>
                <a:cs typeface="Arial" panose="020B0604020202020204" pitchFamily="34" charset="0"/>
              </a:rPr>
              <a:t>Injectors complex &amp; facilities </a:t>
            </a:r>
          </a:p>
        </p:txBody>
      </p:sp>
      <p:pic>
        <p:nvPicPr>
          <p:cNvPr id="4098" name="Picture 2">
            <a:extLst>
              <a:ext uri="{FF2B5EF4-FFF2-40B4-BE49-F238E27FC236}">
                <a16:creationId xmlns:a16="http://schemas.microsoft.com/office/drawing/2014/main" id="{E04766D3-46CB-B431-CD77-C5B282033734}"/>
              </a:ext>
            </a:extLst>
          </p:cNvPr>
          <p:cNvPicPr>
            <a:picLocks noChangeAspect="1" noChangeArrowheads="1"/>
          </p:cNvPicPr>
          <p:nvPr/>
        </p:nvPicPr>
        <p:blipFill>
          <a:blip r:embed="rId2">
            <a:alphaModFix amt="10000"/>
            <a:extLst>
              <a:ext uri="{28A0092B-C50C-407E-A947-70E740481C1C}">
                <a14:useLocalDpi xmlns:a14="http://schemas.microsoft.com/office/drawing/2010/main" val="0"/>
              </a:ext>
            </a:extLst>
          </a:blip>
          <a:srcRect/>
          <a:stretch>
            <a:fillRect/>
          </a:stretch>
        </p:blipFill>
        <p:spPr bwMode="auto">
          <a:xfrm>
            <a:off x="554900" y="637815"/>
            <a:ext cx="11082199" cy="5797953"/>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9" descr="A computer screen shot of a diagram&#10;&#10;Description automatically generated">
            <a:extLst>
              <a:ext uri="{FF2B5EF4-FFF2-40B4-BE49-F238E27FC236}">
                <a16:creationId xmlns:a16="http://schemas.microsoft.com/office/drawing/2014/main" id="{69AAE68E-A863-9C75-0AEB-E6356EBCA3DF}"/>
              </a:ext>
            </a:extLst>
          </p:cNvPr>
          <p:cNvPicPr>
            <a:picLocks noChangeAspect="1"/>
          </p:cNvPicPr>
          <p:nvPr/>
        </p:nvPicPr>
        <p:blipFill>
          <a:blip r:embed="rId3">
            <a:extLst>
              <a:ext uri="{BEBA8EAE-BF5A-486C-A8C5-ECC9F3942E4B}">
                <a14:imgProps xmlns:a14="http://schemas.microsoft.com/office/drawing/2010/main">
                  <a14:imgLayer r:embed="rId4">
                    <a14:imgEffect>
                      <a14:saturation sat="400000"/>
                    </a14:imgEffect>
                  </a14:imgLayer>
                </a14:imgProps>
              </a:ext>
              <a:ext uri="{28A0092B-C50C-407E-A947-70E740481C1C}">
                <a14:useLocalDpi xmlns:a14="http://schemas.microsoft.com/office/drawing/2010/main" val="0"/>
              </a:ext>
            </a:extLst>
          </a:blip>
          <a:stretch>
            <a:fillRect/>
          </a:stretch>
        </p:blipFill>
        <p:spPr>
          <a:xfrm>
            <a:off x="554900" y="637815"/>
            <a:ext cx="11082199" cy="5797761"/>
          </a:xfrm>
          <a:prstGeom prst="rect">
            <a:avLst/>
          </a:prstGeom>
        </p:spPr>
      </p:pic>
      <p:sp>
        <p:nvSpPr>
          <p:cNvPr id="11" name="Slide Number Placeholder 4">
            <a:extLst>
              <a:ext uri="{FF2B5EF4-FFF2-40B4-BE49-F238E27FC236}">
                <a16:creationId xmlns:a16="http://schemas.microsoft.com/office/drawing/2014/main" id="{53C8D268-F53B-DBA9-564D-39165AFB9B19}"/>
              </a:ext>
            </a:extLst>
          </p:cNvPr>
          <p:cNvSpPr>
            <a:spLocks noGrp="1"/>
          </p:cNvSpPr>
          <p:nvPr>
            <p:ph type="sldNum" sz="quarter" idx="12"/>
          </p:nvPr>
        </p:nvSpPr>
        <p:spPr>
          <a:xfrm>
            <a:off x="10311617" y="6597748"/>
            <a:ext cx="1880381" cy="260252"/>
          </a:xfrm>
        </p:spPr>
        <p:txBody>
          <a:bodyPr/>
          <a:lstStyle/>
          <a:p>
            <a:r>
              <a:rPr lang="en-US" dirty="0"/>
              <a:t>1</a:t>
            </a:r>
            <a:endParaRPr lang="el-GR" dirty="0"/>
          </a:p>
        </p:txBody>
      </p:sp>
      <p:sp>
        <p:nvSpPr>
          <p:cNvPr id="5" name="TextBox 4">
            <a:extLst>
              <a:ext uri="{FF2B5EF4-FFF2-40B4-BE49-F238E27FC236}">
                <a16:creationId xmlns:a16="http://schemas.microsoft.com/office/drawing/2014/main" id="{BFE237BF-A811-F81A-A7E6-CA8014D82E57}"/>
              </a:ext>
            </a:extLst>
          </p:cNvPr>
          <p:cNvSpPr txBox="1"/>
          <p:nvPr/>
        </p:nvSpPr>
        <p:spPr>
          <a:xfrm>
            <a:off x="5226782" y="6581000"/>
            <a:ext cx="1734213" cy="276999"/>
          </a:xfrm>
          <a:prstGeom prst="rect">
            <a:avLst/>
          </a:prstGeom>
          <a:noFill/>
        </p:spPr>
        <p:txBody>
          <a:bodyPr wrap="square" rtlCol="0">
            <a:spAutoFit/>
          </a:bodyPr>
          <a:lstStyle/>
          <a:p>
            <a:pPr algn="ctr"/>
            <a:r>
              <a:rPr lang="en-US" sz="1200" dirty="0" err="1">
                <a:latin typeface="Arial" panose="020B0604020202020204" pitchFamily="34" charset="0"/>
                <a:cs typeface="Arial" panose="020B0604020202020204" pitchFamily="34" charset="0"/>
              </a:rPr>
              <a:t>tirsi.prebibaj@cern.ch</a:t>
            </a:r>
            <a:endParaRPr lang="el-GR" sz="1400" dirty="0">
              <a:latin typeface="Arial" panose="020B0604020202020204" pitchFamily="34" charset="0"/>
              <a:cs typeface="Arial" panose="020B0604020202020204" pitchFamily="34" charset="0"/>
            </a:endParaRPr>
          </a:p>
        </p:txBody>
      </p:sp>
      <p:sp>
        <p:nvSpPr>
          <p:cNvPr id="7" name="TextBox 6">
            <a:extLst>
              <a:ext uri="{FF2B5EF4-FFF2-40B4-BE49-F238E27FC236}">
                <a16:creationId xmlns:a16="http://schemas.microsoft.com/office/drawing/2014/main" id="{FCB6C9C5-7931-139C-624F-C0FFAD1E6190}"/>
              </a:ext>
            </a:extLst>
          </p:cNvPr>
          <p:cNvSpPr txBox="1"/>
          <p:nvPr/>
        </p:nvSpPr>
        <p:spPr>
          <a:xfrm>
            <a:off x="-2" y="6597748"/>
            <a:ext cx="3201305" cy="276999"/>
          </a:xfrm>
          <a:prstGeom prst="rect">
            <a:avLst/>
          </a:prstGeom>
          <a:noFill/>
        </p:spPr>
        <p:txBody>
          <a:bodyPr wrap="square" rtlCol="0">
            <a:spAutoFit/>
          </a:bodyPr>
          <a:lstStyle/>
          <a:p>
            <a:r>
              <a:rPr lang="en-US" sz="1200" dirty="0">
                <a:latin typeface="Arial" panose="020B0604020202020204" pitchFamily="34" charset="0"/>
                <a:cs typeface="Arial" panose="020B0604020202020204" pitchFamily="34" charset="0"/>
              </a:rPr>
              <a:t>ATSOA 2024</a:t>
            </a:r>
            <a:endParaRPr lang="el-GR" sz="14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386383511"/>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Title 1">
                <a:extLst>
                  <a:ext uri="{FF2B5EF4-FFF2-40B4-BE49-F238E27FC236}">
                    <a16:creationId xmlns:a16="http://schemas.microsoft.com/office/drawing/2014/main" id="{68B702FC-5738-418B-841F-FAB933FB0F03}"/>
                  </a:ext>
                </a:extLst>
              </p:cNvPr>
              <p:cNvSpPr>
                <a:spLocks noGrp="1"/>
              </p:cNvSpPr>
              <p:nvPr>
                <p:ph type="title"/>
              </p:nvPr>
            </p:nvSpPr>
            <p:spPr/>
            <p:txBody>
              <a:bodyPr>
                <a:normAutofit fontScale="90000"/>
              </a:bodyPr>
              <a:lstStyle/>
              <a:p>
                <a:r>
                  <a:rPr lang="en-US" dirty="0">
                    <a:latin typeface="Arial" panose="020B0604020202020204" pitchFamily="34" charset="0"/>
                    <a:cs typeface="Arial" panose="020B0604020202020204" pitchFamily="34" charset="0"/>
                  </a:rPr>
                  <a:t>PSB </a:t>
                </a:r>
                <a14:m>
                  <m:oMath xmlns:m="http://schemas.openxmlformats.org/officeDocument/2006/math">
                    <m:sSup>
                      <m:sSupPr>
                        <m:ctrlPr>
                          <a:rPr lang="en-US" b="0" i="1" smtClean="0">
                            <a:latin typeface="Cambria Math" panose="02040503050406030204" pitchFamily="18" charset="0"/>
                          </a:rPr>
                        </m:ctrlPr>
                      </m:sSupPr>
                      <m:e>
                        <m:r>
                          <a:rPr lang="en-US" b="0" i="1" smtClean="0">
                            <a:latin typeface="Cambria Math" panose="02040503050406030204" pitchFamily="18" charset="0"/>
                          </a:rPr>
                          <m:t>𝐻</m:t>
                        </m:r>
                      </m:e>
                      <m:sup>
                        <m:r>
                          <a:rPr lang="en-US" b="0" i="1" smtClean="0">
                            <a:latin typeface="Cambria Math" panose="02040503050406030204" pitchFamily="18" charset="0"/>
                          </a:rPr>
                          <m:t>−</m:t>
                        </m:r>
                      </m:sup>
                    </m:sSup>
                  </m:oMath>
                </a14:m>
                <a:r>
                  <a:rPr lang="en-US" dirty="0">
                    <a:latin typeface="Arial" panose="020B0604020202020204" pitchFamily="34" charset="0"/>
                    <a:cs typeface="Arial" panose="020B0604020202020204" pitchFamily="34" charset="0"/>
                  </a:rPr>
                  <a:t> Charge Exchange Injection System</a:t>
                </a:r>
              </a:p>
            </p:txBody>
          </p:sp>
        </mc:Choice>
        <mc:Fallback>
          <p:sp>
            <p:nvSpPr>
              <p:cNvPr id="2" name="Title 1">
                <a:extLst>
                  <a:ext uri="{FF2B5EF4-FFF2-40B4-BE49-F238E27FC236}">
                    <a16:creationId xmlns:a16="http://schemas.microsoft.com/office/drawing/2014/main" id="{68B702FC-5738-418B-841F-FAB933FB0F03}"/>
                  </a:ext>
                </a:extLst>
              </p:cNvPr>
              <p:cNvSpPr>
                <a:spLocks noGrp="1" noRot="1" noChangeAspect="1" noMove="1" noResize="1" noEditPoints="1" noAdjustHandles="1" noChangeArrowheads="1" noChangeShapeType="1" noTextEdit="1"/>
              </p:cNvSpPr>
              <p:nvPr>
                <p:ph type="title"/>
              </p:nvPr>
            </p:nvSpPr>
            <p:spPr>
              <a:blipFill>
                <a:blip r:embed="rId2"/>
                <a:stretch>
                  <a:fillRect t="-40909" b="-54545"/>
                </a:stretch>
              </a:blipFill>
            </p:spPr>
            <p:txBody>
              <a:bodyPr/>
              <a:lstStyle/>
              <a:p>
                <a:r>
                  <a:rPr lang="en-CH">
                    <a:noFill/>
                  </a:rPr>
                  <a:t> </a:t>
                </a:r>
              </a:p>
            </p:txBody>
          </p:sp>
        </mc:Fallback>
      </mc:AlternateContent>
      <p:sp>
        <p:nvSpPr>
          <p:cNvPr id="5" name="Slide Number Placeholder 4">
            <a:extLst>
              <a:ext uri="{FF2B5EF4-FFF2-40B4-BE49-F238E27FC236}">
                <a16:creationId xmlns:a16="http://schemas.microsoft.com/office/drawing/2014/main" id="{DECED4B4-81A7-43D1-9D78-39273DAC4964}"/>
              </a:ext>
            </a:extLst>
          </p:cNvPr>
          <p:cNvSpPr>
            <a:spLocks noGrp="1"/>
          </p:cNvSpPr>
          <p:nvPr>
            <p:ph type="sldNum" sz="quarter" idx="12"/>
          </p:nvPr>
        </p:nvSpPr>
        <p:spPr/>
        <p:txBody>
          <a:bodyPr/>
          <a:lstStyle/>
          <a:p>
            <a:r>
              <a:rPr lang="en-US" dirty="0"/>
              <a:t>8</a:t>
            </a:r>
            <a:endParaRPr lang="el-GR" dirty="0"/>
          </a:p>
        </p:txBody>
      </p:sp>
      <p:pic>
        <p:nvPicPr>
          <p:cNvPr id="10" name="Picture 9">
            <a:extLst>
              <a:ext uri="{FF2B5EF4-FFF2-40B4-BE49-F238E27FC236}">
                <a16:creationId xmlns:a16="http://schemas.microsoft.com/office/drawing/2014/main" id="{04A33880-F7C8-455E-807C-92236CA8B38A}"/>
              </a:ext>
            </a:extLst>
          </p:cNvPr>
          <p:cNvPicPr>
            <a:picLocks noChangeAspect="1"/>
          </p:cNvPicPr>
          <p:nvPr/>
        </p:nvPicPr>
        <p:blipFill>
          <a:blip r:embed="rId3"/>
          <a:stretch>
            <a:fillRect/>
          </a:stretch>
        </p:blipFill>
        <p:spPr>
          <a:xfrm>
            <a:off x="0" y="548637"/>
            <a:ext cx="5780314" cy="5964635"/>
          </a:xfrm>
          <a:prstGeom prst="rect">
            <a:avLst/>
          </a:prstGeom>
        </p:spPr>
      </p:pic>
      <p:cxnSp>
        <p:nvCxnSpPr>
          <p:cNvPr id="9" name="Straight Arrow Connector 8">
            <a:extLst>
              <a:ext uri="{FF2B5EF4-FFF2-40B4-BE49-F238E27FC236}">
                <a16:creationId xmlns:a16="http://schemas.microsoft.com/office/drawing/2014/main" id="{115B9E45-B6F5-4D7A-B78C-E0FA1CCD75DB}"/>
              </a:ext>
            </a:extLst>
          </p:cNvPr>
          <p:cNvCxnSpPr>
            <a:cxnSpLocks/>
          </p:cNvCxnSpPr>
          <p:nvPr/>
        </p:nvCxnSpPr>
        <p:spPr>
          <a:xfrm>
            <a:off x="4525347" y="1861457"/>
            <a:ext cx="1570651" cy="0"/>
          </a:xfrm>
          <a:prstGeom prst="straightConnector1">
            <a:avLst/>
          </a:prstGeom>
          <a:ln w="57150">
            <a:solidFill>
              <a:schemeClr val="accent3"/>
            </a:solidFill>
            <a:tailEnd type="triangle"/>
          </a:ln>
        </p:spPr>
        <p:style>
          <a:lnRef idx="1">
            <a:schemeClr val="accent1"/>
          </a:lnRef>
          <a:fillRef idx="0">
            <a:schemeClr val="accent1"/>
          </a:fillRef>
          <a:effectRef idx="0">
            <a:schemeClr val="accent1"/>
          </a:effectRef>
          <a:fontRef idx="minor">
            <a:schemeClr val="tx1"/>
          </a:fontRef>
        </p:style>
      </p:cxnSp>
      <p:sp>
        <p:nvSpPr>
          <p:cNvPr id="12" name="TextBox 11">
            <a:extLst>
              <a:ext uri="{FF2B5EF4-FFF2-40B4-BE49-F238E27FC236}">
                <a16:creationId xmlns:a16="http://schemas.microsoft.com/office/drawing/2014/main" id="{627CC4DD-DB67-4674-A7CC-CD82C5308CC1}"/>
              </a:ext>
            </a:extLst>
          </p:cNvPr>
          <p:cNvSpPr txBox="1"/>
          <p:nvPr/>
        </p:nvSpPr>
        <p:spPr>
          <a:xfrm>
            <a:off x="5998428" y="5716505"/>
            <a:ext cx="6080049" cy="707886"/>
          </a:xfrm>
          <a:prstGeom prst="rect">
            <a:avLst/>
          </a:prstGeom>
          <a:noFill/>
        </p:spPr>
        <p:txBody>
          <a:bodyPr wrap="square" rtlCol="0">
            <a:spAutoFit/>
          </a:bodyPr>
          <a:lstStyle/>
          <a:p>
            <a:r>
              <a:rPr lang="en-US" sz="2000" dirty="0">
                <a:latin typeface="Arial" panose="020B0604020202020204" pitchFamily="34" charset="0"/>
                <a:cs typeface="Arial" panose="020B0604020202020204" pitchFamily="34" charset="0"/>
              </a:rPr>
              <a:t>Injection process over ~100 turns (</a:t>
            </a:r>
            <a:r>
              <a:rPr lang="en-US" sz="2000" b="1" dirty="0">
                <a:latin typeface="Arial" panose="020B0604020202020204" pitchFamily="34" charset="0"/>
                <a:cs typeface="Arial" panose="020B0604020202020204" pitchFamily="34" charset="0"/>
              </a:rPr>
              <a:t>multi-turn inj.</a:t>
            </a:r>
            <a:r>
              <a:rPr lang="en-US" sz="2000" dirty="0">
                <a:latin typeface="Arial" panose="020B0604020202020204" pitchFamily="34" charset="0"/>
                <a:cs typeface="Arial" panose="020B0604020202020204" pitchFamily="34" charset="0"/>
              </a:rPr>
              <a:t>).</a:t>
            </a:r>
          </a:p>
          <a:p>
            <a:r>
              <a:rPr lang="en-US" sz="2000" dirty="0">
                <a:latin typeface="Arial" panose="020B0604020202020204" pitchFamily="34" charset="0"/>
                <a:cs typeface="Arial" panose="020B0604020202020204" pitchFamily="34" charset="0"/>
              </a:rPr>
              <a:t>Closure of the bump over 5000 turns </a:t>
            </a:r>
            <a:r>
              <a:rPr lang="el-GR" sz="2000" dirty="0">
                <a:latin typeface="Arial" panose="020B0604020202020204" pitchFamily="34" charset="0"/>
                <a:cs typeface="Arial" panose="020B0604020202020204" pitchFamily="34" charset="0"/>
              </a:rPr>
              <a:t>(~5</a:t>
            </a:r>
            <a:r>
              <a:rPr lang="en-US" sz="2000" dirty="0" err="1">
                <a:latin typeface="Arial" panose="020B0604020202020204" pitchFamily="34" charset="0"/>
                <a:cs typeface="Arial" panose="020B0604020202020204" pitchFamily="34" charset="0"/>
              </a:rPr>
              <a:t>ms</a:t>
            </a:r>
            <a:r>
              <a:rPr lang="el-GR" sz="2000" dirty="0">
                <a:latin typeface="Arial" panose="020B0604020202020204" pitchFamily="34" charset="0"/>
                <a:cs typeface="Arial" panose="020B0604020202020204" pitchFamily="34" charset="0"/>
              </a:rPr>
              <a:t>)</a:t>
            </a:r>
            <a:r>
              <a:rPr lang="en-US" sz="2000" dirty="0">
                <a:latin typeface="Arial" panose="020B0604020202020204" pitchFamily="34" charset="0"/>
                <a:cs typeface="Arial" panose="020B0604020202020204" pitchFamily="34" charset="0"/>
              </a:rPr>
              <a:t>.</a:t>
            </a:r>
          </a:p>
        </p:txBody>
      </p:sp>
      <p:pic>
        <p:nvPicPr>
          <p:cNvPr id="13" name="Picture 12">
            <a:extLst>
              <a:ext uri="{FF2B5EF4-FFF2-40B4-BE49-F238E27FC236}">
                <a16:creationId xmlns:a16="http://schemas.microsoft.com/office/drawing/2014/main" id="{866A8D37-9B2C-435A-BAC5-6187DF800C9F}"/>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150627" y="744457"/>
            <a:ext cx="5571205" cy="2775051"/>
          </a:xfrm>
          <a:prstGeom prst="rect">
            <a:avLst/>
          </a:prstGeom>
          <a:ln w="76200">
            <a:solidFill>
              <a:schemeClr val="accent3"/>
            </a:solidFill>
          </a:ln>
        </p:spPr>
      </p:pic>
      <mc:AlternateContent xmlns:mc="http://schemas.openxmlformats.org/markup-compatibility/2006">
        <mc:Choice xmlns:a14="http://schemas.microsoft.com/office/drawing/2010/main" Requires="a14">
          <p:sp>
            <p:nvSpPr>
              <p:cNvPr id="11" name="TextBox 10">
                <a:extLst>
                  <a:ext uri="{FF2B5EF4-FFF2-40B4-BE49-F238E27FC236}">
                    <a16:creationId xmlns:a16="http://schemas.microsoft.com/office/drawing/2014/main" id="{CD277B15-5E7C-5160-AAF7-6200B83940D1}"/>
                  </a:ext>
                </a:extLst>
              </p:cNvPr>
              <p:cNvSpPr txBox="1"/>
              <p:nvPr/>
            </p:nvSpPr>
            <p:spPr>
              <a:xfrm>
                <a:off x="5998428" y="3825482"/>
                <a:ext cx="6150027" cy="1938992"/>
              </a:xfrm>
              <a:prstGeom prst="rect">
                <a:avLst/>
              </a:prstGeom>
              <a:noFill/>
            </p:spPr>
            <p:txBody>
              <a:bodyPr wrap="square" rtlCol="0">
                <a:spAutoFit/>
              </a:bodyPr>
              <a:lstStyle/>
              <a:p>
                <a:r>
                  <a:rPr lang="en-US" sz="2000" dirty="0">
                    <a:latin typeface="Arial" panose="020B0604020202020204" pitchFamily="34" charset="0"/>
                    <a:cs typeface="Arial" panose="020B0604020202020204" pitchFamily="34" charset="0"/>
                  </a:rPr>
                  <a:t>Injection</a:t>
                </a:r>
                <a:r>
                  <a:rPr lang="el-GR" sz="2000" dirty="0">
                    <a:latin typeface="Arial" panose="020B0604020202020204" pitchFamily="34" charset="0"/>
                    <a:cs typeface="Arial" panose="020B0604020202020204" pitchFamily="34" charset="0"/>
                  </a:rPr>
                  <a:t> </a:t>
                </a:r>
                <a:r>
                  <a:rPr lang="el-GR" sz="2000" dirty="0">
                    <a:latin typeface="Arial" panose="020B0604020202020204" pitchFamily="34" charset="0"/>
                    <a:cs typeface="Arial" panose="020B0604020202020204" pitchFamily="34" charset="0"/>
                    <a:sym typeface="Wingdings" pitchFamily="2" charset="2"/>
                  </a:rPr>
                  <a:t>→</a:t>
                </a:r>
                <a:r>
                  <a:rPr lang="en-US" sz="2000" dirty="0">
                    <a:latin typeface="Arial" panose="020B0604020202020204" pitchFamily="34" charset="0"/>
                    <a:cs typeface="Arial" panose="020B0604020202020204" pitchFamily="34" charset="0"/>
                  </a:rPr>
                  <a:t> beam orbit bump by</a:t>
                </a:r>
                <a:r>
                  <a:rPr lang="el-GR" sz="2000" dirty="0">
                    <a:latin typeface="Arial" panose="020B0604020202020204" pitchFamily="34" charset="0"/>
                    <a:cs typeface="Arial" panose="020B0604020202020204" pitchFamily="34" charset="0"/>
                  </a:rPr>
                  <a:t>:</a:t>
                </a:r>
                <a:endParaRPr lang="en-US" sz="2000" dirty="0">
                  <a:latin typeface="Arial" panose="020B0604020202020204" pitchFamily="34" charset="0"/>
                  <a:cs typeface="Arial" panose="020B0604020202020204" pitchFamily="34" charset="0"/>
                </a:endParaRPr>
              </a:p>
              <a:p>
                <a:pPr marL="742950" lvl="1" indent="-285750">
                  <a:buFont typeface="Arial" panose="020B0604020202020204" pitchFamily="34" charset="0"/>
                  <a:buChar char="•"/>
                </a:pPr>
                <a:r>
                  <a:rPr lang="en-US" sz="2000" b="1" dirty="0">
                    <a:solidFill>
                      <a:srgbClr val="0070C0"/>
                    </a:solidFill>
                    <a:latin typeface="Arial" panose="020B0604020202020204" pitchFamily="34" charset="0"/>
                    <a:cs typeface="Arial" panose="020B0604020202020204" pitchFamily="34" charset="0"/>
                  </a:rPr>
                  <a:t>4 phase space painting kicker magnets (KSW)</a:t>
                </a:r>
                <a:endParaRPr lang="el-GR" sz="2000" b="1" dirty="0">
                  <a:solidFill>
                    <a:srgbClr val="0070C0"/>
                  </a:solidFill>
                  <a:latin typeface="Arial" panose="020B0604020202020204" pitchFamily="34" charset="0"/>
                  <a:cs typeface="Arial" panose="020B0604020202020204" pitchFamily="34" charset="0"/>
                </a:endParaRPr>
              </a:p>
              <a:p>
                <a:pPr marL="742950" lvl="1" indent="-285750">
                  <a:buFont typeface="Arial" panose="020B0604020202020204" pitchFamily="34" charset="0"/>
                  <a:buChar char="•"/>
                </a:pPr>
                <a:r>
                  <a:rPr lang="en-US" sz="2000" b="1" dirty="0">
                    <a:solidFill>
                      <a:schemeClr val="accent3"/>
                    </a:solidFill>
                    <a:latin typeface="Arial" panose="020B0604020202020204" pitchFamily="34" charset="0"/>
                    <a:cs typeface="Arial" panose="020B0604020202020204" pitchFamily="34" charset="0"/>
                  </a:rPr>
                  <a:t>4 horizontal chicane magnets (BSW)</a:t>
                </a:r>
                <a:endParaRPr lang="el-GR" sz="2000" b="1" dirty="0">
                  <a:solidFill>
                    <a:schemeClr val="accent3"/>
                  </a:solidFill>
                  <a:latin typeface="Arial" panose="020B0604020202020204" pitchFamily="34" charset="0"/>
                  <a:cs typeface="Arial" panose="020B0604020202020204" pitchFamily="34" charset="0"/>
                </a:endParaRPr>
              </a:p>
              <a:p>
                <a:r>
                  <a:rPr lang="en-US" sz="2000" dirty="0">
                    <a:latin typeface="Arial" panose="020B0604020202020204" pitchFamily="34" charset="0"/>
                    <a:cs typeface="Arial" panose="020B0604020202020204" pitchFamily="34" charset="0"/>
                  </a:rPr>
                  <a:t>Incoming hydrogen ion particles </a:t>
                </a:r>
                <a:r>
                  <a:rPr lang="el-GR" sz="2000" dirty="0">
                    <a:latin typeface="Arial" panose="020B0604020202020204" pitchFamily="34" charset="0"/>
                    <a:cs typeface="Arial" panose="020B0604020202020204" pitchFamily="34" charset="0"/>
                  </a:rPr>
                  <a:t>(</a:t>
                </a:r>
                <a14:m>
                  <m:oMath xmlns:m="http://schemas.openxmlformats.org/officeDocument/2006/math">
                    <m:sSup>
                      <m:sSupPr>
                        <m:ctrlPr>
                          <a:rPr lang="en-US" sz="2000" b="1" i="1">
                            <a:solidFill>
                              <a:srgbClr val="FF0000"/>
                            </a:solidFill>
                            <a:latin typeface="Cambria Math" panose="02040503050406030204" pitchFamily="18" charset="0"/>
                          </a:rPr>
                        </m:ctrlPr>
                      </m:sSupPr>
                      <m:e>
                        <m:r>
                          <a:rPr lang="en-US" sz="2000" b="1" i="1">
                            <a:solidFill>
                              <a:srgbClr val="FF0000"/>
                            </a:solidFill>
                            <a:latin typeface="Cambria Math" panose="02040503050406030204" pitchFamily="18" charset="0"/>
                          </a:rPr>
                          <m:t>𝑯</m:t>
                        </m:r>
                      </m:e>
                      <m:sup>
                        <m:r>
                          <a:rPr lang="en-US" sz="2000" b="1" i="1">
                            <a:solidFill>
                              <a:srgbClr val="FF0000"/>
                            </a:solidFill>
                            <a:latin typeface="Cambria Math" panose="02040503050406030204" pitchFamily="18" charset="0"/>
                          </a:rPr>
                          <m:t>−</m:t>
                        </m:r>
                      </m:sup>
                    </m:sSup>
                  </m:oMath>
                </a14:m>
                <a:r>
                  <a:rPr lang="en-US" sz="2000" b="1" dirty="0">
                    <a:solidFill>
                      <a:srgbClr val="FF0000"/>
                    </a:solidFill>
                    <a:latin typeface="Arial" panose="020B0604020202020204" pitchFamily="34" charset="0"/>
                    <a:cs typeface="Arial" panose="020B0604020202020204" pitchFamily="34" charset="0"/>
                  </a:rPr>
                  <a:t> beam</a:t>
                </a:r>
                <a:r>
                  <a:rPr lang="el-GR" sz="2000" dirty="0">
                    <a:latin typeface="Arial" panose="020B0604020202020204" pitchFamily="34" charset="0"/>
                    <a:cs typeface="Arial" panose="020B0604020202020204" pitchFamily="34" charset="0"/>
                  </a:rPr>
                  <a:t>)</a:t>
                </a:r>
                <a:r>
                  <a:rPr lang="el-GR" sz="2000" dirty="0">
                    <a:latin typeface="Arial" panose="020B0604020202020204" pitchFamily="34" charset="0"/>
                    <a:cs typeface="Arial" panose="020B0604020202020204" pitchFamily="34" charset="0"/>
                    <a:sym typeface="Wingdings" pitchFamily="2" charset="2"/>
                  </a:rPr>
                  <a:t> →</a:t>
                </a:r>
                <a:r>
                  <a:rPr lang="el-GR" sz="2000" dirty="0">
                    <a:latin typeface="Arial" panose="020B0604020202020204" pitchFamily="34" charset="0"/>
                    <a:cs typeface="Arial" panose="020B0604020202020204" pitchFamily="34" charset="0"/>
                  </a:rPr>
                  <a:t> </a:t>
                </a:r>
                <a:r>
                  <a:rPr lang="en-US" sz="2000" b="1" dirty="0">
                    <a:solidFill>
                      <a:srgbClr val="7030A0"/>
                    </a:solidFill>
                    <a:latin typeface="Arial" panose="020B0604020202020204" pitchFamily="34" charset="0"/>
                    <a:cs typeface="Arial" panose="020B0604020202020204" pitchFamily="34" charset="0"/>
                  </a:rPr>
                  <a:t>stripping foil </a:t>
                </a:r>
                <a:r>
                  <a:rPr lang="el-GR" sz="2000" dirty="0">
                    <a:latin typeface="Arial" panose="020B0604020202020204" pitchFamily="34" charset="0"/>
                    <a:cs typeface="Arial" panose="020B0604020202020204" pitchFamily="34" charset="0"/>
                    <a:sym typeface="Wingdings" pitchFamily="2" charset="2"/>
                  </a:rPr>
                  <a:t>→</a:t>
                </a:r>
                <a:r>
                  <a:rPr lang="el-GR" sz="2000" dirty="0">
                    <a:latin typeface="Arial" panose="020B0604020202020204" pitchFamily="34" charset="0"/>
                    <a:cs typeface="Arial" panose="020B0604020202020204" pitchFamily="34" charset="0"/>
                  </a:rPr>
                  <a:t> </a:t>
                </a:r>
                <a:r>
                  <a:rPr lang="en-US" sz="2000" dirty="0">
                    <a:latin typeface="Arial" panose="020B0604020202020204" pitchFamily="34" charset="0"/>
                    <a:cs typeface="Arial" panose="020B0604020202020204" pitchFamily="34" charset="0"/>
                  </a:rPr>
                  <a:t>protons</a:t>
                </a:r>
                <a:r>
                  <a:rPr lang="el-GR" sz="2000" dirty="0">
                    <a:latin typeface="Arial" panose="020B0604020202020204" pitchFamily="34" charset="0"/>
                    <a:cs typeface="Arial" panose="020B0604020202020204" pitchFamily="34" charset="0"/>
                  </a:rPr>
                  <a:t>.</a:t>
                </a:r>
              </a:p>
            </p:txBody>
          </p:sp>
        </mc:Choice>
        <mc:Fallback>
          <p:sp>
            <p:nvSpPr>
              <p:cNvPr id="11" name="TextBox 10">
                <a:extLst>
                  <a:ext uri="{FF2B5EF4-FFF2-40B4-BE49-F238E27FC236}">
                    <a16:creationId xmlns:a16="http://schemas.microsoft.com/office/drawing/2014/main" id="{CD277B15-5E7C-5160-AAF7-6200B83940D1}"/>
                  </a:ext>
                </a:extLst>
              </p:cNvPr>
              <p:cNvSpPr txBox="1">
                <a:spLocks noRot="1" noChangeAspect="1" noMove="1" noResize="1" noEditPoints="1" noAdjustHandles="1" noChangeArrowheads="1" noChangeShapeType="1" noTextEdit="1"/>
              </p:cNvSpPr>
              <p:nvPr/>
            </p:nvSpPr>
            <p:spPr>
              <a:xfrm>
                <a:off x="5998428" y="3825482"/>
                <a:ext cx="6150027" cy="1938992"/>
              </a:xfrm>
              <a:prstGeom prst="rect">
                <a:avLst/>
              </a:prstGeom>
              <a:blipFill>
                <a:blip r:embed="rId5"/>
                <a:stretch>
                  <a:fillRect l="-1031" t="-1948" b="-4545"/>
                </a:stretch>
              </a:blipFill>
            </p:spPr>
            <p:txBody>
              <a:bodyPr/>
              <a:lstStyle/>
              <a:p>
                <a:r>
                  <a:rPr lang="en-CH">
                    <a:noFill/>
                  </a:rPr>
                  <a:t> </a:t>
                </a:r>
              </a:p>
            </p:txBody>
          </p:sp>
        </mc:Fallback>
      </mc:AlternateContent>
      <p:sp>
        <p:nvSpPr>
          <p:cNvPr id="3" name="TextBox 2">
            <a:extLst>
              <a:ext uri="{FF2B5EF4-FFF2-40B4-BE49-F238E27FC236}">
                <a16:creationId xmlns:a16="http://schemas.microsoft.com/office/drawing/2014/main" id="{86BEC331-153E-EDFF-D942-FB0370281A44}"/>
              </a:ext>
            </a:extLst>
          </p:cNvPr>
          <p:cNvSpPr txBox="1"/>
          <p:nvPr/>
        </p:nvSpPr>
        <p:spPr>
          <a:xfrm>
            <a:off x="5226782" y="6581000"/>
            <a:ext cx="1734213" cy="276999"/>
          </a:xfrm>
          <a:prstGeom prst="rect">
            <a:avLst/>
          </a:prstGeom>
          <a:noFill/>
        </p:spPr>
        <p:txBody>
          <a:bodyPr wrap="square" rtlCol="0">
            <a:spAutoFit/>
          </a:bodyPr>
          <a:lstStyle/>
          <a:p>
            <a:pPr algn="ctr"/>
            <a:r>
              <a:rPr lang="en-US" sz="1200" dirty="0" err="1">
                <a:latin typeface="Arial" panose="020B0604020202020204" pitchFamily="34" charset="0"/>
                <a:cs typeface="Arial" panose="020B0604020202020204" pitchFamily="34" charset="0"/>
              </a:rPr>
              <a:t>tirsi.prebibaj@cern.ch</a:t>
            </a:r>
            <a:endParaRPr lang="el-GR" sz="1400" dirty="0">
              <a:latin typeface="Arial" panose="020B0604020202020204" pitchFamily="34" charset="0"/>
              <a:cs typeface="Arial" panose="020B0604020202020204" pitchFamily="34" charset="0"/>
            </a:endParaRPr>
          </a:p>
        </p:txBody>
      </p:sp>
      <p:sp>
        <p:nvSpPr>
          <p:cNvPr id="4" name="TextBox 3">
            <a:extLst>
              <a:ext uri="{FF2B5EF4-FFF2-40B4-BE49-F238E27FC236}">
                <a16:creationId xmlns:a16="http://schemas.microsoft.com/office/drawing/2014/main" id="{CE55C2D0-7819-7C8D-CCBA-0F074E73AB8F}"/>
              </a:ext>
            </a:extLst>
          </p:cNvPr>
          <p:cNvSpPr txBox="1"/>
          <p:nvPr/>
        </p:nvSpPr>
        <p:spPr>
          <a:xfrm>
            <a:off x="-2" y="6597748"/>
            <a:ext cx="3201305" cy="276999"/>
          </a:xfrm>
          <a:prstGeom prst="rect">
            <a:avLst/>
          </a:prstGeom>
          <a:noFill/>
        </p:spPr>
        <p:txBody>
          <a:bodyPr wrap="square" rtlCol="0">
            <a:spAutoFit/>
          </a:bodyPr>
          <a:lstStyle/>
          <a:p>
            <a:r>
              <a:rPr lang="en-US" sz="1200" dirty="0">
                <a:latin typeface="Arial" panose="020B0604020202020204" pitchFamily="34" charset="0"/>
                <a:cs typeface="Arial" panose="020B0604020202020204" pitchFamily="34" charset="0"/>
              </a:rPr>
              <a:t>ATSOA 2024</a:t>
            </a:r>
            <a:endParaRPr lang="el-GR" sz="14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121235451"/>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B47C9C-9329-84C9-824D-68BBEFF6249E}"/>
              </a:ext>
            </a:extLst>
          </p:cNvPr>
          <p:cNvSpPr>
            <a:spLocks noGrp="1"/>
          </p:cNvSpPr>
          <p:nvPr>
            <p:ph type="title"/>
          </p:nvPr>
        </p:nvSpPr>
        <p:spPr/>
        <p:txBody>
          <a:bodyPr>
            <a:normAutofit fontScale="90000"/>
          </a:bodyPr>
          <a:lstStyle/>
          <a:p>
            <a:r>
              <a:rPr lang="en-CH" dirty="0">
                <a:latin typeface="Arial" panose="020B0604020202020204" pitchFamily="34" charset="0"/>
                <a:cs typeface="Arial" panose="020B0604020202020204" pitchFamily="34" charset="0"/>
              </a:rPr>
              <a:t>Beam parameter adjustments</a:t>
            </a:r>
          </a:p>
        </p:txBody>
      </p:sp>
      <p:sp>
        <p:nvSpPr>
          <p:cNvPr id="5" name="Slide Number Placeholder 4">
            <a:extLst>
              <a:ext uri="{FF2B5EF4-FFF2-40B4-BE49-F238E27FC236}">
                <a16:creationId xmlns:a16="http://schemas.microsoft.com/office/drawing/2014/main" id="{CB68D873-EC54-3FD6-7607-B10F9116C132}"/>
              </a:ext>
            </a:extLst>
          </p:cNvPr>
          <p:cNvSpPr>
            <a:spLocks noGrp="1"/>
          </p:cNvSpPr>
          <p:nvPr>
            <p:ph type="sldNum" sz="quarter" idx="12"/>
          </p:nvPr>
        </p:nvSpPr>
        <p:spPr/>
        <p:txBody>
          <a:bodyPr/>
          <a:lstStyle/>
          <a:p>
            <a:r>
              <a:rPr lang="en-US" dirty="0"/>
              <a:t>9</a:t>
            </a:r>
            <a:endParaRPr lang="el-GR" dirty="0"/>
          </a:p>
        </p:txBody>
      </p:sp>
      <p:sp>
        <p:nvSpPr>
          <p:cNvPr id="6" name="Alternative Process 5">
            <a:extLst>
              <a:ext uri="{FF2B5EF4-FFF2-40B4-BE49-F238E27FC236}">
                <a16:creationId xmlns:a16="http://schemas.microsoft.com/office/drawing/2014/main" id="{B2FEF063-F835-F28A-CFD2-8C8BB055A64F}"/>
              </a:ext>
            </a:extLst>
          </p:cNvPr>
          <p:cNvSpPr/>
          <p:nvPr/>
        </p:nvSpPr>
        <p:spPr>
          <a:xfrm>
            <a:off x="879156" y="861944"/>
            <a:ext cx="2632842" cy="1489841"/>
          </a:xfrm>
          <a:prstGeom prst="flowChartAlternateProcess">
            <a:avLst/>
          </a:prstGeom>
          <a:solidFill>
            <a:schemeClr val="accent5">
              <a:lumMod val="40000"/>
              <a:lumOff val="60000"/>
            </a:schemeClr>
          </a:solidFill>
          <a:ln w="38100">
            <a:solidFill>
              <a:srgbClr val="002060"/>
            </a:solidFill>
          </a:ln>
          <a:effectLst>
            <a:outerShdw blurRad="50800" dist="38100" dir="13500000" algn="b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H" sz="2000" b="1" dirty="0">
                <a:solidFill>
                  <a:srgbClr val="002060"/>
                </a:solidFill>
                <a:latin typeface="Arial" panose="020B0604020202020204" pitchFamily="34" charset="0"/>
                <a:cs typeface="Arial" panose="020B0604020202020204" pitchFamily="34" charset="0"/>
              </a:rPr>
              <a:t>Intensity</a:t>
            </a:r>
            <a:endParaRPr lang="en-CH" dirty="0">
              <a:solidFill>
                <a:srgbClr val="002060"/>
              </a:solidFill>
              <a:latin typeface="Arial" panose="020B0604020202020204" pitchFamily="34" charset="0"/>
              <a:cs typeface="Arial" panose="020B0604020202020204" pitchFamily="34" charset="0"/>
            </a:endParaRPr>
          </a:p>
          <a:p>
            <a:pPr algn="ctr"/>
            <a:r>
              <a:rPr lang="en-CH" dirty="0">
                <a:solidFill>
                  <a:srgbClr val="002060"/>
                </a:solidFill>
                <a:latin typeface="Arial" panose="020B0604020202020204" pitchFamily="34" charset="0"/>
                <a:cs typeface="Arial" panose="020B0604020202020204" pitchFamily="34" charset="0"/>
              </a:rPr>
              <a:t>Changing the number and length of the pulses injected from Linac4</a:t>
            </a:r>
          </a:p>
        </p:txBody>
      </p:sp>
      <p:sp>
        <p:nvSpPr>
          <p:cNvPr id="7" name="Alternative Process 6">
            <a:extLst>
              <a:ext uri="{FF2B5EF4-FFF2-40B4-BE49-F238E27FC236}">
                <a16:creationId xmlns:a16="http://schemas.microsoft.com/office/drawing/2014/main" id="{6BF2AC4C-D5A3-A1A5-6CFC-960CBE9A9DC5}"/>
              </a:ext>
            </a:extLst>
          </p:cNvPr>
          <p:cNvSpPr/>
          <p:nvPr/>
        </p:nvSpPr>
        <p:spPr>
          <a:xfrm>
            <a:off x="879156" y="2643703"/>
            <a:ext cx="2632842" cy="1489841"/>
          </a:xfrm>
          <a:prstGeom prst="flowChartAlternateProcess">
            <a:avLst/>
          </a:prstGeom>
          <a:solidFill>
            <a:schemeClr val="accent5">
              <a:lumMod val="40000"/>
              <a:lumOff val="60000"/>
            </a:schemeClr>
          </a:solidFill>
          <a:ln w="38100">
            <a:solidFill>
              <a:srgbClr val="002060"/>
            </a:solidFill>
          </a:ln>
          <a:effectLst>
            <a:outerShdw blurRad="50800" dist="38100" dir="13500000" algn="b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H" sz="2000" b="1" dirty="0">
                <a:solidFill>
                  <a:srgbClr val="002060"/>
                </a:solidFill>
                <a:latin typeface="Arial" panose="020B0604020202020204" pitchFamily="34" charset="0"/>
                <a:cs typeface="Arial" panose="020B0604020202020204" pitchFamily="34" charset="0"/>
              </a:rPr>
              <a:t>Momentum spread</a:t>
            </a:r>
            <a:endParaRPr lang="en-CH" dirty="0">
              <a:solidFill>
                <a:srgbClr val="002060"/>
              </a:solidFill>
              <a:latin typeface="Arial" panose="020B0604020202020204" pitchFamily="34" charset="0"/>
              <a:cs typeface="Arial" panose="020B0604020202020204" pitchFamily="34" charset="0"/>
            </a:endParaRPr>
          </a:p>
          <a:p>
            <a:pPr algn="ctr"/>
            <a:r>
              <a:rPr lang="en-CH" dirty="0">
                <a:solidFill>
                  <a:srgbClr val="002060"/>
                </a:solidFill>
                <a:latin typeface="Arial" panose="020B0604020202020204" pitchFamily="34" charset="0"/>
                <a:cs typeface="Arial" panose="020B0604020202020204" pitchFamily="34" charset="0"/>
              </a:rPr>
              <a:t>Change the energy spread of the Linac4 pulse.</a:t>
            </a:r>
          </a:p>
        </p:txBody>
      </p:sp>
      <p:sp>
        <p:nvSpPr>
          <p:cNvPr id="8" name="Alternative Process 7">
            <a:extLst>
              <a:ext uri="{FF2B5EF4-FFF2-40B4-BE49-F238E27FC236}">
                <a16:creationId xmlns:a16="http://schemas.microsoft.com/office/drawing/2014/main" id="{CC671DFB-C3D8-6870-6056-030F1B9B1DA4}"/>
              </a:ext>
            </a:extLst>
          </p:cNvPr>
          <p:cNvSpPr/>
          <p:nvPr/>
        </p:nvSpPr>
        <p:spPr>
          <a:xfrm>
            <a:off x="459801" y="4425462"/>
            <a:ext cx="3588655" cy="2044349"/>
          </a:xfrm>
          <a:prstGeom prst="flowChartAlternateProcess">
            <a:avLst/>
          </a:prstGeom>
          <a:solidFill>
            <a:schemeClr val="accent5">
              <a:lumMod val="40000"/>
              <a:lumOff val="60000"/>
            </a:schemeClr>
          </a:solidFill>
          <a:ln w="38100">
            <a:solidFill>
              <a:srgbClr val="002060"/>
            </a:solidFill>
          </a:ln>
          <a:effectLst>
            <a:outerShdw blurRad="50800" dist="38100" dir="13500000" algn="b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H" sz="2000" b="1" dirty="0">
                <a:solidFill>
                  <a:srgbClr val="002060"/>
                </a:solidFill>
                <a:latin typeface="Arial" panose="020B0604020202020204" pitchFamily="34" charset="0"/>
                <a:cs typeface="Arial" panose="020B0604020202020204" pitchFamily="34" charset="0"/>
              </a:rPr>
              <a:t>Emittance blow-up</a:t>
            </a:r>
            <a:endParaRPr lang="en-CH" dirty="0">
              <a:solidFill>
                <a:srgbClr val="002060"/>
              </a:solidFill>
              <a:latin typeface="Arial" panose="020B0604020202020204" pitchFamily="34" charset="0"/>
              <a:cs typeface="Arial" panose="020B0604020202020204" pitchFamily="34" charset="0"/>
            </a:endParaRPr>
          </a:p>
          <a:p>
            <a:pPr marL="285750" indent="-285750" algn="ctr">
              <a:buFontTx/>
              <a:buChar char="-"/>
            </a:pPr>
            <a:r>
              <a:rPr lang="en-CH" dirty="0">
                <a:solidFill>
                  <a:srgbClr val="002060"/>
                </a:solidFill>
                <a:latin typeface="Arial" panose="020B0604020202020204" pitchFamily="34" charset="0"/>
                <a:cs typeface="Arial" panose="020B0604020202020204" pitchFamily="34" charset="0"/>
              </a:rPr>
              <a:t>Change the number of foil crossings</a:t>
            </a:r>
          </a:p>
          <a:p>
            <a:pPr marL="285750" indent="-285750" algn="ctr">
              <a:buFontTx/>
              <a:buChar char="-"/>
            </a:pPr>
            <a:r>
              <a:rPr lang="en-CH" dirty="0">
                <a:solidFill>
                  <a:srgbClr val="002060"/>
                </a:solidFill>
                <a:latin typeface="Arial" panose="020B0604020202020204" pitchFamily="34" charset="0"/>
                <a:cs typeface="Arial" panose="020B0604020202020204" pitchFamily="34" charset="0"/>
              </a:rPr>
              <a:t>Injection misteering (injection oscillations)</a:t>
            </a:r>
          </a:p>
        </p:txBody>
      </p:sp>
      <p:pic>
        <p:nvPicPr>
          <p:cNvPr id="1026" name="Picture 2" descr="zoom">
            <a:extLst>
              <a:ext uri="{FF2B5EF4-FFF2-40B4-BE49-F238E27FC236}">
                <a16:creationId xmlns:a16="http://schemas.microsoft.com/office/drawing/2014/main" id="{00C028B9-DBFD-7B0D-925B-760D85566AE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444197" y="690113"/>
            <a:ext cx="7288002" cy="6107501"/>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8BF164F8-B90D-983D-F1E8-2754FC1695FC}"/>
              </a:ext>
            </a:extLst>
          </p:cNvPr>
          <p:cNvSpPr txBox="1"/>
          <p:nvPr/>
        </p:nvSpPr>
        <p:spPr>
          <a:xfrm>
            <a:off x="-2" y="6597748"/>
            <a:ext cx="3201305" cy="276999"/>
          </a:xfrm>
          <a:prstGeom prst="rect">
            <a:avLst/>
          </a:prstGeom>
          <a:noFill/>
        </p:spPr>
        <p:txBody>
          <a:bodyPr wrap="square" rtlCol="0">
            <a:spAutoFit/>
          </a:bodyPr>
          <a:lstStyle/>
          <a:p>
            <a:r>
              <a:rPr lang="en-US" sz="1200" dirty="0">
                <a:latin typeface="Arial" panose="020B0604020202020204" pitchFamily="34" charset="0"/>
                <a:cs typeface="Arial" panose="020B0604020202020204" pitchFamily="34" charset="0"/>
              </a:rPr>
              <a:t>ATSOA 2024</a:t>
            </a:r>
            <a:endParaRPr lang="el-GR" sz="14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249071937"/>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6D24CD-AD39-4F49-C462-2245FCE2F957}"/>
              </a:ext>
            </a:extLst>
          </p:cNvPr>
          <p:cNvSpPr>
            <a:spLocks noGrp="1"/>
          </p:cNvSpPr>
          <p:nvPr>
            <p:ph type="title"/>
          </p:nvPr>
        </p:nvSpPr>
        <p:spPr/>
        <p:txBody>
          <a:bodyPr>
            <a:normAutofit fontScale="90000"/>
          </a:bodyPr>
          <a:lstStyle/>
          <a:p>
            <a:r>
              <a:rPr lang="en-CH" dirty="0">
                <a:latin typeface="Arial" panose="020B0604020202020204" pitchFamily="34" charset="0"/>
                <a:cs typeface="Arial" panose="020B0604020202020204" pitchFamily="34" charset="0"/>
              </a:rPr>
              <a:t>Tune setup</a:t>
            </a:r>
          </a:p>
        </p:txBody>
      </p:sp>
      <p:sp>
        <p:nvSpPr>
          <p:cNvPr id="5" name="Slide Number Placeholder 4">
            <a:extLst>
              <a:ext uri="{FF2B5EF4-FFF2-40B4-BE49-F238E27FC236}">
                <a16:creationId xmlns:a16="http://schemas.microsoft.com/office/drawing/2014/main" id="{1503E069-5A14-E51E-DCA6-9E35DEC74D82}"/>
              </a:ext>
            </a:extLst>
          </p:cNvPr>
          <p:cNvSpPr>
            <a:spLocks noGrp="1"/>
          </p:cNvSpPr>
          <p:nvPr>
            <p:ph type="sldNum" sz="quarter" idx="12"/>
          </p:nvPr>
        </p:nvSpPr>
        <p:spPr/>
        <p:txBody>
          <a:bodyPr/>
          <a:lstStyle/>
          <a:p>
            <a:r>
              <a:rPr lang="en-US" dirty="0"/>
              <a:t>10</a:t>
            </a:r>
            <a:endParaRPr lang="el-GR" dirty="0"/>
          </a:p>
        </p:txBody>
      </p:sp>
      <p:pic>
        <p:nvPicPr>
          <p:cNvPr id="6" name="Picture 5">
            <a:extLst>
              <a:ext uri="{FF2B5EF4-FFF2-40B4-BE49-F238E27FC236}">
                <a16:creationId xmlns:a16="http://schemas.microsoft.com/office/drawing/2014/main" id="{C44C56F6-650E-4C80-61B9-C62BA41861BF}"/>
              </a:ext>
            </a:extLst>
          </p:cNvPr>
          <p:cNvPicPr>
            <a:picLocks noChangeAspect="1"/>
          </p:cNvPicPr>
          <p:nvPr/>
        </p:nvPicPr>
        <p:blipFill>
          <a:blip r:embed="rId2"/>
          <a:stretch>
            <a:fillRect/>
          </a:stretch>
        </p:blipFill>
        <p:spPr>
          <a:xfrm>
            <a:off x="217098" y="949901"/>
            <a:ext cx="7772400" cy="4820176"/>
          </a:xfrm>
          <a:prstGeom prst="rect">
            <a:avLst/>
          </a:prstGeom>
        </p:spPr>
      </p:pic>
      <mc:AlternateContent xmlns:mc="http://schemas.openxmlformats.org/markup-compatibility/2006">
        <mc:Choice xmlns:a14="http://schemas.microsoft.com/office/drawing/2010/main" Requires="a14">
          <p:sp>
            <p:nvSpPr>
              <p:cNvPr id="7" name="Alternative Process 6">
                <a:extLst>
                  <a:ext uri="{FF2B5EF4-FFF2-40B4-BE49-F238E27FC236}">
                    <a16:creationId xmlns:a16="http://schemas.microsoft.com/office/drawing/2014/main" id="{CE4EED30-56C4-B3A1-2A6C-50431FF34469}"/>
                  </a:ext>
                </a:extLst>
              </p:cNvPr>
              <p:cNvSpPr/>
              <p:nvPr/>
            </p:nvSpPr>
            <p:spPr>
              <a:xfrm>
                <a:off x="8496281" y="1338431"/>
                <a:ext cx="3192511" cy="1771516"/>
              </a:xfrm>
              <a:prstGeom prst="flowChartAlternateProcess">
                <a:avLst/>
              </a:prstGeom>
              <a:solidFill>
                <a:schemeClr val="accent5">
                  <a:lumMod val="40000"/>
                  <a:lumOff val="60000"/>
                </a:schemeClr>
              </a:solidFill>
              <a:ln w="38100">
                <a:solidFill>
                  <a:srgbClr val="002060"/>
                </a:solidFill>
              </a:ln>
              <a:effectLst>
                <a:outerShdw blurRad="50800" dist="38100" dir="13500000" algn="b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14:m>
                  <m:oMathPara xmlns:m="http://schemas.openxmlformats.org/officeDocument/2006/math">
                    <m:oMathParaPr>
                      <m:jc m:val="centerGroup"/>
                    </m:oMathParaPr>
                    <m:oMath xmlns:m="http://schemas.openxmlformats.org/officeDocument/2006/math">
                      <m:d>
                        <m:dPr>
                          <m:ctrlPr>
                            <a:rPr lang="en-US" sz="2000" b="1" i="1" smtClean="0">
                              <a:solidFill>
                                <a:srgbClr val="002060"/>
                              </a:solidFill>
                              <a:latin typeface="Cambria Math" panose="02040503050406030204" pitchFamily="18" charset="0"/>
                            </a:rPr>
                          </m:ctrlPr>
                        </m:dPr>
                        <m:e>
                          <m:sSub>
                            <m:sSubPr>
                              <m:ctrlPr>
                                <a:rPr lang="en-US" sz="2000" b="1" i="1" smtClean="0">
                                  <a:solidFill>
                                    <a:srgbClr val="002060"/>
                                  </a:solidFill>
                                  <a:latin typeface="Cambria Math" panose="02040503050406030204" pitchFamily="18" charset="0"/>
                                </a:rPr>
                              </m:ctrlPr>
                            </m:sSubPr>
                            <m:e>
                              <m:r>
                                <a:rPr lang="en-US" sz="2000" b="1" i="1" smtClean="0">
                                  <a:solidFill>
                                    <a:srgbClr val="002060"/>
                                  </a:solidFill>
                                  <a:latin typeface="Cambria Math" panose="02040503050406030204" pitchFamily="18" charset="0"/>
                                </a:rPr>
                                <m:t>𝑸</m:t>
                              </m:r>
                            </m:e>
                            <m:sub>
                              <m:r>
                                <a:rPr lang="en-US" sz="2000" b="1" i="1" smtClean="0">
                                  <a:solidFill>
                                    <a:srgbClr val="002060"/>
                                  </a:solidFill>
                                  <a:latin typeface="Cambria Math" panose="02040503050406030204" pitchFamily="18" charset="0"/>
                                </a:rPr>
                                <m:t>𝒙</m:t>
                              </m:r>
                            </m:sub>
                          </m:sSub>
                          <m:r>
                            <a:rPr lang="en-US" sz="2000" b="1" i="1" smtClean="0">
                              <a:solidFill>
                                <a:srgbClr val="002060"/>
                              </a:solidFill>
                              <a:latin typeface="Cambria Math" panose="02040503050406030204" pitchFamily="18" charset="0"/>
                            </a:rPr>
                            <m:t>,</m:t>
                          </m:r>
                          <m:sSub>
                            <m:sSubPr>
                              <m:ctrlPr>
                                <a:rPr lang="en-US" sz="2000" b="1" i="1" smtClean="0">
                                  <a:solidFill>
                                    <a:srgbClr val="002060"/>
                                  </a:solidFill>
                                  <a:latin typeface="Cambria Math" panose="02040503050406030204" pitchFamily="18" charset="0"/>
                                </a:rPr>
                              </m:ctrlPr>
                            </m:sSubPr>
                            <m:e>
                              <m:r>
                                <a:rPr lang="en-US" sz="2000" b="1" i="1" smtClean="0">
                                  <a:solidFill>
                                    <a:srgbClr val="002060"/>
                                  </a:solidFill>
                                  <a:latin typeface="Cambria Math" panose="02040503050406030204" pitchFamily="18" charset="0"/>
                                </a:rPr>
                                <m:t>𝑸</m:t>
                              </m:r>
                            </m:e>
                            <m:sub>
                              <m:r>
                                <a:rPr lang="en-US" sz="2000" b="1" i="1" smtClean="0">
                                  <a:solidFill>
                                    <a:srgbClr val="002060"/>
                                  </a:solidFill>
                                  <a:latin typeface="Cambria Math" panose="02040503050406030204" pitchFamily="18" charset="0"/>
                                </a:rPr>
                                <m:t>𝒚</m:t>
                              </m:r>
                            </m:sub>
                          </m:sSub>
                        </m:e>
                      </m:d>
                      <m:r>
                        <a:rPr lang="en-US" sz="2000" b="1" i="1" smtClean="0">
                          <a:solidFill>
                            <a:srgbClr val="002060"/>
                          </a:solidFill>
                          <a:latin typeface="Cambria Math" panose="02040503050406030204" pitchFamily="18" charset="0"/>
                        </a:rPr>
                        <m:t>=</m:t>
                      </m:r>
                      <m:d>
                        <m:dPr>
                          <m:ctrlPr>
                            <a:rPr lang="en-US" sz="2000" b="1" i="1" smtClean="0">
                              <a:solidFill>
                                <a:srgbClr val="002060"/>
                              </a:solidFill>
                              <a:latin typeface="Cambria Math" panose="02040503050406030204" pitchFamily="18" charset="0"/>
                            </a:rPr>
                          </m:ctrlPr>
                        </m:dPr>
                        <m:e>
                          <m:r>
                            <a:rPr lang="en-US" sz="2000" b="1" i="1" smtClean="0">
                              <a:solidFill>
                                <a:srgbClr val="002060"/>
                              </a:solidFill>
                              <a:latin typeface="Cambria Math" panose="02040503050406030204" pitchFamily="18" charset="0"/>
                            </a:rPr>
                            <m:t>𝟒</m:t>
                          </m:r>
                          <m:r>
                            <a:rPr lang="en-US" sz="2000" b="1" i="1" smtClean="0">
                              <a:solidFill>
                                <a:srgbClr val="002060"/>
                              </a:solidFill>
                              <a:latin typeface="Cambria Math" panose="02040503050406030204" pitchFamily="18" charset="0"/>
                            </a:rPr>
                            <m:t>.</m:t>
                          </m:r>
                          <m:r>
                            <a:rPr lang="en-US" sz="2000" b="1" i="1" smtClean="0">
                              <a:solidFill>
                                <a:srgbClr val="002060"/>
                              </a:solidFill>
                              <a:latin typeface="Cambria Math" panose="02040503050406030204" pitchFamily="18" charset="0"/>
                            </a:rPr>
                            <m:t>𝟏𝟕</m:t>
                          </m:r>
                          <m:r>
                            <a:rPr lang="en-US" sz="2000" b="1" i="1" smtClean="0">
                              <a:solidFill>
                                <a:srgbClr val="002060"/>
                              </a:solidFill>
                              <a:latin typeface="Cambria Math" panose="02040503050406030204" pitchFamily="18" charset="0"/>
                            </a:rPr>
                            <m:t>,</m:t>
                          </m:r>
                          <m:r>
                            <a:rPr lang="en-US" sz="2000" b="1" i="1" smtClean="0">
                              <a:solidFill>
                                <a:srgbClr val="002060"/>
                              </a:solidFill>
                              <a:latin typeface="Cambria Math" panose="02040503050406030204" pitchFamily="18" charset="0"/>
                            </a:rPr>
                            <m:t>𝟒</m:t>
                          </m:r>
                          <m:r>
                            <a:rPr lang="en-US" sz="2000" b="1" i="1" smtClean="0">
                              <a:solidFill>
                                <a:srgbClr val="002060"/>
                              </a:solidFill>
                              <a:latin typeface="Cambria Math" panose="02040503050406030204" pitchFamily="18" charset="0"/>
                            </a:rPr>
                            <m:t>.</m:t>
                          </m:r>
                          <m:r>
                            <a:rPr lang="en-US" sz="2000" b="1" i="1" smtClean="0">
                              <a:solidFill>
                                <a:srgbClr val="002060"/>
                              </a:solidFill>
                              <a:latin typeface="Cambria Math" panose="02040503050406030204" pitchFamily="18" charset="0"/>
                            </a:rPr>
                            <m:t>𝟐𝟑</m:t>
                          </m:r>
                        </m:e>
                      </m:d>
                    </m:oMath>
                  </m:oMathPara>
                </a14:m>
                <a:endParaRPr lang="en-CH" sz="2000" b="1" dirty="0">
                  <a:solidFill>
                    <a:srgbClr val="002060"/>
                  </a:solidFill>
                  <a:latin typeface="Arial" panose="020B0604020202020204" pitchFamily="34" charset="0"/>
                  <a:cs typeface="Arial" panose="020B0604020202020204" pitchFamily="34" charset="0"/>
                </a:endParaRPr>
              </a:p>
              <a:p>
                <a:pPr algn="ctr"/>
                <a:endParaRPr lang="en-CH" sz="2000" b="1" dirty="0">
                  <a:solidFill>
                    <a:srgbClr val="002060"/>
                  </a:solidFill>
                  <a:latin typeface="Arial" panose="020B0604020202020204" pitchFamily="34" charset="0"/>
                  <a:cs typeface="Arial" panose="020B0604020202020204" pitchFamily="34" charset="0"/>
                </a:endParaRPr>
              </a:p>
              <a:p>
                <a:pPr algn="ctr"/>
                <a:r>
                  <a:rPr lang="en-CH" sz="2000" b="1" dirty="0">
                    <a:solidFill>
                      <a:srgbClr val="002060"/>
                    </a:solidFill>
                    <a:latin typeface="Arial" panose="020B0604020202020204" pitchFamily="34" charset="0"/>
                    <a:cs typeface="Arial" panose="020B0604020202020204" pitchFamily="34" charset="0"/>
                  </a:rPr>
                  <a:t>Working point at which the extraction is setup.</a:t>
                </a:r>
              </a:p>
            </p:txBody>
          </p:sp>
        </mc:Choice>
        <mc:Fallback>
          <p:sp>
            <p:nvSpPr>
              <p:cNvPr id="7" name="Alternative Process 6">
                <a:extLst>
                  <a:ext uri="{FF2B5EF4-FFF2-40B4-BE49-F238E27FC236}">
                    <a16:creationId xmlns:a16="http://schemas.microsoft.com/office/drawing/2014/main" id="{CE4EED30-56C4-B3A1-2A6C-50431FF34469}"/>
                  </a:ext>
                </a:extLst>
              </p:cNvPr>
              <p:cNvSpPr>
                <a:spLocks noRot="1" noChangeAspect="1" noMove="1" noResize="1" noEditPoints="1" noAdjustHandles="1" noChangeArrowheads="1" noChangeShapeType="1" noTextEdit="1"/>
              </p:cNvSpPr>
              <p:nvPr/>
            </p:nvSpPr>
            <p:spPr>
              <a:xfrm>
                <a:off x="8496281" y="1338431"/>
                <a:ext cx="3192511" cy="1771516"/>
              </a:xfrm>
              <a:prstGeom prst="flowChartAlternateProcess">
                <a:avLst/>
              </a:prstGeom>
              <a:blipFill>
                <a:blip r:embed="rId3"/>
                <a:stretch>
                  <a:fillRect/>
                </a:stretch>
              </a:blipFill>
              <a:ln w="38100">
                <a:solidFill>
                  <a:srgbClr val="002060"/>
                </a:solidFill>
              </a:ln>
              <a:effectLst>
                <a:outerShdw blurRad="50800" dist="38100" dir="13500000" algn="br" rotWithShape="0">
                  <a:prstClr val="black">
                    <a:alpha val="40000"/>
                  </a:prstClr>
                </a:outerShdw>
              </a:effectLst>
            </p:spPr>
            <p:txBody>
              <a:bodyPr/>
              <a:lstStyle/>
              <a:p>
                <a:r>
                  <a:rPr lang="en-CH">
                    <a:noFill/>
                  </a:rPr>
                  <a:t> </a:t>
                </a:r>
              </a:p>
            </p:txBody>
          </p:sp>
        </mc:Fallback>
      </mc:AlternateContent>
      <p:sp>
        <p:nvSpPr>
          <p:cNvPr id="9" name="Alternative Process 8">
            <a:extLst>
              <a:ext uri="{FF2B5EF4-FFF2-40B4-BE49-F238E27FC236}">
                <a16:creationId xmlns:a16="http://schemas.microsoft.com/office/drawing/2014/main" id="{FCB4347A-E1A4-FB06-9175-F1EE1C38682B}"/>
              </a:ext>
            </a:extLst>
          </p:cNvPr>
          <p:cNvSpPr/>
          <p:nvPr/>
        </p:nvSpPr>
        <p:spPr>
          <a:xfrm>
            <a:off x="8496281" y="3618065"/>
            <a:ext cx="3192511" cy="1771516"/>
          </a:xfrm>
          <a:prstGeom prst="flowChartAlternateProcess">
            <a:avLst/>
          </a:prstGeom>
          <a:solidFill>
            <a:schemeClr val="accent5">
              <a:lumMod val="40000"/>
              <a:lumOff val="60000"/>
            </a:schemeClr>
          </a:solidFill>
          <a:ln w="38100">
            <a:solidFill>
              <a:srgbClr val="002060"/>
            </a:solidFill>
          </a:ln>
          <a:effectLst>
            <a:outerShdw blurRad="50800" dist="38100" dir="13500000" algn="b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H" sz="2000" b="1" dirty="0">
                <a:solidFill>
                  <a:srgbClr val="002060"/>
                </a:solidFill>
                <a:latin typeface="Arial" panose="020B0604020202020204" pitchFamily="34" charset="0"/>
                <a:cs typeface="Arial" panose="020B0604020202020204" pitchFamily="34" charset="0"/>
              </a:rPr>
              <a:t>Dynamic tune change during the PSB cycle</a:t>
            </a:r>
          </a:p>
          <a:p>
            <a:pPr algn="ctr"/>
            <a:endParaRPr lang="en-CH" sz="2000" b="1" dirty="0">
              <a:solidFill>
                <a:srgbClr val="002060"/>
              </a:solidFill>
              <a:latin typeface="Arial" panose="020B0604020202020204" pitchFamily="34" charset="0"/>
              <a:cs typeface="Arial" panose="020B0604020202020204" pitchFamily="34" charset="0"/>
            </a:endParaRPr>
          </a:p>
          <a:p>
            <a:pPr algn="ctr"/>
            <a:r>
              <a:rPr lang="en-CH" sz="2000" dirty="0">
                <a:solidFill>
                  <a:srgbClr val="002060"/>
                </a:solidFill>
                <a:latin typeface="Arial" panose="020B0604020202020204" pitchFamily="34" charset="0"/>
                <a:cs typeface="Arial" panose="020B0604020202020204" pitchFamily="34" charset="0"/>
              </a:rPr>
              <a:t>What is the optimal tune ramp?</a:t>
            </a:r>
          </a:p>
        </p:txBody>
      </p:sp>
      <p:sp>
        <p:nvSpPr>
          <p:cNvPr id="3" name="TextBox 2">
            <a:extLst>
              <a:ext uri="{FF2B5EF4-FFF2-40B4-BE49-F238E27FC236}">
                <a16:creationId xmlns:a16="http://schemas.microsoft.com/office/drawing/2014/main" id="{52D2CE0E-DDDA-D8CC-B4B7-05638AA607CA}"/>
              </a:ext>
            </a:extLst>
          </p:cNvPr>
          <p:cNvSpPr txBox="1"/>
          <p:nvPr/>
        </p:nvSpPr>
        <p:spPr>
          <a:xfrm>
            <a:off x="5226782" y="6581000"/>
            <a:ext cx="1734213" cy="276999"/>
          </a:xfrm>
          <a:prstGeom prst="rect">
            <a:avLst/>
          </a:prstGeom>
          <a:noFill/>
        </p:spPr>
        <p:txBody>
          <a:bodyPr wrap="square" rtlCol="0">
            <a:spAutoFit/>
          </a:bodyPr>
          <a:lstStyle/>
          <a:p>
            <a:pPr algn="ctr"/>
            <a:r>
              <a:rPr lang="en-US" sz="1200" dirty="0" err="1">
                <a:latin typeface="Arial" panose="020B0604020202020204" pitchFamily="34" charset="0"/>
                <a:cs typeface="Arial" panose="020B0604020202020204" pitchFamily="34" charset="0"/>
              </a:rPr>
              <a:t>tirsi.prebibaj@cern.ch</a:t>
            </a:r>
            <a:endParaRPr lang="el-GR" sz="1400" dirty="0">
              <a:latin typeface="Arial" panose="020B0604020202020204" pitchFamily="34" charset="0"/>
              <a:cs typeface="Arial" panose="020B0604020202020204" pitchFamily="34" charset="0"/>
            </a:endParaRPr>
          </a:p>
        </p:txBody>
      </p:sp>
      <p:sp>
        <p:nvSpPr>
          <p:cNvPr id="4" name="TextBox 3">
            <a:extLst>
              <a:ext uri="{FF2B5EF4-FFF2-40B4-BE49-F238E27FC236}">
                <a16:creationId xmlns:a16="http://schemas.microsoft.com/office/drawing/2014/main" id="{27240008-6374-A61B-A06F-922263D8C3E8}"/>
              </a:ext>
            </a:extLst>
          </p:cNvPr>
          <p:cNvSpPr txBox="1"/>
          <p:nvPr/>
        </p:nvSpPr>
        <p:spPr>
          <a:xfrm>
            <a:off x="-2" y="6597748"/>
            <a:ext cx="3201305" cy="276999"/>
          </a:xfrm>
          <a:prstGeom prst="rect">
            <a:avLst/>
          </a:prstGeom>
          <a:noFill/>
        </p:spPr>
        <p:txBody>
          <a:bodyPr wrap="square" rtlCol="0">
            <a:spAutoFit/>
          </a:bodyPr>
          <a:lstStyle/>
          <a:p>
            <a:r>
              <a:rPr lang="en-US" sz="1200" dirty="0">
                <a:latin typeface="Arial" panose="020B0604020202020204" pitchFamily="34" charset="0"/>
                <a:cs typeface="Arial" panose="020B0604020202020204" pitchFamily="34" charset="0"/>
              </a:rPr>
              <a:t>ATSOA 2024</a:t>
            </a:r>
            <a:endParaRPr lang="el-GR" sz="14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04383114"/>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427B1F-AE21-F120-DC83-5DBEDFEFA204}"/>
              </a:ext>
            </a:extLst>
          </p:cNvPr>
          <p:cNvSpPr>
            <a:spLocks noGrp="1"/>
          </p:cNvSpPr>
          <p:nvPr>
            <p:ph type="title"/>
          </p:nvPr>
        </p:nvSpPr>
        <p:spPr/>
        <p:txBody>
          <a:bodyPr>
            <a:normAutofit fontScale="90000"/>
          </a:bodyPr>
          <a:lstStyle/>
          <a:p>
            <a:r>
              <a:rPr lang="en-CH" dirty="0">
                <a:latin typeface="Arial" panose="020B0604020202020204" pitchFamily="34" charset="0"/>
                <a:cs typeface="Arial" panose="020B0604020202020204" pitchFamily="34" charset="0"/>
              </a:rPr>
              <a:t>Tune setup: losses and emittance blow-up</a:t>
            </a:r>
          </a:p>
        </p:txBody>
      </p:sp>
      <p:sp>
        <p:nvSpPr>
          <p:cNvPr id="5" name="Slide Number Placeholder 4">
            <a:extLst>
              <a:ext uri="{FF2B5EF4-FFF2-40B4-BE49-F238E27FC236}">
                <a16:creationId xmlns:a16="http://schemas.microsoft.com/office/drawing/2014/main" id="{E1F8CC0E-5B34-808E-C28C-1666D83812B4}"/>
              </a:ext>
            </a:extLst>
          </p:cNvPr>
          <p:cNvSpPr>
            <a:spLocks noGrp="1"/>
          </p:cNvSpPr>
          <p:nvPr>
            <p:ph type="sldNum" sz="quarter" idx="12"/>
          </p:nvPr>
        </p:nvSpPr>
        <p:spPr/>
        <p:txBody>
          <a:bodyPr/>
          <a:lstStyle/>
          <a:p>
            <a:r>
              <a:rPr lang="en-US" dirty="0"/>
              <a:t>11</a:t>
            </a:r>
            <a:endParaRPr lang="el-GR" dirty="0"/>
          </a:p>
        </p:txBody>
      </p:sp>
      <p:pic>
        <p:nvPicPr>
          <p:cNvPr id="6" name="Picture 2">
            <a:extLst>
              <a:ext uri="{FF2B5EF4-FFF2-40B4-BE49-F238E27FC236}">
                <a16:creationId xmlns:a16="http://schemas.microsoft.com/office/drawing/2014/main" id="{9734A6F1-8C8E-EEB9-BEEC-9E160D3A391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9662" y="2179142"/>
            <a:ext cx="2857500" cy="2857500"/>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8">
            <a:extLst>
              <a:ext uri="{FF2B5EF4-FFF2-40B4-BE49-F238E27FC236}">
                <a16:creationId xmlns:a16="http://schemas.microsoft.com/office/drawing/2014/main" id="{7202E3A3-6948-4841-B15F-37F1D599E36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683975" y="2179141"/>
            <a:ext cx="2857501" cy="2857501"/>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8">
            <a:extLst>
              <a:ext uri="{FF2B5EF4-FFF2-40B4-BE49-F238E27FC236}">
                <a16:creationId xmlns:a16="http://schemas.microsoft.com/office/drawing/2014/main" id="{C5FC2E10-17C5-3930-9490-756637F51C6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896909" y="1595934"/>
            <a:ext cx="3666132" cy="3666132"/>
          </a:xfrm>
          <a:prstGeom prst="rect">
            <a:avLst/>
          </a:prstGeom>
        </p:spPr>
      </p:pic>
      <p:cxnSp>
        <p:nvCxnSpPr>
          <p:cNvPr id="10" name="Straight Connector 9">
            <a:extLst>
              <a:ext uri="{FF2B5EF4-FFF2-40B4-BE49-F238E27FC236}">
                <a16:creationId xmlns:a16="http://schemas.microsoft.com/office/drawing/2014/main" id="{483CE937-1245-374C-DC96-80A716F99551}"/>
              </a:ext>
            </a:extLst>
          </p:cNvPr>
          <p:cNvCxnSpPr>
            <a:cxnSpLocks/>
          </p:cNvCxnSpPr>
          <p:nvPr/>
        </p:nvCxnSpPr>
        <p:spPr>
          <a:xfrm>
            <a:off x="4422276" y="3923071"/>
            <a:ext cx="2922105" cy="0"/>
          </a:xfrm>
          <a:prstGeom prst="line">
            <a:avLst/>
          </a:prstGeom>
          <a:ln w="38100">
            <a:solidFill>
              <a:srgbClr val="00B050"/>
            </a:solidFill>
          </a:ln>
        </p:spPr>
        <p:style>
          <a:lnRef idx="1">
            <a:schemeClr val="dk1"/>
          </a:lnRef>
          <a:fillRef idx="0">
            <a:schemeClr val="dk1"/>
          </a:fillRef>
          <a:effectRef idx="0">
            <a:schemeClr val="dk1"/>
          </a:effectRef>
          <a:fontRef idx="minor">
            <a:schemeClr val="tx1"/>
          </a:fontRef>
        </p:style>
      </p:cxnSp>
      <p:cxnSp>
        <p:nvCxnSpPr>
          <p:cNvPr id="11" name="Straight Connector 10">
            <a:extLst>
              <a:ext uri="{FF2B5EF4-FFF2-40B4-BE49-F238E27FC236}">
                <a16:creationId xmlns:a16="http://schemas.microsoft.com/office/drawing/2014/main" id="{BFB40C2C-83B4-955C-D2D2-38A5137829D1}"/>
              </a:ext>
            </a:extLst>
          </p:cNvPr>
          <p:cNvCxnSpPr>
            <a:cxnSpLocks/>
            <a:stCxn id="13" idx="2"/>
          </p:cNvCxnSpPr>
          <p:nvPr/>
        </p:nvCxnSpPr>
        <p:spPr>
          <a:xfrm>
            <a:off x="5588698" y="1861445"/>
            <a:ext cx="0" cy="2990458"/>
          </a:xfrm>
          <a:prstGeom prst="line">
            <a:avLst/>
          </a:prstGeom>
          <a:ln w="38100">
            <a:solidFill>
              <a:srgbClr val="00B050"/>
            </a:solidFill>
          </a:ln>
        </p:spPr>
        <p:style>
          <a:lnRef idx="1">
            <a:schemeClr val="dk1"/>
          </a:lnRef>
          <a:fillRef idx="0">
            <a:schemeClr val="dk1"/>
          </a:fillRef>
          <a:effectRef idx="0">
            <a:schemeClr val="dk1"/>
          </a:effectRef>
          <a:fontRef idx="minor">
            <a:schemeClr val="tx1"/>
          </a:fontRef>
        </p:style>
      </p:cxnSp>
      <p:cxnSp>
        <p:nvCxnSpPr>
          <p:cNvPr id="12" name="Straight Connector 11">
            <a:extLst>
              <a:ext uri="{FF2B5EF4-FFF2-40B4-BE49-F238E27FC236}">
                <a16:creationId xmlns:a16="http://schemas.microsoft.com/office/drawing/2014/main" id="{D01561EC-2701-68D2-C421-4CF741CD2009}"/>
              </a:ext>
            </a:extLst>
          </p:cNvPr>
          <p:cNvCxnSpPr>
            <a:cxnSpLocks/>
          </p:cNvCxnSpPr>
          <p:nvPr/>
        </p:nvCxnSpPr>
        <p:spPr>
          <a:xfrm>
            <a:off x="4422276" y="2434622"/>
            <a:ext cx="2922105" cy="0"/>
          </a:xfrm>
          <a:prstGeom prst="line">
            <a:avLst/>
          </a:prstGeom>
          <a:ln w="38100">
            <a:solidFill>
              <a:srgbClr val="FF0000"/>
            </a:solidFill>
          </a:ln>
        </p:spPr>
        <p:style>
          <a:lnRef idx="1">
            <a:schemeClr val="dk1"/>
          </a:lnRef>
          <a:fillRef idx="0">
            <a:schemeClr val="dk1"/>
          </a:fillRef>
          <a:effectRef idx="0">
            <a:schemeClr val="dk1"/>
          </a:effectRef>
          <a:fontRef idx="minor">
            <a:schemeClr val="tx1"/>
          </a:fontRef>
        </p:style>
      </p:cxnSp>
      <mc:AlternateContent xmlns:mc="http://schemas.openxmlformats.org/markup-compatibility/2006" xmlns:a14="http://schemas.microsoft.com/office/drawing/2010/main">
        <mc:Choice Requires="a14">
          <p:sp>
            <p:nvSpPr>
              <p:cNvPr id="13" name="TextBox 12">
                <a:extLst>
                  <a:ext uri="{FF2B5EF4-FFF2-40B4-BE49-F238E27FC236}">
                    <a16:creationId xmlns:a16="http://schemas.microsoft.com/office/drawing/2014/main" id="{88B8F55A-DAA2-51C3-44B5-B659391BFBA0}"/>
                  </a:ext>
                </a:extLst>
              </p:cNvPr>
              <p:cNvSpPr txBox="1"/>
              <p:nvPr/>
            </p:nvSpPr>
            <p:spPr>
              <a:xfrm>
                <a:off x="5063724" y="1584446"/>
                <a:ext cx="1049948" cy="276999"/>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sz="1200" b="1" i="1" smtClean="0">
                          <a:solidFill>
                            <a:srgbClr val="00B050"/>
                          </a:solidFill>
                          <a:latin typeface="Cambria Math" panose="02040503050406030204" pitchFamily="18" charset="0"/>
                        </a:rPr>
                        <m:t>𝟒</m:t>
                      </m:r>
                      <m:sSub>
                        <m:sSubPr>
                          <m:ctrlPr>
                            <a:rPr lang="en-US" sz="1200" b="1" i="1" smtClean="0">
                              <a:solidFill>
                                <a:srgbClr val="00B050"/>
                              </a:solidFill>
                              <a:latin typeface="Cambria Math" panose="02040503050406030204" pitchFamily="18" charset="0"/>
                            </a:rPr>
                          </m:ctrlPr>
                        </m:sSubPr>
                        <m:e>
                          <m:r>
                            <a:rPr lang="en-US" sz="1200" b="1" i="1" smtClean="0">
                              <a:solidFill>
                                <a:srgbClr val="00B050"/>
                              </a:solidFill>
                              <a:latin typeface="Cambria Math" panose="02040503050406030204" pitchFamily="18" charset="0"/>
                            </a:rPr>
                            <m:t>𝑸</m:t>
                          </m:r>
                        </m:e>
                        <m:sub>
                          <m:r>
                            <a:rPr lang="en-US" sz="1200" b="1" i="1" smtClean="0">
                              <a:solidFill>
                                <a:srgbClr val="00B050"/>
                              </a:solidFill>
                              <a:latin typeface="Cambria Math" panose="02040503050406030204" pitchFamily="18" charset="0"/>
                            </a:rPr>
                            <m:t>𝒙</m:t>
                          </m:r>
                        </m:sub>
                      </m:sSub>
                      <m:r>
                        <a:rPr lang="en-US" sz="1200" b="1" i="1" smtClean="0">
                          <a:solidFill>
                            <a:srgbClr val="00B050"/>
                          </a:solidFill>
                          <a:latin typeface="Cambria Math" panose="02040503050406030204" pitchFamily="18" charset="0"/>
                        </a:rPr>
                        <m:t>=</m:t>
                      </m:r>
                      <m:r>
                        <a:rPr lang="en-US" sz="1200" b="1" i="1" smtClean="0">
                          <a:solidFill>
                            <a:srgbClr val="00B050"/>
                          </a:solidFill>
                          <a:latin typeface="Cambria Math" panose="02040503050406030204" pitchFamily="18" charset="0"/>
                        </a:rPr>
                        <m:t>𝟏𝟔</m:t>
                      </m:r>
                    </m:oMath>
                  </m:oMathPara>
                </a14:m>
                <a:endParaRPr lang="en-US" sz="1200" b="1" dirty="0">
                  <a:solidFill>
                    <a:srgbClr val="00B050"/>
                  </a:solidFill>
                </a:endParaRPr>
              </a:p>
            </p:txBody>
          </p:sp>
        </mc:Choice>
        <mc:Fallback xmlns="">
          <p:sp>
            <p:nvSpPr>
              <p:cNvPr id="13" name="TextBox 12">
                <a:extLst>
                  <a:ext uri="{FF2B5EF4-FFF2-40B4-BE49-F238E27FC236}">
                    <a16:creationId xmlns:a16="http://schemas.microsoft.com/office/drawing/2014/main" id="{88B8F55A-DAA2-51C3-44B5-B659391BFBA0}"/>
                  </a:ext>
                </a:extLst>
              </p:cNvPr>
              <p:cNvSpPr txBox="1">
                <a:spLocks noRot="1" noChangeAspect="1" noMove="1" noResize="1" noEditPoints="1" noAdjustHandles="1" noChangeArrowheads="1" noChangeShapeType="1" noTextEdit="1"/>
              </p:cNvSpPr>
              <p:nvPr/>
            </p:nvSpPr>
            <p:spPr>
              <a:xfrm>
                <a:off x="5063724" y="1584446"/>
                <a:ext cx="1049948" cy="276999"/>
              </a:xfrm>
              <a:prstGeom prst="rect">
                <a:avLst/>
              </a:prstGeom>
              <a:blipFill>
                <a:blip r:embed="rId5"/>
                <a:stretch>
                  <a:fillRect/>
                </a:stretch>
              </a:blipFill>
            </p:spPr>
            <p:txBody>
              <a:bodyPr/>
              <a:lstStyle/>
              <a:p>
                <a:r>
                  <a:rPr lang="en-CH">
                    <a:noFill/>
                  </a:rPr>
                  <a:t> </a:t>
                </a:r>
              </a:p>
            </p:txBody>
          </p:sp>
        </mc:Fallback>
      </mc:AlternateContent>
      <mc:AlternateContent xmlns:mc="http://schemas.openxmlformats.org/markup-compatibility/2006" xmlns:a14="http://schemas.microsoft.com/office/drawing/2010/main">
        <mc:Choice Requires="a14">
          <p:sp>
            <p:nvSpPr>
              <p:cNvPr id="14" name="TextBox 13">
                <a:extLst>
                  <a:ext uri="{FF2B5EF4-FFF2-40B4-BE49-F238E27FC236}">
                    <a16:creationId xmlns:a16="http://schemas.microsoft.com/office/drawing/2014/main" id="{7DF23C06-7F38-094C-8D6D-1B282F5ABA1F}"/>
                  </a:ext>
                </a:extLst>
              </p:cNvPr>
              <p:cNvSpPr txBox="1"/>
              <p:nvPr/>
            </p:nvSpPr>
            <p:spPr>
              <a:xfrm>
                <a:off x="7200975" y="3776076"/>
                <a:ext cx="982830" cy="293991"/>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sz="1200" b="1" i="1" smtClean="0">
                          <a:solidFill>
                            <a:srgbClr val="00B050"/>
                          </a:solidFill>
                          <a:latin typeface="Cambria Math" panose="02040503050406030204" pitchFamily="18" charset="0"/>
                        </a:rPr>
                        <m:t>𝟒</m:t>
                      </m:r>
                      <m:sSub>
                        <m:sSubPr>
                          <m:ctrlPr>
                            <a:rPr lang="en-US" sz="1200" b="1" i="1" smtClean="0">
                              <a:solidFill>
                                <a:srgbClr val="00B050"/>
                              </a:solidFill>
                              <a:latin typeface="Cambria Math" panose="02040503050406030204" pitchFamily="18" charset="0"/>
                            </a:rPr>
                          </m:ctrlPr>
                        </m:sSubPr>
                        <m:e>
                          <m:r>
                            <a:rPr lang="en-US" sz="1200" b="1" i="1" smtClean="0">
                              <a:solidFill>
                                <a:srgbClr val="00B050"/>
                              </a:solidFill>
                              <a:latin typeface="Cambria Math" panose="02040503050406030204" pitchFamily="18" charset="0"/>
                            </a:rPr>
                            <m:t>𝑸</m:t>
                          </m:r>
                        </m:e>
                        <m:sub>
                          <m:r>
                            <a:rPr lang="en-US" sz="1200" b="1" i="1" smtClean="0">
                              <a:solidFill>
                                <a:srgbClr val="00B050"/>
                              </a:solidFill>
                              <a:latin typeface="Cambria Math" panose="02040503050406030204" pitchFamily="18" charset="0"/>
                            </a:rPr>
                            <m:t>𝒚</m:t>
                          </m:r>
                        </m:sub>
                      </m:sSub>
                      <m:r>
                        <a:rPr lang="en-US" sz="1200" b="1" i="1" smtClean="0">
                          <a:solidFill>
                            <a:srgbClr val="00B050"/>
                          </a:solidFill>
                          <a:latin typeface="Cambria Math" panose="02040503050406030204" pitchFamily="18" charset="0"/>
                        </a:rPr>
                        <m:t>=</m:t>
                      </m:r>
                      <m:r>
                        <a:rPr lang="en-US" sz="1200" b="1" i="1" smtClean="0">
                          <a:solidFill>
                            <a:srgbClr val="00B050"/>
                          </a:solidFill>
                          <a:latin typeface="Cambria Math" panose="02040503050406030204" pitchFamily="18" charset="0"/>
                        </a:rPr>
                        <m:t>𝟏𝟔</m:t>
                      </m:r>
                    </m:oMath>
                  </m:oMathPara>
                </a14:m>
                <a:endParaRPr lang="en-US" sz="1200" b="1" dirty="0">
                  <a:solidFill>
                    <a:srgbClr val="00B050"/>
                  </a:solidFill>
                </a:endParaRPr>
              </a:p>
            </p:txBody>
          </p:sp>
        </mc:Choice>
        <mc:Fallback xmlns="">
          <p:sp>
            <p:nvSpPr>
              <p:cNvPr id="14" name="TextBox 13">
                <a:extLst>
                  <a:ext uri="{FF2B5EF4-FFF2-40B4-BE49-F238E27FC236}">
                    <a16:creationId xmlns:a16="http://schemas.microsoft.com/office/drawing/2014/main" id="{7DF23C06-7F38-094C-8D6D-1B282F5ABA1F}"/>
                  </a:ext>
                </a:extLst>
              </p:cNvPr>
              <p:cNvSpPr txBox="1">
                <a:spLocks noRot="1" noChangeAspect="1" noMove="1" noResize="1" noEditPoints="1" noAdjustHandles="1" noChangeArrowheads="1" noChangeShapeType="1" noTextEdit="1"/>
              </p:cNvSpPr>
              <p:nvPr/>
            </p:nvSpPr>
            <p:spPr>
              <a:xfrm>
                <a:off x="7200975" y="3776076"/>
                <a:ext cx="982830" cy="293991"/>
              </a:xfrm>
              <a:prstGeom prst="rect">
                <a:avLst/>
              </a:prstGeom>
              <a:blipFill>
                <a:blip r:embed="rId6"/>
                <a:stretch>
                  <a:fillRect/>
                </a:stretch>
              </a:blipFill>
            </p:spPr>
            <p:txBody>
              <a:bodyPr/>
              <a:lstStyle/>
              <a:p>
                <a:r>
                  <a:rPr lang="en-CH">
                    <a:noFill/>
                  </a:rPr>
                  <a:t> </a:t>
                </a:r>
              </a:p>
            </p:txBody>
          </p:sp>
        </mc:Fallback>
      </mc:AlternateContent>
      <mc:AlternateContent xmlns:mc="http://schemas.openxmlformats.org/markup-compatibility/2006" xmlns:a14="http://schemas.microsoft.com/office/drawing/2010/main">
        <mc:Choice Requires="a14">
          <p:sp>
            <p:nvSpPr>
              <p:cNvPr id="15" name="TextBox 14">
                <a:extLst>
                  <a:ext uri="{FF2B5EF4-FFF2-40B4-BE49-F238E27FC236}">
                    <a16:creationId xmlns:a16="http://schemas.microsoft.com/office/drawing/2014/main" id="{46004AEE-CD83-76AD-4FF6-63D0E0C2A7C6}"/>
                  </a:ext>
                </a:extLst>
              </p:cNvPr>
              <p:cNvSpPr txBox="1"/>
              <p:nvPr/>
            </p:nvSpPr>
            <p:spPr>
              <a:xfrm>
                <a:off x="7126431" y="2250018"/>
                <a:ext cx="1089336" cy="293991"/>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sz="1200" b="1" i="1" smtClean="0">
                          <a:solidFill>
                            <a:srgbClr val="FF0000"/>
                          </a:solidFill>
                          <a:latin typeface="Cambria Math" panose="02040503050406030204" pitchFamily="18" charset="0"/>
                        </a:rPr>
                        <m:t>𝟐</m:t>
                      </m:r>
                      <m:sSub>
                        <m:sSubPr>
                          <m:ctrlPr>
                            <a:rPr lang="en-US" sz="1200" b="1" i="1" smtClean="0">
                              <a:solidFill>
                                <a:srgbClr val="FF0000"/>
                              </a:solidFill>
                              <a:latin typeface="Cambria Math" panose="02040503050406030204" pitchFamily="18" charset="0"/>
                            </a:rPr>
                          </m:ctrlPr>
                        </m:sSubPr>
                        <m:e>
                          <m:r>
                            <a:rPr lang="en-US" sz="1200" b="1" i="1" smtClean="0">
                              <a:solidFill>
                                <a:srgbClr val="FF0000"/>
                              </a:solidFill>
                              <a:latin typeface="Cambria Math" panose="02040503050406030204" pitchFamily="18" charset="0"/>
                            </a:rPr>
                            <m:t>𝑸</m:t>
                          </m:r>
                        </m:e>
                        <m:sub>
                          <m:r>
                            <a:rPr lang="en-US" sz="1200" b="1" i="1" smtClean="0">
                              <a:solidFill>
                                <a:srgbClr val="FF0000"/>
                              </a:solidFill>
                              <a:latin typeface="Cambria Math" panose="02040503050406030204" pitchFamily="18" charset="0"/>
                            </a:rPr>
                            <m:t>𝒚</m:t>
                          </m:r>
                        </m:sub>
                      </m:sSub>
                      <m:r>
                        <a:rPr lang="en-US" sz="1200" b="1" i="1" smtClean="0">
                          <a:solidFill>
                            <a:srgbClr val="FF0000"/>
                          </a:solidFill>
                          <a:latin typeface="Cambria Math" panose="02040503050406030204" pitchFamily="18" charset="0"/>
                        </a:rPr>
                        <m:t>=</m:t>
                      </m:r>
                      <m:r>
                        <a:rPr lang="en-US" sz="1200" b="1" i="1" smtClean="0">
                          <a:solidFill>
                            <a:srgbClr val="FF0000"/>
                          </a:solidFill>
                          <a:latin typeface="Cambria Math" panose="02040503050406030204" pitchFamily="18" charset="0"/>
                        </a:rPr>
                        <m:t>𝟗</m:t>
                      </m:r>
                    </m:oMath>
                  </m:oMathPara>
                </a14:m>
                <a:endParaRPr lang="en-US" sz="1200" b="1" dirty="0">
                  <a:solidFill>
                    <a:srgbClr val="FF0000"/>
                  </a:solidFill>
                </a:endParaRPr>
              </a:p>
            </p:txBody>
          </p:sp>
        </mc:Choice>
        <mc:Fallback xmlns="">
          <p:sp>
            <p:nvSpPr>
              <p:cNvPr id="15" name="TextBox 14">
                <a:extLst>
                  <a:ext uri="{FF2B5EF4-FFF2-40B4-BE49-F238E27FC236}">
                    <a16:creationId xmlns:a16="http://schemas.microsoft.com/office/drawing/2014/main" id="{46004AEE-CD83-76AD-4FF6-63D0E0C2A7C6}"/>
                  </a:ext>
                </a:extLst>
              </p:cNvPr>
              <p:cNvSpPr txBox="1">
                <a:spLocks noRot="1" noChangeAspect="1" noMove="1" noResize="1" noEditPoints="1" noAdjustHandles="1" noChangeArrowheads="1" noChangeShapeType="1" noTextEdit="1"/>
              </p:cNvSpPr>
              <p:nvPr/>
            </p:nvSpPr>
            <p:spPr>
              <a:xfrm>
                <a:off x="7126431" y="2250018"/>
                <a:ext cx="1089336" cy="293991"/>
              </a:xfrm>
              <a:prstGeom prst="rect">
                <a:avLst/>
              </a:prstGeom>
              <a:blipFill>
                <a:blip r:embed="rId7"/>
                <a:stretch>
                  <a:fillRect/>
                </a:stretch>
              </a:blipFill>
            </p:spPr>
            <p:txBody>
              <a:bodyPr/>
              <a:lstStyle/>
              <a:p>
                <a:r>
                  <a:rPr lang="en-CH">
                    <a:noFill/>
                  </a:rPr>
                  <a:t> </a:t>
                </a:r>
              </a:p>
            </p:txBody>
          </p:sp>
        </mc:Fallback>
      </mc:AlternateContent>
      <p:sp>
        <p:nvSpPr>
          <p:cNvPr id="16" name="TextBox 15">
            <a:extLst>
              <a:ext uri="{FF2B5EF4-FFF2-40B4-BE49-F238E27FC236}">
                <a16:creationId xmlns:a16="http://schemas.microsoft.com/office/drawing/2014/main" id="{0B9CA2FB-737A-AB82-B18A-8661B6615D26}"/>
              </a:ext>
            </a:extLst>
          </p:cNvPr>
          <p:cNvSpPr txBox="1"/>
          <p:nvPr/>
        </p:nvSpPr>
        <p:spPr>
          <a:xfrm>
            <a:off x="6648047" y="2422296"/>
            <a:ext cx="1646808" cy="446276"/>
          </a:xfrm>
          <a:prstGeom prst="rect">
            <a:avLst/>
          </a:prstGeom>
          <a:noFill/>
        </p:spPr>
        <p:txBody>
          <a:bodyPr wrap="square" rtlCol="0">
            <a:spAutoFit/>
          </a:bodyPr>
          <a:lstStyle/>
          <a:p>
            <a:r>
              <a:rPr lang="en-US" sz="1100" b="1" dirty="0">
                <a:solidFill>
                  <a:srgbClr val="000000"/>
                </a:solidFill>
              </a:rPr>
              <a:t>■   </a:t>
            </a:r>
            <a:br>
              <a:rPr lang="en-US" sz="1100" b="1" dirty="0">
                <a:solidFill>
                  <a:srgbClr val="000000"/>
                </a:solidFill>
              </a:rPr>
            </a:br>
            <a:r>
              <a:rPr lang="en-US" sz="1100" b="1" dirty="0">
                <a:solidFill>
                  <a:srgbClr val="000000"/>
                </a:solidFill>
              </a:rPr>
              <a:t> </a:t>
            </a:r>
            <a:r>
              <a:rPr lang="en-US" sz="1200" b="1" dirty="0">
                <a:solidFill>
                  <a:srgbClr val="000000"/>
                </a:solidFill>
              </a:rPr>
              <a:t>WP</a:t>
            </a:r>
            <a:endParaRPr lang="en-US" sz="1100" b="1" dirty="0">
              <a:solidFill>
                <a:srgbClr val="000000"/>
              </a:solidFill>
            </a:endParaRPr>
          </a:p>
        </p:txBody>
      </p:sp>
      <p:sp>
        <p:nvSpPr>
          <p:cNvPr id="17" name="TextBox 16">
            <a:extLst>
              <a:ext uri="{FF2B5EF4-FFF2-40B4-BE49-F238E27FC236}">
                <a16:creationId xmlns:a16="http://schemas.microsoft.com/office/drawing/2014/main" id="{3E8EAAC3-93CF-D0EE-3416-E879ABF3B9F1}"/>
              </a:ext>
            </a:extLst>
          </p:cNvPr>
          <p:cNvSpPr txBox="1"/>
          <p:nvPr/>
        </p:nvSpPr>
        <p:spPr>
          <a:xfrm>
            <a:off x="592568" y="1023802"/>
            <a:ext cx="2915222" cy="1200329"/>
          </a:xfrm>
          <a:prstGeom prst="rect">
            <a:avLst/>
          </a:prstGeom>
          <a:noFill/>
        </p:spPr>
        <p:txBody>
          <a:bodyPr wrap="square" rtlCol="0">
            <a:spAutoFit/>
          </a:bodyPr>
          <a:lstStyle/>
          <a:p>
            <a:pPr algn="ctr"/>
            <a:r>
              <a:rPr lang="en-CH" dirty="0">
                <a:latin typeface="Arial" panose="020B0604020202020204" pitchFamily="34" charset="0"/>
                <a:cs typeface="Arial" panose="020B0604020202020204" pitchFamily="34" charset="0"/>
              </a:rPr>
              <a:t>High amplitude (tails) particles interact with the resonance:</a:t>
            </a:r>
          </a:p>
          <a:p>
            <a:pPr algn="ctr"/>
            <a:r>
              <a:rPr lang="en-CH" b="1" dirty="0">
                <a:solidFill>
                  <a:srgbClr val="FF0000"/>
                </a:solidFill>
                <a:latin typeface="Arial" panose="020B0604020202020204" pitchFamily="34" charset="0"/>
                <a:cs typeface="Arial" panose="020B0604020202020204" pitchFamily="34" charset="0"/>
              </a:rPr>
              <a:t>losses</a:t>
            </a:r>
          </a:p>
        </p:txBody>
      </p:sp>
      <p:sp>
        <p:nvSpPr>
          <p:cNvPr id="18" name="TextBox 17">
            <a:extLst>
              <a:ext uri="{FF2B5EF4-FFF2-40B4-BE49-F238E27FC236}">
                <a16:creationId xmlns:a16="http://schemas.microsoft.com/office/drawing/2014/main" id="{E7764205-1289-EDFF-D20A-DCCEE46FEF22}"/>
              </a:ext>
            </a:extLst>
          </p:cNvPr>
          <p:cNvSpPr txBox="1"/>
          <p:nvPr/>
        </p:nvSpPr>
        <p:spPr>
          <a:xfrm>
            <a:off x="8683975" y="1023802"/>
            <a:ext cx="2915222" cy="1200329"/>
          </a:xfrm>
          <a:prstGeom prst="rect">
            <a:avLst/>
          </a:prstGeom>
          <a:noFill/>
        </p:spPr>
        <p:txBody>
          <a:bodyPr wrap="square" rtlCol="0">
            <a:spAutoFit/>
          </a:bodyPr>
          <a:lstStyle/>
          <a:p>
            <a:pPr algn="ctr"/>
            <a:r>
              <a:rPr lang="en-CH" dirty="0">
                <a:latin typeface="Arial" panose="020B0604020202020204" pitchFamily="34" charset="0"/>
                <a:cs typeface="Arial" panose="020B0604020202020204" pitchFamily="34" charset="0"/>
              </a:rPr>
              <a:t>Low amplitude (core) particles interact with the resonance:</a:t>
            </a:r>
          </a:p>
          <a:p>
            <a:pPr algn="ctr"/>
            <a:r>
              <a:rPr lang="en-GB" b="1" dirty="0">
                <a:solidFill>
                  <a:srgbClr val="FF0000"/>
                </a:solidFill>
                <a:latin typeface="Arial" panose="020B0604020202020204" pitchFamily="34" charset="0"/>
                <a:cs typeface="Arial" panose="020B0604020202020204" pitchFamily="34" charset="0"/>
              </a:rPr>
              <a:t>e</a:t>
            </a:r>
            <a:r>
              <a:rPr lang="en-CH" b="1" dirty="0">
                <a:solidFill>
                  <a:srgbClr val="FF0000"/>
                </a:solidFill>
                <a:latin typeface="Arial" panose="020B0604020202020204" pitchFamily="34" charset="0"/>
                <a:cs typeface="Arial" panose="020B0604020202020204" pitchFamily="34" charset="0"/>
              </a:rPr>
              <a:t>mittance blow-up</a:t>
            </a:r>
          </a:p>
        </p:txBody>
      </p:sp>
      <p:sp>
        <p:nvSpPr>
          <p:cNvPr id="19" name="TextBox 18">
            <a:extLst>
              <a:ext uri="{FF2B5EF4-FFF2-40B4-BE49-F238E27FC236}">
                <a16:creationId xmlns:a16="http://schemas.microsoft.com/office/drawing/2014/main" id="{DE14C32C-0D4C-AB2F-731C-9041250B7B35}"/>
              </a:ext>
            </a:extLst>
          </p:cNvPr>
          <p:cNvSpPr txBox="1"/>
          <p:nvPr/>
        </p:nvSpPr>
        <p:spPr>
          <a:xfrm>
            <a:off x="3032040" y="5425080"/>
            <a:ext cx="6127916" cy="646331"/>
          </a:xfrm>
          <a:prstGeom prst="rect">
            <a:avLst/>
          </a:prstGeom>
          <a:noFill/>
        </p:spPr>
        <p:txBody>
          <a:bodyPr wrap="square" rtlCol="0">
            <a:spAutoFit/>
          </a:bodyPr>
          <a:lstStyle/>
          <a:p>
            <a:pPr algn="ctr"/>
            <a:r>
              <a:rPr lang="en-US" dirty="0">
                <a:latin typeface="Arial" panose="020B0604020202020204" pitchFamily="34" charset="0"/>
                <a:cs typeface="Arial" panose="020B0604020202020204" pitchFamily="34" charset="0"/>
              </a:rPr>
              <a:t>PSB operates in the brightness limit: </a:t>
            </a:r>
          </a:p>
          <a:p>
            <a:pPr algn="ctr"/>
            <a:r>
              <a:rPr lang="en-US" b="1" dirty="0">
                <a:latin typeface="Arial" panose="020B0604020202020204" pitchFamily="34" charset="0"/>
                <a:cs typeface="Arial" panose="020B0604020202020204" pitchFamily="34" charset="0"/>
              </a:rPr>
              <a:t>space charge tune spread larger than 0.5</a:t>
            </a:r>
            <a:endParaRPr lang="en-CH" b="1" dirty="0">
              <a:solidFill>
                <a:srgbClr val="FF0000"/>
              </a:solidFill>
              <a:latin typeface="Arial" panose="020B0604020202020204" pitchFamily="34" charset="0"/>
              <a:cs typeface="Arial" panose="020B0604020202020204" pitchFamily="34" charset="0"/>
            </a:endParaRPr>
          </a:p>
        </p:txBody>
      </p:sp>
      <p:sp>
        <p:nvSpPr>
          <p:cNvPr id="3" name="TextBox 2">
            <a:extLst>
              <a:ext uri="{FF2B5EF4-FFF2-40B4-BE49-F238E27FC236}">
                <a16:creationId xmlns:a16="http://schemas.microsoft.com/office/drawing/2014/main" id="{8A3F18DB-B176-4BE2-CC19-E56074392C04}"/>
              </a:ext>
            </a:extLst>
          </p:cNvPr>
          <p:cNvSpPr txBox="1"/>
          <p:nvPr/>
        </p:nvSpPr>
        <p:spPr>
          <a:xfrm>
            <a:off x="5226782" y="6581000"/>
            <a:ext cx="1734213" cy="276999"/>
          </a:xfrm>
          <a:prstGeom prst="rect">
            <a:avLst/>
          </a:prstGeom>
          <a:noFill/>
        </p:spPr>
        <p:txBody>
          <a:bodyPr wrap="square" rtlCol="0">
            <a:spAutoFit/>
          </a:bodyPr>
          <a:lstStyle/>
          <a:p>
            <a:pPr algn="ctr"/>
            <a:r>
              <a:rPr lang="en-US" sz="1200" dirty="0" err="1">
                <a:latin typeface="Arial" panose="020B0604020202020204" pitchFamily="34" charset="0"/>
                <a:cs typeface="Arial" panose="020B0604020202020204" pitchFamily="34" charset="0"/>
              </a:rPr>
              <a:t>tirsi.prebibaj@cern.ch</a:t>
            </a:r>
            <a:endParaRPr lang="el-GR" sz="1400" dirty="0">
              <a:latin typeface="Arial" panose="020B0604020202020204" pitchFamily="34" charset="0"/>
              <a:cs typeface="Arial" panose="020B0604020202020204" pitchFamily="34" charset="0"/>
            </a:endParaRPr>
          </a:p>
        </p:txBody>
      </p:sp>
      <p:sp>
        <p:nvSpPr>
          <p:cNvPr id="4" name="TextBox 3">
            <a:extLst>
              <a:ext uri="{FF2B5EF4-FFF2-40B4-BE49-F238E27FC236}">
                <a16:creationId xmlns:a16="http://schemas.microsoft.com/office/drawing/2014/main" id="{C03D2A8C-BC14-479C-DA3E-863AD560249C}"/>
              </a:ext>
            </a:extLst>
          </p:cNvPr>
          <p:cNvSpPr txBox="1"/>
          <p:nvPr/>
        </p:nvSpPr>
        <p:spPr>
          <a:xfrm>
            <a:off x="-2" y="6597748"/>
            <a:ext cx="3201305" cy="276999"/>
          </a:xfrm>
          <a:prstGeom prst="rect">
            <a:avLst/>
          </a:prstGeom>
          <a:noFill/>
        </p:spPr>
        <p:txBody>
          <a:bodyPr wrap="square" rtlCol="0">
            <a:spAutoFit/>
          </a:bodyPr>
          <a:lstStyle/>
          <a:p>
            <a:r>
              <a:rPr lang="en-US" sz="1200" dirty="0">
                <a:latin typeface="Arial" panose="020B0604020202020204" pitchFamily="34" charset="0"/>
                <a:cs typeface="Arial" panose="020B0604020202020204" pitchFamily="34" charset="0"/>
              </a:rPr>
              <a:t>ATSOA 2024</a:t>
            </a:r>
            <a:endParaRPr lang="el-GR" sz="14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787326680"/>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500"/>
                                        <p:tgtEl>
                                          <p:spTgt spid="18"/>
                                        </p:tgtEl>
                                      </p:cBhvr>
                                    </p:animEffect>
                                  </p:childTnLst>
                                </p:cTn>
                              </p:par>
                              <p:par>
                                <p:cTn id="8" presetID="10" presetClass="entr" presetSubtype="0" fill="hold"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fade">
                                      <p:cBhvr>
                                        <p:cTn id="10" dur="500"/>
                                        <p:tgtEl>
                                          <p:spTgt spid="7"/>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fade">
                                      <p:cBhvr>
                                        <p:cTn id="15" dur="500"/>
                                        <p:tgtEl>
                                          <p:spTgt spid="9"/>
                                        </p:tgtEl>
                                      </p:cBhvr>
                                    </p:animEffect>
                                  </p:childTnLst>
                                </p:cTn>
                              </p:par>
                              <p:par>
                                <p:cTn id="16" presetID="10" presetClass="entr" presetSubtype="0" fill="hold" nodeType="withEffect">
                                  <p:stCondLst>
                                    <p:cond delay="0"/>
                                  </p:stCondLst>
                                  <p:childTnLst>
                                    <p:set>
                                      <p:cBhvr>
                                        <p:cTn id="17" dur="1" fill="hold">
                                          <p:stCondLst>
                                            <p:cond delay="0"/>
                                          </p:stCondLst>
                                        </p:cTn>
                                        <p:tgtEl>
                                          <p:spTgt spid="10"/>
                                        </p:tgtEl>
                                        <p:attrNameLst>
                                          <p:attrName>style.visibility</p:attrName>
                                        </p:attrNameLst>
                                      </p:cBhvr>
                                      <p:to>
                                        <p:strVal val="visible"/>
                                      </p:to>
                                    </p:set>
                                    <p:animEffect transition="in" filter="fade">
                                      <p:cBhvr>
                                        <p:cTn id="18" dur="500"/>
                                        <p:tgtEl>
                                          <p:spTgt spid="10"/>
                                        </p:tgtEl>
                                      </p:cBhvr>
                                    </p:animEffect>
                                  </p:childTnLst>
                                </p:cTn>
                              </p:par>
                              <p:par>
                                <p:cTn id="19" presetID="10" presetClass="entr" presetSubtype="0" fill="hold" nodeType="withEffect">
                                  <p:stCondLst>
                                    <p:cond delay="0"/>
                                  </p:stCondLst>
                                  <p:childTnLst>
                                    <p:set>
                                      <p:cBhvr>
                                        <p:cTn id="20" dur="1" fill="hold">
                                          <p:stCondLst>
                                            <p:cond delay="0"/>
                                          </p:stCondLst>
                                        </p:cTn>
                                        <p:tgtEl>
                                          <p:spTgt spid="11"/>
                                        </p:tgtEl>
                                        <p:attrNameLst>
                                          <p:attrName>style.visibility</p:attrName>
                                        </p:attrNameLst>
                                      </p:cBhvr>
                                      <p:to>
                                        <p:strVal val="visible"/>
                                      </p:to>
                                    </p:set>
                                    <p:animEffect transition="in" filter="fade">
                                      <p:cBhvr>
                                        <p:cTn id="21" dur="500"/>
                                        <p:tgtEl>
                                          <p:spTgt spid="11"/>
                                        </p:tgtEl>
                                      </p:cBhvr>
                                    </p:animEffect>
                                  </p:childTnLst>
                                </p:cTn>
                              </p:par>
                              <p:par>
                                <p:cTn id="22" presetID="10" presetClass="entr" presetSubtype="0" fill="hold" nodeType="withEffect">
                                  <p:stCondLst>
                                    <p:cond delay="0"/>
                                  </p:stCondLst>
                                  <p:childTnLst>
                                    <p:set>
                                      <p:cBhvr>
                                        <p:cTn id="23" dur="1" fill="hold">
                                          <p:stCondLst>
                                            <p:cond delay="0"/>
                                          </p:stCondLst>
                                        </p:cTn>
                                        <p:tgtEl>
                                          <p:spTgt spid="12"/>
                                        </p:tgtEl>
                                        <p:attrNameLst>
                                          <p:attrName>style.visibility</p:attrName>
                                        </p:attrNameLst>
                                      </p:cBhvr>
                                      <p:to>
                                        <p:strVal val="visible"/>
                                      </p:to>
                                    </p:set>
                                    <p:animEffect transition="in" filter="fade">
                                      <p:cBhvr>
                                        <p:cTn id="24" dur="500"/>
                                        <p:tgtEl>
                                          <p:spTgt spid="12"/>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13"/>
                                        </p:tgtEl>
                                        <p:attrNameLst>
                                          <p:attrName>style.visibility</p:attrName>
                                        </p:attrNameLst>
                                      </p:cBhvr>
                                      <p:to>
                                        <p:strVal val="visible"/>
                                      </p:to>
                                    </p:set>
                                    <p:animEffect transition="in" filter="fade">
                                      <p:cBhvr>
                                        <p:cTn id="27" dur="500"/>
                                        <p:tgtEl>
                                          <p:spTgt spid="13"/>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14"/>
                                        </p:tgtEl>
                                        <p:attrNameLst>
                                          <p:attrName>style.visibility</p:attrName>
                                        </p:attrNameLst>
                                      </p:cBhvr>
                                      <p:to>
                                        <p:strVal val="visible"/>
                                      </p:to>
                                    </p:set>
                                    <p:animEffect transition="in" filter="fade">
                                      <p:cBhvr>
                                        <p:cTn id="30" dur="500"/>
                                        <p:tgtEl>
                                          <p:spTgt spid="14"/>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15"/>
                                        </p:tgtEl>
                                        <p:attrNameLst>
                                          <p:attrName>style.visibility</p:attrName>
                                        </p:attrNameLst>
                                      </p:cBhvr>
                                      <p:to>
                                        <p:strVal val="visible"/>
                                      </p:to>
                                    </p:set>
                                    <p:animEffect transition="in" filter="fade">
                                      <p:cBhvr>
                                        <p:cTn id="33" dur="500"/>
                                        <p:tgtEl>
                                          <p:spTgt spid="15"/>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16"/>
                                        </p:tgtEl>
                                        <p:attrNameLst>
                                          <p:attrName>style.visibility</p:attrName>
                                        </p:attrNameLst>
                                      </p:cBhvr>
                                      <p:to>
                                        <p:strVal val="visible"/>
                                      </p:to>
                                    </p:set>
                                    <p:animEffect transition="in" filter="fade">
                                      <p:cBhvr>
                                        <p:cTn id="36" dur="500"/>
                                        <p:tgtEl>
                                          <p:spTgt spid="16"/>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19"/>
                                        </p:tgtEl>
                                        <p:attrNameLst>
                                          <p:attrName>style.visibility</p:attrName>
                                        </p:attrNameLst>
                                      </p:cBhvr>
                                      <p:to>
                                        <p:strVal val="visible"/>
                                      </p:to>
                                    </p:set>
                                    <p:animEffect transition="in" filter="fade">
                                      <p:cBhvr>
                                        <p:cTn id="39"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P spid="15" grpId="0"/>
      <p:bldP spid="16" grpId="0"/>
      <p:bldP spid="18" grpId="0"/>
      <p:bldP spid="19"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4BF307-C508-2E8C-7ABF-366F76437D3E}"/>
              </a:ext>
            </a:extLst>
          </p:cNvPr>
          <p:cNvSpPr>
            <a:spLocks noGrp="1"/>
          </p:cNvSpPr>
          <p:nvPr>
            <p:ph type="title"/>
          </p:nvPr>
        </p:nvSpPr>
        <p:spPr/>
        <p:txBody>
          <a:bodyPr>
            <a:normAutofit fontScale="90000"/>
          </a:bodyPr>
          <a:lstStyle/>
          <a:p>
            <a:r>
              <a:rPr lang="en-CH" dirty="0">
                <a:latin typeface="Arial" panose="020B0604020202020204" pitchFamily="34" charset="0"/>
                <a:cs typeface="Arial" panose="020B0604020202020204" pitchFamily="34" charset="0"/>
              </a:rPr>
              <a:t>Tune measurement and correction</a:t>
            </a:r>
          </a:p>
        </p:txBody>
      </p:sp>
      <p:sp>
        <p:nvSpPr>
          <p:cNvPr id="5" name="Slide Number Placeholder 4">
            <a:extLst>
              <a:ext uri="{FF2B5EF4-FFF2-40B4-BE49-F238E27FC236}">
                <a16:creationId xmlns:a16="http://schemas.microsoft.com/office/drawing/2014/main" id="{14D5B16A-552F-6EBD-193C-34A082BEAF67}"/>
              </a:ext>
            </a:extLst>
          </p:cNvPr>
          <p:cNvSpPr>
            <a:spLocks noGrp="1"/>
          </p:cNvSpPr>
          <p:nvPr>
            <p:ph type="sldNum" sz="quarter" idx="12"/>
          </p:nvPr>
        </p:nvSpPr>
        <p:spPr/>
        <p:txBody>
          <a:bodyPr/>
          <a:lstStyle/>
          <a:p>
            <a:r>
              <a:rPr lang="en-US" dirty="0"/>
              <a:t>12</a:t>
            </a:r>
            <a:endParaRPr lang="el-GR" dirty="0"/>
          </a:p>
        </p:txBody>
      </p:sp>
      <p:pic>
        <p:nvPicPr>
          <p:cNvPr id="6" name="Picture 5">
            <a:extLst>
              <a:ext uri="{FF2B5EF4-FFF2-40B4-BE49-F238E27FC236}">
                <a16:creationId xmlns:a16="http://schemas.microsoft.com/office/drawing/2014/main" id="{FF4BAAEC-1B3E-9DF5-048F-141B648619FA}"/>
              </a:ext>
            </a:extLst>
          </p:cNvPr>
          <p:cNvPicPr>
            <a:picLocks noChangeAspect="1"/>
          </p:cNvPicPr>
          <p:nvPr/>
        </p:nvPicPr>
        <p:blipFill>
          <a:blip r:embed="rId2"/>
          <a:stretch>
            <a:fillRect/>
          </a:stretch>
        </p:blipFill>
        <p:spPr>
          <a:xfrm>
            <a:off x="418426" y="724837"/>
            <a:ext cx="4961653" cy="5696712"/>
          </a:xfrm>
          <a:prstGeom prst="rect">
            <a:avLst/>
          </a:prstGeom>
        </p:spPr>
      </p:pic>
      <p:pic>
        <p:nvPicPr>
          <p:cNvPr id="7" name="Picture 6">
            <a:extLst>
              <a:ext uri="{FF2B5EF4-FFF2-40B4-BE49-F238E27FC236}">
                <a16:creationId xmlns:a16="http://schemas.microsoft.com/office/drawing/2014/main" id="{61BAF8C8-34AD-6E4A-33F9-2BEE409F29DB}"/>
              </a:ext>
            </a:extLst>
          </p:cNvPr>
          <p:cNvPicPr>
            <a:picLocks noChangeAspect="1"/>
          </p:cNvPicPr>
          <p:nvPr/>
        </p:nvPicPr>
        <p:blipFill>
          <a:blip r:embed="rId3"/>
          <a:stretch>
            <a:fillRect/>
          </a:stretch>
        </p:blipFill>
        <p:spPr>
          <a:xfrm>
            <a:off x="5842525" y="901036"/>
            <a:ext cx="6047232" cy="3979802"/>
          </a:xfrm>
          <a:prstGeom prst="rect">
            <a:avLst/>
          </a:prstGeom>
        </p:spPr>
      </p:pic>
      <p:sp>
        <p:nvSpPr>
          <p:cNvPr id="8" name="Alternative Process 7">
            <a:extLst>
              <a:ext uri="{FF2B5EF4-FFF2-40B4-BE49-F238E27FC236}">
                <a16:creationId xmlns:a16="http://schemas.microsoft.com/office/drawing/2014/main" id="{BF30CAEC-961B-7D14-5AEF-CA71C6A75FDD}"/>
              </a:ext>
            </a:extLst>
          </p:cNvPr>
          <p:cNvSpPr/>
          <p:nvPr/>
        </p:nvSpPr>
        <p:spPr>
          <a:xfrm>
            <a:off x="7269885" y="5107907"/>
            <a:ext cx="3192511" cy="1489841"/>
          </a:xfrm>
          <a:prstGeom prst="flowChartAlternateProcess">
            <a:avLst/>
          </a:prstGeom>
          <a:solidFill>
            <a:schemeClr val="accent5">
              <a:lumMod val="40000"/>
              <a:lumOff val="60000"/>
            </a:schemeClr>
          </a:solidFill>
          <a:ln w="38100">
            <a:solidFill>
              <a:srgbClr val="002060"/>
            </a:solidFill>
          </a:ln>
          <a:effectLst>
            <a:outerShdw blurRad="50800" dist="38100" dir="13500000" algn="b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H" sz="2000" b="1" dirty="0">
                <a:solidFill>
                  <a:srgbClr val="002060"/>
                </a:solidFill>
                <a:latin typeface="Arial" panose="020B0604020202020204" pitchFamily="34" charset="0"/>
                <a:cs typeface="Arial" panose="020B0604020202020204" pitchFamily="34" charset="0"/>
              </a:rPr>
              <a:t>Tune correction based on the “make-rules”:</a:t>
            </a:r>
          </a:p>
          <a:p>
            <a:pPr algn="ctr"/>
            <a:endParaRPr lang="en-CH" sz="2000" b="1" dirty="0">
              <a:solidFill>
                <a:srgbClr val="002060"/>
              </a:solidFill>
              <a:latin typeface="Arial" panose="020B0604020202020204" pitchFamily="34" charset="0"/>
              <a:cs typeface="Arial" panose="020B0604020202020204" pitchFamily="34" charset="0"/>
            </a:endParaRPr>
          </a:p>
          <a:p>
            <a:pPr algn="ctr"/>
            <a:r>
              <a:rPr lang="en-CH" sz="2000" b="1" dirty="0">
                <a:solidFill>
                  <a:srgbClr val="002060"/>
                </a:solidFill>
                <a:latin typeface="Arial" panose="020B0604020202020204" pitchFamily="34" charset="0"/>
                <a:cs typeface="Arial" panose="020B0604020202020204" pitchFamily="34" charset="0"/>
              </a:rPr>
              <a:t>Q </a:t>
            </a:r>
            <a:r>
              <a:rPr lang="en-CH" sz="2000" b="1" dirty="0">
                <a:solidFill>
                  <a:srgbClr val="002060"/>
                </a:solidFill>
                <a:latin typeface="Arial" panose="020B0604020202020204" pitchFamily="34" charset="0"/>
                <a:cs typeface="Arial" panose="020B0604020202020204" pitchFamily="34" charset="0"/>
                <a:sym typeface="Wingdings" pitchFamily="2" charset="2"/>
              </a:rPr>
              <a:t>→ k → I</a:t>
            </a:r>
            <a:endParaRPr lang="en-CH" sz="2000" dirty="0">
              <a:solidFill>
                <a:srgbClr val="002060"/>
              </a:solidFill>
              <a:latin typeface="Arial" panose="020B0604020202020204" pitchFamily="34" charset="0"/>
              <a:cs typeface="Arial" panose="020B0604020202020204" pitchFamily="34" charset="0"/>
            </a:endParaRPr>
          </a:p>
        </p:txBody>
      </p:sp>
      <p:sp>
        <p:nvSpPr>
          <p:cNvPr id="3" name="TextBox 2">
            <a:extLst>
              <a:ext uri="{FF2B5EF4-FFF2-40B4-BE49-F238E27FC236}">
                <a16:creationId xmlns:a16="http://schemas.microsoft.com/office/drawing/2014/main" id="{4EF166CA-C93A-B2D7-0813-32DEDECAC424}"/>
              </a:ext>
            </a:extLst>
          </p:cNvPr>
          <p:cNvSpPr txBox="1"/>
          <p:nvPr/>
        </p:nvSpPr>
        <p:spPr>
          <a:xfrm>
            <a:off x="5226782" y="6581000"/>
            <a:ext cx="1734213" cy="276999"/>
          </a:xfrm>
          <a:prstGeom prst="rect">
            <a:avLst/>
          </a:prstGeom>
          <a:noFill/>
        </p:spPr>
        <p:txBody>
          <a:bodyPr wrap="square" rtlCol="0">
            <a:spAutoFit/>
          </a:bodyPr>
          <a:lstStyle/>
          <a:p>
            <a:pPr algn="ctr"/>
            <a:r>
              <a:rPr lang="en-US" sz="1200" dirty="0" err="1">
                <a:latin typeface="Arial" panose="020B0604020202020204" pitchFamily="34" charset="0"/>
                <a:cs typeface="Arial" panose="020B0604020202020204" pitchFamily="34" charset="0"/>
              </a:rPr>
              <a:t>tirsi.prebibaj@cern.ch</a:t>
            </a:r>
            <a:endParaRPr lang="el-GR" sz="1400" dirty="0">
              <a:latin typeface="Arial" panose="020B0604020202020204" pitchFamily="34" charset="0"/>
              <a:cs typeface="Arial" panose="020B0604020202020204" pitchFamily="34" charset="0"/>
            </a:endParaRPr>
          </a:p>
        </p:txBody>
      </p:sp>
      <p:sp>
        <p:nvSpPr>
          <p:cNvPr id="4" name="TextBox 3">
            <a:extLst>
              <a:ext uri="{FF2B5EF4-FFF2-40B4-BE49-F238E27FC236}">
                <a16:creationId xmlns:a16="http://schemas.microsoft.com/office/drawing/2014/main" id="{2D7073E8-992E-9E9C-B7BC-72C14C03649A}"/>
              </a:ext>
            </a:extLst>
          </p:cNvPr>
          <p:cNvSpPr txBox="1"/>
          <p:nvPr/>
        </p:nvSpPr>
        <p:spPr>
          <a:xfrm>
            <a:off x="-2" y="6597748"/>
            <a:ext cx="3201305" cy="276999"/>
          </a:xfrm>
          <a:prstGeom prst="rect">
            <a:avLst/>
          </a:prstGeom>
          <a:noFill/>
        </p:spPr>
        <p:txBody>
          <a:bodyPr wrap="square" rtlCol="0">
            <a:spAutoFit/>
          </a:bodyPr>
          <a:lstStyle/>
          <a:p>
            <a:r>
              <a:rPr lang="en-US" sz="1200" dirty="0">
                <a:latin typeface="Arial" panose="020B0604020202020204" pitchFamily="34" charset="0"/>
                <a:cs typeface="Arial" panose="020B0604020202020204" pitchFamily="34" charset="0"/>
              </a:rPr>
              <a:t>ATSOA 2024</a:t>
            </a:r>
            <a:endParaRPr lang="el-GR" sz="14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526513556"/>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fade">
                                      <p:cBhvr>
                                        <p:cTn id="10"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057728-A696-EB89-6E62-EA84F5FB4AE6}"/>
              </a:ext>
            </a:extLst>
          </p:cNvPr>
          <p:cNvSpPr>
            <a:spLocks noGrp="1"/>
          </p:cNvSpPr>
          <p:nvPr>
            <p:ph type="title"/>
          </p:nvPr>
        </p:nvSpPr>
        <p:spPr/>
        <p:txBody>
          <a:bodyPr>
            <a:normAutofit fontScale="90000"/>
          </a:bodyPr>
          <a:lstStyle/>
          <a:p>
            <a:r>
              <a:rPr lang="en-CH" dirty="0">
                <a:latin typeface="Arial" panose="020B0604020202020204" pitchFamily="34" charset="0"/>
                <a:cs typeface="Arial" panose="020B0604020202020204" pitchFamily="34" charset="0"/>
              </a:rPr>
              <a:t>Chromaticity measurement and correction</a:t>
            </a:r>
          </a:p>
        </p:txBody>
      </p:sp>
      <p:sp>
        <p:nvSpPr>
          <p:cNvPr id="5" name="Slide Number Placeholder 4">
            <a:extLst>
              <a:ext uri="{FF2B5EF4-FFF2-40B4-BE49-F238E27FC236}">
                <a16:creationId xmlns:a16="http://schemas.microsoft.com/office/drawing/2014/main" id="{E949421B-18E3-1A47-385F-15B8D01B1B94}"/>
              </a:ext>
            </a:extLst>
          </p:cNvPr>
          <p:cNvSpPr>
            <a:spLocks noGrp="1"/>
          </p:cNvSpPr>
          <p:nvPr>
            <p:ph type="sldNum" sz="quarter" idx="12"/>
          </p:nvPr>
        </p:nvSpPr>
        <p:spPr/>
        <p:txBody>
          <a:bodyPr/>
          <a:lstStyle/>
          <a:p>
            <a:r>
              <a:rPr lang="en-US" dirty="0"/>
              <a:t>13</a:t>
            </a:r>
            <a:endParaRPr lang="el-GR" dirty="0"/>
          </a:p>
        </p:txBody>
      </p:sp>
      <mc:AlternateContent xmlns:mc="http://schemas.openxmlformats.org/markup-compatibility/2006">
        <mc:Choice xmlns:a14="http://schemas.microsoft.com/office/drawing/2010/main" Requires="a14">
          <p:sp>
            <p:nvSpPr>
              <p:cNvPr id="6" name="Alternative Process 5">
                <a:extLst>
                  <a:ext uri="{FF2B5EF4-FFF2-40B4-BE49-F238E27FC236}">
                    <a16:creationId xmlns:a16="http://schemas.microsoft.com/office/drawing/2014/main" id="{738BFD66-CBBE-27A5-B821-811F73CDFD27}"/>
                  </a:ext>
                </a:extLst>
              </p:cNvPr>
              <p:cNvSpPr/>
              <p:nvPr/>
            </p:nvSpPr>
            <p:spPr>
              <a:xfrm>
                <a:off x="962438" y="816627"/>
                <a:ext cx="3738564" cy="1489841"/>
              </a:xfrm>
              <a:prstGeom prst="flowChartAlternateProcess">
                <a:avLst/>
              </a:prstGeom>
              <a:solidFill>
                <a:schemeClr val="accent5">
                  <a:lumMod val="40000"/>
                  <a:lumOff val="60000"/>
                </a:schemeClr>
              </a:solidFill>
              <a:ln w="38100">
                <a:solidFill>
                  <a:srgbClr val="002060"/>
                </a:solidFill>
              </a:ln>
              <a:effectLst>
                <a:outerShdw blurRad="50800" dist="38100" dir="13500000" algn="b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H" sz="2000" b="1" dirty="0">
                    <a:solidFill>
                      <a:srgbClr val="002060"/>
                    </a:solidFill>
                    <a:latin typeface="Arial" panose="020B0604020202020204" pitchFamily="34" charset="0"/>
                    <a:cs typeface="Arial" panose="020B0604020202020204" pitchFamily="34" charset="0"/>
                  </a:rPr>
                  <a:t>Chromaticity</a:t>
                </a:r>
              </a:p>
              <a:p>
                <a:pPr algn="ctr"/>
                <a:endParaRPr lang="en-CH" dirty="0">
                  <a:solidFill>
                    <a:srgbClr val="002060"/>
                  </a:solidFill>
                  <a:latin typeface="Arial" panose="020B0604020202020204" pitchFamily="34" charset="0"/>
                  <a:cs typeface="Arial" panose="020B0604020202020204" pitchFamily="34" charset="0"/>
                </a:endParaRPr>
              </a:p>
              <a:p>
                <a:pPr algn="ctr"/>
                <a14:m>
                  <m:oMath xmlns:m="http://schemas.openxmlformats.org/officeDocument/2006/math">
                    <m:r>
                      <a:rPr lang="en-US" b="0" i="1" smtClean="0">
                        <a:solidFill>
                          <a:srgbClr val="002060"/>
                        </a:solidFill>
                        <a:latin typeface="Cambria Math" panose="02040503050406030204" pitchFamily="18" charset="0"/>
                      </a:rPr>
                      <m:t>𝜉</m:t>
                    </m:r>
                    <m:r>
                      <a:rPr lang="en-US" b="0" i="1" smtClean="0">
                        <a:solidFill>
                          <a:srgbClr val="002060"/>
                        </a:solidFill>
                        <a:latin typeface="Cambria Math" panose="02040503050406030204" pitchFamily="18" charset="0"/>
                      </a:rPr>
                      <m:t>=</m:t>
                    </m:r>
                    <m:f>
                      <m:fPr>
                        <m:ctrlPr>
                          <a:rPr lang="en-US" b="0" i="1" smtClean="0">
                            <a:solidFill>
                              <a:srgbClr val="002060"/>
                            </a:solidFill>
                            <a:latin typeface="Cambria Math" panose="02040503050406030204" pitchFamily="18" charset="0"/>
                          </a:rPr>
                        </m:ctrlPr>
                      </m:fPr>
                      <m:num>
                        <m:r>
                          <m:rPr>
                            <m:lit/>
                          </m:rPr>
                          <a:rPr lang="en-US" b="0" i="1" smtClean="0">
                            <a:solidFill>
                              <a:srgbClr val="002060"/>
                            </a:solidFill>
                            <a:latin typeface="Cambria Math" panose="02040503050406030204" pitchFamily="18" charset="0"/>
                          </a:rPr>
                          <m:t> </m:t>
                        </m:r>
                        <m:r>
                          <a:rPr lang="en-US" b="0" i="1" smtClean="0">
                            <a:solidFill>
                              <a:srgbClr val="002060"/>
                            </a:solidFill>
                            <a:latin typeface="Cambria Math" panose="02040503050406030204" pitchFamily="18" charset="0"/>
                          </a:rPr>
                          <m:t>𝛿</m:t>
                        </m:r>
                        <m:r>
                          <a:rPr lang="en-US" b="0" i="1" smtClean="0">
                            <a:solidFill>
                              <a:srgbClr val="002060"/>
                            </a:solidFill>
                            <a:latin typeface="Cambria Math" panose="02040503050406030204" pitchFamily="18" charset="0"/>
                          </a:rPr>
                          <m:t>𝑄</m:t>
                        </m:r>
                      </m:num>
                      <m:den>
                        <m:r>
                          <a:rPr lang="en-US" b="0" i="1" smtClean="0">
                            <a:solidFill>
                              <a:srgbClr val="002060"/>
                            </a:solidFill>
                            <a:latin typeface="Cambria Math" panose="02040503050406030204" pitchFamily="18" charset="0"/>
                          </a:rPr>
                          <m:t>(</m:t>
                        </m:r>
                        <m:r>
                          <a:rPr lang="en-US" b="0" i="1" smtClean="0">
                            <a:solidFill>
                              <a:srgbClr val="002060"/>
                            </a:solidFill>
                            <a:latin typeface="Cambria Math" panose="02040503050406030204" pitchFamily="18" charset="0"/>
                          </a:rPr>
                          <m:t>𝛿</m:t>
                        </m:r>
                        <m:r>
                          <a:rPr lang="en-US" b="0" i="1" smtClean="0">
                            <a:solidFill>
                              <a:srgbClr val="002060"/>
                            </a:solidFill>
                            <a:latin typeface="Cambria Math" panose="02040503050406030204" pitchFamily="18" charset="0"/>
                          </a:rPr>
                          <m:t>𝑝</m:t>
                        </m:r>
                        <m:r>
                          <a:rPr lang="en-US" b="0" i="1" smtClean="0">
                            <a:solidFill>
                              <a:srgbClr val="002060"/>
                            </a:solidFill>
                            <a:latin typeface="Cambria Math" panose="02040503050406030204" pitchFamily="18" charset="0"/>
                          </a:rPr>
                          <m:t>/</m:t>
                        </m:r>
                        <m:r>
                          <a:rPr lang="en-US" b="0" i="1" smtClean="0">
                            <a:solidFill>
                              <a:srgbClr val="002060"/>
                            </a:solidFill>
                            <a:latin typeface="Cambria Math" panose="02040503050406030204" pitchFamily="18" charset="0"/>
                          </a:rPr>
                          <m:t>𝑝</m:t>
                        </m:r>
                        <m:r>
                          <a:rPr lang="en-US" b="0" i="1" smtClean="0">
                            <a:solidFill>
                              <a:srgbClr val="002060"/>
                            </a:solidFill>
                            <a:latin typeface="Cambria Math" panose="02040503050406030204" pitchFamily="18" charset="0"/>
                          </a:rPr>
                          <m:t>)</m:t>
                        </m:r>
                      </m:den>
                    </m:f>
                  </m:oMath>
                </a14:m>
                <a:r>
                  <a:rPr lang="en-CH" dirty="0">
                    <a:solidFill>
                      <a:srgbClr val="002060"/>
                    </a:solidFill>
                    <a:latin typeface="Arial" panose="020B0604020202020204" pitchFamily="34" charset="0"/>
                    <a:cs typeface="Arial" panose="020B0604020202020204" pitchFamily="34" charset="0"/>
                  </a:rPr>
                  <a:t> or </a:t>
                </a:r>
                <a14:m>
                  <m:oMath xmlns:m="http://schemas.openxmlformats.org/officeDocument/2006/math">
                    <m:sSup>
                      <m:sSupPr>
                        <m:ctrlPr>
                          <a:rPr lang="en-US" b="0" i="1" smtClean="0">
                            <a:solidFill>
                              <a:srgbClr val="002060"/>
                            </a:solidFill>
                            <a:latin typeface="Cambria Math" panose="02040503050406030204" pitchFamily="18" charset="0"/>
                          </a:rPr>
                        </m:ctrlPr>
                      </m:sSupPr>
                      <m:e>
                        <m:r>
                          <a:rPr lang="en-US" b="0" i="1" smtClean="0">
                            <a:solidFill>
                              <a:srgbClr val="002060"/>
                            </a:solidFill>
                            <a:latin typeface="Cambria Math" panose="02040503050406030204" pitchFamily="18" charset="0"/>
                          </a:rPr>
                          <m:t>𝑄</m:t>
                        </m:r>
                      </m:e>
                      <m:sup>
                        <m:r>
                          <a:rPr lang="en-US" b="0" i="1" smtClean="0">
                            <a:solidFill>
                              <a:srgbClr val="002060"/>
                            </a:solidFill>
                            <a:latin typeface="Cambria Math" panose="02040503050406030204" pitchFamily="18" charset="0"/>
                          </a:rPr>
                          <m:t>′</m:t>
                        </m:r>
                      </m:sup>
                    </m:sSup>
                    <m:r>
                      <a:rPr lang="en-US" b="0" i="1" smtClean="0">
                        <a:solidFill>
                          <a:srgbClr val="002060"/>
                        </a:solidFill>
                        <a:latin typeface="Cambria Math" panose="02040503050406030204" pitchFamily="18" charset="0"/>
                      </a:rPr>
                      <m:t>=</m:t>
                    </m:r>
                    <m:f>
                      <m:fPr>
                        <m:ctrlPr>
                          <a:rPr lang="en-US" b="0" i="1" smtClean="0">
                            <a:solidFill>
                              <a:srgbClr val="002060"/>
                            </a:solidFill>
                            <a:latin typeface="Cambria Math" panose="02040503050406030204" pitchFamily="18" charset="0"/>
                          </a:rPr>
                        </m:ctrlPr>
                      </m:fPr>
                      <m:num>
                        <m:r>
                          <a:rPr lang="en-US" b="0" i="1" smtClean="0">
                            <a:solidFill>
                              <a:srgbClr val="002060"/>
                            </a:solidFill>
                            <a:latin typeface="Cambria Math" panose="02040503050406030204" pitchFamily="18" charset="0"/>
                          </a:rPr>
                          <m:t>(</m:t>
                        </m:r>
                        <m:r>
                          <a:rPr lang="en-US" b="0" i="1" smtClean="0">
                            <a:solidFill>
                              <a:srgbClr val="002060"/>
                            </a:solidFill>
                            <a:latin typeface="Cambria Math" panose="02040503050406030204" pitchFamily="18" charset="0"/>
                          </a:rPr>
                          <m:t>𝛿</m:t>
                        </m:r>
                        <m:r>
                          <a:rPr lang="en-US" b="0" i="1" smtClean="0">
                            <a:solidFill>
                              <a:srgbClr val="002060"/>
                            </a:solidFill>
                            <a:latin typeface="Cambria Math" panose="02040503050406030204" pitchFamily="18" charset="0"/>
                          </a:rPr>
                          <m:t>𝑄</m:t>
                        </m:r>
                        <m:r>
                          <a:rPr lang="en-US" b="0" i="1" smtClean="0">
                            <a:solidFill>
                              <a:srgbClr val="002060"/>
                            </a:solidFill>
                            <a:latin typeface="Cambria Math" panose="02040503050406030204" pitchFamily="18" charset="0"/>
                          </a:rPr>
                          <m:t>/</m:t>
                        </m:r>
                        <m:r>
                          <a:rPr lang="en-US" b="0" i="1" smtClean="0">
                            <a:solidFill>
                              <a:srgbClr val="002060"/>
                            </a:solidFill>
                            <a:latin typeface="Cambria Math" panose="02040503050406030204" pitchFamily="18" charset="0"/>
                          </a:rPr>
                          <m:t>𝑄</m:t>
                        </m:r>
                        <m:r>
                          <a:rPr lang="en-US" b="0" i="1" smtClean="0">
                            <a:solidFill>
                              <a:srgbClr val="002060"/>
                            </a:solidFill>
                            <a:latin typeface="Cambria Math" panose="02040503050406030204" pitchFamily="18" charset="0"/>
                          </a:rPr>
                          <m:t>)</m:t>
                        </m:r>
                      </m:num>
                      <m:den>
                        <m:r>
                          <a:rPr lang="en-US" b="0" i="1" smtClean="0">
                            <a:solidFill>
                              <a:srgbClr val="002060"/>
                            </a:solidFill>
                            <a:latin typeface="Cambria Math" panose="02040503050406030204" pitchFamily="18" charset="0"/>
                          </a:rPr>
                          <m:t>(</m:t>
                        </m:r>
                        <m:r>
                          <a:rPr lang="en-US" b="0" i="1" smtClean="0">
                            <a:solidFill>
                              <a:srgbClr val="002060"/>
                            </a:solidFill>
                            <a:latin typeface="Cambria Math" panose="02040503050406030204" pitchFamily="18" charset="0"/>
                          </a:rPr>
                          <m:t>𝛿</m:t>
                        </m:r>
                        <m:r>
                          <a:rPr lang="en-US" b="0" i="1" smtClean="0">
                            <a:solidFill>
                              <a:srgbClr val="002060"/>
                            </a:solidFill>
                            <a:latin typeface="Cambria Math" panose="02040503050406030204" pitchFamily="18" charset="0"/>
                          </a:rPr>
                          <m:t>𝑝</m:t>
                        </m:r>
                        <m:r>
                          <a:rPr lang="en-US" b="0" i="1" smtClean="0">
                            <a:solidFill>
                              <a:srgbClr val="002060"/>
                            </a:solidFill>
                            <a:latin typeface="Cambria Math" panose="02040503050406030204" pitchFamily="18" charset="0"/>
                          </a:rPr>
                          <m:t>/</m:t>
                        </m:r>
                        <m:r>
                          <a:rPr lang="en-US" b="0" i="1" smtClean="0">
                            <a:solidFill>
                              <a:srgbClr val="002060"/>
                            </a:solidFill>
                            <a:latin typeface="Cambria Math" panose="02040503050406030204" pitchFamily="18" charset="0"/>
                          </a:rPr>
                          <m:t>𝑝</m:t>
                        </m:r>
                        <m:r>
                          <a:rPr lang="en-US" b="0" i="1" smtClean="0">
                            <a:solidFill>
                              <a:srgbClr val="002060"/>
                            </a:solidFill>
                            <a:latin typeface="Cambria Math" panose="02040503050406030204" pitchFamily="18" charset="0"/>
                          </a:rPr>
                          <m:t>)</m:t>
                        </m:r>
                      </m:den>
                    </m:f>
                  </m:oMath>
                </a14:m>
                <a:endParaRPr lang="en-CH" dirty="0">
                  <a:solidFill>
                    <a:srgbClr val="002060"/>
                  </a:solidFill>
                  <a:latin typeface="Arial" panose="020B0604020202020204" pitchFamily="34" charset="0"/>
                  <a:cs typeface="Arial" panose="020B0604020202020204" pitchFamily="34" charset="0"/>
                </a:endParaRPr>
              </a:p>
            </p:txBody>
          </p:sp>
        </mc:Choice>
        <mc:Fallback>
          <p:sp>
            <p:nvSpPr>
              <p:cNvPr id="6" name="Alternative Process 5">
                <a:extLst>
                  <a:ext uri="{FF2B5EF4-FFF2-40B4-BE49-F238E27FC236}">
                    <a16:creationId xmlns:a16="http://schemas.microsoft.com/office/drawing/2014/main" id="{738BFD66-CBBE-27A5-B821-811F73CDFD27}"/>
                  </a:ext>
                </a:extLst>
              </p:cNvPr>
              <p:cNvSpPr>
                <a:spLocks noRot="1" noChangeAspect="1" noMove="1" noResize="1" noEditPoints="1" noAdjustHandles="1" noChangeArrowheads="1" noChangeShapeType="1" noTextEdit="1"/>
              </p:cNvSpPr>
              <p:nvPr/>
            </p:nvSpPr>
            <p:spPr>
              <a:xfrm>
                <a:off x="962438" y="816627"/>
                <a:ext cx="3738564" cy="1489841"/>
              </a:xfrm>
              <a:prstGeom prst="flowChartAlternateProcess">
                <a:avLst/>
              </a:prstGeom>
              <a:blipFill>
                <a:blip r:embed="rId2"/>
                <a:stretch>
                  <a:fillRect/>
                </a:stretch>
              </a:blipFill>
              <a:ln w="38100">
                <a:solidFill>
                  <a:srgbClr val="002060"/>
                </a:solidFill>
              </a:ln>
              <a:effectLst>
                <a:outerShdw blurRad="50800" dist="38100" dir="13500000" algn="br" rotWithShape="0">
                  <a:prstClr val="black">
                    <a:alpha val="40000"/>
                  </a:prstClr>
                </a:outerShdw>
              </a:effectLst>
            </p:spPr>
            <p:txBody>
              <a:bodyPr/>
              <a:lstStyle/>
              <a:p>
                <a:r>
                  <a:rPr lang="en-CH">
                    <a:noFill/>
                  </a:rPr>
                  <a:t> </a:t>
                </a:r>
              </a:p>
            </p:txBody>
          </p:sp>
        </mc:Fallback>
      </mc:AlternateContent>
      <mc:AlternateContent xmlns:mc="http://schemas.openxmlformats.org/markup-compatibility/2006">
        <mc:Choice xmlns:a14="http://schemas.microsoft.com/office/drawing/2010/main" Requires="a14">
          <p:sp>
            <p:nvSpPr>
              <p:cNvPr id="7" name="Alternative Process 6">
                <a:extLst>
                  <a:ext uri="{FF2B5EF4-FFF2-40B4-BE49-F238E27FC236}">
                    <a16:creationId xmlns:a16="http://schemas.microsoft.com/office/drawing/2014/main" id="{869F9D4F-FB4B-CABD-0DAC-9BAFC0C8FA62}"/>
                  </a:ext>
                </a:extLst>
              </p:cNvPr>
              <p:cNvSpPr/>
              <p:nvPr/>
            </p:nvSpPr>
            <p:spPr>
              <a:xfrm>
                <a:off x="436658" y="2654895"/>
                <a:ext cx="4790124" cy="1973833"/>
              </a:xfrm>
              <a:prstGeom prst="flowChartAlternateProcess">
                <a:avLst/>
              </a:prstGeom>
              <a:solidFill>
                <a:schemeClr val="accent5">
                  <a:lumMod val="40000"/>
                  <a:lumOff val="60000"/>
                </a:schemeClr>
              </a:solidFill>
              <a:ln w="38100">
                <a:solidFill>
                  <a:srgbClr val="002060"/>
                </a:solidFill>
              </a:ln>
              <a:effectLst>
                <a:outerShdw blurRad="50800" dist="38100" dir="13500000" algn="b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H" sz="2000" dirty="0">
                    <a:solidFill>
                      <a:srgbClr val="002060"/>
                    </a:solidFill>
                    <a:latin typeface="Arial" panose="020B0604020202020204" pitchFamily="34" charset="0"/>
                    <a:cs typeface="Arial" panose="020B0604020202020204" pitchFamily="34" charset="0"/>
                  </a:rPr>
                  <a:t>Chromaticity is measured by measuring the tune shift for different radial steerings.</a:t>
                </a:r>
              </a:p>
              <a:p>
                <a:pPr algn="ctr"/>
                <a:endParaRPr lang="en-CH" dirty="0">
                  <a:solidFill>
                    <a:srgbClr val="002060"/>
                  </a:solidFill>
                  <a:latin typeface="Arial" panose="020B0604020202020204" pitchFamily="34" charset="0"/>
                  <a:cs typeface="Arial" panose="020B0604020202020204" pitchFamily="34" charset="0"/>
                </a:endParaRPr>
              </a:p>
              <a:p>
                <a:pPr algn="ctr"/>
                <a14:m>
                  <m:oMath xmlns:m="http://schemas.openxmlformats.org/officeDocument/2006/math">
                    <m:f>
                      <m:fPr>
                        <m:ctrlPr>
                          <a:rPr lang="en-US" b="0" i="1" smtClean="0">
                            <a:solidFill>
                              <a:srgbClr val="002060"/>
                            </a:solidFill>
                            <a:latin typeface="Cambria Math" panose="02040503050406030204" pitchFamily="18" charset="0"/>
                          </a:rPr>
                        </m:ctrlPr>
                      </m:fPr>
                      <m:num>
                        <m:r>
                          <a:rPr lang="en-US" b="0" i="1" smtClean="0">
                            <a:solidFill>
                              <a:srgbClr val="002060"/>
                            </a:solidFill>
                            <a:latin typeface="Cambria Math" panose="02040503050406030204" pitchFamily="18" charset="0"/>
                          </a:rPr>
                          <m:t>𝛿</m:t>
                        </m:r>
                        <m:r>
                          <a:rPr lang="en-US" b="0" i="1" smtClean="0">
                            <a:solidFill>
                              <a:srgbClr val="002060"/>
                            </a:solidFill>
                            <a:latin typeface="Cambria Math" panose="02040503050406030204" pitchFamily="18" charset="0"/>
                          </a:rPr>
                          <m:t>𝑝</m:t>
                        </m:r>
                      </m:num>
                      <m:den>
                        <m:r>
                          <a:rPr lang="en-US" b="0" i="1" smtClean="0">
                            <a:solidFill>
                              <a:srgbClr val="002060"/>
                            </a:solidFill>
                            <a:latin typeface="Cambria Math" panose="02040503050406030204" pitchFamily="18" charset="0"/>
                          </a:rPr>
                          <m:t>𝑝</m:t>
                        </m:r>
                      </m:den>
                    </m:f>
                    <m:r>
                      <a:rPr lang="en-US" b="0" i="1" smtClean="0">
                        <a:solidFill>
                          <a:srgbClr val="002060"/>
                        </a:solidFill>
                        <a:latin typeface="Cambria Math" panose="02040503050406030204" pitchFamily="18" charset="0"/>
                      </a:rPr>
                      <m:t>=</m:t>
                    </m:r>
                    <m:f>
                      <m:fPr>
                        <m:ctrlPr>
                          <a:rPr lang="en-US" b="0" i="1" smtClean="0">
                            <a:solidFill>
                              <a:srgbClr val="002060"/>
                            </a:solidFill>
                            <a:latin typeface="Cambria Math" panose="02040503050406030204" pitchFamily="18" charset="0"/>
                          </a:rPr>
                        </m:ctrlPr>
                      </m:fPr>
                      <m:num>
                        <m:r>
                          <a:rPr lang="en-US" b="0" i="1" smtClean="0">
                            <a:solidFill>
                              <a:srgbClr val="002060"/>
                            </a:solidFill>
                            <a:latin typeface="Cambria Math" panose="02040503050406030204" pitchFamily="18" charset="0"/>
                          </a:rPr>
                          <m:t>1</m:t>
                        </m:r>
                      </m:num>
                      <m:den>
                        <m:r>
                          <a:rPr lang="en-US" b="0" i="1" smtClean="0">
                            <a:solidFill>
                              <a:srgbClr val="002060"/>
                            </a:solidFill>
                            <a:latin typeface="Cambria Math" panose="02040503050406030204" pitchFamily="18" charset="0"/>
                          </a:rPr>
                          <m:t>𝜂</m:t>
                        </m:r>
                      </m:den>
                    </m:f>
                    <m:f>
                      <m:fPr>
                        <m:ctrlPr>
                          <a:rPr lang="en-US" b="0" i="1" smtClean="0">
                            <a:solidFill>
                              <a:srgbClr val="002060"/>
                            </a:solidFill>
                            <a:latin typeface="Cambria Math" panose="02040503050406030204" pitchFamily="18" charset="0"/>
                          </a:rPr>
                        </m:ctrlPr>
                      </m:fPr>
                      <m:num>
                        <m:r>
                          <a:rPr lang="en-US" b="0" i="1" smtClean="0">
                            <a:solidFill>
                              <a:srgbClr val="002060"/>
                            </a:solidFill>
                            <a:latin typeface="Cambria Math" panose="02040503050406030204" pitchFamily="18" charset="0"/>
                          </a:rPr>
                          <m:t>𝛿</m:t>
                        </m:r>
                        <m:sSub>
                          <m:sSubPr>
                            <m:ctrlPr>
                              <a:rPr lang="en-US" b="0" i="1" smtClean="0">
                                <a:solidFill>
                                  <a:srgbClr val="002060"/>
                                </a:solidFill>
                                <a:latin typeface="Cambria Math" panose="02040503050406030204" pitchFamily="18" charset="0"/>
                              </a:rPr>
                            </m:ctrlPr>
                          </m:sSubPr>
                          <m:e>
                            <m:r>
                              <a:rPr lang="en-US" b="0" i="1" smtClean="0">
                                <a:solidFill>
                                  <a:srgbClr val="002060"/>
                                </a:solidFill>
                                <a:latin typeface="Cambria Math" panose="02040503050406030204" pitchFamily="18" charset="0"/>
                              </a:rPr>
                              <m:t>𝑓</m:t>
                            </m:r>
                          </m:e>
                          <m:sub>
                            <m:r>
                              <a:rPr lang="en-US" b="0" i="1" smtClean="0">
                                <a:solidFill>
                                  <a:srgbClr val="002060"/>
                                </a:solidFill>
                                <a:latin typeface="Cambria Math" panose="02040503050406030204" pitchFamily="18" charset="0"/>
                              </a:rPr>
                              <m:t>𝑟𝑒𝑣</m:t>
                            </m:r>
                          </m:sub>
                        </m:sSub>
                      </m:num>
                      <m:den>
                        <m:sSub>
                          <m:sSubPr>
                            <m:ctrlPr>
                              <a:rPr lang="en-US" b="0" i="1" smtClean="0">
                                <a:solidFill>
                                  <a:srgbClr val="002060"/>
                                </a:solidFill>
                                <a:latin typeface="Cambria Math" panose="02040503050406030204" pitchFamily="18" charset="0"/>
                              </a:rPr>
                            </m:ctrlPr>
                          </m:sSubPr>
                          <m:e>
                            <m:r>
                              <a:rPr lang="en-US" b="0" i="1" smtClean="0">
                                <a:solidFill>
                                  <a:srgbClr val="002060"/>
                                </a:solidFill>
                                <a:latin typeface="Cambria Math" panose="02040503050406030204" pitchFamily="18" charset="0"/>
                              </a:rPr>
                              <m:t>𝑓</m:t>
                            </m:r>
                          </m:e>
                          <m:sub>
                            <m:r>
                              <a:rPr lang="en-US" b="0" i="1" smtClean="0">
                                <a:solidFill>
                                  <a:srgbClr val="002060"/>
                                </a:solidFill>
                                <a:latin typeface="Cambria Math" panose="02040503050406030204" pitchFamily="18" charset="0"/>
                              </a:rPr>
                              <m:t>𝑟𝑒𝑣</m:t>
                            </m:r>
                          </m:sub>
                        </m:sSub>
                      </m:den>
                    </m:f>
                  </m:oMath>
                </a14:m>
                <a:r>
                  <a:rPr lang="en-CH" dirty="0">
                    <a:solidFill>
                      <a:srgbClr val="002060"/>
                    </a:solidFill>
                    <a:latin typeface="Arial" panose="020B0604020202020204" pitchFamily="34" charset="0"/>
                    <a:cs typeface="Arial" panose="020B0604020202020204" pitchFamily="34" charset="0"/>
                  </a:rPr>
                  <a:t>, where </a:t>
                </a:r>
                <a14:m>
                  <m:oMath xmlns:m="http://schemas.openxmlformats.org/officeDocument/2006/math">
                    <m:r>
                      <a:rPr lang="en-US" b="0" i="1" smtClean="0">
                        <a:solidFill>
                          <a:srgbClr val="002060"/>
                        </a:solidFill>
                        <a:latin typeface="Cambria Math" panose="02040503050406030204" pitchFamily="18" charset="0"/>
                      </a:rPr>
                      <m:t>𝜂</m:t>
                    </m:r>
                  </m:oMath>
                </a14:m>
                <a:r>
                  <a:rPr lang="en-CH" dirty="0">
                    <a:solidFill>
                      <a:srgbClr val="002060"/>
                    </a:solidFill>
                    <a:latin typeface="Arial" panose="020B0604020202020204" pitchFamily="34" charset="0"/>
                    <a:cs typeface="Arial" panose="020B0604020202020204" pitchFamily="34" charset="0"/>
                  </a:rPr>
                  <a:t> the phase slippage factor and </a:t>
                </a:r>
                <a14:m>
                  <m:oMath xmlns:m="http://schemas.openxmlformats.org/officeDocument/2006/math">
                    <m:sSub>
                      <m:sSubPr>
                        <m:ctrlPr>
                          <a:rPr lang="en-US" b="0" i="1" smtClean="0">
                            <a:solidFill>
                              <a:srgbClr val="002060"/>
                            </a:solidFill>
                            <a:latin typeface="Cambria Math" panose="02040503050406030204" pitchFamily="18" charset="0"/>
                          </a:rPr>
                        </m:ctrlPr>
                      </m:sSubPr>
                      <m:e>
                        <m:r>
                          <a:rPr lang="en-US" b="0" i="1" smtClean="0">
                            <a:solidFill>
                              <a:srgbClr val="002060"/>
                            </a:solidFill>
                            <a:latin typeface="Cambria Math" panose="02040503050406030204" pitchFamily="18" charset="0"/>
                          </a:rPr>
                          <m:t>𝑓</m:t>
                        </m:r>
                      </m:e>
                      <m:sub>
                        <m:r>
                          <a:rPr lang="en-US" b="0" i="1" smtClean="0">
                            <a:solidFill>
                              <a:srgbClr val="002060"/>
                            </a:solidFill>
                            <a:latin typeface="Cambria Math" panose="02040503050406030204" pitchFamily="18" charset="0"/>
                          </a:rPr>
                          <m:t>𝑅𝐹</m:t>
                        </m:r>
                      </m:sub>
                    </m:sSub>
                    <m:r>
                      <a:rPr lang="en-US" b="0" i="1" smtClean="0">
                        <a:solidFill>
                          <a:srgbClr val="002060"/>
                        </a:solidFill>
                        <a:latin typeface="Cambria Math" panose="02040503050406030204" pitchFamily="18" charset="0"/>
                      </a:rPr>
                      <m:t>=</m:t>
                    </m:r>
                    <m:r>
                      <a:rPr lang="en-US" b="0" i="1" smtClean="0">
                        <a:solidFill>
                          <a:srgbClr val="002060"/>
                        </a:solidFill>
                        <a:latin typeface="Cambria Math" panose="02040503050406030204" pitchFamily="18" charset="0"/>
                      </a:rPr>
                      <m:t>h</m:t>
                    </m:r>
                    <m:sSub>
                      <m:sSubPr>
                        <m:ctrlPr>
                          <a:rPr lang="en-US" b="0" i="1" smtClean="0">
                            <a:solidFill>
                              <a:srgbClr val="002060"/>
                            </a:solidFill>
                            <a:latin typeface="Cambria Math" panose="02040503050406030204" pitchFamily="18" charset="0"/>
                          </a:rPr>
                        </m:ctrlPr>
                      </m:sSubPr>
                      <m:e>
                        <m:r>
                          <a:rPr lang="en-US" b="0" i="1" smtClean="0">
                            <a:solidFill>
                              <a:srgbClr val="002060"/>
                            </a:solidFill>
                            <a:latin typeface="Cambria Math" panose="02040503050406030204" pitchFamily="18" charset="0"/>
                          </a:rPr>
                          <m:t>𝑓</m:t>
                        </m:r>
                      </m:e>
                      <m:sub>
                        <m:r>
                          <a:rPr lang="en-US" b="0" i="1" smtClean="0">
                            <a:solidFill>
                              <a:srgbClr val="002060"/>
                            </a:solidFill>
                            <a:latin typeface="Cambria Math" panose="02040503050406030204" pitchFamily="18" charset="0"/>
                          </a:rPr>
                          <m:t>𝑟𝑒𝑣</m:t>
                        </m:r>
                      </m:sub>
                    </m:sSub>
                  </m:oMath>
                </a14:m>
                <a:endParaRPr lang="en-CH" dirty="0">
                  <a:solidFill>
                    <a:srgbClr val="002060"/>
                  </a:solidFill>
                  <a:latin typeface="Arial" panose="020B0604020202020204" pitchFamily="34" charset="0"/>
                  <a:cs typeface="Arial" panose="020B0604020202020204" pitchFamily="34" charset="0"/>
                </a:endParaRPr>
              </a:p>
            </p:txBody>
          </p:sp>
        </mc:Choice>
        <mc:Fallback>
          <p:sp>
            <p:nvSpPr>
              <p:cNvPr id="7" name="Alternative Process 6">
                <a:extLst>
                  <a:ext uri="{FF2B5EF4-FFF2-40B4-BE49-F238E27FC236}">
                    <a16:creationId xmlns:a16="http://schemas.microsoft.com/office/drawing/2014/main" id="{869F9D4F-FB4B-CABD-0DAC-9BAFC0C8FA62}"/>
                  </a:ext>
                </a:extLst>
              </p:cNvPr>
              <p:cNvSpPr>
                <a:spLocks noRot="1" noChangeAspect="1" noMove="1" noResize="1" noEditPoints="1" noAdjustHandles="1" noChangeArrowheads="1" noChangeShapeType="1" noTextEdit="1"/>
              </p:cNvSpPr>
              <p:nvPr/>
            </p:nvSpPr>
            <p:spPr>
              <a:xfrm>
                <a:off x="436658" y="2654895"/>
                <a:ext cx="4790124" cy="1973833"/>
              </a:xfrm>
              <a:prstGeom prst="flowChartAlternateProcess">
                <a:avLst/>
              </a:prstGeom>
              <a:blipFill>
                <a:blip r:embed="rId3"/>
                <a:stretch>
                  <a:fillRect/>
                </a:stretch>
              </a:blipFill>
              <a:ln w="38100">
                <a:solidFill>
                  <a:srgbClr val="002060"/>
                </a:solidFill>
              </a:ln>
              <a:effectLst>
                <a:outerShdw blurRad="50800" dist="38100" dir="13500000" algn="br" rotWithShape="0">
                  <a:prstClr val="black">
                    <a:alpha val="40000"/>
                  </a:prstClr>
                </a:outerShdw>
              </a:effectLst>
            </p:spPr>
            <p:txBody>
              <a:bodyPr/>
              <a:lstStyle/>
              <a:p>
                <a:r>
                  <a:rPr lang="en-CH">
                    <a:noFill/>
                  </a:rPr>
                  <a:t> </a:t>
                </a:r>
              </a:p>
            </p:txBody>
          </p:sp>
        </mc:Fallback>
      </mc:AlternateContent>
      <p:pic>
        <p:nvPicPr>
          <p:cNvPr id="8" name="Picture 7">
            <a:extLst>
              <a:ext uri="{FF2B5EF4-FFF2-40B4-BE49-F238E27FC236}">
                <a16:creationId xmlns:a16="http://schemas.microsoft.com/office/drawing/2014/main" id="{B39C75B9-4AFB-D4DB-3D0F-B0EE4032BD9B}"/>
              </a:ext>
            </a:extLst>
          </p:cNvPr>
          <p:cNvPicPr>
            <a:picLocks noChangeAspect="1"/>
          </p:cNvPicPr>
          <p:nvPr/>
        </p:nvPicPr>
        <p:blipFill>
          <a:blip r:embed="rId4"/>
          <a:stretch>
            <a:fillRect/>
          </a:stretch>
        </p:blipFill>
        <p:spPr>
          <a:xfrm>
            <a:off x="6185869" y="669054"/>
            <a:ext cx="5155362" cy="5868338"/>
          </a:xfrm>
          <a:prstGeom prst="rect">
            <a:avLst/>
          </a:prstGeom>
        </p:spPr>
      </p:pic>
      <p:sp>
        <p:nvSpPr>
          <p:cNvPr id="9" name="Alternative Process 8">
            <a:extLst>
              <a:ext uri="{FF2B5EF4-FFF2-40B4-BE49-F238E27FC236}">
                <a16:creationId xmlns:a16="http://schemas.microsoft.com/office/drawing/2014/main" id="{A0B3A18D-3105-E6A0-B974-BC32967A496B}"/>
              </a:ext>
            </a:extLst>
          </p:cNvPr>
          <p:cNvSpPr/>
          <p:nvPr/>
        </p:nvSpPr>
        <p:spPr>
          <a:xfrm>
            <a:off x="436658" y="4994169"/>
            <a:ext cx="4790124" cy="1499615"/>
          </a:xfrm>
          <a:prstGeom prst="flowChartAlternateProcess">
            <a:avLst/>
          </a:prstGeom>
          <a:solidFill>
            <a:schemeClr val="accent5">
              <a:lumMod val="40000"/>
              <a:lumOff val="60000"/>
            </a:schemeClr>
          </a:solidFill>
          <a:ln w="38100">
            <a:solidFill>
              <a:srgbClr val="002060"/>
            </a:solidFill>
          </a:ln>
          <a:effectLst>
            <a:outerShdw blurRad="50800" dist="38100" dir="13500000" algn="b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H" dirty="0">
                <a:solidFill>
                  <a:srgbClr val="002060"/>
                </a:solidFill>
                <a:latin typeface="Arial" panose="020B0604020202020204" pitchFamily="34" charset="0"/>
                <a:cs typeface="Arial" panose="020B0604020202020204" pitchFamily="34" charset="0"/>
              </a:rPr>
              <a:t>Chromaticity is very close to the model. MAD-X can be used to find the sextupole strength to compensate it. </a:t>
            </a:r>
          </a:p>
        </p:txBody>
      </p:sp>
      <p:sp>
        <p:nvSpPr>
          <p:cNvPr id="3" name="TextBox 2">
            <a:extLst>
              <a:ext uri="{FF2B5EF4-FFF2-40B4-BE49-F238E27FC236}">
                <a16:creationId xmlns:a16="http://schemas.microsoft.com/office/drawing/2014/main" id="{988E49D4-3012-1192-0244-E0BACAD97171}"/>
              </a:ext>
            </a:extLst>
          </p:cNvPr>
          <p:cNvSpPr txBox="1"/>
          <p:nvPr/>
        </p:nvSpPr>
        <p:spPr>
          <a:xfrm>
            <a:off x="5226782" y="6581000"/>
            <a:ext cx="1734213" cy="276999"/>
          </a:xfrm>
          <a:prstGeom prst="rect">
            <a:avLst/>
          </a:prstGeom>
          <a:noFill/>
        </p:spPr>
        <p:txBody>
          <a:bodyPr wrap="square" rtlCol="0">
            <a:spAutoFit/>
          </a:bodyPr>
          <a:lstStyle/>
          <a:p>
            <a:pPr algn="ctr"/>
            <a:r>
              <a:rPr lang="en-US" sz="1200" dirty="0" err="1">
                <a:latin typeface="Arial" panose="020B0604020202020204" pitchFamily="34" charset="0"/>
                <a:cs typeface="Arial" panose="020B0604020202020204" pitchFamily="34" charset="0"/>
              </a:rPr>
              <a:t>tirsi.prebibaj@cern.ch</a:t>
            </a:r>
            <a:endParaRPr lang="el-GR" sz="1400" dirty="0">
              <a:latin typeface="Arial" panose="020B0604020202020204" pitchFamily="34" charset="0"/>
              <a:cs typeface="Arial" panose="020B0604020202020204" pitchFamily="34" charset="0"/>
            </a:endParaRPr>
          </a:p>
        </p:txBody>
      </p:sp>
      <p:sp>
        <p:nvSpPr>
          <p:cNvPr id="4" name="TextBox 3">
            <a:extLst>
              <a:ext uri="{FF2B5EF4-FFF2-40B4-BE49-F238E27FC236}">
                <a16:creationId xmlns:a16="http://schemas.microsoft.com/office/drawing/2014/main" id="{6D08794E-26AD-7C24-203B-08AE987E24DC}"/>
              </a:ext>
            </a:extLst>
          </p:cNvPr>
          <p:cNvSpPr txBox="1"/>
          <p:nvPr/>
        </p:nvSpPr>
        <p:spPr>
          <a:xfrm>
            <a:off x="-2" y="6597748"/>
            <a:ext cx="3201305" cy="276999"/>
          </a:xfrm>
          <a:prstGeom prst="rect">
            <a:avLst/>
          </a:prstGeom>
          <a:noFill/>
        </p:spPr>
        <p:txBody>
          <a:bodyPr wrap="square" rtlCol="0">
            <a:spAutoFit/>
          </a:bodyPr>
          <a:lstStyle/>
          <a:p>
            <a:r>
              <a:rPr lang="en-US" sz="1200" dirty="0">
                <a:latin typeface="Arial" panose="020B0604020202020204" pitchFamily="34" charset="0"/>
                <a:cs typeface="Arial" panose="020B0604020202020204" pitchFamily="34" charset="0"/>
              </a:rPr>
              <a:t>ATSOA 2024</a:t>
            </a:r>
            <a:endParaRPr lang="el-GR" sz="14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742375689"/>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fade">
                                      <p:cBhvr>
                                        <p:cTn id="10" dur="500"/>
                                        <p:tgtEl>
                                          <p:spTgt spid="7"/>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fade">
                                      <p:cBhvr>
                                        <p:cTn id="13"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9" grpId="0" animBg="1"/>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1F0C84-22F4-EB4F-80B6-FD16C828C71E}"/>
              </a:ext>
            </a:extLst>
          </p:cNvPr>
          <p:cNvSpPr>
            <a:spLocks noGrp="1"/>
          </p:cNvSpPr>
          <p:nvPr>
            <p:ph type="title"/>
          </p:nvPr>
        </p:nvSpPr>
        <p:spPr/>
        <p:txBody>
          <a:bodyPr>
            <a:normAutofit fontScale="90000"/>
          </a:bodyPr>
          <a:lstStyle/>
          <a:p>
            <a:r>
              <a:rPr lang="en-CH" dirty="0">
                <a:latin typeface="Arial" panose="020B0604020202020204" pitchFamily="34" charset="0"/>
                <a:cs typeface="Arial" panose="020B0604020202020204" pitchFamily="34" charset="0"/>
              </a:rPr>
              <a:t>Transverse and longitudinal profiles</a:t>
            </a:r>
          </a:p>
        </p:txBody>
      </p:sp>
      <p:sp>
        <p:nvSpPr>
          <p:cNvPr id="5" name="Slide Number Placeholder 4">
            <a:extLst>
              <a:ext uri="{FF2B5EF4-FFF2-40B4-BE49-F238E27FC236}">
                <a16:creationId xmlns:a16="http://schemas.microsoft.com/office/drawing/2014/main" id="{77857BDC-4733-601E-3AE3-544CAC45ED25}"/>
              </a:ext>
            </a:extLst>
          </p:cNvPr>
          <p:cNvSpPr>
            <a:spLocks noGrp="1"/>
          </p:cNvSpPr>
          <p:nvPr>
            <p:ph type="sldNum" sz="quarter" idx="12"/>
          </p:nvPr>
        </p:nvSpPr>
        <p:spPr/>
        <p:txBody>
          <a:bodyPr/>
          <a:lstStyle/>
          <a:p>
            <a:r>
              <a:rPr lang="en-US" dirty="0"/>
              <a:t>14</a:t>
            </a:r>
            <a:endParaRPr lang="el-GR" dirty="0"/>
          </a:p>
        </p:txBody>
      </p:sp>
      <p:pic>
        <p:nvPicPr>
          <p:cNvPr id="6" name="Picture 5">
            <a:extLst>
              <a:ext uri="{FF2B5EF4-FFF2-40B4-BE49-F238E27FC236}">
                <a16:creationId xmlns:a16="http://schemas.microsoft.com/office/drawing/2014/main" id="{FC38750F-70C8-4A3C-CB51-E9ACD16FDA93}"/>
              </a:ext>
            </a:extLst>
          </p:cNvPr>
          <p:cNvPicPr>
            <a:picLocks noChangeAspect="1"/>
          </p:cNvPicPr>
          <p:nvPr/>
        </p:nvPicPr>
        <p:blipFill>
          <a:blip r:embed="rId2"/>
          <a:stretch>
            <a:fillRect/>
          </a:stretch>
        </p:blipFill>
        <p:spPr>
          <a:xfrm>
            <a:off x="2629015" y="3796843"/>
            <a:ext cx="6368681" cy="2982406"/>
          </a:xfrm>
          <a:prstGeom prst="rect">
            <a:avLst/>
          </a:prstGeom>
        </p:spPr>
      </p:pic>
      <p:pic>
        <p:nvPicPr>
          <p:cNvPr id="7" name="Picture 6">
            <a:extLst>
              <a:ext uri="{FF2B5EF4-FFF2-40B4-BE49-F238E27FC236}">
                <a16:creationId xmlns:a16="http://schemas.microsoft.com/office/drawing/2014/main" id="{7B43C8A0-1B43-BDAC-C026-B17F69F7FCCC}"/>
              </a:ext>
            </a:extLst>
          </p:cNvPr>
          <p:cNvPicPr>
            <a:picLocks noChangeAspect="1"/>
          </p:cNvPicPr>
          <p:nvPr/>
        </p:nvPicPr>
        <p:blipFill>
          <a:blip r:embed="rId3"/>
          <a:stretch>
            <a:fillRect/>
          </a:stretch>
        </p:blipFill>
        <p:spPr>
          <a:xfrm>
            <a:off x="2473566" y="729702"/>
            <a:ext cx="6643001" cy="2834347"/>
          </a:xfrm>
          <a:prstGeom prst="rect">
            <a:avLst/>
          </a:prstGeom>
        </p:spPr>
      </p:pic>
      <p:sp>
        <p:nvSpPr>
          <p:cNvPr id="4" name="TextBox 3">
            <a:extLst>
              <a:ext uri="{FF2B5EF4-FFF2-40B4-BE49-F238E27FC236}">
                <a16:creationId xmlns:a16="http://schemas.microsoft.com/office/drawing/2014/main" id="{1E4AB3A4-8234-2ABD-3847-D73B3F42F25D}"/>
              </a:ext>
            </a:extLst>
          </p:cNvPr>
          <p:cNvSpPr txBox="1"/>
          <p:nvPr/>
        </p:nvSpPr>
        <p:spPr>
          <a:xfrm>
            <a:off x="-2" y="6597748"/>
            <a:ext cx="3201305" cy="276999"/>
          </a:xfrm>
          <a:prstGeom prst="rect">
            <a:avLst/>
          </a:prstGeom>
          <a:noFill/>
        </p:spPr>
        <p:txBody>
          <a:bodyPr wrap="square" rtlCol="0">
            <a:spAutoFit/>
          </a:bodyPr>
          <a:lstStyle/>
          <a:p>
            <a:r>
              <a:rPr lang="en-US" sz="1200" dirty="0">
                <a:latin typeface="Arial" panose="020B0604020202020204" pitchFamily="34" charset="0"/>
                <a:cs typeface="Arial" panose="020B0604020202020204" pitchFamily="34" charset="0"/>
              </a:rPr>
              <a:t>ATSOA 2024</a:t>
            </a:r>
            <a:endParaRPr lang="el-GR" sz="14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277469418"/>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0723C9-0D42-EB10-ABE3-98D6B19BE10D}"/>
              </a:ext>
            </a:extLst>
          </p:cNvPr>
          <p:cNvSpPr>
            <a:spLocks noGrp="1"/>
          </p:cNvSpPr>
          <p:nvPr>
            <p:ph type="title"/>
          </p:nvPr>
        </p:nvSpPr>
        <p:spPr/>
        <p:txBody>
          <a:bodyPr>
            <a:normAutofit fontScale="90000"/>
          </a:bodyPr>
          <a:lstStyle/>
          <a:p>
            <a:r>
              <a:rPr lang="en-CH" dirty="0">
                <a:latin typeface="Arial" panose="020B0604020202020204" pitchFamily="34" charset="0"/>
                <a:cs typeface="Arial" panose="020B0604020202020204" pitchFamily="34" charset="0"/>
              </a:rPr>
              <a:t>Emittance and Brightness</a:t>
            </a:r>
          </a:p>
        </p:txBody>
      </p:sp>
      <p:sp>
        <p:nvSpPr>
          <p:cNvPr id="5" name="Slide Number Placeholder 4">
            <a:extLst>
              <a:ext uri="{FF2B5EF4-FFF2-40B4-BE49-F238E27FC236}">
                <a16:creationId xmlns:a16="http://schemas.microsoft.com/office/drawing/2014/main" id="{A88D2517-A28A-BA8D-2DDA-5EE5D773C5F6}"/>
              </a:ext>
            </a:extLst>
          </p:cNvPr>
          <p:cNvSpPr>
            <a:spLocks noGrp="1"/>
          </p:cNvSpPr>
          <p:nvPr>
            <p:ph type="sldNum" sz="quarter" idx="12"/>
          </p:nvPr>
        </p:nvSpPr>
        <p:spPr/>
        <p:txBody>
          <a:bodyPr/>
          <a:lstStyle/>
          <a:p>
            <a:r>
              <a:rPr lang="en-US" dirty="0"/>
              <a:t>15</a:t>
            </a:r>
            <a:endParaRPr lang="el-GR" dirty="0"/>
          </a:p>
        </p:txBody>
      </p:sp>
      <mc:AlternateContent xmlns:mc="http://schemas.openxmlformats.org/markup-compatibility/2006">
        <mc:Choice xmlns:a14="http://schemas.microsoft.com/office/drawing/2010/main" Requires="a14">
          <p:sp>
            <p:nvSpPr>
              <p:cNvPr id="6" name="Alternative Process 5">
                <a:extLst>
                  <a:ext uri="{FF2B5EF4-FFF2-40B4-BE49-F238E27FC236}">
                    <a16:creationId xmlns:a16="http://schemas.microsoft.com/office/drawing/2014/main" id="{0F572421-F759-F853-5225-14E4E8803B05}"/>
                  </a:ext>
                </a:extLst>
              </p:cNvPr>
              <p:cNvSpPr/>
              <p:nvPr/>
            </p:nvSpPr>
            <p:spPr>
              <a:xfrm>
                <a:off x="3749666" y="1551883"/>
                <a:ext cx="4692664" cy="1083436"/>
              </a:xfrm>
              <a:prstGeom prst="flowChartAlternateProcess">
                <a:avLst/>
              </a:prstGeom>
              <a:solidFill>
                <a:schemeClr val="accent5">
                  <a:lumMod val="40000"/>
                  <a:lumOff val="60000"/>
                </a:schemeClr>
              </a:solidFill>
              <a:ln w="38100">
                <a:solidFill>
                  <a:srgbClr val="002060"/>
                </a:solidFill>
              </a:ln>
              <a:effectLst>
                <a:outerShdw blurRad="50800" dist="38100" dir="13500000" algn="b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14:m>
                  <m:oMathPara xmlns:m="http://schemas.openxmlformats.org/officeDocument/2006/math">
                    <m:oMathParaPr>
                      <m:jc m:val="centerGroup"/>
                    </m:oMathParaPr>
                    <m:oMath xmlns:m="http://schemas.openxmlformats.org/officeDocument/2006/math">
                      <m:sSub>
                        <m:sSubPr>
                          <m:ctrlPr>
                            <a:rPr lang="en-US" b="0" i="1" smtClean="0">
                              <a:solidFill>
                                <a:srgbClr val="002060"/>
                              </a:solidFill>
                              <a:latin typeface="Cambria Math" panose="02040503050406030204" pitchFamily="18" charset="0"/>
                            </a:rPr>
                          </m:ctrlPr>
                        </m:sSubPr>
                        <m:e>
                          <m:d>
                            <m:dPr>
                              <m:begChr m:val="⟨"/>
                              <m:endChr m:val="⟩"/>
                              <m:ctrlPr>
                                <a:rPr lang="en-CH" i="1" smtClean="0">
                                  <a:solidFill>
                                    <a:srgbClr val="002060"/>
                                  </a:solidFill>
                                  <a:latin typeface="Cambria Math" panose="02040503050406030204" pitchFamily="18" charset="0"/>
                                </a:rPr>
                              </m:ctrlPr>
                            </m:dPr>
                            <m:e>
                              <m:r>
                                <a:rPr lang="en-US" b="0" i="1" smtClean="0">
                                  <a:solidFill>
                                    <a:srgbClr val="002060"/>
                                  </a:solidFill>
                                  <a:latin typeface="Cambria Math" panose="02040503050406030204" pitchFamily="18" charset="0"/>
                                </a:rPr>
                                <m:t>𝑥</m:t>
                              </m:r>
                            </m:e>
                          </m:d>
                        </m:e>
                        <m:sub>
                          <m:r>
                            <a:rPr lang="en-US" b="0" i="1" smtClean="0">
                              <a:solidFill>
                                <a:srgbClr val="002060"/>
                              </a:solidFill>
                              <a:latin typeface="Cambria Math" panose="02040503050406030204" pitchFamily="18" charset="0"/>
                            </a:rPr>
                            <m:t>𝑚𝑒𝑎𝑠𝑢𝑟𝑒𝑑</m:t>
                          </m:r>
                        </m:sub>
                      </m:sSub>
                      <m:r>
                        <a:rPr lang="en-US" b="0" i="1" smtClean="0">
                          <a:solidFill>
                            <a:srgbClr val="002060"/>
                          </a:solidFill>
                          <a:latin typeface="Cambria Math" panose="02040503050406030204" pitchFamily="18" charset="0"/>
                        </a:rPr>
                        <m:t>=</m:t>
                      </m:r>
                      <m:sSub>
                        <m:sSubPr>
                          <m:ctrlPr>
                            <a:rPr lang="en-US" i="1">
                              <a:solidFill>
                                <a:srgbClr val="002060"/>
                              </a:solidFill>
                              <a:latin typeface="Cambria Math" panose="02040503050406030204" pitchFamily="18" charset="0"/>
                            </a:rPr>
                          </m:ctrlPr>
                        </m:sSubPr>
                        <m:e>
                          <m:d>
                            <m:dPr>
                              <m:begChr m:val="⟨"/>
                              <m:endChr m:val="⟩"/>
                              <m:ctrlPr>
                                <a:rPr lang="en-CH" i="1">
                                  <a:solidFill>
                                    <a:srgbClr val="002060"/>
                                  </a:solidFill>
                                  <a:latin typeface="Cambria Math" panose="02040503050406030204" pitchFamily="18" charset="0"/>
                                </a:rPr>
                              </m:ctrlPr>
                            </m:dPr>
                            <m:e>
                              <m:r>
                                <a:rPr lang="en-US" i="1">
                                  <a:solidFill>
                                    <a:srgbClr val="002060"/>
                                  </a:solidFill>
                                  <a:latin typeface="Cambria Math" panose="02040503050406030204" pitchFamily="18" charset="0"/>
                                </a:rPr>
                                <m:t>𝑥</m:t>
                              </m:r>
                            </m:e>
                          </m:d>
                        </m:e>
                        <m:sub>
                          <m:r>
                            <a:rPr lang="en-US" b="0" i="1" smtClean="0">
                              <a:solidFill>
                                <a:srgbClr val="002060"/>
                              </a:solidFill>
                              <a:latin typeface="Cambria Math" panose="02040503050406030204" pitchFamily="18" charset="0"/>
                            </a:rPr>
                            <m:t>𝑏𝑒𝑡𝑎𝑡𝑟𝑜𝑛𝑖𝑐</m:t>
                          </m:r>
                        </m:sub>
                      </m:sSub>
                      <m:r>
                        <a:rPr lang="en-US" b="0" i="1" smtClean="0">
                          <a:solidFill>
                            <a:srgbClr val="002060"/>
                          </a:solidFill>
                          <a:latin typeface="Cambria Math" panose="02040503050406030204" pitchFamily="18" charset="0"/>
                        </a:rPr>
                        <m:t>∗</m:t>
                      </m:r>
                      <m:sSub>
                        <m:sSubPr>
                          <m:ctrlPr>
                            <a:rPr lang="en-US" i="1">
                              <a:solidFill>
                                <a:srgbClr val="002060"/>
                              </a:solidFill>
                              <a:latin typeface="Cambria Math" panose="02040503050406030204" pitchFamily="18" charset="0"/>
                            </a:rPr>
                          </m:ctrlPr>
                        </m:sSubPr>
                        <m:e>
                          <m:d>
                            <m:dPr>
                              <m:begChr m:val="⟨"/>
                              <m:endChr m:val="⟩"/>
                              <m:ctrlPr>
                                <a:rPr lang="en-CH" i="1">
                                  <a:solidFill>
                                    <a:srgbClr val="002060"/>
                                  </a:solidFill>
                                  <a:latin typeface="Cambria Math" panose="02040503050406030204" pitchFamily="18" charset="0"/>
                                </a:rPr>
                              </m:ctrlPr>
                            </m:dPr>
                            <m:e>
                              <m:r>
                                <a:rPr lang="en-US" i="1">
                                  <a:solidFill>
                                    <a:srgbClr val="002060"/>
                                  </a:solidFill>
                                  <a:latin typeface="Cambria Math" panose="02040503050406030204" pitchFamily="18" charset="0"/>
                                </a:rPr>
                                <m:t>𝑥</m:t>
                              </m:r>
                            </m:e>
                          </m:d>
                        </m:e>
                        <m:sub>
                          <m:r>
                            <a:rPr lang="en-US" b="0" i="1" smtClean="0">
                              <a:solidFill>
                                <a:srgbClr val="002060"/>
                              </a:solidFill>
                              <a:latin typeface="Cambria Math" panose="02040503050406030204" pitchFamily="18" charset="0"/>
                            </a:rPr>
                            <m:t>𝑑𝑖𝑠𝑝𝑒𝑟𝑠𝑖𝑣𝑒</m:t>
                          </m:r>
                        </m:sub>
                      </m:sSub>
                    </m:oMath>
                    <m:oMath xmlns:m="http://schemas.openxmlformats.org/officeDocument/2006/math">
                      <m:sSub>
                        <m:sSubPr>
                          <m:ctrlPr>
                            <a:rPr lang="en-US" i="1">
                              <a:solidFill>
                                <a:srgbClr val="002060"/>
                              </a:solidFill>
                              <a:latin typeface="Cambria Math" panose="02040503050406030204" pitchFamily="18" charset="0"/>
                            </a:rPr>
                          </m:ctrlPr>
                        </m:sSubPr>
                        <m:e>
                          <m:d>
                            <m:dPr>
                              <m:begChr m:val="⟨"/>
                              <m:endChr m:val="⟩"/>
                              <m:ctrlPr>
                                <a:rPr lang="en-CH" i="1">
                                  <a:solidFill>
                                    <a:srgbClr val="002060"/>
                                  </a:solidFill>
                                  <a:latin typeface="Cambria Math" panose="02040503050406030204" pitchFamily="18" charset="0"/>
                                </a:rPr>
                              </m:ctrlPr>
                            </m:dPr>
                            <m:e>
                              <m:r>
                                <a:rPr lang="en-US" i="1">
                                  <a:solidFill>
                                    <a:srgbClr val="002060"/>
                                  </a:solidFill>
                                  <a:latin typeface="Cambria Math" panose="02040503050406030204" pitchFamily="18" charset="0"/>
                                </a:rPr>
                                <m:t>𝑥</m:t>
                              </m:r>
                            </m:e>
                          </m:d>
                        </m:e>
                        <m:sub>
                          <m:r>
                            <a:rPr lang="en-US" i="1">
                              <a:solidFill>
                                <a:srgbClr val="002060"/>
                              </a:solidFill>
                              <a:latin typeface="Cambria Math" panose="02040503050406030204" pitchFamily="18" charset="0"/>
                            </a:rPr>
                            <m:t>𝑚𝑒𝑎𝑠𝑢𝑟𝑒𝑑</m:t>
                          </m:r>
                        </m:sub>
                      </m:sSub>
                      <m:r>
                        <a:rPr lang="en-US" b="0" i="1" smtClean="0">
                          <a:solidFill>
                            <a:srgbClr val="002060"/>
                          </a:solidFill>
                          <a:latin typeface="Cambria Math" panose="02040503050406030204" pitchFamily="18" charset="0"/>
                        </a:rPr>
                        <m:t>= </m:t>
                      </m:r>
                      <m:d>
                        <m:dPr>
                          <m:begChr m:val="⟨"/>
                          <m:endChr m:val="⟩"/>
                          <m:ctrlPr>
                            <a:rPr lang="en-CH" i="1">
                              <a:solidFill>
                                <a:srgbClr val="002060"/>
                              </a:solidFill>
                              <a:latin typeface="Cambria Math" panose="02040503050406030204" pitchFamily="18" charset="0"/>
                            </a:rPr>
                          </m:ctrlPr>
                        </m:dPr>
                        <m:e>
                          <m:sSub>
                            <m:sSubPr>
                              <m:ctrlPr>
                                <a:rPr lang="en-US" b="0" i="1" smtClean="0">
                                  <a:solidFill>
                                    <a:srgbClr val="002060"/>
                                  </a:solidFill>
                                  <a:latin typeface="Cambria Math" panose="02040503050406030204" pitchFamily="18" charset="0"/>
                                </a:rPr>
                              </m:ctrlPr>
                            </m:sSubPr>
                            <m:e>
                              <m:r>
                                <a:rPr lang="en-US" b="0" i="1" smtClean="0">
                                  <a:solidFill>
                                    <a:srgbClr val="002060"/>
                                  </a:solidFill>
                                  <a:latin typeface="Cambria Math" panose="02040503050406030204" pitchFamily="18" charset="0"/>
                                </a:rPr>
                                <m:t>𝜖</m:t>
                              </m:r>
                            </m:e>
                            <m:sub>
                              <m:r>
                                <a:rPr lang="en-US" b="0" i="1" smtClean="0">
                                  <a:solidFill>
                                    <a:srgbClr val="002060"/>
                                  </a:solidFill>
                                  <a:latin typeface="Cambria Math" panose="02040503050406030204" pitchFamily="18" charset="0"/>
                                </a:rPr>
                                <m:t>𝑥</m:t>
                              </m:r>
                            </m:sub>
                          </m:sSub>
                          <m:sSub>
                            <m:sSubPr>
                              <m:ctrlPr>
                                <a:rPr lang="en-US" b="0" i="1" smtClean="0">
                                  <a:solidFill>
                                    <a:srgbClr val="002060"/>
                                  </a:solidFill>
                                  <a:latin typeface="Cambria Math" panose="02040503050406030204" pitchFamily="18" charset="0"/>
                                </a:rPr>
                              </m:ctrlPr>
                            </m:sSubPr>
                            <m:e>
                              <m:r>
                                <a:rPr lang="en-US" b="0" i="1" smtClean="0">
                                  <a:solidFill>
                                    <a:srgbClr val="002060"/>
                                  </a:solidFill>
                                  <a:latin typeface="Cambria Math" panose="02040503050406030204" pitchFamily="18" charset="0"/>
                                </a:rPr>
                                <m:t>𝛽</m:t>
                              </m:r>
                            </m:e>
                            <m:sub>
                              <m:r>
                                <a:rPr lang="en-US" b="0" i="1" smtClean="0">
                                  <a:solidFill>
                                    <a:srgbClr val="002060"/>
                                  </a:solidFill>
                                  <a:latin typeface="Cambria Math" panose="02040503050406030204" pitchFamily="18" charset="0"/>
                                </a:rPr>
                                <m:t>𝑥</m:t>
                              </m:r>
                            </m:sub>
                          </m:sSub>
                        </m:e>
                      </m:d>
                      <m:r>
                        <a:rPr lang="en-US" b="0" i="1" smtClean="0">
                          <a:solidFill>
                            <a:srgbClr val="002060"/>
                          </a:solidFill>
                          <a:latin typeface="Cambria Math" panose="02040503050406030204" pitchFamily="18" charset="0"/>
                        </a:rPr>
                        <m:t>∗</m:t>
                      </m:r>
                      <m:d>
                        <m:dPr>
                          <m:begChr m:val="⟨"/>
                          <m:endChr m:val="⟩"/>
                          <m:ctrlPr>
                            <a:rPr lang="en-CH" i="1">
                              <a:solidFill>
                                <a:srgbClr val="002060"/>
                              </a:solidFill>
                              <a:latin typeface="Cambria Math" panose="02040503050406030204" pitchFamily="18" charset="0"/>
                            </a:rPr>
                          </m:ctrlPr>
                        </m:dPr>
                        <m:e>
                          <m:sSub>
                            <m:sSubPr>
                              <m:ctrlPr>
                                <a:rPr lang="en-US" i="1">
                                  <a:solidFill>
                                    <a:srgbClr val="002060"/>
                                  </a:solidFill>
                                  <a:latin typeface="Cambria Math" panose="02040503050406030204" pitchFamily="18" charset="0"/>
                                </a:rPr>
                              </m:ctrlPr>
                            </m:sSubPr>
                            <m:e>
                              <m:r>
                                <a:rPr lang="en-US" b="0" i="1" smtClean="0">
                                  <a:solidFill>
                                    <a:srgbClr val="002060"/>
                                  </a:solidFill>
                                  <a:latin typeface="Cambria Math" panose="02040503050406030204" pitchFamily="18" charset="0"/>
                                </a:rPr>
                                <m:t>𝐷</m:t>
                              </m:r>
                            </m:e>
                            <m:sub>
                              <m:r>
                                <a:rPr lang="en-US" i="1">
                                  <a:solidFill>
                                    <a:srgbClr val="002060"/>
                                  </a:solidFill>
                                  <a:latin typeface="Cambria Math" panose="02040503050406030204" pitchFamily="18" charset="0"/>
                                </a:rPr>
                                <m:t>𝑥</m:t>
                              </m:r>
                            </m:sub>
                          </m:sSub>
                          <m:r>
                            <a:rPr lang="en-US" b="0" i="1" smtClean="0">
                              <a:solidFill>
                                <a:srgbClr val="002060"/>
                              </a:solidFill>
                              <a:latin typeface="Cambria Math" panose="02040503050406030204" pitchFamily="18" charset="0"/>
                            </a:rPr>
                            <m:t> </m:t>
                          </m:r>
                          <m:r>
                            <a:rPr lang="en-US" b="0" i="1" smtClean="0">
                              <a:solidFill>
                                <a:srgbClr val="002060"/>
                              </a:solidFill>
                              <a:latin typeface="Cambria Math" panose="02040503050406030204" pitchFamily="18" charset="0"/>
                            </a:rPr>
                            <m:t>𝛿</m:t>
                          </m:r>
                          <m:r>
                            <a:rPr lang="en-US" b="0" i="1" smtClean="0">
                              <a:solidFill>
                                <a:srgbClr val="002060"/>
                              </a:solidFill>
                              <a:latin typeface="Cambria Math" panose="02040503050406030204" pitchFamily="18" charset="0"/>
                            </a:rPr>
                            <m:t>𝑝</m:t>
                          </m:r>
                          <m:r>
                            <a:rPr lang="en-US" b="0" i="1" smtClean="0">
                              <a:solidFill>
                                <a:srgbClr val="002060"/>
                              </a:solidFill>
                              <a:latin typeface="Cambria Math" panose="02040503050406030204" pitchFamily="18" charset="0"/>
                            </a:rPr>
                            <m:t>/</m:t>
                          </m:r>
                          <m:r>
                            <a:rPr lang="en-US" b="0" i="1" smtClean="0">
                              <a:solidFill>
                                <a:srgbClr val="002060"/>
                              </a:solidFill>
                              <a:latin typeface="Cambria Math" panose="02040503050406030204" pitchFamily="18" charset="0"/>
                            </a:rPr>
                            <m:t>𝑝</m:t>
                          </m:r>
                        </m:e>
                      </m:d>
                    </m:oMath>
                  </m:oMathPara>
                </a14:m>
                <a:endParaRPr lang="en-US" dirty="0">
                  <a:solidFill>
                    <a:srgbClr val="002060"/>
                  </a:solidFill>
                  <a:latin typeface="Arial" panose="020B0604020202020204" pitchFamily="34" charset="0"/>
                  <a:cs typeface="Arial" panose="020B0604020202020204" pitchFamily="34" charset="0"/>
                </a:endParaRPr>
              </a:p>
            </p:txBody>
          </p:sp>
        </mc:Choice>
        <mc:Fallback>
          <p:sp>
            <p:nvSpPr>
              <p:cNvPr id="6" name="Alternative Process 5">
                <a:extLst>
                  <a:ext uri="{FF2B5EF4-FFF2-40B4-BE49-F238E27FC236}">
                    <a16:creationId xmlns:a16="http://schemas.microsoft.com/office/drawing/2014/main" id="{0F572421-F759-F853-5225-14E4E8803B05}"/>
                  </a:ext>
                </a:extLst>
              </p:cNvPr>
              <p:cNvSpPr>
                <a:spLocks noRot="1" noChangeAspect="1" noMove="1" noResize="1" noEditPoints="1" noAdjustHandles="1" noChangeArrowheads="1" noChangeShapeType="1" noTextEdit="1"/>
              </p:cNvSpPr>
              <p:nvPr/>
            </p:nvSpPr>
            <p:spPr>
              <a:xfrm>
                <a:off x="3749666" y="1551883"/>
                <a:ext cx="4692664" cy="1083436"/>
              </a:xfrm>
              <a:prstGeom prst="flowChartAlternateProcess">
                <a:avLst/>
              </a:prstGeom>
              <a:blipFill>
                <a:blip r:embed="rId2"/>
                <a:stretch>
                  <a:fillRect/>
                </a:stretch>
              </a:blipFill>
              <a:ln w="38100">
                <a:solidFill>
                  <a:srgbClr val="002060"/>
                </a:solidFill>
              </a:ln>
              <a:effectLst>
                <a:outerShdw blurRad="50800" dist="38100" dir="13500000" algn="br" rotWithShape="0">
                  <a:prstClr val="black">
                    <a:alpha val="40000"/>
                  </a:prstClr>
                </a:outerShdw>
              </a:effectLst>
            </p:spPr>
            <p:txBody>
              <a:bodyPr/>
              <a:lstStyle/>
              <a:p>
                <a:r>
                  <a:rPr lang="en-CH">
                    <a:noFill/>
                  </a:rPr>
                  <a:t> </a:t>
                </a:r>
              </a:p>
            </p:txBody>
          </p:sp>
        </mc:Fallback>
      </mc:AlternateContent>
      <p:sp>
        <p:nvSpPr>
          <p:cNvPr id="7" name="TextBox 6">
            <a:extLst>
              <a:ext uri="{FF2B5EF4-FFF2-40B4-BE49-F238E27FC236}">
                <a16:creationId xmlns:a16="http://schemas.microsoft.com/office/drawing/2014/main" id="{A31F094E-38B2-18EB-A686-17B006CB7539}"/>
              </a:ext>
            </a:extLst>
          </p:cNvPr>
          <p:cNvSpPr txBox="1"/>
          <p:nvPr/>
        </p:nvSpPr>
        <p:spPr>
          <a:xfrm>
            <a:off x="153656" y="694618"/>
            <a:ext cx="11843272" cy="646331"/>
          </a:xfrm>
          <a:prstGeom prst="rect">
            <a:avLst/>
          </a:prstGeom>
          <a:noFill/>
        </p:spPr>
        <p:txBody>
          <a:bodyPr wrap="square" rtlCol="0">
            <a:spAutoFit/>
          </a:bodyPr>
          <a:lstStyle/>
          <a:p>
            <a:pPr algn="ctr"/>
            <a:r>
              <a:rPr lang="en-CH" dirty="0">
                <a:latin typeface="Arial" panose="020B0604020202020204" pitchFamily="34" charset="0"/>
                <a:cs typeface="Arial" panose="020B0604020202020204" pitchFamily="34" charset="0"/>
              </a:rPr>
              <a:t>In the PSB we have non-zero dispesion: coupling between transverse and longitudinal motion</a:t>
            </a:r>
            <a:r>
              <a:rPr lang="el-GR" dirty="0">
                <a:latin typeface="Arial" panose="020B0604020202020204" pitchFamily="34" charset="0"/>
                <a:cs typeface="Arial" panose="020B0604020202020204" pitchFamily="34" charset="0"/>
                <a:sym typeface="Wingdings" pitchFamily="2" charset="2"/>
              </a:rPr>
              <a:t> →</a:t>
            </a:r>
            <a:r>
              <a:rPr lang="en-US" dirty="0">
                <a:latin typeface="Arial" panose="020B0604020202020204" pitchFamily="34" charset="0"/>
                <a:cs typeface="Arial" panose="020B0604020202020204" pitchFamily="34" charset="0"/>
                <a:sym typeface="Wingdings" pitchFamily="2" charset="2"/>
              </a:rPr>
              <a:t> </a:t>
            </a:r>
          </a:p>
          <a:p>
            <a:pPr algn="ctr"/>
            <a:r>
              <a:rPr lang="en-US" b="1" dirty="0">
                <a:solidFill>
                  <a:srgbClr val="FF0000"/>
                </a:solidFill>
                <a:latin typeface="Arial" panose="020B0604020202020204" pitchFamily="34" charset="0"/>
                <a:cs typeface="Arial" panose="020B0604020202020204" pitchFamily="34" charset="0"/>
                <a:sym typeface="Wingdings" pitchFamily="2" charset="2"/>
              </a:rPr>
              <a:t>growth of the horizontal phase space that the beam occupies</a:t>
            </a:r>
            <a:endParaRPr lang="en-CH" b="1" dirty="0">
              <a:solidFill>
                <a:srgbClr val="FF0000"/>
              </a:solidFill>
              <a:latin typeface="Arial" panose="020B0604020202020204" pitchFamily="34" charset="0"/>
              <a:cs typeface="Arial" panose="020B0604020202020204" pitchFamily="34" charset="0"/>
            </a:endParaRPr>
          </a:p>
        </p:txBody>
      </p:sp>
      <mc:AlternateContent xmlns:mc="http://schemas.openxmlformats.org/markup-compatibility/2006">
        <mc:Choice xmlns:a14="http://schemas.microsoft.com/office/drawing/2010/main" Requires="a14">
          <p:sp>
            <p:nvSpPr>
              <p:cNvPr id="8" name="Alternative Process 7">
                <a:extLst>
                  <a:ext uri="{FF2B5EF4-FFF2-40B4-BE49-F238E27FC236}">
                    <a16:creationId xmlns:a16="http://schemas.microsoft.com/office/drawing/2014/main" id="{B4A9EA96-204C-A4D9-EC2F-A59F839A2AEC}"/>
                  </a:ext>
                </a:extLst>
              </p:cNvPr>
              <p:cNvSpPr/>
              <p:nvPr/>
            </p:nvSpPr>
            <p:spPr>
              <a:xfrm>
                <a:off x="418202" y="3541582"/>
                <a:ext cx="4692664" cy="2136842"/>
              </a:xfrm>
              <a:prstGeom prst="flowChartAlternateProcess">
                <a:avLst/>
              </a:prstGeom>
              <a:solidFill>
                <a:schemeClr val="accent5">
                  <a:lumMod val="40000"/>
                  <a:lumOff val="60000"/>
                </a:schemeClr>
              </a:solidFill>
              <a:ln w="38100">
                <a:solidFill>
                  <a:srgbClr val="002060"/>
                </a:solidFill>
              </a:ln>
              <a:effectLst>
                <a:outerShdw blurRad="50800" dist="38100" dir="13500000" algn="b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14:m>
                  <m:oMathPara xmlns:m="http://schemas.openxmlformats.org/officeDocument/2006/math">
                    <m:oMathParaPr>
                      <m:jc m:val="centerGroup"/>
                    </m:oMathParaPr>
                    <m:oMath xmlns:m="http://schemas.openxmlformats.org/officeDocument/2006/math">
                      <m:sSub>
                        <m:sSubPr>
                          <m:ctrlPr>
                            <a:rPr lang="en-US" b="0" i="1" smtClean="0">
                              <a:solidFill>
                                <a:srgbClr val="002060"/>
                              </a:solidFill>
                              <a:latin typeface="Cambria Math" panose="02040503050406030204" pitchFamily="18" charset="0"/>
                            </a:rPr>
                          </m:ctrlPr>
                        </m:sSubPr>
                        <m:e>
                          <m:r>
                            <a:rPr lang="en-US" b="0" i="1" smtClean="0">
                              <a:solidFill>
                                <a:srgbClr val="002060"/>
                              </a:solidFill>
                              <a:latin typeface="Cambria Math" panose="02040503050406030204" pitchFamily="18" charset="0"/>
                            </a:rPr>
                            <m:t>𝜎</m:t>
                          </m:r>
                        </m:e>
                        <m:sub>
                          <m:r>
                            <a:rPr lang="en-US" b="0" i="1" smtClean="0">
                              <a:solidFill>
                                <a:srgbClr val="002060"/>
                              </a:solidFill>
                              <a:latin typeface="Cambria Math" panose="02040503050406030204" pitchFamily="18" charset="0"/>
                            </a:rPr>
                            <m:t>𝑚𝑒𝑎𝑠𝑢𝑟𝑒𝑑</m:t>
                          </m:r>
                        </m:sub>
                      </m:sSub>
                      <m:r>
                        <a:rPr lang="en-US" b="0" i="1" smtClean="0">
                          <a:solidFill>
                            <a:srgbClr val="002060"/>
                          </a:solidFill>
                          <a:latin typeface="Cambria Math" panose="02040503050406030204" pitchFamily="18" charset="0"/>
                        </a:rPr>
                        <m:t>=</m:t>
                      </m:r>
                      <m:rad>
                        <m:radPr>
                          <m:degHide m:val="on"/>
                          <m:ctrlPr>
                            <a:rPr lang="en-US" b="0" i="1" smtClean="0">
                              <a:solidFill>
                                <a:srgbClr val="002060"/>
                              </a:solidFill>
                              <a:latin typeface="Cambria Math" panose="02040503050406030204" pitchFamily="18" charset="0"/>
                            </a:rPr>
                          </m:ctrlPr>
                        </m:radPr>
                        <m:deg/>
                        <m:e>
                          <m:sSub>
                            <m:sSubPr>
                              <m:ctrlPr>
                                <a:rPr lang="en-US" b="0" i="1" smtClean="0">
                                  <a:solidFill>
                                    <a:srgbClr val="002060"/>
                                  </a:solidFill>
                                  <a:latin typeface="Cambria Math" panose="02040503050406030204" pitchFamily="18" charset="0"/>
                                </a:rPr>
                              </m:ctrlPr>
                            </m:sSubPr>
                            <m:e>
                              <m:r>
                                <a:rPr lang="en-US" b="0" i="1" smtClean="0">
                                  <a:solidFill>
                                    <a:srgbClr val="002060"/>
                                  </a:solidFill>
                                  <a:latin typeface="Cambria Math" panose="02040503050406030204" pitchFamily="18" charset="0"/>
                                </a:rPr>
                                <m:t>𝜖</m:t>
                              </m:r>
                            </m:e>
                            <m:sub>
                              <m:r>
                                <a:rPr lang="en-US" b="0" i="1" smtClean="0">
                                  <a:solidFill>
                                    <a:srgbClr val="002060"/>
                                  </a:solidFill>
                                  <a:latin typeface="Cambria Math" panose="02040503050406030204" pitchFamily="18" charset="0"/>
                                </a:rPr>
                                <m:t>𝑥</m:t>
                              </m:r>
                            </m:sub>
                          </m:sSub>
                          <m:sSub>
                            <m:sSubPr>
                              <m:ctrlPr>
                                <a:rPr lang="en-US" b="0" i="1" smtClean="0">
                                  <a:solidFill>
                                    <a:srgbClr val="002060"/>
                                  </a:solidFill>
                                  <a:latin typeface="Cambria Math" panose="02040503050406030204" pitchFamily="18" charset="0"/>
                                </a:rPr>
                              </m:ctrlPr>
                            </m:sSubPr>
                            <m:e>
                              <m:r>
                                <a:rPr lang="en-US" b="0" i="1" smtClean="0">
                                  <a:solidFill>
                                    <a:srgbClr val="002060"/>
                                  </a:solidFill>
                                  <a:latin typeface="Cambria Math" panose="02040503050406030204" pitchFamily="18" charset="0"/>
                                </a:rPr>
                                <m:t>𝛽</m:t>
                              </m:r>
                            </m:e>
                            <m:sub>
                              <m:r>
                                <a:rPr lang="en-US" b="0" i="1" smtClean="0">
                                  <a:solidFill>
                                    <a:srgbClr val="002060"/>
                                  </a:solidFill>
                                  <a:latin typeface="Cambria Math" panose="02040503050406030204" pitchFamily="18" charset="0"/>
                                </a:rPr>
                                <m:t>𝑥</m:t>
                              </m:r>
                            </m:sub>
                          </m:sSub>
                          <m:r>
                            <a:rPr lang="en-US" b="0" i="1" smtClean="0">
                              <a:solidFill>
                                <a:srgbClr val="002060"/>
                              </a:solidFill>
                              <a:latin typeface="Cambria Math" panose="02040503050406030204" pitchFamily="18" charset="0"/>
                            </a:rPr>
                            <m:t>+</m:t>
                          </m:r>
                          <m:sSup>
                            <m:sSupPr>
                              <m:ctrlPr>
                                <a:rPr lang="en-US" b="0" i="1" smtClean="0">
                                  <a:solidFill>
                                    <a:srgbClr val="002060"/>
                                  </a:solidFill>
                                  <a:latin typeface="Cambria Math" panose="02040503050406030204" pitchFamily="18" charset="0"/>
                                </a:rPr>
                              </m:ctrlPr>
                            </m:sSupPr>
                            <m:e>
                              <m:d>
                                <m:dPr>
                                  <m:ctrlPr>
                                    <a:rPr lang="en-US" b="0" i="1" smtClean="0">
                                      <a:solidFill>
                                        <a:srgbClr val="002060"/>
                                      </a:solidFill>
                                      <a:latin typeface="Cambria Math" panose="02040503050406030204" pitchFamily="18" charset="0"/>
                                    </a:rPr>
                                  </m:ctrlPr>
                                </m:dPr>
                                <m:e>
                                  <m:sSub>
                                    <m:sSubPr>
                                      <m:ctrlPr>
                                        <a:rPr lang="en-US" b="0" i="1" smtClean="0">
                                          <a:solidFill>
                                            <a:srgbClr val="002060"/>
                                          </a:solidFill>
                                          <a:latin typeface="Cambria Math" panose="02040503050406030204" pitchFamily="18" charset="0"/>
                                        </a:rPr>
                                      </m:ctrlPr>
                                    </m:sSubPr>
                                    <m:e>
                                      <m:r>
                                        <a:rPr lang="en-US" b="0" i="1" smtClean="0">
                                          <a:solidFill>
                                            <a:srgbClr val="002060"/>
                                          </a:solidFill>
                                          <a:latin typeface="Cambria Math" panose="02040503050406030204" pitchFamily="18" charset="0"/>
                                        </a:rPr>
                                        <m:t>𝐷</m:t>
                                      </m:r>
                                    </m:e>
                                    <m:sub>
                                      <m:r>
                                        <a:rPr lang="en-US" b="0" i="1" smtClean="0">
                                          <a:solidFill>
                                            <a:srgbClr val="002060"/>
                                          </a:solidFill>
                                          <a:latin typeface="Cambria Math" panose="02040503050406030204" pitchFamily="18" charset="0"/>
                                        </a:rPr>
                                        <m:t>𝑥</m:t>
                                      </m:r>
                                    </m:sub>
                                  </m:sSub>
                                  <m:f>
                                    <m:fPr>
                                      <m:ctrlPr>
                                        <a:rPr lang="en-US" b="0" i="1" smtClean="0">
                                          <a:solidFill>
                                            <a:srgbClr val="002060"/>
                                          </a:solidFill>
                                          <a:latin typeface="Cambria Math" panose="02040503050406030204" pitchFamily="18" charset="0"/>
                                        </a:rPr>
                                      </m:ctrlPr>
                                    </m:fPr>
                                    <m:num>
                                      <m:r>
                                        <a:rPr lang="en-US" b="0" i="1" smtClean="0">
                                          <a:solidFill>
                                            <a:srgbClr val="002060"/>
                                          </a:solidFill>
                                          <a:latin typeface="Cambria Math" panose="02040503050406030204" pitchFamily="18" charset="0"/>
                                        </a:rPr>
                                        <m:t>𝛿</m:t>
                                      </m:r>
                                      <m:r>
                                        <a:rPr lang="en-US" b="0" i="1" smtClean="0">
                                          <a:solidFill>
                                            <a:srgbClr val="002060"/>
                                          </a:solidFill>
                                          <a:latin typeface="Cambria Math" panose="02040503050406030204" pitchFamily="18" charset="0"/>
                                        </a:rPr>
                                        <m:t>𝑝</m:t>
                                      </m:r>
                                    </m:num>
                                    <m:den>
                                      <m:r>
                                        <a:rPr lang="en-US" b="0" i="1" smtClean="0">
                                          <a:solidFill>
                                            <a:srgbClr val="002060"/>
                                          </a:solidFill>
                                          <a:latin typeface="Cambria Math" panose="02040503050406030204" pitchFamily="18" charset="0"/>
                                        </a:rPr>
                                        <m:t>𝑝</m:t>
                                      </m:r>
                                    </m:den>
                                  </m:f>
                                </m:e>
                              </m:d>
                            </m:e>
                            <m:sup>
                              <m:r>
                                <a:rPr lang="en-US" b="0" i="1" smtClean="0">
                                  <a:solidFill>
                                    <a:srgbClr val="002060"/>
                                  </a:solidFill>
                                  <a:latin typeface="Cambria Math" panose="02040503050406030204" pitchFamily="18" charset="0"/>
                                </a:rPr>
                                <m:t>2</m:t>
                              </m:r>
                            </m:sup>
                          </m:sSup>
                        </m:e>
                      </m:rad>
                    </m:oMath>
                  </m:oMathPara>
                </a14:m>
                <a:endParaRPr lang="en-US" b="0" dirty="0">
                  <a:solidFill>
                    <a:srgbClr val="002060"/>
                  </a:solidFill>
                  <a:latin typeface="Arial" panose="020B0604020202020204" pitchFamily="34" charset="0"/>
                  <a:cs typeface="Arial" panose="020B0604020202020204" pitchFamily="34" charset="0"/>
                </a:endParaRPr>
              </a:p>
              <a:p>
                <a:pPr algn="ctr"/>
                <a:endParaRPr lang="en-US" b="0" dirty="0">
                  <a:solidFill>
                    <a:srgbClr val="002060"/>
                  </a:solidFill>
                  <a:latin typeface="Arial" panose="020B0604020202020204" pitchFamily="34" charset="0"/>
                  <a:cs typeface="Arial" panose="020B0604020202020204" pitchFamily="34" charset="0"/>
                </a:endParaRPr>
              </a:p>
              <a:p>
                <a:pPr algn="ctr"/>
                <a:r>
                  <a:rPr lang="en-US" dirty="0">
                    <a:solidFill>
                      <a:srgbClr val="002060"/>
                    </a:solidFill>
                    <a:latin typeface="Arial" panose="020B0604020202020204" pitchFamily="34" charset="0"/>
                    <a:cs typeface="Arial" panose="020B0604020202020204" pitchFamily="34" charset="0"/>
                  </a:rPr>
                  <a:t>Emittance </a:t>
                </a:r>
                <a:r>
                  <a:rPr lang="en-CH" sz="1800" b="1" dirty="0">
                    <a:solidFill>
                      <a:srgbClr val="002060"/>
                    </a:solidFill>
                    <a:latin typeface="Arial" panose="020B0604020202020204" pitchFamily="34" charset="0"/>
                    <a:cs typeface="Arial" panose="020B0604020202020204" pitchFamily="34" charset="0"/>
                    <a:sym typeface="Wingdings" pitchFamily="2" charset="2"/>
                  </a:rPr>
                  <a:t>→</a:t>
                </a:r>
                <a:r>
                  <a:rPr lang="en-US" sz="1800" dirty="0">
                    <a:solidFill>
                      <a:srgbClr val="002060"/>
                    </a:solidFill>
                    <a:latin typeface="Arial" panose="020B0604020202020204" pitchFamily="34" charset="0"/>
                    <a:cs typeface="Arial" panose="020B0604020202020204" pitchFamily="34" charset="0"/>
                    <a:sym typeface="Wingdings" pitchFamily="2" charset="2"/>
                  </a:rPr>
                  <a:t> Normalized emittance</a:t>
                </a:r>
              </a:p>
              <a:p>
                <a:pPr algn="ctr"/>
                <a14:m>
                  <m:oMathPara xmlns:m="http://schemas.openxmlformats.org/officeDocument/2006/math">
                    <m:oMathParaPr>
                      <m:jc m:val="centerGroup"/>
                    </m:oMathParaPr>
                    <m:oMath xmlns:m="http://schemas.openxmlformats.org/officeDocument/2006/math">
                      <m:sSub>
                        <m:sSubPr>
                          <m:ctrlPr>
                            <a:rPr lang="en-US" b="0" i="1" smtClean="0">
                              <a:solidFill>
                                <a:srgbClr val="002060"/>
                              </a:solidFill>
                              <a:latin typeface="Cambria Math" panose="02040503050406030204" pitchFamily="18" charset="0"/>
                            </a:rPr>
                          </m:ctrlPr>
                        </m:sSubPr>
                        <m:e>
                          <m:r>
                            <a:rPr lang="en-US" b="0" i="1" smtClean="0">
                              <a:solidFill>
                                <a:srgbClr val="002060"/>
                              </a:solidFill>
                              <a:latin typeface="Cambria Math" panose="02040503050406030204" pitchFamily="18" charset="0"/>
                            </a:rPr>
                            <m:t>𝜖</m:t>
                          </m:r>
                        </m:e>
                        <m:sub>
                          <m:r>
                            <a:rPr lang="en-US" b="0" i="1" smtClean="0">
                              <a:solidFill>
                                <a:srgbClr val="002060"/>
                              </a:solidFill>
                              <a:latin typeface="Cambria Math" panose="02040503050406030204" pitchFamily="18" charset="0"/>
                            </a:rPr>
                            <m:t>𝑛</m:t>
                          </m:r>
                        </m:sub>
                      </m:sSub>
                      <m:r>
                        <a:rPr lang="en-US" b="0" i="1" smtClean="0">
                          <a:solidFill>
                            <a:srgbClr val="002060"/>
                          </a:solidFill>
                          <a:latin typeface="Cambria Math" panose="02040503050406030204" pitchFamily="18" charset="0"/>
                        </a:rPr>
                        <m:t>=</m:t>
                      </m:r>
                      <m:sSub>
                        <m:sSubPr>
                          <m:ctrlPr>
                            <a:rPr lang="en-US" b="0" i="1" smtClean="0">
                              <a:solidFill>
                                <a:srgbClr val="002060"/>
                              </a:solidFill>
                              <a:latin typeface="Cambria Math" panose="02040503050406030204" pitchFamily="18" charset="0"/>
                            </a:rPr>
                          </m:ctrlPr>
                        </m:sSubPr>
                        <m:e>
                          <m:r>
                            <a:rPr lang="en-US" b="0" i="1" smtClean="0">
                              <a:solidFill>
                                <a:srgbClr val="002060"/>
                              </a:solidFill>
                              <a:latin typeface="Cambria Math" panose="02040503050406030204" pitchFamily="18" charset="0"/>
                            </a:rPr>
                            <m:t>𝜖</m:t>
                          </m:r>
                        </m:e>
                        <m:sub>
                          <m:r>
                            <a:rPr lang="en-US" b="0" i="1" smtClean="0">
                              <a:solidFill>
                                <a:srgbClr val="002060"/>
                              </a:solidFill>
                              <a:latin typeface="Cambria Math" panose="02040503050406030204" pitchFamily="18" charset="0"/>
                            </a:rPr>
                            <m:t>𝑥</m:t>
                          </m:r>
                        </m:sub>
                      </m:sSub>
                      <m:sSub>
                        <m:sSubPr>
                          <m:ctrlPr>
                            <a:rPr lang="en-US" b="0" i="1" smtClean="0">
                              <a:solidFill>
                                <a:srgbClr val="002060"/>
                              </a:solidFill>
                              <a:latin typeface="Cambria Math" panose="02040503050406030204" pitchFamily="18" charset="0"/>
                            </a:rPr>
                          </m:ctrlPr>
                        </m:sSubPr>
                        <m:e>
                          <m:r>
                            <a:rPr lang="en-US" b="0" i="1" smtClean="0">
                              <a:solidFill>
                                <a:srgbClr val="002060"/>
                              </a:solidFill>
                              <a:latin typeface="Cambria Math" panose="02040503050406030204" pitchFamily="18" charset="0"/>
                            </a:rPr>
                            <m:t>𝛽</m:t>
                          </m:r>
                        </m:e>
                        <m:sub>
                          <m:r>
                            <a:rPr lang="en-US" b="0" i="1" smtClean="0">
                              <a:solidFill>
                                <a:srgbClr val="002060"/>
                              </a:solidFill>
                              <a:latin typeface="Cambria Math" panose="02040503050406030204" pitchFamily="18" charset="0"/>
                            </a:rPr>
                            <m:t>𝑟𝑒𝑙</m:t>
                          </m:r>
                        </m:sub>
                      </m:sSub>
                      <m:sSub>
                        <m:sSubPr>
                          <m:ctrlPr>
                            <a:rPr lang="en-US" b="0" i="1" smtClean="0">
                              <a:solidFill>
                                <a:srgbClr val="002060"/>
                              </a:solidFill>
                              <a:latin typeface="Cambria Math" panose="02040503050406030204" pitchFamily="18" charset="0"/>
                            </a:rPr>
                          </m:ctrlPr>
                        </m:sSubPr>
                        <m:e>
                          <m:r>
                            <a:rPr lang="en-US" b="0" i="1" smtClean="0">
                              <a:solidFill>
                                <a:srgbClr val="002060"/>
                              </a:solidFill>
                              <a:latin typeface="Cambria Math" panose="02040503050406030204" pitchFamily="18" charset="0"/>
                            </a:rPr>
                            <m:t>𝛾</m:t>
                          </m:r>
                        </m:e>
                        <m:sub>
                          <m:r>
                            <a:rPr lang="en-US" b="0" i="1" smtClean="0">
                              <a:solidFill>
                                <a:srgbClr val="002060"/>
                              </a:solidFill>
                              <a:latin typeface="Cambria Math" panose="02040503050406030204" pitchFamily="18" charset="0"/>
                            </a:rPr>
                            <m:t>𝑟𝑒𝑙</m:t>
                          </m:r>
                        </m:sub>
                      </m:sSub>
                    </m:oMath>
                  </m:oMathPara>
                </a14:m>
                <a:endParaRPr lang="en-US" b="0" dirty="0">
                  <a:solidFill>
                    <a:srgbClr val="002060"/>
                  </a:solidFill>
                  <a:latin typeface="Arial" panose="020B0604020202020204" pitchFamily="34" charset="0"/>
                  <a:cs typeface="Arial" panose="020B0604020202020204" pitchFamily="34" charset="0"/>
                </a:endParaRPr>
              </a:p>
            </p:txBody>
          </p:sp>
        </mc:Choice>
        <mc:Fallback>
          <p:sp>
            <p:nvSpPr>
              <p:cNvPr id="8" name="Alternative Process 7">
                <a:extLst>
                  <a:ext uri="{FF2B5EF4-FFF2-40B4-BE49-F238E27FC236}">
                    <a16:creationId xmlns:a16="http://schemas.microsoft.com/office/drawing/2014/main" id="{B4A9EA96-204C-A4D9-EC2F-A59F839A2AEC}"/>
                  </a:ext>
                </a:extLst>
              </p:cNvPr>
              <p:cNvSpPr>
                <a:spLocks noRot="1" noChangeAspect="1" noMove="1" noResize="1" noEditPoints="1" noAdjustHandles="1" noChangeArrowheads="1" noChangeShapeType="1" noTextEdit="1"/>
              </p:cNvSpPr>
              <p:nvPr/>
            </p:nvSpPr>
            <p:spPr>
              <a:xfrm>
                <a:off x="418202" y="3541582"/>
                <a:ext cx="4692664" cy="2136842"/>
              </a:xfrm>
              <a:prstGeom prst="flowChartAlternateProcess">
                <a:avLst/>
              </a:prstGeom>
              <a:blipFill>
                <a:blip r:embed="rId3"/>
                <a:stretch>
                  <a:fillRect/>
                </a:stretch>
              </a:blipFill>
              <a:ln w="38100">
                <a:solidFill>
                  <a:srgbClr val="002060"/>
                </a:solidFill>
              </a:ln>
              <a:effectLst>
                <a:outerShdw blurRad="50800" dist="38100" dir="13500000" algn="br" rotWithShape="0">
                  <a:prstClr val="black">
                    <a:alpha val="40000"/>
                  </a:prstClr>
                </a:outerShdw>
              </a:effectLst>
            </p:spPr>
            <p:txBody>
              <a:bodyPr/>
              <a:lstStyle/>
              <a:p>
                <a:r>
                  <a:rPr lang="en-CH">
                    <a:noFill/>
                  </a:rPr>
                  <a:t> </a:t>
                </a:r>
              </a:p>
            </p:txBody>
          </p:sp>
        </mc:Fallback>
      </mc:AlternateContent>
      <p:sp>
        <p:nvSpPr>
          <p:cNvPr id="9" name="Alternative Process 8">
            <a:extLst>
              <a:ext uri="{FF2B5EF4-FFF2-40B4-BE49-F238E27FC236}">
                <a16:creationId xmlns:a16="http://schemas.microsoft.com/office/drawing/2014/main" id="{882D6F20-9D67-7248-1D81-737A4CA3D434}"/>
              </a:ext>
            </a:extLst>
          </p:cNvPr>
          <p:cNvSpPr/>
          <p:nvPr/>
        </p:nvSpPr>
        <p:spPr>
          <a:xfrm>
            <a:off x="7081136" y="3541582"/>
            <a:ext cx="4692664" cy="1083436"/>
          </a:xfrm>
          <a:prstGeom prst="flowChartAlternateProcess">
            <a:avLst/>
          </a:prstGeom>
          <a:solidFill>
            <a:schemeClr val="accent5">
              <a:lumMod val="40000"/>
              <a:lumOff val="60000"/>
            </a:schemeClr>
          </a:solidFill>
          <a:ln w="38100">
            <a:solidFill>
              <a:srgbClr val="002060"/>
            </a:solidFill>
          </a:ln>
          <a:effectLst>
            <a:outerShdw blurRad="50800" dist="38100" dir="13500000" algn="b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rgbClr val="002060"/>
                </a:solidFill>
                <a:latin typeface="Arial" panose="020B0604020202020204" pitchFamily="34" charset="0"/>
                <a:cs typeface="Arial" panose="020B0604020202020204" pitchFamily="34" charset="0"/>
              </a:rPr>
              <a:t>Deconvolution not trivial; need iterative algorithms</a:t>
            </a:r>
          </a:p>
        </p:txBody>
      </p:sp>
      <p:sp>
        <p:nvSpPr>
          <p:cNvPr id="15" name="Down Arrow 14">
            <a:extLst>
              <a:ext uri="{FF2B5EF4-FFF2-40B4-BE49-F238E27FC236}">
                <a16:creationId xmlns:a16="http://schemas.microsoft.com/office/drawing/2014/main" id="{985474A0-2377-2DB1-C71E-20F35A809B86}"/>
              </a:ext>
            </a:extLst>
          </p:cNvPr>
          <p:cNvSpPr/>
          <p:nvPr/>
        </p:nvSpPr>
        <p:spPr>
          <a:xfrm rot="2606321">
            <a:off x="4005369" y="2821589"/>
            <a:ext cx="530352" cy="533724"/>
          </a:xfrm>
          <a:prstGeom prst="downArrow">
            <a:avLst/>
          </a:prstGeom>
          <a:solidFill>
            <a:srgbClr val="002060"/>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16" name="Down Arrow 15">
            <a:extLst>
              <a:ext uri="{FF2B5EF4-FFF2-40B4-BE49-F238E27FC236}">
                <a16:creationId xmlns:a16="http://schemas.microsoft.com/office/drawing/2014/main" id="{AF9F8219-7DF8-13B3-D897-47D9EDB9A692}"/>
              </a:ext>
            </a:extLst>
          </p:cNvPr>
          <p:cNvSpPr/>
          <p:nvPr/>
        </p:nvSpPr>
        <p:spPr>
          <a:xfrm rot="19057741">
            <a:off x="7649197" y="2809987"/>
            <a:ext cx="530352" cy="533724"/>
          </a:xfrm>
          <a:prstGeom prst="downArrow">
            <a:avLst/>
          </a:prstGeom>
          <a:solidFill>
            <a:srgbClr val="002060"/>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17" name="TextBox 16">
            <a:extLst>
              <a:ext uri="{FF2B5EF4-FFF2-40B4-BE49-F238E27FC236}">
                <a16:creationId xmlns:a16="http://schemas.microsoft.com/office/drawing/2014/main" id="{5832A6DB-6A72-6EBA-FFEE-8CB51A9F22BF}"/>
              </a:ext>
            </a:extLst>
          </p:cNvPr>
          <p:cNvSpPr txBox="1"/>
          <p:nvPr/>
        </p:nvSpPr>
        <p:spPr>
          <a:xfrm>
            <a:off x="2517290" y="2722782"/>
            <a:ext cx="1488080" cy="646331"/>
          </a:xfrm>
          <a:prstGeom prst="rect">
            <a:avLst/>
          </a:prstGeom>
          <a:noFill/>
        </p:spPr>
        <p:txBody>
          <a:bodyPr wrap="square" rtlCol="0">
            <a:spAutoFit/>
          </a:bodyPr>
          <a:lstStyle/>
          <a:p>
            <a:r>
              <a:rPr lang="en-CH" dirty="0">
                <a:latin typeface="Arial" panose="020B0604020202020204" pitchFamily="34" charset="0"/>
                <a:cs typeface="Arial" panose="020B0604020202020204" pitchFamily="34" charset="0"/>
              </a:rPr>
              <a:t>If all three Gaussian</a:t>
            </a:r>
          </a:p>
        </p:txBody>
      </p:sp>
      <p:sp>
        <p:nvSpPr>
          <p:cNvPr id="18" name="TextBox 17">
            <a:extLst>
              <a:ext uri="{FF2B5EF4-FFF2-40B4-BE49-F238E27FC236}">
                <a16:creationId xmlns:a16="http://schemas.microsoft.com/office/drawing/2014/main" id="{D908ED9E-35FD-9995-2995-613CD08B603B}"/>
              </a:ext>
            </a:extLst>
          </p:cNvPr>
          <p:cNvSpPr txBox="1"/>
          <p:nvPr/>
        </p:nvSpPr>
        <p:spPr>
          <a:xfrm>
            <a:off x="8290131" y="2722782"/>
            <a:ext cx="1670934" cy="646331"/>
          </a:xfrm>
          <a:prstGeom prst="rect">
            <a:avLst/>
          </a:prstGeom>
          <a:noFill/>
        </p:spPr>
        <p:txBody>
          <a:bodyPr wrap="square" rtlCol="0">
            <a:spAutoFit/>
          </a:bodyPr>
          <a:lstStyle/>
          <a:p>
            <a:r>
              <a:rPr lang="en-CH" dirty="0">
                <a:latin typeface="Arial" panose="020B0604020202020204" pitchFamily="34" charset="0"/>
                <a:cs typeface="Arial" panose="020B0604020202020204" pitchFamily="34" charset="0"/>
              </a:rPr>
              <a:t>If at least one non-Gaussian</a:t>
            </a:r>
          </a:p>
        </p:txBody>
      </p:sp>
      <p:sp>
        <p:nvSpPr>
          <p:cNvPr id="21" name="Alternative Process 20">
            <a:extLst>
              <a:ext uri="{FF2B5EF4-FFF2-40B4-BE49-F238E27FC236}">
                <a16:creationId xmlns:a16="http://schemas.microsoft.com/office/drawing/2014/main" id="{92B8891E-EDCD-38AE-FBC2-F462568A91B8}"/>
              </a:ext>
            </a:extLst>
          </p:cNvPr>
          <p:cNvSpPr/>
          <p:nvPr/>
        </p:nvSpPr>
        <p:spPr>
          <a:xfrm>
            <a:off x="6355712" y="5111631"/>
            <a:ext cx="4692664" cy="1083436"/>
          </a:xfrm>
          <a:prstGeom prst="flowChartAlternateProcess">
            <a:avLst/>
          </a:prstGeom>
          <a:solidFill>
            <a:schemeClr val="accent5">
              <a:lumMod val="40000"/>
              <a:lumOff val="60000"/>
            </a:schemeClr>
          </a:solidFill>
          <a:ln w="38100">
            <a:solidFill>
              <a:srgbClr val="002060"/>
            </a:solidFill>
          </a:ln>
          <a:effectLst>
            <a:outerShdw blurRad="50800" dist="38100" dir="13500000" algn="b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rgbClr val="002060"/>
                </a:solidFill>
                <a:latin typeface="Arial" panose="020B0604020202020204" pitchFamily="34" charset="0"/>
                <a:cs typeface="Arial" panose="020B0604020202020204" pitchFamily="34" charset="0"/>
              </a:rPr>
              <a:t>Brightness </a:t>
            </a:r>
            <a:r>
              <a:rPr lang="en-CH" sz="1800" b="1" dirty="0">
                <a:solidFill>
                  <a:srgbClr val="002060"/>
                </a:solidFill>
                <a:latin typeface="Arial" panose="020B0604020202020204" pitchFamily="34" charset="0"/>
                <a:cs typeface="Arial" panose="020B0604020202020204" pitchFamily="34" charset="0"/>
                <a:sym typeface="Wingdings" pitchFamily="2" charset="2"/>
              </a:rPr>
              <a:t>→ </a:t>
            </a:r>
            <a:r>
              <a:rPr lang="en-CH" sz="1800" dirty="0">
                <a:solidFill>
                  <a:srgbClr val="002060"/>
                </a:solidFill>
                <a:latin typeface="Arial" panose="020B0604020202020204" pitchFamily="34" charset="0"/>
                <a:cs typeface="Arial" panose="020B0604020202020204" pitchFamily="34" charset="0"/>
                <a:sym typeface="Wingdings" pitchFamily="2" charset="2"/>
              </a:rPr>
              <a:t>Intensity/emittance</a:t>
            </a:r>
            <a:endParaRPr lang="en-US" dirty="0">
              <a:solidFill>
                <a:srgbClr val="002060"/>
              </a:solidFill>
              <a:latin typeface="Arial" panose="020B0604020202020204" pitchFamily="34" charset="0"/>
              <a:cs typeface="Arial" panose="020B0604020202020204" pitchFamily="34" charset="0"/>
            </a:endParaRPr>
          </a:p>
        </p:txBody>
      </p:sp>
      <p:sp>
        <p:nvSpPr>
          <p:cNvPr id="3" name="TextBox 2">
            <a:extLst>
              <a:ext uri="{FF2B5EF4-FFF2-40B4-BE49-F238E27FC236}">
                <a16:creationId xmlns:a16="http://schemas.microsoft.com/office/drawing/2014/main" id="{0008BE45-E426-7E53-D4F7-FB03F1FA186C}"/>
              </a:ext>
            </a:extLst>
          </p:cNvPr>
          <p:cNvSpPr txBox="1"/>
          <p:nvPr/>
        </p:nvSpPr>
        <p:spPr>
          <a:xfrm>
            <a:off x="5226782" y="6581000"/>
            <a:ext cx="1734213" cy="276999"/>
          </a:xfrm>
          <a:prstGeom prst="rect">
            <a:avLst/>
          </a:prstGeom>
          <a:noFill/>
        </p:spPr>
        <p:txBody>
          <a:bodyPr wrap="square" rtlCol="0">
            <a:spAutoFit/>
          </a:bodyPr>
          <a:lstStyle/>
          <a:p>
            <a:pPr algn="ctr"/>
            <a:r>
              <a:rPr lang="en-US" sz="1200" dirty="0" err="1">
                <a:latin typeface="Arial" panose="020B0604020202020204" pitchFamily="34" charset="0"/>
                <a:cs typeface="Arial" panose="020B0604020202020204" pitchFamily="34" charset="0"/>
              </a:rPr>
              <a:t>tirsi.prebibaj@cern.ch</a:t>
            </a:r>
            <a:endParaRPr lang="el-GR" sz="1400" dirty="0">
              <a:latin typeface="Arial" panose="020B0604020202020204" pitchFamily="34" charset="0"/>
              <a:cs typeface="Arial" panose="020B0604020202020204" pitchFamily="34" charset="0"/>
            </a:endParaRPr>
          </a:p>
        </p:txBody>
      </p:sp>
      <p:sp>
        <p:nvSpPr>
          <p:cNvPr id="4" name="TextBox 3">
            <a:extLst>
              <a:ext uri="{FF2B5EF4-FFF2-40B4-BE49-F238E27FC236}">
                <a16:creationId xmlns:a16="http://schemas.microsoft.com/office/drawing/2014/main" id="{672FF81A-7C44-7DF2-A111-3486A5863EF1}"/>
              </a:ext>
            </a:extLst>
          </p:cNvPr>
          <p:cNvSpPr txBox="1"/>
          <p:nvPr/>
        </p:nvSpPr>
        <p:spPr>
          <a:xfrm>
            <a:off x="-2" y="6597748"/>
            <a:ext cx="3201305" cy="276999"/>
          </a:xfrm>
          <a:prstGeom prst="rect">
            <a:avLst/>
          </a:prstGeom>
          <a:noFill/>
        </p:spPr>
        <p:txBody>
          <a:bodyPr wrap="square" rtlCol="0">
            <a:spAutoFit/>
          </a:bodyPr>
          <a:lstStyle/>
          <a:p>
            <a:r>
              <a:rPr lang="en-US" sz="1200" dirty="0">
                <a:latin typeface="Arial" panose="020B0604020202020204" pitchFamily="34" charset="0"/>
                <a:cs typeface="Arial" panose="020B0604020202020204" pitchFamily="34" charset="0"/>
              </a:rPr>
              <a:t>ATSOA 2024</a:t>
            </a:r>
            <a:endParaRPr lang="el-GR" sz="14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255662775"/>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5"/>
                                        </p:tgtEl>
                                        <p:attrNameLst>
                                          <p:attrName>style.visibility</p:attrName>
                                        </p:attrNameLst>
                                      </p:cBhvr>
                                      <p:to>
                                        <p:strVal val="visible"/>
                                      </p:to>
                                    </p:set>
                                    <p:animEffect transition="in" filter="fade">
                                      <p:cBhvr>
                                        <p:cTn id="12" dur="500"/>
                                        <p:tgtEl>
                                          <p:spTgt spid="15"/>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17"/>
                                        </p:tgtEl>
                                        <p:attrNameLst>
                                          <p:attrName>style.visibility</p:attrName>
                                        </p:attrNameLst>
                                      </p:cBhvr>
                                      <p:to>
                                        <p:strVal val="visible"/>
                                      </p:to>
                                    </p:set>
                                    <p:animEffect transition="in" filter="fade">
                                      <p:cBhvr>
                                        <p:cTn id="15" dur="500"/>
                                        <p:tgtEl>
                                          <p:spTgt spid="17"/>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8"/>
                                        </p:tgtEl>
                                        <p:attrNameLst>
                                          <p:attrName>style.visibility</p:attrName>
                                        </p:attrNameLst>
                                      </p:cBhvr>
                                      <p:to>
                                        <p:strVal val="visible"/>
                                      </p:to>
                                    </p:set>
                                    <p:animEffect transition="in" filter="fade">
                                      <p:cBhvr>
                                        <p:cTn id="18" dur="500"/>
                                        <p:tgtEl>
                                          <p:spTgt spid="8"/>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16"/>
                                        </p:tgtEl>
                                        <p:attrNameLst>
                                          <p:attrName>style.visibility</p:attrName>
                                        </p:attrNameLst>
                                      </p:cBhvr>
                                      <p:to>
                                        <p:strVal val="visible"/>
                                      </p:to>
                                    </p:set>
                                    <p:animEffect transition="in" filter="fade">
                                      <p:cBhvr>
                                        <p:cTn id="21" dur="500"/>
                                        <p:tgtEl>
                                          <p:spTgt spid="16"/>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18"/>
                                        </p:tgtEl>
                                        <p:attrNameLst>
                                          <p:attrName>style.visibility</p:attrName>
                                        </p:attrNameLst>
                                      </p:cBhvr>
                                      <p:to>
                                        <p:strVal val="visible"/>
                                      </p:to>
                                    </p:set>
                                    <p:animEffect transition="in" filter="fade">
                                      <p:cBhvr>
                                        <p:cTn id="24" dur="500"/>
                                        <p:tgtEl>
                                          <p:spTgt spid="18"/>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fade">
                                      <p:cBhvr>
                                        <p:cTn id="27" dur="500"/>
                                        <p:tgtEl>
                                          <p:spTgt spid="9"/>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21"/>
                                        </p:tgtEl>
                                        <p:attrNameLst>
                                          <p:attrName>style.visibility</p:attrName>
                                        </p:attrNameLst>
                                      </p:cBhvr>
                                      <p:to>
                                        <p:strVal val="visible"/>
                                      </p:to>
                                    </p:set>
                                    <p:animEffect transition="in" filter="fade">
                                      <p:cBhvr>
                                        <p:cTn id="32"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8" grpId="0" animBg="1"/>
      <p:bldP spid="9" grpId="0" animBg="1"/>
      <p:bldP spid="15" grpId="0" animBg="1"/>
      <p:bldP spid="16" grpId="0" animBg="1"/>
      <p:bldP spid="17" grpId="0"/>
      <p:bldP spid="18" grpId="0"/>
      <p:bldP spid="21" grpId="0" animBg="1"/>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B33DCA-F4EA-2B06-07A6-D5D83320D62C}"/>
              </a:ext>
            </a:extLst>
          </p:cNvPr>
          <p:cNvSpPr>
            <a:spLocks noGrp="1"/>
          </p:cNvSpPr>
          <p:nvPr>
            <p:ph type="title"/>
          </p:nvPr>
        </p:nvSpPr>
        <p:spPr/>
        <p:txBody>
          <a:bodyPr>
            <a:normAutofit fontScale="90000"/>
          </a:bodyPr>
          <a:lstStyle/>
          <a:p>
            <a:r>
              <a:rPr lang="en-CH" dirty="0">
                <a:latin typeface="Arial" panose="020B0604020202020204" pitchFamily="34" charset="0"/>
                <a:cs typeface="Arial" panose="020B0604020202020204" pitchFamily="34" charset="0"/>
              </a:rPr>
              <a:t>Resonance crossing and compensation</a:t>
            </a:r>
          </a:p>
        </p:txBody>
      </p:sp>
      <p:sp>
        <p:nvSpPr>
          <p:cNvPr id="5" name="Slide Number Placeholder 4">
            <a:extLst>
              <a:ext uri="{FF2B5EF4-FFF2-40B4-BE49-F238E27FC236}">
                <a16:creationId xmlns:a16="http://schemas.microsoft.com/office/drawing/2014/main" id="{D654813F-F728-DEE5-6E5F-73440D5912C4}"/>
              </a:ext>
            </a:extLst>
          </p:cNvPr>
          <p:cNvSpPr>
            <a:spLocks noGrp="1"/>
          </p:cNvSpPr>
          <p:nvPr>
            <p:ph type="sldNum" sz="quarter" idx="12"/>
          </p:nvPr>
        </p:nvSpPr>
        <p:spPr/>
        <p:txBody>
          <a:bodyPr/>
          <a:lstStyle/>
          <a:p>
            <a:r>
              <a:rPr lang="en-US" dirty="0"/>
              <a:t>16</a:t>
            </a:r>
            <a:endParaRPr lang="el-GR" dirty="0"/>
          </a:p>
        </p:txBody>
      </p:sp>
      <p:sp>
        <p:nvSpPr>
          <p:cNvPr id="6" name="TextBox 5">
            <a:extLst>
              <a:ext uri="{FF2B5EF4-FFF2-40B4-BE49-F238E27FC236}">
                <a16:creationId xmlns:a16="http://schemas.microsoft.com/office/drawing/2014/main" id="{8529CC45-9D13-E0D3-16BB-CA06D0EFFFCD}"/>
              </a:ext>
            </a:extLst>
          </p:cNvPr>
          <p:cNvSpPr txBox="1"/>
          <p:nvPr/>
        </p:nvSpPr>
        <p:spPr>
          <a:xfrm>
            <a:off x="144512" y="795202"/>
            <a:ext cx="6896368" cy="3693319"/>
          </a:xfrm>
          <a:prstGeom prst="rect">
            <a:avLst/>
          </a:prstGeom>
          <a:noFill/>
        </p:spPr>
        <p:txBody>
          <a:bodyPr wrap="square" rtlCol="0">
            <a:spAutoFit/>
          </a:bodyPr>
          <a:lstStyle/>
          <a:p>
            <a:pPr marL="285750" indent="-285750">
              <a:buFont typeface="Arial" panose="020B0604020202020204" pitchFamily="34" charset="0"/>
              <a:buChar char="•"/>
            </a:pPr>
            <a:r>
              <a:rPr lang="en-CH" dirty="0">
                <a:latin typeface="Arial" panose="020B0604020202020204" pitchFamily="34" charset="0"/>
                <a:cs typeface="Arial" panose="020B0604020202020204" pitchFamily="34" charset="0"/>
              </a:rPr>
              <a:t>Third and fourth order resonances are dynamically crossed at different times during the acceleration cycle. </a:t>
            </a:r>
            <a:endParaRPr lang="en-CH" b="1" dirty="0">
              <a:solidFill>
                <a:srgbClr val="FF0000"/>
              </a:solidFill>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CH" dirty="0">
                <a:solidFill>
                  <a:srgbClr val="000000"/>
                </a:solidFill>
                <a:latin typeface="Arial" panose="020B0604020202020204" pitchFamily="34" charset="0"/>
                <a:cs typeface="Arial" panose="020B0604020202020204" pitchFamily="34" charset="0"/>
              </a:rPr>
              <a:t>Resonance compensation is applied using the available quadrupole, sextupole and octupole correctors, only when the resonance is crossed.</a:t>
            </a:r>
          </a:p>
          <a:p>
            <a:pPr marL="285750" indent="-285750">
              <a:buFont typeface="Arial" panose="020B0604020202020204" pitchFamily="34" charset="0"/>
              <a:buChar char="•"/>
            </a:pPr>
            <a:r>
              <a:rPr lang="en-CH" dirty="0">
                <a:solidFill>
                  <a:srgbClr val="000000"/>
                </a:solidFill>
                <a:latin typeface="Arial" panose="020B0604020202020204" pitchFamily="34" charset="0"/>
                <a:cs typeface="Arial" panose="020B0604020202020204" pitchFamily="34" charset="0"/>
              </a:rPr>
              <a:t>One corrector can perturb the compensation of other resonances. Attempts have been made for a global resonance compensation. </a:t>
            </a:r>
          </a:p>
          <a:p>
            <a:pPr marL="285750" indent="-285750">
              <a:buFont typeface="Arial" panose="020B0604020202020204" pitchFamily="34" charset="0"/>
              <a:buChar char="•"/>
            </a:pPr>
            <a:r>
              <a:rPr lang="en-CH" dirty="0">
                <a:solidFill>
                  <a:srgbClr val="000000"/>
                </a:solidFill>
                <a:latin typeface="Arial" panose="020B0604020202020204" pitchFamily="34" charset="0"/>
                <a:cs typeface="Arial" panose="020B0604020202020204" pitchFamily="34" charset="0"/>
              </a:rPr>
              <a:t>The compensation is done experimentally by finding a suitable magnet pair for the correction and changing the driving tern that they create. </a:t>
            </a:r>
          </a:p>
          <a:p>
            <a:pPr marL="285750" indent="-285750">
              <a:buFont typeface="Arial" panose="020B0604020202020204" pitchFamily="34" charset="0"/>
              <a:buChar char="•"/>
            </a:pPr>
            <a:endParaRPr lang="en-CH" dirty="0">
              <a:solidFill>
                <a:srgbClr val="000000"/>
              </a:solidFill>
              <a:latin typeface="Arial" panose="020B0604020202020204" pitchFamily="34" charset="0"/>
              <a:cs typeface="Arial" panose="020B0604020202020204" pitchFamily="34" charset="0"/>
            </a:endParaRPr>
          </a:p>
          <a:p>
            <a:pPr marL="285750" indent="-285750">
              <a:buFont typeface="Arial" panose="020B0604020202020204" pitchFamily="34" charset="0"/>
              <a:buChar char="•"/>
            </a:pPr>
            <a:endParaRPr lang="en-CH" dirty="0">
              <a:solidFill>
                <a:srgbClr val="000000"/>
              </a:solidFill>
              <a:latin typeface="Arial" panose="020B0604020202020204" pitchFamily="34" charset="0"/>
              <a:cs typeface="Arial" panose="020B0604020202020204" pitchFamily="34" charset="0"/>
            </a:endParaRPr>
          </a:p>
        </p:txBody>
      </p:sp>
      <p:pic>
        <p:nvPicPr>
          <p:cNvPr id="7" name="Picture 2">
            <a:extLst>
              <a:ext uri="{FF2B5EF4-FFF2-40B4-BE49-F238E27FC236}">
                <a16:creationId xmlns:a16="http://schemas.microsoft.com/office/drawing/2014/main" id="{E7BE69EB-B42E-ABAC-7568-456525EAD2D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818120" y="639754"/>
            <a:ext cx="3351544" cy="2423209"/>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7" descr="Diagram&#10;&#10;Description automatically generated">
            <a:extLst>
              <a:ext uri="{FF2B5EF4-FFF2-40B4-BE49-F238E27FC236}">
                <a16:creationId xmlns:a16="http://schemas.microsoft.com/office/drawing/2014/main" id="{31CF5756-8058-CC75-89E5-273FF31B684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69969" y="4242331"/>
            <a:ext cx="2281718" cy="1817800"/>
          </a:xfrm>
          <a:prstGeom prst="rect">
            <a:avLst/>
          </a:prstGeom>
        </p:spPr>
      </p:pic>
      <p:pic>
        <p:nvPicPr>
          <p:cNvPr id="9" name="Picture 8" descr="Chart&#10;&#10;Description automatically generated">
            <a:extLst>
              <a:ext uri="{FF2B5EF4-FFF2-40B4-BE49-F238E27FC236}">
                <a16:creationId xmlns:a16="http://schemas.microsoft.com/office/drawing/2014/main" id="{E72B3301-8B49-AD9C-1C74-1E54F7687E2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722726" y="4145061"/>
            <a:ext cx="3018512" cy="2012340"/>
          </a:xfrm>
          <a:prstGeom prst="rect">
            <a:avLst/>
          </a:prstGeom>
        </p:spPr>
      </p:pic>
      <p:pic>
        <p:nvPicPr>
          <p:cNvPr id="10" name="Picture 9">
            <a:extLst>
              <a:ext uri="{FF2B5EF4-FFF2-40B4-BE49-F238E27FC236}">
                <a16:creationId xmlns:a16="http://schemas.microsoft.com/office/drawing/2014/main" id="{F4680914-67DC-7815-F7FE-883972307A23}"/>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660261" y="3423038"/>
            <a:ext cx="3057092" cy="3057092"/>
          </a:xfrm>
          <a:prstGeom prst="rect">
            <a:avLst/>
          </a:prstGeom>
        </p:spPr>
      </p:pic>
      <p:sp>
        <p:nvSpPr>
          <p:cNvPr id="3" name="TextBox 2">
            <a:extLst>
              <a:ext uri="{FF2B5EF4-FFF2-40B4-BE49-F238E27FC236}">
                <a16:creationId xmlns:a16="http://schemas.microsoft.com/office/drawing/2014/main" id="{11035D65-A22D-8AFA-2EA8-61E91BFA8D58}"/>
              </a:ext>
            </a:extLst>
          </p:cNvPr>
          <p:cNvSpPr txBox="1"/>
          <p:nvPr/>
        </p:nvSpPr>
        <p:spPr>
          <a:xfrm>
            <a:off x="5226782" y="6581000"/>
            <a:ext cx="1734213" cy="276999"/>
          </a:xfrm>
          <a:prstGeom prst="rect">
            <a:avLst/>
          </a:prstGeom>
          <a:noFill/>
        </p:spPr>
        <p:txBody>
          <a:bodyPr wrap="square" rtlCol="0">
            <a:spAutoFit/>
          </a:bodyPr>
          <a:lstStyle/>
          <a:p>
            <a:pPr algn="ctr"/>
            <a:r>
              <a:rPr lang="en-US" sz="1200" dirty="0" err="1">
                <a:latin typeface="Arial" panose="020B0604020202020204" pitchFamily="34" charset="0"/>
                <a:cs typeface="Arial" panose="020B0604020202020204" pitchFamily="34" charset="0"/>
              </a:rPr>
              <a:t>tirsi.prebibaj@cern.ch</a:t>
            </a:r>
            <a:endParaRPr lang="el-GR" sz="1400" dirty="0">
              <a:latin typeface="Arial" panose="020B0604020202020204" pitchFamily="34" charset="0"/>
              <a:cs typeface="Arial" panose="020B0604020202020204" pitchFamily="34" charset="0"/>
            </a:endParaRPr>
          </a:p>
        </p:txBody>
      </p:sp>
      <p:sp>
        <p:nvSpPr>
          <p:cNvPr id="4" name="TextBox 3">
            <a:extLst>
              <a:ext uri="{FF2B5EF4-FFF2-40B4-BE49-F238E27FC236}">
                <a16:creationId xmlns:a16="http://schemas.microsoft.com/office/drawing/2014/main" id="{D4415814-DF0D-19D0-07E5-6D055ABC55A1}"/>
              </a:ext>
            </a:extLst>
          </p:cNvPr>
          <p:cNvSpPr txBox="1"/>
          <p:nvPr/>
        </p:nvSpPr>
        <p:spPr>
          <a:xfrm>
            <a:off x="-2" y="6597748"/>
            <a:ext cx="3201305" cy="276999"/>
          </a:xfrm>
          <a:prstGeom prst="rect">
            <a:avLst/>
          </a:prstGeom>
          <a:noFill/>
        </p:spPr>
        <p:txBody>
          <a:bodyPr wrap="square" rtlCol="0">
            <a:spAutoFit/>
          </a:bodyPr>
          <a:lstStyle/>
          <a:p>
            <a:r>
              <a:rPr lang="en-US" sz="1200" dirty="0">
                <a:latin typeface="Arial" panose="020B0604020202020204" pitchFamily="34" charset="0"/>
                <a:cs typeface="Arial" panose="020B0604020202020204" pitchFamily="34" charset="0"/>
              </a:rPr>
              <a:t>ATSOA 2024</a:t>
            </a:r>
            <a:endParaRPr lang="el-GR" sz="14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501773810"/>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D3B54E-264D-6008-1C04-EE380FA6F279}"/>
              </a:ext>
            </a:extLst>
          </p:cNvPr>
          <p:cNvSpPr>
            <a:spLocks noGrp="1"/>
          </p:cNvSpPr>
          <p:nvPr>
            <p:ph type="title"/>
          </p:nvPr>
        </p:nvSpPr>
        <p:spPr/>
        <p:txBody>
          <a:bodyPr>
            <a:normAutofit fontScale="90000"/>
          </a:bodyPr>
          <a:lstStyle/>
          <a:p>
            <a:r>
              <a:rPr lang="en-CH" dirty="0">
                <a:latin typeface="Arial" panose="020B0604020202020204" pitchFamily="34" charset="0"/>
                <a:cs typeface="Arial" panose="020B0604020202020204" pitchFamily="34" charset="0"/>
              </a:rPr>
              <a:t>Beta-beating</a:t>
            </a:r>
          </a:p>
        </p:txBody>
      </p:sp>
      <p:sp>
        <p:nvSpPr>
          <p:cNvPr id="5" name="Slide Number Placeholder 4">
            <a:extLst>
              <a:ext uri="{FF2B5EF4-FFF2-40B4-BE49-F238E27FC236}">
                <a16:creationId xmlns:a16="http://schemas.microsoft.com/office/drawing/2014/main" id="{4E72F42C-29AD-961E-3B0E-1473106E884F}"/>
              </a:ext>
            </a:extLst>
          </p:cNvPr>
          <p:cNvSpPr>
            <a:spLocks noGrp="1"/>
          </p:cNvSpPr>
          <p:nvPr>
            <p:ph type="sldNum" sz="quarter" idx="12"/>
          </p:nvPr>
        </p:nvSpPr>
        <p:spPr/>
        <p:txBody>
          <a:bodyPr/>
          <a:lstStyle/>
          <a:p>
            <a:r>
              <a:rPr lang="en-US" dirty="0"/>
              <a:t>17</a:t>
            </a:r>
            <a:endParaRPr lang="el-GR" dirty="0"/>
          </a:p>
        </p:txBody>
      </p:sp>
      <p:pic>
        <p:nvPicPr>
          <p:cNvPr id="6146" name="Picture 2">
            <a:extLst>
              <a:ext uri="{FF2B5EF4-FFF2-40B4-BE49-F238E27FC236}">
                <a16:creationId xmlns:a16="http://schemas.microsoft.com/office/drawing/2014/main" id="{0BDA044E-6589-B11D-21E7-A0ABC730BBD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51193" y="1437942"/>
            <a:ext cx="8760424" cy="3982115"/>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a:extLst>
              <a:ext uri="{FF2B5EF4-FFF2-40B4-BE49-F238E27FC236}">
                <a16:creationId xmlns:a16="http://schemas.microsoft.com/office/drawing/2014/main" id="{2B028288-10CD-6614-4CC4-DA9E25695FE8}"/>
              </a:ext>
            </a:extLst>
          </p:cNvPr>
          <p:cNvSpPr txBox="1"/>
          <p:nvPr/>
        </p:nvSpPr>
        <p:spPr>
          <a:xfrm>
            <a:off x="5226782" y="6581000"/>
            <a:ext cx="1734213" cy="276999"/>
          </a:xfrm>
          <a:prstGeom prst="rect">
            <a:avLst/>
          </a:prstGeom>
          <a:noFill/>
        </p:spPr>
        <p:txBody>
          <a:bodyPr wrap="square" rtlCol="0">
            <a:spAutoFit/>
          </a:bodyPr>
          <a:lstStyle/>
          <a:p>
            <a:pPr algn="ctr"/>
            <a:r>
              <a:rPr lang="en-US" sz="1200" dirty="0" err="1">
                <a:latin typeface="Arial" panose="020B0604020202020204" pitchFamily="34" charset="0"/>
                <a:cs typeface="Arial" panose="020B0604020202020204" pitchFamily="34" charset="0"/>
              </a:rPr>
              <a:t>tirsi.prebibaj@cern.ch</a:t>
            </a:r>
            <a:endParaRPr lang="el-GR" sz="1400" dirty="0">
              <a:latin typeface="Arial" panose="020B0604020202020204" pitchFamily="34" charset="0"/>
              <a:cs typeface="Arial" panose="020B0604020202020204" pitchFamily="34" charset="0"/>
            </a:endParaRPr>
          </a:p>
        </p:txBody>
      </p:sp>
      <p:sp>
        <p:nvSpPr>
          <p:cNvPr id="4" name="TextBox 3">
            <a:extLst>
              <a:ext uri="{FF2B5EF4-FFF2-40B4-BE49-F238E27FC236}">
                <a16:creationId xmlns:a16="http://schemas.microsoft.com/office/drawing/2014/main" id="{B070389E-739E-15EB-AA83-81C16EA72B73}"/>
              </a:ext>
            </a:extLst>
          </p:cNvPr>
          <p:cNvSpPr txBox="1"/>
          <p:nvPr/>
        </p:nvSpPr>
        <p:spPr>
          <a:xfrm>
            <a:off x="-2" y="6597748"/>
            <a:ext cx="3201305" cy="276999"/>
          </a:xfrm>
          <a:prstGeom prst="rect">
            <a:avLst/>
          </a:prstGeom>
          <a:noFill/>
        </p:spPr>
        <p:txBody>
          <a:bodyPr wrap="square" rtlCol="0">
            <a:spAutoFit/>
          </a:bodyPr>
          <a:lstStyle/>
          <a:p>
            <a:r>
              <a:rPr lang="en-US" sz="1200" dirty="0">
                <a:latin typeface="Arial" panose="020B0604020202020204" pitchFamily="34" charset="0"/>
                <a:cs typeface="Arial" panose="020B0604020202020204" pitchFamily="34" charset="0"/>
              </a:rPr>
              <a:t>ATSOA 2024</a:t>
            </a:r>
            <a:endParaRPr lang="el-GR" sz="14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906558840"/>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F98A94-B671-E78F-7F7E-B1DFF0ADEA9F}"/>
              </a:ext>
            </a:extLst>
          </p:cNvPr>
          <p:cNvSpPr>
            <a:spLocks noGrp="1"/>
          </p:cNvSpPr>
          <p:nvPr>
            <p:ph type="title"/>
          </p:nvPr>
        </p:nvSpPr>
        <p:spPr/>
        <p:txBody>
          <a:bodyPr>
            <a:normAutofit fontScale="90000"/>
          </a:bodyPr>
          <a:lstStyle/>
          <a:p>
            <a:r>
              <a:rPr lang="en-CH" dirty="0">
                <a:latin typeface="Arial" panose="020B0604020202020204" pitchFamily="34" charset="0"/>
                <a:cs typeface="Arial" panose="020B0604020202020204" pitchFamily="34" charset="0"/>
              </a:rPr>
              <a:t>Injectors complex &amp; facilities </a:t>
            </a:r>
          </a:p>
        </p:txBody>
      </p:sp>
      <p:pic>
        <p:nvPicPr>
          <p:cNvPr id="4098" name="Picture 2">
            <a:extLst>
              <a:ext uri="{FF2B5EF4-FFF2-40B4-BE49-F238E27FC236}">
                <a16:creationId xmlns:a16="http://schemas.microsoft.com/office/drawing/2014/main" id="{E04766D3-46CB-B431-CD77-C5B282033734}"/>
              </a:ext>
            </a:extLst>
          </p:cNvPr>
          <p:cNvPicPr>
            <a:picLocks noChangeAspect="1" noChangeArrowheads="1"/>
          </p:cNvPicPr>
          <p:nvPr/>
        </p:nvPicPr>
        <p:blipFill>
          <a:blip r:embed="rId2">
            <a:alphaModFix amt="10000"/>
            <a:extLst>
              <a:ext uri="{28A0092B-C50C-407E-A947-70E740481C1C}">
                <a14:useLocalDpi xmlns:a14="http://schemas.microsoft.com/office/drawing/2010/main" val="0"/>
              </a:ext>
            </a:extLst>
          </a:blip>
          <a:srcRect/>
          <a:stretch>
            <a:fillRect/>
          </a:stretch>
        </p:blipFill>
        <p:spPr bwMode="auto">
          <a:xfrm>
            <a:off x="554900" y="637815"/>
            <a:ext cx="11082199" cy="5797953"/>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3" descr="A computer screen shot of a diagram&#10;&#10;Description automatically generated">
            <a:extLst>
              <a:ext uri="{FF2B5EF4-FFF2-40B4-BE49-F238E27FC236}">
                <a16:creationId xmlns:a16="http://schemas.microsoft.com/office/drawing/2014/main" id="{E8D3DD7A-4AC4-AAB3-9CC0-1CD4749B28F6}"/>
              </a:ext>
            </a:extLst>
          </p:cNvPr>
          <p:cNvPicPr>
            <a:picLocks noChangeAspect="1"/>
          </p:cNvPicPr>
          <p:nvPr/>
        </p:nvPicPr>
        <p:blipFill>
          <a:blip r:embed="rId3">
            <a:extLst>
              <a:ext uri="{BEBA8EAE-BF5A-486C-A8C5-ECC9F3942E4B}">
                <a14:imgProps xmlns:a14="http://schemas.microsoft.com/office/drawing/2010/main">
                  <a14:imgLayer r:embed="rId4">
                    <a14:imgEffect>
                      <a14:saturation sat="400000"/>
                    </a14:imgEffect>
                  </a14:imgLayer>
                </a14:imgProps>
              </a:ext>
              <a:ext uri="{28A0092B-C50C-407E-A947-70E740481C1C}">
                <a14:useLocalDpi xmlns:a14="http://schemas.microsoft.com/office/drawing/2010/main" val="0"/>
              </a:ext>
            </a:extLst>
          </a:blip>
          <a:stretch>
            <a:fillRect/>
          </a:stretch>
        </p:blipFill>
        <p:spPr>
          <a:xfrm>
            <a:off x="554901" y="637815"/>
            <a:ext cx="11082198" cy="5797760"/>
          </a:xfrm>
          <a:prstGeom prst="rect">
            <a:avLst/>
          </a:prstGeom>
        </p:spPr>
      </p:pic>
      <p:sp>
        <p:nvSpPr>
          <p:cNvPr id="6" name="Slide Number Placeholder 4">
            <a:extLst>
              <a:ext uri="{FF2B5EF4-FFF2-40B4-BE49-F238E27FC236}">
                <a16:creationId xmlns:a16="http://schemas.microsoft.com/office/drawing/2014/main" id="{A9CD9280-F206-5667-ECB7-24C6B1126E3D}"/>
              </a:ext>
            </a:extLst>
          </p:cNvPr>
          <p:cNvSpPr>
            <a:spLocks noGrp="1"/>
          </p:cNvSpPr>
          <p:nvPr>
            <p:ph type="sldNum" sz="quarter" idx="12"/>
          </p:nvPr>
        </p:nvSpPr>
        <p:spPr>
          <a:xfrm>
            <a:off x="10311617" y="6597748"/>
            <a:ext cx="1880381" cy="260252"/>
          </a:xfrm>
        </p:spPr>
        <p:txBody>
          <a:bodyPr/>
          <a:lstStyle/>
          <a:p>
            <a:r>
              <a:rPr lang="en-US" dirty="0"/>
              <a:t>1</a:t>
            </a:r>
            <a:endParaRPr lang="el-GR" dirty="0"/>
          </a:p>
        </p:txBody>
      </p:sp>
      <p:sp>
        <p:nvSpPr>
          <p:cNvPr id="7" name="TextBox 6">
            <a:extLst>
              <a:ext uri="{FF2B5EF4-FFF2-40B4-BE49-F238E27FC236}">
                <a16:creationId xmlns:a16="http://schemas.microsoft.com/office/drawing/2014/main" id="{29094BBD-8501-6052-528C-8A263D3F5A2D}"/>
              </a:ext>
            </a:extLst>
          </p:cNvPr>
          <p:cNvSpPr txBox="1"/>
          <p:nvPr/>
        </p:nvSpPr>
        <p:spPr>
          <a:xfrm>
            <a:off x="5226782" y="6581000"/>
            <a:ext cx="1734213" cy="276999"/>
          </a:xfrm>
          <a:prstGeom prst="rect">
            <a:avLst/>
          </a:prstGeom>
          <a:noFill/>
        </p:spPr>
        <p:txBody>
          <a:bodyPr wrap="square" rtlCol="0">
            <a:spAutoFit/>
          </a:bodyPr>
          <a:lstStyle/>
          <a:p>
            <a:pPr algn="ctr"/>
            <a:r>
              <a:rPr lang="en-US" sz="1200" dirty="0" err="1">
                <a:latin typeface="Arial" panose="020B0604020202020204" pitchFamily="34" charset="0"/>
                <a:cs typeface="Arial" panose="020B0604020202020204" pitchFamily="34" charset="0"/>
              </a:rPr>
              <a:t>tirsi.prebibaj@cern.ch</a:t>
            </a:r>
            <a:endParaRPr lang="el-GR" sz="1400" dirty="0">
              <a:latin typeface="Arial" panose="020B0604020202020204" pitchFamily="34" charset="0"/>
              <a:cs typeface="Arial" panose="020B0604020202020204" pitchFamily="34" charset="0"/>
            </a:endParaRPr>
          </a:p>
        </p:txBody>
      </p:sp>
      <p:sp>
        <p:nvSpPr>
          <p:cNvPr id="9" name="TextBox 8">
            <a:extLst>
              <a:ext uri="{FF2B5EF4-FFF2-40B4-BE49-F238E27FC236}">
                <a16:creationId xmlns:a16="http://schemas.microsoft.com/office/drawing/2014/main" id="{20A8B84A-CD4B-CFE9-1686-186D4795459C}"/>
              </a:ext>
            </a:extLst>
          </p:cNvPr>
          <p:cNvSpPr txBox="1"/>
          <p:nvPr/>
        </p:nvSpPr>
        <p:spPr>
          <a:xfrm>
            <a:off x="-2" y="6597748"/>
            <a:ext cx="3201305" cy="276999"/>
          </a:xfrm>
          <a:prstGeom prst="rect">
            <a:avLst/>
          </a:prstGeom>
          <a:noFill/>
        </p:spPr>
        <p:txBody>
          <a:bodyPr wrap="square" rtlCol="0">
            <a:spAutoFit/>
          </a:bodyPr>
          <a:lstStyle/>
          <a:p>
            <a:r>
              <a:rPr lang="en-US" sz="1200" dirty="0">
                <a:latin typeface="Arial" panose="020B0604020202020204" pitchFamily="34" charset="0"/>
                <a:cs typeface="Arial" panose="020B0604020202020204" pitchFamily="34" charset="0"/>
              </a:rPr>
              <a:t>ATSOA 2024</a:t>
            </a:r>
            <a:endParaRPr lang="el-GR" sz="14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415572139"/>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Title 1">
                <a:extLst>
                  <a:ext uri="{FF2B5EF4-FFF2-40B4-BE49-F238E27FC236}">
                    <a16:creationId xmlns:a16="http://schemas.microsoft.com/office/drawing/2014/main" id="{61ADBAF7-CC35-476B-B58B-680D7CD6FB29}"/>
                  </a:ext>
                </a:extLst>
              </p:cNvPr>
              <p:cNvSpPr>
                <a:spLocks noGrp="1"/>
              </p:cNvSpPr>
              <p:nvPr>
                <p:ph type="title"/>
              </p:nvPr>
            </p:nvSpPr>
            <p:spPr/>
            <p:txBody>
              <a:bodyPr>
                <a:noAutofit/>
              </a:bodyPr>
              <a:lstStyle/>
              <a:p>
                <a14:m>
                  <m:oMath xmlns:m="http://schemas.openxmlformats.org/officeDocument/2006/math">
                    <m:r>
                      <a:rPr lang="en-US" sz="4000" b="0" i="1" smtClean="0">
                        <a:latin typeface="Cambria Math" panose="02040503050406030204" pitchFamily="18" charset="0"/>
                      </a:rPr>
                      <m:t>𝛽</m:t>
                    </m:r>
                  </m:oMath>
                </a14:m>
                <a:r>
                  <a:rPr lang="en-US" sz="4000" dirty="0">
                    <a:latin typeface="Arial" panose="020B0604020202020204" pitchFamily="34" charset="0"/>
                    <a:cs typeface="Arial" panose="020B0604020202020204" pitchFamily="34" charset="0"/>
                  </a:rPr>
                  <a:t>-beating measurements at injection</a:t>
                </a:r>
              </a:p>
            </p:txBody>
          </p:sp>
        </mc:Choice>
        <mc:Fallback>
          <p:sp>
            <p:nvSpPr>
              <p:cNvPr id="2" name="Title 1">
                <a:extLst>
                  <a:ext uri="{FF2B5EF4-FFF2-40B4-BE49-F238E27FC236}">
                    <a16:creationId xmlns:a16="http://schemas.microsoft.com/office/drawing/2014/main" id="{61ADBAF7-CC35-476B-B58B-680D7CD6FB29}"/>
                  </a:ext>
                </a:extLst>
              </p:cNvPr>
              <p:cNvSpPr>
                <a:spLocks noGrp="1" noRot="1" noChangeAspect="1" noMove="1" noResize="1" noEditPoints="1" noAdjustHandles="1" noChangeArrowheads="1" noChangeShapeType="1" noTextEdit="1"/>
              </p:cNvSpPr>
              <p:nvPr>
                <p:ph type="title"/>
              </p:nvPr>
            </p:nvSpPr>
            <p:spPr>
              <a:blipFill>
                <a:blip r:embed="rId2"/>
                <a:stretch>
                  <a:fillRect t="-40909" b="-54545"/>
                </a:stretch>
              </a:blipFill>
            </p:spPr>
            <p:txBody>
              <a:bodyPr/>
              <a:lstStyle/>
              <a:p>
                <a:r>
                  <a:rPr lang="en-CH">
                    <a:noFill/>
                  </a:rPr>
                  <a:t> </a:t>
                </a:r>
              </a:p>
            </p:txBody>
          </p:sp>
        </mc:Fallback>
      </mc:AlternateContent>
      <p:sp>
        <p:nvSpPr>
          <p:cNvPr id="5" name="Slide Number Placeholder 4">
            <a:extLst>
              <a:ext uri="{FF2B5EF4-FFF2-40B4-BE49-F238E27FC236}">
                <a16:creationId xmlns:a16="http://schemas.microsoft.com/office/drawing/2014/main" id="{C3F2F2F3-633B-434B-8C17-698A24F8C70F}"/>
              </a:ext>
            </a:extLst>
          </p:cNvPr>
          <p:cNvSpPr>
            <a:spLocks noGrp="1"/>
          </p:cNvSpPr>
          <p:nvPr>
            <p:ph type="sldNum" sz="quarter" idx="12"/>
          </p:nvPr>
        </p:nvSpPr>
        <p:spPr/>
        <p:txBody>
          <a:bodyPr/>
          <a:lstStyle/>
          <a:p>
            <a:r>
              <a:rPr lang="en-US" dirty="0"/>
              <a:t>18</a:t>
            </a:r>
            <a:endParaRPr lang="el-GR" dirty="0"/>
          </a:p>
        </p:txBody>
      </p:sp>
      <mc:AlternateContent xmlns:mc="http://schemas.openxmlformats.org/markup-compatibility/2006">
        <mc:Choice xmlns:a14="http://schemas.microsoft.com/office/drawing/2010/main" Requires="a14">
          <p:sp>
            <p:nvSpPr>
              <p:cNvPr id="6" name="TextBox 5">
                <a:extLst>
                  <a:ext uri="{FF2B5EF4-FFF2-40B4-BE49-F238E27FC236}">
                    <a16:creationId xmlns:a16="http://schemas.microsoft.com/office/drawing/2014/main" id="{40D3D4ED-EB44-4BAC-823B-BC8C88A2FBDF}"/>
                  </a:ext>
                </a:extLst>
              </p:cNvPr>
              <p:cNvSpPr txBox="1"/>
              <p:nvPr/>
            </p:nvSpPr>
            <p:spPr>
              <a:xfrm>
                <a:off x="282252" y="1191822"/>
                <a:ext cx="7011433" cy="1938992"/>
              </a:xfrm>
              <a:prstGeom prst="rect">
                <a:avLst/>
              </a:prstGeom>
              <a:noFill/>
            </p:spPr>
            <p:txBody>
              <a:bodyPr wrap="square" rtlCol="0">
                <a:spAutoFit/>
              </a:bodyPr>
              <a:lstStyle/>
              <a:p>
                <a:pPr marL="285750" indent="-285750">
                  <a:buFont typeface="Arial" panose="020B0604020202020204" pitchFamily="34" charset="0"/>
                  <a:buChar char="•"/>
                </a:pPr>
                <a:r>
                  <a:rPr lang="en-US" sz="2000" b="0" dirty="0">
                    <a:latin typeface="Arial" panose="020B0604020202020204" pitchFamily="34" charset="0"/>
                    <a:cs typeface="Arial" panose="020B0604020202020204" pitchFamily="34" charset="0"/>
                  </a:rPr>
                  <a:t>Measurement of the </a:t>
                </a:r>
                <a14:m>
                  <m:oMath xmlns:m="http://schemas.openxmlformats.org/officeDocument/2006/math">
                    <m:r>
                      <a:rPr lang="en-US" sz="2000" b="1" i="1" smtClean="0">
                        <a:solidFill>
                          <a:srgbClr val="002060"/>
                        </a:solidFill>
                        <a:latin typeface="Cambria Math" panose="02040503050406030204" pitchFamily="18" charset="0"/>
                      </a:rPr>
                      <m:t>𝜷</m:t>
                    </m:r>
                  </m:oMath>
                </a14:m>
                <a:r>
                  <a:rPr lang="en-US" sz="2000" b="1" dirty="0">
                    <a:solidFill>
                      <a:srgbClr val="002060"/>
                    </a:solidFill>
                    <a:latin typeface="Arial" panose="020B0604020202020204" pitchFamily="34" charset="0"/>
                    <a:cs typeface="Arial" panose="020B0604020202020204" pitchFamily="34" charset="0"/>
                  </a:rPr>
                  <a:t>-beating during the fall of the injection chicane</a:t>
                </a:r>
                <a:r>
                  <a:rPr lang="en-US" sz="2000" b="1" dirty="0">
                    <a:solidFill>
                      <a:schemeClr val="tx1"/>
                    </a:solidFill>
                    <a:latin typeface="Arial" panose="020B0604020202020204" pitchFamily="34" charset="0"/>
                    <a:cs typeface="Arial" panose="020B0604020202020204" pitchFamily="34" charset="0"/>
                  </a:rPr>
                  <a:t> </a:t>
                </a:r>
                <a:r>
                  <a:rPr lang="en-US" sz="2000" dirty="0">
                    <a:latin typeface="Arial" panose="020B0604020202020204" pitchFamily="34" charset="0"/>
                    <a:cs typeface="Arial" panose="020B0604020202020204" pitchFamily="34" charset="0"/>
                  </a:rPr>
                  <a:t>using k-modulation (excellent agreement with expected perturbations).</a:t>
                </a:r>
              </a:p>
              <a:p>
                <a:pPr marL="285750" indent="-285750">
                  <a:buFont typeface="Arial" panose="020B0604020202020204" pitchFamily="34" charset="0"/>
                  <a:buChar char="•"/>
                </a:pPr>
                <a:endParaRPr lang="en-US" sz="2000" dirty="0">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US" sz="2000" dirty="0">
                    <a:latin typeface="Arial" panose="020B0604020202020204" pitchFamily="34" charset="0"/>
                    <a:cs typeface="Arial" panose="020B0604020202020204" pitchFamily="34" charset="0"/>
                  </a:rPr>
                  <a:t>Calculation of the </a:t>
                </a:r>
                <a:r>
                  <a:rPr lang="en-US" sz="2000" b="1" dirty="0">
                    <a:solidFill>
                      <a:srgbClr val="002060"/>
                    </a:solidFill>
                    <a:latin typeface="Arial" panose="020B0604020202020204" pitchFamily="34" charset="0"/>
                    <a:cs typeface="Arial" panose="020B0604020202020204" pitchFamily="34" charset="0"/>
                  </a:rPr>
                  <a:t>dynamic correction</a:t>
                </a:r>
                <a:r>
                  <a:rPr lang="en-US" sz="2000" dirty="0">
                    <a:latin typeface="Arial" panose="020B0604020202020204" pitchFamily="34" charset="0"/>
                    <a:cs typeface="Arial" panose="020B0604020202020204" pitchFamily="34" charset="0"/>
                  </a:rPr>
                  <a:t> which was applied to the machine. </a:t>
                </a:r>
                <a:endParaRPr lang="en-US" sz="2400" dirty="0">
                  <a:latin typeface="Arial" panose="020B0604020202020204" pitchFamily="34" charset="0"/>
                  <a:cs typeface="Arial" panose="020B0604020202020204" pitchFamily="34" charset="0"/>
                </a:endParaRPr>
              </a:p>
            </p:txBody>
          </p:sp>
        </mc:Choice>
        <mc:Fallback>
          <p:sp>
            <p:nvSpPr>
              <p:cNvPr id="6" name="TextBox 5">
                <a:extLst>
                  <a:ext uri="{FF2B5EF4-FFF2-40B4-BE49-F238E27FC236}">
                    <a16:creationId xmlns:a16="http://schemas.microsoft.com/office/drawing/2014/main" id="{40D3D4ED-EB44-4BAC-823B-BC8C88A2FBDF}"/>
                  </a:ext>
                </a:extLst>
              </p:cNvPr>
              <p:cNvSpPr txBox="1">
                <a:spLocks noRot="1" noChangeAspect="1" noMove="1" noResize="1" noEditPoints="1" noAdjustHandles="1" noChangeArrowheads="1" noChangeShapeType="1" noTextEdit="1"/>
              </p:cNvSpPr>
              <p:nvPr/>
            </p:nvSpPr>
            <p:spPr>
              <a:xfrm>
                <a:off x="282252" y="1191822"/>
                <a:ext cx="7011433" cy="1938992"/>
              </a:xfrm>
              <a:prstGeom prst="rect">
                <a:avLst/>
              </a:prstGeom>
              <a:blipFill>
                <a:blip r:embed="rId3"/>
                <a:stretch>
                  <a:fillRect l="-723" t="-1961" r="-1447" b="-4575"/>
                </a:stretch>
              </a:blipFill>
            </p:spPr>
            <p:txBody>
              <a:bodyPr/>
              <a:lstStyle/>
              <a:p>
                <a:r>
                  <a:rPr lang="en-CH">
                    <a:noFill/>
                  </a:rPr>
                  <a:t> </a:t>
                </a:r>
              </a:p>
            </p:txBody>
          </p:sp>
        </mc:Fallback>
      </mc:AlternateContent>
      <p:pic>
        <p:nvPicPr>
          <p:cNvPr id="8" name="Picture 7">
            <a:extLst>
              <a:ext uri="{FF2B5EF4-FFF2-40B4-BE49-F238E27FC236}">
                <a16:creationId xmlns:a16="http://schemas.microsoft.com/office/drawing/2014/main" id="{26003426-59C1-4FF2-B9CB-01E7ABA6EB9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502704" y="3773998"/>
            <a:ext cx="4390251" cy="2496915"/>
          </a:xfrm>
          <a:prstGeom prst="rect">
            <a:avLst/>
          </a:prstGeom>
        </p:spPr>
      </p:pic>
      <p:pic>
        <p:nvPicPr>
          <p:cNvPr id="12" name="Picture 11">
            <a:extLst>
              <a:ext uri="{FF2B5EF4-FFF2-40B4-BE49-F238E27FC236}">
                <a16:creationId xmlns:a16="http://schemas.microsoft.com/office/drawing/2014/main" id="{3771227A-8F6A-4BA2-BECC-49AC86F160A4}"/>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794171" y="682883"/>
            <a:ext cx="4397829" cy="5863771"/>
          </a:xfrm>
          <a:prstGeom prst="rect">
            <a:avLst/>
          </a:prstGeom>
        </p:spPr>
      </p:pic>
      <p:sp>
        <p:nvSpPr>
          <p:cNvPr id="13" name="TextBox 12">
            <a:extLst>
              <a:ext uri="{FF2B5EF4-FFF2-40B4-BE49-F238E27FC236}">
                <a16:creationId xmlns:a16="http://schemas.microsoft.com/office/drawing/2014/main" id="{5242F788-AD4A-4F61-B60C-672CCA43115E}"/>
              </a:ext>
            </a:extLst>
          </p:cNvPr>
          <p:cNvSpPr txBox="1"/>
          <p:nvPr/>
        </p:nvSpPr>
        <p:spPr>
          <a:xfrm>
            <a:off x="9527177" y="966652"/>
            <a:ext cx="1210491" cy="646331"/>
          </a:xfrm>
          <a:prstGeom prst="rect">
            <a:avLst/>
          </a:prstGeom>
          <a:solidFill>
            <a:schemeClr val="bg1"/>
          </a:solidFill>
        </p:spPr>
        <p:txBody>
          <a:bodyPr wrap="square" rtlCol="0">
            <a:spAutoFit/>
          </a:bodyPr>
          <a:lstStyle/>
          <a:p>
            <a:r>
              <a:rPr lang="en-US" b="1" dirty="0">
                <a:solidFill>
                  <a:srgbClr val="FF0000"/>
                </a:solidFill>
              </a:rPr>
              <a:t>Before correction</a:t>
            </a:r>
          </a:p>
        </p:txBody>
      </p:sp>
      <p:sp>
        <p:nvSpPr>
          <p:cNvPr id="14" name="TextBox 13">
            <a:extLst>
              <a:ext uri="{FF2B5EF4-FFF2-40B4-BE49-F238E27FC236}">
                <a16:creationId xmlns:a16="http://schemas.microsoft.com/office/drawing/2014/main" id="{28F78327-02D5-4E5D-83B7-606CB0337528}"/>
              </a:ext>
            </a:extLst>
          </p:cNvPr>
          <p:cNvSpPr txBox="1"/>
          <p:nvPr/>
        </p:nvSpPr>
        <p:spPr>
          <a:xfrm>
            <a:off x="10585268" y="4778940"/>
            <a:ext cx="1210491" cy="646331"/>
          </a:xfrm>
          <a:prstGeom prst="rect">
            <a:avLst/>
          </a:prstGeom>
          <a:solidFill>
            <a:schemeClr val="bg1"/>
          </a:solidFill>
        </p:spPr>
        <p:txBody>
          <a:bodyPr wrap="square" rtlCol="0">
            <a:spAutoFit/>
          </a:bodyPr>
          <a:lstStyle/>
          <a:p>
            <a:r>
              <a:rPr lang="en-US" b="1" dirty="0">
                <a:solidFill>
                  <a:srgbClr val="FF0000"/>
                </a:solidFill>
              </a:rPr>
              <a:t>After correction</a:t>
            </a:r>
          </a:p>
        </p:txBody>
      </p:sp>
      <p:sp>
        <p:nvSpPr>
          <p:cNvPr id="3" name="TextBox 2">
            <a:extLst>
              <a:ext uri="{FF2B5EF4-FFF2-40B4-BE49-F238E27FC236}">
                <a16:creationId xmlns:a16="http://schemas.microsoft.com/office/drawing/2014/main" id="{5D82528D-8F7B-7DC0-B870-5C6EF0CFA65A}"/>
              </a:ext>
            </a:extLst>
          </p:cNvPr>
          <p:cNvSpPr txBox="1"/>
          <p:nvPr/>
        </p:nvSpPr>
        <p:spPr>
          <a:xfrm>
            <a:off x="5226782" y="6581000"/>
            <a:ext cx="1734213" cy="276999"/>
          </a:xfrm>
          <a:prstGeom prst="rect">
            <a:avLst/>
          </a:prstGeom>
          <a:noFill/>
        </p:spPr>
        <p:txBody>
          <a:bodyPr wrap="square" rtlCol="0">
            <a:spAutoFit/>
          </a:bodyPr>
          <a:lstStyle/>
          <a:p>
            <a:pPr algn="ctr"/>
            <a:r>
              <a:rPr lang="en-US" sz="1200" dirty="0" err="1">
                <a:latin typeface="Arial" panose="020B0604020202020204" pitchFamily="34" charset="0"/>
                <a:cs typeface="Arial" panose="020B0604020202020204" pitchFamily="34" charset="0"/>
              </a:rPr>
              <a:t>tirsi.prebibaj@cern.ch</a:t>
            </a:r>
            <a:endParaRPr lang="el-GR" sz="1400" dirty="0">
              <a:latin typeface="Arial" panose="020B0604020202020204" pitchFamily="34" charset="0"/>
              <a:cs typeface="Arial" panose="020B0604020202020204" pitchFamily="34" charset="0"/>
            </a:endParaRPr>
          </a:p>
        </p:txBody>
      </p:sp>
      <p:sp>
        <p:nvSpPr>
          <p:cNvPr id="4" name="TextBox 3">
            <a:extLst>
              <a:ext uri="{FF2B5EF4-FFF2-40B4-BE49-F238E27FC236}">
                <a16:creationId xmlns:a16="http://schemas.microsoft.com/office/drawing/2014/main" id="{1C0043E2-4EE0-6969-8EC1-31653052A646}"/>
              </a:ext>
            </a:extLst>
          </p:cNvPr>
          <p:cNvSpPr txBox="1"/>
          <p:nvPr/>
        </p:nvSpPr>
        <p:spPr>
          <a:xfrm>
            <a:off x="-2" y="6597748"/>
            <a:ext cx="3201305" cy="276999"/>
          </a:xfrm>
          <a:prstGeom prst="rect">
            <a:avLst/>
          </a:prstGeom>
          <a:noFill/>
        </p:spPr>
        <p:txBody>
          <a:bodyPr wrap="square" rtlCol="0">
            <a:spAutoFit/>
          </a:bodyPr>
          <a:lstStyle/>
          <a:p>
            <a:r>
              <a:rPr lang="en-US" sz="1200" dirty="0">
                <a:latin typeface="Arial" panose="020B0604020202020204" pitchFamily="34" charset="0"/>
                <a:cs typeface="Arial" panose="020B0604020202020204" pitchFamily="34" charset="0"/>
              </a:rPr>
              <a:t>ATSOA 2024</a:t>
            </a:r>
            <a:endParaRPr lang="el-GR" sz="14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928416717"/>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Title 1">
                <a:extLst>
                  <a:ext uri="{FF2B5EF4-FFF2-40B4-BE49-F238E27FC236}">
                    <a16:creationId xmlns:a16="http://schemas.microsoft.com/office/drawing/2014/main" id="{CDD3B54E-264D-6008-1C04-EE380FA6F279}"/>
                  </a:ext>
                </a:extLst>
              </p:cNvPr>
              <p:cNvSpPr>
                <a:spLocks noGrp="1"/>
              </p:cNvSpPr>
              <p:nvPr>
                <p:ph type="title"/>
              </p:nvPr>
            </p:nvSpPr>
            <p:spPr/>
            <p:txBody>
              <a:bodyPr>
                <a:normAutofit fontScale="90000"/>
              </a:bodyPr>
              <a:lstStyle/>
              <a:p>
                <a14:m>
                  <m:oMath xmlns:m="http://schemas.openxmlformats.org/officeDocument/2006/math">
                    <m:r>
                      <a:rPr lang="en-US" sz="4400" b="0" i="1" smtClean="0">
                        <a:latin typeface="Cambria Math" panose="02040503050406030204" pitchFamily="18" charset="0"/>
                      </a:rPr>
                      <m:t>𝛽</m:t>
                    </m:r>
                  </m:oMath>
                </a14:m>
                <a:r>
                  <a:rPr lang="en-US" sz="4400" dirty="0">
                    <a:latin typeface="Arial" panose="020B0604020202020204" pitchFamily="34" charset="0"/>
                    <a:cs typeface="Arial" panose="020B0604020202020204" pitchFamily="34" charset="0"/>
                  </a:rPr>
                  <a:t>-beating measurements at injection</a:t>
                </a:r>
                <a:endParaRPr lang="en-CH" dirty="0">
                  <a:latin typeface="Arial" panose="020B0604020202020204" pitchFamily="34" charset="0"/>
                  <a:cs typeface="Arial" panose="020B0604020202020204" pitchFamily="34" charset="0"/>
                </a:endParaRPr>
              </a:p>
            </p:txBody>
          </p:sp>
        </mc:Choice>
        <mc:Fallback>
          <p:sp>
            <p:nvSpPr>
              <p:cNvPr id="2" name="Title 1">
                <a:extLst>
                  <a:ext uri="{FF2B5EF4-FFF2-40B4-BE49-F238E27FC236}">
                    <a16:creationId xmlns:a16="http://schemas.microsoft.com/office/drawing/2014/main" id="{CDD3B54E-264D-6008-1C04-EE380FA6F279}"/>
                  </a:ext>
                </a:extLst>
              </p:cNvPr>
              <p:cNvSpPr>
                <a:spLocks noGrp="1" noRot="1" noChangeAspect="1" noMove="1" noResize="1" noEditPoints="1" noAdjustHandles="1" noChangeArrowheads="1" noChangeShapeType="1" noTextEdit="1"/>
              </p:cNvSpPr>
              <p:nvPr>
                <p:ph type="title"/>
              </p:nvPr>
            </p:nvSpPr>
            <p:spPr>
              <a:blipFill>
                <a:blip r:embed="rId2"/>
                <a:stretch>
                  <a:fillRect t="-40909" b="-54545"/>
                </a:stretch>
              </a:blipFill>
            </p:spPr>
            <p:txBody>
              <a:bodyPr/>
              <a:lstStyle/>
              <a:p>
                <a:r>
                  <a:rPr lang="en-CH">
                    <a:noFill/>
                  </a:rPr>
                  <a:t> </a:t>
                </a:r>
              </a:p>
            </p:txBody>
          </p:sp>
        </mc:Fallback>
      </mc:AlternateContent>
      <p:sp>
        <p:nvSpPr>
          <p:cNvPr id="5" name="Slide Number Placeholder 4">
            <a:extLst>
              <a:ext uri="{FF2B5EF4-FFF2-40B4-BE49-F238E27FC236}">
                <a16:creationId xmlns:a16="http://schemas.microsoft.com/office/drawing/2014/main" id="{4E72F42C-29AD-961E-3B0E-1473106E884F}"/>
              </a:ext>
            </a:extLst>
          </p:cNvPr>
          <p:cNvSpPr>
            <a:spLocks noGrp="1"/>
          </p:cNvSpPr>
          <p:nvPr>
            <p:ph type="sldNum" sz="quarter" idx="12"/>
          </p:nvPr>
        </p:nvSpPr>
        <p:spPr/>
        <p:txBody>
          <a:bodyPr/>
          <a:lstStyle/>
          <a:p>
            <a:r>
              <a:rPr lang="en-US" dirty="0"/>
              <a:t>19</a:t>
            </a:r>
            <a:endParaRPr lang="el-GR" dirty="0"/>
          </a:p>
        </p:txBody>
      </p:sp>
      <p:pic>
        <p:nvPicPr>
          <p:cNvPr id="7170" name="Picture 2">
            <a:extLst>
              <a:ext uri="{FF2B5EF4-FFF2-40B4-BE49-F238E27FC236}">
                <a16:creationId xmlns:a16="http://schemas.microsoft.com/office/drawing/2014/main" id="{07CB5CA4-A2C1-02DD-7BF9-ADDE0497636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19682" y="640375"/>
            <a:ext cx="9010269" cy="5865636"/>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a:extLst>
              <a:ext uri="{FF2B5EF4-FFF2-40B4-BE49-F238E27FC236}">
                <a16:creationId xmlns:a16="http://schemas.microsoft.com/office/drawing/2014/main" id="{5268FE39-7D99-9833-12B5-E9447894F32A}"/>
              </a:ext>
            </a:extLst>
          </p:cNvPr>
          <p:cNvSpPr txBox="1"/>
          <p:nvPr/>
        </p:nvSpPr>
        <p:spPr>
          <a:xfrm>
            <a:off x="5226782" y="6581000"/>
            <a:ext cx="1734213" cy="276999"/>
          </a:xfrm>
          <a:prstGeom prst="rect">
            <a:avLst/>
          </a:prstGeom>
          <a:noFill/>
        </p:spPr>
        <p:txBody>
          <a:bodyPr wrap="square" rtlCol="0">
            <a:spAutoFit/>
          </a:bodyPr>
          <a:lstStyle/>
          <a:p>
            <a:pPr algn="ctr"/>
            <a:r>
              <a:rPr lang="en-US" sz="1200" dirty="0" err="1">
                <a:latin typeface="Arial" panose="020B0604020202020204" pitchFamily="34" charset="0"/>
                <a:cs typeface="Arial" panose="020B0604020202020204" pitchFamily="34" charset="0"/>
              </a:rPr>
              <a:t>tirsi.prebibaj@cern.ch</a:t>
            </a:r>
            <a:endParaRPr lang="el-GR" sz="1400" dirty="0">
              <a:latin typeface="Arial" panose="020B0604020202020204" pitchFamily="34" charset="0"/>
              <a:cs typeface="Arial" panose="020B0604020202020204" pitchFamily="34" charset="0"/>
            </a:endParaRPr>
          </a:p>
        </p:txBody>
      </p:sp>
      <p:sp>
        <p:nvSpPr>
          <p:cNvPr id="4" name="TextBox 3">
            <a:extLst>
              <a:ext uri="{FF2B5EF4-FFF2-40B4-BE49-F238E27FC236}">
                <a16:creationId xmlns:a16="http://schemas.microsoft.com/office/drawing/2014/main" id="{716B8AB7-3CE2-4A42-398E-A1086BCED51B}"/>
              </a:ext>
            </a:extLst>
          </p:cNvPr>
          <p:cNvSpPr txBox="1"/>
          <p:nvPr/>
        </p:nvSpPr>
        <p:spPr>
          <a:xfrm>
            <a:off x="-2" y="6597748"/>
            <a:ext cx="3201305" cy="276999"/>
          </a:xfrm>
          <a:prstGeom prst="rect">
            <a:avLst/>
          </a:prstGeom>
          <a:noFill/>
        </p:spPr>
        <p:txBody>
          <a:bodyPr wrap="square" rtlCol="0">
            <a:spAutoFit/>
          </a:bodyPr>
          <a:lstStyle/>
          <a:p>
            <a:r>
              <a:rPr lang="en-US" sz="1200" dirty="0">
                <a:latin typeface="Arial" panose="020B0604020202020204" pitchFamily="34" charset="0"/>
                <a:cs typeface="Arial" panose="020B0604020202020204" pitchFamily="34" charset="0"/>
              </a:rPr>
              <a:t>ATSOA 2024</a:t>
            </a:r>
            <a:endParaRPr lang="el-GR" sz="14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573263401"/>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213E8F-1A3E-DCE1-F238-CC0059EFE81E}"/>
              </a:ext>
            </a:extLst>
          </p:cNvPr>
          <p:cNvSpPr>
            <a:spLocks noGrp="1"/>
          </p:cNvSpPr>
          <p:nvPr>
            <p:ph type="title"/>
          </p:nvPr>
        </p:nvSpPr>
        <p:spPr/>
        <p:txBody>
          <a:bodyPr>
            <a:normAutofit fontScale="90000"/>
          </a:bodyPr>
          <a:lstStyle/>
          <a:p>
            <a:r>
              <a:rPr lang="en-CH" dirty="0"/>
              <a:t>Instabilities</a:t>
            </a:r>
          </a:p>
        </p:txBody>
      </p:sp>
      <p:sp>
        <p:nvSpPr>
          <p:cNvPr id="5" name="Slide Number Placeholder 4">
            <a:extLst>
              <a:ext uri="{FF2B5EF4-FFF2-40B4-BE49-F238E27FC236}">
                <a16:creationId xmlns:a16="http://schemas.microsoft.com/office/drawing/2014/main" id="{1D1251F4-F3F2-D96D-F238-AA93B5B3C1CD}"/>
              </a:ext>
            </a:extLst>
          </p:cNvPr>
          <p:cNvSpPr>
            <a:spLocks noGrp="1"/>
          </p:cNvSpPr>
          <p:nvPr>
            <p:ph type="sldNum" sz="quarter" idx="12"/>
          </p:nvPr>
        </p:nvSpPr>
        <p:spPr/>
        <p:txBody>
          <a:bodyPr/>
          <a:lstStyle/>
          <a:p>
            <a:r>
              <a:rPr lang="en-US" dirty="0"/>
              <a:t>21</a:t>
            </a:r>
            <a:endParaRPr lang="el-GR" dirty="0"/>
          </a:p>
        </p:txBody>
      </p:sp>
      <p:pic>
        <p:nvPicPr>
          <p:cNvPr id="3" name="Picture 2">
            <a:extLst>
              <a:ext uri="{FF2B5EF4-FFF2-40B4-BE49-F238E27FC236}">
                <a16:creationId xmlns:a16="http://schemas.microsoft.com/office/drawing/2014/main" id="{AAD75F31-D195-3FED-E5F8-BAA09FFE4C7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373218" y="1420267"/>
            <a:ext cx="5433023" cy="4229710"/>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3" descr="A graph of a function&#10;&#10;Description automatically generated">
            <a:extLst>
              <a:ext uri="{FF2B5EF4-FFF2-40B4-BE49-F238E27FC236}">
                <a16:creationId xmlns:a16="http://schemas.microsoft.com/office/drawing/2014/main" id="{B70B4E02-28F6-E6BB-3656-98570EB39E7C}"/>
              </a:ext>
            </a:extLst>
          </p:cNvPr>
          <p:cNvPicPr>
            <a:picLocks noChangeAspect="1"/>
          </p:cNvPicPr>
          <p:nvPr/>
        </p:nvPicPr>
        <p:blipFill>
          <a:blip r:embed="rId3"/>
          <a:stretch>
            <a:fillRect/>
          </a:stretch>
        </p:blipFill>
        <p:spPr>
          <a:xfrm>
            <a:off x="385759" y="1536389"/>
            <a:ext cx="5274219" cy="4113588"/>
          </a:xfrm>
          <a:prstGeom prst="rect">
            <a:avLst/>
          </a:prstGeom>
        </p:spPr>
      </p:pic>
      <p:sp>
        <p:nvSpPr>
          <p:cNvPr id="6" name="TextBox 5">
            <a:extLst>
              <a:ext uri="{FF2B5EF4-FFF2-40B4-BE49-F238E27FC236}">
                <a16:creationId xmlns:a16="http://schemas.microsoft.com/office/drawing/2014/main" id="{350ABC17-2996-AFB0-A39E-A7876BD353DE}"/>
              </a:ext>
            </a:extLst>
          </p:cNvPr>
          <p:cNvSpPr txBox="1"/>
          <p:nvPr/>
        </p:nvSpPr>
        <p:spPr>
          <a:xfrm>
            <a:off x="5226782" y="6581000"/>
            <a:ext cx="1734213" cy="276999"/>
          </a:xfrm>
          <a:prstGeom prst="rect">
            <a:avLst/>
          </a:prstGeom>
          <a:noFill/>
        </p:spPr>
        <p:txBody>
          <a:bodyPr wrap="square" rtlCol="0">
            <a:spAutoFit/>
          </a:bodyPr>
          <a:lstStyle/>
          <a:p>
            <a:pPr algn="ctr"/>
            <a:r>
              <a:rPr lang="en-US" sz="1200" dirty="0" err="1">
                <a:latin typeface="Arial" panose="020B0604020202020204" pitchFamily="34" charset="0"/>
                <a:cs typeface="Arial" panose="020B0604020202020204" pitchFamily="34" charset="0"/>
              </a:rPr>
              <a:t>tirsi.prebibaj@cern.ch</a:t>
            </a:r>
            <a:endParaRPr lang="el-GR" sz="1400" dirty="0">
              <a:latin typeface="Arial" panose="020B0604020202020204" pitchFamily="34" charset="0"/>
              <a:cs typeface="Arial" panose="020B0604020202020204" pitchFamily="34" charset="0"/>
            </a:endParaRPr>
          </a:p>
        </p:txBody>
      </p:sp>
      <p:sp>
        <p:nvSpPr>
          <p:cNvPr id="7" name="TextBox 6">
            <a:extLst>
              <a:ext uri="{FF2B5EF4-FFF2-40B4-BE49-F238E27FC236}">
                <a16:creationId xmlns:a16="http://schemas.microsoft.com/office/drawing/2014/main" id="{D5BC8AA4-01A8-D8D0-D376-E5E9DA33E0E2}"/>
              </a:ext>
            </a:extLst>
          </p:cNvPr>
          <p:cNvSpPr txBox="1"/>
          <p:nvPr/>
        </p:nvSpPr>
        <p:spPr>
          <a:xfrm>
            <a:off x="-2" y="6597748"/>
            <a:ext cx="3201305" cy="276999"/>
          </a:xfrm>
          <a:prstGeom prst="rect">
            <a:avLst/>
          </a:prstGeom>
          <a:noFill/>
        </p:spPr>
        <p:txBody>
          <a:bodyPr wrap="square" rtlCol="0">
            <a:spAutoFit/>
          </a:bodyPr>
          <a:lstStyle/>
          <a:p>
            <a:r>
              <a:rPr lang="en-US" sz="1200" dirty="0">
                <a:latin typeface="Arial" panose="020B0604020202020204" pitchFamily="34" charset="0"/>
                <a:cs typeface="Arial" panose="020B0604020202020204" pitchFamily="34" charset="0"/>
              </a:rPr>
              <a:t>ATSOA 2024</a:t>
            </a:r>
            <a:endParaRPr lang="el-GR" sz="14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1164970"/>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CAA06A-00AC-199D-DF6B-A348643AEE54}"/>
              </a:ext>
            </a:extLst>
          </p:cNvPr>
          <p:cNvSpPr>
            <a:spLocks noGrp="1"/>
          </p:cNvSpPr>
          <p:nvPr>
            <p:ph type="title"/>
          </p:nvPr>
        </p:nvSpPr>
        <p:spPr/>
        <p:txBody>
          <a:bodyPr>
            <a:normAutofit fontScale="90000"/>
          </a:bodyPr>
          <a:lstStyle/>
          <a:p>
            <a:r>
              <a:rPr lang="en-CH" dirty="0"/>
              <a:t>Closed Orbit Measurement and Correction</a:t>
            </a:r>
          </a:p>
        </p:txBody>
      </p:sp>
      <p:sp>
        <p:nvSpPr>
          <p:cNvPr id="5" name="Slide Number Placeholder 4">
            <a:extLst>
              <a:ext uri="{FF2B5EF4-FFF2-40B4-BE49-F238E27FC236}">
                <a16:creationId xmlns:a16="http://schemas.microsoft.com/office/drawing/2014/main" id="{26933C9B-F9E2-3EB6-7EFD-45D28644D9EF}"/>
              </a:ext>
            </a:extLst>
          </p:cNvPr>
          <p:cNvSpPr>
            <a:spLocks noGrp="1"/>
          </p:cNvSpPr>
          <p:nvPr>
            <p:ph type="sldNum" sz="quarter" idx="12"/>
          </p:nvPr>
        </p:nvSpPr>
        <p:spPr/>
        <p:txBody>
          <a:bodyPr/>
          <a:lstStyle/>
          <a:p>
            <a:r>
              <a:rPr lang="en-US" dirty="0"/>
              <a:t>20</a:t>
            </a:r>
            <a:endParaRPr lang="el-GR" dirty="0"/>
          </a:p>
        </p:txBody>
      </p:sp>
      <p:sp>
        <p:nvSpPr>
          <p:cNvPr id="3" name="TextBox 2">
            <a:extLst>
              <a:ext uri="{FF2B5EF4-FFF2-40B4-BE49-F238E27FC236}">
                <a16:creationId xmlns:a16="http://schemas.microsoft.com/office/drawing/2014/main" id="{9199A8B8-E576-88BE-F180-D8B9B0FECE08}"/>
              </a:ext>
            </a:extLst>
          </p:cNvPr>
          <p:cNvSpPr txBox="1"/>
          <p:nvPr/>
        </p:nvSpPr>
        <p:spPr>
          <a:xfrm>
            <a:off x="5226782" y="6581000"/>
            <a:ext cx="1734213" cy="276999"/>
          </a:xfrm>
          <a:prstGeom prst="rect">
            <a:avLst/>
          </a:prstGeom>
          <a:noFill/>
        </p:spPr>
        <p:txBody>
          <a:bodyPr wrap="square" rtlCol="0">
            <a:spAutoFit/>
          </a:bodyPr>
          <a:lstStyle/>
          <a:p>
            <a:pPr algn="ctr"/>
            <a:r>
              <a:rPr lang="en-US" sz="1200" dirty="0" err="1">
                <a:latin typeface="Arial" panose="020B0604020202020204" pitchFamily="34" charset="0"/>
                <a:cs typeface="Arial" panose="020B0604020202020204" pitchFamily="34" charset="0"/>
              </a:rPr>
              <a:t>tirsi.prebibaj@cern.ch</a:t>
            </a:r>
            <a:endParaRPr lang="el-GR" sz="1400" dirty="0">
              <a:latin typeface="Arial" panose="020B0604020202020204" pitchFamily="34" charset="0"/>
              <a:cs typeface="Arial" panose="020B0604020202020204" pitchFamily="34" charset="0"/>
            </a:endParaRPr>
          </a:p>
        </p:txBody>
      </p:sp>
      <p:sp>
        <p:nvSpPr>
          <p:cNvPr id="4" name="TextBox 3">
            <a:extLst>
              <a:ext uri="{FF2B5EF4-FFF2-40B4-BE49-F238E27FC236}">
                <a16:creationId xmlns:a16="http://schemas.microsoft.com/office/drawing/2014/main" id="{66E59CF3-3627-1F0A-5479-4348F66B9CCC}"/>
              </a:ext>
            </a:extLst>
          </p:cNvPr>
          <p:cNvSpPr txBox="1"/>
          <p:nvPr/>
        </p:nvSpPr>
        <p:spPr>
          <a:xfrm>
            <a:off x="-2" y="6597748"/>
            <a:ext cx="3201305" cy="276999"/>
          </a:xfrm>
          <a:prstGeom prst="rect">
            <a:avLst/>
          </a:prstGeom>
          <a:noFill/>
        </p:spPr>
        <p:txBody>
          <a:bodyPr wrap="square" rtlCol="0">
            <a:spAutoFit/>
          </a:bodyPr>
          <a:lstStyle/>
          <a:p>
            <a:r>
              <a:rPr lang="en-US" sz="1200" dirty="0">
                <a:latin typeface="Arial" panose="020B0604020202020204" pitchFamily="34" charset="0"/>
                <a:cs typeface="Arial" panose="020B0604020202020204" pitchFamily="34" charset="0"/>
              </a:rPr>
              <a:t>ATSOA 2024</a:t>
            </a:r>
            <a:endParaRPr lang="el-GR" sz="14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814978966"/>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F98A94-B671-E78F-7F7E-B1DFF0ADEA9F}"/>
              </a:ext>
            </a:extLst>
          </p:cNvPr>
          <p:cNvSpPr>
            <a:spLocks noGrp="1"/>
          </p:cNvSpPr>
          <p:nvPr>
            <p:ph type="title"/>
          </p:nvPr>
        </p:nvSpPr>
        <p:spPr/>
        <p:txBody>
          <a:bodyPr>
            <a:normAutofit fontScale="90000"/>
          </a:bodyPr>
          <a:lstStyle/>
          <a:p>
            <a:r>
              <a:rPr lang="en-CH" dirty="0">
                <a:latin typeface="Arial" panose="020B0604020202020204" pitchFamily="34" charset="0"/>
                <a:cs typeface="Arial" panose="020B0604020202020204" pitchFamily="34" charset="0"/>
              </a:rPr>
              <a:t>Injectors complex &amp; facilities </a:t>
            </a:r>
          </a:p>
        </p:txBody>
      </p:sp>
      <p:pic>
        <p:nvPicPr>
          <p:cNvPr id="4098" name="Picture 2">
            <a:extLst>
              <a:ext uri="{FF2B5EF4-FFF2-40B4-BE49-F238E27FC236}">
                <a16:creationId xmlns:a16="http://schemas.microsoft.com/office/drawing/2014/main" id="{E04766D3-46CB-B431-CD77-C5B282033734}"/>
              </a:ext>
            </a:extLst>
          </p:cNvPr>
          <p:cNvPicPr>
            <a:picLocks noChangeAspect="1" noChangeArrowheads="1"/>
          </p:cNvPicPr>
          <p:nvPr/>
        </p:nvPicPr>
        <p:blipFill>
          <a:blip r:embed="rId2">
            <a:alphaModFix amt="10000"/>
            <a:extLst>
              <a:ext uri="{28A0092B-C50C-407E-A947-70E740481C1C}">
                <a14:useLocalDpi xmlns:a14="http://schemas.microsoft.com/office/drawing/2010/main" val="0"/>
              </a:ext>
            </a:extLst>
          </a:blip>
          <a:srcRect/>
          <a:stretch>
            <a:fillRect/>
          </a:stretch>
        </p:blipFill>
        <p:spPr bwMode="auto">
          <a:xfrm>
            <a:off x="554900" y="637815"/>
            <a:ext cx="11082199" cy="5797953"/>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3" descr="A diagram of a structure&#10;&#10;Description automatically generated with medium confidence">
            <a:extLst>
              <a:ext uri="{FF2B5EF4-FFF2-40B4-BE49-F238E27FC236}">
                <a16:creationId xmlns:a16="http://schemas.microsoft.com/office/drawing/2014/main" id="{A79DF022-FB26-E6BB-5009-5EC70EECC489}"/>
              </a:ext>
            </a:extLst>
          </p:cNvPr>
          <p:cNvPicPr>
            <a:picLocks noChangeAspect="1"/>
          </p:cNvPicPr>
          <p:nvPr/>
        </p:nvPicPr>
        <p:blipFill>
          <a:blip r:embed="rId3">
            <a:extLst>
              <a:ext uri="{BEBA8EAE-BF5A-486C-A8C5-ECC9F3942E4B}">
                <a14:imgProps xmlns:a14="http://schemas.microsoft.com/office/drawing/2010/main">
                  <a14:imgLayer r:embed="rId4">
                    <a14:imgEffect>
                      <a14:saturation sat="400000"/>
                    </a14:imgEffect>
                  </a14:imgLayer>
                </a14:imgProps>
              </a:ext>
              <a:ext uri="{28A0092B-C50C-407E-A947-70E740481C1C}">
                <a14:useLocalDpi xmlns:a14="http://schemas.microsoft.com/office/drawing/2010/main" val="0"/>
              </a:ext>
            </a:extLst>
          </a:blip>
          <a:stretch>
            <a:fillRect/>
          </a:stretch>
        </p:blipFill>
        <p:spPr>
          <a:xfrm>
            <a:off x="554900" y="637815"/>
            <a:ext cx="11082199" cy="5797761"/>
          </a:xfrm>
          <a:prstGeom prst="rect">
            <a:avLst/>
          </a:prstGeom>
        </p:spPr>
      </p:pic>
      <p:sp>
        <p:nvSpPr>
          <p:cNvPr id="11" name="Slide Number Placeholder 4">
            <a:extLst>
              <a:ext uri="{FF2B5EF4-FFF2-40B4-BE49-F238E27FC236}">
                <a16:creationId xmlns:a16="http://schemas.microsoft.com/office/drawing/2014/main" id="{15263685-A828-A33D-446F-CD70F96B07C3}"/>
              </a:ext>
            </a:extLst>
          </p:cNvPr>
          <p:cNvSpPr>
            <a:spLocks noGrp="1"/>
          </p:cNvSpPr>
          <p:nvPr>
            <p:ph type="sldNum" sz="quarter" idx="12"/>
          </p:nvPr>
        </p:nvSpPr>
        <p:spPr>
          <a:xfrm>
            <a:off x="10311617" y="6597748"/>
            <a:ext cx="1880381" cy="260252"/>
          </a:xfrm>
        </p:spPr>
        <p:txBody>
          <a:bodyPr/>
          <a:lstStyle/>
          <a:p>
            <a:r>
              <a:rPr lang="en-US" dirty="0"/>
              <a:t>1</a:t>
            </a:r>
            <a:endParaRPr lang="el-GR" dirty="0"/>
          </a:p>
        </p:txBody>
      </p:sp>
      <p:sp>
        <p:nvSpPr>
          <p:cNvPr id="6" name="TextBox 5">
            <a:extLst>
              <a:ext uri="{FF2B5EF4-FFF2-40B4-BE49-F238E27FC236}">
                <a16:creationId xmlns:a16="http://schemas.microsoft.com/office/drawing/2014/main" id="{BA658AAF-82D4-B6C7-A0EA-B13D08CBB900}"/>
              </a:ext>
            </a:extLst>
          </p:cNvPr>
          <p:cNvSpPr txBox="1"/>
          <p:nvPr/>
        </p:nvSpPr>
        <p:spPr>
          <a:xfrm>
            <a:off x="5226782" y="6581000"/>
            <a:ext cx="1734213" cy="276999"/>
          </a:xfrm>
          <a:prstGeom prst="rect">
            <a:avLst/>
          </a:prstGeom>
          <a:noFill/>
        </p:spPr>
        <p:txBody>
          <a:bodyPr wrap="square" rtlCol="0">
            <a:spAutoFit/>
          </a:bodyPr>
          <a:lstStyle/>
          <a:p>
            <a:pPr algn="ctr"/>
            <a:r>
              <a:rPr lang="en-US" sz="1200" dirty="0" err="1">
                <a:latin typeface="Arial" panose="020B0604020202020204" pitchFamily="34" charset="0"/>
                <a:cs typeface="Arial" panose="020B0604020202020204" pitchFamily="34" charset="0"/>
              </a:rPr>
              <a:t>tirsi.prebibaj@cern.ch</a:t>
            </a:r>
            <a:endParaRPr lang="el-GR" sz="1400" dirty="0">
              <a:latin typeface="Arial" panose="020B0604020202020204" pitchFamily="34" charset="0"/>
              <a:cs typeface="Arial" panose="020B0604020202020204" pitchFamily="34" charset="0"/>
            </a:endParaRPr>
          </a:p>
        </p:txBody>
      </p:sp>
      <p:sp>
        <p:nvSpPr>
          <p:cNvPr id="8" name="TextBox 7">
            <a:extLst>
              <a:ext uri="{FF2B5EF4-FFF2-40B4-BE49-F238E27FC236}">
                <a16:creationId xmlns:a16="http://schemas.microsoft.com/office/drawing/2014/main" id="{8B20EAA1-8107-7637-6437-E9C2CC505670}"/>
              </a:ext>
            </a:extLst>
          </p:cNvPr>
          <p:cNvSpPr txBox="1"/>
          <p:nvPr/>
        </p:nvSpPr>
        <p:spPr>
          <a:xfrm>
            <a:off x="-2" y="6597748"/>
            <a:ext cx="3201305" cy="276999"/>
          </a:xfrm>
          <a:prstGeom prst="rect">
            <a:avLst/>
          </a:prstGeom>
          <a:noFill/>
        </p:spPr>
        <p:txBody>
          <a:bodyPr wrap="square" rtlCol="0">
            <a:spAutoFit/>
          </a:bodyPr>
          <a:lstStyle/>
          <a:p>
            <a:r>
              <a:rPr lang="en-US" sz="1200" dirty="0">
                <a:latin typeface="Arial" panose="020B0604020202020204" pitchFamily="34" charset="0"/>
                <a:cs typeface="Arial" panose="020B0604020202020204" pitchFamily="34" charset="0"/>
              </a:rPr>
              <a:t>ATSOA 2024</a:t>
            </a:r>
            <a:endParaRPr lang="el-GR" sz="14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797326419"/>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F98A94-B671-E78F-7F7E-B1DFF0ADEA9F}"/>
              </a:ext>
            </a:extLst>
          </p:cNvPr>
          <p:cNvSpPr>
            <a:spLocks noGrp="1"/>
          </p:cNvSpPr>
          <p:nvPr>
            <p:ph type="title"/>
          </p:nvPr>
        </p:nvSpPr>
        <p:spPr/>
        <p:txBody>
          <a:bodyPr>
            <a:normAutofit fontScale="90000"/>
          </a:bodyPr>
          <a:lstStyle/>
          <a:p>
            <a:r>
              <a:rPr lang="en-CH" dirty="0">
                <a:latin typeface="Arial" panose="020B0604020202020204" pitchFamily="34" charset="0"/>
                <a:cs typeface="Arial" panose="020B0604020202020204" pitchFamily="34" charset="0"/>
              </a:rPr>
              <a:t>Injectors complex &amp; facilities </a:t>
            </a:r>
          </a:p>
        </p:txBody>
      </p:sp>
      <p:pic>
        <p:nvPicPr>
          <p:cNvPr id="4098" name="Picture 2">
            <a:extLst>
              <a:ext uri="{FF2B5EF4-FFF2-40B4-BE49-F238E27FC236}">
                <a16:creationId xmlns:a16="http://schemas.microsoft.com/office/drawing/2014/main" id="{E04766D3-46CB-B431-CD77-C5B282033734}"/>
              </a:ext>
            </a:extLst>
          </p:cNvPr>
          <p:cNvPicPr>
            <a:picLocks noChangeAspect="1" noChangeArrowheads="1"/>
          </p:cNvPicPr>
          <p:nvPr/>
        </p:nvPicPr>
        <p:blipFill>
          <a:blip r:embed="rId2">
            <a:alphaModFix amt="10000"/>
            <a:extLst>
              <a:ext uri="{28A0092B-C50C-407E-A947-70E740481C1C}">
                <a14:useLocalDpi xmlns:a14="http://schemas.microsoft.com/office/drawing/2010/main" val="0"/>
              </a:ext>
            </a:extLst>
          </a:blip>
          <a:srcRect/>
          <a:stretch>
            <a:fillRect/>
          </a:stretch>
        </p:blipFill>
        <p:spPr bwMode="auto">
          <a:xfrm>
            <a:off x="554900" y="637815"/>
            <a:ext cx="11082199" cy="5797953"/>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9" descr="A black background with text and circles&#10;&#10;Description automatically generated with medium confidence">
            <a:extLst>
              <a:ext uri="{FF2B5EF4-FFF2-40B4-BE49-F238E27FC236}">
                <a16:creationId xmlns:a16="http://schemas.microsoft.com/office/drawing/2014/main" id="{C282F193-1166-E756-A64A-9AA317D03489}"/>
              </a:ext>
            </a:extLst>
          </p:cNvPr>
          <p:cNvPicPr>
            <a:picLocks noChangeAspect="1"/>
          </p:cNvPicPr>
          <p:nvPr/>
        </p:nvPicPr>
        <p:blipFill>
          <a:blip r:embed="rId3">
            <a:extLst>
              <a:ext uri="{BEBA8EAE-BF5A-486C-A8C5-ECC9F3942E4B}">
                <a14:imgProps xmlns:a14="http://schemas.microsoft.com/office/drawing/2010/main">
                  <a14:imgLayer r:embed="rId4">
                    <a14:imgEffect>
                      <a14:saturation sat="400000"/>
                    </a14:imgEffect>
                  </a14:imgLayer>
                </a14:imgProps>
              </a:ext>
              <a:ext uri="{28A0092B-C50C-407E-A947-70E740481C1C}">
                <a14:useLocalDpi xmlns:a14="http://schemas.microsoft.com/office/drawing/2010/main" val="0"/>
              </a:ext>
            </a:extLst>
          </a:blip>
          <a:stretch>
            <a:fillRect/>
          </a:stretch>
        </p:blipFill>
        <p:spPr>
          <a:xfrm>
            <a:off x="554900" y="637814"/>
            <a:ext cx="11082567" cy="5797953"/>
          </a:xfrm>
          <a:prstGeom prst="rect">
            <a:avLst/>
          </a:prstGeom>
        </p:spPr>
      </p:pic>
      <p:sp>
        <p:nvSpPr>
          <p:cNvPr id="11" name="Slide Number Placeholder 4">
            <a:extLst>
              <a:ext uri="{FF2B5EF4-FFF2-40B4-BE49-F238E27FC236}">
                <a16:creationId xmlns:a16="http://schemas.microsoft.com/office/drawing/2014/main" id="{E1384AB9-102A-5928-9DDB-87D085913602}"/>
              </a:ext>
            </a:extLst>
          </p:cNvPr>
          <p:cNvSpPr>
            <a:spLocks noGrp="1"/>
          </p:cNvSpPr>
          <p:nvPr>
            <p:ph type="sldNum" sz="quarter" idx="12"/>
          </p:nvPr>
        </p:nvSpPr>
        <p:spPr>
          <a:xfrm>
            <a:off x="10311617" y="6597748"/>
            <a:ext cx="1880381" cy="260252"/>
          </a:xfrm>
        </p:spPr>
        <p:txBody>
          <a:bodyPr/>
          <a:lstStyle/>
          <a:p>
            <a:r>
              <a:rPr lang="en-US" dirty="0"/>
              <a:t>1</a:t>
            </a:r>
            <a:endParaRPr lang="el-GR" dirty="0"/>
          </a:p>
        </p:txBody>
      </p:sp>
      <p:sp>
        <p:nvSpPr>
          <p:cNvPr id="5" name="TextBox 4">
            <a:extLst>
              <a:ext uri="{FF2B5EF4-FFF2-40B4-BE49-F238E27FC236}">
                <a16:creationId xmlns:a16="http://schemas.microsoft.com/office/drawing/2014/main" id="{B77ED102-B5F3-ED20-0C26-791411DC5EF3}"/>
              </a:ext>
            </a:extLst>
          </p:cNvPr>
          <p:cNvSpPr txBox="1"/>
          <p:nvPr/>
        </p:nvSpPr>
        <p:spPr>
          <a:xfrm>
            <a:off x="5226782" y="6581000"/>
            <a:ext cx="1734213" cy="276999"/>
          </a:xfrm>
          <a:prstGeom prst="rect">
            <a:avLst/>
          </a:prstGeom>
          <a:noFill/>
        </p:spPr>
        <p:txBody>
          <a:bodyPr wrap="square" rtlCol="0">
            <a:spAutoFit/>
          </a:bodyPr>
          <a:lstStyle/>
          <a:p>
            <a:pPr algn="ctr"/>
            <a:r>
              <a:rPr lang="en-US" sz="1200" dirty="0" err="1">
                <a:latin typeface="Arial" panose="020B0604020202020204" pitchFamily="34" charset="0"/>
                <a:cs typeface="Arial" panose="020B0604020202020204" pitchFamily="34" charset="0"/>
              </a:rPr>
              <a:t>tirsi.prebibaj@cern.ch</a:t>
            </a:r>
            <a:endParaRPr lang="el-GR" sz="1400" dirty="0">
              <a:latin typeface="Arial" panose="020B0604020202020204" pitchFamily="34" charset="0"/>
              <a:cs typeface="Arial" panose="020B0604020202020204" pitchFamily="34" charset="0"/>
            </a:endParaRPr>
          </a:p>
        </p:txBody>
      </p:sp>
      <p:sp>
        <p:nvSpPr>
          <p:cNvPr id="7" name="TextBox 6">
            <a:extLst>
              <a:ext uri="{FF2B5EF4-FFF2-40B4-BE49-F238E27FC236}">
                <a16:creationId xmlns:a16="http://schemas.microsoft.com/office/drawing/2014/main" id="{1032963F-7B1D-86A3-1A47-78CCFB0E1C52}"/>
              </a:ext>
            </a:extLst>
          </p:cNvPr>
          <p:cNvSpPr txBox="1"/>
          <p:nvPr/>
        </p:nvSpPr>
        <p:spPr>
          <a:xfrm>
            <a:off x="-2" y="6597748"/>
            <a:ext cx="3201305" cy="276999"/>
          </a:xfrm>
          <a:prstGeom prst="rect">
            <a:avLst/>
          </a:prstGeom>
          <a:noFill/>
        </p:spPr>
        <p:txBody>
          <a:bodyPr wrap="square" rtlCol="0">
            <a:spAutoFit/>
          </a:bodyPr>
          <a:lstStyle/>
          <a:p>
            <a:r>
              <a:rPr lang="en-US" sz="1200" dirty="0">
                <a:latin typeface="Arial" panose="020B0604020202020204" pitchFamily="34" charset="0"/>
                <a:cs typeface="Arial" panose="020B0604020202020204" pitchFamily="34" charset="0"/>
              </a:rPr>
              <a:t>ATSOA 2024</a:t>
            </a:r>
            <a:endParaRPr lang="el-GR" sz="14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563007446"/>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F98A94-B671-E78F-7F7E-B1DFF0ADEA9F}"/>
              </a:ext>
            </a:extLst>
          </p:cNvPr>
          <p:cNvSpPr>
            <a:spLocks noGrp="1"/>
          </p:cNvSpPr>
          <p:nvPr>
            <p:ph type="title"/>
          </p:nvPr>
        </p:nvSpPr>
        <p:spPr/>
        <p:txBody>
          <a:bodyPr>
            <a:normAutofit fontScale="90000"/>
          </a:bodyPr>
          <a:lstStyle/>
          <a:p>
            <a:r>
              <a:rPr lang="en-CH" dirty="0">
                <a:latin typeface="Arial" panose="020B0604020202020204" pitchFamily="34" charset="0"/>
                <a:cs typeface="Arial" panose="020B0604020202020204" pitchFamily="34" charset="0"/>
              </a:rPr>
              <a:t>Injectors complex &amp; facilities </a:t>
            </a:r>
          </a:p>
        </p:txBody>
      </p:sp>
      <p:pic>
        <p:nvPicPr>
          <p:cNvPr id="4098" name="Picture 2">
            <a:extLst>
              <a:ext uri="{FF2B5EF4-FFF2-40B4-BE49-F238E27FC236}">
                <a16:creationId xmlns:a16="http://schemas.microsoft.com/office/drawing/2014/main" id="{E04766D3-46CB-B431-CD77-C5B282033734}"/>
              </a:ext>
            </a:extLst>
          </p:cNvPr>
          <p:cNvPicPr>
            <a:picLocks noChangeAspect="1" noChangeArrowheads="1"/>
          </p:cNvPicPr>
          <p:nvPr/>
        </p:nvPicPr>
        <p:blipFill>
          <a:blip r:embed="rId2">
            <a:alphaModFix amt="10000"/>
            <a:extLst>
              <a:ext uri="{28A0092B-C50C-407E-A947-70E740481C1C}">
                <a14:useLocalDpi xmlns:a14="http://schemas.microsoft.com/office/drawing/2010/main" val="0"/>
              </a:ext>
            </a:extLst>
          </a:blip>
          <a:srcRect/>
          <a:stretch>
            <a:fillRect/>
          </a:stretch>
        </p:blipFill>
        <p:spPr bwMode="auto">
          <a:xfrm>
            <a:off x="554900" y="637815"/>
            <a:ext cx="11082199" cy="5797953"/>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3" descr="A diagram of a diagram&#10;&#10;Description automatically generated">
            <a:extLst>
              <a:ext uri="{FF2B5EF4-FFF2-40B4-BE49-F238E27FC236}">
                <a16:creationId xmlns:a16="http://schemas.microsoft.com/office/drawing/2014/main" id="{668055C8-CDAC-D16B-71F9-2632BFCFCE51}"/>
              </a:ext>
            </a:extLst>
          </p:cNvPr>
          <p:cNvPicPr>
            <a:picLocks noChangeAspect="1"/>
          </p:cNvPicPr>
          <p:nvPr/>
        </p:nvPicPr>
        <p:blipFill>
          <a:blip r:embed="rId3">
            <a:extLst>
              <a:ext uri="{BEBA8EAE-BF5A-486C-A8C5-ECC9F3942E4B}">
                <a14:imgProps xmlns:a14="http://schemas.microsoft.com/office/drawing/2010/main">
                  <a14:imgLayer r:embed="rId4">
                    <a14:imgEffect>
                      <a14:saturation sat="400000"/>
                    </a14:imgEffect>
                  </a14:imgLayer>
                </a14:imgProps>
              </a:ext>
              <a:ext uri="{28A0092B-C50C-407E-A947-70E740481C1C}">
                <a14:useLocalDpi xmlns:a14="http://schemas.microsoft.com/office/drawing/2010/main" val="0"/>
              </a:ext>
            </a:extLst>
          </a:blip>
          <a:stretch>
            <a:fillRect/>
          </a:stretch>
        </p:blipFill>
        <p:spPr>
          <a:xfrm>
            <a:off x="554900" y="637815"/>
            <a:ext cx="11082565" cy="5797952"/>
          </a:xfrm>
          <a:prstGeom prst="rect">
            <a:avLst/>
          </a:prstGeom>
        </p:spPr>
      </p:pic>
      <p:sp>
        <p:nvSpPr>
          <p:cNvPr id="6" name="Slide Number Placeholder 4">
            <a:extLst>
              <a:ext uri="{FF2B5EF4-FFF2-40B4-BE49-F238E27FC236}">
                <a16:creationId xmlns:a16="http://schemas.microsoft.com/office/drawing/2014/main" id="{4E97562A-CE3D-84BF-B1CD-BF768DEA261D}"/>
              </a:ext>
            </a:extLst>
          </p:cNvPr>
          <p:cNvSpPr>
            <a:spLocks noGrp="1"/>
          </p:cNvSpPr>
          <p:nvPr>
            <p:ph type="sldNum" sz="quarter" idx="12"/>
          </p:nvPr>
        </p:nvSpPr>
        <p:spPr>
          <a:xfrm>
            <a:off x="10311617" y="6597748"/>
            <a:ext cx="1880381" cy="260252"/>
          </a:xfrm>
        </p:spPr>
        <p:txBody>
          <a:bodyPr/>
          <a:lstStyle/>
          <a:p>
            <a:r>
              <a:rPr lang="en-US" dirty="0"/>
              <a:t>1</a:t>
            </a:r>
            <a:endParaRPr lang="el-GR" dirty="0"/>
          </a:p>
        </p:txBody>
      </p:sp>
      <p:sp>
        <p:nvSpPr>
          <p:cNvPr id="7" name="TextBox 6">
            <a:extLst>
              <a:ext uri="{FF2B5EF4-FFF2-40B4-BE49-F238E27FC236}">
                <a16:creationId xmlns:a16="http://schemas.microsoft.com/office/drawing/2014/main" id="{408ED63B-5998-A9E1-D5B7-456F5E0E6D44}"/>
              </a:ext>
            </a:extLst>
          </p:cNvPr>
          <p:cNvSpPr txBox="1"/>
          <p:nvPr/>
        </p:nvSpPr>
        <p:spPr>
          <a:xfrm>
            <a:off x="5226782" y="6581000"/>
            <a:ext cx="1734213" cy="276999"/>
          </a:xfrm>
          <a:prstGeom prst="rect">
            <a:avLst/>
          </a:prstGeom>
          <a:noFill/>
        </p:spPr>
        <p:txBody>
          <a:bodyPr wrap="square" rtlCol="0">
            <a:spAutoFit/>
          </a:bodyPr>
          <a:lstStyle/>
          <a:p>
            <a:pPr algn="ctr"/>
            <a:r>
              <a:rPr lang="en-US" sz="1200" dirty="0" err="1">
                <a:latin typeface="Arial" panose="020B0604020202020204" pitchFamily="34" charset="0"/>
                <a:cs typeface="Arial" panose="020B0604020202020204" pitchFamily="34" charset="0"/>
              </a:rPr>
              <a:t>tirsi.prebibaj@cern.ch</a:t>
            </a:r>
            <a:endParaRPr lang="el-GR" sz="1400" dirty="0">
              <a:latin typeface="Arial" panose="020B0604020202020204" pitchFamily="34" charset="0"/>
              <a:cs typeface="Arial" panose="020B0604020202020204" pitchFamily="34" charset="0"/>
            </a:endParaRPr>
          </a:p>
        </p:txBody>
      </p:sp>
      <p:sp>
        <p:nvSpPr>
          <p:cNvPr id="9" name="TextBox 8">
            <a:extLst>
              <a:ext uri="{FF2B5EF4-FFF2-40B4-BE49-F238E27FC236}">
                <a16:creationId xmlns:a16="http://schemas.microsoft.com/office/drawing/2014/main" id="{4B9C7BBA-08CA-73FF-8A06-3BD77A55628F}"/>
              </a:ext>
            </a:extLst>
          </p:cNvPr>
          <p:cNvSpPr txBox="1"/>
          <p:nvPr/>
        </p:nvSpPr>
        <p:spPr>
          <a:xfrm>
            <a:off x="-2" y="6597748"/>
            <a:ext cx="3201305" cy="276999"/>
          </a:xfrm>
          <a:prstGeom prst="rect">
            <a:avLst/>
          </a:prstGeom>
          <a:noFill/>
        </p:spPr>
        <p:txBody>
          <a:bodyPr wrap="square" rtlCol="0">
            <a:spAutoFit/>
          </a:bodyPr>
          <a:lstStyle/>
          <a:p>
            <a:r>
              <a:rPr lang="en-US" sz="1200" dirty="0">
                <a:latin typeface="Arial" panose="020B0604020202020204" pitchFamily="34" charset="0"/>
                <a:cs typeface="Arial" panose="020B0604020202020204" pitchFamily="34" charset="0"/>
              </a:rPr>
              <a:t>ATSOA 2024</a:t>
            </a:r>
            <a:endParaRPr lang="el-GR" sz="14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213594617"/>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F98A94-B671-E78F-7F7E-B1DFF0ADEA9F}"/>
              </a:ext>
            </a:extLst>
          </p:cNvPr>
          <p:cNvSpPr>
            <a:spLocks noGrp="1"/>
          </p:cNvSpPr>
          <p:nvPr>
            <p:ph type="title"/>
          </p:nvPr>
        </p:nvSpPr>
        <p:spPr/>
        <p:txBody>
          <a:bodyPr>
            <a:normAutofit fontScale="90000"/>
          </a:bodyPr>
          <a:lstStyle/>
          <a:p>
            <a:r>
              <a:rPr lang="en-CH" dirty="0">
                <a:latin typeface="Arial" panose="020B0604020202020204" pitchFamily="34" charset="0"/>
                <a:cs typeface="Arial" panose="020B0604020202020204" pitchFamily="34" charset="0"/>
              </a:rPr>
              <a:t>Injectors complex &amp; facilities </a:t>
            </a:r>
          </a:p>
        </p:txBody>
      </p:sp>
      <p:pic>
        <p:nvPicPr>
          <p:cNvPr id="4098" name="Picture 2">
            <a:extLst>
              <a:ext uri="{FF2B5EF4-FFF2-40B4-BE49-F238E27FC236}">
                <a16:creationId xmlns:a16="http://schemas.microsoft.com/office/drawing/2014/main" id="{E04766D3-46CB-B431-CD77-C5B282033734}"/>
              </a:ext>
            </a:extLst>
          </p:cNvPr>
          <p:cNvPicPr>
            <a:picLocks noChangeAspect="1" noChangeArrowheads="1"/>
          </p:cNvPicPr>
          <p:nvPr/>
        </p:nvPicPr>
        <p:blipFill>
          <a:blip r:embed="rId2">
            <a:alphaModFix/>
            <a:extLst>
              <a:ext uri="{28A0092B-C50C-407E-A947-70E740481C1C}">
                <a14:useLocalDpi xmlns:a14="http://schemas.microsoft.com/office/drawing/2010/main" val="0"/>
              </a:ext>
            </a:extLst>
          </a:blip>
          <a:srcRect/>
          <a:stretch>
            <a:fillRect/>
          </a:stretch>
        </p:blipFill>
        <p:spPr bwMode="auto">
          <a:xfrm>
            <a:off x="554900" y="637815"/>
            <a:ext cx="11082199" cy="5797953"/>
          </a:xfrm>
          <a:prstGeom prst="rect">
            <a:avLst/>
          </a:prstGeom>
          <a:noFill/>
          <a:extLst>
            <a:ext uri="{909E8E84-426E-40DD-AFC4-6F175D3DCCD1}">
              <a14:hiddenFill xmlns:a14="http://schemas.microsoft.com/office/drawing/2010/main">
                <a:solidFill>
                  <a:srgbClr val="FFFFFF"/>
                </a:solidFill>
              </a14:hiddenFill>
            </a:ext>
          </a:extLst>
        </p:spPr>
      </p:pic>
      <p:sp>
        <p:nvSpPr>
          <p:cNvPr id="3" name="Slide Number Placeholder 4">
            <a:extLst>
              <a:ext uri="{FF2B5EF4-FFF2-40B4-BE49-F238E27FC236}">
                <a16:creationId xmlns:a16="http://schemas.microsoft.com/office/drawing/2014/main" id="{101C0D6B-5EC1-E5FE-E3D8-E9E92960A008}"/>
              </a:ext>
            </a:extLst>
          </p:cNvPr>
          <p:cNvSpPr>
            <a:spLocks noGrp="1"/>
          </p:cNvSpPr>
          <p:nvPr>
            <p:ph type="sldNum" sz="quarter" idx="12"/>
          </p:nvPr>
        </p:nvSpPr>
        <p:spPr>
          <a:xfrm>
            <a:off x="10311617" y="6597748"/>
            <a:ext cx="1880381" cy="260252"/>
          </a:xfrm>
        </p:spPr>
        <p:txBody>
          <a:bodyPr/>
          <a:lstStyle/>
          <a:p>
            <a:r>
              <a:rPr lang="en-US" dirty="0"/>
              <a:t>1</a:t>
            </a:r>
            <a:endParaRPr lang="el-GR" dirty="0"/>
          </a:p>
        </p:txBody>
      </p:sp>
      <p:sp>
        <p:nvSpPr>
          <p:cNvPr id="4" name="TextBox 3">
            <a:extLst>
              <a:ext uri="{FF2B5EF4-FFF2-40B4-BE49-F238E27FC236}">
                <a16:creationId xmlns:a16="http://schemas.microsoft.com/office/drawing/2014/main" id="{A91B4642-DEE8-284D-6869-CAC612F1C0D7}"/>
              </a:ext>
            </a:extLst>
          </p:cNvPr>
          <p:cNvSpPr txBox="1"/>
          <p:nvPr/>
        </p:nvSpPr>
        <p:spPr>
          <a:xfrm>
            <a:off x="5226782" y="6581000"/>
            <a:ext cx="1734213" cy="276999"/>
          </a:xfrm>
          <a:prstGeom prst="rect">
            <a:avLst/>
          </a:prstGeom>
          <a:noFill/>
        </p:spPr>
        <p:txBody>
          <a:bodyPr wrap="square" rtlCol="0">
            <a:spAutoFit/>
          </a:bodyPr>
          <a:lstStyle/>
          <a:p>
            <a:pPr algn="ctr"/>
            <a:r>
              <a:rPr lang="en-US" sz="1200" dirty="0" err="1">
                <a:latin typeface="Arial" panose="020B0604020202020204" pitchFamily="34" charset="0"/>
                <a:cs typeface="Arial" panose="020B0604020202020204" pitchFamily="34" charset="0"/>
              </a:rPr>
              <a:t>tirsi.prebibaj@cern.ch</a:t>
            </a:r>
            <a:endParaRPr lang="el-GR" sz="1400" dirty="0">
              <a:latin typeface="Arial" panose="020B0604020202020204" pitchFamily="34" charset="0"/>
              <a:cs typeface="Arial" panose="020B0604020202020204" pitchFamily="34" charset="0"/>
            </a:endParaRPr>
          </a:p>
        </p:txBody>
      </p:sp>
      <p:sp>
        <p:nvSpPr>
          <p:cNvPr id="7" name="TextBox 6">
            <a:extLst>
              <a:ext uri="{FF2B5EF4-FFF2-40B4-BE49-F238E27FC236}">
                <a16:creationId xmlns:a16="http://schemas.microsoft.com/office/drawing/2014/main" id="{9CF0C9A9-01DF-DD72-783A-237E3B3FAC80}"/>
              </a:ext>
            </a:extLst>
          </p:cNvPr>
          <p:cNvSpPr txBox="1"/>
          <p:nvPr/>
        </p:nvSpPr>
        <p:spPr>
          <a:xfrm>
            <a:off x="-2" y="6597748"/>
            <a:ext cx="3201305" cy="276999"/>
          </a:xfrm>
          <a:prstGeom prst="rect">
            <a:avLst/>
          </a:prstGeom>
          <a:noFill/>
        </p:spPr>
        <p:txBody>
          <a:bodyPr wrap="square" rtlCol="0">
            <a:spAutoFit/>
          </a:bodyPr>
          <a:lstStyle/>
          <a:p>
            <a:r>
              <a:rPr lang="en-US" sz="1200" dirty="0">
                <a:latin typeface="Arial" panose="020B0604020202020204" pitchFamily="34" charset="0"/>
                <a:cs typeface="Arial" panose="020B0604020202020204" pitchFamily="34" charset="0"/>
              </a:rPr>
              <a:t>ATSOA 2024</a:t>
            </a:r>
            <a:endParaRPr lang="el-GR" sz="14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71614656"/>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FD9F2B-3432-59B3-3B7D-2ABE0FABFD5B}"/>
              </a:ext>
            </a:extLst>
          </p:cNvPr>
          <p:cNvSpPr>
            <a:spLocks noGrp="1"/>
          </p:cNvSpPr>
          <p:nvPr>
            <p:ph type="title"/>
          </p:nvPr>
        </p:nvSpPr>
        <p:spPr/>
        <p:txBody>
          <a:bodyPr>
            <a:normAutofit fontScale="90000"/>
          </a:bodyPr>
          <a:lstStyle/>
          <a:p>
            <a:r>
              <a:rPr lang="en-CH" dirty="0">
                <a:latin typeface="Arial" panose="020B0604020202020204" pitchFamily="34" charset="0"/>
                <a:cs typeface="Arial" panose="020B0604020202020204" pitchFamily="34" charset="0"/>
              </a:rPr>
              <a:t>PSB layout</a:t>
            </a:r>
          </a:p>
        </p:txBody>
      </p:sp>
      <p:sp>
        <p:nvSpPr>
          <p:cNvPr id="5" name="Slide Number Placeholder 4">
            <a:extLst>
              <a:ext uri="{FF2B5EF4-FFF2-40B4-BE49-F238E27FC236}">
                <a16:creationId xmlns:a16="http://schemas.microsoft.com/office/drawing/2014/main" id="{B954772E-50A6-FBEE-131B-C8510A5FE197}"/>
              </a:ext>
            </a:extLst>
          </p:cNvPr>
          <p:cNvSpPr>
            <a:spLocks noGrp="1"/>
          </p:cNvSpPr>
          <p:nvPr>
            <p:ph type="sldNum" sz="quarter" idx="12"/>
          </p:nvPr>
        </p:nvSpPr>
        <p:spPr/>
        <p:txBody>
          <a:bodyPr/>
          <a:lstStyle/>
          <a:p>
            <a:r>
              <a:rPr lang="en-US" dirty="0"/>
              <a:t>2</a:t>
            </a:r>
            <a:endParaRPr lang="el-GR" dirty="0"/>
          </a:p>
        </p:txBody>
      </p:sp>
      <p:pic>
        <p:nvPicPr>
          <p:cNvPr id="2050" name="Picture 2">
            <a:extLst>
              <a:ext uri="{FF2B5EF4-FFF2-40B4-BE49-F238E27FC236}">
                <a16:creationId xmlns:a16="http://schemas.microsoft.com/office/drawing/2014/main" id="{EA232E8D-4F16-7338-90BD-2728ED2E007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5179" y="685740"/>
            <a:ext cx="6174047" cy="4487086"/>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a:extLst>
              <a:ext uri="{FF2B5EF4-FFF2-40B4-BE49-F238E27FC236}">
                <a16:creationId xmlns:a16="http://schemas.microsoft.com/office/drawing/2014/main" id="{0A1D1C53-CAFB-CEF6-0E10-3B6320B96C8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034049" y="2772526"/>
            <a:ext cx="3505200" cy="2400300"/>
          </a:xfrm>
          <a:prstGeom prst="rect">
            <a:avLst/>
          </a:prstGeom>
          <a:noFill/>
          <a:extLst>
            <a:ext uri="{909E8E84-426E-40DD-AFC4-6F175D3DCCD1}">
              <a14:hiddenFill xmlns:a14="http://schemas.microsoft.com/office/drawing/2010/main">
                <a:solidFill>
                  <a:srgbClr val="FFFFFF"/>
                </a:solidFill>
              </a14:hiddenFill>
            </a:ext>
          </a:extLst>
        </p:spPr>
      </p:pic>
      <mc:AlternateContent xmlns:mc="http://schemas.openxmlformats.org/markup-compatibility/2006" xmlns:a14="http://schemas.microsoft.com/office/drawing/2010/main">
        <mc:Choice Requires="a14">
          <p:sp>
            <p:nvSpPr>
              <p:cNvPr id="6" name="TextBox 5">
                <a:extLst>
                  <a:ext uri="{FF2B5EF4-FFF2-40B4-BE49-F238E27FC236}">
                    <a16:creationId xmlns:a16="http://schemas.microsoft.com/office/drawing/2014/main" id="{51C2C54B-D483-73BC-047F-882627261986}"/>
                  </a:ext>
                </a:extLst>
              </p:cNvPr>
              <p:cNvSpPr txBox="1"/>
              <p:nvPr/>
            </p:nvSpPr>
            <p:spPr>
              <a:xfrm>
                <a:off x="6432331" y="761844"/>
                <a:ext cx="5660791" cy="1477328"/>
              </a:xfrm>
              <a:prstGeom prst="rect">
                <a:avLst/>
              </a:prstGeom>
              <a:noFill/>
            </p:spPr>
            <p:txBody>
              <a:bodyPr wrap="square" rtlCol="0">
                <a:spAutoFit/>
              </a:bodyPr>
              <a:lstStyle/>
              <a:p>
                <a:pPr marL="285750" indent="-285750">
                  <a:buFont typeface="Arial" panose="020B0604020202020204" pitchFamily="34" charset="0"/>
                  <a:buChar char="•"/>
                </a:pPr>
                <a:r>
                  <a:rPr lang="en-CH" dirty="0">
                    <a:latin typeface="Arial" panose="020B0604020202020204" pitchFamily="34" charset="0"/>
                    <a:cs typeface="Arial" panose="020B0604020202020204" pitchFamily="34" charset="0"/>
                  </a:rPr>
                  <a:t>4 identical superimposed rings of </a:t>
                </a:r>
                <a14:m>
                  <m:oMath xmlns:m="http://schemas.openxmlformats.org/officeDocument/2006/math">
                    <m:r>
                      <a:rPr lang="en-US" b="0" i="1" smtClean="0">
                        <a:latin typeface="Cambria Math" panose="02040503050406030204" pitchFamily="18" charset="0"/>
                      </a:rPr>
                      <m:t>25</m:t>
                    </m:r>
                  </m:oMath>
                </a14:m>
                <a:r>
                  <a:rPr lang="en-CH" dirty="0">
                    <a:latin typeface="Arial" panose="020B0604020202020204" pitchFamily="34" charset="0"/>
                    <a:cs typeface="Arial" panose="020B0604020202020204" pitchFamily="34" charset="0"/>
                  </a:rPr>
                  <a:t>m radius.</a:t>
                </a:r>
              </a:p>
              <a:p>
                <a:pPr marL="285750" indent="-285750">
                  <a:buFont typeface="Arial" panose="020B0604020202020204" pitchFamily="34" charset="0"/>
                  <a:buChar char="•"/>
                </a:pPr>
                <a:endParaRPr lang="en-CH" dirty="0">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CH" dirty="0">
                    <a:latin typeface="Arial" panose="020B0604020202020204" pitchFamily="34" charset="0"/>
                    <a:cs typeface="Arial" panose="020B0604020202020204" pitchFamily="34" charset="0"/>
                  </a:rPr>
                  <a:t>Acceleration from </a:t>
                </a:r>
                <a14:m>
                  <m:oMath xmlns:m="http://schemas.openxmlformats.org/officeDocument/2006/math">
                    <m:r>
                      <a:rPr lang="en-US" b="0" i="1" smtClean="0">
                        <a:latin typeface="Cambria Math" panose="02040503050406030204" pitchFamily="18" charset="0"/>
                      </a:rPr>
                      <m:t>160</m:t>
                    </m:r>
                  </m:oMath>
                </a14:m>
                <a:r>
                  <a:rPr lang="en-CH" dirty="0">
                    <a:latin typeface="Arial" panose="020B0604020202020204" pitchFamily="34" charset="0"/>
                    <a:cs typeface="Arial" panose="020B0604020202020204" pitchFamily="34" charset="0"/>
                  </a:rPr>
                  <a:t>MeV to </a:t>
                </a:r>
                <a14:m>
                  <m:oMath xmlns:m="http://schemas.openxmlformats.org/officeDocument/2006/math">
                    <m:r>
                      <a:rPr lang="en-US" b="0" i="1" smtClean="0">
                        <a:latin typeface="Cambria Math" panose="02040503050406030204" pitchFamily="18" charset="0"/>
                      </a:rPr>
                      <m:t>2</m:t>
                    </m:r>
                  </m:oMath>
                </a14:m>
                <a:r>
                  <a:rPr lang="en-CH" dirty="0">
                    <a:latin typeface="Arial" panose="020B0604020202020204" pitchFamily="34" charset="0"/>
                    <a:cs typeface="Arial" panose="020B0604020202020204" pitchFamily="34" charset="0"/>
                  </a:rPr>
                  <a:t>GeV in </a:t>
                </a:r>
                <a14:m>
                  <m:oMath xmlns:m="http://schemas.openxmlformats.org/officeDocument/2006/math">
                    <m:r>
                      <a:rPr lang="en-US">
                        <a:latin typeface="Cambria Math" panose="02040503050406030204" pitchFamily="18" charset="0"/>
                      </a:rPr>
                      <m:t>~</m:t>
                    </m:r>
                    <m:r>
                      <a:rPr lang="en-US" b="0" i="1" smtClean="0">
                        <a:latin typeface="Cambria Math" panose="02040503050406030204" pitchFamily="18" charset="0"/>
                      </a:rPr>
                      <m:t>0.5</m:t>
                    </m:r>
                  </m:oMath>
                </a14:m>
                <a:r>
                  <a:rPr lang="en-CH" dirty="0">
                    <a:latin typeface="Arial" panose="020B0604020202020204" pitchFamily="34" charset="0"/>
                    <a:cs typeface="Arial" panose="020B0604020202020204" pitchFamily="34" charset="0"/>
                  </a:rPr>
                  <a:t>sec.</a:t>
                </a:r>
              </a:p>
              <a:p>
                <a:pPr marL="285750" indent="-285750">
                  <a:buFont typeface="Arial" panose="020B0604020202020204" pitchFamily="34" charset="0"/>
                  <a:buChar char="•"/>
                </a:pPr>
                <a:endParaRPr lang="en-CH" dirty="0">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CH" dirty="0">
                    <a:latin typeface="Arial" panose="020B0604020202020204" pitchFamily="34" charset="0"/>
                    <a:cs typeface="Arial" panose="020B0604020202020204" pitchFamily="34" charset="0"/>
                  </a:rPr>
                  <a:t>Common injection and extraction line.  </a:t>
                </a:r>
              </a:p>
            </p:txBody>
          </p:sp>
        </mc:Choice>
        <mc:Fallback xmlns="">
          <p:sp>
            <p:nvSpPr>
              <p:cNvPr id="6" name="TextBox 5">
                <a:extLst>
                  <a:ext uri="{FF2B5EF4-FFF2-40B4-BE49-F238E27FC236}">
                    <a16:creationId xmlns:a16="http://schemas.microsoft.com/office/drawing/2014/main" id="{51C2C54B-D483-73BC-047F-882627261986}"/>
                  </a:ext>
                </a:extLst>
              </p:cNvPr>
              <p:cNvSpPr txBox="1">
                <a:spLocks noRot="1" noChangeAspect="1" noMove="1" noResize="1" noEditPoints="1" noAdjustHandles="1" noChangeArrowheads="1" noChangeShapeType="1" noTextEdit="1"/>
              </p:cNvSpPr>
              <p:nvPr/>
            </p:nvSpPr>
            <p:spPr>
              <a:xfrm>
                <a:off x="6432331" y="761844"/>
                <a:ext cx="5660791" cy="1477328"/>
              </a:xfrm>
              <a:prstGeom prst="rect">
                <a:avLst/>
              </a:prstGeom>
              <a:blipFill>
                <a:blip r:embed="rId4"/>
                <a:stretch>
                  <a:fillRect l="-671" t="-1709" b="-5128"/>
                </a:stretch>
              </a:blipFill>
            </p:spPr>
            <p:txBody>
              <a:bodyPr/>
              <a:lstStyle/>
              <a:p>
                <a:r>
                  <a:rPr lang="en-CH">
                    <a:noFill/>
                  </a:rPr>
                  <a:t> </a:t>
                </a:r>
              </a:p>
            </p:txBody>
          </p:sp>
        </mc:Fallback>
      </mc:AlternateContent>
      <p:sp>
        <p:nvSpPr>
          <p:cNvPr id="3" name="TextBox 2">
            <a:extLst>
              <a:ext uri="{FF2B5EF4-FFF2-40B4-BE49-F238E27FC236}">
                <a16:creationId xmlns:a16="http://schemas.microsoft.com/office/drawing/2014/main" id="{2B82C163-0A22-74A2-3ADA-9EC6FF468F94}"/>
              </a:ext>
            </a:extLst>
          </p:cNvPr>
          <p:cNvSpPr txBox="1"/>
          <p:nvPr/>
        </p:nvSpPr>
        <p:spPr>
          <a:xfrm>
            <a:off x="5226782" y="6581000"/>
            <a:ext cx="1734213" cy="276999"/>
          </a:xfrm>
          <a:prstGeom prst="rect">
            <a:avLst/>
          </a:prstGeom>
          <a:noFill/>
        </p:spPr>
        <p:txBody>
          <a:bodyPr wrap="square" rtlCol="0">
            <a:spAutoFit/>
          </a:bodyPr>
          <a:lstStyle/>
          <a:p>
            <a:pPr algn="ctr"/>
            <a:r>
              <a:rPr lang="en-US" sz="1200" dirty="0" err="1">
                <a:latin typeface="Arial" panose="020B0604020202020204" pitchFamily="34" charset="0"/>
                <a:cs typeface="Arial" panose="020B0604020202020204" pitchFamily="34" charset="0"/>
              </a:rPr>
              <a:t>tirsi.prebibaj@cern.ch</a:t>
            </a:r>
            <a:endParaRPr lang="el-GR" sz="1400" dirty="0">
              <a:latin typeface="Arial" panose="020B0604020202020204" pitchFamily="34" charset="0"/>
              <a:cs typeface="Arial" panose="020B0604020202020204" pitchFamily="34" charset="0"/>
            </a:endParaRPr>
          </a:p>
        </p:txBody>
      </p:sp>
      <p:sp>
        <p:nvSpPr>
          <p:cNvPr id="7" name="TextBox 6">
            <a:extLst>
              <a:ext uri="{FF2B5EF4-FFF2-40B4-BE49-F238E27FC236}">
                <a16:creationId xmlns:a16="http://schemas.microsoft.com/office/drawing/2014/main" id="{45F260F7-B0A7-4B76-0A4C-0B85430E188E}"/>
              </a:ext>
            </a:extLst>
          </p:cNvPr>
          <p:cNvSpPr txBox="1"/>
          <p:nvPr/>
        </p:nvSpPr>
        <p:spPr>
          <a:xfrm>
            <a:off x="-2" y="6597748"/>
            <a:ext cx="3201305" cy="276999"/>
          </a:xfrm>
          <a:prstGeom prst="rect">
            <a:avLst/>
          </a:prstGeom>
          <a:noFill/>
        </p:spPr>
        <p:txBody>
          <a:bodyPr wrap="square" rtlCol="0">
            <a:spAutoFit/>
          </a:bodyPr>
          <a:lstStyle/>
          <a:p>
            <a:r>
              <a:rPr lang="en-US" sz="1200" dirty="0">
                <a:latin typeface="Arial" panose="020B0604020202020204" pitchFamily="34" charset="0"/>
                <a:cs typeface="Arial" panose="020B0604020202020204" pitchFamily="34" charset="0"/>
              </a:rPr>
              <a:t>ATSOA 2024</a:t>
            </a:r>
            <a:endParaRPr lang="el-GR" sz="14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27340155"/>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xEl>
                                              <p:pRg st="2" end="2"/>
                                            </p:txEl>
                                          </p:spTgt>
                                        </p:tgtEl>
                                        <p:attrNameLst>
                                          <p:attrName>style.visibility</p:attrName>
                                        </p:attrNameLst>
                                      </p:cBhvr>
                                      <p:to>
                                        <p:strVal val="visible"/>
                                      </p:to>
                                    </p:set>
                                    <p:animEffect transition="in" filter="fade">
                                      <p:cBhvr>
                                        <p:cTn id="7" dur="500"/>
                                        <p:tgtEl>
                                          <p:spTgt spid="6">
                                            <p:txEl>
                                              <p:pRg st="2" end="2"/>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6">
                                            <p:txEl>
                                              <p:pRg st="4" end="4"/>
                                            </p:txEl>
                                          </p:spTgt>
                                        </p:tgtEl>
                                        <p:attrNameLst>
                                          <p:attrName>style.visibility</p:attrName>
                                        </p:attrNameLst>
                                      </p:cBhvr>
                                      <p:to>
                                        <p:strVal val="visible"/>
                                      </p:to>
                                    </p:set>
                                    <p:animEffect transition="in" filter="fade">
                                      <p:cBhvr>
                                        <p:cTn id="12" dur="500"/>
                                        <p:tgtEl>
                                          <p:spTgt spid="6">
                                            <p:txEl>
                                              <p:pRg st="4" end="4"/>
                                            </p:txEl>
                                          </p:spTgt>
                                        </p:tgtEl>
                                      </p:cBhvr>
                                    </p:animEffect>
                                  </p:childTnLst>
                                </p:cTn>
                              </p:par>
                              <p:par>
                                <p:cTn id="13" presetID="10" presetClass="entr" presetSubtype="0" fill="hold" nodeType="withEffect">
                                  <p:stCondLst>
                                    <p:cond delay="0"/>
                                  </p:stCondLst>
                                  <p:childTnLst>
                                    <p:set>
                                      <p:cBhvr>
                                        <p:cTn id="14" dur="1" fill="hold">
                                          <p:stCondLst>
                                            <p:cond delay="0"/>
                                          </p:stCondLst>
                                        </p:cTn>
                                        <p:tgtEl>
                                          <p:spTgt spid="2052"/>
                                        </p:tgtEl>
                                        <p:attrNameLst>
                                          <p:attrName>style.visibility</p:attrName>
                                        </p:attrNameLst>
                                      </p:cBhvr>
                                      <p:to>
                                        <p:strVal val="visible"/>
                                      </p:to>
                                    </p:set>
                                    <p:animEffect transition="in" filter="fade">
                                      <p:cBhvr>
                                        <p:cTn id="15" dur="500"/>
                                        <p:tgtEl>
                                          <p:spTgt spid="20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thesis_colors">
      <a:dk1>
        <a:srgbClr val="000000"/>
      </a:dk1>
      <a:lt1>
        <a:srgbClr val="FFFFFF"/>
      </a:lt1>
      <a:dk2>
        <a:srgbClr val="000000"/>
      </a:dk2>
      <a:lt2>
        <a:srgbClr val="000000"/>
      </a:lt2>
      <a:accent1>
        <a:srgbClr val="FFFFFF"/>
      </a:accent1>
      <a:accent2>
        <a:srgbClr val="FFFF00"/>
      </a:accent2>
      <a:accent3>
        <a:srgbClr val="ED7D31"/>
      </a:accent3>
      <a:accent4>
        <a:srgbClr val="FFC000"/>
      </a:accent4>
      <a:accent5>
        <a:srgbClr val="5B9BD5"/>
      </a:accent5>
      <a:accent6>
        <a:srgbClr val="70AD47"/>
      </a:accent6>
      <a:hlink>
        <a:srgbClr val="0563C1"/>
      </a:hlink>
      <a:folHlink>
        <a:srgbClr val="954F72"/>
      </a:folHlink>
    </a:clrScheme>
    <a:fontScheme name="Garamond">
      <a:majorFont>
        <a:latin typeface="Garamond" panose="02020404030301010803"/>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aramond" panose="02020404030301010803"/>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48126</TotalTime>
  <Words>2202</Words>
  <Application>Microsoft Macintosh PowerPoint</Application>
  <PresentationFormat>Widescreen</PresentationFormat>
  <Paragraphs>371</Paragraphs>
  <Slides>43</Slides>
  <Notes>2</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43</vt:i4>
      </vt:variant>
    </vt:vector>
  </HeadingPairs>
  <TitlesOfParts>
    <vt:vector size="50" baseType="lpstr">
      <vt:lpstr>Arial</vt:lpstr>
      <vt:lpstr>Calibri</vt:lpstr>
      <vt:lpstr>Cambria Math</vt:lpstr>
      <vt:lpstr>LM Roman 10</vt:lpstr>
      <vt:lpstr>LM Roman Caps 10</vt:lpstr>
      <vt:lpstr>Wingdings</vt:lpstr>
      <vt:lpstr>Office Theme</vt:lpstr>
      <vt:lpstr>PowerPoint Presentation</vt:lpstr>
      <vt:lpstr>Injectors complex &amp; facilities </vt:lpstr>
      <vt:lpstr>Injectors complex &amp; facilities </vt:lpstr>
      <vt:lpstr>Injectors complex &amp; facilities </vt:lpstr>
      <vt:lpstr>Injectors complex &amp; facilities </vt:lpstr>
      <vt:lpstr>Injectors complex &amp; facilities </vt:lpstr>
      <vt:lpstr>Injectors complex &amp; facilities </vt:lpstr>
      <vt:lpstr>Injectors complex &amp; facilities </vt:lpstr>
      <vt:lpstr>PSB layout</vt:lpstr>
      <vt:lpstr>PSB layout</vt:lpstr>
      <vt:lpstr>PSB layout</vt:lpstr>
      <vt:lpstr>PSB layout</vt:lpstr>
      <vt:lpstr>PSB beams</vt:lpstr>
      <vt:lpstr>Devices</vt:lpstr>
      <vt:lpstr>Devices</vt:lpstr>
      <vt:lpstr>Devices</vt:lpstr>
      <vt:lpstr>Devices</vt:lpstr>
      <vt:lpstr>Devices</vt:lpstr>
      <vt:lpstr>Devices</vt:lpstr>
      <vt:lpstr>Beam Dynamics</vt:lpstr>
      <vt:lpstr>Control Systems</vt:lpstr>
      <vt:lpstr>Control Systems</vt:lpstr>
      <vt:lpstr>Measurements that we could try today</vt:lpstr>
      <vt:lpstr>Measurements</vt:lpstr>
      <vt:lpstr>PSB H^- Charge Exchange Injection System</vt:lpstr>
      <vt:lpstr>PSB H^- Charge Exchange Injection System</vt:lpstr>
      <vt:lpstr>PSB H^- Charge Exchange Injection System</vt:lpstr>
      <vt:lpstr>PSB H^- Charge Exchange Injection System</vt:lpstr>
      <vt:lpstr>PSB H^- Charge Exchange Injection System</vt:lpstr>
      <vt:lpstr>PSB H^- Charge Exchange Injection System</vt:lpstr>
      <vt:lpstr>Beam parameter adjustments</vt:lpstr>
      <vt:lpstr>Tune setup</vt:lpstr>
      <vt:lpstr>Tune setup: losses and emittance blow-up</vt:lpstr>
      <vt:lpstr>Tune measurement and correction</vt:lpstr>
      <vt:lpstr>Chromaticity measurement and correction</vt:lpstr>
      <vt:lpstr>Transverse and longitudinal profiles</vt:lpstr>
      <vt:lpstr>Emittance and Brightness</vt:lpstr>
      <vt:lpstr>Resonance crossing and compensation</vt:lpstr>
      <vt:lpstr>Beta-beating</vt:lpstr>
      <vt:lpstr>β-beating measurements at injection</vt:lpstr>
      <vt:lpstr>β-beating measurements at injection</vt:lpstr>
      <vt:lpstr>Instabilities</vt:lpstr>
      <vt:lpstr>Closed Orbit Measurement and Correction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Injection Chicane Beta-Beating Correction for Enhancing the Brightness of the CERN PSB Beams</dc:title>
  <cp:lastModifiedBy>Tirsi Prebibaj</cp:lastModifiedBy>
  <cp:revision>774</cp:revision>
  <dcterms:created xsi:type="dcterms:W3CDTF">2019-09-01T21:36:22Z</dcterms:created>
  <dcterms:modified xsi:type="dcterms:W3CDTF">2024-05-30T15:25:26Z</dcterms:modified>
</cp:coreProperties>
</file>