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16"/>
  </p:notesMasterIdLst>
  <p:handoutMasterIdLst>
    <p:handoutMasterId r:id="rId17"/>
  </p:handoutMasterIdLst>
  <p:sldIdLst>
    <p:sldId id="256" r:id="rId6"/>
    <p:sldId id="428" r:id="rId7"/>
    <p:sldId id="283" r:id="rId8"/>
    <p:sldId id="270" r:id="rId9"/>
    <p:sldId id="269" r:id="rId10"/>
    <p:sldId id="429" r:id="rId11"/>
    <p:sldId id="430" r:id="rId12"/>
    <p:sldId id="432" r:id="rId13"/>
    <p:sldId id="431" r:id="rId14"/>
    <p:sldId id="268" r:id="rId1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21" autoAdjust="0"/>
    <p:restoredTop sz="96327" autoAdjust="0"/>
  </p:normalViewPr>
  <p:slideViewPr>
    <p:cSldViewPr snapToObjects="1" showGuides="1">
      <p:cViewPr varScale="1">
        <p:scale>
          <a:sx n="157" d="100"/>
          <a:sy n="157" d="100"/>
        </p:scale>
        <p:origin x="768" y="16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12/04/2024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12/04/2024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I.FAST 3rd 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I.FAST 3rd 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I.FAST 3rd 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7402857" cy="1107996"/>
          </a:xfrm>
        </p:spPr>
        <p:txBody>
          <a:bodyPr/>
          <a:lstStyle/>
          <a:p>
            <a:r>
              <a:rPr lang="en-GB" dirty="0"/>
              <a:t>Task 8.6 Superconducting ReBCO cable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T. Winkler (GSI) on behalf of task 8.6 members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I.FAST 3</a:t>
            </a:r>
            <a:r>
              <a:rPr lang="en-GB" baseline="30000" dirty="0"/>
              <a:t>rd</a:t>
            </a:r>
            <a:r>
              <a:rPr lang="en-GB" dirty="0"/>
              <a:t> annual meeting, 18.04.24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DA022-97A3-87F7-1807-945BA31B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722006" cy="920538"/>
          </a:xfrm>
        </p:spPr>
        <p:txBody>
          <a:bodyPr>
            <a:normAutofit/>
          </a:bodyPr>
          <a:lstStyle/>
          <a:p>
            <a:r>
              <a:rPr lang="fr-CH" dirty="0"/>
              <a:t>WP/</a:t>
            </a:r>
            <a:r>
              <a:rPr lang="fr-CH" dirty="0" err="1"/>
              <a:t>Task</a:t>
            </a:r>
            <a:r>
              <a:rPr lang="fr-CH" dirty="0"/>
              <a:t> structure and objectives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5BA73-5654-BD34-2EFE-2B97D284F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205"/>
            <a:ext cx="10515600" cy="417303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GB" dirty="0"/>
              <a:t>Design Parameters for a round, high current, low AC loss HTS </a:t>
            </a:r>
            <a:r>
              <a:rPr lang="en-GB" dirty="0" err="1"/>
              <a:t>ReBCO</a:t>
            </a:r>
            <a:r>
              <a:rPr lang="en-GB" dirty="0"/>
              <a:t> cable</a:t>
            </a:r>
          </a:p>
          <a:p>
            <a:pPr>
              <a:lnSpc>
                <a:spcPct val="100000"/>
              </a:lnSpc>
            </a:pPr>
            <a:r>
              <a:rPr lang="en-GB" dirty="0"/>
              <a:t>Application: fast ramped, high field accelerator magnets</a:t>
            </a:r>
          </a:p>
          <a:p>
            <a:pPr>
              <a:lnSpc>
                <a:spcPct val="100000"/>
              </a:lnSpc>
            </a:pPr>
            <a:r>
              <a:rPr lang="en-GB" dirty="0"/>
              <a:t>Milestone: M24 </a:t>
            </a:r>
            <a:r>
              <a:rPr lang="en-GB" sz="1300" dirty="0"/>
              <a:t>(https://</a:t>
            </a:r>
            <a:r>
              <a:rPr lang="en-GB" sz="1300" dirty="0" err="1"/>
              <a:t>doi.org</a:t>
            </a:r>
            <a:r>
              <a:rPr lang="en-GB" sz="1300" dirty="0"/>
              <a:t>/10.5281/zenodo.7995185)</a:t>
            </a:r>
          </a:p>
          <a:p>
            <a:pPr>
              <a:lnSpc>
                <a:spcPct val="100000"/>
              </a:lnSpc>
            </a:pPr>
            <a:r>
              <a:rPr lang="en-GB" dirty="0"/>
              <a:t>Deliverable: M32 </a:t>
            </a:r>
            <a:r>
              <a:rPr lang="en-GB" sz="1300" dirty="0"/>
              <a:t>(https://</a:t>
            </a:r>
            <a:r>
              <a:rPr lang="en-GB" sz="1300" dirty="0" err="1"/>
              <a:t>doi.org</a:t>
            </a:r>
            <a:r>
              <a:rPr lang="en-GB" sz="1300" dirty="0"/>
              <a:t>/10.5281/zenodo.10697495)</a:t>
            </a:r>
            <a:endParaRPr lang="en-GB" sz="3000" dirty="0"/>
          </a:p>
          <a:p>
            <a:pPr>
              <a:lnSpc>
                <a:spcPct val="100000"/>
              </a:lnSpc>
            </a:pPr>
            <a:r>
              <a:rPr lang="en-GB" dirty="0"/>
              <a:t>Members: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Institute of Electrical Engineering (IEE), Slovak Academy of Sciences, Slovakia 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ILK Dresden, Germany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GSI, Germany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EMS Chair, University of Twente (UT), Netherlands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34564-6B46-3C32-6A11-62F5746A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C588C-CDB5-E961-5DEC-18932BEC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Graphic 6" descr="Tick with solid fill">
            <a:extLst>
              <a:ext uri="{FF2B5EF4-FFF2-40B4-BE49-F238E27FC236}">
                <a16:creationId xmlns:a16="http://schemas.microsoft.com/office/drawing/2014/main" id="{8E2F470C-AFC6-4D81-BDBE-5A2FD7EEC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48128" y="2899792"/>
            <a:ext cx="529208" cy="529208"/>
          </a:xfrm>
          <a:prstGeom prst="rect">
            <a:avLst/>
          </a:prstGeom>
        </p:spPr>
      </p:pic>
      <p:pic>
        <p:nvPicPr>
          <p:cNvPr id="8" name="Graphic 7" descr="Tick with solid fill">
            <a:extLst>
              <a:ext uri="{FF2B5EF4-FFF2-40B4-BE49-F238E27FC236}">
                <a16:creationId xmlns:a16="http://schemas.microsoft.com/office/drawing/2014/main" id="{8B47F45D-2A30-E395-5B92-7833D5D6F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6080" y="2465898"/>
            <a:ext cx="529208" cy="52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95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D1E9472-7C1A-316F-8F02-F41388923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0510" y="189260"/>
            <a:ext cx="2108200" cy="2159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735E45-8A5E-7D86-3227-989E86B67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Cable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39CEB-2921-014C-03F1-D68F1F1AC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60000" cy="37636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x-none" dirty="0"/>
              <a:t>Starting point:</a:t>
            </a:r>
          </a:p>
          <a:p>
            <a:r>
              <a:rPr lang="x-none" dirty="0"/>
              <a:t>SIS100 cable (GSI/JINR) (LTS)</a:t>
            </a:r>
          </a:p>
          <a:p>
            <a:r>
              <a:rPr lang="x-none" dirty="0"/>
              <a:t>CORC/CORT type cable (ACT/IEE) (HTS)</a:t>
            </a:r>
          </a:p>
          <a:p>
            <a:endParaRPr lang="x-none" dirty="0"/>
          </a:p>
          <a:p>
            <a:pPr marL="0" indent="0">
              <a:buNone/>
            </a:pPr>
            <a:r>
              <a:rPr lang="x-none" dirty="0"/>
              <a:t>Idea: use good direct cooling properties, and windability of SIS100 cable and apply it to HTS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803D9-772F-3F4E-4887-58990838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374D2-3CE7-52F1-12E1-8BD8D8145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1" descr="page20image57853152">
            <a:extLst>
              <a:ext uri="{FF2B5EF4-FFF2-40B4-BE49-F238E27FC236}">
                <a16:creationId xmlns:a16="http://schemas.microsoft.com/office/drawing/2014/main" id="{E27FBF6D-DBB9-912A-6A02-B3ADA6AC5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1826616"/>
            <a:ext cx="5041776" cy="419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EBA1011-143A-7014-89DF-92D489D36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0"/>
            <a:ext cx="3521968" cy="124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C103BC-5C20-9982-E7AF-1BF3852697F0}"/>
              </a:ext>
            </a:extLst>
          </p:cNvPr>
          <p:cNvSpPr txBox="1"/>
          <p:nvPr/>
        </p:nvSpPr>
        <p:spPr>
          <a:xfrm>
            <a:off x="8294363" y="1221337"/>
            <a:ext cx="2723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000" dirty="0"/>
              <a:t>CORC by ACT, advancedconductor.com</a:t>
            </a:r>
          </a:p>
        </p:txBody>
      </p:sp>
    </p:spTree>
    <p:extLst>
      <p:ext uri="{BB962C8B-B14F-4D97-AF65-F5344CB8AC3E}">
        <p14:creationId xmlns:p14="http://schemas.microsoft.com/office/powerpoint/2010/main" val="288918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A2805C6-FCD9-388F-6FCF-71453FB6D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18F3707-1436-1899-5FA7-E903371FD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70015"/>
            <a:ext cx="10515600" cy="9205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DE" sz="2400" dirty="0"/>
              <a:t>AC loss and the cooling capacity are the main focus of year 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DEA900-90E5-F824-2699-8368A85ED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C8DE14-757E-9035-F5F6-F746B930C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E671FB3-DDAD-44CF-F42D-4BA1E912BAA2}"/>
              </a:ext>
            </a:extLst>
          </p:cNvPr>
          <p:cNvSpPr/>
          <p:nvPr/>
        </p:nvSpPr>
        <p:spPr>
          <a:xfrm>
            <a:off x="4367808" y="1925955"/>
            <a:ext cx="2880320" cy="1365711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800" dirty="0"/>
              <a:t>HTS Cable</a:t>
            </a: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90708A05-B373-5E67-8F23-AA7414860F94}"/>
              </a:ext>
            </a:extLst>
          </p:cNvPr>
          <p:cNvSpPr/>
          <p:nvPr/>
        </p:nvSpPr>
        <p:spPr>
          <a:xfrm>
            <a:off x="8040216" y="404664"/>
            <a:ext cx="3312368" cy="864096"/>
          </a:xfrm>
          <a:prstGeom prst="wedgeRoundRectCallout">
            <a:avLst>
              <a:gd name="adj1" fmla="val -78234"/>
              <a:gd name="adj2" fmla="val 147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800" dirty="0"/>
              <a:t>Mechanics</a:t>
            </a:r>
            <a:endParaRPr lang="x-none" dirty="0"/>
          </a:p>
        </p:txBody>
      </p:sp>
      <p:sp>
        <p:nvSpPr>
          <p:cNvPr id="6" name="Rounded Rectangular Callout 5">
            <a:extLst>
              <a:ext uri="{FF2B5EF4-FFF2-40B4-BE49-F238E27FC236}">
                <a16:creationId xmlns:a16="http://schemas.microsoft.com/office/drawing/2014/main" id="{22A70290-5ED0-70EA-BCDB-87B8E730CA26}"/>
              </a:ext>
            </a:extLst>
          </p:cNvPr>
          <p:cNvSpPr/>
          <p:nvPr/>
        </p:nvSpPr>
        <p:spPr>
          <a:xfrm>
            <a:off x="7968208" y="3429000"/>
            <a:ext cx="3312368" cy="864096"/>
          </a:xfrm>
          <a:prstGeom prst="wedgeRoundRectCallout">
            <a:avLst>
              <a:gd name="adj1" fmla="val -76746"/>
              <a:gd name="adj2" fmla="val -83721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800" dirty="0"/>
              <a:t>AC loss</a:t>
            </a:r>
          </a:p>
        </p:txBody>
      </p:sp>
      <p:sp>
        <p:nvSpPr>
          <p:cNvPr id="7" name="Rounded Rectangular Callout 6">
            <a:extLst>
              <a:ext uri="{FF2B5EF4-FFF2-40B4-BE49-F238E27FC236}">
                <a16:creationId xmlns:a16="http://schemas.microsoft.com/office/drawing/2014/main" id="{FF56680C-7E22-3E65-D6D4-58074995E675}"/>
              </a:ext>
            </a:extLst>
          </p:cNvPr>
          <p:cNvSpPr/>
          <p:nvPr/>
        </p:nvSpPr>
        <p:spPr>
          <a:xfrm>
            <a:off x="407368" y="3291667"/>
            <a:ext cx="3312368" cy="864096"/>
          </a:xfrm>
          <a:prstGeom prst="wedgeRoundRectCallout">
            <a:avLst>
              <a:gd name="adj1" fmla="val 67079"/>
              <a:gd name="adj2" fmla="val -85981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800" dirty="0"/>
              <a:t>Cooling</a:t>
            </a:r>
            <a:endParaRPr lang="x-none" dirty="0"/>
          </a:p>
        </p:txBody>
      </p:sp>
      <p:sp>
        <p:nvSpPr>
          <p:cNvPr id="8" name="Rounded Rectangular Callout 7">
            <a:extLst>
              <a:ext uri="{FF2B5EF4-FFF2-40B4-BE49-F238E27FC236}">
                <a16:creationId xmlns:a16="http://schemas.microsoft.com/office/drawing/2014/main" id="{30AF27A1-71BF-A6D8-0AAA-C57715CE2987}"/>
              </a:ext>
            </a:extLst>
          </p:cNvPr>
          <p:cNvSpPr/>
          <p:nvPr/>
        </p:nvSpPr>
        <p:spPr>
          <a:xfrm>
            <a:off x="839416" y="485796"/>
            <a:ext cx="3312368" cy="864096"/>
          </a:xfrm>
          <a:prstGeom prst="wedgeRoundRectCallout">
            <a:avLst>
              <a:gd name="adj1" fmla="val 67787"/>
              <a:gd name="adj2" fmla="val 120164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800" dirty="0"/>
              <a:t>Magnet Design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3460E5F-4276-5AC6-5311-73D278584867}"/>
              </a:ext>
            </a:extLst>
          </p:cNvPr>
          <p:cNvSpPr/>
          <p:nvPr/>
        </p:nvSpPr>
        <p:spPr>
          <a:xfrm>
            <a:off x="7572164" y="129858"/>
            <a:ext cx="4248472" cy="149894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874220C-A221-5AAF-72A6-37A2EC9E9131}"/>
              </a:ext>
            </a:extLst>
          </p:cNvPr>
          <p:cNvSpPr/>
          <p:nvPr/>
        </p:nvSpPr>
        <p:spPr>
          <a:xfrm>
            <a:off x="70606" y="2974244"/>
            <a:ext cx="4248472" cy="149894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95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ABD1A55-7665-30C4-F7A2-F8772A37F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tape mechanics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7A4660-D413-3D6F-F406-BAF38C0ECB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38" y="1889802"/>
            <a:ext cx="5351780" cy="3078396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D6ADC6-6E50-5052-1907-72D9BFDA57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510" y="4011280"/>
            <a:ext cx="5993130" cy="220980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2BD650-A5A7-4AF2-C68F-8ED6DDC8FE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088" y="1332713"/>
            <a:ext cx="4867974" cy="2577231"/>
          </a:xfrm>
          <a:prstGeom prst="rect">
            <a:avLst/>
          </a:prstGeom>
          <a:noFill/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3C28DA4-41D4-649D-896E-483B6971A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9B49465-6157-C587-83E6-DC9BCAB0E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929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8075B-814D-9CD1-A376-B97F15F8F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tape bending -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65C15B-5C4C-2A80-5F3A-B5D44999E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9B0720-6A63-F7F8-0CDD-57D809F2C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21D19A-E188-94F6-9F8E-0EE4D48173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3" r="7068"/>
          <a:stretch/>
        </p:blipFill>
        <p:spPr bwMode="auto">
          <a:xfrm>
            <a:off x="167496" y="2160607"/>
            <a:ext cx="5690235" cy="35579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6B7550-9D67-4F33-8D57-AD0F5B6F9F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731" y="2392128"/>
            <a:ext cx="5968613" cy="30948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3780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62938-DDE0-F379-0966-9A71C06CE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 loss and cooling - striation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A1828C-79C7-6B64-9E01-5B8A7E0CA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E61696-2A82-F68D-DCC3-A4F3A713A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8A275F-05F8-223F-1A80-643BE4526FCA}"/>
                  </a:ext>
                </a:extLst>
              </p:cNvPr>
              <p:cNvSpPr txBox="1"/>
              <p:nvPr/>
            </p:nvSpPr>
            <p:spPr>
              <a:xfrm>
                <a:off x="1703512" y="2179188"/>
                <a:ext cx="3312368" cy="6127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h𝑇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8A275F-05F8-223F-1A80-643BE4526F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3512" y="2179188"/>
                <a:ext cx="3312368" cy="6127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35F6DF9-B14F-D7C3-F682-70917706617A}"/>
              </a:ext>
            </a:extLst>
          </p:cNvPr>
          <p:cNvSpPr txBox="1"/>
          <p:nvPr/>
        </p:nvSpPr>
        <p:spPr>
          <a:xfrm>
            <a:off x="1703512" y="1772816"/>
            <a:ext cx="60486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last years meeting: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r>
              <a:rPr lang="en-US" dirty="0"/>
              <a:t>AC loss for a ramp from 1.9 T to 7.5 T: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373 W/m</a:t>
            </a:r>
          </a:p>
          <a:p>
            <a:pPr algn="ctr"/>
            <a:endParaRPr lang="en-US" dirty="0"/>
          </a:p>
          <a:p>
            <a:r>
              <a:rPr lang="en-US" dirty="0"/>
              <a:t>Extending the ramp from 1 sec to 10 sec and introducing 0.5 mm wide filaments: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4.6 W/m</a:t>
            </a:r>
          </a:p>
        </p:txBody>
      </p:sp>
      <p:sp>
        <p:nvSpPr>
          <p:cNvPr id="13" name="Curved Left Arrow 12">
            <a:extLst>
              <a:ext uri="{FF2B5EF4-FFF2-40B4-BE49-F238E27FC236}">
                <a16:creationId xmlns:a16="http://schemas.microsoft.com/office/drawing/2014/main" id="{3B8FED2A-2847-A210-831D-A3DA669D484A}"/>
              </a:ext>
            </a:extLst>
          </p:cNvPr>
          <p:cNvSpPr/>
          <p:nvPr/>
        </p:nvSpPr>
        <p:spPr>
          <a:xfrm>
            <a:off x="7752184" y="3717032"/>
            <a:ext cx="720080" cy="1749103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BC53F1-C375-6399-54D1-C443A8EC2DD2}"/>
              </a:ext>
            </a:extLst>
          </p:cNvPr>
          <p:cNvSpPr txBox="1"/>
          <p:nvPr/>
        </p:nvSpPr>
        <p:spPr>
          <a:xfrm>
            <a:off x="8616280" y="443711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factor of </a:t>
            </a:r>
            <a:r>
              <a:rPr lang="en-US" b="1" dirty="0"/>
              <a:t>80</a:t>
            </a:r>
            <a:r>
              <a:rPr lang="en-US" dirty="0"/>
              <a:t> reduction</a:t>
            </a:r>
          </a:p>
        </p:txBody>
      </p:sp>
    </p:spTree>
    <p:extLst>
      <p:ext uri="{BB962C8B-B14F-4D97-AF65-F5344CB8AC3E}">
        <p14:creationId xmlns:p14="http://schemas.microsoft.com/office/powerpoint/2010/main" val="684151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5004E-07AB-87AB-9CF0-E44FB861B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 loss – tape striation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85E86-F707-8C67-BBDD-E8EAB72D5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9595" y="5777764"/>
            <a:ext cx="3456384" cy="2352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200" dirty="0"/>
              <a:t>https://</a:t>
            </a:r>
            <a:r>
              <a:rPr lang="en-US" sz="1200" dirty="0" err="1"/>
              <a:t>doi.org</a:t>
            </a:r>
            <a:r>
              <a:rPr lang="en-US" sz="1200" dirty="0"/>
              <a:t>/10.1109/TASC.2024.3364133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37675-A4D3-B9B8-EDC7-DD01BA396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C397C-7263-D880-AA86-E8F2AE093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27E586-D140-1AB3-3232-0758F428D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35693"/>
            <a:ext cx="5359052" cy="43420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96C7D6-10B4-2612-AFBE-EC7C775AEBCE}"/>
              </a:ext>
            </a:extLst>
          </p:cNvPr>
          <p:cNvSpPr txBox="1"/>
          <p:nvPr/>
        </p:nvSpPr>
        <p:spPr>
          <a:xfrm>
            <a:off x="263352" y="2314066"/>
            <a:ext cx="5760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230 mm length, 10 mm former diameter,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 mm wide tape with 19 filaments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wf</a:t>
            </a:r>
            <a:r>
              <a:rPr lang="en-US" dirty="0"/>
              <a:t> = 0.5 mm wide,  gaps of </a:t>
            </a:r>
            <a:r>
              <a:rPr lang="en-US" dirty="0" err="1"/>
              <a:t>wg</a:t>
            </a:r>
            <a:r>
              <a:rPr lang="en-US" dirty="0"/>
              <a:t> = 0.1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lay angle ⍺ = 67 degrees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/>
              <a:t>Additional coupling loss for the Cu stabilized sample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15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F2AFF-40E0-0EA2-1225-CB65DB7F2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912A99-6F17-0C47-F57C-4169FA537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3rd  Annual Meeting, 18 April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D401B3-10AC-CF5B-5F6C-A06ED5620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5C2F9D-A70C-FB0A-56C1-D792673B9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519347"/>
            <a:ext cx="4986999" cy="32139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8F3F60-62B9-4784-66F7-846978D3721E}"/>
              </a:ext>
            </a:extLst>
          </p:cNvPr>
          <p:cNvSpPr txBox="1"/>
          <p:nvPr/>
        </p:nvSpPr>
        <p:spPr>
          <a:xfrm>
            <a:off x="263352" y="1913849"/>
            <a:ext cx="5284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Radial temperature for a short cable piece</a:t>
            </a:r>
          </a:p>
          <a:p>
            <a:r>
              <a:rPr lang="en-US" dirty="0"/>
              <a:t>Heat load 27 W/m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1AF3DE-443B-5953-1FE0-CCAAC40160EB}"/>
              </a:ext>
            </a:extLst>
          </p:cNvPr>
          <p:cNvSpPr txBox="1"/>
          <p:nvPr/>
        </p:nvSpPr>
        <p:spPr>
          <a:xfrm>
            <a:off x="5231904" y="539323"/>
            <a:ext cx="73001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Simulation accounts for:</a:t>
            </a:r>
          </a:p>
          <a:p>
            <a:pPr marL="285750" indent="-285750">
              <a:buFontTx/>
              <a:buChar char="-"/>
            </a:pPr>
            <a:r>
              <a:rPr lang="en-US" dirty="0"/>
              <a:t>heat transfer coefficient He to pipe wall,</a:t>
            </a:r>
          </a:p>
          <a:p>
            <a:pPr marL="285750" indent="-285750">
              <a:buFontTx/>
              <a:buChar char="-"/>
            </a:pPr>
            <a:r>
              <a:rPr lang="en-US" dirty="0"/>
              <a:t>”effective” thermal conductivity of tape stack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5158DF-E7C8-1FEE-4788-FB4BC8A48B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20" y="1785218"/>
            <a:ext cx="6147286" cy="434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89322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.FAST_Presentation_Template" id="{F7B905D5-6E01-F841-A8DE-21335E23708A}" vid="{645D2A7B-B078-6442-9CCB-857758A5B2FC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.FAST_Presentation_Template" id="{F7B905D5-6E01-F841-A8DE-21335E23708A}" vid="{09765CF4-7505-A14F-80E2-2D3E80F6F093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</Template>
  <TotalTime>194</TotalTime>
  <Words>440</Words>
  <Application>Microsoft Macintosh PowerPoint</Application>
  <PresentationFormat>Widescreen</PresentationFormat>
  <Paragraphs>75</Paragraphs>
  <Slides>10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WP/Task structure and objectives</vt:lpstr>
      <vt:lpstr>Cable layout</vt:lpstr>
      <vt:lpstr>PowerPoint Presentation</vt:lpstr>
      <vt:lpstr>HTS tape mechanics</vt:lpstr>
      <vt:lpstr>HTS tape bending - results</vt:lpstr>
      <vt:lpstr>AC loss and cooling - striation</vt:lpstr>
      <vt:lpstr>AC loss – tape striation</vt:lpstr>
      <vt:lpstr>Cooling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Tiemo Winkler</dc:creator>
  <cp:lastModifiedBy>Tiemo Winkler</cp:lastModifiedBy>
  <cp:revision>5</cp:revision>
  <dcterms:created xsi:type="dcterms:W3CDTF">2024-03-25T14:31:23Z</dcterms:created>
  <dcterms:modified xsi:type="dcterms:W3CDTF">2024-04-12T14:53:28Z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