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1"/>
  </p:sldMasterIdLst>
  <p:notesMasterIdLst>
    <p:notesMasterId r:id="rId27"/>
  </p:notesMasterIdLst>
  <p:handoutMasterIdLst>
    <p:handoutMasterId r:id="rId28"/>
  </p:handoutMasterIdLst>
  <p:sldIdLst>
    <p:sldId id="256" r:id="rId2"/>
    <p:sldId id="383" r:id="rId3"/>
    <p:sldId id="393" r:id="rId4"/>
    <p:sldId id="347" r:id="rId5"/>
    <p:sldId id="409" r:id="rId6"/>
    <p:sldId id="412" r:id="rId7"/>
    <p:sldId id="413" r:id="rId8"/>
    <p:sldId id="411" r:id="rId9"/>
    <p:sldId id="384" r:id="rId10"/>
    <p:sldId id="414" r:id="rId11"/>
    <p:sldId id="416" r:id="rId12"/>
    <p:sldId id="398" r:id="rId13"/>
    <p:sldId id="348" r:id="rId14"/>
    <p:sldId id="387" r:id="rId15"/>
    <p:sldId id="345" r:id="rId16"/>
    <p:sldId id="401" r:id="rId17"/>
    <p:sldId id="389" r:id="rId18"/>
    <p:sldId id="405" r:id="rId19"/>
    <p:sldId id="380" r:id="rId20"/>
    <p:sldId id="350" r:id="rId21"/>
    <p:sldId id="397" r:id="rId22"/>
    <p:sldId id="417" r:id="rId23"/>
    <p:sldId id="404" r:id="rId24"/>
    <p:sldId id="378" r:id="rId25"/>
    <p:sldId id="354" r:id="rId26"/>
  </p:sldIdLst>
  <p:sldSz cx="12192000" cy="6858000"/>
  <p:notesSz cx="9926638" cy="679767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000"/>
    <a:srgbClr val="FF3399"/>
    <a:srgbClr val="0099FF"/>
    <a:srgbClr val="CC0000"/>
    <a:srgbClr val="0000CC"/>
    <a:srgbClr val="3366FF"/>
    <a:srgbClr val="D60093"/>
    <a:srgbClr val="FF9900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00" autoAdjust="0"/>
    <p:restoredTop sz="95805" autoAdjust="0"/>
  </p:normalViewPr>
  <p:slideViewPr>
    <p:cSldViewPr snapToObjects="1" showGuides="1">
      <p:cViewPr varScale="1">
        <p:scale>
          <a:sx n="54" d="100"/>
          <a:sy n="54" d="100"/>
        </p:scale>
        <p:origin x="684" y="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17/04/2024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17/04/2024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94736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033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7118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2519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202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7356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98883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4736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9783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87000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en-US" dirty="0"/>
            </a:b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77942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1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4787" y="5419084"/>
            <a:ext cx="1560595" cy="8902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1790214" y="604042"/>
            <a:ext cx="9346346" cy="34073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200" b="0" i="0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This project has received funding from the European Union’s Horizon 2020 Research and Innovation programme under GA No 101004730.</a:t>
            </a:r>
            <a:endParaRPr lang="en-GB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53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67248"/>
            <a:ext cx="5031133" cy="53014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36856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‹Nr.›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2250920" y="6511631"/>
            <a:ext cx="694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P. Forck, R. Singh GSI – IFAST-REX Slow Extraction Improvements --I.FAST 3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rd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Annual </a:t>
            </a:r>
            <a:r>
              <a:rPr lang="en-US" baseline="0" dirty="0">
                <a:latin typeface="Calibri" panose="020F0502020204030204" pitchFamily="34" charset="0"/>
                <a:cs typeface="Calibri" panose="020F0502020204030204" pitchFamily="34" charset="0"/>
              </a:rPr>
              <a:t>Meeting 18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baseline="0" dirty="0">
                <a:latin typeface="Calibri" panose="020F0502020204030204" pitchFamily="34" charset="0"/>
                <a:cs typeface="Calibri" panose="020F0502020204030204" pitchFamily="34" charset="0"/>
              </a:rPr>
              <a:t> April 2024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‹Nr.›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23592" y="6237312"/>
            <a:ext cx="6480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P. Forck, R Singh GSI – IFAST-REX Slow extraction --I.FAST 1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Steering Com. Meeting 25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June 2021</a:t>
            </a:r>
          </a:p>
          <a:p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43840" y="277440"/>
            <a:ext cx="80961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subTitle"/>
          </p:nvPr>
        </p:nvSpPr>
        <p:spPr>
          <a:xfrm>
            <a:off x="423360" y="1450560"/>
            <a:ext cx="11226240" cy="49032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68463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0BB0D-6FF7-4F22-8FE2-0E8BE5E39EB4}" type="datetime1">
              <a:rPr lang="de-DE" smtClean="0"/>
              <a:t>17.04.2024</a:t>
            </a:fld>
            <a:endParaRPr lang="de-DE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KO spill feedback                     Rahul Singh</a:t>
            </a:r>
            <a:endParaRPr lang="de-DE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ACD94-7F90-469C-8EE4-F833DE771F1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9244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7.png"/><Relationship Id="rId10" Type="http://schemas.openxmlformats.org/officeDocument/2006/relationships/image" Target="../media/image2.jp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0E0C21EA-FA05-7048-AA70-4DED716611A1}" type="datetimeFigureOut">
              <a:rPr lang="en-US" smtClean="0"/>
              <a:pPr/>
              <a:t>4/17/2024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92344" y="8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‹Nr.›</a:t>
            </a:fld>
            <a:endParaRPr lang="en-US"/>
          </a:p>
        </p:txBody>
      </p:sp>
      <p:grpSp>
        <p:nvGrpSpPr>
          <p:cNvPr id="7" name="Gruppieren 6"/>
          <p:cNvGrpSpPr/>
          <p:nvPr userDrawn="1"/>
        </p:nvGrpSpPr>
        <p:grpSpPr>
          <a:xfrm>
            <a:off x="3282805" y="6044059"/>
            <a:ext cx="4588981" cy="478445"/>
            <a:chOff x="3331412" y="5952237"/>
            <a:chExt cx="5128674" cy="534713"/>
          </a:xfrm>
        </p:grpSpPr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1412" y="5952237"/>
              <a:ext cx="372600" cy="534713"/>
            </a:xfrm>
            <a:prstGeom prst="rect">
              <a:avLst/>
            </a:prstGeom>
          </p:spPr>
        </p:pic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29449" y="6163873"/>
              <a:ext cx="632382" cy="295697"/>
            </a:xfrm>
            <a:prstGeom prst="rect">
              <a:avLst/>
            </a:prstGeom>
          </p:spPr>
        </p:pic>
        <p:pic>
          <p:nvPicPr>
            <p:cNvPr id="10" name="Grafik 9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699" r="23035"/>
            <a:stretch/>
          </p:blipFill>
          <p:spPr>
            <a:xfrm>
              <a:off x="4392055" y="5952237"/>
              <a:ext cx="444532" cy="463025"/>
            </a:xfrm>
            <a:prstGeom prst="rect">
              <a:avLst/>
            </a:prstGeom>
          </p:spPr>
        </p:pic>
        <p:pic>
          <p:nvPicPr>
            <p:cNvPr id="11" name="Grafik 10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7037" y="6183750"/>
              <a:ext cx="629432" cy="185485"/>
            </a:xfrm>
            <a:prstGeom prst="rect">
              <a:avLst/>
            </a:prstGeom>
          </p:spPr>
        </p:pic>
        <p:pic>
          <p:nvPicPr>
            <p:cNvPr id="12" name="Grafik 11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6919" y="6145575"/>
              <a:ext cx="538675" cy="178635"/>
            </a:xfrm>
            <a:prstGeom prst="rect">
              <a:avLst/>
            </a:prstGeom>
          </p:spPr>
        </p:pic>
        <p:pic>
          <p:nvPicPr>
            <p:cNvPr id="13" name="Grafik 12"/>
            <p:cNvPicPr>
              <a:picLocks noChangeAspect="1"/>
            </p:cNvPicPr>
            <p:nvPr/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26935" y="6087872"/>
              <a:ext cx="809172" cy="313806"/>
            </a:xfrm>
            <a:prstGeom prst="rect">
              <a:avLst/>
            </a:prstGeom>
          </p:spPr>
        </p:pic>
        <p:pic>
          <p:nvPicPr>
            <p:cNvPr id="14" name="Grafik 13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75207" y="6149281"/>
              <a:ext cx="896178" cy="190989"/>
            </a:xfrm>
            <a:prstGeom prst="rect">
              <a:avLst/>
            </a:prstGeom>
          </p:spPr>
        </p:pic>
        <p:pic>
          <p:nvPicPr>
            <p:cNvPr id="16" name="Grafik 15"/>
            <p:cNvPicPr>
              <a:picLocks noChangeAspect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054" r="22718"/>
            <a:stretch/>
          </p:blipFill>
          <p:spPr>
            <a:xfrm>
              <a:off x="7974729" y="6044997"/>
              <a:ext cx="485357" cy="349195"/>
            </a:xfrm>
            <a:prstGeom prst="rect">
              <a:avLst/>
            </a:prstGeom>
          </p:spPr>
        </p:pic>
      </p:grpSp>
      <p:sp>
        <p:nvSpPr>
          <p:cNvPr id="17" name="Slide Number Placeholder 3"/>
          <p:cNvSpPr txBox="1">
            <a:spLocks/>
          </p:cNvSpPr>
          <p:nvPr userDrawn="1"/>
        </p:nvSpPr>
        <p:spPr>
          <a:xfrm>
            <a:off x="11059768" y="6376888"/>
            <a:ext cx="580848" cy="397619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z="1500" smtClean="0"/>
              <a:pPr/>
              <a:t>‹Nr.›</a:t>
            </a:fld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8" r:id="rId2"/>
    <p:sldLayoutId id="2147483711" r:id="rId3"/>
    <p:sldLayoutId id="2147483696" r:id="rId4"/>
    <p:sldLayoutId id="2147483699" r:id="rId5"/>
    <p:sldLayoutId id="2147483712" r:id="rId6"/>
    <p:sldLayoutId id="2147483718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1.png"/><Relationship Id="rId7" Type="http://schemas.openxmlformats.org/officeDocument/2006/relationships/image" Target="../media/image36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jpg"/><Relationship Id="rId5" Type="http://schemas.openxmlformats.org/officeDocument/2006/relationships/image" Target="../media/image33.png"/><Relationship Id="rId4" Type="http://schemas.openxmlformats.org/officeDocument/2006/relationships/image" Target="../media/image32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2.jpg"/><Relationship Id="rId4" Type="http://schemas.openxmlformats.org/officeDocument/2006/relationships/image" Target="../media/image4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emf"/><Relationship Id="rId4" Type="http://schemas.openxmlformats.org/officeDocument/2006/relationships/image" Target="../media/image5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6.jpg"/><Relationship Id="rId4" Type="http://schemas.openxmlformats.org/officeDocument/2006/relationships/image" Target="../media/image45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8.jpg"/><Relationship Id="rId4" Type="http://schemas.openxmlformats.org/officeDocument/2006/relationships/image" Target="../media/image47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3.png"/><Relationship Id="rId5" Type="http://schemas.openxmlformats.org/officeDocument/2006/relationships/image" Target="../media/image50.png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sv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9.png"/><Relationship Id="rId5" Type="http://schemas.openxmlformats.org/officeDocument/2006/relationships/image" Target="../media/image58.jpg"/><Relationship Id="rId4" Type="http://schemas.openxmlformats.org/officeDocument/2006/relationships/image" Target="../media/image5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12" Type="http://schemas.openxmlformats.org/officeDocument/2006/relationships/image" Target="../media/image27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5.png"/><Relationship Id="rId11" Type="http://schemas.openxmlformats.org/officeDocument/2006/relationships/image" Target="../media/image70.jpg"/><Relationship Id="rId5" Type="http://schemas.openxmlformats.org/officeDocument/2006/relationships/image" Target="../media/image64.png"/><Relationship Id="rId10" Type="http://schemas.openxmlformats.org/officeDocument/2006/relationships/image" Target="../media/image69.jpg"/><Relationship Id="rId4" Type="http://schemas.openxmlformats.org/officeDocument/2006/relationships/image" Target="../media/image63.png"/><Relationship Id="rId9" Type="http://schemas.openxmlformats.org/officeDocument/2006/relationships/image" Target="../media/image6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2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4" Type="http://schemas.openxmlformats.org/officeDocument/2006/relationships/image" Target="../media/image3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78903" y="1556792"/>
            <a:ext cx="8629968" cy="1586075"/>
          </a:xfrm>
        </p:spPr>
        <p:txBody>
          <a:bodyPr/>
          <a:lstStyle/>
          <a:p>
            <a:r>
              <a:rPr lang="en-GB" sz="3200" b="1" dirty="0">
                <a:latin typeface="Calibri" panose="020F0502020204030204" pitchFamily="34" charset="0"/>
                <a:cs typeface="Calibri" panose="020F0502020204030204" pitchFamily="34" charset="0"/>
              </a:rPr>
              <a:t>IFAST</a:t>
            </a:r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 Prototyping Activity </a:t>
            </a:r>
          </a:p>
          <a:p>
            <a:r>
              <a:rPr lang="en-GB" sz="3200" b="1" dirty="0">
                <a:latin typeface="Calibri" panose="020F0502020204030204" pitchFamily="34" charset="0"/>
                <a:cs typeface="Calibri" panose="020F0502020204030204" pitchFamily="34" charset="0"/>
              </a:rPr>
              <a:t>REX  </a:t>
            </a:r>
            <a:r>
              <a:rPr lang="en-GB" sz="3200" b="1" u="sng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esonant </a:t>
            </a:r>
            <a:r>
              <a:rPr lang="en-GB" sz="3200" b="1" u="sng" dirty="0" err="1">
                <a:latin typeface="Calibri" panose="020F0502020204030204" pitchFamily="34" charset="0"/>
                <a:cs typeface="Calibri" panose="020F0502020204030204" pitchFamily="34" charset="0"/>
              </a:rPr>
              <a:t>EX</a:t>
            </a:r>
            <a:r>
              <a:rPr lang="en-GB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traction</a:t>
            </a:r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 Improvement </a:t>
            </a:r>
          </a:p>
          <a:p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Work Package 5 Task 3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055441" y="3830057"/>
            <a:ext cx="7402857" cy="656379"/>
          </a:xfrm>
        </p:spPr>
        <p:txBody>
          <a:bodyPr>
            <a:normAutofit/>
          </a:bodyPr>
          <a:lstStyle/>
          <a:p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Peter Forck &amp; Rahul Singh (GSI) on behalf of the consortium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045434" y="3296438"/>
            <a:ext cx="8629968" cy="533110"/>
          </a:xfrm>
        </p:spPr>
        <p:txBody>
          <a:bodyPr>
            <a:normAutofit/>
          </a:bodyPr>
          <a:lstStyle/>
          <a:p>
            <a:r>
              <a:rPr lang="en-GB" sz="270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GB" sz="2700" baseline="30000">
                <a:latin typeface="Calibri" panose="020F0502020204030204" pitchFamily="34" charset="0"/>
                <a:cs typeface="Calibri" panose="020F0502020204030204" pitchFamily="34" charset="0"/>
              </a:rPr>
              <a:t>rd</a:t>
            </a:r>
            <a:r>
              <a:rPr lang="en-GB" sz="2700">
                <a:latin typeface="Calibri" panose="020F0502020204030204" pitchFamily="34" charset="0"/>
                <a:cs typeface="Calibri" panose="020F0502020204030204" pitchFamily="34" charset="0"/>
              </a:rPr>
              <a:t> Annual </a:t>
            </a:r>
            <a:r>
              <a:rPr lang="en-GB" sz="2700" dirty="0">
                <a:latin typeface="Calibri" panose="020F0502020204030204" pitchFamily="34" charset="0"/>
                <a:cs typeface="Calibri" panose="020F0502020204030204" pitchFamily="34" charset="0"/>
              </a:rPr>
              <a:t>Meeting / 18</a:t>
            </a:r>
            <a:r>
              <a:rPr lang="en-GB" sz="27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GB" sz="2700" dirty="0">
                <a:latin typeface="Calibri" panose="020F0502020204030204" pitchFamily="34" charset="0"/>
                <a:cs typeface="Calibri" panose="020F0502020204030204" pitchFamily="34" charset="0"/>
              </a:rPr>
              <a:t> April 2024</a:t>
            </a:r>
          </a:p>
        </p:txBody>
      </p:sp>
      <p:grpSp>
        <p:nvGrpSpPr>
          <p:cNvPr id="16" name="Gruppieren 15"/>
          <p:cNvGrpSpPr/>
          <p:nvPr/>
        </p:nvGrpSpPr>
        <p:grpSpPr>
          <a:xfrm>
            <a:off x="1055440" y="4486436"/>
            <a:ext cx="6536912" cy="675935"/>
            <a:chOff x="1110267" y="4869160"/>
            <a:chExt cx="5465893" cy="576064"/>
          </a:xfrm>
        </p:grpSpPr>
        <p:sp>
          <p:nvSpPr>
            <p:cNvPr id="5" name="Rechteck 4"/>
            <p:cNvSpPr/>
            <p:nvPr/>
          </p:nvSpPr>
          <p:spPr>
            <a:xfrm>
              <a:off x="1131578" y="4869160"/>
              <a:ext cx="5444582" cy="576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8" name="Gruppieren 17"/>
            <p:cNvGrpSpPr/>
            <p:nvPr/>
          </p:nvGrpSpPr>
          <p:grpSpPr>
            <a:xfrm>
              <a:off x="1110267" y="4869160"/>
              <a:ext cx="5465893" cy="576064"/>
              <a:chOff x="1250154" y="4848812"/>
              <a:chExt cx="5465893" cy="576064"/>
            </a:xfrm>
          </p:grpSpPr>
          <p:sp>
            <p:nvSpPr>
              <p:cNvPr id="15" name="Rechteck 14"/>
              <p:cNvSpPr/>
              <p:nvPr/>
            </p:nvSpPr>
            <p:spPr>
              <a:xfrm>
                <a:off x="4341581" y="4994937"/>
                <a:ext cx="813339" cy="33807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6" name="Grafik 5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50154" y="4848812"/>
                <a:ext cx="401414" cy="576064"/>
              </a:xfrm>
              <a:prstGeom prst="rect">
                <a:avLst/>
              </a:prstGeom>
            </p:spPr>
          </p:pic>
          <p:pic>
            <p:nvPicPr>
              <p:cNvPr id="7" name="Grafik 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07981" y="5020108"/>
                <a:ext cx="681286" cy="318564"/>
              </a:xfrm>
              <a:prstGeom prst="rect">
                <a:avLst/>
              </a:prstGeom>
            </p:spPr>
          </p:pic>
          <p:pic>
            <p:nvPicPr>
              <p:cNvPr id="8" name="Grafik 7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699" r="23035"/>
              <a:stretch/>
            </p:blipFill>
            <p:spPr>
              <a:xfrm>
                <a:off x="2427422" y="4886783"/>
                <a:ext cx="478909" cy="498832"/>
              </a:xfrm>
              <a:prstGeom prst="rect">
                <a:avLst/>
              </a:prstGeom>
            </p:spPr>
          </p:pic>
          <p:pic>
            <p:nvPicPr>
              <p:cNvPr id="9" name="Grafik 8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91986" y="5098229"/>
                <a:ext cx="678108" cy="199829"/>
              </a:xfrm>
              <a:prstGeom prst="rect">
                <a:avLst/>
              </a:prstGeom>
            </p:spPr>
          </p:pic>
          <p:pic>
            <p:nvPicPr>
              <p:cNvPr id="10" name="Grafik 9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43801" y="5057101"/>
                <a:ext cx="580332" cy="192449"/>
              </a:xfrm>
              <a:prstGeom prst="rect">
                <a:avLst/>
              </a:prstGeom>
            </p:spPr>
          </p:pic>
          <p:pic>
            <p:nvPicPr>
              <p:cNvPr id="11" name="Grafik 10"/>
              <p:cNvPicPr>
                <a:picLocks noChangeAspect="1"/>
              </p:cNvPicPr>
              <p:nvPr/>
            </p:nvPicPr>
            <p:blipFill>
              <a:blip r:embed="rId7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02634" y="4994936"/>
                <a:ext cx="871748" cy="338074"/>
              </a:xfrm>
              <a:prstGeom prst="rect">
                <a:avLst/>
              </a:prstGeom>
            </p:spPr>
          </p:pic>
          <p:pic>
            <p:nvPicPr>
              <p:cNvPr id="12" name="Grafik 11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74382" y="5061094"/>
                <a:ext cx="965482" cy="205759"/>
              </a:xfrm>
              <a:prstGeom prst="rect">
                <a:avLst/>
              </a:prstGeom>
            </p:spPr>
          </p:pic>
          <p:pic>
            <p:nvPicPr>
              <p:cNvPr id="14" name="Grafik 13"/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054" r="22718"/>
              <a:stretch/>
            </p:blipFill>
            <p:spPr>
              <a:xfrm>
                <a:off x="6193156" y="4948743"/>
                <a:ext cx="522891" cy="376199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964096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 Box 2"/>
          <p:cNvSpPr txBox="1">
            <a:spLocks noChangeArrowheads="1"/>
          </p:cNvSpPr>
          <p:nvPr/>
        </p:nvSpPr>
        <p:spPr bwMode="auto">
          <a:xfrm>
            <a:off x="180000" y="180000"/>
            <a:ext cx="11553147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Experiment: Extension for Control of Knock-out Excitation</a:t>
            </a:r>
          </a:p>
        </p:txBody>
      </p:sp>
      <p:sp>
        <p:nvSpPr>
          <p:cNvPr id="73" name="Rectangle 6"/>
          <p:cNvSpPr>
            <a:spLocks noChangeArrowheads="1"/>
          </p:cNvSpPr>
          <p:nvPr/>
        </p:nvSpPr>
        <p:spPr bwMode="auto">
          <a:xfrm>
            <a:off x="253099" y="1398168"/>
            <a:ext cx="7770648" cy="2036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Technology can be </a:t>
            </a:r>
            <a:r>
              <a:rPr lang="en-US" b="1" u="sng" dirty="0">
                <a:solidFill>
                  <a:srgbClr val="0000FF"/>
                </a:solidFill>
                <a:latin typeface="Calibri" panose="020F0502020204030204" pitchFamily="34" charset="0"/>
              </a:rPr>
              <a:t>further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 used for feedback on 1 </a:t>
            </a:r>
            <a:r>
              <a:rPr lang="en-US" b="1" dirty="0" err="1">
                <a:solidFill>
                  <a:srgbClr val="0000FF"/>
                </a:solidFill>
                <a:latin typeface="Calibri" panose="020F0502020204030204" pitchFamily="34" charset="0"/>
              </a:rPr>
              <a:t>ms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 range</a:t>
            </a:r>
          </a:p>
          <a:p>
            <a:pPr lvl="0">
              <a:spcBef>
                <a:spcPts val="6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Control hardware &amp; software: 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Feedback loop on </a:t>
            </a:r>
            <a:r>
              <a:rPr lang="en-US" dirty="0">
                <a:latin typeface="Calibri" panose="020F0502020204030204" pitchFamily="34" charset="0"/>
              </a:rPr>
              <a:t>USRP: </a:t>
            </a:r>
          </a:p>
          <a:p>
            <a:pPr marL="285750" indent="-285750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GB" spc="-1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Shift of several application to FPGA </a:t>
            </a:r>
          </a:p>
          <a:p>
            <a:pPr marL="285750" indent="-285750">
              <a:spcBef>
                <a:spcPts val="400"/>
              </a:spcBef>
              <a:buFont typeface="Symbol" panose="05050102010706020507" pitchFamily="18" charset="2"/>
              <a:buChar char="Þ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Latency significantly improved to 30 µs </a:t>
            </a:r>
          </a:p>
          <a:p>
            <a:pPr marL="285750" indent="-285750">
              <a:spcBef>
                <a:spcPts val="400"/>
              </a:spcBef>
              <a:buFont typeface="Symbol" panose="05050102010706020507" pitchFamily="18" charset="2"/>
              <a:buChar char="Þ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300 Hz overall bandwidth </a:t>
            </a:r>
            <a:r>
              <a:rPr lang="en-US" sz="18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achieved</a:t>
            </a:r>
            <a:endParaRPr lang="en-GB" b="1" spc="-1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pPr>
              <a:spcBef>
                <a:spcPts val="400"/>
              </a:spcBef>
            </a:pPr>
            <a:r>
              <a:rPr lang="en-GB" spc="-1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 Contribution to GNU-based software by GSI</a:t>
            </a:r>
          </a:p>
        </p:txBody>
      </p:sp>
      <p:sp>
        <p:nvSpPr>
          <p:cNvPr id="64" name="Rectangle 4">
            <a:extLst>
              <a:ext uri="{FF2B5EF4-FFF2-40B4-BE49-F238E27FC236}">
                <a16:creationId xmlns:a16="http://schemas.microsoft.com/office/drawing/2014/main" id="{FDDB3E0E-FBE0-417A-AF67-0580D8527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599" y="684000"/>
            <a:ext cx="10484905" cy="7848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de-DE" sz="22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Topic: Feedback for </a:t>
            </a:r>
            <a:r>
              <a:rPr lang="en-GB" altLang="de-DE" sz="2200" b="1" u="sng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macro</a:t>
            </a:r>
            <a:r>
              <a:rPr lang="en-GB" altLang="de-DE" sz="22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-spill improvement </a:t>
            </a:r>
          </a:p>
          <a:p>
            <a:pPr lvl="0">
              <a:spcBef>
                <a:spcPts val="600"/>
              </a:spcBef>
            </a:pPr>
            <a:r>
              <a:rPr lang="en-GB" altLang="de-DE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GSI with contributions by HIT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239E3300-0870-4A26-B3D0-C0066A812BE1}"/>
              </a:ext>
            </a:extLst>
          </p:cNvPr>
          <p:cNvGrpSpPr/>
          <p:nvPr/>
        </p:nvGrpSpPr>
        <p:grpSpPr>
          <a:xfrm>
            <a:off x="4822684" y="2480067"/>
            <a:ext cx="995183" cy="856456"/>
            <a:chOff x="4767727" y="2480067"/>
            <a:chExt cx="995183" cy="856456"/>
          </a:xfrm>
        </p:grpSpPr>
        <p:pic>
          <p:nvPicPr>
            <p:cNvPr id="74" name="Grafik 73"/>
            <p:cNvPicPr/>
            <p:nvPr/>
          </p:nvPicPr>
          <p:blipFill>
            <a:blip r:embed="rId2"/>
            <a:stretch/>
          </p:blipFill>
          <p:spPr>
            <a:xfrm>
              <a:off x="4767727" y="3062650"/>
              <a:ext cx="995183" cy="273873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445B649F-5F35-4F4D-B333-7EDB662627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936684" y="2480067"/>
              <a:ext cx="604673" cy="591110"/>
            </a:xfrm>
            <a:prstGeom prst="rect">
              <a:avLst/>
            </a:prstGeom>
          </p:spPr>
        </p:pic>
      </p:grp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5E74C9C9-0289-4743-921E-D1BB9B64BB70}"/>
              </a:ext>
            </a:extLst>
          </p:cNvPr>
          <p:cNvGrpSpPr/>
          <p:nvPr/>
        </p:nvGrpSpPr>
        <p:grpSpPr>
          <a:xfrm>
            <a:off x="5956573" y="584597"/>
            <a:ext cx="6092152" cy="3003500"/>
            <a:chOff x="2774821" y="3620529"/>
            <a:chExt cx="6092152" cy="3003500"/>
          </a:xfrm>
        </p:grpSpPr>
        <p:pic>
          <p:nvPicPr>
            <p:cNvPr id="122" name="Picture 6">
              <a:extLst>
                <a:ext uri="{FF2B5EF4-FFF2-40B4-BE49-F238E27FC236}">
                  <a16:creationId xmlns:a16="http://schemas.microsoft.com/office/drawing/2014/main" id="{0A05E3FC-233D-4040-A27E-DCB49F4BE49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74821" y="3786298"/>
              <a:ext cx="6092152" cy="2837731"/>
            </a:xfrm>
            <a:prstGeom prst="rect">
              <a:avLst/>
            </a:prstGeom>
          </p:spPr>
        </p:pic>
        <p:pic>
          <p:nvPicPr>
            <p:cNvPr id="123" name="Grafik 122">
              <a:extLst>
                <a:ext uri="{FF2B5EF4-FFF2-40B4-BE49-F238E27FC236}">
                  <a16:creationId xmlns:a16="http://schemas.microsoft.com/office/drawing/2014/main" id="{22237C45-11FD-4FB7-A9C4-725416EDDC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722" t="29679" r="6187" b="29879"/>
            <a:stretch/>
          </p:blipFill>
          <p:spPr>
            <a:xfrm>
              <a:off x="4383233" y="3620529"/>
              <a:ext cx="1728192" cy="660635"/>
            </a:xfrm>
            <a:prstGeom prst="rect">
              <a:avLst/>
            </a:prstGeom>
          </p:spPr>
        </p:pic>
        <p:pic>
          <p:nvPicPr>
            <p:cNvPr id="124" name="Grafik 123">
              <a:extLst>
                <a:ext uri="{FF2B5EF4-FFF2-40B4-BE49-F238E27FC236}">
                  <a16:creationId xmlns:a16="http://schemas.microsoft.com/office/drawing/2014/main" id="{07C8953B-F561-41E0-9453-4D0BFD1C1C6F}"/>
                </a:ext>
              </a:extLst>
            </p:cNvPr>
            <p:cNvPicPr/>
            <p:nvPr/>
          </p:nvPicPr>
          <p:blipFill>
            <a:blip r:embed="rId2"/>
            <a:stretch/>
          </p:blipFill>
          <p:spPr>
            <a:xfrm>
              <a:off x="3017146" y="4148791"/>
              <a:ext cx="846606" cy="232985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BF67FDCA-22D5-41A4-BC42-C8B9B51CBAFF}"/>
              </a:ext>
            </a:extLst>
          </p:cNvPr>
          <p:cNvGrpSpPr/>
          <p:nvPr/>
        </p:nvGrpSpPr>
        <p:grpSpPr>
          <a:xfrm>
            <a:off x="769960" y="3502646"/>
            <a:ext cx="4771972" cy="2551808"/>
            <a:chOff x="1671646" y="3467147"/>
            <a:chExt cx="4771972" cy="2551808"/>
          </a:xfrm>
        </p:grpSpPr>
        <p:pic>
          <p:nvPicPr>
            <p:cNvPr id="68" name="Picture 7">
              <a:extLst>
                <a:ext uri="{FF2B5EF4-FFF2-40B4-BE49-F238E27FC236}">
                  <a16:creationId xmlns:a16="http://schemas.microsoft.com/office/drawing/2014/main" id="{D3A13F2D-CF04-4DC7-B9D8-C5CB87358F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52889" b="52823"/>
            <a:stretch/>
          </p:blipFill>
          <p:spPr>
            <a:xfrm>
              <a:off x="1833228" y="3467147"/>
              <a:ext cx="4610390" cy="2418346"/>
            </a:xfrm>
            <a:prstGeom prst="rect">
              <a:avLst/>
            </a:prstGeom>
          </p:spPr>
        </p:pic>
        <p:sp>
          <p:nvSpPr>
            <p:cNvPr id="125" name="TextBox 14">
              <a:extLst>
                <a:ext uri="{FF2B5EF4-FFF2-40B4-BE49-F238E27FC236}">
                  <a16:creationId xmlns:a16="http://schemas.microsoft.com/office/drawing/2014/main" id="{562B50C3-D2C3-443C-B36C-26BB561133CD}"/>
                </a:ext>
              </a:extLst>
            </p:cNvPr>
            <p:cNvSpPr txBox="1"/>
            <p:nvPr/>
          </p:nvSpPr>
          <p:spPr>
            <a:xfrm>
              <a:off x="2802982" y="5057459"/>
              <a:ext cx="310809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Commissioning at </a:t>
              </a:r>
              <a:r>
                <a:rPr lang="de-DE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GSI  in Nov. 2023</a:t>
              </a:r>
            </a:p>
          </p:txBody>
        </p:sp>
        <p:sp>
          <p:nvSpPr>
            <p:cNvPr id="126" name="TextBox 14">
              <a:extLst>
                <a:ext uri="{FF2B5EF4-FFF2-40B4-BE49-F238E27FC236}">
                  <a16:creationId xmlns:a16="http://schemas.microsoft.com/office/drawing/2014/main" id="{C0226F3B-E1EC-4A31-9DFF-E3D09881CCC6}"/>
                </a:ext>
              </a:extLst>
            </p:cNvPr>
            <p:cNvSpPr txBox="1"/>
            <p:nvPr/>
          </p:nvSpPr>
          <p:spPr>
            <a:xfrm>
              <a:off x="2741093" y="3656637"/>
              <a:ext cx="146258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without feedback</a:t>
              </a:r>
            </a:p>
            <a:p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with feedback</a:t>
              </a:r>
            </a:p>
          </p:txBody>
        </p:sp>
        <p:cxnSp>
          <p:nvCxnSpPr>
            <p:cNvPr id="6" name="Gerader Verbinder 5">
              <a:extLst>
                <a:ext uri="{FF2B5EF4-FFF2-40B4-BE49-F238E27FC236}">
                  <a16:creationId xmlns:a16="http://schemas.microsoft.com/office/drawing/2014/main" id="{F430B64B-ACC5-4B11-9B32-46441434ED12}"/>
                </a:ext>
              </a:extLst>
            </p:cNvPr>
            <p:cNvCxnSpPr/>
            <p:nvPr/>
          </p:nvCxnSpPr>
          <p:spPr>
            <a:xfrm>
              <a:off x="2423592" y="3789040"/>
              <a:ext cx="317501" cy="0"/>
            </a:xfrm>
            <a:prstGeom prst="line">
              <a:avLst/>
            </a:prstGeom>
            <a:ln w="41275">
              <a:solidFill>
                <a:srgbClr val="CC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Gerader Verbinder 126">
              <a:extLst>
                <a:ext uri="{FF2B5EF4-FFF2-40B4-BE49-F238E27FC236}">
                  <a16:creationId xmlns:a16="http://schemas.microsoft.com/office/drawing/2014/main" id="{EAC576D3-174B-4624-8C0E-52124F4179E9}"/>
                </a:ext>
              </a:extLst>
            </p:cNvPr>
            <p:cNvCxnSpPr/>
            <p:nvPr/>
          </p:nvCxnSpPr>
          <p:spPr>
            <a:xfrm>
              <a:off x="2426857" y="4005064"/>
              <a:ext cx="317501" cy="0"/>
            </a:xfrm>
            <a:prstGeom prst="line">
              <a:avLst/>
            </a:prstGeom>
            <a:ln w="41275">
              <a:solidFill>
                <a:srgbClr val="00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DB039CD9-E1C0-480F-90CD-17B49BFDC29D}"/>
                </a:ext>
              </a:extLst>
            </p:cNvPr>
            <p:cNvSpPr/>
            <p:nvPr/>
          </p:nvSpPr>
          <p:spPr>
            <a:xfrm>
              <a:off x="2135560" y="5589240"/>
              <a:ext cx="4308058" cy="3385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TextBox 14">
              <a:extLst>
                <a:ext uri="{FF2B5EF4-FFF2-40B4-BE49-F238E27FC236}">
                  <a16:creationId xmlns:a16="http://schemas.microsoft.com/office/drawing/2014/main" id="{88A4E6A3-469D-4248-A0B3-50E8C1D1D72E}"/>
                </a:ext>
              </a:extLst>
            </p:cNvPr>
            <p:cNvSpPr txBox="1"/>
            <p:nvPr/>
          </p:nvSpPr>
          <p:spPr>
            <a:xfrm>
              <a:off x="3505848" y="5695790"/>
              <a:ext cx="1614353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Extraction time [s]</a:t>
              </a:r>
            </a:p>
          </p:txBody>
        </p:sp>
        <p:sp>
          <p:nvSpPr>
            <p:cNvPr id="129" name="TextBox 14">
              <a:extLst>
                <a:ext uri="{FF2B5EF4-FFF2-40B4-BE49-F238E27FC236}">
                  <a16:creationId xmlns:a16="http://schemas.microsoft.com/office/drawing/2014/main" id="{2F5C2104-C297-4C5F-88DA-02E424916A64}"/>
                </a:ext>
              </a:extLst>
            </p:cNvPr>
            <p:cNvSpPr txBox="1"/>
            <p:nvPr/>
          </p:nvSpPr>
          <p:spPr>
            <a:xfrm>
              <a:off x="2150819" y="5517232"/>
              <a:ext cx="28245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130" name="TextBox 14">
              <a:extLst>
                <a:ext uri="{FF2B5EF4-FFF2-40B4-BE49-F238E27FC236}">
                  <a16:creationId xmlns:a16="http://schemas.microsoft.com/office/drawing/2014/main" id="{5417C3D4-EED3-48DF-976B-CC172C8E494F}"/>
                </a:ext>
              </a:extLst>
            </p:cNvPr>
            <p:cNvSpPr txBox="1"/>
            <p:nvPr/>
          </p:nvSpPr>
          <p:spPr>
            <a:xfrm>
              <a:off x="2948693" y="5533463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131" name="TextBox 14">
              <a:extLst>
                <a:ext uri="{FF2B5EF4-FFF2-40B4-BE49-F238E27FC236}">
                  <a16:creationId xmlns:a16="http://schemas.microsoft.com/office/drawing/2014/main" id="{DF0BB213-E14C-441B-B8EA-7D6C9CD73ABF}"/>
                </a:ext>
              </a:extLst>
            </p:cNvPr>
            <p:cNvSpPr txBox="1"/>
            <p:nvPr/>
          </p:nvSpPr>
          <p:spPr>
            <a:xfrm>
              <a:off x="3727335" y="5521475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132" name="TextBox 14">
              <a:extLst>
                <a:ext uri="{FF2B5EF4-FFF2-40B4-BE49-F238E27FC236}">
                  <a16:creationId xmlns:a16="http://schemas.microsoft.com/office/drawing/2014/main" id="{0FD6F2C2-C716-4C46-A427-926ECEE0AD48}"/>
                </a:ext>
              </a:extLst>
            </p:cNvPr>
            <p:cNvSpPr txBox="1"/>
            <p:nvPr/>
          </p:nvSpPr>
          <p:spPr>
            <a:xfrm>
              <a:off x="4572098" y="5510381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133" name="TextBox 14">
              <a:extLst>
                <a:ext uri="{FF2B5EF4-FFF2-40B4-BE49-F238E27FC236}">
                  <a16:creationId xmlns:a16="http://schemas.microsoft.com/office/drawing/2014/main" id="{926B0BDD-E6E6-4FAD-8F9B-EE18905725F2}"/>
                </a:ext>
              </a:extLst>
            </p:cNvPr>
            <p:cNvSpPr txBox="1"/>
            <p:nvPr/>
          </p:nvSpPr>
          <p:spPr>
            <a:xfrm>
              <a:off x="6167005" y="5530866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</a:p>
          </p:txBody>
        </p:sp>
        <p:sp>
          <p:nvSpPr>
            <p:cNvPr id="134" name="TextBox 14">
              <a:extLst>
                <a:ext uri="{FF2B5EF4-FFF2-40B4-BE49-F238E27FC236}">
                  <a16:creationId xmlns:a16="http://schemas.microsoft.com/office/drawing/2014/main" id="{5FD9E104-BF13-404D-90CF-33BBAFF4A035}"/>
                </a:ext>
              </a:extLst>
            </p:cNvPr>
            <p:cNvSpPr txBox="1"/>
            <p:nvPr/>
          </p:nvSpPr>
          <p:spPr>
            <a:xfrm>
              <a:off x="5340084" y="5517071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136" name="Rechteck 135">
              <a:extLst>
                <a:ext uri="{FF2B5EF4-FFF2-40B4-BE49-F238E27FC236}">
                  <a16:creationId xmlns:a16="http://schemas.microsoft.com/office/drawing/2014/main" id="{795DFC2C-0602-42C8-A124-F300DA224090}"/>
                </a:ext>
              </a:extLst>
            </p:cNvPr>
            <p:cNvSpPr/>
            <p:nvPr/>
          </p:nvSpPr>
          <p:spPr>
            <a:xfrm>
              <a:off x="1736734" y="3647001"/>
              <a:ext cx="429146" cy="19555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TextBox 14">
              <a:extLst>
                <a:ext uri="{FF2B5EF4-FFF2-40B4-BE49-F238E27FC236}">
                  <a16:creationId xmlns:a16="http://schemas.microsoft.com/office/drawing/2014/main" id="{F37D9954-FD09-422A-AA15-0ADCAF4EFC84}"/>
                </a:ext>
              </a:extLst>
            </p:cNvPr>
            <p:cNvSpPr txBox="1"/>
            <p:nvPr/>
          </p:nvSpPr>
          <p:spPr>
            <a:xfrm>
              <a:off x="1948800" y="4508794"/>
              <a:ext cx="28245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139" name="TextBox 14">
              <a:extLst>
                <a:ext uri="{FF2B5EF4-FFF2-40B4-BE49-F238E27FC236}">
                  <a16:creationId xmlns:a16="http://schemas.microsoft.com/office/drawing/2014/main" id="{9A847548-04F0-43A5-8CC9-F58C08BDD70D}"/>
                </a:ext>
              </a:extLst>
            </p:cNvPr>
            <p:cNvSpPr txBox="1"/>
            <p:nvPr/>
          </p:nvSpPr>
          <p:spPr>
            <a:xfrm>
              <a:off x="1948800" y="5306719"/>
              <a:ext cx="28245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141" name="TextBox 14">
              <a:extLst>
                <a:ext uri="{FF2B5EF4-FFF2-40B4-BE49-F238E27FC236}">
                  <a16:creationId xmlns:a16="http://schemas.microsoft.com/office/drawing/2014/main" id="{B91BC4F2-4FD2-42A7-A458-5D31D83E0D43}"/>
                </a:ext>
              </a:extLst>
            </p:cNvPr>
            <p:cNvSpPr txBox="1"/>
            <p:nvPr/>
          </p:nvSpPr>
          <p:spPr>
            <a:xfrm>
              <a:off x="1952150" y="3742289"/>
              <a:ext cx="28245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135" name="TextBox 14">
              <a:extLst>
                <a:ext uri="{FF2B5EF4-FFF2-40B4-BE49-F238E27FC236}">
                  <a16:creationId xmlns:a16="http://schemas.microsoft.com/office/drawing/2014/main" id="{4A7CF697-DAD5-4524-A3F5-FB59AD39B0D6}"/>
                </a:ext>
              </a:extLst>
            </p:cNvPr>
            <p:cNvSpPr txBox="1"/>
            <p:nvPr/>
          </p:nvSpPr>
          <p:spPr>
            <a:xfrm rot="16200000">
              <a:off x="964818" y="4408444"/>
              <a:ext cx="1736821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Particle rate [10</a:t>
              </a:r>
              <a:r>
                <a:rPr lang="en-US" sz="15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/s]</a:t>
              </a:r>
            </a:p>
          </p:txBody>
        </p:sp>
        <p:sp>
          <p:nvSpPr>
            <p:cNvPr id="142" name="Rechteck 141">
              <a:extLst>
                <a:ext uri="{FF2B5EF4-FFF2-40B4-BE49-F238E27FC236}">
                  <a16:creationId xmlns:a16="http://schemas.microsoft.com/office/drawing/2014/main" id="{88B1275A-883C-4FF4-85D7-ED22E9CEDB30}"/>
                </a:ext>
              </a:extLst>
            </p:cNvPr>
            <p:cNvSpPr/>
            <p:nvPr/>
          </p:nvSpPr>
          <p:spPr>
            <a:xfrm>
              <a:off x="2099015" y="3472310"/>
              <a:ext cx="363410" cy="1317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D7B96D7F-CB85-42E1-8EE8-1C75C0D0EE41}"/>
              </a:ext>
            </a:extLst>
          </p:cNvPr>
          <p:cNvGrpSpPr/>
          <p:nvPr/>
        </p:nvGrpSpPr>
        <p:grpSpPr>
          <a:xfrm>
            <a:off x="6236969" y="3526311"/>
            <a:ext cx="4802802" cy="2653050"/>
            <a:chOff x="6236969" y="3526311"/>
            <a:chExt cx="4802802" cy="2653050"/>
          </a:xfrm>
        </p:grpSpPr>
        <p:pic>
          <p:nvPicPr>
            <p:cNvPr id="143" name="Picture 17">
              <a:extLst>
                <a:ext uri="{FF2B5EF4-FFF2-40B4-BE49-F238E27FC236}">
                  <a16:creationId xmlns:a16="http://schemas.microsoft.com/office/drawing/2014/main" id="{6492B37F-DA1B-4CCA-9EB8-0AABC5F03C1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29381" y="3526311"/>
              <a:ext cx="4610390" cy="2526847"/>
            </a:xfrm>
            <a:prstGeom prst="rect">
              <a:avLst/>
            </a:prstGeom>
          </p:spPr>
        </p:pic>
        <p:sp>
          <p:nvSpPr>
            <p:cNvPr id="144" name="TextBox 14">
              <a:extLst>
                <a:ext uri="{FF2B5EF4-FFF2-40B4-BE49-F238E27FC236}">
                  <a16:creationId xmlns:a16="http://schemas.microsoft.com/office/drawing/2014/main" id="{7E17262B-0642-4BD7-BA29-931C6913BB09}"/>
                </a:ext>
              </a:extLst>
            </p:cNvPr>
            <p:cNvSpPr txBox="1"/>
            <p:nvPr/>
          </p:nvSpPr>
          <p:spPr>
            <a:xfrm>
              <a:off x="6928911" y="4244775"/>
              <a:ext cx="242566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rf-power evolution</a:t>
              </a:r>
            </a:p>
            <a:p>
              <a:r>
                <a:rPr lang="en-US" sz="1600" b="1" dirty="0"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 </a:t>
              </a:r>
              <a:r>
                <a:rPr lang="en-US" sz="1600" b="1" dirty="0">
                  <a:latin typeface="Calibri" panose="020F0502020204030204" pitchFamily="34" charset="0"/>
                  <a:cs typeface="Calibri" panose="020F0502020204030204" pitchFamily="34" charset="0"/>
                </a:rPr>
                <a:t>large rf-power required</a:t>
              </a:r>
            </a:p>
          </p:txBody>
        </p:sp>
        <p:sp>
          <p:nvSpPr>
            <p:cNvPr id="145" name="TextBox 14">
              <a:extLst>
                <a:ext uri="{FF2B5EF4-FFF2-40B4-BE49-F238E27FC236}">
                  <a16:creationId xmlns:a16="http://schemas.microsoft.com/office/drawing/2014/main" id="{6792015D-2EDE-40F9-925F-AB1B3E552AD3}"/>
                </a:ext>
              </a:extLst>
            </p:cNvPr>
            <p:cNvSpPr txBox="1"/>
            <p:nvPr/>
          </p:nvSpPr>
          <p:spPr>
            <a:xfrm>
              <a:off x="6877772" y="5102800"/>
              <a:ext cx="213032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constant exciter power</a:t>
              </a:r>
            </a:p>
          </p:txBody>
        </p:sp>
        <p:sp>
          <p:nvSpPr>
            <p:cNvPr id="146" name="TextBox 14">
              <a:extLst>
                <a:ext uri="{FF2B5EF4-FFF2-40B4-BE49-F238E27FC236}">
                  <a16:creationId xmlns:a16="http://schemas.microsoft.com/office/drawing/2014/main" id="{70A6DF68-B66C-4B76-892D-8CCF6B679E7C}"/>
                </a:ext>
              </a:extLst>
            </p:cNvPr>
            <p:cNvSpPr txBox="1"/>
            <p:nvPr/>
          </p:nvSpPr>
          <p:spPr>
            <a:xfrm>
              <a:off x="8536502" y="3971525"/>
              <a:ext cx="21692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0099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feedback exciter power</a:t>
              </a:r>
            </a:p>
          </p:txBody>
        </p:sp>
        <p:sp>
          <p:nvSpPr>
            <p:cNvPr id="147" name="TextBox 14">
              <a:extLst>
                <a:ext uri="{FF2B5EF4-FFF2-40B4-BE49-F238E27FC236}">
                  <a16:creationId xmlns:a16="http://schemas.microsoft.com/office/drawing/2014/main" id="{7A808C73-5090-46F9-8A3F-EACAF0850172}"/>
                </a:ext>
              </a:extLst>
            </p:cNvPr>
            <p:cNvSpPr txBox="1"/>
            <p:nvPr/>
          </p:nvSpPr>
          <p:spPr>
            <a:xfrm>
              <a:off x="8126500" y="5856196"/>
              <a:ext cx="1614353" cy="3231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Extraction time [s]</a:t>
              </a:r>
            </a:p>
          </p:txBody>
        </p:sp>
        <p:sp>
          <p:nvSpPr>
            <p:cNvPr id="148" name="TextBox 14">
              <a:extLst>
                <a:ext uri="{FF2B5EF4-FFF2-40B4-BE49-F238E27FC236}">
                  <a16:creationId xmlns:a16="http://schemas.microsoft.com/office/drawing/2014/main" id="{7E847BCC-3918-4EE2-AF7F-B99B0359F3A6}"/>
                </a:ext>
              </a:extLst>
            </p:cNvPr>
            <p:cNvSpPr txBox="1"/>
            <p:nvPr/>
          </p:nvSpPr>
          <p:spPr>
            <a:xfrm rot="16200000">
              <a:off x="5373912" y="4566195"/>
              <a:ext cx="2049280" cy="3231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Controller value [</a:t>
              </a:r>
              <a:r>
                <a:rPr lang="en-US" sz="15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arb.u</a:t>
              </a:r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.]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68332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6"/>
          <p:cNvSpPr>
            <a:spLocks noChangeArrowheads="1"/>
          </p:cNvSpPr>
          <p:nvPr/>
        </p:nvSpPr>
        <p:spPr bwMode="auto">
          <a:xfrm>
            <a:off x="253099" y="1398168"/>
            <a:ext cx="7770648" cy="2036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Technology can be </a:t>
            </a:r>
            <a:r>
              <a:rPr lang="en-US" b="1" u="sng" dirty="0">
                <a:solidFill>
                  <a:srgbClr val="0000FF"/>
                </a:solidFill>
                <a:latin typeface="Calibri" panose="020F0502020204030204" pitchFamily="34" charset="0"/>
              </a:rPr>
              <a:t>further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 used for feedback on 1 </a:t>
            </a:r>
            <a:r>
              <a:rPr lang="en-US" b="1" dirty="0" err="1">
                <a:solidFill>
                  <a:srgbClr val="0000FF"/>
                </a:solidFill>
                <a:latin typeface="Calibri" panose="020F0502020204030204" pitchFamily="34" charset="0"/>
              </a:rPr>
              <a:t>ms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 range</a:t>
            </a:r>
          </a:p>
          <a:p>
            <a:pPr lvl="0">
              <a:spcBef>
                <a:spcPts val="6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Control hardware &amp; software: 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Feedback loop on </a:t>
            </a:r>
            <a:r>
              <a:rPr lang="en-US" dirty="0">
                <a:latin typeface="Calibri" panose="020F0502020204030204" pitchFamily="34" charset="0"/>
              </a:rPr>
              <a:t>USRP: </a:t>
            </a:r>
          </a:p>
          <a:p>
            <a:pPr marL="285750" indent="-285750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GB" spc="-1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Shift of several application to FPGA </a:t>
            </a:r>
          </a:p>
          <a:p>
            <a:pPr marL="285750" indent="-285750">
              <a:spcBef>
                <a:spcPts val="400"/>
              </a:spcBef>
              <a:buFont typeface="Symbol" panose="05050102010706020507" pitchFamily="18" charset="2"/>
              <a:buChar char="Þ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Latency significantly improved to 30 µs </a:t>
            </a:r>
          </a:p>
          <a:p>
            <a:pPr marL="285750" indent="-285750">
              <a:spcBef>
                <a:spcPts val="400"/>
              </a:spcBef>
              <a:buFont typeface="Symbol" panose="05050102010706020507" pitchFamily="18" charset="2"/>
              <a:buChar char="Þ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300 Hz overall bandwidth </a:t>
            </a:r>
            <a:r>
              <a:rPr lang="en-US" sz="18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achieved</a:t>
            </a:r>
            <a:endParaRPr lang="en-GB" b="1" spc="-1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pPr>
              <a:spcBef>
                <a:spcPts val="400"/>
              </a:spcBef>
            </a:pPr>
            <a:r>
              <a:rPr lang="en-GB" spc="-1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 Contribution to GNU-based software by GSI</a:t>
            </a:r>
          </a:p>
        </p:txBody>
      </p:sp>
      <p:sp>
        <p:nvSpPr>
          <p:cNvPr id="64" name="Rectangle 4">
            <a:extLst>
              <a:ext uri="{FF2B5EF4-FFF2-40B4-BE49-F238E27FC236}">
                <a16:creationId xmlns:a16="http://schemas.microsoft.com/office/drawing/2014/main" id="{FDDB3E0E-FBE0-417A-AF67-0580D8527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599" y="684000"/>
            <a:ext cx="10484905" cy="7848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de-DE" sz="22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Topic: Feedback for </a:t>
            </a:r>
            <a:r>
              <a:rPr lang="en-GB" altLang="de-DE" sz="2200" b="1" u="sng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macro</a:t>
            </a:r>
            <a:r>
              <a:rPr lang="en-GB" altLang="de-DE" sz="22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-spill improvement </a:t>
            </a:r>
          </a:p>
          <a:p>
            <a:pPr lvl="0">
              <a:spcBef>
                <a:spcPts val="600"/>
              </a:spcBef>
            </a:pPr>
            <a:r>
              <a:rPr lang="en-GB" altLang="de-DE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GSI with contributions by HIT</a:t>
            </a:r>
          </a:p>
        </p:txBody>
      </p:sp>
      <p:sp>
        <p:nvSpPr>
          <p:cNvPr id="121" name="Rectangle 6">
            <a:extLst>
              <a:ext uri="{FF2B5EF4-FFF2-40B4-BE49-F238E27FC236}">
                <a16:creationId xmlns:a16="http://schemas.microsoft.com/office/drawing/2014/main" id="{C6AE83D4-3F24-48DC-8962-3C882045E9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53359" y="2969704"/>
            <a:ext cx="574144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Font typeface="Symbol" panose="05050102010706020507" pitchFamily="18" charset="2"/>
              <a:buChar char="Þ"/>
            </a:pPr>
            <a:r>
              <a:rPr lang="en-GB" sz="2000" b="1" spc="-1" dirty="0">
                <a:solidFill>
                  <a:srgbClr val="339933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Milestone &amp; deliverable for rf-control exceed</a:t>
            </a:r>
            <a:endParaRPr lang="en-US" sz="2000" dirty="0">
              <a:solidFill>
                <a:srgbClr val="33993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892D3489-8CE5-453D-A189-3377389F8151}"/>
              </a:ext>
            </a:extLst>
          </p:cNvPr>
          <p:cNvGrpSpPr/>
          <p:nvPr/>
        </p:nvGrpSpPr>
        <p:grpSpPr>
          <a:xfrm>
            <a:off x="698023" y="3356992"/>
            <a:ext cx="4843909" cy="2912686"/>
            <a:chOff x="6658323" y="3480681"/>
            <a:chExt cx="4843909" cy="2912686"/>
          </a:xfrm>
        </p:grpSpPr>
        <p:pic>
          <p:nvPicPr>
            <p:cNvPr id="34" name="Picture 15">
              <a:extLst>
                <a:ext uri="{FF2B5EF4-FFF2-40B4-BE49-F238E27FC236}">
                  <a16:creationId xmlns:a16="http://schemas.microsoft.com/office/drawing/2014/main" id="{3A54D13A-AD12-41F7-B3DE-4363449564F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6877" y="3480681"/>
              <a:ext cx="4786801" cy="2912686"/>
            </a:xfrm>
            <a:prstGeom prst="rect">
              <a:avLst/>
            </a:prstGeom>
          </p:spPr>
        </p:pic>
        <p:sp>
          <p:nvSpPr>
            <p:cNvPr id="87" name="Rechteck 86">
              <a:extLst>
                <a:ext uri="{FF2B5EF4-FFF2-40B4-BE49-F238E27FC236}">
                  <a16:creationId xmlns:a16="http://schemas.microsoft.com/office/drawing/2014/main" id="{5CB555D9-7991-4294-8522-719C12B529C0}"/>
                </a:ext>
              </a:extLst>
            </p:cNvPr>
            <p:cNvSpPr/>
            <p:nvPr/>
          </p:nvSpPr>
          <p:spPr>
            <a:xfrm>
              <a:off x="7165620" y="5733256"/>
              <a:ext cx="4308058" cy="4035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TextBox 14">
              <a:extLst>
                <a:ext uri="{FF2B5EF4-FFF2-40B4-BE49-F238E27FC236}">
                  <a16:creationId xmlns:a16="http://schemas.microsoft.com/office/drawing/2014/main" id="{33796981-A0A6-47BA-A83F-2E167B205143}"/>
                </a:ext>
              </a:extLst>
            </p:cNvPr>
            <p:cNvSpPr txBox="1"/>
            <p:nvPr/>
          </p:nvSpPr>
          <p:spPr>
            <a:xfrm>
              <a:off x="8512472" y="5885556"/>
              <a:ext cx="1614353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Extraction time [s]</a:t>
              </a:r>
            </a:p>
          </p:txBody>
        </p:sp>
        <p:sp>
          <p:nvSpPr>
            <p:cNvPr id="88" name="TextBox 14">
              <a:extLst>
                <a:ext uri="{FF2B5EF4-FFF2-40B4-BE49-F238E27FC236}">
                  <a16:creationId xmlns:a16="http://schemas.microsoft.com/office/drawing/2014/main" id="{27FCC2B5-9EF9-4FB2-90AB-8F74E120E0F6}"/>
                </a:ext>
              </a:extLst>
            </p:cNvPr>
            <p:cNvSpPr txBox="1"/>
            <p:nvPr/>
          </p:nvSpPr>
          <p:spPr>
            <a:xfrm>
              <a:off x="7137066" y="5665383"/>
              <a:ext cx="28245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89" name="TextBox 14">
              <a:extLst>
                <a:ext uri="{FF2B5EF4-FFF2-40B4-BE49-F238E27FC236}">
                  <a16:creationId xmlns:a16="http://schemas.microsoft.com/office/drawing/2014/main" id="{5F5F334A-620A-46B8-A070-1D10361644FB}"/>
                </a:ext>
              </a:extLst>
            </p:cNvPr>
            <p:cNvSpPr txBox="1"/>
            <p:nvPr/>
          </p:nvSpPr>
          <p:spPr>
            <a:xfrm>
              <a:off x="7939691" y="5680771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90" name="TextBox 14">
              <a:extLst>
                <a:ext uri="{FF2B5EF4-FFF2-40B4-BE49-F238E27FC236}">
                  <a16:creationId xmlns:a16="http://schemas.microsoft.com/office/drawing/2014/main" id="{2B86B65B-49DE-4FF9-A5D7-724A0BCCF22F}"/>
                </a:ext>
              </a:extLst>
            </p:cNvPr>
            <p:cNvSpPr txBox="1"/>
            <p:nvPr/>
          </p:nvSpPr>
          <p:spPr>
            <a:xfrm>
              <a:off x="8771717" y="5697921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91" name="TextBox 14">
              <a:extLst>
                <a:ext uri="{FF2B5EF4-FFF2-40B4-BE49-F238E27FC236}">
                  <a16:creationId xmlns:a16="http://schemas.microsoft.com/office/drawing/2014/main" id="{8E6120BF-B462-48A8-81FF-93C060EAB81C}"/>
                </a:ext>
              </a:extLst>
            </p:cNvPr>
            <p:cNvSpPr txBox="1"/>
            <p:nvPr/>
          </p:nvSpPr>
          <p:spPr>
            <a:xfrm>
              <a:off x="9611840" y="5673076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92" name="TextBox 14">
              <a:extLst>
                <a:ext uri="{FF2B5EF4-FFF2-40B4-BE49-F238E27FC236}">
                  <a16:creationId xmlns:a16="http://schemas.microsoft.com/office/drawing/2014/main" id="{A8829BF8-9864-4769-8B49-DF49B3FC2C8F}"/>
                </a:ext>
              </a:extLst>
            </p:cNvPr>
            <p:cNvSpPr txBox="1"/>
            <p:nvPr/>
          </p:nvSpPr>
          <p:spPr>
            <a:xfrm>
              <a:off x="10423568" y="5682387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93" name="TextBox 14">
              <a:extLst>
                <a:ext uri="{FF2B5EF4-FFF2-40B4-BE49-F238E27FC236}">
                  <a16:creationId xmlns:a16="http://schemas.microsoft.com/office/drawing/2014/main" id="{E1D8B2B3-0342-473E-9689-8A2D3EB56AFF}"/>
                </a:ext>
              </a:extLst>
            </p:cNvPr>
            <p:cNvSpPr txBox="1"/>
            <p:nvPr/>
          </p:nvSpPr>
          <p:spPr>
            <a:xfrm>
              <a:off x="11226194" y="5654784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</a:p>
          </p:txBody>
        </p:sp>
        <p:sp>
          <p:nvSpPr>
            <p:cNvPr id="98" name="Rechteck 97">
              <a:extLst>
                <a:ext uri="{FF2B5EF4-FFF2-40B4-BE49-F238E27FC236}">
                  <a16:creationId xmlns:a16="http://schemas.microsoft.com/office/drawing/2014/main" id="{6CDB26A3-3060-42CF-A7B2-BA1F56C34232}"/>
                </a:ext>
              </a:extLst>
            </p:cNvPr>
            <p:cNvSpPr/>
            <p:nvPr/>
          </p:nvSpPr>
          <p:spPr>
            <a:xfrm>
              <a:off x="6658323" y="3682500"/>
              <a:ext cx="523929" cy="19555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TextBox 14">
              <a:extLst>
                <a:ext uri="{FF2B5EF4-FFF2-40B4-BE49-F238E27FC236}">
                  <a16:creationId xmlns:a16="http://schemas.microsoft.com/office/drawing/2014/main" id="{8DC509EC-159B-471C-901C-03A9C60DFD72}"/>
                </a:ext>
              </a:extLst>
            </p:cNvPr>
            <p:cNvSpPr txBox="1"/>
            <p:nvPr/>
          </p:nvSpPr>
          <p:spPr>
            <a:xfrm rot="16200000">
              <a:off x="6004954" y="4621714"/>
              <a:ext cx="1736821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Particle rate [10</a:t>
              </a:r>
              <a:r>
                <a:rPr lang="en-US" sz="15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/s]</a:t>
              </a:r>
            </a:p>
          </p:txBody>
        </p:sp>
        <p:sp>
          <p:nvSpPr>
            <p:cNvPr id="95" name="TextBox 14">
              <a:extLst>
                <a:ext uri="{FF2B5EF4-FFF2-40B4-BE49-F238E27FC236}">
                  <a16:creationId xmlns:a16="http://schemas.microsoft.com/office/drawing/2014/main" id="{0059551C-2C65-49CE-AD1D-7BC2BA9EF860}"/>
                </a:ext>
              </a:extLst>
            </p:cNvPr>
            <p:cNvSpPr txBox="1"/>
            <p:nvPr/>
          </p:nvSpPr>
          <p:spPr>
            <a:xfrm>
              <a:off x="6981564" y="5491122"/>
              <a:ext cx="28245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96" name="TextBox 14">
              <a:extLst>
                <a:ext uri="{FF2B5EF4-FFF2-40B4-BE49-F238E27FC236}">
                  <a16:creationId xmlns:a16="http://schemas.microsoft.com/office/drawing/2014/main" id="{3378E013-7763-4D4D-8A5F-026ECE3EFE44}"/>
                </a:ext>
              </a:extLst>
            </p:cNvPr>
            <p:cNvSpPr txBox="1"/>
            <p:nvPr/>
          </p:nvSpPr>
          <p:spPr>
            <a:xfrm>
              <a:off x="6981564" y="4667980"/>
              <a:ext cx="28245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97" name="TextBox 14">
              <a:extLst>
                <a:ext uri="{FF2B5EF4-FFF2-40B4-BE49-F238E27FC236}">
                  <a16:creationId xmlns:a16="http://schemas.microsoft.com/office/drawing/2014/main" id="{3DB4FD29-AE91-47BB-B1E1-3205AA7B8B82}"/>
                </a:ext>
              </a:extLst>
            </p:cNvPr>
            <p:cNvSpPr txBox="1"/>
            <p:nvPr/>
          </p:nvSpPr>
          <p:spPr>
            <a:xfrm>
              <a:off x="6972387" y="3839694"/>
              <a:ext cx="28245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52771F18-E1D4-4E9F-8700-8B1CA2A5E4D2}"/>
                </a:ext>
              </a:extLst>
            </p:cNvPr>
            <p:cNvSpPr/>
            <p:nvPr/>
          </p:nvSpPr>
          <p:spPr>
            <a:xfrm>
              <a:off x="7294453" y="3583543"/>
              <a:ext cx="363410" cy="1460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0" name="Rectangle 6">
            <a:extLst>
              <a:ext uri="{FF2B5EF4-FFF2-40B4-BE49-F238E27FC236}">
                <a16:creationId xmlns:a16="http://schemas.microsoft.com/office/drawing/2014/main" id="{3645AA2B-279C-4BBB-9CE3-AEBEE657F3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1258" y="732075"/>
            <a:ext cx="6442235" cy="2339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GSI: Feedback plus improved Noise++:</a:t>
            </a:r>
          </a:p>
          <a:p>
            <a:pPr marL="285750" indent="-285750">
              <a:spcBef>
                <a:spcPts val="400"/>
              </a:spcBef>
              <a:buFont typeface="Symbol" panose="05050102010706020507" pitchFamily="18" charset="2"/>
              <a:buChar char="Þ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ignificant improvement for micro- &amp; macro spill </a:t>
            </a:r>
            <a:r>
              <a:rPr lang="en-US" sz="18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achieved</a:t>
            </a:r>
          </a:p>
          <a:p>
            <a:pPr marL="285750" indent="-285750">
              <a:spcBef>
                <a:spcPts val="400"/>
              </a:spcBef>
              <a:buFont typeface="Symbol" panose="05050102010706020507" pitchFamily="18" charset="2"/>
              <a:buChar char="Þ"/>
            </a:pPr>
            <a:r>
              <a:rPr lang="en-US" spc="-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Automated parameter optimization successfully </a:t>
            </a:r>
            <a:r>
              <a:rPr lang="en-US" b="1" spc="-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tested </a:t>
            </a:r>
            <a:endParaRPr lang="en-GB" b="1" spc="-1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pPr marL="285750" indent="-285750">
              <a:spcBef>
                <a:spcPts val="400"/>
              </a:spcBef>
              <a:buFont typeface="Symbol" panose="05050102010706020507" pitchFamily="18" charset="2"/>
              <a:buChar char="Þ"/>
            </a:pPr>
            <a:r>
              <a:rPr lang="en-GB" spc="-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In</a:t>
            </a:r>
            <a:r>
              <a:rPr lang="en-GB" b="1" spc="-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first operational stage </a:t>
            </a:r>
            <a:r>
              <a:rPr lang="en-GB" spc="-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at GSI now</a:t>
            </a:r>
          </a:p>
          <a:p>
            <a:pPr>
              <a:spcBef>
                <a:spcPts val="4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HIT: Feedback plus improved Phase Shift Keying BPSK:</a:t>
            </a:r>
          </a:p>
          <a:p>
            <a:pPr marL="285750" indent="-285750">
              <a:spcBef>
                <a:spcPts val="400"/>
              </a:spcBef>
              <a:buFont typeface="Symbol" panose="05050102010706020507" pitchFamily="18" charset="2"/>
              <a:buChar char="Þ"/>
            </a:pPr>
            <a:r>
              <a:rPr lang="en-GB" spc="-1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Comparable system at HIT in </a:t>
            </a:r>
            <a:r>
              <a:rPr lang="en-GB" b="1" spc="-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operation</a:t>
            </a:r>
            <a:endParaRPr lang="en-GB" spc="-1" dirty="0">
              <a:solidFill>
                <a:srgbClr val="333333"/>
              </a:solidFill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pPr>
              <a:spcBef>
                <a:spcPts val="400"/>
              </a:spcBef>
            </a:pPr>
            <a:r>
              <a:rPr lang="en-GB" spc="-1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     </a:t>
            </a:r>
            <a:r>
              <a:rPr lang="en-GB" sz="1600" spc="-1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However, less performant due medical device requirements  </a:t>
            </a: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5A1A4FA1-1573-4C20-9F15-82452BD0F5FB}"/>
              </a:ext>
            </a:extLst>
          </p:cNvPr>
          <p:cNvGrpSpPr/>
          <p:nvPr/>
        </p:nvGrpSpPr>
        <p:grpSpPr>
          <a:xfrm>
            <a:off x="6462932" y="3407453"/>
            <a:ext cx="4295949" cy="2557827"/>
            <a:chOff x="6786732" y="1111613"/>
            <a:chExt cx="4295949" cy="2557827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FE9F18B9-5AB1-4943-A2F3-C5AB14EAA3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894144" y="1111613"/>
              <a:ext cx="4098400" cy="2485133"/>
            </a:xfrm>
            <a:prstGeom prst="rect">
              <a:avLst/>
            </a:prstGeom>
          </p:spPr>
        </p:pic>
        <p:sp>
          <p:nvSpPr>
            <p:cNvPr id="162" name="Rectangle 6">
              <a:extLst>
                <a:ext uri="{FF2B5EF4-FFF2-40B4-BE49-F238E27FC236}">
                  <a16:creationId xmlns:a16="http://schemas.microsoft.com/office/drawing/2014/main" id="{99B7BBC2-2869-4FF3-82BA-C7E8EA7C08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6418" y="1667290"/>
              <a:ext cx="2376263" cy="55399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Automated optimization </a:t>
              </a:r>
            </a:p>
            <a:p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using </a:t>
              </a:r>
              <a:r>
                <a:rPr lang="en-US" sz="15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PyBOBYQA</a:t>
              </a:r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 algorithm</a:t>
              </a:r>
              <a:endParaRPr lang="en-US" sz="1500" spc="-1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endParaRPr>
            </a:p>
          </p:txBody>
        </p:sp>
        <p:sp>
          <p:nvSpPr>
            <p:cNvPr id="163" name="TextBox 14">
              <a:extLst>
                <a:ext uri="{FF2B5EF4-FFF2-40B4-BE49-F238E27FC236}">
                  <a16:creationId xmlns:a16="http://schemas.microsoft.com/office/drawing/2014/main" id="{8908EF1A-2A55-4866-A15F-1212667E81F1}"/>
                </a:ext>
              </a:extLst>
            </p:cNvPr>
            <p:cNvSpPr txBox="1"/>
            <p:nvPr/>
          </p:nvSpPr>
          <p:spPr>
            <a:xfrm>
              <a:off x="7688918" y="3346275"/>
              <a:ext cx="2913747" cy="3231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Steps (= required extraction cycles)</a:t>
              </a:r>
            </a:p>
          </p:txBody>
        </p:sp>
        <p:sp>
          <p:nvSpPr>
            <p:cNvPr id="164" name="TextBox 14">
              <a:extLst>
                <a:ext uri="{FF2B5EF4-FFF2-40B4-BE49-F238E27FC236}">
                  <a16:creationId xmlns:a16="http://schemas.microsoft.com/office/drawing/2014/main" id="{4DAABBEF-BF4B-4255-A7FE-D2DA82AFD19D}"/>
                </a:ext>
              </a:extLst>
            </p:cNvPr>
            <p:cNvSpPr txBox="1"/>
            <p:nvPr/>
          </p:nvSpPr>
          <p:spPr>
            <a:xfrm rot="16200000">
              <a:off x="5827591" y="2149885"/>
              <a:ext cx="2241447" cy="3231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coeff</a:t>
              </a:r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. of variance c</a:t>
              </a:r>
              <a:r>
                <a:rPr lang="en-US" sz="1500" baseline="-25000" dirty="0">
                  <a:latin typeface="Calibri" panose="020F0502020204030204" pitchFamily="34" charset="0"/>
                  <a:cs typeface="Calibri" panose="020F0502020204030204" pitchFamily="34" charset="0"/>
                </a:rPr>
                <a:t>v</a:t>
              </a:r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 @5ms</a:t>
              </a:r>
            </a:p>
          </p:txBody>
        </p:sp>
      </p:grpSp>
      <p:sp>
        <p:nvSpPr>
          <p:cNvPr id="31" name="Text Box 2">
            <a:extLst>
              <a:ext uri="{FF2B5EF4-FFF2-40B4-BE49-F238E27FC236}">
                <a16:creationId xmlns:a16="http://schemas.microsoft.com/office/drawing/2014/main" id="{B624D52B-C387-49CA-9288-F312546C7F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00" y="180000"/>
            <a:ext cx="11553147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Experiment: Extension for Control of Knock-out Excitation</a:t>
            </a:r>
          </a:p>
        </p:txBody>
      </p:sp>
      <p:grpSp>
        <p:nvGrpSpPr>
          <p:cNvPr id="32" name="Gruppieren 31">
            <a:extLst>
              <a:ext uri="{FF2B5EF4-FFF2-40B4-BE49-F238E27FC236}">
                <a16:creationId xmlns:a16="http://schemas.microsoft.com/office/drawing/2014/main" id="{FF257646-84F7-48F9-A4F8-3BB36DF171BA}"/>
              </a:ext>
            </a:extLst>
          </p:cNvPr>
          <p:cNvGrpSpPr/>
          <p:nvPr/>
        </p:nvGrpSpPr>
        <p:grpSpPr>
          <a:xfrm>
            <a:off x="4822684" y="2480067"/>
            <a:ext cx="995183" cy="856456"/>
            <a:chOff x="4767727" y="2480067"/>
            <a:chExt cx="995183" cy="856456"/>
          </a:xfrm>
        </p:grpSpPr>
        <p:pic>
          <p:nvPicPr>
            <p:cNvPr id="33" name="Grafik 32">
              <a:extLst>
                <a:ext uri="{FF2B5EF4-FFF2-40B4-BE49-F238E27FC236}">
                  <a16:creationId xmlns:a16="http://schemas.microsoft.com/office/drawing/2014/main" id="{6B3E06C0-2DE9-4693-8912-CAAD69616047}"/>
                </a:ext>
              </a:extLst>
            </p:cNvPr>
            <p:cNvPicPr/>
            <p:nvPr/>
          </p:nvPicPr>
          <p:blipFill>
            <a:blip r:embed="rId4"/>
            <a:stretch/>
          </p:blipFill>
          <p:spPr>
            <a:xfrm>
              <a:off x="4767727" y="3062650"/>
              <a:ext cx="995183" cy="273873"/>
            </a:xfrm>
            <a:prstGeom prst="rect">
              <a:avLst/>
            </a:prstGeom>
            <a:ln>
              <a:noFill/>
            </a:ln>
          </p:spPr>
        </p:pic>
        <p:pic>
          <p:nvPicPr>
            <p:cNvPr id="35" name="Grafik 34">
              <a:extLst>
                <a:ext uri="{FF2B5EF4-FFF2-40B4-BE49-F238E27FC236}">
                  <a16:creationId xmlns:a16="http://schemas.microsoft.com/office/drawing/2014/main" id="{15E8D014-0F10-471C-9385-753A99BB2FD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936684" y="2480067"/>
              <a:ext cx="604673" cy="59111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16511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roup 11">
            <a:extLst>
              <a:ext uri="{FF2B5EF4-FFF2-40B4-BE49-F238E27FC236}">
                <a16:creationId xmlns:a16="http://schemas.microsoft.com/office/drawing/2014/main" id="{9BC374DF-8040-4103-8B02-83EA64D82B8B}"/>
              </a:ext>
            </a:extLst>
          </p:cNvPr>
          <p:cNvGrpSpPr/>
          <p:nvPr/>
        </p:nvGrpSpPr>
        <p:grpSpPr>
          <a:xfrm>
            <a:off x="6328921" y="3717032"/>
            <a:ext cx="5383703" cy="2463798"/>
            <a:chOff x="19206866" y="27733591"/>
            <a:chExt cx="5383703" cy="2463798"/>
          </a:xfrm>
        </p:grpSpPr>
        <p:grpSp>
          <p:nvGrpSpPr>
            <p:cNvPr id="63" name="Gruppieren 62">
              <a:extLst>
                <a:ext uri="{FF2B5EF4-FFF2-40B4-BE49-F238E27FC236}">
                  <a16:creationId xmlns:a16="http://schemas.microsoft.com/office/drawing/2014/main" id="{607867B2-FB05-4C89-92DE-ADC1ABFFDE0D}"/>
                </a:ext>
              </a:extLst>
            </p:cNvPr>
            <p:cNvGrpSpPr/>
            <p:nvPr/>
          </p:nvGrpSpPr>
          <p:grpSpPr>
            <a:xfrm>
              <a:off x="19271773" y="27838541"/>
              <a:ext cx="5162865" cy="2280114"/>
              <a:chOff x="6600056" y="4162013"/>
              <a:chExt cx="5237898" cy="2024886"/>
            </a:xfrm>
          </p:grpSpPr>
          <p:sp>
            <p:nvSpPr>
              <p:cNvPr id="66" name="CustomShape 4">
                <a:extLst>
                  <a:ext uri="{FF2B5EF4-FFF2-40B4-BE49-F238E27FC236}">
                    <a16:creationId xmlns:a16="http://schemas.microsoft.com/office/drawing/2014/main" id="{2561AD28-32B3-4A42-843E-E455DE9FC004}"/>
                  </a:ext>
                </a:extLst>
              </p:cNvPr>
              <p:cNvSpPr/>
              <p:nvPr/>
            </p:nvSpPr>
            <p:spPr>
              <a:xfrm>
                <a:off x="11183389" y="4545880"/>
                <a:ext cx="561056" cy="1127693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67" name="CustomShape 5">
                <a:extLst>
                  <a:ext uri="{FF2B5EF4-FFF2-40B4-BE49-F238E27FC236}">
                    <a16:creationId xmlns:a16="http://schemas.microsoft.com/office/drawing/2014/main" id="{11EB905B-159B-48F8-95A6-699F2308645C}"/>
                  </a:ext>
                </a:extLst>
              </p:cNvPr>
              <p:cNvSpPr/>
              <p:nvPr/>
            </p:nvSpPr>
            <p:spPr>
              <a:xfrm>
                <a:off x="7933939" y="5450741"/>
                <a:ext cx="1145022" cy="736158"/>
              </a:xfrm>
              <a:prstGeom prst="rect">
                <a:avLst/>
              </a:prstGeom>
              <a:solidFill>
                <a:srgbClr val="99CCFF"/>
              </a:solidFill>
              <a:ln>
                <a:solidFill>
                  <a:srgbClr val="3465A4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 algn="ctr"/>
                <a:r>
                  <a:rPr lang="en-GB" sz="1600" b="1" spc="-1" dirty="0">
                    <a:latin typeface="Arial"/>
                  </a:rPr>
                  <a:t>USRP</a:t>
                </a:r>
                <a:endParaRPr lang="en-GB" sz="1600" spc="-1" dirty="0">
                  <a:latin typeface="Arial"/>
                </a:endParaRPr>
              </a:p>
              <a:p>
                <a:pPr algn="ctr"/>
                <a:r>
                  <a:rPr lang="en-GB" sz="1300" spc="-1" dirty="0">
                    <a:latin typeface="Arial"/>
                  </a:rPr>
                  <a:t>ADC/DAC with FPGA</a:t>
                </a:r>
              </a:p>
            </p:txBody>
          </p:sp>
          <p:sp>
            <p:nvSpPr>
              <p:cNvPr id="68" name="Line 6">
                <a:extLst>
                  <a:ext uri="{FF2B5EF4-FFF2-40B4-BE49-F238E27FC236}">
                    <a16:creationId xmlns:a16="http://schemas.microsoft.com/office/drawing/2014/main" id="{BFA8BDA4-559B-46A1-B65E-06E4461D364C}"/>
                  </a:ext>
                </a:extLst>
              </p:cNvPr>
              <p:cNvSpPr/>
              <p:nvPr/>
            </p:nvSpPr>
            <p:spPr>
              <a:xfrm>
                <a:off x="9078961" y="5634780"/>
                <a:ext cx="982316" cy="0"/>
              </a:xfrm>
              <a:prstGeom prst="line">
                <a:avLst/>
              </a:prstGeom>
              <a:ln w="18000">
                <a:solidFill>
                  <a:srgbClr val="3465A4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69" name="CustomShape 7">
                <a:extLst>
                  <a:ext uri="{FF2B5EF4-FFF2-40B4-BE49-F238E27FC236}">
                    <a16:creationId xmlns:a16="http://schemas.microsoft.com/office/drawing/2014/main" id="{B8BE3EC5-FE9B-436B-8CBF-286CF95EDDE6}"/>
                  </a:ext>
                </a:extLst>
              </p:cNvPr>
              <p:cNvSpPr/>
              <p:nvPr/>
            </p:nvSpPr>
            <p:spPr>
              <a:xfrm>
                <a:off x="7933939" y="4162013"/>
                <a:ext cx="1145022" cy="736158"/>
              </a:xfrm>
              <a:prstGeom prst="rect">
                <a:avLst/>
              </a:prstGeom>
              <a:solidFill>
                <a:srgbClr val="FF99FF"/>
              </a:solidFill>
              <a:ln>
                <a:solidFill>
                  <a:srgbClr val="3465A4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 algn="ctr"/>
                <a:r>
                  <a:rPr lang="en-GB" sz="1600" b="1" spc="-1" dirty="0">
                    <a:latin typeface="Arial"/>
                  </a:rPr>
                  <a:t>PC</a:t>
                </a:r>
                <a:endParaRPr lang="en-GB" sz="1600" spc="-1" dirty="0">
                  <a:latin typeface="Arial"/>
                </a:endParaRPr>
              </a:p>
              <a:p>
                <a:pPr algn="ctr"/>
                <a:r>
                  <a:rPr lang="en-GB" sz="1300" spc="-1" dirty="0">
                    <a:latin typeface="Arial"/>
                  </a:rPr>
                  <a:t>DSP with GNU Radio</a:t>
                </a:r>
              </a:p>
            </p:txBody>
          </p:sp>
          <p:sp>
            <p:nvSpPr>
              <p:cNvPr id="70" name="Line 8">
                <a:extLst>
                  <a:ext uri="{FF2B5EF4-FFF2-40B4-BE49-F238E27FC236}">
                    <a16:creationId xmlns:a16="http://schemas.microsoft.com/office/drawing/2014/main" id="{FA44F18F-4438-44CA-9CD1-9BF7DC731B05}"/>
                  </a:ext>
                </a:extLst>
              </p:cNvPr>
              <p:cNvSpPr/>
              <p:nvPr/>
            </p:nvSpPr>
            <p:spPr>
              <a:xfrm flipV="1">
                <a:off x="8315457" y="4898171"/>
                <a:ext cx="0" cy="552119"/>
              </a:xfrm>
              <a:prstGeom prst="line">
                <a:avLst/>
              </a:prstGeom>
              <a:ln w="18000">
                <a:solidFill>
                  <a:srgbClr val="3465A4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71" name="Line 9">
                <a:extLst>
                  <a:ext uri="{FF2B5EF4-FFF2-40B4-BE49-F238E27FC236}">
                    <a16:creationId xmlns:a16="http://schemas.microsoft.com/office/drawing/2014/main" id="{C7C8A721-BE77-41EB-AE2C-F76AF6232D55}"/>
                  </a:ext>
                </a:extLst>
              </p:cNvPr>
              <p:cNvSpPr/>
              <p:nvPr/>
            </p:nvSpPr>
            <p:spPr>
              <a:xfrm>
                <a:off x="8696976" y="4898171"/>
                <a:ext cx="0" cy="552119"/>
              </a:xfrm>
              <a:prstGeom prst="line">
                <a:avLst/>
              </a:prstGeom>
              <a:ln w="18000">
                <a:solidFill>
                  <a:srgbClr val="3465A4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72" name="Line 10">
                <a:extLst>
                  <a:ext uri="{FF2B5EF4-FFF2-40B4-BE49-F238E27FC236}">
                    <a16:creationId xmlns:a16="http://schemas.microsoft.com/office/drawing/2014/main" id="{C7ED2EA4-E7BE-4675-B580-D6063182FFE4}"/>
                  </a:ext>
                </a:extLst>
              </p:cNvPr>
              <p:cNvSpPr/>
              <p:nvPr/>
            </p:nvSpPr>
            <p:spPr>
              <a:xfrm>
                <a:off x="9078961" y="6021288"/>
                <a:ext cx="572277" cy="0"/>
              </a:xfrm>
              <a:prstGeom prst="line">
                <a:avLst/>
              </a:prstGeom>
              <a:ln w="18000">
                <a:solidFill>
                  <a:srgbClr val="3465A4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73" name="Line 11">
                <a:extLst>
                  <a:ext uri="{FF2B5EF4-FFF2-40B4-BE49-F238E27FC236}">
                    <a16:creationId xmlns:a16="http://schemas.microsoft.com/office/drawing/2014/main" id="{3625E03B-CCE7-479A-BF80-5464253BFEDB}"/>
                  </a:ext>
                </a:extLst>
              </p:cNvPr>
              <p:cNvSpPr/>
              <p:nvPr/>
            </p:nvSpPr>
            <p:spPr>
              <a:xfrm>
                <a:off x="7552421" y="5634780"/>
                <a:ext cx="381518" cy="0"/>
              </a:xfrm>
              <a:prstGeom prst="line">
                <a:avLst/>
              </a:prstGeom>
              <a:ln w="18000">
                <a:solidFill>
                  <a:srgbClr val="3465A4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74" name="Line 12">
                <a:extLst>
                  <a:ext uri="{FF2B5EF4-FFF2-40B4-BE49-F238E27FC236}">
                    <a16:creationId xmlns:a16="http://schemas.microsoft.com/office/drawing/2014/main" id="{250A04AB-8EC0-4E7E-AF1A-FC93CB6BECB0}"/>
                  </a:ext>
                </a:extLst>
              </p:cNvPr>
              <p:cNvSpPr/>
              <p:nvPr/>
            </p:nvSpPr>
            <p:spPr>
              <a:xfrm>
                <a:off x="7552421" y="6002859"/>
                <a:ext cx="381518" cy="0"/>
              </a:xfrm>
              <a:prstGeom prst="line">
                <a:avLst/>
              </a:prstGeom>
              <a:ln w="18000">
                <a:solidFill>
                  <a:srgbClr val="3465A4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75" name="Line 13">
                <a:extLst>
                  <a:ext uri="{FF2B5EF4-FFF2-40B4-BE49-F238E27FC236}">
                    <a16:creationId xmlns:a16="http://schemas.microsoft.com/office/drawing/2014/main" id="{545423BD-8B5F-43AF-928A-80BDCDCC4DE4}"/>
                  </a:ext>
                </a:extLst>
              </p:cNvPr>
              <p:cNvSpPr/>
              <p:nvPr/>
            </p:nvSpPr>
            <p:spPr>
              <a:xfrm>
                <a:off x="7552421" y="4671279"/>
                <a:ext cx="381518" cy="0"/>
              </a:xfrm>
              <a:prstGeom prst="line">
                <a:avLst/>
              </a:prstGeom>
              <a:ln w="18000">
                <a:solidFill>
                  <a:srgbClr val="3465A4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76" name="TextShape 14">
                <a:extLst>
                  <a:ext uri="{FF2B5EF4-FFF2-40B4-BE49-F238E27FC236}">
                    <a16:creationId xmlns:a16="http://schemas.microsoft.com/office/drawing/2014/main" id="{89C93E52-DB90-4F53-814C-9FA551110BF5}"/>
                  </a:ext>
                </a:extLst>
              </p:cNvPr>
              <p:cNvSpPr txBox="1"/>
              <p:nvPr/>
            </p:nvSpPr>
            <p:spPr>
              <a:xfrm>
                <a:off x="6788450" y="4517913"/>
                <a:ext cx="763036" cy="2909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r"/>
                <a:r>
                  <a:rPr lang="en-GB" sz="1400" spc="-1" dirty="0">
                    <a:latin typeface="Arial"/>
                  </a:rPr>
                  <a:t>control</a:t>
                </a:r>
              </a:p>
            </p:txBody>
          </p:sp>
          <p:sp>
            <p:nvSpPr>
              <p:cNvPr id="77" name="TextShape 15">
                <a:extLst>
                  <a:ext uri="{FF2B5EF4-FFF2-40B4-BE49-F238E27FC236}">
                    <a16:creationId xmlns:a16="http://schemas.microsoft.com/office/drawing/2014/main" id="{ED74594C-1859-4D77-B14C-74599D6F9040}"/>
                  </a:ext>
                </a:extLst>
              </p:cNvPr>
              <p:cNvSpPr txBox="1"/>
              <p:nvPr/>
            </p:nvSpPr>
            <p:spPr>
              <a:xfrm>
                <a:off x="6600056" y="5411948"/>
                <a:ext cx="951429" cy="34327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r"/>
                <a:r>
                  <a:rPr lang="en-GB" sz="1400" spc="-1" dirty="0">
                    <a:latin typeface="Arial"/>
                  </a:rPr>
                  <a:t>rev. freq.</a:t>
                </a:r>
              </a:p>
            </p:txBody>
          </p:sp>
          <p:sp>
            <p:nvSpPr>
              <p:cNvPr id="78" name="TextShape 16">
                <a:extLst>
                  <a:ext uri="{FF2B5EF4-FFF2-40B4-BE49-F238E27FC236}">
                    <a16:creationId xmlns:a16="http://schemas.microsoft.com/office/drawing/2014/main" id="{94C3E90B-AB8B-49FD-8CB8-FC20A4D303AB}"/>
                  </a:ext>
                </a:extLst>
              </p:cNvPr>
              <p:cNvSpPr txBox="1"/>
              <p:nvPr/>
            </p:nvSpPr>
            <p:spPr>
              <a:xfrm>
                <a:off x="6788450" y="5806190"/>
                <a:ext cx="763036" cy="2909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r"/>
                <a:r>
                  <a:rPr lang="en-GB" sz="1400" spc="-1" dirty="0">
                    <a:latin typeface="Arial"/>
                  </a:rPr>
                  <a:t>trigger</a:t>
                </a:r>
              </a:p>
            </p:txBody>
          </p:sp>
          <p:sp>
            <p:nvSpPr>
              <p:cNvPr id="79" name="TextShape 17">
                <a:extLst>
                  <a:ext uri="{FF2B5EF4-FFF2-40B4-BE49-F238E27FC236}">
                    <a16:creationId xmlns:a16="http://schemas.microsoft.com/office/drawing/2014/main" id="{034222C4-DC06-4891-BD08-89F449E07889}"/>
                  </a:ext>
                </a:extLst>
              </p:cNvPr>
              <p:cNvSpPr txBox="1"/>
              <p:nvPr/>
            </p:nvSpPr>
            <p:spPr>
              <a:xfrm>
                <a:off x="8959580" y="5661249"/>
                <a:ext cx="1168867" cy="2909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ctr"/>
                <a:r>
                  <a:rPr lang="en-GB" sz="1300" spc="-1" dirty="0">
                    <a:latin typeface="Arial"/>
                  </a:rPr>
                  <a:t>excitation</a:t>
                </a:r>
              </a:p>
              <a:p>
                <a:pPr algn="ctr"/>
                <a:r>
                  <a:rPr lang="en-GB" sz="1300" spc="-1" dirty="0">
                    <a:latin typeface="Arial"/>
                  </a:rPr>
                  <a:t>signals</a:t>
                </a:r>
              </a:p>
            </p:txBody>
          </p:sp>
          <p:sp>
            <p:nvSpPr>
              <p:cNvPr id="80" name="TextShape 18">
                <a:extLst>
                  <a:ext uri="{FF2B5EF4-FFF2-40B4-BE49-F238E27FC236}">
                    <a16:creationId xmlns:a16="http://schemas.microsoft.com/office/drawing/2014/main" id="{21ACAE0F-8274-4495-AB3F-AB9B3367C091}"/>
                  </a:ext>
                </a:extLst>
              </p:cNvPr>
              <p:cNvSpPr txBox="1"/>
              <p:nvPr/>
            </p:nvSpPr>
            <p:spPr>
              <a:xfrm rot="16200000">
                <a:off x="8229698" y="4983471"/>
                <a:ext cx="552570" cy="3815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ctr"/>
                <a:r>
                  <a:rPr lang="en-GB" sz="1400" spc="-1" dirty="0">
                    <a:latin typeface="Arial"/>
                  </a:rPr>
                  <a:t>data</a:t>
                </a:r>
              </a:p>
            </p:txBody>
          </p:sp>
          <p:grpSp>
            <p:nvGrpSpPr>
              <p:cNvPr id="81" name="Group 19">
                <a:extLst>
                  <a:ext uri="{FF2B5EF4-FFF2-40B4-BE49-F238E27FC236}">
                    <a16:creationId xmlns:a16="http://schemas.microsoft.com/office/drawing/2014/main" id="{96BDC024-276A-4D73-AA82-C22F831D481B}"/>
                  </a:ext>
                </a:extLst>
              </p:cNvPr>
              <p:cNvGrpSpPr/>
              <p:nvPr/>
            </p:nvGrpSpPr>
            <p:grpSpPr>
              <a:xfrm>
                <a:off x="11230143" y="4545880"/>
                <a:ext cx="467547" cy="1127693"/>
                <a:chOff x="8532000" y="3366360"/>
                <a:chExt cx="360000" cy="900000"/>
              </a:xfrm>
            </p:grpSpPr>
            <p:sp>
              <p:nvSpPr>
                <p:cNvPr id="106" name="Line 20">
                  <a:extLst>
                    <a:ext uri="{FF2B5EF4-FFF2-40B4-BE49-F238E27FC236}">
                      <a16:creationId xmlns:a16="http://schemas.microsoft.com/office/drawing/2014/main" id="{7BD71362-88E8-4151-B1D0-8B9A37B59253}"/>
                    </a:ext>
                  </a:extLst>
                </p:cNvPr>
                <p:cNvSpPr/>
                <p:nvPr/>
              </p:nvSpPr>
              <p:spPr>
                <a:xfrm>
                  <a:off x="8712000" y="3366360"/>
                  <a:ext cx="0" cy="900000"/>
                </a:xfrm>
                <a:prstGeom prst="line">
                  <a:avLst/>
                </a:prstGeom>
                <a:ln>
                  <a:solidFill>
                    <a:srgbClr val="C9211E"/>
                  </a:solidFill>
                  <a:prstDash val="sysDot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07" name="Line 21">
                  <a:extLst>
                    <a:ext uri="{FF2B5EF4-FFF2-40B4-BE49-F238E27FC236}">
                      <a16:creationId xmlns:a16="http://schemas.microsoft.com/office/drawing/2014/main" id="{8AA8B8D7-5629-4609-94CD-B3DCA62F2E0A}"/>
                    </a:ext>
                  </a:extLst>
                </p:cNvPr>
                <p:cNvSpPr/>
                <p:nvPr/>
              </p:nvSpPr>
              <p:spPr>
                <a:xfrm>
                  <a:off x="8532000" y="3600720"/>
                  <a:ext cx="360000" cy="0"/>
                </a:xfrm>
                <a:prstGeom prst="line">
                  <a:avLst/>
                </a:prstGeom>
                <a:ln w="18000">
                  <a:solidFill>
                    <a:srgbClr val="158466"/>
                  </a:solidFill>
                  <a:round/>
                  <a:tailEnd type="triangl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08" name="Line 22">
                  <a:extLst>
                    <a:ext uri="{FF2B5EF4-FFF2-40B4-BE49-F238E27FC236}">
                      <a16:creationId xmlns:a16="http://schemas.microsoft.com/office/drawing/2014/main" id="{9CA151CD-A86B-47D4-968C-2F027C76F790}"/>
                    </a:ext>
                  </a:extLst>
                </p:cNvPr>
                <p:cNvSpPr/>
                <p:nvPr/>
              </p:nvSpPr>
              <p:spPr>
                <a:xfrm>
                  <a:off x="8532000" y="3816720"/>
                  <a:ext cx="360000" cy="0"/>
                </a:xfrm>
                <a:prstGeom prst="line">
                  <a:avLst/>
                </a:prstGeom>
                <a:ln w="18000">
                  <a:solidFill>
                    <a:srgbClr val="158466"/>
                  </a:solidFill>
                  <a:round/>
                  <a:tailEnd type="triangl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09" name="Line 23">
                  <a:extLst>
                    <a:ext uri="{FF2B5EF4-FFF2-40B4-BE49-F238E27FC236}">
                      <a16:creationId xmlns:a16="http://schemas.microsoft.com/office/drawing/2014/main" id="{59C54544-BDC3-4FAF-90F7-32B84034B52A}"/>
                    </a:ext>
                  </a:extLst>
                </p:cNvPr>
                <p:cNvSpPr/>
                <p:nvPr/>
              </p:nvSpPr>
              <p:spPr>
                <a:xfrm>
                  <a:off x="8532000" y="4032720"/>
                  <a:ext cx="360000" cy="0"/>
                </a:xfrm>
                <a:prstGeom prst="line">
                  <a:avLst/>
                </a:prstGeom>
                <a:ln w="18000">
                  <a:solidFill>
                    <a:srgbClr val="158466"/>
                  </a:solidFill>
                  <a:round/>
                  <a:tailEnd type="triangl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10" name="CustomShape 24">
                  <a:extLst>
                    <a:ext uri="{FF2B5EF4-FFF2-40B4-BE49-F238E27FC236}">
                      <a16:creationId xmlns:a16="http://schemas.microsoft.com/office/drawing/2014/main" id="{9C3685DA-C956-45FE-9E4C-9A69B02E2BAB}"/>
                    </a:ext>
                  </a:extLst>
                </p:cNvPr>
                <p:cNvSpPr/>
                <p:nvPr/>
              </p:nvSpPr>
              <p:spPr>
                <a:xfrm>
                  <a:off x="8676000" y="3636360"/>
                  <a:ext cx="72000" cy="360000"/>
                </a:xfrm>
                <a:prstGeom prst="ellipse">
                  <a:avLst/>
                </a:prstGeom>
                <a:solidFill>
                  <a:srgbClr val="C9211E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11" name="Line 25">
                  <a:extLst>
                    <a:ext uri="{FF2B5EF4-FFF2-40B4-BE49-F238E27FC236}">
                      <a16:creationId xmlns:a16="http://schemas.microsoft.com/office/drawing/2014/main" id="{4D73AE72-D616-41E3-B29A-B3C6AF9F28A8}"/>
                    </a:ext>
                  </a:extLst>
                </p:cNvPr>
                <p:cNvSpPr/>
                <p:nvPr/>
              </p:nvSpPr>
              <p:spPr>
                <a:xfrm>
                  <a:off x="8532000" y="3456720"/>
                  <a:ext cx="0" cy="720000"/>
                </a:xfrm>
                <a:prstGeom prst="line">
                  <a:avLst/>
                </a:prstGeom>
                <a:ln w="3600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12" name="Line 26">
                  <a:extLst>
                    <a:ext uri="{FF2B5EF4-FFF2-40B4-BE49-F238E27FC236}">
                      <a16:creationId xmlns:a16="http://schemas.microsoft.com/office/drawing/2014/main" id="{4ACE388E-BB46-42AA-9B78-82C1E996CF68}"/>
                    </a:ext>
                  </a:extLst>
                </p:cNvPr>
                <p:cNvSpPr/>
                <p:nvPr/>
              </p:nvSpPr>
              <p:spPr>
                <a:xfrm>
                  <a:off x="8892000" y="3456720"/>
                  <a:ext cx="0" cy="720000"/>
                </a:xfrm>
                <a:prstGeom prst="line">
                  <a:avLst/>
                </a:prstGeom>
                <a:ln w="3600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  <p:grpSp>
            <p:nvGrpSpPr>
              <p:cNvPr id="82" name="Group 27">
                <a:extLst>
                  <a:ext uri="{FF2B5EF4-FFF2-40B4-BE49-F238E27FC236}">
                    <a16:creationId xmlns:a16="http://schemas.microsoft.com/office/drawing/2014/main" id="{1F8DE9A9-1488-4731-BA72-1C4CFC21E899}"/>
                  </a:ext>
                </a:extLst>
              </p:cNvPr>
              <p:cNvGrpSpPr/>
              <p:nvPr/>
            </p:nvGrpSpPr>
            <p:grpSpPr>
              <a:xfrm>
                <a:off x="10061277" y="5402476"/>
                <a:ext cx="1776677" cy="451979"/>
                <a:chOff x="7632000" y="4050000"/>
                <a:chExt cx="1368000" cy="360720"/>
              </a:xfrm>
            </p:grpSpPr>
            <p:sp>
              <p:nvSpPr>
                <p:cNvPr id="89" name="CustomShape 28">
                  <a:extLst>
                    <a:ext uri="{FF2B5EF4-FFF2-40B4-BE49-F238E27FC236}">
                      <a16:creationId xmlns:a16="http://schemas.microsoft.com/office/drawing/2014/main" id="{0DC0ED57-1D37-4820-9EE7-29631848AE8C}"/>
                    </a:ext>
                  </a:extLst>
                </p:cNvPr>
                <p:cNvSpPr/>
                <p:nvPr/>
              </p:nvSpPr>
              <p:spPr>
                <a:xfrm rot="5400000">
                  <a:off x="8082000" y="4068360"/>
                  <a:ext cx="180000" cy="14436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502" h="402">
                      <a:moveTo>
                        <a:pt x="250" y="0"/>
                      </a:moveTo>
                      <a:lnTo>
                        <a:pt x="501" y="401"/>
                      </a:lnTo>
                      <a:lnTo>
                        <a:pt x="0" y="401"/>
                      </a:lnTo>
                      <a:lnTo>
                        <a:pt x="250" y="0"/>
                      </a:lnTo>
                    </a:path>
                  </a:pathLst>
                </a:custGeom>
                <a:noFill/>
                <a:ln w="1800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grpSp>
              <p:nvGrpSpPr>
                <p:cNvPr id="90" name="Group 29">
                  <a:extLst>
                    <a:ext uri="{FF2B5EF4-FFF2-40B4-BE49-F238E27FC236}">
                      <a16:creationId xmlns:a16="http://schemas.microsoft.com/office/drawing/2014/main" id="{7F856E5C-A8F9-4BCD-BB46-AA8628BDA9F6}"/>
                    </a:ext>
                  </a:extLst>
                </p:cNvPr>
                <p:cNvGrpSpPr/>
                <p:nvPr/>
              </p:nvGrpSpPr>
              <p:grpSpPr>
                <a:xfrm>
                  <a:off x="7632000" y="4050000"/>
                  <a:ext cx="360000" cy="360000"/>
                  <a:chOff x="7632000" y="4050000"/>
                  <a:chExt cx="360000" cy="360000"/>
                </a:xfrm>
              </p:grpSpPr>
              <p:sp>
                <p:nvSpPr>
                  <p:cNvPr id="98" name="TextShape 30">
                    <a:extLst>
                      <a:ext uri="{FF2B5EF4-FFF2-40B4-BE49-F238E27FC236}">
                        <a16:creationId xmlns:a16="http://schemas.microsoft.com/office/drawing/2014/main" id="{DDFECE1F-E2A1-4619-A2F8-FF4405EE4F59}"/>
                      </a:ext>
                    </a:extLst>
                  </p:cNvPr>
                  <p:cNvSpPr txBox="1"/>
                  <p:nvPr/>
                </p:nvSpPr>
                <p:spPr>
                  <a:xfrm>
                    <a:off x="7812000" y="4140000"/>
                    <a:ext cx="180000" cy="180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lIns="0" tIns="0" rIns="0" bIns="0" anchor="ctr" anchorCtr="1">
                    <a:noAutofit/>
                  </a:bodyPr>
                  <a:lstStyle/>
                  <a:p>
                    <a:pPr algn="ctr"/>
                    <a:r>
                      <a:rPr lang="en-GB" sz="800" spc="-1" dirty="0">
                        <a:solidFill>
                          <a:srgbClr val="2A6099"/>
                        </a:solidFill>
                        <a:latin typeface="Arial"/>
                      </a:rPr>
                      <a:t>180°</a:t>
                    </a:r>
                    <a:endParaRPr lang="en-GB" sz="800" spc="-1" dirty="0">
                      <a:latin typeface="Arial"/>
                    </a:endParaRPr>
                  </a:p>
                </p:txBody>
              </p:sp>
              <p:grpSp>
                <p:nvGrpSpPr>
                  <p:cNvPr id="99" name="Group 31">
                    <a:extLst>
                      <a:ext uri="{FF2B5EF4-FFF2-40B4-BE49-F238E27FC236}">
                        <a16:creationId xmlns:a16="http://schemas.microsoft.com/office/drawing/2014/main" id="{DFFAFC17-41B3-4068-9CB7-4AA2F95F04DC}"/>
                      </a:ext>
                    </a:extLst>
                  </p:cNvPr>
                  <p:cNvGrpSpPr/>
                  <p:nvPr/>
                </p:nvGrpSpPr>
                <p:grpSpPr>
                  <a:xfrm>
                    <a:off x="7632000" y="4050000"/>
                    <a:ext cx="360000" cy="360000"/>
                    <a:chOff x="7632000" y="4050000"/>
                    <a:chExt cx="360000" cy="360000"/>
                  </a:xfrm>
                </p:grpSpPr>
                <p:sp>
                  <p:nvSpPr>
                    <p:cNvPr id="100" name="CustomShape 32">
                      <a:extLst>
                        <a:ext uri="{FF2B5EF4-FFF2-40B4-BE49-F238E27FC236}">
                          <a16:creationId xmlns:a16="http://schemas.microsoft.com/office/drawing/2014/main" id="{C2AF4F90-D11D-426B-AD0B-7D76B806F7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32000" y="4050000"/>
                      <a:ext cx="360000" cy="360000"/>
                    </a:xfrm>
                    <a:prstGeom prst="rect">
                      <a:avLst/>
                    </a:prstGeom>
                    <a:noFill/>
                    <a:ln w="18000">
                      <a:solidFill>
                        <a:srgbClr val="3465A4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  <p:sp>
                  <p:nvSpPr>
                    <p:cNvPr id="101" name="Line 33">
                      <a:extLst>
                        <a:ext uri="{FF2B5EF4-FFF2-40B4-BE49-F238E27FC236}">
                          <a16:creationId xmlns:a16="http://schemas.microsoft.com/office/drawing/2014/main" id="{294E2CD3-7165-4D10-8B13-792250B06D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32000" y="4230000"/>
                      <a:ext cx="90000" cy="0"/>
                    </a:xfrm>
                    <a:prstGeom prst="line">
                      <a:avLst/>
                    </a:prstGeom>
                    <a:ln w="18000" cap="rnd">
                      <a:solidFill>
                        <a:srgbClr val="3465A4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  <p:sp>
                  <p:nvSpPr>
                    <p:cNvPr id="102" name="Line 34">
                      <a:extLst>
                        <a:ext uri="{FF2B5EF4-FFF2-40B4-BE49-F238E27FC236}">
                          <a16:creationId xmlns:a16="http://schemas.microsoft.com/office/drawing/2014/main" id="{888F946D-CE5B-41D1-AF29-35420AFA61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02000" y="4320000"/>
                      <a:ext cx="90000" cy="0"/>
                    </a:xfrm>
                    <a:prstGeom prst="line">
                      <a:avLst/>
                    </a:prstGeom>
                    <a:ln w="18000" cap="rnd">
                      <a:solidFill>
                        <a:srgbClr val="3465A4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  <p:sp>
                  <p:nvSpPr>
                    <p:cNvPr id="103" name="Line 35">
                      <a:extLst>
                        <a:ext uri="{FF2B5EF4-FFF2-40B4-BE49-F238E27FC236}">
                          <a16:creationId xmlns:a16="http://schemas.microsoft.com/office/drawing/2014/main" id="{4412A404-DDEA-4644-B06A-0178E0D2DF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02000" y="4140000"/>
                      <a:ext cx="90000" cy="0"/>
                    </a:xfrm>
                    <a:prstGeom prst="line">
                      <a:avLst/>
                    </a:prstGeom>
                    <a:ln w="18000" cap="rnd">
                      <a:solidFill>
                        <a:srgbClr val="3465A4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  <p:sp>
                  <p:nvSpPr>
                    <p:cNvPr id="104" name="Line 36">
                      <a:extLst>
                        <a:ext uri="{FF2B5EF4-FFF2-40B4-BE49-F238E27FC236}">
                          <a16:creationId xmlns:a16="http://schemas.microsoft.com/office/drawing/2014/main" id="{7DF6CEBC-6728-4A6D-802E-C6AB0BAD1A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22000" y="4230000"/>
                      <a:ext cx="180000" cy="90000"/>
                    </a:xfrm>
                    <a:prstGeom prst="line">
                      <a:avLst/>
                    </a:prstGeom>
                    <a:ln w="18000" cap="rnd">
                      <a:solidFill>
                        <a:srgbClr val="3465A4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  <p:sp>
                  <p:nvSpPr>
                    <p:cNvPr id="105" name="Line 37">
                      <a:extLst>
                        <a:ext uri="{FF2B5EF4-FFF2-40B4-BE49-F238E27FC236}">
                          <a16:creationId xmlns:a16="http://schemas.microsoft.com/office/drawing/2014/main" id="{050F7B97-641E-474E-AF49-F0AD88046B58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7722000" y="4140000"/>
                      <a:ext cx="180000" cy="90000"/>
                    </a:xfrm>
                    <a:prstGeom prst="line">
                      <a:avLst/>
                    </a:prstGeom>
                    <a:ln w="18000" cap="rnd">
                      <a:solidFill>
                        <a:srgbClr val="3465A4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</p:grpSp>
            </p:grpSp>
            <p:sp>
              <p:nvSpPr>
                <p:cNvPr id="91" name="Line 38">
                  <a:extLst>
                    <a:ext uri="{FF2B5EF4-FFF2-40B4-BE49-F238E27FC236}">
                      <a16:creationId xmlns:a16="http://schemas.microsoft.com/office/drawing/2014/main" id="{2D5E0BDB-1C41-45C0-B9B6-F6CE89FB2C36}"/>
                    </a:ext>
                  </a:extLst>
                </p:cNvPr>
                <p:cNvSpPr/>
                <p:nvPr/>
              </p:nvSpPr>
              <p:spPr>
                <a:xfrm>
                  <a:off x="7992000" y="4140000"/>
                  <a:ext cx="108000" cy="0"/>
                </a:xfrm>
                <a:prstGeom prst="line">
                  <a:avLst/>
                </a:prstGeom>
                <a:ln w="1800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92" name="CustomShape 39">
                  <a:extLst>
                    <a:ext uri="{FF2B5EF4-FFF2-40B4-BE49-F238E27FC236}">
                      <a16:creationId xmlns:a16="http://schemas.microsoft.com/office/drawing/2014/main" id="{015BE5B2-36A3-4DC8-A5D6-D096EFDEDF30}"/>
                    </a:ext>
                  </a:extLst>
                </p:cNvPr>
                <p:cNvSpPr/>
                <p:nvPr/>
              </p:nvSpPr>
              <p:spPr>
                <a:xfrm rot="5400000">
                  <a:off x="8154000" y="4248360"/>
                  <a:ext cx="180000" cy="14436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502" h="402">
                      <a:moveTo>
                        <a:pt x="250" y="0"/>
                      </a:moveTo>
                      <a:lnTo>
                        <a:pt x="501" y="401"/>
                      </a:lnTo>
                      <a:lnTo>
                        <a:pt x="0" y="401"/>
                      </a:lnTo>
                      <a:lnTo>
                        <a:pt x="250" y="0"/>
                      </a:lnTo>
                    </a:path>
                  </a:pathLst>
                </a:custGeom>
                <a:noFill/>
                <a:ln w="1800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93" name="Line 40">
                  <a:extLst>
                    <a:ext uri="{FF2B5EF4-FFF2-40B4-BE49-F238E27FC236}">
                      <a16:creationId xmlns:a16="http://schemas.microsoft.com/office/drawing/2014/main" id="{2EEB55EF-4B2F-4130-958E-6698AA0EEAB0}"/>
                    </a:ext>
                  </a:extLst>
                </p:cNvPr>
                <p:cNvSpPr/>
                <p:nvPr/>
              </p:nvSpPr>
              <p:spPr>
                <a:xfrm>
                  <a:off x="7992000" y="4320000"/>
                  <a:ext cx="180000" cy="0"/>
                </a:xfrm>
                <a:prstGeom prst="line">
                  <a:avLst/>
                </a:prstGeom>
                <a:ln w="1800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94" name="Line 41">
                  <a:extLst>
                    <a:ext uri="{FF2B5EF4-FFF2-40B4-BE49-F238E27FC236}">
                      <a16:creationId xmlns:a16="http://schemas.microsoft.com/office/drawing/2014/main" id="{BE39E484-98F9-4B8A-A2B3-FFE90D6EFAC4}"/>
                    </a:ext>
                  </a:extLst>
                </p:cNvPr>
                <p:cNvSpPr/>
                <p:nvPr/>
              </p:nvSpPr>
              <p:spPr>
                <a:xfrm>
                  <a:off x="8244360" y="4140000"/>
                  <a:ext cx="287640" cy="0"/>
                </a:xfrm>
                <a:prstGeom prst="line">
                  <a:avLst/>
                </a:prstGeom>
                <a:ln w="1800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95" name="Line 42">
                  <a:extLst>
                    <a:ext uri="{FF2B5EF4-FFF2-40B4-BE49-F238E27FC236}">
                      <a16:creationId xmlns:a16="http://schemas.microsoft.com/office/drawing/2014/main" id="{D7EFF792-ED86-4919-98E3-6EA095C39140}"/>
                    </a:ext>
                  </a:extLst>
                </p:cNvPr>
                <p:cNvSpPr/>
                <p:nvPr/>
              </p:nvSpPr>
              <p:spPr>
                <a:xfrm>
                  <a:off x="8316360" y="4320000"/>
                  <a:ext cx="683640" cy="0"/>
                </a:xfrm>
                <a:prstGeom prst="line">
                  <a:avLst/>
                </a:prstGeom>
                <a:ln w="18000" cap="rnd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96" name="Line 43">
                  <a:extLst>
                    <a:ext uri="{FF2B5EF4-FFF2-40B4-BE49-F238E27FC236}">
                      <a16:creationId xmlns:a16="http://schemas.microsoft.com/office/drawing/2014/main" id="{05C62028-D033-4276-A414-D930F2841AF2}"/>
                    </a:ext>
                  </a:extLst>
                </p:cNvPr>
                <p:cNvSpPr/>
                <p:nvPr/>
              </p:nvSpPr>
              <p:spPr>
                <a:xfrm>
                  <a:off x="9000000" y="4140000"/>
                  <a:ext cx="0" cy="180000"/>
                </a:xfrm>
                <a:prstGeom prst="line">
                  <a:avLst/>
                </a:prstGeom>
                <a:ln w="18000" cap="rnd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97" name="Line 44">
                  <a:extLst>
                    <a:ext uri="{FF2B5EF4-FFF2-40B4-BE49-F238E27FC236}">
                      <a16:creationId xmlns:a16="http://schemas.microsoft.com/office/drawing/2014/main" id="{38CC7CAD-EA4C-4756-A386-EF00E2D056EE}"/>
                    </a:ext>
                  </a:extLst>
                </p:cNvPr>
                <p:cNvSpPr/>
                <p:nvPr/>
              </p:nvSpPr>
              <p:spPr>
                <a:xfrm>
                  <a:off x="8892000" y="4140000"/>
                  <a:ext cx="108000" cy="0"/>
                </a:xfrm>
                <a:prstGeom prst="line">
                  <a:avLst/>
                </a:prstGeom>
                <a:ln w="18000" cap="rnd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  <p:sp>
            <p:nvSpPr>
              <p:cNvPr id="83" name="TextShape 45">
                <a:extLst>
                  <a:ext uri="{FF2B5EF4-FFF2-40B4-BE49-F238E27FC236}">
                    <a16:creationId xmlns:a16="http://schemas.microsoft.com/office/drawing/2014/main" id="{DF667434-10E9-430E-BC91-2BCBAF054BE8}"/>
                  </a:ext>
                </a:extLst>
              </p:cNvPr>
              <p:cNvSpPr txBox="1"/>
              <p:nvPr/>
            </p:nvSpPr>
            <p:spPr>
              <a:xfrm>
                <a:off x="9702000" y="4914009"/>
                <a:ext cx="1504739" cy="46866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r"/>
                <a:r>
                  <a:rPr lang="en-GB" sz="1400" spc="-1" dirty="0" err="1">
                    <a:latin typeface="Arial"/>
                  </a:rPr>
                  <a:t>stripline</a:t>
                </a:r>
                <a:endParaRPr lang="en-GB" sz="1400" spc="-1" dirty="0">
                  <a:latin typeface="Arial"/>
                </a:endParaRPr>
              </a:p>
              <a:p>
                <a:pPr algn="r"/>
                <a:r>
                  <a:rPr lang="en-GB" sz="1400" spc="-1" dirty="0">
                    <a:latin typeface="Arial"/>
                  </a:rPr>
                  <a:t>kicker</a:t>
                </a:r>
              </a:p>
            </p:txBody>
          </p:sp>
          <p:sp>
            <p:nvSpPr>
              <p:cNvPr id="84" name="TextShape 17">
                <a:extLst>
                  <a:ext uri="{FF2B5EF4-FFF2-40B4-BE49-F238E27FC236}">
                    <a16:creationId xmlns:a16="http://schemas.microsoft.com/office/drawing/2014/main" id="{FF910858-0E34-43F6-9852-E1233AAC322B}"/>
                  </a:ext>
                </a:extLst>
              </p:cNvPr>
              <p:cNvSpPr txBox="1"/>
              <p:nvPr/>
            </p:nvSpPr>
            <p:spPr>
              <a:xfrm>
                <a:off x="9681650" y="5857386"/>
                <a:ext cx="1168867" cy="2909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ctr"/>
                <a:r>
                  <a:rPr lang="en-GB" sz="1300" spc="-1" dirty="0">
                    <a:latin typeface="Arial"/>
                  </a:rPr>
                  <a:t>180</a:t>
                </a:r>
                <a:r>
                  <a:rPr lang="en-GB" sz="1300" spc="-1" baseline="30000" dirty="0">
                    <a:latin typeface="Arial"/>
                  </a:rPr>
                  <a:t>0</a:t>
                </a:r>
                <a:r>
                  <a:rPr lang="en-GB" sz="1300" spc="-1" dirty="0">
                    <a:latin typeface="Arial"/>
                  </a:rPr>
                  <a:t> </a:t>
                </a:r>
                <a:r>
                  <a:rPr lang="en-GB" sz="1300" spc="-1" dirty="0" err="1">
                    <a:latin typeface="Arial"/>
                  </a:rPr>
                  <a:t>spitter</a:t>
                </a:r>
                <a:endParaRPr lang="en-GB" sz="1300" spc="-1" dirty="0">
                  <a:latin typeface="Arial"/>
                </a:endParaRPr>
              </a:p>
            </p:txBody>
          </p:sp>
          <p:sp>
            <p:nvSpPr>
              <p:cNvPr id="85" name="TextShape 17">
                <a:extLst>
                  <a:ext uri="{FF2B5EF4-FFF2-40B4-BE49-F238E27FC236}">
                    <a16:creationId xmlns:a16="http://schemas.microsoft.com/office/drawing/2014/main" id="{22B56D86-3CB5-4BB6-AEB9-235F56ACE3B0}"/>
                  </a:ext>
                </a:extLst>
              </p:cNvPr>
              <p:cNvSpPr txBox="1"/>
              <p:nvPr/>
            </p:nvSpPr>
            <p:spPr>
              <a:xfrm>
                <a:off x="10757054" y="5821711"/>
                <a:ext cx="678697" cy="2909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r>
                  <a:rPr lang="en-GB" sz="1300" spc="-1" dirty="0" err="1">
                    <a:latin typeface="Arial"/>
                  </a:rPr>
                  <a:t>ampl</a:t>
                </a:r>
                <a:r>
                  <a:rPr lang="en-GB" sz="1300" spc="-1" dirty="0">
                    <a:latin typeface="Arial"/>
                  </a:rPr>
                  <a:t>.</a:t>
                </a:r>
              </a:p>
            </p:txBody>
          </p:sp>
          <p:cxnSp>
            <p:nvCxnSpPr>
              <p:cNvPr id="86" name="Gerade Verbindung mit Pfeil 85">
                <a:extLst>
                  <a:ext uri="{FF2B5EF4-FFF2-40B4-BE49-F238E27FC236}">
                    <a16:creationId xmlns:a16="http://schemas.microsoft.com/office/drawing/2014/main" id="{81BF80FE-18F6-4389-84DE-372032A31E6E}"/>
                  </a:ext>
                </a:extLst>
              </p:cNvPr>
              <p:cNvCxnSpPr/>
              <p:nvPr/>
            </p:nvCxnSpPr>
            <p:spPr>
              <a:xfrm flipV="1">
                <a:off x="11456745" y="4365104"/>
                <a:ext cx="0" cy="443754"/>
              </a:xfrm>
              <a:prstGeom prst="straightConnector1">
                <a:avLst/>
              </a:prstGeom>
              <a:ln w="31750">
                <a:solidFill>
                  <a:srgbClr val="CC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TextShape 45">
                <a:extLst>
                  <a:ext uri="{FF2B5EF4-FFF2-40B4-BE49-F238E27FC236}">
                    <a16:creationId xmlns:a16="http://schemas.microsoft.com/office/drawing/2014/main" id="{F2AF2B75-A2A1-4A45-AD7E-01E676FDC446}"/>
                  </a:ext>
                </a:extLst>
              </p:cNvPr>
              <p:cNvSpPr txBox="1"/>
              <p:nvPr/>
            </p:nvSpPr>
            <p:spPr>
              <a:xfrm>
                <a:off x="10757054" y="4202610"/>
                <a:ext cx="706864" cy="46866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r"/>
                <a:r>
                  <a:rPr lang="en-GB" sz="1400" spc="-1" dirty="0">
                    <a:solidFill>
                      <a:srgbClr val="CC0000"/>
                    </a:solidFill>
                    <a:latin typeface="Arial"/>
                  </a:rPr>
                  <a:t>beam</a:t>
                </a:r>
              </a:p>
            </p:txBody>
          </p:sp>
          <p:pic>
            <p:nvPicPr>
              <p:cNvPr id="88" name="Grafik 87">
                <a:extLst>
                  <a:ext uri="{FF2B5EF4-FFF2-40B4-BE49-F238E27FC236}">
                    <a16:creationId xmlns:a16="http://schemas.microsoft.com/office/drawing/2014/main" id="{E88C4267-3DD0-49E2-AC51-1EB63CD022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lum bright="-20000" contrast="40000"/>
              </a:blip>
              <a:stretch>
                <a:fillRect/>
              </a:stretch>
            </p:blipFill>
            <p:spPr>
              <a:xfrm>
                <a:off x="9193353" y="4434521"/>
                <a:ext cx="1335472" cy="748674"/>
              </a:xfrm>
              <a:prstGeom prst="rect">
                <a:avLst/>
              </a:prstGeom>
            </p:spPr>
          </p:pic>
        </p:grpSp>
        <p:sp>
          <p:nvSpPr>
            <p:cNvPr id="64" name="Textfeld 336">
              <a:extLst>
                <a:ext uri="{FF2B5EF4-FFF2-40B4-BE49-F238E27FC236}">
                  <a16:creationId xmlns:a16="http://schemas.microsoft.com/office/drawing/2014/main" id="{049636D0-9097-4E36-8D54-52E58A047AC6}"/>
                </a:ext>
              </a:extLst>
            </p:cNvPr>
            <p:cNvSpPr txBox="1"/>
            <p:nvPr/>
          </p:nvSpPr>
          <p:spPr>
            <a:xfrm>
              <a:off x="21766522" y="27750768"/>
              <a:ext cx="202139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Signal chain</a:t>
              </a:r>
            </a:p>
          </p:txBody>
        </p:sp>
        <p:sp>
          <p:nvSpPr>
            <p:cNvPr id="65" name="Rectangle 9">
              <a:extLst>
                <a:ext uri="{FF2B5EF4-FFF2-40B4-BE49-F238E27FC236}">
                  <a16:creationId xmlns:a16="http://schemas.microsoft.com/office/drawing/2014/main" id="{0D472DED-F139-4458-B43B-E7DEEBA79196}"/>
                </a:ext>
              </a:extLst>
            </p:cNvPr>
            <p:cNvSpPr/>
            <p:nvPr/>
          </p:nvSpPr>
          <p:spPr>
            <a:xfrm>
              <a:off x="19206866" y="27733591"/>
              <a:ext cx="5383703" cy="246379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149845" y="684905"/>
            <a:ext cx="7602339" cy="166199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US" altLang="de-DE" sz="20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Technical development by company Barthel HF Technik plus GSI &amp; HIT</a:t>
            </a:r>
          </a:p>
          <a:p>
            <a:pPr>
              <a:spcBef>
                <a:spcPts val="3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Topic: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Technical realization for knock-out amplifier: 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High power required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(due to broadband exc. &amp; feedback)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Higher voltage by pure capacity load (instead 50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)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Immunity against reflection for capacitive load </a:t>
            </a:r>
          </a:p>
        </p:txBody>
      </p:sp>
      <p:sp>
        <p:nvSpPr>
          <p:cNvPr id="2" name="Ellipse 1"/>
          <p:cNvSpPr/>
          <p:nvPr/>
        </p:nvSpPr>
        <p:spPr>
          <a:xfrm>
            <a:off x="10130009" y="4920502"/>
            <a:ext cx="981846" cy="1198133"/>
          </a:xfrm>
          <a:prstGeom prst="ellipse">
            <a:avLst/>
          </a:prstGeom>
          <a:noFill/>
          <a:ln w="666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9794076"/>
              </p:ext>
            </p:extLst>
          </p:nvPr>
        </p:nvGraphicFramePr>
        <p:xfrm>
          <a:off x="246692" y="2486710"/>
          <a:ext cx="5677409" cy="291338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2330260">
                  <a:extLst>
                    <a:ext uri="{9D8B030D-6E8A-4147-A177-3AD203B41FA5}">
                      <a16:colId xmlns:a16="http://schemas.microsoft.com/office/drawing/2014/main" val="2575785873"/>
                    </a:ext>
                  </a:extLst>
                </a:gridCol>
                <a:gridCol w="1305560">
                  <a:extLst>
                    <a:ext uri="{9D8B030D-6E8A-4147-A177-3AD203B41FA5}">
                      <a16:colId xmlns:a16="http://schemas.microsoft.com/office/drawing/2014/main" val="1764118565"/>
                    </a:ext>
                  </a:extLst>
                </a:gridCol>
                <a:gridCol w="2041589">
                  <a:extLst>
                    <a:ext uri="{9D8B030D-6E8A-4147-A177-3AD203B41FA5}">
                      <a16:colId xmlns:a16="http://schemas.microsoft.com/office/drawing/2014/main" val="27496713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Achieved parameters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6600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Value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6600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Remark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66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83835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Frequency range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6600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 … 20 MHz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Broadband !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333893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Output power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6600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500 W 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Lager power 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383862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Gain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6600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56 … 58 dB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Flatness 2 dB !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957207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Input impedance 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6600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 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a:t>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905808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Input reflection VSWR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6600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1.2:1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02763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Output impedance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6600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 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a:t>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042280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Electrode capacitive load 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6600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 pF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 power  reflection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140433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Output reflection VSWR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6600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3:1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169918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Mechanics, cooling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6600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19" rack,</a:t>
                      </a:r>
                      <a:r>
                        <a:rPr lang="en-GB" sz="1600" baseline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air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55068549"/>
                  </a:ext>
                </a:extLst>
              </a:tr>
            </a:tbl>
          </a:graphicData>
        </a:graphic>
      </p:graphicFrame>
      <p:pic>
        <p:nvPicPr>
          <p:cNvPr id="21" name="Grafik 20">
            <a:extLst>
              <a:ext uri="{FF2B5EF4-FFF2-40B4-BE49-F238E27FC236}">
                <a16:creationId xmlns:a16="http://schemas.microsoft.com/office/drawing/2014/main" id="{C581D655-C37C-47B8-9D6A-040163F8F5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7271" y="1453408"/>
            <a:ext cx="2923094" cy="2192321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71CB8E41-53AD-43A6-9022-5F1CDDD9BCF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067" t="4779" r="1725" b="22345"/>
          <a:stretch/>
        </p:blipFill>
        <p:spPr>
          <a:xfrm>
            <a:off x="8571330" y="660118"/>
            <a:ext cx="3285310" cy="1760770"/>
          </a:xfrm>
          <a:prstGeom prst="rect">
            <a:avLst/>
          </a:prstGeom>
        </p:spPr>
      </p:pic>
      <p:sp>
        <p:nvSpPr>
          <p:cNvPr id="113" name="Text Box 2">
            <a:extLst>
              <a:ext uri="{FF2B5EF4-FFF2-40B4-BE49-F238E27FC236}">
                <a16:creationId xmlns:a16="http://schemas.microsoft.com/office/drawing/2014/main" id="{D6B21F9A-3C2A-4279-AF39-F80D0EB9C3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00" y="180000"/>
            <a:ext cx="11553147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 Power Amplifier (WG 2): Achievements</a:t>
            </a:r>
          </a:p>
        </p:txBody>
      </p:sp>
    </p:spTree>
    <p:extLst>
      <p:ext uri="{BB962C8B-B14F-4D97-AF65-F5344CB8AC3E}">
        <p14:creationId xmlns:p14="http://schemas.microsoft.com/office/powerpoint/2010/main" val="32397946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4"/>
              <p:cNvSpPr>
                <a:spLocks noChangeArrowheads="1"/>
              </p:cNvSpPr>
              <p:nvPr/>
            </p:nvSpPr>
            <p:spPr bwMode="auto">
              <a:xfrm>
                <a:off x="149845" y="1463350"/>
                <a:ext cx="7602339" cy="1315745"/>
              </a:xfrm>
              <a:prstGeom prst="rect">
                <a:avLst/>
              </a:prstGeom>
              <a:noFill/>
              <a:ln w="19050" algn="ctr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>
                  <a:spcBef>
                    <a:spcPts val="200"/>
                  </a:spcBef>
                </a:pPr>
                <a:r>
                  <a:rPr lang="en-US" altLang="de-DE" b="1" dirty="0">
                    <a:solidFill>
                      <a:srgbClr val="0080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Achievements:</a:t>
                </a:r>
              </a:p>
              <a:p>
                <a:pPr>
                  <a:spcBef>
                    <a:spcPts val="3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Gain: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57 dB reached for -30 … 0 dBm input,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𝑃</m:t>
                        </m:r>
                      </m:e>
                      <m:sub>
                        <m:r>
                          <a:rPr lang="de-DE" altLang="de-D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𝑚𝑎𝑥</m:t>
                        </m:r>
                      </m:sub>
                    </m:sSub>
                    <m:r>
                      <a:rPr lang="de-DE" altLang="de-DE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=500 </m:t>
                    </m:r>
                    <m:r>
                      <m:rPr>
                        <m:sty m:val="p"/>
                      </m:rPr>
                      <a:rPr lang="de-DE" altLang="de-DE" b="0" i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W</m:t>
                    </m:r>
                  </m:oMath>
                </a14:m>
                <a:endParaRPr lang="en-US" altLang="de-DE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spcBef>
                    <a:spcPts val="3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Gain flatness: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&lt; 2 dB for 0.1 … 20 MHz reached</a:t>
                </a:r>
              </a:p>
              <a:p>
                <a:pPr>
                  <a:spcBef>
                    <a:spcPts val="3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Reflection: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Special precautions successfully tested</a:t>
                </a:r>
              </a:p>
            </p:txBody>
          </p:sp>
        </mc:Choice>
        <mc:Fallback xmlns="">
          <p:sp>
            <p:nvSpPr>
              <p:cNvPr id="3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9845" y="1463350"/>
                <a:ext cx="7602339" cy="1315745"/>
              </a:xfrm>
              <a:prstGeom prst="rect">
                <a:avLst/>
              </a:prstGeom>
              <a:blipFill>
                <a:blip r:embed="rId2"/>
                <a:stretch>
                  <a:fillRect l="-722" t="-2315" b="-6481"/>
                </a:stretch>
              </a:blipFill>
              <a:ln w="19050" algn="ctr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4"/>
          <p:cNvSpPr>
            <a:spLocks noChangeArrowheads="1"/>
          </p:cNvSpPr>
          <p:nvPr/>
        </p:nvSpPr>
        <p:spPr bwMode="auto">
          <a:xfrm>
            <a:off x="206666" y="2958759"/>
            <a:ext cx="6362317" cy="166199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Status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Prototype delivered, now under test at HIT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de-DE" baseline="30000" dirty="0">
                <a:latin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amplifier produced in fall 2024 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Actual TRL 6; expected final TRL 7 (only TRL 6 promised) </a:t>
            </a:r>
          </a:p>
          <a:p>
            <a:pPr>
              <a:spcBef>
                <a:spcPts val="300"/>
              </a:spcBef>
            </a:pPr>
            <a:r>
              <a:rPr lang="en-US" altLang="de-DE" sz="2000" b="1" dirty="0">
                <a:solidFill>
                  <a:srgbClr val="339933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 Final milestone D5.3 for month 46 almost reached </a:t>
            </a:r>
            <a:endParaRPr lang="en-GB" sz="2000" dirty="0"/>
          </a:p>
        </p:txBody>
      </p:sp>
      <p:grpSp>
        <p:nvGrpSpPr>
          <p:cNvPr id="36" name="Gruppieren 35">
            <a:extLst>
              <a:ext uri="{FF2B5EF4-FFF2-40B4-BE49-F238E27FC236}">
                <a16:creationId xmlns:a16="http://schemas.microsoft.com/office/drawing/2014/main" id="{AD1A9466-CC11-47D9-98D5-6E80E5064175}"/>
              </a:ext>
            </a:extLst>
          </p:cNvPr>
          <p:cNvGrpSpPr/>
          <p:nvPr/>
        </p:nvGrpSpPr>
        <p:grpSpPr>
          <a:xfrm>
            <a:off x="6128036" y="980728"/>
            <a:ext cx="6053122" cy="2604004"/>
            <a:chOff x="6157174" y="500040"/>
            <a:chExt cx="6053122" cy="2604004"/>
          </a:xfrm>
        </p:grpSpPr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EBE4A725-2557-40D0-A6E5-8AA8C2CDA7D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9533"/>
            <a:stretch/>
          </p:blipFill>
          <p:spPr>
            <a:xfrm>
              <a:off x="6479150" y="834847"/>
              <a:ext cx="4983849" cy="2269197"/>
            </a:xfrm>
            <a:prstGeom prst="rect">
              <a:avLst/>
            </a:prstGeom>
          </p:spPr>
        </p:pic>
        <p:grpSp>
          <p:nvGrpSpPr>
            <p:cNvPr id="2" name="Gruppieren 1"/>
            <p:cNvGrpSpPr/>
            <p:nvPr/>
          </p:nvGrpSpPr>
          <p:grpSpPr>
            <a:xfrm>
              <a:off x="6157174" y="1083530"/>
              <a:ext cx="792088" cy="497269"/>
              <a:chOff x="7187797" y="1421803"/>
              <a:chExt cx="792088" cy="497269"/>
            </a:xfrm>
          </p:grpSpPr>
          <p:sp>
            <p:nvSpPr>
              <p:cNvPr id="25" name="Textfeld 24"/>
              <p:cNvSpPr txBox="1"/>
              <p:nvPr/>
            </p:nvSpPr>
            <p:spPr>
              <a:xfrm>
                <a:off x="7187797" y="1500599"/>
                <a:ext cx="7920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2dB</a:t>
                </a:r>
              </a:p>
            </p:txBody>
          </p:sp>
          <p:cxnSp>
            <p:nvCxnSpPr>
              <p:cNvPr id="26" name="Gerade Verbindung mit Pfeil 25"/>
              <p:cNvCxnSpPr>
                <a:cxnSpLocks/>
              </p:cNvCxnSpPr>
              <p:nvPr/>
            </p:nvCxnSpPr>
            <p:spPr>
              <a:xfrm>
                <a:off x="7846703" y="1421803"/>
                <a:ext cx="0" cy="497269"/>
              </a:xfrm>
              <a:prstGeom prst="straightConnector1">
                <a:avLst/>
              </a:prstGeom>
              <a:ln w="317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feld 31">
                  <a:extLst>
                    <a:ext uri="{FF2B5EF4-FFF2-40B4-BE49-F238E27FC236}">
                      <a16:creationId xmlns:a16="http://schemas.microsoft.com/office/drawing/2014/main" id="{A4689612-D938-4DED-9FD8-1F326196BF36}"/>
                    </a:ext>
                  </a:extLst>
                </p:cNvPr>
                <p:cNvSpPr txBox="1"/>
                <p:nvPr/>
              </p:nvSpPr>
              <p:spPr>
                <a:xfrm>
                  <a:off x="6628008" y="500040"/>
                  <a:ext cx="4663665" cy="47410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b="1" dirty="0">
                      <a:solidFill>
                        <a:srgbClr val="0000FF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Gain flatness: </a:t>
                  </a:r>
                  <a14:m>
                    <m:oMath xmlns:m="http://schemas.openxmlformats.org/officeDocument/2006/math">
                      <m:box>
                        <m:boxPr>
                          <m:ctrlPr>
                            <a:rPr lang="en-US" sz="16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boxPr>
                        <m:e>
                          <m:f>
                            <m:fPr>
                              <m:ctrlPr>
                                <a:rPr lang="en-US" sz="16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16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de-DE" sz="16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𝑜𝑢𝑡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60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16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de-DE" sz="16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𝑖𝑛</m:t>
                                  </m:r>
                                </m:sub>
                              </m:sSub>
                            </m:den>
                          </m:f>
                        </m:e>
                      </m:box>
                    </m:oMath>
                  </a14:m>
                  <a:r>
                    <a:rPr lang="en-US" sz="1600" dirty="0">
                      <a:solidFill>
                        <a:srgbClr val="0000FF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  versus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de-DE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𝑃</m:t>
                          </m:r>
                        </m:e>
                        <m:sub>
                          <m:r>
                            <a:rPr lang="de-DE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𝑖𝑛</m:t>
                          </m:r>
                        </m:sub>
                      </m:sSub>
                    </m:oMath>
                  </a14:m>
                  <a:r>
                    <a:rPr lang="en-US" sz="1600" dirty="0">
                      <a:solidFill>
                        <a:srgbClr val="0000FF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 for 0.1 … 20 MHz</a:t>
                  </a:r>
                </a:p>
              </p:txBody>
            </p:sp>
          </mc:Choice>
          <mc:Fallback xmlns="">
            <p:sp>
              <p:nvSpPr>
                <p:cNvPr id="32" name="Textfeld 31">
                  <a:extLst>
                    <a:ext uri="{FF2B5EF4-FFF2-40B4-BE49-F238E27FC236}">
                      <a16:creationId xmlns:a16="http://schemas.microsoft.com/office/drawing/2014/main" id="{A4689612-D938-4DED-9FD8-1F326196BF3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28008" y="500040"/>
                  <a:ext cx="4663665" cy="474104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3" name="Gerade Verbindung mit Pfeil 32">
              <a:extLst>
                <a:ext uri="{FF2B5EF4-FFF2-40B4-BE49-F238E27FC236}">
                  <a16:creationId xmlns:a16="http://schemas.microsoft.com/office/drawing/2014/main" id="{2BEA82EE-FB43-46D3-8735-EF93F3B03B2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158565" y="2237678"/>
              <a:ext cx="3617956" cy="2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feld 33">
              <a:extLst>
                <a:ext uri="{FF2B5EF4-FFF2-40B4-BE49-F238E27FC236}">
                  <a16:creationId xmlns:a16="http://schemas.microsoft.com/office/drawing/2014/main" id="{BCB23EEE-FD63-4AB1-90B7-74041A7E56CC}"/>
                </a:ext>
              </a:extLst>
            </p:cNvPr>
            <p:cNvSpPr txBox="1"/>
            <p:nvPr/>
          </p:nvSpPr>
          <p:spPr>
            <a:xfrm>
              <a:off x="8571498" y="1891443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Calibri" panose="020F0502020204030204" pitchFamily="34" charset="0"/>
                  <a:cs typeface="Calibri" panose="020F0502020204030204" pitchFamily="34" charset="0"/>
                </a:rPr>
                <a:t>30 dB</a:t>
              </a:r>
            </a:p>
          </p:txBody>
        </p:sp>
        <p:sp>
          <p:nvSpPr>
            <p:cNvPr id="35" name="Textfeld 34">
              <a:extLst>
                <a:ext uri="{FF2B5EF4-FFF2-40B4-BE49-F238E27FC236}">
                  <a16:creationId xmlns:a16="http://schemas.microsoft.com/office/drawing/2014/main" id="{CA41CF32-D3AE-4FBF-B311-A65272109CD7}"/>
                </a:ext>
              </a:extLst>
            </p:cNvPr>
            <p:cNvSpPr txBox="1"/>
            <p:nvPr/>
          </p:nvSpPr>
          <p:spPr>
            <a:xfrm>
              <a:off x="11071476" y="979505"/>
              <a:ext cx="113882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frequency </a:t>
              </a:r>
            </a:p>
            <a:p>
              <a:pPr algn="ctr"/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[MHz</a:t>
              </a:r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]</a:t>
              </a:r>
            </a:p>
          </p:txBody>
        </p:sp>
      </p:grpSp>
      <p:sp>
        <p:nvSpPr>
          <p:cNvPr id="39" name="Rectangle 4">
            <a:extLst>
              <a:ext uri="{FF2B5EF4-FFF2-40B4-BE49-F238E27FC236}">
                <a16:creationId xmlns:a16="http://schemas.microsoft.com/office/drawing/2014/main" id="{2DD6516D-7193-4205-BD4F-C49FA64293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845" y="684905"/>
            <a:ext cx="7602339" cy="715581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US" altLang="de-DE" sz="20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Technical development by company Barthel HF Technik plus GSI &amp; HIT</a:t>
            </a:r>
          </a:p>
          <a:p>
            <a:pPr>
              <a:spcBef>
                <a:spcPts val="3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Topic: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Technical realization for knock-out amplifier</a:t>
            </a:r>
          </a:p>
        </p:txBody>
      </p:sp>
      <p:grpSp>
        <p:nvGrpSpPr>
          <p:cNvPr id="40" name="Group 11">
            <a:extLst>
              <a:ext uri="{FF2B5EF4-FFF2-40B4-BE49-F238E27FC236}">
                <a16:creationId xmlns:a16="http://schemas.microsoft.com/office/drawing/2014/main" id="{F8A00C18-BD2E-4D21-867C-D3744DBF1995}"/>
              </a:ext>
            </a:extLst>
          </p:cNvPr>
          <p:cNvGrpSpPr/>
          <p:nvPr/>
        </p:nvGrpSpPr>
        <p:grpSpPr>
          <a:xfrm>
            <a:off x="6328921" y="3717032"/>
            <a:ext cx="5383703" cy="2463798"/>
            <a:chOff x="19206866" y="27733591"/>
            <a:chExt cx="5383703" cy="2463798"/>
          </a:xfrm>
        </p:grpSpPr>
        <p:grpSp>
          <p:nvGrpSpPr>
            <p:cNvPr id="41" name="Gruppieren 40">
              <a:extLst>
                <a:ext uri="{FF2B5EF4-FFF2-40B4-BE49-F238E27FC236}">
                  <a16:creationId xmlns:a16="http://schemas.microsoft.com/office/drawing/2014/main" id="{78C8126C-6468-447C-89EF-663D9C4858B4}"/>
                </a:ext>
              </a:extLst>
            </p:cNvPr>
            <p:cNvGrpSpPr/>
            <p:nvPr/>
          </p:nvGrpSpPr>
          <p:grpSpPr>
            <a:xfrm>
              <a:off x="19271773" y="27838541"/>
              <a:ext cx="5162865" cy="2280114"/>
              <a:chOff x="6600056" y="4162013"/>
              <a:chExt cx="5237898" cy="2024886"/>
            </a:xfrm>
          </p:grpSpPr>
          <p:sp>
            <p:nvSpPr>
              <p:cNvPr id="44" name="CustomShape 4">
                <a:extLst>
                  <a:ext uri="{FF2B5EF4-FFF2-40B4-BE49-F238E27FC236}">
                    <a16:creationId xmlns:a16="http://schemas.microsoft.com/office/drawing/2014/main" id="{65BEDB40-A58A-47DD-87CA-B7B8D03468A4}"/>
                  </a:ext>
                </a:extLst>
              </p:cNvPr>
              <p:cNvSpPr/>
              <p:nvPr/>
            </p:nvSpPr>
            <p:spPr>
              <a:xfrm>
                <a:off x="11183389" y="4545880"/>
                <a:ext cx="561056" cy="1127693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45" name="CustomShape 5">
                <a:extLst>
                  <a:ext uri="{FF2B5EF4-FFF2-40B4-BE49-F238E27FC236}">
                    <a16:creationId xmlns:a16="http://schemas.microsoft.com/office/drawing/2014/main" id="{31812C1F-8435-4662-BD5A-3ED37D9A9DA8}"/>
                  </a:ext>
                </a:extLst>
              </p:cNvPr>
              <p:cNvSpPr/>
              <p:nvPr/>
            </p:nvSpPr>
            <p:spPr>
              <a:xfrm>
                <a:off x="7933939" y="5450741"/>
                <a:ext cx="1145022" cy="736158"/>
              </a:xfrm>
              <a:prstGeom prst="rect">
                <a:avLst/>
              </a:prstGeom>
              <a:solidFill>
                <a:srgbClr val="99CCFF"/>
              </a:solidFill>
              <a:ln>
                <a:solidFill>
                  <a:srgbClr val="3465A4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 algn="ctr"/>
                <a:r>
                  <a:rPr lang="en-GB" sz="1600" b="1" spc="-1" dirty="0">
                    <a:latin typeface="Arial"/>
                  </a:rPr>
                  <a:t>USRP</a:t>
                </a:r>
                <a:endParaRPr lang="en-GB" sz="1600" spc="-1" dirty="0">
                  <a:latin typeface="Arial"/>
                </a:endParaRPr>
              </a:p>
              <a:p>
                <a:pPr algn="ctr"/>
                <a:r>
                  <a:rPr lang="en-GB" sz="1300" spc="-1" dirty="0">
                    <a:latin typeface="Arial"/>
                  </a:rPr>
                  <a:t>ADC/DAC with FPGA</a:t>
                </a:r>
              </a:p>
            </p:txBody>
          </p:sp>
          <p:sp>
            <p:nvSpPr>
              <p:cNvPr id="46" name="Line 6">
                <a:extLst>
                  <a:ext uri="{FF2B5EF4-FFF2-40B4-BE49-F238E27FC236}">
                    <a16:creationId xmlns:a16="http://schemas.microsoft.com/office/drawing/2014/main" id="{C6408171-D845-4729-AFEF-8CD6A166288B}"/>
                  </a:ext>
                </a:extLst>
              </p:cNvPr>
              <p:cNvSpPr/>
              <p:nvPr/>
            </p:nvSpPr>
            <p:spPr>
              <a:xfrm>
                <a:off x="9078961" y="5634780"/>
                <a:ext cx="982316" cy="0"/>
              </a:xfrm>
              <a:prstGeom prst="line">
                <a:avLst/>
              </a:prstGeom>
              <a:ln w="18000">
                <a:solidFill>
                  <a:srgbClr val="3465A4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47" name="CustomShape 7">
                <a:extLst>
                  <a:ext uri="{FF2B5EF4-FFF2-40B4-BE49-F238E27FC236}">
                    <a16:creationId xmlns:a16="http://schemas.microsoft.com/office/drawing/2014/main" id="{0B3E00A7-46FD-491C-8F45-1D3BA77E23F5}"/>
                  </a:ext>
                </a:extLst>
              </p:cNvPr>
              <p:cNvSpPr/>
              <p:nvPr/>
            </p:nvSpPr>
            <p:spPr>
              <a:xfrm>
                <a:off x="7933939" y="4162013"/>
                <a:ext cx="1145022" cy="736158"/>
              </a:xfrm>
              <a:prstGeom prst="rect">
                <a:avLst/>
              </a:prstGeom>
              <a:solidFill>
                <a:srgbClr val="FF99FF"/>
              </a:solidFill>
              <a:ln>
                <a:solidFill>
                  <a:srgbClr val="3465A4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 algn="ctr"/>
                <a:r>
                  <a:rPr lang="en-GB" sz="1600" b="1" spc="-1" dirty="0">
                    <a:latin typeface="Arial"/>
                  </a:rPr>
                  <a:t>PC</a:t>
                </a:r>
                <a:endParaRPr lang="en-GB" sz="1600" spc="-1" dirty="0">
                  <a:latin typeface="Arial"/>
                </a:endParaRPr>
              </a:p>
              <a:p>
                <a:pPr algn="ctr"/>
                <a:r>
                  <a:rPr lang="en-GB" sz="1300" spc="-1" dirty="0">
                    <a:latin typeface="Arial"/>
                  </a:rPr>
                  <a:t>DSP with GNU Radio</a:t>
                </a:r>
              </a:p>
            </p:txBody>
          </p:sp>
          <p:sp>
            <p:nvSpPr>
              <p:cNvPr id="48" name="Line 8">
                <a:extLst>
                  <a:ext uri="{FF2B5EF4-FFF2-40B4-BE49-F238E27FC236}">
                    <a16:creationId xmlns:a16="http://schemas.microsoft.com/office/drawing/2014/main" id="{08A84C45-9C78-4493-9CD4-4DF76EABCCC0}"/>
                  </a:ext>
                </a:extLst>
              </p:cNvPr>
              <p:cNvSpPr/>
              <p:nvPr/>
            </p:nvSpPr>
            <p:spPr>
              <a:xfrm flipV="1">
                <a:off x="8315457" y="4898171"/>
                <a:ext cx="0" cy="552119"/>
              </a:xfrm>
              <a:prstGeom prst="line">
                <a:avLst/>
              </a:prstGeom>
              <a:ln w="18000">
                <a:solidFill>
                  <a:srgbClr val="3465A4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49" name="Line 9">
                <a:extLst>
                  <a:ext uri="{FF2B5EF4-FFF2-40B4-BE49-F238E27FC236}">
                    <a16:creationId xmlns:a16="http://schemas.microsoft.com/office/drawing/2014/main" id="{F3F175E3-F51B-4543-ADBC-DFB7EF7055D1}"/>
                  </a:ext>
                </a:extLst>
              </p:cNvPr>
              <p:cNvSpPr/>
              <p:nvPr/>
            </p:nvSpPr>
            <p:spPr>
              <a:xfrm>
                <a:off x="8696976" y="4898171"/>
                <a:ext cx="0" cy="552119"/>
              </a:xfrm>
              <a:prstGeom prst="line">
                <a:avLst/>
              </a:prstGeom>
              <a:ln w="18000">
                <a:solidFill>
                  <a:srgbClr val="3465A4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50" name="Line 10">
                <a:extLst>
                  <a:ext uri="{FF2B5EF4-FFF2-40B4-BE49-F238E27FC236}">
                    <a16:creationId xmlns:a16="http://schemas.microsoft.com/office/drawing/2014/main" id="{7CFB10FA-ECC0-4201-A883-8A1DAC410AF7}"/>
                  </a:ext>
                </a:extLst>
              </p:cNvPr>
              <p:cNvSpPr/>
              <p:nvPr/>
            </p:nvSpPr>
            <p:spPr>
              <a:xfrm>
                <a:off x="9078961" y="6021288"/>
                <a:ext cx="572277" cy="0"/>
              </a:xfrm>
              <a:prstGeom prst="line">
                <a:avLst/>
              </a:prstGeom>
              <a:ln w="18000">
                <a:solidFill>
                  <a:srgbClr val="3465A4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51" name="Line 11">
                <a:extLst>
                  <a:ext uri="{FF2B5EF4-FFF2-40B4-BE49-F238E27FC236}">
                    <a16:creationId xmlns:a16="http://schemas.microsoft.com/office/drawing/2014/main" id="{9ED6E33F-63F2-4347-881D-13C050552781}"/>
                  </a:ext>
                </a:extLst>
              </p:cNvPr>
              <p:cNvSpPr/>
              <p:nvPr/>
            </p:nvSpPr>
            <p:spPr>
              <a:xfrm>
                <a:off x="7552421" y="5634780"/>
                <a:ext cx="381518" cy="0"/>
              </a:xfrm>
              <a:prstGeom prst="line">
                <a:avLst/>
              </a:prstGeom>
              <a:ln w="18000">
                <a:solidFill>
                  <a:srgbClr val="3465A4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52" name="Line 12">
                <a:extLst>
                  <a:ext uri="{FF2B5EF4-FFF2-40B4-BE49-F238E27FC236}">
                    <a16:creationId xmlns:a16="http://schemas.microsoft.com/office/drawing/2014/main" id="{5B1B9155-6893-477E-9D58-AB32E52B983C}"/>
                  </a:ext>
                </a:extLst>
              </p:cNvPr>
              <p:cNvSpPr/>
              <p:nvPr/>
            </p:nvSpPr>
            <p:spPr>
              <a:xfrm>
                <a:off x="7552421" y="6002859"/>
                <a:ext cx="381518" cy="0"/>
              </a:xfrm>
              <a:prstGeom prst="line">
                <a:avLst/>
              </a:prstGeom>
              <a:ln w="18000">
                <a:solidFill>
                  <a:srgbClr val="3465A4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53" name="Line 13">
                <a:extLst>
                  <a:ext uri="{FF2B5EF4-FFF2-40B4-BE49-F238E27FC236}">
                    <a16:creationId xmlns:a16="http://schemas.microsoft.com/office/drawing/2014/main" id="{E7940962-A971-4F47-A68A-A903109E5B78}"/>
                  </a:ext>
                </a:extLst>
              </p:cNvPr>
              <p:cNvSpPr/>
              <p:nvPr/>
            </p:nvSpPr>
            <p:spPr>
              <a:xfrm>
                <a:off x="7552421" y="4671279"/>
                <a:ext cx="381518" cy="0"/>
              </a:xfrm>
              <a:prstGeom prst="line">
                <a:avLst/>
              </a:prstGeom>
              <a:ln w="18000">
                <a:solidFill>
                  <a:srgbClr val="3465A4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54" name="TextShape 14">
                <a:extLst>
                  <a:ext uri="{FF2B5EF4-FFF2-40B4-BE49-F238E27FC236}">
                    <a16:creationId xmlns:a16="http://schemas.microsoft.com/office/drawing/2014/main" id="{7CED22A5-7376-4FA6-ACC0-7AC5E0809D07}"/>
                  </a:ext>
                </a:extLst>
              </p:cNvPr>
              <p:cNvSpPr txBox="1"/>
              <p:nvPr/>
            </p:nvSpPr>
            <p:spPr>
              <a:xfrm>
                <a:off x="6788450" y="4517913"/>
                <a:ext cx="763036" cy="2909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r"/>
                <a:r>
                  <a:rPr lang="en-GB" sz="1400" spc="-1" dirty="0">
                    <a:latin typeface="Arial"/>
                  </a:rPr>
                  <a:t>control</a:t>
                </a:r>
              </a:p>
            </p:txBody>
          </p:sp>
          <p:sp>
            <p:nvSpPr>
              <p:cNvPr id="55" name="TextShape 15">
                <a:extLst>
                  <a:ext uri="{FF2B5EF4-FFF2-40B4-BE49-F238E27FC236}">
                    <a16:creationId xmlns:a16="http://schemas.microsoft.com/office/drawing/2014/main" id="{51041BC6-A42C-4802-99CD-30FE3DF1A64E}"/>
                  </a:ext>
                </a:extLst>
              </p:cNvPr>
              <p:cNvSpPr txBox="1"/>
              <p:nvPr/>
            </p:nvSpPr>
            <p:spPr>
              <a:xfrm>
                <a:off x="6600056" y="5411948"/>
                <a:ext cx="951429" cy="34327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r"/>
                <a:r>
                  <a:rPr lang="en-GB" sz="1400" spc="-1" dirty="0">
                    <a:latin typeface="Arial"/>
                  </a:rPr>
                  <a:t>rev. freq.</a:t>
                </a:r>
              </a:p>
            </p:txBody>
          </p:sp>
          <p:sp>
            <p:nvSpPr>
              <p:cNvPr id="56" name="TextShape 16">
                <a:extLst>
                  <a:ext uri="{FF2B5EF4-FFF2-40B4-BE49-F238E27FC236}">
                    <a16:creationId xmlns:a16="http://schemas.microsoft.com/office/drawing/2014/main" id="{4823914F-A2A7-4C35-B8D5-DF15C9564BC8}"/>
                  </a:ext>
                </a:extLst>
              </p:cNvPr>
              <p:cNvSpPr txBox="1"/>
              <p:nvPr/>
            </p:nvSpPr>
            <p:spPr>
              <a:xfrm>
                <a:off x="6788450" y="5806190"/>
                <a:ext cx="763036" cy="2909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r"/>
                <a:r>
                  <a:rPr lang="en-GB" sz="1400" spc="-1" dirty="0">
                    <a:latin typeface="Arial"/>
                  </a:rPr>
                  <a:t>trigger</a:t>
                </a:r>
              </a:p>
            </p:txBody>
          </p:sp>
          <p:sp>
            <p:nvSpPr>
              <p:cNvPr id="57" name="TextShape 17">
                <a:extLst>
                  <a:ext uri="{FF2B5EF4-FFF2-40B4-BE49-F238E27FC236}">
                    <a16:creationId xmlns:a16="http://schemas.microsoft.com/office/drawing/2014/main" id="{92328BC7-CEF1-44BC-B55D-351DCA8A918C}"/>
                  </a:ext>
                </a:extLst>
              </p:cNvPr>
              <p:cNvSpPr txBox="1"/>
              <p:nvPr/>
            </p:nvSpPr>
            <p:spPr>
              <a:xfrm>
                <a:off x="8959580" y="5661249"/>
                <a:ext cx="1168867" cy="2909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ctr"/>
                <a:r>
                  <a:rPr lang="en-GB" sz="1300" spc="-1" dirty="0">
                    <a:latin typeface="Arial"/>
                  </a:rPr>
                  <a:t>excitation</a:t>
                </a:r>
              </a:p>
              <a:p>
                <a:pPr algn="ctr"/>
                <a:r>
                  <a:rPr lang="en-GB" sz="1300" spc="-1" dirty="0">
                    <a:latin typeface="Arial"/>
                  </a:rPr>
                  <a:t>signals</a:t>
                </a:r>
              </a:p>
            </p:txBody>
          </p:sp>
          <p:sp>
            <p:nvSpPr>
              <p:cNvPr id="58" name="TextShape 18">
                <a:extLst>
                  <a:ext uri="{FF2B5EF4-FFF2-40B4-BE49-F238E27FC236}">
                    <a16:creationId xmlns:a16="http://schemas.microsoft.com/office/drawing/2014/main" id="{65EB14E2-30C8-4215-9B7D-AAEA8576EB38}"/>
                  </a:ext>
                </a:extLst>
              </p:cNvPr>
              <p:cNvSpPr txBox="1"/>
              <p:nvPr/>
            </p:nvSpPr>
            <p:spPr>
              <a:xfrm rot="16200000">
                <a:off x="8229698" y="4983471"/>
                <a:ext cx="552570" cy="3815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ctr"/>
                <a:r>
                  <a:rPr lang="en-GB" sz="1400" spc="-1" dirty="0">
                    <a:latin typeface="Arial"/>
                  </a:rPr>
                  <a:t>data</a:t>
                </a:r>
              </a:p>
            </p:txBody>
          </p:sp>
          <p:grpSp>
            <p:nvGrpSpPr>
              <p:cNvPr id="59" name="Group 19">
                <a:extLst>
                  <a:ext uri="{FF2B5EF4-FFF2-40B4-BE49-F238E27FC236}">
                    <a16:creationId xmlns:a16="http://schemas.microsoft.com/office/drawing/2014/main" id="{53E0229E-11FA-4DDF-AD94-1225645746A2}"/>
                  </a:ext>
                </a:extLst>
              </p:cNvPr>
              <p:cNvGrpSpPr/>
              <p:nvPr/>
            </p:nvGrpSpPr>
            <p:grpSpPr>
              <a:xfrm>
                <a:off x="11230143" y="4545880"/>
                <a:ext cx="467547" cy="1127693"/>
                <a:chOff x="8532000" y="3366360"/>
                <a:chExt cx="360000" cy="900000"/>
              </a:xfrm>
            </p:grpSpPr>
            <p:sp>
              <p:nvSpPr>
                <p:cNvPr id="84" name="Line 20">
                  <a:extLst>
                    <a:ext uri="{FF2B5EF4-FFF2-40B4-BE49-F238E27FC236}">
                      <a16:creationId xmlns:a16="http://schemas.microsoft.com/office/drawing/2014/main" id="{CA1F0FAA-30D1-4490-BF56-BD3EE4C513A9}"/>
                    </a:ext>
                  </a:extLst>
                </p:cNvPr>
                <p:cNvSpPr/>
                <p:nvPr/>
              </p:nvSpPr>
              <p:spPr>
                <a:xfrm>
                  <a:off x="8712000" y="3366360"/>
                  <a:ext cx="0" cy="900000"/>
                </a:xfrm>
                <a:prstGeom prst="line">
                  <a:avLst/>
                </a:prstGeom>
                <a:ln>
                  <a:solidFill>
                    <a:srgbClr val="C9211E"/>
                  </a:solidFill>
                  <a:prstDash val="sysDot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85" name="Line 21">
                  <a:extLst>
                    <a:ext uri="{FF2B5EF4-FFF2-40B4-BE49-F238E27FC236}">
                      <a16:creationId xmlns:a16="http://schemas.microsoft.com/office/drawing/2014/main" id="{A807C885-0926-4C8F-9BA7-BE1DFF4E7F94}"/>
                    </a:ext>
                  </a:extLst>
                </p:cNvPr>
                <p:cNvSpPr/>
                <p:nvPr/>
              </p:nvSpPr>
              <p:spPr>
                <a:xfrm>
                  <a:off x="8532000" y="3600720"/>
                  <a:ext cx="360000" cy="0"/>
                </a:xfrm>
                <a:prstGeom prst="line">
                  <a:avLst/>
                </a:prstGeom>
                <a:ln w="18000">
                  <a:solidFill>
                    <a:srgbClr val="158466"/>
                  </a:solidFill>
                  <a:round/>
                  <a:tailEnd type="triangl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86" name="Line 22">
                  <a:extLst>
                    <a:ext uri="{FF2B5EF4-FFF2-40B4-BE49-F238E27FC236}">
                      <a16:creationId xmlns:a16="http://schemas.microsoft.com/office/drawing/2014/main" id="{E3620D19-51B1-46AD-B35F-690F429743A6}"/>
                    </a:ext>
                  </a:extLst>
                </p:cNvPr>
                <p:cNvSpPr/>
                <p:nvPr/>
              </p:nvSpPr>
              <p:spPr>
                <a:xfrm>
                  <a:off x="8532000" y="3816720"/>
                  <a:ext cx="360000" cy="0"/>
                </a:xfrm>
                <a:prstGeom prst="line">
                  <a:avLst/>
                </a:prstGeom>
                <a:ln w="18000">
                  <a:solidFill>
                    <a:srgbClr val="158466"/>
                  </a:solidFill>
                  <a:round/>
                  <a:tailEnd type="triangl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87" name="Line 23">
                  <a:extLst>
                    <a:ext uri="{FF2B5EF4-FFF2-40B4-BE49-F238E27FC236}">
                      <a16:creationId xmlns:a16="http://schemas.microsoft.com/office/drawing/2014/main" id="{B3689581-EEB3-43BA-B7F5-8B462A59335B}"/>
                    </a:ext>
                  </a:extLst>
                </p:cNvPr>
                <p:cNvSpPr/>
                <p:nvPr/>
              </p:nvSpPr>
              <p:spPr>
                <a:xfrm>
                  <a:off x="8532000" y="4032720"/>
                  <a:ext cx="360000" cy="0"/>
                </a:xfrm>
                <a:prstGeom prst="line">
                  <a:avLst/>
                </a:prstGeom>
                <a:ln w="18000">
                  <a:solidFill>
                    <a:srgbClr val="158466"/>
                  </a:solidFill>
                  <a:round/>
                  <a:tailEnd type="triangl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88" name="CustomShape 24">
                  <a:extLst>
                    <a:ext uri="{FF2B5EF4-FFF2-40B4-BE49-F238E27FC236}">
                      <a16:creationId xmlns:a16="http://schemas.microsoft.com/office/drawing/2014/main" id="{7ABFE585-9E23-4926-8E4A-9A0DD3CB4EB7}"/>
                    </a:ext>
                  </a:extLst>
                </p:cNvPr>
                <p:cNvSpPr/>
                <p:nvPr/>
              </p:nvSpPr>
              <p:spPr>
                <a:xfrm>
                  <a:off x="8676000" y="3636360"/>
                  <a:ext cx="72000" cy="360000"/>
                </a:xfrm>
                <a:prstGeom prst="ellipse">
                  <a:avLst/>
                </a:prstGeom>
                <a:solidFill>
                  <a:srgbClr val="C9211E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89" name="Line 25">
                  <a:extLst>
                    <a:ext uri="{FF2B5EF4-FFF2-40B4-BE49-F238E27FC236}">
                      <a16:creationId xmlns:a16="http://schemas.microsoft.com/office/drawing/2014/main" id="{C0D20B17-C557-4BD6-890F-E4D7D7DB0B19}"/>
                    </a:ext>
                  </a:extLst>
                </p:cNvPr>
                <p:cNvSpPr/>
                <p:nvPr/>
              </p:nvSpPr>
              <p:spPr>
                <a:xfrm>
                  <a:off x="8532000" y="3456720"/>
                  <a:ext cx="0" cy="720000"/>
                </a:xfrm>
                <a:prstGeom prst="line">
                  <a:avLst/>
                </a:prstGeom>
                <a:ln w="3600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90" name="Line 26">
                  <a:extLst>
                    <a:ext uri="{FF2B5EF4-FFF2-40B4-BE49-F238E27FC236}">
                      <a16:creationId xmlns:a16="http://schemas.microsoft.com/office/drawing/2014/main" id="{92E14496-0A95-41BD-A7AF-3756ED02E332}"/>
                    </a:ext>
                  </a:extLst>
                </p:cNvPr>
                <p:cNvSpPr/>
                <p:nvPr/>
              </p:nvSpPr>
              <p:spPr>
                <a:xfrm>
                  <a:off x="8892000" y="3456720"/>
                  <a:ext cx="0" cy="720000"/>
                </a:xfrm>
                <a:prstGeom prst="line">
                  <a:avLst/>
                </a:prstGeom>
                <a:ln w="3600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  <p:grpSp>
            <p:nvGrpSpPr>
              <p:cNvPr id="60" name="Group 27">
                <a:extLst>
                  <a:ext uri="{FF2B5EF4-FFF2-40B4-BE49-F238E27FC236}">
                    <a16:creationId xmlns:a16="http://schemas.microsoft.com/office/drawing/2014/main" id="{B4F79EC4-338C-444A-8BE4-6A52E21AA99A}"/>
                  </a:ext>
                </a:extLst>
              </p:cNvPr>
              <p:cNvGrpSpPr/>
              <p:nvPr/>
            </p:nvGrpSpPr>
            <p:grpSpPr>
              <a:xfrm>
                <a:off x="10061277" y="5402476"/>
                <a:ext cx="1776677" cy="451979"/>
                <a:chOff x="7632000" y="4050000"/>
                <a:chExt cx="1368000" cy="360720"/>
              </a:xfrm>
            </p:grpSpPr>
            <p:sp>
              <p:nvSpPr>
                <p:cNvPr id="67" name="CustomShape 28">
                  <a:extLst>
                    <a:ext uri="{FF2B5EF4-FFF2-40B4-BE49-F238E27FC236}">
                      <a16:creationId xmlns:a16="http://schemas.microsoft.com/office/drawing/2014/main" id="{A7AA6933-93F8-4BDF-89C5-5A7363E100EC}"/>
                    </a:ext>
                  </a:extLst>
                </p:cNvPr>
                <p:cNvSpPr/>
                <p:nvPr/>
              </p:nvSpPr>
              <p:spPr>
                <a:xfrm rot="5400000">
                  <a:off x="8082000" y="4068360"/>
                  <a:ext cx="180000" cy="14436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502" h="402">
                      <a:moveTo>
                        <a:pt x="250" y="0"/>
                      </a:moveTo>
                      <a:lnTo>
                        <a:pt x="501" y="401"/>
                      </a:lnTo>
                      <a:lnTo>
                        <a:pt x="0" y="401"/>
                      </a:lnTo>
                      <a:lnTo>
                        <a:pt x="250" y="0"/>
                      </a:lnTo>
                    </a:path>
                  </a:pathLst>
                </a:custGeom>
                <a:noFill/>
                <a:ln w="1800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grpSp>
              <p:nvGrpSpPr>
                <p:cNvPr id="68" name="Group 29">
                  <a:extLst>
                    <a:ext uri="{FF2B5EF4-FFF2-40B4-BE49-F238E27FC236}">
                      <a16:creationId xmlns:a16="http://schemas.microsoft.com/office/drawing/2014/main" id="{45E2DF54-C63D-4262-A59C-636F4172B341}"/>
                    </a:ext>
                  </a:extLst>
                </p:cNvPr>
                <p:cNvGrpSpPr/>
                <p:nvPr/>
              </p:nvGrpSpPr>
              <p:grpSpPr>
                <a:xfrm>
                  <a:off x="7632000" y="4050000"/>
                  <a:ext cx="360000" cy="360000"/>
                  <a:chOff x="7632000" y="4050000"/>
                  <a:chExt cx="360000" cy="360000"/>
                </a:xfrm>
              </p:grpSpPr>
              <p:sp>
                <p:nvSpPr>
                  <p:cNvPr id="76" name="TextShape 30">
                    <a:extLst>
                      <a:ext uri="{FF2B5EF4-FFF2-40B4-BE49-F238E27FC236}">
                        <a16:creationId xmlns:a16="http://schemas.microsoft.com/office/drawing/2014/main" id="{9464DEDC-3BD0-494C-A021-42189558AB92}"/>
                      </a:ext>
                    </a:extLst>
                  </p:cNvPr>
                  <p:cNvSpPr txBox="1"/>
                  <p:nvPr/>
                </p:nvSpPr>
                <p:spPr>
                  <a:xfrm>
                    <a:off x="7812000" y="4140000"/>
                    <a:ext cx="180000" cy="180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lIns="0" tIns="0" rIns="0" bIns="0" anchor="ctr" anchorCtr="1">
                    <a:noAutofit/>
                  </a:bodyPr>
                  <a:lstStyle/>
                  <a:p>
                    <a:pPr algn="ctr"/>
                    <a:r>
                      <a:rPr lang="en-GB" sz="800" spc="-1" dirty="0">
                        <a:solidFill>
                          <a:srgbClr val="2A6099"/>
                        </a:solidFill>
                        <a:latin typeface="Arial"/>
                      </a:rPr>
                      <a:t>180°</a:t>
                    </a:r>
                    <a:endParaRPr lang="en-GB" sz="800" spc="-1" dirty="0">
                      <a:latin typeface="Arial"/>
                    </a:endParaRPr>
                  </a:p>
                </p:txBody>
              </p:sp>
              <p:grpSp>
                <p:nvGrpSpPr>
                  <p:cNvPr id="77" name="Group 31">
                    <a:extLst>
                      <a:ext uri="{FF2B5EF4-FFF2-40B4-BE49-F238E27FC236}">
                        <a16:creationId xmlns:a16="http://schemas.microsoft.com/office/drawing/2014/main" id="{8F20DCA6-382C-40F9-8BB4-B452537EC418}"/>
                      </a:ext>
                    </a:extLst>
                  </p:cNvPr>
                  <p:cNvGrpSpPr/>
                  <p:nvPr/>
                </p:nvGrpSpPr>
                <p:grpSpPr>
                  <a:xfrm>
                    <a:off x="7632000" y="4050000"/>
                    <a:ext cx="360000" cy="360000"/>
                    <a:chOff x="7632000" y="4050000"/>
                    <a:chExt cx="360000" cy="360000"/>
                  </a:xfrm>
                </p:grpSpPr>
                <p:sp>
                  <p:nvSpPr>
                    <p:cNvPr id="78" name="CustomShape 32">
                      <a:extLst>
                        <a:ext uri="{FF2B5EF4-FFF2-40B4-BE49-F238E27FC236}">
                          <a16:creationId xmlns:a16="http://schemas.microsoft.com/office/drawing/2014/main" id="{01DBE777-4408-4552-A14B-9FB0FC5092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32000" y="4050000"/>
                      <a:ext cx="360000" cy="360000"/>
                    </a:xfrm>
                    <a:prstGeom prst="rect">
                      <a:avLst/>
                    </a:prstGeom>
                    <a:noFill/>
                    <a:ln w="18000">
                      <a:solidFill>
                        <a:srgbClr val="3465A4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  <p:sp>
                  <p:nvSpPr>
                    <p:cNvPr id="79" name="Line 33">
                      <a:extLst>
                        <a:ext uri="{FF2B5EF4-FFF2-40B4-BE49-F238E27FC236}">
                          <a16:creationId xmlns:a16="http://schemas.microsoft.com/office/drawing/2014/main" id="{7F6467C6-6F9D-4ED3-8034-1BACDFFFC5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32000" y="4230000"/>
                      <a:ext cx="90000" cy="0"/>
                    </a:xfrm>
                    <a:prstGeom prst="line">
                      <a:avLst/>
                    </a:prstGeom>
                    <a:ln w="18000" cap="rnd">
                      <a:solidFill>
                        <a:srgbClr val="3465A4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  <p:sp>
                  <p:nvSpPr>
                    <p:cNvPr id="80" name="Line 34">
                      <a:extLst>
                        <a:ext uri="{FF2B5EF4-FFF2-40B4-BE49-F238E27FC236}">
                          <a16:creationId xmlns:a16="http://schemas.microsoft.com/office/drawing/2014/main" id="{7E9A0866-71BA-436B-9F00-E4A7F741D6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02000" y="4320000"/>
                      <a:ext cx="90000" cy="0"/>
                    </a:xfrm>
                    <a:prstGeom prst="line">
                      <a:avLst/>
                    </a:prstGeom>
                    <a:ln w="18000" cap="rnd">
                      <a:solidFill>
                        <a:srgbClr val="3465A4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  <p:sp>
                  <p:nvSpPr>
                    <p:cNvPr id="81" name="Line 35">
                      <a:extLst>
                        <a:ext uri="{FF2B5EF4-FFF2-40B4-BE49-F238E27FC236}">
                          <a16:creationId xmlns:a16="http://schemas.microsoft.com/office/drawing/2014/main" id="{14016AD8-0280-4F54-82CE-42B78C547F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02000" y="4140000"/>
                      <a:ext cx="90000" cy="0"/>
                    </a:xfrm>
                    <a:prstGeom prst="line">
                      <a:avLst/>
                    </a:prstGeom>
                    <a:ln w="18000" cap="rnd">
                      <a:solidFill>
                        <a:srgbClr val="3465A4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  <p:sp>
                  <p:nvSpPr>
                    <p:cNvPr id="82" name="Line 36">
                      <a:extLst>
                        <a:ext uri="{FF2B5EF4-FFF2-40B4-BE49-F238E27FC236}">
                          <a16:creationId xmlns:a16="http://schemas.microsoft.com/office/drawing/2014/main" id="{E0D96384-E94C-4B42-9262-550EB0868F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22000" y="4230000"/>
                      <a:ext cx="180000" cy="90000"/>
                    </a:xfrm>
                    <a:prstGeom prst="line">
                      <a:avLst/>
                    </a:prstGeom>
                    <a:ln w="18000" cap="rnd">
                      <a:solidFill>
                        <a:srgbClr val="3465A4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  <p:sp>
                  <p:nvSpPr>
                    <p:cNvPr id="83" name="Line 37">
                      <a:extLst>
                        <a:ext uri="{FF2B5EF4-FFF2-40B4-BE49-F238E27FC236}">
                          <a16:creationId xmlns:a16="http://schemas.microsoft.com/office/drawing/2014/main" id="{BB97A37F-71F5-4497-AC11-F3DC331EB298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7722000" y="4140000"/>
                      <a:ext cx="180000" cy="90000"/>
                    </a:xfrm>
                    <a:prstGeom prst="line">
                      <a:avLst/>
                    </a:prstGeom>
                    <a:ln w="18000" cap="rnd">
                      <a:solidFill>
                        <a:srgbClr val="3465A4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</p:grpSp>
            </p:grpSp>
            <p:sp>
              <p:nvSpPr>
                <p:cNvPr id="69" name="Line 38">
                  <a:extLst>
                    <a:ext uri="{FF2B5EF4-FFF2-40B4-BE49-F238E27FC236}">
                      <a16:creationId xmlns:a16="http://schemas.microsoft.com/office/drawing/2014/main" id="{09D48550-9C93-43B2-867E-79B946066C2E}"/>
                    </a:ext>
                  </a:extLst>
                </p:cNvPr>
                <p:cNvSpPr/>
                <p:nvPr/>
              </p:nvSpPr>
              <p:spPr>
                <a:xfrm>
                  <a:off x="7992000" y="4140000"/>
                  <a:ext cx="108000" cy="0"/>
                </a:xfrm>
                <a:prstGeom prst="line">
                  <a:avLst/>
                </a:prstGeom>
                <a:ln w="1800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70" name="CustomShape 39">
                  <a:extLst>
                    <a:ext uri="{FF2B5EF4-FFF2-40B4-BE49-F238E27FC236}">
                      <a16:creationId xmlns:a16="http://schemas.microsoft.com/office/drawing/2014/main" id="{D505D13D-EF0F-468E-B6CC-5EEC01BEEA7B}"/>
                    </a:ext>
                  </a:extLst>
                </p:cNvPr>
                <p:cNvSpPr/>
                <p:nvPr/>
              </p:nvSpPr>
              <p:spPr>
                <a:xfrm rot="5400000">
                  <a:off x="8154000" y="4248360"/>
                  <a:ext cx="180000" cy="14436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502" h="402">
                      <a:moveTo>
                        <a:pt x="250" y="0"/>
                      </a:moveTo>
                      <a:lnTo>
                        <a:pt x="501" y="401"/>
                      </a:lnTo>
                      <a:lnTo>
                        <a:pt x="0" y="401"/>
                      </a:lnTo>
                      <a:lnTo>
                        <a:pt x="250" y="0"/>
                      </a:lnTo>
                    </a:path>
                  </a:pathLst>
                </a:custGeom>
                <a:noFill/>
                <a:ln w="1800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71" name="Line 40">
                  <a:extLst>
                    <a:ext uri="{FF2B5EF4-FFF2-40B4-BE49-F238E27FC236}">
                      <a16:creationId xmlns:a16="http://schemas.microsoft.com/office/drawing/2014/main" id="{E0D4353B-D4A1-4E94-A4CF-7FD45F631840}"/>
                    </a:ext>
                  </a:extLst>
                </p:cNvPr>
                <p:cNvSpPr/>
                <p:nvPr/>
              </p:nvSpPr>
              <p:spPr>
                <a:xfrm>
                  <a:off x="7992000" y="4320000"/>
                  <a:ext cx="180000" cy="0"/>
                </a:xfrm>
                <a:prstGeom prst="line">
                  <a:avLst/>
                </a:prstGeom>
                <a:ln w="1800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72" name="Line 41">
                  <a:extLst>
                    <a:ext uri="{FF2B5EF4-FFF2-40B4-BE49-F238E27FC236}">
                      <a16:creationId xmlns:a16="http://schemas.microsoft.com/office/drawing/2014/main" id="{54A599E3-E459-4650-81D8-328D944AF5BD}"/>
                    </a:ext>
                  </a:extLst>
                </p:cNvPr>
                <p:cNvSpPr/>
                <p:nvPr/>
              </p:nvSpPr>
              <p:spPr>
                <a:xfrm>
                  <a:off x="8244360" y="4140000"/>
                  <a:ext cx="287640" cy="0"/>
                </a:xfrm>
                <a:prstGeom prst="line">
                  <a:avLst/>
                </a:prstGeom>
                <a:ln w="1800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73" name="Line 42">
                  <a:extLst>
                    <a:ext uri="{FF2B5EF4-FFF2-40B4-BE49-F238E27FC236}">
                      <a16:creationId xmlns:a16="http://schemas.microsoft.com/office/drawing/2014/main" id="{0263599C-0171-4800-9377-58621EBEAD9F}"/>
                    </a:ext>
                  </a:extLst>
                </p:cNvPr>
                <p:cNvSpPr/>
                <p:nvPr/>
              </p:nvSpPr>
              <p:spPr>
                <a:xfrm>
                  <a:off x="8316360" y="4320000"/>
                  <a:ext cx="683640" cy="0"/>
                </a:xfrm>
                <a:prstGeom prst="line">
                  <a:avLst/>
                </a:prstGeom>
                <a:ln w="18000" cap="rnd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74" name="Line 43">
                  <a:extLst>
                    <a:ext uri="{FF2B5EF4-FFF2-40B4-BE49-F238E27FC236}">
                      <a16:creationId xmlns:a16="http://schemas.microsoft.com/office/drawing/2014/main" id="{5C2669B2-4E1A-423A-AE1B-01F84EEC44FA}"/>
                    </a:ext>
                  </a:extLst>
                </p:cNvPr>
                <p:cNvSpPr/>
                <p:nvPr/>
              </p:nvSpPr>
              <p:spPr>
                <a:xfrm>
                  <a:off x="9000000" y="4140000"/>
                  <a:ext cx="0" cy="180000"/>
                </a:xfrm>
                <a:prstGeom prst="line">
                  <a:avLst/>
                </a:prstGeom>
                <a:ln w="18000" cap="rnd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75" name="Line 44">
                  <a:extLst>
                    <a:ext uri="{FF2B5EF4-FFF2-40B4-BE49-F238E27FC236}">
                      <a16:creationId xmlns:a16="http://schemas.microsoft.com/office/drawing/2014/main" id="{A4C25407-1027-4AFF-AD0E-7E84E0F9FD1F}"/>
                    </a:ext>
                  </a:extLst>
                </p:cNvPr>
                <p:cNvSpPr/>
                <p:nvPr/>
              </p:nvSpPr>
              <p:spPr>
                <a:xfrm>
                  <a:off x="8892000" y="4140000"/>
                  <a:ext cx="108000" cy="0"/>
                </a:xfrm>
                <a:prstGeom prst="line">
                  <a:avLst/>
                </a:prstGeom>
                <a:ln w="18000" cap="rnd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  <p:sp>
            <p:nvSpPr>
              <p:cNvPr id="61" name="TextShape 45">
                <a:extLst>
                  <a:ext uri="{FF2B5EF4-FFF2-40B4-BE49-F238E27FC236}">
                    <a16:creationId xmlns:a16="http://schemas.microsoft.com/office/drawing/2014/main" id="{277669D7-90C5-4511-B76C-3BCD36A1CB25}"/>
                  </a:ext>
                </a:extLst>
              </p:cNvPr>
              <p:cNvSpPr txBox="1"/>
              <p:nvPr/>
            </p:nvSpPr>
            <p:spPr>
              <a:xfrm>
                <a:off x="9702000" y="4914009"/>
                <a:ext cx="1504739" cy="46866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r"/>
                <a:r>
                  <a:rPr lang="en-GB" sz="1400" spc="-1" dirty="0" err="1">
                    <a:latin typeface="Arial"/>
                  </a:rPr>
                  <a:t>stripline</a:t>
                </a:r>
                <a:endParaRPr lang="en-GB" sz="1400" spc="-1" dirty="0">
                  <a:latin typeface="Arial"/>
                </a:endParaRPr>
              </a:p>
              <a:p>
                <a:pPr algn="r"/>
                <a:r>
                  <a:rPr lang="en-GB" sz="1400" spc="-1" dirty="0">
                    <a:latin typeface="Arial"/>
                  </a:rPr>
                  <a:t>kicker</a:t>
                </a:r>
              </a:p>
            </p:txBody>
          </p:sp>
          <p:sp>
            <p:nvSpPr>
              <p:cNvPr id="62" name="TextShape 17">
                <a:extLst>
                  <a:ext uri="{FF2B5EF4-FFF2-40B4-BE49-F238E27FC236}">
                    <a16:creationId xmlns:a16="http://schemas.microsoft.com/office/drawing/2014/main" id="{D27CDB28-407E-4312-AE51-DB61BF143FBA}"/>
                  </a:ext>
                </a:extLst>
              </p:cNvPr>
              <p:cNvSpPr txBox="1"/>
              <p:nvPr/>
            </p:nvSpPr>
            <p:spPr>
              <a:xfrm>
                <a:off x="9681650" y="5857386"/>
                <a:ext cx="1168867" cy="2909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ctr"/>
                <a:r>
                  <a:rPr lang="en-GB" sz="1300" spc="-1" dirty="0">
                    <a:latin typeface="Arial"/>
                  </a:rPr>
                  <a:t>180</a:t>
                </a:r>
                <a:r>
                  <a:rPr lang="en-GB" sz="1300" spc="-1" baseline="30000" dirty="0">
                    <a:latin typeface="Arial"/>
                  </a:rPr>
                  <a:t>0</a:t>
                </a:r>
                <a:r>
                  <a:rPr lang="en-GB" sz="1300" spc="-1" dirty="0">
                    <a:latin typeface="Arial"/>
                  </a:rPr>
                  <a:t> </a:t>
                </a:r>
                <a:r>
                  <a:rPr lang="en-GB" sz="1300" spc="-1" dirty="0" err="1">
                    <a:latin typeface="Arial"/>
                  </a:rPr>
                  <a:t>spitter</a:t>
                </a:r>
                <a:endParaRPr lang="en-GB" sz="1300" spc="-1" dirty="0">
                  <a:latin typeface="Arial"/>
                </a:endParaRPr>
              </a:p>
            </p:txBody>
          </p:sp>
          <p:sp>
            <p:nvSpPr>
              <p:cNvPr id="63" name="TextShape 17">
                <a:extLst>
                  <a:ext uri="{FF2B5EF4-FFF2-40B4-BE49-F238E27FC236}">
                    <a16:creationId xmlns:a16="http://schemas.microsoft.com/office/drawing/2014/main" id="{299E9F1D-B485-42DF-B87B-C546B40DDD52}"/>
                  </a:ext>
                </a:extLst>
              </p:cNvPr>
              <p:cNvSpPr txBox="1"/>
              <p:nvPr/>
            </p:nvSpPr>
            <p:spPr>
              <a:xfrm>
                <a:off x="10757054" y="5821711"/>
                <a:ext cx="678697" cy="2909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r>
                  <a:rPr lang="en-GB" sz="1300" spc="-1" dirty="0" err="1">
                    <a:latin typeface="Arial"/>
                  </a:rPr>
                  <a:t>ampl</a:t>
                </a:r>
                <a:r>
                  <a:rPr lang="en-GB" sz="1300" spc="-1" dirty="0">
                    <a:latin typeface="Arial"/>
                  </a:rPr>
                  <a:t>.</a:t>
                </a:r>
              </a:p>
            </p:txBody>
          </p:sp>
          <p:cxnSp>
            <p:nvCxnSpPr>
              <p:cNvPr id="64" name="Gerade Verbindung mit Pfeil 63">
                <a:extLst>
                  <a:ext uri="{FF2B5EF4-FFF2-40B4-BE49-F238E27FC236}">
                    <a16:creationId xmlns:a16="http://schemas.microsoft.com/office/drawing/2014/main" id="{170DAE4A-4B22-4234-B0DE-E4368BF9D3A2}"/>
                  </a:ext>
                </a:extLst>
              </p:cNvPr>
              <p:cNvCxnSpPr/>
              <p:nvPr/>
            </p:nvCxnSpPr>
            <p:spPr>
              <a:xfrm flipV="1">
                <a:off x="11456745" y="4365104"/>
                <a:ext cx="0" cy="443754"/>
              </a:xfrm>
              <a:prstGeom prst="straightConnector1">
                <a:avLst/>
              </a:prstGeom>
              <a:ln w="31750">
                <a:solidFill>
                  <a:srgbClr val="CC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Shape 45">
                <a:extLst>
                  <a:ext uri="{FF2B5EF4-FFF2-40B4-BE49-F238E27FC236}">
                    <a16:creationId xmlns:a16="http://schemas.microsoft.com/office/drawing/2014/main" id="{FED0AF3A-9653-4353-89B8-FE8D01000EBE}"/>
                  </a:ext>
                </a:extLst>
              </p:cNvPr>
              <p:cNvSpPr txBox="1"/>
              <p:nvPr/>
            </p:nvSpPr>
            <p:spPr>
              <a:xfrm>
                <a:off x="10757054" y="4202610"/>
                <a:ext cx="706864" cy="46866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r"/>
                <a:r>
                  <a:rPr lang="en-GB" sz="1400" spc="-1" dirty="0">
                    <a:solidFill>
                      <a:srgbClr val="CC0000"/>
                    </a:solidFill>
                    <a:latin typeface="Arial"/>
                  </a:rPr>
                  <a:t>beam</a:t>
                </a:r>
              </a:p>
            </p:txBody>
          </p:sp>
          <p:pic>
            <p:nvPicPr>
              <p:cNvPr id="66" name="Grafik 65">
                <a:extLst>
                  <a:ext uri="{FF2B5EF4-FFF2-40B4-BE49-F238E27FC236}">
                    <a16:creationId xmlns:a16="http://schemas.microsoft.com/office/drawing/2014/main" id="{F938271F-9305-40C8-BBF3-81BE4533F9B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lum bright="-20000" contrast="40000"/>
              </a:blip>
              <a:stretch>
                <a:fillRect/>
              </a:stretch>
            </p:blipFill>
            <p:spPr>
              <a:xfrm>
                <a:off x="9193353" y="4434521"/>
                <a:ext cx="1335472" cy="748674"/>
              </a:xfrm>
              <a:prstGeom prst="rect">
                <a:avLst/>
              </a:prstGeom>
            </p:spPr>
          </p:pic>
        </p:grpSp>
        <p:sp>
          <p:nvSpPr>
            <p:cNvPr id="42" name="Textfeld 336">
              <a:extLst>
                <a:ext uri="{FF2B5EF4-FFF2-40B4-BE49-F238E27FC236}">
                  <a16:creationId xmlns:a16="http://schemas.microsoft.com/office/drawing/2014/main" id="{CC38E806-92B8-4A95-A6AA-A53B10399A7A}"/>
                </a:ext>
              </a:extLst>
            </p:cNvPr>
            <p:cNvSpPr txBox="1"/>
            <p:nvPr/>
          </p:nvSpPr>
          <p:spPr>
            <a:xfrm>
              <a:off x="21766522" y="27750768"/>
              <a:ext cx="202139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Signal chain</a:t>
              </a:r>
            </a:p>
          </p:txBody>
        </p:sp>
        <p:sp>
          <p:nvSpPr>
            <p:cNvPr id="43" name="Rectangle 9">
              <a:extLst>
                <a:ext uri="{FF2B5EF4-FFF2-40B4-BE49-F238E27FC236}">
                  <a16:creationId xmlns:a16="http://schemas.microsoft.com/office/drawing/2014/main" id="{CDBD4090-5EEA-4AC0-8FEB-0D98E399D135}"/>
                </a:ext>
              </a:extLst>
            </p:cNvPr>
            <p:cNvSpPr/>
            <p:nvPr/>
          </p:nvSpPr>
          <p:spPr>
            <a:xfrm>
              <a:off x="19206866" y="27733591"/>
              <a:ext cx="5383703" cy="246379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1" name="Ellipse 90">
            <a:extLst>
              <a:ext uri="{FF2B5EF4-FFF2-40B4-BE49-F238E27FC236}">
                <a16:creationId xmlns:a16="http://schemas.microsoft.com/office/drawing/2014/main" id="{0D4E751B-A9B5-40DE-AAEF-71DA8E7D0542}"/>
              </a:ext>
            </a:extLst>
          </p:cNvPr>
          <p:cNvSpPr/>
          <p:nvPr/>
        </p:nvSpPr>
        <p:spPr>
          <a:xfrm>
            <a:off x="10130009" y="4920502"/>
            <a:ext cx="981846" cy="1198133"/>
          </a:xfrm>
          <a:prstGeom prst="ellipse">
            <a:avLst/>
          </a:prstGeom>
          <a:noFill/>
          <a:ln w="666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Text Box 2">
            <a:extLst>
              <a:ext uri="{FF2B5EF4-FFF2-40B4-BE49-F238E27FC236}">
                <a16:creationId xmlns:a16="http://schemas.microsoft.com/office/drawing/2014/main" id="{B2D5344F-0374-4838-B6C1-9B22634F6F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00" y="180000"/>
            <a:ext cx="11553147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 Power Amplifier (WG 2): Achievements</a:t>
            </a:r>
          </a:p>
        </p:txBody>
      </p:sp>
    </p:spTree>
    <p:extLst>
      <p:ext uri="{BB962C8B-B14F-4D97-AF65-F5344CB8AC3E}">
        <p14:creationId xmlns:p14="http://schemas.microsoft.com/office/powerpoint/2010/main" val="3145761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4"/>
              <p:cNvSpPr>
                <a:spLocks noChangeArrowheads="1"/>
              </p:cNvSpPr>
              <p:nvPr/>
            </p:nvSpPr>
            <p:spPr bwMode="auto">
              <a:xfrm>
                <a:off x="149844" y="684905"/>
                <a:ext cx="12210851" cy="1335622"/>
              </a:xfrm>
              <a:prstGeom prst="rect">
                <a:avLst/>
              </a:prstGeom>
              <a:noFill/>
              <a:ln w="19050" algn="ctr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lvl="0">
                  <a:spcBef>
                    <a:spcPts val="600"/>
                  </a:spcBef>
                </a:pPr>
                <a:r>
                  <a:rPr lang="en-US" altLang="de-DE" sz="2000" b="1" dirty="0">
                    <a:solidFill>
                      <a:srgbClr val="D6009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Technical development by company </a:t>
                </a:r>
                <a:r>
                  <a:rPr lang="en-US" altLang="de-DE" sz="2000" b="1" dirty="0" err="1">
                    <a:solidFill>
                      <a:srgbClr val="D6009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Bergoz</a:t>
                </a:r>
                <a:r>
                  <a:rPr lang="en-US" altLang="de-DE" sz="2000" b="1" dirty="0">
                    <a:solidFill>
                      <a:srgbClr val="D6009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Instrumentation plus GSI &amp; CERN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Accelerator physics: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Spill fluctuation caused by quadrupole current ripple, i.e. </a:t>
                </a:r>
                <a:r>
                  <a:rPr lang="en-US" altLang="de-DE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AC ripples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de-DE" altLang="de-DE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𝑰</m:t>
                        </m:r>
                      </m:e>
                      <m:sub>
                        <m:r>
                          <a:rPr lang="de-DE" altLang="de-DE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𝑨𝑪</m:t>
                        </m:r>
                      </m:sub>
                    </m:sSub>
                    <m:r>
                      <a:rPr lang="de-DE" altLang="de-DE" sz="2000" b="0" i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en-US" altLang="de-DE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,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bandwidth 10 Hz…40 kHz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Topic: </a:t>
                </a:r>
                <a:r>
                  <a:rPr lang="en-US" altLang="de-DE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High dynamic range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current measurement device providing 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altLang="de-DE" sz="220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altLang="de-DE" sz="220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fPr>
                          <m:num>
                            <m:r>
                              <a:rPr lang="en-US" altLang="de-DE" sz="22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∆</m:t>
                            </m:r>
                            <m:sSub>
                              <m:sSubPr>
                                <m:ctrlPr>
                                  <a:rPr lang="de-DE" altLang="de-DE" sz="22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de-DE" altLang="de-DE" sz="22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𝑰</m:t>
                                </m:r>
                              </m:e>
                              <m:sub>
                                <m:r>
                                  <a:rPr lang="de-DE" altLang="de-DE" sz="22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𝑨𝑪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de-DE" sz="22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de-DE" altLang="de-DE" sz="22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𝑰</m:t>
                                </m:r>
                              </m:e>
                              <m:sub>
                                <m:r>
                                  <a:rPr lang="de-DE" altLang="de-DE" sz="22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𝑫𝑪</m:t>
                                </m:r>
                              </m:sub>
                            </m:sSub>
                          </m:den>
                        </m:f>
                        <m:r>
                          <a:rPr lang="de-DE" altLang="de-DE" sz="22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a:rPr lang="de-DE" altLang="de-DE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≈</m:t>
                        </m:r>
                        <m:sSup>
                          <m:sSupPr>
                            <m:ctrlPr>
                              <a:rPr lang="de-DE" altLang="de-DE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de-DE" altLang="de-DE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10</m:t>
                            </m:r>
                          </m:e>
                          <m:sup>
                            <m:r>
                              <a:rPr lang="de-DE" altLang="de-DE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−7</m:t>
                            </m:r>
                          </m:sup>
                        </m:sSup>
                      </m:e>
                    </m:box>
                  </m:oMath>
                </a14:m>
                <a:r>
                  <a:rPr lang="en-US" altLang="de-DE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(!)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in the presence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de-DE" altLang="de-DE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𝑰</m:t>
                        </m:r>
                      </m:e>
                      <m:sub>
                        <m:r>
                          <a:rPr lang="de-DE" altLang="de-DE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𝑫𝑪</m:t>
                        </m:r>
                      </m:sub>
                    </m:sSub>
                    <m:r>
                      <a:rPr lang="en-US" altLang="de-DE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≈</m:t>
                    </m:r>
                    <m:r>
                      <a:rPr lang="de-DE" alt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1</m:t>
                    </m:r>
                  </m:oMath>
                </a14:m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kA</a:t>
                </a:r>
              </a:p>
            </p:txBody>
          </p:sp>
        </mc:Choice>
        <mc:Fallback xmlns="">
          <p:sp>
            <p:nvSpPr>
              <p:cNvPr id="19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9844" y="684905"/>
                <a:ext cx="12210851" cy="1335622"/>
              </a:xfrm>
              <a:prstGeom prst="rect">
                <a:avLst/>
              </a:prstGeom>
              <a:blipFill>
                <a:blip r:embed="rId2"/>
                <a:stretch>
                  <a:fillRect l="-549" t="-2283" b="-457"/>
                </a:stretch>
              </a:blipFill>
              <a:ln w="19050" algn="ctr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4"/>
              <p:cNvSpPr>
                <a:spLocks noChangeArrowheads="1"/>
              </p:cNvSpPr>
              <p:nvPr/>
            </p:nvSpPr>
            <p:spPr bwMode="auto">
              <a:xfrm>
                <a:off x="172376" y="2394658"/>
                <a:ext cx="5771984" cy="3650295"/>
              </a:xfrm>
              <a:prstGeom prst="rect">
                <a:avLst/>
              </a:prstGeom>
              <a:noFill/>
              <a:ln w="19050" algn="ctr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>
                  <a:spcBef>
                    <a:spcPts val="6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Novelty: </a:t>
                </a:r>
                <a:r>
                  <a:rPr lang="en-US" altLang="de-DE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Additional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AC transformer for 10 Hz…40 kHz</a:t>
                </a:r>
              </a:p>
              <a:p>
                <a:pPr>
                  <a:spcBef>
                    <a:spcPts val="400"/>
                  </a:spcBef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              </a:t>
                </a:r>
                <a:r>
                  <a:rPr lang="en-US" altLang="de-DE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Sensitivity for AC part</a:t>
                </a:r>
                <a:r>
                  <a:rPr lang="en-US" altLang="de-DE" sz="20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:</a:t>
                </a:r>
                <a:r>
                  <a:rPr lang="en-US" altLang="de-DE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altLang="de-DE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altLang="de-DE" sz="20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fPr>
                          <m:num>
                            <m:r>
                              <a:rPr lang="en-US" altLang="de-DE" sz="20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∆</m:t>
                            </m:r>
                            <m:sSub>
                              <m:sSubPr>
                                <m:ctrlPr>
                                  <a:rPr lang="de-DE" altLang="de-DE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de-DE" altLang="de-DE" sz="20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𝑰</m:t>
                                </m:r>
                              </m:e>
                              <m:sub>
                                <m:r>
                                  <a:rPr lang="de-DE" altLang="de-DE" sz="20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𝑨𝑪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de-DE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de-DE" altLang="de-DE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𝑰</m:t>
                                </m:r>
                              </m:e>
                              <m:sub>
                                <m:r>
                                  <a:rPr lang="de-DE" altLang="de-DE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𝑨</m:t>
                                </m:r>
                                <m:r>
                                  <a:rPr lang="de-DE" altLang="de-DE" sz="20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𝑪</m:t>
                                </m:r>
                              </m:sub>
                            </m:sSub>
                          </m:den>
                        </m:f>
                        <m:r>
                          <a:rPr lang="de-DE" altLang="de-DE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a:rPr lang="de-DE" altLang="de-DE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≈</m:t>
                        </m:r>
                        <m:sSup>
                          <m:sSupPr>
                            <m:ctrlPr>
                              <a:rPr lang="de-DE" altLang="de-DE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de-DE" altLang="de-DE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10</m:t>
                            </m:r>
                          </m:e>
                          <m:sup>
                            <m:r>
                              <a:rPr lang="de-DE" altLang="de-DE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r>
                              <a:rPr lang="de-DE" altLang="de-DE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5</m:t>
                            </m:r>
                          </m:sup>
                        </m:sSup>
                      </m:e>
                    </m:box>
                  </m:oMath>
                </a14:m>
                <a:endParaRPr lang="en-US" altLang="de-DE" dirty="0"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endParaRPr>
              </a:p>
              <a:p>
                <a:pPr>
                  <a:spcBef>
                    <a:spcPts val="6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Challenges: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AC-component on strong DC offset </a:t>
                </a:r>
              </a:p>
              <a:p>
                <a:pPr>
                  <a:spcBef>
                    <a:spcPts val="400"/>
                  </a:spcBef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                      magnetic core saturation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de-DE" altLang="de-DE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anose="05050102010706020507" pitchFamily="18" charset="2"/>
                          </a:rPr>
                          <m:t>𝑰</m:t>
                        </m:r>
                      </m:e>
                      <m:sub>
                        <m:r>
                          <a:rPr lang="de-DE" altLang="de-DE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anose="05050102010706020507" pitchFamily="18" charset="2"/>
                          </a:rPr>
                          <m:t>𝑫𝑪</m:t>
                        </m:r>
                      </m:sub>
                    </m:sSub>
                    <m:r>
                      <a:rPr lang="en-US" altLang="de-DE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  <a:sym typeface="Symbol" panose="05050102010706020507" pitchFamily="18" charset="2"/>
                      </a:rPr>
                      <m:t>≳</m:t>
                    </m:r>
                    <m:r>
                      <a:rPr lang="de-DE" alt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  <a:sym typeface="Symbol" panose="05050102010706020507" pitchFamily="18" charset="2"/>
                      </a:rPr>
                      <m:t>10 </m:t>
                    </m:r>
                  </m:oMath>
                </a14:m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A</a:t>
                </a:r>
              </a:p>
              <a:p>
                <a:pPr>
                  <a:spcBef>
                    <a:spcPts val="3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Solution: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Two transformers</a:t>
                </a:r>
              </a:p>
              <a:p>
                <a:pPr marL="285750" indent="-285750">
                  <a:spcBef>
                    <a:spcPts val="300"/>
                  </a:spcBef>
                  <a:buFont typeface="Wingdings" panose="05000000000000000000" pitchFamily="2" charset="2"/>
                  <a:buChar char="Ø"/>
                </a:pPr>
                <a:r>
                  <a:rPr lang="en-US" altLang="de-DE" b="1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DC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transformer measures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de-DE" altLang="de-DE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anose="05050102010706020507" pitchFamily="18" charset="2"/>
                          </a:rPr>
                          <m:t>𝑰</m:t>
                        </m:r>
                      </m:e>
                      <m:sub>
                        <m:r>
                          <a:rPr lang="de-DE" altLang="de-DE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anose="05050102010706020507" pitchFamily="18" charset="2"/>
                          </a:rPr>
                          <m:t>𝑫𝑪</m:t>
                        </m:r>
                      </m:sub>
                    </m:sSub>
                  </m:oMath>
                </a14:m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 &amp; used for compensation</a:t>
                </a:r>
              </a:p>
              <a:p>
                <a:pPr>
                  <a:spcBef>
                    <a:spcPts val="300"/>
                  </a:spcBef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     compensation accuracy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en-GB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DC</m:t>
                        </m:r>
                      </m:sub>
                    </m:sSub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</m:t>
                    </m:r>
                  </m:oMath>
                </a14:m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 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800">
                                <a:latin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en-GB" sz="180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1800">
                                <a:latin typeface="Cambria Math" panose="02040503050406030204" pitchFamily="18" charset="0"/>
                              </a:rPr>
                              <m:t>DC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80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1800">
                                <a:latin typeface="Cambria Math" panose="02040503050406030204" pitchFamily="18" charset="0"/>
                              </a:rPr>
                              <m:t>DC</m:t>
                            </m:r>
                            <m:r>
                              <a:rPr lang="en-GB" sz="180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GB" sz="1800">
                                <a:latin typeface="Cambria Math" panose="02040503050406030204" pitchFamily="18" charset="0"/>
                              </a:rPr>
                              <m:t>max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dirty="0"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</m:oMath>
                </a14:m>
                <a:r>
                  <a:rPr lang="en-GB" dirty="0">
                    <a:latin typeface="Roboto" panose="02000000000000000000" pitchFamily="2" charset="0"/>
                    <a:ea typeface="Roboto" panose="02000000000000000000" pitchFamily="2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8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80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endParaRPr lang="en-US" altLang="de-DE" dirty="0"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endParaRPr>
              </a:p>
              <a:p>
                <a:pPr marL="285750" indent="-285750">
                  <a:spcBef>
                    <a:spcPts val="300"/>
                  </a:spcBef>
                  <a:buFont typeface="Wingdings" panose="05000000000000000000" pitchFamily="2" charset="2"/>
                  <a:buChar char="Ø"/>
                </a:pPr>
                <a:r>
                  <a:rPr lang="en-US" altLang="de-DE" b="1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AC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 transformer for ripple measure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de-DE" altLang="de-DE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anose="05050102010706020507" pitchFamily="18" charset="2"/>
                          </a:rPr>
                          <m:t>𝑰</m:t>
                        </m:r>
                      </m:e>
                      <m:sub>
                        <m: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anose="05050102010706020507" pitchFamily="18" charset="2"/>
                          </a:rPr>
                          <m:t>𝑨𝑪</m:t>
                        </m:r>
                      </m:sub>
                    </m:sSub>
                  </m:oMath>
                </a14:m>
                <a:endParaRPr lang="en-US" altLang="de-DE" b="1" dirty="0"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endParaRPr>
              </a:p>
              <a:p>
                <a:pPr>
                  <a:spcBef>
                    <a:spcPts val="600"/>
                  </a:spcBef>
                </a:pPr>
                <a:endParaRPr lang="en-US" altLang="de-DE" dirty="0"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endParaRPr>
              </a:p>
              <a:p>
                <a:pPr>
                  <a:spcBef>
                    <a:spcPts val="200"/>
                  </a:spcBef>
                </a:pPr>
                <a:endParaRPr lang="en-US" altLang="de-DE" dirty="0"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6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2376" y="2394658"/>
                <a:ext cx="5771984" cy="3650295"/>
              </a:xfrm>
              <a:prstGeom prst="rect">
                <a:avLst/>
              </a:prstGeom>
              <a:blipFill>
                <a:blip r:embed="rId3"/>
                <a:stretch>
                  <a:fillRect l="-845" t="-1002"/>
                </a:stretch>
              </a:blipFill>
              <a:ln w="19050" algn="ctr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48916" y="1934721"/>
            <a:ext cx="11662584" cy="36933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Methodology: 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Production of large dynamic range AC current measurement device by company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Bergoz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8" name="Gruppieren 165"/>
          <p:cNvGrpSpPr/>
          <p:nvPr/>
        </p:nvGrpSpPr>
        <p:grpSpPr>
          <a:xfrm>
            <a:off x="5660215" y="2565571"/>
            <a:ext cx="5861227" cy="3159270"/>
            <a:chOff x="5109568" y="620688"/>
            <a:chExt cx="5861227" cy="3159270"/>
          </a:xfrm>
        </p:grpSpPr>
        <p:sp>
          <p:nvSpPr>
            <p:cNvPr id="9" name="Freihandform 26"/>
            <p:cNvSpPr/>
            <p:nvPr/>
          </p:nvSpPr>
          <p:spPr>
            <a:xfrm>
              <a:off x="8172913" y="1627396"/>
              <a:ext cx="78360" cy="695016"/>
            </a:xfrm>
            <a:custGeom>
              <a:avLst/>
              <a:gdLst>
                <a:gd name="connsiteX0" fmla="*/ 17335 w 52927"/>
                <a:gd name="connsiteY0" fmla="*/ 0 h 650047"/>
                <a:gd name="connsiteX1" fmla="*/ 52004 w 52927"/>
                <a:gd name="connsiteY1" fmla="*/ 229683 h 650047"/>
                <a:gd name="connsiteX2" fmla="*/ 43336 w 52927"/>
                <a:gd name="connsiteY2" fmla="*/ 377028 h 650047"/>
                <a:gd name="connsiteX3" fmla="*/ 47670 w 52927"/>
                <a:gd name="connsiteY3" fmla="*/ 485369 h 650047"/>
                <a:gd name="connsiteX4" fmla="*/ 21668 w 52927"/>
                <a:gd name="connsiteY4" fmla="*/ 624046 h 650047"/>
                <a:gd name="connsiteX5" fmla="*/ 13001 w 52927"/>
                <a:gd name="connsiteY5" fmla="*/ 641380 h 650047"/>
                <a:gd name="connsiteX6" fmla="*/ 0 w 52927"/>
                <a:gd name="connsiteY6" fmla="*/ 650047 h 650047"/>
                <a:gd name="connsiteX0" fmla="*/ 34670 w 52154"/>
                <a:gd name="connsiteY0" fmla="*/ 0 h 741054"/>
                <a:gd name="connsiteX1" fmla="*/ 52004 w 52154"/>
                <a:gd name="connsiteY1" fmla="*/ 320690 h 741054"/>
                <a:gd name="connsiteX2" fmla="*/ 43336 w 52154"/>
                <a:gd name="connsiteY2" fmla="*/ 468035 h 741054"/>
                <a:gd name="connsiteX3" fmla="*/ 47670 w 52154"/>
                <a:gd name="connsiteY3" fmla="*/ 576376 h 741054"/>
                <a:gd name="connsiteX4" fmla="*/ 21668 w 52154"/>
                <a:gd name="connsiteY4" fmla="*/ 715053 h 741054"/>
                <a:gd name="connsiteX5" fmla="*/ 13001 w 52154"/>
                <a:gd name="connsiteY5" fmla="*/ 732387 h 741054"/>
                <a:gd name="connsiteX6" fmla="*/ 0 w 52154"/>
                <a:gd name="connsiteY6" fmla="*/ 741054 h 741054"/>
                <a:gd name="connsiteX0" fmla="*/ 34670 w 78054"/>
                <a:gd name="connsiteY0" fmla="*/ 0 h 741054"/>
                <a:gd name="connsiteX1" fmla="*/ 78006 w 78054"/>
                <a:gd name="connsiteY1" fmla="*/ 329357 h 741054"/>
                <a:gd name="connsiteX2" fmla="*/ 43336 w 78054"/>
                <a:gd name="connsiteY2" fmla="*/ 468035 h 741054"/>
                <a:gd name="connsiteX3" fmla="*/ 47670 w 78054"/>
                <a:gd name="connsiteY3" fmla="*/ 576376 h 741054"/>
                <a:gd name="connsiteX4" fmla="*/ 21668 w 78054"/>
                <a:gd name="connsiteY4" fmla="*/ 715053 h 741054"/>
                <a:gd name="connsiteX5" fmla="*/ 13001 w 78054"/>
                <a:gd name="connsiteY5" fmla="*/ 732387 h 741054"/>
                <a:gd name="connsiteX6" fmla="*/ 0 w 78054"/>
                <a:gd name="connsiteY6" fmla="*/ 741054 h 741054"/>
                <a:gd name="connsiteX0" fmla="*/ 34670 w 79824"/>
                <a:gd name="connsiteY0" fmla="*/ 0 h 741054"/>
                <a:gd name="connsiteX1" fmla="*/ 78006 w 79824"/>
                <a:gd name="connsiteY1" fmla="*/ 329357 h 741054"/>
                <a:gd name="connsiteX2" fmla="*/ 69338 w 79824"/>
                <a:gd name="connsiteY2" fmla="*/ 472369 h 741054"/>
                <a:gd name="connsiteX3" fmla="*/ 47670 w 79824"/>
                <a:gd name="connsiteY3" fmla="*/ 576376 h 741054"/>
                <a:gd name="connsiteX4" fmla="*/ 21668 w 79824"/>
                <a:gd name="connsiteY4" fmla="*/ 715053 h 741054"/>
                <a:gd name="connsiteX5" fmla="*/ 13001 w 79824"/>
                <a:gd name="connsiteY5" fmla="*/ 732387 h 741054"/>
                <a:gd name="connsiteX6" fmla="*/ 0 w 79824"/>
                <a:gd name="connsiteY6" fmla="*/ 741054 h 741054"/>
                <a:gd name="connsiteX0" fmla="*/ 21708 w 66862"/>
                <a:gd name="connsiteY0" fmla="*/ 0 h 810393"/>
                <a:gd name="connsiteX1" fmla="*/ 65044 w 66862"/>
                <a:gd name="connsiteY1" fmla="*/ 329357 h 810393"/>
                <a:gd name="connsiteX2" fmla="*/ 56376 w 66862"/>
                <a:gd name="connsiteY2" fmla="*/ 472369 h 810393"/>
                <a:gd name="connsiteX3" fmla="*/ 34708 w 66862"/>
                <a:gd name="connsiteY3" fmla="*/ 576376 h 810393"/>
                <a:gd name="connsiteX4" fmla="*/ 8706 w 66862"/>
                <a:gd name="connsiteY4" fmla="*/ 715053 h 810393"/>
                <a:gd name="connsiteX5" fmla="*/ 39 w 66862"/>
                <a:gd name="connsiteY5" fmla="*/ 732387 h 810393"/>
                <a:gd name="connsiteX6" fmla="*/ 4373 w 66862"/>
                <a:gd name="connsiteY6" fmla="*/ 810393 h 810393"/>
                <a:gd name="connsiteX0" fmla="*/ 21950 w 67104"/>
                <a:gd name="connsiteY0" fmla="*/ 0 h 810393"/>
                <a:gd name="connsiteX1" fmla="*/ 65286 w 67104"/>
                <a:gd name="connsiteY1" fmla="*/ 329357 h 810393"/>
                <a:gd name="connsiteX2" fmla="*/ 56618 w 67104"/>
                <a:gd name="connsiteY2" fmla="*/ 472369 h 810393"/>
                <a:gd name="connsiteX3" fmla="*/ 34950 w 67104"/>
                <a:gd name="connsiteY3" fmla="*/ 576376 h 810393"/>
                <a:gd name="connsiteX4" fmla="*/ 17616 w 67104"/>
                <a:gd name="connsiteY4" fmla="*/ 771391 h 810393"/>
                <a:gd name="connsiteX5" fmla="*/ 281 w 67104"/>
                <a:gd name="connsiteY5" fmla="*/ 732387 h 810393"/>
                <a:gd name="connsiteX6" fmla="*/ 4615 w 67104"/>
                <a:gd name="connsiteY6" fmla="*/ 810393 h 810393"/>
                <a:gd name="connsiteX0" fmla="*/ 21950 w 66817"/>
                <a:gd name="connsiteY0" fmla="*/ 0 h 810393"/>
                <a:gd name="connsiteX1" fmla="*/ 65286 w 66817"/>
                <a:gd name="connsiteY1" fmla="*/ 329357 h 810393"/>
                <a:gd name="connsiteX2" fmla="*/ 56618 w 66817"/>
                <a:gd name="connsiteY2" fmla="*/ 472369 h 810393"/>
                <a:gd name="connsiteX3" fmla="*/ 52284 w 66817"/>
                <a:gd name="connsiteY3" fmla="*/ 602378 h 810393"/>
                <a:gd name="connsiteX4" fmla="*/ 17616 w 66817"/>
                <a:gd name="connsiteY4" fmla="*/ 771391 h 810393"/>
                <a:gd name="connsiteX5" fmla="*/ 281 w 66817"/>
                <a:gd name="connsiteY5" fmla="*/ 732387 h 810393"/>
                <a:gd name="connsiteX6" fmla="*/ 4615 w 66817"/>
                <a:gd name="connsiteY6" fmla="*/ 810393 h 810393"/>
                <a:gd name="connsiteX0" fmla="*/ 17335 w 62202"/>
                <a:gd name="connsiteY0" fmla="*/ 0 h 810393"/>
                <a:gd name="connsiteX1" fmla="*/ 60671 w 62202"/>
                <a:gd name="connsiteY1" fmla="*/ 329357 h 810393"/>
                <a:gd name="connsiteX2" fmla="*/ 52003 w 62202"/>
                <a:gd name="connsiteY2" fmla="*/ 472369 h 810393"/>
                <a:gd name="connsiteX3" fmla="*/ 47669 w 62202"/>
                <a:gd name="connsiteY3" fmla="*/ 602378 h 810393"/>
                <a:gd name="connsiteX4" fmla="*/ 13001 w 62202"/>
                <a:gd name="connsiteY4" fmla="*/ 771391 h 810393"/>
                <a:gd name="connsiteX5" fmla="*/ 0 w 62202"/>
                <a:gd name="connsiteY5" fmla="*/ 810393 h 810393"/>
                <a:gd name="connsiteX0" fmla="*/ 17335 w 64418"/>
                <a:gd name="connsiteY0" fmla="*/ 0 h 810393"/>
                <a:gd name="connsiteX1" fmla="*/ 60671 w 64418"/>
                <a:gd name="connsiteY1" fmla="*/ 329357 h 810393"/>
                <a:gd name="connsiteX2" fmla="*/ 60670 w 64418"/>
                <a:gd name="connsiteY2" fmla="*/ 476702 h 810393"/>
                <a:gd name="connsiteX3" fmla="*/ 47669 w 64418"/>
                <a:gd name="connsiteY3" fmla="*/ 602378 h 810393"/>
                <a:gd name="connsiteX4" fmla="*/ 13001 w 64418"/>
                <a:gd name="connsiteY4" fmla="*/ 771391 h 810393"/>
                <a:gd name="connsiteX5" fmla="*/ 0 w 64418"/>
                <a:gd name="connsiteY5" fmla="*/ 810393 h 810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418" h="810393">
                  <a:moveTo>
                    <a:pt x="17335" y="0"/>
                  </a:moveTo>
                  <a:cubicBezTo>
                    <a:pt x="32503" y="83422"/>
                    <a:pt x="53449" y="249907"/>
                    <a:pt x="60671" y="329357"/>
                  </a:cubicBezTo>
                  <a:cubicBezTo>
                    <a:pt x="67893" y="408807"/>
                    <a:pt x="62837" y="431199"/>
                    <a:pt x="60670" y="476702"/>
                  </a:cubicBezTo>
                  <a:cubicBezTo>
                    <a:pt x="58503" y="522205"/>
                    <a:pt x="55614" y="553263"/>
                    <a:pt x="47669" y="602378"/>
                  </a:cubicBezTo>
                  <a:cubicBezTo>
                    <a:pt x="39724" y="651493"/>
                    <a:pt x="20946" y="736722"/>
                    <a:pt x="13001" y="771391"/>
                  </a:cubicBezTo>
                  <a:cubicBezTo>
                    <a:pt x="5056" y="806060"/>
                    <a:pt x="2709" y="802268"/>
                    <a:pt x="0" y="81039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uppieren 27"/>
            <p:cNvGrpSpPr/>
            <p:nvPr/>
          </p:nvGrpSpPr>
          <p:grpSpPr>
            <a:xfrm>
              <a:off x="7126142" y="1327495"/>
              <a:ext cx="596771" cy="1289262"/>
              <a:chOff x="6773970" y="2784406"/>
              <a:chExt cx="750358" cy="1621073"/>
            </a:xfrm>
          </p:grpSpPr>
          <p:sp>
            <p:nvSpPr>
              <p:cNvPr id="105" name="Ellipse 128"/>
              <p:cNvSpPr/>
              <p:nvPr/>
            </p:nvSpPr>
            <p:spPr>
              <a:xfrm>
                <a:off x="7164288" y="2996952"/>
                <a:ext cx="278961" cy="1224136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Ellipse 129"/>
              <p:cNvSpPr/>
              <p:nvPr/>
            </p:nvSpPr>
            <p:spPr>
              <a:xfrm>
                <a:off x="7092280" y="2794669"/>
                <a:ext cx="432048" cy="1607535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Freihandform 130"/>
              <p:cNvSpPr/>
              <p:nvPr/>
            </p:nvSpPr>
            <p:spPr>
              <a:xfrm>
                <a:off x="6773970" y="2784406"/>
                <a:ext cx="552804" cy="1621073"/>
              </a:xfrm>
              <a:custGeom>
                <a:avLst/>
                <a:gdLst>
                  <a:gd name="connsiteX0" fmla="*/ 460704 w 521897"/>
                  <a:gd name="connsiteY0" fmla="*/ 28396 h 1666644"/>
                  <a:gd name="connsiteX1" fmla="*/ 184658 w 521897"/>
                  <a:gd name="connsiteY1" fmla="*/ 19769 h 1666644"/>
                  <a:gd name="connsiteX2" fmla="*/ 72515 w 521897"/>
                  <a:gd name="connsiteY2" fmla="*/ 252682 h 1666644"/>
                  <a:gd name="connsiteX3" fmla="*/ 3504 w 521897"/>
                  <a:gd name="connsiteY3" fmla="*/ 589113 h 1666644"/>
                  <a:gd name="connsiteX4" fmla="*/ 12130 w 521897"/>
                  <a:gd name="connsiteY4" fmla="*/ 899664 h 1666644"/>
                  <a:gd name="connsiteX5" fmla="*/ 29383 w 521897"/>
                  <a:gd name="connsiteY5" fmla="*/ 1218841 h 1666644"/>
                  <a:gd name="connsiteX6" fmla="*/ 72515 w 521897"/>
                  <a:gd name="connsiteY6" fmla="*/ 1494886 h 1666644"/>
                  <a:gd name="connsiteX7" fmla="*/ 184658 w 521897"/>
                  <a:gd name="connsiteY7" fmla="*/ 1658788 h 1666644"/>
                  <a:gd name="connsiteX8" fmla="*/ 486583 w 521897"/>
                  <a:gd name="connsiteY8" fmla="*/ 1641535 h 1666644"/>
                  <a:gd name="connsiteX9" fmla="*/ 503836 w 521897"/>
                  <a:gd name="connsiteY9" fmla="*/ 1650162 h 1666644"/>
                  <a:gd name="connsiteX0" fmla="*/ 460704 w 521897"/>
                  <a:gd name="connsiteY0" fmla="*/ 18345 h 1656593"/>
                  <a:gd name="connsiteX1" fmla="*/ 201910 w 521897"/>
                  <a:gd name="connsiteY1" fmla="*/ 26971 h 1656593"/>
                  <a:gd name="connsiteX2" fmla="*/ 72515 w 521897"/>
                  <a:gd name="connsiteY2" fmla="*/ 242631 h 1656593"/>
                  <a:gd name="connsiteX3" fmla="*/ 3504 w 521897"/>
                  <a:gd name="connsiteY3" fmla="*/ 579062 h 1656593"/>
                  <a:gd name="connsiteX4" fmla="*/ 12130 w 521897"/>
                  <a:gd name="connsiteY4" fmla="*/ 889613 h 1656593"/>
                  <a:gd name="connsiteX5" fmla="*/ 29383 w 521897"/>
                  <a:gd name="connsiteY5" fmla="*/ 1208790 h 1656593"/>
                  <a:gd name="connsiteX6" fmla="*/ 72515 w 521897"/>
                  <a:gd name="connsiteY6" fmla="*/ 1484835 h 1656593"/>
                  <a:gd name="connsiteX7" fmla="*/ 184658 w 521897"/>
                  <a:gd name="connsiteY7" fmla="*/ 1648737 h 1656593"/>
                  <a:gd name="connsiteX8" fmla="*/ 486583 w 521897"/>
                  <a:gd name="connsiteY8" fmla="*/ 1631484 h 1656593"/>
                  <a:gd name="connsiteX9" fmla="*/ 503836 w 521897"/>
                  <a:gd name="connsiteY9" fmla="*/ 1640111 h 1656593"/>
                  <a:gd name="connsiteX0" fmla="*/ 460704 w 522442"/>
                  <a:gd name="connsiteY0" fmla="*/ 18345 h 1642034"/>
                  <a:gd name="connsiteX1" fmla="*/ 201910 w 522442"/>
                  <a:gd name="connsiteY1" fmla="*/ 26971 h 1642034"/>
                  <a:gd name="connsiteX2" fmla="*/ 72515 w 522442"/>
                  <a:gd name="connsiteY2" fmla="*/ 242631 h 1642034"/>
                  <a:gd name="connsiteX3" fmla="*/ 3504 w 522442"/>
                  <a:gd name="connsiteY3" fmla="*/ 579062 h 1642034"/>
                  <a:gd name="connsiteX4" fmla="*/ 12130 w 522442"/>
                  <a:gd name="connsiteY4" fmla="*/ 889613 h 1642034"/>
                  <a:gd name="connsiteX5" fmla="*/ 29383 w 522442"/>
                  <a:gd name="connsiteY5" fmla="*/ 1208790 h 1642034"/>
                  <a:gd name="connsiteX6" fmla="*/ 72515 w 522442"/>
                  <a:gd name="connsiteY6" fmla="*/ 1484835 h 1642034"/>
                  <a:gd name="connsiteX7" fmla="*/ 176032 w 522442"/>
                  <a:gd name="connsiteY7" fmla="*/ 1631484 h 1642034"/>
                  <a:gd name="connsiteX8" fmla="*/ 486583 w 522442"/>
                  <a:gd name="connsiteY8" fmla="*/ 1631484 h 1642034"/>
                  <a:gd name="connsiteX9" fmla="*/ 503836 w 522442"/>
                  <a:gd name="connsiteY9" fmla="*/ 1640111 h 1642034"/>
                  <a:gd name="connsiteX0" fmla="*/ 453757 w 515495"/>
                  <a:gd name="connsiteY0" fmla="*/ 18345 h 1642034"/>
                  <a:gd name="connsiteX1" fmla="*/ 194963 w 515495"/>
                  <a:gd name="connsiteY1" fmla="*/ 26971 h 1642034"/>
                  <a:gd name="connsiteX2" fmla="*/ 65568 w 515495"/>
                  <a:gd name="connsiteY2" fmla="*/ 242631 h 1642034"/>
                  <a:gd name="connsiteX3" fmla="*/ 5183 w 515495"/>
                  <a:gd name="connsiteY3" fmla="*/ 561809 h 1642034"/>
                  <a:gd name="connsiteX4" fmla="*/ 5183 w 515495"/>
                  <a:gd name="connsiteY4" fmla="*/ 889613 h 1642034"/>
                  <a:gd name="connsiteX5" fmla="*/ 22436 w 515495"/>
                  <a:gd name="connsiteY5" fmla="*/ 1208790 h 1642034"/>
                  <a:gd name="connsiteX6" fmla="*/ 65568 w 515495"/>
                  <a:gd name="connsiteY6" fmla="*/ 1484835 h 1642034"/>
                  <a:gd name="connsiteX7" fmla="*/ 169085 w 515495"/>
                  <a:gd name="connsiteY7" fmla="*/ 1631484 h 1642034"/>
                  <a:gd name="connsiteX8" fmla="*/ 479636 w 515495"/>
                  <a:gd name="connsiteY8" fmla="*/ 1631484 h 1642034"/>
                  <a:gd name="connsiteX9" fmla="*/ 496889 w 515495"/>
                  <a:gd name="connsiteY9" fmla="*/ 1640111 h 1642034"/>
                  <a:gd name="connsiteX0" fmla="*/ 453757 w 515495"/>
                  <a:gd name="connsiteY0" fmla="*/ 10544 h 1634233"/>
                  <a:gd name="connsiteX1" fmla="*/ 194963 w 515495"/>
                  <a:gd name="connsiteY1" fmla="*/ 19170 h 1634233"/>
                  <a:gd name="connsiteX2" fmla="*/ 65568 w 515495"/>
                  <a:gd name="connsiteY2" fmla="*/ 234830 h 1634233"/>
                  <a:gd name="connsiteX3" fmla="*/ 5183 w 515495"/>
                  <a:gd name="connsiteY3" fmla="*/ 554008 h 1634233"/>
                  <a:gd name="connsiteX4" fmla="*/ 5183 w 515495"/>
                  <a:gd name="connsiteY4" fmla="*/ 881812 h 1634233"/>
                  <a:gd name="connsiteX5" fmla="*/ 22436 w 515495"/>
                  <a:gd name="connsiteY5" fmla="*/ 1200989 h 1634233"/>
                  <a:gd name="connsiteX6" fmla="*/ 65568 w 515495"/>
                  <a:gd name="connsiteY6" fmla="*/ 1477034 h 1634233"/>
                  <a:gd name="connsiteX7" fmla="*/ 169085 w 515495"/>
                  <a:gd name="connsiteY7" fmla="*/ 1623683 h 1634233"/>
                  <a:gd name="connsiteX8" fmla="*/ 479636 w 515495"/>
                  <a:gd name="connsiteY8" fmla="*/ 1623683 h 1634233"/>
                  <a:gd name="connsiteX9" fmla="*/ 496889 w 515495"/>
                  <a:gd name="connsiteY9" fmla="*/ 1632310 h 1634233"/>
                  <a:gd name="connsiteX0" fmla="*/ 453757 w 515495"/>
                  <a:gd name="connsiteY0" fmla="*/ 10544 h 1634233"/>
                  <a:gd name="connsiteX1" fmla="*/ 194963 w 515495"/>
                  <a:gd name="connsiteY1" fmla="*/ 19170 h 1634233"/>
                  <a:gd name="connsiteX2" fmla="*/ 65568 w 515495"/>
                  <a:gd name="connsiteY2" fmla="*/ 234830 h 1634233"/>
                  <a:gd name="connsiteX3" fmla="*/ 5183 w 515495"/>
                  <a:gd name="connsiteY3" fmla="*/ 554008 h 1634233"/>
                  <a:gd name="connsiteX4" fmla="*/ 5183 w 515495"/>
                  <a:gd name="connsiteY4" fmla="*/ 881812 h 1634233"/>
                  <a:gd name="connsiteX5" fmla="*/ 22436 w 515495"/>
                  <a:gd name="connsiteY5" fmla="*/ 1200989 h 1634233"/>
                  <a:gd name="connsiteX6" fmla="*/ 65568 w 515495"/>
                  <a:gd name="connsiteY6" fmla="*/ 1477034 h 1634233"/>
                  <a:gd name="connsiteX7" fmla="*/ 169085 w 515495"/>
                  <a:gd name="connsiteY7" fmla="*/ 1623683 h 1634233"/>
                  <a:gd name="connsiteX8" fmla="*/ 479636 w 515495"/>
                  <a:gd name="connsiteY8" fmla="*/ 1623683 h 1634233"/>
                  <a:gd name="connsiteX9" fmla="*/ 496889 w 515495"/>
                  <a:gd name="connsiteY9" fmla="*/ 1632310 h 1634233"/>
                  <a:gd name="connsiteX0" fmla="*/ 453757 w 479636"/>
                  <a:gd name="connsiteY0" fmla="*/ 10544 h 1634233"/>
                  <a:gd name="connsiteX1" fmla="*/ 194963 w 479636"/>
                  <a:gd name="connsiteY1" fmla="*/ 19170 h 1634233"/>
                  <a:gd name="connsiteX2" fmla="*/ 65568 w 479636"/>
                  <a:gd name="connsiteY2" fmla="*/ 234830 h 1634233"/>
                  <a:gd name="connsiteX3" fmla="*/ 5183 w 479636"/>
                  <a:gd name="connsiteY3" fmla="*/ 554008 h 1634233"/>
                  <a:gd name="connsiteX4" fmla="*/ 5183 w 479636"/>
                  <a:gd name="connsiteY4" fmla="*/ 881812 h 1634233"/>
                  <a:gd name="connsiteX5" fmla="*/ 22436 w 479636"/>
                  <a:gd name="connsiteY5" fmla="*/ 1200989 h 1634233"/>
                  <a:gd name="connsiteX6" fmla="*/ 65568 w 479636"/>
                  <a:gd name="connsiteY6" fmla="*/ 1477034 h 1634233"/>
                  <a:gd name="connsiteX7" fmla="*/ 169085 w 479636"/>
                  <a:gd name="connsiteY7" fmla="*/ 1623683 h 1634233"/>
                  <a:gd name="connsiteX8" fmla="*/ 479636 w 479636"/>
                  <a:gd name="connsiteY8" fmla="*/ 1623683 h 1634233"/>
                  <a:gd name="connsiteX0" fmla="*/ 487094 w 487094"/>
                  <a:gd name="connsiteY0" fmla="*/ 18344 h 1642033"/>
                  <a:gd name="connsiteX1" fmla="*/ 194963 w 487094"/>
                  <a:gd name="connsiteY1" fmla="*/ 26970 h 1642033"/>
                  <a:gd name="connsiteX2" fmla="*/ 65568 w 487094"/>
                  <a:gd name="connsiteY2" fmla="*/ 242630 h 1642033"/>
                  <a:gd name="connsiteX3" fmla="*/ 5183 w 487094"/>
                  <a:gd name="connsiteY3" fmla="*/ 561808 h 1642033"/>
                  <a:gd name="connsiteX4" fmla="*/ 5183 w 487094"/>
                  <a:gd name="connsiteY4" fmla="*/ 889612 h 1642033"/>
                  <a:gd name="connsiteX5" fmla="*/ 22436 w 487094"/>
                  <a:gd name="connsiteY5" fmla="*/ 1208789 h 1642033"/>
                  <a:gd name="connsiteX6" fmla="*/ 65568 w 487094"/>
                  <a:gd name="connsiteY6" fmla="*/ 1484834 h 1642033"/>
                  <a:gd name="connsiteX7" fmla="*/ 169085 w 487094"/>
                  <a:gd name="connsiteY7" fmla="*/ 1631483 h 1642033"/>
                  <a:gd name="connsiteX8" fmla="*/ 479636 w 487094"/>
                  <a:gd name="connsiteY8" fmla="*/ 1631483 h 1642033"/>
                  <a:gd name="connsiteX0" fmla="*/ 487094 w 487094"/>
                  <a:gd name="connsiteY0" fmla="*/ 10336 h 1634025"/>
                  <a:gd name="connsiteX1" fmla="*/ 194963 w 487094"/>
                  <a:gd name="connsiteY1" fmla="*/ 18962 h 1634025"/>
                  <a:gd name="connsiteX2" fmla="*/ 65568 w 487094"/>
                  <a:gd name="connsiteY2" fmla="*/ 234622 h 1634025"/>
                  <a:gd name="connsiteX3" fmla="*/ 5183 w 487094"/>
                  <a:gd name="connsiteY3" fmla="*/ 553800 h 1634025"/>
                  <a:gd name="connsiteX4" fmla="*/ 5183 w 487094"/>
                  <a:gd name="connsiteY4" fmla="*/ 881604 h 1634025"/>
                  <a:gd name="connsiteX5" fmla="*/ 22436 w 487094"/>
                  <a:gd name="connsiteY5" fmla="*/ 1200781 h 1634025"/>
                  <a:gd name="connsiteX6" fmla="*/ 65568 w 487094"/>
                  <a:gd name="connsiteY6" fmla="*/ 1476826 h 1634025"/>
                  <a:gd name="connsiteX7" fmla="*/ 169085 w 487094"/>
                  <a:gd name="connsiteY7" fmla="*/ 1623475 h 1634025"/>
                  <a:gd name="connsiteX8" fmla="*/ 479636 w 487094"/>
                  <a:gd name="connsiteY8" fmla="*/ 1623475 h 1634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7094" h="1634025">
                    <a:moveTo>
                      <a:pt x="487094" y="10336"/>
                    </a:moveTo>
                    <a:cubicBezTo>
                      <a:pt x="381420" y="11145"/>
                      <a:pt x="265217" y="-18419"/>
                      <a:pt x="194963" y="18962"/>
                    </a:cubicBezTo>
                    <a:cubicBezTo>
                      <a:pt x="124709" y="56343"/>
                      <a:pt x="97198" y="145482"/>
                      <a:pt x="65568" y="234622"/>
                    </a:cubicBezTo>
                    <a:cubicBezTo>
                      <a:pt x="33938" y="323762"/>
                      <a:pt x="15247" y="445970"/>
                      <a:pt x="5183" y="553800"/>
                    </a:cubicBezTo>
                    <a:cubicBezTo>
                      <a:pt x="-4881" y="661630"/>
                      <a:pt x="2308" y="773774"/>
                      <a:pt x="5183" y="881604"/>
                    </a:cubicBezTo>
                    <a:cubicBezTo>
                      <a:pt x="8058" y="989434"/>
                      <a:pt x="12372" y="1101577"/>
                      <a:pt x="22436" y="1200781"/>
                    </a:cubicBezTo>
                    <a:cubicBezTo>
                      <a:pt x="32500" y="1299985"/>
                      <a:pt x="41127" y="1406377"/>
                      <a:pt x="65568" y="1476826"/>
                    </a:cubicBezTo>
                    <a:cubicBezTo>
                      <a:pt x="90009" y="1547275"/>
                      <a:pt x="100074" y="1599034"/>
                      <a:pt x="169085" y="1623475"/>
                    </a:cubicBezTo>
                    <a:cubicBezTo>
                      <a:pt x="238096" y="1647916"/>
                      <a:pt x="425002" y="1622037"/>
                      <a:pt x="479636" y="1623475"/>
                    </a:cubicBezTo>
                  </a:path>
                </a:pathLst>
              </a:cu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Freihandform 131"/>
              <p:cNvSpPr/>
              <p:nvPr/>
            </p:nvSpPr>
            <p:spPr>
              <a:xfrm>
                <a:off x="7205241" y="3123235"/>
                <a:ext cx="98527" cy="873889"/>
              </a:xfrm>
              <a:custGeom>
                <a:avLst/>
                <a:gdLst>
                  <a:gd name="connsiteX0" fmla="*/ 17335 w 52927"/>
                  <a:gd name="connsiteY0" fmla="*/ 0 h 650047"/>
                  <a:gd name="connsiteX1" fmla="*/ 52004 w 52927"/>
                  <a:gd name="connsiteY1" fmla="*/ 229683 h 650047"/>
                  <a:gd name="connsiteX2" fmla="*/ 43336 w 52927"/>
                  <a:gd name="connsiteY2" fmla="*/ 377028 h 650047"/>
                  <a:gd name="connsiteX3" fmla="*/ 47670 w 52927"/>
                  <a:gd name="connsiteY3" fmla="*/ 485369 h 650047"/>
                  <a:gd name="connsiteX4" fmla="*/ 21668 w 52927"/>
                  <a:gd name="connsiteY4" fmla="*/ 624046 h 650047"/>
                  <a:gd name="connsiteX5" fmla="*/ 13001 w 52927"/>
                  <a:gd name="connsiteY5" fmla="*/ 641380 h 650047"/>
                  <a:gd name="connsiteX6" fmla="*/ 0 w 52927"/>
                  <a:gd name="connsiteY6" fmla="*/ 650047 h 650047"/>
                  <a:gd name="connsiteX0" fmla="*/ 34670 w 52154"/>
                  <a:gd name="connsiteY0" fmla="*/ 0 h 741054"/>
                  <a:gd name="connsiteX1" fmla="*/ 52004 w 52154"/>
                  <a:gd name="connsiteY1" fmla="*/ 320690 h 741054"/>
                  <a:gd name="connsiteX2" fmla="*/ 43336 w 52154"/>
                  <a:gd name="connsiteY2" fmla="*/ 468035 h 741054"/>
                  <a:gd name="connsiteX3" fmla="*/ 47670 w 52154"/>
                  <a:gd name="connsiteY3" fmla="*/ 576376 h 741054"/>
                  <a:gd name="connsiteX4" fmla="*/ 21668 w 52154"/>
                  <a:gd name="connsiteY4" fmla="*/ 715053 h 741054"/>
                  <a:gd name="connsiteX5" fmla="*/ 13001 w 52154"/>
                  <a:gd name="connsiteY5" fmla="*/ 732387 h 741054"/>
                  <a:gd name="connsiteX6" fmla="*/ 0 w 52154"/>
                  <a:gd name="connsiteY6" fmla="*/ 741054 h 741054"/>
                  <a:gd name="connsiteX0" fmla="*/ 34670 w 78054"/>
                  <a:gd name="connsiteY0" fmla="*/ 0 h 741054"/>
                  <a:gd name="connsiteX1" fmla="*/ 78006 w 78054"/>
                  <a:gd name="connsiteY1" fmla="*/ 329357 h 741054"/>
                  <a:gd name="connsiteX2" fmla="*/ 43336 w 78054"/>
                  <a:gd name="connsiteY2" fmla="*/ 468035 h 741054"/>
                  <a:gd name="connsiteX3" fmla="*/ 47670 w 78054"/>
                  <a:gd name="connsiteY3" fmla="*/ 576376 h 741054"/>
                  <a:gd name="connsiteX4" fmla="*/ 21668 w 78054"/>
                  <a:gd name="connsiteY4" fmla="*/ 715053 h 741054"/>
                  <a:gd name="connsiteX5" fmla="*/ 13001 w 78054"/>
                  <a:gd name="connsiteY5" fmla="*/ 732387 h 741054"/>
                  <a:gd name="connsiteX6" fmla="*/ 0 w 78054"/>
                  <a:gd name="connsiteY6" fmla="*/ 741054 h 741054"/>
                  <a:gd name="connsiteX0" fmla="*/ 34670 w 79824"/>
                  <a:gd name="connsiteY0" fmla="*/ 0 h 741054"/>
                  <a:gd name="connsiteX1" fmla="*/ 78006 w 79824"/>
                  <a:gd name="connsiteY1" fmla="*/ 329357 h 741054"/>
                  <a:gd name="connsiteX2" fmla="*/ 69338 w 79824"/>
                  <a:gd name="connsiteY2" fmla="*/ 472369 h 741054"/>
                  <a:gd name="connsiteX3" fmla="*/ 47670 w 79824"/>
                  <a:gd name="connsiteY3" fmla="*/ 576376 h 741054"/>
                  <a:gd name="connsiteX4" fmla="*/ 21668 w 79824"/>
                  <a:gd name="connsiteY4" fmla="*/ 715053 h 741054"/>
                  <a:gd name="connsiteX5" fmla="*/ 13001 w 79824"/>
                  <a:gd name="connsiteY5" fmla="*/ 732387 h 741054"/>
                  <a:gd name="connsiteX6" fmla="*/ 0 w 79824"/>
                  <a:gd name="connsiteY6" fmla="*/ 741054 h 741054"/>
                  <a:gd name="connsiteX0" fmla="*/ 21708 w 66862"/>
                  <a:gd name="connsiteY0" fmla="*/ 0 h 810393"/>
                  <a:gd name="connsiteX1" fmla="*/ 65044 w 66862"/>
                  <a:gd name="connsiteY1" fmla="*/ 329357 h 810393"/>
                  <a:gd name="connsiteX2" fmla="*/ 56376 w 66862"/>
                  <a:gd name="connsiteY2" fmla="*/ 472369 h 810393"/>
                  <a:gd name="connsiteX3" fmla="*/ 34708 w 66862"/>
                  <a:gd name="connsiteY3" fmla="*/ 576376 h 810393"/>
                  <a:gd name="connsiteX4" fmla="*/ 8706 w 66862"/>
                  <a:gd name="connsiteY4" fmla="*/ 715053 h 810393"/>
                  <a:gd name="connsiteX5" fmla="*/ 39 w 66862"/>
                  <a:gd name="connsiteY5" fmla="*/ 732387 h 810393"/>
                  <a:gd name="connsiteX6" fmla="*/ 4373 w 66862"/>
                  <a:gd name="connsiteY6" fmla="*/ 810393 h 810393"/>
                  <a:gd name="connsiteX0" fmla="*/ 21950 w 67104"/>
                  <a:gd name="connsiteY0" fmla="*/ 0 h 810393"/>
                  <a:gd name="connsiteX1" fmla="*/ 65286 w 67104"/>
                  <a:gd name="connsiteY1" fmla="*/ 329357 h 810393"/>
                  <a:gd name="connsiteX2" fmla="*/ 56618 w 67104"/>
                  <a:gd name="connsiteY2" fmla="*/ 472369 h 810393"/>
                  <a:gd name="connsiteX3" fmla="*/ 34950 w 67104"/>
                  <a:gd name="connsiteY3" fmla="*/ 576376 h 810393"/>
                  <a:gd name="connsiteX4" fmla="*/ 17616 w 67104"/>
                  <a:gd name="connsiteY4" fmla="*/ 771391 h 810393"/>
                  <a:gd name="connsiteX5" fmla="*/ 281 w 67104"/>
                  <a:gd name="connsiteY5" fmla="*/ 732387 h 810393"/>
                  <a:gd name="connsiteX6" fmla="*/ 4615 w 67104"/>
                  <a:gd name="connsiteY6" fmla="*/ 810393 h 810393"/>
                  <a:gd name="connsiteX0" fmla="*/ 21950 w 66817"/>
                  <a:gd name="connsiteY0" fmla="*/ 0 h 810393"/>
                  <a:gd name="connsiteX1" fmla="*/ 65286 w 66817"/>
                  <a:gd name="connsiteY1" fmla="*/ 329357 h 810393"/>
                  <a:gd name="connsiteX2" fmla="*/ 56618 w 66817"/>
                  <a:gd name="connsiteY2" fmla="*/ 472369 h 810393"/>
                  <a:gd name="connsiteX3" fmla="*/ 52284 w 66817"/>
                  <a:gd name="connsiteY3" fmla="*/ 602378 h 810393"/>
                  <a:gd name="connsiteX4" fmla="*/ 17616 w 66817"/>
                  <a:gd name="connsiteY4" fmla="*/ 771391 h 810393"/>
                  <a:gd name="connsiteX5" fmla="*/ 281 w 66817"/>
                  <a:gd name="connsiteY5" fmla="*/ 732387 h 810393"/>
                  <a:gd name="connsiteX6" fmla="*/ 4615 w 66817"/>
                  <a:gd name="connsiteY6" fmla="*/ 810393 h 810393"/>
                  <a:gd name="connsiteX0" fmla="*/ 17335 w 62202"/>
                  <a:gd name="connsiteY0" fmla="*/ 0 h 810393"/>
                  <a:gd name="connsiteX1" fmla="*/ 60671 w 62202"/>
                  <a:gd name="connsiteY1" fmla="*/ 329357 h 810393"/>
                  <a:gd name="connsiteX2" fmla="*/ 52003 w 62202"/>
                  <a:gd name="connsiteY2" fmla="*/ 472369 h 810393"/>
                  <a:gd name="connsiteX3" fmla="*/ 47669 w 62202"/>
                  <a:gd name="connsiteY3" fmla="*/ 602378 h 810393"/>
                  <a:gd name="connsiteX4" fmla="*/ 13001 w 62202"/>
                  <a:gd name="connsiteY4" fmla="*/ 771391 h 810393"/>
                  <a:gd name="connsiteX5" fmla="*/ 0 w 62202"/>
                  <a:gd name="connsiteY5" fmla="*/ 810393 h 810393"/>
                  <a:gd name="connsiteX0" fmla="*/ 17335 w 64418"/>
                  <a:gd name="connsiteY0" fmla="*/ 0 h 810393"/>
                  <a:gd name="connsiteX1" fmla="*/ 60671 w 64418"/>
                  <a:gd name="connsiteY1" fmla="*/ 329357 h 810393"/>
                  <a:gd name="connsiteX2" fmla="*/ 60670 w 64418"/>
                  <a:gd name="connsiteY2" fmla="*/ 476702 h 810393"/>
                  <a:gd name="connsiteX3" fmla="*/ 47669 w 64418"/>
                  <a:gd name="connsiteY3" fmla="*/ 602378 h 810393"/>
                  <a:gd name="connsiteX4" fmla="*/ 13001 w 64418"/>
                  <a:gd name="connsiteY4" fmla="*/ 771391 h 810393"/>
                  <a:gd name="connsiteX5" fmla="*/ 0 w 64418"/>
                  <a:gd name="connsiteY5" fmla="*/ 810393 h 810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418" h="810393">
                    <a:moveTo>
                      <a:pt x="17335" y="0"/>
                    </a:moveTo>
                    <a:cubicBezTo>
                      <a:pt x="32503" y="83422"/>
                      <a:pt x="53449" y="249907"/>
                      <a:pt x="60671" y="329357"/>
                    </a:cubicBezTo>
                    <a:cubicBezTo>
                      <a:pt x="67893" y="408807"/>
                      <a:pt x="62837" y="431199"/>
                      <a:pt x="60670" y="476702"/>
                    </a:cubicBezTo>
                    <a:cubicBezTo>
                      <a:pt x="58503" y="522205"/>
                      <a:pt x="55614" y="553263"/>
                      <a:pt x="47669" y="602378"/>
                    </a:cubicBezTo>
                    <a:cubicBezTo>
                      <a:pt x="39724" y="651493"/>
                      <a:pt x="20946" y="736722"/>
                      <a:pt x="13001" y="771391"/>
                    </a:cubicBezTo>
                    <a:cubicBezTo>
                      <a:pt x="5056" y="806060"/>
                      <a:pt x="2709" y="802268"/>
                      <a:pt x="0" y="810393"/>
                    </a:cubicBezTo>
                  </a:path>
                </a:pathLst>
              </a:cu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uppieren 28"/>
            <p:cNvGrpSpPr/>
            <p:nvPr/>
          </p:nvGrpSpPr>
          <p:grpSpPr>
            <a:xfrm>
              <a:off x="7874103" y="1338899"/>
              <a:ext cx="568367" cy="1289262"/>
              <a:chOff x="6809684" y="2784406"/>
              <a:chExt cx="714644" cy="1621073"/>
            </a:xfrm>
            <a:noFill/>
          </p:grpSpPr>
          <p:sp>
            <p:nvSpPr>
              <p:cNvPr id="102" name="Ellipse 125"/>
              <p:cNvSpPr/>
              <p:nvPr/>
            </p:nvSpPr>
            <p:spPr>
              <a:xfrm>
                <a:off x="7164288" y="2996952"/>
                <a:ext cx="278961" cy="1224136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Ellipse 126"/>
              <p:cNvSpPr/>
              <p:nvPr/>
            </p:nvSpPr>
            <p:spPr>
              <a:xfrm>
                <a:off x="7092280" y="2794669"/>
                <a:ext cx="432048" cy="1607535"/>
              </a:xfrm>
              <a:prstGeom prst="ellipse">
                <a:avLst/>
              </a:prstGeom>
              <a:grp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Freihandform 127"/>
              <p:cNvSpPr/>
              <p:nvPr/>
            </p:nvSpPr>
            <p:spPr>
              <a:xfrm>
                <a:off x="6809684" y="2784406"/>
                <a:ext cx="517089" cy="1621073"/>
              </a:xfrm>
              <a:custGeom>
                <a:avLst/>
                <a:gdLst>
                  <a:gd name="connsiteX0" fmla="*/ 460704 w 521897"/>
                  <a:gd name="connsiteY0" fmla="*/ 28396 h 1666644"/>
                  <a:gd name="connsiteX1" fmla="*/ 184658 w 521897"/>
                  <a:gd name="connsiteY1" fmla="*/ 19769 h 1666644"/>
                  <a:gd name="connsiteX2" fmla="*/ 72515 w 521897"/>
                  <a:gd name="connsiteY2" fmla="*/ 252682 h 1666644"/>
                  <a:gd name="connsiteX3" fmla="*/ 3504 w 521897"/>
                  <a:gd name="connsiteY3" fmla="*/ 589113 h 1666644"/>
                  <a:gd name="connsiteX4" fmla="*/ 12130 w 521897"/>
                  <a:gd name="connsiteY4" fmla="*/ 899664 h 1666644"/>
                  <a:gd name="connsiteX5" fmla="*/ 29383 w 521897"/>
                  <a:gd name="connsiteY5" fmla="*/ 1218841 h 1666644"/>
                  <a:gd name="connsiteX6" fmla="*/ 72515 w 521897"/>
                  <a:gd name="connsiteY6" fmla="*/ 1494886 h 1666644"/>
                  <a:gd name="connsiteX7" fmla="*/ 184658 w 521897"/>
                  <a:gd name="connsiteY7" fmla="*/ 1658788 h 1666644"/>
                  <a:gd name="connsiteX8" fmla="*/ 486583 w 521897"/>
                  <a:gd name="connsiteY8" fmla="*/ 1641535 h 1666644"/>
                  <a:gd name="connsiteX9" fmla="*/ 503836 w 521897"/>
                  <a:gd name="connsiteY9" fmla="*/ 1650162 h 1666644"/>
                  <a:gd name="connsiteX0" fmla="*/ 460704 w 521897"/>
                  <a:gd name="connsiteY0" fmla="*/ 18345 h 1656593"/>
                  <a:gd name="connsiteX1" fmla="*/ 201910 w 521897"/>
                  <a:gd name="connsiteY1" fmla="*/ 26971 h 1656593"/>
                  <a:gd name="connsiteX2" fmla="*/ 72515 w 521897"/>
                  <a:gd name="connsiteY2" fmla="*/ 242631 h 1656593"/>
                  <a:gd name="connsiteX3" fmla="*/ 3504 w 521897"/>
                  <a:gd name="connsiteY3" fmla="*/ 579062 h 1656593"/>
                  <a:gd name="connsiteX4" fmla="*/ 12130 w 521897"/>
                  <a:gd name="connsiteY4" fmla="*/ 889613 h 1656593"/>
                  <a:gd name="connsiteX5" fmla="*/ 29383 w 521897"/>
                  <a:gd name="connsiteY5" fmla="*/ 1208790 h 1656593"/>
                  <a:gd name="connsiteX6" fmla="*/ 72515 w 521897"/>
                  <a:gd name="connsiteY6" fmla="*/ 1484835 h 1656593"/>
                  <a:gd name="connsiteX7" fmla="*/ 184658 w 521897"/>
                  <a:gd name="connsiteY7" fmla="*/ 1648737 h 1656593"/>
                  <a:gd name="connsiteX8" fmla="*/ 486583 w 521897"/>
                  <a:gd name="connsiteY8" fmla="*/ 1631484 h 1656593"/>
                  <a:gd name="connsiteX9" fmla="*/ 503836 w 521897"/>
                  <a:gd name="connsiteY9" fmla="*/ 1640111 h 1656593"/>
                  <a:gd name="connsiteX0" fmla="*/ 460704 w 522442"/>
                  <a:gd name="connsiteY0" fmla="*/ 18345 h 1642034"/>
                  <a:gd name="connsiteX1" fmla="*/ 201910 w 522442"/>
                  <a:gd name="connsiteY1" fmla="*/ 26971 h 1642034"/>
                  <a:gd name="connsiteX2" fmla="*/ 72515 w 522442"/>
                  <a:gd name="connsiteY2" fmla="*/ 242631 h 1642034"/>
                  <a:gd name="connsiteX3" fmla="*/ 3504 w 522442"/>
                  <a:gd name="connsiteY3" fmla="*/ 579062 h 1642034"/>
                  <a:gd name="connsiteX4" fmla="*/ 12130 w 522442"/>
                  <a:gd name="connsiteY4" fmla="*/ 889613 h 1642034"/>
                  <a:gd name="connsiteX5" fmla="*/ 29383 w 522442"/>
                  <a:gd name="connsiteY5" fmla="*/ 1208790 h 1642034"/>
                  <a:gd name="connsiteX6" fmla="*/ 72515 w 522442"/>
                  <a:gd name="connsiteY6" fmla="*/ 1484835 h 1642034"/>
                  <a:gd name="connsiteX7" fmla="*/ 176032 w 522442"/>
                  <a:gd name="connsiteY7" fmla="*/ 1631484 h 1642034"/>
                  <a:gd name="connsiteX8" fmla="*/ 486583 w 522442"/>
                  <a:gd name="connsiteY8" fmla="*/ 1631484 h 1642034"/>
                  <a:gd name="connsiteX9" fmla="*/ 503836 w 522442"/>
                  <a:gd name="connsiteY9" fmla="*/ 1640111 h 1642034"/>
                  <a:gd name="connsiteX0" fmla="*/ 453757 w 515495"/>
                  <a:gd name="connsiteY0" fmla="*/ 18345 h 1642034"/>
                  <a:gd name="connsiteX1" fmla="*/ 194963 w 515495"/>
                  <a:gd name="connsiteY1" fmla="*/ 26971 h 1642034"/>
                  <a:gd name="connsiteX2" fmla="*/ 65568 w 515495"/>
                  <a:gd name="connsiteY2" fmla="*/ 242631 h 1642034"/>
                  <a:gd name="connsiteX3" fmla="*/ 5183 w 515495"/>
                  <a:gd name="connsiteY3" fmla="*/ 561809 h 1642034"/>
                  <a:gd name="connsiteX4" fmla="*/ 5183 w 515495"/>
                  <a:gd name="connsiteY4" fmla="*/ 889613 h 1642034"/>
                  <a:gd name="connsiteX5" fmla="*/ 22436 w 515495"/>
                  <a:gd name="connsiteY5" fmla="*/ 1208790 h 1642034"/>
                  <a:gd name="connsiteX6" fmla="*/ 65568 w 515495"/>
                  <a:gd name="connsiteY6" fmla="*/ 1484835 h 1642034"/>
                  <a:gd name="connsiteX7" fmla="*/ 169085 w 515495"/>
                  <a:gd name="connsiteY7" fmla="*/ 1631484 h 1642034"/>
                  <a:gd name="connsiteX8" fmla="*/ 479636 w 515495"/>
                  <a:gd name="connsiteY8" fmla="*/ 1631484 h 1642034"/>
                  <a:gd name="connsiteX9" fmla="*/ 496889 w 515495"/>
                  <a:gd name="connsiteY9" fmla="*/ 1640111 h 1642034"/>
                  <a:gd name="connsiteX0" fmla="*/ 453757 w 515495"/>
                  <a:gd name="connsiteY0" fmla="*/ 10544 h 1634233"/>
                  <a:gd name="connsiteX1" fmla="*/ 194963 w 515495"/>
                  <a:gd name="connsiteY1" fmla="*/ 19170 h 1634233"/>
                  <a:gd name="connsiteX2" fmla="*/ 65568 w 515495"/>
                  <a:gd name="connsiteY2" fmla="*/ 234830 h 1634233"/>
                  <a:gd name="connsiteX3" fmla="*/ 5183 w 515495"/>
                  <a:gd name="connsiteY3" fmla="*/ 554008 h 1634233"/>
                  <a:gd name="connsiteX4" fmla="*/ 5183 w 515495"/>
                  <a:gd name="connsiteY4" fmla="*/ 881812 h 1634233"/>
                  <a:gd name="connsiteX5" fmla="*/ 22436 w 515495"/>
                  <a:gd name="connsiteY5" fmla="*/ 1200989 h 1634233"/>
                  <a:gd name="connsiteX6" fmla="*/ 65568 w 515495"/>
                  <a:gd name="connsiteY6" fmla="*/ 1477034 h 1634233"/>
                  <a:gd name="connsiteX7" fmla="*/ 169085 w 515495"/>
                  <a:gd name="connsiteY7" fmla="*/ 1623683 h 1634233"/>
                  <a:gd name="connsiteX8" fmla="*/ 479636 w 515495"/>
                  <a:gd name="connsiteY8" fmla="*/ 1623683 h 1634233"/>
                  <a:gd name="connsiteX9" fmla="*/ 496889 w 515495"/>
                  <a:gd name="connsiteY9" fmla="*/ 1632310 h 1634233"/>
                  <a:gd name="connsiteX0" fmla="*/ 453757 w 515495"/>
                  <a:gd name="connsiteY0" fmla="*/ 10544 h 1634233"/>
                  <a:gd name="connsiteX1" fmla="*/ 194963 w 515495"/>
                  <a:gd name="connsiteY1" fmla="*/ 19170 h 1634233"/>
                  <a:gd name="connsiteX2" fmla="*/ 65568 w 515495"/>
                  <a:gd name="connsiteY2" fmla="*/ 234830 h 1634233"/>
                  <a:gd name="connsiteX3" fmla="*/ 5183 w 515495"/>
                  <a:gd name="connsiteY3" fmla="*/ 554008 h 1634233"/>
                  <a:gd name="connsiteX4" fmla="*/ 5183 w 515495"/>
                  <a:gd name="connsiteY4" fmla="*/ 881812 h 1634233"/>
                  <a:gd name="connsiteX5" fmla="*/ 22436 w 515495"/>
                  <a:gd name="connsiteY5" fmla="*/ 1200989 h 1634233"/>
                  <a:gd name="connsiteX6" fmla="*/ 65568 w 515495"/>
                  <a:gd name="connsiteY6" fmla="*/ 1477034 h 1634233"/>
                  <a:gd name="connsiteX7" fmla="*/ 169085 w 515495"/>
                  <a:gd name="connsiteY7" fmla="*/ 1623683 h 1634233"/>
                  <a:gd name="connsiteX8" fmla="*/ 479636 w 515495"/>
                  <a:gd name="connsiteY8" fmla="*/ 1623683 h 1634233"/>
                  <a:gd name="connsiteX9" fmla="*/ 496889 w 515495"/>
                  <a:gd name="connsiteY9" fmla="*/ 1632310 h 1634233"/>
                  <a:gd name="connsiteX0" fmla="*/ 453757 w 479636"/>
                  <a:gd name="connsiteY0" fmla="*/ 10544 h 1634233"/>
                  <a:gd name="connsiteX1" fmla="*/ 194963 w 479636"/>
                  <a:gd name="connsiteY1" fmla="*/ 19170 h 1634233"/>
                  <a:gd name="connsiteX2" fmla="*/ 65568 w 479636"/>
                  <a:gd name="connsiteY2" fmla="*/ 234830 h 1634233"/>
                  <a:gd name="connsiteX3" fmla="*/ 5183 w 479636"/>
                  <a:gd name="connsiteY3" fmla="*/ 554008 h 1634233"/>
                  <a:gd name="connsiteX4" fmla="*/ 5183 w 479636"/>
                  <a:gd name="connsiteY4" fmla="*/ 881812 h 1634233"/>
                  <a:gd name="connsiteX5" fmla="*/ 22436 w 479636"/>
                  <a:gd name="connsiteY5" fmla="*/ 1200989 h 1634233"/>
                  <a:gd name="connsiteX6" fmla="*/ 65568 w 479636"/>
                  <a:gd name="connsiteY6" fmla="*/ 1477034 h 1634233"/>
                  <a:gd name="connsiteX7" fmla="*/ 169085 w 479636"/>
                  <a:gd name="connsiteY7" fmla="*/ 1623683 h 1634233"/>
                  <a:gd name="connsiteX8" fmla="*/ 479636 w 479636"/>
                  <a:gd name="connsiteY8" fmla="*/ 1623683 h 1634233"/>
                  <a:gd name="connsiteX0" fmla="*/ 487094 w 487094"/>
                  <a:gd name="connsiteY0" fmla="*/ 18344 h 1642033"/>
                  <a:gd name="connsiteX1" fmla="*/ 194963 w 487094"/>
                  <a:gd name="connsiteY1" fmla="*/ 26970 h 1642033"/>
                  <a:gd name="connsiteX2" fmla="*/ 65568 w 487094"/>
                  <a:gd name="connsiteY2" fmla="*/ 242630 h 1642033"/>
                  <a:gd name="connsiteX3" fmla="*/ 5183 w 487094"/>
                  <a:gd name="connsiteY3" fmla="*/ 561808 h 1642033"/>
                  <a:gd name="connsiteX4" fmla="*/ 5183 w 487094"/>
                  <a:gd name="connsiteY4" fmla="*/ 889612 h 1642033"/>
                  <a:gd name="connsiteX5" fmla="*/ 22436 w 487094"/>
                  <a:gd name="connsiteY5" fmla="*/ 1208789 h 1642033"/>
                  <a:gd name="connsiteX6" fmla="*/ 65568 w 487094"/>
                  <a:gd name="connsiteY6" fmla="*/ 1484834 h 1642033"/>
                  <a:gd name="connsiteX7" fmla="*/ 169085 w 487094"/>
                  <a:gd name="connsiteY7" fmla="*/ 1631483 h 1642033"/>
                  <a:gd name="connsiteX8" fmla="*/ 479636 w 487094"/>
                  <a:gd name="connsiteY8" fmla="*/ 1631483 h 1642033"/>
                  <a:gd name="connsiteX0" fmla="*/ 487094 w 487094"/>
                  <a:gd name="connsiteY0" fmla="*/ 10336 h 1634025"/>
                  <a:gd name="connsiteX1" fmla="*/ 194963 w 487094"/>
                  <a:gd name="connsiteY1" fmla="*/ 18962 h 1634025"/>
                  <a:gd name="connsiteX2" fmla="*/ 65568 w 487094"/>
                  <a:gd name="connsiteY2" fmla="*/ 234622 h 1634025"/>
                  <a:gd name="connsiteX3" fmla="*/ 5183 w 487094"/>
                  <a:gd name="connsiteY3" fmla="*/ 553800 h 1634025"/>
                  <a:gd name="connsiteX4" fmla="*/ 5183 w 487094"/>
                  <a:gd name="connsiteY4" fmla="*/ 881604 h 1634025"/>
                  <a:gd name="connsiteX5" fmla="*/ 22436 w 487094"/>
                  <a:gd name="connsiteY5" fmla="*/ 1200781 h 1634025"/>
                  <a:gd name="connsiteX6" fmla="*/ 65568 w 487094"/>
                  <a:gd name="connsiteY6" fmla="*/ 1476826 h 1634025"/>
                  <a:gd name="connsiteX7" fmla="*/ 169085 w 487094"/>
                  <a:gd name="connsiteY7" fmla="*/ 1623475 h 1634025"/>
                  <a:gd name="connsiteX8" fmla="*/ 479636 w 487094"/>
                  <a:gd name="connsiteY8" fmla="*/ 1623475 h 1634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7094" h="1634025">
                    <a:moveTo>
                      <a:pt x="487094" y="10336"/>
                    </a:moveTo>
                    <a:cubicBezTo>
                      <a:pt x="381420" y="11145"/>
                      <a:pt x="265217" y="-18419"/>
                      <a:pt x="194963" y="18962"/>
                    </a:cubicBezTo>
                    <a:cubicBezTo>
                      <a:pt x="124709" y="56343"/>
                      <a:pt x="97198" y="145482"/>
                      <a:pt x="65568" y="234622"/>
                    </a:cubicBezTo>
                    <a:cubicBezTo>
                      <a:pt x="33938" y="323762"/>
                      <a:pt x="15247" y="445970"/>
                      <a:pt x="5183" y="553800"/>
                    </a:cubicBezTo>
                    <a:cubicBezTo>
                      <a:pt x="-4881" y="661630"/>
                      <a:pt x="2308" y="773774"/>
                      <a:pt x="5183" y="881604"/>
                    </a:cubicBezTo>
                    <a:cubicBezTo>
                      <a:pt x="8058" y="989434"/>
                      <a:pt x="12372" y="1101577"/>
                      <a:pt x="22436" y="1200781"/>
                    </a:cubicBezTo>
                    <a:cubicBezTo>
                      <a:pt x="32500" y="1299985"/>
                      <a:pt x="41127" y="1406377"/>
                      <a:pt x="65568" y="1476826"/>
                    </a:cubicBezTo>
                    <a:cubicBezTo>
                      <a:pt x="90009" y="1547275"/>
                      <a:pt x="100074" y="1599034"/>
                      <a:pt x="169085" y="1623475"/>
                    </a:cubicBezTo>
                    <a:cubicBezTo>
                      <a:pt x="238096" y="1647916"/>
                      <a:pt x="425002" y="1622037"/>
                      <a:pt x="479636" y="1623475"/>
                    </a:cubicBezTo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2" name="Gerade Verbindung 125"/>
            <p:cNvCxnSpPr>
              <a:stCxn id="104" idx="4"/>
              <a:endCxn id="104" idx="4"/>
            </p:cNvCxnSpPr>
            <p:nvPr/>
          </p:nvCxnSpPr>
          <p:spPr>
            <a:xfrm>
              <a:off x="7878479" y="2034494"/>
              <a:ext cx="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26"/>
            <p:cNvCxnSpPr/>
            <p:nvPr/>
          </p:nvCxnSpPr>
          <p:spPr>
            <a:xfrm>
              <a:off x="7874103" y="1846177"/>
              <a:ext cx="250790" cy="140132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27"/>
            <p:cNvCxnSpPr/>
            <p:nvPr/>
          </p:nvCxnSpPr>
          <p:spPr>
            <a:xfrm>
              <a:off x="7878479" y="2190432"/>
              <a:ext cx="246414" cy="36361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28"/>
            <p:cNvCxnSpPr/>
            <p:nvPr/>
          </p:nvCxnSpPr>
          <p:spPr>
            <a:xfrm>
              <a:off x="8098856" y="1982400"/>
              <a:ext cx="73120" cy="11657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129"/>
            <p:cNvCxnSpPr/>
            <p:nvPr/>
          </p:nvCxnSpPr>
          <p:spPr>
            <a:xfrm flipV="1">
              <a:off x="8117021" y="2190432"/>
              <a:ext cx="68324" cy="36361"/>
            </a:xfrm>
            <a:prstGeom prst="line">
              <a:avLst/>
            </a:prstGeom>
            <a:ln w="508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30"/>
            <p:cNvCxnSpPr/>
            <p:nvPr/>
          </p:nvCxnSpPr>
          <p:spPr>
            <a:xfrm>
              <a:off x="7904867" y="2441307"/>
              <a:ext cx="268046" cy="11383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31"/>
            <p:cNvCxnSpPr/>
            <p:nvPr/>
          </p:nvCxnSpPr>
          <p:spPr>
            <a:xfrm>
              <a:off x="8143088" y="2453089"/>
              <a:ext cx="751374" cy="17019"/>
            </a:xfrm>
            <a:prstGeom prst="line">
              <a:avLst/>
            </a:prstGeom>
            <a:ln w="317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132"/>
            <p:cNvCxnSpPr/>
            <p:nvPr/>
          </p:nvCxnSpPr>
          <p:spPr>
            <a:xfrm>
              <a:off x="8185345" y="2226793"/>
              <a:ext cx="161206" cy="107435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133"/>
            <p:cNvCxnSpPr/>
            <p:nvPr/>
          </p:nvCxnSpPr>
          <p:spPr>
            <a:xfrm>
              <a:off x="8285352" y="2306277"/>
              <a:ext cx="672381" cy="890"/>
            </a:xfrm>
            <a:prstGeom prst="line">
              <a:avLst/>
            </a:prstGeom>
            <a:ln w="317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23"/>
            <p:cNvCxnSpPr/>
            <p:nvPr/>
          </p:nvCxnSpPr>
          <p:spPr>
            <a:xfrm flipV="1">
              <a:off x="8203549" y="2129295"/>
              <a:ext cx="189935" cy="14718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32"/>
            <p:cNvCxnSpPr/>
            <p:nvPr/>
          </p:nvCxnSpPr>
          <p:spPr>
            <a:xfrm flipV="1">
              <a:off x="8377986" y="2097713"/>
              <a:ext cx="87648" cy="31582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 Verbindung 234"/>
            <p:cNvCxnSpPr/>
            <p:nvPr/>
          </p:nvCxnSpPr>
          <p:spPr>
            <a:xfrm flipV="1">
              <a:off x="8375610" y="1824510"/>
              <a:ext cx="90024" cy="85249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240"/>
            <p:cNvCxnSpPr>
              <a:endCxn id="102" idx="7"/>
            </p:cNvCxnSpPr>
            <p:nvPr/>
          </p:nvCxnSpPr>
          <p:spPr>
            <a:xfrm flipV="1">
              <a:off x="8212092" y="1650517"/>
              <a:ext cx="133403" cy="100214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51"/>
            <p:cNvCxnSpPr/>
            <p:nvPr/>
          </p:nvCxnSpPr>
          <p:spPr>
            <a:xfrm flipV="1">
              <a:off x="8342509" y="1512016"/>
              <a:ext cx="66530" cy="150882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252"/>
            <p:cNvCxnSpPr>
              <a:endCxn id="102" idx="0"/>
            </p:cNvCxnSpPr>
            <p:nvPr/>
          </p:nvCxnSpPr>
          <p:spPr>
            <a:xfrm flipV="1">
              <a:off x="8195730" y="1507940"/>
              <a:ext cx="71326" cy="124702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53"/>
            <p:cNvCxnSpPr/>
            <p:nvPr/>
          </p:nvCxnSpPr>
          <p:spPr>
            <a:xfrm flipV="1">
              <a:off x="8265999" y="1376831"/>
              <a:ext cx="79496" cy="135185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254"/>
            <p:cNvCxnSpPr/>
            <p:nvPr/>
          </p:nvCxnSpPr>
          <p:spPr>
            <a:xfrm>
              <a:off x="8001686" y="1335658"/>
              <a:ext cx="171226" cy="92001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 Verbindung 255"/>
            <p:cNvCxnSpPr/>
            <p:nvPr/>
          </p:nvCxnSpPr>
          <p:spPr>
            <a:xfrm>
              <a:off x="8169003" y="1407378"/>
              <a:ext cx="13590" cy="141775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256"/>
            <p:cNvCxnSpPr/>
            <p:nvPr/>
          </p:nvCxnSpPr>
          <p:spPr>
            <a:xfrm>
              <a:off x="7928902" y="1496982"/>
              <a:ext cx="188120" cy="125558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Gerade Verbindung 257"/>
            <p:cNvCxnSpPr/>
            <p:nvPr/>
          </p:nvCxnSpPr>
          <p:spPr>
            <a:xfrm>
              <a:off x="8109990" y="1617803"/>
              <a:ext cx="75355" cy="132928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258"/>
            <p:cNvCxnSpPr/>
            <p:nvPr/>
          </p:nvCxnSpPr>
          <p:spPr>
            <a:xfrm flipV="1">
              <a:off x="8226989" y="1909760"/>
              <a:ext cx="154766" cy="72640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mit Pfeil 51"/>
            <p:cNvCxnSpPr>
              <a:stCxn id="102" idx="2"/>
            </p:cNvCxnSpPr>
            <p:nvPr/>
          </p:nvCxnSpPr>
          <p:spPr>
            <a:xfrm flipV="1">
              <a:off x="8156125" y="1987441"/>
              <a:ext cx="567237" cy="7285"/>
            </a:xfrm>
            <a:prstGeom prst="straightConnector1">
              <a:avLst/>
            </a:prstGeom>
            <a:ln w="47625">
              <a:solidFill>
                <a:srgbClr val="C00000"/>
              </a:solidFill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mit Pfeil 52"/>
            <p:cNvCxnSpPr>
              <a:stCxn id="105" idx="2"/>
            </p:cNvCxnSpPr>
            <p:nvPr/>
          </p:nvCxnSpPr>
          <p:spPr>
            <a:xfrm>
              <a:off x="7436567" y="1983323"/>
              <a:ext cx="437536" cy="4118"/>
            </a:xfrm>
            <a:prstGeom prst="straightConnector1">
              <a:avLst/>
            </a:prstGeom>
            <a:ln w="47625">
              <a:solidFill>
                <a:srgbClr val="C00000"/>
              </a:solidFill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 Verbindung mit Pfeil 53"/>
            <p:cNvCxnSpPr/>
            <p:nvPr/>
          </p:nvCxnSpPr>
          <p:spPr>
            <a:xfrm>
              <a:off x="5517009" y="1997551"/>
              <a:ext cx="1609132" cy="3236"/>
            </a:xfrm>
            <a:prstGeom prst="straightConnector1">
              <a:avLst/>
            </a:prstGeom>
            <a:ln w="47625">
              <a:solidFill>
                <a:srgbClr val="C00000"/>
              </a:solidFill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 Verbindung 270"/>
            <p:cNvCxnSpPr/>
            <p:nvPr/>
          </p:nvCxnSpPr>
          <p:spPr>
            <a:xfrm>
              <a:off x="8861252" y="2305841"/>
              <a:ext cx="456671" cy="0"/>
            </a:xfrm>
            <a:prstGeom prst="line">
              <a:avLst/>
            </a:prstGeom>
            <a:ln w="317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 5"/>
            <p:cNvSpPr>
              <a:spLocks noChangeArrowheads="1"/>
            </p:cNvSpPr>
            <p:nvPr/>
          </p:nvSpPr>
          <p:spPr bwMode="auto">
            <a:xfrm>
              <a:off x="5991888" y="620688"/>
              <a:ext cx="1589004" cy="502702"/>
            </a:xfrm>
            <a:prstGeom prst="rect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ts val="1400"/>
                </a:lnSpc>
                <a:spcBef>
                  <a:spcPts val="400"/>
                </a:spcBef>
              </a:pPr>
              <a:r>
                <a:rPr lang="en-US" altLang="de-DE" sz="1600" b="1" dirty="0">
                  <a:solidFill>
                    <a:srgbClr val="CC0099"/>
                  </a:solidFill>
                  <a:latin typeface="Calibri" panose="020F0502020204030204" pitchFamily="34" charset="0"/>
                </a:rPr>
                <a:t>split-core </a:t>
              </a:r>
            </a:p>
            <a:p>
              <a:pPr>
                <a:lnSpc>
                  <a:spcPts val="1400"/>
                </a:lnSpc>
                <a:spcBef>
                  <a:spcPts val="400"/>
                </a:spcBef>
              </a:pPr>
              <a:r>
                <a:rPr lang="en-US" altLang="de-DE" sz="1600" b="1" dirty="0">
                  <a:solidFill>
                    <a:srgbClr val="CC0099"/>
                  </a:solidFill>
                  <a:latin typeface="Calibri" panose="020F0502020204030204" pitchFamily="34" charset="0"/>
                </a:rPr>
                <a:t>DC transformer</a:t>
              </a:r>
            </a:p>
          </p:txBody>
        </p:sp>
        <p:sp>
          <p:nvSpPr>
            <p:cNvPr id="41" name="Rectangle 5"/>
            <p:cNvSpPr>
              <a:spLocks noChangeArrowheads="1"/>
            </p:cNvSpPr>
            <p:nvPr/>
          </p:nvSpPr>
          <p:spPr bwMode="auto">
            <a:xfrm>
              <a:off x="5422900" y="1412776"/>
              <a:ext cx="1804833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b="1" dirty="0">
                  <a:solidFill>
                    <a:srgbClr val="C00000"/>
                  </a:solidFill>
                  <a:latin typeface="Calibri" panose="020F0502020204030204" pitchFamily="34" charset="0"/>
                </a:rPr>
                <a:t>magnet current</a:t>
              </a:r>
            </a:p>
            <a:p>
              <a:r>
                <a:rPr lang="en-US" altLang="de-DE" sz="1600" b="1" dirty="0">
                  <a:solidFill>
                    <a:srgbClr val="C00000"/>
                  </a:solidFill>
                  <a:latin typeface="Calibri" panose="020F0502020204030204" pitchFamily="34" charset="0"/>
                </a:rPr>
                <a:t>(= DC &amp; AC ripple)</a:t>
              </a:r>
            </a:p>
          </p:txBody>
        </p:sp>
        <p:cxnSp>
          <p:nvCxnSpPr>
            <p:cNvPr id="42" name="Gerade Verbindung mit Pfeil 90"/>
            <p:cNvCxnSpPr>
              <a:stCxn id="40" idx="2"/>
            </p:cNvCxnSpPr>
            <p:nvPr/>
          </p:nvCxnSpPr>
          <p:spPr>
            <a:xfrm>
              <a:off x="6786390" y="1123390"/>
              <a:ext cx="441343" cy="17974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mit Pfeil 91"/>
            <p:cNvCxnSpPr>
              <a:stCxn id="64" idx="2"/>
            </p:cNvCxnSpPr>
            <p:nvPr/>
          </p:nvCxnSpPr>
          <p:spPr>
            <a:xfrm flipH="1">
              <a:off x="8344883" y="1149112"/>
              <a:ext cx="468434" cy="129527"/>
            </a:xfrm>
            <a:prstGeom prst="straightConnector1">
              <a:avLst/>
            </a:prstGeom>
            <a:ln w="28575"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307"/>
            <p:cNvCxnSpPr>
              <a:endCxn id="107" idx="5"/>
            </p:cNvCxnSpPr>
            <p:nvPr/>
          </p:nvCxnSpPr>
          <p:spPr>
            <a:xfrm>
              <a:off x="5670976" y="2269522"/>
              <a:ext cx="1475417" cy="5401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Freihandform 107"/>
            <p:cNvSpPr/>
            <p:nvPr/>
          </p:nvSpPr>
          <p:spPr>
            <a:xfrm>
              <a:off x="7453126" y="1706519"/>
              <a:ext cx="57931" cy="177205"/>
            </a:xfrm>
            <a:custGeom>
              <a:avLst/>
              <a:gdLst>
                <a:gd name="connsiteX0" fmla="*/ 46929 w 109489"/>
                <a:gd name="connsiteY0" fmla="*/ 25 h 171081"/>
                <a:gd name="connsiteX1" fmla="*/ 91379 w 109489"/>
                <a:gd name="connsiteY1" fmla="*/ 57175 h 171081"/>
                <a:gd name="connsiteX2" fmla="*/ 104079 w 109489"/>
                <a:gd name="connsiteY2" fmla="*/ 158775 h 171081"/>
                <a:gd name="connsiteX3" fmla="*/ 5654 w 109489"/>
                <a:gd name="connsiteY3" fmla="*/ 158775 h 171081"/>
                <a:gd name="connsiteX4" fmla="*/ 12004 w 109489"/>
                <a:gd name="connsiteY4" fmla="*/ 63525 h 171081"/>
                <a:gd name="connsiteX5" fmla="*/ 46929 w 109489"/>
                <a:gd name="connsiteY5" fmla="*/ 25 h 171081"/>
                <a:gd name="connsiteX0" fmla="*/ 46929 w 96048"/>
                <a:gd name="connsiteY0" fmla="*/ 27 h 179242"/>
                <a:gd name="connsiteX1" fmla="*/ 91379 w 96048"/>
                <a:gd name="connsiteY1" fmla="*/ 57177 h 179242"/>
                <a:gd name="connsiteX2" fmla="*/ 85029 w 96048"/>
                <a:gd name="connsiteY2" fmla="*/ 171477 h 179242"/>
                <a:gd name="connsiteX3" fmla="*/ 5654 w 96048"/>
                <a:gd name="connsiteY3" fmla="*/ 158777 h 179242"/>
                <a:gd name="connsiteX4" fmla="*/ 12004 w 96048"/>
                <a:gd name="connsiteY4" fmla="*/ 63527 h 179242"/>
                <a:gd name="connsiteX5" fmla="*/ 46929 w 96048"/>
                <a:gd name="connsiteY5" fmla="*/ 27 h 179242"/>
                <a:gd name="connsiteX0" fmla="*/ 46929 w 89360"/>
                <a:gd name="connsiteY0" fmla="*/ 0 h 178745"/>
                <a:gd name="connsiteX1" fmla="*/ 75504 w 89360"/>
                <a:gd name="connsiteY1" fmla="*/ 63500 h 178745"/>
                <a:gd name="connsiteX2" fmla="*/ 85029 w 89360"/>
                <a:gd name="connsiteY2" fmla="*/ 171450 h 178745"/>
                <a:gd name="connsiteX3" fmla="*/ 5654 w 89360"/>
                <a:gd name="connsiteY3" fmla="*/ 158750 h 178745"/>
                <a:gd name="connsiteX4" fmla="*/ 12004 w 89360"/>
                <a:gd name="connsiteY4" fmla="*/ 63500 h 178745"/>
                <a:gd name="connsiteX5" fmla="*/ 46929 w 89360"/>
                <a:gd name="connsiteY5" fmla="*/ 0 h 178745"/>
                <a:gd name="connsiteX0" fmla="*/ 46929 w 86716"/>
                <a:gd name="connsiteY0" fmla="*/ 0 h 174295"/>
                <a:gd name="connsiteX1" fmla="*/ 75504 w 86716"/>
                <a:gd name="connsiteY1" fmla="*/ 63500 h 174295"/>
                <a:gd name="connsiteX2" fmla="*/ 81854 w 86716"/>
                <a:gd name="connsiteY2" fmla="*/ 165100 h 174295"/>
                <a:gd name="connsiteX3" fmla="*/ 5654 w 86716"/>
                <a:gd name="connsiteY3" fmla="*/ 158750 h 174295"/>
                <a:gd name="connsiteX4" fmla="*/ 12004 w 86716"/>
                <a:gd name="connsiteY4" fmla="*/ 63500 h 174295"/>
                <a:gd name="connsiteX5" fmla="*/ 46929 w 86716"/>
                <a:gd name="connsiteY5" fmla="*/ 0 h 174295"/>
                <a:gd name="connsiteX0" fmla="*/ 46929 w 84154"/>
                <a:gd name="connsiteY0" fmla="*/ 5 h 174072"/>
                <a:gd name="connsiteX1" fmla="*/ 62804 w 84154"/>
                <a:gd name="connsiteY1" fmla="*/ 66680 h 174072"/>
                <a:gd name="connsiteX2" fmla="*/ 81854 w 84154"/>
                <a:gd name="connsiteY2" fmla="*/ 165105 h 174072"/>
                <a:gd name="connsiteX3" fmla="*/ 5654 w 84154"/>
                <a:gd name="connsiteY3" fmla="*/ 158755 h 174072"/>
                <a:gd name="connsiteX4" fmla="*/ 12004 w 84154"/>
                <a:gd name="connsiteY4" fmla="*/ 63505 h 174072"/>
                <a:gd name="connsiteX5" fmla="*/ 46929 w 84154"/>
                <a:gd name="connsiteY5" fmla="*/ 5 h 174072"/>
                <a:gd name="connsiteX0" fmla="*/ 46929 w 70103"/>
                <a:gd name="connsiteY0" fmla="*/ 5 h 174072"/>
                <a:gd name="connsiteX1" fmla="*/ 62804 w 70103"/>
                <a:gd name="connsiteY1" fmla="*/ 66680 h 174072"/>
                <a:gd name="connsiteX2" fmla="*/ 65979 w 70103"/>
                <a:gd name="connsiteY2" fmla="*/ 165105 h 174072"/>
                <a:gd name="connsiteX3" fmla="*/ 5654 w 70103"/>
                <a:gd name="connsiteY3" fmla="*/ 158755 h 174072"/>
                <a:gd name="connsiteX4" fmla="*/ 12004 w 70103"/>
                <a:gd name="connsiteY4" fmla="*/ 63505 h 174072"/>
                <a:gd name="connsiteX5" fmla="*/ 46929 w 70103"/>
                <a:gd name="connsiteY5" fmla="*/ 5 h 174072"/>
                <a:gd name="connsiteX0" fmla="*/ 37824 w 59825"/>
                <a:gd name="connsiteY0" fmla="*/ 5 h 177210"/>
                <a:gd name="connsiteX1" fmla="*/ 53699 w 59825"/>
                <a:gd name="connsiteY1" fmla="*/ 66680 h 177210"/>
                <a:gd name="connsiteX2" fmla="*/ 56874 w 59825"/>
                <a:gd name="connsiteY2" fmla="*/ 165105 h 177210"/>
                <a:gd name="connsiteX3" fmla="*/ 12424 w 59825"/>
                <a:gd name="connsiteY3" fmla="*/ 165105 h 177210"/>
                <a:gd name="connsiteX4" fmla="*/ 2899 w 59825"/>
                <a:gd name="connsiteY4" fmla="*/ 63505 h 177210"/>
                <a:gd name="connsiteX5" fmla="*/ 37824 w 59825"/>
                <a:gd name="connsiteY5" fmla="*/ 5 h 177210"/>
                <a:gd name="connsiteX0" fmla="*/ 35930 w 57931"/>
                <a:gd name="connsiteY0" fmla="*/ 0 h 177205"/>
                <a:gd name="connsiteX1" fmla="*/ 51805 w 57931"/>
                <a:gd name="connsiteY1" fmla="*/ 66675 h 177205"/>
                <a:gd name="connsiteX2" fmla="*/ 54980 w 57931"/>
                <a:gd name="connsiteY2" fmla="*/ 165100 h 177205"/>
                <a:gd name="connsiteX3" fmla="*/ 10530 w 57931"/>
                <a:gd name="connsiteY3" fmla="*/ 165100 h 177205"/>
                <a:gd name="connsiteX4" fmla="*/ 4180 w 57931"/>
                <a:gd name="connsiteY4" fmla="*/ 66675 h 177205"/>
                <a:gd name="connsiteX5" fmla="*/ 35930 w 57931"/>
                <a:gd name="connsiteY5" fmla="*/ 0 h 177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931" h="177205">
                  <a:moveTo>
                    <a:pt x="35930" y="0"/>
                  </a:moveTo>
                  <a:cubicBezTo>
                    <a:pt x="43867" y="0"/>
                    <a:pt x="48630" y="39158"/>
                    <a:pt x="51805" y="66675"/>
                  </a:cubicBezTo>
                  <a:cubicBezTo>
                    <a:pt x="54980" y="94192"/>
                    <a:pt x="61859" y="148696"/>
                    <a:pt x="54980" y="165100"/>
                  </a:cubicBezTo>
                  <a:cubicBezTo>
                    <a:pt x="48101" y="181504"/>
                    <a:pt x="25876" y="180975"/>
                    <a:pt x="10530" y="165100"/>
                  </a:cubicBezTo>
                  <a:cubicBezTo>
                    <a:pt x="-4816" y="149225"/>
                    <a:pt x="-53" y="94192"/>
                    <a:pt x="4180" y="66675"/>
                  </a:cubicBezTo>
                  <a:cubicBezTo>
                    <a:pt x="8413" y="39158"/>
                    <a:pt x="27993" y="0"/>
                    <a:pt x="35930" y="0"/>
                  </a:cubicBezTo>
                  <a:close/>
                </a:path>
              </a:pathLst>
            </a:custGeom>
            <a:solidFill>
              <a:srgbClr val="008000">
                <a:alpha val="1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6" name="Gruppieren 4"/>
            <p:cNvGrpSpPr/>
            <p:nvPr/>
          </p:nvGrpSpPr>
          <p:grpSpPr>
            <a:xfrm>
              <a:off x="8883042" y="1276246"/>
              <a:ext cx="1458753" cy="1548938"/>
              <a:chOff x="9069009" y="1399013"/>
              <a:chExt cx="1458753" cy="1548938"/>
            </a:xfrm>
          </p:grpSpPr>
          <p:grpSp>
            <p:nvGrpSpPr>
              <p:cNvPr id="88" name="Gruppieren 3"/>
              <p:cNvGrpSpPr/>
              <p:nvPr/>
            </p:nvGrpSpPr>
            <p:grpSpPr>
              <a:xfrm>
                <a:off x="9323414" y="2045742"/>
                <a:ext cx="854110" cy="91861"/>
                <a:chOff x="4593322" y="2215816"/>
                <a:chExt cx="854110" cy="91861"/>
              </a:xfrm>
            </p:grpSpPr>
            <p:cxnSp>
              <p:nvCxnSpPr>
                <p:cNvPr id="99" name="Gerade Verbindung 327"/>
                <p:cNvCxnSpPr/>
                <p:nvPr/>
              </p:nvCxnSpPr>
              <p:spPr>
                <a:xfrm>
                  <a:off x="4593322" y="2256929"/>
                  <a:ext cx="275019" cy="2"/>
                </a:xfrm>
                <a:prstGeom prst="line">
                  <a:avLst/>
                </a:prstGeom>
                <a:ln w="31750">
                  <a:solidFill>
                    <a:srgbClr val="0000FF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Gerade Verbindung 328"/>
                <p:cNvCxnSpPr/>
                <p:nvPr/>
              </p:nvCxnSpPr>
              <p:spPr>
                <a:xfrm>
                  <a:off x="5114878" y="2256931"/>
                  <a:ext cx="332554" cy="0"/>
                </a:xfrm>
                <a:prstGeom prst="line">
                  <a:avLst/>
                </a:prstGeom>
                <a:ln w="31750">
                  <a:solidFill>
                    <a:srgbClr val="0000FF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1" name="Rechteck 120"/>
                <p:cNvSpPr/>
                <p:nvPr/>
              </p:nvSpPr>
              <p:spPr>
                <a:xfrm rot="16200000">
                  <a:off x="4944494" y="2151018"/>
                  <a:ext cx="91861" cy="221457"/>
                </a:xfrm>
                <a:prstGeom prst="rect">
                  <a:avLst/>
                </a:prstGeom>
                <a:noFill/>
                <a:ln w="38100">
                  <a:solidFill>
                    <a:srgbClr val="0000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89" name="Gruppieren 139"/>
              <p:cNvGrpSpPr/>
              <p:nvPr/>
            </p:nvGrpSpPr>
            <p:grpSpPr>
              <a:xfrm>
                <a:off x="9069009" y="2598700"/>
                <a:ext cx="363617" cy="349251"/>
                <a:chOff x="3742542" y="4645024"/>
                <a:chExt cx="363617" cy="296642"/>
              </a:xfrm>
            </p:grpSpPr>
            <p:cxnSp>
              <p:nvCxnSpPr>
                <p:cNvPr id="95" name="Gerade Verbindung 273"/>
                <p:cNvCxnSpPr/>
                <p:nvPr/>
              </p:nvCxnSpPr>
              <p:spPr>
                <a:xfrm>
                  <a:off x="3924351" y="4645024"/>
                  <a:ext cx="0" cy="192151"/>
                </a:xfrm>
                <a:prstGeom prst="line">
                  <a:avLst/>
                </a:prstGeom>
                <a:ln w="31750">
                  <a:solidFill>
                    <a:srgbClr val="0000FF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Gerade Verbindung 274"/>
                <p:cNvCxnSpPr/>
                <p:nvPr/>
              </p:nvCxnSpPr>
              <p:spPr>
                <a:xfrm flipH="1">
                  <a:off x="3742542" y="4847945"/>
                  <a:ext cx="363617" cy="0"/>
                </a:xfrm>
                <a:prstGeom prst="line">
                  <a:avLst/>
                </a:prstGeom>
                <a:ln w="28575">
                  <a:solidFill>
                    <a:srgbClr val="0000FF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Gerade Verbindung 275"/>
                <p:cNvCxnSpPr/>
                <p:nvPr/>
              </p:nvCxnSpPr>
              <p:spPr>
                <a:xfrm flipH="1">
                  <a:off x="3808219" y="4891121"/>
                  <a:ext cx="241777" cy="0"/>
                </a:xfrm>
                <a:prstGeom prst="line">
                  <a:avLst/>
                </a:prstGeom>
                <a:ln w="28575">
                  <a:solidFill>
                    <a:srgbClr val="0000FF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Gerade Verbindung 276"/>
                <p:cNvCxnSpPr/>
                <p:nvPr/>
              </p:nvCxnSpPr>
              <p:spPr>
                <a:xfrm flipH="1">
                  <a:off x="3857469" y="4941666"/>
                  <a:ext cx="120889" cy="0"/>
                </a:xfrm>
                <a:prstGeom prst="line">
                  <a:avLst/>
                </a:prstGeom>
                <a:ln w="28575">
                  <a:solidFill>
                    <a:srgbClr val="0000FF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0" name="Gleichschenkliges Dreieck 69"/>
              <p:cNvSpPr/>
              <p:nvPr/>
            </p:nvSpPr>
            <p:spPr>
              <a:xfrm rot="5400000">
                <a:off x="9511274" y="2231585"/>
                <a:ext cx="570943" cy="585710"/>
              </a:xfrm>
              <a:prstGeom prst="triangle">
                <a:avLst/>
              </a:prstGeom>
              <a:noFill/>
              <a:ln w="31750"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91" name="Gerade Verbindung 278"/>
              <p:cNvCxnSpPr/>
              <p:nvPr/>
            </p:nvCxnSpPr>
            <p:spPr>
              <a:xfrm>
                <a:off x="10089601" y="2528672"/>
                <a:ext cx="438161" cy="0"/>
              </a:xfrm>
              <a:prstGeom prst="line">
                <a:avLst/>
              </a:prstGeom>
              <a:ln w="31750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Rectangle 5"/>
              <p:cNvSpPr>
                <a:spLocks noChangeArrowheads="1"/>
              </p:cNvSpPr>
              <p:nvPr/>
            </p:nvSpPr>
            <p:spPr bwMode="auto">
              <a:xfrm>
                <a:off x="9302874" y="1399013"/>
                <a:ext cx="1147361" cy="5847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sz="1600" b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ACCT </a:t>
                </a:r>
              </a:p>
              <a:p>
                <a:pPr algn="l"/>
                <a:r>
                  <a:rPr lang="en-US" altLang="de-DE" sz="1600" b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electronics</a:t>
                </a:r>
              </a:p>
            </p:txBody>
          </p:sp>
          <p:cxnSp>
            <p:nvCxnSpPr>
              <p:cNvPr id="93" name="Gerade Verbindung 328"/>
              <p:cNvCxnSpPr/>
              <p:nvPr/>
            </p:nvCxnSpPr>
            <p:spPr>
              <a:xfrm>
                <a:off x="10177524" y="2065259"/>
                <a:ext cx="0" cy="463413"/>
              </a:xfrm>
              <a:prstGeom prst="line">
                <a:avLst/>
              </a:prstGeom>
              <a:ln w="31750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Gerade Verbindung 328"/>
              <p:cNvCxnSpPr/>
              <p:nvPr/>
            </p:nvCxnSpPr>
            <p:spPr>
              <a:xfrm>
                <a:off x="9327464" y="2070732"/>
                <a:ext cx="11120" cy="362545"/>
              </a:xfrm>
              <a:prstGeom prst="line">
                <a:avLst/>
              </a:prstGeom>
              <a:ln w="31750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7" name="Gerade Verbindung 270"/>
            <p:cNvCxnSpPr/>
            <p:nvPr/>
          </p:nvCxnSpPr>
          <p:spPr>
            <a:xfrm>
              <a:off x="8861252" y="2467534"/>
              <a:ext cx="456671" cy="0"/>
            </a:xfrm>
            <a:prstGeom prst="line">
              <a:avLst/>
            </a:prstGeom>
            <a:ln w="317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" name="Gruppieren 19"/>
            <p:cNvGrpSpPr/>
            <p:nvPr/>
          </p:nvGrpSpPr>
          <p:grpSpPr>
            <a:xfrm>
              <a:off x="10026282" y="2115149"/>
              <a:ext cx="944513" cy="1241270"/>
              <a:chOff x="10229091" y="2277065"/>
              <a:chExt cx="944513" cy="1241270"/>
            </a:xfrm>
          </p:grpSpPr>
          <p:sp>
            <p:nvSpPr>
              <p:cNvPr id="83" name="Rechteck 153"/>
              <p:cNvSpPr/>
              <p:nvPr/>
            </p:nvSpPr>
            <p:spPr>
              <a:xfrm rot="16200000">
                <a:off x="10623038" y="2251988"/>
                <a:ext cx="484533" cy="616598"/>
              </a:xfrm>
              <a:prstGeom prst="rect">
                <a:avLst/>
              </a:prstGeom>
              <a:noFill/>
              <a:ln w="38100"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84" name="Gerade Verbindung 328"/>
              <p:cNvCxnSpPr/>
              <p:nvPr/>
            </p:nvCxnSpPr>
            <p:spPr>
              <a:xfrm flipH="1">
                <a:off x="10568888" y="2335970"/>
                <a:ext cx="604714" cy="438202"/>
              </a:xfrm>
              <a:prstGeom prst="line">
                <a:avLst/>
              </a:prstGeom>
              <a:ln w="31750">
                <a:solidFill>
                  <a:srgbClr val="0066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" name="Rectangle 5"/>
              <p:cNvSpPr>
                <a:spLocks noChangeArrowheads="1"/>
              </p:cNvSpPr>
              <p:nvPr/>
            </p:nvSpPr>
            <p:spPr bwMode="auto">
              <a:xfrm>
                <a:off x="10535426" y="2277065"/>
                <a:ext cx="317605" cy="3693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A</a:t>
                </a:r>
              </a:p>
            </p:txBody>
          </p:sp>
          <p:sp>
            <p:nvSpPr>
              <p:cNvPr id="86" name="Rectangle 5"/>
              <p:cNvSpPr>
                <a:spLocks noChangeArrowheads="1"/>
              </p:cNvSpPr>
              <p:nvPr/>
            </p:nvSpPr>
            <p:spPr bwMode="auto">
              <a:xfrm>
                <a:off x="10825224" y="2475879"/>
                <a:ext cx="317605" cy="3693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b="1" dirty="0">
                    <a:solidFill>
                      <a:srgbClr val="006600"/>
                    </a:solidFill>
                    <a:latin typeface="Calibri" panose="020F0502020204030204" pitchFamily="34" charset="0"/>
                  </a:rPr>
                  <a:t>D</a:t>
                </a:r>
              </a:p>
            </p:txBody>
          </p:sp>
          <p:sp>
            <p:nvSpPr>
              <p:cNvPr id="87" name="Rectangle 5"/>
              <p:cNvSpPr>
                <a:spLocks noChangeArrowheads="1"/>
              </p:cNvSpPr>
              <p:nvPr/>
            </p:nvSpPr>
            <p:spPr bwMode="auto">
              <a:xfrm>
                <a:off x="10229091" y="2872004"/>
                <a:ext cx="866751" cy="646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b="1" dirty="0">
                    <a:solidFill>
                      <a:srgbClr val="008000"/>
                    </a:solidFill>
                    <a:latin typeface="Calibri" panose="020F0502020204030204" pitchFamily="34" charset="0"/>
                  </a:rPr>
                  <a:t>digital </a:t>
                </a:r>
              </a:p>
              <a:p>
                <a:pPr algn="l"/>
                <a:r>
                  <a:rPr lang="en-US" altLang="de-DE" b="1" dirty="0">
                    <a:solidFill>
                      <a:srgbClr val="008000"/>
                    </a:solidFill>
                    <a:latin typeface="Calibri" panose="020F0502020204030204" pitchFamily="34" charset="0"/>
                  </a:rPr>
                  <a:t>output</a:t>
                </a:r>
              </a:p>
            </p:txBody>
          </p:sp>
        </p:grpSp>
        <p:cxnSp>
          <p:nvCxnSpPr>
            <p:cNvPr id="49" name="Gerade Verbindung mit Pfeil 164"/>
            <p:cNvCxnSpPr/>
            <p:nvPr/>
          </p:nvCxnSpPr>
          <p:spPr>
            <a:xfrm>
              <a:off x="5517009" y="2009853"/>
              <a:ext cx="0" cy="1414036"/>
            </a:xfrm>
            <a:prstGeom prst="straightConnector1">
              <a:avLst/>
            </a:prstGeom>
            <a:ln w="47625">
              <a:solidFill>
                <a:srgbClr val="C00000"/>
              </a:solidFill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Rectangle 5"/>
            <p:cNvSpPr>
              <a:spLocks noChangeArrowheads="1"/>
            </p:cNvSpPr>
            <p:nvPr/>
          </p:nvSpPr>
          <p:spPr bwMode="auto">
            <a:xfrm>
              <a:off x="7379299" y="3423889"/>
              <a:ext cx="1515163" cy="338554"/>
            </a:xfrm>
            <a:prstGeom prst="rect">
              <a:avLst/>
            </a:prstGeom>
            <a:noFill/>
            <a:ln w="444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b="1" dirty="0">
                  <a:latin typeface="Calibri" panose="020F0502020204030204" pitchFamily="34" charset="0"/>
                </a:rPr>
                <a:t>power supplier </a:t>
              </a:r>
            </a:p>
          </p:txBody>
        </p:sp>
        <p:sp>
          <p:nvSpPr>
            <p:cNvPr id="51" name="Rectangle 5"/>
            <p:cNvSpPr>
              <a:spLocks noChangeArrowheads="1"/>
            </p:cNvSpPr>
            <p:nvPr/>
          </p:nvSpPr>
          <p:spPr bwMode="auto">
            <a:xfrm>
              <a:off x="5109568" y="3441404"/>
              <a:ext cx="864923" cy="338554"/>
            </a:xfrm>
            <a:prstGeom prst="rect">
              <a:avLst/>
            </a:prstGeom>
            <a:noFill/>
            <a:ln w="444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b="1" dirty="0">
                  <a:latin typeface="Calibri" panose="020F0502020204030204" pitchFamily="34" charset="0"/>
                </a:rPr>
                <a:t>magnet</a:t>
              </a:r>
            </a:p>
          </p:txBody>
        </p:sp>
        <p:cxnSp>
          <p:nvCxnSpPr>
            <p:cNvPr id="52" name="Gerade Verbindung mit Pfeil 174"/>
            <p:cNvCxnSpPr>
              <a:endCxn id="51" idx="3"/>
            </p:cNvCxnSpPr>
            <p:nvPr/>
          </p:nvCxnSpPr>
          <p:spPr>
            <a:xfrm flipH="1">
              <a:off x="5974491" y="3606159"/>
              <a:ext cx="1412216" cy="4522"/>
            </a:xfrm>
            <a:prstGeom prst="straightConnector1">
              <a:avLst/>
            </a:prstGeom>
            <a:ln w="47625">
              <a:solidFill>
                <a:srgbClr val="C00000"/>
              </a:solidFill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ectangle 5"/>
            <p:cNvSpPr>
              <a:spLocks noChangeArrowheads="1"/>
            </p:cNvSpPr>
            <p:nvPr/>
          </p:nvSpPr>
          <p:spPr bwMode="auto">
            <a:xfrm>
              <a:off x="9286879" y="3419054"/>
              <a:ext cx="1368152" cy="338554"/>
            </a:xfrm>
            <a:prstGeom prst="rect">
              <a:avLst/>
            </a:prstGeom>
            <a:noFill/>
            <a:ln w="44450">
              <a:solidFill>
                <a:srgbClr val="0066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b="1" dirty="0">
                  <a:solidFill>
                    <a:srgbClr val="006600"/>
                  </a:solidFill>
                  <a:latin typeface="Calibri" panose="020F0502020204030204" pitchFamily="34" charset="0"/>
                </a:rPr>
                <a:t>digital control</a:t>
              </a:r>
            </a:p>
          </p:txBody>
        </p:sp>
        <p:cxnSp>
          <p:nvCxnSpPr>
            <p:cNvPr id="54" name="Gerade Verbindung 278"/>
            <p:cNvCxnSpPr/>
            <p:nvPr/>
          </p:nvCxnSpPr>
          <p:spPr>
            <a:xfrm>
              <a:off x="8894462" y="3584160"/>
              <a:ext cx="377682" cy="0"/>
            </a:xfrm>
            <a:prstGeom prst="line">
              <a:avLst/>
            </a:prstGeom>
            <a:ln w="31750">
              <a:solidFill>
                <a:srgbClr val="00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 Verbindung 278"/>
            <p:cNvCxnSpPr/>
            <p:nvPr/>
          </p:nvCxnSpPr>
          <p:spPr>
            <a:xfrm>
              <a:off x="10906717" y="2628107"/>
              <a:ext cx="0" cy="956053"/>
            </a:xfrm>
            <a:prstGeom prst="line">
              <a:avLst/>
            </a:prstGeom>
            <a:ln w="31750">
              <a:solidFill>
                <a:srgbClr val="00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Gerade Verbindung mit Pfeil 190"/>
            <p:cNvCxnSpPr/>
            <p:nvPr/>
          </p:nvCxnSpPr>
          <p:spPr>
            <a:xfrm flipV="1">
              <a:off x="8723362" y="1994057"/>
              <a:ext cx="0" cy="1413191"/>
            </a:xfrm>
            <a:prstGeom prst="straightConnector1">
              <a:avLst/>
            </a:prstGeom>
            <a:ln w="47625">
              <a:solidFill>
                <a:srgbClr val="C00000"/>
              </a:solidFill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Gerade Verbindung 307"/>
            <p:cNvCxnSpPr/>
            <p:nvPr/>
          </p:nvCxnSpPr>
          <p:spPr>
            <a:xfrm flipV="1">
              <a:off x="7459358" y="2254094"/>
              <a:ext cx="431689" cy="9559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Gerade Verbindung 307"/>
            <p:cNvCxnSpPr/>
            <p:nvPr/>
          </p:nvCxnSpPr>
          <p:spPr>
            <a:xfrm flipV="1">
              <a:off x="8172872" y="2253235"/>
              <a:ext cx="341822" cy="859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Gerade Verbindung 307"/>
            <p:cNvCxnSpPr/>
            <p:nvPr/>
          </p:nvCxnSpPr>
          <p:spPr>
            <a:xfrm>
              <a:off x="8505046" y="2254094"/>
              <a:ext cx="3739" cy="1014666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Gerade Verbindung 307"/>
            <p:cNvCxnSpPr/>
            <p:nvPr/>
          </p:nvCxnSpPr>
          <p:spPr>
            <a:xfrm>
              <a:off x="5670976" y="2269522"/>
              <a:ext cx="0" cy="774970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Gerade Verbindung 307"/>
            <p:cNvCxnSpPr/>
            <p:nvPr/>
          </p:nvCxnSpPr>
          <p:spPr>
            <a:xfrm>
              <a:off x="5670976" y="3044492"/>
              <a:ext cx="148347" cy="0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Gerade Verbindung 307"/>
            <p:cNvCxnSpPr/>
            <p:nvPr/>
          </p:nvCxnSpPr>
          <p:spPr>
            <a:xfrm>
              <a:off x="7251810" y="3260863"/>
              <a:ext cx="1241862" cy="3670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Rectangle 5"/>
            <p:cNvSpPr>
              <a:spLocks noChangeArrowheads="1"/>
            </p:cNvSpPr>
            <p:nvPr/>
          </p:nvSpPr>
          <p:spPr bwMode="auto">
            <a:xfrm>
              <a:off x="5818324" y="2778407"/>
              <a:ext cx="1433486" cy="553998"/>
            </a:xfrm>
            <a:prstGeom prst="rect">
              <a:avLst/>
            </a:prstGeom>
            <a:noFill/>
            <a:ln w="3175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5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Compensation</a:t>
              </a:r>
            </a:p>
            <a:p>
              <a:pPr algn="l"/>
              <a:r>
                <a:rPr lang="en-US" altLang="de-DE" sz="15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winding for DC </a:t>
              </a:r>
            </a:p>
          </p:txBody>
        </p:sp>
        <p:sp>
          <p:nvSpPr>
            <p:cNvPr id="64" name="Rectangle 5"/>
            <p:cNvSpPr>
              <a:spLocks noChangeArrowheads="1"/>
            </p:cNvSpPr>
            <p:nvPr/>
          </p:nvSpPr>
          <p:spPr bwMode="auto">
            <a:xfrm>
              <a:off x="7998476" y="646410"/>
              <a:ext cx="1629682" cy="502702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ts val="1400"/>
                </a:lnSpc>
                <a:spcBef>
                  <a:spcPts val="400"/>
                </a:spcBef>
              </a:pPr>
              <a:r>
                <a:rPr lang="en-US" altLang="de-DE" sz="1600" b="1" dirty="0">
                  <a:solidFill>
                    <a:srgbClr val="0000FF"/>
                  </a:solidFill>
                  <a:latin typeface="Calibri" panose="020F0502020204030204" pitchFamily="34" charset="0"/>
                </a:rPr>
                <a:t>additional </a:t>
              </a:r>
            </a:p>
            <a:p>
              <a:pPr>
                <a:lnSpc>
                  <a:spcPts val="1400"/>
                </a:lnSpc>
                <a:spcBef>
                  <a:spcPts val="400"/>
                </a:spcBef>
              </a:pPr>
              <a:r>
                <a:rPr lang="en-US" altLang="de-DE" sz="1600" b="1" dirty="0">
                  <a:solidFill>
                    <a:srgbClr val="0000FF"/>
                  </a:solidFill>
                  <a:latin typeface="Calibri" panose="020F0502020204030204" pitchFamily="34" charset="0"/>
                </a:rPr>
                <a:t>AC transformer</a:t>
              </a:r>
            </a:p>
          </p:txBody>
        </p:sp>
        <p:sp>
          <p:nvSpPr>
            <p:cNvPr id="65" name="TextBox 166"/>
            <p:cNvSpPr txBox="1"/>
            <p:nvPr/>
          </p:nvSpPr>
          <p:spPr>
            <a:xfrm>
              <a:off x="9263102" y="2358230"/>
              <a:ext cx="2252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rgbClr val="0000FF"/>
                  </a:solidFill>
                </a:rPr>
                <a:t>+</a:t>
              </a:r>
            </a:p>
          </p:txBody>
        </p:sp>
        <p:sp>
          <p:nvSpPr>
            <p:cNvPr id="66" name="TextBox 167"/>
            <p:cNvSpPr txBox="1"/>
            <p:nvPr/>
          </p:nvSpPr>
          <p:spPr>
            <a:xfrm>
              <a:off x="9264945" y="2181498"/>
              <a:ext cx="2252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rgbClr val="0000FF"/>
                  </a:solidFill>
                </a:rPr>
                <a:t>-</a:t>
              </a:r>
            </a:p>
          </p:txBody>
        </p:sp>
        <p:cxnSp>
          <p:nvCxnSpPr>
            <p:cNvPr id="67" name="Gerade Verbindung 278"/>
            <p:cNvCxnSpPr/>
            <p:nvPr/>
          </p:nvCxnSpPr>
          <p:spPr>
            <a:xfrm flipH="1">
              <a:off x="10655032" y="3579866"/>
              <a:ext cx="251685" cy="0"/>
            </a:xfrm>
            <a:prstGeom prst="line">
              <a:avLst/>
            </a:prstGeom>
            <a:ln w="31750">
              <a:solidFill>
                <a:srgbClr val="00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Rechteck 1"/>
            <p:cNvSpPr/>
            <p:nvPr/>
          </p:nvSpPr>
          <p:spPr>
            <a:xfrm>
              <a:off x="7032104" y="2048803"/>
              <a:ext cx="427254" cy="15606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9" name="Gerader Verbinder 9"/>
            <p:cNvCxnSpPr/>
            <p:nvPr/>
          </p:nvCxnSpPr>
          <p:spPr>
            <a:xfrm>
              <a:off x="7116362" y="2205873"/>
              <a:ext cx="27121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Gerader Verbinder 108"/>
            <p:cNvCxnSpPr/>
            <p:nvPr/>
          </p:nvCxnSpPr>
          <p:spPr>
            <a:xfrm>
              <a:off x="7114437" y="2034579"/>
              <a:ext cx="27121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Gerader Verbinder 109"/>
            <p:cNvCxnSpPr/>
            <p:nvPr/>
          </p:nvCxnSpPr>
          <p:spPr>
            <a:xfrm flipV="1">
              <a:off x="7379196" y="2167353"/>
              <a:ext cx="64150" cy="3345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Gerader Verbinder 123"/>
            <p:cNvCxnSpPr/>
            <p:nvPr/>
          </p:nvCxnSpPr>
          <p:spPr>
            <a:xfrm flipV="1">
              <a:off x="7369519" y="2005821"/>
              <a:ext cx="64150" cy="3345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Gerader Verbinder 124"/>
            <p:cNvCxnSpPr/>
            <p:nvPr/>
          </p:nvCxnSpPr>
          <p:spPr>
            <a:xfrm>
              <a:off x="7162455" y="2158247"/>
              <a:ext cx="27121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Gerader Verbinder 133"/>
            <p:cNvCxnSpPr/>
            <p:nvPr/>
          </p:nvCxnSpPr>
          <p:spPr>
            <a:xfrm flipV="1">
              <a:off x="7118661" y="2157079"/>
              <a:ext cx="64150" cy="3345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Gerader Verbinder 135"/>
            <p:cNvCxnSpPr/>
            <p:nvPr/>
          </p:nvCxnSpPr>
          <p:spPr>
            <a:xfrm flipV="1">
              <a:off x="7435069" y="2149356"/>
              <a:ext cx="0" cy="5651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Gerader Verbinder 136"/>
            <p:cNvCxnSpPr/>
            <p:nvPr/>
          </p:nvCxnSpPr>
          <p:spPr>
            <a:xfrm flipV="1">
              <a:off x="7426788" y="2026194"/>
              <a:ext cx="0" cy="33454"/>
            </a:xfrm>
            <a:prstGeom prst="line">
              <a:avLst/>
            </a:prstGeom>
            <a:ln w="412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Parallelogramm 78"/>
            <p:cNvSpPr/>
            <p:nvPr/>
          </p:nvSpPr>
          <p:spPr>
            <a:xfrm>
              <a:off x="7073447" y="2075447"/>
              <a:ext cx="378130" cy="78698"/>
            </a:xfrm>
            <a:prstGeom prst="parallelogram">
              <a:avLst>
                <a:gd name="adj" fmla="val 145175"/>
              </a:avLst>
            </a:prstGeom>
            <a:solidFill>
              <a:srgbClr val="FA00C8"/>
            </a:solidFill>
            <a:ln w="34925">
              <a:solidFill>
                <a:srgbClr val="FF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8" name="Gerader Verbinder 83"/>
            <p:cNvCxnSpPr/>
            <p:nvPr/>
          </p:nvCxnSpPr>
          <p:spPr>
            <a:xfrm>
              <a:off x="7251810" y="2129295"/>
              <a:ext cx="26949" cy="558654"/>
            </a:xfrm>
            <a:prstGeom prst="line">
              <a:avLst/>
            </a:prstGeom>
            <a:ln w="31750">
              <a:solidFill>
                <a:srgbClr val="CC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Gerader Verbinder 137"/>
            <p:cNvCxnSpPr/>
            <p:nvPr/>
          </p:nvCxnSpPr>
          <p:spPr>
            <a:xfrm>
              <a:off x="7272914" y="2687949"/>
              <a:ext cx="655988" cy="0"/>
            </a:xfrm>
            <a:prstGeom prst="line">
              <a:avLst/>
            </a:prstGeom>
            <a:ln w="31750">
              <a:solidFill>
                <a:srgbClr val="CC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Rectangle 5"/>
            <p:cNvSpPr>
              <a:spLocks noChangeArrowheads="1"/>
            </p:cNvSpPr>
            <p:nvPr/>
          </p:nvSpPr>
          <p:spPr bwMode="auto">
            <a:xfrm>
              <a:off x="7436568" y="2779588"/>
              <a:ext cx="972471" cy="338554"/>
            </a:xfrm>
            <a:prstGeom prst="rect">
              <a:avLst/>
            </a:prstGeom>
            <a:noFill/>
            <a:ln w="31750">
              <a:solidFill>
                <a:srgbClr val="CC0099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b="1" dirty="0">
                  <a:solidFill>
                    <a:srgbClr val="CC0099"/>
                  </a:solidFill>
                  <a:latin typeface="Calibri" panose="020F0502020204030204" pitchFamily="34" charset="0"/>
                </a:rPr>
                <a:t>DC meas. </a:t>
              </a:r>
            </a:p>
          </p:txBody>
        </p:sp>
        <p:cxnSp>
          <p:nvCxnSpPr>
            <p:cNvPr id="81" name="Gerader Verbinder 145"/>
            <p:cNvCxnSpPr>
              <a:endCxn id="80" idx="0"/>
            </p:cNvCxnSpPr>
            <p:nvPr/>
          </p:nvCxnSpPr>
          <p:spPr>
            <a:xfrm>
              <a:off x="7922804" y="2687949"/>
              <a:ext cx="0" cy="91639"/>
            </a:xfrm>
            <a:prstGeom prst="line">
              <a:avLst/>
            </a:prstGeom>
            <a:ln w="31750">
              <a:solidFill>
                <a:srgbClr val="CC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Gerader Verbinder 155"/>
            <p:cNvCxnSpPr/>
            <p:nvPr/>
          </p:nvCxnSpPr>
          <p:spPr>
            <a:xfrm>
              <a:off x="7265591" y="2987123"/>
              <a:ext cx="153874" cy="0"/>
            </a:xfrm>
            <a:prstGeom prst="line">
              <a:avLst/>
            </a:prstGeom>
            <a:ln w="31750">
              <a:solidFill>
                <a:srgbClr val="CC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Freihandform: Form 2">
            <a:extLst>
              <a:ext uri="{FF2B5EF4-FFF2-40B4-BE49-F238E27FC236}">
                <a16:creationId xmlns:a16="http://schemas.microsoft.com/office/drawing/2014/main" id="{DC5924E4-8574-4CDC-98FB-6A5E38E33EDF}"/>
              </a:ext>
            </a:extLst>
          </p:cNvPr>
          <p:cNvSpPr/>
          <p:nvPr/>
        </p:nvSpPr>
        <p:spPr>
          <a:xfrm>
            <a:off x="5653267" y="2331951"/>
            <a:ext cx="5178669" cy="2998177"/>
          </a:xfrm>
          <a:custGeom>
            <a:avLst/>
            <a:gdLst>
              <a:gd name="connsiteX0" fmla="*/ 483577 w 5178669"/>
              <a:gd name="connsiteY0" fmla="*/ 316523 h 2928095"/>
              <a:gd name="connsiteX1" fmla="*/ 2681654 w 5178669"/>
              <a:gd name="connsiteY1" fmla="*/ 0 h 2928095"/>
              <a:gd name="connsiteX2" fmla="*/ 4695092 w 5178669"/>
              <a:gd name="connsiteY2" fmla="*/ 193431 h 2928095"/>
              <a:gd name="connsiteX3" fmla="*/ 5178669 w 5178669"/>
              <a:gd name="connsiteY3" fmla="*/ 1529862 h 2928095"/>
              <a:gd name="connsiteX4" fmla="*/ 4712677 w 5178669"/>
              <a:gd name="connsiteY4" fmla="*/ 2716823 h 2928095"/>
              <a:gd name="connsiteX5" fmla="*/ 1600200 w 5178669"/>
              <a:gd name="connsiteY5" fmla="*/ 2866292 h 2928095"/>
              <a:gd name="connsiteX6" fmla="*/ 1266092 w 5178669"/>
              <a:gd name="connsiteY6" fmla="*/ 2901462 h 2928095"/>
              <a:gd name="connsiteX7" fmla="*/ 940777 w 5178669"/>
              <a:gd name="connsiteY7" fmla="*/ 2927839 h 2928095"/>
              <a:gd name="connsiteX8" fmla="*/ 202223 w 5178669"/>
              <a:gd name="connsiteY8" fmla="*/ 2892669 h 2928095"/>
              <a:gd name="connsiteX9" fmla="*/ 0 w 5178669"/>
              <a:gd name="connsiteY9" fmla="*/ 1433146 h 2928095"/>
              <a:gd name="connsiteX10" fmla="*/ 483577 w 5178669"/>
              <a:gd name="connsiteY10" fmla="*/ 316523 h 2928095"/>
              <a:gd name="connsiteX0" fmla="*/ 501161 w 5178669"/>
              <a:gd name="connsiteY0" fmla="*/ 167054 h 2928095"/>
              <a:gd name="connsiteX1" fmla="*/ 2681654 w 5178669"/>
              <a:gd name="connsiteY1" fmla="*/ 0 h 2928095"/>
              <a:gd name="connsiteX2" fmla="*/ 4695092 w 5178669"/>
              <a:gd name="connsiteY2" fmla="*/ 193431 h 2928095"/>
              <a:gd name="connsiteX3" fmla="*/ 5178669 w 5178669"/>
              <a:gd name="connsiteY3" fmla="*/ 1529862 h 2928095"/>
              <a:gd name="connsiteX4" fmla="*/ 4712677 w 5178669"/>
              <a:gd name="connsiteY4" fmla="*/ 2716823 h 2928095"/>
              <a:gd name="connsiteX5" fmla="*/ 1600200 w 5178669"/>
              <a:gd name="connsiteY5" fmla="*/ 2866292 h 2928095"/>
              <a:gd name="connsiteX6" fmla="*/ 1266092 w 5178669"/>
              <a:gd name="connsiteY6" fmla="*/ 2901462 h 2928095"/>
              <a:gd name="connsiteX7" fmla="*/ 940777 w 5178669"/>
              <a:gd name="connsiteY7" fmla="*/ 2927839 h 2928095"/>
              <a:gd name="connsiteX8" fmla="*/ 202223 w 5178669"/>
              <a:gd name="connsiteY8" fmla="*/ 2892669 h 2928095"/>
              <a:gd name="connsiteX9" fmla="*/ 0 w 5178669"/>
              <a:gd name="connsiteY9" fmla="*/ 1433146 h 2928095"/>
              <a:gd name="connsiteX10" fmla="*/ 501161 w 5178669"/>
              <a:gd name="connsiteY10" fmla="*/ 167054 h 2928095"/>
              <a:gd name="connsiteX0" fmla="*/ 501161 w 5178669"/>
              <a:gd name="connsiteY0" fmla="*/ 167054 h 2928095"/>
              <a:gd name="connsiteX1" fmla="*/ 2681654 w 5178669"/>
              <a:gd name="connsiteY1" fmla="*/ 0 h 2928095"/>
              <a:gd name="connsiteX2" fmla="*/ 4695092 w 5178669"/>
              <a:gd name="connsiteY2" fmla="*/ 193431 h 2928095"/>
              <a:gd name="connsiteX3" fmla="*/ 5178669 w 5178669"/>
              <a:gd name="connsiteY3" fmla="*/ 1529862 h 2928095"/>
              <a:gd name="connsiteX4" fmla="*/ 4712677 w 5178669"/>
              <a:gd name="connsiteY4" fmla="*/ 2716823 h 2928095"/>
              <a:gd name="connsiteX5" fmla="*/ 1600200 w 5178669"/>
              <a:gd name="connsiteY5" fmla="*/ 2866292 h 2928095"/>
              <a:gd name="connsiteX6" fmla="*/ 1266092 w 5178669"/>
              <a:gd name="connsiteY6" fmla="*/ 2901462 h 2928095"/>
              <a:gd name="connsiteX7" fmla="*/ 940777 w 5178669"/>
              <a:gd name="connsiteY7" fmla="*/ 2927839 h 2928095"/>
              <a:gd name="connsiteX8" fmla="*/ 202223 w 5178669"/>
              <a:gd name="connsiteY8" fmla="*/ 2892669 h 2928095"/>
              <a:gd name="connsiteX9" fmla="*/ 0 w 5178669"/>
              <a:gd name="connsiteY9" fmla="*/ 1433146 h 2928095"/>
              <a:gd name="connsiteX10" fmla="*/ 501161 w 5178669"/>
              <a:gd name="connsiteY10" fmla="*/ 167054 h 2928095"/>
              <a:gd name="connsiteX0" fmla="*/ 501161 w 5178669"/>
              <a:gd name="connsiteY0" fmla="*/ 167054 h 2927839"/>
              <a:gd name="connsiteX1" fmla="*/ 2681654 w 5178669"/>
              <a:gd name="connsiteY1" fmla="*/ 0 h 2927839"/>
              <a:gd name="connsiteX2" fmla="*/ 4695092 w 5178669"/>
              <a:gd name="connsiteY2" fmla="*/ 193431 h 2927839"/>
              <a:gd name="connsiteX3" fmla="*/ 5178669 w 5178669"/>
              <a:gd name="connsiteY3" fmla="*/ 1529862 h 2927839"/>
              <a:gd name="connsiteX4" fmla="*/ 4712677 w 5178669"/>
              <a:gd name="connsiteY4" fmla="*/ 2716823 h 2927839"/>
              <a:gd name="connsiteX5" fmla="*/ 1600200 w 5178669"/>
              <a:gd name="connsiteY5" fmla="*/ 2866292 h 2927839"/>
              <a:gd name="connsiteX6" fmla="*/ 940777 w 5178669"/>
              <a:gd name="connsiteY6" fmla="*/ 2927839 h 2927839"/>
              <a:gd name="connsiteX7" fmla="*/ 202223 w 5178669"/>
              <a:gd name="connsiteY7" fmla="*/ 2892669 h 2927839"/>
              <a:gd name="connsiteX8" fmla="*/ 0 w 5178669"/>
              <a:gd name="connsiteY8" fmla="*/ 1433146 h 2927839"/>
              <a:gd name="connsiteX9" fmla="*/ 501161 w 5178669"/>
              <a:gd name="connsiteY9" fmla="*/ 167054 h 2927839"/>
              <a:gd name="connsiteX0" fmla="*/ 501161 w 5178669"/>
              <a:gd name="connsiteY0" fmla="*/ 167054 h 2998514"/>
              <a:gd name="connsiteX1" fmla="*/ 2681654 w 5178669"/>
              <a:gd name="connsiteY1" fmla="*/ 0 h 2998514"/>
              <a:gd name="connsiteX2" fmla="*/ 4695092 w 5178669"/>
              <a:gd name="connsiteY2" fmla="*/ 193431 h 2998514"/>
              <a:gd name="connsiteX3" fmla="*/ 5178669 w 5178669"/>
              <a:gd name="connsiteY3" fmla="*/ 1529862 h 2998514"/>
              <a:gd name="connsiteX4" fmla="*/ 4712677 w 5178669"/>
              <a:gd name="connsiteY4" fmla="*/ 2716823 h 2998514"/>
              <a:gd name="connsiteX5" fmla="*/ 1600200 w 5178669"/>
              <a:gd name="connsiteY5" fmla="*/ 2866292 h 2998514"/>
              <a:gd name="connsiteX6" fmla="*/ 202223 w 5178669"/>
              <a:gd name="connsiteY6" fmla="*/ 2892669 h 2998514"/>
              <a:gd name="connsiteX7" fmla="*/ 0 w 5178669"/>
              <a:gd name="connsiteY7" fmla="*/ 1433146 h 2998514"/>
              <a:gd name="connsiteX8" fmla="*/ 501161 w 5178669"/>
              <a:gd name="connsiteY8" fmla="*/ 167054 h 2998514"/>
              <a:gd name="connsiteX0" fmla="*/ 501161 w 5178669"/>
              <a:gd name="connsiteY0" fmla="*/ 167054 h 2892669"/>
              <a:gd name="connsiteX1" fmla="*/ 2681654 w 5178669"/>
              <a:gd name="connsiteY1" fmla="*/ 0 h 2892669"/>
              <a:gd name="connsiteX2" fmla="*/ 4695092 w 5178669"/>
              <a:gd name="connsiteY2" fmla="*/ 193431 h 2892669"/>
              <a:gd name="connsiteX3" fmla="*/ 5178669 w 5178669"/>
              <a:gd name="connsiteY3" fmla="*/ 1529862 h 2892669"/>
              <a:gd name="connsiteX4" fmla="*/ 4712677 w 5178669"/>
              <a:gd name="connsiteY4" fmla="*/ 2716823 h 2892669"/>
              <a:gd name="connsiteX5" fmla="*/ 202223 w 5178669"/>
              <a:gd name="connsiteY5" fmla="*/ 2892669 h 2892669"/>
              <a:gd name="connsiteX6" fmla="*/ 0 w 5178669"/>
              <a:gd name="connsiteY6" fmla="*/ 1433146 h 2892669"/>
              <a:gd name="connsiteX7" fmla="*/ 501161 w 5178669"/>
              <a:gd name="connsiteY7" fmla="*/ 167054 h 2892669"/>
              <a:gd name="connsiteX0" fmla="*/ 501161 w 5178669"/>
              <a:gd name="connsiteY0" fmla="*/ 167054 h 2919046"/>
              <a:gd name="connsiteX1" fmla="*/ 2681654 w 5178669"/>
              <a:gd name="connsiteY1" fmla="*/ 0 h 2919046"/>
              <a:gd name="connsiteX2" fmla="*/ 4695092 w 5178669"/>
              <a:gd name="connsiteY2" fmla="*/ 193431 h 2919046"/>
              <a:gd name="connsiteX3" fmla="*/ 5178669 w 5178669"/>
              <a:gd name="connsiteY3" fmla="*/ 1529862 h 2919046"/>
              <a:gd name="connsiteX4" fmla="*/ 4747846 w 5178669"/>
              <a:gd name="connsiteY4" fmla="*/ 2919046 h 2919046"/>
              <a:gd name="connsiteX5" fmla="*/ 202223 w 5178669"/>
              <a:gd name="connsiteY5" fmla="*/ 2892669 h 2919046"/>
              <a:gd name="connsiteX6" fmla="*/ 0 w 5178669"/>
              <a:gd name="connsiteY6" fmla="*/ 1433146 h 2919046"/>
              <a:gd name="connsiteX7" fmla="*/ 501161 w 5178669"/>
              <a:gd name="connsiteY7" fmla="*/ 167054 h 2919046"/>
              <a:gd name="connsiteX0" fmla="*/ 501161 w 5178669"/>
              <a:gd name="connsiteY0" fmla="*/ 167054 h 2989385"/>
              <a:gd name="connsiteX1" fmla="*/ 2681654 w 5178669"/>
              <a:gd name="connsiteY1" fmla="*/ 0 h 2989385"/>
              <a:gd name="connsiteX2" fmla="*/ 4695092 w 5178669"/>
              <a:gd name="connsiteY2" fmla="*/ 193431 h 2989385"/>
              <a:gd name="connsiteX3" fmla="*/ 5178669 w 5178669"/>
              <a:gd name="connsiteY3" fmla="*/ 1529862 h 2989385"/>
              <a:gd name="connsiteX4" fmla="*/ 4747846 w 5178669"/>
              <a:gd name="connsiteY4" fmla="*/ 2919046 h 2989385"/>
              <a:gd name="connsiteX5" fmla="*/ 184638 w 5178669"/>
              <a:gd name="connsiteY5" fmla="*/ 2989385 h 2989385"/>
              <a:gd name="connsiteX6" fmla="*/ 0 w 5178669"/>
              <a:gd name="connsiteY6" fmla="*/ 1433146 h 2989385"/>
              <a:gd name="connsiteX7" fmla="*/ 501161 w 5178669"/>
              <a:gd name="connsiteY7" fmla="*/ 167054 h 2989385"/>
              <a:gd name="connsiteX0" fmla="*/ 501161 w 5178669"/>
              <a:gd name="connsiteY0" fmla="*/ 167054 h 2989385"/>
              <a:gd name="connsiteX1" fmla="*/ 2681654 w 5178669"/>
              <a:gd name="connsiteY1" fmla="*/ 0 h 2989385"/>
              <a:gd name="connsiteX2" fmla="*/ 4695092 w 5178669"/>
              <a:gd name="connsiteY2" fmla="*/ 193431 h 2989385"/>
              <a:gd name="connsiteX3" fmla="*/ 5178669 w 5178669"/>
              <a:gd name="connsiteY3" fmla="*/ 1529862 h 2989385"/>
              <a:gd name="connsiteX4" fmla="*/ 4721469 w 5178669"/>
              <a:gd name="connsiteY4" fmla="*/ 2919046 h 2989385"/>
              <a:gd name="connsiteX5" fmla="*/ 184638 w 5178669"/>
              <a:gd name="connsiteY5" fmla="*/ 2989385 h 2989385"/>
              <a:gd name="connsiteX6" fmla="*/ 0 w 5178669"/>
              <a:gd name="connsiteY6" fmla="*/ 1433146 h 2989385"/>
              <a:gd name="connsiteX7" fmla="*/ 501161 w 5178669"/>
              <a:gd name="connsiteY7" fmla="*/ 167054 h 2989385"/>
              <a:gd name="connsiteX0" fmla="*/ 501161 w 5178669"/>
              <a:gd name="connsiteY0" fmla="*/ 167054 h 2998177"/>
              <a:gd name="connsiteX1" fmla="*/ 2681654 w 5178669"/>
              <a:gd name="connsiteY1" fmla="*/ 0 h 2998177"/>
              <a:gd name="connsiteX2" fmla="*/ 4695092 w 5178669"/>
              <a:gd name="connsiteY2" fmla="*/ 193431 h 2998177"/>
              <a:gd name="connsiteX3" fmla="*/ 5178669 w 5178669"/>
              <a:gd name="connsiteY3" fmla="*/ 1529862 h 2998177"/>
              <a:gd name="connsiteX4" fmla="*/ 4756638 w 5178669"/>
              <a:gd name="connsiteY4" fmla="*/ 2998177 h 2998177"/>
              <a:gd name="connsiteX5" fmla="*/ 184638 w 5178669"/>
              <a:gd name="connsiteY5" fmla="*/ 2989385 h 2998177"/>
              <a:gd name="connsiteX6" fmla="*/ 0 w 5178669"/>
              <a:gd name="connsiteY6" fmla="*/ 1433146 h 2998177"/>
              <a:gd name="connsiteX7" fmla="*/ 501161 w 5178669"/>
              <a:gd name="connsiteY7" fmla="*/ 167054 h 2998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78669" h="2998177">
                <a:moveTo>
                  <a:pt x="501161" y="167054"/>
                </a:moveTo>
                <a:lnTo>
                  <a:pt x="2681654" y="0"/>
                </a:lnTo>
                <a:lnTo>
                  <a:pt x="4695092" y="193431"/>
                </a:lnTo>
                <a:lnTo>
                  <a:pt x="5178669" y="1529862"/>
                </a:lnTo>
                <a:lnTo>
                  <a:pt x="4756638" y="2998177"/>
                </a:lnTo>
                <a:lnTo>
                  <a:pt x="184638" y="2989385"/>
                </a:lnTo>
                <a:lnTo>
                  <a:pt x="0" y="1433146"/>
                </a:lnTo>
                <a:lnTo>
                  <a:pt x="501161" y="167054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  <a:alpha val="15000"/>
            </a:schemeClr>
          </a:solidFill>
          <a:ln w="3492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9" name="Rectangle 4">
            <a:extLst>
              <a:ext uri="{FF2B5EF4-FFF2-40B4-BE49-F238E27FC236}">
                <a16:creationId xmlns:a16="http://schemas.microsoft.com/office/drawing/2014/main" id="{3612E3DF-CC56-49AA-A0AF-F8DCBE29FA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23642" y="2275785"/>
            <a:ext cx="1287857" cy="646331"/>
          </a:xfrm>
          <a:prstGeom prst="rect">
            <a:avLst/>
          </a:prstGeom>
          <a:solidFill>
            <a:schemeClr val="accent4">
              <a:lumMod val="40000"/>
              <a:lumOff val="60000"/>
              <a:alpha val="15000"/>
            </a:schemeClr>
          </a:solidFill>
          <a:ln w="25400" algn="ctr">
            <a:solidFill>
              <a:schemeClr val="accent5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0">
              <a:spcBef>
                <a:spcPts val="6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IFAST-REX deliverable</a:t>
            </a:r>
          </a:p>
        </p:txBody>
      </p:sp>
      <p:sp>
        <p:nvSpPr>
          <p:cNvPr id="110" name="Text Box 2">
            <a:extLst>
              <a:ext uri="{FF2B5EF4-FFF2-40B4-BE49-F238E27FC236}">
                <a16:creationId xmlns:a16="http://schemas.microsoft.com/office/drawing/2014/main" id="{EE9DDAB1-88C5-4746-94E9-C0E0F3C1DF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00" y="180000"/>
            <a:ext cx="11553147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Transformer for Power Supplier (WG 1)</a:t>
            </a:r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Solutions and Achievements </a:t>
            </a:r>
          </a:p>
        </p:txBody>
      </p:sp>
    </p:spTree>
    <p:extLst>
      <p:ext uri="{BB962C8B-B14F-4D97-AF65-F5344CB8AC3E}">
        <p14:creationId xmlns:p14="http://schemas.microsoft.com/office/powerpoint/2010/main" val="1432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3" grpId="0" animBg="1"/>
      <p:bldP spid="10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144000" y="684905"/>
            <a:ext cx="11173800" cy="255454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0">
              <a:spcBef>
                <a:spcPts val="600"/>
              </a:spcBef>
            </a:pPr>
            <a:r>
              <a:rPr lang="en-US" altLang="de-DE" sz="20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Technical development by company </a:t>
            </a:r>
            <a:r>
              <a:rPr lang="en-US" altLang="de-DE" sz="2000" b="1" dirty="0" err="1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Bergoz</a:t>
            </a:r>
            <a:r>
              <a:rPr lang="en-US" altLang="de-DE" sz="20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b="1" dirty="0" err="1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Instru</a:t>
            </a:r>
            <a:r>
              <a:rPr lang="en-US" altLang="de-DE" sz="20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plus GSI &amp; CERN</a:t>
            </a:r>
          </a:p>
          <a:p>
            <a:pPr>
              <a:spcBef>
                <a:spcPts val="6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Development: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Prototype by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Bergoz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as 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novel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device</a:t>
            </a:r>
          </a:p>
          <a:p>
            <a:pPr>
              <a:spcBef>
                <a:spcPts val="600"/>
              </a:spcBef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DC part: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Split core of 1500 windings</a:t>
            </a:r>
          </a:p>
          <a:p>
            <a:pPr>
              <a:spcBef>
                <a:spcPts val="6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              Standard Hall probe Honeywell SS495A1</a:t>
            </a:r>
          </a:p>
          <a:p>
            <a:pPr>
              <a:spcBef>
                <a:spcPts val="6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	      for AC transformer mag. saturation compensation</a:t>
            </a:r>
          </a:p>
          <a:p>
            <a:pPr>
              <a:spcBef>
                <a:spcPts val="600"/>
              </a:spcBef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AC part: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Core with 1500 windings</a:t>
            </a:r>
          </a:p>
          <a:p>
            <a:pPr>
              <a:spcBef>
                <a:spcPts val="6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              Analogue part comparable to beam current ACCT</a:t>
            </a:r>
          </a:p>
        </p:txBody>
      </p:sp>
      <p:sp>
        <p:nvSpPr>
          <p:cNvPr id="122" name="Rectangle 4"/>
          <p:cNvSpPr>
            <a:spLocks noChangeArrowheads="1"/>
          </p:cNvSpPr>
          <p:nvPr/>
        </p:nvSpPr>
        <p:spPr bwMode="auto">
          <a:xfrm>
            <a:off x="75549" y="3211987"/>
            <a:ext cx="5585198" cy="1392689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5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Present achievements  prototype design:</a:t>
            </a:r>
          </a:p>
          <a:p>
            <a:pPr marL="285750" indent="-285750"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Test at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Bergoz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: </a:t>
            </a:r>
          </a:p>
          <a:p>
            <a:pPr>
              <a:spcBef>
                <a:spcPts val="5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     up to 400 A</a:t>
            </a:r>
            <a:r>
              <a:rPr lang="en-US" altLang="de-DE" baseline="-25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DC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</a:p>
          <a:p>
            <a:pPr>
              <a:spcBef>
                <a:spcPts val="5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    plus ~10</a:t>
            </a:r>
            <a:r>
              <a:rPr lang="en-US" altLang="de-DE" baseline="30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-3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power supply ripple</a:t>
            </a:r>
          </a:p>
        </p:txBody>
      </p:sp>
      <p:pic>
        <p:nvPicPr>
          <p:cNvPr id="17" name="Picture 1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3" r="2657"/>
          <a:stretch>
            <a:fillRect/>
          </a:stretch>
        </p:blipFill>
        <p:spPr bwMode="auto">
          <a:xfrm>
            <a:off x="6168800" y="541365"/>
            <a:ext cx="4752528" cy="2846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C8B11972-CA37-4BD5-B20F-EE6AE255E32B}"/>
              </a:ext>
            </a:extLst>
          </p:cNvPr>
          <p:cNvGrpSpPr/>
          <p:nvPr/>
        </p:nvGrpSpPr>
        <p:grpSpPr>
          <a:xfrm>
            <a:off x="8632543" y="3262001"/>
            <a:ext cx="2764562" cy="3479180"/>
            <a:chOff x="6971112" y="685427"/>
            <a:chExt cx="3953796" cy="4975821"/>
          </a:xfrm>
        </p:grpSpPr>
        <p:pic>
          <p:nvPicPr>
            <p:cNvPr id="13" name="Picture 8">
              <a:extLst>
                <a:ext uri="{FF2B5EF4-FFF2-40B4-BE49-F238E27FC236}">
                  <a16:creationId xmlns:a16="http://schemas.microsoft.com/office/drawing/2014/main" id="{04FBAD79-3DCF-484E-BF62-E4A5C29E6BD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71112" y="1584176"/>
              <a:ext cx="3589384" cy="4077072"/>
            </a:xfrm>
            <a:prstGeom prst="rect">
              <a:avLst/>
            </a:prstGeom>
          </p:spPr>
        </p:pic>
        <p:cxnSp>
          <p:nvCxnSpPr>
            <p:cNvPr id="14" name="Gerader Verbinder 13">
              <a:extLst>
                <a:ext uri="{FF2B5EF4-FFF2-40B4-BE49-F238E27FC236}">
                  <a16:creationId xmlns:a16="http://schemas.microsoft.com/office/drawing/2014/main" id="{7BEA7FB9-DC6F-46FA-B308-E2B7148FAAC4}"/>
                </a:ext>
              </a:extLst>
            </p:cNvPr>
            <p:cNvCxnSpPr>
              <a:cxnSpLocks/>
            </p:cNvCxnSpPr>
            <p:nvPr/>
          </p:nvCxnSpPr>
          <p:spPr>
            <a:xfrm>
              <a:off x="7017902" y="858525"/>
              <a:ext cx="0" cy="338978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B0F775FD-D29C-47A8-BF26-7164EF80549C}"/>
                </a:ext>
              </a:extLst>
            </p:cNvPr>
            <p:cNvCxnSpPr>
              <a:cxnSpLocks/>
            </p:cNvCxnSpPr>
            <p:nvPr/>
          </p:nvCxnSpPr>
          <p:spPr>
            <a:xfrm>
              <a:off x="10560496" y="858525"/>
              <a:ext cx="0" cy="338978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64097E67-93C8-4317-A9BF-D22C7A409C8E}"/>
                </a:ext>
              </a:extLst>
            </p:cNvPr>
            <p:cNvCxnSpPr>
              <a:cxnSpLocks/>
            </p:cNvCxnSpPr>
            <p:nvPr/>
          </p:nvCxnSpPr>
          <p:spPr>
            <a:xfrm>
              <a:off x="8040216" y="1290686"/>
              <a:ext cx="0" cy="295762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r Verbinder 21">
              <a:extLst>
                <a:ext uri="{FF2B5EF4-FFF2-40B4-BE49-F238E27FC236}">
                  <a16:creationId xmlns:a16="http://schemas.microsoft.com/office/drawing/2014/main" id="{FA3DD8A1-5518-4E6A-900E-D4DEBDA679FF}"/>
                </a:ext>
              </a:extLst>
            </p:cNvPr>
            <p:cNvCxnSpPr>
              <a:cxnSpLocks/>
            </p:cNvCxnSpPr>
            <p:nvPr/>
          </p:nvCxnSpPr>
          <p:spPr>
            <a:xfrm>
              <a:off x="9552384" y="1290686"/>
              <a:ext cx="0" cy="295762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mit Pfeil 22">
              <a:extLst>
                <a:ext uri="{FF2B5EF4-FFF2-40B4-BE49-F238E27FC236}">
                  <a16:creationId xmlns:a16="http://schemas.microsoft.com/office/drawing/2014/main" id="{4D4DE728-2B08-4978-A801-A83D357B63D1}"/>
                </a:ext>
              </a:extLst>
            </p:cNvPr>
            <p:cNvCxnSpPr>
              <a:cxnSpLocks/>
            </p:cNvCxnSpPr>
            <p:nvPr/>
          </p:nvCxnSpPr>
          <p:spPr>
            <a:xfrm>
              <a:off x="8040216" y="1465401"/>
              <a:ext cx="1512168" cy="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stealth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56461FCC-37A0-4DEA-A2E1-E9320BFEFC68}"/>
                </a:ext>
              </a:extLst>
            </p:cNvPr>
            <p:cNvSpPr txBox="1"/>
            <p:nvPr/>
          </p:nvSpPr>
          <p:spPr>
            <a:xfrm>
              <a:off x="8110216" y="1057174"/>
              <a:ext cx="1438942" cy="4841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110 mm</a:t>
              </a:r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E8002F51-A514-49E9-9F30-C7A334CC55AE}"/>
                </a:ext>
              </a:extLst>
            </p:cNvPr>
            <p:cNvSpPr txBox="1"/>
            <p:nvPr/>
          </p:nvSpPr>
          <p:spPr>
            <a:xfrm>
              <a:off x="8185449" y="685427"/>
              <a:ext cx="1438943" cy="4841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260 mm</a:t>
              </a:r>
            </a:p>
          </p:txBody>
        </p:sp>
        <p:cxnSp>
          <p:nvCxnSpPr>
            <p:cNvPr id="26" name="Gerade Verbindung mit Pfeil 25">
              <a:extLst>
                <a:ext uri="{FF2B5EF4-FFF2-40B4-BE49-F238E27FC236}">
                  <a16:creationId xmlns:a16="http://schemas.microsoft.com/office/drawing/2014/main" id="{27F8CF6B-D05B-436D-9673-0C0F620BB0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17901" y="1052968"/>
              <a:ext cx="3542595" cy="44394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stealth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id="{E365CBE2-8110-4131-9A66-B9E0BFD14C77}"/>
                </a:ext>
              </a:extLst>
            </p:cNvPr>
            <p:cNvSpPr txBox="1"/>
            <p:nvPr/>
          </p:nvSpPr>
          <p:spPr>
            <a:xfrm>
              <a:off x="9215319" y="4334818"/>
              <a:ext cx="1709589" cy="800617"/>
            </a:xfrm>
            <a:prstGeom prst="rect">
              <a:avLst/>
            </a:prstGeom>
            <a:solidFill>
              <a:srgbClr val="FFFFCC">
                <a:alpha val="80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latin typeface="Calibri" panose="020F0502020204030204" pitchFamily="34" charset="0"/>
                  <a:cs typeface="Calibri" panose="020F0502020204030204" pitchFamily="34" charset="0"/>
                </a:rPr>
                <a:t>Windings:</a:t>
              </a:r>
            </a:p>
            <a:p>
              <a:r>
                <a:rPr lang="en-GB" b="1" dirty="0">
                  <a:latin typeface="Calibri" panose="020F0502020204030204" pitchFamily="34" charset="0"/>
                  <a:cs typeface="Calibri" panose="020F0502020204030204" pitchFamily="34" charset="0"/>
                </a:rPr>
                <a:t>1500 turns </a:t>
              </a:r>
            </a:p>
          </p:txBody>
        </p:sp>
      </p:grp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BAD732FD-8B0E-4842-B742-BBF71EA92B7A}"/>
              </a:ext>
            </a:extLst>
          </p:cNvPr>
          <p:cNvGrpSpPr/>
          <p:nvPr/>
        </p:nvGrpSpPr>
        <p:grpSpPr>
          <a:xfrm>
            <a:off x="3432346" y="3600555"/>
            <a:ext cx="5173895" cy="2413831"/>
            <a:chOff x="1152026" y="944287"/>
            <a:chExt cx="10612851" cy="4951321"/>
          </a:xfrm>
        </p:grpSpPr>
        <p:pic>
          <p:nvPicPr>
            <p:cNvPr id="29" name="Picture 3">
              <a:extLst>
                <a:ext uri="{FF2B5EF4-FFF2-40B4-BE49-F238E27FC236}">
                  <a16:creationId xmlns:a16="http://schemas.microsoft.com/office/drawing/2014/main" id="{B44FA2BB-FD43-4AB1-9F54-6BCE95AB817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40276" y="984934"/>
              <a:ext cx="9720000" cy="4820330"/>
            </a:xfrm>
            <a:prstGeom prst="rect">
              <a:avLst/>
            </a:prstGeom>
          </p:spPr>
        </p:pic>
        <p:sp>
          <p:nvSpPr>
            <p:cNvPr id="30" name="TextBox 18">
              <a:extLst>
                <a:ext uri="{FF2B5EF4-FFF2-40B4-BE49-F238E27FC236}">
                  <a16:creationId xmlns:a16="http://schemas.microsoft.com/office/drawing/2014/main" id="{B5C395B2-A5B7-44C6-87BB-4CEAA5CA5F6A}"/>
                </a:ext>
              </a:extLst>
            </p:cNvPr>
            <p:cNvSpPr txBox="1"/>
            <p:nvPr/>
          </p:nvSpPr>
          <p:spPr>
            <a:xfrm>
              <a:off x="1232260" y="2858476"/>
              <a:ext cx="2906378" cy="1073244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Calibri" panose="020F0502020204030204" pitchFamily="34" charset="0"/>
                  <a:ea typeface="Roboto" panose="02000000000000000000" pitchFamily="2" charset="0"/>
                  <a:cs typeface="Calibri" panose="020F0502020204030204" pitchFamily="34" charset="0"/>
                </a:rPr>
                <a:t>Power amplifier</a:t>
              </a:r>
              <a:br>
                <a:rPr lang="en-GB" sz="1400" dirty="0">
                  <a:latin typeface="Calibri" panose="020F0502020204030204" pitchFamily="34" charset="0"/>
                  <a:ea typeface="Roboto" panose="02000000000000000000" pitchFamily="2" charset="0"/>
                  <a:cs typeface="Calibri" panose="020F0502020204030204" pitchFamily="34" charset="0"/>
                </a:rPr>
              </a:br>
              <a:r>
                <a:rPr lang="en-GB" sz="1400" dirty="0">
                  <a:latin typeface="Calibri" panose="020F0502020204030204" pitchFamily="34" charset="0"/>
                  <a:ea typeface="Roboto" panose="02000000000000000000" pitchFamily="2" charset="0"/>
                  <a:cs typeface="Calibri" panose="020F0502020204030204" pitchFamily="34" charset="0"/>
                </a:rPr>
                <a:t>with load</a:t>
              </a:r>
            </a:p>
          </p:txBody>
        </p:sp>
        <p:sp>
          <p:nvSpPr>
            <p:cNvPr id="31" name="TextBox 20">
              <a:extLst>
                <a:ext uri="{FF2B5EF4-FFF2-40B4-BE49-F238E27FC236}">
                  <a16:creationId xmlns:a16="http://schemas.microsoft.com/office/drawing/2014/main" id="{B2BC4D4D-2AC9-4DCF-963B-A3C614165953}"/>
                </a:ext>
              </a:extLst>
            </p:cNvPr>
            <p:cNvSpPr txBox="1"/>
            <p:nvPr/>
          </p:nvSpPr>
          <p:spPr>
            <a:xfrm>
              <a:off x="1152026" y="3938516"/>
              <a:ext cx="1992756" cy="1957092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Calibri" panose="020F0502020204030204" pitchFamily="34" charset="0"/>
                  <a:ea typeface="Roboto" panose="02000000000000000000" pitchFamily="2" charset="0"/>
                  <a:cs typeface="Calibri" panose="020F0502020204030204" pitchFamily="34" charset="0"/>
                </a:rPr>
                <a:t>Prototype sensor</a:t>
              </a:r>
              <a:br>
                <a:rPr lang="en-GB" sz="1400" dirty="0">
                  <a:latin typeface="Calibri" panose="020F0502020204030204" pitchFamily="34" charset="0"/>
                  <a:ea typeface="Roboto" panose="02000000000000000000" pitchFamily="2" charset="0"/>
                  <a:cs typeface="Calibri" panose="020F0502020204030204" pitchFamily="34" charset="0"/>
                </a:rPr>
              </a:br>
              <a:r>
                <a:rPr lang="en-GB" sz="1400" dirty="0">
                  <a:latin typeface="Calibri" panose="020F0502020204030204" pitchFamily="34" charset="0"/>
                  <a:ea typeface="Roboto" panose="02000000000000000000" pitchFamily="2" charset="0"/>
                  <a:cs typeface="Calibri" panose="020F0502020204030204" pitchFamily="34" charset="0"/>
                </a:rPr>
                <a:t>60 turns primary</a:t>
              </a:r>
            </a:p>
          </p:txBody>
        </p:sp>
        <p:sp>
          <p:nvSpPr>
            <p:cNvPr id="32" name="TextBox 22">
              <a:extLst>
                <a:ext uri="{FF2B5EF4-FFF2-40B4-BE49-F238E27FC236}">
                  <a16:creationId xmlns:a16="http://schemas.microsoft.com/office/drawing/2014/main" id="{063791A1-F743-46F2-85C6-07B85EE759E9}"/>
                </a:ext>
              </a:extLst>
            </p:cNvPr>
            <p:cNvSpPr txBox="1"/>
            <p:nvPr/>
          </p:nvSpPr>
          <p:spPr>
            <a:xfrm>
              <a:off x="9467325" y="4998682"/>
              <a:ext cx="2024052" cy="631321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latin typeface="Calibri" panose="020F0502020204030204" pitchFamily="34" charset="0"/>
                  <a:ea typeface="Roboto" panose="02000000000000000000" pitchFamily="2" charset="0"/>
                  <a:cs typeface="Calibri" panose="020F0502020204030204" pitchFamily="34" charset="0"/>
                </a:rPr>
                <a:t>24bit ADC</a:t>
              </a:r>
            </a:p>
          </p:txBody>
        </p:sp>
        <p:sp>
          <p:nvSpPr>
            <p:cNvPr id="33" name="TextBox 25">
              <a:extLst>
                <a:ext uri="{FF2B5EF4-FFF2-40B4-BE49-F238E27FC236}">
                  <a16:creationId xmlns:a16="http://schemas.microsoft.com/office/drawing/2014/main" id="{4ECC66C3-D911-43A2-BFC9-3A98B23BBD2D}"/>
                </a:ext>
              </a:extLst>
            </p:cNvPr>
            <p:cNvSpPr txBox="1"/>
            <p:nvPr/>
          </p:nvSpPr>
          <p:spPr>
            <a:xfrm>
              <a:off x="9740823" y="1343384"/>
              <a:ext cx="2024054" cy="1073244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Calibri" panose="020F0502020204030204" pitchFamily="34" charset="0"/>
                  <a:ea typeface="Roboto" panose="02000000000000000000" pitchFamily="2" charset="0"/>
                  <a:cs typeface="Calibri" panose="020F0502020204030204" pitchFamily="34" charset="0"/>
                </a:rPr>
                <a:t>Prototype electronics</a:t>
              </a:r>
            </a:p>
          </p:txBody>
        </p:sp>
        <p:sp>
          <p:nvSpPr>
            <p:cNvPr id="34" name="TextBox 29">
              <a:extLst>
                <a:ext uri="{FF2B5EF4-FFF2-40B4-BE49-F238E27FC236}">
                  <a16:creationId xmlns:a16="http://schemas.microsoft.com/office/drawing/2014/main" id="{130BDE7E-38BA-431C-90F1-1DCDD0C98C71}"/>
                </a:ext>
              </a:extLst>
            </p:cNvPr>
            <p:cNvSpPr txBox="1"/>
            <p:nvPr/>
          </p:nvSpPr>
          <p:spPr>
            <a:xfrm>
              <a:off x="7087103" y="944287"/>
              <a:ext cx="2932308" cy="631321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Calibri" panose="020F0502020204030204" pitchFamily="34" charset="0"/>
                  <a:ea typeface="Roboto" panose="02000000000000000000" pitchFamily="2" charset="0"/>
                  <a:cs typeface="Calibri" panose="020F0502020204030204" pitchFamily="34" charset="0"/>
                </a:rPr>
                <a:t>Signal generator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3FC9B29-D9A5-4CF5-A2C7-F65CBA04B0A3}"/>
                </a:ext>
              </a:extLst>
            </p:cNvPr>
            <p:cNvSpPr txBox="1"/>
            <p:nvPr/>
          </p:nvSpPr>
          <p:spPr>
            <a:xfrm>
              <a:off x="7065602" y="1575608"/>
              <a:ext cx="2932308" cy="1073244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Calibri" panose="020F0502020204030204" pitchFamily="34" charset="0"/>
                  <a:ea typeface="Roboto" panose="02000000000000000000" pitchFamily="2" charset="0"/>
                  <a:cs typeface="Calibri" panose="020F0502020204030204" pitchFamily="34" charset="0"/>
                </a:rPr>
                <a:t>Feedback</a:t>
              </a:r>
              <a:br>
                <a:rPr lang="en-GB" sz="1400" dirty="0">
                  <a:latin typeface="Calibri" panose="020F0502020204030204" pitchFamily="34" charset="0"/>
                  <a:ea typeface="Roboto" panose="02000000000000000000" pitchFamily="2" charset="0"/>
                  <a:cs typeface="Calibri" panose="020F0502020204030204" pitchFamily="34" charset="0"/>
                </a:rPr>
              </a:br>
              <a:r>
                <a:rPr lang="en-GB" sz="1400" dirty="0">
                  <a:latin typeface="Calibri" panose="020F0502020204030204" pitchFamily="34" charset="0"/>
                  <a:ea typeface="Roboto" panose="02000000000000000000" pitchFamily="2" charset="0"/>
                  <a:cs typeface="Calibri" panose="020F0502020204030204" pitchFamily="34" charset="0"/>
                </a:rPr>
                <a:t>Power Supply</a:t>
              </a:r>
            </a:p>
          </p:txBody>
        </p:sp>
        <p:cxnSp>
          <p:nvCxnSpPr>
            <p:cNvPr id="36" name="Straight Arrow Connector 24">
              <a:extLst>
                <a:ext uri="{FF2B5EF4-FFF2-40B4-BE49-F238E27FC236}">
                  <a16:creationId xmlns:a16="http://schemas.microsoft.com/office/drawing/2014/main" id="{A32A2536-7015-466B-BA7E-44F32D6D28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271221" y="2416629"/>
              <a:ext cx="1154572" cy="720185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21">
              <a:extLst>
                <a:ext uri="{FF2B5EF4-FFF2-40B4-BE49-F238E27FC236}">
                  <a16:creationId xmlns:a16="http://schemas.microsoft.com/office/drawing/2014/main" id="{5B217431-DFA1-4C56-9EAA-93F036CC333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760296" y="4941168"/>
              <a:ext cx="1420568" cy="104361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3">
              <a:extLst>
                <a:ext uri="{FF2B5EF4-FFF2-40B4-BE49-F238E27FC236}">
                  <a16:creationId xmlns:a16="http://schemas.microsoft.com/office/drawing/2014/main" id="{FC9BE628-716E-44AE-B203-BB8E399943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94680" y="1975758"/>
              <a:ext cx="870608" cy="549520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28">
              <a:extLst>
                <a:ext uri="{FF2B5EF4-FFF2-40B4-BE49-F238E27FC236}">
                  <a16:creationId xmlns:a16="http://schemas.microsoft.com/office/drawing/2014/main" id="{1FBF929B-0C1A-41BB-B237-7C6CE8DB309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96000" y="1292469"/>
              <a:ext cx="1104900" cy="399381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17">
              <a:extLst>
                <a:ext uri="{FF2B5EF4-FFF2-40B4-BE49-F238E27FC236}">
                  <a16:creationId xmlns:a16="http://schemas.microsoft.com/office/drawing/2014/main" id="{84DA08CB-AB8C-4D6A-81A3-DC4246E01306}"/>
                </a:ext>
              </a:extLst>
            </p:cNvPr>
            <p:cNvCxnSpPr>
              <a:cxnSpLocks/>
              <a:stCxn id="30" idx="0"/>
            </p:cNvCxnSpPr>
            <p:nvPr/>
          </p:nvCxnSpPr>
          <p:spPr>
            <a:xfrm flipV="1">
              <a:off x="2685450" y="1785231"/>
              <a:ext cx="386216" cy="1073244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19">
              <a:extLst>
                <a:ext uri="{FF2B5EF4-FFF2-40B4-BE49-F238E27FC236}">
                  <a16:creationId xmlns:a16="http://schemas.microsoft.com/office/drawing/2014/main" id="{B02666C5-05A7-4F15-A987-CA406A3AC1F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92236" y="3552973"/>
              <a:ext cx="1319588" cy="970041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Text Box 2">
            <a:extLst>
              <a:ext uri="{FF2B5EF4-FFF2-40B4-BE49-F238E27FC236}">
                <a16:creationId xmlns:a16="http://schemas.microsoft.com/office/drawing/2014/main" id="{415CBB7A-FEA1-4694-874B-A4001A80E5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00" y="180000"/>
            <a:ext cx="11553147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Transformer for Power Supplier (WG 1)</a:t>
            </a:r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Realization </a:t>
            </a:r>
          </a:p>
        </p:txBody>
      </p:sp>
    </p:spTree>
    <p:extLst>
      <p:ext uri="{BB962C8B-B14F-4D97-AF65-F5344CB8AC3E}">
        <p14:creationId xmlns:p14="http://schemas.microsoft.com/office/powerpoint/2010/main" val="29170112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144000" y="684905"/>
            <a:ext cx="11173800" cy="255454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0">
              <a:spcBef>
                <a:spcPts val="600"/>
              </a:spcBef>
            </a:pPr>
            <a:r>
              <a:rPr lang="en-US" altLang="de-DE" sz="20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Technical development by company </a:t>
            </a:r>
            <a:r>
              <a:rPr lang="en-US" altLang="de-DE" sz="2000" b="1" dirty="0" err="1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Bergoz</a:t>
            </a:r>
            <a:r>
              <a:rPr lang="en-US" altLang="de-DE" sz="20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b="1" dirty="0" err="1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Instru</a:t>
            </a:r>
            <a:r>
              <a:rPr lang="en-US" altLang="de-DE" sz="20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plus GSI &amp; CERN</a:t>
            </a:r>
          </a:p>
          <a:p>
            <a:pPr>
              <a:spcBef>
                <a:spcPts val="6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Development: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Prototype by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Bergoz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as 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novel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device</a:t>
            </a:r>
          </a:p>
          <a:p>
            <a:pPr>
              <a:spcBef>
                <a:spcPts val="600"/>
              </a:spcBef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DC part: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Split core of 1500 windings</a:t>
            </a:r>
          </a:p>
          <a:p>
            <a:pPr>
              <a:spcBef>
                <a:spcPts val="6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              Standard Hall probe Honeywell SS495A1</a:t>
            </a:r>
          </a:p>
          <a:p>
            <a:pPr>
              <a:spcBef>
                <a:spcPts val="6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	      for AC transformer mag. saturation compensation</a:t>
            </a:r>
          </a:p>
          <a:p>
            <a:pPr>
              <a:spcBef>
                <a:spcPts val="600"/>
              </a:spcBef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AC part: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Core with 1500 windings</a:t>
            </a:r>
          </a:p>
          <a:p>
            <a:pPr>
              <a:spcBef>
                <a:spcPts val="6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              Analogue part comparable to beam current ACCT</a:t>
            </a:r>
          </a:p>
        </p:txBody>
      </p:sp>
      <p:pic>
        <p:nvPicPr>
          <p:cNvPr id="17" name="Picture 1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3" r="2657"/>
          <a:stretch>
            <a:fillRect/>
          </a:stretch>
        </p:blipFill>
        <p:spPr bwMode="auto">
          <a:xfrm>
            <a:off x="6168800" y="541365"/>
            <a:ext cx="4752528" cy="2846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915F1F91-E425-457E-A88D-80CB931C5AC4}"/>
              </a:ext>
            </a:extLst>
          </p:cNvPr>
          <p:cNvGrpSpPr/>
          <p:nvPr/>
        </p:nvGrpSpPr>
        <p:grpSpPr>
          <a:xfrm>
            <a:off x="4446640" y="3236524"/>
            <a:ext cx="2936268" cy="2736304"/>
            <a:chOff x="884113" y="2348880"/>
            <a:chExt cx="2936268" cy="2736304"/>
          </a:xfrm>
        </p:grpSpPr>
        <p:pic>
          <p:nvPicPr>
            <p:cNvPr id="44" name="Picture 12">
              <a:extLst>
                <a:ext uri="{FF2B5EF4-FFF2-40B4-BE49-F238E27FC236}">
                  <a16:creationId xmlns:a16="http://schemas.microsoft.com/office/drawing/2014/main" id="{21261418-0056-4E42-B356-5943CE0972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2131" b="23456"/>
            <a:stretch/>
          </p:blipFill>
          <p:spPr>
            <a:xfrm>
              <a:off x="884113" y="2348880"/>
              <a:ext cx="2936268" cy="2736304"/>
            </a:xfrm>
            <a:prstGeom prst="rect">
              <a:avLst/>
            </a:prstGeom>
          </p:spPr>
        </p:pic>
        <p:sp>
          <p:nvSpPr>
            <p:cNvPr id="45" name="TextBox 18">
              <a:extLst>
                <a:ext uri="{FF2B5EF4-FFF2-40B4-BE49-F238E27FC236}">
                  <a16:creationId xmlns:a16="http://schemas.microsoft.com/office/drawing/2014/main" id="{B1C26C39-B0B8-480F-A077-42912DAF2FDE}"/>
                </a:ext>
              </a:extLst>
            </p:cNvPr>
            <p:cNvSpPr txBox="1"/>
            <p:nvPr/>
          </p:nvSpPr>
          <p:spPr>
            <a:xfrm>
              <a:off x="1266045" y="3193231"/>
              <a:ext cx="2015560" cy="307777"/>
            </a:xfrm>
            <a:prstGeom prst="rect">
              <a:avLst/>
            </a:prstGeom>
            <a:solidFill>
              <a:srgbClr val="FFFFCC">
                <a:alpha val="80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latin typeface="Calibri" panose="020F0502020204030204" pitchFamily="34" charset="0"/>
                  <a:ea typeface="Roboto" panose="02000000000000000000" pitchFamily="2" charset="0"/>
                  <a:cs typeface="Calibri" panose="020F0502020204030204" pitchFamily="34" charset="0"/>
                </a:rPr>
                <a:t>Reference fluxgate DCCT</a:t>
              </a:r>
            </a:p>
          </p:txBody>
        </p:sp>
        <p:cxnSp>
          <p:nvCxnSpPr>
            <p:cNvPr id="46" name="Straight Arrow Connector 17">
              <a:extLst>
                <a:ext uri="{FF2B5EF4-FFF2-40B4-BE49-F238E27FC236}">
                  <a16:creationId xmlns:a16="http://schemas.microsoft.com/office/drawing/2014/main" id="{F7175D8E-EA93-4CE9-A317-B3AA8C3159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52247" y="2854677"/>
              <a:ext cx="0" cy="338554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18">
              <a:extLst>
                <a:ext uri="{FF2B5EF4-FFF2-40B4-BE49-F238E27FC236}">
                  <a16:creationId xmlns:a16="http://schemas.microsoft.com/office/drawing/2014/main" id="{A60EF3FF-8EC8-47A0-9BC5-2F8A83B85817}"/>
                </a:ext>
              </a:extLst>
            </p:cNvPr>
            <p:cNvSpPr txBox="1"/>
            <p:nvPr/>
          </p:nvSpPr>
          <p:spPr>
            <a:xfrm>
              <a:off x="1266044" y="3550798"/>
              <a:ext cx="1991108" cy="338554"/>
            </a:xfrm>
            <a:prstGeom prst="rect">
              <a:avLst/>
            </a:prstGeom>
            <a:solidFill>
              <a:srgbClr val="FFFFCC">
                <a:alpha val="80000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latin typeface="Calibri" panose="020F0502020204030204" pitchFamily="34" charset="0"/>
                  <a:ea typeface="Roboto" panose="02000000000000000000" pitchFamily="2" charset="0"/>
                  <a:cs typeface="Calibri" panose="020F0502020204030204" pitchFamily="34" charset="0"/>
                </a:rPr>
                <a:t>Prototype sensor </a:t>
              </a:r>
            </a:p>
          </p:txBody>
        </p:sp>
        <p:cxnSp>
          <p:nvCxnSpPr>
            <p:cNvPr id="48" name="Straight Arrow Connector 19">
              <a:extLst>
                <a:ext uri="{FF2B5EF4-FFF2-40B4-BE49-F238E27FC236}">
                  <a16:creationId xmlns:a16="http://schemas.microsoft.com/office/drawing/2014/main" id="{1D1A45F8-65F9-46C0-BCBD-93EF495C03BF}"/>
                </a:ext>
              </a:extLst>
            </p:cNvPr>
            <p:cNvCxnSpPr>
              <a:cxnSpLocks/>
            </p:cNvCxnSpPr>
            <p:nvPr/>
          </p:nvCxnSpPr>
          <p:spPr>
            <a:xfrm>
              <a:off x="2348156" y="3888630"/>
              <a:ext cx="0" cy="641192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DB4E9422-9630-46C3-BBF4-4E84A0784C91}"/>
              </a:ext>
            </a:extLst>
          </p:cNvPr>
          <p:cNvGrpSpPr/>
          <p:nvPr/>
        </p:nvGrpSpPr>
        <p:grpSpPr>
          <a:xfrm>
            <a:off x="8479084" y="3424881"/>
            <a:ext cx="2240548" cy="3032763"/>
            <a:chOff x="7018037" y="2567196"/>
            <a:chExt cx="2240548" cy="3032763"/>
          </a:xfrm>
        </p:grpSpPr>
        <p:pic>
          <p:nvPicPr>
            <p:cNvPr id="51" name="Picture 14">
              <a:extLst>
                <a:ext uri="{FF2B5EF4-FFF2-40B4-BE49-F238E27FC236}">
                  <a16:creationId xmlns:a16="http://schemas.microsoft.com/office/drawing/2014/main" id="{0023444B-262D-47C2-906B-6E23B9DF674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65970" y="2575663"/>
              <a:ext cx="2192615" cy="3024296"/>
            </a:xfrm>
            <a:prstGeom prst="rect">
              <a:avLst/>
            </a:prstGeom>
          </p:spPr>
        </p:pic>
        <p:sp>
          <p:nvSpPr>
            <p:cNvPr id="52" name="TextBox 22">
              <a:extLst>
                <a:ext uri="{FF2B5EF4-FFF2-40B4-BE49-F238E27FC236}">
                  <a16:creationId xmlns:a16="http://schemas.microsoft.com/office/drawing/2014/main" id="{735B3C75-6F98-49C8-A50E-C954567440B1}"/>
                </a:ext>
              </a:extLst>
            </p:cNvPr>
            <p:cNvSpPr txBox="1"/>
            <p:nvPr/>
          </p:nvSpPr>
          <p:spPr>
            <a:xfrm>
              <a:off x="7018037" y="4743277"/>
              <a:ext cx="1087490" cy="646331"/>
            </a:xfrm>
            <a:prstGeom prst="rect">
              <a:avLst/>
            </a:prstGeom>
            <a:solidFill>
              <a:srgbClr val="FFFFCC">
                <a:alpha val="80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Calibri" panose="020F0502020204030204" pitchFamily="34" charset="0"/>
                  <a:ea typeface="Roboto" panose="02000000000000000000" pitchFamily="2" charset="0"/>
                  <a:cs typeface="Calibri" panose="020F0502020204030204" pitchFamily="34" charset="0"/>
                </a:rPr>
                <a:t>Reference fluxgate DCCT electronics</a:t>
              </a:r>
            </a:p>
          </p:txBody>
        </p:sp>
        <p:sp>
          <p:nvSpPr>
            <p:cNvPr id="53" name="TextBox 25">
              <a:extLst>
                <a:ext uri="{FF2B5EF4-FFF2-40B4-BE49-F238E27FC236}">
                  <a16:creationId xmlns:a16="http://schemas.microsoft.com/office/drawing/2014/main" id="{8D7272BD-C595-412B-9B19-B2FF48EF7517}"/>
                </a:ext>
              </a:extLst>
            </p:cNvPr>
            <p:cNvSpPr txBox="1"/>
            <p:nvPr/>
          </p:nvSpPr>
          <p:spPr>
            <a:xfrm>
              <a:off x="7052877" y="4274981"/>
              <a:ext cx="902238" cy="461665"/>
            </a:xfrm>
            <a:prstGeom prst="rect">
              <a:avLst/>
            </a:prstGeom>
            <a:solidFill>
              <a:srgbClr val="FFFFCC">
                <a:alpha val="80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Calibri" panose="020F0502020204030204" pitchFamily="34" charset="0"/>
                  <a:ea typeface="Roboto" panose="02000000000000000000" pitchFamily="2" charset="0"/>
                  <a:cs typeface="Calibri" panose="020F0502020204030204" pitchFamily="34" charset="0"/>
                </a:rPr>
                <a:t>Prototype electronics</a:t>
              </a:r>
            </a:p>
          </p:txBody>
        </p:sp>
        <p:sp>
          <p:nvSpPr>
            <p:cNvPr id="54" name="TextBox 29">
              <a:extLst>
                <a:ext uri="{FF2B5EF4-FFF2-40B4-BE49-F238E27FC236}">
                  <a16:creationId xmlns:a16="http://schemas.microsoft.com/office/drawing/2014/main" id="{5D35E964-808B-4351-8E09-F0C16935B7FE}"/>
                </a:ext>
              </a:extLst>
            </p:cNvPr>
            <p:cNvSpPr txBox="1"/>
            <p:nvPr/>
          </p:nvSpPr>
          <p:spPr>
            <a:xfrm>
              <a:off x="7020530" y="2567196"/>
              <a:ext cx="902238" cy="461665"/>
            </a:xfrm>
            <a:prstGeom prst="rect">
              <a:avLst/>
            </a:prstGeom>
            <a:solidFill>
              <a:srgbClr val="FFFFCC">
                <a:alpha val="80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Calibri" panose="020F0502020204030204" pitchFamily="34" charset="0"/>
                  <a:ea typeface="Roboto" panose="02000000000000000000" pitchFamily="2" charset="0"/>
                  <a:cs typeface="Calibri" panose="020F0502020204030204" pitchFamily="34" charset="0"/>
                </a:rPr>
                <a:t>Precision voltmeters</a:t>
              </a:r>
            </a:p>
          </p:txBody>
        </p:sp>
        <p:cxnSp>
          <p:nvCxnSpPr>
            <p:cNvPr id="55" name="Straight Arrow Connector 21">
              <a:extLst>
                <a:ext uri="{FF2B5EF4-FFF2-40B4-BE49-F238E27FC236}">
                  <a16:creationId xmlns:a16="http://schemas.microsoft.com/office/drawing/2014/main" id="{D609ECED-EC7C-4F4F-AC2D-14AA0653EA2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71718" y="4593780"/>
              <a:ext cx="934530" cy="203372"/>
            </a:xfrm>
            <a:prstGeom prst="straightConnector1">
              <a:avLst/>
            </a:prstGeom>
            <a:ln w="25400">
              <a:solidFill>
                <a:srgbClr val="FFFFCC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21">
              <a:extLst>
                <a:ext uri="{FF2B5EF4-FFF2-40B4-BE49-F238E27FC236}">
                  <a16:creationId xmlns:a16="http://schemas.microsoft.com/office/drawing/2014/main" id="{183E6F75-7970-4C76-A072-94E5B0D49CF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80933" y="3888630"/>
              <a:ext cx="809574" cy="523968"/>
            </a:xfrm>
            <a:prstGeom prst="straightConnector1">
              <a:avLst/>
            </a:prstGeom>
            <a:ln w="25400">
              <a:solidFill>
                <a:srgbClr val="FFFFCC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21">
              <a:extLst>
                <a:ext uri="{FF2B5EF4-FFF2-40B4-BE49-F238E27FC236}">
                  <a16:creationId xmlns:a16="http://schemas.microsoft.com/office/drawing/2014/main" id="{D1086EE3-30BD-4A6B-A435-AE420613F066}"/>
                </a:ext>
              </a:extLst>
            </p:cNvPr>
            <p:cNvCxnSpPr>
              <a:cxnSpLocks/>
            </p:cNvCxnSpPr>
            <p:nvPr/>
          </p:nvCxnSpPr>
          <p:spPr>
            <a:xfrm>
              <a:off x="7757736" y="2763937"/>
              <a:ext cx="613885" cy="746861"/>
            </a:xfrm>
            <a:prstGeom prst="straightConnector1">
              <a:avLst/>
            </a:prstGeom>
            <a:ln w="25400">
              <a:solidFill>
                <a:srgbClr val="FFFFCC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Rectangle 4">
            <a:extLst>
              <a:ext uri="{FF2B5EF4-FFF2-40B4-BE49-F238E27FC236}">
                <a16:creationId xmlns:a16="http://schemas.microsoft.com/office/drawing/2014/main" id="{03524E79-CBCB-4C59-A7F5-04A77D40B6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49" y="3211987"/>
            <a:ext cx="5585198" cy="2416046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5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Present achievements  prototype design:</a:t>
            </a:r>
          </a:p>
          <a:p>
            <a:pPr marL="285750" indent="-285750"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Test at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Bergoz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: </a:t>
            </a:r>
          </a:p>
          <a:p>
            <a:pPr>
              <a:spcBef>
                <a:spcPts val="5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     up to 400 A</a:t>
            </a:r>
            <a:r>
              <a:rPr lang="en-US" altLang="de-DE" baseline="-25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DC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</a:p>
          <a:p>
            <a:pPr>
              <a:spcBef>
                <a:spcPts val="5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    plus ~10</a:t>
            </a:r>
            <a:r>
              <a:rPr lang="en-US" altLang="de-DE" baseline="30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-3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power supply ripple</a:t>
            </a:r>
          </a:p>
          <a:p>
            <a:pPr>
              <a:spcBef>
                <a:spcPts val="5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AND</a:t>
            </a:r>
          </a:p>
          <a:p>
            <a:pPr marL="285750" indent="-285750"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Test at CERN in 2023: </a:t>
            </a:r>
          </a:p>
          <a:p>
            <a:pPr>
              <a:spcBef>
                <a:spcPts val="5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     up to 5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kA</a:t>
            </a:r>
            <a:r>
              <a:rPr lang="en-US" altLang="de-DE" baseline="-25000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DC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with typical power supplier</a:t>
            </a:r>
          </a:p>
        </p:txBody>
      </p:sp>
      <p:sp>
        <p:nvSpPr>
          <p:cNvPr id="22" name="Text Box 2">
            <a:extLst>
              <a:ext uri="{FF2B5EF4-FFF2-40B4-BE49-F238E27FC236}">
                <a16:creationId xmlns:a16="http://schemas.microsoft.com/office/drawing/2014/main" id="{00512401-0280-48D2-8177-03B0AD65BF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00" y="180000"/>
            <a:ext cx="11553147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Transformer for Power Supplier (WG 1)</a:t>
            </a:r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Realization </a:t>
            </a:r>
          </a:p>
        </p:txBody>
      </p:sp>
    </p:spTree>
    <p:extLst>
      <p:ext uri="{BB962C8B-B14F-4D97-AF65-F5344CB8AC3E}">
        <p14:creationId xmlns:p14="http://schemas.microsoft.com/office/powerpoint/2010/main" val="27663016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 Box 2">
            <a:extLst>
              <a:ext uri="{FF2B5EF4-FFF2-40B4-BE49-F238E27FC236}">
                <a16:creationId xmlns:a16="http://schemas.microsoft.com/office/drawing/2014/main" id="{AAE14515-A647-4547-B4D5-26714C7909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00" y="180000"/>
            <a:ext cx="11553147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Transformer for Power Supplier (WG 1)</a:t>
            </a:r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Achievements</a:t>
            </a:r>
          </a:p>
        </p:txBody>
      </p:sp>
      <p:grpSp>
        <p:nvGrpSpPr>
          <p:cNvPr id="9" name="Gruppieren 8"/>
          <p:cNvGrpSpPr/>
          <p:nvPr/>
        </p:nvGrpSpPr>
        <p:grpSpPr>
          <a:xfrm>
            <a:off x="7011152" y="661952"/>
            <a:ext cx="4598280" cy="3271104"/>
            <a:chOff x="6675895" y="717960"/>
            <a:chExt cx="4294609" cy="3055080"/>
          </a:xfrm>
        </p:grpSpPr>
        <p:pic>
          <p:nvPicPr>
            <p:cNvPr id="12" name="Graphic 4"/>
            <p:cNvPicPr/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320" r="8921"/>
            <a:stretch/>
          </p:blipFill>
          <p:spPr>
            <a:xfrm>
              <a:off x="6829782" y="824223"/>
              <a:ext cx="3968962" cy="2937817"/>
            </a:xfrm>
            <a:prstGeom prst="rect">
              <a:avLst/>
            </a:prstGeom>
          </p:spPr>
        </p:pic>
        <p:sp>
          <p:nvSpPr>
            <p:cNvPr id="6" name="Rechteck 5"/>
            <p:cNvSpPr/>
            <p:nvPr/>
          </p:nvSpPr>
          <p:spPr>
            <a:xfrm>
              <a:off x="7154080" y="3382256"/>
              <a:ext cx="3672408" cy="36004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7070951" y="3277292"/>
              <a:ext cx="648072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10</a:t>
              </a:r>
              <a:r>
                <a:rPr lang="en-US" sz="17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22" name="Textfeld 21"/>
            <p:cNvSpPr txBox="1"/>
            <p:nvPr/>
          </p:nvSpPr>
          <p:spPr>
            <a:xfrm>
              <a:off x="10322432" y="3244337"/>
              <a:ext cx="648072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10</a:t>
              </a:r>
              <a:r>
                <a:rPr lang="en-US" sz="17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23" name="Textfeld 22"/>
            <p:cNvSpPr txBox="1"/>
            <p:nvPr/>
          </p:nvSpPr>
          <p:spPr>
            <a:xfrm>
              <a:off x="9674360" y="3244337"/>
              <a:ext cx="648072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10</a:t>
              </a:r>
              <a:r>
                <a:rPr lang="en-US" sz="17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24" name="Textfeld 23"/>
            <p:cNvSpPr txBox="1"/>
            <p:nvPr/>
          </p:nvSpPr>
          <p:spPr>
            <a:xfrm>
              <a:off x="9026288" y="3238240"/>
              <a:ext cx="648072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10</a:t>
              </a:r>
              <a:r>
                <a:rPr lang="en-US" sz="17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8378216" y="3244337"/>
              <a:ext cx="648072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10</a:t>
              </a:r>
              <a:r>
                <a:rPr lang="en-US" sz="17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26" name="Textfeld 25"/>
            <p:cNvSpPr txBox="1"/>
            <p:nvPr/>
          </p:nvSpPr>
          <p:spPr>
            <a:xfrm>
              <a:off x="7730144" y="3244337"/>
              <a:ext cx="648072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10</a:t>
              </a:r>
              <a:r>
                <a:rPr lang="en-US" sz="17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27" name="Rechteck 26"/>
            <p:cNvSpPr/>
            <p:nvPr/>
          </p:nvSpPr>
          <p:spPr>
            <a:xfrm rot="16200000">
              <a:off x="5810920" y="1895079"/>
              <a:ext cx="2506039" cy="46831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feld 13"/>
            <p:cNvSpPr txBox="1"/>
            <p:nvPr/>
          </p:nvSpPr>
          <p:spPr>
            <a:xfrm rot="16200000">
              <a:off x="5457440" y="1958775"/>
              <a:ext cx="274468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Transfer function </a:t>
              </a:r>
              <a:r>
                <a:rPr lang="en-US" sz="14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I</a:t>
              </a:r>
              <a:r>
                <a:rPr lang="en-US" sz="1400" baseline="-25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meas</a:t>
              </a:r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 / </a:t>
              </a:r>
              <a:r>
                <a:rPr lang="en-US" sz="14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I</a:t>
              </a:r>
              <a:r>
                <a:rPr lang="en-US" sz="1400" baseline="-25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prim</a:t>
              </a:r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 [dB] </a:t>
              </a:r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6866048" y="717960"/>
              <a:ext cx="516982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5 </a:t>
              </a:r>
            </a:p>
          </p:txBody>
        </p:sp>
        <p:sp>
          <p:nvSpPr>
            <p:cNvPr id="29" name="Textfeld 28"/>
            <p:cNvSpPr txBox="1"/>
            <p:nvPr/>
          </p:nvSpPr>
          <p:spPr>
            <a:xfrm>
              <a:off x="6868123" y="973036"/>
              <a:ext cx="516982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0 </a:t>
              </a:r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6868123" y="2884297"/>
              <a:ext cx="516982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-40 </a:t>
              </a:r>
            </a:p>
          </p:txBody>
        </p:sp>
        <p:sp>
          <p:nvSpPr>
            <p:cNvPr id="32" name="Textfeld 31"/>
            <p:cNvSpPr txBox="1"/>
            <p:nvPr/>
          </p:nvSpPr>
          <p:spPr>
            <a:xfrm>
              <a:off x="6852028" y="2446152"/>
              <a:ext cx="516982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-30 </a:t>
              </a:r>
            </a:p>
          </p:txBody>
        </p:sp>
        <p:sp>
          <p:nvSpPr>
            <p:cNvPr id="33" name="Textfeld 32"/>
            <p:cNvSpPr txBox="1"/>
            <p:nvPr/>
          </p:nvSpPr>
          <p:spPr>
            <a:xfrm>
              <a:off x="6866048" y="1942096"/>
              <a:ext cx="516982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-20 </a:t>
              </a:r>
            </a:p>
          </p:txBody>
        </p:sp>
        <p:sp>
          <p:nvSpPr>
            <p:cNvPr id="34" name="Textfeld 33"/>
            <p:cNvSpPr txBox="1"/>
            <p:nvPr/>
          </p:nvSpPr>
          <p:spPr>
            <a:xfrm>
              <a:off x="6878005" y="1438040"/>
              <a:ext cx="516982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-10 </a:t>
              </a:r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7586128" y="2097724"/>
              <a:ext cx="155929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0033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DC feedback:</a:t>
              </a:r>
            </a:p>
          </p:txBody>
        </p:sp>
        <p:sp>
          <p:nvSpPr>
            <p:cNvPr id="36" name="Textfeld 35"/>
            <p:cNvSpPr txBox="1"/>
            <p:nvPr/>
          </p:nvSpPr>
          <p:spPr>
            <a:xfrm>
              <a:off x="7285045" y="2569551"/>
              <a:ext cx="167831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500" b="1" dirty="0">
                  <a:solidFill>
                    <a:srgbClr val="0033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2.5 </a:t>
              </a:r>
              <a:r>
                <a:rPr lang="en-US" sz="1500" b="1" dirty="0" err="1">
                  <a:solidFill>
                    <a:srgbClr val="0033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kA</a:t>
              </a:r>
              <a:r>
                <a:rPr lang="en-US" sz="1500" b="1" baseline="-25000" dirty="0" err="1">
                  <a:solidFill>
                    <a:srgbClr val="0033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DC</a:t>
              </a:r>
              <a:r>
                <a:rPr lang="en-US" sz="1500" b="1" dirty="0">
                  <a:solidFill>
                    <a:srgbClr val="0033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(dashed)  </a:t>
              </a:r>
            </a:p>
          </p:txBody>
        </p:sp>
        <p:sp>
          <p:nvSpPr>
            <p:cNvPr id="38" name="Textfeld 37"/>
            <p:cNvSpPr txBox="1"/>
            <p:nvPr/>
          </p:nvSpPr>
          <p:spPr>
            <a:xfrm>
              <a:off x="7109361" y="2816167"/>
              <a:ext cx="182812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500" b="1" dirty="0">
                  <a:solidFill>
                    <a:srgbClr val="0033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5.0 </a:t>
              </a:r>
              <a:r>
                <a:rPr lang="en-US" sz="1500" b="1" dirty="0" err="1">
                  <a:solidFill>
                    <a:srgbClr val="0033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kA</a:t>
              </a:r>
              <a:r>
                <a:rPr lang="en-US" sz="1500" b="1" baseline="-25000" dirty="0" err="1">
                  <a:solidFill>
                    <a:srgbClr val="0033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DC</a:t>
              </a:r>
              <a:r>
                <a:rPr lang="en-US" sz="1500" b="1" dirty="0">
                  <a:solidFill>
                    <a:srgbClr val="0033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(dotted)  </a:t>
              </a:r>
            </a:p>
          </p:txBody>
        </p:sp>
        <p:sp>
          <p:nvSpPr>
            <p:cNvPr id="39" name="Textfeld 38"/>
            <p:cNvSpPr txBox="1"/>
            <p:nvPr/>
          </p:nvSpPr>
          <p:spPr>
            <a:xfrm>
              <a:off x="8573669" y="894277"/>
              <a:ext cx="148442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500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AC response:</a:t>
              </a:r>
            </a:p>
          </p:txBody>
        </p:sp>
        <p:sp>
          <p:nvSpPr>
            <p:cNvPr id="40" name="Textfeld 39"/>
            <p:cNvSpPr txBox="1"/>
            <p:nvPr/>
          </p:nvSpPr>
          <p:spPr>
            <a:xfrm>
              <a:off x="8954280" y="1124745"/>
              <a:ext cx="1628440" cy="3018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     0    A</a:t>
              </a:r>
              <a:r>
                <a:rPr lang="en-US" sz="1500" b="1" baseline="-25000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DC</a:t>
              </a:r>
              <a:r>
                <a:rPr lang="en-US" sz="1500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(solid)  </a:t>
              </a:r>
            </a:p>
          </p:txBody>
        </p:sp>
        <p:sp>
          <p:nvSpPr>
            <p:cNvPr id="41" name="Textfeld 40"/>
            <p:cNvSpPr txBox="1"/>
            <p:nvPr/>
          </p:nvSpPr>
          <p:spPr>
            <a:xfrm>
              <a:off x="9026541" y="1351947"/>
              <a:ext cx="1636824" cy="3018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  2.5 </a:t>
              </a:r>
              <a:r>
                <a:rPr lang="en-US" sz="1500" b="1" dirty="0" err="1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kA</a:t>
              </a:r>
              <a:r>
                <a:rPr lang="en-US" sz="1500" b="1" baseline="-25000" dirty="0" err="1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DC</a:t>
              </a:r>
              <a:r>
                <a:rPr lang="en-US" sz="1500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(dashed)  </a:t>
              </a:r>
            </a:p>
          </p:txBody>
        </p:sp>
        <p:sp>
          <p:nvSpPr>
            <p:cNvPr id="42" name="Textfeld 41"/>
            <p:cNvSpPr txBox="1"/>
            <p:nvPr/>
          </p:nvSpPr>
          <p:spPr>
            <a:xfrm>
              <a:off x="9145420" y="1552868"/>
              <a:ext cx="1462454" cy="3018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5.0 </a:t>
              </a:r>
              <a:r>
                <a:rPr lang="en-US" sz="1500" b="1" dirty="0" err="1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kA</a:t>
              </a:r>
              <a:r>
                <a:rPr lang="en-US" sz="1500" b="1" baseline="-25000" dirty="0" err="1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DC</a:t>
              </a:r>
              <a:r>
                <a:rPr lang="en-US" sz="1500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(dotted)  </a:t>
              </a:r>
            </a:p>
          </p:txBody>
        </p:sp>
        <p:sp>
          <p:nvSpPr>
            <p:cNvPr id="45" name="Textfeld 44"/>
            <p:cNvSpPr txBox="1"/>
            <p:nvPr/>
          </p:nvSpPr>
          <p:spPr>
            <a:xfrm>
              <a:off x="7680176" y="3449875"/>
              <a:ext cx="259228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Frequency [Hz]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Rectangle 4"/>
              <p:cNvSpPr>
                <a:spLocks noChangeArrowheads="1"/>
              </p:cNvSpPr>
              <p:nvPr/>
            </p:nvSpPr>
            <p:spPr bwMode="auto">
              <a:xfrm>
                <a:off x="180000" y="4340158"/>
                <a:ext cx="9588408" cy="1461939"/>
              </a:xfrm>
              <a:prstGeom prst="rect">
                <a:avLst/>
              </a:prstGeom>
              <a:noFill/>
              <a:ln w="19050" algn="ctr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>
                  <a:spcBef>
                    <a:spcPts val="6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Status: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Functionality proven  engineering design performed with sufficient bandwidth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	     Further test at CERN foreseen in June to reach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anose="05050102010706020507" pitchFamily="18" charset="2"/>
                          </a:rPr>
                          <m:t>𝐼</m:t>
                        </m:r>
                      </m:e>
                      <m:sub>
                        <m:r>
                          <a:rPr lang="de-DE" altLang="de-D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anose="05050102010706020507" pitchFamily="18" charset="2"/>
                          </a:rPr>
                          <m:t>𝐷𝐶</m:t>
                        </m:r>
                      </m:sub>
                    </m:sSub>
                    <m:r>
                      <a:rPr lang="de-DE" altLang="de-DE" b="0" i="1" smtClean="0">
                        <a:latin typeface="Cambria Math" panose="02040503050406030204" pitchFamily="18" charset="0"/>
                        <a:cs typeface="Calibri" panose="020F0502020204030204" pitchFamily="34" charset="0"/>
                        <a:sym typeface="Symbol" panose="05050102010706020507" pitchFamily="18" charset="2"/>
                      </a:rPr>
                      <m:t>=5 </m:t>
                    </m:r>
                  </m:oMath>
                </a14:m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kA  	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 	     Actual TRL 5 to 6; expected final TRL 6 (as foreseen)</a:t>
                </a:r>
              </a:p>
              <a:p>
                <a:pPr marL="285750" indent="-285750">
                  <a:spcBef>
                    <a:spcPts val="600"/>
                  </a:spcBef>
                  <a:buFont typeface="Symbol" panose="05050102010706020507" pitchFamily="18" charset="2"/>
                  <a:buChar char="Þ"/>
                </a:pPr>
                <a:r>
                  <a:rPr lang="en-US" altLang="de-DE" sz="2000" b="1" dirty="0">
                    <a:solidFill>
                      <a:srgbClr val="339933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Final milestone D5.3 for month 46 almost reached </a:t>
                </a:r>
                <a:r>
                  <a:rPr lang="en-US" altLang="de-DE" sz="2000" dirty="0">
                    <a:solidFill>
                      <a:srgbClr val="339933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 </a:t>
                </a:r>
              </a:p>
            </p:txBody>
          </p:sp>
        </mc:Choice>
        <mc:Fallback>
          <p:sp>
            <p:nvSpPr>
              <p:cNvPr id="46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0000" y="4340158"/>
                <a:ext cx="9588408" cy="1461939"/>
              </a:xfrm>
              <a:prstGeom prst="rect">
                <a:avLst/>
              </a:prstGeom>
              <a:blipFill>
                <a:blip r:embed="rId5"/>
                <a:stretch>
                  <a:fillRect l="-700" t="-3333" b="-6667"/>
                </a:stretch>
              </a:blipFill>
              <a:ln w="19050" algn="ctr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feld 36"/>
          <p:cNvSpPr txBox="1"/>
          <p:nvPr/>
        </p:nvSpPr>
        <p:spPr>
          <a:xfrm>
            <a:off x="7704471" y="2396542"/>
            <a:ext cx="172819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0    A</a:t>
            </a:r>
            <a:r>
              <a:rPr lang="en-US" sz="1500" b="1" baseline="-25000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DC</a:t>
            </a:r>
            <a:r>
              <a:rPr lang="en-US" sz="1500" b="1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(solid)  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0CE007F6-CF72-425D-A095-4CEF4BC1BFBD}"/>
              </a:ext>
            </a:extLst>
          </p:cNvPr>
          <p:cNvSpPr/>
          <p:nvPr/>
        </p:nvSpPr>
        <p:spPr>
          <a:xfrm>
            <a:off x="10444799" y="1968897"/>
            <a:ext cx="834469" cy="648795"/>
          </a:xfrm>
          <a:prstGeom prst="ellipse">
            <a:avLst/>
          </a:prstGeom>
          <a:noFill/>
          <a:ln w="317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4">
            <a:extLst>
              <a:ext uri="{FF2B5EF4-FFF2-40B4-BE49-F238E27FC236}">
                <a16:creationId xmlns:a16="http://schemas.microsoft.com/office/drawing/2014/main" id="{A55E9FA2-41F4-4FE7-B2D0-8BE6125E73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80376" y="1772816"/>
            <a:ext cx="1536418" cy="58477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16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improvement </a:t>
            </a:r>
          </a:p>
          <a:p>
            <a:r>
              <a:rPr lang="en-US" altLang="de-DE" sz="16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expected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4"/>
              <p:cNvSpPr>
                <a:spLocks noChangeArrowheads="1"/>
              </p:cNvSpPr>
              <p:nvPr/>
            </p:nvSpPr>
            <p:spPr bwMode="auto">
              <a:xfrm>
                <a:off x="144000" y="684905"/>
                <a:ext cx="7602480" cy="3335016"/>
              </a:xfrm>
              <a:prstGeom prst="rect">
                <a:avLst/>
              </a:prstGeom>
              <a:noFill/>
              <a:ln w="19050" algn="ctr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lvl="0">
                  <a:spcBef>
                    <a:spcPts val="600"/>
                  </a:spcBef>
                </a:pPr>
                <a:r>
                  <a:rPr lang="en-US" altLang="de-DE" sz="2000" b="1" dirty="0">
                    <a:solidFill>
                      <a:srgbClr val="D6009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Technical development by company </a:t>
                </a:r>
                <a:r>
                  <a:rPr lang="en-US" altLang="de-DE" sz="2000" b="1" dirty="0" err="1">
                    <a:solidFill>
                      <a:srgbClr val="D6009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Bergoz</a:t>
                </a:r>
                <a:r>
                  <a:rPr lang="en-US" altLang="de-DE" sz="2000" b="1" dirty="0">
                    <a:solidFill>
                      <a:srgbClr val="D6009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de-DE" sz="2000" b="1" dirty="0" err="1">
                    <a:solidFill>
                      <a:srgbClr val="D6009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Instru</a:t>
                </a:r>
                <a:r>
                  <a:rPr lang="en-US" altLang="de-DE" sz="2000" b="1" dirty="0">
                    <a:solidFill>
                      <a:srgbClr val="D6009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. plus GSI &amp; CERN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Achievement:</a:t>
                </a:r>
              </a:p>
              <a:p>
                <a:pPr marL="285750" indent="-285750">
                  <a:spcBef>
                    <a:spcPts val="600"/>
                  </a:spcBef>
                  <a:buFont typeface="Wingdings" panose="05000000000000000000" pitchFamily="2" charset="2"/>
                  <a:buChar char="Ø"/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Transfer function measurement with compensation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     for different currents at CERN</a:t>
                </a:r>
              </a:p>
              <a:p>
                <a:pPr marL="285750" indent="-285750">
                  <a:spcBef>
                    <a:spcPts val="600"/>
                  </a:spcBef>
                  <a:buFont typeface="Wingdings" panose="05000000000000000000" pitchFamily="2" charset="2"/>
                  <a:buChar char="Ø"/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Linearity measurement for feedback 0…5 </a:t>
                </a:r>
                <a:r>
                  <a:rPr lang="en-US" altLang="de-DE" dirty="0" err="1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kA</a:t>
                </a:r>
                <a:r>
                  <a:rPr lang="en-US" altLang="de-DE" baseline="-25000" dirty="0" err="1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DC</a:t>
                </a:r>
                <a:endParaRPr lang="en-US" altLang="de-DE" dirty="0"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endParaRPr>
              </a:p>
              <a:p>
                <a:pPr marL="285750" indent="-285750">
                  <a:spcBef>
                    <a:spcPts val="600"/>
                  </a:spcBef>
                  <a:buFont typeface="Wingdings" panose="05000000000000000000" pitchFamily="2" charset="2"/>
                  <a:buChar char="Ø"/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Further improvements with electronics adjustment</a:t>
                </a:r>
              </a:p>
              <a:p>
                <a:pPr marL="285750" indent="-285750">
                  <a:spcBef>
                    <a:spcPts val="600"/>
                  </a:spcBef>
                  <a:buFont typeface="Wingdings" panose="05000000000000000000" pitchFamily="2" charset="2"/>
                  <a:buChar char="Ø"/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Achieved AC noise: 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altLang="de-DE" b="1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      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altLang="de-DE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altLang="de-DE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fPr>
                          <m:num>
                            <m:r>
                              <a:rPr lang="en-US" altLang="de-DE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∆</m:t>
                            </m:r>
                            <m:sSub>
                              <m:sSubPr>
                                <m:ctrlPr>
                                  <a:rPr lang="de-DE" altLang="de-DE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de-DE" altLang="de-DE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𝑰</m:t>
                                </m:r>
                              </m:e>
                              <m:sub>
                                <m:r>
                                  <a:rPr lang="de-DE" altLang="de-DE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𝑨𝑪</m:t>
                                </m:r>
                                <m:r>
                                  <a:rPr lang="de-DE" altLang="de-DE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,</m:t>
                                </m:r>
                                <m:r>
                                  <a:rPr lang="de-DE" altLang="de-DE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𝒏𝒐𝒊𝒔𝒆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de-DE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de-DE" altLang="de-DE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𝑰</m:t>
                                </m:r>
                              </m:e>
                              <m:sub>
                                <m:r>
                                  <a:rPr lang="de-DE" altLang="de-DE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𝑨𝑪</m:t>
                                </m:r>
                              </m:sub>
                            </m:sSub>
                          </m:den>
                        </m:f>
                        <m:r>
                          <a:rPr lang="de-DE" altLang="de-DE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a:rPr lang="de-DE" altLang="de-DE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≈</m:t>
                        </m:r>
                        <m:sSup>
                          <m:sSupPr>
                            <m:ctrlPr>
                              <a:rPr lang="de-DE" altLang="de-DE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de-DE" altLang="de-DE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  <m:r>
                              <a:rPr lang="de-DE" altLang="de-DE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𝟓</m:t>
                            </m:r>
                            <m:r>
                              <a:rPr lang="de-DE" altLang="de-DE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∙ </m:t>
                            </m:r>
                            <m:r>
                              <a:rPr lang="de-DE" altLang="de-DE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𝟏𝟎</m:t>
                            </m:r>
                          </m:e>
                          <m:sup>
                            <m:r>
                              <a:rPr lang="de-DE" altLang="de-DE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r>
                              <a:rPr lang="de-DE" altLang="de-DE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𝟓</m:t>
                            </m:r>
                          </m:sup>
                        </m:sSup>
                      </m:e>
                    </m:box>
                  </m:oMath>
                </a14:m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 @1MHz and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altLang="de-DE" b="1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altLang="de-DE" b="1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fPr>
                          <m:num>
                            <m:r>
                              <a:rPr lang="en-US" altLang="de-DE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∆</m:t>
                            </m:r>
                            <m:sSub>
                              <m:sSubPr>
                                <m:ctrlPr>
                                  <a:rPr lang="de-DE" altLang="de-DE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de-DE" altLang="de-DE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𝑰</m:t>
                                </m:r>
                              </m:e>
                              <m:sub>
                                <m:r>
                                  <a:rPr lang="de-DE" altLang="de-DE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𝑨𝑪</m:t>
                                </m:r>
                                <m:r>
                                  <a:rPr lang="de-DE" altLang="de-DE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,</m:t>
                                </m:r>
                                <m:r>
                                  <a:rPr lang="de-DE" altLang="de-DE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𝒏𝒐𝒊𝒔𝒆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de-DE" b="1" i="1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de-DE" altLang="de-DE" b="1" i="1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𝑰</m:t>
                                </m:r>
                              </m:e>
                              <m:sub>
                                <m:r>
                                  <a:rPr lang="de-DE" altLang="de-DE" b="1" i="1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𝑨𝑪</m:t>
                                </m:r>
                              </m:sub>
                            </m:sSub>
                          </m:den>
                        </m:f>
                        <m:r>
                          <a:rPr lang="de-DE" altLang="de-DE" b="1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a:rPr lang="de-DE" altLang="de-DE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≈</m:t>
                        </m:r>
                        <m:sSup>
                          <m:sSupPr>
                            <m:ctrlPr>
                              <a:rPr lang="de-DE" altLang="de-DE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de-DE" altLang="de-DE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  <m:r>
                              <a:rPr lang="de-DE" altLang="de-DE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𝟐</m:t>
                            </m:r>
                            <m:r>
                              <a:rPr lang="de-DE" altLang="de-DE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∙ </m:t>
                            </m:r>
                            <m:r>
                              <a:rPr lang="de-DE" altLang="de-DE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𝟏𝟎</m:t>
                            </m:r>
                          </m:e>
                          <m:sup>
                            <m:r>
                              <a:rPr lang="de-DE" altLang="de-DE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r>
                              <a:rPr lang="de-DE" altLang="de-DE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𝟓</m:t>
                            </m:r>
                          </m:sup>
                        </m:sSup>
                      </m:e>
                    </m:box>
                  </m:oMath>
                </a14:m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 @40kHz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altLang="de-DE" b="1" dirty="0">
                    <a:solidFill>
                      <a:srgbClr val="0080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 Proof-of-principle achieved</a:t>
                </a:r>
              </a:p>
            </p:txBody>
          </p:sp>
        </mc:Choice>
        <mc:Fallback xmlns="">
          <p:sp>
            <p:nvSpPr>
              <p:cNvPr id="19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4000" y="684905"/>
                <a:ext cx="7602480" cy="3335016"/>
              </a:xfrm>
              <a:prstGeom prst="rect">
                <a:avLst/>
              </a:prstGeom>
              <a:blipFill>
                <a:blip r:embed="rId6"/>
                <a:stretch>
                  <a:fillRect l="-882" t="-914" b="-2011"/>
                </a:stretch>
              </a:blipFill>
              <a:ln w="19050" algn="ctr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Rectangle 4">
            <a:extLst>
              <a:ext uri="{FF2B5EF4-FFF2-40B4-BE49-F238E27FC236}">
                <a16:creationId xmlns:a16="http://schemas.microsoft.com/office/drawing/2014/main" id="{02594A45-0D8A-4481-BC00-036C226194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000" y="3994225"/>
            <a:ext cx="7602480" cy="36933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US" altLang="de-DE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New electronics: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Better DC compensation, expected, test at CERN pending</a:t>
            </a:r>
            <a:endParaRPr lang="en-US" altLang="de-DE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53725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" grpId="0" animBg="1"/>
      <p:bldP spid="61" grpId="0"/>
      <p:bldP spid="4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179999" y="180000"/>
            <a:ext cx="11892665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Slow Extraction Workshop 2024   </a:t>
            </a: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144000" y="684905"/>
            <a:ext cx="6384048" cy="361637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0">
              <a:spcBef>
                <a:spcPts val="600"/>
              </a:spcBef>
            </a:pPr>
            <a:r>
              <a:rPr lang="en-US" altLang="de-DE" sz="20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Organized by </a:t>
            </a:r>
            <a:r>
              <a:rPr lang="en-US" altLang="de-DE" sz="2000" b="1" dirty="0" err="1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MedAustron</a:t>
            </a:r>
            <a:r>
              <a:rPr lang="en-US" altLang="de-DE" sz="20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&amp; GSI, sponsored by IFAST</a:t>
            </a:r>
          </a:p>
          <a:p>
            <a:pPr>
              <a:spcBef>
                <a:spcPts val="6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Goal: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Expert meeting for all aspects of slow extraction</a:t>
            </a:r>
          </a:p>
          <a:p>
            <a:pPr>
              <a:spcBef>
                <a:spcPts val="6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Frame: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International workshop started 2016 at GSI</a:t>
            </a:r>
          </a:p>
          <a:p>
            <a:pPr>
              <a:spcBef>
                <a:spcPts val="6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Date: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11</a:t>
            </a:r>
            <a:r>
              <a:rPr lang="en-US" altLang="de-DE" baseline="30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th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to 15</a:t>
            </a:r>
            <a:r>
              <a:rPr lang="en-US" altLang="de-DE" baseline="30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th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Feb. 2024 in Wiener Neustadt, Austria</a:t>
            </a:r>
          </a:p>
          <a:p>
            <a:pPr>
              <a:spcBef>
                <a:spcPts val="6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Subjects: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Facility Overview, 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Spill Ripples &amp; Beam Quality, </a:t>
            </a:r>
          </a:p>
          <a:p>
            <a:pPr>
              <a:spcBef>
                <a:spcPts val="6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Hardware and Machine Protection, </a:t>
            </a:r>
          </a:p>
          <a:p>
            <a:pPr>
              <a:spcBef>
                <a:spcPts val="6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Managing Extraction Efficiency, Septa Development, </a:t>
            </a:r>
          </a:p>
          <a:p>
            <a:pPr>
              <a:spcBef>
                <a:spcPts val="6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Optimization &amp; Machine Learning,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MedAustron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tour</a:t>
            </a:r>
          </a:p>
          <a:p>
            <a:pPr>
              <a:spcBef>
                <a:spcPts val="6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Program: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60 talks, 7 discussions, 1 tutorial, 10 posters </a:t>
            </a:r>
          </a:p>
          <a:p>
            <a:pPr>
              <a:spcBef>
                <a:spcPts val="6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Participants: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63 from Europe, US, Japan, China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4815959D-08D1-44D6-8C2F-8412E5A9D66C}"/>
              </a:ext>
            </a:extLst>
          </p:cNvPr>
          <p:cNvGrpSpPr/>
          <p:nvPr/>
        </p:nvGrpSpPr>
        <p:grpSpPr>
          <a:xfrm>
            <a:off x="5914084" y="835497"/>
            <a:ext cx="5981724" cy="4946743"/>
            <a:chOff x="5730900" y="1124744"/>
            <a:chExt cx="5981724" cy="4946743"/>
          </a:xfrm>
        </p:grpSpPr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5D8DD84D-739F-4F90-8B2E-E9CC49DDD545}"/>
                </a:ext>
              </a:extLst>
            </p:cNvPr>
            <p:cNvGrpSpPr/>
            <p:nvPr/>
          </p:nvGrpSpPr>
          <p:grpSpPr>
            <a:xfrm>
              <a:off x="5730900" y="1124744"/>
              <a:ext cx="5770084" cy="4946743"/>
              <a:chOff x="5566967" y="1052735"/>
              <a:chExt cx="5770084" cy="4946743"/>
            </a:xfrm>
          </p:grpSpPr>
          <p:pic>
            <p:nvPicPr>
              <p:cNvPr id="3" name="Grafik 2">
                <a:extLst>
                  <a:ext uri="{FF2B5EF4-FFF2-40B4-BE49-F238E27FC236}">
                    <a16:creationId xmlns:a16="http://schemas.microsoft.com/office/drawing/2014/main" id="{5F54444A-5E30-4393-86F0-226F1072F7C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23123" t="14531" r="24290" b="10755"/>
              <a:stretch/>
            </p:blipFill>
            <p:spPr>
              <a:xfrm>
                <a:off x="5566967" y="1052735"/>
                <a:ext cx="5770084" cy="4946743"/>
              </a:xfrm>
              <a:prstGeom prst="rect">
                <a:avLst/>
              </a:prstGeom>
            </p:spPr>
          </p:pic>
          <p:sp>
            <p:nvSpPr>
              <p:cNvPr id="23" name="Rectangle 4">
                <a:extLst>
                  <a:ext uri="{FF2B5EF4-FFF2-40B4-BE49-F238E27FC236}">
                    <a16:creationId xmlns:a16="http://schemas.microsoft.com/office/drawing/2014/main" id="{53DB6D71-C9F3-48FA-8E0E-534B27EA33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20136" y="1601560"/>
                <a:ext cx="3496966" cy="338554"/>
              </a:xfrm>
              <a:prstGeom prst="rect">
                <a:avLst/>
              </a:prstGeom>
              <a:noFill/>
              <a:ln w="19050" algn="ctr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>
                  <a:spcBef>
                    <a:spcPts val="500"/>
                  </a:spcBef>
                </a:pPr>
                <a:r>
                  <a:rPr lang="en-US" altLang="de-DE" sz="1600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https://indico.gsi.de/event/18184/</a:t>
                </a:r>
              </a:p>
            </p:txBody>
          </p:sp>
        </p:grpSp>
        <p:pic>
          <p:nvPicPr>
            <p:cNvPr id="25" name="Grafik 24">
              <a:extLst>
                <a:ext uri="{FF2B5EF4-FFF2-40B4-BE49-F238E27FC236}">
                  <a16:creationId xmlns:a16="http://schemas.microsoft.com/office/drawing/2014/main" id="{F1D002E3-279B-4DF1-BDF9-8797D103F4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6433" t="52831" r="31453" b="22808"/>
            <a:stretch/>
          </p:blipFill>
          <p:spPr>
            <a:xfrm>
              <a:off x="7059478" y="3501008"/>
              <a:ext cx="4653146" cy="2129834"/>
            </a:xfrm>
            <a:prstGeom prst="rect">
              <a:avLst/>
            </a:prstGeom>
          </p:spPr>
        </p:pic>
      </p:grpSp>
      <p:sp>
        <p:nvSpPr>
          <p:cNvPr id="26" name="Rectangle 4">
            <a:extLst>
              <a:ext uri="{FF2B5EF4-FFF2-40B4-BE49-F238E27FC236}">
                <a16:creationId xmlns:a16="http://schemas.microsoft.com/office/drawing/2014/main" id="{5D6806BF-D9AD-4723-BEA3-6DF96DCE0C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000" y="4221088"/>
            <a:ext cx="5770084" cy="1846659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US" altLang="de-DE" sz="22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Result: </a:t>
            </a:r>
          </a:p>
          <a:p>
            <a:pPr marL="285750" indent="-285750"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en-US" altLang="de-DE" b="1" u="sng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All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major experts participated </a:t>
            </a:r>
          </a:p>
          <a:p>
            <a:pPr marL="285750" indent="-285750"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Very intense discussion and knowledge transfer</a:t>
            </a:r>
          </a:p>
          <a:p>
            <a:pPr marL="285750" indent="-285750"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Recognition of IFAST-REX contribution</a:t>
            </a:r>
          </a:p>
          <a:p>
            <a:pPr>
              <a:spcBef>
                <a:spcPts val="5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Follow-up workshop at BNL mid 2025</a:t>
            </a:r>
          </a:p>
        </p:txBody>
      </p:sp>
    </p:spTree>
    <p:extLst>
      <p:ext uri="{BB962C8B-B14F-4D97-AF65-F5344CB8AC3E}">
        <p14:creationId xmlns:p14="http://schemas.microsoft.com/office/powerpoint/2010/main" val="3659786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180000" y="180000"/>
            <a:ext cx="12012000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Status and Summary for IFAST-REX</a:t>
            </a:r>
            <a:endParaRPr lang="en-US" sz="20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250792" y="605301"/>
            <a:ext cx="11605848" cy="400879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0">
              <a:spcBef>
                <a:spcPts val="600"/>
              </a:spcBef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Novel transformer (WG 1): </a:t>
            </a:r>
          </a:p>
          <a:p>
            <a:pPr marL="285750" lvl="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altLang="de-D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uccessful proof-of-principle, specification almost reached, optimization almost finished by industry</a:t>
            </a:r>
          </a:p>
          <a:p>
            <a:pPr lvl="0">
              <a:spcBef>
                <a:spcPts val="600"/>
              </a:spcBef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Knock-out extraction control and amplifier (WG 2): </a:t>
            </a:r>
          </a:p>
          <a:p>
            <a:pPr marL="285750" lvl="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altLang="de-D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Rf-amplifier manufactured; speciality: broadband gain-flatness &amp; immunity against reflections suited  for capacitive load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altLang="de-D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Control by versatile capability of SDR implemented, contributions to GNU-based software </a:t>
            </a:r>
          </a:p>
          <a:p>
            <a:pPr lvl="0">
              <a:spcBef>
                <a:spcPts val="600"/>
              </a:spcBef>
            </a:pPr>
            <a:r>
              <a:rPr lang="en-GB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Experiments, simulation, and interpretation: 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altLang="de-DE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Ground-breaking experiments performed with dedicated excitation and feedback &amp; broad to operational usage </a:t>
            </a:r>
            <a:endParaRPr lang="en-GB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altLang="de-DE" dirty="0">
                <a:latin typeface="Calibri" panose="020F0502020204030204" pitchFamily="34" charset="0"/>
                <a:cs typeface="Calibri" panose="020F0502020204030204" pitchFamily="34" charset="0"/>
              </a:rPr>
              <a:t>Further experiments performed at several facilities, significant improvements demonstrated and operational</a:t>
            </a:r>
          </a:p>
          <a:p>
            <a:pPr lvl="0">
              <a:spcBef>
                <a:spcPts val="300"/>
              </a:spcBef>
            </a:pPr>
            <a:r>
              <a:rPr lang="en-GB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  e.g. CERN &amp; </a:t>
            </a:r>
            <a:r>
              <a:rPr lang="en-GB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MedAustron</a:t>
            </a:r>
            <a:r>
              <a:rPr lang="en-GB" altLang="de-DE" dirty="0">
                <a:latin typeface="Calibri" panose="020F0502020204030204" pitchFamily="34" charset="0"/>
                <a:cs typeface="Calibri" panose="020F0502020204030204" pitchFamily="34" charset="0"/>
              </a:rPr>
              <a:t>: Empty bucket channelling, COSE, rf-knock-out; CERN &amp; GSI: Diagnostics improvements </a:t>
            </a:r>
          </a:p>
          <a:p>
            <a:pPr marL="285750" lvl="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altLang="de-DE" dirty="0">
                <a:latin typeface="Calibri" panose="020F0502020204030204" pitchFamily="34" charset="0"/>
                <a:cs typeface="Calibri" panose="020F0502020204030204" pitchFamily="34" charset="0"/>
              </a:rPr>
              <a:t>Usage of Xsuite by most members </a:t>
            </a:r>
            <a:r>
              <a:rPr lang="en-GB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 advantage for networking  </a:t>
            </a:r>
            <a:endParaRPr lang="en-GB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altLang="de-DE" dirty="0">
                <a:latin typeface="Calibri" panose="020F0502020204030204" pitchFamily="34" charset="0"/>
                <a:cs typeface="Calibri" panose="020F0502020204030204" pitchFamily="34" charset="0"/>
              </a:rPr>
              <a:t>Network with intensive discussion between participants</a:t>
            </a:r>
          </a:p>
          <a:p>
            <a:pPr>
              <a:spcBef>
                <a:spcPts val="300"/>
              </a:spcBef>
            </a:pPr>
            <a:r>
              <a:rPr lang="en-GB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Publications with IFAST acknowledgement: </a:t>
            </a:r>
            <a:r>
              <a:rPr lang="en-GB" altLang="de-DE" dirty="0">
                <a:latin typeface="Calibri" panose="020F0502020204030204" pitchFamily="34" charset="0"/>
                <a:cs typeface="Calibri" panose="020F0502020204030204" pitchFamily="34" charset="0"/>
              </a:rPr>
              <a:t>7 conformance proceeding, 3 referred papers in 2023-24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F36059B3-5194-4DAB-ACE9-6955A4FAA3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584" y="4581128"/>
            <a:ext cx="11605848" cy="129266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lvl="0" indent="-342900">
              <a:spcBef>
                <a:spcPts val="600"/>
              </a:spcBef>
              <a:buFont typeface="Symbol" panose="05050102010706020507" pitchFamily="18" charset="2"/>
              <a:buChar char="Þ"/>
            </a:pPr>
            <a:r>
              <a:rPr lang="en-US" altLang="de-DE" sz="2200" b="1" dirty="0">
                <a:solidFill>
                  <a:srgbClr val="3399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Milestone MS20 reached and reported in May 2023  (month24)</a:t>
            </a:r>
          </a:p>
          <a:p>
            <a:pPr marL="342900" lvl="0" indent="-342900">
              <a:spcBef>
                <a:spcPts val="600"/>
              </a:spcBef>
              <a:buFont typeface="Symbol" panose="05050102010706020507" pitchFamily="18" charset="2"/>
              <a:buChar char="Þ"/>
            </a:pPr>
            <a:r>
              <a:rPr lang="en-US" altLang="de-DE" sz="2200" b="1" dirty="0">
                <a:solidFill>
                  <a:srgbClr val="3399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very good track for Deliverable D5.3 in Feb. 2025 (month46)</a:t>
            </a:r>
          </a:p>
          <a:p>
            <a:pPr lvl="0">
              <a:spcBef>
                <a:spcPts val="600"/>
              </a:spcBef>
            </a:pPr>
            <a:r>
              <a:rPr lang="en-US" altLang="de-DE" sz="2400" b="1" u="sng" dirty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IFAST-REX contributes significant to technical developments and networking !</a:t>
            </a:r>
          </a:p>
        </p:txBody>
      </p:sp>
    </p:spTree>
    <p:extLst>
      <p:ext uri="{BB962C8B-B14F-4D97-AF65-F5344CB8AC3E}">
        <p14:creationId xmlns:p14="http://schemas.microsoft.com/office/powerpoint/2010/main" val="1758745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180000" y="180000"/>
            <a:ext cx="7924800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Challenge for slow Extraction from Synchrotrons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7083493" y="481106"/>
            <a:ext cx="3765035" cy="65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i="1" dirty="0">
                <a:solidFill>
                  <a:srgbClr val="3333FF"/>
                </a:solidFill>
                <a:latin typeface="Calibri" panose="020F0502020204030204" pitchFamily="34" charset="0"/>
              </a:rPr>
              <a:t>Example</a:t>
            </a:r>
            <a:r>
              <a:rPr lang="en-US" b="1" dirty="0">
                <a:solidFill>
                  <a:srgbClr val="3333FF"/>
                </a:solidFill>
                <a:latin typeface="Calibri" panose="020F0502020204030204" pitchFamily="34" charset="0"/>
              </a:rPr>
              <a:t>: </a:t>
            </a:r>
            <a:r>
              <a:rPr lang="en-US" dirty="0">
                <a:latin typeface="Calibri" panose="020F0502020204030204" pitchFamily="34" charset="0"/>
              </a:rPr>
              <a:t>C</a:t>
            </a:r>
            <a:r>
              <a:rPr lang="en-US" baseline="30000" dirty="0">
                <a:latin typeface="Calibri" panose="020F0502020204030204" pitchFamily="34" charset="0"/>
              </a:rPr>
              <a:t>6+</a:t>
            </a:r>
            <a:r>
              <a:rPr lang="en-US" dirty="0">
                <a:latin typeface="Calibri" panose="020F0502020204030204" pitchFamily="34" charset="0"/>
              </a:rPr>
              <a:t> at 300 MeV/u at GSI</a:t>
            </a:r>
          </a:p>
          <a:p>
            <a:pPr algn="l">
              <a:spcBef>
                <a:spcPts val="100"/>
              </a:spcBef>
            </a:pPr>
            <a:r>
              <a:rPr lang="en-US" dirty="0">
                <a:latin typeface="Calibri" panose="020F0502020204030204" pitchFamily="34" charset="0"/>
              </a:rPr>
              <a:t>Quad. scan, un-bunched beam</a:t>
            </a:r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auto">
          <a:xfrm>
            <a:off x="191344" y="548680"/>
            <a:ext cx="6763808" cy="1431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rgbClr val="3333FF"/>
                </a:solidFill>
                <a:latin typeface="Calibri" panose="020F0502020204030204" pitchFamily="34" charset="0"/>
              </a:rPr>
              <a:t>Slow extraction: Gentle </a:t>
            </a:r>
            <a:r>
              <a:rPr lang="en-US" dirty="0">
                <a:solidFill>
                  <a:srgbClr val="3333FF"/>
                </a:solidFill>
                <a:latin typeface="Calibri" panose="020F0502020204030204" pitchFamily="34" charset="0"/>
              </a:rPr>
              <a:t>beam excitation at </a:t>
            </a:r>
            <a:r>
              <a:rPr lang="en-US" b="1" dirty="0">
                <a:solidFill>
                  <a:srgbClr val="3333FF"/>
                </a:solidFill>
                <a:latin typeface="Calibri" panose="020F0502020204030204" pitchFamily="34" charset="0"/>
              </a:rPr>
              <a:t>third</a:t>
            </a:r>
            <a:r>
              <a:rPr lang="en-US" dirty="0">
                <a:solidFill>
                  <a:srgbClr val="3333FF"/>
                </a:solidFill>
                <a:latin typeface="Calibri" panose="020F0502020204030204" pitchFamily="34" charset="0"/>
              </a:rPr>
              <a:t> order resonance</a:t>
            </a:r>
          </a:p>
          <a:p>
            <a:pPr algn="l"/>
            <a:r>
              <a:rPr lang="en-US" b="1" dirty="0">
                <a:latin typeface="Calibri" panose="020F0502020204030204" pitchFamily="34" charset="0"/>
              </a:rPr>
              <a:t>Beam physics: </a:t>
            </a:r>
            <a:r>
              <a:rPr lang="en-US" dirty="0">
                <a:latin typeface="Calibri" panose="020F0502020204030204" pitchFamily="34" charset="0"/>
              </a:rPr>
              <a:t>Extraction as ‘slow losses’ for 1 … 10 s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700" dirty="0">
                <a:latin typeface="Calibri" panose="020F0502020204030204" pitchFamily="34" charset="0"/>
              </a:rPr>
              <a:t>Particle crosses stability boarder sequentially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700" dirty="0">
                <a:latin typeface="Calibri" panose="020F0502020204030204" pitchFamily="34" charset="0"/>
              </a:rPr>
              <a:t>Exponential amplitude growth during ‘transit time’</a:t>
            </a:r>
          </a:p>
          <a:p>
            <a:pPr algn="l"/>
            <a:r>
              <a:rPr lang="en-US" sz="1700" dirty="0">
                <a:latin typeface="Calibri" panose="020F0502020204030204" pitchFamily="34" charset="0"/>
                <a:sym typeface="Symbol" panose="05050102010706020507" pitchFamily="18" charset="2"/>
              </a:rPr>
              <a:t>     </a:t>
            </a:r>
            <a:r>
              <a:rPr lang="en-US" sz="1700" dirty="0">
                <a:latin typeface="Calibri" panose="020F0502020204030204" pitchFamily="34" charset="0"/>
              </a:rPr>
              <a:t> 50 … 1000 turns to reach septum for extraction</a:t>
            </a:r>
            <a:endParaRPr lang="en-US" sz="1700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pic>
        <p:nvPicPr>
          <p:cNvPr id="26" name="Picture 2" descr="H:\EuCARD2 Slow Extraction\Vorlagen\Bilder Messungen GSI\time_ausschnitt_eucard2016_c300_03.pn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951"/>
          <a:stretch/>
        </p:blipFill>
        <p:spPr bwMode="auto">
          <a:xfrm>
            <a:off x="6682915" y="1077821"/>
            <a:ext cx="3465832" cy="1559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feld 40"/>
          <p:cNvSpPr txBox="1"/>
          <p:nvPr/>
        </p:nvSpPr>
        <p:spPr>
          <a:xfrm>
            <a:off x="8749925" y="1140261"/>
            <a:ext cx="126308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300" b="1" i="1" dirty="0">
                <a:solidFill>
                  <a:srgbClr val="006600"/>
                </a:solidFill>
                <a:latin typeface="Calibri" panose="020F0502020204030204" pitchFamily="34" charset="0"/>
              </a:rPr>
              <a:t>2 s extraction</a:t>
            </a:r>
          </a:p>
          <a:p>
            <a:pPr algn="l">
              <a:spcBef>
                <a:spcPts val="0"/>
              </a:spcBef>
            </a:pPr>
            <a:r>
              <a:rPr lang="en-US" sz="1300" b="1" i="1" dirty="0">
                <a:solidFill>
                  <a:srgbClr val="006600"/>
                </a:solidFill>
                <a:latin typeface="Calibri" panose="020F0502020204030204" pitchFamily="34" charset="0"/>
              </a:rPr>
              <a:t>called ‘spill’</a:t>
            </a:r>
            <a:endParaRPr lang="en-US" sz="1300" dirty="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115" name="Ellipse 114"/>
          <p:cNvSpPr/>
          <p:nvPr/>
        </p:nvSpPr>
        <p:spPr bwMode="auto">
          <a:xfrm>
            <a:off x="8316643" y="3491000"/>
            <a:ext cx="979026" cy="1036409"/>
          </a:xfrm>
          <a:prstGeom prst="ellipse">
            <a:avLst/>
          </a:prstGeom>
          <a:gradFill flip="none" rotWithShape="1"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path path="circle">
              <a:fillToRect l="50000" t="50000" r="50000" b="50000"/>
            </a:path>
            <a:tileRect/>
          </a:gradFill>
          <a:ln w="317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6" name="TextBox 6"/>
          <p:cNvSpPr txBox="1"/>
          <p:nvPr/>
        </p:nvSpPr>
        <p:spPr>
          <a:xfrm>
            <a:off x="6816080" y="2632556"/>
            <a:ext cx="4292343" cy="292388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en-US" sz="1300" b="1" dirty="0">
                <a:latin typeface="Calibri" panose="020F0502020204030204" pitchFamily="34" charset="0"/>
                <a:cs typeface="Calibri" panose="020F0502020204030204" pitchFamily="34" charset="0"/>
              </a:rPr>
              <a:t>Stored beam horizontal phase space at electrostatic septum </a:t>
            </a:r>
          </a:p>
        </p:txBody>
      </p:sp>
      <p:cxnSp>
        <p:nvCxnSpPr>
          <p:cNvPr id="117" name="Gerade Verbindung mit Pfeil 116"/>
          <p:cNvCxnSpPr/>
          <p:nvPr/>
        </p:nvCxnSpPr>
        <p:spPr bwMode="auto">
          <a:xfrm flipV="1">
            <a:off x="8800721" y="2936441"/>
            <a:ext cx="0" cy="2066993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8" name="Gerade Verbindung mit Pfeil 117"/>
          <p:cNvCxnSpPr/>
          <p:nvPr/>
        </p:nvCxnSpPr>
        <p:spPr bwMode="auto">
          <a:xfrm flipV="1">
            <a:off x="7131903" y="3989273"/>
            <a:ext cx="2978372" cy="15396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9" name="TextBox 6"/>
          <p:cNvSpPr txBox="1"/>
          <p:nvPr/>
        </p:nvSpPr>
        <p:spPr>
          <a:xfrm>
            <a:off x="9912424" y="3933056"/>
            <a:ext cx="343798" cy="369332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</a:p>
        </p:txBody>
      </p:sp>
      <p:sp>
        <p:nvSpPr>
          <p:cNvPr id="120" name="TextBox 6"/>
          <p:cNvSpPr txBox="1"/>
          <p:nvPr/>
        </p:nvSpPr>
        <p:spPr>
          <a:xfrm>
            <a:off x="8488611" y="2809943"/>
            <a:ext cx="394097" cy="369332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x’</a:t>
            </a:r>
          </a:p>
        </p:txBody>
      </p:sp>
      <p:sp>
        <p:nvSpPr>
          <p:cNvPr id="121" name="Gleichschenkliges Dreieck 120"/>
          <p:cNvSpPr/>
          <p:nvPr/>
        </p:nvSpPr>
        <p:spPr bwMode="auto">
          <a:xfrm rot="6250459">
            <a:off x="8271576" y="3280152"/>
            <a:ext cx="1672391" cy="1645583"/>
          </a:xfrm>
          <a:prstGeom prst="triangle">
            <a:avLst/>
          </a:prstGeom>
          <a:noFill/>
          <a:ln w="44450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22" name="Gerade Verbindung 19"/>
          <p:cNvCxnSpPr/>
          <p:nvPr/>
        </p:nvCxnSpPr>
        <p:spPr bwMode="auto">
          <a:xfrm flipV="1">
            <a:off x="7157925" y="3433436"/>
            <a:ext cx="0" cy="1754521"/>
          </a:xfrm>
          <a:prstGeom prst="line">
            <a:avLst/>
          </a:prstGeom>
          <a:solidFill>
            <a:schemeClr val="accent1"/>
          </a:solidFill>
          <a:ln w="120650" cap="flat" cmpd="sng" algn="ctr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3" name="Gerade Verbindung mit Pfeil 122"/>
          <p:cNvCxnSpPr/>
          <p:nvPr/>
        </p:nvCxnSpPr>
        <p:spPr bwMode="auto">
          <a:xfrm>
            <a:off x="6858333" y="3628056"/>
            <a:ext cx="277280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4" name="Gerade Verbindung mit Pfeil 123"/>
          <p:cNvCxnSpPr/>
          <p:nvPr/>
        </p:nvCxnSpPr>
        <p:spPr bwMode="auto">
          <a:xfrm flipH="1">
            <a:off x="7200838" y="3628056"/>
            <a:ext cx="296617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5" name="TextBox 6"/>
          <p:cNvSpPr txBox="1"/>
          <p:nvPr/>
        </p:nvSpPr>
        <p:spPr>
          <a:xfrm>
            <a:off x="6723779" y="3174326"/>
            <a:ext cx="1294513" cy="276999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200" b="1" dirty="0" err="1">
                <a:solidFill>
                  <a:srgbClr val="99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</a:t>
            </a:r>
            <a:r>
              <a:rPr lang="en-US" sz="1200" b="1" dirty="0">
                <a:solidFill>
                  <a:srgbClr val="99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.-stat. septum</a:t>
            </a:r>
          </a:p>
        </p:txBody>
      </p:sp>
      <p:sp>
        <p:nvSpPr>
          <p:cNvPr id="126" name="TextBox 6"/>
          <p:cNvSpPr txBox="1"/>
          <p:nvPr/>
        </p:nvSpPr>
        <p:spPr>
          <a:xfrm>
            <a:off x="7248943" y="3643689"/>
            <a:ext cx="788195" cy="276999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thickness</a:t>
            </a:r>
          </a:p>
        </p:txBody>
      </p:sp>
      <p:sp>
        <p:nvSpPr>
          <p:cNvPr id="127" name="Ellipse 126"/>
          <p:cNvSpPr/>
          <p:nvPr/>
        </p:nvSpPr>
        <p:spPr bwMode="auto">
          <a:xfrm>
            <a:off x="8194070" y="4102943"/>
            <a:ext cx="100829" cy="100829"/>
          </a:xfrm>
          <a:prstGeom prst="ellipse">
            <a:avLst/>
          </a:prstGeom>
          <a:solidFill>
            <a:srgbClr val="FF0000"/>
          </a:solidFill>
          <a:ln w="317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8" name="Ellipse 127"/>
          <p:cNvSpPr/>
          <p:nvPr/>
        </p:nvSpPr>
        <p:spPr bwMode="auto">
          <a:xfrm>
            <a:off x="8154044" y="4282395"/>
            <a:ext cx="100829" cy="100829"/>
          </a:xfrm>
          <a:prstGeom prst="ellipse">
            <a:avLst/>
          </a:prstGeom>
          <a:solidFill>
            <a:srgbClr val="FF0000"/>
          </a:solidFill>
          <a:ln w="317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9" name="Ellipse 128"/>
          <p:cNvSpPr/>
          <p:nvPr/>
        </p:nvSpPr>
        <p:spPr bwMode="auto">
          <a:xfrm>
            <a:off x="8112459" y="4428797"/>
            <a:ext cx="100829" cy="100829"/>
          </a:xfrm>
          <a:prstGeom prst="ellipse">
            <a:avLst/>
          </a:prstGeom>
          <a:solidFill>
            <a:srgbClr val="FF0000"/>
          </a:solidFill>
          <a:ln w="317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0" name="Ellipse 129"/>
          <p:cNvSpPr/>
          <p:nvPr/>
        </p:nvSpPr>
        <p:spPr bwMode="auto">
          <a:xfrm>
            <a:off x="8075290" y="4568459"/>
            <a:ext cx="100829" cy="100829"/>
          </a:xfrm>
          <a:prstGeom prst="ellipse">
            <a:avLst/>
          </a:prstGeom>
          <a:solidFill>
            <a:srgbClr val="FF0000"/>
          </a:solidFill>
          <a:ln w="317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1" name="Ellipse 130"/>
          <p:cNvSpPr/>
          <p:nvPr/>
        </p:nvSpPr>
        <p:spPr bwMode="auto">
          <a:xfrm>
            <a:off x="7919242" y="4706578"/>
            <a:ext cx="100829" cy="100829"/>
          </a:xfrm>
          <a:prstGeom prst="ellipse">
            <a:avLst/>
          </a:prstGeom>
          <a:solidFill>
            <a:srgbClr val="FF0000"/>
          </a:solidFill>
          <a:ln w="317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2" name="Ellipse 131"/>
          <p:cNvSpPr/>
          <p:nvPr/>
        </p:nvSpPr>
        <p:spPr bwMode="auto">
          <a:xfrm>
            <a:off x="7625015" y="4787184"/>
            <a:ext cx="100829" cy="100829"/>
          </a:xfrm>
          <a:prstGeom prst="ellipse">
            <a:avLst/>
          </a:prstGeom>
          <a:solidFill>
            <a:srgbClr val="FF0000"/>
          </a:solidFill>
          <a:ln w="317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3" name="Ellipse 132"/>
          <p:cNvSpPr/>
          <p:nvPr/>
        </p:nvSpPr>
        <p:spPr bwMode="auto">
          <a:xfrm>
            <a:off x="7320957" y="4869897"/>
            <a:ext cx="100829" cy="100829"/>
          </a:xfrm>
          <a:prstGeom prst="ellipse">
            <a:avLst/>
          </a:prstGeom>
          <a:solidFill>
            <a:srgbClr val="FF0000"/>
          </a:solidFill>
          <a:ln w="317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34" name="Gerade Verbindung 48"/>
          <p:cNvCxnSpPr/>
          <p:nvPr/>
        </p:nvCxnSpPr>
        <p:spPr bwMode="auto">
          <a:xfrm flipH="1">
            <a:off x="6517620" y="4712202"/>
            <a:ext cx="1587647" cy="47575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5" name="Ellipse 134"/>
          <p:cNvSpPr/>
          <p:nvPr/>
        </p:nvSpPr>
        <p:spPr bwMode="auto">
          <a:xfrm>
            <a:off x="6770058" y="5031811"/>
            <a:ext cx="100829" cy="100829"/>
          </a:xfrm>
          <a:prstGeom prst="ellipse">
            <a:avLst/>
          </a:prstGeom>
          <a:solidFill>
            <a:srgbClr val="FF0000"/>
          </a:solidFill>
          <a:ln w="317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6" name="Geschweifte Klammer rechts 135"/>
          <p:cNvSpPr/>
          <p:nvPr/>
        </p:nvSpPr>
        <p:spPr bwMode="auto">
          <a:xfrm rot="5400000">
            <a:off x="7045927" y="5033961"/>
            <a:ext cx="141409" cy="516369"/>
          </a:xfrm>
          <a:prstGeom prst="rightBrace">
            <a:avLst>
              <a:gd name="adj1" fmla="val 50968"/>
              <a:gd name="adj2" fmla="val 50000"/>
            </a:avLst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37" name="Gerade Verbindung mit Pfeil 136"/>
          <p:cNvCxnSpPr/>
          <p:nvPr/>
        </p:nvCxnSpPr>
        <p:spPr bwMode="auto">
          <a:xfrm flipH="1">
            <a:off x="6896760" y="4840352"/>
            <a:ext cx="1297310" cy="347603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8" name="TextBox 6"/>
          <p:cNvSpPr txBox="1"/>
          <p:nvPr/>
        </p:nvSpPr>
        <p:spPr>
          <a:xfrm>
            <a:off x="6421294" y="5353349"/>
            <a:ext cx="1633559" cy="461665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last spiral step </a:t>
            </a:r>
            <a:r>
              <a:rPr lang="en-US" sz="1200" b="1" i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x</a:t>
            </a:r>
            <a:r>
              <a:rPr lang="en-US" sz="1200" b="1" i="1" baseline="-250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step</a:t>
            </a:r>
            <a:endParaRPr lang="en-US" sz="1200" b="1" i="1" baseline="-250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  <a:sym typeface="Symbol"/>
            </a:endParaRPr>
          </a:p>
          <a:p>
            <a:pPr algn="l">
              <a:spcBef>
                <a:spcPts val="0"/>
              </a:spcBef>
            </a:pPr>
            <a:r>
              <a:rPr lang="en-US" sz="1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after 3 turns</a:t>
            </a:r>
            <a:endParaRPr lang="en-US" sz="12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9" name="TextBox 6"/>
          <p:cNvSpPr txBox="1"/>
          <p:nvPr/>
        </p:nvSpPr>
        <p:spPr>
          <a:xfrm>
            <a:off x="7478600" y="5070542"/>
            <a:ext cx="1574008" cy="27699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transit time </a:t>
            </a:r>
            <a:r>
              <a:rPr lang="en-US" sz="1200" b="1" i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1200" b="1" i="1" baseline="-25000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transit</a:t>
            </a:r>
            <a:r>
              <a:rPr lang="en-US" sz="1200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40" name="TextBox 6"/>
          <p:cNvSpPr txBox="1"/>
          <p:nvPr/>
        </p:nvSpPr>
        <p:spPr>
          <a:xfrm>
            <a:off x="6421293" y="4017294"/>
            <a:ext cx="736633" cy="461665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err="1">
                <a:latin typeface="Calibri" panose="020F0502020204030204" pitchFamily="34" charset="0"/>
                <a:cs typeface="Calibri" panose="020F0502020204030204" pitchFamily="34" charset="0"/>
              </a:rPr>
              <a:t>extr</a:t>
            </a: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l">
              <a:spcBef>
                <a:spcPts val="0"/>
              </a:spcBef>
            </a:pP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channel</a:t>
            </a:r>
          </a:p>
        </p:txBody>
      </p:sp>
      <p:sp>
        <p:nvSpPr>
          <p:cNvPr id="143" name="TextBox 6"/>
          <p:cNvSpPr txBox="1"/>
          <p:nvPr/>
        </p:nvSpPr>
        <p:spPr>
          <a:xfrm>
            <a:off x="9196027" y="2839744"/>
            <a:ext cx="25414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de-DE" sz="1200" b="1" dirty="0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Knock-out </a:t>
            </a:r>
            <a:r>
              <a:rPr lang="de-DE" sz="1200" b="1" dirty="0" err="1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extraction</a:t>
            </a:r>
            <a:r>
              <a:rPr lang="de-DE" sz="1200" b="1" dirty="0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en-US" sz="1200" b="1" dirty="0">
              <a:solidFill>
                <a:srgbClr val="6633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spcBef>
                <a:spcPts val="0"/>
              </a:spcBef>
            </a:pPr>
            <a:r>
              <a:rPr lang="en-US" sz="1200" b="1" dirty="0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Transverse excitation</a:t>
            </a:r>
          </a:p>
          <a:p>
            <a:pPr marL="171450" indent="-171450" algn="l">
              <a:spcBef>
                <a:spcPts val="0"/>
              </a:spcBef>
              <a:buFont typeface="Symbol" panose="05050102010706020507" pitchFamily="18" charset="2"/>
              <a:buChar char="Þ"/>
            </a:pPr>
            <a:r>
              <a:rPr lang="en-US" sz="1200" b="1" dirty="0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d</a:t>
            </a:r>
            <a:r>
              <a:rPr lang="en-US" sz="1200" b="1" dirty="0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iffusion of core to </a:t>
            </a:r>
            <a:r>
              <a:rPr lang="en-US" sz="1200" b="1" dirty="0" err="1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separatrix</a:t>
            </a:r>
            <a:endParaRPr lang="en-US" sz="1200" b="1" dirty="0">
              <a:solidFill>
                <a:srgbClr val="663300"/>
              </a:solidFill>
              <a:latin typeface="Calibri" panose="020F0502020204030204" pitchFamily="34" charset="0"/>
              <a:cs typeface="Calibri" panose="020F0502020204030204" pitchFamily="34" charset="0"/>
              <a:sym typeface="Symbol"/>
            </a:endParaRPr>
          </a:p>
          <a:p>
            <a:pPr marL="171450" indent="-171450" algn="l">
              <a:spcBef>
                <a:spcPts val="0"/>
              </a:spcBef>
              <a:buFont typeface="Symbol" panose="05050102010706020507" pitchFamily="18" charset="2"/>
              <a:buChar char="Þ"/>
            </a:pPr>
            <a:r>
              <a:rPr lang="en-US" sz="1200" b="1" dirty="0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Signal-induced fluctuations </a:t>
            </a:r>
          </a:p>
        </p:txBody>
      </p:sp>
      <p:sp>
        <p:nvSpPr>
          <p:cNvPr id="144" name="TextBox 6"/>
          <p:cNvSpPr txBox="1"/>
          <p:nvPr/>
        </p:nvSpPr>
        <p:spPr>
          <a:xfrm>
            <a:off x="8578301" y="5315159"/>
            <a:ext cx="2217278" cy="646331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200" b="1" dirty="0" err="1">
                <a:latin typeface="Calibri" panose="020F0502020204030204" pitchFamily="34" charset="0"/>
                <a:cs typeface="Calibri" panose="020F0502020204030204" pitchFamily="34" charset="0"/>
              </a:rPr>
              <a:t>Sextupoles</a:t>
            </a: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non-linear fields</a:t>
            </a:r>
          </a:p>
          <a:p>
            <a:pPr algn="l">
              <a:spcBef>
                <a:spcPts val="0"/>
              </a:spcBef>
            </a:pPr>
            <a:r>
              <a:rPr lang="en-US" sz="1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Ion’s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amplitude growth per turn </a:t>
            </a:r>
          </a:p>
          <a:p>
            <a:pPr algn="l">
              <a:spcBef>
                <a:spcPts val="0"/>
              </a:spcBef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 </a:t>
            </a:r>
            <a:r>
              <a:rPr lang="en-US" sz="1200" i="1" dirty="0" err="1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T</a:t>
            </a:r>
            <a:r>
              <a:rPr lang="en-US" sz="1200" i="1" baseline="-25000" dirty="0" err="1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transit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&amp; </a:t>
            </a:r>
            <a:r>
              <a:rPr lang="en-US" sz="1200" i="1" dirty="0" err="1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x</a:t>
            </a:r>
            <a:r>
              <a:rPr lang="en-US" sz="1200" i="1" baseline="-25000" dirty="0" err="1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step</a:t>
            </a:r>
            <a:r>
              <a:rPr lang="en-US" sz="1200" i="1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  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45" name="Gerade Verbindung 120"/>
          <p:cNvCxnSpPr>
            <a:stCxn id="121" idx="0"/>
          </p:cNvCxnSpPr>
          <p:nvPr/>
        </p:nvCxnSpPr>
        <p:spPr bwMode="auto">
          <a:xfrm>
            <a:off x="9905512" y="4304422"/>
            <a:ext cx="294595" cy="27015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6" name="Gerade Verbindung 125"/>
          <p:cNvCxnSpPr>
            <a:endCxn id="121" idx="2"/>
          </p:cNvCxnSpPr>
          <p:nvPr/>
        </p:nvCxnSpPr>
        <p:spPr bwMode="auto">
          <a:xfrm flipH="1">
            <a:off x="8514791" y="2842150"/>
            <a:ext cx="51399" cy="24857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8" name="TextBox 123"/>
              <p:cNvSpPr txBox="1"/>
              <p:nvPr/>
            </p:nvSpPr>
            <p:spPr>
              <a:xfrm>
                <a:off x="10200456" y="3622724"/>
                <a:ext cx="1774107" cy="95840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200" b="1" i="1" smtClean="0">
                              <a:solidFill>
                                <a:srgbClr val="6633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b="1" i="1" smtClean="0">
                              <a:solidFill>
                                <a:srgbClr val="6633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en-GB" sz="1200" b="1" i="1" smtClean="0">
                              <a:solidFill>
                                <a:srgbClr val="663300"/>
                              </a:solidFill>
                              <a:latin typeface="Cambria Math" panose="02040503050406030204" pitchFamily="18" charset="0"/>
                            </a:rPr>
                            <m:t>𝒔𝒕𝒂𝒃𝒍𝒆</m:t>
                          </m:r>
                        </m:sub>
                      </m:sSub>
                      <m:r>
                        <a:rPr lang="de-DE" sz="1200" b="1" i="1">
                          <a:solidFill>
                            <a:srgbClr val="6633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de-DE" sz="1200" b="1" i="1">
                              <a:solidFill>
                                <a:srgbClr val="6633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de-DE" sz="1200" b="1" i="1">
                                  <a:solidFill>
                                    <a:srgbClr val="6633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sz="1200" b="1" i="1">
                                      <a:solidFill>
                                        <a:srgbClr val="6633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de-DE" sz="1200" b="1" i="1">
                                          <a:solidFill>
                                            <a:srgbClr val="6633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200" b="1" i="1" smtClean="0">
                                          <a:solidFill>
                                            <a:srgbClr val="6633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𝑸</m:t>
                                      </m:r>
                                    </m:e>
                                    <m:sub>
                                      <m:r>
                                        <a:rPr lang="de-DE" sz="1200" b="1" i="1" smtClean="0">
                                          <a:solidFill>
                                            <a:srgbClr val="6633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𝒎</m:t>
                                      </m:r>
                                    </m:sub>
                                  </m:sSub>
                                  <m:r>
                                    <a:rPr lang="de-DE" sz="1200" b="1" i="1" smtClean="0">
                                      <a:solidFill>
                                        <a:srgbClr val="6633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de-DE" sz="1200" b="1" i="1" smtClean="0">
                                          <a:solidFill>
                                            <a:srgbClr val="6633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200" b="1" i="1" smtClean="0">
                                          <a:solidFill>
                                            <a:srgbClr val="6633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𝑸</m:t>
                                      </m:r>
                                    </m:e>
                                    <m:sub>
                                      <m:r>
                                        <a:rPr lang="de-DE" sz="1200" b="1" i="1" smtClean="0">
                                          <a:solidFill>
                                            <a:srgbClr val="6633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𝒓𝒆𝒔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GB" sz="1200" b="1" i="1">
                                      <a:solidFill>
                                        <a:srgbClr val="6633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𝑺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GB" sz="1200" b="1" i="1">
                              <a:solidFill>
                                <a:srgbClr val="6633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de-DE" sz="1200" b="1" dirty="0">
                  <a:solidFill>
                    <a:srgbClr val="6633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de-DE" sz="1200" b="1" dirty="0">
                    <a:solidFill>
                      <a:srgbClr val="663300"/>
                    </a:solidFill>
                    <a:ea typeface="Cambria Math" panose="02040503050406030204" pitchFamily="18" charset="0"/>
                  </a:rPr>
                  <a:t>            </a:t>
                </a:r>
                <a14:m>
                  <m:oMath xmlns:m="http://schemas.openxmlformats.org/officeDocument/2006/math">
                    <m:r>
                      <a:rPr lang="de-DE" sz="1200" b="1" i="1">
                        <a:solidFill>
                          <a:srgbClr val="6633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de-DE" sz="1200" b="1" i="1">
                            <a:solidFill>
                              <a:srgbClr val="6633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de-DE" sz="1200" b="1" i="1">
                                <a:solidFill>
                                  <a:srgbClr val="6633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de-DE" sz="1200" b="1" i="1">
                                    <a:solidFill>
                                      <a:srgbClr val="6633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de-DE" sz="1200" b="1" i="1">
                                        <a:solidFill>
                                          <a:srgbClr val="6633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200" b="1" i="1">
                                        <a:solidFill>
                                          <a:srgbClr val="6633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𝝐</m:t>
                                    </m:r>
                                  </m:e>
                                  <m:sub>
                                    <m:r>
                                      <a:rPr lang="de-DE" sz="1200" b="1" i="1">
                                        <a:solidFill>
                                          <a:srgbClr val="6633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𝑸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GB" sz="1200" b="1" i="1">
                                    <a:solidFill>
                                      <a:srgbClr val="663300"/>
                                    </a:solidFill>
                                    <a:latin typeface="Cambria Math" panose="02040503050406030204" pitchFamily="18" charset="0"/>
                                  </a:rPr>
                                  <m:t>𝑺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GB" sz="1200" b="1" i="1">
                            <a:solidFill>
                              <a:srgbClr val="6633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de-DE" sz="1200" b="1" dirty="0">
                  <a:solidFill>
                    <a:srgbClr val="6633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de-DE" sz="1200" b="1" dirty="0">
                  <a:solidFill>
                    <a:srgbClr val="6633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48" name="TextBox 1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00456" y="3622724"/>
                <a:ext cx="1774107" cy="958404"/>
              </a:xfrm>
              <a:prstGeom prst="rect">
                <a:avLst/>
              </a:prstGeom>
              <a:blipFill>
                <a:blip r:embed="rId4"/>
                <a:stretch>
                  <a:fillRect l="-30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Gerade Verbindung mit Pfeil 2"/>
          <p:cNvCxnSpPr/>
          <p:nvPr/>
        </p:nvCxnSpPr>
        <p:spPr>
          <a:xfrm flipH="1" flipV="1">
            <a:off x="9285767" y="4221088"/>
            <a:ext cx="101444" cy="376479"/>
          </a:xfrm>
          <a:prstGeom prst="straightConnector1">
            <a:avLst/>
          </a:prstGeom>
          <a:ln w="34925">
            <a:solidFill>
              <a:srgbClr val="F207CA"/>
            </a:solidFill>
            <a:headEnd type="stealth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6"/>
          <p:cNvSpPr txBox="1"/>
          <p:nvPr/>
        </p:nvSpPr>
        <p:spPr>
          <a:xfrm>
            <a:off x="8962251" y="4614765"/>
            <a:ext cx="2670166" cy="646331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>
                <a:solidFill>
                  <a:srgbClr val="F207C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Unintended quadrupole current  ripple </a:t>
            </a:r>
          </a:p>
          <a:p>
            <a:pPr algn="l"/>
            <a:r>
              <a:rPr lang="en-US" sz="1200" b="1" dirty="0">
                <a:solidFill>
                  <a:srgbClr val="F207CA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</a:t>
            </a:r>
            <a:r>
              <a:rPr lang="en-US" sz="1200" b="1" dirty="0">
                <a:solidFill>
                  <a:srgbClr val="F207C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tune ripple </a:t>
            </a:r>
          </a:p>
          <a:p>
            <a:r>
              <a:rPr lang="en-US" sz="1200" b="1" dirty="0">
                <a:solidFill>
                  <a:srgbClr val="F207CA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</a:t>
            </a:r>
            <a:r>
              <a:rPr lang="en-US" sz="1200" b="1" dirty="0">
                <a:solidFill>
                  <a:srgbClr val="F207C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bursts extracted</a:t>
            </a:r>
          </a:p>
        </p:txBody>
      </p:sp>
      <p:sp>
        <p:nvSpPr>
          <p:cNvPr id="42" name="Rectangle 5"/>
          <p:cNvSpPr>
            <a:spLocks noChangeArrowheads="1"/>
          </p:cNvSpPr>
          <p:nvPr/>
        </p:nvSpPr>
        <p:spPr bwMode="auto">
          <a:xfrm>
            <a:off x="191344" y="1960384"/>
            <a:ext cx="6763808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</a:rPr>
              <a:t>Problem: </a:t>
            </a:r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</a:rPr>
              <a:t>Sensitivity to any </a:t>
            </a: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</a:rPr>
              <a:t>unintended</a:t>
            </a:r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</a:rPr>
              <a:t> resonance condition, e.g.: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700" dirty="0">
                <a:latin typeface="Calibri" panose="020F0502020204030204" pitchFamily="34" charset="0"/>
              </a:rPr>
              <a:t>Change of tune: unintended quadrupole current ripple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700" dirty="0">
                <a:latin typeface="Calibri" panose="020F0502020204030204" pitchFamily="34" charset="0"/>
              </a:rPr>
              <a:t>Stochastic amplitude excitation of ‘knock-out’ extraction </a:t>
            </a:r>
          </a:p>
        </p:txBody>
      </p:sp>
      <p:sp>
        <p:nvSpPr>
          <p:cNvPr id="43" name="Rectangle 5"/>
          <p:cNvSpPr>
            <a:spLocks noChangeArrowheads="1"/>
          </p:cNvSpPr>
          <p:nvPr/>
        </p:nvSpPr>
        <p:spPr bwMode="auto">
          <a:xfrm>
            <a:off x="196288" y="2852936"/>
            <a:ext cx="6763808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rgbClr val="006600"/>
                </a:solidFill>
                <a:latin typeface="Calibri" panose="020F0502020204030204" pitchFamily="34" charset="0"/>
              </a:rPr>
              <a:t>Mitigation research within IFAST-REX: </a:t>
            </a:r>
          </a:p>
          <a:p>
            <a:pPr algn="l"/>
            <a:r>
              <a:rPr lang="en-US" b="1" dirty="0">
                <a:solidFill>
                  <a:srgbClr val="006600"/>
                </a:solidFill>
                <a:latin typeface="Calibri" panose="020F0502020204030204" pitchFamily="34" charset="0"/>
              </a:rPr>
              <a:t>1. Beam physics: </a:t>
            </a:r>
          </a:p>
          <a:p>
            <a:pPr algn="l"/>
            <a:r>
              <a:rPr lang="en-US" sz="1700" dirty="0">
                <a:latin typeface="Calibri" panose="020F0502020204030204" pitchFamily="34" charset="0"/>
              </a:rPr>
              <a:t>Reduction of beam sensitivity by non-standard excitation methods</a:t>
            </a:r>
          </a:p>
          <a:p>
            <a:pPr algn="l"/>
            <a:r>
              <a:rPr lang="en-US" sz="1700" dirty="0">
                <a:latin typeface="Calibri" panose="020F0502020204030204" pitchFamily="34" charset="0"/>
                <a:sym typeface="Symbol" panose="05050102010706020507" pitchFamily="18" charset="2"/>
              </a:rPr>
              <a:t> Extensive simulation of extraction process</a:t>
            </a:r>
          </a:p>
        </p:txBody>
      </p:sp>
      <p:sp>
        <p:nvSpPr>
          <p:cNvPr id="44" name="Rectangle 5"/>
          <p:cNvSpPr>
            <a:spLocks noChangeArrowheads="1"/>
          </p:cNvSpPr>
          <p:nvPr/>
        </p:nvSpPr>
        <p:spPr bwMode="auto">
          <a:xfrm>
            <a:off x="196288" y="4005064"/>
            <a:ext cx="6763808" cy="11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rgbClr val="006600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2. Technical installations:</a:t>
            </a:r>
            <a:r>
              <a:rPr lang="en-US" dirty="0">
                <a:solidFill>
                  <a:srgbClr val="006600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  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700" dirty="0">
                <a:latin typeface="Calibri" panose="020F0502020204030204" pitchFamily="34" charset="0"/>
              </a:rPr>
              <a:t>Improved power supplier for magnets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700" dirty="0">
                <a:latin typeface="Calibri" panose="020F0502020204030204" pitchFamily="34" charset="0"/>
              </a:rPr>
              <a:t>Novel transverse excitation for knock-out extraction</a:t>
            </a:r>
          </a:p>
          <a:p>
            <a:r>
              <a:rPr lang="en-US" sz="1700" dirty="0">
                <a:latin typeface="Calibri" panose="020F0502020204030204" pitchFamily="34" charset="0"/>
                <a:sym typeface="Symbol" panose="05050102010706020507" pitchFamily="18" charset="2"/>
              </a:rPr>
              <a:t> Non-standard current measurement and </a:t>
            </a:r>
            <a:r>
              <a:rPr lang="en-US" sz="1700" dirty="0" err="1">
                <a:latin typeface="Calibri" panose="020F0502020204030204" pitchFamily="34" charset="0"/>
                <a:sym typeface="Symbol" panose="05050102010706020507" pitchFamily="18" charset="2"/>
              </a:rPr>
              <a:t>rf</a:t>
            </a:r>
            <a:r>
              <a:rPr lang="en-US" sz="1700" dirty="0">
                <a:latin typeface="Calibri" panose="020F0502020204030204" pitchFamily="34" charset="0"/>
                <a:sym typeface="Symbol" panose="05050102010706020507" pitchFamily="18" charset="2"/>
              </a:rPr>
              <a:t>-excitation control</a:t>
            </a:r>
          </a:p>
        </p:txBody>
      </p:sp>
      <p:sp>
        <p:nvSpPr>
          <p:cNvPr id="45" name="Rectangle 5"/>
          <p:cNvSpPr>
            <a:spLocks noChangeArrowheads="1"/>
          </p:cNvSpPr>
          <p:nvPr/>
        </p:nvSpPr>
        <p:spPr bwMode="auto">
          <a:xfrm>
            <a:off x="191344" y="5085184"/>
            <a:ext cx="6763808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rgbClr val="006600"/>
                </a:solidFill>
                <a:latin typeface="Calibri" panose="020F0502020204030204" pitchFamily="34" charset="0"/>
              </a:rPr>
              <a:t>3. Validation: 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700" dirty="0">
                <a:latin typeface="Calibri" panose="020F0502020204030204" pitchFamily="34" charset="0"/>
              </a:rPr>
              <a:t>Experimental validation at the facilities</a:t>
            </a:r>
          </a:p>
          <a:p>
            <a:pPr algn="l"/>
            <a:r>
              <a:rPr lang="en-US" sz="1700" dirty="0">
                <a:latin typeface="Calibri" panose="020F0502020204030204" pitchFamily="34" charset="0"/>
                <a:sym typeface="Symbol" panose="05050102010706020507" pitchFamily="18" charset="2"/>
              </a:rPr>
              <a:t> </a:t>
            </a:r>
            <a:r>
              <a:rPr lang="en-US" sz="1700" dirty="0">
                <a:latin typeface="Calibri" panose="020F0502020204030204" pitchFamily="34" charset="0"/>
              </a:rPr>
              <a:t>Tailored improvements for IFAST-REX facilities</a:t>
            </a:r>
            <a:r>
              <a:rPr lang="en-US" sz="1700" dirty="0">
                <a:solidFill>
                  <a:srgbClr val="3333FF"/>
                </a:solidFill>
                <a:latin typeface="Calibri" panose="020F0502020204030204" pitchFamily="34" charset="0"/>
              </a:rPr>
              <a:t>  </a:t>
            </a:r>
            <a:endParaRPr lang="en-US" sz="1700" baseline="-25000" dirty="0">
              <a:latin typeface="Calibri" panose="020F0502020204030204" pitchFamily="34" charset="0"/>
            </a:endParaRPr>
          </a:p>
        </p:txBody>
      </p:sp>
      <p:sp>
        <p:nvSpPr>
          <p:cNvPr id="2" name="Pfeil nach rechts 1"/>
          <p:cNvSpPr/>
          <p:nvPr/>
        </p:nvSpPr>
        <p:spPr>
          <a:xfrm rot="18646094">
            <a:off x="8761980" y="3775907"/>
            <a:ext cx="412961" cy="170283"/>
          </a:xfrm>
          <a:prstGeom prst="rightArrow">
            <a:avLst/>
          </a:prstGeom>
          <a:solidFill>
            <a:srgbClr val="663300"/>
          </a:solidFill>
          <a:ln w="22225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Pfeil nach rechts 47"/>
          <p:cNvSpPr/>
          <p:nvPr/>
        </p:nvSpPr>
        <p:spPr>
          <a:xfrm rot="4117430">
            <a:off x="8659090" y="4118631"/>
            <a:ext cx="412961" cy="170283"/>
          </a:xfrm>
          <a:prstGeom prst="rightArrow">
            <a:avLst/>
          </a:prstGeom>
          <a:solidFill>
            <a:srgbClr val="663300"/>
          </a:solidFill>
          <a:ln w="22225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Pfeil nach rechts 49"/>
          <p:cNvSpPr/>
          <p:nvPr/>
        </p:nvSpPr>
        <p:spPr>
          <a:xfrm rot="12669069">
            <a:off x="8438338" y="3820980"/>
            <a:ext cx="412961" cy="170283"/>
          </a:xfrm>
          <a:prstGeom prst="rightArrow">
            <a:avLst/>
          </a:prstGeom>
          <a:solidFill>
            <a:srgbClr val="663300"/>
          </a:solidFill>
          <a:ln w="22225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6"/>
          <p:cNvSpPr txBox="1"/>
          <p:nvPr/>
        </p:nvSpPr>
        <p:spPr>
          <a:xfrm>
            <a:off x="7661220" y="2959159"/>
            <a:ext cx="828140" cy="27699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err="1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separatrix</a:t>
            </a:r>
            <a:endParaRPr lang="en-US" sz="1200" b="1" i="1" dirty="0">
              <a:solidFill>
                <a:srgbClr val="FF99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218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42" grpId="0"/>
      <p:bldP spid="43" grpId="0"/>
      <p:bldP spid="44" grpId="0"/>
      <p:bldP spid="4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/>
          <p:cNvSpPr txBox="1">
            <a:spLocks/>
          </p:cNvSpPr>
          <p:nvPr/>
        </p:nvSpPr>
        <p:spPr>
          <a:xfrm>
            <a:off x="783135" y="3573016"/>
            <a:ext cx="8629968" cy="53311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dirty="0">
                <a:solidFill>
                  <a:srgbClr val="F207C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 you for your attention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767408" y="2420888"/>
            <a:ext cx="10441160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400" b="1" dirty="0">
                <a:solidFill>
                  <a:srgbClr val="00CC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valuable work of all collaborators  are warmly acknowledged </a:t>
            </a:r>
          </a:p>
        </p:txBody>
      </p:sp>
    </p:spTree>
    <p:extLst>
      <p:ext uri="{BB962C8B-B14F-4D97-AF65-F5344CB8AC3E}">
        <p14:creationId xmlns:p14="http://schemas.microsoft.com/office/powerpoint/2010/main" val="30401438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4583832" y="2852936"/>
            <a:ext cx="2708041" cy="55399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de-DE" sz="3000" b="1" dirty="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Backup slides</a:t>
            </a:r>
            <a:endParaRPr lang="en-US" altLang="de-DE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2998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>
            <a:extLst>
              <a:ext uri="{FF2B5EF4-FFF2-40B4-BE49-F238E27FC236}">
                <a16:creationId xmlns:a16="http://schemas.microsoft.com/office/drawing/2014/main" id="{B8EB0BC2-7292-428D-9987-1C6D11EA3E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00" y="180000"/>
            <a:ext cx="12012000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Further successful Activities related to Spill Micro-Structure 2023-24</a:t>
            </a:r>
            <a:endParaRPr lang="en-US" sz="20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E88ED01-0529-466E-A651-8D6A383C8F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792" y="692795"/>
            <a:ext cx="9934334" cy="5570756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0">
              <a:spcBef>
                <a:spcPts val="600"/>
              </a:spcBef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CERN: </a:t>
            </a:r>
          </a:p>
          <a:p>
            <a:pPr marL="285750" lvl="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Empty bucket channeling extraction at SPS in operation</a:t>
            </a:r>
          </a:p>
          <a:p>
            <a:pPr marL="285750" lvl="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Test of knock-out extraction at SPS</a:t>
            </a:r>
          </a:p>
          <a:p>
            <a:pPr marL="285750" lvl="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Improved beam instrumentation at PS and SPS transfer lines</a:t>
            </a:r>
          </a:p>
          <a:p>
            <a:pPr lvl="0">
              <a:spcBef>
                <a:spcPts val="300"/>
              </a:spcBef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GSI:</a:t>
            </a:r>
          </a:p>
          <a:p>
            <a:pPr marL="285750" lvl="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Commissioning of 80 MHz cavity for short bunch generation</a:t>
            </a:r>
          </a:p>
          <a:p>
            <a:pPr marL="285750" lvl="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Novel Cryogenic Current Comparator for extracted currents 10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nA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&lt; 1 µA with 110 kHz bandwidth</a:t>
            </a:r>
          </a:p>
          <a:p>
            <a:pPr marL="285750" lvl="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Tune measurement and simulations for stored beams close to 3</a:t>
            </a:r>
            <a:r>
              <a:rPr lang="en-US" altLang="de-DE" baseline="30000" dirty="0">
                <a:latin typeface="Calibri" panose="020F0502020204030204" pitchFamily="34" charset="0"/>
                <a:cs typeface="Calibri" panose="020F0502020204030204" pitchFamily="34" charset="0"/>
              </a:rPr>
              <a:t>rd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order resonance </a:t>
            </a:r>
          </a:p>
          <a:p>
            <a:pPr lvl="0">
              <a:spcBef>
                <a:spcPts val="300"/>
              </a:spcBef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HIT:</a:t>
            </a:r>
          </a:p>
          <a:p>
            <a:pPr marL="285750" lvl="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Multiband knock-out excitation for clinical routine operation</a:t>
            </a:r>
          </a:p>
          <a:p>
            <a:pPr marL="285750" lvl="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Tune measurement and simulations for stored beams close to 3</a:t>
            </a:r>
            <a:r>
              <a:rPr lang="en-US" altLang="de-DE" baseline="30000" dirty="0">
                <a:latin typeface="Calibri" panose="020F0502020204030204" pitchFamily="34" charset="0"/>
                <a:cs typeface="Calibri" panose="020F0502020204030204" pitchFamily="34" charset="0"/>
              </a:rPr>
              <a:t>rd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order resonance </a:t>
            </a:r>
          </a:p>
          <a:p>
            <a:pPr lvl="0">
              <a:spcBef>
                <a:spcPts val="300"/>
              </a:spcBef>
            </a:pPr>
            <a:r>
              <a:rPr lang="en-US" altLang="de-DE" sz="2000" b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MedAustron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285750" lvl="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Test and comparison of various excitation signals for knock-out extraction </a:t>
            </a:r>
          </a:p>
          <a:p>
            <a:pPr marL="285750" lvl="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Implementation of empty bucket channeling</a:t>
            </a:r>
          </a:p>
          <a:p>
            <a:pPr lvl="0">
              <a:spcBef>
                <a:spcPts val="300"/>
              </a:spcBef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SEEIIST:</a:t>
            </a:r>
          </a:p>
          <a:p>
            <a:pPr marL="285750" lvl="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Participation in several experiments</a:t>
            </a:r>
          </a:p>
          <a:p>
            <a:pPr lvl="0">
              <a:spcBef>
                <a:spcPts val="300"/>
              </a:spcBef>
            </a:pP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CB8FC65C-5FEB-4050-8121-8EF141A5FE0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54" r="22718"/>
          <a:stretch/>
        </p:blipFill>
        <p:spPr>
          <a:xfrm>
            <a:off x="10368992" y="5301208"/>
            <a:ext cx="794323" cy="571483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B8633DCD-7099-4943-B02A-FC66CA9FDB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5852" y="4599065"/>
            <a:ext cx="1583065" cy="337374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4B4F34F0-3B0C-4C11-B29E-4685EE1B3FE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8021" y="3878953"/>
            <a:ext cx="1386571" cy="537728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3F884C85-A2D0-4C93-B8C7-F07AC8C7662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7594" y="2748995"/>
            <a:ext cx="830233" cy="275321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EFD5C812-23B8-4AAA-A67D-E93938593F3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99" r="23035"/>
          <a:stretch/>
        </p:blipFill>
        <p:spPr>
          <a:xfrm>
            <a:off x="10400738" y="1205719"/>
            <a:ext cx="661135" cy="688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4608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>
            <a:extLst>
              <a:ext uri="{FF2B5EF4-FFF2-40B4-BE49-F238E27FC236}">
                <a16:creationId xmlns:a16="http://schemas.microsoft.com/office/drawing/2014/main" id="{B8EB0BC2-7292-428D-9987-1C6D11EA3E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00" y="180000"/>
            <a:ext cx="12012000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Dissemination including IFAST-REX Acknowledgement 2023-24 </a:t>
            </a:r>
            <a:endParaRPr lang="en-US" sz="20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E88ED01-0529-466E-A651-8D6A383C8F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792" y="520362"/>
            <a:ext cx="11173800" cy="571695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0">
              <a:spcBef>
                <a:spcPts val="6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IPAC 2023: </a:t>
            </a:r>
          </a:p>
          <a:p>
            <a:pPr marL="285750" lvl="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P. Forck et al. (</a:t>
            </a:r>
            <a:r>
              <a:rPr lang="en-US" altLang="de-DE" sz="1400" b="1" dirty="0">
                <a:latin typeface="Calibri" panose="020F0502020204030204" pitchFamily="34" charset="0"/>
                <a:cs typeface="Calibri" panose="020F0502020204030204" pitchFamily="34" charset="0"/>
              </a:rPr>
              <a:t>entire IFAST-REX consortium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), ‘</a:t>
            </a:r>
            <a:r>
              <a:rPr lang="en-US" altLang="de-DE" sz="1400" i="1" dirty="0">
                <a:latin typeface="Calibri" panose="020F0502020204030204" pitchFamily="34" charset="0"/>
                <a:cs typeface="Calibri" panose="020F0502020204030204" pitchFamily="34" charset="0"/>
              </a:rPr>
              <a:t>IFAST-REX: An initiative for the mitigation of beam current fluctuations in slow extraction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’ </a:t>
            </a:r>
          </a:p>
          <a:p>
            <a:pPr marL="285750" lvl="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nb-NO" altLang="de-DE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J. Yang, P. Forck, R. Singh, S. Sorge (</a:t>
            </a:r>
            <a:r>
              <a:rPr lang="nb-NO" altLang="de-DE" sz="1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GSI</a:t>
            </a:r>
            <a:r>
              <a:rPr lang="nb-NO" altLang="de-DE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), </a:t>
            </a:r>
            <a:r>
              <a:rPr lang="nb-NO" altLang="de-DE" sz="14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‘</a:t>
            </a:r>
            <a:r>
              <a:rPr lang="en-US" altLang="de-DE" sz="14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Study on spill quality and transit times for slow extraction from SIS18</a:t>
            </a:r>
            <a:r>
              <a:rPr lang="en-US" altLang="de-DE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’</a:t>
            </a:r>
          </a:p>
          <a:p>
            <a:pPr marL="285750" lvl="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altLang="de-DE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P. </a:t>
            </a:r>
            <a:r>
              <a:rPr lang="en-US" altLang="de-DE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Niedermayer</a:t>
            </a:r>
            <a:r>
              <a:rPr lang="en-US" altLang="de-DE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R. Singh, G. Franchetti, E. Cortés García, E. </a:t>
            </a:r>
            <a:r>
              <a:rPr lang="en-US" altLang="de-DE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Feldmeier</a:t>
            </a:r>
            <a:r>
              <a:rPr lang="en-US" altLang="de-DE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T. </a:t>
            </a:r>
            <a:r>
              <a:rPr lang="en-US" altLang="de-DE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Haberer</a:t>
            </a:r>
            <a:r>
              <a:rPr lang="en-US" altLang="de-DE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altLang="de-DE" sz="1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GSI, HIT</a:t>
            </a:r>
            <a:r>
              <a:rPr lang="en-US" altLang="de-DE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), </a:t>
            </a:r>
          </a:p>
          <a:p>
            <a:pPr lvl="0">
              <a:spcBef>
                <a:spcPts val="300"/>
              </a:spcBef>
            </a:pP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        </a:t>
            </a:r>
            <a:r>
              <a:rPr lang="en-US" altLang="de-DE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‘</a:t>
            </a:r>
            <a:r>
              <a:rPr lang="en-US" altLang="de-DE" sz="14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Investigation of micro spill in RF KO extraction using tailored excitation signals</a:t>
            </a:r>
            <a:r>
              <a:rPr lang="en-US" altLang="de-DE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’</a:t>
            </a:r>
          </a:p>
          <a:p>
            <a:pPr marL="285750" lvl="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altLang="de-DE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F. </a:t>
            </a:r>
            <a:r>
              <a:rPr lang="en-US" altLang="de-DE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Kühteubl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 et al. (</a:t>
            </a:r>
            <a:r>
              <a:rPr lang="en-US" altLang="de-DE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MedAustron</a:t>
            </a:r>
            <a:r>
              <a:rPr lang="en-US" altLang="de-DE" sz="1400" b="1" dirty="0">
                <a:latin typeface="Calibri" panose="020F0502020204030204" pitchFamily="34" charset="0"/>
                <a:cs typeface="Calibri" panose="020F0502020204030204" pitchFamily="34" charset="0"/>
              </a:rPr>
              <a:t>, CERN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), ‘</a:t>
            </a:r>
            <a:r>
              <a:rPr lang="en-US" altLang="de-DE" sz="1400" i="1" dirty="0">
                <a:latin typeface="Calibri" panose="020F0502020204030204" pitchFamily="34" charset="0"/>
                <a:cs typeface="Calibri" panose="020F0502020204030204" pitchFamily="34" charset="0"/>
              </a:rPr>
              <a:t>Investigating alternative extraction methods at </a:t>
            </a:r>
            <a:r>
              <a:rPr lang="en-US" altLang="de-DE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MedAustron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’</a:t>
            </a:r>
          </a:p>
          <a:p>
            <a:pPr marL="285750" lvl="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altLang="de-DE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T. Bass, E. Johnson, M. Fraser, Y. </a:t>
            </a:r>
            <a:r>
              <a:rPr lang="en-US" altLang="de-DE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Dutheil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de-DE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P. </a:t>
            </a:r>
            <a:r>
              <a:rPr lang="en-US" altLang="de-DE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Arrutia</a:t>
            </a:r>
            <a:r>
              <a:rPr lang="en-US" altLang="de-DE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Sota</a:t>
            </a:r>
            <a:r>
              <a:rPr lang="en-US" altLang="de-DE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S. Gibson (</a:t>
            </a:r>
            <a:r>
              <a:rPr lang="en-US" altLang="de-DE" sz="1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CERN, University Oxford, Royal Holloway London</a:t>
            </a:r>
            <a:r>
              <a:rPr lang="en-US" altLang="de-DE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), </a:t>
            </a:r>
          </a:p>
          <a:p>
            <a:pPr lvl="0">
              <a:spcBef>
                <a:spcPts val="300"/>
              </a:spcBef>
            </a:pP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       </a:t>
            </a:r>
            <a:r>
              <a:rPr lang="en-US" altLang="de-DE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‘</a:t>
            </a:r>
            <a:r>
              <a:rPr lang="en-US" altLang="de-DE" sz="14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Benchmarking simulations of slow extraction driven by RF transverse excitation at the CERN Proton Synchrotron</a:t>
            </a:r>
            <a:r>
              <a:rPr lang="en-US" altLang="de-DE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’ </a:t>
            </a:r>
          </a:p>
          <a:p>
            <a:pPr lvl="0">
              <a:spcBef>
                <a:spcPts val="6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IBIC 2023:</a:t>
            </a:r>
          </a:p>
          <a:p>
            <a:pPr marL="285750" lvl="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de-DE" sz="1400" b="1" i="0" u="none" strike="noStrike" baseline="0" dirty="0" err="1">
                <a:latin typeface="TeXGyreTermes-Regular"/>
              </a:rPr>
              <a:t>Contributed</a:t>
            </a:r>
            <a:r>
              <a:rPr lang="de-DE" sz="1400" b="1" i="0" u="none" strike="noStrike" baseline="0" dirty="0">
                <a:latin typeface="TeXGyreTermes-Regular"/>
              </a:rPr>
              <a:t> Talk</a:t>
            </a:r>
            <a:r>
              <a:rPr lang="de-DE" sz="1400" b="0" i="0" u="none" strike="noStrike" baseline="0" dirty="0">
                <a:latin typeface="TeXGyreTermes-Regular"/>
              </a:rPr>
              <a:t>: P. J. Niedermayer, R. Geißler, R. Singh (</a:t>
            </a:r>
            <a:r>
              <a:rPr lang="de-DE" sz="1400" b="1" i="0" u="none" strike="noStrike" baseline="0" dirty="0">
                <a:latin typeface="TeXGyreTermes-Regular"/>
              </a:rPr>
              <a:t>GSI</a:t>
            </a:r>
            <a:r>
              <a:rPr lang="de-DE" sz="1400" b="0" i="0" u="none" strike="noStrike" baseline="0" dirty="0">
                <a:latin typeface="TeXGyreTermes-Regular"/>
              </a:rPr>
              <a:t>), ‘</a:t>
            </a:r>
            <a:r>
              <a:rPr lang="en-US" sz="1400" b="0" i="1" u="none" strike="noStrike" baseline="0" dirty="0">
                <a:latin typeface="TeXGyreTermes-Regular"/>
              </a:rPr>
              <a:t>Software Defined Radio Based Feedback System for Transverse Beam Excitation</a:t>
            </a:r>
            <a:r>
              <a:rPr lang="en-US" sz="1400" b="0" i="0" u="none" strike="noStrike" baseline="0" dirty="0">
                <a:latin typeface="TeXGyreTermes-Regular"/>
              </a:rPr>
              <a:t>’ </a:t>
            </a:r>
            <a:endParaRPr lang="de-DE" sz="1400" b="0" i="0" u="none" strike="noStrike" baseline="0" dirty="0">
              <a:latin typeface="TeXGyreTermes-Regular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HB</a:t>
            </a:r>
            <a:r>
              <a:rPr kumimoji="0" lang="en-US" altLang="de-DE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2023:</a:t>
            </a:r>
          </a:p>
          <a:p>
            <a:pPr marL="285750" lvl="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de-DE" sz="1400" b="1" i="0" u="none" strike="noStrike" baseline="0" dirty="0" err="1">
                <a:latin typeface="TeXGyreTermes-Regular"/>
              </a:rPr>
              <a:t>Invited</a:t>
            </a:r>
            <a:r>
              <a:rPr lang="de-DE" sz="1400" b="1" i="0" u="none" strike="noStrike" baseline="0" dirty="0">
                <a:latin typeface="TeXGyreTermes-Regular"/>
              </a:rPr>
              <a:t> Talk</a:t>
            </a:r>
            <a:r>
              <a:rPr lang="de-DE" sz="1400" b="0" i="0" u="none" strike="noStrike" baseline="0" dirty="0">
                <a:latin typeface="TeXGyreTermes-Regular"/>
              </a:rPr>
              <a:t>: </a:t>
            </a:r>
            <a:r>
              <a:rPr lang="en-GB" altLang="de-DE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E.C. Cortés García, E. Benedetto, E. </a:t>
            </a:r>
            <a:r>
              <a:rPr lang="en-GB" altLang="de-DE" sz="14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Feldmeier</a:t>
            </a:r>
            <a:r>
              <a:rPr lang="en-GB" altLang="de-DE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T. </a:t>
            </a:r>
            <a:r>
              <a:rPr lang="en-GB" altLang="de-DE" sz="14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Haberer</a:t>
            </a:r>
            <a:r>
              <a:rPr lang="en-GB" altLang="de-DE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M. Hun, P. </a:t>
            </a:r>
            <a:r>
              <a:rPr lang="en-GB" altLang="de-DE" sz="14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Niedermayer</a:t>
            </a:r>
            <a:r>
              <a:rPr lang="en-GB" altLang="de-DE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R. Singh, R. Taylor (</a:t>
            </a:r>
            <a:r>
              <a:rPr lang="en-GB" altLang="de-DE" sz="1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HIT, GSI, CERN, SEEIIST</a:t>
            </a:r>
            <a:r>
              <a:rPr lang="en-GB" altLang="de-DE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), </a:t>
            </a:r>
          </a:p>
          <a:p>
            <a:pPr lvl="0">
              <a:spcBef>
                <a:spcPts val="300"/>
              </a:spcBef>
            </a:pPr>
            <a:r>
              <a:rPr lang="en-GB" altLang="de-DE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‘</a:t>
            </a:r>
            <a:r>
              <a:rPr lang="en-US" altLang="de-DE" sz="14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Spectral modification for BTF-based tune measurements close to a 3rd-order resonance</a:t>
            </a:r>
            <a:r>
              <a:rPr lang="en-US" altLang="de-DE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’</a:t>
            </a:r>
            <a:endParaRPr lang="en-GB" altLang="de-DE" sz="1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spcBef>
                <a:spcPts val="600"/>
              </a:spcBef>
            </a:pPr>
            <a:r>
              <a:rPr lang="en-GB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Refereed publications: </a:t>
            </a:r>
          </a:p>
          <a:p>
            <a:pPr marL="285750" lvl="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P. </a:t>
            </a:r>
            <a:r>
              <a:rPr lang="en-US" altLang="de-DE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Niedermayer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, R. Singh (</a:t>
            </a:r>
            <a:r>
              <a:rPr lang="en-US" altLang="de-DE" sz="1400" b="1" dirty="0">
                <a:latin typeface="Calibri" panose="020F0502020204030204" pitchFamily="34" charset="0"/>
                <a:cs typeface="Calibri" panose="020F0502020204030204" pitchFamily="34" charset="0"/>
              </a:rPr>
              <a:t>GSI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), ‘Excitation Signal Optimization for Minimizing Fluctuations in Knock Out Slow Extraction’, </a:t>
            </a:r>
          </a:p>
          <a:p>
            <a:pPr lvl="0">
              <a:spcBef>
                <a:spcPts val="300"/>
              </a:spcBef>
            </a:pP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        Scientific Reports, under review </a:t>
            </a:r>
          </a:p>
          <a:p>
            <a:pPr marL="285750" lvl="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E.C. Cortes Garcia, P. </a:t>
            </a:r>
            <a:r>
              <a:rPr lang="en-US" altLang="de-DE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Niedermayer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, R. Singh, R. Taylor, E. Benedetto, E. </a:t>
            </a:r>
            <a:r>
              <a:rPr lang="en-US" altLang="de-DE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Feldmeier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, M. Hun, T. </a:t>
            </a:r>
            <a:r>
              <a:rPr lang="en-US" altLang="de-DE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Haberer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de-DE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GB" altLang="de-DE" sz="1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HIT, GSI, CERN, SEEIIST</a:t>
            </a:r>
            <a:r>
              <a:rPr lang="en-GB" altLang="de-DE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lvl="0">
              <a:spcBef>
                <a:spcPts val="300"/>
              </a:spcBef>
            </a:pP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       ‘</a:t>
            </a:r>
            <a:r>
              <a:rPr lang="en-US" altLang="de-DE" sz="1400" i="1" dirty="0">
                <a:latin typeface="Calibri" panose="020F0502020204030204" pitchFamily="34" charset="0"/>
                <a:cs typeface="Calibri" panose="020F0502020204030204" pitchFamily="34" charset="0"/>
              </a:rPr>
              <a:t>Interpretation of the horizontal beam response near the third integer resonance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’, in preparation for Phys. Rev. Accel. Beams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Philipp </a:t>
            </a:r>
            <a:r>
              <a:rPr lang="en-US" altLang="de-DE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Niedermayer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, Rahul Singh (</a:t>
            </a:r>
            <a:r>
              <a:rPr lang="en-US" altLang="de-DE" sz="1400" b="1" dirty="0">
                <a:latin typeface="Calibri" panose="020F0502020204030204" pitchFamily="34" charset="0"/>
                <a:cs typeface="Calibri" panose="020F0502020204030204" pitchFamily="34" charset="0"/>
              </a:rPr>
              <a:t>GSI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), ‘</a:t>
            </a:r>
            <a:r>
              <a:rPr lang="en-US" altLang="de-DE" sz="1400" i="1" dirty="0">
                <a:latin typeface="Calibri" panose="020F0502020204030204" pitchFamily="34" charset="0"/>
                <a:cs typeface="Calibri" panose="020F0502020204030204" pitchFamily="34" charset="0"/>
              </a:rPr>
              <a:t>Excitation of nonlinear second order </a:t>
            </a:r>
            <a:r>
              <a:rPr lang="en-US" altLang="de-DE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betatron</a:t>
            </a:r>
            <a:r>
              <a:rPr lang="en-US" altLang="de-DE" sz="1400" i="1" dirty="0">
                <a:latin typeface="Calibri" panose="020F0502020204030204" pitchFamily="34" charset="0"/>
                <a:cs typeface="Calibri" panose="020F0502020204030204" pitchFamily="34" charset="0"/>
              </a:rPr>
              <a:t> sidebands for Knock Out slow extraction at the 1/3 resonance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’, </a:t>
            </a:r>
          </a:p>
          <a:p>
            <a:pPr>
              <a:spcBef>
                <a:spcPts val="300"/>
              </a:spcBef>
            </a:pP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       in preparation for Phys. Rev. Accel. Beams</a:t>
            </a:r>
          </a:p>
          <a:p>
            <a:pPr lvl="0">
              <a:spcBef>
                <a:spcPts val="300"/>
              </a:spcBef>
            </a:pPr>
            <a:endParaRPr lang="en-US" altLang="de-DE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35C12FC2-AE64-4BB3-A3EB-213DCEC004D9}"/>
              </a:ext>
            </a:extLst>
          </p:cNvPr>
          <p:cNvGrpSpPr/>
          <p:nvPr/>
        </p:nvGrpSpPr>
        <p:grpSpPr>
          <a:xfrm>
            <a:off x="10800350" y="1268760"/>
            <a:ext cx="959768" cy="570912"/>
            <a:chOff x="9336360" y="4653136"/>
            <a:chExt cx="1762125" cy="952500"/>
          </a:xfrm>
        </p:grpSpPr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FD930873-72DD-4512-8851-E429B6ED98EA}"/>
                </a:ext>
              </a:extLst>
            </p:cNvPr>
            <p:cNvSpPr/>
            <p:nvPr/>
          </p:nvSpPr>
          <p:spPr>
            <a:xfrm>
              <a:off x="9336360" y="4653136"/>
              <a:ext cx="1762125" cy="9525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475B5BB1-DF47-4EB0-BD15-44BFC19215E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36360" y="4653136"/>
              <a:ext cx="1762125" cy="952500"/>
            </a:xfrm>
            <a:prstGeom prst="rect">
              <a:avLst/>
            </a:prstGeom>
          </p:spPr>
        </p:pic>
      </p:grpSp>
      <p:pic>
        <p:nvPicPr>
          <p:cNvPr id="12" name="Grafik 11">
            <a:extLst>
              <a:ext uri="{FF2B5EF4-FFF2-40B4-BE49-F238E27FC236}">
                <a16:creationId xmlns:a16="http://schemas.microsoft.com/office/drawing/2014/main" id="{BDEFD31E-CFEB-4702-8A1C-EEBE70BF2E3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04512" y="3501008"/>
            <a:ext cx="1055606" cy="383651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81FA0A7D-4201-4511-A312-C11D0C25460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030" r="17353" b="22459"/>
          <a:stretch/>
        </p:blipFill>
        <p:spPr>
          <a:xfrm>
            <a:off x="10824864" y="2382104"/>
            <a:ext cx="959768" cy="863792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982E411C-E43B-4E10-97CA-4C0B9CF32B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79165" y="4365104"/>
            <a:ext cx="640641" cy="360040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99514E2B-7F9D-4C68-AD0D-2FE03538F61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037529" y="5013176"/>
            <a:ext cx="749873" cy="57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7637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179999" y="180000"/>
            <a:ext cx="10164473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Simulation: Usage of Xsuite </a:t>
            </a:r>
            <a:endParaRPr lang="en-US" sz="20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147599" y="684000"/>
            <a:ext cx="10052857" cy="81560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de-DE" sz="20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Topic: Development at CERN with general purpose applications</a:t>
            </a:r>
          </a:p>
          <a:p>
            <a:pPr>
              <a:spcBef>
                <a:spcPts val="600"/>
              </a:spcBef>
            </a:pPr>
            <a:r>
              <a:rPr lang="en-GB" alt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Introduction by </a:t>
            </a:r>
            <a:r>
              <a:rPr lang="pt-BR" alt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R. De Maria and G. Iadarola (CERN) for particle tracking</a:t>
            </a:r>
          </a:p>
        </p:txBody>
      </p:sp>
      <p:sp>
        <p:nvSpPr>
          <p:cNvPr id="45" name="Rectangle 4"/>
          <p:cNvSpPr>
            <a:spLocks noChangeArrowheads="1"/>
          </p:cNvSpPr>
          <p:nvPr/>
        </p:nvSpPr>
        <p:spPr bwMode="auto">
          <a:xfrm>
            <a:off x="122273" y="1504487"/>
            <a:ext cx="10871585" cy="35394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ts val="400"/>
              </a:spcAft>
            </a:pP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endParaRPr lang="en-US" altLang="de-DE" sz="1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7" name="Picture 24">
            <a:extLst>
              <a:ext uri="{FF2B5EF4-FFF2-40B4-BE49-F238E27FC236}">
                <a16:creationId xmlns:a16="http://schemas.microsoft.com/office/drawing/2014/main" id="{FF24687B-00D4-C442-BBCA-F98B4D60E7F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89338" y="1131123"/>
            <a:ext cx="7447815" cy="3204909"/>
          </a:xfrm>
          <a:prstGeom prst="rect">
            <a:avLst/>
          </a:prstGeom>
        </p:spPr>
      </p:pic>
      <p:grpSp>
        <p:nvGrpSpPr>
          <p:cNvPr id="6" name="Gruppieren 5"/>
          <p:cNvGrpSpPr/>
          <p:nvPr/>
        </p:nvGrpSpPr>
        <p:grpSpPr>
          <a:xfrm>
            <a:off x="272431" y="1454241"/>
            <a:ext cx="6076547" cy="3661865"/>
            <a:chOff x="4147881" y="1893749"/>
            <a:chExt cx="6502895" cy="4108717"/>
          </a:xfrm>
        </p:grpSpPr>
        <p:grpSp>
          <p:nvGrpSpPr>
            <p:cNvPr id="7" name="Gruppieren 6"/>
            <p:cNvGrpSpPr/>
            <p:nvPr/>
          </p:nvGrpSpPr>
          <p:grpSpPr>
            <a:xfrm>
              <a:off x="4147881" y="1893749"/>
              <a:ext cx="4622054" cy="3964043"/>
              <a:chOff x="577025" y="1078784"/>
              <a:chExt cx="5704813" cy="4892656"/>
            </a:xfrm>
          </p:grpSpPr>
          <p:sp>
            <p:nvSpPr>
              <p:cNvPr id="10" name="Rectangle 15">
                <a:extLst>
                  <a:ext uri="{FF2B5EF4-FFF2-40B4-BE49-F238E27FC236}">
                    <a16:creationId xmlns:a16="http://schemas.microsoft.com/office/drawing/2014/main" id="{F542E702-6D10-7846-9E87-1F8B4A3ADC9A}"/>
                  </a:ext>
                </a:extLst>
              </p:cNvPr>
              <p:cNvSpPr/>
              <p:nvPr/>
            </p:nvSpPr>
            <p:spPr>
              <a:xfrm flipH="1">
                <a:off x="577025" y="1078784"/>
                <a:ext cx="5688000" cy="3070565"/>
              </a:xfrm>
              <a:prstGeom prst="rect">
                <a:avLst/>
              </a:prstGeom>
              <a:solidFill>
                <a:srgbClr val="70AD47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" name="Rectangle 16">
                <a:extLst>
                  <a:ext uri="{FF2B5EF4-FFF2-40B4-BE49-F238E27FC236}">
                    <a16:creationId xmlns:a16="http://schemas.microsoft.com/office/drawing/2014/main" id="{78CD95B6-95C1-644F-8AEE-5BE567D122A5}"/>
                  </a:ext>
                </a:extLst>
              </p:cNvPr>
              <p:cNvSpPr/>
              <p:nvPr/>
            </p:nvSpPr>
            <p:spPr>
              <a:xfrm>
                <a:off x="577025" y="4218575"/>
                <a:ext cx="5688000" cy="844103"/>
              </a:xfrm>
              <a:prstGeom prst="rect">
                <a:avLst/>
              </a:prstGeom>
              <a:solidFill>
                <a:srgbClr val="ED7D31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ED7D31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Xobjects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ED7D31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interface to different computing plaforms 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ED7D31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(CPUs and GPUs of different vendors)</a:t>
                </a:r>
              </a:p>
            </p:txBody>
          </p:sp>
          <p:sp>
            <p:nvSpPr>
              <p:cNvPr id="12" name="Rectangle 17">
                <a:extLst>
                  <a:ext uri="{FF2B5EF4-FFF2-40B4-BE49-F238E27FC236}">
                    <a16:creationId xmlns:a16="http://schemas.microsoft.com/office/drawing/2014/main" id="{60F5BC11-91AF-A947-B8E8-4F1549794D32}"/>
                  </a:ext>
                </a:extLst>
              </p:cNvPr>
              <p:cNvSpPr/>
              <p:nvPr/>
            </p:nvSpPr>
            <p:spPr>
              <a:xfrm>
                <a:off x="1194451" y="2197123"/>
                <a:ext cx="2340000" cy="900000"/>
              </a:xfrm>
              <a:prstGeom prst="rect">
                <a:avLst/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70AD47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Xfields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70AD47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EM fields</a:t>
                </a:r>
                <a:r>
                  <a:rPr kumimoji="0" lang="de-DE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70AD47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en-CH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70AD47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from particle</a:t>
                </a:r>
                <a:r>
                  <a:rPr kumimoji="0" lang="de-DE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70AD47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en-CH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70AD47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ensembles</a:t>
                </a:r>
              </a:p>
            </p:txBody>
          </p:sp>
          <p:sp>
            <p:nvSpPr>
              <p:cNvPr id="13" name="Rectangle 19">
                <a:extLst>
                  <a:ext uri="{FF2B5EF4-FFF2-40B4-BE49-F238E27FC236}">
                    <a16:creationId xmlns:a16="http://schemas.microsoft.com/office/drawing/2014/main" id="{88C1B76F-4F71-E447-B12C-81D9B2EB7E15}"/>
                  </a:ext>
                </a:extLst>
              </p:cNvPr>
              <p:cNvSpPr/>
              <p:nvPr/>
            </p:nvSpPr>
            <p:spPr>
              <a:xfrm>
                <a:off x="3702594" y="1208327"/>
                <a:ext cx="2340000" cy="900000"/>
              </a:xfrm>
              <a:prstGeom prst="rect">
                <a:avLst/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70AD47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Xtrack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70AD47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single particle 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70AD47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tracking engine</a:t>
                </a:r>
              </a:p>
            </p:txBody>
          </p:sp>
          <p:sp>
            <p:nvSpPr>
              <p:cNvPr id="14" name="Rectangle 21">
                <a:extLst>
                  <a:ext uri="{FF2B5EF4-FFF2-40B4-BE49-F238E27FC236}">
                    <a16:creationId xmlns:a16="http://schemas.microsoft.com/office/drawing/2014/main" id="{4F1AC131-D55A-B349-B423-61DCB1FF8515}"/>
                  </a:ext>
                </a:extLst>
              </p:cNvPr>
              <p:cNvSpPr/>
              <p:nvPr/>
            </p:nvSpPr>
            <p:spPr>
              <a:xfrm>
                <a:off x="1188802" y="1208327"/>
                <a:ext cx="2340000" cy="900000"/>
              </a:xfrm>
              <a:prstGeom prst="rect">
                <a:avLst/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70AD47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Xpart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70AD47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generation of particles distributions</a:t>
                </a:r>
                <a:endParaRPr kumimoji="0" lang="en-CH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" name="TextBox 22">
                <a:extLst>
                  <a:ext uri="{FF2B5EF4-FFF2-40B4-BE49-F238E27FC236}">
                    <a16:creationId xmlns:a16="http://schemas.microsoft.com/office/drawing/2014/main" id="{5CF113A8-7B9F-2E4B-8AEC-040AC0319C68}"/>
                  </a:ext>
                </a:extLst>
              </p:cNvPr>
              <p:cNvSpPr txBox="1"/>
              <p:nvPr/>
            </p:nvSpPr>
            <p:spPr>
              <a:xfrm rot="16200000">
                <a:off x="-652982" y="2435241"/>
                <a:ext cx="304115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70AD47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Physics modules</a:t>
                </a:r>
              </a:p>
            </p:txBody>
          </p:sp>
          <p:grpSp>
            <p:nvGrpSpPr>
              <p:cNvPr id="16" name="Gruppieren 15"/>
              <p:cNvGrpSpPr/>
              <p:nvPr/>
            </p:nvGrpSpPr>
            <p:grpSpPr>
              <a:xfrm>
                <a:off x="593838" y="5575163"/>
                <a:ext cx="5688000" cy="396277"/>
                <a:chOff x="593838" y="5575163"/>
                <a:chExt cx="5688000" cy="396277"/>
              </a:xfrm>
            </p:grpSpPr>
            <p:sp>
              <p:nvSpPr>
                <p:cNvPr id="26" name="Rectangle 24">
                  <a:extLst>
                    <a:ext uri="{FF2B5EF4-FFF2-40B4-BE49-F238E27FC236}">
                      <a16:creationId xmlns:a16="http://schemas.microsoft.com/office/drawing/2014/main" id="{4D705F37-6D58-2E41-8ACC-6D9211714BA3}"/>
                    </a:ext>
                  </a:extLst>
                </p:cNvPr>
                <p:cNvSpPr/>
                <p:nvPr/>
              </p:nvSpPr>
              <p:spPr>
                <a:xfrm>
                  <a:off x="593838" y="5575163"/>
                  <a:ext cx="5688000" cy="396277"/>
                </a:xfrm>
                <a:prstGeom prst="rect">
                  <a:avLst/>
                </a:prstGeom>
                <a:solidFill>
                  <a:srgbClr val="AFABAB">
                    <a:alpha val="38039"/>
                  </a:srgbClr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ED7D31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pic>
              <p:nvPicPr>
                <p:cNvPr id="27" name="Picture 2">
                  <a:extLst>
                    <a:ext uri="{FF2B5EF4-FFF2-40B4-BE49-F238E27FC236}">
                      <a16:creationId xmlns:a16="http://schemas.microsoft.com/office/drawing/2014/main" id="{9E3B9355-8EAE-184B-8FB0-97EE982C35C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267965" y="5662476"/>
                  <a:ext cx="1255802" cy="232325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8" name="Picture 4" descr="Advanced Micro Devices, Inc. logo.">
                  <a:extLst>
                    <a:ext uri="{FF2B5EF4-FFF2-40B4-BE49-F238E27FC236}">
                      <a16:creationId xmlns:a16="http://schemas.microsoft.com/office/drawing/2014/main" id="{AABD9901-6DCE-BB46-AA79-3C0602B7618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799510" y="5654847"/>
                  <a:ext cx="959452" cy="231141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9" name="Picture 6">
                  <a:extLst>
                    <a:ext uri="{FF2B5EF4-FFF2-40B4-BE49-F238E27FC236}">
                      <a16:creationId xmlns:a16="http://schemas.microsoft.com/office/drawing/2014/main" id="{F013F7A3-B1CA-4440-BFC8-2A81E616555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52716" y="5627380"/>
                  <a:ext cx="509888" cy="2155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grpSp>
            <p:nvGrpSpPr>
              <p:cNvPr id="17" name="Gruppieren 16"/>
              <p:cNvGrpSpPr/>
              <p:nvPr/>
            </p:nvGrpSpPr>
            <p:grpSpPr>
              <a:xfrm>
                <a:off x="577640" y="5124261"/>
                <a:ext cx="5688000" cy="416390"/>
                <a:chOff x="577640" y="5124261"/>
                <a:chExt cx="5688000" cy="416390"/>
              </a:xfrm>
            </p:grpSpPr>
            <p:sp>
              <p:nvSpPr>
                <p:cNvPr id="22" name="Rectangle 29">
                  <a:extLst>
                    <a:ext uri="{FF2B5EF4-FFF2-40B4-BE49-F238E27FC236}">
                      <a16:creationId xmlns:a16="http://schemas.microsoft.com/office/drawing/2014/main" id="{9729CEB7-548F-554A-8CCB-D52F9ADEA9A9}"/>
                    </a:ext>
                  </a:extLst>
                </p:cNvPr>
                <p:cNvSpPr/>
                <p:nvPr/>
              </p:nvSpPr>
              <p:spPr>
                <a:xfrm>
                  <a:off x="577640" y="5144373"/>
                  <a:ext cx="5688000" cy="396278"/>
                </a:xfrm>
                <a:prstGeom prst="rect">
                  <a:avLst/>
                </a:prstGeom>
                <a:solidFill>
                  <a:srgbClr val="0070C0">
                    <a:alpha val="38039"/>
                  </a:srgbClr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ED7D31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pic>
              <p:nvPicPr>
                <p:cNvPr id="23" name="Picture 30">
                  <a:extLst>
                    <a:ext uri="{FF2B5EF4-FFF2-40B4-BE49-F238E27FC236}">
                      <a16:creationId xmlns:a16="http://schemas.microsoft.com/office/drawing/2014/main" id="{DE1E03A3-9D11-0941-A01D-D0E754205B5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2800095" y="5245194"/>
                  <a:ext cx="1256665" cy="263494"/>
                </a:xfrm>
                <a:prstGeom prst="rect">
                  <a:avLst/>
                </a:prstGeom>
              </p:spPr>
            </p:pic>
            <p:pic>
              <p:nvPicPr>
                <p:cNvPr id="24" name="Picture 8" descr="CuPy: NumPy &amp;amp; SciPy for GPU">
                  <a:extLst>
                    <a:ext uri="{FF2B5EF4-FFF2-40B4-BE49-F238E27FC236}">
                      <a16:creationId xmlns:a16="http://schemas.microsoft.com/office/drawing/2014/main" id="{F374B6CB-8DC2-764C-8BE7-5B9A534917E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8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66384" y="5124261"/>
                  <a:ext cx="942753" cy="403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5" name="Picture 32">
                  <a:extLst>
                    <a:ext uri="{FF2B5EF4-FFF2-40B4-BE49-F238E27FC236}">
                      <a16:creationId xmlns:a16="http://schemas.microsoft.com/office/drawing/2014/main" id="{FEF39265-5943-264A-BB6A-51838CA36BB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>
                  <a:clrChange>
                    <a:clrFrom>
                      <a:srgbClr val="FCFCFC"/>
                    </a:clrFrom>
                    <a:clrTo>
                      <a:srgbClr val="FCFCFC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1063263" y="5244844"/>
                  <a:ext cx="599340" cy="253120"/>
                </a:xfrm>
                <a:prstGeom prst="rect">
                  <a:avLst/>
                </a:prstGeom>
              </p:spPr>
            </p:pic>
          </p:grpSp>
          <p:sp>
            <p:nvSpPr>
              <p:cNvPr id="18" name="Rectangle 33">
                <a:extLst>
                  <a:ext uri="{FF2B5EF4-FFF2-40B4-BE49-F238E27FC236}">
                    <a16:creationId xmlns:a16="http://schemas.microsoft.com/office/drawing/2014/main" id="{04028081-DBC8-4143-980F-29FD71EBFEF9}"/>
                  </a:ext>
                </a:extLst>
              </p:cNvPr>
              <p:cNvSpPr/>
              <p:nvPr/>
            </p:nvSpPr>
            <p:spPr>
              <a:xfrm>
                <a:off x="2437622" y="3174211"/>
                <a:ext cx="2340000" cy="900000"/>
              </a:xfrm>
              <a:prstGeom prst="rect">
                <a:avLst/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70AD47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X</a:t>
                </a:r>
                <a:r>
                  <a:rPr kumimoji="0" lang="en-US" sz="14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70AD47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coll</a:t>
                </a:r>
                <a:endParaRPr kumimoji="0" lang="en-CH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70AD47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Collimation methods</a:t>
                </a:r>
                <a:endParaRPr kumimoji="0" lang="en-CH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" name="Rectangle 34">
                <a:extLst>
                  <a:ext uri="{FF2B5EF4-FFF2-40B4-BE49-F238E27FC236}">
                    <a16:creationId xmlns:a16="http://schemas.microsoft.com/office/drawing/2014/main" id="{FCA07FA2-A9E0-604E-8F95-77EEAD8398B2}"/>
                  </a:ext>
                </a:extLst>
              </p:cNvPr>
              <p:cNvSpPr/>
              <p:nvPr/>
            </p:nvSpPr>
            <p:spPr>
              <a:xfrm>
                <a:off x="3702594" y="2197123"/>
                <a:ext cx="2340000" cy="900000"/>
              </a:xfrm>
              <a:prstGeom prst="rect">
                <a:avLst/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70AD47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Xdeps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3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70AD47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Dependency manager, 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3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70AD47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deferred expressions</a:t>
                </a:r>
              </a:p>
            </p:txBody>
          </p:sp>
        </p:grpSp>
        <p:sp>
          <p:nvSpPr>
            <p:cNvPr id="8" name="TextBox 35">
              <a:extLst>
                <a:ext uri="{FF2B5EF4-FFF2-40B4-BE49-F238E27FC236}">
                  <a16:creationId xmlns:a16="http://schemas.microsoft.com/office/drawing/2014/main" id="{FD509BC7-49D9-C945-AF85-240D5767F40C}"/>
                </a:ext>
              </a:extLst>
            </p:cNvPr>
            <p:cNvSpPr txBox="1"/>
            <p:nvPr/>
          </p:nvSpPr>
          <p:spPr>
            <a:xfrm>
              <a:off x="8748391" y="5215662"/>
              <a:ext cx="1746904" cy="3272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400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Lower level libraries</a:t>
              </a:r>
            </a:p>
          </p:txBody>
        </p:sp>
        <p:sp>
          <p:nvSpPr>
            <p:cNvPr id="9" name="TextBox 35">
              <a:extLst>
                <a:ext uri="{FF2B5EF4-FFF2-40B4-BE49-F238E27FC236}">
                  <a16:creationId xmlns:a16="http://schemas.microsoft.com/office/drawing/2014/main" id="{FD509BC7-49D9-C945-AF85-240D5767F40C}"/>
                </a:ext>
              </a:extLst>
            </p:cNvPr>
            <p:cNvSpPr txBox="1"/>
            <p:nvPr/>
          </p:nvSpPr>
          <p:spPr>
            <a:xfrm>
              <a:off x="8717869" y="5675190"/>
              <a:ext cx="1932907" cy="3272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Hardware: CPU &amp; GPU</a:t>
              </a:r>
              <a:endParaRPr lang="en-CH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7752184" y="4252743"/>
            <a:ext cx="4176464" cy="193899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US" altLang="de-DE" sz="2000" b="1" dirty="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Advantage: 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Combines several tasks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Input from other codes 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Operated on </a:t>
            </a:r>
            <a:r>
              <a:rPr lang="en-US" altLang="de-DE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PUs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Contribution to additional modules</a:t>
            </a:r>
          </a:p>
        </p:txBody>
      </p:sp>
      <p:grpSp>
        <p:nvGrpSpPr>
          <p:cNvPr id="35" name="Gruppieren 34"/>
          <p:cNvGrpSpPr/>
          <p:nvPr/>
        </p:nvGrpSpPr>
        <p:grpSpPr>
          <a:xfrm>
            <a:off x="10488488" y="104828"/>
            <a:ext cx="1296144" cy="1306575"/>
            <a:chOff x="1753918" y="2507489"/>
            <a:chExt cx="1317746" cy="1306575"/>
          </a:xfrm>
        </p:grpSpPr>
        <p:sp>
          <p:nvSpPr>
            <p:cNvPr id="36" name="TextBox 25">
              <a:extLst>
                <a:ext uri="{FF2B5EF4-FFF2-40B4-BE49-F238E27FC236}">
                  <a16:creationId xmlns:a16="http://schemas.microsoft.com/office/drawing/2014/main" id="{2AB89CCB-CEB6-CC40-816F-1A97F5C9C803}"/>
                </a:ext>
              </a:extLst>
            </p:cNvPr>
            <p:cNvSpPr txBox="1"/>
            <p:nvPr/>
          </p:nvSpPr>
          <p:spPr>
            <a:xfrm>
              <a:off x="1753918" y="2507489"/>
              <a:ext cx="1317746" cy="246221"/>
            </a:xfrm>
            <a:prstGeom prst="rect">
              <a:avLst/>
            </a:prstGeom>
            <a:solidFill>
              <a:srgbClr val="A9D18D"/>
            </a:solidFill>
            <a:ln>
              <a:solidFill>
                <a:sysClr val="windowText" lastClr="000000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000" kern="0" dirty="0">
                  <a:cs typeface="Arial" panose="020B0604020202020204" pitchFamily="34" charset="0"/>
                </a:rPr>
                <a:t>Available</a:t>
              </a:r>
            </a:p>
          </p:txBody>
        </p:sp>
        <p:sp>
          <p:nvSpPr>
            <p:cNvPr id="37" name="TextBox 26">
              <a:extLst>
                <a:ext uri="{FF2B5EF4-FFF2-40B4-BE49-F238E27FC236}">
                  <a16:creationId xmlns:a16="http://schemas.microsoft.com/office/drawing/2014/main" id="{0DBE7B04-1643-7342-86A5-BAA19539355A}"/>
                </a:ext>
              </a:extLst>
            </p:cNvPr>
            <p:cNvSpPr txBox="1"/>
            <p:nvPr/>
          </p:nvSpPr>
          <p:spPr>
            <a:xfrm>
              <a:off x="1753918" y="3214391"/>
              <a:ext cx="1317746" cy="246221"/>
            </a:xfrm>
            <a:prstGeom prst="rect">
              <a:avLst/>
            </a:prstGeom>
            <a:solidFill>
              <a:srgbClr val="FF7D79"/>
            </a:solidFill>
            <a:ln>
              <a:solidFill>
                <a:sysClr val="windowText" lastClr="000000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000" kern="0" dirty="0">
                  <a:cs typeface="Arial" panose="020B0604020202020204" pitchFamily="34" charset="0"/>
                </a:rPr>
                <a:t>Not available</a:t>
              </a:r>
            </a:p>
          </p:txBody>
        </p:sp>
        <p:sp>
          <p:nvSpPr>
            <p:cNvPr id="38" name="TextBox 27">
              <a:extLst>
                <a:ext uri="{FF2B5EF4-FFF2-40B4-BE49-F238E27FC236}">
                  <a16:creationId xmlns:a16="http://schemas.microsoft.com/office/drawing/2014/main" id="{AC67D1E6-4C23-1349-A228-7B21B1B7F45E}"/>
                </a:ext>
              </a:extLst>
            </p:cNvPr>
            <p:cNvSpPr txBox="1"/>
            <p:nvPr/>
          </p:nvSpPr>
          <p:spPr>
            <a:xfrm>
              <a:off x="1753918" y="3567843"/>
              <a:ext cx="1317746" cy="246221"/>
            </a:xfrm>
            <a:prstGeom prst="rect">
              <a:avLst/>
            </a:prstGeom>
            <a:solidFill>
              <a:srgbClr val="F0D890"/>
            </a:solidFill>
            <a:ln>
              <a:solidFill>
                <a:sysClr val="windowText" lastClr="000000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000" kern="0" dirty="0">
                  <a:cs typeface="Arial" panose="020B0604020202020204" pitchFamily="34" charset="0"/>
                </a:rPr>
                <a:t>Experimental</a:t>
              </a:r>
            </a:p>
          </p:txBody>
        </p:sp>
        <p:sp>
          <p:nvSpPr>
            <p:cNvPr id="39" name="TextBox 28">
              <a:extLst>
                <a:ext uri="{FF2B5EF4-FFF2-40B4-BE49-F238E27FC236}">
                  <a16:creationId xmlns:a16="http://schemas.microsoft.com/office/drawing/2014/main" id="{707BECA1-9B57-4641-ADB8-2982E2B53B37}"/>
                </a:ext>
              </a:extLst>
            </p:cNvPr>
            <p:cNvSpPr txBox="1"/>
            <p:nvPr/>
          </p:nvSpPr>
          <p:spPr>
            <a:xfrm>
              <a:off x="1753918" y="2860941"/>
              <a:ext cx="1317746" cy="246221"/>
            </a:xfrm>
            <a:prstGeom prst="rect">
              <a:avLst/>
            </a:prstGeom>
            <a:solidFill>
              <a:srgbClr val="E1EFDB"/>
            </a:solidFill>
            <a:ln>
              <a:solidFill>
                <a:sysClr val="windowText" lastClr="000000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000" kern="0" dirty="0">
                  <a:cs typeface="Arial" panose="020B0604020202020204" pitchFamily="34" charset="0"/>
                </a:rPr>
                <a:t>In development</a:t>
              </a:r>
            </a:p>
          </p:txBody>
        </p:sp>
      </p:grpSp>
      <p:pic>
        <p:nvPicPr>
          <p:cNvPr id="2" name="Grafik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8713" y="4293096"/>
            <a:ext cx="787835" cy="865145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0001" y="5161818"/>
            <a:ext cx="988647" cy="571438"/>
          </a:xfrm>
          <a:prstGeom prst="rect">
            <a:avLst/>
          </a:prstGeom>
        </p:spPr>
      </p:pic>
      <p:sp>
        <p:nvSpPr>
          <p:cNvPr id="40" name="Rectangle 4">
            <a:extLst>
              <a:ext uri="{FF2B5EF4-FFF2-40B4-BE49-F238E27FC236}">
                <a16:creationId xmlns:a16="http://schemas.microsoft.com/office/drawing/2014/main" id="{4BA02D7B-21D0-40E2-A173-347502BA5C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559" y="5102780"/>
            <a:ext cx="7818646" cy="846386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de-DE" sz="22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Nowadays, used almost exclusively for slow extraction simulation</a:t>
            </a:r>
          </a:p>
          <a:p>
            <a:pPr>
              <a:spcBef>
                <a:spcPts val="600"/>
              </a:spcBef>
            </a:pPr>
            <a:r>
              <a:rPr lang="en-GB" altLang="de-DE" sz="22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 Intensive exchange between experts</a:t>
            </a:r>
            <a:endParaRPr lang="en-GB" altLang="de-DE" sz="2200" b="1" dirty="0">
              <a:solidFill>
                <a:srgbClr val="D6009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1" name="Picture 10">
            <a:extLst>
              <a:ext uri="{FF2B5EF4-FFF2-40B4-BE49-F238E27FC236}">
                <a16:creationId xmlns:a16="http://schemas.microsoft.com/office/drawing/2014/main" id="{2CD4731B-C0C7-47A5-88FC-5A2356D5A8B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327681" y="551413"/>
            <a:ext cx="1071993" cy="583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827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4"/>
              <p:cNvSpPr>
                <a:spLocks noChangeArrowheads="1"/>
              </p:cNvSpPr>
              <p:nvPr/>
            </p:nvSpPr>
            <p:spPr bwMode="auto">
              <a:xfrm>
                <a:off x="149844" y="684905"/>
                <a:ext cx="12210851" cy="1641603"/>
              </a:xfrm>
              <a:prstGeom prst="rect">
                <a:avLst/>
              </a:prstGeom>
              <a:noFill/>
              <a:ln w="19050" algn="ctr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lvl="0">
                  <a:spcBef>
                    <a:spcPts val="600"/>
                  </a:spcBef>
                </a:pPr>
                <a:r>
                  <a:rPr lang="en-US" altLang="de-DE" sz="2000" b="1" dirty="0">
                    <a:solidFill>
                      <a:srgbClr val="D6009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Technical development by company </a:t>
                </a:r>
                <a:r>
                  <a:rPr lang="en-US" altLang="de-DE" sz="2000" b="1" dirty="0" err="1">
                    <a:solidFill>
                      <a:srgbClr val="D6009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Bergoz</a:t>
                </a:r>
                <a:r>
                  <a:rPr lang="en-US" altLang="de-DE" sz="2000" b="1" dirty="0">
                    <a:solidFill>
                      <a:srgbClr val="D6009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Instrumentation plus GSI &amp; CERN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Accelerator physics: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Spill fluctuation caused by quadrupole current ripple, i.e. </a:t>
                </a:r>
                <a:r>
                  <a:rPr lang="en-US" altLang="de-DE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AC ripples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sz="200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de-DE" altLang="de-DE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</m:e>
                      <m:sub>
                        <m:r>
                          <a:rPr lang="de-DE" altLang="de-DE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𝐴𝐶</m:t>
                        </m:r>
                      </m:sub>
                    </m:sSub>
                    <m:r>
                      <a:rPr lang="de-DE" altLang="de-DE" sz="2000" b="0" i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en-US" altLang="de-DE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,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bandwidth 10 Hz…40 kHz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Topic: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Development and integration of </a:t>
                </a:r>
                <a:r>
                  <a:rPr lang="en-US" altLang="de-DE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high dynamic range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current measurement device providing 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altLang="de-DE" sz="220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altLang="de-DE" sz="220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fPr>
                          <m:num>
                            <m:r>
                              <a:rPr lang="en-US" altLang="de-DE" sz="22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∆</m:t>
                            </m:r>
                            <m:sSub>
                              <m:sSubPr>
                                <m:ctrlPr>
                                  <a:rPr lang="de-DE" altLang="de-DE" sz="2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de-DE" altLang="de-DE" sz="2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de-DE" altLang="de-DE" sz="2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𝐴𝐶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de-DE" sz="2200" i="1" smtClean="0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de-DE" altLang="de-DE" sz="2200" b="0" i="1" smtClean="0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de-DE" altLang="de-DE" sz="2200" b="0" i="1" smtClean="0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𝐷𝐶</m:t>
                                </m:r>
                              </m:sub>
                            </m:sSub>
                          </m:den>
                        </m:f>
                        <m:r>
                          <a:rPr lang="de-DE" altLang="de-DE" sz="22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a:rPr lang="de-DE" altLang="de-DE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≈</m:t>
                        </m:r>
                        <m:sSup>
                          <m:sSupPr>
                            <m:ctrlPr>
                              <a:rPr lang="de-DE" altLang="de-DE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de-DE" altLang="de-DE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10</m:t>
                            </m:r>
                          </m:e>
                          <m:sup>
                            <m:r>
                              <a:rPr lang="de-DE" altLang="de-DE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−7</m:t>
                            </m:r>
                          </m:sup>
                        </m:sSup>
                      </m:e>
                    </m:box>
                  </m:oMath>
                </a14:m>
                <a:r>
                  <a:rPr lang="en-US" altLang="de-DE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(!)</a:t>
                </a:r>
              </a:p>
              <a:p>
                <a:pPr>
                  <a:spcBef>
                    <a:spcPts val="2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Goal: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Production of large dynamic range AC current measurement device by company </a:t>
                </a:r>
                <a:r>
                  <a:rPr lang="en-US" altLang="de-DE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Bergoz</a:t>
                </a:r>
                <a:endParaRPr lang="en-US" altLang="de-DE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9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9844" y="684905"/>
                <a:ext cx="12210851" cy="1641603"/>
              </a:xfrm>
              <a:prstGeom prst="rect">
                <a:avLst/>
              </a:prstGeom>
              <a:blipFill>
                <a:blip r:embed="rId2"/>
                <a:stretch>
                  <a:fillRect l="-549" t="-1852" b="-2963"/>
                </a:stretch>
              </a:blipFill>
              <a:ln w="19050" algn="ctr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0" name="Table 4">
            <a:extLst>
              <a:ext uri="{FF2B5EF4-FFF2-40B4-BE49-F238E27FC236}">
                <a16:creationId xmlns:a16="http://schemas.microsoft.com/office/drawing/2014/main" id="{21F5B507-6724-4DC1-ABC5-8F0D5088683E}"/>
              </a:ext>
            </a:extLst>
          </p:cNvPr>
          <p:cNvGraphicFramePr>
            <a:graphicFrameLocks noGrp="1"/>
          </p:cNvGraphicFramePr>
          <p:nvPr/>
        </p:nvGraphicFramePr>
        <p:xfrm>
          <a:off x="5589616" y="2308255"/>
          <a:ext cx="6096398" cy="3512550"/>
        </p:xfrm>
        <a:graphic>
          <a:graphicData uri="http://schemas.openxmlformats.org/drawingml/2006/table">
            <a:tbl>
              <a:tblPr firstRow="1" firstCol="1" bandCol="1"/>
              <a:tblGrid>
                <a:gridCol w="4338718">
                  <a:extLst>
                    <a:ext uri="{9D8B030D-6E8A-4147-A177-3AD203B41FA5}">
                      <a16:colId xmlns:a16="http://schemas.microsoft.com/office/drawing/2014/main" val="3461371306"/>
                    </a:ext>
                  </a:extLst>
                </a:gridCol>
                <a:gridCol w="1757680">
                  <a:extLst>
                    <a:ext uri="{9D8B030D-6E8A-4147-A177-3AD203B41FA5}">
                      <a16:colId xmlns:a16="http://schemas.microsoft.com/office/drawing/2014/main" val="3207823492"/>
                    </a:ext>
                  </a:extLst>
                </a:gridCol>
              </a:tblGrid>
              <a:tr h="3373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Parameter for </a:t>
                      </a:r>
                      <a:r>
                        <a:rPr lang="en-GB" sz="1500" u="sng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additional </a:t>
                      </a:r>
                      <a:r>
                        <a:rPr lang="en-GB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control</a:t>
                      </a:r>
                    </a:p>
                  </a:txBody>
                  <a:tcPr marL="36000" marR="36000" marT="18000" marB="18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Main Quad</a:t>
                      </a:r>
                      <a:r>
                        <a:rPr lang="en-GB" sz="15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SIS100</a:t>
                      </a:r>
                    </a:p>
                  </a:txBody>
                  <a:tcPr marL="36000" marR="36000" marT="18000" marB="18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0044129"/>
                  </a:ext>
                </a:extLst>
              </a:tr>
              <a:tr h="26121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1" i="0" baseline="0" dirty="0">
                          <a:solidFill>
                            <a:srgbClr val="FFFF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Magnet current specification</a:t>
                      </a:r>
                    </a:p>
                  </a:txBody>
                  <a:tcPr marL="36000" marR="36000" marT="18000" marB="18000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GB" sz="15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18000" marB="180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6674077"/>
                  </a:ext>
                </a:extLst>
              </a:tr>
              <a:tr h="2612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DC current min.  </a:t>
                      </a:r>
                      <a:r>
                        <a:rPr lang="en-GB" sz="1500" i="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500" baseline="-25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DC,min</a:t>
                      </a:r>
                      <a:r>
                        <a:rPr lang="en-GB" sz="15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&amp; max. </a:t>
                      </a:r>
                      <a:r>
                        <a:rPr lang="en-GB" sz="1500" i="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500" baseline="-25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DC,max</a:t>
                      </a:r>
                      <a:endParaRPr lang="en-GB" sz="1500" i="1" baseline="-25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18000" marB="18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GB" sz="15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kA &amp; 10 kA</a:t>
                      </a:r>
                    </a:p>
                  </a:txBody>
                  <a:tcPr marL="36000" marR="36000" marT="18000" marB="18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0661396"/>
                  </a:ext>
                </a:extLst>
              </a:tr>
              <a:tr h="2612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500" i="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DC current ramp gradient </a:t>
                      </a:r>
                      <a:r>
                        <a:rPr lang="en-GB" sz="1500" i="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GB" sz="1500" i="0" baseline="-25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endParaRPr lang="en-GB" sz="1500" i="0" baseline="-25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18000" marB="18000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GB" sz="15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6000 A/s</a:t>
                      </a:r>
                    </a:p>
                  </a:txBody>
                  <a:tcPr marL="36000" marR="36000" marT="18000" marB="180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266339"/>
                  </a:ext>
                </a:extLst>
              </a:tr>
              <a:tr h="2612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500" i="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Ramp time </a:t>
                      </a:r>
                      <a:r>
                        <a:rPr lang="el-GR" sz="1500" i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  <a:r>
                        <a:rPr lang="en-GB" sz="1500" i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</a:p>
                  </a:txBody>
                  <a:tcPr marL="36000" marR="36000" marT="18000" marB="18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GB" sz="15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</a:t>
                      </a:r>
                      <a:r>
                        <a:rPr lang="en-GB" sz="15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… 1</a:t>
                      </a:r>
                      <a:r>
                        <a:rPr lang="en-GB" sz="15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</a:t>
                      </a:r>
                    </a:p>
                  </a:txBody>
                  <a:tcPr marL="36000" marR="36000" marT="18000" marB="18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4718958"/>
                  </a:ext>
                </a:extLst>
              </a:tr>
              <a:tr h="2612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 modulation rel.</a:t>
                      </a:r>
                      <a:r>
                        <a:rPr lang="en-GB" sz="15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min. </a:t>
                      </a:r>
                      <a:r>
                        <a:rPr lang="en-GB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500" i="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500" baseline="-25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AC,min</a:t>
                      </a:r>
                      <a:r>
                        <a:rPr lang="en-GB" sz="15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GB" sz="1500" i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500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DC</a:t>
                      </a:r>
                      <a:r>
                        <a:rPr lang="en-GB" sz="15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&amp; max. </a:t>
                      </a:r>
                      <a:r>
                        <a:rPr lang="en-GB" sz="1500" i="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500" baseline="-25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AC,max</a:t>
                      </a:r>
                      <a:r>
                        <a:rPr lang="en-GB" sz="15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GB" sz="1500" i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500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DC</a:t>
                      </a:r>
                      <a:endParaRPr lang="en-GB" sz="1500" i="1" baseline="-25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18000" marB="18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GB" sz="15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r>
                        <a:rPr lang="en-GB" sz="1500" baseline="30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-4  </a:t>
                      </a:r>
                      <a:r>
                        <a:rPr lang="en-GB" sz="15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&amp; </a:t>
                      </a:r>
                      <a:r>
                        <a:rPr lang="en-GB" sz="15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r>
                        <a:rPr lang="en-GB" sz="1500" baseline="30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</a:t>
                      </a:r>
                      <a:r>
                        <a:rPr lang="en-GB" sz="15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lang="en-GB" sz="1500" baseline="300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18000" marB="18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310463"/>
                  </a:ext>
                </a:extLst>
              </a:tr>
              <a:tr h="2612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 modulation absolute  min. </a:t>
                      </a:r>
                      <a:r>
                        <a:rPr lang="en-GB" sz="1500" i="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500" baseline="-25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AC,min</a:t>
                      </a:r>
                      <a:r>
                        <a:rPr lang="en-GB" sz="15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max. </a:t>
                      </a:r>
                      <a:r>
                        <a:rPr lang="en-GB" sz="1500" i="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500" baseline="-25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AC,max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18000" marB="18000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GB" sz="15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 &amp; 100 A</a:t>
                      </a:r>
                    </a:p>
                  </a:txBody>
                  <a:tcPr marL="36000" marR="36000" marT="18000" marB="180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1385525"/>
                  </a:ext>
                </a:extLst>
              </a:tr>
              <a:tr h="261215">
                <a:tc gridSpan="2">
                  <a:txBody>
                    <a:bodyPr/>
                    <a:lstStyle/>
                    <a:p>
                      <a:pPr algn="ctr"/>
                      <a:r>
                        <a:rPr lang="en-GB" sz="1500" b="1" i="0" baseline="0" dirty="0">
                          <a:solidFill>
                            <a:srgbClr val="FFFF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Measurement requirements</a:t>
                      </a:r>
                    </a:p>
                  </a:txBody>
                  <a:tcPr marL="36000" marR="36000" marT="18000" marB="18000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GB" sz="15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18000" marB="180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2254981"/>
                  </a:ext>
                </a:extLst>
              </a:tr>
              <a:tr h="261215">
                <a:tc>
                  <a:txBody>
                    <a:bodyPr/>
                    <a:lstStyle/>
                    <a:p>
                      <a:r>
                        <a:rPr lang="en-GB" sz="1500" b="1" i="0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Measurement duration </a:t>
                      </a:r>
                      <a:r>
                        <a:rPr lang="en-GB" sz="1500" b="1" i="1" baseline="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GB" sz="1500" b="1" i="1" baseline="-2500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</a:t>
                      </a:r>
                      <a:r>
                        <a:rPr lang="en-GB" sz="1500" b="1" i="1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500" b="1" i="0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</a:p>
                  </a:txBody>
                  <a:tcPr marL="36000" marR="36000" marT="18000" marB="18000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5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 s</a:t>
                      </a:r>
                    </a:p>
                  </a:txBody>
                  <a:tcPr marL="36000" marR="36000" marT="18000" marB="180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494674"/>
                  </a:ext>
                </a:extLst>
              </a:tr>
              <a:tr h="2612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Bandwidth  </a:t>
                      </a:r>
                      <a:r>
                        <a:rPr lang="en-GB" sz="1500" i="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lang="en-GB" sz="1500" baseline="-25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min</a:t>
                      </a:r>
                      <a:r>
                        <a:rPr lang="en-GB" sz="15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… </a:t>
                      </a:r>
                      <a:r>
                        <a:rPr lang="en-GB" sz="1500" i="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lang="en-GB" sz="1500" baseline="-25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max</a:t>
                      </a:r>
                      <a:endParaRPr lang="en-GB" sz="1500" i="1" baseline="-25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18000" marB="18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GB" sz="15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 Hz … 40 kHz</a:t>
                      </a:r>
                    </a:p>
                  </a:txBody>
                  <a:tcPr marL="36000" marR="36000" marT="18000" marB="18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500459"/>
                  </a:ext>
                </a:extLst>
              </a:tr>
              <a:tr h="2612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5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 dynamic range l</a:t>
                      </a:r>
                      <a:endParaRPr lang="en-GB" sz="1500" i="0" baseline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18000" marB="18000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GB" sz="15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&gt;120 dB</a:t>
                      </a:r>
                    </a:p>
                  </a:txBody>
                  <a:tcPr marL="36000" marR="36000" marT="18000" marB="180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3405023"/>
                  </a:ext>
                </a:extLst>
              </a:tr>
              <a:tr h="2612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Measurement resolution flat-top relative </a:t>
                      </a:r>
                      <a:r>
                        <a:rPr lang="el-GR" sz="1500" i="0" dirty="0">
                          <a:latin typeface="Calibri" panose="020F0502020204030204" pitchFamily="34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de-DE" sz="1500" i="1" dirty="0">
                          <a:latin typeface="Calibri" panose="020F0502020204030204" pitchFamily="34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a:t>I</a:t>
                      </a:r>
                      <a:r>
                        <a:rPr lang="en-GB" sz="1500" i="0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</a:t>
                      </a:r>
                      <a:r>
                        <a:rPr lang="en-GB" sz="15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GB" sz="1500" i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500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DC</a:t>
                      </a:r>
                      <a:endParaRPr lang="en-GB" sz="1500" i="1" baseline="-25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18000" marB="18000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GB" sz="15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r>
                        <a:rPr lang="en-GB" sz="1500" baseline="30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-7</a:t>
                      </a:r>
                    </a:p>
                  </a:txBody>
                  <a:tcPr marL="36000" marR="36000" marT="18000" marB="180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2456225"/>
                  </a:ext>
                </a:extLst>
              </a:tr>
              <a:tr h="2612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Measurement uncertainty </a:t>
                      </a:r>
                      <a:r>
                        <a:rPr lang="en-GB" sz="1500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</a:t>
                      </a:r>
                      <a:r>
                        <a:rPr lang="en-GB" sz="1500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endParaRPr lang="en-GB" sz="1500" i="1" baseline="-25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18000" marB="18000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GB" sz="15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0.1% - 1 %</a:t>
                      </a:r>
                    </a:p>
                  </a:txBody>
                  <a:tcPr marL="36000" marR="36000" marT="18000" marB="180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338468"/>
                  </a:ext>
                </a:extLst>
              </a:tr>
            </a:tbl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49845" y="2345685"/>
            <a:ext cx="6810251" cy="36933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Methodology: 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Test device produced by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Bergoz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2BE8A9CB-B82B-4E51-B228-00FCF79F2D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00" y="180000"/>
            <a:ext cx="11553147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Transformer for Power Supplier (WG1)</a:t>
            </a:r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Specification </a:t>
            </a:r>
          </a:p>
        </p:txBody>
      </p:sp>
    </p:spTree>
    <p:extLst>
      <p:ext uri="{BB962C8B-B14F-4D97-AF65-F5344CB8AC3E}">
        <p14:creationId xmlns:p14="http://schemas.microsoft.com/office/powerpoint/2010/main" val="2708454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179999" y="180000"/>
            <a:ext cx="10164473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Working Groups </a:t>
            </a:r>
            <a:endParaRPr lang="en-US" sz="20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147599" y="684000"/>
            <a:ext cx="11922128" cy="330346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de-DE" sz="22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Topic: Workshare structure within the entire project:</a:t>
            </a:r>
          </a:p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Working Group 1:</a:t>
            </a:r>
            <a:r>
              <a:rPr lang="en-US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Power supplier ripple measurement novel transformer combination</a:t>
            </a:r>
          </a:p>
          <a:p>
            <a:pPr>
              <a:spcBef>
                <a:spcPts val="400"/>
              </a:spcBef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       chair Frank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Stulle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Bergoz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Instrumentation)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 </a:t>
            </a:r>
            <a:r>
              <a:rPr lang="en-US" sz="2000" i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hardware deliverable, </a:t>
            </a:r>
            <a:r>
              <a:rPr lang="en-US" sz="2000" i="1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Milestone 20 (month 24) </a:t>
            </a:r>
            <a:r>
              <a:rPr lang="en-US" sz="2000" i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reached</a:t>
            </a:r>
            <a:endParaRPr lang="en-US" sz="2000" i="1" dirty="0">
              <a:solidFill>
                <a:srgbClr val="D6009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Working Group 2: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Optimized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-amplifier and control of knock-out extraction</a:t>
            </a:r>
          </a:p>
          <a:p>
            <a:pPr>
              <a:spcBef>
                <a:spcPts val="400"/>
              </a:spcBef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       chair Eike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Feldmeier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(HIT)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 </a:t>
            </a:r>
            <a:r>
              <a:rPr lang="en-US" sz="2000" i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hardware deliverable, Milestone 20 (month 24) reached</a:t>
            </a:r>
            <a:endParaRPr lang="en-US" sz="2000" i="1" dirty="0">
              <a:solidFill>
                <a:srgbClr val="D6009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Working Group 3: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Simulation and experimental verification for slow extraction</a:t>
            </a:r>
          </a:p>
          <a:p>
            <a:pPr>
              <a:spcBef>
                <a:spcPts val="400"/>
              </a:spcBef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       chair Francesco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Velotti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(CERN)</a:t>
            </a:r>
          </a:p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Working Group 4: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Innovative detectors and data acquisition for slow extraction </a:t>
            </a:r>
          </a:p>
          <a:p>
            <a:pPr>
              <a:spcBef>
                <a:spcPts val="400"/>
              </a:spcBef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      chair Peter Forck (GSI)</a:t>
            </a:r>
          </a:p>
        </p:txBody>
      </p:sp>
      <p:sp>
        <p:nvSpPr>
          <p:cNvPr id="45" name="Rectangle 4"/>
          <p:cNvSpPr>
            <a:spLocks noChangeArrowheads="1"/>
          </p:cNvSpPr>
          <p:nvPr/>
        </p:nvSpPr>
        <p:spPr bwMode="auto">
          <a:xfrm>
            <a:off x="122273" y="1504487"/>
            <a:ext cx="10871585" cy="35394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ts val="400"/>
              </a:spcAft>
            </a:pP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endParaRPr lang="en-US" altLang="de-DE" sz="1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2DF98CF-798C-46A6-8A02-FE8022FCB7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999" y="4029803"/>
            <a:ext cx="10916953" cy="846386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de-DE" sz="22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However:</a:t>
            </a:r>
          </a:p>
          <a:p>
            <a:pPr>
              <a:spcBef>
                <a:spcPts val="600"/>
              </a:spcBef>
            </a:pPr>
            <a:r>
              <a:rPr lang="en-GB" altLang="de-DE" sz="2200" b="1" dirty="0">
                <a:latin typeface="Calibri" panose="020F0502020204030204" pitchFamily="34" charset="0"/>
                <a:cs typeface="Calibri" panose="020F0502020204030204" pitchFamily="34" charset="0"/>
              </a:rPr>
              <a:t>At the advanced project phase, participants collaborate across the WGs to enable success.</a:t>
            </a:r>
          </a:p>
        </p:txBody>
      </p:sp>
    </p:spTree>
    <p:extLst>
      <p:ext uri="{BB962C8B-B14F-4D97-AF65-F5344CB8AC3E}">
        <p14:creationId xmlns:p14="http://schemas.microsoft.com/office/powerpoint/2010/main" val="1161034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180000" y="180000"/>
            <a:ext cx="12252704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Experiment: Knock-out Extraction Signal Spectrum Dependence 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8164818" y="6119336"/>
            <a:ext cx="3547806" cy="738664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E.C. Cortes Garcia et al. IPAC’22 &amp; </a:t>
            </a:r>
          </a:p>
          <a:p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E.C. Cortes Garcia et al. NIM A </a:t>
            </a:r>
            <a:r>
              <a:rPr lang="en-US" sz="1400" dirty="0"/>
              <a:t>167137, 2022</a:t>
            </a:r>
          </a:p>
          <a:p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P. </a:t>
            </a:r>
            <a:r>
              <a:rPr lang="en-US" altLang="de-DE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Niedermayer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 el. al. IPAC’23 </a:t>
            </a:r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147599" y="684000"/>
            <a:ext cx="10484905" cy="7848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de-DE" sz="22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Topic: Spill micro-structure dependence for knock-out extraction </a:t>
            </a:r>
          </a:p>
          <a:p>
            <a:pPr lvl="0">
              <a:spcBef>
                <a:spcPts val="600"/>
              </a:spcBef>
            </a:pPr>
            <a:r>
              <a:rPr lang="en-GB" altLang="de-DE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HIT &amp; GSI with contributions by CERN and </a:t>
            </a:r>
            <a:r>
              <a:rPr lang="en-GB" altLang="de-DE" b="1" dirty="0" err="1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MedAustron</a:t>
            </a:r>
            <a:endParaRPr lang="en-GB" altLang="de-DE" b="1" dirty="0">
              <a:solidFill>
                <a:srgbClr val="D6009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5102726"/>
              </p:ext>
            </p:extLst>
          </p:nvPr>
        </p:nvGraphicFramePr>
        <p:xfrm>
          <a:off x="6922193" y="2238802"/>
          <a:ext cx="3532190" cy="11125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730568">
                  <a:extLst>
                    <a:ext uri="{9D8B030D-6E8A-4147-A177-3AD203B41FA5}">
                      <a16:colId xmlns:a16="http://schemas.microsoft.com/office/drawing/2014/main" val="70252613"/>
                    </a:ext>
                  </a:extLst>
                </a:gridCol>
                <a:gridCol w="692468">
                  <a:extLst>
                    <a:ext uri="{9D8B030D-6E8A-4147-A177-3AD203B41FA5}">
                      <a16:colId xmlns:a16="http://schemas.microsoft.com/office/drawing/2014/main" val="1096930495"/>
                    </a:ext>
                  </a:extLst>
                </a:gridCol>
                <a:gridCol w="692468">
                  <a:extLst>
                    <a:ext uri="{9D8B030D-6E8A-4147-A177-3AD203B41FA5}">
                      <a16:colId xmlns:a16="http://schemas.microsoft.com/office/drawing/2014/main" val="1012232052"/>
                    </a:ext>
                  </a:extLst>
                </a:gridCol>
                <a:gridCol w="692468">
                  <a:extLst>
                    <a:ext uri="{9D8B030D-6E8A-4147-A177-3AD203B41FA5}">
                      <a16:colId xmlns:a16="http://schemas.microsoft.com/office/drawing/2014/main" val="413876028"/>
                    </a:ext>
                  </a:extLst>
                </a:gridCol>
                <a:gridCol w="724218">
                  <a:extLst>
                    <a:ext uri="{9D8B030D-6E8A-4147-A177-3AD203B41FA5}">
                      <a16:colId xmlns:a16="http://schemas.microsoft.com/office/drawing/2014/main" val="6553331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Signal</a:t>
                      </a:r>
                    </a:p>
                  </a:txBody>
                  <a:tcPr>
                    <a:solidFill>
                      <a:srgbClr val="6600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</a:t>
                      </a:r>
                      <a:r>
                        <a:rPr lang="en-US" sz="1600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ex,1</a:t>
                      </a:r>
                      <a:endParaRPr lang="en-US" sz="1600" i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660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</a:t>
                      </a:r>
                      <a:r>
                        <a:rPr lang="en-US" sz="1600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ex,2</a:t>
                      </a:r>
                      <a:endParaRPr lang="en-US" sz="1600" i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660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</a:t>
                      </a:r>
                      <a:r>
                        <a:rPr lang="en-US" sz="1600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ex,3</a:t>
                      </a:r>
                      <a:endParaRPr lang="en-US" sz="1600" i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660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en-US" sz="1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</a:t>
                      </a:r>
                      <a:r>
                        <a:rPr lang="en-US" sz="1600" baseline="-25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</a:t>
                      </a:r>
                      <a:endParaRPr lang="en-US" sz="1600" i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66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27190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FFFF"/>
                          </a:solidFill>
                          <a:latin typeface="Arial Black" panose="020B0A0402010202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>
                    <a:solidFill>
                      <a:srgbClr val="6600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96137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FFC000"/>
                          </a:solidFill>
                          <a:latin typeface="Arial Black" panose="020B0A0402010202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>
                    <a:solidFill>
                      <a:srgbClr val="6600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1.327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582372"/>
                  </a:ext>
                </a:extLst>
              </a:tr>
            </a:tbl>
          </a:graphicData>
        </a:graphic>
      </p:graphicFrame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56040" y="1440384"/>
            <a:ext cx="5588361" cy="72327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Horizontal tune at HIT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  <a:r>
              <a:rPr lang="en-US" altLang="de-DE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= 1.6789 at end of acceleration </a:t>
            </a:r>
          </a:p>
          <a:p>
            <a:pPr>
              <a:spcBef>
                <a:spcPts val="6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Excitation close to tune &amp; harmonics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de-DE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ex,i</a:t>
            </a:r>
            <a:r>
              <a:rPr lang="en-US" altLang="de-DE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 =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  <a:r>
              <a:rPr lang="en-US" altLang="de-DE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ex,i</a:t>
            </a:r>
            <a:r>
              <a:rPr lang="en-US" altLang="de-DE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lang="en-US" altLang="de-DE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de-DE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rev</a:t>
            </a:r>
            <a:endParaRPr lang="en-US" altLang="de-DE" b="1" i="1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95" y="2462839"/>
            <a:ext cx="4403832" cy="2477156"/>
          </a:xfrm>
          <a:prstGeom prst="rect">
            <a:avLst/>
          </a:prstGeom>
        </p:spPr>
      </p:pic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241007" y="1446262"/>
            <a:ext cx="4284224" cy="974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2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Excitation spectrum influences: </a:t>
            </a:r>
          </a:p>
          <a:p>
            <a:pPr marL="285750" indent="-28575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en-US" dirty="0">
                <a:latin typeface="Calibri" panose="020F0502020204030204" pitchFamily="34" charset="0"/>
              </a:rPr>
              <a:t>Separatrix crossing </a:t>
            </a:r>
          </a:p>
          <a:p>
            <a:pPr marL="285750" indent="-28575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en-US" dirty="0">
                <a:latin typeface="Calibri" panose="020F0502020204030204" pitchFamily="34" charset="0"/>
              </a:rPr>
              <a:t>Diffusion from the beam towards core </a:t>
            </a: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769472" y="4776886"/>
            <a:ext cx="5443968" cy="1579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2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Result: </a:t>
            </a:r>
            <a:r>
              <a:rPr lang="en-US" dirty="0">
                <a:latin typeface="Calibri" panose="020F0502020204030204" pitchFamily="34" charset="0"/>
              </a:rPr>
              <a:t>Strong dependence on excitation spectra</a:t>
            </a:r>
          </a:p>
          <a:p>
            <a:pPr marL="285750" indent="-285750">
              <a:spcBef>
                <a:spcPts val="200"/>
              </a:spcBef>
              <a:buFont typeface="Symbol" panose="05050102010706020507" pitchFamily="18" charset="2"/>
              <a:buChar char="Þ"/>
            </a:pPr>
            <a:r>
              <a:rPr lang="en-US" b="1" dirty="0">
                <a:latin typeface="Calibri" panose="020F0502020204030204" pitchFamily="34" charset="0"/>
                <a:sym typeface="Symbol" panose="05050102010706020507" pitchFamily="18" charset="2"/>
              </a:rPr>
              <a:t>Optimization performed in 2023 (HIT, GSI, </a:t>
            </a:r>
            <a:r>
              <a:rPr lang="en-US" b="1" dirty="0" err="1">
                <a:latin typeface="Calibri" panose="020F0502020204030204" pitchFamily="34" charset="0"/>
                <a:sym typeface="Symbol" panose="05050102010706020507" pitchFamily="18" charset="2"/>
              </a:rPr>
              <a:t>MedA</a:t>
            </a:r>
            <a:r>
              <a:rPr lang="en-US" b="1" dirty="0">
                <a:latin typeface="Calibri" panose="020F0502020204030204" pitchFamily="34" charset="0"/>
                <a:sym typeface="Symbol" panose="05050102010706020507" pitchFamily="18" charset="2"/>
              </a:rPr>
              <a:t>)</a:t>
            </a:r>
            <a:endParaRPr lang="en-US" dirty="0">
              <a:latin typeface="Calibri" panose="020F0502020204030204" pitchFamily="34" charset="0"/>
              <a:sym typeface="Symbol" panose="05050102010706020507" pitchFamily="18" charset="2"/>
            </a:endParaRPr>
          </a:p>
          <a:p>
            <a:pPr marL="285750" indent="-28575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en-US" dirty="0">
                <a:latin typeface="Calibri" panose="020F0502020204030204" pitchFamily="34" charset="0"/>
                <a:sym typeface="Symbol" panose="05050102010706020507" pitchFamily="18" charset="2"/>
              </a:rPr>
              <a:t>Versatile signal generation</a:t>
            </a:r>
          </a:p>
          <a:p>
            <a:pPr marL="285750" indent="-28575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en-US" dirty="0">
                <a:latin typeface="Calibri" panose="020F0502020204030204" pitchFamily="34" charset="0"/>
                <a:sym typeface="Symbol" panose="05050102010706020507" pitchFamily="18" charset="2"/>
              </a:rPr>
              <a:t>Large power and bandwidth from  amplifier</a:t>
            </a:r>
          </a:p>
          <a:p>
            <a:pPr marL="285750" indent="-285750">
              <a:spcBef>
                <a:spcPts val="200"/>
              </a:spcBef>
              <a:buFont typeface="Symbol" panose="05050102010706020507" pitchFamily="18" charset="2"/>
              <a:buChar char="Þ"/>
            </a:pPr>
            <a:endParaRPr lang="en-US" b="1" dirty="0">
              <a:latin typeface="Calibri" panose="020F0502020204030204" pitchFamily="34" charset="0"/>
            </a:endParaRP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CDFD534D-074A-4A5F-819D-BC872E8006D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08384" y="1378829"/>
            <a:ext cx="2080271" cy="1968328"/>
          </a:xfrm>
          <a:prstGeom prst="rect">
            <a:avLst/>
          </a:prstGeom>
        </p:spPr>
      </p:pic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0321C71C-3D0A-4A5D-942E-BC8105E5B803}"/>
              </a:ext>
            </a:extLst>
          </p:cNvPr>
          <p:cNvGrpSpPr/>
          <p:nvPr/>
        </p:nvGrpSpPr>
        <p:grpSpPr>
          <a:xfrm>
            <a:off x="5954047" y="3409679"/>
            <a:ext cx="5585261" cy="1769838"/>
            <a:chOff x="5954047" y="3471130"/>
            <a:chExt cx="5585261" cy="1769838"/>
          </a:xfrm>
        </p:grpSpPr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954047" y="3471130"/>
              <a:ext cx="5468481" cy="176983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Rectangle 6">
                  <a:extLst>
                    <a:ext uri="{FF2B5EF4-FFF2-40B4-BE49-F238E27FC236}">
                      <a16:creationId xmlns:a16="http://schemas.microsoft.com/office/drawing/2014/main" id="{B7D6A046-65A1-4437-B8FE-793E12F988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184190" y="4677006"/>
                  <a:ext cx="805496" cy="52597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3175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ts val="2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5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5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𝒒</m:t>
                            </m:r>
                          </m:e>
                          <m:sub>
                            <m:r>
                              <a:rPr lang="de-DE" sz="15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sub>
                        </m:sSub>
                        <m:r>
                          <a:rPr lang="de-DE" sz="15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box>
                          <m:boxPr>
                            <m:ctrlPr>
                              <a:rPr lang="de-DE" sz="15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f>
                              <m:fPr>
                                <m:ctrlPr>
                                  <a:rPr lang="de-DE" sz="15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DE" sz="15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de-DE" sz="15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</m:den>
                            </m:f>
                          </m:e>
                        </m:box>
                      </m:oMath>
                    </m:oMathPara>
                  </a14:m>
                  <a:endParaRPr lang="en-US" sz="1500" b="1" dirty="0">
                    <a:solidFill>
                      <a:srgbClr val="FF0000"/>
                    </a:solidFill>
                    <a:latin typeface="Calibri" panose="020F0502020204030204" pitchFamily="34" charset="0"/>
                  </a:endParaRPr>
                </a:p>
              </p:txBody>
            </p:sp>
          </mc:Choice>
          <mc:Fallback xmlns="">
            <p:sp>
              <p:nvSpPr>
                <p:cNvPr id="20" name="Rectangle 6">
                  <a:extLst>
                    <a:ext uri="{FF2B5EF4-FFF2-40B4-BE49-F238E27FC236}">
                      <a16:creationId xmlns:a16="http://schemas.microsoft.com/office/drawing/2014/main" id="{B7D6A046-65A1-4437-B8FE-793E12F9888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184190" y="4677006"/>
                  <a:ext cx="805496" cy="525978"/>
                </a:xfrm>
                <a:prstGeom prst="rect">
                  <a:avLst/>
                </a:prstGeom>
                <a:blipFill>
                  <a:blip r:embed="rId5"/>
                  <a:stretch>
                    <a:fillRect b="-3488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" name="Gerader Verbinder 7">
              <a:extLst>
                <a:ext uri="{FF2B5EF4-FFF2-40B4-BE49-F238E27FC236}">
                  <a16:creationId xmlns:a16="http://schemas.microsoft.com/office/drawing/2014/main" id="{297F55F4-1020-4C06-A098-42DE77DEB891}"/>
                </a:ext>
              </a:extLst>
            </p:cNvPr>
            <p:cNvCxnSpPr>
              <a:cxnSpLocks/>
            </p:cNvCxnSpPr>
            <p:nvPr/>
          </p:nvCxnSpPr>
          <p:spPr>
            <a:xfrm>
              <a:off x="8554837" y="4490870"/>
              <a:ext cx="0" cy="372272"/>
            </a:xfrm>
            <a:prstGeom prst="line">
              <a:avLst/>
            </a:prstGeom>
            <a:ln w="476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r Verbinder 21">
              <a:extLst>
                <a:ext uri="{FF2B5EF4-FFF2-40B4-BE49-F238E27FC236}">
                  <a16:creationId xmlns:a16="http://schemas.microsoft.com/office/drawing/2014/main" id="{7E233E95-A455-479F-A442-F77ABC0CBC7B}"/>
                </a:ext>
              </a:extLst>
            </p:cNvPr>
            <p:cNvCxnSpPr>
              <a:cxnSpLocks/>
            </p:cNvCxnSpPr>
            <p:nvPr/>
          </p:nvCxnSpPr>
          <p:spPr>
            <a:xfrm>
              <a:off x="11136560" y="4490870"/>
              <a:ext cx="0" cy="372272"/>
            </a:xfrm>
            <a:prstGeom prst="line">
              <a:avLst/>
            </a:prstGeom>
            <a:ln w="476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Rectangle 6">
                  <a:extLst>
                    <a:ext uri="{FF2B5EF4-FFF2-40B4-BE49-F238E27FC236}">
                      <a16:creationId xmlns:a16="http://schemas.microsoft.com/office/drawing/2014/main" id="{69B043A7-AE17-4F17-90CE-D71A7EDA16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733812" y="4677006"/>
                  <a:ext cx="805496" cy="52597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3175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ts val="2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5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5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𝒒</m:t>
                            </m:r>
                          </m:e>
                          <m:sub>
                            <m:r>
                              <a:rPr lang="de-DE" sz="15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sub>
                        </m:sSub>
                        <m:r>
                          <a:rPr lang="de-DE" sz="15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box>
                          <m:boxPr>
                            <m:ctrlPr>
                              <a:rPr lang="de-DE" sz="15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f>
                              <m:fPr>
                                <m:ctrlPr>
                                  <a:rPr lang="de-DE" sz="15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DE" sz="15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de-DE" sz="15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</m:den>
                            </m:f>
                          </m:e>
                        </m:box>
                      </m:oMath>
                    </m:oMathPara>
                  </a14:m>
                  <a:endParaRPr lang="en-US" sz="1500" b="1" dirty="0">
                    <a:solidFill>
                      <a:srgbClr val="FF0000"/>
                    </a:solidFill>
                    <a:latin typeface="Calibri" panose="020F0502020204030204" pitchFamily="34" charset="0"/>
                  </a:endParaRPr>
                </a:p>
              </p:txBody>
            </p:sp>
          </mc:Choice>
          <mc:Fallback xmlns="">
            <p:sp>
              <p:nvSpPr>
                <p:cNvPr id="23" name="Rectangle 6">
                  <a:extLst>
                    <a:ext uri="{FF2B5EF4-FFF2-40B4-BE49-F238E27FC236}">
                      <a16:creationId xmlns:a16="http://schemas.microsoft.com/office/drawing/2014/main" id="{69B043A7-AE17-4F17-90CE-D71A7EDA164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733812" y="4677006"/>
                  <a:ext cx="805496" cy="525978"/>
                </a:xfrm>
                <a:prstGeom prst="rect">
                  <a:avLst/>
                </a:prstGeom>
                <a:blipFill>
                  <a:blip r:embed="rId6"/>
                  <a:stretch>
                    <a:fillRect b="-3488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37C3034B-58C5-48D5-BCDE-478818380A41}"/>
              </a:ext>
            </a:extLst>
          </p:cNvPr>
          <p:cNvGrpSpPr/>
          <p:nvPr/>
        </p:nvGrpSpPr>
        <p:grpSpPr>
          <a:xfrm>
            <a:off x="6600056" y="5208695"/>
            <a:ext cx="4822472" cy="818215"/>
            <a:chOff x="6600056" y="5208695"/>
            <a:chExt cx="4822472" cy="818215"/>
          </a:xfrm>
        </p:grpSpPr>
        <p:sp>
          <p:nvSpPr>
            <p:cNvPr id="24" name="Rectangle 6">
              <a:extLst>
                <a:ext uri="{FF2B5EF4-FFF2-40B4-BE49-F238E27FC236}">
                  <a16:creationId xmlns:a16="http://schemas.microsoft.com/office/drawing/2014/main" id="{3713EA1A-B377-4DA3-A3AD-F74F6546C6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00056" y="5596023"/>
              <a:ext cx="4822472" cy="430887"/>
            </a:xfrm>
            <a:prstGeom prst="rect">
              <a:avLst/>
            </a:prstGeom>
            <a:noFill/>
            <a:ln w="25400" algn="ctr">
              <a:solidFill>
                <a:srgbClr val="008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ts val="200"/>
                </a:spcBef>
              </a:pPr>
              <a:r>
                <a:rPr lang="en-US" sz="2200" b="1" dirty="0">
                  <a:solidFill>
                    <a:srgbClr val="008000"/>
                  </a:solidFill>
                  <a:latin typeface="Calibri" panose="020F0502020204030204" pitchFamily="34" charset="0"/>
                </a:rPr>
                <a:t>Improvement by multi-band excitation !</a:t>
              </a:r>
            </a:p>
          </p:txBody>
        </p:sp>
        <p:grpSp>
          <p:nvGrpSpPr>
            <p:cNvPr id="32" name="Gruppieren 31">
              <a:extLst>
                <a:ext uri="{FF2B5EF4-FFF2-40B4-BE49-F238E27FC236}">
                  <a16:creationId xmlns:a16="http://schemas.microsoft.com/office/drawing/2014/main" id="{B9179597-5194-4654-B906-44B6CC5BA73D}"/>
                </a:ext>
              </a:extLst>
            </p:cNvPr>
            <p:cNvGrpSpPr/>
            <p:nvPr/>
          </p:nvGrpSpPr>
          <p:grpSpPr>
            <a:xfrm>
              <a:off x="9696400" y="5208695"/>
              <a:ext cx="748491" cy="387328"/>
              <a:chOff x="9696400" y="5208695"/>
              <a:chExt cx="748491" cy="387328"/>
            </a:xfrm>
          </p:grpSpPr>
          <p:cxnSp>
            <p:nvCxnSpPr>
              <p:cNvPr id="26" name="Gerade Verbindung mit Pfeil 25">
                <a:extLst>
                  <a:ext uri="{FF2B5EF4-FFF2-40B4-BE49-F238E27FC236}">
                    <a16:creationId xmlns:a16="http://schemas.microsoft.com/office/drawing/2014/main" id="{93407162-4F13-49B3-B69E-5E031228E28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696400" y="5208696"/>
                <a:ext cx="0" cy="387327"/>
              </a:xfrm>
              <a:prstGeom prst="straightConnector1">
                <a:avLst/>
              </a:prstGeom>
              <a:ln w="28575">
                <a:solidFill>
                  <a:srgbClr val="008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Gerade Verbindung mit Pfeil 29">
                <a:extLst>
                  <a:ext uri="{FF2B5EF4-FFF2-40B4-BE49-F238E27FC236}">
                    <a16:creationId xmlns:a16="http://schemas.microsoft.com/office/drawing/2014/main" id="{AC372F03-0792-45AB-9056-86760905C91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128448" y="5208696"/>
                <a:ext cx="0" cy="387327"/>
              </a:xfrm>
              <a:prstGeom prst="straightConnector1">
                <a:avLst/>
              </a:prstGeom>
              <a:ln w="28575">
                <a:solidFill>
                  <a:srgbClr val="008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Gerade Verbindung mit Pfeil 30">
                <a:extLst>
                  <a:ext uri="{FF2B5EF4-FFF2-40B4-BE49-F238E27FC236}">
                    <a16:creationId xmlns:a16="http://schemas.microsoft.com/office/drawing/2014/main" id="{A36AEEDF-F848-4230-B8D3-D9214837DC0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444891" y="5208695"/>
                <a:ext cx="0" cy="387327"/>
              </a:xfrm>
              <a:prstGeom prst="straightConnector1">
                <a:avLst/>
              </a:prstGeom>
              <a:ln w="28575">
                <a:solidFill>
                  <a:srgbClr val="008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685176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 Box 2"/>
          <p:cNvSpPr txBox="1">
            <a:spLocks noChangeArrowheads="1"/>
          </p:cNvSpPr>
          <p:nvPr/>
        </p:nvSpPr>
        <p:spPr bwMode="auto">
          <a:xfrm>
            <a:off x="180000" y="180000"/>
            <a:ext cx="12252704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Experiment: Control of Knock-out Excitation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771DF1A3-5BF4-4CBD-8EB8-AD6DC5FE77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553" b="30507"/>
          <a:stretch/>
        </p:blipFill>
        <p:spPr>
          <a:xfrm>
            <a:off x="109634" y="1897216"/>
            <a:ext cx="5280417" cy="2700247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8510D3C4-D33F-45BD-8D22-53E4865CC1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1875" y="2104904"/>
            <a:ext cx="5716935" cy="1917988"/>
          </a:xfrm>
          <a:prstGeom prst="rect">
            <a:avLst/>
          </a:prstGeom>
        </p:spPr>
      </p:pic>
      <p:sp>
        <p:nvSpPr>
          <p:cNvPr id="8" name="Rectangle 4">
            <a:extLst>
              <a:ext uri="{FF2B5EF4-FFF2-40B4-BE49-F238E27FC236}">
                <a16:creationId xmlns:a16="http://schemas.microsoft.com/office/drawing/2014/main" id="{1234E14F-CF60-4922-91D0-6680402B09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599" y="684000"/>
            <a:ext cx="10484905" cy="7848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de-DE" sz="22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Topic: Spill micro-structure dependence for knock-out extraction </a:t>
            </a:r>
          </a:p>
          <a:p>
            <a:pPr lvl="0">
              <a:spcBef>
                <a:spcPts val="600"/>
              </a:spcBef>
            </a:pPr>
            <a:r>
              <a:rPr lang="en-GB" altLang="de-DE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GSI with contributions by HIT, CERN and </a:t>
            </a:r>
            <a:r>
              <a:rPr lang="en-GB" altLang="de-DE" b="1" dirty="0" err="1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MedAustron</a:t>
            </a:r>
            <a:endParaRPr lang="en-GB" altLang="de-DE" b="1" dirty="0">
              <a:solidFill>
                <a:srgbClr val="D6009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A4584190-38B8-4A7B-BBF5-3207828DD3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006" y="1446262"/>
            <a:ext cx="1161563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Systematic for excitation types: Tests at COSY (FZ-</a:t>
            </a:r>
            <a:r>
              <a:rPr lang="en-US" b="1" dirty="0" err="1">
                <a:solidFill>
                  <a:srgbClr val="0000FF"/>
                </a:solidFill>
                <a:latin typeface="Calibri" panose="020F0502020204030204" pitchFamily="34" charset="0"/>
              </a:rPr>
              <a:t>Jülich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) 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  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Significant influence </a:t>
            </a:r>
            <a:r>
              <a:rPr lang="en-US" b="1" u="sng" dirty="0">
                <a:solidFill>
                  <a:srgbClr val="0000FF"/>
                </a:solidFill>
                <a:latin typeface="Calibri" panose="020F0502020204030204" pitchFamily="34" charset="0"/>
              </a:rPr>
              <a:t>systematically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 investigated</a:t>
            </a:r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D2B6BA02-A9E5-4820-B4EE-A45FC87493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32304" y="5979785"/>
            <a:ext cx="2827726" cy="52322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P. </a:t>
            </a:r>
            <a:r>
              <a:rPr lang="en-US" altLang="de-DE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Niedermayer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, R. Singh., </a:t>
            </a:r>
          </a:p>
          <a:p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Scientific reports, under review </a:t>
            </a:r>
          </a:p>
        </p:txBody>
      </p: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4D8C866D-52B3-4CEF-85DF-5A06F0336CE3}"/>
              </a:ext>
            </a:extLst>
          </p:cNvPr>
          <p:cNvCxnSpPr>
            <a:cxnSpLocks/>
          </p:cNvCxnSpPr>
          <p:nvPr/>
        </p:nvCxnSpPr>
        <p:spPr>
          <a:xfrm>
            <a:off x="2279576" y="3573016"/>
            <a:ext cx="4104456" cy="0"/>
          </a:xfrm>
          <a:prstGeom prst="straightConnector1">
            <a:avLst/>
          </a:prstGeom>
          <a:ln w="31750">
            <a:solidFill>
              <a:srgbClr val="FF99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684E58BF-5760-4FDC-836C-A6E8148EAFA8}"/>
              </a:ext>
            </a:extLst>
          </p:cNvPr>
          <p:cNvCxnSpPr>
            <a:cxnSpLocks/>
          </p:cNvCxnSpPr>
          <p:nvPr/>
        </p:nvCxnSpPr>
        <p:spPr>
          <a:xfrm>
            <a:off x="3287688" y="3797208"/>
            <a:ext cx="3096344" cy="0"/>
          </a:xfrm>
          <a:prstGeom prst="straightConnector1">
            <a:avLst/>
          </a:prstGeom>
          <a:ln w="31750">
            <a:solidFill>
              <a:srgbClr val="3366FF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6">
            <a:extLst>
              <a:ext uri="{FF2B5EF4-FFF2-40B4-BE49-F238E27FC236}">
                <a16:creationId xmlns:a16="http://schemas.microsoft.com/office/drawing/2014/main" id="{CABECB72-8016-4538-BC98-2FF7781F12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9796" y="2609374"/>
            <a:ext cx="2029929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Noise at baseband</a:t>
            </a:r>
          </a:p>
        </p:txBody>
      </p:sp>
      <p:sp>
        <p:nvSpPr>
          <p:cNvPr id="22" name="Rectangle 6">
            <a:extLst>
              <a:ext uri="{FF2B5EF4-FFF2-40B4-BE49-F238E27FC236}">
                <a16:creationId xmlns:a16="http://schemas.microsoft.com/office/drawing/2014/main" id="{822C714A-637A-4D11-9112-FBA59DDE12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4096" y="3172326"/>
            <a:ext cx="1803429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b="1" dirty="0">
                <a:solidFill>
                  <a:srgbClr val="FF9900"/>
                </a:solidFill>
                <a:latin typeface="Calibri" panose="020F0502020204030204" pitchFamily="34" charset="0"/>
              </a:rPr>
              <a:t>Noise at 3 bands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D199B91E-4A92-4F91-9703-2914D5D237F1}"/>
              </a:ext>
            </a:extLst>
          </p:cNvPr>
          <p:cNvCxnSpPr>
            <a:cxnSpLocks/>
          </p:cNvCxnSpPr>
          <p:nvPr/>
        </p:nvCxnSpPr>
        <p:spPr>
          <a:xfrm>
            <a:off x="2206072" y="2780928"/>
            <a:ext cx="4177960" cy="576064"/>
          </a:xfrm>
          <a:prstGeom prst="straightConnector1">
            <a:avLst/>
          </a:prstGeom>
          <a:ln w="31750">
            <a:solidFill>
              <a:schemeClr val="tx1">
                <a:lumMod val="50000"/>
                <a:lumOff val="5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6">
            <a:extLst>
              <a:ext uri="{FF2B5EF4-FFF2-40B4-BE49-F238E27FC236}">
                <a16:creationId xmlns:a16="http://schemas.microsoft.com/office/drawing/2014/main" id="{5C693CE1-B34E-4A64-9FD2-5921A15E05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4760" y="3986510"/>
            <a:ext cx="478168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b="1" dirty="0">
                <a:solidFill>
                  <a:srgbClr val="3366FF"/>
                </a:solidFill>
                <a:latin typeface="Calibri" panose="020F0502020204030204" pitchFamily="34" charset="0"/>
              </a:rPr>
              <a:t>Noise at baseband plus sine at two harmonics </a:t>
            </a:r>
          </a:p>
        </p:txBody>
      </p:sp>
    </p:spTree>
    <p:extLst>
      <p:ext uri="{BB962C8B-B14F-4D97-AF65-F5344CB8AC3E}">
        <p14:creationId xmlns:p14="http://schemas.microsoft.com/office/powerpoint/2010/main" val="14513772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>
            <a:extLst>
              <a:ext uri="{FF2B5EF4-FFF2-40B4-BE49-F238E27FC236}">
                <a16:creationId xmlns:a16="http://schemas.microsoft.com/office/drawing/2014/main" id="{A95E8755-4AB3-4484-91FF-0C733F4DCD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9054" b="24087"/>
          <a:stretch/>
        </p:blipFill>
        <p:spPr>
          <a:xfrm>
            <a:off x="-69891" y="1950305"/>
            <a:ext cx="5457416" cy="2911473"/>
          </a:xfrm>
          <a:prstGeom prst="rect">
            <a:avLst/>
          </a:prstGeom>
        </p:spPr>
      </p:pic>
      <p:sp>
        <p:nvSpPr>
          <p:cNvPr id="63" name="Text Box 2"/>
          <p:cNvSpPr txBox="1">
            <a:spLocks noChangeArrowheads="1"/>
          </p:cNvSpPr>
          <p:nvPr/>
        </p:nvSpPr>
        <p:spPr bwMode="auto">
          <a:xfrm>
            <a:off x="180000" y="180000"/>
            <a:ext cx="11480030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Experiment: Investigation of Extraction Signal Type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510D3C4-D33F-45BD-8D22-53E4865CC1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1875" y="2104904"/>
            <a:ext cx="5716935" cy="1917988"/>
          </a:xfrm>
          <a:prstGeom prst="rect">
            <a:avLst/>
          </a:prstGeom>
        </p:spPr>
      </p:pic>
      <p:sp>
        <p:nvSpPr>
          <p:cNvPr id="8" name="Rectangle 4">
            <a:extLst>
              <a:ext uri="{FF2B5EF4-FFF2-40B4-BE49-F238E27FC236}">
                <a16:creationId xmlns:a16="http://schemas.microsoft.com/office/drawing/2014/main" id="{1234E14F-CF60-4922-91D0-6680402B09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599" y="684000"/>
            <a:ext cx="10484905" cy="7848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de-DE" sz="22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Topic: Spill micro-structure dependence for knock-out extraction </a:t>
            </a:r>
          </a:p>
          <a:p>
            <a:pPr lvl="0">
              <a:spcBef>
                <a:spcPts val="600"/>
              </a:spcBef>
            </a:pPr>
            <a:r>
              <a:rPr lang="en-GB" altLang="de-DE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GSI with contributions by HIT, CERN and </a:t>
            </a:r>
            <a:r>
              <a:rPr lang="en-GB" altLang="de-DE" b="1" dirty="0" err="1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MedAustron</a:t>
            </a:r>
            <a:endParaRPr lang="en-GB" altLang="de-DE" b="1" dirty="0">
              <a:solidFill>
                <a:srgbClr val="D6009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D2B6BA02-A9E5-4820-B4EE-A45FC87493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32304" y="5979785"/>
            <a:ext cx="2827726" cy="52322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P. </a:t>
            </a:r>
            <a:r>
              <a:rPr lang="en-US" altLang="de-DE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Niedermayer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, R. Singh., </a:t>
            </a:r>
          </a:p>
          <a:p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Scientific reports, under review </a:t>
            </a:r>
          </a:p>
        </p:txBody>
      </p: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4D8C866D-52B3-4CEF-85DF-5A06F0336CE3}"/>
              </a:ext>
            </a:extLst>
          </p:cNvPr>
          <p:cNvCxnSpPr>
            <a:cxnSpLocks/>
          </p:cNvCxnSpPr>
          <p:nvPr/>
        </p:nvCxnSpPr>
        <p:spPr>
          <a:xfrm flipV="1">
            <a:off x="3431704" y="3573016"/>
            <a:ext cx="2952328" cy="187810"/>
          </a:xfrm>
          <a:prstGeom prst="straightConnector1">
            <a:avLst/>
          </a:prstGeom>
          <a:ln w="31750">
            <a:solidFill>
              <a:srgbClr val="FF99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684E58BF-5760-4FDC-836C-A6E8148EAFA8}"/>
              </a:ext>
            </a:extLst>
          </p:cNvPr>
          <p:cNvCxnSpPr>
            <a:cxnSpLocks/>
          </p:cNvCxnSpPr>
          <p:nvPr/>
        </p:nvCxnSpPr>
        <p:spPr>
          <a:xfrm flipV="1">
            <a:off x="3791744" y="3797208"/>
            <a:ext cx="2592288" cy="189302"/>
          </a:xfrm>
          <a:prstGeom prst="straightConnector1">
            <a:avLst/>
          </a:prstGeom>
          <a:ln w="31750">
            <a:solidFill>
              <a:srgbClr val="3366FF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6">
            <a:extLst>
              <a:ext uri="{FF2B5EF4-FFF2-40B4-BE49-F238E27FC236}">
                <a16:creationId xmlns:a16="http://schemas.microsoft.com/office/drawing/2014/main" id="{CABECB72-8016-4538-BC98-2FF7781F12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9796" y="2609374"/>
            <a:ext cx="2029929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Noise at baseband</a:t>
            </a:r>
          </a:p>
        </p:txBody>
      </p:sp>
      <p:sp>
        <p:nvSpPr>
          <p:cNvPr id="22" name="Rectangle 6">
            <a:extLst>
              <a:ext uri="{FF2B5EF4-FFF2-40B4-BE49-F238E27FC236}">
                <a16:creationId xmlns:a16="http://schemas.microsoft.com/office/drawing/2014/main" id="{822C714A-637A-4D11-9112-FBA59DDE12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4096" y="3172326"/>
            <a:ext cx="1803429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b="1" dirty="0">
                <a:solidFill>
                  <a:srgbClr val="FF9900"/>
                </a:solidFill>
                <a:latin typeface="Calibri" panose="020F0502020204030204" pitchFamily="34" charset="0"/>
              </a:rPr>
              <a:t>Noise at 3 bands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D199B91E-4A92-4F91-9703-2914D5D237F1}"/>
              </a:ext>
            </a:extLst>
          </p:cNvPr>
          <p:cNvCxnSpPr>
            <a:cxnSpLocks/>
          </p:cNvCxnSpPr>
          <p:nvPr/>
        </p:nvCxnSpPr>
        <p:spPr>
          <a:xfrm>
            <a:off x="2639616" y="2690851"/>
            <a:ext cx="3744416" cy="666141"/>
          </a:xfrm>
          <a:prstGeom prst="straightConnector1">
            <a:avLst/>
          </a:prstGeom>
          <a:ln w="31750">
            <a:solidFill>
              <a:schemeClr val="tx1">
                <a:lumMod val="50000"/>
                <a:lumOff val="5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6">
            <a:extLst>
              <a:ext uri="{FF2B5EF4-FFF2-40B4-BE49-F238E27FC236}">
                <a16:creationId xmlns:a16="http://schemas.microsoft.com/office/drawing/2014/main" id="{5C693CE1-B34E-4A64-9FD2-5921A15E05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4760" y="3986510"/>
            <a:ext cx="478168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b="1" dirty="0">
                <a:solidFill>
                  <a:srgbClr val="3366FF"/>
                </a:solidFill>
                <a:latin typeface="Calibri" panose="020F0502020204030204" pitchFamily="34" charset="0"/>
              </a:rPr>
              <a:t>Noise at baseband plus sine at two harmonics </a:t>
            </a:r>
          </a:p>
        </p:txBody>
      </p:sp>
      <p:sp>
        <p:nvSpPr>
          <p:cNvPr id="20" name="Rectangle 6">
            <a:extLst>
              <a:ext uri="{FF2B5EF4-FFF2-40B4-BE49-F238E27FC236}">
                <a16:creationId xmlns:a16="http://schemas.microsoft.com/office/drawing/2014/main" id="{457A6FA1-61C8-42BB-A980-B60EB412DB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368" y="4773762"/>
            <a:ext cx="1935962" cy="7232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</a:rPr>
              <a:t>Large fluctuation,</a:t>
            </a:r>
          </a:p>
          <a:p>
            <a:pPr lvl="0">
              <a:spcBef>
                <a:spcPts val="600"/>
              </a:spcBef>
            </a:pP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</a:rPr>
              <a:t>‘bad spill’ </a:t>
            </a:r>
          </a:p>
        </p:txBody>
      </p:sp>
      <p:sp>
        <p:nvSpPr>
          <p:cNvPr id="24" name="Rectangle 6">
            <a:extLst>
              <a:ext uri="{FF2B5EF4-FFF2-40B4-BE49-F238E27FC236}">
                <a16:creationId xmlns:a16="http://schemas.microsoft.com/office/drawing/2014/main" id="{DAE19258-EAD5-44DE-8670-95DAC3F0BB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2860" y="4764611"/>
            <a:ext cx="1935962" cy="7232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b="1" dirty="0">
                <a:solidFill>
                  <a:srgbClr val="008000"/>
                </a:solidFill>
                <a:latin typeface="Calibri" panose="020F0502020204030204" pitchFamily="34" charset="0"/>
              </a:rPr>
              <a:t>small fluctuation,</a:t>
            </a:r>
          </a:p>
          <a:p>
            <a:pPr lvl="0">
              <a:spcBef>
                <a:spcPts val="600"/>
              </a:spcBef>
            </a:pPr>
            <a:r>
              <a:rPr lang="en-US" b="1" dirty="0">
                <a:solidFill>
                  <a:srgbClr val="008000"/>
                </a:solidFill>
                <a:latin typeface="Calibri" panose="020F0502020204030204" pitchFamily="34" charset="0"/>
              </a:rPr>
              <a:t>‘good spill’ </a:t>
            </a:r>
          </a:p>
        </p:txBody>
      </p:sp>
      <p:sp>
        <p:nvSpPr>
          <p:cNvPr id="31" name="Rectangle 6">
            <a:extLst>
              <a:ext uri="{FF2B5EF4-FFF2-40B4-BE49-F238E27FC236}">
                <a16:creationId xmlns:a16="http://schemas.microsoft.com/office/drawing/2014/main" id="{EF6C7150-E5E8-4728-880A-3F3A8D62D7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006" y="1446262"/>
            <a:ext cx="1161563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Systematic for excitation types: Tests at COSY (FZ-</a:t>
            </a:r>
            <a:r>
              <a:rPr lang="en-US" b="1" dirty="0" err="1">
                <a:solidFill>
                  <a:srgbClr val="0000FF"/>
                </a:solidFill>
                <a:latin typeface="Calibri" panose="020F0502020204030204" pitchFamily="34" charset="0"/>
              </a:rPr>
              <a:t>Jülich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) 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  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Significant influence </a:t>
            </a:r>
            <a:r>
              <a:rPr lang="en-US" b="1" u="sng" dirty="0">
                <a:solidFill>
                  <a:srgbClr val="0000FF"/>
                </a:solidFill>
                <a:latin typeface="Calibri" panose="020F0502020204030204" pitchFamily="34" charset="0"/>
              </a:rPr>
              <a:t>systematically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 investigated</a:t>
            </a:r>
          </a:p>
        </p:txBody>
      </p:sp>
      <p:sp>
        <p:nvSpPr>
          <p:cNvPr id="32" name="Rectangle 6">
            <a:extLst>
              <a:ext uri="{FF2B5EF4-FFF2-40B4-BE49-F238E27FC236}">
                <a16:creationId xmlns:a16="http://schemas.microsoft.com/office/drawing/2014/main" id="{6F2D3601-BA54-4024-B4D3-6E793D9907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514" y="5639878"/>
            <a:ext cx="626128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sz="2000" b="1" dirty="0">
                <a:solidFill>
                  <a:srgbClr val="D60093"/>
                </a:solidFill>
                <a:latin typeface="Calibri" panose="020F0502020204030204" pitchFamily="34" charset="0"/>
              </a:rPr>
              <a:t>Such systematic comparison performed for the first time!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6">
                <a:extLst>
                  <a:ext uri="{FF2B5EF4-FFF2-40B4-BE49-F238E27FC236}">
                    <a16:creationId xmlns:a16="http://schemas.microsoft.com/office/drawing/2014/main" id="{4116C24E-88A8-48D9-9692-738B38894B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70541" y="4264616"/>
                <a:ext cx="4947232" cy="17415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lvl="0">
                  <a:spcBef>
                    <a:spcPts val="600"/>
                  </a:spcBef>
                </a:pPr>
                <a:r>
                  <a:rPr lang="en-US" dirty="0">
                    <a:latin typeface="Calibri" panose="020F0502020204030204" pitchFamily="34" charset="0"/>
                  </a:rPr>
                  <a:t>Spill characterization via statistical moments:</a:t>
                </a:r>
              </a:p>
              <a:p>
                <a:pPr marL="285750" lvl="0" indent="-285750">
                  <a:spcBef>
                    <a:spcPts val="600"/>
                  </a:spcBef>
                  <a:buFont typeface="Wingdings" panose="05000000000000000000" pitchFamily="2" charset="2"/>
                  <a:buChar char="Ø"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Coefficient of variance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2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de-DE" sz="22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de-DE" sz="2200" b="0" i="1" smtClean="0">
                        <a:latin typeface="Cambria Math" panose="02040503050406030204" pitchFamily="18" charset="0"/>
                      </a:rPr>
                      <m:t>= </m:t>
                    </m:r>
                    <m:box>
                      <m:boxPr>
                        <m:ctrlPr>
                          <a:rPr lang="de-DE" sz="2200" b="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de-DE" sz="22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num>
                          <m:den>
                            <m:r>
                              <a:rPr lang="de-DE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den>
                        </m:f>
                      </m:e>
                    </m:box>
                    <m:r>
                      <a:rPr lang="de-DE" sz="2200" b="0" i="1" smtClean="0">
                        <a:latin typeface="Cambria Math" panose="02040503050406030204" pitchFamily="18" charset="0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de-DE" sz="22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box>
                          <m:boxPr>
                            <m:ctrlPr>
                              <a:rPr lang="de-DE" sz="2200" b="0" i="1" smtClean="0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de-DE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sz="2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de-DE" sz="22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de-DE" sz="2200" b="0" i="1" smtClean="0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e>
                                      <m:sup>
                                        <m:r>
                                          <a:rPr lang="de-DE" sz="22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d>
                              </m:num>
                              <m:den>
                                <m:sSup>
                                  <m:sSupPr>
                                    <m:ctrlPr>
                                      <a:rPr lang="de-DE" sz="2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begChr m:val="⟨"/>
                                        <m:endChr m:val="⟩"/>
                                        <m:ctrlPr>
                                          <a:rPr lang="de-DE" sz="22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de-DE" sz="2200" b="0" i="1" smtClean="0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de-DE" sz="22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  <m:r>
                              <a:rPr lang="de-DE" sz="2200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box>
                      </m:e>
                    </m:rad>
                  </m:oMath>
                </a14:m>
                <a:endParaRPr lang="en-US" sz="2200" dirty="0">
                  <a:latin typeface="Calibri" panose="020F0502020204030204" pitchFamily="34" charset="0"/>
                </a:endParaRPr>
              </a:p>
              <a:p>
                <a:pPr marL="285750" lvl="0" indent="-285750">
                  <a:spcBef>
                    <a:spcPts val="600"/>
                  </a:spcBef>
                  <a:buFont typeface="Wingdings" panose="05000000000000000000" pitchFamily="2" charset="2"/>
                  <a:buChar char="Ø"/>
                </a:pPr>
                <a:r>
                  <a:rPr lang="en-US" dirty="0">
                    <a:latin typeface="Calibri" panose="020F0502020204030204" pitchFamily="34" charset="0"/>
                  </a:rPr>
                  <a:t>Spill duty factor </a:t>
                </a:r>
                <a14:m>
                  <m:oMath xmlns:m="http://schemas.openxmlformats.org/officeDocument/2006/math">
                    <m:r>
                      <a:rPr lang="de-DE" sz="2200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de-DE" sz="2200" b="0" i="1" smtClean="0">
                        <a:latin typeface="Cambria Math" panose="02040503050406030204" pitchFamily="18" charset="0"/>
                      </a:rPr>
                      <m:t>= </m:t>
                    </m:r>
                    <m:box>
                      <m:boxPr>
                        <m:ctrlPr>
                          <a:rPr lang="de-DE" sz="2200" b="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de-DE" sz="22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de-DE" sz="22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sz="22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sz="2200" i="1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de-DE" sz="22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d>
                              <m:dPr>
                                <m:begChr m:val="⟨"/>
                                <m:endChr m:val="⟩"/>
                                <m:ctrlPr>
                                  <a:rPr lang="de-DE" sz="22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de-DE" sz="2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2200" i="1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p>
                                    <m:r>
                                      <a:rPr lang="de-DE" sz="22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</m:den>
                        </m:f>
                      </m:e>
                    </m:box>
                    <m:r>
                      <a:rPr lang="de-DE" sz="2200" b="0" i="1" smtClean="0">
                        <a:latin typeface="Cambria Math" panose="02040503050406030204" pitchFamily="18" charset="0"/>
                      </a:rPr>
                      <m:t>= </m:t>
                    </m:r>
                    <m:box>
                      <m:boxPr>
                        <m:ctrlPr>
                          <a:rPr lang="de-DE" sz="2200" b="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de-DE" sz="22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sz="22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de-DE" sz="2200" b="0" i="1" smtClean="0">
                                <a:latin typeface="Cambria Math" panose="02040503050406030204" pitchFamily="18" charset="0"/>
                              </a:rPr>
                              <m:t>1+</m:t>
                            </m:r>
                            <m:sSubSup>
                              <m:sSubSupPr>
                                <m:ctrlPr>
                                  <a:rPr lang="de-DE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de-DE" sz="2200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de-DE" sz="2200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sub>
                              <m:sup>
                                <m:r>
                                  <a:rPr lang="de-DE" sz="22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</m:e>
                    </m:box>
                  </m:oMath>
                </a14:m>
                <a:endParaRPr lang="en-US" sz="2200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3" name="Rectangle 6">
                <a:extLst>
                  <a:ext uri="{FF2B5EF4-FFF2-40B4-BE49-F238E27FC236}">
                    <a16:creationId xmlns:a16="http://schemas.microsoft.com/office/drawing/2014/main" id="{4116C24E-88A8-48D9-9692-738B38894BA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70541" y="4264616"/>
                <a:ext cx="4947232" cy="1741567"/>
              </a:xfrm>
              <a:prstGeom prst="rect">
                <a:avLst/>
              </a:prstGeom>
              <a:blipFill>
                <a:blip r:embed="rId4"/>
                <a:stretch>
                  <a:fillRect l="-985" t="-210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Pfeil: nach rechts 1">
            <a:extLst>
              <a:ext uri="{FF2B5EF4-FFF2-40B4-BE49-F238E27FC236}">
                <a16:creationId xmlns:a16="http://schemas.microsoft.com/office/drawing/2014/main" id="{B99DB404-1C4D-4FCB-83CC-E7FAD34376A8}"/>
              </a:ext>
            </a:extLst>
          </p:cNvPr>
          <p:cNvSpPr/>
          <p:nvPr/>
        </p:nvSpPr>
        <p:spPr>
          <a:xfrm>
            <a:off x="2327295" y="5058330"/>
            <a:ext cx="1584176" cy="192498"/>
          </a:xfrm>
          <a:prstGeom prst="rightArrow">
            <a:avLst/>
          </a:prstGeom>
          <a:gradFill flip="none" rotWithShape="1">
            <a:gsLst>
              <a:gs pos="0">
                <a:srgbClr val="C00000"/>
              </a:gs>
              <a:gs pos="100000">
                <a:srgbClr val="008000"/>
              </a:gs>
            </a:gsLst>
            <a:lin ang="0" scaled="1"/>
            <a:tileRect/>
          </a:gra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8775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>
            <a:extLst>
              <a:ext uri="{FF2B5EF4-FFF2-40B4-BE49-F238E27FC236}">
                <a16:creationId xmlns:a16="http://schemas.microsoft.com/office/drawing/2014/main" id="{A95E8755-4AB3-4484-91FF-0C733F4DCD9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32" r="49054" b="24087"/>
          <a:stretch/>
        </p:blipFill>
        <p:spPr>
          <a:xfrm>
            <a:off x="179999" y="1950305"/>
            <a:ext cx="5207525" cy="2911473"/>
          </a:xfrm>
          <a:prstGeom prst="rect">
            <a:avLst/>
          </a:prstGeom>
        </p:spPr>
      </p:pic>
      <p:sp>
        <p:nvSpPr>
          <p:cNvPr id="8" name="Rectangle 4">
            <a:extLst>
              <a:ext uri="{FF2B5EF4-FFF2-40B4-BE49-F238E27FC236}">
                <a16:creationId xmlns:a16="http://schemas.microsoft.com/office/drawing/2014/main" id="{1234E14F-CF60-4922-91D0-6680402B09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599" y="684000"/>
            <a:ext cx="10484905" cy="7848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de-DE" sz="22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Topic: Spill micro-structure dependence for knock-out extraction </a:t>
            </a:r>
          </a:p>
          <a:p>
            <a:pPr lvl="0">
              <a:spcBef>
                <a:spcPts val="600"/>
              </a:spcBef>
            </a:pPr>
            <a:r>
              <a:rPr lang="en-GB" altLang="de-DE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GSI with contributions by HIT, CERN and </a:t>
            </a:r>
            <a:r>
              <a:rPr lang="en-GB" altLang="de-DE" b="1" dirty="0" err="1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MedAustron</a:t>
            </a:r>
            <a:endParaRPr lang="en-GB" altLang="de-DE" b="1" dirty="0">
              <a:solidFill>
                <a:srgbClr val="D6009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D2B6BA02-A9E5-4820-B4EE-A45FC87493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32304" y="5979785"/>
            <a:ext cx="2827726" cy="52322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P. </a:t>
            </a:r>
            <a:r>
              <a:rPr lang="en-US" altLang="de-DE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Niedermayer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, R. Singh., </a:t>
            </a:r>
          </a:p>
          <a:p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Scientific reports, under review </a:t>
            </a:r>
          </a:p>
        </p:txBody>
      </p: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4D8C866D-52B3-4CEF-85DF-5A06F0336CE3}"/>
              </a:ext>
            </a:extLst>
          </p:cNvPr>
          <p:cNvCxnSpPr>
            <a:cxnSpLocks/>
          </p:cNvCxnSpPr>
          <p:nvPr/>
        </p:nvCxnSpPr>
        <p:spPr>
          <a:xfrm>
            <a:off x="3431704" y="3760826"/>
            <a:ext cx="3094377" cy="20532"/>
          </a:xfrm>
          <a:prstGeom prst="straightConnector1">
            <a:avLst/>
          </a:prstGeom>
          <a:ln w="31750">
            <a:solidFill>
              <a:srgbClr val="FF99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684E58BF-5760-4FDC-836C-A6E8148EAFA8}"/>
              </a:ext>
            </a:extLst>
          </p:cNvPr>
          <p:cNvCxnSpPr>
            <a:cxnSpLocks/>
          </p:cNvCxnSpPr>
          <p:nvPr/>
        </p:nvCxnSpPr>
        <p:spPr>
          <a:xfrm>
            <a:off x="3791744" y="3986510"/>
            <a:ext cx="2734337" cy="0"/>
          </a:xfrm>
          <a:prstGeom prst="straightConnector1">
            <a:avLst/>
          </a:prstGeom>
          <a:ln w="31750">
            <a:solidFill>
              <a:srgbClr val="3366FF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6">
            <a:extLst>
              <a:ext uri="{FF2B5EF4-FFF2-40B4-BE49-F238E27FC236}">
                <a16:creationId xmlns:a16="http://schemas.microsoft.com/office/drawing/2014/main" id="{CABECB72-8016-4538-BC98-2FF7781F12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9796" y="2609374"/>
            <a:ext cx="2029929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Noise at baseband</a:t>
            </a:r>
          </a:p>
        </p:txBody>
      </p:sp>
      <p:sp>
        <p:nvSpPr>
          <p:cNvPr id="22" name="Rectangle 6">
            <a:extLst>
              <a:ext uri="{FF2B5EF4-FFF2-40B4-BE49-F238E27FC236}">
                <a16:creationId xmlns:a16="http://schemas.microsoft.com/office/drawing/2014/main" id="{822C714A-637A-4D11-9112-FBA59DDE12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4096" y="3172326"/>
            <a:ext cx="1803429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b="1" dirty="0">
                <a:solidFill>
                  <a:srgbClr val="FF9900"/>
                </a:solidFill>
                <a:latin typeface="Calibri" panose="020F0502020204030204" pitchFamily="34" charset="0"/>
              </a:rPr>
              <a:t>Noise at 3 bands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D199B91E-4A92-4F91-9703-2914D5D237F1}"/>
              </a:ext>
            </a:extLst>
          </p:cNvPr>
          <p:cNvCxnSpPr>
            <a:cxnSpLocks/>
          </p:cNvCxnSpPr>
          <p:nvPr/>
        </p:nvCxnSpPr>
        <p:spPr>
          <a:xfrm flipV="1">
            <a:off x="2639616" y="2546218"/>
            <a:ext cx="3886465" cy="144633"/>
          </a:xfrm>
          <a:prstGeom prst="straightConnector1">
            <a:avLst/>
          </a:prstGeom>
          <a:ln w="31750">
            <a:solidFill>
              <a:schemeClr val="tx1">
                <a:lumMod val="50000"/>
                <a:lumOff val="5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6">
            <a:extLst>
              <a:ext uri="{FF2B5EF4-FFF2-40B4-BE49-F238E27FC236}">
                <a16:creationId xmlns:a16="http://schemas.microsoft.com/office/drawing/2014/main" id="{5C693CE1-B34E-4A64-9FD2-5921A15E05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8912" y="4190895"/>
            <a:ext cx="4781680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srgbClr val="3366FF"/>
                </a:solidFill>
                <a:latin typeface="Calibri" panose="020F0502020204030204" pitchFamily="34" charset="0"/>
              </a:rPr>
              <a:t>Noise at baseband plus </a:t>
            </a:r>
          </a:p>
          <a:p>
            <a:pPr lvl="0"/>
            <a:r>
              <a:rPr lang="en-US" b="1" dirty="0">
                <a:solidFill>
                  <a:srgbClr val="3366FF"/>
                </a:solidFill>
                <a:latin typeface="Calibri" panose="020F0502020204030204" pitchFamily="34" charset="0"/>
              </a:rPr>
              <a:t>sine at two harmonics </a:t>
            </a:r>
          </a:p>
        </p:txBody>
      </p:sp>
      <p:sp>
        <p:nvSpPr>
          <p:cNvPr id="20" name="Rectangle 6">
            <a:extLst>
              <a:ext uri="{FF2B5EF4-FFF2-40B4-BE49-F238E27FC236}">
                <a16:creationId xmlns:a16="http://schemas.microsoft.com/office/drawing/2014/main" id="{457A6FA1-61C8-42BB-A980-B60EB412DB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368" y="4773762"/>
            <a:ext cx="1935962" cy="7232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</a:rPr>
              <a:t>Large fluctuation,</a:t>
            </a:r>
          </a:p>
          <a:p>
            <a:pPr lvl="0">
              <a:spcBef>
                <a:spcPts val="600"/>
              </a:spcBef>
            </a:pP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</a:rPr>
              <a:t>‘bad spill’ </a:t>
            </a:r>
          </a:p>
        </p:txBody>
      </p:sp>
      <p:sp>
        <p:nvSpPr>
          <p:cNvPr id="24" name="Rectangle 6">
            <a:extLst>
              <a:ext uri="{FF2B5EF4-FFF2-40B4-BE49-F238E27FC236}">
                <a16:creationId xmlns:a16="http://schemas.microsoft.com/office/drawing/2014/main" id="{DAE19258-EAD5-44DE-8670-95DAC3F0BB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2860" y="4764611"/>
            <a:ext cx="1935962" cy="7232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b="1" dirty="0">
                <a:solidFill>
                  <a:srgbClr val="008000"/>
                </a:solidFill>
                <a:latin typeface="Calibri" panose="020F0502020204030204" pitchFamily="34" charset="0"/>
              </a:rPr>
              <a:t>small fluctuation,</a:t>
            </a:r>
          </a:p>
          <a:p>
            <a:pPr lvl="0">
              <a:spcBef>
                <a:spcPts val="600"/>
              </a:spcBef>
            </a:pPr>
            <a:r>
              <a:rPr lang="en-US" b="1" dirty="0">
                <a:solidFill>
                  <a:srgbClr val="008000"/>
                </a:solidFill>
                <a:latin typeface="Calibri" panose="020F0502020204030204" pitchFamily="34" charset="0"/>
              </a:rPr>
              <a:t>‘good spill’ </a:t>
            </a:r>
          </a:p>
        </p:txBody>
      </p:sp>
      <p:sp>
        <p:nvSpPr>
          <p:cNvPr id="30" name="Rectangle 6">
            <a:extLst>
              <a:ext uri="{FF2B5EF4-FFF2-40B4-BE49-F238E27FC236}">
                <a16:creationId xmlns:a16="http://schemas.microsoft.com/office/drawing/2014/main" id="{5D26DCE7-4AF5-45FB-9494-B5B7ACB746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514" y="5639878"/>
            <a:ext cx="668046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sz="2000" b="1" dirty="0">
                <a:solidFill>
                  <a:srgbClr val="D60093"/>
                </a:solidFill>
                <a:latin typeface="Calibri" panose="020F0502020204030204" pitchFamily="34" charset="0"/>
              </a:rPr>
              <a:t>Such systematic comparison performed for the first time!</a:t>
            </a:r>
          </a:p>
        </p:txBody>
      </p:sp>
      <p:sp>
        <p:nvSpPr>
          <p:cNvPr id="31" name="Rectangle 6">
            <a:extLst>
              <a:ext uri="{FF2B5EF4-FFF2-40B4-BE49-F238E27FC236}">
                <a16:creationId xmlns:a16="http://schemas.microsoft.com/office/drawing/2014/main" id="{EF6C7150-E5E8-4728-880A-3F3A8D62D7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006" y="1446262"/>
            <a:ext cx="1161563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Systematic for excitation types: Tests at COSY (FZ-</a:t>
            </a:r>
            <a:r>
              <a:rPr lang="en-US" b="1" dirty="0" err="1">
                <a:solidFill>
                  <a:srgbClr val="0000FF"/>
                </a:solidFill>
                <a:latin typeface="Calibri" panose="020F0502020204030204" pitchFamily="34" charset="0"/>
              </a:rPr>
              <a:t>Jülich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) 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  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Significant influence </a:t>
            </a:r>
            <a:r>
              <a:rPr lang="en-US" b="1" u="sng" dirty="0">
                <a:solidFill>
                  <a:srgbClr val="0000FF"/>
                </a:solidFill>
                <a:latin typeface="Calibri" panose="020F0502020204030204" pitchFamily="34" charset="0"/>
              </a:rPr>
              <a:t>systematically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 investigated</a:t>
            </a: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3539FDF9-261C-428B-B878-AA03723477E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43768" y="1948023"/>
            <a:ext cx="5159025" cy="2847514"/>
          </a:xfrm>
          <a:prstGeom prst="rect">
            <a:avLst/>
          </a:prstGeom>
        </p:spPr>
      </p:pic>
      <p:sp>
        <p:nvSpPr>
          <p:cNvPr id="26" name="Rectangle 6">
            <a:extLst>
              <a:ext uri="{FF2B5EF4-FFF2-40B4-BE49-F238E27FC236}">
                <a16:creationId xmlns:a16="http://schemas.microsoft.com/office/drawing/2014/main" id="{D8166A90-DF02-419E-8BA5-43D1326EB5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8822" y="4686907"/>
            <a:ext cx="6414702" cy="1000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>
              <a:spcBef>
                <a:spcPts val="300"/>
              </a:spcBef>
            </a:pP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</a:rPr>
              <a:t>However: </a:t>
            </a:r>
            <a:r>
              <a:rPr lang="en-US" b="1" dirty="0">
                <a:latin typeface="Calibri" panose="020F0502020204030204" pitchFamily="34" charset="0"/>
              </a:rPr>
              <a:t>Different rf excitation power required</a:t>
            </a:r>
          </a:p>
          <a:p>
            <a:pPr marL="285750" lvl="0" indent="-285750">
              <a:spcBef>
                <a:spcPts val="300"/>
              </a:spcBef>
              <a:buFont typeface="Symbol" panose="05050102010706020507" pitchFamily="18" charset="2"/>
              <a:buChar char="Þ"/>
            </a:pPr>
            <a:r>
              <a:rPr lang="en-US" b="1" dirty="0">
                <a:latin typeface="Calibri" panose="020F0502020204030204" pitchFamily="34" charset="0"/>
                <a:sym typeface="Symbol" panose="05050102010706020507" pitchFamily="18" charset="2"/>
              </a:rPr>
              <a:t>Noise++ is good compromise </a:t>
            </a:r>
          </a:p>
          <a:p>
            <a:pPr marL="285750" lvl="0" indent="-285750">
              <a:spcBef>
                <a:spcPts val="300"/>
              </a:spcBef>
              <a:buFont typeface="Symbol" panose="05050102010706020507" pitchFamily="18" charset="2"/>
              <a:buChar char="Þ"/>
            </a:pPr>
            <a:r>
              <a:rPr lang="en-US" b="1" dirty="0">
                <a:latin typeface="Calibri" panose="020F0502020204030204" pitchFamily="34" charset="0"/>
              </a:rPr>
              <a:t>Large power from rf-amplifier (typ. 2x400 W</a:t>
            </a:r>
            <a:r>
              <a:rPr lang="en-US" dirty="0">
                <a:latin typeface="Calibri" panose="020F0502020204030204" pitchFamily="34" charset="0"/>
              </a:rPr>
              <a:t>), see below</a:t>
            </a:r>
          </a:p>
        </p:txBody>
      </p:sp>
      <p:sp>
        <p:nvSpPr>
          <p:cNvPr id="27" name="Pfeil: nach rechts 26">
            <a:extLst>
              <a:ext uri="{FF2B5EF4-FFF2-40B4-BE49-F238E27FC236}">
                <a16:creationId xmlns:a16="http://schemas.microsoft.com/office/drawing/2014/main" id="{02B32AB3-8209-4D4A-BBAB-F490B7619F12}"/>
              </a:ext>
            </a:extLst>
          </p:cNvPr>
          <p:cNvSpPr/>
          <p:nvPr/>
        </p:nvSpPr>
        <p:spPr>
          <a:xfrm>
            <a:off x="2327295" y="5058330"/>
            <a:ext cx="1584176" cy="192498"/>
          </a:xfrm>
          <a:prstGeom prst="rightArrow">
            <a:avLst/>
          </a:prstGeom>
          <a:gradFill flip="none" rotWithShape="1">
            <a:gsLst>
              <a:gs pos="0">
                <a:srgbClr val="C00000"/>
              </a:gs>
              <a:gs pos="100000">
                <a:srgbClr val="008000"/>
              </a:gs>
            </a:gsLst>
            <a:lin ang="0" scaled="1"/>
            <a:tileRect/>
          </a:gra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 Box 2">
            <a:extLst>
              <a:ext uri="{FF2B5EF4-FFF2-40B4-BE49-F238E27FC236}">
                <a16:creationId xmlns:a16="http://schemas.microsoft.com/office/drawing/2014/main" id="{2CCCB376-8D11-4C97-98CB-02D745E408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00" y="180000"/>
            <a:ext cx="11480030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Experiment: Investigation of Extraction Signal Type</a:t>
            </a:r>
          </a:p>
        </p:txBody>
      </p:sp>
    </p:spTree>
    <p:extLst>
      <p:ext uri="{BB962C8B-B14F-4D97-AF65-F5344CB8AC3E}">
        <p14:creationId xmlns:p14="http://schemas.microsoft.com/office/powerpoint/2010/main" val="2504846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6"/>
          <p:cNvSpPr>
            <a:spLocks noChangeArrowheads="1"/>
          </p:cNvSpPr>
          <p:nvPr/>
        </p:nvSpPr>
        <p:spPr bwMode="auto">
          <a:xfrm>
            <a:off x="147599" y="1504081"/>
            <a:ext cx="5660369" cy="5009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Simulations by Xsuite and explanation</a:t>
            </a:r>
          </a:p>
          <a:p>
            <a:pPr lvl="0">
              <a:spcBef>
                <a:spcPts val="600"/>
              </a:spcBef>
            </a:pPr>
            <a:r>
              <a:rPr lang="en-US" b="1" dirty="0">
                <a:latin typeface="Calibri" panose="020F0502020204030204" pitchFamily="34" charset="0"/>
              </a:rPr>
              <a:t>Simulation: </a:t>
            </a:r>
            <a:r>
              <a:rPr lang="en-US" dirty="0">
                <a:latin typeface="Calibri" panose="020F0502020204030204" pitchFamily="34" charset="0"/>
              </a:rPr>
              <a:t>Single particle tracking (COSY parameters)</a:t>
            </a:r>
          </a:p>
          <a:p>
            <a:pPr lvl="0">
              <a:spcBef>
                <a:spcPts val="300"/>
              </a:spcBef>
            </a:pPr>
            <a:r>
              <a:rPr lang="en-US" b="1" dirty="0">
                <a:latin typeface="Calibri" panose="020F0502020204030204" pitchFamily="34" charset="0"/>
              </a:rPr>
              <a:t>Beam dynamics: </a:t>
            </a:r>
            <a:r>
              <a:rPr lang="en-US" dirty="0">
                <a:latin typeface="Calibri" panose="020F0502020204030204" pitchFamily="34" charset="0"/>
              </a:rPr>
              <a:t>Non-linear Kobayashi-Hamiltonian </a:t>
            </a:r>
          </a:p>
          <a:p>
            <a:pPr lvl="0">
              <a:spcBef>
                <a:spcPts val="300"/>
              </a:spcBef>
            </a:pPr>
            <a:r>
              <a:rPr lang="en-US" dirty="0">
                <a:latin typeface="Calibri" panose="020F0502020204030204" pitchFamily="34" charset="0"/>
              </a:rPr>
              <a:t>as representation of particle transverse energy </a:t>
            </a:r>
          </a:p>
          <a:p>
            <a:pPr lvl="0">
              <a:spcBef>
                <a:spcPts val="300"/>
              </a:spcBef>
            </a:pPr>
            <a:r>
              <a:rPr lang="en-US" dirty="0">
                <a:latin typeface="Calibri" panose="020F0502020204030204" pitchFamily="34" charset="0"/>
              </a:rPr>
              <a:t>Normalization to </a:t>
            </a:r>
            <a:r>
              <a:rPr lang="en-US" dirty="0" err="1">
                <a:latin typeface="Calibri" panose="020F0502020204030204" pitchFamily="34" charset="0"/>
              </a:rPr>
              <a:t>separatix</a:t>
            </a:r>
            <a:r>
              <a:rPr lang="en-US" dirty="0">
                <a:latin typeface="Calibri" panose="020F0502020204030204" pitchFamily="34" charset="0"/>
              </a:rPr>
              <a:t> value </a:t>
            </a:r>
            <a:r>
              <a:rPr lang="en-US" i="1" dirty="0" err="1">
                <a:latin typeface="Calibri" panose="020F0502020204030204" pitchFamily="34" charset="0"/>
              </a:rPr>
              <a:t>H</a:t>
            </a:r>
            <a:r>
              <a:rPr lang="en-US" i="1" baseline="-25000" dirty="0" err="1">
                <a:latin typeface="Calibri" panose="020F0502020204030204" pitchFamily="34" charset="0"/>
              </a:rPr>
              <a:t>sep</a:t>
            </a:r>
            <a:endParaRPr lang="en-US" i="1" baseline="-25000" dirty="0">
              <a:latin typeface="Calibri" panose="020F0502020204030204" pitchFamily="34" charset="0"/>
            </a:endParaRPr>
          </a:p>
          <a:p>
            <a:pPr marL="285750" lvl="0" indent="-285750">
              <a:spcBef>
                <a:spcPts val="600"/>
              </a:spcBef>
              <a:buFont typeface="Symbol" panose="05050102010706020507" pitchFamily="18" charset="2"/>
              <a:buChar char="Þ"/>
            </a:pPr>
            <a:r>
              <a:rPr lang="en-US" dirty="0">
                <a:latin typeface="Calibri" panose="020F0502020204030204" pitchFamily="34" charset="0"/>
                <a:sym typeface="Symbol" panose="05050102010706020507" pitchFamily="18" charset="2"/>
              </a:rPr>
              <a:t>Distance to </a:t>
            </a:r>
            <a:r>
              <a:rPr lang="en-US" dirty="0" err="1">
                <a:latin typeface="Calibri" panose="020F0502020204030204" pitchFamily="34" charset="0"/>
                <a:sym typeface="Symbol" panose="05050102010706020507" pitchFamily="18" charset="2"/>
              </a:rPr>
              <a:t>separatix</a:t>
            </a:r>
            <a:r>
              <a:rPr lang="en-US" dirty="0">
                <a:latin typeface="Calibri" panose="020F0502020204030204" pitchFamily="34" charset="0"/>
                <a:sym typeface="Symbol" panose="05050102010706020507" pitchFamily="18" charset="2"/>
              </a:rPr>
              <a:t> and dynamic evolution</a:t>
            </a:r>
          </a:p>
          <a:p>
            <a:pPr lvl="0">
              <a:spcBef>
                <a:spcPts val="6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Results:</a:t>
            </a:r>
          </a:p>
          <a:p>
            <a:pPr marL="285750" lvl="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dirty="0">
                <a:latin typeface="Calibri" panose="020F0502020204030204" pitchFamily="34" charset="0"/>
                <a:sym typeface="Symbol" panose="05050102010706020507" pitchFamily="18" charset="2"/>
              </a:rPr>
              <a:t>Prior to extraction, distance from separatrix varies </a:t>
            </a:r>
          </a:p>
          <a:p>
            <a:pPr marL="285750" lvl="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dirty="0">
                <a:latin typeface="Calibri" panose="020F0502020204030204" pitchFamily="34" charset="0"/>
                <a:sym typeface="Symbol" panose="05050102010706020507" pitchFamily="18" charset="2"/>
              </a:rPr>
              <a:t>Crossing separatrix depends on excitation type</a:t>
            </a:r>
          </a:p>
          <a:p>
            <a:pPr marL="285750" lvl="0" indent="-285750">
              <a:spcBef>
                <a:spcPts val="300"/>
              </a:spcBef>
              <a:buFont typeface="Symbol" panose="05050102010706020507" pitchFamily="18" charset="2"/>
              <a:buChar char="Þ"/>
            </a:pPr>
            <a:r>
              <a:rPr lang="en-US" dirty="0">
                <a:latin typeface="Calibri" panose="020F0502020204030204" pitchFamily="34" charset="0"/>
                <a:sym typeface="Symbol" panose="05050102010706020507" pitchFamily="18" charset="2"/>
              </a:rPr>
              <a:t>Large distance and fast crossing preferred</a:t>
            </a:r>
          </a:p>
          <a:p>
            <a:pPr marL="285750" lvl="0" indent="-285750">
              <a:spcBef>
                <a:spcPts val="300"/>
              </a:spcBef>
              <a:buFont typeface="Symbol" panose="05050102010706020507" pitchFamily="18" charset="2"/>
              <a:buChar char="Þ"/>
            </a:pPr>
            <a:r>
              <a:rPr lang="en-US" dirty="0">
                <a:latin typeface="Calibri" panose="020F0502020204030204" pitchFamily="34" charset="0"/>
                <a:sym typeface="Symbol" panose="05050102010706020507" pitchFamily="18" charset="2"/>
              </a:rPr>
              <a:t>Less sensitive to separatrix variation </a:t>
            </a:r>
          </a:p>
          <a:p>
            <a:pPr marL="285750" lvl="0" indent="-285750">
              <a:spcBef>
                <a:spcPts val="300"/>
              </a:spcBef>
              <a:buFont typeface="Symbol" panose="05050102010706020507" pitchFamily="18" charset="2"/>
              <a:buChar char="Þ"/>
            </a:pPr>
            <a:r>
              <a:rPr lang="en-US" dirty="0">
                <a:latin typeface="Calibri" panose="020F0502020204030204" pitchFamily="34" charset="0"/>
                <a:sym typeface="Symbol" panose="05050102010706020507" pitchFamily="18" charset="2"/>
              </a:rPr>
              <a:t>Less sensitive power supply ripple </a:t>
            </a:r>
          </a:p>
          <a:p>
            <a:pPr marL="285750" lvl="0" indent="-285750">
              <a:spcBef>
                <a:spcPts val="300"/>
              </a:spcBef>
              <a:buFont typeface="Symbol" panose="05050102010706020507" pitchFamily="18" charset="2"/>
              <a:buChar char="Þ"/>
            </a:pPr>
            <a:r>
              <a:rPr lang="en-US" sz="2000" b="1" dirty="0">
                <a:solidFill>
                  <a:srgbClr val="008000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Better spill micro-structure achieved</a:t>
            </a:r>
            <a:endParaRPr lang="en-US" sz="2000" b="1" dirty="0">
              <a:solidFill>
                <a:srgbClr val="008000"/>
              </a:solidFill>
              <a:latin typeface="Calibri" panose="020F0502020204030204" pitchFamily="34" charset="0"/>
            </a:endParaRPr>
          </a:p>
          <a:p>
            <a:pPr lvl="0">
              <a:spcBef>
                <a:spcPts val="600"/>
              </a:spcBef>
            </a:pPr>
            <a:endParaRPr lang="en-US" dirty="0">
              <a:latin typeface="Calibri" panose="020F0502020204030204" pitchFamily="34" charset="0"/>
            </a:endParaRPr>
          </a:p>
          <a:p>
            <a:pPr lvl="0">
              <a:spcBef>
                <a:spcPts val="600"/>
              </a:spcBef>
            </a:pPr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6C103BC-F055-49C6-AD74-CA9F71BB22A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3825"/>
          <a:stretch/>
        </p:blipFill>
        <p:spPr>
          <a:xfrm>
            <a:off x="5048456" y="4000405"/>
            <a:ext cx="6960096" cy="2007661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A17D0EFD-CF61-4E82-8B50-0BB24629B00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71711" y="1476397"/>
            <a:ext cx="6525121" cy="2621364"/>
          </a:xfrm>
          <a:prstGeom prst="rect">
            <a:avLst/>
          </a:prstGeom>
        </p:spPr>
      </p:pic>
      <p:sp>
        <p:nvSpPr>
          <p:cNvPr id="10" name="Rectangle 4">
            <a:extLst>
              <a:ext uri="{FF2B5EF4-FFF2-40B4-BE49-F238E27FC236}">
                <a16:creationId xmlns:a16="http://schemas.microsoft.com/office/drawing/2014/main" id="{9BB6CD88-C038-4D94-8F3F-44E92E2BF3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599" y="684000"/>
            <a:ext cx="10484905" cy="7848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de-DE" sz="22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Topic: Spill micro-structure dependence for knock-out extraction </a:t>
            </a:r>
          </a:p>
          <a:p>
            <a:pPr lvl="0">
              <a:spcBef>
                <a:spcPts val="600"/>
              </a:spcBef>
            </a:pPr>
            <a:r>
              <a:rPr lang="en-GB" altLang="de-DE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GSI with contributions by HIT, CERN and </a:t>
            </a:r>
            <a:r>
              <a:rPr lang="en-GB" altLang="de-DE" b="1" dirty="0" err="1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MedAustron</a:t>
            </a:r>
            <a:endParaRPr lang="en-GB" altLang="de-DE" b="1" dirty="0">
              <a:solidFill>
                <a:srgbClr val="D6009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34A0F629-4D79-4D16-94B4-BD7F6B7461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44072" y="1016768"/>
            <a:ext cx="4392488" cy="671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>
              <a:spcBef>
                <a:spcPts val="200"/>
              </a:spcBef>
            </a:pPr>
            <a:r>
              <a:rPr lang="en-US" dirty="0">
                <a:latin typeface="Calibri" panose="020F0502020204030204" pitchFamily="34" charset="0"/>
              </a:rPr>
              <a:t>Normalized horizontal phase space: </a:t>
            </a:r>
          </a:p>
          <a:p>
            <a:pPr lvl="0">
              <a:spcBef>
                <a:spcPts val="200"/>
              </a:spcBef>
            </a:pPr>
            <a:r>
              <a:rPr lang="en-US" dirty="0">
                <a:latin typeface="Calibri" panose="020F0502020204030204" pitchFamily="34" charset="0"/>
              </a:rPr>
              <a:t>Particle density shortly before extraction </a:t>
            </a:r>
          </a:p>
        </p:txBody>
      </p:sp>
      <p:pic>
        <p:nvPicPr>
          <p:cNvPr id="12" name="Picture 10">
            <a:extLst>
              <a:ext uri="{FF2B5EF4-FFF2-40B4-BE49-F238E27FC236}">
                <a16:creationId xmlns:a16="http://schemas.microsoft.com/office/drawing/2014/main" id="{97A0FBD1-DEA5-4063-A84E-85F75F6876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4238" y="452795"/>
            <a:ext cx="957762" cy="521638"/>
          </a:xfrm>
          <a:prstGeom prst="rect">
            <a:avLst/>
          </a:prstGeom>
        </p:spPr>
      </p:pic>
      <p:sp>
        <p:nvSpPr>
          <p:cNvPr id="13" name="Rectangle 6">
            <a:extLst>
              <a:ext uri="{FF2B5EF4-FFF2-40B4-BE49-F238E27FC236}">
                <a16:creationId xmlns:a16="http://schemas.microsoft.com/office/drawing/2014/main" id="{AB411562-590D-4A8D-A7D0-03A4A18CF0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0891" y="3853412"/>
            <a:ext cx="491783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>
              <a:spcBef>
                <a:spcPts val="200"/>
              </a:spcBef>
            </a:pPr>
            <a:r>
              <a:rPr lang="en-US" dirty="0">
                <a:latin typeface="Calibri" panose="020F0502020204030204" pitchFamily="34" charset="0"/>
              </a:rPr>
              <a:t>Normalized Hamiltonian 5 </a:t>
            </a:r>
            <a:r>
              <a:rPr lang="en-US" dirty="0" err="1">
                <a:latin typeface="Calibri" panose="020F0502020204030204" pitchFamily="34" charset="0"/>
              </a:rPr>
              <a:t>ms</a:t>
            </a:r>
            <a:r>
              <a:rPr lang="en-US" dirty="0">
                <a:latin typeface="Calibri" panose="020F0502020204030204" pitchFamily="34" charset="0"/>
              </a:rPr>
              <a:t> prior to extraction:  </a:t>
            </a:r>
          </a:p>
        </p:txBody>
      </p: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7AF00F24-63A7-47C4-90C7-08A5CE09AF1D}"/>
              </a:ext>
            </a:extLst>
          </p:cNvPr>
          <p:cNvCxnSpPr>
            <a:cxnSpLocks/>
          </p:cNvCxnSpPr>
          <p:nvPr/>
        </p:nvCxnSpPr>
        <p:spPr>
          <a:xfrm>
            <a:off x="10608731" y="4294752"/>
            <a:ext cx="0" cy="430392"/>
          </a:xfrm>
          <a:prstGeom prst="straightConnector1">
            <a:avLst/>
          </a:prstGeom>
          <a:ln w="444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6">
            <a:extLst>
              <a:ext uri="{FF2B5EF4-FFF2-40B4-BE49-F238E27FC236}">
                <a16:creationId xmlns:a16="http://schemas.microsoft.com/office/drawing/2014/main" id="{76AC8490-6D44-4E11-A51C-209EE40AE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33818" y="3749239"/>
            <a:ext cx="1618874" cy="671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</a:rPr>
              <a:t>power supply </a:t>
            </a:r>
          </a:p>
          <a:p>
            <a:pPr lvl="0"/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</a:rPr>
              <a:t>ripple</a:t>
            </a:r>
          </a:p>
        </p:txBody>
      </p: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D6ECCA8C-E181-4E68-94A6-75F7E0F5E96A}"/>
              </a:ext>
            </a:extLst>
          </p:cNvPr>
          <p:cNvCxnSpPr>
            <a:cxnSpLocks/>
          </p:cNvCxnSpPr>
          <p:nvPr/>
        </p:nvCxnSpPr>
        <p:spPr>
          <a:xfrm>
            <a:off x="10644184" y="2724154"/>
            <a:ext cx="311805" cy="298851"/>
          </a:xfrm>
          <a:prstGeom prst="straightConnector1">
            <a:avLst/>
          </a:prstGeom>
          <a:ln w="444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0D2A243F-6C70-431C-892E-42778F18FA01}"/>
              </a:ext>
            </a:extLst>
          </p:cNvPr>
          <p:cNvCxnSpPr>
            <a:cxnSpLocks/>
          </p:cNvCxnSpPr>
          <p:nvPr/>
        </p:nvCxnSpPr>
        <p:spPr>
          <a:xfrm flipH="1">
            <a:off x="10488488" y="1964810"/>
            <a:ext cx="252374" cy="401677"/>
          </a:xfrm>
          <a:prstGeom prst="straightConnector1">
            <a:avLst/>
          </a:prstGeom>
          <a:ln w="444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2CF1D678-1756-423A-B279-31BCE8351FA7}"/>
              </a:ext>
            </a:extLst>
          </p:cNvPr>
          <p:cNvCxnSpPr>
            <a:cxnSpLocks/>
          </p:cNvCxnSpPr>
          <p:nvPr/>
        </p:nvCxnSpPr>
        <p:spPr>
          <a:xfrm flipV="1">
            <a:off x="9789265" y="2633839"/>
            <a:ext cx="466068" cy="102024"/>
          </a:xfrm>
          <a:prstGeom prst="straightConnector1">
            <a:avLst/>
          </a:prstGeom>
          <a:ln w="444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Box 2">
            <a:extLst>
              <a:ext uri="{FF2B5EF4-FFF2-40B4-BE49-F238E27FC236}">
                <a16:creationId xmlns:a16="http://schemas.microsoft.com/office/drawing/2014/main" id="{7B648D27-9BE9-4FF3-A60C-7FE207CFC2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00" y="180000"/>
            <a:ext cx="11480030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Simulation: Investigation of Extraction Signal Type</a:t>
            </a:r>
          </a:p>
        </p:txBody>
      </p:sp>
      <p:sp>
        <p:nvSpPr>
          <p:cNvPr id="17" name="Rectangle 4">
            <a:extLst>
              <a:ext uri="{FF2B5EF4-FFF2-40B4-BE49-F238E27FC236}">
                <a16:creationId xmlns:a16="http://schemas.microsoft.com/office/drawing/2014/main" id="{5C37D333-2ABE-4724-ACFE-565851930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32304" y="5979785"/>
            <a:ext cx="2827726" cy="52322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P. </a:t>
            </a:r>
            <a:r>
              <a:rPr lang="en-US" altLang="de-DE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Niedermayer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, R. Singh., </a:t>
            </a:r>
          </a:p>
          <a:p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Scientific reports, under review </a:t>
            </a:r>
          </a:p>
        </p:txBody>
      </p:sp>
    </p:spTree>
    <p:extLst>
      <p:ext uri="{BB962C8B-B14F-4D97-AF65-F5344CB8AC3E}">
        <p14:creationId xmlns:p14="http://schemas.microsoft.com/office/powerpoint/2010/main" val="3907699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 Box 2"/>
          <p:cNvSpPr txBox="1">
            <a:spLocks noChangeArrowheads="1"/>
          </p:cNvSpPr>
          <p:nvPr/>
        </p:nvSpPr>
        <p:spPr bwMode="auto">
          <a:xfrm>
            <a:off x="180000" y="180000"/>
            <a:ext cx="11553147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Experiment: Control of Knock-out Excitation</a:t>
            </a:r>
          </a:p>
        </p:txBody>
      </p:sp>
      <p:grpSp>
        <p:nvGrpSpPr>
          <p:cNvPr id="72" name="Gruppieren 71"/>
          <p:cNvGrpSpPr/>
          <p:nvPr/>
        </p:nvGrpSpPr>
        <p:grpSpPr>
          <a:xfrm>
            <a:off x="213725" y="1484929"/>
            <a:ext cx="7770648" cy="3323987"/>
            <a:chOff x="182471" y="413330"/>
            <a:chExt cx="7770648" cy="3323987"/>
          </a:xfrm>
        </p:grpSpPr>
        <p:sp>
          <p:nvSpPr>
            <p:cNvPr id="73" name="Rectangle 6"/>
            <p:cNvSpPr>
              <a:spLocks noChangeArrowheads="1"/>
            </p:cNvSpPr>
            <p:nvPr/>
          </p:nvSpPr>
          <p:spPr bwMode="auto">
            <a:xfrm>
              <a:off x="182471" y="413330"/>
              <a:ext cx="7770648" cy="3323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lvl="0">
                <a:spcBef>
                  <a:spcPts val="600"/>
                </a:spcBef>
              </a:pPr>
              <a:r>
                <a:rPr lang="en-US" b="1" dirty="0">
                  <a:solidFill>
                    <a:srgbClr val="0000FF"/>
                  </a:solidFill>
                  <a:latin typeface="Calibri" panose="020F0502020204030204" pitchFamily="34" charset="0"/>
                </a:rPr>
                <a:t>Control hardware: </a:t>
              </a:r>
              <a:r>
                <a:rPr lang="en-US" sz="1800" dirty="0">
                  <a:latin typeface="Calibri" panose="020F0502020204030204" pitchFamily="34" charset="0"/>
                  <a:cs typeface="Calibri" panose="020F0502020204030204" pitchFamily="34" charset="0"/>
                </a:rPr>
                <a:t>Universal Software </a:t>
              </a:r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D</a:t>
              </a:r>
              <a:r>
                <a:rPr lang="en-US" sz="1800" dirty="0">
                  <a:latin typeface="Calibri" panose="020F0502020204030204" pitchFamily="34" charset="0"/>
                  <a:cs typeface="Calibri" panose="020F0502020204030204" pitchFamily="34" charset="0"/>
                </a:rPr>
                <a:t>efined </a:t>
              </a:r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R</a:t>
              </a:r>
              <a:r>
                <a:rPr lang="en-US" sz="1800" dirty="0">
                  <a:latin typeface="Calibri" panose="020F0502020204030204" pitchFamily="34" charset="0"/>
                  <a:cs typeface="Calibri" panose="020F0502020204030204" pitchFamily="34" charset="0"/>
                </a:rPr>
                <a:t>adio </a:t>
              </a:r>
              <a:r>
                <a:rPr lang="en-US" dirty="0">
                  <a:latin typeface="Calibri" panose="020F0502020204030204" pitchFamily="34" charset="0"/>
                </a:rPr>
                <a:t>USRP: </a:t>
              </a:r>
            </a:p>
            <a:p>
              <a:pPr marL="285750" indent="-285750">
                <a:spcBef>
                  <a:spcPts val="400"/>
                </a:spcBef>
                <a:buFont typeface="Wingdings" panose="05000000000000000000" pitchFamily="2" charset="2"/>
                <a:buChar char="Ø"/>
              </a:pPr>
              <a:r>
                <a:rPr lang="en-US" dirty="0">
                  <a:latin typeface="Calibri" panose="020F0502020204030204" pitchFamily="34" charset="0"/>
                </a:rPr>
                <a:t>Low-cost commercial hardware</a:t>
              </a:r>
            </a:p>
            <a:p>
              <a:pPr marL="285750" indent="-285750">
                <a:spcBef>
                  <a:spcPts val="400"/>
                </a:spcBef>
                <a:buFont typeface="Wingdings" panose="05000000000000000000" pitchFamily="2" charset="2"/>
                <a:buChar char="Ø"/>
              </a:pPr>
              <a:r>
                <a:rPr lang="en-US" dirty="0">
                  <a:latin typeface="Calibri" panose="020F0502020204030204" pitchFamily="34" charset="0"/>
                </a:rPr>
                <a:t>High performance ADC &amp; DAC</a:t>
              </a:r>
            </a:p>
            <a:p>
              <a:pPr marL="285750" indent="-285750">
                <a:spcBef>
                  <a:spcPts val="400"/>
                </a:spcBef>
                <a:buFont typeface="Wingdings" panose="05000000000000000000" pitchFamily="2" charset="2"/>
                <a:buChar char="Ø"/>
              </a:pPr>
              <a:r>
                <a:rPr lang="en-GB" spc="-1" dirty="0">
                  <a:solidFill>
                    <a:srgbClr val="333333"/>
                  </a:solidFill>
                  <a:latin typeface="Calibri" panose="020F0502020204030204" pitchFamily="34" charset="0"/>
                  <a:ea typeface="Microsoft YaHei"/>
                  <a:cs typeface="Calibri" panose="020F0502020204030204" pitchFamily="34" charset="0"/>
                </a:rPr>
                <a:t>Highly customizable due to large FPGA</a:t>
              </a:r>
            </a:p>
            <a:p>
              <a:pPr>
                <a:spcBef>
                  <a:spcPts val="400"/>
                </a:spcBef>
              </a:pPr>
              <a:r>
                <a:rPr lang="en-GB" b="1" spc="-1" dirty="0">
                  <a:solidFill>
                    <a:srgbClr val="0000FF"/>
                  </a:solidFill>
                  <a:latin typeface="Calibri" panose="020F0502020204030204" pitchFamily="34" charset="0"/>
                  <a:ea typeface="Microsoft YaHei"/>
                  <a:cs typeface="Calibri" panose="020F0502020204030204" pitchFamily="34" charset="0"/>
                </a:rPr>
                <a:t>Software:</a:t>
              </a:r>
            </a:p>
            <a:p>
              <a:pPr marL="285750" indent="-285750">
                <a:spcBef>
                  <a:spcPts val="400"/>
                </a:spcBef>
                <a:buFont typeface="Wingdings" panose="05000000000000000000" pitchFamily="2" charset="2"/>
                <a:buChar char="Ø"/>
              </a:pPr>
              <a:r>
                <a:rPr lang="en-GB" spc="-1" dirty="0">
                  <a:solidFill>
                    <a:srgbClr val="333333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Flow-graph design by                        as Open Software</a:t>
              </a:r>
            </a:p>
            <a:p>
              <a:pPr marL="285750" indent="-285750">
                <a:spcBef>
                  <a:spcPts val="400"/>
                </a:spcBef>
                <a:buFont typeface="Symbol" panose="05050102010706020507" pitchFamily="18" charset="2"/>
                <a:buChar char="Þ"/>
              </a:pPr>
              <a:r>
                <a:rPr lang="en-GB" spc="-1" dirty="0">
                  <a:solidFill>
                    <a:srgbClr val="333333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Very complex signals generation exp. tests with reasonable effort</a:t>
              </a:r>
            </a:p>
            <a:p>
              <a:pPr marL="285750" indent="-285750">
                <a:spcBef>
                  <a:spcPts val="400"/>
                </a:spcBef>
                <a:buFont typeface="Wingdings" panose="05000000000000000000" pitchFamily="2" charset="2"/>
                <a:buChar char="Ø"/>
              </a:pPr>
              <a:r>
                <a:rPr lang="en-GB" spc="-1" dirty="0">
                  <a:solidFill>
                    <a:srgbClr val="333333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Shift of several application to FPGA </a:t>
              </a:r>
            </a:p>
            <a:p>
              <a:pPr>
                <a:spcBef>
                  <a:spcPts val="400"/>
                </a:spcBef>
              </a:pPr>
              <a:r>
                <a:rPr lang="en-GB" spc="-1" dirty="0">
                  <a:solidFill>
                    <a:srgbClr val="333333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 </a:t>
              </a:r>
              <a:r>
                <a:rPr lang="en-US" sz="1800" dirty="0">
                  <a:latin typeface="Calibri" panose="020F0502020204030204" pitchFamily="34" charset="0"/>
                  <a:cs typeface="Calibri" panose="020F0502020204030204" pitchFamily="34" charset="0"/>
                </a:rPr>
                <a:t>Latency after trigger significantly improved</a:t>
              </a:r>
              <a:endParaRPr lang="en-GB" spc="-1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endParaRPr>
            </a:p>
            <a:p>
              <a:pPr>
                <a:spcBef>
                  <a:spcPts val="400"/>
                </a:spcBef>
              </a:pPr>
              <a:r>
                <a:rPr lang="en-GB" spc="-1" dirty="0">
                  <a:solidFill>
                    <a:srgbClr val="333333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 Contribution to GNU-based software by GSI</a:t>
              </a:r>
            </a:p>
          </p:txBody>
        </p:sp>
        <p:pic>
          <p:nvPicPr>
            <p:cNvPr id="74" name="Grafik 73"/>
            <p:cNvPicPr/>
            <p:nvPr/>
          </p:nvPicPr>
          <p:blipFill>
            <a:blip r:embed="rId2"/>
            <a:stretch/>
          </p:blipFill>
          <p:spPr>
            <a:xfrm>
              <a:off x="2536354" y="2069369"/>
              <a:ext cx="1152128" cy="317064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62" name="Rectangle 4"/>
          <p:cNvSpPr>
            <a:spLocks noChangeArrowheads="1"/>
          </p:cNvSpPr>
          <p:nvPr/>
        </p:nvSpPr>
        <p:spPr bwMode="auto">
          <a:xfrm>
            <a:off x="7832255" y="6370223"/>
            <a:ext cx="3547806" cy="30777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P. </a:t>
            </a:r>
            <a:r>
              <a:rPr lang="en-US" altLang="de-DE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Niedermayer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 and R. Singh, IBIC’22 &amp; ‘23 </a:t>
            </a: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47155025-7EB9-44C3-BD88-8F7A245B64A7}"/>
              </a:ext>
            </a:extLst>
          </p:cNvPr>
          <p:cNvGrpSpPr/>
          <p:nvPr/>
        </p:nvGrpSpPr>
        <p:grpSpPr>
          <a:xfrm>
            <a:off x="8071879" y="3201231"/>
            <a:ext cx="3763752" cy="3161803"/>
            <a:chOff x="8026470" y="684729"/>
            <a:chExt cx="3763752" cy="3161803"/>
          </a:xfrm>
        </p:grpSpPr>
        <p:grpSp>
          <p:nvGrpSpPr>
            <p:cNvPr id="56" name="Gruppieren 55"/>
            <p:cNvGrpSpPr/>
            <p:nvPr/>
          </p:nvGrpSpPr>
          <p:grpSpPr>
            <a:xfrm>
              <a:off x="8026470" y="684729"/>
              <a:ext cx="3763752" cy="3161803"/>
              <a:chOff x="7852662" y="3428999"/>
              <a:chExt cx="3387602" cy="3161803"/>
            </a:xfrm>
          </p:grpSpPr>
          <p:sp>
            <p:nvSpPr>
              <p:cNvPr id="58" name="Textfeld 57"/>
              <p:cNvSpPr txBox="1"/>
              <p:nvPr/>
            </p:nvSpPr>
            <p:spPr>
              <a:xfrm>
                <a:off x="7852662" y="3450486"/>
                <a:ext cx="338760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Signal generation (</a:t>
                </a:r>
                <a:r>
                  <a:rPr lang="en-US" b="1" dirty="0" err="1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GSI,MedA,HIT</a:t>
                </a:r>
                <a:r>
                  <a:rPr lang="en-US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</a:p>
            </p:txBody>
          </p:sp>
          <p:sp>
            <p:nvSpPr>
              <p:cNvPr id="59" name="Rechteck 58"/>
              <p:cNvSpPr/>
              <p:nvPr/>
            </p:nvSpPr>
            <p:spPr>
              <a:xfrm>
                <a:off x="7962738" y="3428999"/>
                <a:ext cx="3031720" cy="312056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Textfeld 59"/>
              <p:cNvSpPr txBox="1"/>
              <p:nvPr/>
            </p:nvSpPr>
            <p:spPr>
              <a:xfrm>
                <a:off x="7896948" y="5021142"/>
                <a:ext cx="3291945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Universal software defined radio </a:t>
                </a:r>
              </a:p>
              <a:p>
                <a:r>
                  <a:rPr lang="en-US" sz="16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USDR Ettus X310 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DAC: 16 bit, 200 MS/s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Analog bandwidth: &gt; 100 MHz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Max. output voltage 1.8 V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FPGA: 400k cells, clock rate 200 MHz </a:t>
                </a:r>
              </a:p>
            </p:txBody>
          </p:sp>
        </p:grpSp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2478BC1A-D146-4965-B55A-188DFEF98F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722" t="29679" r="6187" b="29879"/>
            <a:stretch/>
          </p:blipFill>
          <p:spPr>
            <a:xfrm>
              <a:off x="8381909" y="1035295"/>
              <a:ext cx="3053842" cy="1167391"/>
            </a:xfrm>
            <a:prstGeom prst="rect">
              <a:avLst/>
            </a:prstGeom>
          </p:spPr>
        </p:pic>
      </p:grpSp>
      <p:sp>
        <p:nvSpPr>
          <p:cNvPr id="64" name="Rectangle 4">
            <a:extLst>
              <a:ext uri="{FF2B5EF4-FFF2-40B4-BE49-F238E27FC236}">
                <a16:creationId xmlns:a16="http://schemas.microsoft.com/office/drawing/2014/main" id="{FDDB3E0E-FBE0-417A-AF67-0580D8527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599" y="684000"/>
            <a:ext cx="10484905" cy="7848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de-DE" sz="22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Topic: Technical realization for ko extraction control </a:t>
            </a:r>
          </a:p>
          <a:p>
            <a:pPr lvl="0">
              <a:spcBef>
                <a:spcPts val="600"/>
              </a:spcBef>
            </a:pPr>
            <a:r>
              <a:rPr lang="en-GB" altLang="de-DE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GSI and HIT, with contributions by </a:t>
            </a:r>
            <a:r>
              <a:rPr lang="en-GB" altLang="de-DE" b="1" dirty="0" err="1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MedAustron</a:t>
            </a:r>
            <a:endParaRPr lang="en-GB" altLang="de-DE" b="1" dirty="0">
              <a:solidFill>
                <a:srgbClr val="D6009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5" name="Group 11">
            <a:extLst>
              <a:ext uri="{FF2B5EF4-FFF2-40B4-BE49-F238E27FC236}">
                <a16:creationId xmlns:a16="http://schemas.microsoft.com/office/drawing/2014/main" id="{A3BE321A-0AFD-44BE-A5FB-147C7CC8B01B}"/>
              </a:ext>
            </a:extLst>
          </p:cNvPr>
          <p:cNvGrpSpPr/>
          <p:nvPr/>
        </p:nvGrpSpPr>
        <p:grpSpPr>
          <a:xfrm>
            <a:off x="6605079" y="650012"/>
            <a:ext cx="5383703" cy="2463798"/>
            <a:chOff x="19206866" y="27733591"/>
            <a:chExt cx="5383703" cy="2463798"/>
          </a:xfrm>
        </p:grpSpPr>
        <p:grpSp>
          <p:nvGrpSpPr>
            <p:cNvPr id="67" name="Gruppieren 66">
              <a:extLst>
                <a:ext uri="{FF2B5EF4-FFF2-40B4-BE49-F238E27FC236}">
                  <a16:creationId xmlns:a16="http://schemas.microsoft.com/office/drawing/2014/main" id="{6F5E383F-8233-42E6-899F-C2F687E2F77D}"/>
                </a:ext>
              </a:extLst>
            </p:cNvPr>
            <p:cNvGrpSpPr/>
            <p:nvPr/>
          </p:nvGrpSpPr>
          <p:grpSpPr>
            <a:xfrm>
              <a:off x="19271773" y="27838541"/>
              <a:ext cx="5162865" cy="2280114"/>
              <a:chOff x="6600056" y="4162013"/>
              <a:chExt cx="5237898" cy="2024886"/>
            </a:xfrm>
          </p:grpSpPr>
          <p:sp>
            <p:nvSpPr>
              <p:cNvPr id="71" name="CustomShape 4">
                <a:extLst>
                  <a:ext uri="{FF2B5EF4-FFF2-40B4-BE49-F238E27FC236}">
                    <a16:creationId xmlns:a16="http://schemas.microsoft.com/office/drawing/2014/main" id="{2B8BD399-532C-4E87-9D56-757116D15C29}"/>
                  </a:ext>
                </a:extLst>
              </p:cNvPr>
              <p:cNvSpPr/>
              <p:nvPr/>
            </p:nvSpPr>
            <p:spPr>
              <a:xfrm>
                <a:off x="11183389" y="4545880"/>
                <a:ext cx="561056" cy="1127693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75" name="CustomShape 5">
                <a:extLst>
                  <a:ext uri="{FF2B5EF4-FFF2-40B4-BE49-F238E27FC236}">
                    <a16:creationId xmlns:a16="http://schemas.microsoft.com/office/drawing/2014/main" id="{7D024631-D43B-43A2-AE45-FA2648F546FB}"/>
                  </a:ext>
                </a:extLst>
              </p:cNvPr>
              <p:cNvSpPr/>
              <p:nvPr/>
            </p:nvSpPr>
            <p:spPr>
              <a:xfrm>
                <a:off x="7933939" y="5450741"/>
                <a:ext cx="1145022" cy="736158"/>
              </a:xfrm>
              <a:prstGeom prst="rect">
                <a:avLst/>
              </a:prstGeom>
              <a:solidFill>
                <a:srgbClr val="99CCFF"/>
              </a:solidFill>
              <a:ln>
                <a:solidFill>
                  <a:srgbClr val="3465A4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 algn="ctr"/>
                <a:r>
                  <a:rPr lang="en-GB" sz="1600" b="1" spc="-1" dirty="0">
                    <a:latin typeface="Arial"/>
                  </a:rPr>
                  <a:t>USRP</a:t>
                </a:r>
                <a:endParaRPr lang="en-GB" sz="1600" spc="-1" dirty="0">
                  <a:latin typeface="Arial"/>
                </a:endParaRPr>
              </a:p>
              <a:p>
                <a:pPr algn="ctr"/>
                <a:r>
                  <a:rPr lang="en-GB" sz="1300" spc="-1" dirty="0">
                    <a:latin typeface="Arial"/>
                  </a:rPr>
                  <a:t>ADC/DAC with FPGA</a:t>
                </a:r>
              </a:p>
            </p:txBody>
          </p:sp>
          <p:sp>
            <p:nvSpPr>
              <p:cNvPr id="76" name="Line 6">
                <a:extLst>
                  <a:ext uri="{FF2B5EF4-FFF2-40B4-BE49-F238E27FC236}">
                    <a16:creationId xmlns:a16="http://schemas.microsoft.com/office/drawing/2014/main" id="{E96A7802-2F29-4B82-A93F-13B917C47CBE}"/>
                  </a:ext>
                </a:extLst>
              </p:cNvPr>
              <p:cNvSpPr/>
              <p:nvPr/>
            </p:nvSpPr>
            <p:spPr>
              <a:xfrm>
                <a:off x="9078961" y="5634780"/>
                <a:ext cx="982316" cy="0"/>
              </a:xfrm>
              <a:prstGeom prst="line">
                <a:avLst/>
              </a:prstGeom>
              <a:ln w="18000">
                <a:solidFill>
                  <a:srgbClr val="3465A4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77" name="CustomShape 7">
                <a:extLst>
                  <a:ext uri="{FF2B5EF4-FFF2-40B4-BE49-F238E27FC236}">
                    <a16:creationId xmlns:a16="http://schemas.microsoft.com/office/drawing/2014/main" id="{77B1F8AE-FB0F-4373-9313-1FE61FE60AAB}"/>
                  </a:ext>
                </a:extLst>
              </p:cNvPr>
              <p:cNvSpPr/>
              <p:nvPr/>
            </p:nvSpPr>
            <p:spPr>
              <a:xfrm>
                <a:off x="7933939" y="4162013"/>
                <a:ext cx="1145022" cy="736158"/>
              </a:xfrm>
              <a:prstGeom prst="rect">
                <a:avLst/>
              </a:prstGeom>
              <a:solidFill>
                <a:srgbClr val="FF99FF"/>
              </a:solidFill>
              <a:ln>
                <a:solidFill>
                  <a:srgbClr val="3465A4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 algn="ctr"/>
                <a:r>
                  <a:rPr lang="en-GB" sz="1600" b="1" spc="-1" dirty="0">
                    <a:latin typeface="Arial"/>
                  </a:rPr>
                  <a:t>PC</a:t>
                </a:r>
                <a:endParaRPr lang="en-GB" sz="1600" spc="-1" dirty="0">
                  <a:latin typeface="Arial"/>
                </a:endParaRPr>
              </a:p>
              <a:p>
                <a:pPr algn="ctr"/>
                <a:r>
                  <a:rPr lang="en-GB" sz="1300" spc="-1" dirty="0">
                    <a:latin typeface="Arial"/>
                  </a:rPr>
                  <a:t>DSP with GNU Radio</a:t>
                </a:r>
              </a:p>
            </p:txBody>
          </p:sp>
          <p:sp>
            <p:nvSpPr>
              <p:cNvPr id="78" name="Line 8">
                <a:extLst>
                  <a:ext uri="{FF2B5EF4-FFF2-40B4-BE49-F238E27FC236}">
                    <a16:creationId xmlns:a16="http://schemas.microsoft.com/office/drawing/2014/main" id="{27858184-FA8C-45BC-AFCC-AE67749CDD95}"/>
                  </a:ext>
                </a:extLst>
              </p:cNvPr>
              <p:cNvSpPr/>
              <p:nvPr/>
            </p:nvSpPr>
            <p:spPr>
              <a:xfrm flipV="1">
                <a:off x="8315457" y="4898171"/>
                <a:ext cx="0" cy="552119"/>
              </a:xfrm>
              <a:prstGeom prst="line">
                <a:avLst/>
              </a:prstGeom>
              <a:ln w="18000">
                <a:solidFill>
                  <a:srgbClr val="3465A4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79" name="Line 9">
                <a:extLst>
                  <a:ext uri="{FF2B5EF4-FFF2-40B4-BE49-F238E27FC236}">
                    <a16:creationId xmlns:a16="http://schemas.microsoft.com/office/drawing/2014/main" id="{1A77113B-7981-4369-A340-8433420E1D44}"/>
                  </a:ext>
                </a:extLst>
              </p:cNvPr>
              <p:cNvSpPr/>
              <p:nvPr/>
            </p:nvSpPr>
            <p:spPr>
              <a:xfrm>
                <a:off x="8696976" y="4898171"/>
                <a:ext cx="0" cy="552119"/>
              </a:xfrm>
              <a:prstGeom prst="line">
                <a:avLst/>
              </a:prstGeom>
              <a:ln w="18000">
                <a:solidFill>
                  <a:srgbClr val="3465A4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80" name="Line 10">
                <a:extLst>
                  <a:ext uri="{FF2B5EF4-FFF2-40B4-BE49-F238E27FC236}">
                    <a16:creationId xmlns:a16="http://schemas.microsoft.com/office/drawing/2014/main" id="{C2E54FCC-E23E-4EB3-8CA4-A8424A392D05}"/>
                  </a:ext>
                </a:extLst>
              </p:cNvPr>
              <p:cNvSpPr/>
              <p:nvPr/>
            </p:nvSpPr>
            <p:spPr>
              <a:xfrm>
                <a:off x="9078961" y="6021288"/>
                <a:ext cx="572277" cy="0"/>
              </a:xfrm>
              <a:prstGeom prst="line">
                <a:avLst/>
              </a:prstGeom>
              <a:ln w="18000">
                <a:solidFill>
                  <a:srgbClr val="3465A4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81" name="Line 11">
                <a:extLst>
                  <a:ext uri="{FF2B5EF4-FFF2-40B4-BE49-F238E27FC236}">
                    <a16:creationId xmlns:a16="http://schemas.microsoft.com/office/drawing/2014/main" id="{A4C4E674-ED33-49FE-9EB0-5BDE0B398D6F}"/>
                  </a:ext>
                </a:extLst>
              </p:cNvPr>
              <p:cNvSpPr/>
              <p:nvPr/>
            </p:nvSpPr>
            <p:spPr>
              <a:xfrm>
                <a:off x="7552421" y="5634780"/>
                <a:ext cx="381518" cy="0"/>
              </a:xfrm>
              <a:prstGeom prst="line">
                <a:avLst/>
              </a:prstGeom>
              <a:ln w="18000">
                <a:solidFill>
                  <a:srgbClr val="3465A4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82" name="Line 12">
                <a:extLst>
                  <a:ext uri="{FF2B5EF4-FFF2-40B4-BE49-F238E27FC236}">
                    <a16:creationId xmlns:a16="http://schemas.microsoft.com/office/drawing/2014/main" id="{E9075DCA-AD8A-4ECD-9705-4CB4483CB780}"/>
                  </a:ext>
                </a:extLst>
              </p:cNvPr>
              <p:cNvSpPr/>
              <p:nvPr/>
            </p:nvSpPr>
            <p:spPr>
              <a:xfrm>
                <a:off x="7552421" y="6002859"/>
                <a:ext cx="381518" cy="0"/>
              </a:xfrm>
              <a:prstGeom prst="line">
                <a:avLst/>
              </a:prstGeom>
              <a:ln w="18000">
                <a:solidFill>
                  <a:srgbClr val="3465A4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83" name="Line 13">
                <a:extLst>
                  <a:ext uri="{FF2B5EF4-FFF2-40B4-BE49-F238E27FC236}">
                    <a16:creationId xmlns:a16="http://schemas.microsoft.com/office/drawing/2014/main" id="{CADE51B2-D6C7-4E7E-8E1C-0FC524883380}"/>
                  </a:ext>
                </a:extLst>
              </p:cNvPr>
              <p:cNvSpPr/>
              <p:nvPr/>
            </p:nvSpPr>
            <p:spPr>
              <a:xfrm>
                <a:off x="7552421" y="4671279"/>
                <a:ext cx="381518" cy="0"/>
              </a:xfrm>
              <a:prstGeom prst="line">
                <a:avLst/>
              </a:prstGeom>
              <a:ln w="18000">
                <a:solidFill>
                  <a:srgbClr val="3465A4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84" name="TextShape 14">
                <a:extLst>
                  <a:ext uri="{FF2B5EF4-FFF2-40B4-BE49-F238E27FC236}">
                    <a16:creationId xmlns:a16="http://schemas.microsoft.com/office/drawing/2014/main" id="{6F314940-EF24-46FD-9161-1DC2D0BC1C2A}"/>
                  </a:ext>
                </a:extLst>
              </p:cNvPr>
              <p:cNvSpPr txBox="1"/>
              <p:nvPr/>
            </p:nvSpPr>
            <p:spPr>
              <a:xfrm>
                <a:off x="6788450" y="4517913"/>
                <a:ext cx="763036" cy="2909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r"/>
                <a:r>
                  <a:rPr lang="en-GB" sz="1400" spc="-1" dirty="0">
                    <a:latin typeface="Arial"/>
                  </a:rPr>
                  <a:t>control</a:t>
                </a:r>
              </a:p>
            </p:txBody>
          </p:sp>
          <p:sp>
            <p:nvSpPr>
              <p:cNvPr id="85" name="TextShape 15">
                <a:extLst>
                  <a:ext uri="{FF2B5EF4-FFF2-40B4-BE49-F238E27FC236}">
                    <a16:creationId xmlns:a16="http://schemas.microsoft.com/office/drawing/2014/main" id="{F6D19BC7-F968-4CD1-8985-18BD5F597897}"/>
                  </a:ext>
                </a:extLst>
              </p:cNvPr>
              <p:cNvSpPr txBox="1"/>
              <p:nvPr/>
            </p:nvSpPr>
            <p:spPr>
              <a:xfrm>
                <a:off x="6600056" y="5411948"/>
                <a:ext cx="951429" cy="34327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r"/>
                <a:r>
                  <a:rPr lang="en-GB" sz="1400" spc="-1" dirty="0">
                    <a:latin typeface="Arial"/>
                  </a:rPr>
                  <a:t>rev. freq.</a:t>
                </a:r>
              </a:p>
            </p:txBody>
          </p:sp>
          <p:sp>
            <p:nvSpPr>
              <p:cNvPr id="86" name="TextShape 16">
                <a:extLst>
                  <a:ext uri="{FF2B5EF4-FFF2-40B4-BE49-F238E27FC236}">
                    <a16:creationId xmlns:a16="http://schemas.microsoft.com/office/drawing/2014/main" id="{CBFC93E7-687F-404D-9D9F-6AB633CD1716}"/>
                  </a:ext>
                </a:extLst>
              </p:cNvPr>
              <p:cNvSpPr txBox="1"/>
              <p:nvPr/>
            </p:nvSpPr>
            <p:spPr>
              <a:xfrm>
                <a:off x="6788450" y="5806190"/>
                <a:ext cx="763036" cy="2909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r"/>
                <a:r>
                  <a:rPr lang="en-GB" sz="1400" spc="-1" dirty="0">
                    <a:latin typeface="Arial"/>
                  </a:rPr>
                  <a:t>trigger</a:t>
                </a:r>
              </a:p>
            </p:txBody>
          </p:sp>
          <p:sp>
            <p:nvSpPr>
              <p:cNvPr id="87" name="TextShape 17">
                <a:extLst>
                  <a:ext uri="{FF2B5EF4-FFF2-40B4-BE49-F238E27FC236}">
                    <a16:creationId xmlns:a16="http://schemas.microsoft.com/office/drawing/2014/main" id="{71F7D348-0BD2-43FB-9900-3DE7B0B9ECAB}"/>
                  </a:ext>
                </a:extLst>
              </p:cNvPr>
              <p:cNvSpPr txBox="1"/>
              <p:nvPr/>
            </p:nvSpPr>
            <p:spPr>
              <a:xfrm>
                <a:off x="8959580" y="5661249"/>
                <a:ext cx="1168867" cy="2909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ctr"/>
                <a:r>
                  <a:rPr lang="en-GB" sz="1300" spc="-1" dirty="0">
                    <a:latin typeface="Arial"/>
                  </a:rPr>
                  <a:t>excitation</a:t>
                </a:r>
              </a:p>
              <a:p>
                <a:pPr algn="ctr"/>
                <a:r>
                  <a:rPr lang="en-GB" sz="1300" spc="-1" dirty="0">
                    <a:latin typeface="Arial"/>
                  </a:rPr>
                  <a:t>signals</a:t>
                </a:r>
              </a:p>
            </p:txBody>
          </p:sp>
          <p:sp>
            <p:nvSpPr>
              <p:cNvPr id="88" name="TextShape 18">
                <a:extLst>
                  <a:ext uri="{FF2B5EF4-FFF2-40B4-BE49-F238E27FC236}">
                    <a16:creationId xmlns:a16="http://schemas.microsoft.com/office/drawing/2014/main" id="{71905487-48C2-4963-9508-7ADE40185315}"/>
                  </a:ext>
                </a:extLst>
              </p:cNvPr>
              <p:cNvSpPr txBox="1"/>
              <p:nvPr/>
            </p:nvSpPr>
            <p:spPr>
              <a:xfrm rot="16200000">
                <a:off x="8229698" y="4983471"/>
                <a:ext cx="552570" cy="3815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ctr"/>
                <a:r>
                  <a:rPr lang="en-GB" sz="1400" spc="-1" dirty="0">
                    <a:latin typeface="Arial"/>
                  </a:rPr>
                  <a:t>data</a:t>
                </a:r>
              </a:p>
            </p:txBody>
          </p:sp>
          <p:grpSp>
            <p:nvGrpSpPr>
              <p:cNvPr id="89" name="Group 19">
                <a:extLst>
                  <a:ext uri="{FF2B5EF4-FFF2-40B4-BE49-F238E27FC236}">
                    <a16:creationId xmlns:a16="http://schemas.microsoft.com/office/drawing/2014/main" id="{55FCECDB-B954-43B8-AC4A-E321E095B6FB}"/>
                  </a:ext>
                </a:extLst>
              </p:cNvPr>
              <p:cNvGrpSpPr/>
              <p:nvPr/>
            </p:nvGrpSpPr>
            <p:grpSpPr>
              <a:xfrm>
                <a:off x="11230143" y="4545880"/>
                <a:ext cx="467547" cy="1127693"/>
                <a:chOff x="8532000" y="3366360"/>
                <a:chExt cx="360000" cy="900000"/>
              </a:xfrm>
            </p:grpSpPr>
            <p:sp>
              <p:nvSpPr>
                <p:cNvPr id="114" name="Line 20">
                  <a:extLst>
                    <a:ext uri="{FF2B5EF4-FFF2-40B4-BE49-F238E27FC236}">
                      <a16:creationId xmlns:a16="http://schemas.microsoft.com/office/drawing/2014/main" id="{C6AC2414-8006-4132-844C-89309C0006C0}"/>
                    </a:ext>
                  </a:extLst>
                </p:cNvPr>
                <p:cNvSpPr/>
                <p:nvPr/>
              </p:nvSpPr>
              <p:spPr>
                <a:xfrm>
                  <a:off x="8712000" y="3366360"/>
                  <a:ext cx="0" cy="900000"/>
                </a:xfrm>
                <a:prstGeom prst="line">
                  <a:avLst/>
                </a:prstGeom>
                <a:ln>
                  <a:solidFill>
                    <a:srgbClr val="C9211E"/>
                  </a:solidFill>
                  <a:prstDash val="sysDot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15" name="Line 21">
                  <a:extLst>
                    <a:ext uri="{FF2B5EF4-FFF2-40B4-BE49-F238E27FC236}">
                      <a16:creationId xmlns:a16="http://schemas.microsoft.com/office/drawing/2014/main" id="{F458DA3E-21A3-4601-9779-B189E7B1346C}"/>
                    </a:ext>
                  </a:extLst>
                </p:cNvPr>
                <p:cNvSpPr/>
                <p:nvPr/>
              </p:nvSpPr>
              <p:spPr>
                <a:xfrm>
                  <a:off x="8532000" y="3600720"/>
                  <a:ext cx="360000" cy="0"/>
                </a:xfrm>
                <a:prstGeom prst="line">
                  <a:avLst/>
                </a:prstGeom>
                <a:ln w="18000">
                  <a:solidFill>
                    <a:srgbClr val="158466"/>
                  </a:solidFill>
                  <a:round/>
                  <a:tailEnd type="triangl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16" name="Line 22">
                  <a:extLst>
                    <a:ext uri="{FF2B5EF4-FFF2-40B4-BE49-F238E27FC236}">
                      <a16:creationId xmlns:a16="http://schemas.microsoft.com/office/drawing/2014/main" id="{0671A595-F995-43BC-8B40-003E0BED3EE3}"/>
                    </a:ext>
                  </a:extLst>
                </p:cNvPr>
                <p:cNvSpPr/>
                <p:nvPr/>
              </p:nvSpPr>
              <p:spPr>
                <a:xfrm>
                  <a:off x="8532000" y="3816720"/>
                  <a:ext cx="360000" cy="0"/>
                </a:xfrm>
                <a:prstGeom prst="line">
                  <a:avLst/>
                </a:prstGeom>
                <a:ln w="18000">
                  <a:solidFill>
                    <a:srgbClr val="158466"/>
                  </a:solidFill>
                  <a:round/>
                  <a:tailEnd type="triangl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17" name="Line 23">
                  <a:extLst>
                    <a:ext uri="{FF2B5EF4-FFF2-40B4-BE49-F238E27FC236}">
                      <a16:creationId xmlns:a16="http://schemas.microsoft.com/office/drawing/2014/main" id="{D69F57EE-DE4E-4E20-8EFA-227019F5A6A1}"/>
                    </a:ext>
                  </a:extLst>
                </p:cNvPr>
                <p:cNvSpPr/>
                <p:nvPr/>
              </p:nvSpPr>
              <p:spPr>
                <a:xfrm>
                  <a:off x="8532000" y="4032720"/>
                  <a:ext cx="360000" cy="0"/>
                </a:xfrm>
                <a:prstGeom prst="line">
                  <a:avLst/>
                </a:prstGeom>
                <a:ln w="18000">
                  <a:solidFill>
                    <a:srgbClr val="158466"/>
                  </a:solidFill>
                  <a:round/>
                  <a:tailEnd type="triangl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18" name="CustomShape 24">
                  <a:extLst>
                    <a:ext uri="{FF2B5EF4-FFF2-40B4-BE49-F238E27FC236}">
                      <a16:creationId xmlns:a16="http://schemas.microsoft.com/office/drawing/2014/main" id="{05EAA99D-75FF-461D-8CBB-505F989540FE}"/>
                    </a:ext>
                  </a:extLst>
                </p:cNvPr>
                <p:cNvSpPr/>
                <p:nvPr/>
              </p:nvSpPr>
              <p:spPr>
                <a:xfrm>
                  <a:off x="8676000" y="3636360"/>
                  <a:ext cx="72000" cy="360000"/>
                </a:xfrm>
                <a:prstGeom prst="ellipse">
                  <a:avLst/>
                </a:prstGeom>
                <a:solidFill>
                  <a:srgbClr val="C9211E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19" name="Line 25">
                  <a:extLst>
                    <a:ext uri="{FF2B5EF4-FFF2-40B4-BE49-F238E27FC236}">
                      <a16:creationId xmlns:a16="http://schemas.microsoft.com/office/drawing/2014/main" id="{F93E8934-FCC7-4DD8-A4BE-91011303197C}"/>
                    </a:ext>
                  </a:extLst>
                </p:cNvPr>
                <p:cNvSpPr/>
                <p:nvPr/>
              </p:nvSpPr>
              <p:spPr>
                <a:xfrm>
                  <a:off x="8532000" y="3456720"/>
                  <a:ext cx="0" cy="720000"/>
                </a:xfrm>
                <a:prstGeom prst="line">
                  <a:avLst/>
                </a:prstGeom>
                <a:ln w="3600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20" name="Line 26">
                  <a:extLst>
                    <a:ext uri="{FF2B5EF4-FFF2-40B4-BE49-F238E27FC236}">
                      <a16:creationId xmlns:a16="http://schemas.microsoft.com/office/drawing/2014/main" id="{5532C152-C013-4147-958C-E167A72A7E01}"/>
                    </a:ext>
                  </a:extLst>
                </p:cNvPr>
                <p:cNvSpPr/>
                <p:nvPr/>
              </p:nvSpPr>
              <p:spPr>
                <a:xfrm>
                  <a:off x="8892000" y="3456720"/>
                  <a:ext cx="0" cy="720000"/>
                </a:xfrm>
                <a:prstGeom prst="line">
                  <a:avLst/>
                </a:prstGeom>
                <a:ln w="3600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  <p:grpSp>
            <p:nvGrpSpPr>
              <p:cNvPr id="90" name="Group 27">
                <a:extLst>
                  <a:ext uri="{FF2B5EF4-FFF2-40B4-BE49-F238E27FC236}">
                    <a16:creationId xmlns:a16="http://schemas.microsoft.com/office/drawing/2014/main" id="{57CADB67-DF8F-4CA3-BE54-0E6F45CFD238}"/>
                  </a:ext>
                </a:extLst>
              </p:cNvPr>
              <p:cNvGrpSpPr/>
              <p:nvPr/>
            </p:nvGrpSpPr>
            <p:grpSpPr>
              <a:xfrm>
                <a:off x="10061277" y="5402476"/>
                <a:ext cx="1776677" cy="451979"/>
                <a:chOff x="7632000" y="4050000"/>
                <a:chExt cx="1368000" cy="360720"/>
              </a:xfrm>
            </p:grpSpPr>
            <p:sp>
              <p:nvSpPr>
                <p:cNvPr id="97" name="CustomShape 28">
                  <a:extLst>
                    <a:ext uri="{FF2B5EF4-FFF2-40B4-BE49-F238E27FC236}">
                      <a16:creationId xmlns:a16="http://schemas.microsoft.com/office/drawing/2014/main" id="{6EF1DA33-00CA-457C-89FF-B1670B09C2C3}"/>
                    </a:ext>
                  </a:extLst>
                </p:cNvPr>
                <p:cNvSpPr/>
                <p:nvPr/>
              </p:nvSpPr>
              <p:spPr>
                <a:xfrm rot="5400000">
                  <a:off x="8082000" y="4068360"/>
                  <a:ext cx="180000" cy="14436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502" h="402">
                      <a:moveTo>
                        <a:pt x="250" y="0"/>
                      </a:moveTo>
                      <a:lnTo>
                        <a:pt x="501" y="401"/>
                      </a:lnTo>
                      <a:lnTo>
                        <a:pt x="0" y="401"/>
                      </a:lnTo>
                      <a:lnTo>
                        <a:pt x="250" y="0"/>
                      </a:lnTo>
                    </a:path>
                  </a:pathLst>
                </a:custGeom>
                <a:noFill/>
                <a:ln w="1800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grpSp>
              <p:nvGrpSpPr>
                <p:cNvPr id="98" name="Group 29">
                  <a:extLst>
                    <a:ext uri="{FF2B5EF4-FFF2-40B4-BE49-F238E27FC236}">
                      <a16:creationId xmlns:a16="http://schemas.microsoft.com/office/drawing/2014/main" id="{0DAEABE6-5717-44C9-A1AE-0371C47AE9F8}"/>
                    </a:ext>
                  </a:extLst>
                </p:cNvPr>
                <p:cNvGrpSpPr/>
                <p:nvPr/>
              </p:nvGrpSpPr>
              <p:grpSpPr>
                <a:xfrm>
                  <a:off x="7632000" y="4050000"/>
                  <a:ext cx="360000" cy="360000"/>
                  <a:chOff x="7632000" y="4050000"/>
                  <a:chExt cx="360000" cy="360000"/>
                </a:xfrm>
              </p:grpSpPr>
              <p:sp>
                <p:nvSpPr>
                  <p:cNvPr id="106" name="TextShape 30">
                    <a:extLst>
                      <a:ext uri="{FF2B5EF4-FFF2-40B4-BE49-F238E27FC236}">
                        <a16:creationId xmlns:a16="http://schemas.microsoft.com/office/drawing/2014/main" id="{BA4CFB0C-94DF-4697-9BC5-F619A93B1283}"/>
                      </a:ext>
                    </a:extLst>
                  </p:cNvPr>
                  <p:cNvSpPr txBox="1"/>
                  <p:nvPr/>
                </p:nvSpPr>
                <p:spPr>
                  <a:xfrm>
                    <a:off x="7812000" y="4140000"/>
                    <a:ext cx="180000" cy="180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lIns="0" tIns="0" rIns="0" bIns="0" anchor="ctr" anchorCtr="1">
                    <a:noAutofit/>
                  </a:bodyPr>
                  <a:lstStyle/>
                  <a:p>
                    <a:pPr algn="ctr"/>
                    <a:r>
                      <a:rPr lang="en-GB" sz="800" spc="-1" dirty="0">
                        <a:solidFill>
                          <a:srgbClr val="2A6099"/>
                        </a:solidFill>
                        <a:latin typeface="Arial"/>
                      </a:rPr>
                      <a:t>180°</a:t>
                    </a:r>
                    <a:endParaRPr lang="en-GB" sz="800" spc="-1" dirty="0">
                      <a:latin typeface="Arial"/>
                    </a:endParaRPr>
                  </a:p>
                </p:txBody>
              </p:sp>
              <p:grpSp>
                <p:nvGrpSpPr>
                  <p:cNvPr id="107" name="Group 31">
                    <a:extLst>
                      <a:ext uri="{FF2B5EF4-FFF2-40B4-BE49-F238E27FC236}">
                        <a16:creationId xmlns:a16="http://schemas.microsoft.com/office/drawing/2014/main" id="{D5A46589-C832-44E5-A537-F903B6665557}"/>
                      </a:ext>
                    </a:extLst>
                  </p:cNvPr>
                  <p:cNvGrpSpPr/>
                  <p:nvPr/>
                </p:nvGrpSpPr>
                <p:grpSpPr>
                  <a:xfrm>
                    <a:off x="7632000" y="4050000"/>
                    <a:ext cx="360000" cy="360000"/>
                    <a:chOff x="7632000" y="4050000"/>
                    <a:chExt cx="360000" cy="360000"/>
                  </a:xfrm>
                </p:grpSpPr>
                <p:sp>
                  <p:nvSpPr>
                    <p:cNvPr id="108" name="CustomShape 32">
                      <a:extLst>
                        <a:ext uri="{FF2B5EF4-FFF2-40B4-BE49-F238E27FC236}">
                          <a16:creationId xmlns:a16="http://schemas.microsoft.com/office/drawing/2014/main" id="{57C9EE93-CBCC-46D4-833E-BFA54ACD69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32000" y="4050000"/>
                      <a:ext cx="360000" cy="360000"/>
                    </a:xfrm>
                    <a:prstGeom prst="rect">
                      <a:avLst/>
                    </a:prstGeom>
                    <a:noFill/>
                    <a:ln w="18000">
                      <a:solidFill>
                        <a:srgbClr val="3465A4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  <p:sp>
                  <p:nvSpPr>
                    <p:cNvPr id="109" name="Line 33">
                      <a:extLst>
                        <a:ext uri="{FF2B5EF4-FFF2-40B4-BE49-F238E27FC236}">
                          <a16:creationId xmlns:a16="http://schemas.microsoft.com/office/drawing/2014/main" id="{C9D79C9C-D8EA-4454-ACF6-7EFBC21E92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32000" y="4230000"/>
                      <a:ext cx="90000" cy="0"/>
                    </a:xfrm>
                    <a:prstGeom prst="line">
                      <a:avLst/>
                    </a:prstGeom>
                    <a:ln w="18000" cap="rnd">
                      <a:solidFill>
                        <a:srgbClr val="3465A4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  <p:sp>
                  <p:nvSpPr>
                    <p:cNvPr id="110" name="Line 34">
                      <a:extLst>
                        <a:ext uri="{FF2B5EF4-FFF2-40B4-BE49-F238E27FC236}">
                          <a16:creationId xmlns:a16="http://schemas.microsoft.com/office/drawing/2014/main" id="{D47EFDD1-A252-4BA0-987F-302A38E30C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02000" y="4320000"/>
                      <a:ext cx="90000" cy="0"/>
                    </a:xfrm>
                    <a:prstGeom prst="line">
                      <a:avLst/>
                    </a:prstGeom>
                    <a:ln w="18000" cap="rnd">
                      <a:solidFill>
                        <a:srgbClr val="3465A4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  <p:sp>
                  <p:nvSpPr>
                    <p:cNvPr id="111" name="Line 35">
                      <a:extLst>
                        <a:ext uri="{FF2B5EF4-FFF2-40B4-BE49-F238E27FC236}">
                          <a16:creationId xmlns:a16="http://schemas.microsoft.com/office/drawing/2014/main" id="{CBB4F0F3-3428-4D57-804C-9863D15A4F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02000" y="4140000"/>
                      <a:ext cx="90000" cy="0"/>
                    </a:xfrm>
                    <a:prstGeom prst="line">
                      <a:avLst/>
                    </a:prstGeom>
                    <a:ln w="18000" cap="rnd">
                      <a:solidFill>
                        <a:srgbClr val="3465A4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  <p:sp>
                  <p:nvSpPr>
                    <p:cNvPr id="112" name="Line 36">
                      <a:extLst>
                        <a:ext uri="{FF2B5EF4-FFF2-40B4-BE49-F238E27FC236}">
                          <a16:creationId xmlns:a16="http://schemas.microsoft.com/office/drawing/2014/main" id="{12DE6FC5-3CF6-4F4C-B55C-B878DB3F28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22000" y="4230000"/>
                      <a:ext cx="180000" cy="90000"/>
                    </a:xfrm>
                    <a:prstGeom prst="line">
                      <a:avLst/>
                    </a:prstGeom>
                    <a:ln w="18000" cap="rnd">
                      <a:solidFill>
                        <a:srgbClr val="3465A4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  <p:sp>
                  <p:nvSpPr>
                    <p:cNvPr id="113" name="Line 37">
                      <a:extLst>
                        <a:ext uri="{FF2B5EF4-FFF2-40B4-BE49-F238E27FC236}">
                          <a16:creationId xmlns:a16="http://schemas.microsoft.com/office/drawing/2014/main" id="{15305EF0-BD54-43D7-9C41-4B4AFA1B2EE7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7722000" y="4140000"/>
                      <a:ext cx="180000" cy="90000"/>
                    </a:xfrm>
                    <a:prstGeom prst="line">
                      <a:avLst/>
                    </a:prstGeom>
                    <a:ln w="18000" cap="rnd">
                      <a:solidFill>
                        <a:srgbClr val="3465A4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</p:grpSp>
            </p:grpSp>
            <p:sp>
              <p:nvSpPr>
                <p:cNvPr id="99" name="Line 38">
                  <a:extLst>
                    <a:ext uri="{FF2B5EF4-FFF2-40B4-BE49-F238E27FC236}">
                      <a16:creationId xmlns:a16="http://schemas.microsoft.com/office/drawing/2014/main" id="{6B6806D8-6C9A-484F-A13C-00F225E82468}"/>
                    </a:ext>
                  </a:extLst>
                </p:cNvPr>
                <p:cNvSpPr/>
                <p:nvPr/>
              </p:nvSpPr>
              <p:spPr>
                <a:xfrm>
                  <a:off x="7992000" y="4140000"/>
                  <a:ext cx="108000" cy="0"/>
                </a:xfrm>
                <a:prstGeom prst="line">
                  <a:avLst/>
                </a:prstGeom>
                <a:ln w="1800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00" name="CustomShape 39">
                  <a:extLst>
                    <a:ext uri="{FF2B5EF4-FFF2-40B4-BE49-F238E27FC236}">
                      <a16:creationId xmlns:a16="http://schemas.microsoft.com/office/drawing/2014/main" id="{46F0873B-DCF0-4136-A6D7-D68A116D4F75}"/>
                    </a:ext>
                  </a:extLst>
                </p:cNvPr>
                <p:cNvSpPr/>
                <p:nvPr/>
              </p:nvSpPr>
              <p:spPr>
                <a:xfrm rot="5400000">
                  <a:off x="8154000" y="4248360"/>
                  <a:ext cx="180000" cy="14436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502" h="402">
                      <a:moveTo>
                        <a:pt x="250" y="0"/>
                      </a:moveTo>
                      <a:lnTo>
                        <a:pt x="501" y="401"/>
                      </a:lnTo>
                      <a:lnTo>
                        <a:pt x="0" y="401"/>
                      </a:lnTo>
                      <a:lnTo>
                        <a:pt x="250" y="0"/>
                      </a:lnTo>
                    </a:path>
                  </a:pathLst>
                </a:custGeom>
                <a:noFill/>
                <a:ln w="1800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01" name="Line 40">
                  <a:extLst>
                    <a:ext uri="{FF2B5EF4-FFF2-40B4-BE49-F238E27FC236}">
                      <a16:creationId xmlns:a16="http://schemas.microsoft.com/office/drawing/2014/main" id="{753DAF0E-720B-478B-A051-6D23983B74C4}"/>
                    </a:ext>
                  </a:extLst>
                </p:cNvPr>
                <p:cNvSpPr/>
                <p:nvPr/>
              </p:nvSpPr>
              <p:spPr>
                <a:xfrm>
                  <a:off x="7992000" y="4320000"/>
                  <a:ext cx="180000" cy="0"/>
                </a:xfrm>
                <a:prstGeom prst="line">
                  <a:avLst/>
                </a:prstGeom>
                <a:ln w="1800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02" name="Line 41">
                  <a:extLst>
                    <a:ext uri="{FF2B5EF4-FFF2-40B4-BE49-F238E27FC236}">
                      <a16:creationId xmlns:a16="http://schemas.microsoft.com/office/drawing/2014/main" id="{B3F432C7-BFBC-4665-A524-3E1B91A14F45}"/>
                    </a:ext>
                  </a:extLst>
                </p:cNvPr>
                <p:cNvSpPr/>
                <p:nvPr/>
              </p:nvSpPr>
              <p:spPr>
                <a:xfrm>
                  <a:off x="8244360" y="4140000"/>
                  <a:ext cx="287640" cy="0"/>
                </a:xfrm>
                <a:prstGeom prst="line">
                  <a:avLst/>
                </a:prstGeom>
                <a:ln w="1800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03" name="Line 42">
                  <a:extLst>
                    <a:ext uri="{FF2B5EF4-FFF2-40B4-BE49-F238E27FC236}">
                      <a16:creationId xmlns:a16="http://schemas.microsoft.com/office/drawing/2014/main" id="{CF04BB24-213B-4428-812E-D7C31F9702C4}"/>
                    </a:ext>
                  </a:extLst>
                </p:cNvPr>
                <p:cNvSpPr/>
                <p:nvPr/>
              </p:nvSpPr>
              <p:spPr>
                <a:xfrm>
                  <a:off x="8316360" y="4320000"/>
                  <a:ext cx="683640" cy="0"/>
                </a:xfrm>
                <a:prstGeom prst="line">
                  <a:avLst/>
                </a:prstGeom>
                <a:ln w="18000" cap="rnd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04" name="Line 43">
                  <a:extLst>
                    <a:ext uri="{FF2B5EF4-FFF2-40B4-BE49-F238E27FC236}">
                      <a16:creationId xmlns:a16="http://schemas.microsoft.com/office/drawing/2014/main" id="{B1BB8A31-9970-4187-A1FA-E07D1CB521EE}"/>
                    </a:ext>
                  </a:extLst>
                </p:cNvPr>
                <p:cNvSpPr/>
                <p:nvPr/>
              </p:nvSpPr>
              <p:spPr>
                <a:xfrm>
                  <a:off x="9000000" y="4140000"/>
                  <a:ext cx="0" cy="180000"/>
                </a:xfrm>
                <a:prstGeom prst="line">
                  <a:avLst/>
                </a:prstGeom>
                <a:ln w="18000" cap="rnd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05" name="Line 44">
                  <a:extLst>
                    <a:ext uri="{FF2B5EF4-FFF2-40B4-BE49-F238E27FC236}">
                      <a16:creationId xmlns:a16="http://schemas.microsoft.com/office/drawing/2014/main" id="{90FFBF3D-1F14-4B74-B216-C4DDF3A01285}"/>
                    </a:ext>
                  </a:extLst>
                </p:cNvPr>
                <p:cNvSpPr/>
                <p:nvPr/>
              </p:nvSpPr>
              <p:spPr>
                <a:xfrm>
                  <a:off x="8892000" y="4140000"/>
                  <a:ext cx="108000" cy="0"/>
                </a:xfrm>
                <a:prstGeom prst="line">
                  <a:avLst/>
                </a:prstGeom>
                <a:ln w="18000" cap="rnd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  <p:sp>
            <p:nvSpPr>
              <p:cNvPr id="91" name="TextShape 45">
                <a:extLst>
                  <a:ext uri="{FF2B5EF4-FFF2-40B4-BE49-F238E27FC236}">
                    <a16:creationId xmlns:a16="http://schemas.microsoft.com/office/drawing/2014/main" id="{46FA8B7D-DCEC-4225-B20E-8E29F184CC19}"/>
                  </a:ext>
                </a:extLst>
              </p:cNvPr>
              <p:cNvSpPr txBox="1"/>
              <p:nvPr/>
            </p:nvSpPr>
            <p:spPr>
              <a:xfrm>
                <a:off x="9702000" y="4914009"/>
                <a:ext cx="1504739" cy="46866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r"/>
                <a:r>
                  <a:rPr lang="en-GB" sz="1400" spc="-1" dirty="0" err="1">
                    <a:latin typeface="Arial"/>
                  </a:rPr>
                  <a:t>stripline</a:t>
                </a:r>
                <a:endParaRPr lang="en-GB" sz="1400" spc="-1" dirty="0">
                  <a:latin typeface="Arial"/>
                </a:endParaRPr>
              </a:p>
              <a:p>
                <a:pPr algn="r"/>
                <a:r>
                  <a:rPr lang="en-GB" sz="1400" spc="-1" dirty="0">
                    <a:latin typeface="Arial"/>
                  </a:rPr>
                  <a:t>kicker</a:t>
                </a:r>
              </a:p>
            </p:txBody>
          </p:sp>
          <p:sp>
            <p:nvSpPr>
              <p:cNvPr id="92" name="TextShape 17">
                <a:extLst>
                  <a:ext uri="{FF2B5EF4-FFF2-40B4-BE49-F238E27FC236}">
                    <a16:creationId xmlns:a16="http://schemas.microsoft.com/office/drawing/2014/main" id="{BA4587F4-55AE-4C58-A438-5AF23784A949}"/>
                  </a:ext>
                </a:extLst>
              </p:cNvPr>
              <p:cNvSpPr txBox="1"/>
              <p:nvPr/>
            </p:nvSpPr>
            <p:spPr>
              <a:xfrm>
                <a:off x="9681650" y="5857386"/>
                <a:ext cx="1168867" cy="2909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ctr"/>
                <a:r>
                  <a:rPr lang="en-GB" sz="1300" spc="-1" dirty="0">
                    <a:latin typeface="Arial"/>
                  </a:rPr>
                  <a:t>180</a:t>
                </a:r>
                <a:r>
                  <a:rPr lang="en-GB" sz="1300" spc="-1" baseline="30000" dirty="0">
                    <a:latin typeface="Arial"/>
                  </a:rPr>
                  <a:t>0</a:t>
                </a:r>
                <a:r>
                  <a:rPr lang="en-GB" sz="1300" spc="-1" dirty="0">
                    <a:latin typeface="Arial"/>
                  </a:rPr>
                  <a:t> </a:t>
                </a:r>
                <a:r>
                  <a:rPr lang="en-GB" sz="1300" spc="-1" dirty="0" err="1">
                    <a:latin typeface="Arial"/>
                  </a:rPr>
                  <a:t>spitter</a:t>
                </a:r>
                <a:endParaRPr lang="en-GB" sz="1300" spc="-1" dirty="0">
                  <a:latin typeface="Arial"/>
                </a:endParaRPr>
              </a:p>
            </p:txBody>
          </p:sp>
          <p:sp>
            <p:nvSpPr>
              <p:cNvPr id="93" name="TextShape 17">
                <a:extLst>
                  <a:ext uri="{FF2B5EF4-FFF2-40B4-BE49-F238E27FC236}">
                    <a16:creationId xmlns:a16="http://schemas.microsoft.com/office/drawing/2014/main" id="{B20C34D8-3BB0-4EBE-ADCD-9415F8BAC38A}"/>
                  </a:ext>
                </a:extLst>
              </p:cNvPr>
              <p:cNvSpPr txBox="1"/>
              <p:nvPr/>
            </p:nvSpPr>
            <p:spPr>
              <a:xfrm>
                <a:off x="10757054" y="5821711"/>
                <a:ext cx="678697" cy="2909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r>
                  <a:rPr lang="en-GB" sz="1300" spc="-1" dirty="0" err="1">
                    <a:latin typeface="Arial"/>
                  </a:rPr>
                  <a:t>ampl</a:t>
                </a:r>
                <a:r>
                  <a:rPr lang="en-GB" sz="1300" spc="-1" dirty="0">
                    <a:latin typeface="Arial"/>
                  </a:rPr>
                  <a:t>.</a:t>
                </a:r>
              </a:p>
            </p:txBody>
          </p:sp>
          <p:cxnSp>
            <p:nvCxnSpPr>
              <p:cNvPr id="94" name="Gerade Verbindung mit Pfeil 93">
                <a:extLst>
                  <a:ext uri="{FF2B5EF4-FFF2-40B4-BE49-F238E27FC236}">
                    <a16:creationId xmlns:a16="http://schemas.microsoft.com/office/drawing/2014/main" id="{04D52948-58EA-4C11-A98E-32E35AD8624C}"/>
                  </a:ext>
                </a:extLst>
              </p:cNvPr>
              <p:cNvCxnSpPr/>
              <p:nvPr/>
            </p:nvCxnSpPr>
            <p:spPr>
              <a:xfrm flipV="1">
                <a:off x="11456745" y="4365104"/>
                <a:ext cx="0" cy="443754"/>
              </a:xfrm>
              <a:prstGeom prst="straightConnector1">
                <a:avLst/>
              </a:prstGeom>
              <a:ln w="31750">
                <a:solidFill>
                  <a:srgbClr val="CC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5" name="TextShape 45">
                <a:extLst>
                  <a:ext uri="{FF2B5EF4-FFF2-40B4-BE49-F238E27FC236}">
                    <a16:creationId xmlns:a16="http://schemas.microsoft.com/office/drawing/2014/main" id="{74CE58C2-C9D6-4770-A286-BB379E34B7CA}"/>
                  </a:ext>
                </a:extLst>
              </p:cNvPr>
              <p:cNvSpPr txBox="1"/>
              <p:nvPr/>
            </p:nvSpPr>
            <p:spPr>
              <a:xfrm>
                <a:off x="10757054" y="4202610"/>
                <a:ext cx="706864" cy="46866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r"/>
                <a:r>
                  <a:rPr lang="en-GB" sz="1400" spc="-1" dirty="0">
                    <a:solidFill>
                      <a:srgbClr val="CC0000"/>
                    </a:solidFill>
                    <a:latin typeface="Arial"/>
                  </a:rPr>
                  <a:t>beam</a:t>
                </a:r>
              </a:p>
            </p:txBody>
          </p:sp>
          <p:pic>
            <p:nvPicPr>
              <p:cNvPr id="96" name="Grafik 95">
                <a:extLst>
                  <a:ext uri="{FF2B5EF4-FFF2-40B4-BE49-F238E27FC236}">
                    <a16:creationId xmlns:a16="http://schemas.microsoft.com/office/drawing/2014/main" id="{DF097547-4A11-41AD-89BE-396C0A74E63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lum bright="-20000" contrast="40000"/>
              </a:blip>
              <a:stretch>
                <a:fillRect/>
              </a:stretch>
            </p:blipFill>
            <p:spPr>
              <a:xfrm>
                <a:off x="9193353" y="4434521"/>
                <a:ext cx="1335472" cy="748674"/>
              </a:xfrm>
              <a:prstGeom prst="rect">
                <a:avLst/>
              </a:prstGeom>
            </p:spPr>
          </p:pic>
        </p:grpSp>
        <p:sp>
          <p:nvSpPr>
            <p:cNvPr id="69" name="Textfeld 336">
              <a:extLst>
                <a:ext uri="{FF2B5EF4-FFF2-40B4-BE49-F238E27FC236}">
                  <a16:creationId xmlns:a16="http://schemas.microsoft.com/office/drawing/2014/main" id="{871A01EC-A0A2-49E2-8B02-B4CFC63E6BE9}"/>
                </a:ext>
              </a:extLst>
            </p:cNvPr>
            <p:cNvSpPr txBox="1"/>
            <p:nvPr/>
          </p:nvSpPr>
          <p:spPr>
            <a:xfrm>
              <a:off x="21766522" y="27750768"/>
              <a:ext cx="202139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Signal chain</a:t>
              </a:r>
            </a:p>
          </p:txBody>
        </p:sp>
        <p:sp>
          <p:nvSpPr>
            <p:cNvPr id="70" name="Rectangle 9">
              <a:extLst>
                <a:ext uri="{FF2B5EF4-FFF2-40B4-BE49-F238E27FC236}">
                  <a16:creationId xmlns:a16="http://schemas.microsoft.com/office/drawing/2014/main" id="{531A3FF9-645A-4BBB-950C-0C39C1F40969}"/>
                </a:ext>
              </a:extLst>
            </p:cNvPr>
            <p:cNvSpPr/>
            <p:nvPr/>
          </p:nvSpPr>
          <p:spPr>
            <a:xfrm>
              <a:off x="19206866" y="27733591"/>
              <a:ext cx="5383703" cy="246379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" name="Grafik 3">
            <a:extLst>
              <a:ext uri="{FF2B5EF4-FFF2-40B4-BE49-F238E27FC236}">
                <a16:creationId xmlns:a16="http://schemas.microsoft.com/office/drawing/2014/main" id="{445B649F-5F35-4F4D-B333-7EDB6626270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375959" y="4044746"/>
            <a:ext cx="689917" cy="674442"/>
          </a:xfrm>
          <a:prstGeom prst="rect">
            <a:avLst/>
          </a:prstGeom>
        </p:spPr>
      </p:pic>
      <p:sp>
        <p:nvSpPr>
          <p:cNvPr id="121" name="Rectangle 6">
            <a:extLst>
              <a:ext uri="{FF2B5EF4-FFF2-40B4-BE49-F238E27FC236}">
                <a16:creationId xmlns:a16="http://schemas.microsoft.com/office/drawing/2014/main" id="{C6AE83D4-3F24-48DC-8962-3C882045E9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107" y="4797345"/>
            <a:ext cx="7858772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Collaboration efforts at GSI and </a:t>
            </a:r>
            <a:r>
              <a:rPr lang="en-US" b="1" dirty="0" err="1">
                <a:solidFill>
                  <a:srgbClr val="0000FF"/>
                </a:solidFill>
                <a:latin typeface="Calibri" panose="020F0502020204030204" pitchFamily="34" charset="0"/>
              </a:rPr>
              <a:t>MedAustron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, </a:t>
            </a:r>
            <a:r>
              <a:rPr lang="en-US" b="1" spc="-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for test at HIT (due to legal issues) </a:t>
            </a:r>
            <a:r>
              <a:rPr lang="en-US" b="1" spc="-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 </a:t>
            </a:r>
            <a:r>
              <a:rPr lang="en-GB" sz="2000" b="1" spc="-1" dirty="0">
                <a:solidFill>
                  <a:srgbClr val="339933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Operational at GSI (&amp; HIT), tests at </a:t>
            </a:r>
            <a:r>
              <a:rPr lang="en-GB" sz="2000" b="1" spc="-1" dirty="0" err="1">
                <a:solidFill>
                  <a:srgbClr val="339933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MedAustron</a:t>
            </a:r>
            <a:r>
              <a:rPr lang="en-GB" sz="2000" b="1" spc="-1" dirty="0">
                <a:solidFill>
                  <a:srgbClr val="339933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</a:p>
          <a:p>
            <a:pPr marL="342900" indent="-342900">
              <a:spcBef>
                <a:spcPts val="600"/>
              </a:spcBef>
              <a:buFont typeface="Symbol" panose="05050102010706020507" pitchFamily="18" charset="2"/>
              <a:buChar char="Þ"/>
            </a:pPr>
            <a:r>
              <a:rPr lang="en-GB" sz="2000" b="1" spc="-1" dirty="0">
                <a:solidFill>
                  <a:srgbClr val="339933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Milestone for </a:t>
            </a:r>
            <a:r>
              <a:rPr lang="en-GB" sz="2000" b="1" spc="-1">
                <a:solidFill>
                  <a:srgbClr val="339933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rf-control exceeded </a:t>
            </a:r>
            <a:r>
              <a:rPr lang="en-GB" sz="2000" spc="-1" dirty="0">
                <a:solidFill>
                  <a:srgbClr val="339933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(month 24)</a:t>
            </a:r>
            <a:endParaRPr lang="en-US" sz="2000" dirty="0">
              <a:solidFill>
                <a:srgbClr val="33993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1026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/>
    </p:bldLst>
  </p:timing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3580</Words>
  <Application>Microsoft Office PowerPoint</Application>
  <PresentationFormat>Breitbild</PresentationFormat>
  <Paragraphs>617</Paragraphs>
  <Slides>25</Slides>
  <Notes>12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39" baseType="lpstr">
      <vt:lpstr>TeXGyreTermes-Regular</vt:lpstr>
      <vt:lpstr>Arial</vt:lpstr>
      <vt:lpstr>Arial Black</vt:lpstr>
      <vt:lpstr>Calibri</vt:lpstr>
      <vt:lpstr>Cambria</vt:lpstr>
      <vt:lpstr>Cambria Math</vt:lpstr>
      <vt:lpstr>Montserrat</vt:lpstr>
      <vt:lpstr>Montserrat ExtraBold</vt:lpstr>
      <vt:lpstr>Montserrat SemiBold</vt:lpstr>
      <vt:lpstr>Roboto</vt:lpstr>
      <vt:lpstr>Symbol</vt:lpstr>
      <vt:lpstr>Times New Roman</vt:lpstr>
      <vt:lpstr>Wingdings</vt:lpstr>
      <vt:lpstr>I.FAST Custom Slides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Peter Forck</cp:lastModifiedBy>
  <cp:revision>1017</cp:revision>
  <dcterms:created xsi:type="dcterms:W3CDTF">2017-04-26T09:15:49Z</dcterms:created>
  <dcterms:modified xsi:type="dcterms:W3CDTF">2024-04-17T21:01:51Z</dcterms:modified>
</cp:coreProperties>
</file>