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146850601" r:id="rId3"/>
    <p:sldId id="672" r:id="rId4"/>
    <p:sldId id="2146850605" r:id="rId5"/>
    <p:sldId id="2146850606" r:id="rId6"/>
    <p:sldId id="2146850604" r:id="rId7"/>
    <p:sldId id="2146850582" r:id="rId8"/>
    <p:sldId id="2146850608" r:id="rId9"/>
    <p:sldId id="2146850607" r:id="rId10"/>
    <p:sldId id="2146850609" r:id="rId11"/>
    <p:sldId id="2146850610" r:id="rId12"/>
    <p:sldId id="2146850611" r:id="rId13"/>
    <p:sldId id="583" r:id="rId14"/>
    <p:sldId id="2146850602" r:id="rId15"/>
    <p:sldId id="755" r:id="rId16"/>
    <p:sldId id="756" r:id="rId17"/>
    <p:sldId id="257" r:id="rId18"/>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mian Wrobel" initials="DW" lastIdx="7" clrIdx="0">
    <p:extLst>
      <p:ext uri="{19B8F6BF-5375-455C-9EA6-DF929625EA0E}">
        <p15:presenceInfo xmlns:p15="http://schemas.microsoft.com/office/powerpoint/2012/main" userId="00ae44ee3e9ffb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7B918"/>
    <a:srgbClr val="00879A"/>
    <a:srgbClr val="F59600"/>
    <a:srgbClr val="1B404B"/>
    <a:srgbClr val="E60032"/>
    <a:srgbClr val="6E378C"/>
    <a:srgbClr val="87B9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41"/>
    <p:restoredTop sz="89187"/>
  </p:normalViewPr>
  <p:slideViewPr>
    <p:cSldViewPr snapToGrid="0" snapToObjects="1">
      <p:cViewPr varScale="1">
        <p:scale>
          <a:sx n="127" d="100"/>
          <a:sy n="127" d="100"/>
        </p:scale>
        <p:origin x="928"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30/09/2022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30/09/2022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ADC3F22-D5FA-4E39-BADE-7CAEE57D7486}" type="slidenum">
              <a:rPr lang="en-US" smtClean="0"/>
              <a:t>7</a:t>
            </a:fld>
            <a:endParaRPr lang="en-US"/>
          </a:p>
        </p:txBody>
      </p:sp>
    </p:spTree>
    <p:extLst>
      <p:ext uri="{BB962C8B-B14F-4D97-AF65-F5344CB8AC3E}">
        <p14:creationId xmlns:p14="http://schemas.microsoft.com/office/powerpoint/2010/main" val="3038644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endParaRPr lang="de-DE" sz="1200" b="0"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and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Bono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5ADC3F22-D5FA-4E39-BADE-7CAEE57D7486}" type="slidenum">
              <a:rPr lang="en-US" smtClean="0"/>
              <a:t>8</a:t>
            </a:fld>
            <a:endParaRPr lang="en-US"/>
          </a:p>
        </p:txBody>
      </p:sp>
    </p:spTree>
    <p:extLst>
      <p:ext uri="{BB962C8B-B14F-4D97-AF65-F5344CB8AC3E}">
        <p14:creationId xmlns:p14="http://schemas.microsoft.com/office/powerpoint/2010/main" val="4118424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ADC3F22-D5FA-4E39-BADE-7CAEE57D7486}" type="slidenum">
              <a:rPr lang="en-US" smtClean="0"/>
              <a:t>9</a:t>
            </a:fld>
            <a:endParaRPr lang="en-US"/>
          </a:p>
        </p:txBody>
      </p:sp>
    </p:spTree>
    <p:extLst>
      <p:ext uri="{BB962C8B-B14F-4D97-AF65-F5344CB8AC3E}">
        <p14:creationId xmlns:p14="http://schemas.microsoft.com/office/powerpoint/2010/main" val="1112673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1" i="0" kern="1200" dirty="0">
                <a:solidFill>
                  <a:schemeClr val="tx1"/>
                </a:solidFill>
                <a:effectLst/>
                <a:latin typeface="+mn-lt"/>
                <a:ea typeface="+mn-ea"/>
                <a:cs typeface="+mn-cs"/>
              </a:rPr>
              <a:t>Random Entry </a:t>
            </a:r>
            <a:r>
              <a:rPr lang="de-DE" sz="1200" b="1" i="0" kern="1200" dirty="0" err="1">
                <a:solidFill>
                  <a:schemeClr val="tx1"/>
                </a:solidFill>
                <a:effectLst/>
                <a:latin typeface="+mn-lt"/>
                <a:ea typeface="+mn-ea"/>
                <a:cs typeface="+mn-cs"/>
              </a:rPr>
              <a:t>Idea</a:t>
            </a:r>
            <a:r>
              <a:rPr lang="de-DE" sz="1200" b="1" i="0" kern="1200" dirty="0">
                <a:solidFill>
                  <a:schemeClr val="tx1"/>
                </a:solidFill>
                <a:effectLst/>
                <a:latin typeface="+mn-lt"/>
                <a:ea typeface="+mn-ea"/>
                <a:cs typeface="+mn-cs"/>
              </a:rPr>
              <a:t> Generating Tool</a:t>
            </a:r>
            <a:endParaRPr lang="de-DE" sz="1200" b="0"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The </a:t>
            </a:r>
            <a:r>
              <a:rPr lang="de-DE" sz="1200" b="0" i="0" kern="1200" dirty="0" err="1">
                <a:solidFill>
                  <a:schemeClr val="tx1"/>
                </a:solidFill>
                <a:effectLst/>
                <a:latin typeface="+mn-lt"/>
                <a:ea typeface="+mn-ea"/>
                <a:cs typeface="+mn-cs"/>
              </a:rPr>
              <a:t>thinker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chooses</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object</a:t>
            </a:r>
            <a:r>
              <a:rPr lang="de-DE" sz="1200" b="0" i="0" kern="1200" dirty="0">
                <a:solidFill>
                  <a:schemeClr val="tx1"/>
                </a:solidFill>
                <a:effectLst/>
                <a:latin typeface="+mn-lt"/>
                <a:ea typeface="+mn-ea"/>
                <a:cs typeface="+mn-cs"/>
              </a:rPr>
              <a:t> at </a:t>
            </a:r>
            <a:r>
              <a:rPr lang="de-DE" sz="1200" b="0" i="0" kern="1200" dirty="0" err="1">
                <a:solidFill>
                  <a:schemeClr val="tx1"/>
                </a:solidFill>
                <a:effectLst/>
                <a:latin typeface="+mn-lt"/>
                <a:ea typeface="+mn-ea"/>
                <a:cs typeface="+mn-cs"/>
              </a:rPr>
              <a:t>random</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or</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noun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from</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dictionary</a:t>
            </a:r>
            <a:r>
              <a:rPr lang="de-DE" sz="1200" b="0" i="0" kern="1200" dirty="0">
                <a:solidFill>
                  <a:schemeClr val="tx1"/>
                </a:solidFill>
                <a:effectLst/>
                <a:latin typeface="+mn-lt"/>
                <a:ea typeface="+mn-ea"/>
                <a:cs typeface="+mn-cs"/>
              </a:rPr>
              <a:t> and </a:t>
            </a:r>
            <a:r>
              <a:rPr lang="de-DE" sz="1200" b="0" i="0" kern="1200" dirty="0" err="1">
                <a:solidFill>
                  <a:schemeClr val="tx1"/>
                </a:solidFill>
                <a:effectLst/>
                <a:latin typeface="+mn-lt"/>
                <a:ea typeface="+mn-ea"/>
                <a:cs typeface="+mn-cs"/>
              </a:rPr>
              <a:t>associates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with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they</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are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thinking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about</a:t>
            </a:r>
            <a:r>
              <a:rPr lang="de-DE" sz="1200" b="0" i="0" kern="1200" dirty="0">
                <a:solidFill>
                  <a:schemeClr val="tx1"/>
                </a:solidFill>
                <a:effectLst/>
                <a:latin typeface="+mn-lt"/>
                <a:ea typeface="+mn-ea"/>
                <a:cs typeface="+mn-cs"/>
              </a:rPr>
              <a:t>. De Bono </a:t>
            </a:r>
            <a:r>
              <a:rPr lang="de-DE" sz="1200" b="0" i="0" kern="1200" dirty="0" err="1">
                <a:solidFill>
                  <a:schemeClr val="tx1"/>
                </a:solidFill>
                <a:effectLst/>
                <a:latin typeface="+mn-lt"/>
                <a:ea typeface="+mn-ea"/>
                <a:cs typeface="+mn-cs"/>
              </a:rPr>
              <a:t>exemplifies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this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through</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randomly</a:t>
            </a:r>
            <a:r>
              <a:rPr lang="de-DE" sz="1200" b="0" i="0" kern="1200" dirty="0">
                <a:solidFill>
                  <a:schemeClr val="tx1"/>
                </a:solidFill>
                <a:effectLst/>
                <a:latin typeface="+mn-lt"/>
                <a:ea typeface="+mn-ea"/>
                <a:cs typeface="+mn-cs"/>
              </a:rPr>
              <a:t>-chosen </a:t>
            </a:r>
            <a:r>
              <a:rPr lang="de-DE" sz="1200" b="0" i="0" kern="1200" dirty="0" err="1">
                <a:solidFill>
                  <a:schemeClr val="tx1"/>
                </a:solidFill>
                <a:effectLst/>
                <a:latin typeface="+mn-lt"/>
                <a:ea typeface="+mn-ea"/>
                <a:cs typeface="+mn-cs"/>
              </a:rPr>
              <a:t>word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nose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being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applied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an </a:t>
            </a:r>
            <a:r>
              <a:rPr lang="de-DE" sz="1200" b="0" i="0" kern="1200" dirty="0" err="1">
                <a:solidFill>
                  <a:schemeClr val="tx1"/>
                </a:solidFill>
                <a:effectLst/>
                <a:latin typeface="+mn-lt"/>
                <a:ea typeface="+mn-ea"/>
                <a:cs typeface="+mn-cs"/>
              </a:rPr>
              <a:t>office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photocopier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leading</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to</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idea</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that</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the</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copier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could</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produce</a:t>
            </a:r>
            <a:r>
              <a:rPr lang="de-DE" sz="1200" b="0" i="0" kern="1200" dirty="0">
                <a:solidFill>
                  <a:schemeClr val="tx1"/>
                </a:solidFill>
                <a:effectLst/>
                <a:latin typeface="+mn-lt"/>
                <a:ea typeface="+mn-ea"/>
                <a:cs typeface="+mn-cs"/>
              </a:rPr>
              <a:t> a </a:t>
            </a:r>
            <a:r>
              <a:rPr lang="de-DE" sz="1200" b="0" i="0" kern="1200" dirty="0" err="1">
                <a:solidFill>
                  <a:schemeClr val="tx1"/>
                </a:solidFill>
                <a:effectLst/>
                <a:latin typeface="+mn-lt"/>
                <a:ea typeface="+mn-ea"/>
                <a:cs typeface="+mn-cs"/>
              </a:rPr>
              <a:t>lavender</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smell</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when</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it</a:t>
            </a:r>
            <a:r>
              <a:rPr lang="de-DE" sz="1200" b="0" i="0" kern="1200" dirty="0">
                <a:solidFill>
                  <a:schemeClr val="tx1"/>
                </a:solidFill>
                <a:effectLst/>
                <a:latin typeface="+mn-lt"/>
                <a:ea typeface="+mn-ea"/>
                <a:cs typeface="+mn-cs"/>
              </a:rPr>
              <a:t> was </a:t>
            </a:r>
            <a:r>
              <a:rPr lang="de-DE" sz="1200" b="0" i="0" kern="1200" dirty="0" err="1">
                <a:solidFill>
                  <a:schemeClr val="tx1"/>
                </a:solidFill>
                <a:effectLst/>
                <a:latin typeface="+mn-lt"/>
                <a:ea typeface="+mn-ea"/>
                <a:cs typeface="+mn-cs"/>
              </a:rPr>
              <a:t>low</a:t>
            </a:r>
            <a:r>
              <a:rPr lang="de-DE" sz="1200" b="0" i="0" kern="1200" dirty="0">
                <a:solidFill>
                  <a:schemeClr val="tx1"/>
                </a:solidFill>
                <a:effectLst/>
                <a:latin typeface="+mn-lt"/>
                <a:ea typeface="+mn-ea"/>
                <a:cs typeface="+mn-cs"/>
              </a:rPr>
              <a:t> on </a:t>
            </a:r>
            <a:r>
              <a:rPr lang="de-DE" sz="1200" b="0" i="0" kern="1200" dirty="0" err="1">
                <a:solidFill>
                  <a:schemeClr val="tx1"/>
                </a:solidFill>
                <a:effectLst/>
                <a:latin typeface="+mn-lt"/>
                <a:ea typeface="+mn-ea"/>
                <a:cs typeface="+mn-cs"/>
              </a:rPr>
              <a:t>paper</a:t>
            </a:r>
            <a:r>
              <a:rPr lang="de-DE" sz="1200" b="0" i="0"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5ADC3F22-D5FA-4E39-BADE-7CAEE57D7486}" type="slidenum">
              <a:rPr lang="en-US" smtClean="0"/>
              <a:t>10</a:t>
            </a:fld>
            <a:endParaRPr lang="en-US"/>
          </a:p>
        </p:txBody>
      </p:sp>
    </p:spTree>
    <p:extLst>
      <p:ext uri="{BB962C8B-B14F-4D97-AF65-F5344CB8AC3E}">
        <p14:creationId xmlns:p14="http://schemas.microsoft.com/office/powerpoint/2010/main" val="297910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ADC3F22-D5FA-4E39-BADE-7CAEE57D7486}" type="slidenum">
              <a:rPr lang="en-US" smtClean="0"/>
              <a:t>11</a:t>
            </a:fld>
            <a:endParaRPr lang="en-US"/>
          </a:p>
        </p:txBody>
      </p:sp>
    </p:spTree>
    <p:extLst>
      <p:ext uri="{BB962C8B-B14F-4D97-AF65-F5344CB8AC3E}">
        <p14:creationId xmlns:p14="http://schemas.microsoft.com/office/powerpoint/2010/main" val="1442385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ADC3F22-D5FA-4E39-BADE-7CAEE57D7486}" type="slidenum">
              <a:rPr lang="en-US" smtClean="0"/>
              <a:t>12</a:t>
            </a:fld>
            <a:endParaRPr lang="en-US"/>
          </a:p>
        </p:txBody>
      </p:sp>
    </p:spTree>
    <p:extLst>
      <p:ext uri="{BB962C8B-B14F-4D97-AF65-F5344CB8AC3E}">
        <p14:creationId xmlns:p14="http://schemas.microsoft.com/office/powerpoint/2010/main" val="3190817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24957268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41770090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7" name="Grafik 6">
            <a:extLst>
              <a:ext uri="{FF2B5EF4-FFF2-40B4-BE49-F238E27FC236}">
                <a16:creationId xmlns:a16="http://schemas.microsoft.com/office/drawing/2014/main" id="{2A447B5E-8458-D34B-B1D0-CB1E16CEBE5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6" name="Bildplatzhalter 3">
            <a:extLst>
              <a:ext uri="{FF2B5EF4-FFF2-40B4-BE49-F238E27FC236}">
                <a16:creationId xmlns:a16="http://schemas.microsoft.com/office/drawing/2014/main" id="{298B3ED5-8712-E54F-A352-98997DF9D2D3}"/>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8" name="Textplatzhalter 6">
            <a:extLst>
              <a:ext uri="{FF2B5EF4-FFF2-40B4-BE49-F238E27FC236}">
                <a16:creationId xmlns:a16="http://schemas.microsoft.com/office/drawing/2014/main" id="{29E890F3-1694-7444-8E2C-AB4570E7194E}"/>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9" name="Foliennummernplatzhalter 5">
            <a:extLst>
              <a:ext uri="{FF2B5EF4-FFF2-40B4-BE49-F238E27FC236}">
                <a16:creationId xmlns:a16="http://schemas.microsoft.com/office/drawing/2014/main" id="{434DE431-17E4-7041-9E6E-E2CB04937F5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4325589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1794900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mportant text 2">
    <p:bg>
      <p:bgPr>
        <a:solidFill>
          <a:srgbClr val="3BB1B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8F7334-EDBC-114C-8EBD-1CDEF7BB436F}"/>
              </a:ext>
            </a:extLst>
          </p:cNvPr>
          <p:cNvSpPr>
            <a:spLocks noGrp="1"/>
          </p:cNvSpPr>
          <p:nvPr>
            <p:ph type="title" hasCustomPrompt="1"/>
          </p:nvPr>
        </p:nvSpPr>
        <p:spPr>
          <a:xfrm>
            <a:off x="628650" y="997897"/>
            <a:ext cx="7886700" cy="994172"/>
          </a:xfrm>
        </p:spPr>
        <p:txBody>
          <a:bodyPr/>
          <a:lstStyle>
            <a:lvl1pPr>
              <a:defRPr b="1" i="0">
                <a:solidFill>
                  <a:schemeClr val="bg1"/>
                </a:solidFill>
                <a:latin typeface="Ubuntu" panose="020B0504030602030204" pitchFamily="34" charset="0"/>
              </a:defRPr>
            </a:lvl1pPr>
          </a:lstStyle>
          <a:p>
            <a:r>
              <a:rPr lang="de-DE" dirty="0"/>
              <a:t>Title </a:t>
            </a:r>
            <a:r>
              <a:rPr lang="de-DE" dirty="0" err="1"/>
              <a:t>of</a:t>
            </a:r>
            <a:r>
              <a:rPr lang="de-DE" dirty="0"/>
              <a:t> </a:t>
            </a:r>
            <a:r>
              <a:rPr lang="de-DE" dirty="0" err="1"/>
              <a:t>this</a:t>
            </a:r>
            <a:r>
              <a:rPr lang="de-DE" dirty="0"/>
              <a:t> </a:t>
            </a:r>
            <a:r>
              <a:rPr lang="de-DE" dirty="0" err="1"/>
              <a:t>slide</a:t>
            </a:r>
            <a:endParaRPr lang="de-DE" dirty="0"/>
          </a:p>
        </p:txBody>
      </p:sp>
      <p:sp>
        <p:nvSpPr>
          <p:cNvPr id="3" name="Inhaltsplatzhalter 2">
            <a:extLst>
              <a:ext uri="{FF2B5EF4-FFF2-40B4-BE49-F238E27FC236}">
                <a16:creationId xmlns:a16="http://schemas.microsoft.com/office/drawing/2014/main" id="{3B2904F1-E071-E24D-A13B-4904359FB10E}"/>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pic>
        <p:nvPicPr>
          <p:cNvPr id="5" name="Grafik 4">
            <a:extLst>
              <a:ext uri="{FF2B5EF4-FFF2-40B4-BE49-F238E27FC236}">
                <a16:creationId xmlns:a16="http://schemas.microsoft.com/office/drawing/2014/main" id="{D4981B89-BE58-0B4F-ADAD-B25059E500F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1053988"/>
            <a:ext cx="448147" cy="881990"/>
          </a:xfrm>
          <a:prstGeom prst="rect">
            <a:avLst/>
          </a:prstGeom>
        </p:spPr>
      </p:pic>
      <p:sp>
        <p:nvSpPr>
          <p:cNvPr id="10" name="Rechteck 9">
            <a:extLst>
              <a:ext uri="{FF2B5EF4-FFF2-40B4-BE49-F238E27FC236}">
                <a16:creationId xmlns:a16="http://schemas.microsoft.com/office/drawing/2014/main" id="{FA83BDF8-A4F9-AD46-B5DF-DB5F0C6C0EAB}"/>
              </a:ext>
            </a:extLst>
          </p:cNvPr>
          <p:cNvSpPr/>
          <p:nvPr userDrawn="1"/>
        </p:nvSpPr>
        <p:spPr>
          <a:xfrm>
            <a:off x="8951737" y="4703695"/>
            <a:ext cx="192263" cy="1922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1" name="Rechteck 10">
            <a:extLst>
              <a:ext uri="{FF2B5EF4-FFF2-40B4-BE49-F238E27FC236}">
                <a16:creationId xmlns:a16="http://schemas.microsoft.com/office/drawing/2014/main" id="{6B82D461-A568-594C-8765-F32CC9C152AD}"/>
              </a:ext>
            </a:extLst>
          </p:cNvPr>
          <p:cNvSpPr/>
          <p:nvPr userDrawn="1"/>
        </p:nvSpPr>
        <p:spPr>
          <a:xfrm>
            <a:off x="8670927" y="4703695"/>
            <a:ext cx="192263" cy="1922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2" name="Rechteck 11">
            <a:extLst>
              <a:ext uri="{FF2B5EF4-FFF2-40B4-BE49-F238E27FC236}">
                <a16:creationId xmlns:a16="http://schemas.microsoft.com/office/drawing/2014/main" id="{7786D59E-6AE3-9E47-9725-9A42B4B89C28}"/>
              </a:ext>
            </a:extLst>
          </p:cNvPr>
          <p:cNvSpPr/>
          <p:nvPr userDrawn="1"/>
        </p:nvSpPr>
        <p:spPr>
          <a:xfrm>
            <a:off x="8390116" y="4703695"/>
            <a:ext cx="192263" cy="1922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4" name="Foliennummernplatzhalter 5">
            <a:extLst>
              <a:ext uri="{FF2B5EF4-FFF2-40B4-BE49-F238E27FC236}">
                <a16:creationId xmlns:a16="http://schemas.microsoft.com/office/drawing/2014/main" id="{6F89F938-08BA-414B-BA7C-953933559388}"/>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1971297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90" r:id="rId25"/>
    <p:sldLayoutId id="2147483691" r:id="rId26"/>
    <p:sldLayoutId id="2147483703" r:id="rId27"/>
    <p:sldLayoutId id="2147483704" r:id="rId28"/>
    <p:sldLayoutId id="2147483705" r:id="rId29"/>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mailto:Romain.muller@cern.ch" TargetMode="External"/><Relationship Id="rId2" Type="http://schemas.openxmlformats.org/officeDocument/2006/relationships/hyperlink" Target="mailto:catarina.batista@cern.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randomwordgenerator.com/"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lstStyle/>
          <a:p>
            <a:r>
              <a:rPr lang="en-GB" dirty="0"/>
              <a:t>Thinking… inside the box?</a:t>
            </a:r>
          </a:p>
        </p:txBody>
      </p:sp>
      <p:sp>
        <p:nvSpPr>
          <p:cNvPr id="5" name="Marcador de texto 4">
            <a:extLst>
              <a:ext uri="{FF2B5EF4-FFF2-40B4-BE49-F238E27FC236}">
                <a16:creationId xmlns:a16="http://schemas.microsoft.com/office/drawing/2014/main" id="{839D9350-9FD4-5F46-8C9A-4553CEF3F0DB}"/>
              </a:ext>
            </a:extLst>
          </p:cNvPr>
          <p:cNvSpPr>
            <a:spLocks noGrp="1"/>
          </p:cNvSpPr>
          <p:nvPr>
            <p:ph type="body" sz="half" idx="2"/>
          </p:nvPr>
        </p:nvSpPr>
        <p:spPr/>
        <p:txBody>
          <a:bodyPr>
            <a:normAutofit/>
          </a:bodyPr>
          <a:lstStyle/>
          <a:p>
            <a:r>
              <a:rPr lang="en-GB" dirty="0"/>
              <a:t>How to solve problems creatively and apply that into your daily work</a:t>
            </a:r>
          </a:p>
          <a:p>
            <a:endParaRPr lang="en-GB" dirty="0"/>
          </a:p>
          <a:p>
            <a:r>
              <a:rPr lang="en-GB" dirty="0"/>
              <a:t>Catarina Batista &amp; Romain Muller</a:t>
            </a:r>
          </a:p>
        </p:txBody>
      </p:sp>
    </p:spTree>
    <p:extLst>
      <p:ext uri="{BB962C8B-B14F-4D97-AF65-F5344CB8AC3E}">
        <p14:creationId xmlns:p14="http://schemas.microsoft.com/office/powerpoint/2010/main" val="73141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657736"/>
            <a:ext cx="6930979" cy="672777"/>
          </a:xfrm>
          <a:prstGeom prst="rect">
            <a:avLst/>
          </a:prstGeom>
        </p:spPr>
        <p:txBody>
          <a:bodyPr anchor="ctr"/>
          <a:lstStyle/>
          <a:p>
            <a:r>
              <a:rPr lang="en-GB" dirty="0">
                <a:solidFill>
                  <a:srgbClr val="87B918"/>
                </a:solidFill>
              </a:rPr>
              <a:t>How might we increase awareness of the full product offerings?</a:t>
            </a:r>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198" y="1775457"/>
            <a:ext cx="8046239" cy="3128139"/>
          </a:xfrm>
        </p:spPr>
        <p:txBody>
          <a:bodyPr>
            <a:normAutofit/>
          </a:bodyPr>
          <a:lstStyle/>
          <a:p>
            <a:pPr marL="342900" indent="-342900">
              <a:buAutoNum type="arabicPeriod"/>
            </a:pPr>
            <a:r>
              <a:rPr lang="en-GB" b="1" dirty="0"/>
              <a:t>Choose technique.</a:t>
            </a:r>
          </a:p>
          <a:p>
            <a:endParaRPr lang="en-GB" b="1" dirty="0"/>
          </a:p>
          <a:p>
            <a:r>
              <a:rPr lang="en-GB" dirty="0"/>
              <a:t>Exaggeration.</a:t>
            </a:r>
          </a:p>
          <a:p>
            <a:endParaRPr lang="en-GB" dirty="0"/>
          </a:p>
          <a:p>
            <a:r>
              <a:rPr lang="en-GB" b="1" dirty="0"/>
              <a:t>2. Reframe initial statement.</a:t>
            </a:r>
          </a:p>
          <a:p>
            <a:endParaRPr lang="en-GB" b="1" dirty="0"/>
          </a:p>
          <a:p>
            <a:r>
              <a:rPr lang="en-GB" dirty="0"/>
              <a:t>How might we make every CERN employee aware of all the functionalities of all our products?</a:t>
            </a:r>
          </a:p>
          <a:p>
            <a:endParaRPr lang="en-GB" dirty="0"/>
          </a:p>
          <a:p>
            <a:r>
              <a:rPr lang="en-GB" b="1" dirty="0"/>
              <a:t>3. Ideate!</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Tree>
    <p:extLst>
      <p:ext uri="{BB962C8B-B14F-4D97-AF65-F5344CB8AC3E}">
        <p14:creationId xmlns:p14="http://schemas.microsoft.com/office/powerpoint/2010/main" val="423053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657736"/>
            <a:ext cx="6930979" cy="672777"/>
          </a:xfrm>
          <a:prstGeom prst="rect">
            <a:avLst/>
          </a:prstGeom>
        </p:spPr>
        <p:txBody>
          <a:bodyPr anchor="ctr"/>
          <a:lstStyle/>
          <a:p>
            <a:r>
              <a:rPr lang="en-GB" dirty="0">
                <a:solidFill>
                  <a:srgbClr val="87B918"/>
                </a:solidFill>
              </a:rPr>
              <a:t>How might we increase awareness of the full product offerings?</a:t>
            </a:r>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199" y="1775457"/>
            <a:ext cx="6930979" cy="3128139"/>
          </a:xfrm>
        </p:spPr>
        <p:txBody>
          <a:bodyPr>
            <a:normAutofit/>
          </a:bodyPr>
          <a:lstStyle/>
          <a:p>
            <a:pPr marL="342900" indent="-342900">
              <a:buAutoNum type="arabicPeriod"/>
            </a:pPr>
            <a:r>
              <a:rPr lang="en-GB" b="1" dirty="0"/>
              <a:t>Choose technique.</a:t>
            </a:r>
          </a:p>
          <a:p>
            <a:endParaRPr lang="en-GB" b="1" dirty="0"/>
          </a:p>
          <a:p>
            <a:r>
              <a:rPr lang="en-GB" dirty="0"/>
              <a:t>Reversal.</a:t>
            </a:r>
          </a:p>
          <a:p>
            <a:endParaRPr lang="en-GB" dirty="0"/>
          </a:p>
          <a:p>
            <a:r>
              <a:rPr lang="en-GB" b="1" dirty="0"/>
              <a:t>2. Reframe initial statement.</a:t>
            </a:r>
          </a:p>
          <a:p>
            <a:endParaRPr lang="en-GB" b="1" dirty="0"/>
          </a:p>
          <a:p>
            <a:r>
              <a:rPr lang="en-GB" dirty="0"/>
              <a:t>How might we make it more difficult for people to be aware of our products?</a:t>
            </a:r>
          </a:p>
          <a:p>
            <a:endParaRPr lang="en-GB" dirty="0"/>
          </a:p>
          <a:p>
            <a:r>
              <a:rPr lang="en-GB" b="1" dirty="0"/>
              <a:t>3. Ideate!</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Tree>
    <p:extLst>
      <p:ext uri="{BB962C8B-B14F-4D97-AF65-F5344CB8AC3E}">
        <p14:creationId xmlns:p14="http://schemas.microsoft.com/office/powerpoint/2010/main" val="3535625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657736"/>
            <a:ext cx="6930979" cy="672777"/>
          </a:xfrm>
          <a:prstGeom prst="rect">
            <a:avLst/>
          </a:prstGeom>
        </p:spPr>
        <p:txBody>
          <a:bodyPr anchor="ctr"/>
          <a:lstStyle/>
          <a:p>
            <a:r>
              <a:rPr lang="en-GB" dirty="0">
                <a:solidFill>
                  <a:srgbClr val="87B918"/>
                </a:solidFill>
              </a:rPr>
              <a:t>How might we increase awareness of the full product offerings?</a:t>
            </a:r>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199" y="1775457"/>
            <a:ext cx="6930979" cy="3128139"/>
          </a:xfrm>
        </p:spPr>
        <p:txBody>
          <a:bodyPr>
            <a:normAutofit/>
          </a:bodyPr>
          <a:lstStyle/>
          <a:p>
            <a:pPr marL="342900" indent="-342900">
              <a:buAutoNum type="arabicPeriod"/>
            </a:pPr>
            <a:r>
              <a:rPr lang="en-GB" b="1" dirty="0"/>
              <a:t>Choose technique.</a:t>
            </a:r>
          </a:p>
          <a:p>
            <a:endParaRPr lang="en-GB" b="1" dirty="0"/>
          </a:p>
          <a:p>
            <a:r>
              <a:rPr lang="en-GB" dirty="0"/>
              <a:t>Distortion.</a:t>
            </a:r>
          </a:p>
          <a:p>
            <a:endParaRPr lang="en-GB" dirty="0"/>
          </a:p>
          <a:p>
            <a:r>
              <a:rPr lang="en-GB" b="1" dirty="0"/>
              <a:t>2. Reframe initial statement.</a:t>
            </a:r>
          </a:p>
          <a:p>
            <a:endParaRPr lang="en-GB" b="1" dirty="0"/>
          </a:p>
          <a:p>
            <a:r>
              <a:rPr lang="en-GB" dirty="0"/>
              <a:t>How might we make it so that people do not need our products at all?</a:t>
            </a:r>
          </a:p>
          <a:p>
            <a:endParaRPr lang="en-GB" dirty="0"/>
          </a:p>
          <a:p>
            <a:r>
              <a:rPr lang="en-GB" b="1" dirty="0"/>
              <a:t>3. Ideate!</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Tree>
    <p:extLst>
      <p:ext uri="{BB962C8B-B14F-4D97-AF65-F5344CB8AC3E}">
        <p14:creationId xmlns:p14="http://schemas.microsoft.com/office/powerpoint/2010/main" val="66070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27932-1EEE-9348-9E86-9005D6F09E88}"/>
              </a:ext>
            </a:extLst>
          </p:cNvPr>
          <p:cNvSpPr>
            <a:spLocks noGrp="1"/>
          </p:cNvSpPr>
          <p:nvPr>
            <p:ph type="title"/>
          </p:nvPr>
        </p:nvSpPr>
        <p:spPr/>
        <p:txBody>
          <a:bodyPr/>
          <a:lstStyle/>
          <a:p>
            <a:r>
              <a:rPr lang="en-GB" dirty="0"/>
              <a:t>Rules for Ideation</a:t>
            </a:r>
          </a:p>
        </p:txBody>
      </p:sp>
      <p:sp>
        <p:nvSpPr>
          <p:cNvPr id="3" name="Content Placeholder 2">
            <a:extLst>
              <a:ext uri="{FF2B5EF4-FFF2-40B4-BE49-F238E27FC236}">
                <a16:creationId xmlns:a16="http://schemas.microsoft.com/office/drawing/2014/main" id="{036F2ACC-37B8-FA42-BB2C-FF1A9D787D3B}"/>
              </a:ext>
            </a:extLst>
          </p:cNvPr>
          <p:cNvSpPr>
            <a:spLocks noGrp="1"/>
          </p:cNvSpPr>
          <p:nvPr>
            <p:ph type="body" idx="1"/>
          </p:nvPr>
        </p:nvSpPr>
        <p:spPr>
          <a:xfrm>
            <a:off x="558004" y="1423765"/>
            <a:ext cx="8027992" cy="3368043"/>
          </a:xfrm>
        </p:spPr>
        <p:txBody>
          <a:bodyPr>
            <a:normAutofit fontScale="92500" lnSpcReduction="10000"/>
          </a:bodyPr>
          <a:lstStyle/>
          <a:p>
            <a:pPr>
              <a:lnSpc>
                <a:spcPct val="200000"/>
              </a:lnSpc>
              <a:buFont typeface="Wingdings" pitchFamily="2" charset="2"/>
              <a:buChar char="§"/>
            </a:pPr>
            <a:r>
              <a:rPr lang="en-GB" dirty="0"/>
              <a:t>Defer judgement. </a:t>
            </a:r>
          </a:p>
          <a:p>
            <a:pPr>
              <a:lnSpc>
                <a:spcPct val="200000"/>
              </a:lnSpc>
              <a:buFont typeface="Wingdings" pitchFamily="2" charset="2"/>
              <a:buChar char="§"/>
            </a:pPr>
            <a:r>
              <a:rPr lang="en-GB" dirty="0"/>
              <a:t>Encourage wild ideas! </a:t>
            </a:r>
          </a:p>
          <a:p>
            <a:pPr>
              <a:lnSpc>
                <a:spcPct val="200000"/>
              </a:lnSpc>
              <a:buFont typeface="Wingdings" pitchFamily="2" charset="2"/>
              <a:buChar char="§"/>
            </a:pPr>
            <a:r>
              <a:rPr lang="en-GB" dirty="0"/>
              <a:t>Build on the ideas of others (use “and” instead of “but”)</a:t>
            </a:r>
          </a:p>
          <a:p>
            <a:pPr>
              <a:lnSpc>
                <a:spcPct val="200000"/>
              </a:lnSpc>
              <a:buFont typeface="Wingdings" pitchFamily="2" charset="2"/>
              <a:buChar char="§"/>
            </a:pPr>
            <a:r>
              <a:rPr lang="en-GB" dirty="0"/>
              <a:t>Stay focused on the topic. </a:t>
            </a:r>
          </a:p>
          <a:p>
            <a:pPr>
              <a:lnSpc>
                <a:spcPct val="200000"/>
              </a:lnSpc>
              <a:buFont typeface="Wingdings" pitchFamily="2" charset="2"/>
              <a:buChar char="§"/>
            </a:pPr>
            <a:r>
              <a:rPr lang="en-GB" dirty="0"/>
              <a:t>Only one conversation at a time. </a:t>
            </a:r>
          </a:p>
          <a:p>
            <a:pPr>
              <a:lnSpc>
                <a:spcPct val="200000"/>
              </a:lnSpc>
              <a:buFont typeface="Wingdings" pitchFamily="2" charset="2"/>
              <a:buChar char="§"/>
            </a:pPr>
            <a:r>
              <a:rPr lang="en-GB" dirty="0"/>
              <a:t>Be visual. </a:t>
            </a:r>
          </a:p>
          <a:p>
            <a:pPr>
              <a:lnSpc>
                <a:spcPct val="200000"/>
              </a:lnSpc>
              <a:buFont typeface="Wingdings" pitchFamily="2" charset="2"/>
              <a:buChar char="§"/>
            </a:pPr>
            <a:r>
              <a:rPr lang="en-GB" dirty="0"/>
              <a:t>Go for quantity.</a:t>
            </a:r>
          </a:p>
        </p:txBody>
      </p:sp>
    </p:spTree>
    <p:extLst>
      <p:ext uri="{BB962C8B-B14F-4D97-AF65-F5344CB8AC3E}">
        <p14:creationId xmlns:p14="http://schemas.microsoft.com/office/powerpoint/2010/main" val="3289572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C6DD-CC79-3582-3DCE-2893C19D193E}"/>
              </a:ext>
            </a:extLst>
          </p:cNvPr>
          <p:cNvSpPr>
            <a:spLocks noGrp="1"/>
          </p:cNvSpPr>
          <p:nvPr>
            <p:ph type="title"/>
          </p:nvPr>
        </p:nvSpPr>
        <p:spPr>
          <a:xfrm>
            <a:off x="2237902" y="2321475"/>
            <a:ext cx="4668195" cy="500549"/>
          </a:xfrm>
        </p:spPr>
        <p:txBody>
          <a:bodyPr/>
          <a:lstStyle/>
          <a:p>
            <a:pPr algn="ctr"/>
            <a:r>
              <a:rPr lang="en-CH" sz="3600" dirty="0"/>
              <a:t>Time to act it out!</a:t>
            </a:r>
          </a:p>
        </p:txBody>
      </p:sp>
    </p:spTree>
    <p:extLst>
      <p:ext uri="{BB962C8B-B14F-4D97-AF65-F5344CB8AC3E}">
        <p14:creationId xmlns:p14="http://schemas.microsoft.com/office/powerpoint/2010/main" val="1383099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C6DD-CC79-3582-3DCE-2893C19D193E}"/>
              </a:ext>
            </a:extLst>
          </p:cNvPr>
          <p:cNvSpPr>
            <a:spLocks noGrp="1"/>
          </p:cNvSpPr>
          <p:nvPr>
            <p:ph type="title"/>
          </p:nvPr>
        </p:nvSpPr>
        <p:spPr>
          <a:xfrm>
            <a:off x="2237902" y="2321475"/>
            <a:ext cx="4668195" cy="500549"/>
          </a:xfrm>
        </p:spPr>
        <p:txBody>
          <a:bodyPr/>
          <a:lstStyle/>
          <a:p>
            <a:pPr algn="ctr"/>
            <a:r>
              <a:rPr lang="en-CH" sz="3600" dirty="0"/>
              <a:t>Taking it back ”into the box”</a:t>
            </a:r>
            <a:br>
              <a:rPr lang="en-CH" sz="3600" dirty="0"/>
            </a:br>
            <a:endParaRPr lang="en-CH" sz="3600" dirty="0"/>
          </a:p>
        </p:txBody>
      </p:sp>
    </p:spTree>
    <p:extLst>
      <p:ext uri="{BB962C8B-B14F-4D97-AF65-F5344CB8AC3E}">
        <p14:creationId xmlns:p14="http://schemas.microsoft.com/office/powerpoint/2010/main" val="3231657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FC00C-10A9-CEB6-CDEB-7F884F047CF7}"/>
              </a:ext>
            </a:extLst>
          </p:cNvPr>
          <p:cNvSpPr>
            <a:spLocks noGrp="1"/>
          </p:cNvSpPr>
          <p:nvPr>
            <p:ph type="title"/>
          </p:nvPr>
        </p:nvSpPr>
        <p:spPr>
          <a:xfrm>
            <a:off x="565200" y="707978"/>
            <a:ext cx="6930979" cy="500549"/>
          </a:xfrm>
        </p:spPr>
        <p:txBody>
          <a:bodyPr/>
          <a:lstStyle/>
          <a:p>
            <a:r>
              <a:rPr lang="en-CH" dirty="0"/>
              <a:t>How can you apply your learnings back into your daily work?</a:t>
            </a:r>
          </a:p>
        </p:txBody>
      </p:sp>
      <p:sp>
        <p:nvSpPr>
          <p:cNvPr id="3" name="Text Placeholder 2">
            <a:extLst>
              <a:ext uri="{FF2B5EF4-FFF2-40B4-BE49-F238E27FC236}">
                <a16:creationId xmlns:a16="http://schemas.microsoft.com/office/drawing/2014/main" id="{5BC5C22A-9857-B664-9203-95819DFD28CE}"/>
              </a:ext>
            </a:extLst>
          </p:cNvPr>
          <p:cNvSpPr>
            <a:spLocks noGrp="1"/>
          </p:cNvSpPr>
          <p:nvPr>
            <p:ph type="body" idx="1"/>
          </p:nvPr>
        </p:nvSpPr>
        <p:spPr>
          <a:xfrm>
            <a:off x="565200" y="2044609"/>
            <a:ext cx="8027992" cy="3368043"/>
          </a:xfrm>
        </p:spPr>
        <p:txBody>
          <a:bodyPr/>
          <a:lstStyle/>
          <a:p>
            <a:r>
              <a:rPr lang="en-CH" dirty="0"/>
              <a:t>Think of one action based on your experience from today that…</a:t>
            </a:r>
          </a:p>
          <a:p>
            <a:endParaRPr lang="en-CH" dirty="0"/>
          </a:p>
          <a:p>
            <a:r>
              <a:rPr lang="en-CH" dirty="0"/>
              <a:t>…you can do as a team</a:t>
            </a:r>
          </a:p>
          <a:p>
            <a:r>
              <a:rPr lang="en-CH" dirty="0"/>
              <a:t>…you can apply in your individual work</a:t>
            </a:r>
          </a:p>
          <a:p>
            <a:r>
              <a:rPr lang="en-CH" dirty="0"/>
              <a:t>…you can apply to your strategy</a:t>
            </a:r>
          </a:p>
        </p:txBody>
      </p:sp>
    </p:spTree>
    <p:extLst>
      <p:ext uri="{BB962C8B-B14F-4D97-AF65-F5344CB8AC3E}">
        <p14:creationId xmlns:p14="http://schemas.microsoft.com/office/powerpoint/2010/main" val="3854378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p:txBody>
          <a:bodyPr/>
          <a:lstStyle/>
          <a:p>
            <a:r>
              <a:rPr lang="en-GB" dirty="0"/>
              <a:t>Thank you!</a:t>
            </a:r>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a:xfrm>
            <a:off x="5095963" y="2782282"/>
            <a:ext cx="3464291" cy="1556037"/>
          </a:xfrm>
        </p:spPr>
        <p:txBody>
          <a:bodyPr>
            <a:normAutofit/>
          </a:bodyPr>
          <a:lstStyle/>
          <a:p>
            <a:r>
              <a:rPr lang="en-GB" dirty="0"/>
              <a:t>Catarina Batista</a:t>
            </a:r>
          </a:p>
          <a:p>
            <a:endParaRPr lang="en-GB" dirty="0"/>
          </a:p>
          <a:p>
            <a:r>
              <a:rPr lang="en-GB" dirty="0">
                <a:hlinkClick r:id="rId2"/>
              </a:rPr>
              <a:t>catarina.batista@cern.ch</a:t>
            </a:r>
            <a:r>
              <a:rPr lang="en-GB" dirty="0"/>
              <a:t> </a:t>
            </a:r>
          </a:p>
          <a:p>
            <a:endParaRPr lang="en-GB" dirty="0"/>
          </a:p>
          <a:p>
            <a:r>
              <a:rPr lang="en-GB" dirty="0"/>
              <a:t>Romain Muller</a:t>
            </a:r>
          </a:p>
          <a:p>
            <a:endParaRPr lang="en-GB" dirty="0"/>
          </a:p>
          <a:p>
            <a:r>
              <a:rPr lang="en-GB" dirty="0">
                <a:hlinkClick r:id="rId3"/>
              </a:rPr>
              <a:t>romain.muller@cern.ch</a:t>
            </a:r>
            <a:r>
              <a:rPr lang="en-GB" dirty="0"/>
              <a:t> </a:t>
            </a:r>
          </a:p>
        </p:txBody>
      </p:sp>
    </p:spTree>
    <p:extLst>
      <p:ext uri="{BB962C8B-B14F-4D97-AF65-F5344CB8AC3E}">
        <p14:creationId xmlns:p14="http://schemas.microsoft.com/office/powerpoint/2010/main" val="301305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2001-954D-7048-2381-9421A1ED158D}"/>
              </a:ext>
            </a:extLst>
          </p:cNvPr>
          <p:cNvSpPr>
            <a:spLocks noGrp="1"/>
          </p:cNvSpPr>
          <p:nvPr>
            <p:ph type="title"/>
          </p:nvPr>
        </p:nvSpPr>
        <p:spPr>
          <a:xfrm>
            <a:off x="2237902" y="2170437"/>
            <a:ext cx="4668195" cy="989240"/>
          </a:xfrm>
        </p:spPr>
        <p:txBody>
          <a:bodyPr/>
          <a:lstStyle/>
          <a:p>
            <a:pPr algn="ctr"/>
            <a:r>
              <a:rPr lang="en-CH" sz="3600" dirty="0"/>
              <a:t>Problem definition lunch!</a:t>
            </a:r>
          </a:p>
        </p:txBody>
      </p:sp>
    </p:spTree>
    <p:extLst>
      <p:ext uri="{BB962C8B-B14F-4D97-AF65-F5344CB8AC3E}">
        <p14:creationId xmlns:p14="http://schemas.microsoft.com/office/powerpoint/2010/main" val="870921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D88CBF5-616F-F449-B749-51B2AA352C19}"/>
              </a:ext>
            </a:extLst>
          </p:cNvPr>
          <p:cNvSpPr>
            <a:spLocks noGrp="1"/>
          </p:cNvSpPr>
          <p:nvPr>
            <p:ph type="title" idx="4294967295"/>
          </p:nvPr>
        </p:nvSpPr>
        <p:spPr>
          <a:xfrm>
            <a:off x="457200" y="511175"/>
            <a:ext cx="8229600" cy="857250"/>
          </a:xfrm>
        </p:spPr>
        <p:txBody>
          <a:bodyPr/>
          <a:lstStyle/>
          <a:p>
            <a:pPr algn="l"/>
            <a:r>
              <a:rPr lang="en-GB" dirty="0"/>
              <a:t>How might we…?</a:t>
            </a:r>
          </a:p>
        </p:txBody>
      </p:sp>
      <p:sp>
        <p:nvSpPr>
          <p:cNvPr id="3" name="Inhaltsplatzhalter 2"/>
          <p:cNvSpPr>
            <a:spLocks noGrp="1"/>
          </p:cNvSpPr>
          <p:nvPr>
            <p:ph sz="half" idx="4294967295"/>
          </p:nvPr>
        </p:nvSpPr>
        <p:spPr>
          <a:xfrm>
            <a:off x="457200" y="1625601"/>
            <a:ext cx="7886700" cy="3098164"/>
          </a:xfrm>
        </p:spPr>
        <p:txBody>
          <a:bodyPr/>
          <a:lstStyle/>
          <a:p>
            <a:pPr>
              <a:buFont typeface="+mj-lt"/>
              <a:buAutoNum type="arabicPeriod"/>
            </a:pPr>
            <a:r>
              <a:rPr lang="de-DE" dirty="0"/>
              <a:t>Think </a:t>
            </a:r>
            <a:r>
              <a:rPr lang="de-DE" dirty="0" err="1"/>
              <a:t>about</a:t>
            </a:r>
            <a:r>
              <a:rPr lang="de-DE" dirty="0"/>
              <a:t> </a:t>
            </a:r>
            <a:r>
              <a:rPr lang="de-DE" dirty="0" err="1"/>
              <a:t>challenges</a:t>
            </a:r>
            <a:r>
              <a:rPr lang="de-DE" dirty="0"/>
              <a:t> </a:t>
            </a:r>
            <a:r>
              <a:rPr lang="de-DE" dirty="0" err="1"/>
              <a:t>related</a:t>
            </a:r>
            <a:r>
              <a:rPr lang="de-DE" dirty="0"/>
              <a:t> </a:t>
            </a:r>
            <a:r>
              <a:rPr lang="de-DE" dirty="0" err="1"/>
              <a:t>to</a:t>
            </a:r>
            <a:r>
              <a:rPr lang="de-DE" dirty="0"/>
              <a:t> </a:t>
            </a:r>
            <a:r>
              <a:rPr lang="de-DE" dirty="0" err="1"/>
              <a:t>the</a:t>
            </a:r>
            <a:r>
              <a:rPr lang="de-DE" dirty="0"/>
              <a:t> </a:t>
            </a:r>
            <a:r>
              <a:rPr lang="de-DE" dirty="0" err="1"/>
              <a:t>products</a:t>
            </a:r>
            <a:r>
              <a:rPr lang="de-DE" dirty="0"/>
              <a:t> </a:t>
            </a:r>
            <a:r>
              <a:rPr lang="de-DE" dirty="0" err="1"/>
              <a:t>or</a:t>
            </a:r>
            <a:r>
              <a:rPr lang="de-DE" dirty="0"/>
              <a:t> </a:t>
            </a:r>
            <a:r>
              <a:rPr lang="de-DE" dirty="0" err="1"/>
              <a:t>processes</a:t>
            </a:r>
            <a:r>
              <a:rPr lang="de-DE" dirty="0"/>
              <a:t> </a:t>
            </a:r>
            <a:r>
              <a:rPr lang="de-DE" dirty="0" err="1"/>
              <a:t>inside</a:t>
            </a:r>
            <a:r>
              <a:rPr lang="de-DE" dirty="0"/>
              <a:t> </a:t>
            </a:r>
            <a:r>
              <a:rPr lang="de-DE" dirty="0" err="1"/>
              <a:t>your</a:t>
            </a:r>
            <a:r>
              <a:rPr lang="de-DE" dirty="0"/>
              <a:t> </a:t>
            </a:r>
            <a:r>
              <a:rPr lang="de-DE" dirty="0" err="1"/>
              <a:t>team</a:t>
            </a:r>
            <a:r>
              <a:rPr lang="de-DE" dirty="0"/>
              <a:t>/</a:t>
            </a:r>
            <a:r>
              <a:rPr lang="de-DE" dirty="0" err="1"/>
              <a:t>department</a:t>
            </a:r>
            <a:r>
              <a:rPr lang="de-DE" dirty="0"/>
              <a:t>.</a:t>
            </a:r>
            <a:br>
              <a:rPr lang="de-DE" dirty="0"/>
            </a:br>
            <a:endParaRPr lang="de-DE" dirty="0"/>
          </a:p>
          <a:p>
            <a:pPr>
              <a:buFont typeface="+mj-lt"/>
              <a:buAutoNum type="arabicPeriod"/>
            </a:pPr>
            <a:endParaRPr lang="de-DE" dirty="0"/>
          </a:p>
          <a:p>
            <a:pPr>
              <a:buFont typeface="+mj-lt"/>
              <a:buAutoNum type="arabicPeriod"/>
            </a:pPr>
            <a:r>
              <a:rPr lang="de-DE" dirty="0" err="1"/>
              <a:t>Brainstorm</a:t>
            </a:r>
            <a:r>
              <a:rPr lang="de-DE" dirty="0"/>
              <a:t> </a:t>
            </a:r>
            <a:r>
              <a:rPr lang="de-DE" dirty="0" err="1"/>
              <a:t>them</a:t>
            </a:r>
            <a:r>
              <a:rPr lang="de-DE" dirty="0"/>
              <a:t> in </a:t>
            </a:r>
            <a:r>
              <a:rPr lang="de-DE" dirty="0" err="1"/>
              <a:t>your</a:t>
            </a:r>
            <a:r>
              <a:rPr lang="de-DE" dirty="0"/>
              <a:t> </a:t>
            </a:r>
            <a:r>
              <a:rPr lang="de-DE" dirty="0" err="1"/>
              <a:t>groups</a:t>
            </a:r>
            <a:r>
              <a:rPr lang="de-DE" dirty="0"/>
              <a:t> and </a:t>
            </a:r>
            <a:r>
              <a:rPr lang="de-DE" dirty="0" err="1"/>
              <a:t>document</a:t>
            </a:r>
            <a:r>
              <a:rPr lang="de-DE" dirty="0"/>
              <a:t> </a:t>
            </a:r>
            <a:r>
              <a:rPr lang="de-DE" dirty="0" err="1"/>
              <a:t>them</a:t>
            </a:r>
            <a:r>
              <a:rPr lang="de-DE" dirty="0"/>
              <a:t> (</a:t>
            </a:r>
            <a:r>
              <a:rPr lang="de-DE" dirty="0" err="1"/>
              <a:t>sticky</a:t>
            </a:r>
            <a:r>
              <a:rPr lang="de-DE" dirty="0"/>
              <a:t> </a:t>
            </a:r>
            <a:r>
              <a:rPr lang="de-DE" dirty="0" err="1"/>
              <a:t>notes</a:t>
            </a:r>
            <a:r>
              <a:rPr lang="de-DE" dirty="0"/>
              <a:t>, </a:t>
            </a:r>
            <a:r>
              <a:rPr lang="de-DE" dirty="0" err="1"/>
              <a:t>whiteboards</a:t>
            </a:r>
            <a:r>
              <a:rPr lang="de-DE" dirty="0"/>
              <a:t>…)</a:t>
            </a:r>
          </a:p>
          <a:p>
            <a:pPr>
              <a:buFont typeface="+mj-lt"/>
              <a:buAutoNum type="arabicPeriod"/>
            </a:pPr>
            <a:endParaRPr lang="de-DE" dirty="0"/>
          </a:p>
          <a:p>
            <a:pPr>
              <a:buFont typeface="+mj-lt"/>
              <a:buAutoNum type="arabicPeriod"/>
            </a:pPr>
            <a:endParaRPr lang="de-DE" dirty="0"/>
          </a:p>
          <a:p>
            <a:pPr>
              <a:buFont typeface="+mj-lt"/>
              <a:buAutoNum type="arabicPeriod"/>
            </a:pPr>
            <a:r>
              <a:rPr lang="de-DE" dirty="0"/>
              <a:t>Write </a:t>
            </a:r>
            <a:r>
              <a:rPr lang="de-DE" dirty="0" err="1"/>
              <a:t>them</a:t>
            </a:r>
            <a:r>
              <a:rPr lang="de-DE" dirty="0"/>
              <a:t> in </a:t>
            </a:r>
            <a:r>
              <a:rPr lang="de-DE" dirty="0" err="1"/>
              <a:t>the</a:t>
            </a:r>
            <a:r>
              <a:rPr lang="de-DE" dirty="0"/>
              <a:t> form </a:t>
            </a:r>
            <a:r>
              <a:rPr lang="de-DE" dirty="0" err="1"/>
              <a:t>of</a:t>
            </a:r>
            <a:r>
              <a:rPr lang="de-DE" dirty="0"/>
              <a:t> “</a:t>
            </a:r>
            <a:r>
              <a:rPr lang="de-DE" dirty="0" err="1"/>
              <a:t>How</a:t>
            </a:r>
            <a:r>
              <a:rPr lang="de-DE" dirty="0"/>
              <a:t> </a:t>
            </a:r>
            <a:r>
              <a:rPr lang="de-DE" dirty="0" err="1"/>
              <a:t>might</a:t>
            </a:r>
            <a:r>
              <a:rPr lang="de-DE" dirty="0"/>
              <a:t> </a:t>
            </a:r>
            <a:r>
              <a:rPr lang="de-DE" dirty="0" err="1"/>
              <a:t>we</a:t>
            </a:r>
            <a:r>
              <a:rPr lang="de-DE" dirty="0"/>
              <a:t>…“ </a:t>
            </a:r>
            <a:r>
              <a:rPr lang="de-DE" dirty="0" err="1"/>
              <a:t>questions</a:t>
            </a:r>
            <a:r>
              <a:rPr lang="de-DE" dirty="0"/>
              <a:t>.</a:t>
            </a:r>
          </a:p>
          <a:p>
            <a:pPr marL="0" indent="0">
              <a:buNone/>
            </a:pPr>
            <a:r>
              <a:rPr lang="de-DE" dirty="0"/>
              <a:t>	These </a:t>
            </a:r>
            <a:r>
              <a:rPr lang="de-DE" dirty="0" err="1"/>
              <a:t>questions</a:t>
            </a:r>
            <a:r>
              <a:rPr lang="de-DE" dirty="0"/>
              <a:t> </a:t>
            </a:r>
            <a:r>
              <a:rPr lang="de-DE" dirty="0" err="1"/>
              <a:t>help</a:t>
            </a:r>
            <a:r>
              <a:rPr lang="de-DE" dirty="0"/>
              <a:t> </a:t>
            </a:r>
            <a:r>
              <a:rPr lang="de-DE" dirty="0" err="1"/>
              <a:t>us</a:t>
            </a:r>
            <a:r>
              <a:rPr lang="de-DE" dirty="0"/>
              <a:t> </a:t>
            </a:r>
            <a:r>
              <a:rPr lang="de-DE" dirty="0" err="1"/>
              <a:t>identify</a:t>
            </a:r>
            <a:r>
              <a:rPr lang="de-DE" dirty="0"/>
              <a:t> </a:t>
            </a:r>
            <a:r>
              <a:rPr lang="de-DE" dirty="0" err="1"/>
              <a:t>opportunities</a:t>
            </a:r>
            <a:r>
              <a:rPr lang="de-DE" dirty="0"/>
              <a:t> </a:t>
            </a:r>
            <a:r>
              <a:rPr lang="de-DE" dirty="0" err="1"/>
              <a:t>for</a:t>
            </a:r>
            <a:r>
              <a:rPr lang="de-DE" dirty="0"/>
              <a:t> design and </a:t>
            </a:r>
            <a:r>
              <a:rPr lang="de-DE" dirty="0" err="1"/>
              <a:t>should</a:t>
            </a:r>
            <a:r>
              <a:rPr lang="de-DE" dirty="0"/>
              <a:t> </a:t>
            </a:r>
            <a:r>
              <a:rPr lang="de-DE" dirty="0" err="1"/>
              <a:t>be</a:t>
            </a:r>
            <a:r>
              <a:rPr lang="de-DE" dirty="0"/>
              <a:t> </a:t>
            </a:r>
            <a:r>
              <a:rPr lang="de-DE" dirty="0" err="1"/>
              <a:t>broad</a:t>
            </a:r>
            <a:r>
              <a:rPr lang="de-DE" dirty="0"/>
              <a:t> 	</a:t>
            </a:r>
            <a:r>
              <a:rPr lang="de-DE" dirty="0" err="1"/>
              <a:t>enough</a:t>
            </a:r>
            <a:r>
              <a:rPr lang="de-DE" dirty="0"/>
              <a:t> </a:t>
            </a:r>
            <a:r>
              <a:rPr lang="de-DE" dirty="0" err="1"/>
              <a:t>to</a:t>
            </a:r>
            <a:r>
              <a:rPr lang="de-DE" dirty="0"/>
              <a:t> </a:t>
            </a:r>
            <a:r>
              <a:rPr lang="de-DE" dirty="0" err="1"/>
              <a:t>allow</a:t>
            </a:r>
            <a:r>
              <a:rPr lang="de-DE" dirty="0"/>
              <a:t> </a:t>
            </a:r>
            <a:r>
              <a:rPr lang="de-DE" dirty="0" err="1"/>
              <a:t>us</a:t>
            </a:r>
            <a:r>
              <a:rPr lang="de-DE" dirty="0"/>
              <a:t> </a:t>
            </a:r>
            <a:r>
              <a:rPr lang="de-DE" dirty="0" err="1"/>
              <a:t>to</a:t>
            </a:r>
            <a:r>
              <a:rPr lang="de-DE" dirty="0"/>
              <a:t> </a:t>
            </a:r>
            <a:r>
              <a:rPr lang="de-DE" dirty="0" err="1"/>
              <a:t>explore</a:t>
            </a:r>
            <a:r>
              <a:rPr lang="de-DE" dirty="0"/>
              <a:t> multiple </a:t>
            </a:r>
            <a:r>
              <a:rPr lang="de-DE" dirty="0" err="1"/>
              <a:t>solutions</a:t>
            </a:r>
            <a:r>
              <a:rPr lang="de-DE" dirty="0"/>
              <a:t>.</a:t>
            </a:r>
          </a:p>
          <a:p>
            <a:pPr marL="0" indent="0">
              <a:buNone/>
            </a:pPr>
            <a:endParaRPr lang="de-DE" dirty="0"/>
          </a:p>
        </p:txBody>
      </p:sp>
    </p:spTree>
    <p:extLst>
      <p:ext uri="{BB962C8B-B14F-4D97-AF65-F5344CB8AC3E}">
        <p14:creationId xmlns:p14="http://schemas.microsoft.com/office/powerpoint/2010/main" val="3430531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D88CBF5-616F-F449-B749-51B2AA352C19}"/>
              </a:ext>
            </a:extLst>
          </p:cNvPr>
          <p:cNvSpPr>
            <a:spLocks noGrp="1"/>
          </p:cNvSpPr>
          <p:nvPr>
            <p:ph type="title" idx="4294967295"/>
          </p:nvPr>
        </p:nvSpPr>
        <p:spPr>
          <a:xfrm>
            <a:off x="457200" y="511175"/>
            <a:ext cx="8229600" cy="857250"/>
          </a:xfrm>
        </p:spPr>
        <p:txBody>
          <a:bodyPr/>
          <a:lstStyle/>
          <a:p>
            <a:pPr algn="l"/>
            <a:r>
              <a:rPr lang="en-GB" dirty="0"/>
              <a:t>How might we…? - Examples</a:t>
            </a:r>
          </a:p>
        </p:txBody>
      </p:sp>
      <p:graphicFrame>
        <p:nvGraphicFramePr>
          <p:cNvPr id="5" name="Table 4">
            <a:extLst>
              <a:ext uri="{FF2B5EF4-FFF2-40B4-BE49-F238E27FC236}">
                <a16:creationId xmlns:a16="http://schemas.microsoft.com/office/drawing/2014/main" id="{BD47C28B-5085-8C92-60B7-F01B26EEF065}"/>
              </a:ext>
            </a:extLst>
          </p:cNvPr>
          <p:cNvGraphicFramePr>
            <a:graphicFrameLocks noGrp="1"/>
          </p:cNvGraphicFramePr>
          <p:nvPr>
            <p:extLst>
              <p:ext uri="{D42A27DB-BD31-4B8C-83A1-F6EECF244321}">
                <p14:modId xmlns:p14="http://schemas.microsoft.com/office/powerpoint/2010/main" val="1211690519"/>
              </p:ext>
            </p:extLst>
          </p:nvPr>
        </p:nvGraphicFramePr>
        <p:xfrm>
          <a:off x="457200" y="1990169"/>
          <a:ext cx="8229600" cy="861060"/>
        </p:xfrm>
        <a:graphic>
          <a:graphicData uri="http://schemas.openxmlformats.org/drawingml/2006/table">
            <a:tbl>
              <a:tblPr/>
              <a:tblGrid>
                <a:gridCol w="4114800">
                  <a:extLst>
                    <a:ext uri="{9D8B030D-6E8A-4147-A177-3AD203B41FA5}">
                      <a16:colId xmlns:a16="http://schemas.microsoft.com/office/drawing/2014/main" val="1194191889"/>
                    </a:ext>
                  </a:extLst>
                </a:gridCol>
                <a:gridCol w="4114800">
                  <a:extLst>
                    <a:ext uri="{9D8B030D-6E8A-4147-A177-3AD203B41FA5}">
                      <a16:colId xmlns:a16="http://schemas.microsoft.com/office/drawing/2014/main" val="259736676"/>
                    </a:ext>
                  </a:extLst>
                </a:gridCol>
              </a:tblGrid>
              <a:tr h="432833">
                <a:tc>
                  <a:txBody>
                    <a:bodyPr/>
                    <a:lstStyle/>
                    <a:p>
                      <a:r>
                        <a:rPr lang="en-GB" b="1" dirty="0"/>
                        <a:t>Problem</a:t>
                      </a:r>
                      <a:endParaRPr lang="en-GB" dirty="0"/>
                    </a:p>
                  </a:txBody>
                  <a:tcPr marL="9525" marR="9525" marT="9525" marB="9525" anchor="ctr">
                    <a:lnL>
                      <a:noFill/>
                    </a:lnL>
                    <a:lnR>
                      <a:noFill/>
                    </a:lnR>
                    <a:lnT>
                      <a:noFill/>
                    </a:lnT>
                    <a:lnB>
                      <a:noFill/>
                    </a:lnB>
                  </a:tcPr>
                </a:tc>
                <a:tc>
                  <a:txBody>
                    <a:bodyPr/>
                    <a:lstStyle/>
                    <a:p>
                      <a:r>
                        <a:rPr lang="en-GB" dirty="0"/>
                        <a:t>Users aren't aware of our product offerings.</a:t>
                      </a:r>
                    </a:p>
                  </a:txBody>
                  <a:tcPr marL="9525" marR="9525" marT="9525" marB="9525" anchor="ctr">
                    <a:lnL>
                      <a:noFill/>
                    </a:lnL>
                    <a:lnR>
                      <a:noFill/>
                    </a:lnR>
                    <a:lnT>
                      <a:noFill/>
                    </a:lnT>
                    <a:lnB>
                      <a:noFill/>
                    </a:lnB>
                  </a:tcPr>
                </a:tc>
                <a:extLst>
                  <a:ext uri="{0D108BD9-81ED-4DB2-BD59-A6C34878D82A}">
                    <a16:rowId xmlns:a16="http://schemas.microsoft.com/office/drawing/2014/main" val="1499996046"/>
                  </a:ext>
                </a:extLst>
              </a:tr>
              <a:tr h="223679">
                <a:tc>
                  <a:txBody>
                    <a:bodyPr/>
                    <a:lstStyle/>
                    <a:p>
                      <a:endParaRPr lang="en-GB" dirty="0"/>
                    </a:p>
                  </a:txBody>
                  <a:tcPr marL="9525" marR="9525" marT="9525" marB="9525" anchor="ctr">
                    <a:lnL>
                      <a:noFill/>
                    </a:lnL>
                    <a:lnR>
                      <a:noFill/>
                    </a:lnR>
                    <a:lnT>
                      <a:noFill/>
                    </a:lnT>
                    <a:lnB>
                      <a:noFill/>
                    </a:lnB>
                  </a:tcPr>
                </a:tc>
                <a:tc>
                  <a:txBody>
                    <a:bodyPr/>
                    <a:lstStyle/>
                    <a:p>
                      <a:endParaRPr lang="en-GB" dirty="0"/>
                    </a:p>
                  </a:txBody>
                  <a:tcPr marL="9525" marR="9525" marT="9525" marB="9525" anchor="ctr">
                    <a:lnL>
                      <a:noFill/>
                    </a:lnL>
                    <a:lnR>
                      <a:noFill/>
                    </a:lnR>
                    <a:lnT>
                      <a:noFill/>
                    </a:lnT>
                    <a:lnB>
                      <a:noFill/>
                    </a:lnB>
                  </a:tcPr>
                </a:tc>
                <a:extLst>
                  <a:ext uri="{0D108BD9-81ED-4DB2-BD59-A6C34878D82A}">
                    <a16:rowId xmlns:a16="http://schemas.microsoft.com/office/drawing/2014/main" val="2314304869"/>
                  </a:ext>
                </a:extLst>
              </a:tr>
            </a:tbl>
          </a:graphicData>
        </a:graphic>
      </p:graphicFrame>
      <p:graphicFrame>
        <p:nvGraphicFramePr>
          <p:cNvPr id="6" name="Table 5">
            <a:extLst>
              <a:ext uri="{FF2B5EF4-FFF2-40B4-BE49-F238E27FC236}">
                <a16:creationId xmlns:a16="http://schemas.microsoft.com/office/drawing/2014/main" id="{397A850A-E6A9-12E8-0DEF-8A0E197715EF}"/>
              </a:ext>
            </a:extLst>
          </p:cNvPr>
          <p:cNvGraphicFramePr>
            <a:graphicFrameLocks noGrp="1"/>
          </p:cNvGraphicFramePr>
          <p:nvPr>
            <p:extLst>
              <p:ext uri="{D42A27DB-BD31-4B8C-83A1-F6EECF244321}">
                <p14:modId xmlns:p14="http://schemas.microsoft.com/office/powerpoint/2010/main" val="2638429526"/>
              </p:ext>
            </p:extLst>
          </p:nvPr>
        </p:nvGraphicFramePr>
        <p:xfrm>
          <a:off x="457200" y="3472973"/>
          <a:ext cx="8229600" cy="567690"/>
        </p:xfrm>
        <a:graphic>
          <a:graphicData uri="http://schemas.openxmlformats.org/drawingml/2006/table">
            <a:tbl>
              <a:tblPr/>
              <a:tblGrid>
                <a:gridCol w="4114800">
                  <a:extLst>
                    <a:ext uri="{9D8B030D-6E8A-4147-A177-3AD203B41FA5}">
                      <a16:colId xmlns:a16="http://schemas.microsoft.com/office/drawing/2014/main" val="3180955481"/>
                    </a:ext>
                  </a:extLst>
                </a:gridCol>
                <a:gridCol w="4114800">
                  <a:extLst>
                    <a:ext uri="{9D8B030D-6E8A-4147-A177-3AD203B41FA5}">
                      <a16:colId xmlns:a16="http://schemas.microsoft.com/office/drawing/2014/main" val="3245176313"/>
                    </a:ext>
                  </a:extLst>
                </a:gridCol>
              </a:tblGrid>
              <a:tr h="0">
                <a:tc>
                  <a:txBody>
                    <a:bodyPr/>
                    <a:lstStyle/>
                    <a:p>
                      <a:r>
                        <a:rPr lang="en-GB" b="1" dirty="0">
                          <a:solidFill>
                            <a:srgbClr val="87B918"/>
                          </a:solidFill>
                        </a:rPr>
                        <a:t>How might we…</a:t>
                      </a:r>
                      <a:endParaRPr lang="en-GB" dirty="0">
                        <a:solidFill>
                          <a:srgbClr val="87B918"/>
                        </a:solidFill>
                      </a:endParaRPr>
                    </a:p>
                  </a:txBody>
                  <a:tcPr marL="9525" marR="9525" marT="9525" marB="9525" anchor="ctr">
                    <a:lnL>
                      <a:noFill/>
                    </a:lnL>
                    <a:lnR>
                      <a:noFill/>
                    </a:lnR>
                    <a:lnT>
                      <a:noFill/>
                    </a:lnT>
                    <a:lnB>
                      <a:noFill/>
                    </a:lnB>
                  </a:tcPr>
                </a:tc>
                <a:tc>
                  <a:txBody>
                    <a:bodyPr/>
                    <a:lstStyle/>
                    <a:p>
                      <a:r>
                        <a:rPr lang="en-GB" dirty="0">
                          <a:solidFill>
                            <a:srgbClr val="87B918"/>
                          </a:solidFill>
                        </a:rPr>
                        <a:t>How might we increase awareness of the full product offerings?</a:t>
                      </a:r>
                    </a:p>
                  </a:txBody>
                  <a:tcPr marL="9525" marR="9525" marT="9525" marB="9525" anchor="ctr">
                    <a:lnL>
                      <a:noFill/>
                    </a:lnL>
                    <a:lnR>
                      <a:noFill/>
                    </a:lnR>
                    <a:lnT>
                      <a:noFill/>
                    </a:lnT>
                    <a:lnB>
                      <a:noFill/>
                    </a:lnB>
                  </a:tcPr>
                </a:tc>
                <a:extLst>
                  <a:ext uri="{0D108BD9-81ED-4DB2-BD59-A6C34878D82A}">
                    <a16:rowId xmlns:a16="http://schemas.microsoft.com/office/drawing/2014/main" val="2864850841"/>
                  </a:ext>
                </a:extLst>
              </a:tr>
            </a:tbl>
          </a:graphicData>
        </a:graphic>
      </p:graphicFrame>
    </p:spTree>
    <p:extLst>
      <p:ext uri="{BB962C8B-B14F-4D97-AF65-F5344CB8AC3E}">
        <p14:creationId xmlns:p14="http://schemas.microsoft.com/office/powerpoint/2010/main" val="1950173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D88CBF5-616F-F449-B749-51B2AA352C19}"/>
              </a:ext>
            </a:extLst>
          </p:cNvPr>
          <p:cNvSpPr>
            <a:spLocks noGrp="1"/>
          </p:cNvSpPr>
          <p:nvPr>
            <p:ph type="title" idx="4294967295"/>
          </p:nvPr>
        </p:nvSpPr>
        <p:spPr>
          <a:xfrm>
            <a:off x="457200" y="511175"/>
            <a:ext cx="8229600" cy="857250"/>
          </a:xfrm>
        </p:spPr>
        <p:txBody>
          <a:bodyPr/>
          <a:lstStyle/>
          <a:p>
            <a:pPr algn="l"/>
            <a:r>
              <a:rPr lang="en-GB" dirty="0"/>
              <a:t>How might we…? - Examples</a:t>
            </a:r>
          </a:p>
        </p:txBody>
      </p:sp>
      <p:graphicFrame>
        <p:nvGraphicFramePr>
          <p:cNvPr id="5" name="Table 4">
            <a:extLst>
              <a:ext uri="{FF2B5EF4-FFF2-40B4-BE49-F238E27FC236}">
                <a16:creationId xmlns:a16="http://schemas.microsoft.com/office/drawing/2014/main" id="{BD47C28B-5085-8C92-60B7-F01B26EEF065}"/>
              </a:ext>
            </a:extLst>
          </p:cNvPr>
          <p:cNvGraphicFramePr>
            <a:graphicFrameLocks noGrp="1"/>
          </p:cNvGraphicFramePr>
          <p:nvPr>
            <p:extLst>
              <p:ext uri="{D42A27DB-BD31-4B8C-83A1-F6EECF244321}">
                <p14:modId xmlns:p14="http://schemas.microsoft.com/office/powerpoint/2010/main" val="25984722"/>
              </p:ext>
            </p:extLst>
          </p:nvPr>
        </p:nvGraphicFramePr>
        <p:xfrm>
          <a:off x="457200" y="1990169"/>
          <a:ext cx="8229600" cy="861060"/>
        </p:xfrm>
        <a:graphic>
          <a:graphicData uri="http://schemas.openxmlformats.org/drawingml/2006/table">
            <a:tbl>
              <a:tblPr/>
              <a:tblGrid>
                <a:gridCol w="4114800">
                  <a:extLst>
                    <a:ext uri="{9D8B030D-6E8A-4147-A177-3AD203B41FA5}">
                      <a16:colId xmlns:a16="http://schemas.microsoft.com/office/drawing/2014/main" val="1194191889"/>
                    </a:ext>
                  </a:extLst>
                </a:gridCol>
                <a:gridCol w="4114800">
                  <a:extLst>
                    <a:ext uri="{9D8B030D-6E8A-4147-A177-3AD203B41FA5}">
                      <a16:colId xmlns:a16="http://schemas.microsoft.com/office/drawing/2014/main" val="259736676"/>
                    </a:ext>
                  </a:extLst>
                </a:gridCol>
              </a:tblGrid>
              <a:tr h="432833">
                <a:tc>
                  <a:txBody>
                    <a:bodyPr/>
                    <a:lstStyle/>
                    <a:p>
                      <a:r>
                        <a:rPr lang="en-GB" b="1" dirty="0"/>
                        <a:t>Problem</a:t>
                      </a:r>
                      <a:endParaRPr lang="en-GB" dirty="0"/>
                    </a:p>
                  </a:txBody>
                  <a:tcPr marL="9525" marR="9525" marT="9525" marB="9525" anchor="ctr">
                    <a:lnL>
                      <a:noFill/>
                    </a:lnL>
                    <a:lnR>
                      <a:noFill/>
                    </a:lnR>
                    <a:lnT>
                      <a:noFill/>
                    </a:lnT>
                    <a:lnB>
                      <a:noFill/>
                    </a:lnB>
                  </a:tcPr>
                </a:tc>
                <a:tc>
                  <a:txBody>
                    <a:bodyPr/>
                    <a:lstStyle/>
                    <a:p>
                      <a:r>
                        <a:rPr lang="en-GB" dirty="0"/>
                        <a:t>Communication between product teams is slow.</a:t>
                      </a:r>
                    </a:p>
                  </a:txBody>
                  <a:tcPr marL="9525" marR="9525" marT="9525" marB="9525" anchor="ctr">
                    <a:lnL>
                      <a:noFill/>
                    </a:lnL>
                    <a:lnR>
                      <a:noFill/>
                    </a:lnR>
                    <a:lnT>
                      <a:noFill/>
                    </a:lnT>
                    <a:lnB>
                      <a:noFill/>
                    </a:lnB>
                  </a:tcPr>
                </a:tc>
                <a:extLst>
                  <a:ext uri="{0D108BD9-81ED-4DB2-BD59-A6C34878D82A}">
                    <a16:rowId xmlns:a16="http://schemas.microsoft.com/office/drawing/2014/main" val="1499996046"/>
                  </a:ext>
                </a:extLst>
              </a:tr>
              <a:tr h="223679">
                <a:tc>
                  <a:txBody>
                    <a:bodyPr/>
                    <a:lstStyle/>
                    <a:p>
                      <a:endParaRPr lang="en-GB" dirty="0"/>
                    </a:p>
                  </a:txBody>
                  <a:tcPr marL="9525" marR="9525" marT="9525" marB="9525" anchor="ctr">
                    <a:lnL>
                      <a:noFill/>
                    </a:lnL>
                    <a:lnR>
                      <a:noFill/>
                    </a:lnR>
                    <a:lnT>
                      <a:noFill/>
                    </a:lnT>
                    <a:lnB>
                      <a:noFill/>
                    </a:lnB>
                  </a:tcPr>
                </a:tc>
                <a:tc>
                  <a:txBody>
                    <a:bodyPr/>
                    <a:lstStyle/>
                    <a:p>
                      <a:endParaRPr lang="en-GB" dirty="0"/>
                    </a:p>
                  </a:txBody>
                  <a:tcPr marL="9525" marR="9525" marT="9525" marB="9525" anchor="ctr">
                    <a:lnL>
                      <a:noFill/>
                    </a:lnL>
                    <a:lnR>
                      <a:noFill/>
                    </a:lnR>
                    <a:lnT>
                      <a:noFill/>
                    </a:lnT>
                    <a:lnB>
                      <a:noFill/>
                    </a:lnB>
                  </a:tcPr>
                </a:tc>
                <a:extLst>
                  <a:ext uri="{0D108BD9-81ED-4DB2-BD59-A6C34878D82A}">
                    <a16:rowId xmlns:a16="http://schemas.microsoft.com/office/drawing/2014/main" val="2314304869"/>
                  </a:ext>
                </a:extLst>
              </a:tr>
            </a:tbl>
          </a:graphicData>
        </a:graphic>
      </p:graphicFrame>
      <p:graphicFrame>
        <p:nvGraphicFramePr>
          <p:cNvPr id="6" name="Table 5">
            <a:extLst>
              <a:ext uri="{FF2B5EF4-FFF2-40B4-BE49-F238E27FC236}">
                <a16:creationId xmlns:a16="http://schemas.microsoft.com/office/drawing/2014/main" id="{397A850A-E6A9-12E8-0DEF-8A0E197715EF}"/>
              </a:ext>
            </a:extLst>
          </p:cNvPr>
          <p:cNvGraphicFramePr>
            <a:graphicFrameLocks noGrp="1"/>
          </p:cNvGraphicFramePr>
          <p:nvPr>
            <p:extLst>
              <p:ext uri="{D42A27DB-BD31-4B8C-83A1-F6EECF244321}">
                <p14:modId xmlns:p14="http://schemas.microsoft.com/office/powerpoint/2010/main" val="1921173282"/>
              </p:ext>
            </p:extLst>
          </p:nvPr>
        </p:nvGraphicFramePr>
        <p:xfrm>
          <a:off x="457200" y="3472973"/>
          <a:ext cx="8229600" cy="567690"/>
        </p:xfrm>
        <a:graphic>
          <a:graphicData uri="http://schemas.openxmlformats.org/drawingml/2006/table">
            <a:tbl>
              <a:tblPr/>
              <a:tblGrid>
                <a:gridCol w="4114800">
                  <a:extLst>
                    <a:ext uri="{9D8B030D-6E8A-4147-A177-3AD203B41FA5}">
                      <a16:colId xmlns:a16="http://schemas.microsoft.com/office/drawing/2014/main" val="3180955481"/>
                    </a:ext>
                  </a:extLst>
                </a:gridCol>
                <a:gridCol w="4114800">
                  <a:extLst>
                    <a:ext uri="{9D8B030D-6E8A-4147-A177-3AD203B41FA5}">
                      <a16:colId xmlns:a16="http://schemas.microsoft.com/office/drawing/2014/main" val="3245176313"/>
                    </a:ext>
                  </a:extLst>
                </a:gridCol>
              </a:tblGrid>
              <a:tr h="0">
                <a:tc>
                  <a:txBody>
                    <a:bodyPr/>
                    <a:lstStyle/>
                    <a:p>
                      <a:r>
                        <a:rPr lang="en-GB" b="1" dirty="0">
                          <a:solidFill>
                            <a:srgbClr val="00879A"/>
                          </a:solidFill>
                        </a:rPr>
                        <a:t>How might we…</a:t>
                      </a:r>
                      <a:endParaRPr lang="en-GB" dirty="0">
                        <a:solidFill>
                          <a:srgbClr val="00879A"/>
                        </a:solidFill>
                      </a:endParaRPr>
                    </a:p>
                  </a:txBody>
                  <a:tcPr marL="9525" marR="9525" marT="9525" marB="9525" anchor="ctr">
                    <a:lnL>
                      <a:noFill/>
                    </a:lnL>
                    <a:lnR>
                      <a:noFill/>
                    </a:lnR>
                    <a:lnT>
                      <a:noFill/>
                    </a:lnT>
                    <a:lnB>
                      <a:noFill/>
                    </a:lnB>
                  </a:tcPr>
                </a:tc>
                <a:tc>
                  <a:txBody>
                    <a:bodyPr/>
                    <a:lstStyle/>
                    <a:p>
                      <a:r>
                        <a:rPr lang="en-GB" dirty="0">
                          <a:solidFill>
                            <a:srgbClr val="00879A"/>
                          </a:solidFill>
                        </a:rPr>
                        <a:t>How might we make communication between product teams effortless?</a:t>
                      </a:r>
                    </a:p>
                  </a:txBody>
                  <a:tcPr marL="9525" marR="9525" marT="9525" marB="9525" anchor="ctr">
                    <a:lnL>
                      <a:noFill/>
                    </a:lnL>
                    <a:lnR>
                      <a:noFill/>
                    </a:lnR>
                    <a:lnT>
                      <a:noFill/>
                    </a:lnT>
                    <a:lnB>
                      <a:noFill/>
                    </a:lnB>
                  </a:tcPr>
                </a:tc>
                <a:extLst>
                  <a:ext uri="{0D108BD9-81ED-4DB2-BD59-A6C34878D82A}">
                    <a16:rowId xmlns:a16="http://schemas.microsoft.com/office/drawing/2014/main" val="2864850841"/>
                  </a:ext>
                </a:extLst>
              </a:tr>
            </a:tbl>
          </a:graphicData>
        </a:graphic>
      </p:graphicFrame>
    </p:spTree>
    <p:extLst>
      <p:ext uri="{BB962C8B-B14F-4D97-AF65-F5344CB8AC3E}">
        <p14:creationId xmlns:p14="http://schemas.microsoft.com/office/powerpoint/2010/main" val="1934270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D88CBF5-616F-F449-B749-51B2AA352C19}"/>
              </a:ext>
            </a:extLst>
          </p:cNvPr>
          <p:cNvSpPr>
            <a:spLocks noGrp="1"/>
          </p:cNvSpPr>
          <p:nvPr>
            <p:ph type="title" idx="4294967295"/>
          </p:nvPr>
        </p:nvSpPr>
        <p:spPr>
          <a:xfrm>
            <a:off x="457200" y="511175"/>
            <a:ext cx="8229600" cy="857250"/>
          </a:xfrm>
        </p:spPr>
        <p:txBody>
          <a:bodyPr/>
          <a:lstStyle/>
          <a:p>
            <a:pPr algn="l"/>
            <a:r>
              <a:rPr lang="en-GB" dirty="0"/>
              <a:t>World Café</a:t>
            </a:r>
          </a:p>
        </p:txBody>
      </p:sp>
      <p:sp>
        <p:nvSpPr>
          <p:cNvPr id="3" name="Inhaltsplatzhalter 2"/>
          <p:cNvSpPr>
            <a:spLocks noGrp="1"/>
          </p:cNvSpPr>
          <p:nvPr>
            <p:ph sz="half" idx="4294967295"/>
          </p:nvPr>
        </p:nvSpPr>
        <p:spPr>
          <a:xfrm>
            <a:off x="457200" y="1625601"/>
            <a:ext cx="7886700" cy="3098164"/>
          </a:xfrm>
        </p:spPr>
        <p:txBody>
          <a:bodyPr/>
          <a:lstStyle/>
          <a:p>
            <a:pPr>
              <a:buFont typeface="+mj-lt"/>
              <a:buAutoNum type="arabicPeriod"/>
            </a:pPr>
            <a:r>
              <a:rPr lang="de-DE" dirty="0" err="1"/>
              <a:t>Make</a:t>
            </a:r>
            <a:r>
              <a:rPr lang="de-DE" dirty="0"/>
              <a:t> </a:t>
            </a:r>
            <a:r>
              <a:rPr lang="de-DE" dirty="0" err="1"/>
              <a:t>up</a:t>
            </a:r>
            <a:r>
              <a:rPr lang="de-DE" dirty="0"/>
              <a:t> </a:t>
            </a:r>
            <a:r>
              <a:rPr lang="de-DE" dirty="0" err="1"/>
              <a:t>your</a:t>
            </a:r>
            <a:r>
              <a:rPr lang="de-DE" dirty="0"/>
              <a:t> </a:t>
            </a:r>
            <a:r>
              <a:rPr lang="de-DE" dirty="0" err="1"/>
              <a:t>team</a:t>
            </a:r>
            <a:r>
              <a:rPr lang="de-DE" dirty="0"/>
              <a:t> </a:t>
            </a:r>
            <a:r>
              <a:rPr lang="de-DE" dirty="0" err="1"/>
              <a:t>based</a:t>
            </a:r>
            <a:r>
              <a:rPr lang="de-DE" dirty="0"/>
              <a:t> on </a:t>
            </a:r>
            <a:r>
              <a:rPr lang="de-DE" dirty="0" err="1"/>
              <a:t>the</a:t>
            </a:r>
            <a:r>
              <a:rPr lang="de-DE" dirty="0"/>
              <a:t> </a:t>
            </a:r>
            <a:r>
              <a:rPr lang="de-DE" dirty="0" err="1"/>
              <a:t>most</a:t>
            </a:r>
            <a:r>
              <a:rPr lang="de-DE" dirty="0"/>
              <a:t> diverse </a:t>
            </a:r>
            <a:r>
              <a:rPr lang="de-DE" dirty="0" err="1"/>
              <a:t>role</a:t>
            </a:r>
            <a:r>
              <a:rPr lang="de-DE" dirty="0"/>
              <a:t> </a:t>
            </a:r>
            <a:r>
              <a:rPr lang="de-DE" dirty="0" err="1"/>
              <a:t>models</a:t>
            </a:r>
            <a:r>
              <a:rPr lang="de-DE" dirty="0"/>
              <a:t> in </a:t>
            </a:r>
            <a:r>
              <a:rPr lang="de-DE" dirty="0" err="1"/>
              <a:t>the</a:t>
            </a:r>
            <a:r>
              <a:rPr lang="de-DE" dirty="0"/>
              <a:t> </a:t>
            </a:r>
            <a:r>
              <a:rPr lang="de-DE" dirty="0" err="1"/>
              <a:t>room</a:t>
            </a:r>
            <a:r>
              <a:rPr lang="de-DE" dirty="0"/>
              <a:t>.</a:t>
            </a:r>
            <a:br>
              <a:rPr lang="de-DE" dirty="0"/>
            </a:br>
            <a:endParaRPr lang="de-DE" dirty="0"/>
          </a:p>
          <a:p>
            <a:pPr>
              <a:buFont typeface="+mj-lt"/>
              <a:buAutoNum type="arabicPeriod"/>
            </a:pPr>
            <a:endParaRPr lang="de-DE" dirty="0"/>
          </a:p>
          <a:p>
            <a:pPr>
              <a:buFont typeface="+mj-lt"/>
              <a:buAutoNum type="arabicPeriod"/>
            </a:pPr>
            <a:r>
              <a:rPr lang="de-DE" dirty="0" err="1"/>
              <a:t>Brainstorm</a:t>
            </a:r>
            <a:r>
              <a:rPr lang="de-DE" dirty="0"/>
              <a:t> </a:t>
            </a:r>
            <a:r>
              <a:rPr lang="de-DE" dirty="0" err="1"/>
              <a:t>about</a:t>
            </a:r>
            <a:r>
              <a:rPr lang="de-DE" dirty="0"/>
              <a:t> </a:t>
            </a:r>
            <a:r>
              <a:rPr lang="de-DE" dirty="0" err="1"/>
              <a:t>the</a:t>
            </a:r>
            <a:r>
              <a:rPr lang="de-DE" dirty="0"/>
              <a:t> </a:t>
            </a:r>
            <a:r>
              <a:rPr lang="de-DE" dirty="0" err="1"/>
              <a:t>challenges</a:t>
            </a:r>
            <a:r>
              <a:rPr lang="de-DE" dirty="0"/>
              <a:t>.</a:t>
            </a:r>
          </a:p>
          <a:p>
            <a:pPr>
              <a:buFont typeface="+mj-lt"/>
              <a:buAutoNum type="arabicPeriod"/>
            </a:pPr>
            <a:endParaRPr lang="de-DE" dirty="0"/>
          </a:p>
          <a:p>
            <a:pPr>
              <a:buFont typeface="+mj-lt"/>
              <a:buAutoNum type="arabicPeriod"/>
            </a:pPr>
            <a:endParaRPr lang="de-DE" dirty="0"/>
          </a:p>
          <a:p>
            <a:pPr>
              <a:buFont typeface="+mj-lt"/>
              <a:buAutoNum type="arabicPeriod"/>
            </a:pPr>
            <a:r>
              <a:rPr lang="de-DE" dirty="0"/>
              <a:t>Switch back </a:t>
            </a:r>
            <a:r>
              <a:rPr lang="de-DE" dirty="0" err="1"/>
              <a:t>teams</a:t>
            </a:r>
            <a:r>
              <a:rPr lang="de-DE" dirty="0"/>
              <a:t> </a:t>
            </a:r>
            <a:r>
              <a:rPr lang="de-DE" dirty="0" err="1"/>
              <a:t>again</a:t>
            </a:r>
            <a:r>
              <a:rPr lang="de-DE" dirty="0"/>
              <a:t>, </a:t>
            </a:r>
            <a:r>
              <a:rPr lang="de-DE" dirty="0" err="1"/>
              <a:t>now</a:t>
            </a:r>
            <a:r>
              <a:rPr lang="de-DE" dirty="0"/>
              <a:t> </a:t>
            </a:r>
            <a:r>
              <a:rPr lang="de-DE" dirty="0" err="1"/>
              <a:t>looking</a:t>
            </a:r>
            <a:r>
              <a:rPr lang="de-DE" dirty="0"/>
              <a:t> </a:t>
            </a:r>
            <a:r>
              <a:rPr lang="de-DE" dirty="0" err="1"/>
              <a:t>for</a:t>
            </a:r>
            <a:r>
              <a:rPr lang="de-DE" dirty="0"/>
              <a:t> </a:t>
            </a:r>
            <a:r>
              <a:rPr lang="de-DE" dirty="0" err="1"/>
              <a:t>the</a:t>
            </a:r>
            <a:r>
              <a:rPr lang="de-DE" dirty="0"/>
              <a:t> </a:t>
            </a:r>
            <a:r>
              <a:rPr lang="de-DE" dirty="0" err="1"/>
              <a:t>people</a:t>
            </a:r>
            <a:r>
              <a:rPr lang="de-DE" dirty="0"/>
              <a:t> </a:t>
            </a:r>
            <a:r>
              <a:rPr lang="de-DE" dirty="0" err="1"/>
              <a:t>you</a:t>
            </a:r>
            <a:r>
              <a:rPr lang="de-DE" dirty="0"/>
              <a:t> </a:t>
            </a:r>
            <a:r>
              <a:rPr lang="de-DE" dirty="0" err="1"/>
              <a:t>usually</a:t>
            </a:r>
            <a:r>
              <a:rPr lang="de-DE" dirty="0"/>
              <a:t> </a:t>
            </a:r>
            <a:r>
              <a:rPr lang="de-DE" dirty="0" err="1"/>
              <a:t>work</a:t>
            </a:r>
            <a:r>
              <a:rPr lang="de-DE" dirty="0"/>
              <a:t> </a:t>
            </a:r>
            <a:r>
              <a:rPr lang="de-DE" dirty="0" err="1"/>
              <a:t>with</a:t>
            </a:r>
            <a:r>
              <a:rPr lang="de-DE" dirty="0"/>
              <a:t>.</a:t>
            </a:r>
          </a:p>
          <a:p>
            <a:pPr>
              <a:buFont typeface="+mj-lt"/>
              <a:buAutoNum type="arabicPeriod"/>
            </a:pPr>
            <a:endParaRPr lang="de-DE" dirty="0"/>
          </a:p>
          <a:p>
            <a:pPr>
              <a:buFont typeface="+mj-lt"/>
              <a:buAutoNum type="arabicPeriod"/>
            </a:pPr>
            <a:endParaRPr lang="de-DE" dirty="0"/>
          </a:p>
          <a:p>
            <a:pPr>
              <a:buFont typeface="+mj-lt"/>
              <a:buAutoNum type="arabicPeriod"/>
            </a:pPr>
            <a:r>
              <a:rPr lang="de-DE" dirty="0" err="1"/>
              <a:t>Build</a:t>
            </a:r>
            <a:r>
              <a:rPr lang="de-DE" dirty="0"/>
              <a:t> on </a:t>
            </a:r>
            <a:r>
              <a:rPr lang="de-DE" dirty="0" err="1"/>
              <a:t>the</a:t>
            </a:r>
            <a:r>
              <a:rPr lang="de-DE" dirty="0"/>
              <a:t> </a:t>
            </a:r>
            <a:r>
              <a:rPr lang="de-DE" dirty="0" err="1"/>
              <a:t>challenges</a:t>
            </a:r>
            <a:r>
              <a:rPr lang="de-DE" dirty="0"/>
              <a:t> </a:t>
            </a:r>
            <a:r>
              <a:rPr lang="de-DE" dirty="0" err="1"/>
              <a:t>identified</a:t>
            </a:r>
            <a:r>
              <a:rPr lang="de-DE" dirty="0"/>
              <a:t> on </a:t>
            </a:r>
            <a:r>
              <a:rPr lang="de-DE" dirty="0" err="1"/>
              <a:t>the</a:t>
            </a:r>
            <a:r>
              <a:rPr lang="de-DE" dirty="0"/>
              <a:t> </a:t>
            </a:r>
            <a:r>
              <a:rPr lang="de-DE" dirty="0" err="1"/>
              <a:t>round</a:t>
            </a:r>
            <a:r>
              <a:rPr lang="de-DE" dirty="0"/>
              <a:t> </a:t>
            </a:r>
            <a:r>
              <a:rPr lang="de-DE" dirty="0" err="1"/>
              <a:t>before</a:t>
            </a:r>
            <a:r>
              <a:rPr lang="de-DE" dirty="0"/>
              <a:t>.</a:t>
            </a:r>
          </a:p>
          <a:p>
            <a:pPr marL="0" indent="0">
              <a:buNone/>
            </a:pPr>
            <a:endParaRPr lang="de-DE" dirty="0"/>
          </a:p>
        </p:txBody>
      </p:sp>
    </p:spTree>
    <p:extLst>
      <p:ext uri="{BB962C8B-B14F-4D97-AF65-F5344CB8AC3E}">
        <p14:creationId xmlns:p14="http://schemas.microsoft.com/office/powerpoint/2010/main" val="99121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1" y="1536334"/>
            <a:ext cx="3748890" cy="3368043"/>
          </a:xfrm>
        </p:spPr>
        <p:txBody>
          <a:bodyPr>
            <a:normAutofit/>
          </a:bodyPr>
          <a:lstStyle/>
          <a:p>
            <a:r>
              <a:rPr lang="en-US" sz="1800" b="1" dirty="0">
                <a:solidFill>
                  <a:srgbClr val="00879A"/>
                </a:solidFill>
              </a:rPr>
              <a:t>Random Entry Idea Generating Tool</a:t>
            </a:r>
          </a:p>
          <a:p>
            <a:endParaRPr lang="en-GB" sz="1800" dirty="0"/>
          </a:p>
          <a:p>
            <a:r>
              <a:rPr lang="en-GB" sz="1800" dirty="0"/>
              <a:t>involves picking a random word (usually a noun) or an image and following its associations until you find new ideas that can be applied to your problem.</a:t>
            </a:r>
          </a:p>
          <a:p>
            <a:endParaRPr lang="en-GB" sz="1800" dirty="0"/>
          </a:p>
          <a:p>
            <a:r>
              <a:rPr lang="en-US" sz="1800" dirty="0">
                <a:hlinkClick r:id="rId3"/>
              </a:rPr>
              <a:t>https://randomwordgenerator.com/</a:t>
            </a:r>
            <a:r>
              <a:rPr lang="en-US" sz="1800" dirty="0"/>
              <a:t> </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pic>
        <p:nvPicPr>
          <p:cNvPr id="8" name="Picture 7" descr="A picture containing green, plastic, cucumber&#10;&#10;Description automatically generated">
            <a:extLst>
              <a:ext uri="{FF2B5EF4-FFF2-40B4-BE49-F238E27FC236}">
                <a16:creationId xmlns:a16="http://schemas.microsoft.com/office/drawing/2014/main" id="{A8B6E3A4-97D4-530D-F182-297DA64CD2FE}"/>
              </a:ext>
            </a:extLst>
          </p:cNvPr>
          <p:cNvPicPr>
            <a:picLocks noChangeAspect="1"/>
          </p:cNvPicPr>
          <p:nvPr/>
        </p:nvPicPr>
        <p:blipFill>
          <a:blip r:embed="rId4"/>
          <a:stretch>
            <a:fillRect/>
          </a:stretch>
        </p:blipFill>
        <p:spPr>
          <a:xfrm>
            <a:off x="5014371" y="1419163"/>
            <a:ext cx="2978464" cy="2810873"/>
          </a:xfrm>
          <a:prstGeom prst="rect">
            <a:avLst/>
          </a:prstGeom>
        </p:spPr>
      </p:pic>
    </p:spTree>
    <p:extLst>
      <p:ext uri="{BB962C8B-B14F-4D97-AF65-F5344CB8AC3E}">
        <p14:creationId xmlns:p14="http://schemas.microsoft.com/office/powerpoint/2010/main" val="166463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xfrm>
            <a:off x="565200" y="657736"/>
            <a:ext cx="6930979" cy="672777"/>
          </a:xfrm>
          <a:prstGeom prst="rect">
            <a:avLst/>
          </a:prstGeom>
        </p:spPr>
        <p:txBody>
          <a:bodyPr anchor="ctr"/>
          <a:lstStyle/>
          <a:p>
            <a:r>
              <a:rPr lang="en-GB" sz="2800" b="1" dirty="0">
                <a:solidFill>
                  <a:srgbClr val="00879A"/>
                </a:solidFill>
              </a:rPr>
              <a:t>How might we make communication between product teams effortless?</a:t>
            </a:r>
          </a:p>
        </p:txBody>
      </p:sp>
      <p:sp>
        <p:nvSpPr>
          <p:cNvPr id="3" name="Content Placeholder 2">
            <a:extLst>
              <a:ext uri="{FF2B5EF4-FFF2-40B4-BE49-F238E27FC236}">
                <a16:creationId xmlns:a16="http://schemas.microsoft.com/office/drawing/2014/main" id="{619A8762-1DBA-0947-9047-02E4808C1DBF}"/>
              </a:ext>
            </a:extLst>
          </p:cNvPr>
          <p:cNvSpPr>
            <a:spLocks noGrp="1"/>
          </p:cNvSpPr>
          <p:nvPr>
            <p:ph type="body" idx="1"/>
          </p:nvPr>
        </p:nvSpPr>
        <p:spPr>
          <a:xfrm>
            <a:off x="565200" y="1775457"/>
            <a:ext cx="3748890" cy="2810873"/>
          </a:xfrm>
        </p:spPr>
        <p:txBody>
          <a:bodyPr>
            <a:normAutofit/>
          </a:bodyPr>
          <a:lstStyle/>
          <a:p>
            <a:r>
              <a:rPr lang="en-GB" sz="1400" dirty="0"/>
              <a:t>Weekly spa day for updating</a:t>
            </a:r>
          </a:p>
          <a:p>
            <a:endParaRPr lang="en-GB" sz="1400" dirty="0"/>
          </a:p>
          <a:p>
            <a:r>
              <a:rPr lang="en-GB" sz="1400" dirty="0"/>
              <a:t>Create daily lunches instead of stand up meetings</a:t>
            </a:r>
          </a:p>
          <a:p>
            <a:endParaRPr lang="en-GB" sz="1400" dirty="0"/>
          </a:p>
          <a:p>
            <a:r>
              <a:rPr lang="en-GB" sz="1400" dirty="0"/>
              <a:t>Make a communal garden for team building</a:t>
            </a:r>
          </a:p>
          <a:p>
            <a:endParaRPr lang="en-GB" sz="1400" dirty="0"/>
          </a:p>
          <a:p>
            <a:r>
              <a:rPr lang="en-GB" sz="1400" dirty="0"/>
              <a:t>Monthly farm retreats for strategy planning </a:t>
            </a:r>
          </a:p>
          <a:p>
            <a:endParaRPr lang="en-GB" sz="1400" dirty="0"/>
          </a:p>
          <a:p>
            <a:r>
              <a:rPr lang="en-GB" sz="1400" dirty="0"/>
              <a:t>…</a:t>
            </a:r>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pic>
        <p:nvPicPr>
          <p:cNvPr id="6" name="Picture 5" descr="A picture containing green, plastic, cucumber&#10;&#10;Description automatically generated">
            <a:extLst>
              <a:ext uri="{FF2B5EF4-FFF2-40B4-BE49-F238E27FC236}">
                <a16:creationId xmlns:a16="http://schemas.microsoft.com/office/drawing/2014/main" id="{554C0BFC-EB5F-31C6-5839-5A37EED85CB2}"/>
              </a:ext>
            </a:extLst>
          </p:cNvPr>
          <p:cNvPicPr>
            <a:picLocks noChangeAspect="1"/>
          </p:cNvPicPr>
          <p:nvPr/>
        </p:nvPicPr>
        <p:blipFill>
          <a:blip r:embed="rId3"/>
          <a:stretch>
            <a:fillRect/>
          </a:stretch>
        </p:blipFill>
        <p:spPr>
          <a:xfrm>
            <a:off x="5014371" y="1419163"/>
            <a:ext cx="2978464" cy="2810873"/>
          </a:xfrm>
          <a:prstGeom prst="rect">
            <a:avLst/>
          </a:prstGeom>
        </p:spPr>
      </p:pic>
    </p:spTree>
    <p:extLst>
      <p:ext uri="{BB962C8B-B14F-4D97-AF65-F5344CB8AC3E}">
        <p14:creationId xmlns:p14="http://schemas.microsoft.com/office/powerpoint/2010/main" val="1204438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238E-6855-6843-91A3-C4D75F3FCB52}"/>
              </a:ext>
            </a:extLst>
          </p:cNvPr>
          <p:cNvSpPr>
            <a:spLocks noGrp="1"/>
          </p:cNvSpPr>
          <p:nvPr>
            <p:ph type="title"/>
          </p:nvPr>
        </p:nvSpPr>
        <p:spPr>
          <a:prstGeom prst="rect">
            <a:avLst/>
          </a:prstGeom>
        </p:spPr>
        <p:txBody>
          <a:bodyPr anchor="ctr"/>
          <a:lstStyle/>
          <a:p>
            <a:r>
              <a:rPr lang="de-DE" dirty="0" err="1"/>
              <a:t>Some</a:t>
            </a:r>
            <a:r>
              <a:rPr lang="de-DE" dirty="0"/>
              <a:t> </a:t>
            </a:r>
            <a:r>
              <a:rPr lang="de-DE" dirty="0" err="1"/>
              <a:t>Methods</a:t>
            </a:r>
            <a:r>
              <a:rPr lang="de-DE" dirty="0"/>
              <a:t> </a:t>
            </a:r>
            <a:r>
              <a:rPr lang="de-DE" dirty="0" err="1"/>
              <a:t>of</a:t>
            </a:r>
            <a:r>
              <a:rPr lang="de-DE" dirty="0"/>
              <a:t> Lateral </a:t>
            </a:r>
            <a:r>
              <a:rPr lang="de-DE" dirty="0" err="1"/>
              <a:t>Thinking</a:t>
            </a:r>
            <a:endParaRPr lang="en-US" dirty="0"/>
          </a:p>
        </p:txBody>
      </p:sp>
      <p:sp>
        <p:nvSpPr>
          <p:cNvPr id="5" name="TextBox 4">
            <a:extLst>
              <a:ext uri="{FF2B5EF4-FFF2-40B4-BE49-F238E27FC236}">
                <a16:creationId xmlns:a16="http://schemas.microsoft.com/office/drawing/2014/main" id="{0E36DBEA-2AEF-419A-B7F9-E4A771E63E61}"/>
              </a:ext>
            </a:extLst>
          </p:cNvPr>
          <p:cNvSpPr txBox="1"/>
          <p:nvPr/>
        </p:nvSpPr>
        <p:spPr>
          <a:xfrm>
            <a:off x="5706835" y="4754336"/>
            <a:ext cx="4572000" cy="300082"/>
          </a:xfrm>
          <a:prstGeom prst="rect">
            <a:avLst/>
          </a:prstGeom>
          <a:noFill/>
        </p:spPr>
        <p:txBody>
          <a:bodyPr wrap="square">
            <a:spAutoFit/>
          </a:bodyPr>
          <a:lstStyle/>
          <a:p>
            <a:r>
              <a:rPr lang="en-US" sz="1350" dirty="0">
                <a:solidFill>
                  <a:schemeClr val="bg1"/>
                </a:solidFill>
              </a:rPr>
              <a:t>De Bono, Edward (1992)</a:t>
            </a:r>
            <a:r>
              <a:rPr lang="en-US" sz="1350" baseline="30000" dirty="0">
                <a:solidFill>
                  <a:schemeClr val="bg1"/>
                </a:solidFill>
              </a:rPr>
              <a:t>10</a:t>
            </a:r>
            <a:endParaRPr lang="en-US" sz="1350" dirty="0"/>
          </a:p>
        </p:txBody>
      </p:sp>
      <p:sp>
        <p:nvSpPr>
          <p:cNvPr id="4" name="Rectangle 3">
            <a:extLst>
              <a:ext uri="{FF2B5EF4-FFF2-40B4-BE49-F238E27FC236}">
                <a16:creationId xmlns:a16="http://schemas.microsoft.com/office/drawing/2014/main" id="{C2FF2ED0-BE25-95FE-E36C-63A8078230D2}"/>
              </a:ext>
            </a:extLst>
          </p:cNvPr>
          <p:cNvSpPr/>
          <p:nvPr/>
        </p:nvSpPr>
        <p:spPr>
          <a:xfrm>
            <a:off x="4769619" y="1615015"/>
            <a:ext cx="3882012" cy="2862322"/>
          </a:xfrm>
          <a:prstGeom prst="rect">
            <a:avLst/>
          </a:prstGeom>
        </p:spPr>
        <p:txBody>
          <a:bodyPr wrap="square">
            <a:spAutoFit/>
          </a:bodyPr>
          <a:lstStyle/>
          <a:p>
            <a:pPr>
              <a:spcBef>
                <a:spcPct val="20000"/>
              </a:spcBef>
            </a:pPr>
            <a:r>
              <a:rPr lang="en-US" b="1" dirty="0">
                <a:solidFill>
                  <a:srgbClr val="87B918"/>
                </a:solidFill>
              </a:rPr>
              <a:t>Provocation Idea Generating Tool</a:t>
            </a:r>
          </a:p>
          <a:p>
            <a:endParaRPr lang="en-GB" dirty="0"/>
          </a:p>
          <a:p>
            <a:r>
              <a:rPr lang="en-GB" b="1" dirty="0"/>
              <a:t>A statement </a:t>
            </a:r>
            <a:r>
              <a:rPr lang="en-GB" dirty="0"/>
              <a:t>that we know is wrong or impossible but is used to create new ideas. Provocations can be set up using any of the provocation techniques—wishful thinking, exaggeration, reversal, escape, distortion, or arising. </a:t>
            </a:r>
            <a:endParaRPr lang="en-US" dirty="0"/>
          </a:p>
          <a:p>
            <a:endParaRPr lang="en-US" dirty="0"/>
          </a:p>
        </p:txBody>
      </p:sp>
      <p:pic>
        <p:nvPicPr>
          <p:cNvPr id="9" name="Picture 8" descr="Shape&#10;&#10;Description automatically generated with low confidence">
            <a:extLst>
              <a:ext uri="{FF2B5EF4-FFF2-40B4-BE49-F238E27FC236}">
                <a16:creationId xmlns:a16="http://schemas.microsoft.com/office/drawing/2014/main" id="{A30D5A75-9F9E-B1D6-037A-8F81623893A8}"/>
              </a:ext>
            </a:extLst>
          </p:cNvPr>
          <p:cNvPicPr>
            <a:picLocks noChangeAspect="1"/>
          </p:cNvPicPr>
          <p:nvPr/>
        </p:nvPicPr>
        <p:blipFill>
          <a:blip r:embed="rId3"/>
          <a:stretch>
            <a:fillRect/>
          </a:stretch>
        </p:blipFill>
        <p:spPr>
          <a:xfrm>
            <a:off x="1205803" y="1313260"/>
            <a:ext cx="2271485" cy="3362395"/>
          </a:xfrm>
          <a:prstGeom prst="rect">
            <a:avLst/>
          </a:prstGeom>
        </p:spPr>
      </p:pic>
    </p:spTree>
    <p:extLst>
      <p:ext uri="{BB962C8B-B14F-4D97-AF65-F5344CB8AC3E}">
        <p14:creationId xmlns:p14="http://schemas.microsoft.com/office/powerpoint/2010/main" val="3012529442"/>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9864</TotalTime>
  <Words>771</Words>
  <Application>Microsoft Macintosh PowerPoint</Application>
  <PresentationFormat>On-screen Show (16:9)</PresentationFormat>
  <Paragraphs>123</Paragraphs>
  <Slides>17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Helvetica</vt:lpstr>
      <vt:lpstr>Helvetica 75</vt:lpstr>
      <vt:lpstr>Ubuntu</vt:lpstr>
      <vt:lpstr>Wingdings</vt:lpstr>
      <vt:lpstr>Opcion Foto</vt:lpstr>
      <vt:lpstr>Thinking… inside the box?</vt:lpstr>
      <vt:lpstr>Problem definition lunch!</vt:lpstr>
      <vt:lpstr>How might we…?</vt:lpstr>
      <vt:lpstr>How might we…? - Examples</vt:lpstr>
      <vt:lpstr>How might we…? - Examples</vt:lpstr>
      <vt:lpstr>World Café</vt:lpstr>
      <vt:lpstr>Some Methods of Lateral Thinking</vt:lpstr>
      <vt:lpstr>How might we make communication between product teams effortless?</vt:lpstr>
      <vt:lpstr>Some Methods of Lateral Thinking</vt:lpstr>
      <vt:lpstr>How might we increase awareness of the full product offerings?</vt:lpstr>
      <vt:lpstr>How might we increase awareness of the full product offerings?</vt:lpstr>
      <vt:lpstr>How might we increase awareness of the full product offerings?</vt:lpstr>
      <vt:lpstr>Rules for Ideation</vt:lpstr>
      <vt:lpstr>Time to act it out!</vt:lpstr>
      <vt:lpstr>Taking it back ”into the box” </vt:lpstr>
      <vt:lpstr>How can you apply your learnings back into your daily work?</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42</cp:revision>
  <dcterms:created xsi:type="dcterms:W3CDTF">2022-01-18T18:56:13Z</dcterms:created>
  <dcterms:modified xsi:type="dcterms:W3CDTF">2022-09-30T15:47:39Z</dcterms:modified>
  <cp:category/>
</cp:coreProperties>
</file>