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257" r:id="rId2"/>
    <p:sldId id="306" r:id="rId3"/>
    <p:sldId id="312" r:id="rId4"/>
    <p:sldId id="314" r:id="rId5"/>
    <p:sldId id="317" r:id="rId6"/>
    <p:sldId id="331" r:id="rId7"/>
    <p:sldId id="333" r:id="rId8"/>
    <p:sldId id="336" r:id="rId9"/>
    <p:sldId id="339" r:id="rId10"/>
    <p:sldId id="338" r:id="rId11"/>
    <p:sldId id="340" r:id="rId12"/>
    <p:sldId id="343" r:id="rId13"/>
    <p:sldId id="344" r:id="rId14"/>
    <p:sldId id="298" r:id="rId15"/>
    <p:sldId id="328" r:id="rId16"/>
    <p:sldId id="292" r:id="rId17"/>
    <p:sldId id="334" r:id="rId18"/>
    <p:sldId id="319" r:id="rId19"/>
    <p:sldId id="321" r:id="rId20"/>
    <p:sldId id="345" r:id="rId21"/>
    <p:sldId id="324" r:id="rId22"/>
    <p:sldId id="300" r:id="rId23"/>
    <p:sldId id="315" r:id="rId24"/>
    <p:sldId id="346" r:id="rId25"/>
    <p:sldId id="313" r:id="rId26"/>
    <p:sldId id="332" r:id="rId27"/>
    <p:sldId id="326" r:id="rId28"/>
    <p:sldId id="327" r:id="rId29"/>
    <p:sldId id="341" r:id="rId30"/>
  </p:sldIdLst>
  <p:sldSz cx="9144000" cy="6858000" type="screen4x3"/>
  <p:notesSz cx="6794500" cy="99314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0"/>
      </p:ext>
    </p:extLst>
  </p:showPr>
  <p:clrMru>
    <a:srgbClr val="FFFFFF"/>
    <a:srgbClr val="66FF66"/>
    <a:srgbClr val="008000"/>
    <a:srgbClr val="EAEAEA"/>
    <a:srgbClr val="FF0000"/>
    <a:srgbClr val="4F551F"/>
    <a:srgbClr val="FFFF00"/>
    <a:srgbClr val="CC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973" autoAdjust="0"/>
    <p:restoredTop sz="99200" autoAdjust="0"/>
  </p:normalViewPr>
  <p:slideViewPr>
    <p:cSldViewPr snapToGrid="0">
      <p:cViewPr varScale="1">
        <p:scale>
          <a:sx n="73" d="100"/>
          <a:sy n="73" d="100"/>
        </p:scale>
        <p:origin x="-61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108" d="100"/>
          <a:sy n="108" d="100"/>
        </p:scale>
        <p:origin x="-3240" y="-128"/>
      </p:cViewPr>
      <p:guideLst>
        <p:guide orient="horz" pos="3129"/>
        <p:guide pos="214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32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defTabSz="922338">
              <a:defRPr sz="1200">
                <a:effectLst/>
                <a:latin typeface="Times New Roman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32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algn="r" defTabSz="922338">
              <a:defRPr sz="1200">
                <a:effectLst/>
                <a:latin typeface="Times New Roman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6100"/>
            <a:ext cx="29432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defTabSz="922338">
              <a:defRPr sz="1200">
                <a:effectLst/>
                <a:latin typeface="Times New Roman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36100"/>
            <a:ext cx="29432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algn="r" defTabSz="922338">
              <a:defRPr sz="1200" smtClean="0">
                <a:effectLst/>
                <a:latin typeface="Times New Roman" charset="0"/>
              </a:defRPr>
            </a:lvl1pPr>
          </a:lstStyle>
          <a:p>
            <a:pPr>
              <a:defRPr/>
            </a:pPr>
            <a:fld id="{41901210-2A54-D046-B6CF-FB6273588478}" type="slidenum">
              <a:rPr lang="fr-FR"/>
              <a:pPr>
                <a:defRPr/>
              </a:pPr>
              <a:t>‹Nº›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4992031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32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defTabSz="922338">
              <a:defRPr sz="1200">
                <a:effectLst/>
                <a:latin typeface="Times New Roman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32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algn="r" defTabSz="922338">
              <a:defRPr sz="1200">
                <a:effectLst/>
                <a:latin typeface="Times New Roman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6125"/>
            <a:ext cx="4965700" cy="37226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16463"/>
            <a:ext cx="4984750" cy="446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6100"/>
            <a:ext cx="29432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defTabSz="922338">
              <a:defRPr sz="1200">
                <a:effectLst/>
                <a:latin typeface="Times New Roman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36100"/>
            <a:ext cx="29432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algn="r" defTabSz="922338">
              <a:defRPr sz="1200" smtClean="0">
                <a:effectLst/>
                <a:latin typeface="Times New Roman" charset="0"/>
              </a:defRPr>
            </a:lvl1pPr>
          </a:lstStyle>
          <a:p>
            <a:pPr>
              <a:defRPr/>
            </a:pPr>
            <a:fld id="{50D13775-F216-AB47-A475-F2CB6224AD4B}" type="slidenum">
              <a:rPr lang="fr-FR"/>
              <a:pPr>
                <a:defRPr/>
              </a:pPr>
              <a:t>‹Nº›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3002637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233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2233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2233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2233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2233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C61351C5-F4FF-2843-A86A-1F911EF699A6}" type="slidenum">
              <a:rPr lang="fr-FR" sz="1200">
                <a:latin typeface="Times New Roman" charset="0"/>
              </a:rPr>
              <a:pPr/>
              <a:t>1</a:t>
            </a:fld>
            <a:endParaRPr lang="fr-FR" sz="1200">
              <a:latin typeface="Times New Roman" charset="0"/>
            </a:endParaRPr>
          </a:p>
        </p:txBody>
      </p:sp>
      <p:sp>
        <p:nvSpPr>
          <p:cNvPr id="5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6125"/>
            <a:ext cx="4962525" cy="3722688"/>
          </a:xfrm>
          <a:ln/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233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2233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2233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2233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2233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4AC770D-002A-6143-A433-413CF544AF76}" type="slidenum">
              <a:rPr lang="fr-FR" sz="1200">
                <a:latin typeface="Times New Roman" charset="0"/>
              </a:rPr>
              <a:pPr/>
              <a:t>2</a:t>
            </a:fld>
            <a:endParaRPr lang="fr-FR" sz="1200">
              <a:latin typeface="Times New Roman" charset="0"/>
            </a:endParaRPr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6125"/>
            <a:ext cx="4962525" cy="3722688"/>
          </a:xfrm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233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2233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2233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2233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2233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C6F14563-774C-964E-9A45-30609D00AD86}" type="slidenum">
              <a:rPr lang="fr-FR" sz="1200">
                <a:latin typeface="Times New Roman" charset="0"/>
              </a:rPr>
              <a:pPr/>
              <a:t>3</a:t>
            </a:fld>
            <a:endParaRPr lang="fr-FR" sz="1200">
              <a:latin typeface="Times New Roman" charset="0"/>
            </a:endParaRPr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6125"/>
            <a:ext cx="4962525" cy="3722688"/>
          </a:xfrm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233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2233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2233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2233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2233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589D561-56E8-4344-8956-C7C9013F1445}" type="slidenum">
              <a:rPr lang="fr-FR" sz="1200">
                <a:latin typeface="Times New Roman" charset="0"/>
              </a:rPr>
              <a:pPr/>
              <a:t>14</a:t>
            </a:fld>
            <a:endParaRPr lang="fr-FR" sz="1200">
              <a:latin typeface="Times New Roman" charset="0"/>
            </a:endParaRPr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6125"/>
            <a:ext cx="4962525" cy="3722688"/>
          </a:xfrm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233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2233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2233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2233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2233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A0F752B1-C63D-FE49-8426-1CB3C7054CD6}" type="slidenum">
              <a:rPr lang="fr-FR" sz="1200">
                <a:latin typeface="Times New Roman" charset="0"/>
              </a:rPr>
              <a:pPr/>
              <a:t>16</a:t>
            </a:fld>
            <a:endParaRPr lang="fr-FR" sz="1200">
              <a:latin typeface="Times New Roman" charset="0"/>
            </a:endParaRPr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6125"/>
            <a:ext cx="4962525" cy="3722688"/>
          </a:xfrm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233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2233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2233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2233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2233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F2739370-CF22-9247-B694-A0610536846A}" type="slidenum">
              <a:rPr lang="fr-FR" sz="1200">
                <a:latin typeface="Times New Roman" charset="0"/>
              </a:rPr>
              <a:pPr/>
              <a:t>22</a:t>
            </a:fld>
            <a:endParaRPr lang="fr-FR" sz="1200">
              <a:latin typeface="Times New Roman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6125"/>
            <a:ext cx="4962525" cy="3722688"/>
          </a:xfrm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15988" y="746125"/>
            <a:ext cx="4962525" cy="3722688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D13775-F216-AB47-A475-F2CB6224AD4B}" type="slidenum">
              <a:rPr lang="fr-FR" smtClean="0"/>
              <a:pPr>
                <a:defRPr/>
              </a:pPr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3527456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 vert="horz"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3389869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8536084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6040924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264406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re et table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tableau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/>
          <a:lstStyle/>
          <a:p>
            <a:pPr lvl="0"/>
            <a:endParaRPr lang="en-GB" noProof="0" smtClean="0"/>
          </a:p>
        </p:txBody>
      </p:sp>
    </p:spTree>
    <p:extLst>
      <p:ext uri="{BB962C8B-B14F-4D97-AF65-F5344CB8AC3E}">
        <p14:creationId xmlns:p14="http://schemas.microsoft.com/office/powerpoint/2010/main" xmlns="" val="36528509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637134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xmlns="" val="972578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936072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766158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fr-FR" smtClean="0"/>
              <a:t>Cliquez et modifiez le titre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113261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730004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xmlns="" val="688504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xmlns="" val="3368454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1038"/>
          <p:cNvSpPr txBox="1">
            <a:spLocks noChangeArrowheads="1"/>
          </p:cNvSpPr>
          <p:nvPr userDrawn="1"/>
        </p:nvSpPr>
        <p:spPr bwMode="auto">
          <a:xfrm>
            <a:off x="0" y="6611938"/>
            <a:ext cx="357187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fr-FR" sz="1000">
                <a:solidFill>
                  <a:srgbClr val="262699"/>
                </a:solidFill>
                <a:effectLst/>
              </a:rPr>
              <a:t>Antoine Drouart CEA Irfu/SPhN –  antoine.drouart@cea.fr</a:t>
            </a:r>
          </a:p>
        </p:txBody>
      </p:sp>
      <p:sp>
        <p:nvSpPr>
          <p:cNvPr id="6160" name="Rectangle 1040"/>
          <p:cNvSpPr>
            <a:spLocks noChangeArrowheads="1"/>
          </p:cNvSpPr>
          <p:nvPr userDrawn="1"/>
        </p:nvSpPr>
        <p:spPr bwMode="auto">
          <a:xfrm>
            <a:off x="3757613" y="6581775"/>
            <a:ext cx="353853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1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DITANET Workshop 11.07 – 11.08.2011 – Sevilla  </a:t>
            </a:r>
          </a:p>
        </p:txBody>
      </p:sp>
      <p:pic>
        <p:nvPicPr>
          <p:cNvPr id="1028" name="Picture 1041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72375" y="6577013"/>
            <a:ext cx="1512888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Image 10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266" t="2242" r="4207" b="4582"/>
          <a:stretch>
            <a:fillRect/>
          </a:stretch>
        </p:blipFill>
        <p:spPr bwMode="auto">
          <a:xfrm>
            <a:off x="8499475" y="0"/>
            <a:ext cx="6445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Connecteur droit 11"/>
          <p:cNvCxnSpPr/>
          <p:nvPr userDrawn="1"/>
        </p:nvCxnSpPr>
        <p:spPr>
          <a:xfrm flipV="1">
            <a:off x="201613" y="639763"/>
            <a:ext cx="8918575" cy="3175"/>
          </a:xfrm>
          <a:prstGeom prst="line">
            <a:avLst/>
          </a:prstGeom>
          <a:ln>
            <a:gradFill flip="none" rotWithShape="1">
              <a:gsLst>
                <a:gs pos="0">
                  <a:srgbClr val="000090"/>
                </a:gs>
                <a:gs pos="100000">
                  <a:srgbClr val="FFFFFF"/>
                </a:gs>
                <a:gs pos="57000">
                  <a:srgbClr val="000090"/>
                </a:gs>
              </a:gsLst>
              <a:lin ang="10800000" scaled="0"/>
              <a:tileRect/>
            </a:gra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 userDrawn="1"/>
        </p:nvCxnSpPr>
        <p:spPr>
          <a:xfrm flipH="1">
            <a:off x="8496710" y="647700"/>
            <a:ext cx="2765" cy="5694106"/>
          </a:xfrm>
          <a:prstGeom prst="line">
            <a:avLst/>
          </a:prstGeom>
          <a:ln>
            <a:gradFill flip="none" rotWithShape="1">
              <a:gsLst>
                <a:gs pos="0">
                  <a:srgbClr val="000090"/>
                </a:gs>
                <a:gs pos="100000">
                  <a:srgbClr val="FFFFFF"/>
                </a:gs>
                <a:gs pos="62000">
                  <a:srgbClr val="000090"/>
                </a:gs>
              </a:gsLst>
              <a:lin ang="5400000" scaled="0"/>
              <a:tileRect/>
            </a:gradFill>
          </a:ln>
          <a:effectLst>
            <a:outerShdw blurRad="40000" dist="20000" dir="108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32" name="Image 1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3441"/>
          <a:stretch>
            <a:fillRect/>
          </a:stretch>
        </p:blipFill>
        <p:spPr bwMode="auto">
          <a:xfrm>
            <a:off x="7283450" y="41275"/>
            <a:ext cx="1184275" cy="56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spcBef>
          <a:spcPct val="0"/>
        </a:spcBef>
        <a:spcAft>
          <a:spcPct val="0"/>
        </a:spcAft>
        <a:defRPr sz="14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1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1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1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1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r" rtl="0" eaLnBrk="0" fontAlgn="base" hangingPunct="0">
        <a:spcBef>
          <a:spcPct val="0"/>
        </a:spcBef>
        <a:spcAft>
          <a:spcPct val="0"/>
        </a:spcAft>
        <a:defRPr sz="1400">
          <a:solidFill>
            <a:schemeClr val="tx2"/>
          </a:solidFill>
          <a:latin typeface="Arial" charset="0"/>
        </a:defRPr>
      </a:lvl6pPr>
      <a:lvl7pPr marL="914400" algn="r" rtl="0" eaLnBrk="0" fontAlgn="base" hangingPunct="0">
        <a:spcBef>
          <a:spcPct val="0"/>
        </a:spcBef>
        <a:spcAft>
          <a:spcPct val="0"/>
        </a:spcAft>
        <a:defRPr sz="1400">
          <a:solidFill>
            <a:schemeClr val="tx2"/>
          </a:solidFill>
          <a:latin typeface="Arial" charset="0"/>
        </a:defRPr>
      </a:lvl7pPr>
      <a:lvl8pPr marL="1371600" algn="r" rtl="0" eaLnBrk="0" fontAlgn="base" hangingPunct="0">
        <a:spcBef>
          <a:spcPct val="0"/>
        </a:spcBef>
        <a:spcAft>
          <a:spcPct val="0"/>
        </a:spcAft>
        <a:defRPr sz="1400">
          <a:solidFill>
            <a:schemeClr val="tx2"/>
          </a:solidFill>
          <a:latin typeface="Arial" charset="0"/>
        </a:defRPr>
      </a:lvl8pPr>
      <a:lvl9pPr marL="1828800" algn="r" rtl="0" eaLnBrk="0" fontAlgn="base" hangingPunct="0">
        <a:spcBef>
          <a:spcPct val="0"/>
        </a:spcBef>
        <a:spcAft>
          <a:spcPct val="0"/>
        </a:spcAft>
        <a:defRPr sz="1400">
          <a:solidFill>
            <a:schemeClr val="tx2"/>
          </a:solidFill>
          <a:latin typeface="Arial" charset="0"/>
        </a:defRPr>
      </a:lvl9pPr>
    </p:titleStyle>
    <p:bodyStyle>
      <a:lvl1pPr marL="342900" indent="-1524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6200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ＭＳ Ｐゴシック" charset="-128"/>
        </a:defRPr>
      </a:lvl2pPr>
      <a:lvl3pPr marL="11811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WordArt 4"/>
          <p:cNvSpPr>
            <a:spLocks noChangeArrowheads="1" noChangeShapeType="1" noTextEdit="1"/>
          </p:cNvSpPr>
          <p:nvPr/>
        </p:nvSpPr>
        <p:spPr bwMode="auto">
          <a:xfrm>
            <a:off x="780385" y="1714901"/>
            <a:ext cx="7026275" cy="235360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en-GB" sz="3600" kern="1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Impact"/>
                <a:ea typeface="Impact"/>
                <a:cs typeface="Impact"/>
              </a:rPr>
              <a:t>Beam Tracking</a:t>
            </a:r>
            <a:endParaRPr lang="en-GB" sz="3600" kern="1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Impact"/>
              <a:ea typeface="Impact"/>
              <a:cs typeface="Impact"/>
            </a:endParaRPr>
          </a:p>
          <a:p>
            <a:pPr algn="ctr">
              <a:defRPr/>
            </a:pPr>
            <a:r>
              <a:rPr lang="en-GB" sz="3600" kern="1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Impact"/>
                <a:ea typeface="Impact"/>
                <a:cs typeface="Impact"/>
              </a:rPr>
              <a:t>Detectors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1213403" y="4562563"/>
            <a:ext cx="607089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charset="0"/>
              <a:buChar char="è"/>
            </a:pPr>
            <a:r>
              <a:rPr lang="en-GB" sz="3200" dirty="0" smtClean="0"/>
              <a:t> For charged particles</a:t>
            </a:r>
          </a:p>
          <a:p>
            <a:pPr marL="285750" indent="-285750">
              <a:buFont typeface="Wingdings" charset="0"/>
              <a:buChar char="è"/>
            </a:pPr>
            <a:r>
              <a:rPr lang="en-GB" sz="3200" dirty="0" smtClean="0"/>
              <a:t> Transmission detectors</a:t>
            </a:r>
          </a:p>
          <a:p>
            <a:pPr marL="285750" indent="-285750">
              <a:buFont typeface="Wingdings" charset="0"/>
              <a:buChar char="è"/>
            </a:pPr>
            <a:r>
              <a:rPr lang="en-GB" sz="3200" dirty="0"/>
              <a:t> </a:t>
            </a:r>
            <a:r>
              <a:rPr lang="en-GB" sz="3200" dirty="0" smtClean="0"/>
              <a:t>Event by event (≠ monitoring)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2875" y="1616075"/>
            <a:ext cx="5221288" cy="385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4" name="Text Box 7"/>
          <p:cNvSpPr txBox="1">
            <a:spLocks noChangeArrowheads="1"/>
          </p:cNvSpPr>
          <p:nvPr/>
        </p:nvSpPr>
        <p:spPr bwMode="auto">
          <a:xfrm>
            <a:off x="5446713" y="2532063"/>
            <a:ext cx="3470275" cy="201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1800" b="1">
                <a:effectLst/>
              </a:rPr>
              <a:t>Performances</a:t>
            </a:r>
            <a:r>
              <a:rPr lang="en-GB" sz="1800">
                <a:effectLst/>
              </a:rPr>
              <a:t> 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sz="1800">
                <a:effectLst/>
              </a:rPr>
              <a:t>Time resolution = 0.7 ns (</a:t>
            </a:r>
            <a:r>
              <a:rPr lang="en-GB" sz="1800">
                <a:effectLst/>
                <a:sym typeface="Symbol" charset="0"/>
              </a:rPr>
              <a:t></a:t>
            </a:r>
            <a:r>
              <a:rPr lang="en-GB" sz="1800">
                <a:effectLst/>
              </a:rPr>
              <a:t>)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sz="1800">
                <a:effectLst/>
              </a:rPr>
              <a:t> Spatial res. of 70 </a:t>
            </a:r>
            <a:r>
              <a:rPr lang="en-GB" sz="1800">
                <a:effectLst/>
                <a:sym typeface="Symbol" charset="0"/>
              </a:rPr>
              <a:t>m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sz="1800">
                <a:effectLst/>
              </a:rPr>
              <a:t> 40 MHz, expected up to 1GHz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sz="1800">
                <a:effectLst/>
              </a:rPr>
              <a:t> Efficiency close to 100 %</a:t>
            </a:r>
          </a:p>
        </p:txBody>
      </p:sp>
      <p:sp>
        <p:nvSpPr>
          <p:cNvPr id="179208" name="Line 8"/>
          <p:cNvSpPr>
            <a:spLocks noChangeShapeType="1"/>
          </p:cNvSpPr>
          <p:nvPr/>
        </p:nvSpPr>
        <p:spPr bwMode="auto">
          <a:xfrm>
            <a:off x="3586163" y="3200400"/>
            <a:ext cx="0" cy="779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GB">
              <a:ea typeface="+mn-ea"/>
              <a:cs typeface="+mn-cs"/>
            </a:endParaRPr>
          </a:p>
        </p:txBody>
      </p:sp>
      <p:sp>
        <p:nvSpPr>
          <p:cNvPr id="179209" name="Text Box 9"/>
          <p:cNvSpPr txBox="1">
            <a:spLocks noChangeArrowheads="1"/>
          </p:cNvSpPr>
          <p:nvPr/>
        </p:nvSpPr>
        <p:spPr bwMode="auto">
          <a:xfrm>
            <a:off x="2952750" y="3209925"/>
            <a:ext cx="6032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>
              <a:defRPr/>
            </a:pPr>
            <a:r>
              <a:rPr lang="en-US" sz="180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Drift</a:t>
            </a:r>
          </a:p>
          <a:p>
            <a:pPr algn="r">
              <a:defRPr/>
            </a:pPr>
            <a:r>
              <a:rPr lang="en-US" sz="180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field</a:t>
            </a:r>
          </a:p>
        </p:txBody>
      </p:sp>
      <p:sp>
        <p:nvSpPr>
          <p:cNvPr id="179210" name="Line 10"/>
          <p:cNvSpPr>
            <a:spLocks noChangeShapeType="1"/>
          </p:cNvSpPr>
          <p:nvPr/>
        </p:nvSpPr>
        <p:spPr bwMode="auto">
          <a:xfrm flipV="1">
            <a:off x="582613" y="2366963"/>
            <a:ext cx="3541712" cy="1398587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GB">
              <a:ea typeface="+mn-ea"/>
              <a:cs typeface="+mn-cs"/>
            </a:endParaRPr>
          </a:p>
        </p:txBody>
      </p:sp>
      <p:sp>
        <p:nvSpPr>
          <p:cNvPr id="179211" name="Line 11"/>
          <p:cNvSpPr>
            <a:spLocks noChangeShapeType="1"/>
          </p:cNvSpPr>
          <p:nvPr/>
        </p:nvSpPr>
        <p:spPr bwMode="auto">
          <a:xfrm flipV="1">
            <a:off x="576263" y="3019425"/>
            <a:ext cx="1900237" cy="742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GB">
              <a:ea typeface="+mn-ea"/>
              <a:cs typeface="+mn-cs"/>
            </a:endParaRPr>
          </a:p>
        </p:txBody>
      </p:sp>
      <p:sp>
        <p:nvSpPr>
          <p:cNvPr id="179212" name="Line 12"/>
          <p:cNvSpPr>
            <a:spLocks noChangeShapeType="1"/>
          </p:cNvSpPr>
          <p:nvPr/>
        </p:nvSpPr>
        <p:spPr bwMode="auto">
          <a:xfrm flipV="1">
            <a:off x="2995613" y="2690813"/>
            <a:ext cx="309562" cy="123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GB">
              <a:ea typeface="+mn-ea"/>
              <a:cs typeface="+mn-cs"/>
            </a:endParaRPr>
          </a:p>
        </p:txBody>
      </p:sp>
      <p:sp>
        <p:nvSpPr>
          <p:cNvPr id="179213" name="Line 13"/>
          <p:cNvSpPr>
            <a:spLocks noChangeShapeType="1"/>
          </p:cNvSpPr>
          <p:nvPr/>
        </p:nvSpPr>
        <p:spPr bwMode="auto">
          <a:xfrm flipV="1">
            <a:off x="3757613" y="2328863"/>
            <a:ext cx="447675" cy="1857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GB">
              <a:ea typeface="+mn-ea"/>
              <a:cs typeface="+mn-cs"/>
            </a:endParaRPr>
          </a:p>
        </p:txBody>
      </p:sp>
      <p:sp>
        <p:nvSpPr>
          <p:cNvPr id="179214" name="Oval 14"/>
          <p:cNvSpPr>
            <a:spLocks noChangeArrowheads="1"/>
          </p:cNvSpPr>
          <p:nvPr/>
        </p:nvSpPr>
        <p:spPr bwMode="auto">
          <a:xfrm>
            <a:off x="866775" y="3476625"/>
            <a:ext cx="1304925" cy="5715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>
              <a:ea typeface="+mn-ea"/>
              <a:cs typeface="+mn-cs"/>
            </a:endParaRPr>
          </a:p>
        </p:txBody>
      </p:sp>
      <p:sp>
        <p:nvSpPr>
          <p:cNvPr id="179215" name="Line 15"/>
          <p:cNvSpPr>
            <a:spLocks noChangeShapeType="1"/>
          </p:cNvSpPr>
          <p:nvPr/>
        </p:nvSpPr>
        <p:spPr bwMode="auto">
          <a:xfrm>
            <a:off x="2486025" y="2957513"/>
            <a:ext cx="0" cy="114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GB">
              <a:ea typeface="+mn-ea"/>
              <a:cs typeface="+mn-cs"/>
            </a:endParaRPr>
          </a:p>
        </p:txBody>
      </p:sp>
      <p:sp>
        <p:nvSpPr>
          <p:cNvPr id="179216" name="Line 16"/>
          <p:cNvSpPr>
            <a:spLocks noChangeShapeType="1"/>
          </p:cNvSpPr>
          <p:nvPr/>
        </p:nvSpPr>
        <p:spPr bwMode="auto">
          <a:xfrm rot="5400000">
            <a:off x="2478088" y="2959100"/>
            <a:ext cx="0" cy="114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GB">
              <a:ea typeface="+mn-ea"/>
              <a:cs typeface="+mn-cs"/>
            </a:endParaRPr>
          </a:p>
        </p:txBody>
      </p:sp>
      <p:sp>
        <p:nvSpPr>
          <p:cNvPr id="179217" name="Line 17"/>
          <p:cNvSpPr>
            <a:spLocks noChangeShapeType="1"/>
          </p:cNvSpPr>
          <p:nvPr/>
        </p:nvSpPr>
        <p:spPr bwMode="auto">
          <a:xfrm>
            <a:off x="3330575" y="2616200"/>
            <a:ext cx="0" cy="114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GB">
              <a:ea typeface="+mn-ea"/>
              <a:cs typeface="+mn-cs"/>
            </a:endParaRPr>
          </a:p>
        </p:txBody>
      </p:sp>
      <p:sp>
        <p:nvSpPr>
          <p:cNvPr id="179218" name="Line 18"/>
          <p:cNvSpPr>
            <a:spLocks noChangeShapeType="1"/>
          </p:cNvSpPr>
          <p:nvPr/>
        </p:nvSpPr>
        <p:spPr bwMode="auto">
          <a:xfrm rot="5400000">
            <a:off x="3322638" y="2617788"/>
            <a:ext cx="0" cy="114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GB">
              <a:ea typeface="+mn-ea"/>
              <a:cs typeface="+mn-cs"/>
            </a:endParaRPr>
          </a:p>
        </p:txBody>
      </p:sp>
      <p:sp>
        <p:nvSpPr>
          <p:cNvPr id="179219" name="Text Box 19"/>
          <p:cNvSpPr txBox="1">
            <a:spLocks noChangeArrowheads="1"/>
          </p:cNvSpPr>
          <p:nvPr/>
        </p:nvSpPr>
        <p:spPr bwMode="auto">
          <a:xfrm>
            <a:off x="950913" y="3956050"/>
            <a:ext cx="1479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80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Amplification</a:t>
            </a:r>
          </a:p>
          <a:p>
            <a:pPr>
              <a:defRPr/>
            </a:pPr>
            <a:r>
              <a:rPr lang="en-US" sz="180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region</a:t>
            </a:r>
          </a:p>
        </p:txBody>
      </p:sp>
      <p:sp>
        <p:nvSpPr>
          <p:cNvPr id="179221" name="Rectangle 21"/>
          <p:cNvSpPr>
            <a:spLocks noChangeArrowheads="1"/>
          </p:cNvSpPr>
          <p:nvPr/>
        </p:nvSpPr>
        <p:spPr bwMode="auto">
          <a:xfrm>
            <a:off x="206375" y="161925"/>
            <a:ext cx="47958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dirty="0" err="1">
                <a:solidFill>
                  <a:srgbClr val="262699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KaBes</a:t>
            </a:r>
            <a:r>
              <a:rPr lang="en-US" sz="2800" dirty="0">
                <a:solidFill>
                  <a:srgbClr val="262699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drift chambers for real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2" name="Text Box 4"/>
          <p:cNvSpPr txBox="1">
            <a:spLocks noChangeArrowheads="1"/>
          </p:cNvSpPr>
          <p:nvPr/>
        </p:nvSpPr>
        <p:spPr bwMode="auto">
          <a:xfrm>
            <a:off x="76200" y="144463"/>
            <a:ext cx="59007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2800" dirty="0" smtClean="0">
                <a:solidFill>
                  <a:srgbClr val="262699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Virtues &amp; Flaws of </a:t>
            </a:r>
            <a:r>
              <a:rPr lang="en-US" sz="2800" dirty="0" err="1" smtClean="0">
                <a:solidFill>
                  <a:srgbClr val="262699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Micromegas</a:t>
            </a:r>
            <a:r>
              <a:rPr lang="en-US" sz="2800" dirty="0" smtClean="0">
                <a:solidFill>
                  <a:srgbClr val="262699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TPC</a:t>
            </a:r>
          </a:p>
        </p:txBody>
      </p:sp>
      <p:sp>
        <p:nvSpPr>
          <p:cNvPr id="181253" name="Text Box 5"/>
          <p:cNvSpPr txBox="1">
            <a:spLocks noChangeArrowheads="1"/>
          </p:cNvSpPr>
          <p:nvPr/>
        </p:nvSpPr>
        <p:spPr bwMode="auto">
          <a:xfrm>
            <a:off x="279400" y="939800"/>
            <a:ext cx="6404317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Wingdings" charset="0"/>
                <a:sym typeface="Wingdings" charset="0"/>
              </a:rPr>
              <a:t> </a:t>
            </a:r>
          </a:p>
          <a:p>
            <a:pPr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- Radiation hard </a:t>
            </a:r>
          </a:p>
          <a:p>
            <a:pPr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- Very high counting rate : up to 10</a:t>
            </a:r>
            <a:r>
              <a:rPr lang="en-US" baseline="30000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9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pps !</a:t>
            </a:r>
          </a:p>
          <a:p>
            <a:pPr marL="342900" indent="-342900">
              <a:buFontTx/>
              <a:buChar char="-"/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Very good position resolution &lt; 100µm</a:t>
            </a:r>
          </a:p>
          <a:p>
            <a:pPr marL="342900" indent="-342900">
              <a:buFontTx/>
              <a:buChar char="-"/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  <a:sym typeface="Wingdings" charset="0"/>
              </a:rPr>
              <a:t>Bulk </a:t>
            </a:r>
            <a:r>
              <a:rPr lang="en-US" dirty="0" err="1" smtClean="0"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  <a:sym typeface="Wingdings" charset="0"/>
              </a:rPr>
              <a:t>micromegas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  <a:sym typeface="Wingdings" charset="0"/>
              </a:rPr>
              <a:t> : robust and easy to build</a:t>
            </a:r>
            <a:endParaRPr lang="el-GR" dirty="0" smtClean="0">
              <a:effectLst>
                <a:outerShdw blurRad="38100" dist="38100" dir="2700000" algn="tl">
                  <a:srgbClr val="DDDDDD"/>
                </a:outerShdw>
              </a:effectLst>
              <a:cs typeface="Arial" charset="0"/>
              <a:sym typeface="Wingdings" charset="0"/>
            </a:endParaRPr>
          </a:p>
          <a:p>
            <a:pPr>
              <a:defRPr/>
            </a:pP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Wingdings" charset="0"/>
                <a:ea typeface="Arial" charset="0"/>
                <a:cs typeface="Arial" charset="0"/>
                <a:sym typeface="Wingdings" charset="0"/>
              </a:rPr>
              <a:t> </a:t>
            </a:r>
          </a:p>
          <a:p>
            <a:pPr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Arial" charset="0"/>
                <a:cs typeface="Arial" charset="0"/>
                <a:sym typeface="Wingdings" charset="0"/>
              </a:rPr>
              <a:t>- 1 direction only</a:t>
            </a:r>
          </a:p>
          <a:p>
            <a:pPr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Arial" charset="0"/>
                <a:cs typeface="Arial" charset="0"/>
                <a:sym typeface="Wingdings" charset="0"/>
              </a:rPr>
              <a:t>- </a:t>
            </a: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ea typeface="Arial" charset="0"/>
                <a:cs typeface="Arial" charset="0"/>
                <a:sym typeface="Wingdings" charset="0"/>
              </a:rPr>
              <a:t>M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Arial" charset="0"/>
                <a:cs typeface="Arial" charset="0"/>
                <a:sym typeface="Wingdings" charset="0"/>
              </a:rPr>
              <a:t>oderate energy resolution (~10%)</a:t>
            </a:r>
          </a:p>
          <a:p>
            <a:pPr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Arial" charset="0"/>
                <a:cs typeface="Arial" charset="0"/>
                <a:sym typeface="Wingdings" charset="0"/>
              </a:rPr>
              <a:t>- Need an independent time signal for trigger</a:t>
            </a:r>
          </a:p>
        </p:txBody>
      </p:sp>
      <p:sp>
        <p:nvSpPr>
          <p:cNvPr id="181254" name="Rectangle 6"/>
          <p:cNvSpPr>
            <a:spLocks noChangeArrowheads="1"/>
          </p:cNvSpPr>
          <p:nvPr/>
        </p:nvSpPr>
        <p:spPr bwMode="auto">
          <a:xfrm>
            <a:off x="452438" y="4244975"/>
            <a:ext cx="4572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dirty="0" err="1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Micromegas</a:t>
            </a: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 gas detectors have a wide range of applications since the “drift zone” can include a </a:t>
            </a: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converter</a:t>
            </a: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 that produce electrons from any kind of initial radiation</a:t>
            </a:r>
          </a:p>
        </p:txBody>
      </p:sp>
      <p:pic>
        <p:nvPicPr>
          <p:cNvPr id="181258" name="Picture 10" descr="picolo (Large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19838" y="3384550"/>
            <a:ext cx="2474912" cy="284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1259" name="Picture 11" descr="picolo (Large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62725" y="676275"/>
            <a:ext cx="1917700" cy="2268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1260" name="Text Box 12"/>
          <p:cNvSpPr txBox="1">
            <a:spLocks noChangeArrowheads="1"/>
          </p:cNvSpPr>
          <p:nvPr/>
        </p:nvSpPr>
        <p:spPr bwMode="auto">
          <a:xfrm>
            <a:off x="3717925" y="5459413"/>
            <a:ext cx="26479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800" i="1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e.g. piccolo micromegas</a:t>
            </a:r>
          </a:p>
          <a:p>
            <a:pPr>
              <a:defRPr/>
            </a:pPr>
            <a:r>
              <a:rPr lang="en-US" sz="1800" i="1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for neutron detection</a:t>
            </a:r>
          </a:p>
        </p:txBody>
      </p:sp>
      <p:sp>
        <p:nvSpPr>
          <p:cNvPr id="181261" name="Text Box 13"/>
          <p:cNvSpPr txBox="1">
            <a:spLocks noChangeArrowheads="1"/>
          </p:cNvSpPr>
          <p:nvPr/>
        </p:nvSpPr>
        <p:spPr bwMode="auto">
          <a:xfrm>
            <a:off x="5311775" y="6211888"/>
            <a:ext cx="30622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40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J. Pancin &amp; al. NIMA 592 (2008) 104</a:t>
            </a:r>
          </a:p>
        </p:txBody>
      </p:sp>
      <p:sp>
        <p:nvSpPr>
          <p:cNvPr id="3" name="Rectangle 2"/>
          <p:cNvSpPr/>
          <p:nvPr/>
        </p:nvSpPr>
        <p:spPr>
          <a:xfrm rot="20513016">
            <a:off x="621630" y="3952353"/>
            <a:ext cx="7684901" cy="1754327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x-none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Micromegas Technology </a:t>
            </a:r>
          </a:p>
          <a:p>
            <a:pPr algn="ctr"/>
            <a:r>
              <a:rPr lang="x-none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by</a:t>
            </a:r>
          </a:p>
          <a:p>
            <a:pPr algn="ctr"/>
            <a:r>
              <a:rPr lang="x-none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Thomas Papavangelou</a:t>
            </a:r>
            <a:endParaRPr lang="x-none" sz="3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1260" grpId="0"/>
      <p:bldP spid="181261" grpId="0"/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27027"/>
            <a:ext cx="4504576" cy="2829250"/>
          </a:xfrm>
          <a:prstGeom prst="rect">
            <a:avLst/>
          </a:prstGeom>
        </p:spPr>
      </p:pic>
      <p:pic>
        <p:nvPicPr>
          <p:cNvPr id="36" name="Image 3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2752419" y="3392658"/>
            <a:ext cx="2924242" cy="3235332"/>
          </a:xfrm>
          <a:prstGeom prst="rect">
            <a:avLst/>
          </a:prstGeom>
        </p:spPr>
      </p:pic>
      <p:pic>
        <p:nvPicPr>
          <p:cNvPr id="23" name="Image 22"/>
          <p:cNvPicPr>
            <a:picLocks noChangeAspect="1"/>
          </p:cNvPicPr>
          <p:nvPr/>
        </p:nvPicPr>
        <p:blipFill rotWithShape="1">
          <a:blip r:embed="rId4"/>
          <a:srcRect t="11994" b="9305"/>
          <a:stretch/>
        </p:blipFill>
        <p:spPr>
          <a:xfrm>
            <a:off x="6081076" y="3313495"/>
            <a:ext cx="2234420" cy="1318886"/>
          </a:xfrm>
          <a:prstGeom prst="rect">
            <a:avLst/>
          </a:prstGeom>
        </p:spPr>
      </p:pic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76200" y="144463"/>
            <a:ext cx="7486569" cy="1200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2800" dirty="0" smtClean="0">
                <a:solidFill>
                  <a:srgbClr val="262699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Relativistic </a:t>
            </a:r>
            <a:r>
              <a:rPr lang="en-US" sz="2800" dirty="0" err="1" smtClean="0">
                <a:solidFill>
                  <a:srgbClr val="262699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muons</a:t>
            </a:r>
            <a:endParaRPr lang="en-US" sz="2800" dirty="0" smtClean="0">
              <a:solidFill>
                <a:srgbClr val="262699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pPr>
              <a:defRPr/>
            </a:pPr>
            <a:endParaRPr lang="en-US" sz="1600" dirty="0">
              <a:solidFill>
                <a:srgbClr val="262699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pPr>
              <a:defRPr/>
            </a:pPr>
            <a:r>
              <a:rPr lang="en-US" sz="2800" dirty="0" smtClean="0">
                <a:solidFill>
                  <a:srgbClr val="262699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GEMs in the COMPASS experiment @ CERN</a:t>
            </a:r>
          </a:p>
        </p:txBody>
      </p:sp>
      <p:sp>
        <p:nvSpPr>
          <p:cNvPr id="8" name="Ellipse 7"/>
          <p:cNvSpPr/>
          <p:nvPr/>
        </p:nvSpPr>
        <p:spPr bwMode="auto">
          <a:xfrm rot="20679614">
            <a:off x="1676976" y="2930856"/>
            <a:ext cx="2018886" cy="838550"/>
          </a:xfrm>
          <a:prstGeom prst="ellipse">
            <a:avLst/>
          </a:prstGeom>
          <a:noFill/>
          <a:ln w="9525" cap="flat" cmpd="sng" algn="ctr">
            <a:solidFill>
              <a:srgbClr val="00009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81405" y="1237473"/>
            <a:ext cx="26220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Gas Electron Multipliers</a:t>
            </a:r>
            <a:endParaRPr lang="en-GB" dirty="0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7357" y="1611809"/>
            <a:ext cx="2201856" cy="1653065"/>
          </a:xfrm>
          <a:prstGeom prst="rect">
            <a:avLst/>
          </a:prstGeom>
          <a:solidFill>
            <a:srgbClr val="FFFFFF"/>
          </a:solidFill>
        </p:spPr>
      </p:pic>
      <p:cxnSp>
        <p:nvCxnSpPr>
          <p:cNvPr id="12" name="Connecteur droit avec flèche 11"/>
          <p:cNvCxnSpPr/>
          <p:nvPr/>
        </p:nvCxnSpPr>
        <p:spPr bwMode="auto">
          <a:xfrm flipV="1">
            <a:off x="6943986" y="1839926"/>
            <a:ext cx="618690" cy="814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6600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13" name="ZoneTexte 12"/>
          <p:cNvSpPr txBox="1"/>
          <p:nvPr/>
        </p:nvSpPr>
        <p:spPr>
          <a:xfrm>
            <a:off x="6854438" y="1432862"/>
            <a:ext cx="903613" cy="338554"/>
          </a:xfrm>
          <a:prstGeom prst="rect">
            <a:avLst/>
          </a:prstGeom>
          <a:solidFill>
            <a:srgbClr val="FFFFFF">
              <a:alpha val="41000"/>
            </a:srgbClr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FF6600"/>
                </a:solidFill>
              </a:rPr>
              <a:t>140µm</a:t>
            </a:r>
            <a:endParaRPr lang="en-GB" sz="1600" dirty="0">
              <a:solidFill>
                <a:srgbClr val="FF6600"/>
              </a:solidFill>
            </a:endParaRPr>
          </a:p>
        </p:txBody>
      </p:sp>
      <p:cxnSp>
        <p:nvCxnSpPr>
          <p:cNvPr id="14" name="Connecteur droit avec flèche 13"/>
          <p:cNvCxnSpPr/>
          <p:nvPr/>
        </p:nvCxnSpPr>
        <p:spPr bwMode="auto">
          <a:xfrm flipV="1">
            <a:off x="6292733" y="2426098"/>
            <a:ext cx="293064" cy="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6600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15" name="ZoneTexte 14"/>
          <p:cNvSpPr txBox="1"/>
          <p:nvPr/>
        </p:nvSpPr>
        <p:spPr>
          <a:xfrm>
            <a:off x="6078804" y="2024891"/>
            <a:ext cx="702035" cy="338554"/>
          </a:xfrm>
          <a:prstGeom prst="rect">
            <a:avLst/>
          </a:prstGeom>
          <a:solidFill>
            <a:srgbClr val="FFFFFF">
              <a:alpha val="41000"/>
            </a:srgbClr>
          </a:solidFill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FF6600"/>
                </a:solidFill>
              </a:rPr>
              <a:t>7</a:t>
            </a:r>
            <a:r>
              <a:rPr lang="en-GB" sz="1600" dirty="0" smtClean="0">
                <a:solidFill>
                  <a:srgbClr val="FF6600"/>
                </a:solidFill>
              </a:rPr>
              <a:t>0µm</a:t>
            </a:r>
            <a:endParaRPr lang="en-GB" sz="1600" dirty="0">
              <a:solidFill>
                <a:srgbClr val="FF6600"/>
              </a:solidFill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6830016" y="3878818"/>
            <a:ext cx="762615" cy="338554"/>
          </a:xfrm>
          <a:prstGeom prst="rect">
            <a:avLst/>
          </a:prstGeom>
          <a:solidFill>
            <a:srgbClr val="FFFFFF">
              <a:alpha val="41000"/>
            </a:srgb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600" dirty="0" smtClean="0">
                <a:solidFill>
                  <a:srgbClr val="FF6600"/>
                </a:solidFill>
              </a:rPr>
              <a:t>50µm</a:t>
            </a:r>
            <a:endParaRPr lang="en-GB" sz="1600" dirty="0">
              <a:solidFill>
                <a:srgbClr val="FF6600"/>
              </a:solidFill>
            </a:endParaRPr>
          </a:p>
        </p:txBody>
      </p:sp>
      <p:cxnSp>
        <p:nvCxnSpPr>
          <p:cNvPr id="19" name="Connecteur droit avec flèche 18"/>
          <p:cNvCxnSpPr/>
          <p:nvPr/>
        </p:nvCxnSpPr>
        <p:spPr bwMode="auto">
          <a:xfrm flipH="1">
            <a:off x="7603379" y="3492603"/>
            <a:ext cx="8141" cy="100951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6600"/>
            </a:solidFill>
            <a:prstDash val="solid"/>
            <a:round/>
            <a:headEnd type="arrow"/>
            <a:tailEnd type="arrow"/>
          </a:ln>
          <a:effectLst/>
        </p:spPr>
      </p:cxnSp>
      <p:pic>
        <p:nvPicPr>
          <p:cNvPr id="32" name="Image 31"/>
          <p:cNvPicPr>
            <a:picLocks noChangeAspect="1"/>
          </p:cNvPicPr>
          <p:nvPr/>
        </p:nvPicPr>
        <p:blipFill rotWithShape="1">
          <a:blip r:embed="rId6"/>
          <a:srcRect l="8307" r="19419"/>
          <a:stretch/>
        </p:blipFill>
        <p:spPr>
          <a:xfrm rot="5400000">
            <a:off x="6331938" y="4608678"/>
            <a:ext cx="1791077" cy="1871051"/>
          </a:xfrm>
          <a:prstGeom prst="rect">
            <a:avLst/>
          </a:prstGeom>
        </p:spPr>
      </p:pic>
      <p:sp>
        <p:nvSpPr>
          <p:cNvPr id="33" name="ZoneTexte 32"/>
          <p:cNvSpPr txBox="1"/>
          <p:nvPr/>
        </p:nvSpPr>
        <p:spPr>
          <a:xfrm>
            <a:off x="4990228" y="3305353"/>
            <a:ext cx="1231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Copper </a:t>
            </a:r>
            <a:r>
              <a:rPr lang="en-GB" dirty="0" smtClean="0">
                <a:sym typeface="Wingdings"/>
              </a:rPr>
              <a:t></a:t>
            </a:r>
            <a:endParaRPr lang="en-GB" dirty="0"/>
          </a:p>
        </p:txBody>
      </p:sp>
      <p:sp>
        <p:nvSpPr>
          <p:cNvPr id="34" name="ZoneTexte 33"/>
          <p:cNvSpPr txBox="1"/>
          <p:nvPr/>
        </p:nvSpPr>
        <p:spPr>
          <a:xfrm>
            <a:off x="5134493" y="3758980"/>
            <a:ext cx="1142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Kapton</a:t>
            </a:r>
            <a:r>
              <a:rPr lang="en-GB" dirty="0" smtClean="0">
                <a:sym typeface="Wingdings"/>
              </a:rPr>
              <a:t></a:t>
            </a:r>
            <a:endParaRPr lang="en-GB" dirty="0"/>
          </a:p>
        </p:txBody>
      </p:sp>
      <p:sp>
        <p:nvSpPr>
          <p:cNvPr id="35" name="ZoneTexte 34"/>
          <p:cNvSpPr txBox="1"/>
          <p:nvPr/>
        </p:nvSpPr>
        <p:spPr>
          <a:xfrm>
            <a:off x="4971676" y="4304445"/>
            <a:ext cx="1231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Copper </a:t>
            </a:r>
            <a:r>
              <a:rPr lang="en-GB" dirty="0" smtClean="0">
                <a:sym typeface="Wingdings"/>
              </a:rPr>
              <a:t></a:t>
            </a:r>
            <a:endParaRPr lang="en-GB" dirty="0"/>
          </a:p>
        </p:txBody>
      </p:sp>
      <p:cxnSp>
        <p:nvCxnSpPr>
          <p:cNvPr id="38" name="Connecteur droit avec flèche 37"/>
          <p:cNvCxnSpPr/>
          <p:nvPr/>
        </p:nvCxnSpPr>
        <p:spPr bwMode="auto">
          <a:xfrm flipV="1">
            <a:off x="1302506" y="5161563"/>
            <a:ext cx="4908820" cy="35007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ysDash"/>
            <a:round/>
            <a:headEnd type="none" w="med" len="med"/>
            <a:tailEnd type="arrow"/>
          </a:ln>
          <a:effectLst/>
        </p:spPr>
      </p:cxnSp>
      <p:sp>
        <p:nvSpPr>
          <p:cNvPr id="40" name="ZoneTexte 39"/>
          <p:cNvSpPr txBox="1"/>
          <p:nvPr/>
        </p:nvSpPr>
        <p:spPr>
          <a:xfrm>
            <a:off x="1946472" y="4628243"/>
            <a:ext cx="1986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err="1" smtClean="0"/>
              <a:t>Ar</a:t>
            </a:r>
            <a:r>
              <a:rPr lang="en-GB" i="1" dirty="0" smtClean="0"/>
              <a:t> + CO</a:t>
            </a:r>
            <a:r>
              <a:rPr lang="en-GB" i="1" baseline="-25000" dirty="0" smtClean="0"/>
              <a:t>2</a:t>
            </a:r>
            <a:r>
              <a:rPr lang="en-GB" i="1" dirty="0" smtClean="0"/>
              <a:t> mixture</a:t>
            </a:r>
            <a:endParaRPr lang="en-GB" i="1" dirty="0"/>
          </a:p>
        </p:txBody>
      </p:sp>
      <p:sp>
        <p:nvSpPr>
          <p:cNvPr id="2" name="Losange 1"/>
          <p:cNvSpPr/>
          <p:nvPr/>
        </p:nvSpPr>
        <p:spPr bwMode="auto">
          <a:xfrm>
            <a:off x="4899742" y="4531031"/>
            <a:ext cx="565355" cy="1483033"/>
          </a:xfrm>
          <a:prstGeom prst="diamond">
            <a:avLst/>
          </a:prstGeom>
          <a:solidFill>
            <a:schemeClr val="accent1">
              <a:alpha val="29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2728452" y="6186129"/>
            <a:ext cx="22247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8000"/>
                </a:solidFill>
              </a:rPr>
              <a:t>Readout </a:t>
            </a:r>
            <a:r>
              <a:rPr lang="en-GB" dirty="0" smtClean="0">
                <a:solidFill>
                  <a:srgbClr val="008000"/>
                </a:solidFill>
                <a:sym typeface="Wingdings"/>
              </a:rPr>
              <a:t> X and Y</a:t>
            </a:r>
            <a:endParaRPr lang="en-GB" dirty="0">
              <a:solidFill>
                <a:srgbClr val="008000"/>
              </a:solidFill>
            </a:endParaRPr>
          </a:p>
        </p:txBody>
      </p:sp>
      <p:sp>
        <p:nvSpPr>
          <p:cNvPr id="24" name="Losange 23"/>
          <p:cNvSpPr/>
          <p:nvPr/>
        </p:nvSpPr>
        <p:spPr bwMode="auto">
          <a:xfrm>
            <a:off x="4290142" y="4527754"/>
            <a:ext cx="565355" cy="1483033"/>
          </a:xfrm>
          <a:prstGeom prst="diamond">
            <a:avLst/>
          </a:prstGeom>
          <a:solidFill>
            <a:srgbClr val="0000FF">
              <a:alpha val="29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25" name="Losange 24"/>
          <p:cNvSpPr/>
          <p:nvPr/>
        </p:nvSpPr>
        <p:spPr bwMode="auto">
          <a:xfrm>
            <a:off x="3926348" y="4540863"/>
            <a:ext cx="565355" cy="1483033"/>
          </a:xfrm>
          <a:prstGeom prst="diamond">
            <a:avLst/>
          </a:prstGeom>
          <a:solidFill>
            <a:srgbClr val="0000FF">
              <a:alpha val="29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26" name="Losange 25"/>
          <p:cNvSpPr/>
          <p:nvPr/>
        </p:nvSpPr>
        <p:spPr bwMode="auto">
          <a:xfrm>
            <a:off x="3595329" y="4537586"/>
            <a:ext cx="565355" cy="1483033"/>
          </a:xfrm>
          <a:prstGeom prst="diamond">
            <a:avLst/>
          </a:prstGeom>
          <a:solidFill>
            <a:srgbClr val="0000FF">
              <a:alpha val="29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59730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20" grpId="0" animBg="1"/>
      <p:bldP spid="33" grpId="0"/>
      <p:bldP spid="34" grpId="0"/>
      <p:bldP spid="35" grpId="0"/>
      <p:bldP spid="40" grpId="0"/>
      <p:bldP spid="2" grpId="0" animBg="1"/>
      <p:bldP spid="3" grpId="0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76200" y="144463"/>
            <a:ext cx="398929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2800" dirty="0" smtClean="0">
                <a:solidFill>
                  <a:srgbClr val="262699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Virtues &amp; Flaws of GEM</a:t>
            </a: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245977" y="794981"/>
            <a:ext cx="8276625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Wingdings" charset="0"/>
                <a:sym typeface="Wingdings" charset="0"/>
              </a:rPr>
              <a:t> </a:t>
            </a:r>
          </a:p>
          <a:p>
            <a:pPr marL="342900" indent="-342900">
              <a:buFontTx/>
              <a:buChar char="-"/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Radiation hard </a:t>
            </a:r>
          </a:p>
          <a:p>
            <a:pPr marL="342900" indent="-342900">
              <a:buFontTx/>
              <a:buChar char="-"/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Large size (&gt;1m</a:t>
            </a:r>
            <a:r>
              <a:rPr lang="en-US" baseline="30000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2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)</a:t>
            </a:r>
          </a:p>
          <a:p>
            <a:pPr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-  Very high counting rate : 10</a:t>
            </a:r>
            <a:r>
              <a:rPr lang="en-US" baseline="30000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5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Hz/mm</a:t>
            </a:r>
            <a:r>
              <a:rPr lang="en-US" baseline="30000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2</a:t>
            </a:r>
          </a:p>
          <a:p>
            <a:pPr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-  Excellent position resolution </a:t>
            </a:r>
            <a:r>
              <a:rPr lang="en-US" dirty="0" err="1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σ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 ~ 40µm</a:t>
            </a:r>
            <a:endParaRPr lang="el-GR" dirty="0" smtClean="0">
              <a:effectLst>
                <a:outerShdw blurRad="38100" dist="38100" dir="2700000" algn="tl">
                  <a:srgbClr val="DDDDDD"/>
                </a:outerShdw>
              </a:effectLst>
              <a:cs typeface="Arial" charset="0"/>
              <a:sym typeface="Wingdings" charset="0"/>
            </a:endParaRPr>
          </a:p>
          <a:p>
            <a:pPr>
              <a:defRPr/>
            </a:pP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Wingdings" charset="0"/>
                <a:ea typeface="Arial" charset="0"/>
                <a:cs typeface="Arial" charset="0"/>
                <a:sym typeface="Wingdings" charset="0"/>
              </a:rPr>
              <a:t> </a:t>
            </a:r>
          </a:p>
          <a:p>
            <a:pPr marL="342900" indent="-342900">
              <a:buFontTx/>
              <a:buChar char="-"/>
              <a:defRPr/>
            </a:pP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ea typeface="Arial" charset="0"/>
                <a:cs typeface="Arial" charset="0"/>
                <a:sym typeface="Wingdings" charset="0"/>
              </a:rPr>
              <a:t>M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Arial" charset="0"/>
                <a:cs typeface="Arial" charset="0"/>
                <a:sym typeface="Wingdings" charset="0"/>
              </a:rPr>
              <a:t>oderate gain (~30-50) but several stages can be added</a:t>
            </a:r>
          </a:p>
          <a:p>
            <a:pPr marL="342900" indent="-342900">
              <a:buFontTx/>
              <a:buChar char="-"/>
              <a:defRPr/>
            </a:pP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ea typeface="Arial" charset="0"/>
                <a:cs typeface="Arial" charset="0"/>
                <a:sym typeface="Wingdings" charset="0"/>
              </a:rPr>
              <a:t>D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Arial" charset="0"/>
                <a:cs typeface="Arial" charset="0"/>
                <a:sym typeface="Wingdings" charset="0"/>
              </a:rPr>
              <a:t>ead zones due to spacers</a:t>
            </a:r>
            <a:endParaRPr lang="en-US" dirty="0">
              <a:effectLst>
                <a:outerShdw blurRad="38100" dist="38100" dir="2700000" algn="tl">
                  <a:srgbClr val="DDDDDD"/>
                </a:outerShdw>
              </a:effectLst>
              <a:ea typeface="Arial" charset="0"/>
              <a:cs typeface="Arial" charset="0"/>
              <a:sym typeface="Wingdings" charset="0"/>
            </a:endParaRPr>
          </a:p>
          <a:p>
            <a:pPr marL="342900" indent="-342900">
              <a:buFontTx/>
              <a:buChar char="-"/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Arial" charset="0"/>
                <a:cs typeface="Arial" charset="0"/>
                <a:sym typeface="Wingdings" charset="0"/>
              </a:rPr>
              <a:t>Poor energy resolution (~27%)</a:t>
            </a:r>
          </a:p>
          <a:p>
            <a:pPr marL="342900" indent="-342900">
              <a:buFontTx/>
              <a:buChar char="-"/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Arial" charset="0"/>
                <a:cs typeface="Arial" charset="0"/>
                <a:sym typeface="Wingdings" charset="0"/>
              </a:rPr>
              <a:t>High capacitance 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Arial" charset="0"/>
                <a:cs typeface="Arial" charset="0"/>
                <a:sym typeface="Wingdings"/>
              </a:rPr>
              <a:t> strong discharges</a:t>
            </a:r>
            <a:endParaRPr lang="en-US" dirty="0" smtClean="0">
              <a:effectLst>
                <a:outerShdw blurRad="38100" dist="38100" dir="2700000" algn="tl">
                  <a:srgbClr val="DDDDDD"/>
                </a:outerShdw>
              </a:effectLst>
              <a:ea typeface="Arial" charset="0"/>
              <a:cs typeface="Arial" charset="0"/>
              <a:sym typeface="Wingdings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0462" y="3854405"/>
            <a:ext cx="3175343" cy="2391506"/>
          </a:xfrm>
          <a:prstGeom prst="rect">
            <a:avLst/>
          </a:prstGeom>
        </p:spPr>
      </p:pic>
      <p:sp>
        <p:nvSpPr>
          <p:cNvPr id="6" name="Explosion 1 5"/>
          <p:cNvSpPr/>
          <p:nvPr/>
        </p:nvSpPr>
        <p:spPr bwMode="auto">
          <a:xfrm>
            <a:off x="1960821" y="4244302"/>
            <a:ext cx="4690374" cy="2283679"/>
          </a:xfrm>
          <a:prstGeom prst="irregularSeal1">
            <a:avLst/>
          </a:prstGeom>
          <a:solidFill>
            <a:srgbClr val="FFFFFF"/>
          </a:solidFill>
          <a:ln w="9525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Spherical</a:t>
            </a:r>
            <a:r>
              <a:rPr kumimoji="0" lang="en-GB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GEM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dirty="0" smtClean="0"/>
              <a:t>for parallax correction !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7" name="Rectangle 6"/>
          <p:cNvSpPr/>
          <p:nvPr/>
        </p:nvSpPr>
        <p:spPr>
          <a:xfrm rot="20513016">
            <a:off x="621630" y="3952353"/>
            <a:ext cx="7684901" cy="1754327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x-none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Gas Electron Multiplers</a:t>
            </a:r>
          </a:p>
          <a:p>
            <a:pPr algn="ctr"/>
            <a:r>
              <a:rPr lang="x-none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by</a:t>
            </a:r>
          </a:p>
          <a:p>
            <a:pPr algn="ctr"/>
            <a:r>
              <a:rPr lang="x-none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Serge duarte Pinto</a:t>
            </a:r>
          </a:p>
        </p:txBody>
      </p:sp>
    </p:spTree>
    <p:extLst>
      <p:ext uri="{BB962C8B-B14F-4D97-AF65-F5344CB8AC3E}">
        <p14:creationId xmlns:p14="http://schemas.microsoft.com/office/powerpoint/2010/main" xmlns="" val="3609444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3" name="Text Box 5"/>
          <p:cNvSpPr txBox="1">
            <a:spLocks noChangeArrowheads="1"/>
          </p:cNvSpPr>
          <p:nvPr/>
        </p:nvSpPr>
        <p:spPr bwMode="auto">
          <a:xfrm>
            <a:off x="42863" y="44450"/>
            <a:ext cx="6523315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GB" sz="3600" dirty="0" smtClean="0">
                <a:solidFill>
                  <a:srgbClr val="262699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Intermediate energy : 50MeV/u</a:t>
            </a:r>
          </a:p>
          <a:p>
            <a:pPr>
              <a:defRPr/>
            </a:pPr>
            <a:endParaRPr lang="en-GB" sz="1200" dirty="0" smtClean="0">
              <a:solidFill>
                <a:srgbClr val="262699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pPr>
              <a:defRPr/>
            </a:pPr>
            <a:r>
              <a:rPr lang="en-GB" dirty="0" smtClean="0">
                <a:solidFill>
                  <a:srgbClr val="262699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CATS detectors at GANIL, Caen (in use)</a:t>
            </a:r>
          </a:p>
          <a:p>
            <a:pPr>
              <a:defRPr/>
            </a:pPr>
            <a:r>
              <a:rPr lang="en-GB" dirty="0" smtClean="0">
                <a:solidFill>
                  <a:srgbClr val="262699"/>
                </a:solidFill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In Beam low pressure MWPC</a:t>
            </a:r>
          </a:p>
        </p:txBody>
      </p:sp>
      <p:pic>
        <p:nvPicPr>
          <p:cNvPr id="20482" name="Picture 6" descr="GANILSPIRAL2001_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584325"/>
            <a:ext cx="4778375" cy="488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4696" name="Freeform 8"/>
          <p:cNvSpPr>
            <a:spLocks/>
          </p:cNvSpPr>
          <p:nvPr/>
        </p:nvSpPr>
        <p:spPr bwMode="auto">
          <a:xfrm>
            <a:off x="209550" y="2025650"/>
            <a:ext cx="876300" cy="938213"/>
          </a:xfrm>
          <a:custGeom>
            <a:avLst/>
            <a:gdLst/>
            <a:ahLst/>
            <a:cxnLst>
              <a:cxn ang="0">
                <a:pos x="12" y="0"/>
              </a:cxn>
              <a:cxn ang="0">
                <a:pos x="7" y="142"/>
              </a:cxn>
              <a:cxn ang="0">
                <a:pos x="52" y="171"/>
              </a:cxn>
              <a:cxn ang="0">
                <a:pos x="41" y="291"/>
              </a:cxn>
              <a:cxn ang="0">
                <a:pos x="121" y="313"/>
              </a:cxn>
              <a:cxn ang="0">
                <a:pos x="206" y="313"/>
              </a:cxn>
              <a:cxn ang="0">
                <a:pos x="246" y="330"/>
              </a:cxn>
              <a:cxn ang="0">
                <a:pos x="246" y="450"/>
              </a:cxn>
              <a:cxn ang="0">
                <a:pos x="315" y="467"/>
              </a:cxn>
              <a:cxn ang="0">
                <a:pos x="406" y="462"/>
              </a:cxn>
              <a:cxn ang="0">
                <a:pos x="463" y="416"/>
              </a:cxn>
              <a:cxn ang="0">
                <a:pos x="463" y="359"/>
              </a:cxn>
              <a:cxn ang="0">
                <a:pos x="457" y="216"/>
              </a:cxn>
            </a:cxnLst>
            <a:rect l="0" t="0" r="r" b="b"/>
            <a:pathLst>
              <a:path w="473" h="473">
                <a:moveTo>
                  <a:pt x="12" y="0"/>
                </a:moveTo>
                <a:cubicBezTo>
                  <a:pt x="6" y="57"/>
                  <a:pt x="0" y="114"/>
                  <a:pt x="7" y="142"/>
                </a:cubicBezTo>
                <a:cubicBezTo>
                  <a:pt x="14" y="170"/>
                  <a:pt x="46" y="146"/>
                  <a:pt x="52" y="171"/>
                </a:cubicBezTo>
                <a:cubicBezTo>
                  <a:pt x="58" y="196"/>
                  <a:pt x="30" y="267"/>
                  <a:pt x="41" y="291"/>
                </a:cubicBezTo>
                <a:cubicBezTo>
                  <a:pt x="52" y="315"/>
                  <a:pt x="94" y="309"/>
                  <a:pt x="121" y="313"/>
                </a:cubicBezTo>
                <a:cubicBezTo>
                  <a:pt x="148" y="317"/>
                  <a:pt x="185" y="310"/>
                  <a:pt x="206" y="313"/>
                </a:cubicBezTo>
                <a:cubicBezTo>
                  <a:pt x="227" y="316"/>
                  <a:pt x="239" y="307"/>
                  <a:pt x="246" y="330"/>
                </a:cubicBezTo>
                <a:cubicBezTo>
                  <a:pt x="253" y="353"/>
                  <a:pt x="235" y="427"/>
                  <a:pt x="246" y="450"/>
                </a:cubicBezTo>
                <a:cubicBezTo>
                  <a:pt x="257" y="473"/>
                  <a:pt x="288" y="465"/>
                  <a:pt x="315" y="467"/>
                </a:cubicBezTo>
                <a:cubicBezTo>
                  <a:pt x="342" y="469"/>
                  <a:pt x="381" y="470"/>
                  <a:pt x="406" y="462"/>
                </a:cubicBezTo>
                <a:cubicBezTo>
                  <a:pt x="431" y="454"/>
                  <a:pt x="453" y="433"/>
                  <a:pt x="463" y="416"/>
                </a:cubicBezTo>
                <a:cubicBezTo>
                  <a:pt x="473" y="399"/>
                  <a:pt x="464" y="392"/>
                  <a:pt x="463" y="359"/>
                </a:cubicBezTo>
                <a:cubicBezTo>
                  <a:pt x="462" y="326"/>
                  <a:pt x="458" y="242"/>
                  <a:pt x="457" y="216"/>
                </a:cubicBezTo>
              </a:path>
            </a:pathLst>
          </a:custGeom>
          <a:noFill/>
          <a:ln w="28575" cmpd="sng">
            <a:solidFill>
              <a:srgbClr val="FFB310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GB">
              <a:ea typeface="+mn-ea"/>
              <a:cs typeface="+mn-cs"/>
            </a:endParaRPr>
          </a:p>
        </p:txBody>
      </p:sp>
      <p:sp>
        <p:nvSpPr>
          <p:cNvPr id="114697" name="Freeform 9"/>
          <p:cNvSpPr>
            <a:spLocks/>
          </p:cNvSpPr>
          <p:nvPr/>
        </p:nvSpPr>
        <p:spPr bwMode="auto">
          <a:xfrm>
            <a:off x="1130300" y="2432050"/>
            <a:ext cx="1155700" cy="528638"/>
          </a:xfrm>
          <a:custGeom>
            <a:avLst/>
            <a:gdLst/>
            <a:ahLst/>
            <a:cxnLst>
              <a:cxn ang="0">
                <a:pos x="0" y="103"/>
              </a:cxn>
              <a:cxn ang="0">
                <a:pos x="52" y="217"/>
              </a:cxn>
              <a:cxn ang="0">
                <a:pos x="69" y="251"/>
              </a:cxn>
              <a:cxn ang="0">
                <a:pos x="103" y="257"/>
              </a:cxn>
              <a:cxn ang="0">
                <a:pos x="325" y="262"/>
              </a:cxn>
              <a:cxn ang="0">
                <a:pos x="536" y="257"/>
              </a:cxn>
              <a:cxn ang="0">
                <a:pos x="571" y="257"/>
              </a:cxn>
              <a:cxn ang="0">
                <a:pos x="616" y="205"/>
              </a:cxn>
              <a:cxn ang="0">
                <a:pos x="616" y="171"/>
              </a:cxn>
              <a:cxn ang="0">
                <a:pos x="616" y="91"/>
              </a:cxn>
              <a:cxn ang="0">
                <a:pos x="616" y="0"/>
              </a:cxn>
            </a:cxnLst>
            <a:rect l="0" t="0" r="r" b="b"/>
            <a:pathLst>
              <a:path w="623" h="266">
                <a:moveTo>
                  <a:pt x="0" y="103"/>
                </a:moveTo>
                <a:cubicBezTo>
                  <a:pt x="20" y="147"/>
                  <a:pt x="40" y="192"/>
                  <a:pt x="52" y="217"/>
                </a:cubicBezTo>
                <a:cubicBezTo>
                  <a:pt x="64" y="242"/>
                  <a:pt x="61" y="244"/>
                  <a:pt x="69" y="251"/>
                </a:cubicBezTo>
                <a:cubicBezTo>
                  <a:pt x="77" y="258"/>
                  <a:pt x="60" y="255"/>
                  <a:pt x="103" y="257"/>
                </a:cubicBezTo>
                <a:cubicBezTo>
                  <a:pt x="146" y="259"/>
                  <a:pt x="253" y="262"/>
                  <a:pt x="325" y="262"/>
                </a:cubicBezTo>
                <a:cubicBezTo>
                  <a:pt x="397" y="262"/>
                  <a:pt x="495" y="258"/>
                  <a:pt x="536" y="257"/>
                </a:cubicBezTo>
                <a:cubicBezTo>
                  <a:pt x="577" y="256"/>
                  <a:pt x="558" y="266"/>
                  <a:pt x="571" y="257"/>
                </a:cubicBezTo>
                <a:cubicBezTo>
                  <a:pt x="584" y="248"/>
                  <a:pt x="609" y="219"/>
                  <a:pt x="616" y="205"/>
                </a:cubicBezTo>
                <a:cubicBezTo>
                  <a:pt x="623" y="191"/>
                  <a:pt x="616" y="190"/>
                  <a:pt x="616" y="171"/>
                </a:cubicBezTo>
                <a:cubicBezTo>
                  <a:pt x="616" y="152"/>
                  <a:pt x="616" y="119"/>
                  <a:pt x="616" y="91"/>
                </a:cubicBezTo>
                <a:cubicBezTo>
                  <a:pt x="616" y="63"/>
                  <a:pt x="616" y="31"/>
                  <a:pt x="616" y="0"/>
                </a:cubicBezTo>
              </a:path>
            </a:pathLst>
          </a:custGeom>
          <a:noFill/>
          <a:ln w="28575" cmpd="sng">
            <a:solidFill>
              <a:srgbClr val="FFB310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GB">
              <a:ea typeface="+mn-ea"/>
              <a:cs typeface="+mn-cs"/>
            </a:endParaRPr>
          </a:p>
        </p:txBody>
      </p:sp>
      <p:sp>
        <p:nvSpPr>
          <p:cNvPr id="114698" name="Freeform 10"/>
          <p:cNvSpPr>
            <a:spLocks/>
          </p:cNvSpPr>
          <p:nvPr/>
        </p:nvSpPr>
        <p:spPr bwMode="auto">
          <a:xfrm>
            <a:off x="2359025" y="2659063"/>
            <a:ext cx="304800" cy="3016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1" y="125"/>
              </a:cxn>
              <a:cxn ang="0">
                <a:pos x="131" y="148"/>
              </a:cxn>
              <a:cxn ang="0">
                <a:pos x="165" y="148"/>
              </a:cxn>
            </a:cxnLst>
            <a:rect l="0" t="0" r="r" b="b"/>
            <a:pathLst>
              <a:path w="165" h="152">
                <a:moveTo>
                  <a:pt x="0" y="0"/>
                </a:moveTo>
                <a:cubicBezTo>
                  <a:pt x="14" y="50"/>
                  <a:pt x="29" y="100"/>
                  <a:pt x="51" y="125"/>
                </a:cubicBezTo>
                <a:cubicBezTo>
                  <a:pt x="73" y="150"/>
                  <a:pt x="112" y="144"/>
                  <a:pt x="131" y="148"/>
                </a:cubicBezTo>
                <a:cubicBezTo>
                  <a:pt x="150" y="152"/>
                  <a:pt x="157" y="150"/>
                  <a:pt x="165" y="148"/>
                </a:cubicBezTo>
              </a:path>
            </a:pathLst>
          </a:custGeom>
          <a:noFill/>
          <a:ln w="28575" cmpd="sng">
            <a:solidFill>
              <a:srgbClr val="FFB310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GB">
              <a:ea typeface="+mn-ea"/>
              <a:cs typeface="+mn-cs"/>
            </a:endParaRPr>
          </a:p>
        </p:txBody>
      </p:sp>
      <p:sp>
        <p:nvSpPr>
          <p:cNvPr id="114699" name="Freeform 11"/>
          <p:cNvSpPr>
            <a:spLocks/>
          </p:cNvSpPr>
          <p:nvPr/>
        </p:nvSpPr>
        <p:spPr bwMode="auto">
          <a:xfrm>
            <a:off x="2695575" y="2492375"/>
            <a:ext cx="1035050" cy="2794000"/>
          </a:xfrm>
          <a:custGeom>
            <a:avLst/>
            <a:gdLst/>
            <a:ahLst/>
            <a:cxnLst>
              <a:cxn ang="0">
                <a:pos x="0" y="232"/>
              </a:cxn>
              <a:cxn ang="0">
                <a:pos x="206" y="232"/>
              </a:cxn>
              <a:cxn ang="0">
                <a:pos x="257" y="227"/>
              </a:cxn>
              <a:cxn ang="0">
                <a:pos x="280" y="181"/>
              </a:cxn>
              <a:cxn ang="0">
                <a:pos x="280" y="147"/>
              </a:cxn>
              <a:cxn ang="0">
                <a:pos x="245" y="107"/>
              </a:cxn>
              <a:cxn ang="0">
                <a:pos x="166" y="38"/>
              </a:cxn>
              <a:cxn ang="0">
                <a:pos x="114" y="4"/>
              </a:cxn>
              <a:cxn ang="0">
                <a:pos x="80" y="16"/>
              </a:cxn>
              <a:cxn ang="0">
                <a:pos x="57" y="44"/>
              </a:cxn>
              <a:cxn ang="0">
                <a:pos x="52" y="118"/>
              </a:cxn>
              <a:cxn ang="0">
                <a:pos x="57" y="249"/>
              </a:cxn>
              <a:cxn ang="0">
                <a:pos x="57" y="478"/>
              </a:cxn>
              <a:cxn ang="0">
                <a:pos x="57" y="768"/>
              </a:cxn>
              <a:cxn ang="0">
                <a:pos x="97" y="860"/>
              </a:cxn>
              <a:cxn ang="0">
                <a:pos x="183" y="911"/>
              </a:cxn>
              <a:cxn ang="0">
                <a:pos x="371" y="1025"/>
              </a:cxn>
              <a:cxn ang="0">
                <a:pos x="514" y="1105"/>
              </a:cxn>
              <a:cxn ang="0">
                <a:pos x="553" y="1150"/>
              </a:cxn>
              <a:cxn ang="0">
                <a:pos x="542" y="1219"/>
              </a:cxn>
              <a:cxn ang="0">
                <a:pos x="525" y="1293"/>
              </a:cxn>
              <a:cxn ang="0">
                <a:pos x="502" y="1407"/>
              </a:cxn>
            </a:cxnLst>
            <a:rect l="0" t="0" r="r" b="b"/>
            <a:pathLst>
              <a:path w="558" h="1407">
                <a:moveTo>
                  <a:pt x="0" y="232"/>
                </a:moveTo>
                <a:cubicBezTo>
                  <a:pt x="81" y="232"/>
                  <a:pt x="163" y="233"/>
                  <a:pt x="206" y="232"/>
                </a:cubicBezTo>
                <a:cubicBezTo>
                  <a:pt x="249" y="231"/>
                  <a:pt x="245" y="235"/>
                  <a:pt x="257" y="227"/>
                </a:cubicBezTo>
                <a:cubicBezTo>
                  <a:pt x="269" y="219"/>
                  <a:pt x="276" y="194"/>
                  <a:pt x="280" y="181"/>
                </a:cubicBezTo>
                <a:cubicBezTo>
                  <a:pt x="284" y="168"/>
                  <a:pt x="286" y="159"/>
                  <a:pt x="280" y="147"/>
                </a:cubicBezTo>
                <a:cubicBezTo>
                  <a:pt x="274" y="135"/>
                  <a:pt x="264" y="125"/>
                  <a:pt x="245" y="107"/>
                </a:cubicBezTo>
                <a:cubicBezTo>
                  <a:pt x="226" y="89"/>
                  <a:pt x="188" y="55"/>
                  <a:pt x="166" y="38"/>
                </a:cubicBezTo>
                <a:cubicBezTo>
                  <a:pt x="144" y="21"/>
                  <a:pt x="128" y="8"/>
                  <a:pt x="114" y="4"/>
                </a:cubicBezTo>
                <a:cubicBezTo>
                  <a:pt x="100" y="0"/>
                  <a:pt x="89" y="9"/>
                  <a:pt x="80" y="16"/>
                </a:cubicBezTo>
                <a:cubicBezTo>
                  <a:pt x="71" y="23"/>
                  <a:pt x="62" y="27"/>
                  <a:pt x="57" y="44"/>
                </a:cubicBezTo>
                <a:cubicBezTo>
                  <a:pt x="52" y="61"/>
                  <a:pt x="52" y="84"/>
                  <a:pt x="52" y="118"/>
                </a:cubicBezTo>
                <a:cubicBezTo>
                  <a:pt x="52" y="152"/>
                  <a:pt x="56" y="189"/>
                  <a:pt x="57" y="249"/>
                </a:cubicBezTo>
                <a:cubicBezTo>
                  <a:pt x="58" y="309"/>
                  <a:pt x="57" y="392"/>
                  <a:pt x="57" y="478"/>
                </a:cubicBezTo>
                <a:cubicBezTo>
                  <a:pt x="57" y="564"/>
                  <a:pt x="50" y="704"/>
                  <a:pt x="57" y="768"/>
                </a:cubicBezTo>
                <a:cubicBezTo>
                  <a:pt x="64" y="832"/>
                  <a:pt x="76" y="836"/>
                  <a:pt x="97" y="860"/>
                </a:cubicBezTo>
                <a:cubicBezTo>
                  <a:pt x="118" y="884"/>
                  <a:pt x="137" y="884"/>
                  <a:pt x="183" y="911"/>
                </a:cubicBezTo>
                <a:cubicBezTo>
                  <a:pt x="229" y="938"/>
                  <a:pt x="316" y="993"/>
                  <a:pt x="371" y="1025"/>
                </a:cubicBezTo>
                <a:cubicBezTo>
                  <a:pt x="426" y="1057"/>
                  <a:pt x="484" y="1084"/>
                  <a:pt x="514" y="1105"/>
                </a:cubicBezTo>
                <a:cubicBezTo>
                  <a:pt x="544" y="1126"/>
                  <a:pt x="548" y="1131"/>
                  <a:pt x="553" y="1150"/>
                </a:cubicBezTo>
                <a:cubicBezTo>
                  <a:pt x="558" y="1169"/>
                  <a:pt x="547" y="1195"/>
                  <a:pt x="542" y="1219"/>
                </a:cubicBezTo>
                <a:cubicBezTo>
                  <a:pt x="537" y="1243"/>
                  <a:pt x="532" y="1262"/>
                  <a:pt x="525" y="1293"/>
                </a:cubicBezTo>
                <a:cubicBezTo>
                  <a:pt x="518" y="1324"/>
                  <a:pt x="510" y="1365"/>
                  <a:pt x="502" y="1407"/>
                </a:cubicBezTo>
              </a:path>
            </a:pathLst>
          </a:custGeom>
          <a:noFill/>
          <a:ln w="28575" cmpd="sng">
            <a:solidFill>
              <a:srgbClr val="FFB310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GB">
              <a:ea typeface="+mn-ea"/>
              <a:cs typeface="+mn-cs"/>
            </a:endParaRPr>
          </a:p>
        </p:txBody>
      </p:sp>
      <p:sp>
        <p:nvSpPr>
          <p:cNvPr id="114701" name="Text Box 13"/>
          <p:cNvSpPr txBox="1">
            <a:spLocks noChangeArrowheads="1"/>
          </p:cNvSpPr>
          <p:nvPr/>
        </p:nvSpPr>
        <p:spPr bwMode="auto">
          <a:xfrm>
            <a:off x="0" y="3490913"/>
            <a:ext cx="1657350" cy="6413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800" smtClean="0">
                <a:solidFill>
                  <a:srgbClr val="008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Fragmentation</a:t>
            </a:r>
          </a:p>
          <a:p>
            <a:pPr>
              <a:defRPr/>
            </a:pPr>
            <a:r>
              <a:rPr lang="en-US" sz="1800" baseline="30000" smtClean="0">
                <a:solidFill>
                  <a:srgbClr val="008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12</a:t>
            </a:r>
            <a:r>
              <a:rPr lang="en-US" sz="1800" smtClean="0">
                <a:solidFill>
                  <a:srgbClr val="008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C</a:t>
            </a:r>
            <a:r>
              <a:rPr lang="en-US" sz="1800" smtClean="0">
                <a:solidFill>
                  <a:srgbClr val="008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</a:t>
            </a:r>
            <a:r>
              <a:rPr lang="en-US" sz="1800" baseline="30000" smtClean="0">
                <a:solidFill>
                  <a:srgbClr val="008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10,11</a:t>
            </a:r>
            <a:r>
              <a:rPr lang="en-US" sz="1800" smtClean="0">
                <a:solidFill>
                  <a:srgbClr val="008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C+…</a:t>
            </a:r>
            <a:endParaRPr lang="en-US" sz="1800" smtClean="0">
              <a:solidFill>
                <a:srgbClr val="00800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114700" name="Line 12"/>
          <p:cNvSpPr>
            <a:spLocks noChangeShapeType="1"/>
          </p:cNvSpPr>
          <p:nvPr/>
        </p:nvSpPr>
        <p:spPr bwMode="auto">
          <a:xfrm flipV="1">
            <a:off x="1627188" y="2998788"/>
            <a:ext cx="1017587" cy="701675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GB">
              <a:ea typeface="+mn-ea"/>
              <a:cs typeface="+mn-cs"/>
            </a:endParaRPr>
          </a:p>
        </p:txBody>
      </p:sp>
      <p:sp>
        <p:nvSpPr>
          <p:cNvPr id="114705" name="Text Box 17"/>
          <p:cNvSpPr txBox="1">
            <a:spLocks noChangeArrowheads="1"/>
          </p:cNvSpPr>
          <p:nvPr/>
        </p:nvSpPr>
        <p:spPr bwMode="auto">
          <a:xfrm>
            <a:off x="103188" y="5200650"/>
            <a:ext cx="14017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800" smtClean="0">
                <a:solidFill>
                  <a:srgbClr val="008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Target point</a:t>
            </a:r>
          </a:p>
        </p:txBody>
      </p:sp>
      <p:sp>
        <p:nvSpPr>
          <p:cNvPr id="114706" name="Line 18"/>
          <p:cNvSpPr>
            <a:spLocks noChangeShapeType="1"/>
          </p:cNvSpPr>
          <p:nvPr/>
        </p:nvSpPr>
        <p:spPr bwMode="auto">
          <a:xfrm flipV="1">
            <a:off x="1474788" y="5295900"/>
            <a:ext cx="2063750" cy="101600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GB">
              <a:ea typeface="+mn-ea"/>
              <a:cs typeface="+mn-cs"/>
            </a:endParaRPr>
          </a:p>
        </p:txBody>
      </p:sp>
      <p:sp>
        <p:nvSpPr>
          <p:cNvPr id="114710" name="Rectangle 22"/>
          <p:cNvSpPr>
            <a:spLocks noChangeArrowheads="1"/>
          </p:cNvSpPr>
          <p:nvPr/>
        </p:nvSpPr>
        <p:spPr bwMode="auto">
          <a:xfrm rot="5400000">
            <a:off x="6748462" y="1525588"/>
            <a:ext cx="42863" cy="5794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>
              <a:ea typeface="+mn-ea"/>
              <a:cs typeface="+mn-cs"/>
            </a:endParaRPr>
          </a:p>
        </p:txBody>
      </p:sp>
      <p:sp>
        <p:nvSpPr>
          <p:cNvPr id="114711" name="Rectangle 23"/>
          <p:cNvSpPr>
            <a:spLocks noChangeArrowheads="1"/>
          </p:cNvSpPr>
          <p:nvPr/>
        </p:nvSpPr>
        <p:spPr bwMode="auto">
          <a:xfrm rot="5400000">
            <a:off x="6748462" y="2449513"/>
            <a:ext cx="42863" cy="5794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>
              <a:ea typeface="+mn-ea"/>
              <a:cs typeface="+mn-cs"/>
            </a:endParaRPr>
          </a:p>
        </p:txBody>
      </p:sp>
      <p:sp>
        <p:nvSpPr>
          <p:cNvPr id="114712" name="Rectangle 24"/>
          <p:cNvSpPr>
            <a:spLocks noChangeArrowheads="1"/>
          </p:cNvSpPr>
          <p:nvPr/>
        </p:nvSpPr>
        <p:spPr bwMode="auto">
          <a:xfrm rot="5400000" flipH="1">
            <a:off x="6749256" y="3350419"/>
            <a:ext cx="42863" cy="2889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>
              <a:ea typeface="+mn-ea"/>
              <a:cs typeface="+mn-cs"/>
            </a:endParaRPr>
          </a:p>
        </p:txBody>
      </p:sp>
      <p:sp>
        <p:nvSpPr>
          <p:cNvPr id="114715" name="AutoShape 27" descr="Petits carreaux"/>
          <p:cNvSpPr>
            <a:spLocks noChangeArrowheads="1"/>
          </p:cNvSpPr>
          <p:nvPr/>
        </p:nvSpPr>
        <p:spPr bwMode="auto">
          <a:xfrm rot="9727413">
            <a:off x="6816725" y="4164013"/>
            <a:ext cx="871538" cy="300037"/>
          </a:xfrm>
          <a:custGeom>
            <a:avLst/>
            <a:gdLst>
              <a:gd name="G0" fmla="+- 1643 0 0"/>
              <a:gd name="G1" fmla="+- 21600 0 1643"/>
              <a:gd name="G2" fmla="*/ 1643 1 2"/>
              <a:gd name="G3" fmla="+- 21600 0 G2"/>
              <a:gd name="G4" fmla="+/ 1643 21600 2"/>
              <a:gd name="G5" fmla="+/ G1 0 2"/>
              <a:gd name="G6" fmla="*/ 21600 21600 1643"/>
              <a:gd name="G7" fmla="*/ G6 1 2"/>
              <a:gd name="G8" fmla="+- 21600 0 G7"/>
              <a:gd name="G9" fmla="*/ 21600 1 2"/>
              <a:gd name="G10" fmla="+- 1643 0 G9"/>
              <a:gd name="G11" fmla="?: G10 G8 0"/>
              <a:gd name="G12" fmla="?: G10 G7 21600"/>
              <a:gd name="T0" fmla="*/ 20778 w 21600"/>
              <a:gd name="T1" fmla="*/ 10800 h 21600"/>
              <a:gd name="T2" fmla="*/ 10800 w 21600"/>
              <a:gd name="T3" fmla="*/ 21600 h 21600"/>
              <a:gd name="T4" fmla="*/ 822 w 21600"/>
              <a:gd name="T5" fmla="*/ 10800 h 21600"/>
              <a:gd name="T6" fmla="*/ 10800 w 21600"/>
              <a:gd name="T7" fmla="*/ 0 h 21600"/>
              <a:gd name="T8" fmla="*/ 2622 w 21600"/>
              <a:gd name="T9" fmla="*/ 2622 h 21600"/>
              <a:gd name="T10" fmla="*/ 18978 w 21600"/>
              <a:gd name="T11" fmla="*/ 18978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1643" y="21600"/>
                </a:lnTo>
                <a:lnTo>
                  <a:pt x="19957" y="21600"/>
                </a:lnTo>
                <a:lnTo>
                  <a:pt x="21600" y="0"/>
                </a:lnTo>
                <a:close/>
              </a:path>
            </a:pathLst>
          </a:custGeom>
          <a:pattFill prst="smGrid">
            <a:fgClr>
              <a:schemeClr val="folHlink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>
              <a:ea typeface="+mn-ea"/>
              <a:cs typeface="+mn-cs"/>
            </a:endParaRPr>
          </a:p>
        </p:txBody>
      </p:sp>
      <p:sp>
        <p:nvSpPr>
          <p:cNvPr id="114716" name="AutoShape 28" descr="Petits carreaux"/>
          <p:cNvSpPr>
            <a:spLocks noChangeArrowheads="1"/>
          </p:cNvSpPr>
          <p:nvPr/>
        </p:nvSpPr>
        <p:spPr bwMode="auto">
          <a:xfrm rot="1072587" flipV="1">
            <a:off x="5851525" y="4164013"/>
            <a:ext cx="869950" cy="300037"/>
          </a:xfrm>
          <a:custGeom>
            <a:avLst/>
            <a:gdLst>
              <a:gd name="G0" fmla="+- 1643 0 0"/>
              <a:gd name="G1" fmla="+- 21600 0 1643"/>
              <a:gd name="G2" fmla="*/ 1643 1 2"/>
              <a:gd name="G3" fmla="+- 21600 0 G2"/>
              <a:gd name="G4" fmla="+/ 1643 21600 2"/>
              <a:gd name="G5" fmla="+/ G1 0 2"/>
              <a:gd name="G6" fmla="*/ 21600 21600 1643"/>
              <a:gd name="G7" fmla="*/ G6 1 2"/>
              <a:gd name="G8" fmla="+- 21600 0 G7"/>
              <a:gd name="G9" fmla="*/ 21600 1 2"/>
              <a:gd name="G10" fmla="+- 1643 0 G9"/>
              <a:gd name="G11" fmla="?: G10 G8 0"/>
              <a:gd name="G12" fmla="?: G10 G7 21600"/>
              <a:gd name="T0" fmla="*/ 20778 w 21600"/>
              <a:gd name="T1" fmla="*/ 10800 h 21600"/>
              <a:gd name="T2" fmla="*/ 10800 w 21600"/>
              <a:gd name="T3" fmla="*/ 21600 h 21600"/>
              <a:gd name="T4" fmla="*/ 822 w 21600"/>
              <a:gd name="T5" fmla="*/ 10800 h 21600"/>
              <a:gd name="T6" fmla="*/ 10800 w 21600"/>
              <a:gd name="T7" fmla="*/ 0 h 21600"/>
              <a:gd name="T8" fmla="*/ 2622 w 21600"/>
              <a:gd name="T9" fmla="*/ 2622 h 21600"/>
              <a:gd name="T10" fmla="*/ 18978 w 21600"/>
              <a:gd name="T11" fmla="*/ 18978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1643" y="21600"/>
                </a:lnTo>
                <a:lnTo>
                  <a:pt x="19957" y="21600"/>
                </a:lnTo>
                <a:lnTo>
                  <a:pt x="21600" y="0"/>
                </a:lnTo>
                <a:close/>
              </a:path>
            </a:pathLst>
          </a:custGeom>
          <a:pattFill prst="smGrid">
            <a:fgClr>
              <a:schemeClr val="folHlink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>
              <a:ea typeface="+mn-ea"/>
              <a:cs typeface="+mn-cs"/>
            </a:endParaRPr>
          </a:p>
        </p:txBody>
      </p:sp>
      <p:sp>
        <p:nvSpPr>
          <p:cNvPr id="114719" name="AutoShape 31"/>
          <p:cNvSpPr>
            <a:spLocks noChangeArrowheads="1"/>
          </p:cNvSpPr>
          <p:nvPr/>
        </p:nvSpPr>
        <p:spPr bwMode="auto">
          <a:xfrm rot="8572133">
            <a:off x="5127625" y="4292600"/>
            <a:ext cx="1933575" cy="1593850"/>
          </a:xfrm>
          <a:custGeom>
            <a:avLst/>
            <a:gdLst>
              <a:gd name="G0" fmla="+- 5077 0 0"/>
              <a:gd name="G1" fmla="+- -9494217 0 0"/>
              <a:gd name="G2" fmla="+- 0 0 -9494217"/>
              <a:gd name="T0" fmla="*/ 0 256 1"/>
              <a:gd name="T1" fmla="*/ 180 256 1"/>
              <a:gd name="G3" fmla="+- -9494217 T0 T1"/>
              <a:gd name="T2" fmla="*/ 0 256 1"/>
              <a:gd name="T3" fmla="*/ 90 256 1"/>
              <a:gd name="G4" fmla="+- -9494217 T2 T3"/>
              <a:gd name="G5" fmla="*/ G4 2 1"/>
              <a:gd name="T4" fmla="*/ 90 256 1"/>
              <a:gd name="T5" fmla="*/ 0 256 1"/>
              <a:gd name="G6" fmla="+- -9494217 T4 T5"/>
              <a:gd name="G7" fmla="*/ G6 2 1"/>
              <a:gd name="G8" fmla="abs -9494217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077"/>
              <a:gd name="G18" fmla="*/ 5077 1 2"/>
              <a:gd name="G19" fmla="+- G18 5400 0"/>
              <a:gd name="G20" fmla="cos G19 -9494217"/>
              <a:gd name="G21" fmla="sin G19 -9494217"/>
              <a:gd name="G22" fmla="+- G20 10800 0"/>
              <a:gd name="G23" fmla="+- G21 10800 0"/>
              <a:gd name="G24" fmla="+- 10800 0 G20"/>
              <a:gd name="G25" fmla="+- 5077 10800 0"/>
              <a:gd name="G26" fmla="?: G9 G17 G25"/>
              <a:gd name="G27" fmla="?: G9 0 21600"/>
              <a:gd name="G28" fmla="cos 10800 -9494217"/>
              <a:gd name="G29" fmla="sin 10800 -9494217"/>
              <a:gd name="G30" fmla="sin 5077 -9494217"/>
              <a:gd name="G31" fmla="+- G28 10800 0"/>
              <a:gd name="G32" fmla="+- G29 10800 0"/>
              <a:gd name="G33" fmla="+- G30 10800 0"/>
              <a:gd name="G34" fmla="?: G4 0 G31"/>
              <a:gd name="G35" fmla="?: -9494217 G34 0"/>
              <a:gd name="G36" fmla="?: G6 G35 G31"/>
              <a:gd name="G37" fmla="+- 21600 0 G36"/>
              <a:gd name="G38" fmla="?: G4 0 G33"/>
              <a:gd name="G39" fmla="?: -9494217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4307 w 21600"/>
              <a:gd name="T15" fmla="*/ 6231 h 21600"/>
              <a:gd name="T16" fmla="*/ 10800 w 21600"/>
              <a:gd name="T17" fmla="*/ 5723 h 21600"/>
              <a:gd name="T18" fmla="*/ 17293 w 21600"/>
              <a:gd name="T19" fmla="*/ 6231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6647" y="7878"/>
                </a:moveTo>
                <a:cubicBezTo>
                  <a:pt x="7598" y="6527"/>
                  <a:pt x="9147" y="5722"/>
                  <a:pt x="10800" y="5722"/>
                </a:cubicBezTo>
                <a:cubicBezTo>
                  <a:pt x="12452" y="5722"/>
                  <a:pt x="14001" y="6527"/>
                  <a:pt x="14952" y="7878"/>
                </a:cubicBezTo>
                <a:lnTo>
                  <a:pt x="19632" y="4585"/>
                </a:lnTo>
                <a:cubicBezTo>
                  <a:pt x="17610" y="1710"/>
                  <a:pt x="14315" y="0"/>
                  <a:pt x="10799" y="0"/>
                </a:cubicBezTo>
                <a:cubicBezTo>
                  <a:pt x="7284" y="0"/>
                  <a:pt x="3989" y="1710"/>
                  <a:pt x="1967" y="4585"/>
                </a:cubicBezTo>
                <a:close/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>
              <a:ea typeface="+mn-ea"/>
              <a:cs typeface="+mn-cs"/>
            </a:endParaRPr>
          </a:p>
        </p:txBody>
      </p:sp>
      <p:sp>
        <p:nvSpPr>
          <p:cNvPr id="114720" name="Line 32"/>
          <p:cNvSpPr>
            <a:spLocks noChangeShapeType="1"/>
          </p:cNvSpPr>
          <p:nvPr/>
        </p:nvSpPr>
        <p:spPr bwMode="auto">
          <a:xfrm rot="5400000">
            <a:off x="6094412" y="3681413"/>
            <a:ext cx="828675" cy="5143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GB">
              <a:ea typeface="+mn-ea"/>
              <a:cs typeface="+mn-cs"/>
            </a:endParaRPr>
          </a:p>
        </p:txBody>
      </p:sp>
      <p:grpSp>
        <p:nvGrpSpPr>
          <p:cNvPr id="2" name="Group 34"/>
          <p:cNvGrpSpPr>
            <a:grpSpLocks/>
          </p:cNvGrpSpPr>
          <p:nvPr/>
        </p:nvGrpSpPr>
        <p:grpSpPr bwMode="auto">
          <a:xfrm rot="5400000">
            <a:off x="5333207" y="4194969"/>
            <a:ext cx="2252662" cy="914400"/>
            <a:chOff x="1918" y="1120"/>
            <a:chExt cx="1419" cy="576"/>
          </a:xfrm>
        </p:grpSpPr>
        <p:sp>
          <p:nvSpPr>
            <p:cNvPr id="114723" name="Line 35"/>
            <p:cNvSpPr>
              <a:spLocks noChangeShapeType="1"/>
            </p:cNvSpPr>
            <p:nvPr/>
          </p:nvSpPr>
          <p:spPr bwMode="auto">
            <a:xfrm flipV="1">
              <a:off x="1916" y="1155"/>
              <a:ext cx="1035" cy="54"/>
            </a:xfrm>
            <a:prstGeom prst="line">
              <a:avLst/>
            </a:prstGeom>
            <a:noFill/>
            <a:ln w="28575">
              <a:solidFill>
                <a:srgbClr val="FFB31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>
                <a:ea typeface="+mn-ea"/>
                <a:cs typeface="+mn-cs"/>
              </a:endParaRPr>
            </a:p>
          </p:txBody>
        </p:sp>
        <p:sp>
          <p:nvSpPr>
            <p:cNvPr id="114724" name="Arc 36"/>
            <p:cNvSpPr>
              <a:spLocks/>
            </p:cNvSpPr>
            <p:nvPr/>
          </p:nvSpPr>
          <p:spPr bwMode="auto">
            <a:xfrm rot="-592205">
              <a:off x="2934" y="1122"/>
              <a:ext cx="401" cy="57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rgbClr val="FFB31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+mn-ea"/>
                <a:cs typeface="+mn-cs"/>
              </a:endParaRPr>
            </a:p>
          </p:txBody>
        </p:sp>
      </p:grpSp>
      <p:sp>
        <p:nvSpPr>
          <p:cNvPr id="114727" name="Line 39"/>
          <p:cNvSpPr>
            <a:spLocks noChangeShapeType="1"/>
          </p:cNvSpPr>
          <p:nvPr/>
        </p:nvSpPr>
        <p:spPr bwMode="auto">
          <a:xfrm flipH="1">
            <a:off x="6762750" y="1376363"/>
            <a:ext cx="0" cy="2082800"/>
          </a:xfrm>
          <a:prstGeom prst="line">
            <a:avLst/>
          </a:prstGeom>
          <a:noFill/>
          <a:ln w="28575">
            <a:solidFill>
              <a:srgbClr val="FFB31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GB">
              <a:ea typeface="+mn-ea"/>
              <a:cs typeface="+mn-cs"/>
            </a:endParaRPr>
          </a:p>
        </p:txBody>
      </p:sp>
      <p:sp>
        <p:nvSpPr>
          <p:cNvPr id="114728" name="Text Box 40"/>
          <p:cNvSpPr txBox="1">
            <a:spLocks noChangeArrowheads="1"/>
          </p:cNvSpPr>
          <p:nvPr/>
        </p:nvSpPr>
        <p:spPr bwMode="auto">
          <a:xfrm>
            <a:off x="6589713" y="5580063"/>
            <a:ext cx="21780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800" baseline="3000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11</a:t>
            </a:r>
            <a:r>
              <a:rPr lang="en-US" sz="180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C identification</a:t>
            </a:r>
          </a:p>
          <a:p>
            <a:pPr>
              <a:defRPr/>
            </a:pPr>
            <a:r>
              <a:rPr lang="en-US" sz="180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with a spectrometer</a:t>
            </a:r>
          </a:p>
        </p:txBody>
      </p:sp>
      <p:sp>
        <p:nvSpPr>
          <p:cNvPr id="114729" name="Text Box 41"/>
          <p:cNvSpPr txBox="1">
            <a:spLocks noChangeArrowheads="1"/>
          </p:cNvSpPr>
          <p:nvPr/>
        </p:nvSpPr>
        <p:spPr bwMode="auto">
          <a:xfrm>
            <a:off x="6734175" y="1279525"/>
            <a:ext cx="781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80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Beam</a:t>
            </a:r>
          </a:p>
        </p:txBody>
      </p:sp>
      <p:sp>
        <p:nvSpPr>
          <p:cNvPr id="114730" name="Text Box 42"/>
          <p:cNvSpPr txBox="1">
            <a:spLocks noChangeArrowheads="1"/>
          </p:cNvSpPr>
          <p:nvPr/>
        </p:nvSpPr>
        <p:spPr bwMode="auto">
          <a:xfrm>
            <a:off x="6889750" y="3117850"/>
            <a:ext cx="17589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80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proton target</a:t>
            </a:r>
          </a:p>
          <a:p>
            <a:pPr>
              <a:defRPr/>
            </a:pPr>
            <a:r>
              <a:rPr lang="en-US" sz="180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(polypropylene)</a:t>
            </a:r>
          </a:p>
        </p:txBody>
      </p:sp>
      <p:sp>
        <p:nvSpPr>
          <p:cNvPr id="114731" name="Text Box 43"/>
          <p:cNvSpPr txBox="1">
            <a:spLocks noChangeArrowheads="1"/>
          </p:cNvSpPr>
          <p:nvPr/>
        </p:nvSpPr>
        <p:spPr bwMode="auto">
          <a:xfrm>
            <a:off x="5259388" y="3587750"/>
            <a:ext cx="1289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80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 recoiling p</a:t>
            </a:r>
          </a:p>
        </p:txBody>
      </p:sp>
      <p:sp>
        <p:nvSpPr>
          <p:cNvPr id="114732" name="Text Box 44"/>
          <p:cNvSpPr txBox="1">
            <a:spLocks noChangeArrowheads="1"/>
          </p:cNvSpPr>
          <p:nvPr/>
        </p:nvSpPr>
        <p:spPr bwMode="auto">
          <a:xfrm>
            <a:off x="7062788" y="1931988"/>
            <a:ext cx="11620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80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Tracking</a:t>
            </a:r>
          </a:p>
          <a:p>
            <a:pPr>
              <a:defRPr/>
            </a:pPr>
            <a:r>
              <a:rPr lang="en-US" sz="180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Detectors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701" grpId="0" animBg="1"/>
      <p:bldP spid="114705" grpId="0"/>
      <p:bldP spid="114710" grpId="0" animBg="1"/>
      <p:bldP spid="114711" grpId="0" animBg="1"/>
      <p:bldP spid="114712" grpId="0" animBg="1"/>
      <p:bldP spid="114728" grpId="0"/>
      <p:bldP spid="114729" grpId="0"/>
      <p:bldP spid="114730" grpId="0"/>
      <p:bldP spid="114731" grpId="0"/>
      <p:bldP spid="11473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29" name="Group 13"/>
          <p:cNvGrpSpPr>
            <a:grpSpLocks/>
          </p:cNvGrpSpPr>
          <p:nvPr/>
        </p:nvGrpSpPr>
        <p:grpSpPr bwMode="auto">
          <a:xfrm>
            <a:off x="1020763" y="725488"/>
            <a:ext cx="7288212" cy="5357812"/>
            <a:chOff x="893" y="850"/>
            <a:chExt cx="3932" cy="2949"/>
          </a:xfrm>
        </p:grpSpPr>
        <p:pic>
          <p:nvPicPr>
            <p:cNvPr id="22532" name="Picture 4" descr="dscn3258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3" y="850"/>
              <a:ext cx="3932" cy="29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6917" name="Line 5"/>
            <p:cNvSpPr>
              <a:spLocks noChangeShapeType="1"/>
            </p:cNvSpPr>
            <p:nvPr/>
          </p:nvSpPr>
          <p:spPr bwMode="auto">
            <a:xfrm flipH="1">
              <a:off x="2878" y="1316"/>
              <a:ext cx="1145" cy="475"/>
            </a:xfrm>
            <a:prstGeom prst="line">
              <a:avLst/>
            </a:prstGeom>
            <a:noFill/>
            <a:ln w="38100">
              <a:solidFill>
                <a:srgbClr val="FFB31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>
                <a:ea typeface="+mn-ea"/>
                <a:cs typeface="+mn-cs"/>
              </a:endParaRPr>
            </a:p>
          </p:txBody>
        </p:sp>
        <p:sp>
          <p:nvSpPr>
            <p:cNvPr id="166919" name="Line 7"/>
            <p:cNvSpPr>
              <a:spLocks noChangeShapeType="1"/>
            </p:cNvSpPr>
            <p:nvPr/>
          </p:nvSpPr>
          <p:spPr bwMode="auto">
            <a:xfrm flipH="1">
              <a:off x="1837" y="1889"/>
              <a:ext cx="816" cy="354"/>
            </a:xfrm>
            <a:prstGeom prst="line">
              <a:avLst/>
            </a:prstGeom>
            <a:noFill/>
            <a:ln w="38100">
              <a:solidFill>
                <a:srgbClr val="FFB31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GB">
                <a:ea typeface="+mn-ea"/>
                <a:cs typeface="+mn-cs"/>
              </a:endParaRPr>
            </a:p>
          </p:txBody>
        </p:sp>
        <p:sp>
          <p:nvSpPr>
            <p:cNvPr id="166920" name="Line 8"/>
            <p:cNvSpPr>
              <a:spLocks noChangeShapeType="1"/>
            </p:cNvSpPr>
            <p:nvPr/>
          </p:nvSpPr>
          <p:spPr bwMode="auto">
            <a:xfrm flipH="1">
              <a:off x="2526" y="1452"/>
              <a:ext cx="1170" cy="487"/>
            </a:xfrm>
            <a:prstGeom prst="line">
              <a:avLst/>
            </a:prstGeom>
            <a:noFill/>
            <a:ln w="38100">
              <a:solidFill>
                <a:srgbClr val="FFB310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>
                <a:ea typeface="+mn-ea"/>
                <a:cs typeface="+mn-cs"/>
              </a:endParaRPr>
            </a:p>
          </p:txBody>
        </p:sp>
        <p:sp>
          <p:nvSpPr>
            <p:cNvPr id="166922" name="Text Box 10"/>
            <p:cNvSpPr txBox="1">
              <a:spLocks noChangeArrowheads="1"/>
            </p:cNvSpPr>
            <p:nvPr/>
          </p:nvSpPr>
          <p:spPr bwMode="auto">
            <a:xfrm>
              <a:off x="2993" y="1324"/>
              <a:ext cx="449" cy="2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>
                <a:defRPr/>
              </a:pPr>
              <a:r>
                <a:rPr lang="en-US" sz="1800" smtClean="0">
                  <a:solidFill>
                    <a:srgbClr val="FFB31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BEAM</a:t>
              </a:r>
            </a:p>
          </p:txBody>
        </p:sp>
        <p:sp>
          <p:nvSpPr>
            <p:cNvPr id="166923" name="Text Box 11"/>
            <p:cNvSpPr txBox="1">
              <a:spLocks noChangeArrowheads="1"/>
            </p:cNvSpPr>
            <p:nvPr/>
          </p:nvSpPr>
          <p:spPr bwMode="auto">
            <a:xfrm>
              <a:off x="2873" y="1799"/>
              <a:ext cx="1204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>
                <a:defRPr/>
              </a:pPr>
              <a:r>
                <a:rPr lang="en-US" sz="1800" smtClean="0">
                  <a:solidFill>
                    <a:srgbClr val="FFB31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2</a:t>
              </a:r>
              <a:r>
                <a:rPr lang="en-US" sz="1800" baseline="30000" smtClean="0">
                  <a:solidFill>
                    <a:srgbClr val="FFB31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nd</a:t>
              </a:r>
              <a:r>
                <a:rPr lang="en-US" sz="1800" smtClean="0">
                  <a:solidFill>
                    <a:srgbClr val="FFB31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 tracking detector</a:t>
              </a:r>
            </a:p>
          </p:txBody>
        </p:sp>
        <p:sp>
          <p:nvSpPr>
            <p:cNvPr id="166924" name="Text Box 12"/>
            <p:cNvSpPr txBox="1">
              <a:spLocks noChangeArrowheads="1"/>
            </p:cNvSpPr>
            <p:nvPr/>
          </p:nvSpPr>
          <p:spPr bwMode="auto">
            <a:xfrm>
              <a:off x="1905" y="2350"/>
              <a:ext cx="456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>
                <a:defRPr/>
              </a:pPr>
              <a:r>
                <a:rPr lang="en-US" sz="1800" smtClean="0">
                  <a:solidFill>
                    <a:srgbClr val="FFB31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Target</a:t>
              </a:r>
            </a:p>
          </p:txBody>
        </p:sp>
      </p:grpSp>
      <p:sp>
        <p:nvSpPr>
          <p:cNvPr id="166926" name="Line 14"/>
          <p:cNvSpPr>
            <a:spLocks noChangeShapeType="1"/>
          </p:cNvSpPr>
          <p:nvPr/>
        </p:nvSpPr>
        <p:spPr bwMode="auto">
          <a:xfrm flipH="1">
            <a:off x="4029075" y="2039938"/>
            <a:ext cx="465138" cy="26987"/>
          </a:xfrm>
          <a:prstGeom prst="line">
            <a:avLst/>
          </a:prstGeom>
          <a:noFill/>
          <a:ln w="28575">
            <a:solidFill>
              <a:srgbClr val="66FF66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GB">
              <a:ea typeface="+mn-ea"/>
              <a:cs typeface="+mn-cs"/>
            </a:endParaRPr>
          </a:p>
        </p:txBody>
      </p:sp>
      <p:sp>
        <p:nvSpPr>
          <p:cNvPr id="166927" name="Text Box 15"/>
          <p:cNvSpPr txBox="1">
            <a:spLocks noChangeArrowheads="1"/>
          </p:cNvSpPr>
          <p:nvPr/>
        </p:nvSpPr>
        <p:spPr bwMode="auto">
          <a:xfrm>
            <a:off x="3933825" y="1679575"/>
            <a:ext cx="641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800" b="1" smtClean="0">
                <a:solidFill>
                  <a:srgbClr val="66FF66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7cm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ChangeArrowheads="1"/>
          </p:cNvSpPr>
          <p:nvPr/>
        </p:nvSpPr>
        <p:spPr bwMode="auto">
          <a:xfrm>
            <a:off x="187525" y="164591"/>
            <a:ext cx="6110288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fr-FR" sz="2800" dirty="0" err="1">
                <a:solidFill>
                  <a:srgbClr val="262699"/>
                </a:solidFill>
                <a:effectLst/>
              </a:rPr>
              <a:t>Effect</a:t>
            </a:r>
            <a:r>
              <a:rPr lang="fr-FR" sz="2800" dirty="0">
                <a:solidFill>
                  <a:srgbClr val="262699"/>
                </a:solidFill>
                <a:effectLst/>
              </a:rPr>
              <a:t> of </a:t>
            </a:r>
            <a:r>
              <a:rPr lang="fr-FR" sz="2800" dirty="0" err="1">
                <a:solidFill>
                  <a:srgbClr val="262699"/>
                </a:solidFill>
                <a:effectLst/>
              </a:rPr>
              <a:t>trajectory</a:t>
            </a:r>
            <a:r>
              <a:rPr lang="fr-FR" sz="2800" dirty="0">
                <a:solidFill>
                  <a:srgbClr val="262699"/>
                </a:solidFill>
                <a:effectLst/>
              </a:rPr>
              <a:t> reconstruction</a:t>
            </a:r>
          </a:p>
        </p:txBody>
      </p:sp>
      <p:sp>
        <p:nvSpPr>
          <p:cNvPr id="24578" name="Text Box 5"/>
          <p:cNvSpPr txBox="1">
            <a:spLocks noChangeArrowheads="1"/>
          </p:cNvSpPr>
          <p:nvPr/>
        </p:nvSpPr>
        <p:spPr bwMode="auto">
          <a:xfrm>
            <a:off x="306388" y="1195388"/>
            <a:ext cx="171450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fr-FR" sz="1400" b="1">
                <a:effectLst/>
              </a:rPr>
              <a:t>C. JOUANNE </a:t>
            </a:r>
          </a:p>
          <a:p>
            <a:r>
              <a:rPr lang="fr-FR" sz="1400" b="1">
                <a:effectLst/>
              </a:rPr>
              <a:t> (SPHN) PHD 2002</a:t>
            </a:r>
            <a:endParaRPr lang="fr-FR" sz="1400">
              <a:effectLst/>
            </a:endParaRPr>
          </a:p>
        </p:txBody>
      </p:sp>
      <p:sp>
        <p:nvSpPr>
          <p:cNvPr id="24579" name="Rectangle 6"/>
          <p:cNvSpPr>
            <a:spLocks noChangeArrowheads="1"/>
          </p:cNvSpPr>
          <p:nvPr/>
        </p:nvSpPr>
        <p:spPr bwMode="auto">
          <a:xfrm>
            <a:off x="165100" y="785813"/>
            <a:ext cx="306863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fr-FR" b="1" baseline="30000">
                <a:solidFill>
                  <a:srgbClr val="FF0000"/>
                </a:solidFill>
                <a:effectLst/>
              </a:rPr>
              <a:t>11</a:t>
            </a:r>
            <a:r>
              <a:rPr lang="fr-FR">
                <a:solidFill>
                  <a:srgbClr val="FF0000"/>
                </a:solidFill>
                <a:effectLst/>
              </a:rPr>
              <a:t>C+p </a:t>
            </a:r>
            <a:r>
              <a:rPr lang="fr-FR">
                <a:solidFill>
                  <a:srgbClr val="FF0000"/>
                </a:solidFill>
                <a:effectLst/>
                <a:sym typeface="Wingdings" charset="0"/>
              </a:rPr>
              <a:t> </a:t>
            </a:r>
            <a:r>
              <a:rPr lang="fr-FR" baseline="30000">
                <a:solidFill>
                  <a:srgbClr val="FF0000"/>
                </a:solidFill>
                <a:effectLst/>
                <a:sym typeface="Wingdings" charset="0"/>
              </a:rPr>
              <a:t>11</a:t>
            </a:r>
            <a:r>
              <a:rPr lang="fr-FR">
                <a:solidFill>
                  <a:srgbClr val="FF0000"/>
                </a:solidFill>
                <a:effectLst/>
                <a:sym typeface="Wingdings" charset="0"/>
              </a:rPr>
              <a:t>C+</a:t>
            </a:r>
            <a:r>
              <a:rPr lang="fr-FR">
                <a:solidFill>
                  <a:srgbClr val="FF0000"/>
                </a:solidFill>
                <a:effectLst/>
              </a:rPr>
              <a:t>p</a:t>
            </a:r>
            <a:r>
              <a:rPr lang="ja-JP" altLang="fr-FR">
                <a:solidFill>
                  <a:srgbClr val="FF0000"/>
                </a:solidFill>
                <a:effectLst/>
              </a:rPr>
              <a:t>’</a:t>
            </a:r>
            <a:r>
              <a:rPr lang="fr-FR" altLang="ja-JP">
                <a:solidFill>
                  <a:srgbClr val="FF0000"/>
                </a:solidFill>
                <a:effectLst/>
              </a:rPr>
              <a:t> 40.6 MeV/u</a:t>
            </a:r>
            <a:r>
              <a:rPr lang="fr-FR" altLang="ja-JP">
                <a:effectLst/>
              </a:rPr>
              <a:t> </a:t>
            </a:r>
            <a:endParaRPr lang="fr-FR">
              <a:effectLst/>
            </a:endParaRPr>
          </a:p>
        </p:txBody>
      </p:sp>
      <p:sp>
        <p:nvSpPr>
          <p:cNvPr id="90119" name="Line 7"/>
          <p:cNvSpPr>
            <a:spLocks noChangeShapeType="1"/>
          </p:cNvSpPr>
          <p:nvPr/>
        </p:nvSpPr>
        <p:spPr bwMode="auto">
          <a:xfrm>
            <a:off x="304800" y="2535238"/>
            <a:ext cx="1408113" cy="0"/>
          </a:xfrm>
          <a:prstGeom prst="line">
            <a:avLst/>
          </a:prstGeom>
          <a:noFill/>
          <a:ln w="9525">
            <a:solidFill>
              <a:srgbClr val="70BC1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GB">
              <a:ea typeface="+mn-ea"/>
              <a:cs typeface="+mn-cs"/>
            </a:endParaRPr>
          </a:p>
        </p:txBody>
      </p:sp>
      <p:sp>
        <p:nvSpPr>
          <p:cNvPr id="90120" name="Line 8"/>
          <p:cNvSpPr>
            <a:spLocks noChangeShapeType="1"/>
          </p:cNvSpPr>
          <p:nvPr/>
        </p:nvSpPr>
        <p:spPr bwMode="auto">
          <a:xfrm>
            <a:off x="1724025" y="1955800"/>
            <a:ext cx="0" cy="11176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GB">
              <a:ea typeface="+mn-ea"/>
              <a:cs typeface="+mn-cs"/>
            </a:endParaRPr>
          </a:p>
        </p:txBody>
      </p:sp>
      <p:sp>
        <p:nvSpPr>
          <p:cNvPr id="90121" name="Line 9"/>
          <p:cNvSpPr>
            <a:spLocks noChangeShapeType="1"/>
          </p:cNvSpPr>
          <p:nvPr/>
        </p:nvSpPr>
        <p:spPr bwMode="auto">
          <a:xfrm>
            <a:off x="1727200" y="2543175"/>
            <a:ext cx="900113" cy="85725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GB">
              <a:ea typeface="+mn-ea"/>
              <a:cs typeface="+mn-cs"/>
            </a:endParaRPr>
          </a:p>
        </p:txBody>
      </p:sp>
      <p:sp>
        <p:nvSpPr>
          <p:cNvPr id="90122" name="Line 10"/>
          <p:cNvSpPr>
            <a:spLocks noChangeShapeType="1"/>
          </p:cNvSpPr>
          <p:nvPr/>
        </p:nvSpPr>
        <p:spPr bwMode="auto">
          <a:xfrm flipV="1">
            <a:off x="1731963" y="2286000"/>
            <a:ext cx="1087437" cy="24606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GB">
              <a:ea typeface="+mn-ea"/>
              <a:cs typeface="+mn-cs"/>
            </a:endParaRPr>
          </a:p>
        </p:txBody>
      </p:sp>
      <p:sp>
        <p:nvSpPr>
          <p:cNvPr id="24584" name="Text Box 11"/>
          <p:cNvSpPr txBox="1">
            <a:spLocks noChangeArrowheads="1"/>
          </p:cNvSpPr>
          <p:nvPr/>
        </p:nvSpPr>
        <p:spPr bwMode="auto">
          <a:xfrm>
            <a:off x="654050" y="1771650"/>
            <a:ext cx="5524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fr-FR" sz="2000" baseline="30000">
                <a:solidFill>
                  <a:srgbClr val="70BC1F"/>
                </a:solidFill>
                <a:effectLst/>
              </a:rPr>
              <a:t>11</a:t>
            </a:r>
            <a:r>
              <a:rPr lang="fr-FR" sz="2000">
                <a:solidFill>
                  <a:srgbClr val="70BC1F"/>
                </a:solidFill>
                <a:effectLst/>
              </a:rPr>
              <a:t>C</a:t>
            </a:r>
          </a:p>
        </p:txBody>
      </p:sp>
      <p:sp>
        <p:nvSpPr>
          <p:cNvPr id="24585" name="Text Box 12"/>
          <p:cNvSpPr txBox="1">
            <a:spLocks noChangeArrowheads="1"/>
          </p:cNvSpPr>
          <p:nvPr/>
        </p:nvSpPr>
        <p:spPr bwMode="auto">
          <a:xfrm>
            <a:off x="2435225" y="1876425"/>
            <a:ext cx="5524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fr-FR" sz="2000" baseline="30000">
                <a:solidFill>
                  <a:srgbClr val="FF0000"/>
                </a:solidFill>
                <a:effectLst/>
              </a:rPr>
              <a:t>11</a:t>
            </a:r>
            <a:r>
              <a:rPr lang="fr-FR" sz="2000">
                <a:solidFill>
                  <a:srgbClr val="FF0000"/>
                </a:solidFill>
                <a:effectLst/>
              </a:rPr>
              <a:t>C</a:t>
            </a:r>
          </a:p>
        </p:txBody>
      </p:sp>
      <p:sp>
        <p:nvSpPr>
          <p:cNvPr id="24586" name="Text Box 13"/>
          <p:cNvSpPr txBox="1">
            <a:spLocks noChangeArrowheads="1"/>
          </p:cNvSpPr>
          <p:nvPr/>
        </p:nvSpPr>
        <p:spPr bwMode="auto">
          <a:xfrm>
            <a:off x="1946275" y="3286125"/>
            <a:ext cx="93186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fr-FR" sz="2000">
                <a:solidFill>
                  <a:schemeClr val="accent2"/>
                </a:solidFill>
                <a:effectLst/>
              </a:rPr>
              <a:t>Proton</a:t>
            </a:r>
          </a:p>
          <a:p>
            <a:pPr algn="ctr"/>
            <a:r>
              <a:rPr lang="fr-FR" sz="2000" b="1">
                <a:solidFill>
                  <a:schemeClr val="accent2"/>
                </a:solidFill>
                <a:effectLst/>
              </a:rPr>
              <a:t>E</a:t>
            </a:r>
            <a:r>
              <a:rPr lang="fr-FR" sz="2000" b="1" baseline="30000">
                <a:solidFill>
                  <a:schemeClr val="accent2"/>
                </a:solidFill>
                <a:effectLst/>
              </a:rPr>
              <a:t>p</a:t>
            </a:r>
          </a:p>
        </p:txBody>
      </p:sp>
      <p:sp>
        <p:nvSpPr>
          <p:cNvPr id="90126" name="Arc 14"/>
          <p:cNvSpPr>
            <a:spLocks/>
          </p:cNvSpPr>
          <p:nvPr/>
        </p:nvSpPr>
        <p:spPr bwMode="auto">
          <a:xfrm flipH="1" flipV="1">
            <a:off x="873125" y="2525713"/>
            <a:ext cx="1403350" cy="771525"/>
          </a:xfrm>
          <a:custGeom>
            <a:avLst/>
            <a:gdLst>
              <a:gd name="G0" fmla="+- 14200 0 0"/>
              <a:gd name="G1" fmla="+- 21600 0 0"/>
              <a:gd name="G2" fmla="+- 21600 0 0"/>
              <a:gd name="T0" fmla="*/ 0 w 35800"/>
              <a:gd name="T1" fmla="*/ 5323 h 21600"/>
              <a:gd name="T2" fmla="*/ 35800 w 35800"/>
              <a:gd name="T3" fmla="*/ 21599 h 21600"/>
              <a:gd name="T4" fmla="*/ 14200 w 358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5800" h="21600" fill="none" extrusionOk="0">
                <a:moveTo>
                  <a:pt x="0" y="5323"/>
                </a:moveTo>
                <a:cubicBezTo>
                  <a:pt x="3934" y="1891"/>
                  <a:pt x="8978" y="-1"/>
                  <a:pt x="14200" y="-1"/>
                </a:cubicBezTo>
                <a:cubicBezTo>
                  <a:pt x="26128" y="-1"/>
                  <a:pt x="35799" y="9670"/>
                  <a:pt x="35799" y="21599"/>
                </a:cubicBezTo>
              </a:path>
              <a:path w="35800" h="21600" stroke="0" extrusionOk="0">
                <a:moveTo>
                  <a:pt x="0" y="5323"/>
                </a:moveTo>
                <a:cubicBezTo>
                  <a:pt x="3934" y="1891"/>
                  <a:pt x="8978" y="-1"/>
                  <a:pt x="14200" y="-1"/>
                </a:cubicBezTo>
                <a:cubicBezTo>
                  <a:pt x="26128" y="-1"/>
                  <a:pt x="35799" y="9670"/>
                  <a:pt x="35799" y="21599"/>
                </a:cubicBezTo>
                <a:lnTo>
                  <a:pt x="1420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>
              <a:ea typeface="+mn-ea"/>
              <a:cs typeface="+mn-cs"/>
            </a:endParaRPr>
          </a:p>
        </p:txBody>
      </p:sp>
      <p:sp>
        <p:nvSpPr>
          <p:cNvPr id="24588" name="Text Box 15"/>
          <p:cNvSpPr txBox="1">
            <a:spLocks noChangeArrowheads="1"/>
          </p:cNvSpPr>
          <p:nvPr/>
        </p:nvSpPr>
        <p:spPr bwMode="auto">
          <a:xfrm>
            <a:off x="1062038" y="3190875"/>
            <a:ext cx="45561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l-GR" sz="1800" b="1">
                <a:effectLst/>
                <a:cs typeface="Arial" charset="0"/>
              </a:rPr>
              <a:t>Θ</a:t>
            </a:r>
            <a:r>
              <a:rPr lang="fr-FR" sz="1800" b="1" baseline="30000">
                <a:effectLst/>
                <a:cs typeface="Arial" charset="0"/>
              </a:rPr>
              <a:t>p</a:t>
            </a:r>
            <a:endParaRPr lang="el-GR" sz="1800" b="1" baseline="30000">
              <a:effectLst/>
              <a:cs typeface="Arial" charset="0"/>
            </a:endParaRPr>
          </a:p>
        </p:txBody>
      </p:sp>
      <p:sp>
        <p:nvSpPr>
          <p:cNvPr id="24589" name="Text Box 16"/>
          <p:cNvSpPr txBox="1">
            <a:spLocks noChangeArrowheads="1"/>
          </p:cNvSpPr>
          <p:nvPr/>
        </p:nvSpPr>
        <p:spPr bwMode="auto">
          <a:xfrm>
            <a:off x="2528888" y="2622550"/>
            <a:ext cx="45243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fr-FR" sz="2000" b="1">
                <a:solidFill>
                  <a:srgbClr val="FF0000"/>
                </a:solidFill>
                <a:effectLst/>
              </a:rPr>
              <a:t>E*</a:t>
            </a:r>
          </a:p>
        </p:txBody>
      </p:sp>
      <p:sp>
        <p:nvSpPr>
          <p:cNvPr id="90130" name="AutoShape 18"/>
          <p:cNvSpPr>
            <a:spLocks noChangeArrowheads="1"/>
          </p:cNvSpPr>
          <p:nvPr/>
        </p:nvSpPr>
        <p:spPr bwMode="auto">
          <a:xfrm rot="16200000">
            <a:off x="715169" y="1807369"/>
            <a:ext cx="506413" cy="1482725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70BC1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>
              <a:ea typeface="+mn-ea"/>
              <a:cs typeface="+mn-cs"/>
            </a:endParaRPr>
          </a:p>
        </p:txBody>
      </p:sp>
      <p:pic>
        <p:nvPicPr>
          <p:cNvPr id="23" name="Picture 3" descr="c11p_ident_cats_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27388" y="3790950"/>
            <a:ext cx="5449887" cy="282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er 1"/>
          <p:cNvGrpSpPr>
            <a:grpSpLocks/>
          </p:cNvGrpSpPr>
          <p:nvPr/>
        </p:nvGrpSpPr>
        <p:grpSpPr bwMode="auto">
          <a:xfrm>
            <a:off x="3313113" y="1011238"/>
            <a:ext cx="5365750" cy="2768600"/>
            <a:chOff x="2946786" y="3901320"/>
            <a:chExt cx="5365750" cy="2768600"/>
          </a:xfrm>
        </p:grpSpPr>
        <p:pic>
          <p:nvPicPr>
            <p:cNvPr id="24602" name="Picture 4" descr="fig_brut_c11_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46786" y="3901320"/>
              <a:ext cx="5365750" cy="2768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603" name="Text Box 17"/>
            <p:cNvSpPr txBox="1">
              <a:spLocks noChangeArrowheads="1"/>
            </p:cNvSpPr>
            <p:nvPr/>
          </p:nvSpPr>
          <p:spPr bwMode="auto">
            <a:xfrm>
              <a:off x="6759895" y="4305454"/>
              <a:ext cx="1455738" cy="517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fr-FR" sz="1400" b="1">
                  <a:effectLst/>
                </a:rPr>
                <a:t>Without</a:t>
              </a:r>
            </a:p>
            <a:p>
              <a:pPr algn="ctr"/>
              <a:r>
                <a:rPr lang="fr-FR" sz="1400" b="1">
                  <a:effectLst/>
                </a:rPr>
                <a:t>Beam Tracking</a:t>
              </a:r>
            </a:p>
          </p:txBody>
        </p:sp>
      </p:grp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6599238" y="4402138"/>
            <a:ext cx="198437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r>
              <a:rPr lang="fr-FR" sz="1400" b="1">
                <a:effectLst/>
              </a:rPr>
              <a:t>With</a:t>
            </a:r>
          </a:p>
          <a:p>
            <a:pPr algn="r"/>
            <a:r>
              <a:rPr lang="fr-FR" sz="1400" b="1">
                <a:effectLst/>
              </a:rPr>
              <a:t>Beam Tracking</a:t>
            </a:r>
          </a:p>
        </p:txBody>
      </p:sp>
      <p:grpSp>
        <p:nvGrpSpPr>
          <p:cNvPr id="4" name="Grouper 3"/>
          <p:cNvGrpSpPr>
            <a:grpSpLocks/>
          </p:cNvGrpSpPr>
          <p:nvPr/>
        </p:nvGrpSpPr>
        <p:grpSpPr bwMode="auto">
          <a:xfrm>
            <a:off x="0" y="4090988"/>
            <a:ext cx="3392488" cy="2254250"/>
            <a:chOff x="0" y="1196975"/>
            <a:chExt cx="9144000" cy="5224463"/>
          </a:xfrm>
        </p:grpSpPr>
        <p:pic>
          <p:nvPicPr>
            <p:cNvPr id="24599" name="Picture 2" descr="Cats1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081338"/>
              <a:ext cx="2825750" cy="3262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600" name="Picture 3" descr="CatsC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11875" y="2924175"/>
              <a:ext cx="3032125" cy="3497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601" name="Picture 4" descr="Cats2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27350" y="1196975"/>
              <a:ext cx="2981325" cy="3435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2" name="Text Box 46"/>
          <p:cNvSpPr txBox="1">
            <a:spLocks noChangeArrowheads="1"/>
          </p:cNvSpPr>
          <p:nvPr/>
        </p:nvSpPr>
        <p:spPr bwMode="auto">
          <a:xfrm>
            <a:off x="0" y="6384925"/>
            <a:ext cx="3729038" cy="27622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GB" sz="1200" b="1">
                <a:solidFill>
                  <a:srgbClr val="FF0000"/>
                </a:solidFill>
                <a:effectLst/>
              </a:rPr>
              <a:t>Large Beam emittance ~10</a:t>
            </a:r>
            <a:r>
              <a:rPr lang="el-GR" sz="1200" b="1">
                <a:solidFill>
                  <a:srgbClr val="FF0000"/>
                </a:solidFill>
                <a:effectLst/>
                <a:cs typeface="Times New Roman" charset="0"/>
              </a:rPr>
              <a:t>π</a:t>
            </a:r>
            <a:r>
              <a:rPr lang="fr-FR" sz="1200" b="1">
                <a:solidFill>
                  <a:srgbClr val="FF0000"/>
                </a:solidFill>
                <a:effectLst/>
                <a:cs typeface="Times New Roman" charset="0"/>
              </a:rPr>
              <a:t> mm.mrad </a:t>
            </a:r>
            <a:r>
              <a:rPr lang="fr-FR" sz="1000" b="1">
                <a:solidFill>
                  <a:srgbClr val="FF0000"/>
                </a:solidFill>
                <a:effectLst/>
                <a:cs typeface="Times New Roman" charset="0"/>
              </a:rPr>
              <a:t>(hor+vert)</a:t>
            </a:r>
            <a:endParaRPr lang="el-GR" sz="1000" b="1">
              <a:solidFill>
                <a:srgbClr val="FF0000"/>
              </a:solidFill>
              <a:effectLst/>
              <a:cs typeface="Times New Roman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90488" y="4432300"/>
            <a:ext cx="931862" cy="5222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GB" sz="1400" dirty="0"/>
              <a:t>1.5m </a:t>
            </a:r>
          </a:p>
          <a:p>
            <a:pPr algn="ctr">
              <a:defRPr/>
            </a:pPr>
            <a:r>
              <a:rPr lang="en-GB" sz="1400" dirty="0"/>
              <a:t>upstream</a:t>
            </a:r>
          </a:p>
        </p:txBody>
      </p:sp>
      <p:sp>
        <p:nvSpPr>
          <p:cNvPr id="34" name="ZoneTexte 33"/>
          <p:cNvSpPr txBox="1"/>
          <p:nvPr/>
        </p:nvSpPr>
        <p:spPr>
          <a:xfrm>
            <a:off x="1196975" y="5599113"/>
            <a:ext cx="933450" cy="5222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GB" sz="1400" dirty="0"/>
              <a:t>0.5m </a:t>
            </a:r>
          </a:p>
          <a:p>
            <a:pPr algn="ctr">
              <a:defRPr/>
            </a:pPr>
            <a:r>
              <a:rPr lang="en-GB" sz="1400" dirty="0"/>
              <a:t>upstream</a:t>
            </a:r>
          </a:p>
        </p:txBody>
      </p:sp>
      <p:sp>
        <p:nvSpPr>
          <p:cNvPr id="35" name="ZoneTexte 34"/>
          <p:cNvSpPr txBox="1"/>
          <p:nvPr/>
        </p:nvSpPr>
        <p:spPr>
          <a:xfrm>
            <a:off x="2246313" y="4352925"/>
            <a:ext cx="1117600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GB" sz="1200" dirty="0"/>
              <a:t>reconstructed</a:t>
            </a:r>
          </a:p>
          <a:p>
            <a:pPr algn="ctr">
              <a:defRPr/>
            </a:pPr>
            <a:r>
              <a:rPr lang="en-GB" sz="1200" dirty="0"/>
              <a:t>on target</a:t>
            </a:r>
          </a:p>
        </p:txBody>
      </p:sp>
      <p:sp>
        <p:nvSpPr>
          <p:cNvPr id="29" name="Rectangle 28"/>
          <p:cNvSpPr/>
          <p:nvPr/>
        </p:nvSpPr>
        <p:spPr>
          <a:xfrm rot="20513016">
            <a:off x="621630" y="4044687"/>
            <a:ext cx="7684901" cy="156966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x-none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LOW Pressure Gas detectors</a:t>
            </a:r>
          </a:p>
          <a:p>
            <a:pPr algn="ctr"/>
            <a:r>
              <a:rPr lang="x-none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by</a:t>
            </a:r>
          </a:p>
          <a:p>
            <a:pPr algn="ctr"/>
            <a:r>
              <a:rPr lang="x-none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Julien Pancin</a:t>
            </a:r>
            <a:endParaRPr lang="x-none" sz="32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2" grpId="0" animBg="1"/>
      <p:bldP spid="5" grpId="0"/>
      <p:bldP spid="34" grpId="0"/>
      <p:bldP spid="35" grpId="0"/>
      <p:bldP spid="2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8" name="Text Box 4"/>
          <p:cNvSpPr txBox="1">
            <a:spLocks noChangeArrowheads="1"/>
          </p:cNvSpPr>
          <p:nvPr/>
        </p:nvSpPr>
        <p:spPr bwMode="auto">
          <a:xfrm>
            <a:off x="0" y="119462"/>
            <a:ext cx="674685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dirty="0" smtClean="0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Virtues &amp; Flaws of in-beam low pressure MWPC</a:t>
            </a:r>
          </a:p>
        </p:txBody>
      </p:sp>
      <p:sp>
        <p:nvSpPr>
          <p:cNvPr id="175109" name="Text Box 5"/>
          <p:cNvSpPr txBox="1">
            <a:spLocks noChangeArrowheads="1"/>
          </p:cNvSpPr>
          <p:nvPr/>
        </p:nvSpPr>
        <p:spPr bwMode="auto">
          <a:xfrm>
            <a:off x="279400" y="889000"/>
            <a:ext cx="7292531" cy="464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28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Wingdings" charset="0"/>
                <a:sym typeface="Wingdings" charset="0"/>
              </a:rPr>
              <a:t> </a:t>
            </a:r>
            <a:endParaRPr lang="en-US" sz="2800" dirty="0" smtClean="0">
              <a:effectLst>
                <a:outerShdw blurRad="38100" dist="38100" dir="2700000" algn="tl">
                  <a:srgbClr val="DDDDDD"/>
                </a:outerShdw>
              </a:effectLst>
              <a:sym typeface="Wingdings" charset="0"/>
            </a:endParaRPr>
          </a:p>
          <a:p>
            <a:pPr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- fast signal  good time resolution </a:t>
            </a:r>
            <a:r>
              <a:rPr lang="el-GR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σ</a:t>
            </a:r>
            <a:r>
              <a:rPr lang="fr-FR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 = 100ps</a:t>
            </a:r>
          </a:p>
          <a:p>
            <a:pPr>
              <a:defRPr/>
            </a:pPr>
            <a:r>
              <a:rPr lang="fr-FR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- good position </a:t>
            </a:r>
            <a:r>
              <a:rPr lang="fr-FR" dirty="0" err="1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resolution</a:t>
            </a:r>
            <a:r>
              <a:rPr lang="fr-FR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 </a:t>
            </a:r>
            <a:r>
              <a:rPr lang="el-GR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σ</a:t>
            </a:r>
            <a:r>
              <a:rPr lang="fr-FR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 = 100µm</a:t>
            </a:r>
          </a:p>
          <a:p>
            <a:pPr>
              <a:defRPr/>
            </a:pPr>
            <a:r>
              <a:rPr lang="fr-FR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- </a:t>
            </a:r>
            <a:r>
              <a:rPr lang="fr-FR" dirty="0" err="1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high</a:t>
            </a:r>
            <a:r>
              <a:rPr lang="fr-FR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 </a:t>
            </a:r>
            <a:r>
              <a:rPr lang="fr-FR" dirty="0" err="1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detection</a:t>
            </a:r>
            <a:r>
              <a:rPr lang="fr-FR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 </a:t>
            </a:r>
            <a:r>
              <a:rPr lang="fr-FR" dirty="0" err="1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efficiency</a:t>
            </a:r>
            <a:r>
              <a:rPr lang="fr-FR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 (~100%)</a:t>
            </a:r>
          </a:p>
          <a:p>
            <a:pPr>
              <a:defRPr/>
            </a:pPr>
            <a:r>
              <a:rPr lang="fr-FR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- large size </a:t>
            </a:r>
            <a:r>
              <a:rPr lang="fr-FR" dirty="0" err="1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available</a:t>
            </a:r>
            <a:r>
              <a:rPr lang="fr-FR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 (&gt;100cm</a:t>
            </a:r>
            <a:r>
              <a:rPr lang="fr-FR" baseline="30000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2</a:t>
            </a:r>
            <a:r>
              <a:rPr lang="fr-FR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)</a:t>
            </a:r>
          </a:p>
          <a:p>
            <a:pPr>
              <a:defRPr/>
            </a:pPr>
            <a:r>
              <a:rPr lang="fr-FR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- cheap and </a:t>
            </a:r>
            <a:r>
              <a:rPr lang="fr-FR" dirty="0" err="1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can</a:t>
            </a:r>
            <a:r>
              <a:rPr lang="fr-FR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 </a:t>
            </a:r>
            <a:r>
              <a:rPr lang="fr-FR" dirty="0" err="1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be</a:t>
            </a:r>
            <a:r>
              <a:rPr lang="fr-FR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 </a:t>
            </a:r>
            <a:r>
              <a:rPr lang="fr-FR" dirty="0" err="1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repaired</a:t>
            </a:r>
            <a:endParaRPr lang="fr-FR" dirty="0" smtClean="0">
              <a:effectLst>
                <a:outerShdw blurRad="38100" dist="38100" dir="2700000" algn="tl">
                  <a:srgbClr val="DDDDDD"/>
                </a:outerShdw>
              </a:effectLst>
              <a:sym typeface="Wingdings" charset="0"/>
            </a:endParaRPr>
          </a:p>
          <a:p>
            <a:pPr>
              <a:defRPr/>
            </a:pPr>
            <a:r>
              <a:rPr lang="fr-FR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- </a:t>
            </a:r>
            <a:r>
              <a:rPr lang="fr-FR" dirty="0" err="1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Thin</a:t>
            </a:r>
            <a:r>
              <a:rPr lang="fr-FR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 : ~5µm of </a:t>
            </a:r>
            <a:r>
              <a:rPr lang="fr-FR" dirty="0" err="1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Mylar</a:t>
            </a:r>
            <a:r>
              <a:rPr lang="fr-FR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 (</a:t>
            </a:r>
            <a:r>
              <a:rPr lang="fr-FR" dirty="0" err="1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from</a:t>
            </a:r>
            <a:r>
              <a:rPr lang="fr-FR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 </a:t>
            </a:r>
            <a:r>
              <a:rPr lang="fr-FR" dirty="0" err="1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windows</a:t>
            </a:r>
            <a:r>
              <a:rPr lang="fr-FR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 and cathodes)</a:t>
            </a:r>
          </a:p>
          <a:p>
            <a:pPr>
              <a:defRPr/>
            </a:pPr>
            <a:endParaRPr lang="fr-FR" dirty="0" smtClean="0">
              <a:effectLst>
                <a:outerShdw blurRad="38100" dist="38100" dir="2700000" algn="tl">
                  <a:srgbClr val="DDDDDD"/>
                </a:outerShdw>
              </a:effectLst>
              <a:sym typeface="Wingdings" charset="0"/>
            </a:endParaRPr>
          </a:p>
          <a:p>
            <a:pPr>
              <a:defRPr/>
            </a:pP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Wingdings" charset="0"/>
                <a:sym typeface="Wingdings" charset="0"/>
              </a:rPr>
              <a:t> </a:t>
            </a:r>
          </a:p>
          <a:p>
            <a:pPr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- vulnerable to discharge : rate ~ 10</a:t>
            </a:r>
            <a:r>
              <a:rPr lang="en-US" baseline="30000" dirty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5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pps</a:t>
            </a:r>
          </a:p>
          <a:p>
            <a:pPr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- 1.5µm windows required  </a:t>
            </a:r>
            <a:r>
              <a:rPr lang="en-US" dirty="0" err="1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E</a:t>
            </a:r>
            <a:r>
              <a:rPr lang="en-US" baseline="-25000" dirty="0" err="1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ion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 &gt; 10MeV/u</a:t>
            </a:r>
          </a:p>
          <a:p>
            <a:pPr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- </a:t>
            </a:r>
            <a:r>
              <a:rPr lang="fr-FR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fragile and </a:t>
            </a:r>
            <a:r>
              <a:rPr lang="fr-FR" dirty="0" err="1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delicate</a:t>
            </a:r>
            <a:r>
              <a:rPr lang="fr-FR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 to use</a:t>
            </a:r>
            <a:endParaRPr lang="en-US" dirty="0" smtClean="0">
              <a:effectLst>
                <a:outerShdw blurRad="38100" dist="38100" dir="2700000" algn="tl">
                  <a:srgbClr val="DDDDDD"/>
                </a:outerShdw>
              </a:effectLst>
              <a:sym typeface="Wingding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Text Box 2"/>
          <p:cNvSpPr txBox="1">
            <a:spLocks noChangeArrowheads="1"/>
          </p:cNvSpPr>
          <p:nvPr/>
        </p:nvSpPr>
        <p:spPr bwMode="auto">
          <a:xfrm>
            <a:off x="0" y="175117"/>
            <a:ext cx="5513248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2800" dirty="0" smtClean="0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Very low Energy regime : 5MeV/u</a:t>
            </a:r>
          </a:p>
          <a:p>
            <a:pPr>
              <a:defRPr/>
            </a:pPr>
            <a:endParaRPr lang="en-US" sz="2000" dirty="0" smtClean="0">
              <a:solidFill>
                <a:srgbClr val="00009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pPr>
              <a:defRPr/>
            </a:pPr>
            <a:r>
              <a:rPr lang="en-US" sz="2000" dirty="0" smtClean="0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e.g.: SPIRAL/SPIRAL2 radioactive beams</a:t>
            </a:r>
          </a:p>
          <a:p>
            <a:pPr>
              <a:defRPr/>
            </a:pPr>
            <a:r>
              <a:rPr lang="en-US" sz="2000" dirty="0" smtClean="0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	(in use / 2014)</a:t>
            </a:r>
          </a:p>
        </p:txBody>
      </p:sp>
      <p:pic>
        <p:nvPicPr>
          <p:cNvPr id="2765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3538" y="1630363"/>
            <a:ext cx="7797800" cy="48323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7700" name="Line 4"/>
          <p:cNvSpPr>
            <a:spLocks noChangeShapeType="1"/>
          </p:cNvSpPr>
          <p:nvPr/>
        </p:nvSpPr>
        <p:spPr bwMode="auto">
          <a:xfrm flipH="1" flipV="1">
            <a:off x="4794250" y="4070350"/>
            <a:ext cx="3033713" cy="382588"/>
          </a:xfrm>
          <a:prstGeom prst="line">
            <a:avLst/>
          </a:prstGeom>
          <a:noFill/>
          <a:ln w="57150">
            <a:solidFill>
              <a:srgbClr val="FFB31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GB">
              <a:ea typeface="+mn-ea"/>
              <a:cs typeface="+mn-cs"/>
            </a:endParaRPr>
          </a:p>
        </p:txBody>
      </p:sp>
      <p:sp>
        <p:nvSpPr>
          <p:cNvPr id="157701" name="Freeform 5"/>
          <p:cNvSpPr>
            <a:spLocks/>
          </p:cNvSpPr>
          <p:nvPr/>
        </p:nvSpPr>
        <p:spPr bwMode="auto">
          <a:xfrm>
            <a:off x="1055688" y="3519488"/>
            <a:ext cx="3773487" cy="1003300"/>
          </a:xfrm>
          <a:custGeom>
            <a:avLst/>
            <a:gdLst/>
            <a:ahLst/>
            <a:cxnLst>
              <a:cxn ang="0">
                <a:pos x="2323" y="328"/>
              </a:cxn>
              <a:cxn ang="0">
                <a:pos x="2279" y="322"/>
              </a:cxn>
              <a:cxn ang="0">
                <a:pos x="1734" y="126"/>
              </a:cxn>
              <a:cxn ang="0">
                <a:pos x="1513" y="88"/>
              </a:cxn>
              <a:cxn ang="0">
                <a:pos x="975" y="31"/>
              </a:cxn>
              <a:cxn ang="0">
                <a:pos x="513" y="100"/>
              </a:cxn>
              <a:cxn ang="0">
                <a:pos x="0" y="632"/>
              </a:cxn>
            </a:cxnLst>
            <a:rect l="0" t="0" r="r" b="b"/>
            <a:pathLst>
              <a:path w="2377" h="632">
                <a:moveTo>
                  <a:pt x="2323" y="328"/>
                </a:moveTo>
                <a:cubicBezTo>
                  <a:pt x="2350" y="342"/>
                  <a:pt x="2377" y="356"/>
                  <a:pt x="2279" y="322"/>
                </a:cubicBezTo>
                <a:cubicBezTo>
                  <a:pt x="2181" y="288"/>
                  <a:pt x="1862" y="165"/>
                  <a:pt x="1734" y="126"/>
                </a:cubicBezTo>
                <a:cubicBezTo>
                  <a:pt x="1606" y="87"/>
                  <a:pt x="1639" y="104"/>
                  <a:pt x="1513" y="88"/>
                </a:cubicBezTo>
                <a:cubicBezTo>
                  <a:pt x="1387" y="72"/>
                  <a:pt x="1142" y="29"/>
                  <a:pt x="975" y="31"/>
                </a:cubicBezTo>
                <a:cubicBezTo>
                  <a:pt x="808" y="33"/>
                  <a:pt x="676" y="0"/>
                  <a:pt x="513" y="100"/>
                </a:cubicBezTo>
                <a:cubicBezTo>
                  <a:pt x="350" y="200"/>
                  <a:pt x="175" y="416"/>
                  <a:pt x="0" y="632"/>
                </a:cubicBezTo>
              </a:path>
            </a:pathLst>
          </a:custGeom>
          <a:noFill/>
          <a:ln w="57150" cmpd="sng">
            <a:solidFill>
              <a:srgbClr val="FFB310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GB">
              <a:ea typeface="+mn-ea"/>
              <a:cs typeface="+mn-cs"/>
            </a:endParaRPr>
          </a:p>
        </p:txBody>
      </p:sp>
      <p:sp>
        <p:nvSpPr>
          <p:cNvPr id="157702" name="Freeform 6"/>
          <p:cNvSpPr>
            <a:spLocks/>
          </p:cNvSpPr>
          <p:nvPr/>
        </p:nvSpPr>
        <p:spPr bwMode="auto">
          <a:xfrm>
            <a:off x="1276350" y="3889375"/>
            <a:ext cx="3517900" cy="823913"/>
          </a:xfrm>
          <a:custGeom>
            <a:avLst/>
            <a:gdLst/>
            <a:ahLst/>
            <a:cxnLst>
              <a:cxn ang="0">
                <a:pos x="2216" y="120"/>
              </a:cxn>
              <a:cxn ang="0">
                <a:pos x="1931" y="120"/>
              </a:cxn>
              <a:cxn ang="0">
                <a:pos x="1361" y="57"/>
              </a:cxn>
              <a:cxn ang="0">
                <a:pos x="855" y="6"/>
              </a:cxn>
              <a:cxn ang="0">
                <a:pos x="355" y="95"/>
              </a:cxn>
              <a:cxn ang="0">
                <a:pos x="197" y="234"/>
              </a:cxn>
              <a:cxn ang="0">
                <a:pos x="0" y="519"/>
              </a:cxn>
            </a:cxnLst>
            <a:rect l="0" t="0" r="r" b="b"/>
            <a:pathLst>
              <a:path w="2216" h="519">
                <a:moveTo>
                  <a:pt x="2216" y="120"/>
                </a:moveTo>
                <a:cubicBezTo>
                  <a:pt x="2144" y="125"/>
                  <a:pt x="2073" y="130"/>
                  <a:pt x="1931" y="120"/>
                </a:cubicBezTo>
                <a:cubicBezTo>
                  <a:pt x="1789" y="110"/>
                  <a:pt x="1540" y="76"/>
                  <a:pt x="1361" y="57"/>
                </a:cubicBezTo>
                <a:cubicBezTo>
                  <a:pt x="1182" y="38"/>
                  <a:pt x="1023" y="0"/>
                  <a:pt x="855" y="6"/>
                </a:cubicBezTo>
                <a:cubicBezTo>
                  <a:pt x="687" y="12"/>
                  <a:pt x="465" y="57"/>
                  <a:pt x="355" y="95"/>
                </a:cubicBezTo>
                <a:cubicBezTo>
                  <a:pt x="245" y="133"/>
                  <a:pt x="256" y="163"/>
                  <a:pt x="197" y="234"/>
                </a:cubicBezTo>
                <a:cubicBezTo>
                  <a:pt x="138" y="305"/>
                  <a:pt x="69" y="412"/>
                  <a:pt x="0" y="519"/>
                </a:cubicBezTo>
              </a:path>
            </a:pathLst>
          </a:custGeom>
          <a:noFill/>
          <a:ln w="57150" cmpd="sng">
            <a:solidFill>
              <a:srgbClr val="FFB310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GB">
              <a:ea typeface="+mn-ea"/>
              <a:cs typeface="+mn-cs"/>
            </a:endParaRPr>
          </a:p>
        </p:txBody>
      </p:sp>
      <p:sp>
        <p:nvSpPr>
          <p:cNvPr id="157703" name="Text Box 7"/>
          <p:cNvSpPr txBox="1">
            <a:spLocks noChangeArrowheads="1"/>
          </p:cNvSpPr>
          <p:nvPr/>
        </p:nvSpPr>
        <p:spPr bwMode="auto">
          <a:xfrm>
            <a:off x="6419850" y="4416425"/>
            <a:ext cx="781050" cy="366713"/>
          </a:xfrm>
          <a:prstGeom prst="rect">
            <a:avLst/>
          </a:prstGeom>
          <a:solidFill>
            <a:srgbClr val="FFFFFF">
              <a:alpha val="72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80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Beam</a:t>
            </a:r>
          </a:p>
        </p:txBody>
      </p:sp>
      <p:sp>
        <p:nvSpPr>
          <p:cNvPr id="157704" name="Text Box 8"/>
          <p:cNvSpPr txBox="1">
            <a:spLocks noChangeArrowheads="1"/>
          </p:cNvSpPr>
          <p:nvPr/>
        </p:nvSpPr>
        <p:spPr bwMode="auto">
          <a:xfrm>
            <a:off x="4424363" y="4321175"/>
            <a:ext cx="844550" cy="641350"/>
          </a:xfrm>
          <a:prstGeom prst="rect">
            <a:avLst/>
          </a:prstGeom>
          <a:solidFill>
            <a:srgbClr val="FFFFFF">
              <a:alpha val="72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80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Target</a:t>
            </a:r>
          </a:p>
          <a:p>
            <a:pPr>
              <a:defRPr/>
            </a:pPr>
            <a:r>
              <a:rPr lang="en-US" sz="180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point</a:t>
            </a:r>
          </a:p>
        </p:txBody>
      </p:sp>
      <p:sp>
        <p:nvSpPr>
          <p:cNvPr id="157705" name="Oval 9"/>
          <p:cNvSpPr>
            <a:spLocks noChangeArrowheads="1"/>
          </p:cNvSpPr>
          <p:nvPr/>
        </p:nvSpPr>
        <p:spPr bwMode="auto">
          <a:xfrm>
            <a:off x="573088" y="3979863"/>
            <a:ext cx="1457325" cy="895350"/>
          </a:xfrm>
          <a:prstGeom prst="ellipse">
            <a:avLst/>
          </a:prstGeom>
          <a:solidFill>
            <a:srgbClr val="FFFFFF">
              <a:alpha val="70000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</a:rPr>
              <a:t>Tracking at</a:t>
            </a:r>
          </a:p>
          <a:p>
            <a:pPr algn="ctr">
              <a:defRPr/>
            </a:pPr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</a:rPr>
              <a:t>Focal plane</a:t>
            </a:r>
          </a:p>
        </p:txBody>
      </p:sp>
      <p:sp>
        <p:nvSpPr>
          <p:cNvPr id="157707" name="AutoShape 11"/>
          <p:cNvSpPr>
            <a:spLocks noChangeArrowheads="1"/>
          </p:cNvSpPr>
          <p:nvPr/>
        </p:nvSpPr>
        <p:spPr bwMode="auto">
          <a:xfrm>
            <a:off x="4702175" y="3938588"/>
            <a:ext cx="231775" cy="280987"/>
          </a:xfrm>
          <a:prstGeom prst="irregularSeal2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7703" grpId="0" animBg="1"/>
      <p:bldP spid="157704" grpId="0" animBg="1"/>
      <p:bldP spid="157705" grpId="0" animBg="1"/>
      <p:bldP spid="15770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7" name="Line 3"/>
          <p:cNvSpPr>
            <a:spLocks noChangeShapeType="1"/>
          </p:cNvSpPr>
          <p:nvPr/>
        </p:nvSpPr>
        <p:spPr bwMode="auto">
          <a:xfrm>
            <a:off x="1706563" y="2743200"/>
            <a:ext cx="5761037" cy="0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GB">
              <a:ea typeface="+mn-ea"/>
              <a:cs typeface="+mn-cs"/>
            </a:endParaRPr>
          </a:p>
        </p:txBody>
      </p:sp>
      <p:sp>
        <p:nvSpPr>
          <p:cNvPr id="159748" name="Line 4"/>
          <p:cNvSpPr>
            <a:spLocks noChangeShapeType="1"/>
          </p:cNvSpPr>
          <p:nvPr/>
        </p:nvSpPr>
        <p:spPr bwMode="auto">
          <a:xfrm flipH="1">
            <a:off x="3133725" y="1892300"/>
            <a:ext cx="1855788" cy="16271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GB">
              <a:ea typeface="+mn-ea"/>
              <a:cs typeface="+mn-cs"/>
            </a:endParaRPr>
          </a:p>
        </p:txBody>
      </p:sp>
      <p:sp>
        <p:nvSpPr>
          <p:cNvPr id="159749" name="Line 5"/>
          <p:cNvSpPr>
            <a:spLocks noChangeShapeType="1"/>
          </p:cNvSpPr>
          <p:nvPr/>
        </p:nvSpPr>
        <p:spPr bwMode="auto">
          <a:xfrm>
            <a:off x="1735138" y="2224088"/>
            <a:ext cx="5761037" cy="0"/>
          </a:xfrm>
          <a:prstGeom prst="line">
            <a:avLst/>
          </a:prstGeom>
          <a:noFill/>
          <a:ln w="9525">
            <a:solidFill>
              <a:srgbClr val="008000"/>
            </a:solidFill>
            <a:prstDash val="dashDot"/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GB">
              <a:ea typeface="+mn-ea"/>
              <a:cs typeface="+mn-cs"/>
            </a:endParaRPr>
          </a:p>
        </p:txBody>
      </p:sp>
      <p:sp>
        <p:nvSpPr>
          <p:cNvPr id="159750" name="Line 6"/>
          <p:cNvSpPr>
            <a:spLocks noChangeShapeType="1"/>
          </p:cNvSpPr>
          <p:nvPr/>
        </p:nvSpPr>
        <p:spPr bwMode="auto">
          <a:xfrm>
            <a:off x="1722438" y="3219450"/>
            <a:ext cx="5761037" cy="0"/>
          </a:xfrm>
          <a:prstGeom prst="line">
            <a:avLst/>
          </a:prstGeom>
          <a:noFill/>
          <a:ln w="9525">
            <a:solidFill>
              <a:srgbClr val="008000"/>
            </a:solidFill>
            <a:prstDash val="dashDot"/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GB">
              <a:ea typeface="+mn-ea"/>
              <a:cs typeface="+mn-cs"/>
            </a:endParaRPr>
          </a:p>
        </p:txBody>
      </p:sp>
      <p:sp>
        <p:nvSpPr>
          <p:cNvPr id="159751" name="Rectangle 7"/>
          <p:cNvSpPr>
            <a:spLocks noChangeArrowheads="1"/>
          </p:cNvSpPr>
          <p:nvPr/>
        </p:nvSpPr>
        <p:spPr bwMode="auto">
          <a:xfrm rot="-2479933">
            <a:off x="3994150" y="4033838"/>
            <a:ext cx="2568575" cy="349250"/>
          </a:xfrm>
          <a:prstGeom prst="rect">
            <a:avLst/>
          </a:prstGeom>
          <a:solidFill>
            <a:srgbClr val="FFB31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>
              <a:ea typeface="+mn-ea"/>
              <a:cs typeface="+mn-cs"/>
            </a:endParaRPr>
          </a:p>
        </p:txBody>
      </p:sp>
      <p:sp>
        <p:nvSpPr>
          <p:cNvPr id="159752" name="Line 8"/>
          <p:cNvSpPr>
            <a:spLocks noChangeShapeType="1"/>
          </p:cNvSpPr>
          <p:nvPr/>
        </p:nvSpPr>
        <p:spPr bwMode="auto">
          <a:xfrm>
            <a:off x="3468688" y="3227388"/>
            <a:ext cx="1116012" cy="1357312"/>
          </a:xfrm>
          <a:prstGeom prst="line">
            <a:avLst/>
          </a:prstGeom>
          <a:noFill/>
          <a:ln w="635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GB">
              <a:ea typeface="+mn-ea"/>
              <a:cs typeface="+mn-cs"/>
            </a:endParaRPr>
          </a:p>
        </p:txBody>
      </p:sp>
      <p:sp>
        <p:nvSpPr>
          <p:cNvPr id="159753" name="Line 9"/>
          <p:cNvSpPr>
            <a:spLocks noChangeShapeType="1"/>
          </p:cNvSpPr>
          <p:nvPr/>
        </p:nvSpPr>
        <p:spPr bwMode="auto">
          <a:xfrm>
            <a:off x="4625975" y="2246313"/>
            <a:ext cx="1116013" cy="1357312"/>
          </a:xfrm>
          <a:prstGeom prst="line">
            <a:avLst/>
          </a:prstGeom>
          <a:noFill/>
          <a:ln w="635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GB">
              <a:ea typeface="+mn-ea"/>
              <a:cs typeface="+mn-cs"/>
            </a:endParaRPr>
          </a:p>
        </p:txBody>
      </p:sp>
      <p:sp>
        <p:nvSpPr>
          <p:cNvPr id="28680" name="Text Box 10"/>
          <p:cNvSpPr txBox="1">
            <a:spLocks noChangeArrowheads="1"/>
          </p:cNvSpPr>
          <p:nvPr/>
        </p:nvSpPr>
        <p:spPr bwMode="auto">
          <a:xfrm>
            <a:off x="6384925" y="1878013"/>
            <a:ext cx="5683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fr-FR" sz="1600">
                <a:solidFill>
                  <a:srgbClr val="008000"/>
                </a:solidFill>
                <a:effectLst/>
              </a:rPr>
              <a:t>Ions</a:t>
            </a:r>
          </a:p>
        </p:txBody>
      </p:sp>
      <p:sp>
        <p:nvSpPr>
          <p:cNvPr id="28681" name="Text Box 11"/>
          <p:cNvSpPr txBox="1">
            <a:spLocks noChangeArrowheads="1"/>
          </p:cNvSpPr>
          <p:nvPr/>
        </p:nvSpPr>
        <p:spPr bwMode="auto">
          <a:xfrm>
            <a:off x="3529013" y="1220788"/>
            <a:ext cx="189547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fr-FR" sz="1600">
                <a:effectLst/>
              </a:rPr>
              <a:t>Emissive foil</a:t>
            </a:r>
          </a:p>
          <a:p>
            <a:r>
              <a:rPr lang="fr-FR" sz="1600">
                <a:effectLst/>
              </a:rPr>
              <a:t>(Mylar+Al, Carbon)</a:t>
            </a: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2879725" y="2046288"/>
            <a:ext cx="1320800" cy="854075"/>
            <a:chOff x="1814" y="1289"/>
            <a:chExt cx="832" cy="538"/>
          </a:xfrm>
        </p:grpSpPr>
        <p:sp>
          <p:nvSpPr>
            <p:cNvPr id="159757" name="Line 13"/>
            <p:cNvSpPr>
              <a:spLocks noChangeShapeType="1"/>
            </p:cNvSpPr>
            <p:nvPr/>
          </p:nvSpPr>
          <p:spPr bwMode="auto">
            <a:xfrm flipH="1" flipV="1">
              <a:off x="2507" y="1592"/>
              <a:ext cx="34" cy="136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GB">
                <a:ea typeface="+mn-ea"/>
                <a:cs typeface="+mn-cs"/>
              </a:endParaRPr>
            </a:p>
          </p:txBody>
        </p:sp>
        <p:sp>
          <p:nvSpPr>
            <p:cNvPr id="159758" name="Line 14"/>
            <p:cNvSpPr>
              <a:spLocks noChangeShapeType="1"/>
            </p:cNvSpPr>
            <p:nvPr/>
          </p:nvSpPr>
          <p:spPr bwMode="auto">
            <a:xfrm>
              <a:off x="2539" y="1725"/>
              <a:ext cx="107" cy="33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GB">
                <a:ea typeface="+mn-ea"/>
                <a:cs typeface="+mn-cs"/>
              </a:endParaRPr>
            </a:p>
          </p:txBody>
        </p:sp>
        <p:sp>
          <p:nvSpPr>
            <p:cNvPr id="159759" name="Line 15"/>
            <p:cNvSpPr>
              <a:spLocks noChangeShapeType="1"/>
            </p:cNvSpPr>
            <p:nvPr/>
          </p:nvSpPr>
          <p:spPr bwMode="auto">
            <a:xfrm>
              <a:off x="2541" y="1725"/>
              <a:ext cx="30" cy="102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GB">
                <a:ea typeface="+mn-ea"/>
                <a:cs typeface="+mn-cs"/>
              </a:endParaRPr>
            </a:p>
          </p:txBody>
        </p:sp>
        <p:sp>
          <p:nvSpPr>
            <p:cNvPr id="159760" name="Line 16"/>
            <p:cNvSpPr>
              <a:spLocks noChangeShapeType="1"/>
            </p:cNvSpPr>
            <p:nvPr/>
          </p:nvSpPr>
          <p:spPr bwMode="auto">
            <a:xfrm flipH="1" flipV="1">
              <a:off x="2430" y="1674"/>
              <a:ext cx="108" cy="45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GB">
                <a:ea typeface="+mn-ea"/>
                <a:cs typeface="+mn-cs"/>
              </a:endParaRPr>
            </a:p>
          </p:txBody>
        </p:sp>
        <p:sp>
          <p:nvSpPr>
            <p:cNvPr id="159761" name="Line 17"/>
            <p:cNvSpPr>
              <a:spLocks noChangeShapeType="1"/>
            </p:cNvSpPr>
            <p:nvPr/>
          </p:nvSpPr>
          <p:spPr bwMode="auto">
            <a:xfrm flipV="1">
              <a:off x="2538" y="1692"/>
              <a:ext cx="108" cy="27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GB">
                <a:ea typeface="+mn-ea"/>
                <a:cs typeface="+mn-cs"/>
              </a:endParaRPr>
            </a:p>
          </p:txBody>
        </p:sp>
        <p:sp>
          <p:nvSpPr>
            <p:cNvPr id="159762" name="Line 18"/>
            <p:cNvSpPr>
              <a:spLocks noChangeShapeType="1"/>
            </p:cNvSpPr>
            <p:nvPr/>
          </p:nvSpPr>
          <p:spPr bwMode="auto">
            <a:xfrm flipH="1">
              <a:off x="2484" y="1728"/>
              <a:ext cx="51" cy="99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GB">
                <a:ea typeface="+mn-ea"/>
                <a:cs typeface="+mn-cs"/>
              </a:endParaRPr>
            </a:p>
          </p:txBody>
        </p:sp>
        <p:sp>
          <p:nvSpPr>
            <p:cNvPr id="28702" name="Text Box 19"/>
            <p:cNvSpPr txBox="1">
              <a:spLocks noChangeArrowheads="1"/>
            </p:cNvSpPr>
            <p:nvPr/>
          </p:nvSpPr>
          <p:spPr bwMode="auto">
            <a:xfrm>
              <a:off x="1814" y="1289"/>
              <a:ext cx="727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fr-FR" sz="1600">
                  <a:solidFill>
                    <a:srgbClr val="FF0000"/>
                  </a:solidFill>
                  <a:effectLst/>
                </a:rPr>
                <a:t>Secondary</a:t>
              </a:r>
            </a:p>
            <a:p>
              <a:r>
                <a:rPr lang="fr-FR" sz="1600">
                  <a:solidFill>
                    <a:srgbClr val="FF0000"/>
                  </a:solidFill>
                  <a:effectLst/>
                </a:rPr>
                <a:t>electrons</a:t>
              </a:r>
            </a:p>
          </p:txBody>
        </p:sp>
      </p:grpSp>
      <p:sp>
        <p:nvSpPr>
          <p:cNvPr id="159764" name="Line 20"/>
          <p:cNvSpPr>
            <a:spLocks noChangeShapeType="1"/>
          </p:cNvSpPr>
          <p:nvPr/>
        </p:nvSpPr>
        <p:spPr bwMode="auto">
          <a:xfrm flipH="1" flipV="1">
            <a:off x="3381375" y="3524250"/>
            <a:ext cx="966788" cy="11715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GB">
              <a:ea typeface="+mn-ea"/>
              <a:cs typeface="+mn-cs"/>
            </a:endParaRPr>
          </a:p>
        </p:txBody>
      </p:sp>
      <p:sp>
        <p:nvSpPr>
          <p:cNvPr id="159765" name="Text Box 21"/>
          <p:cNvSpPr txBox="1">
            <a:spLocks noChangeArrowheads="1"/>
          </p:cNvSpPr>
          <p:nvPr/>
        </p:nvSpPr>
        <p:spPr bwMode="auto">
          <a:xfrm>
            <a:off x="3279775" y="3617913"/>
            <a:ext cx="3190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fr-FR" sz="1600">
                <a:solidFill>
                  <a:schemeClr val="accent2"/>
                </a:solidFill>
                <a:effectLst/>
              </a:rPr>
              <a:t>E</a:t>
            </a:r>
          </a:p>
        </p:txBody>
      </p:sp>
      <p:sp>
        <p:nvSpPr>
          <p:cNvPr id="159766" name="Line 22"/>
          <p:cNvSpPr>
            <a:spLocks noChangeShapeType="1"/>
          </p:cNvSpPr>
          <p:nvPr/>
        </p:nvSpPr>
        <p:spPr bwMode="auto">
          <a:xfrm flipH="1" flipV="1">
            <a:off x="4919663" y="2181225"/>
            <a:ext cx="976312" cy="11811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GB">
              <a:ea typeface="+mn-ea"/>
              <a:cs typeface="+mn-cs"/>
            </a:endParaRPr>
          </a:p>
        </p:txBody>
      </p:sp>
      <p:sp>
        <p:nvSpPr>
          <p:cNvPr id="159767" name="Text Box 23"/>
          <p:cNvSpPr txBox="1">
            <a:spLocks noChangeArrowheads="1"/>
          </p:cNvSpPr>
          <p:nvPr/>
        </p:nvSpPr>
        <p:spPr bwMode="auto">
          <a:xfrm>
            <a:off x="5189538" y="2228850"/>
            <a:ext cx="3190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fr-FR" sz="1600">
                <a:solidFill>
                  <a:schemeClr val="accent2"/>
                </a:solidFill>
                <a:effectLst/>
              </a:rPr>
              <a:t>B</a:t>
            </a:r>
          </a:p>
        </p:txBody>
      </p:sp>
      <p:sp>
        <p:nvSpPr>
          <p:cNvPr id="159768" name="Freeform 24"/>
          <p:cNvSpPr>
            <a:spLocks/>
          </p:cNvSpPr>
          <p:nvPr/>
        </p:nvSpPr>
        <p:spPr bwMode="auto">
          <a:xfrm>
            <a:off x="4038600" y="2738438"/>
            <a:ext cx="1152525" cy="13192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78" y="321"/>
              </a:cxn>
              <a:cxn ang="0">
                <a:pos x="288" y="606"/>
              </a:cxn>
              <a:cxn ang="0">
                <a:pos x="726" y="831"/>
              </a:cxn>
            </a:cxnLst>
            <a:rect l="0" t="0" r="r" b="b"/>
            <a:pathLst>
              <a:path w="726" h="831">
                <a:moveTo>
                  <a:pt x="0" y="0"/>
                </a:moveTo>
                <a:cubicBezTo>
                  <a:pt x="15" y="110"/>
                  <a:pt x="30" y="220"/>
                  <a:pt x="78" y="321"/>
                </a:cubicBezTo>
                <a:cubicBezTo>
                  <a:pt x="126" y="422"/>
                  <a:pt x="180" y="521"/>
                  <a:pt x="288" y="606"/>
                </a:cubicBezTo>
                <a:cubicBezTo>
                  <a:pt x="396" y="691"/>
                  <a:pt x="561" y="761"/>
                  <a:pt x="726" y="831"/>
                </a:cubicBezTo>
              </a:path>
            </a:pathLst>
          </a:custGeom>
          <a:noFill/>
          <a:ln w="9525">
            <a:solidFill>
              <a:schemeClr val="accent2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GB">
              <a:ea typeface="+mn-ea"/>
              <a:cs typeface="+mn-cs"/>
            </a:endParaRPr>
          </a:p>
        </p:txBody>
      </p:sp>
      <p:sp>
        <p:nvSpPr>
          <p:cNvPr id="159769" name="Freeform 25"/>
          <p:cNvSpPr>
            <a:spLocks/>
          </p:cNvSpPr>
          <p:nvPr/>
        </p:nvSpPr>
        <p:spPr bwMode="auto">
          <a:xfrm>
            <a:off x="4038600" y="2686050"/>
            <a:ext cx="1157288" cy="1371600"/>
          </a:xfrm>
          <a:custGeom>
            <a:avLst/>
            <a:gdLst/>
            <a:ahLst/>
            <a:cxnLst>
              <a:cxn ang="0">
                <a:pos x="0" y="36"/>
              </a:cxn>
              <a:cxn ang="0">
                <a:pos x="261" y="60"/>
              </a:cxn>
              <a:cxn ang="0">
                <a:pos x="576" y="396"/>
              </a:cxn>
              <a:cxn ang="0">
                <a:pos x="729" y="864"/>
              </a:cxn>
            </a:cxnLst>
            <a:rect l="0" t="0" r="r" b="b"/>
            <a:pathLst>
              <a:path w="729" h="864">
                <a:moveTo>
                  <a:pt x="0" y="36"/>
                </a:moveTo>
                <a:cubicBezTo>
                  <a:pt x="82" y="18"/>
                  <a:pt x="165" y="0"/>
                  <a:pt x="261" y="60"/>
                </a:cubicBezTo>
                <a:cubicBezTo>
                  <a:pt x="357" y="120"/>
                  <a:pt x="498" y="262"/>
                  <a:pt x="576" y="396"/>
                </a:cubicBezTo>
                <a:cubicBezTo>
                  <a:pt x="654" y="530"/>
                  <a:pt x="691" y="697"/>
                  <a:pt x="729" y="864"/>
                </a:cubicBezTo>
              </a:path>
            </a:pathLst>
          </a:custGeom>
          <a:noFill/>
          <a:ln w="9525">
            <a:solidFill>
              <a:schemeClr val="accent2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GB">
              <a:ea typeface="+mn-ea"/>
              <a:cs typeface="+mn-cs"/>
            </a:endParaRPr>
          </a:p>
        </p:txBody>
      </p:sp>
      <p:sp>
        <p:nvSpPr>
          <p:cNvPr id="159770" name="Freeform 26"/>
          <p:cNvSpPr>
            <a:spLocks/>
          </p:cNvSpPr>
          <p:nvPr/>
        </p:nvSpPr>
        <p:spPr bwMode="auto">
          <a:xfrm>
            <a:off x="4048125" y="2728913"/>
            <a:ext cx="1147763" cy="132873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90" y="231"/>
              </a:cxn>
              <a:cxn ang="0">
                <a:pos x="723" y="837"/>
              </a:cxn>
            </a:cxnLst>
            <a:rect l="0" t="0" r="r" b="b"/>
            <a:pathLst>
              <a:path w="723" h="837">
                <a:moveTo>
                  <a:pt x="0" y="0"/>
                </a:moveTo>
                <a:cubicBezTo>
                  <a:pt x="135" y="46"/>
                  <a:pt x="270" y="92"/>
                  <a:pt x="390" y="231"/>
                </a:cubicBezTo>
                <a:cubicBezTo>
                  <a:pt x="510" y="370"/>
                  <a:pt x="616" y="603"/>
                  <a:pt x="723" y="837"/>
                </a:cubicBezTo>
              </a:path>
            </a:pathLst>
          </a:custGeom>
          <a:noFill/>
          <a:ln w="9525">
            <a:solidFill>
              <a:schemeClr val="accent2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GB">
              <a:ea typeface="+mn-ea"/>
              <a:cs typeface="+mn-cs"/>
            </a:endParaRPr>
          </a:p>
        </p:txBody>
      </p:sp>
      <p:sp>
        <p:nvSpPr>
          <p:cNvPr id="159771" name="Freeform 27"/>
          <p:cNvSpPr>
            <a:spLocks/>
          </p:cNvSpPr>
          <p:nvPr/>
        </p:nvSpPr>
        <p:spPr bwMode="auto">
          <a:xfrm>
            <a:off x="4043363" y="2733675"/>
            <a:ext cx="1143000" cy="13239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06" y="486"/>
              </a:cxn>
              <a:cxn ang="0">
                <a:pos x="720" y="834"/>
              </a:cxn>
            </a:cxnLst>
            <a:rect l="0" t="0" r="r" b="b"/>
            <a:pathLst>
              <a:path w="720" h="834">
                <a:moveTo>
                  <a:pt x="0" y="0"/>
                </a:moveTo>
                <a:cubicBezTo>
                  <a:pt x="93" y="173"/>
                  <a:pt x="186" y="347"/>
                  <a:pt x="306" y="486"/>
                </a:cubicBezTo>
                <a:cubicBezTo>
                  <a:pt x="426" y="625"/>
                  <a:pt x="573" y="729"/>
                  <a:pt x="720" y="834"/>
                </a:cubicBezTo>
              </a:path>
            </a:pathLst>
          </a:custGeom>
          <a:noFill/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GB">
              <a:ea typeface="+mn-ea"/>
              <a:cs typeface="+mn-cs"/>
            </a:endParaRPr>
          </a:p>
        </p:txBody>
      </p:sp>
      <p:sp>
        <p:nvSpPr>
          <p:cNvPr id="28691" name="Text Box 28"/>
          <p:cNvSpPr txBox="1">
            <a:spLocks noChangeArrowheads="1"/>
          </p:cNvSpPr>
          <p:nvPr/>
        </p:nvSpPr>
        <p:spPr bwMode="auto">
          <a:xfrm>
            <a:off x="5440363" y="4387850"/>
            <a:ext cx="2024062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fr-FR" sz="1600">
                <a:effectLst/>
              </a:rPr>
              <a:t>Electron detector :</a:t>
            </a:r>
          </a:p>
          <a:p>
            <a:pPr>
              <a:buFontTx/>
              <a:buChar char="-"/>
            </a:pPr>
            <a:r>
              <a:rPr lang="fr-FR" sz="1600">
                <a:effectLst/>
              </a:rPr>
              <a:t>Micro-channel plate</a:t>
            </a:r>
          </a:p>
          <a:p>
            <a:pPr>
              <a:buFontTx/>
              <a:buChar char="-"/>
            </a:pPr>
            <a:r>
              <a:rPr lang="fr-FR" sz="1600">
                <a:effectLst/>
              </a:rPr>
              <a:t>Gaseous detector</a:t>
            </a:r>
          </a:p>
          <a:p>
            <a:pPr>
              <a:buFontTx/>
              <a:buChar char="-"/>
            </a:pPr>
            <a:r>
              <a:rPr lang="fr-FR" sz="1600">
                <a:effectLst/>
              </a:rPr>
              <a:t>Scintillator</a:t>
            </a:r>
          </a:p>
          <a:p>
            <a:pPr>
              <a:buFontTx/>
              <a:buChar char="-"/>
            </a:pPr>
            <a:r>
              <a:rPr lang="fr-FR" sz="1600">
                <a:effectLst/>
              </a:rPr>
              <a:t>…</a:t>
            </a:r>
          </a:p>
        </p:txBody>
      </p:sp>
      <p:sp>
        <p:nvSpPr>
          <p:cNvPr id="159775" name="Rectangle 31"/>
          <p:cNvSpPr>
            <a:spLocks noGrp="1" noChangeArrowheads="1"/>
          </p:cNvSpPr>
          <p:nvPr>
            <p:ph type="title"/>
          </p:nvPr>
        </p:nvSpPr>
        <p:spPr bwMode="auto">
          <a:xfrm>
            <a:off x="133693" y="100260"/>
            <a:ext cx="4701514" cy="530225"/>
          </a:xfrm>
          <a:solidFill>
            <a:srgbClr val="FFFFFF"/>
          </a:solidFill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>
              <a:defRPr/>
            </a:pPr>
            <a:r>
              <a:rPr lang="fr-FR" sz="2800" dirty="0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Emissive foil Detectors</a:t>
            </a:r>
          </a:p>
        </p:txBody>
      </p:sp>
      <p:sp>
        <p:nvSpPr>
          <p:cNvPr id="159777" name="AutoShape 33"/>
          <p:cNvSpPr>
            <a:spLocks noChangeArrowheads="1"/>
          </p:cNvSpPr>
          <p:nvPr/>
        </p:nvSpPr>
        <p:spPr bwMode="auto">
          <a:xfrm>
            <a:off x="5456238" y="1196975"/>
            <a:ext cx="976312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>
              <a:ea typeface="+mn-ea"/>
              <a:cs typeface="+mn-cs"/>
            </a:endParaRPr>
          </a:p>
        </p:txBody>
      </p:sp>
      <p:sp>
        <p:nvSpPr>
          <p:cNvPr id="159778" name="Text Box 34"/>
          <p:cNvSpPr txBox="1">
            <a:spLocks noChangeArrowheads="1"/>
          </p:cNvSpPr>
          <p:nvPr/>
        </p:nvSpPr>
        <p:spPr bwMode="auto">
          <a:xfrm>
            <a:off x="6459538" y="1119188"/>
            <a:ext cx="20764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80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Very low thickness</a:t>
            </a:r>
          </a:p>
          <a:p>
            <a:pPr>
              <a:defRPr/>
            </a:pPr>
            <a:r>
              <a:rPr lang="en-US" sz="180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&lt; 1µm foil</a:t>
            </a:r>
          </a:p>
        </p:txBody>
      </p:sp>
      <p:sp>
        <p:nvSpPr>
          <p:cNvPr id="159779" name="Text Box 35"/>
          <p:cNvSpPr txBox="1">
            <a:spLocks noChangeArrowheads="1"/>
          </p:cNvSpPr>
          <p:nvPr/>
        </p:nvSpPr>
        <p:spPr bwMode="auto">
          <a:xfrm>
            <a:off x="0" y="4138613"/>
            <a:ext cx="3562350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80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Secondary emission</a:t>
            </a:r>
          </a:p>
          <a:p>
            <a:pPr>
              <a:defRPr/>
            </a:pPr>
            <a:r>
              <a:rPr lang="en-US" sz="180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- low energy electrons (few eV)</a:t>
            </a:r>
          </a:p>
          <a:p>
            <a:pPr>
              <a:defRPr/>
            </a:pPr>
            <a:r>
              <a:rPr lang="en-US" sz="180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- depends on the material (CsI…)</a:t>
            </a:r>
          </a:p>
          <a:p>
            <a:pPr>
              <a:defRPr/>
            </a:pPr>
            <a:r>
              <a:rPr lang="en-US" sz="180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- surface process</a:t>
            </a:r>
          </a:p>
          <a:p>
            <a:pPr>
              <a:defRPr/>
            </a:pPr>
            <a:r>
              <a:rPr lang="en-US" sz="180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- proportional to dE/dx</a:t>
            </a:r>
          </a:p>
        </p:txBody>
      </p:sp>
      <p:sp>
        <p:nvSpPr>
          <p:cNvPr id="3" name="Ellipse 2"/>
          <p:cNvSpPr/>
          <p:nvPr/>
        </p:nvSpPr>
        <p:spPr bwMode="auto">
          <a:xfrm>
            <a:off x="4779502" y="4222022"/>
            <a:ext cx="3253180" cy="1682124"/>
          </a:xfrm>
          <a:prstGeom prst="ellipse">
            <a:avLst/>
          </a:prstGeom>
          <a:noFill/>
          <a:ln w="38100" cap="flat" cmpd="sng" algn="ctr">
            <a:solidFill>
              <a:srgbClr val="00009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765" grpId="0"/>
      <p:bldP spid="159767" grpId="0"/>
      <p:bldP spid="159777" grpId="0" animBg="1"/>
      <p:bldP spid="15977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5" name="AutoShape 45"/>
          <p:cNvSpPr>
            <a:spLocks noChangeArrowheads="1"/>
          </p:cNvSpPr>
          <p:nvPr/>
        </p:nvSpPr>
        <p:spPr bwMode="auto">
          <a:xfrm rot="16200000">
            <a:off x="2204244" y="1516857"/>
            <a:ext cx="1417637" cy="3416300"/>
          </a:xfrm>
          <a:custGeom>
            <a:avLst/>
            <a:gdLst>
              <a:gd name="G0" fmla="+- 7200 0 0"/>
              <a:gd name="G1" fmla="+- 21600 0 7200"/>
              <a:gd name="G2" fmla="*/ 7200 1 2"/>
              <a:gd name="G3" fmla="+- 21600 0 G2"/>
              <a:gd name="G4" fmla="+/ 7200 21600 2"/>
              <a:gd name="G5" fmla="+/ G1 0 2"/>
              <a:gd name="G6" fmla="*/ 21600 21600 7200"/>
              <a:gd name="G7" fmla="*/ G6 1 2"/>
              <a:gd name="G8" fmla="+- 21600 0 G7"/>
              <a:gd name="G9" fmla="*/ 21600 1 2"/>
              <a:gd name="G10" fmla="+- 7200 0 G9"/>
              <a:gd name="G11" fmla="?: G10 G8 0"/>
              <a:gd name="G12" fmla="?: G10 G7 21600"/>
              <a:gd name="T0" fmla="*/ 18000 w 21600"/>
              <a:gd name="T1" fmla="*/ 10800 h 21600"/>
              <a:gd name="T2" fmla="*/ 10800 w 21600"/>
              <a:gd name="T3" fmla="*/ 21600 h 21600"/>
              <a:gd name="T4" fmla="*/ 3600 w 21600"/>
              <a:gd name="T5" fmla="*/ 10800 h 21600"/>
              <a:gd name="T6" fmla="*/ 10800 w 21600"/>
              <a:gd name="T7" fmla="*/ 0 h 21600"/>
              <a:gd name="T8" fmla="*/ 5400 w 21600"/>
              <a:gd name="T9" fmla="*/ 5400 h 21600"/>
              <a:gd name="T10" fmla="*/ 16200 w 21600"/>
              <a:gd name="T11" fmla="*/ 162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7200" y="21600"/>
                </a:lnTo>
                <a:lnTo>
                  <a:pt x="144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FF00">
              <a:alpha val="7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 algn="ctr">
              <a:defRPr/>
            </a:pPr>
            <a:r>
              <a:rPr lang="en-US" baseline="30000">
                <a:effectLst>
                  <a:outerShdw blurRad="38100" dist="38100" dir="2700000" algn="tl">
                    <a:srgbClr val="FFFFFF"/>
                  </a:outerShdw>
                </a:effectLst>
              </a:rPr>
              <a:t>unknown distribution</a:t>
            </a:r>
          </a:p>
        </p:txBody>
      </p:sp>
      <p:sp>
        <p:nvSpPr>
          <p:cNvPr id="122888" name="Text Box 8"/>
          <p:cNvSpPr txBox="1">
            <a:spLocks noChangeArrowheads="1"/>
          </p:cNvSpPr>
          <p:nvPr/>
        </p:nvSpPr>
        <p:spPr bwMode="auto">
          <a:xfrm>
            <a:off x="247650" y="4448175"/>
            <a:ext cx="6305550" cy="1068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fr-FR" sz="2800" b="1" smtClean="0">
                <a:solidFill>
                  <a:srgbClr val="FFB31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What?</a:t>
            </a:r>
          </a:p>
          <a:p>
            <a:pPr>
              <a:defRPr/>
            </a:pPr>
            <a:r>
              <a:rPr lang="fr-FR" sz="180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Determine the trajectories of ions before the interaction point</a:t>
            </a:r>
          </a:p>
          <a:p>
            <a:pPr>
              <a:defRPr/>
            </a:pPr>
            <a:r>
              <a:rPr lang="fr-FR" sz="180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	</a:t>
            </a:r>
            <a:r>
              <a:rPr lang="fr-FR" sz="1800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 positions + time of flight</a:t>
            </a:r>
            <a:endParaRPr lang="fr-FR" sz="1800" smtClean="0"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122889" name="Text Box 9"/>
          <p:cNvSpPr txBox="1">
            <a:spLocks noChangeArrowheads="1"/>
          </p:cNvSpPr>
          <p:nvPr/>
        </p:nvSpPr>
        <p:spPr bwMode="auto">
          <a:xfrm>
            <a:off x="200025" y="142875"/>
            <a:ext cx="6799263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fr-FR" sz="2800" b="1" dirty="0" err="1" smtClean="0">
                <a:solidFill>
                  <a:srgbClr val="FFB31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Why</a:t>
            </a:r>
            <a:r>
              <a:rPr lang="fr-FR" sz="2800" b="1" dirty="0" smtClean="0">
                <a:solidFill>
                  <a:srgbClr val="FFB31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fr-FR" sz="2800" b="1" dirty="0" err="1" smtClean="0">
                <a:solidFill>
                  <a:srgbClr val="FFB31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measure</a:t>
            </a:r>
            <a:r>
              <a:rPr lang="fr-FR" sz="2800" b="1" dirty="0" smtClean="0">
                <a:solidFill>
                  <a:srgbClr val="FFB31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the ion </a:t>
            </a:r>
            <a:r>
              <a:rPr lang="fr-FR" sz="2800" b="1" dirty="0" err="1" smtClean="0">
                <a:solidFill>
                  <a:srgbClr val="FFB31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trajectory</a:t>
            </a:r>
            <a:r>
              <a:rPr lang="fr-FR" sz="2800" b="1" dirty="0" smtClean="0">
                <a:solidFill>
                  <a:srgbClr val="FFB31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?</a:t>
            </a:r>
          </a:p>
          <a:p>
            <a:pPr>
              <a:defRPr/>
            </a:pPr>
            <a:endParaRPr lang="fr-FR" sz="1800" b="1" dirty="0" smtClean="0">
              <a:solidFill>
                <a:srgbClr val="FFB31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pPr>
              <a:defRPr/>
            </a:pPr>
            <a:r>
              <a:rPr lang="fr-FR" sz="18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Information about the </a:t>
            </a:r>
            <a:r>
              <a:rPr lang="fr-FR" sz="1800" dirty="0" err="1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reaction</a:t>
            </a:r>
            <a:r>
              <a:rPr lang="fr-FR" sz="18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fr-FR" sz="1800" dirty="0" err="1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process</a:t>
            </a:r>
            <a:endParaRPr lang="fr-FR" sz="1800" dirty="0" smtClean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pPr>
              <a:defRPr/>
            </a:pPr>
            <a:r>
              <a:rPr lang="fr-FR" sz="18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	</a:t>
            </a:r>
            <a:r>
              <a:rPr lang="fr-FR" sz="1800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 </a:t>
            </a:r>
            <a:r>
              <a:rPr lang="fr-FR" sz="1800" dirty="0" err="1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angular</a:t>
            </a:r>
            <a:r>
              <a:rPr lang="fr-FR" sz="1800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 distributions, </a:t>
            </a:r>
            <a:r>
              <a:rPr lang="fr-FR" sz="1800" dirty="0" err="1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velocity</a:t>
            </a:r>
            <a:endParaRPr lang="fr-FR" sz="1800" dirty="0" smtClean="0">
              <a:effectLst>
                <a:outerShdw blurRad="38100" dist="38100" dir="2700000" algn="tl">
                  <a:srgbClr val="DDDDDD"/>
                </a:outerShdw>
              </a:effectLst>
              <a:sym typeface="Wingdings" charset="0"/>
            </a:endParaRPr>
          </a:p>
          <a:p>
            <a:pPr>
              <a:defRPr/>
            </a:pPr>
            <a:r>
              <a:rPr lang="fr-FR" sz="1800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Identification of the </a:t>
            </a:r>
            <a:r>
              <a:rPr lang="fr-FR" sz="1800" dirty="0" err="1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particle</a:t>
            </a:r>
            <a:endParaRPr lang="fr-FR" sz="1800" dirty="0" smtClean="0">
              <a:effectLst>
                <a:outerShdw blurRad="38100" dist="38100" dir="2700000" algn="tl">
                  <a:srgbClr val="DDDDDD"/>
                </a:outerShdw>
              </a:effectLst>
              <a:sym typeface="Wingdings" charset="0"/>
            </a:endParaRPr>
          </a:p>
          <a:p>
            <a:pPr>
              <a:defRPr/>
            </a:pPr>
            <a:r>
              <a:rPr lang="fr-FR" sz="1800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	 </a:t>
            </a:r>
            <a:r>
              <a:rPr lang="fr-FR" sz="1800" dirty="0" err="1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curvature</a:t>
            </a:r>
            <a:r>
              <a:rPr lang="fr-FR" sz="1800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 radius in a </a:t>
            </a:r>
            <a:r>
              <a:rPr lang="fr-FR" sz="1800" dirty="0" err="1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magnetic</a:t>
            </a:r>
            <a:r>
              <a:rPr lang="fr-FR" sz="1800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 </a:t>
            </a:r>
            <a:r>
              <a:rPr lang="fr-FR" sz="1800" dirty="0" err="1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field</a:t>
            </a:r>
            <a:r>
              <a:rPr lang="fr-FR" sz="1800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 </a:t>
            </a:r>
            <a:r>
              <a:rPr lang="fr-FR" sz="1800" dirty="0" err="1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gives</a:t>
            </a:r>
            <a:r>
              <a:rPr lang="fr-FR" sz="1800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 </a:t>
            </a:r>
            <a:r>
              <a:rPr lang="fr-FR" sz="1800" dirty="0" err="1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momentum</a:t>
            </a:r>
            <a:endParaRPr lang="fr-FR" sz="1800" dirty="0" smtClean="0"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122890" name="Line 10"/>
          <p:cNvSpPr>
            <a:spLocks noChangeShapeType="1"/>
          </p:cNvSpPr>
          <p:nvPr/>
        </p:nvSpPr>
        <p:spPr bwMode="auto">
          <a:xfrm>
            <a:off x="1220788" y="2641600"/>
            <a:ext cx="3457575" cy="503238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pPr>
              <a:defRPr/>
            </a:pPr>
            <a:endParaRPr lang="en-GB">
              <a:ea typeface="+mn-ea"/>
              <a:cs typeface="+mn-cs"/>
            </a:endParaRPr>
          </a:p>
        </p:txBody>
      </p:sp>
      <p:sp>
        <p:nvSpPr>
          <p:cNvPr id="122891" name="Line 11"/>
          <p:cNvSpPr>
            <a:spLocks noChangeShapeType="1"/>
          </p:cNvSpPr>
          <p:nvPr/>
        </p:nvSpPr>
        <p:spPr bwMode="auto">
          <a:xfrm>
            <a:off x="4678363" y="2784475"/>
            <a:ext cx="0" cy="1081088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GB">
              <a:ea typeface="+mn-ea"/>
              <a:cs typeface="+mn-cs"/>
            </a:endParaRPr>
          </a:p>
        </p:txBody>
      </p:sp>
      <p:sp>
        <p:nvSpPr>
          <p:cNvPr id="122892" name="Text Box 12"/>
          <p:cNvSpPr txBox="1">
            <a:spLocks noChangeArrowheads="1"/>
          </p:cNvSpPr>
          <p:nvPr/>
        </p:nvSpPr>
        <p:spPr bwMode="auto">
          <a:xfrm>
            <a:off x="0" y="2220913"/>
            <a:ext cx="11112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fr-FR" sz="180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Incoming</a:t>
            </a:r>
          </a:p>
          <a:p>
            <a:pPr>
              <a:defRPr/>
            </a:pPr>
            <a:r>
              <a:rPr lang="fr-FR" sz="180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beam</a:t>
            </a:r>
          </a:p>
        </p:txBody>
      </p:sp>
      <p:sp>
        <p:nvSpPr>
          <p:cNvPr id="122893" name="Text Box 13"/>
          <p:cNvSpPr txBox="1">
            <a:spLocks noChangeArrowheads="1"/>
          </p:cNvSpPr>
          <p:nvPr/>
        </p:nvSpPr>
        <p:spPr bwMode="auto">
          <a:xfrm>
            <a:off x="4244975" y="3865563"/>
            <a:ext cx="908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fr-FR" sz="1800" smtClean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Target </a:t>
            </a:r>
          </a:p>
        </p:txBody>
      </p:sp>
      <p:grpSp>
        <p:nvGrpSpPr>
          <p:cNvPr id="2" name="Group 36"/>
          <p:cNvGrpSpPr>
            <a:grpSpLocks/>
          </p:cNvGrpSpPr>
          <p:nvPr/>
        </p:nvGrpSpPr>
        <p:grpSpPr bwMode="auto">
          <a:xfrm>
            <a:off x="3886200" y="2209800"/>
            <a:ext cx="2159000" cy="2303463"/>
            <a:chOff x="2336" y="1344"/>
            <a:chExt cx="1360" cy="1451"/>
          </a:xfrm>
        </p:grpSpPr>
        <p:sp>
          <p:nvSpPr>
            <p:cNvPr id="122894" name="Line 14"/>
            <p:cNvSpPr>
              <a:spLocks noChangeShapeType="1"/>
            </p:cNvSpPr>
            <p:nvPr/>
          </p:nvSpPr>
          <p:spPr bwMode="auto">
            <a:xfrm flipV="1">
              <a:off x="2835" y="1344"/>
              <a:ext cx="861" cy="589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GB">
                <a:ea typeface="+mn-ea"/>
                <a:cs typeface="+mn-cs"/>
              </a:endParaRPr>
            </a:p>
          </p:txBody>
        </p:sp>
        <p:sp>
          <p:nvSpPr>
            <p:cNvPr id="122895" name="Line 15"/>
            <p:cNvSpPr>
              <a:spLocks noChangeShapeType="1"/>
            </p:cNvSpPr>
            <p:nvPr/>
          </p:nvSpPr>
          <p:spPr bwMode="auto">
            <a:xfrm>
              <a:off x="2835" y="1933"/>
              <a:ext cx="861" cy="862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GB">
                <a:ea typeface="+mn-ea"/>
                <a:cs typeface="+mn-cs"/>
              </a:endParaRPr>
            </a:p>
          </p:txBody>
        </p:sp>
        <p:sp>
          <p:nvSpPr>
            <p:cNvPr id="122896" name="Line 16"/>
            <p:cNvSpPr>
              <a:spLocks noChangeShapeType="1"/>
            </p:cNvSpPr>
            <p:nvPr/>
          </p:nvSpPr>
          <p:spPr bwMode="auto">
            <a:xfrm flipH="1" flipV="1">
              <a:off x="2608" y="1389"/>
              <a:ext cx="227" cy="544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GB">
                <a:ea typeface="+mn-ea"/>
                <a:cs typeface="+mn-cs"/>
              </a:endParaRPr>
            </a:p>
          </p:txBody>
        </p:sp>
        <p:sp>
          <p:nvSpPr>
            <p:cNvPr id="122897" name="Line 17"/>
            <p:cNvSpPr>
              <a:spLocks noChangeShapeType="1"/>
            </p:cNvSpPr>
            <p:nvPr/>
          </p:nvSpPr>
          <p:spPr bwMode="auto">
            <a:xfrm flipH="1">
              <a:off x="2336" y="1933"/>
              <a:ext cx="499" cy="454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GB">
                <a:ea typeface="+mn-ea"/>
                <a:cs typeface="+mn-cs"/>
              </a:endParaRPr>
            </a:p>
          </p:txBody>
        </p:sp>
      </p:grpSp>
      <p:sp>
        <p:nvSpPr>
          <p:cNvPr id="122898" name="Line 18"/>
          <p:cNvSpPr>
            <a:spLocks noChangeShapeType="1"/>
          </p:cNvSpPr>
          <p:nvPr/>
        </p:nvSpPr>
        <p:spPr bwMode="auto">
          <a:xfrm>
            <a:off x="3597275" y="3000375"/>
            <a:ext cx="2808288" cy="360363"/>
          </a:xfrm>
          <a:prstGeom prst="line">
            <a:avLst/>
          </a:prstGeom>
          <a:noFill/>
          <a:ln w="28575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GB">
              <a:ea typeface="+mn-ea"/>
              <a:cs typeface="+mn-cs"/>
            </a:endParaRPr>
          </a:p>
        </p:txBody>
      </p:sp>
      <p:sp>
        <p:nvSpPr>
          <p:cNvPr id="122899" name="Arc 19"/>
          <p:cNvSpPr>
            <a:spLocks/>
          </p:cNvSpPr>
          <p:nvPr/>
        </p:nvSpPr>
        <p:spPr bwMode="auto">
          <a:xfrm rot="4369446">
            <a:off x="5791201" y="3352800"/>
            <a:ext cx="576262" cy="865187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</a:path>
              <a:path w="21600" h="21600" stroke="0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008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>
              <a:ea typeface="+mn-ea"/>
              <a:cs typeface="+mn-cs"/>
            </a:endParaRPr>
          </a:p>
        </p:txBody>
      </p:sp>
      <p:sp>
        <p:nvSpPr>
          <p:cNvPr id="122900" name="Text Box 20"/>
          <p:cNvSpPr txBox="1">
            <a:spLocks noChangeArrowheads="1"/>
          </p:cNvSpPr>
          <p:nvPr/>
        </p:nvSpPr>
        <p:spPr bwMode="auto">
          <a:xfrm>
            <a:off x="6384925" y="3406775"/>
            <a:ext cx="466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l-GR" smtClean="0">
                <a:solidFill>
                  <a:srgbClr val="008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θ</a:t>
            </a:r>
            <a:r>
              <a:rPr lang="fr-FR" baseline="-25000" smtClean="0">
                <a:solidFill>
                  <a:srgbClr val="008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1</a:t>
            </a:r>
            <a:endParaRPr lang="el-GR" baseline="-25000" smtClean="0">
              <a:solidFill>
                <a:srgbClr val="008000"/>
              </a:solidFill>
              <a:effectLst>
                <a:outerShdw blurRad="38100" dist="38100" dir="2700000" algn="tl">
                  <a:srgbClr val="DDDDDD"/>
                </a:outerShdw>
              </a:effectLst>
              <a:cs typeface="Arial" charset="0"/>
            </a:endParaRPr>
          </a:p>
        </p:txBody>
      </p:sp>
      <p:sp>
        <p:nvSpPr>
          <p:cNvPr id="122901" name="Line 21"/>
          <p:cNvSpPr>
            <a:spLocks noChangeShapeType="1"/>
          </p:cNvSpPr>
          <p:nvPr/>
        </p:nvSpPr>
        <p:spPr bwMode="auto">
          <a:xfrm flipH="1">
            <a:off x="1355725" y="3317875"/>
            <a:ext cx="6161088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GB">
              <a:ea typeface="+mn-ea"/>
              <a:cs typeface="+mn-cs"/>
            </a:endParaRPr>
          </a:p>
        </p:txBody>
      </p:sp>
      <p:sp>
        <p:nvSpPr>
          <p:cNvPr id="122902" name="Text Box 22"/>
          <p:cNvSpPr txBox="1">
            <a:spLocks noChangeArrowheads="1"/>
          </p:cNvSpPr>
          <p:nvPr/>
        </p:nvSpPr>
        <p:spPr bwMode="auto">
          <a:xfrm>
            <a:off x="6334125" y="3721100"/>
            <a:ext cx="1835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fr-FR" sz="1800" smtClean="0">
                <a:solidFill>
                  <a:srgbClr val="008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Scattering angle</a:t>
            </a:r>
          </a:p>
        </p:txBody>
      </p:sp>
      <p:sp>
        <p:nvSpPr>
          <p:cNvPr id="122903" name="Arc 23"/>
          <p:cNvSpPr>
            <a:spLocks/>
          </p:cNvSpPr>
          <p:nvPr/>
        </p:nvSpPr>
        <p:spPr bwMode="auto">
          <a:xfrm rot="34802542">
            <a:off x="1231900" y="2741613"/>
            <a:ext cx="457200" cy="487362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</a:path>
              <a:path w="21600" h="21600" stroke="0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>
              <a:ea typeface="+mn-ea"/>
              <a:cs typeface="+mn-cs"/>
            </a:endParaRPr>
          </a:p>
        </p:txBody>
      </p:sp>
      <p:sp>
        <p:nvSpPr>
          <p:cNvPr id="122904" name="Text Box 24"/>
          <p:cNvSpPr txBox="1">
            <a:spLocks noChangeArrowheads="1"/>
          </p:cNvSpPr>
          <p:nvPr/>
        </p:nvSpPr>
        <p:spPr bwMode="auto">
          <a:xfrm>
            <a:off x="1703388" y="3692525"/>
            <a:ext cx="19367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fr-FR" sz="180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Incident angle</a:t>
            </a:r>
          </a:p>
          <a:p>
            <a:pPr>
              <a:defRPr/>
            </a:pPr>
            <a:r>
              <a:rPr lang="fr-FR" sz="180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Position of vertex</a:t>
            </a:r>
          </a:p>
          <a:p>
            <a:pPr>
              <a:defRPr/>
            </a:pPr>
            <a:r>
              <a:rPr lang="fr-FR" sz="180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Velocity</a:t>
            </a:r>
          </a:p>
        </p:txBody>
      </p:sp>
      <p:sp>
        <p:nvSpPr>
          <p:cNvPr id="122905" name="Text Box 25"/>
          <p:cNvSpPr txBox="1">
            <a:spLocks noChangeArrowheads="1"/>
          </p:cNvSpPr>
          <p:nvPr/>
        </p:nvSpPr>
        <p:spPr bwMode="auto">
          <a:xfrm>
            <a:off x="865188" y="2659063"/>
            <a:ext cx="466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l-GR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θ</a:t>
            </a:r>
            <a:r>
              <a:rPr lang="fr-FR" baseline="-2500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0</a:t>
            </a:r>
            <a:endParaRPr lang="el-GR" baseline="-25000" smtClean="0">
              <a:solidFill>
                <a:srgbClr val="FF0000"/>
              </a:solidFill>
              <a:effectLst>
                <a:outerShdw blurRad="38100" dist="38100" dir="2700000" algn="tl">
                  <a:srgbClr val="DDDDDD"/>
                </a:outerShdw>
              </a:effectLst>
              <a:cs typeface="Arial" charset="0"/>
            </a:endParaRPr>
          </a:p>
        </p:txBody>
      </p:sp>
      <p:sp>
        <p:nvSpPr>
          <p:cNvPr id="122907" name="Text Box 27"/>
          <p:cNvSpPr txBox="1">
            <a:spLocks noChangeArrowheads="1"/>
          </p:cNvSpPr>
          <p:nvPr/>
        </p:nvSpPr>
        <p:spPr bwMode="auto">
          <a:xfrm>
            <a:off x="3670300" y="2641600"/>
            <a:ext cx="7969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fr-FR" sz="180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(x</a:t>
            </a:r>
            <a:r>
              <a:rPr lang="fr-FR" sz="1800" baseline="-2500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0</a:t>
            </a:r>
            <a:r>
              <a:rPr lang="fr-FR" sz="180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,y</a:t>
            </a:r>
            <a:r>
              <a:rPr lang="fr-FR" sz="1800" baseline="-2500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0</a:t>
            </a:r>
            <a:r>
              <a:rPr lang="fr-FR" sz="180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)</a:t>
            </a:r>
          </a:p>
        </p:txBody>
      </p:sp>
      <p:sp>
        <p:nvSpPr>
          <p:cNvPr id="122908" name="Text Box 28"/>
          <p:cNvSpPr txBox="1">
            <a:spLocks noChangeArrowheads="1"/>
          </p:cNvSpPr>
          <p:nvPr/>
        </p:nvSpPr>
        <p:spPr bwMode="auto">
          <a:xfrm>
            <a:off x="2065338" y="2352675"/>
            <a:ext cx="4492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fr-FR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v</a:t>
            </a:r>
            <a:r>
              <a:rPr lang="fr-FR" baseline="-2500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0</a:t>
            </a:r>
          </a:p>
        </p:txBody>
      </p:sp>
      <p:sp>
        <p:nvSpPr>
          <p:cNvPr id="122914" name="Line 34"/>
          <p:cNvSpPr>
            <a:spLocks noChangeShapeType="1"/>
          </p:cNvSpPr>
          <p:nvPr/>
        </p:nvSpPr>
        <p:spPr bwMode="auto">
          <a:xfrm flipV="1">
            <a:off x="1381125" y="3309938"/>
            <a:ext cx="32924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GB">
              <a:ea typeface="+mn-ea"/>
              <a:cs typeface="+mn-cs"/>
            </a:endParaRPr>
          </a:p>
        </p:txBody>
      </p:sp>
      <p:sp>
        <p:nvSpPr>
          <p:cNvPr id="122915" name="Text Box 35"/>
          <p:cNvSpPr txBox="1">
            <a:spLocks noChangeArrowheads="1"/>
          </p:cNvSpPr>
          <p:nvPr/>
        </p:nvSpPr>
        <p:spPr bwMode="auto">
          <a:xfrm>
            <a:off x="1936750" y="3282950"/>
            <a:ext cx="1517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80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perfect beam</a:t>
            </a:r>
          </a:p>
        </p:txBody>
      </p:sp>
      <p:grpSp>
        <p:nvGrpSpPr>
          <p:cNvPr id="3" name="Group 37"/>
          <p:cNvGrpSpPr>
            <a:grpSpLocks/>
          </p:cNvGrpSpPr>
          <p:nvPr/>
        </p:nvGrpSpPr>
        <p:grpSpPr bwMode="auto">
          <a:xfrm>
            <a:off x="3870325" y="2395538"/>
            <a:ext cx="2159000" cy="2303462"/>
            <a:chOff x="2336" y="1344"/>
            <a:chExt cx="1360" cy="1451"/>
          </a:xfrm>
        </p:grpSpPr>
        <p:sp>
          <p:nvSpPr>
            <p:cNvPr id="122918" name="Line 38"/>
            <p:cNvSpPr>
              <a:spLocks noChangeShapeType="1"/>
            </p:cNvSpPr>
            <p:nvPr/>
          </p:nvSpPr>
          <p:spPr bwMode="auto">
            <a:xfrm flipV="1">
              <a:off x="2835" y="1344"/>
              <a:ext cx="861" cy="589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prstDash val="sysDot"/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GB">
                <a:ea typeface="+mn-ea"/>
                <a:cs typeface="+mn-cs"/>
              </a:endParaRPr>
            </a:p>
          </p:txBody>
        </p:sp>
        <p:sp>
          <p:nvSpPr>
            <p:cNvPr id="122919" name="Line 39"/>
            <p:cNvSpPr>
              <a:spLocks noChangeShapeType="1"/>
            </p:cNvSpPr>
            <p:nvPr/>
          </p:nvSpPr>
          <p:spPr bwMode="auto">
            <a:xfrm>
              <a:off x="2835" y="1933"/>
              <a:ext cx="861" cy="862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prstDash val="sysDot"/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GB">
                <a:ea typeface="+mn-ea"/>
                <a:cs typeface="+mn-cs"/>
              </a:endParaRPr>
            </a:p>
          </p:txBody>
        </p:sp>
        <p:sp>
          <p:nvSpPr>
            <p:cNvPr id="122920" name="Line 40"/>
            <p:cNvSpPr>
              <a:spLocks noChangeShapeType="1"/>
            </p:cNvSpPr>
            <p:nvPr/>
          </p:nvSpPr>
          <p:spPr bwMode="auto">
            <a:xfrm flipH="1" flipV="1">
              <a:off x="2608" y="1389"/>
              <a:ext cx="227" cy="544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prstDash val="sysDot"/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GB">
                <a:ea typeface="+mn-ea"/>
                <a:cs typeface="+mn-cs"/>
              </a:endParaRPr>
            </a:p>
          </p:txBody>
        </p:sp>
        <p:sp>
          <p:nvSpPr>
            <p:cNvPr id="122921" name="Line 41"/>
            <p:cNvSpPr>
              <a:spLocks noChangeShapeType="1"/>
            </p:cNvSpPr>
            <p:nvPr/>
          </p:nvSpPr>
          <p:spPr bwMode="auto">
            <a:xfrm flipH="1">
              <a:off x="2336" y="1933"/>
              <a:ext cx="499" cy="454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prstDash val="sysDot"/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GB">
                <a:ea typeface="+mn-ea"/>
                <a:cs typeface="+mn-cs"/>
              </a:endParaRPr>
            </a:p>
          </p:txBody>
        </p:sp>
      </p:grpSp>
      <p:sp>
        <p:nvSpPr>
          <p:cNvPr id="122922" name="Arc 42"/>
          <p:cNvSpPr>
            <a:spLocks/>
          </p:cNvSpPr>
          <p:nvPr/>
        </p:nvSpPr>
        <p:spPr bwMode="auto">
          <a:xfrm rot="4369446">
            <a:off x="5441156" y="3290095"/>
            <a:ext cx="568325" cy="823912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</a:path>
              <a:path w="21600" h="21600" stroke="0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008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>
              <a:ea typeface="+mn-ea"/>
              <a:cs typeface="+mn-cs"/>
            </a:endParaRPr>
          </a:p>
        </p:txBody>
      </p:sp>
      <p:sp>
        <p:nvSpPr>
          <p:cNvPr id="122923" name="Text Box 43"/>
          <p:cNvSpPr txBox="1">
            <a:spLocks noChangeArrowheads="1"/>
          </p:cNvSpPr>
          <p:nvPr/>
        </p:nvSpPr>
        <p:spPr bwMode="auto">
          <a:xfrm>
            <a:off x="5456238" y="3430588"/>
            <a:ext cx="466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l-GR" smtClean="0">
                <a:solidFill>
                  <a:srgbClr val="008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θ</a:t>
            </a:r>
            <a:r>
              <a:rPr lang="fr-FR" baseline="-25000" smtClean="0">
                <a:solidFill>
                  <a:srgbClr val="008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1</a:t>
            </a:r>
            <a:endParaRPr lang="el-GR" baseline="-25000" smtClean="0">
              <a:solidFill>
                <a:srgbClr val="008000"/>
              </a:solidFill>
              <a:effectLst>
                <a:outerShdw blurRad="38100" dist="38100" dir="2700000" algn="tl">
                  <a:srgbClr val="DDDDDD"/>
                </a:outerShdw>
              </a:effectLst>
              <a:cs typeface="Arial" charset="0"/>
            </a:endParaRPr>
          </a:p>
        </p:txBody>
      </p:sp>
      <p:sp>
        <p:nvSpPr>
          <p:cNvPr id="122924" name="Text Box 44"/>
          <p:cNvSpPr txBox="1">
            <a:spLocks noChangeArrowheads="1"/>
          </p:cNvSpPr>
          <p:nvPr/>
        </p:nvSpPr>
        <p:spPr bwMode="auto">
          <a:xfrm>
            <a:off x="6080125" y="2095500"/>
            <a:ext cx="2608263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60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With a perfect beam</a:t>
            </a:r>
          </a:p>
          <a:p>
            <a:pPr>
              <a:defRPr/>
            </a:pPr>
            <a:r>
              <a:rPr lang="en-US" sz="1600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 track only the outgoing 	particles</a:t>
            </a:r>
            <a:endParaRPr lang="en-US" sz="1600" smtClean="0"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122926" name="Text Box 46"/>
          <p:cNvSpPr txBox="1">
            <a:spLocks noChangeArrowheads="1"/>
          </p:cNvSpPr>
          <p:nvPr/>
        </p:nvSpPr>
        <p:spPr bwMode="auto">
          <a:xfrm>
            <a:off x="962025" y="5776913"/>
            <a:ext cx="6559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Need a transmission detector, with position and time measurement on an event by event basis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5" grpId="0" animBg="1"/>
      <p:bldP spid="122888" grpId="0"/>
      <p:bldP spid="122892" grpId="0"/>
      <p:bldP spid="122900" grpId="0"/>
      <p:bldP spid="122902" grpId="0"/>
      <p:bldP spid="122904" grpId="0"/>
      <p:bldP spid="122905" grpId="0"/>
      <p:bldP spid="122907" grpId="0"/>
      <p:bldP spid="122908" grpId="0"/>
      <p:bldP spid="122915" grpId="0"/>
      <p:bldP spid="122923" grpId="0"/>
      <p:bldP spid="12292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1409" y="0"/>
            <a:ext cx="5525952" cy="634974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>
              <a:defRPr/>
            </a:pPr>
            <a:r>
              <a:rPr lang="fr-FR" sz="3200" dirty="0" smtClean="0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Micro Channel Plates</a:t>
            </a:r>
            <a:endParaRPr lang="fr-FR" sz="3200" dirty="0">
              <a:solidFill>
                <a:srgbClr val="00009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9115" y="713495"/>
            <a:ext cx="5080000" cy="2120900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2161360" y="2807255"/>
            <a:ext cx="2121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90"/>
                </a:solidFill>
              </a:rPr>
              <a:t>0.4-3mm thickness</a:t>
            </a:r>
            <a:endParaRPr lang="en-GB" dirty="0">
              <a:solidFill>
                <a:srgbClr val="000090"/>
              </a:solidFill>
            </a:endParaRPr>
          </a:p>
        </p:txBody>
      </p:sp>
      <p:cxnSp>
        <p:nvCxnSpPr>
          <p:cNvPr id="6" name="Connecteur droit avec flèche 5"/>
          <p:cNvCxnSpPr/>
          <p:nvPr/>
        </p:nvCxnSpPr>
        <p:spPr bwMode="auto">
          <a:xfrm>
            <a:off x="2517873" y="2818394"/>
            <a:ext cx="467923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7" name="ZoneTexte 6"/>
          <p:cNvSpPr txBox="1"/>
          <p:nvPr/>
        </p:nvSpPr>
        <p:spPr>
          <a:xfrm>
            <a:off x="3988488" y="779794"/>
            <a:ext cx="13644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rgbClr val="000090"/>
                </a:solidFill>
              </a:rPr>
              <a:t>ϕ</a:t>
            </a:r>
            <a:r>
              <a:rPr lang="en-GB" dirty="0" smtClean="0">
                <a:solidFill>
                  <a:srgbClr val="000090"/>
                </a:solidFill>
              </a:rPr>
              <a:t>=10-40µm</a:t>
            </a:r>
            <a:endParaRPr lang="en-GB" dirty="0">
              <a:solidFill>
                <a:srgbClr val="000090"/>
              </a:solidFill>
            </a:endParaRPr>
          </a:p>
        </p:txBody>
      </p:sp>
      <p:cxnSp>
        <p:nvCxnSpPr>
          <p:cNvPr id="8" name="Connecteur droit avec flèche 7"/>
          <p:cNvCxnSpPr/>
          <p:nvPr/>
        </p:nvCxnSpPr>
        <p:spPr bwMode="auto">
          <a:xfrm>
            <a:off x="1812413" y="1110431"/>
            <a:ext cx="3575" cy="165226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10" name="ZoneTexte 9"/>
          <p:cNvSpPr txBox="1"/>
          <p:nvPr/>
        </p:nvSpPr>
        <p:spPr>
          <a:xfrm>
            <a:off x="854286" y="1656288"/>
            <a:ext cx="883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90"/>
                </a:solidFill>
              </a:rPr>
              <a:t>&lt;10cm</a:t>
            </a:r>
            <a:endParaRPr lang="en-GB" dirty="0">
              <a:solidFill>
                <a:srgbClr val="000090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170977" y="3233748"/>
            <a:ext cx="63921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Borosilicate MCP developments </a:t>
            </a:r>
            <a:r>
              <a:rPr lang="en-GB" sz="2000" b="1" dirty="0">
                <a:solidFill>
                  <a:srgbClr val="FF6600"/>
                </a:solidFill>
              </a:rPr>
              <a:t>20x20cm</a:t>
            </a:r>
            <a:r>
              <a:rPr lang="en-GB" sz="2000" b="1" baseline="30000" dirty="0">
                <a:solidFill>
                  <a:srgbClr val="FF6600"/>
                </a:solidFill>
              </a:rPr>
              <a:t>2</a:t>
            </a:r>
            <a:r>
              <a:rPr lang="en-GB" sz="2000" b="1" dirty="0">
                <a:solidFill>
                  <a:srgbClr val="FF6600"/>
                </a:solidFill>
              </a:rPr>
              <a:t> !</a:t>
            </a:r>
            <a:r>
              <a:rPr lang="en-GB" sz="2000" b="1" dirty="0" smtClean="0"/>
              <a:t> </a:t>
            </a:r>
          </a:p>
          <a:p>
            <a:r>
              <a:rPr lang="en-GB" sz="1600" dirty="0" smtClean="0"/>
              <a:t>- Superposition of resistive and photo-emissive (Al</a:t>
            </a:r>
            <a:r>
              <a:rPr lang="en-GB" sz="1600" baseline="-25000" dirty="0" smtClean="0"/>
              <a:t>2</a:t>
            </a:r>
            <a:r>
              <a:rPr lang="en-GB" sz="1600" dirty="0" smtClean="0"/>
              <a:t>O</a:t>
            </a:r>
            <a:r>
              <a:rPr lang="en-GB" sz="1600" baseline="-25000" dirty="0" smtClean="0"/>
              <a:t>3</a:t>
            </a:r>
            <a:r>
              <a:rPr lang="en-GB" sz="1600" dirty="0" smtClean="0"/>
              <a:t>) atomic layers</a:t>
            </a:r>
          </a:p>
        </p:txBody>
      </p:sp>
      <p:grpSp>
        <p:nvGrpSpPr>
          <p:cNvPr id="26" name="Grouper 25"/>
          <p:cNvGrpSpPr/>
          <p:nvPr/>
        </p:nvGrpSpPr>
        <p:grpSpPr>
          <a:xfrm>
            <a:off x="3080775" y="4118107"/>
            <a:ext cx="2673146" cy="2543248"/>
            <a:chOff x="3080775" y="4118107"/>
            <a:chExt cx="2673146" cy="2543248"/>
          </a:xfrm>
        </p:grpSpPr>
        <p:pic>
          <p:nvPicPr>
            <p:cNvPr id="12" name="Image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80775" y="4118107"/>
              <a:ext cx="2673146" cy="2543248"/>
            </a:xfrm>
            <a:prstGeom prst="rect">
              <a:avLst/>
            </a:prstGeom>
          </p:spPr>
        </p:pic>
        <p:sp>
          <p:nvSpPr>
            <p:cNvPr id="13" name="ZoneTexte 12"/>
            <p:cNvSpPr txBox="1"/>
            <p:nvPr/>
          </p:nvSpPr>
          <p:spPr>
            <a:xfrm>
              <a:off x="3916516" y="5284838"/>
              <a:ext cx="96868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single MCP</a:t>
              </a:r>
              <a:endParaRPr lang="en-GB" sz="1200" dirty="0"/>
            </a:p>
          </p:txBody>
        </p:sp>
        <p:sp>
          <p:nvSpPr>
            <p:cNvPr id="14" name="ZoneTexte 13"/>
            <p:cNvSpPr txBox="1"/>
            <p:nvPr/>
          </p:nvSpPr>
          <p:spPr>
            <a:xfrm>
              <a:off x="3814917" y="4347497"/>
              <a:ext cx="99438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paired MCP</a:t>
              </a:r>
              <a:endParaRPr lang="en-GB" sz="1200" dirty="0"/>
            </a:p>
          </p:txBody>
        </p:sp>
      </p:grpSp>
      <p:sp>
        <p:nvSpPr>
          <p:cNvPr id="15" name="ZoneTexte 14"/>
          <p:cNvSpPr txBox="1"/>
          <p:nvPr/>
        </p:nvSpPr>
        <p:spPr>
          <a:xfrm>
            <a:off x="179175" y="3785421"/>
            <a:ext cx="33748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- Similar gain as standard MCP</a:t>
            </a:r>
            <a:endParaRPr lang="en-GB" dirty="0"/>
          </a:p>
        </p:txBody>
      </p:sp>
      <p:grpSp>
        <p:nvGrpSpPr>
          <p:cNvPr id="27" name="Grouper 26"/>
          <p:cNvGrpSpPr/>
          <p:nvPr/>
        </p:nvGrpSpPr>
        <p:grpSpPr>
          <a:xfrm>
            <a:off x="5787865" y="4178710"/>
            <a:ext cx="2536780" cy="2212257"/>
            <a:chOff x="5894381" y="4244259"/>
            <a:chExt cx="2442210" cy="2104922"/>
          </a:xfrm>
        </p:grpSpPr>
        <p:pic>
          <p:nvPicPr>
            <p:cNvPr id="16" name="Image 1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894381" y="4244259"/>
              <a:ext cx="2442210" cy="2104922"/>
            </a:xfrm>
            <a:prstGeom prst="rect">
              <a:avLst/>
            </a:prstGeom>
          </p:spPr>
        </p:pic>
        <p:cxnSp>
          <p:nvCxnSpPr>
            <p:cNvPr id="17" name="Connecteur droit avec flèche 16"/>
            <p:cNvCxnSpPr/>
            <p:nvPr/>
          </p:nvCxnSpPr>
          <p:spPr bwMode="auto">
            <a:xfrm flipV="1">
              <a:off x="6709692" y="5743677"/>
              <a:ext cx="222049" cy="473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sp>
          <p:nvSpPr>
            <p:cNvPr id="19" name="ZoneTexte 18"/>
            <p:cNvSpPr txBox="1"/>
            <p:nvPr/>
          </p:nvSpPr>
          <p:spPr>
            <a:xfrm>
              <a:off x="6595805" y="5710903"/>
              <a:ext cx="47413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solidFill>
                    <a:schemeClr val="bg1"/>
                  </a:solidFill>
                </a:rPr>
                <a:t>2ns</a:t>
              </a:r>
              <a:endParaRPr lang="en-GB" sz="14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ZoneTexte 19"/>
          <p:cNvSpPr txBox="1"/>
          <p:nvPr/>
        </p:nvSpPr>
        <p:spPr>
          <a:xfrm>
            <a:off x="179175" y="4113983"/>
            <a:ext cx="1557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- Fast signals</a:t>
            </a:r>
            <a:endParaRPr lang="en-GB" dirty="0"/>
          </a:p>
        </p:txBody>
      </p:sp>
      <p:sp>
        <p:nvSpPr>
          <p:cNvPr id="23" name="ZoneTexte 22"/>
          <p:cNvSpPr txBox="1"/>
          <p:nvPr/>
        </p:nvSpPr>
        <p:spPr>
          <a:xfrm>
            <a:off x="565356" y="5768259"/>
            <a:ext cx="26166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/>
              <a:t>O.H.W. </a:t>
            </a:r>
            <a:r>
              <a:rPr lang="en-GB" i="1" dirty="0" err="1"/>
              <a:t>S</a:t>
            </a:r>
            <a:r>
              <a:rPr lang="en-GB" i="1" dirty="0" err="1" smtClean="0"/>
              <a:t>iegmund</a:t>
            </a:r>
            <a:r>
              <a:rPr lang="en-GB" i="1" dirty="0" smtClean="0"/>
              <a:t> &amp; al.</a:t>
            </a:r>
          </a:p>
          <a:p>
            <a:r>
              <a:rPr lang="en-GB" i="1" dirty="0" smtClean="0"/>
              <a:t>NIMA 639 (2011) 165</a:t>
            </a:r>
            <a:endParaRPr lang="en-GB" i="1" dirty="0"/>
          </a:p>
        </p:txBody>
      </p:sp>
      <p:pic>
        <p:nvPicPr>
          <p:cNvPr id="24" name="Image 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61356" y="2437920"/>
            <a:ext cx="1665338" cy="1699411"/>
          </a:xfrm>
          <a:prstGeom prst="rect">
            <a:avLst/>
          </a:prstGeom>
        </p:spPr>
      </p:pic>
      <p:sp>
        <p:nvSpPr>
          <p:cNvPr id="25" name="ZoneTexte 24"/>
          <p:cNvSpPr txBox="1"/>
          <p:nvPr/>
        </p:nvSpPr>
        <p:spPr>
          <a:xfrm>
            <a:off x="179175" y="4442545"/>
            <a:ext cx="26844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- Poor uniformity (±10%)</a:t>
            </a:r>
            <a:endParaRPr lang="en-GB" dirty="0"/>
          </a:p>
        </p:txBody>
      </p:sp>
      <p:sp>
        <p:nvSpPr>
          <p:cNvPr id="28" name="Rectangle 27"/>
          <p:cNvSpPr/>
          <p:nvPr/>
        </p:nvSpPr>
        <p:spPr>
          <a:xfrm rot="20513016">
            <a:off x="621630" y="3952353"/>
            <a:ext cx="7684901" cy="1754327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x-none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Micro Channel plates</a:t>
            </a:r>
          </a:p>
          <a:p>
            <a:pPr algn="ctr"/>
            <a:r>
              <a:rPr lang="x-none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by</a:t>
            </a:r>
          </a:p>
          <a:p>
            <a:pPr algn="ctr"/>
            <a:r>
              <a:rPr lang="x-none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Michael Pfeiffer</a:t>
            </a:r>
          </a:p>
        </p:txBody>
      </p:sp>
    </p:spTree>
    <p:extLst>
      <p:ext uri="{BB962C8B-B14F-4D97-AF65-F5344CB8AC3E}">
        <p14:creationId xmlns:p14="http://schemas.microsoft.com/office/powerpoint/2010/main" xmlns="" val="3575359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5" grpId="0"/>
      <p:bldP spid="20" grpId="0"/>
      <p:bldP spid="23" grpId="0"/>
      <p:bldP spid="25" grpId="0"/>
      <p:bldP spid="2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1409" y="0"/>
            <a:ext cx="5525952" cy="634974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>
              <a:defRPr/>
            </a:pPr>
            <a:r>
              <a:rPr lang="fr-FR" sz="3200" dirty="0" err="1" smtClean="0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Low</a:t>
            </a:r>
            <a:r>
              <a:rPr lang="fr-FR" sz="3200" dirty="0" smtClean="0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 Pressure </a:t>
            </a:r>
            <a:r>
              <a:rPr lang="fr-FR" sz="3200" dirty="0" err="1" smtClean="0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Gas</a:t>
            </a:r>
            <a:r>
              <a:rPr lang="fr-FR" sz="3200" dirty="0" smtClean="0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 Detector</a:t>
            </a:r>
            <a:endParaRPr lang="fr-FR" sz="3200" dirty="0">
              <a:solidFill>
                <a:srgbClr val="00009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charset="0"/>
            </a:endParaRPr>
          </a:p>
        </p:txBody>
      </p:sp>
      <p:sp>
        <p:nvSpPr>
          <p:cNvPr id="29698" name="Text Box 3"/>
          <p:cNvSpPr txBox="1">
            <a:spLocks noChangeArrowheads="1"/>
          </p:cNvSpPr>
          <p:nvPr/>
        </p:nvSpPr>
        <p:spPr bwMode="auto">
          <a:xfrm>
            <a:off x="655638" y="5589588"/>
            <a:ext cx="42449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fr-FR">
                <a:effectLst/>
              </a:rPr>
              <a:t>Focal plane size : 10 x 40 cm</a:t>
            </a:r>
            <a:r>
              <a:rPr lang="fr-FR" baseline="30000">
                <a:effectLst/>
              </a:rPr>
              <a:t>2</a:t>
            </a:r>
          </a:p>
        </p:txBody>
      </p:sp>
      <p:pic>
        <p:nvPicPr>
          <p:cNvPr id="29699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6563" y="1009650"/>
            <a:ext cx="7783512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2821" name="Text Box 5"/>
          <p:cNvSpPr txBox="1">
            <a:spLocks noChangeArrowheads="1"/>
          </p:cNvSpPr>
          <p:nvPr/>
        </p:nvSpPr>
        <p:spPr bwMode="auto">
          <a:xfrm>
            <a:off x="161925" y="6257925"/>
            <a:ext cx="40290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600" i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A. Drouart &amp; al, NIM A579, ( 2007</a:t>
            </a:r>
            <a:r>
              <a:rPr lang="en-US" sz="16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) p</a:t>
            </a:r>
            <a:r>
              <a:rPr lang="en-US" sz="1600" i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1090</a:t>
            </a:r>
            <a:r>
              <a:rPr lang="en-US" sz="16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</a:p>
        </p:txBody>
      </p:sp>
      <p:sp>
        <p:nvSpPr>
          <p:cNvPr id="6" name="Rectangle 5"/>
          <p:cNvSpPr/>
          <p:nvPr/>
        </p:nvSpPr>
        <p:spPr>
          <a:xfrm rot="20513016">
            <a:off x="621630" y="4044687"/>
            <a:ext cx="7684901" cy="156966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x-none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LOW Pressure Gas detectors</a:t>
            </a:r>
          </a:p>
          <a:p>
            <a:pPr algn="ctr"/>
            <a:r>
              <a:rPr lang="x-none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by</a:t>
            </a:r>
          </a:p>
          <a:p>
            <a:pPr algn="ctr"/>
            <a:r>
              <a:rPr lang="x-none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Julien Pancin</a:t>
            </a:r>
            <a:endParaRPr lang="x-none" sz="32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41" name="Text Box 5"/>
          <p:cNvSpPr txBox="1">
            <a:spLocks noChangeArrowheads="1"/>
          </p:cNvSpPr>
          <p:nvPr/>
        </p:nvSpPr>
        <p:spPr bwMode="auto">
          <a:xfrm>
            <a:off x="279400" y="839788"/>
            <a:ext cx="8161209" cy="5139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32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Wingdings" charset="0"/>
                <a:sym typeface="Wingdings" charset="0"/>
              </a:rPr>
              <a:t> </a:t>
            </a:r>
            <a:endParaRPr lang="en-US" sz="3200" dirty="0" smtClean="0">
              <a:effectLst>
                <a:outerShdw blurRad="38100" dist="38100" dir="2700000" algn="tl">
                  <a:srgbClr val="DDDDDD"/>
                </a:outerShdw>
              </a:effectLst>
              <a:sym typeface="Wingdings" charset="0"/>
            </a:endParaRPr>
          </a:p>
          <a:p>
            <a:pPr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- Detector as thin as it can be ( down to 20µg/cm</a:t>
            </a:r>
            <a:r>
              <a:rPr lang="en-US" baseline="30000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2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)</a:t>
            </a:r>
          </a:p>
          <a:p>
            <a:pPr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- Fast signal  good time resolution </a:t>
            </a:r>
            <a:r>
              <a:rPr lang="en-US" dirty="0" err="1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σ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 &lt; 100ps</a:t>
            </a:r>
          </a:p>
          <a:p>
            <a:pPr>
              <a:defRPr/>
            </a:pPr>
            <a:endParaRPr lang="en-US" dirty="0" smtClean="0">
              <a:effectLst>
                <a:outerShdw blurRad="38100" dist="38100" dir="2700000" algn="tl">
                  <a:srgbClr val="DDDDDD"/>
                </a:outerShdw>
              </a:effectLst>
              <a:sym typeface="Wingdings" charset="0"/>
            </a:endParaRPr>
          </a:p>
          <a:p>
            <a:pPr>
              <a:defRPr/>
            </a:pP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Wingdings" charset="0"/>
                <a:sym typeface="Wingdings" charset="0"/>
              </a:rPr>
              <a:t> </a:t>
            </a:r>
          </a:p>
          <a:p>
            <a:pPr marL="342900" indent="-342900">
              <a:buFontTx/>
              <a:buChar char="-"/>
              <a:defRPr/>
            </a:pP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P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oor sensitivity to high energy, light ions</a:t>
            </a:r>
          </a:p>
          <a:p>
            <a:pPr marL="342900" indent="-342900">
              <a:buFontTx/>
              <a:buChar char="-"/>
              <a:defRPr/>
            </a:pP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M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oderate position resolution σ~600µm</a:t>
            </a:r>
          </a:p>
          <a:p>
            <a:pPr marL="342900" indent="-342900">
              <a:buFontTx/>
              <a:buChar char="-"/>
              <a:defRPr/>
            </a:pP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R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equire high electric field and/or magnetic field</a:t>
            </a:r>
          </a:p>
          <a:p>
            <a:pPr>
              <a:defRPr/>
            </a:pPr>
            <a:endParaRPr lang="en-US" dirty="0" smtClean="0">
              <a:effectLst>
                <a:outerShdw blurRad="38100" dist="38100" dir="2700000" algn="tl">
                  <a:srgbClr val="DDDDDD"/>
                </a:outerShdw>
              </a:effectLst>
              <a:sym typeface="Wingdings" charset="0"/>
            </a:endParaRPr>
          </a:p>
          <a:p>
            <a:pPr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Characteristics depend on the secondary electron detector</a:t>
            </a:r>
          </a:p>
          <a:p>
            <a:pPr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	- gas detector : large size</a:t>
            </a:r>
          </a:p>
          <a:p>
            <a:pPr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	- micro channel plate : high counting rate</a:t>
            </a:r>
          </a:p>
          <a:p>
            <a:pPr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	- scintillating plastic : easy to use</a:t>
            </a:r>
          </a:p>
        </p:txBody>
      </p:sp>
      <p:sp>
        <p:nvSpPr>
          <p:cNvPr id="116742" name="Text Box 6"/>
          <p:cNvSpPr txBox="1">
            <a:spLocks noChangeArrowheads="1"/>
          </p:cNvSpPr>
          <p:nvPr/>
        </p:nvSpPr>
        <p:spPr bwMode="auto">
          <a:xfrm>
            <a:off x="0" y="93663"/>
            <a:ext cx="66913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2800" dirty="0" smtClean="0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Virtues &amp; Flaws of Emissive foil detectors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5" name="Text Box 5"/>
          <p:cNvSpPr txBox="1">
            <a:spLocks noChangeArrowheads="1"/>
          </p:cNvSpPr>
          <p:nvPr/>
        </p:nvSpPr>
        <p:spPr bwMode="auto">
          <a:xfrm>
            <a:off x="228600" y="713253"/>
            <a:ext cx="7753244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28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Beam tracking requires </a:t>
            </a:r>
          </a:p>
          <a:p>
            <a:pPr>
              <a:defRPr/>
            </a:pPr>
            <a:endParaRPr lang="en-US" sz="2800" dirty="0" smtClean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pPr>
              <a:defRPr/>
            </a:pPr>
            <a:r>
              <a:rPr lang="en-US" sz="2800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 </a:t>
            </a:r>
            <a:r>
              <a:rPr lang="en-US" sz="28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low thickness not to perturb the incoming ion</a:t>
            </a:r>
          </a:p>
          <a:p>
            <a:pPr>
              <a:defRPr/>
            </a:pPr>
            <a:r>
              <a:rPr lang="en-US" sz="2800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 </a:t>
            </a:r>
            <a:r>
              <a:rPr lang="en-US" sz="28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good position and time resolution</a:t>
            </a:r>
          </a:p>
          <a:p>
            <a:pPr>
              <a:defRPr/>
            </a:pPr>
            <a:r>
              <a:rPr lang="en-US" sz="2800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 </a:t>
            </a:r>
            <a:r>
              <a:rPr lang="en-US" sz="28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cope with high flux of particles</a:t>
            </a:r>
          </a:p>
        </p:txBody>
      </p:sp>
      <p:graphicFrame>
        <p:nvGraphicFramePr>
          <p:cNvPr id="153755" name="Group 155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xmlns="" val="772646057"/>
              </p:ext>
            </p:extLst>
          </p:nvPr>
        </p:nvGraphicFramePr>
        <p:xfrm>
          <a:off x="1028700" y="3632200"/>
          <a:ext cx="6558341" cy="2551112"/>
        </p:xfrm>
        <a:graphic>
          <a:graphicData uri="http://schemas.openxmlformats.org/drawingml/2006/table">
            <a:tbl>
              <a:tblPr/>
              <a:tblGrid>
                <a:gridCol w="1824038"/>
                <a:gridCol w="1160462"/>
                <a:gridCol w="1016000"/>
                <a:gridCol w="1120648"/>
                <a:gridCol w="1437193"/>
              </a:tblGrid>
              <a:tr h="762095">
                <a:tc>
                  <a:txBody>
                    <a:bodyPr/>
                    <a:lstStyle/>
                    <a:p>
                      <a:pPr marL="22860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Technique</a:t>
                      </a:r>
                    </a:p>
                  </a:txBody>
                  <a:tcPr marL="0" marR="0"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9050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Regime</a:t>
                      </a:r>
                    </a:p>
                    <a:p>
                      <a:pPr marL="19050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MeV/u</a:t>
                      </a:r>
                    </a:p>
                  </a:txBody>
                  <a:tcPr marL="0" marR="0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9050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σ</a:t>
                      </a:r>
                      <a:r>
                        <a:rPr kumimoji="0" lang="fr-FR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(time)</a:t>
                      </a:r>
                    </a:p>
                    <a:p>
                      <a:pPr marL="19050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ps</a:t>
                      </a:r>
                      <a:endParaRPr kumimoji="0" lang="el-GR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0" marR="0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9050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σ</a:t>
                      </a:r>
                      <a:r>
                        <a:rPr kumimoji="0" lang="fr-FR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(pos.)</a:t>
                      </a:r>
                    </a:p>
                    <a:p>
                      <a:pPr marL="19050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µm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9050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Max rate</a:t>
                      </a:r>
                    </a:p>
                    <a:p>
                      <a:pPr marL="19050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Hz</a:t>
                      </a:r>
                    </a:p>
                  </a:txBody>
                  <a:tcPr marL="0" marR="0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0150">
                <a:tc>
                  <a:txBody>
                    <a:bodyPr/>
                    <a:lstStyle/>
                    <a:p>
                      <a:pPr marL="17780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Diamonds</a:t>
                      </a:r>
                    </a:p>
                  </a:txBody>
                  <a:tcPr marL="0" marR="0"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9050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500</a:t>
                      </a:r>
                    </a:p>
                  </a:txBody>
                  <a:tcPr marL="0" marR="0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9050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30</a:t>
                      </a:r>
                      <a:endParaRPr kumimoji="0" lang="el-GR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0" marR="0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350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10 </a:t>
                      </a: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(strip)</a:t>
                      </a:r>
                    </a:p>
                  </a:txBody>
                  <a:tcPr marL="0" marR="0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9050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10</a:t>
                      </a:r>
                      <a:r>
                        <a:rPr kumimoji="0" lang="en-US" sz="20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7</a:t>
                      </a:r>
                    </a:p>
                  </a:txBody>
                  <a:tcPr marL="0" marR="0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289">
                <a:tc>
                  <a:txBody>
                    <a:bodyPr/>
                    <a:lstStyle/>
                    <a:p>
                      <a:pPr marL="19050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Atm. pressure</a:t>
                      </a:r>
                    </a:p>
                  </a:txBody>
                  <a:tcPr marL="0" marR="0"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9050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500</a:t>
                      </a:r>
                    </a:p>
                  </a:txBody>
                  <a:tcPr marL="0" marR="0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9050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700</a:t>
                      </a:r>
                      <a:endParaRPr kumimoji="0" lang="el-GR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0" marR="0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9050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&lt;100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0" marR="0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9050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10</a:t>
                      </a:r>
                      <a:r>
                        <a:rPr kumimoji="0" lang="en-US" sz="20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8</a:t>
                      </a:r>
                    </a:p>
                  </a:txBody>
                  <a:tcPr marL="0" marR="0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289">
                <a:tc>
                  <a:txBody>
                    <a:bodyPr/>
                    <a:lstStyle/>
                    <a:p>
                      <a:pPr marL="19050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Low pressure</a:t>
                      </a:r>
                    </a:p>
                  </a:txBody>
                  <a:tcPr marL="0" marR="0"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9050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50</a:t>
                      </a:r>
                    </a:p>
                  </a:txBody>
                  <a:tcPr marL="0" marR="0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9050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500</a:t>
                      </a:r>
                      <a:endParaRPr kumimoji="0" lang="el-GR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0" marR="0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9050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150</a:t>
                      </a:r>
                    </a:p>
                  </a:txBody>
                  <a:tcPr marL="0" marR="0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9050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10</a:t>
                      </a:r>
                      <a:r>
                        <a:rPr kumimoji="0" lang="en-US" sz="20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5</a:t>
                      </a:r>
                    </a:p>
                  </a:txBody>
                  <a:tcPr marL="0" marR="0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289">
                <a:tc>
                  <a:txBody>
                    <a:bodyPr/>
                    <a:lstStyle/>
                    <a:p>
                      <a:pPr marL="19050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Emissive foils</a:t>
                      </a:r>
                    </a:p>
                  </a:txBody>
                  <a:tcPr marL="0" marR="0"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9050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5</a:t>
                      </a:r>
                    </a:p>
                  </a:txBody>
                  <a:tcPr marL="0" marR="0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9050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100</a:t>
                      </a:r>
                      <a:endParaRPr kumimoji="0" lang="el-GR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0" marR="0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9050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500</a:t>
                      </a:r>
                    </a:p>
                  </a:txBody>
                  <a:tcPr marL="0" marR="0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9050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6-7</a:t>
                      </a:r>
                      <a:endParaRPr kumimoji="0" lang="en-US" sz="2000" b="0" i="0" u="none" strike="noStrike" cap="none" normalizeH="0" baseline="30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0" marR="0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196049" y="34002"/>
            <a:ext cx="295488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3600" b="1" dirty="0" smtClean="0">
                <a:solidFill>
                  <a:srgbClr val="00009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Conclusions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4"/>
          <p:cNvSpPr>
            <a:spLocks noChangeArrowheads="1" noChangeShapeType="1" noTextEdit="1"/>
          </p:cNvSpPr>
          <p:nvPr/>
        </p:nvSpPr>
        <p:spPr bwMode="auto">
          <a:xfrm>
            <a:off x="903288" y="1723095"/>
            <a:ext cx="7026275" cy="235360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en-GB" sz="3600" kern="1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Impact"/>
                <a:ea typeface="Impact"/>
                <a:cs typeface="Impact"/>
              </a:rPr>
              <a:t>Thank you</a:t>
            </a:r>
          </a:p>
          <a:p>
            <a:pPr algn="ctr">
              <a:defRPr/>
            </a:pPr>
            <a:r>
              <a:rPr lang="en-GB" sz="3600" kern="1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Impact"/>
                <a:ea typeface="Impact"/>
                <a:cs typeface="Impact"/>
              </a:rPr>
              <a:t>for your</a:t>
            </a:r>
          </a:p>
          <a:p>
            <a:pPr algn="ctr">
              <a:defRPr/>
            </a:pPr>
            <a:r>
              <a:rPr lang="en-GB" sz="3600" kern="1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Impact"/>
                <a:ea typeface="Impact"/>
                <a:cs typeface="Impact"/>
              </a:rPr>
              <a:t>Attention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2008177" y="4710047"/>
            <a:ext cx="449353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charset="0"/>
              <a:buChar char="è"/>
            </a:pPr>
            <a:r>
              <a:rPr lang="en-GB" sz="3200" dirty="0" smtClean="0"/>
              <a:t>Enjoy the next  talks !</a:t>
            </a:r>
          </a:p>
        </p:txBody>
      </p:sp>
    </p:spTree>
    <p:extLst>
      <p:ext uri="{BB962C8B-B14F-4D97-AF65-F5344CB8AC3E}">
        <p14:creationId xmlns:p14="http://schemas.microsoft.com/office/powerpoint/2010/main" xmlns="" val="168411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3" name="Text Box 5"/>
          <p:cNvSpPr txBox="1">
            <a:spLocks noChangeArrowheads="1"/>
          </p:cNvSpPr>
          <p:nvPr/>
        </p:nvSpPr>
        <p:spPr bwMode="auto">
          <a:xfrm>
            <a:off x="395288" y="852488"/>
            <a:ext cx="4821237" cy="177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2000" b="1" smtClean="0">
                <a:solidFill>
                  <a:srgbClr val="FFB31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Energy loss : Bethe-Bloch formula</a:t>
            </a:r>
            <a:endParaRPr lang="en-US" sz="2000" smtClean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pPr>
              <a:defRPr/>
            </a:pPr>
            <a:r>
              <a:rPr lang="en-US" sz="180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dE/dx = k </a:t>
            </a:r>
            <a:r>
              <a:rPr lang="fr-FR" sz="1200" smtClean="0"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x</a:t>
            </a:r>
            <a:r>
              <a:rPr lang="en-US" sz="1800" smtClean="0">
                <a:effectLst>
                  <a:outerShdw blurRad="38100" dist="38100" dir="2700000" algn="tl">
                    <a:srgbClr val="DDDDDD"/>
                  </a:outerShdw>
                </a:effectLst>
                <a:ea typeface="Arial" charset="0"/>
                <a:cs typeface="Arial" charset="0"/>
              </a:rPr>
              <a:t> (</a:t>
            </a:r>
            <a:r>
              <a:rPr lang="el-GR" sz="1800" smtClean="0"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ρ</a:t>
            </a:r>
            <a:r>
              <a:rPr lang="fr-FR" sz="1800" smtClean="0"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Z/A) </a:t>
            </a:r>
            <a:r>
              <a:rPr lang="fr-FR" sz="1200" smtClean="0">
                <a:effectLst>
                  <a:outerShdw blurRad="38100" dist="38100" dir="2700000" algn="tl">
                    <a:srgbClr val="DDDDDD"/>
                  </a:outerShdw>
                </a:effectLst>
                <a:ea typeface="Arial" charset="0"/>
                <a:cs typeface="Arial" charset="0"/>
              </a:rPr>
              <a:t>x</a:t>
            </a:r>
            <a:r>
              <a:rPr lang="fr-FR" sz="1800" smtClean="0"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 (z/</a:t>
            </a:r>
            <a:r>
              <a:rPr lang="el-GR" sz="1800" smtClean="0">
                <a:effectLst>
                  <a:outerShdw blurRad="38100" dist="38100" dir="2700000" algn="tl">
                    <a:srgbClr val="DDDDDD"/>
                  </a:outerShdw>
                </a:effectLst>
                <a:ea typeface="Arial" charset="0"/>
                <a:cs typeface="Arial" charset="0"/>
              </a:rPr>
              <a:t>β</a:t>
            </a:r>
            <a:r>
              <a:rPr lang="fr-FR" sz="1800" smtClean="0">
                <a:effectLst>
                  <a:outerShdw blurRad="38100" dist="38100" dir="2700000" algn="tl">
                    <a:srgbClr val="DDDDDD"/>
                  </a:outerShdw>
                </a:effectLst>
                <a:ea typeface="Arial" charset="0"/>
                <a:cs typeface="Arial" charset="0"/>
              </a:rPr>
              <a:t>)</a:t>
            </a:r>
            <a:r>
              <a:rPr lang="fr-FR" sz="1800" baseline="30000" smtClean="0">
                <a:effectLst>
                  <a:outerShdw blurRad="38100" dist="38100" dir="2700000" algn="tl">
                    <a:srgbClr val="DDDDDD"/>
                  </a:outerShdw>
                </a:effectLst>
                <a:ea typeface="Arial" charset="0"/>
                <a:cs typeface="Arial" charset="0"/>
              </a:rPr>
              <a:t>2 </a:t>
            </a:r>
            <a:r>
              <a:rPr lang="fr-FR" sz="1200" smtClean="0">
                <a:effectLst>
                  <a:outerShdw blurRad="38100" dist="38100" dir="2700000" algn="tl">
                    <a:srgbClr val="DDDDDD"/>
                  </a:outerShdw>
                </a:effectLst>
                <a:ea typeface="Arial" charset="0"/>
                <a:cs typeface="Arial" charset="0"/>
              </a:rPr>
              <a:t>x</a:t>
            </a:r>
            <a:r>
              <a:rPr lang="fr-FR" sz="1800" smtClean="0">
                <a:effectLst>
                  <a:outerShdw blurRad="38100" dist="38100" dir="2700000" algn="tl">
                    <a:srgbClr val="DDDDDD"/>
                  </a:outerShdw>
                </a:effectLst>
                <a:ea typeface="Arial" charset="0"/>
                <a:cs typeface="Arial" charset="0"/>
              </a:rPr>
              <a:t> (correction factors)</a:t>
            </a:r>
          </a:p>
          <a:p>
            <a:pPr>
              <a:defRPr/>
            </a:pPr>
            <a:endParaRPr lang="fr-FR" sz="1800" smtClean="0">
              <a:effectLst>
                <a:outerShdw blurRad="38100" dist="38100" dir="2700000" algn="tl">
                  <a:srgbClr val="DDDDDD"/>
                </a:outerShdw>
              </a:effectLst>
              <a:ea typeface="Arial" charset="0"/>
              <a:cs typeface="Arial" charset="0"/>
            </a:endParaRPr>
          </a:p>
          <a:p>
            <a:pPr>
              <a:defRPr/>
            </a:pPr>
            <a:endParaRPr lang="fr-FR" sz="1800" smtClean="0">
              <a:effectLst>
                <a:outerShdw blurRad="38100" dist="38100" dir="2700000" algn="tl">
                  <a:srgbClr val="DDDDDD"/>
                </a:outerShdw>
              </a:effectLst>
              <a:ea typeface="Arial" charset="0"/>
              <a:cs typeface="Arial" charset="0"/>
            </a:endParaRPr>
          </a:p>
          <a:p>
            <a:pPr>
              <a:defRPr/>
            </a:pPr>
            <a:r>
              <a:rPr lang="fr-FR" sz="1800" smtClean="0">
                <a:effectLst>
                  <a:outerShdw blurRad="38100" dist="38100" dir="2700000" algn="tl">
                    <a:srgbClr val="DDDDDD"/>
                  </a:outerShdw>
                </a:effectLst>
                <a:ea typeface="Arial" charset="0"/>
                <a:cs typeface="Arial" charset="0"/>
                <a:sym typeface="Wingdings" charset="0"/>
              </a:rPr>
              <a:t> fairly known…</a:t>
            </a:r>
            <a:endParaRPr lang="fr-FR" sz="1800" smtClean="0">
              <a:effectLst>
                <a:outerShdw blurRad="38100" dist="38100" dir="2700000" algn="tl">
                  <a:srgbClr val="DDDDDD"/>
                </a:outerShdw>
              </a:effectLst>
              <a:ea typeface="Arial" charset="0"/>
              <a:cs typeface="Arial" charset="0"/>
            </a:endParaRPr>
          </a:p>
          <a:p>
            <a:pPr>
              <a:defRPr/>
            </a:pPr>
            <a:endParaRPr lang="fr-FR" sz="1800" smtClean="0">
              <a:effectLst>
                <a:outerShdw blurRad="38100" dist="38100" dir="2700000" algn="tl">
                  <a:srgbClr val="DDDDDD"/>
                </a:outerShdw>
              </a:effectLst>
              <a:ea typeface="Arial" charset="0"/>
              <a:cs typeface="Arial" charset="0"/>
            </a:endParaRPr>
          </a:p>
        </p:txBody>
      </p:sp>
      <p:sp>
        <p:nvSpPr>
          <p:cNvPr id="150532" name="Text Box 4"/>
          <p:cNvSpPr txBox="1">
            <a:spLocks noChangeArrowheads="1"/>
          </p:cNvSpPr>
          <p:nvPr/>
        </p:nvSpPr>
        <p:spPr bwMode="auto">
          <a:xfrm>
            <a:off x="76200" y="85725"/>
            <a:ext cx="54483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2800" dirty="0" smtClean="0">
                <a:solidFill>
                  <a:srgbClr val="262699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Losses &amp; Straggling : estimations</a:t>
            </a:r>
          </a:p>
        </p:txBody>
      </p:sp>
      <p:cxnSp>
        <p:nvCxnSpPr>
          <p:cNvPr id="10243" name="AutoShape 7"/>
          <p:cNvCxnSpPr>
            <a:cxnSpLocks noChangeShapeType="1"/>
            <a:stCxn id="150537" idx="2"/>
            <a:endCxn id="150536" idx="1"/>
          </p:cNvCxnSpPr>
          <p:nvPr/>
        </p:nvCxnSpPr>
        <p:spPr bwMode="auto">
          <a:xfrm rot="16200000" flipH="1">
            <a:off x="2801938" y="1485900"/>
            <a:ext cx="192087" cy="322263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50536" name="Text Box 8"/>
          <p:cNvSpPr txBox="1">
            <a:spLocks noChangeArrowheads="1"/>
          </p:cNvSpPr>
          <p:nvPr/>
        </p:nvSpPr>
        <p:spPr bwMode="auto">
          <a:xfrm>
            <a:off x="3059113" y="1574800"/>
            <a:ext cx="33226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60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Projectile charge state and velocity</a:t>
            </a:r>
          </a:p>
        </p:txBody>
      </p:sp>
      <p:sp>
        <p:nvSpPr>
          <p:cNvPr id="150537" name="Rectangle 9"/>
          <p:cNvSpPr>
            <a:spLocks noChangeArrowheads="1"/>
          </p:cNvSpPr>
          <p:nvPr/>
        </p:nvSpPr>
        <p:spPr bwMode="auto">
          <a:xfrm>
            <a:off x="2484438" y="1479550"/>
            <a:ext cx="503237" cy="7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>
              <a:ea typeface="+mn-ea"/>
              <a:cs typeface="+mn-cs"/>
            </a:endParaRPr>
          </a:p>
        </p:txBody>
      </p:sp>
      <p:cxnSp>
        <p:nvCxnSpPr>
          <p:cNvPr id="10246" name="AutoShape 10"/>
          <p:cNvCxnSpPr>
            <a:cxnSpLocks noChangeShapeType="1"/>
            <a:stCxn id="150540" idx="2"/>
            <a:endCxn id="150539" idx="1"/>
          </p:cNvCxnSpPr>
          <p:nvPr/>
        </p:nvCxnSpPr>
        <p:spPr bwMode="auto">
          <a:xfrm rot="16200000" flipH="1">
            <a:off x="2117725" y="1376363"/>
            <a:ext cx="481013" cy="827087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50539" name="Text Box 11"/>
          <p:cNvSpPr txBox="1">
            <a:spLocks noChangeArrowheads="1"/>
          </p:cNvSpPr>
          <p:nvPr/>
        </p:nvSpPr>
        <p:spPr bwMode="auto">
          <a:xfrm>
            <a:off x="2771775" y="1862138"/>
            <a:ext cx="22844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60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Material charge density</a:t>
            </a:r>
          </a:p>
        </p:txBody>
      </p:sp>
      <p:sp>
        <p:nvSpPr>
          <p:cNvPr id="150540" name="Rectangle 12"/>
          <p:cNvSpPr>
            <a:spLocks noChangeArrowheads="1"/>
          </p:cNvSpPr>
          <p:nvPr/>
        </p:nvSpPr>
        <p:spPr bwMode="auto">
          <a:xfrm>
            <a:off x="1692275" y="1477963"/>
            <a:ext cx="503238" cy="7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>
              <a:ea typeface="+mn-ea"/>
              <a:cs typeface="+mn-cs"/>
            </a:endParaRPr>
          </a:p>
        </p:txBody>
      </p:sp>
      <p:cxnSp>
        <p:nvCxnSpPr>
          <p:cNvPr id="150541" name="AutoShape 13"/>
          <p:cNvCxnSpPr>
            <a:cxnSpLocks noChangeShapeType="1"/>
            <a:endCxn id="150542" idx="1"/>
          </p:cNvCxnSpPr>
          <p:nvPr/>
        </p:nvCxnSpPr>
        <p:spPr bwMode="auto">
          <a:xfrm rot="16200000" flipH="1">
            <a:off x="5466557" y="4037806"/>
            <a:ext cx="184150" cy="322263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50542" name="Text Box 14"/>
          <p:cNvSpPr txBox="1">
            <a:spLocks noChangeArrowheads="1"/>
          </p:cNvSpPr>
          <p:nvPr/>
        </p:nvSpPr>
        <p:spPr bwMode="auto">
          <a:xfrm>
            <a:off x="5719763" y="4122738"/>
            <a:ext cx="34242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60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Projectile charge, mass and velocity</a:t>
            </a:r>
          </a:p>
        </p:txBody>
      </p:sp>
      <p:cxnSp>
        <p:nvCxnSpPr>
          <p:cNvPr id="150543" name="AutoShape 15"/>
          <p:cNvCxnSpPr>
            <a:cxnSpLocks noChangeShapeType="1"/>
            <a:stCxn id="150545" idx="2"/>
            <a:endCxn id="150544" idx="1"/>
          </p:cNvCxnSpPr>
          <p:nvPr/>
        </p:nvCxnSpPr>
        <p:spPr bwMode="auto">
          <a:xfrm rot="16200000" flipH="1">
            <a:off x="4526757" y="3961606"/>
            <a:ext cx="552450" cy="827087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50544" name="Text Box 16"/>
          <p:cNvSpPr txBox="1">
            <a:spLocks noChangeArrowheads="1"/>
          </p:cNvSpPr>
          <p:nvPr/>
        </p:nvSpPr>
        <p:spPr bwMode="auto">
          <a:xfrm>
            <a:off x="5216525" y="4483100"/>
            <a:ext cx="23082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60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Material atomic number</a:t>
            </a:r>
          </a:p>
        </p:txBody>
      </p:sp>
      <p:sp>
        <p:nvSpPr>
          <p:cNvPr id="150545" name="Rectangle 17"/>
          <p:cNvSpPr>
            <a:spLocks noChangeArrowheads="1"/>
          </p:cNvSpPr>
          <p:nvPr/>
        </p:nvSpPr>
        <p:spPr bwMode="auto">
          <a:xfrm>
            <a:off x="4137025" y="4027488"/>
            <a:ext cx="503238" cy="7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>
              <a:ea typeface="+mn-ea"/>
              <a:cs typeface="+mn-cs"/>
            </a:endParaRPr>
          </a:p>
        </p:txBody>
      </p:sp>
      <p:sp>
        <p:nvSpPr>
          <p:cNvPr id="150547" name="Rectangle 19"/>
          <p:cNvSpPr>
            <a:spLocks noChangeArrowheads="1"/>
          </p:cNvSpPr>
          <p:nvPr/>
        </p:nvSpPr>
        <p:spPr bwMode="auto">
          <a:xfrm>
            <a:off x="469900" y="4948238"/>
            <a:ext cx="7950200" cy="152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fr-FR" sz="2000" b="1">
                <a:solidFill>
                  <a:srgbClr val="FF99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Charge exchange</a:t>
            </a:r>
          </a:p>
          <a:p>
            <a:pPr>
              <a:defRPr/>
            </a:pPr>
            <a:r>
              <a:rPr lang="fr-FR">
                <a:effectLst>
                  <a:outerShdw blurRad="38100" dist="38100" dir="2700000" algn="tl">
                    <a:srgbClr val="DDDDDD"/>
                  </a:outerShdw>
                </a:effectLst>
              </a:rPr>
              <a:t>Also very empirical…</a:t>
            </a:r>
          </a:p>
          <a:p>
            <a:pPr>
              <a:defRPr/>
            </a:pPr>
            <a:r>
              <a:rPr lang="fr-FR" sz="1400">
                <a:effectLst>
                  <a:outerShdw blurRad="38100" dist="38100" dir="2700000" algn="tl">
                    <a:srgbClr val="DDDDDD"/>
                  </a:outerShdw>
                </a:effectLst>
              </a:rPr>
              <a:t>	</a:t>
            </a:r>
            <a:r>
              <a:rPr lang="el-GR" sz="1400">
                <a:effectLst>
                  <a:outerShdw blurRad="38100" dist="38100" dir="2700000" algn="tl">
                    <a:srgbClr val="DDDDDD"/>
                  </a:outerShdw>
                </a:effectLst>
              </a:rPr>
              <a:t>V.S. Nikolaev et I.S. Dimitrev  Phy Let 28A (1968) 277</a:t>
            </a:r>
          </a:p>
          <a:p>
            <a:pPr>
              <a:defRPr/>
            </a:pPr>
            <a:r>
              <a:rPr lang="fr-FR" sz="1400">
                <a:effectLst>
                  <a:outerShdw blurRad="38100" dist="38100" dir="2700000" algn="tl">
                    <a:srgbClr val="DDDDDD"/>
                  </a:outerShdw>
                </a:effectLst>
              </a:rPr>
              <a:t>	</a:t>
            </a:r>
            <a:r>
              <a:rPr lang="el-GR" sz="1400">
                <a:effectLst>
                  <a:outerShdw blurRad="38100" dist="38100" dir="2700000" algn="tl">
                    <a:srgbClr val="DDDDDD"/>
                  </a:outerShdw>
                </a:effectLst>
              </a:rPr>
              <a:t>K. Shima</a:t>
            </a:r>
            <a:r>
              <a:rPr lang="fr-FR" sz="1400">
                <a:effectLst>
                  <a:outerShdw blurRad="38100" dist="38100" dir="2700000" algn="tl">
                    <a:srgbClr val="DDDDDD"/>
                  </a:outerShdw>
                </a:effectLst>
              </a:rPr>
              <a:t> &amp; al., </a:t>
            </a:r>
            <a:r>
              <a:rPr lang="el-GR" sz="1400">
                <a:effectLst>
                  <a:outerShdw blurRad="38100" dist="38100" dir="2700000" algn="tl">
                    <a:srgbClr val="DDDDDD"/>
                  </a:outerShdw>
                </a:effectLst>
              </a:rPr>
              <a:t>At Data and Nuc Data</a:t>
            </a:r>
            <a:r>
              <a:rPr lang="fr-FR" sz="1400"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el-GR" sz="1400">
                <a:effectLst>
                  <a:outerShdw blurRad="38100" dist="38100" dir="2700000" algn="tl">
                    <a:srgbClr val="DDDDDD"/>
                  </a:outerShdw>
                </a:effectLst>
              </a:rPr>
              <a:t>Tables 34 (1986)357 et 51 &amp; (1992) 173</a:t>
            </a:r>
          </a:p>
          <a:p>
            <a:pPr>
              <a:defRPr/>
            </a:pPr>
            <a:r>
              <a:rPr lang="fr-FR" sz="1400">
                <a:effectLst>
                  <a:outerShdw blurRad="38100" dist="38100" dir="2700000" algn="tl">
                    <a:srgbClr val="DDDDDD"/>
                  </a:outerShdw>
                </a:effectLst>
              </a:rPr>
              <a:t>	</a:t>
            </a:r>
            <a:r>
              <a:rPr lang="el-GR" sz="1400">
                <a:effectLst>
                  <a:outerShdw blurRad="38100" dist="38100" dir="2700000" algn="tl">
                    <a:srgbClr val="DDDDDD"/>
                  </a:outerShdw>
                </a:effectLst>
              </a:rPr>
              <a:t>K. Shima, N. Kuno, M. Yamanouchi  Phys Rev A 40 (1989)</a:t>
            </a:r>
          </a:p>
          <a:p>
            <a:pPr>
              <a:defRPr/>
            </a:pPr>
            <a:r>
              <a:rPr lang="fr-FR" sz="1400">
                <a:effectLst>
                  <a:outerShdw blurRad="38100" dist="38100" dir="2700000" algn="tl">
                    <a:srgbClr val="DDDDDD"/>
                  </a:outerShdw>
                </a:effectLst>
              </a:rPr>
              <a:t>	</a:t>
            </a:r>
            <a:r>
              <a:rPr lang="el-GR" sz="1400">
                <a:effectLst>
                  <a:outerShdw blurRad="38100" dist="38100" dir="2700000" algn="tl">
                    <a:srgbClr val="DDDDDD"/>
                  </a:outerShdw>
                </a:effectLst>
              </a:rPr>
              <a:t>R.N. Sagaiadak, A.V. Yeremin  NIM B93 (1994) 103</a:t>
            </a:r>
          </a:p>
        </p:txBody>
      </p:sp>
      <p:sp>
        <p:nvSpPr>
          <p:cNvPr id="150549" name="Rectangle 21"/>
          <p:cNvSpPr>
            <a:spLocks noChangeArrowheads="1"/>
          </p:cNvSpPr>
          <p:nvPr/>
        </p:nvSpPr>
        <p:spPr bwMode="auto">
          <a:xfrm>
            <a:off x="495300" y="2606675"/>
            <a:ext cx="8509000" cy="231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fr-FR" sz="2000" b="1">
                <a:solidFill>
                  <a:srgbClr val="FFB31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Stragglings</a:t>
            </a:r>
          </a:p>
          <a:p>
            <a:pPr>
              <a:defRPr/>
            </a:pPr>
            <a:r>
              <a:rPr lang="fr-FR" i="1">
                <a:effectLst>
                  <a:outerShdw blurRad="38100" dist="38100" dir="2700000" algn="tl">
                    <a:srgbClr val="DDDDDD"/>
                  </a:outerShdw>
                </a:effectLst>
              </a:rPr>
              <a:t>Empirical formulae</a:t>
            </a:r>
          </a:p>
          <a:p>
            <a:pPr>
              <a:defRPr/>
            </a:pPr>
            <a:r>
              <a:rPr lang="fr-FR">
                <a:effectLst>
                  <a:outerShdw blurRad="38100" dist="38100" dir="2700000" algn="tl">
                    <a:srgbClr val="DDDDDD"/>
                  </a:outerShdw>
                </a:effectLst>
              </a:rPr>
              <a:t>	Energy: D. Guillemaud-Mueller &amp; al, IEEE 33 (1986)343</a:t>
            </a:r>
          </a:p>
          <a:p>
            <a:pPr>
              <a:defRPr/>
            </a:pPr>
            <a:r>
              <a:rPr lang="fr-FR">
                <a:effectLst>
                  <a:outerShdw blurRad="38100" dist="38100" dir="2700000" algn="tl">
                    <a:srgbClr val="DDDDDD"/>
                  </a:outerShdw>
                </a:effectLst>
              </a:rPr>
              <a:t>	Angle: R. Anne &amp; al., NIM B 34 (1998) 295</a:t>
            </a:r>
          </a:p>
          <a:p>
            <a:pPr>
              <a:defRPr/>
            </a:pPr>
            <a:r>
              <a:rPr lang="fr-FR">
                <a:effectLst>
                  <a:outerShdw blurRad="38100" dist="38100" dir="2700000" algn="tl">
                    <a:srgbClr val="DDDDDD"/>
                  </a:outerShdw>
                </a:effectLst>
              </a:rPr>
              <a:t>		&lt;</a:t>
            </a:r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</a:t>
            </a:r>
            <a:r>
              <a:rPr lang="el-GR"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θ</a:t>
            </a:r>
            <a:r>
              <a:rPr lang="fr-FR" baseline="30000"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2</a:t>
            </a:r>
            <a:r>
              <a:rPr lang="fr-FR"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&gt; = 0.250Z</a:t>
            </a:r>
            <a:r>
              <a:rPr lang="en-US" sz="1200"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fr-FR" sz="1200">
                <a:effectLst>
                  <a:outerShdw blurRad="38100" dist="38100" dir="2700000" algn="tl">
                    <a:srgbClr val="DDDDDD"/>
                  </a:outerShdw>
                </a:effectLst>
              </a:rPr>
              <a:t>x</a:t>
            </a:r>
            <a:r>
              <a:rPr lang="en-US" sz="1200"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fr-FR"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(Z+1)</a:t>
            </a:r>
            <a:r>
              <a:rPr lang="en-US" sz="1200"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fr-FR" sz="1200">
                <a:effectLst>
                  <a:outerShdw blurRad="38100" dist="38100" dir="2700000" algn="tl">
                    <a:srgbClr val="DDDDDD"/>
                  </a:outerShdw>
                </a:effectLst>
              </a:rPr>
              <a:t>x</a:t>
            </a:r>
            <a:r>
              <a:rPr lang="en-US" sz="1200"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fr-FR"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(z/A)</a:t>
            </a:r>
            <a:r>
              <a:rPr lang="fr-FR" baseline="30000"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2</a:t>
            </a:r>
            <a:r>
              <a:rPr lang="fr-FR"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/</a:t>
            </a:r>
            <a:r>
              <a:rPr lang="el-GR">
                <a:effectLst>
                  <a:outerShdw blurRad="38100" dist="38100" dir="2700000" algn="tl">
                    <a:srgbClr val="DDDDDD"/>
                  </a:outerShdw>
                </a:effectLst>
              </a:rPr>
              <a:t>β</a:t>
            </a:r>
            <a:r>
              <a:rPr lang="fr-FR" baseline="30000">
                <a:effectLst>
                  <a:outerShdw blurRad="38100" dist="38100" dir="2700000" algn="tl">
                    <a:srgbClr val="DDDDDD"/>
                  </a:outerShdw>
                </a:effectLst>
              </a:rPr>
              <a:t>4  </a:t>
            </a:r>
            <a:r>
              <a:rPr lang="fr-FR">
                <a:effectLst>
                  <a:outerShdw blurRad="38100" dist="38100" dir="2700000" algn="tl">
                    <a:srgbClr val="DDDDDD"/>
                  </a:outerShdw>
                </a:effectLst>
              </a:rPr>
              <a:t>[T. Joy, NIM 106 (1973) 237]</a:t>
            </a:r>
            <a:endParaRPr lang="fr-FR" baseline="3000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pPr>
              <a:defRPr/>
            </a:pPr>
            <a:endParaRPr lang="fr-FR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pPr>
              <a:defRPr/>
            </a:pPr>
            <a:r>
              <a:rPr lang="fr-FR" i="1">
                <a:effectLst>
                  <a:outerShdw blurRad="38100" dist="38100" dir="2700000" algn="tl">
                    <a:srgbClr val="DDDDDD"/>
                  </a:outerShdw>
                </a:effectLst>
              </a:rPr>
              <a:t>Monte Carlo Code </a:t>
            </a:r>
          </a:p>
          <a:p>
            <a:pPr>
              <a:defRPr/>
            </a:pPr>
            <a:r>
              <a:rPr lang="fr-FR">
                <a:effectLst>
                  <a:outerShdw blurRad="38100" dist="38100" dir="2700000" algn="tl">
                    <a:srgbClr val="DDDDDD"/>
                  </a:outerShdw>
                </a:effectLst>
              </a:rPr>
              <a:t>	SRIM (Ziegler &amp; al.)</a:t>
            </a:r>
            <a:endParaRPr lang="el-GR"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0542" grpId="0"/>
      <p:bldP spid="150544" grpId="0"/>
      <p:bldP spid="150545" grpId="0" animBg="1"/>
      <p:bldP spid="150547" grpId="0"/>
      <p:bldP spid="15054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2" name="Text Box 4"/>
          <p:cNvSpPr txBox="1">
            <a:spLocks noChangeArrowheads="1"/>
          </p:cNvSpPr>
          <p:nvPr/>
        </p:nvSpPr>
        <p:spPr bwMode="auto">
          <a:xfrm>
            <a:off x="111125" y="119063"/>
            <a:ext cx="699332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dirty="0" smtClean="0">
                <a:solidFill>
                  <a:srgbClr val="262699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Current developments : Larger Area Single crystal</a:t>
            </a:r>
          </a:p>
        </p:txBody>
      </p:sp>
      <p:grpSp>
        <p:nvGrpSpPr>
          <p:cNvPr id="14338" name="Group 6"/>
          <p:cNvGrpSpPr>
            <a:grpSpLocks/>
          </p:cNvGrpSpPr>
          <p:nvPr/>
        </p:nvGrpSpPr>
        <p:grpSpPr bwMode="auto">
          <a:xfrm>
            <a:off x="3581400" y="914400"/>
            <a:ext cx="5459413" cy="4724400"/>
            <a:chOff x="2112" y="720"/>
            <a:chExt cx="2719" cy="2976"/>
          </a:xfrm>
        </p:grpSpPr>
        <p:pic>
          <p:nvPicPr>
            <p:cNvPr id="14344" name="Picture 7" descr="88_6x_lo_0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12" y="761"/>
              <a:ext cx="1824" cy="1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45" name="Picture 8" descr="88_6x_lu_0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24" y="2070"/>
              <a:ext cx="1824" cy="1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46" name="Picture 9" descr="88_6x_ro_0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7" y="720"/>
              <a:ext cx="1824" cy="1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47" name="Picture 10" descr="88_6x_ru_0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84" y="2193"/>
              <a:ext cx="1824" cy="1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71019" name="Line 11"/>
          <p:cNvSpPr>
            <a:spLocks noChangeShapeType="1"/>
          </p:cNvSpPr>
          <p:nvPr/>
        </p:nvSpPr>
        <p:spPr bwMode="auto">
          <a:xfrm>
            <a:off x="4038600" y="6096000"/>
            <a:ext cx="411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GB">
              <a:ea typeface="+mn-ea"/>
              <a:cs typeface="+mn-cs"/>
            </a:endParaRPr>
          </a:p>
        </p:txBody>
      </p:sp>
      <p:sp>
        <p:nvSpPr>
          <p:cNvPr id="14340" name="Text Box 12"/>
          <p:cNvSpPr txBox="1">
            <a:spLocks noChangeArrowheads="1"/>
          </p:cNvSpPr>
          <p:nvPr/>
        </p:nvSpPr>
        <p:spPr bwMode="auto">
          <a:xfrm>
            <a:off x="5819775" y="5729288"/>
            <a:ext cx="11144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2000" b="1">
                <a:effectLst/>
                <a:latin typeface="Times New Roman" charset="0"/>
                <a:cs typeface="Times New Roman" charset="0"/>
              </a:rPr>
              <a:t>25.4 mm</a:t>
            </a:r>
          </a:p>
        </p:txBody>
      </p:sp>
      <p:sp>
        <p:nvSpPr>
          <p:cNvPr id="14341" name="Text Box 13"/>
          <p:cNvSpPr txBox="1">
            <a:spLocks noChangeArrowheads="1"/>
          </p:cNvSpPr>
          <p:nvPr/>
        </p:nvSpPr>
        <p:spPr bwMode="auto">
          <a:xfrm>
            <a:off x="244475" y="990600"/>
            <a:ext cx="3003550" cy="283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2000" b="1" dirty="0">
                <a:effectLst/>
                <a:latin typeface="Times New Roman" charset="0"/>
                <a:cs typeface="Times New Roman" charset="0"/>
              </a:rPr>
              <a:t>4 prototypes produced</a:t>
            </a:r>
          </a:p>
          <a:p>
            <a:pPr algn="ctr" eaLnBrk="1" hangingPunct="1"/>
            <a:r>
              <a:rPr lang="en-US" sz="2000" b="1" dirty="0">
                <a:effectLst/>
                <a:latin typeface="Times New Roman" charset="0"/>
                <a:cs typeface="Times New Roman" charset="0"/>
              </a:rPr>
              <a:t>2 operational</a:t>
            </a:r>
          </a:p>
          <a:p>
            <a:pPr algn="ctr" eaLnBrk="1" hangingPunct="1"/>
            <a:r>
              <a:rPr lang="en-US" sz="2000" b="1" dirty="0">
                <a:effectLst/>
                <a:latin typeface="Times New Roman" charset="0"/>
                <a:cs typeface="Times New Roman" charset="0"/>
              </a:rPr>
              <a:t>lithography under control</a:t>
            </a:r>
          </a:p>
          <a:p>
            <a:pPr algn="ctr" eaLnBrk="1" hangingPunct="1"/>
            <a:endParaRPr lang="en-US" sz="2000" b="1" dirty="0">
              <a:effectLst/>
              <a:latin typeface="Times New Roman" charset="0"/>
              <a:cs typeface="Times New Roman" charset="0"/>
            </a:endParaRPr>
          </a:p>
          <a:p>
            <a:pPr algn="ctr" eaLnBrk="1" hangingPunct="1"/>
            <a:r>
              <a:rPr lang="en-US" sz="2000" b="1" dirty="0" err="1">
                <a:effectLst/>
                <a:latin typeface="Times New Roman" charset="0"/>
                <a:cs typeface="Times New Roman" charset="0"/>
              </a:rPr>
              <a:t>Frontside</a:t>
            </a:r>
            <a:r>
              <a:rPr lang="en-US" sz="2000" b="1" dirty="0">
                <a:effectLst/>
                <a:latin typeface="Times New Roman" charset="0"/>
                <a:cs typeface="Times New Roman" charset="0"/>
              </a:rPr>
              <a:t>:</a:t>
            </a:r>
          </a:p>
          <a:p>
            <a:pPr algn="ctr" eaLnBrk="1" hangingPunct="1"/>
            <a:r>
              <a:rPr lang="en-US" sz="2000" b="1" dirty="0">
                <a:effectLst/>
                <a:latin typeface="Times New Roman" charset="0"/>
                <a:cs typeface="Times New Roman" charset="0"/>
              </a:rPr>
              <a:t>128 strips </a:t>
            </a:r>
          </a:p>
          <a:p>
            <a:pPr algn="ctr" eaLnBrk="1" hangingPunct="1"/>
            <a:r>
              <a:rPr lang="en-US" sz="2000" b="1" dirty="0">
                <a:effectLst/>
                <a:latin typeface="Times New Roman" charset="0"/>
                <a:cs typeface="Times New Roman" charset="0"/>
              </a:rPr>
              <a:t>170 </a:t>
            </a:r>
            <a:r>
              <a:rPr lang="en-US" sz="2000" b="1" dirty="0">
                <a:effectLst/>
                <a:latin typeface="Symbol" charset="0"/>
                <a:cs typeface="Times New Roman" charset="0"/>
              </a:rPr>
              <a:t>m</a:t>
            </a:r>
            <a:r>
              <a:rPr lang="en-US" sz="2000" b="1" dirty="0">
                <a:effectLst/>
                <a:latin typeface="Times New Roman" charset="0"/>
                <a:cs typeface="Times New Roman" charset="0"/>
              </a:rPr>
              <a:t>m wide 20 </a:t>
            </a:r>
            <a:r>
              <a:rPr lang="en-US" sz="2000" b="1" dirty="0">
                <a:effectLst/>
                <a:latin typeface="Symbol" charset="0"/>
                <a:cs typeface="Times New Roman" charset="0"/>
              </a:rPr>
              <a:t>m</a:t>
            </a:r>
            <a:r>
              <a:rPr lang="en-US" sz="2000" b="1" dirty="0">
                <a:effectLst/>
                <a:latin typeface="Times New Roman" charset="0"/>
                <a:cs typeface="Times New Roman" charset="0"/>
              </a:rPr>
              <a:t>m gap</a:t>
            </a:r>
          </a:p>
          <a:p>
            <a:pPr algn="ctr" eaLnBrk="1" hangingPunct="1"/>
            <a:r>
              <a:rPr lang="en-US" sz="2000" b="1" dirty="0">
                <a:effectLst/>
                <a:latin typeface="Times New Roman" charset="0"/>
                <a:cs typeface="Times New Roman" charset="0"/>
              </a:rPr>
              <a:t>Backside:</a:t>
            </a:r>
          </a:p>
          <a:p>
            <a:pPr algn="ctr" eaLnBrk="1" hangingPunct="1"/>
            <a:r>
              <a:rPr lang="en-US" sz="2000" b="1" dirty="0">
                <a:effectLst/>
                <a:latin typeface="Times New Roman" charset="0"/>
                <a:cs typeface="Times New Roman" charset="0"/>
              </a:rPr>
              <a:t>16 strips</a:t>
            </a:r>
          </a:p>
        </p:txBody>
      </p:sp>
      <p:pic>
        <p:nvPicPr>
          <p:cNvPr id="14342" name="Picture 14" descr="02_25x_bond_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" y="3905250"/>
            <a:ext cx="3200400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3" name="Text Box 15"/>
          <p:cNvSpPr txBox="1">
            <a:spLocks noChangeArrowheads="1"/>
          </p:cNvSpPr>
          <p:nvPr/>
        </p:nvSpPr>
        <p:spPr bwMode="auto">
          <a:xfrm>
            <a:off x="3335338" y="6289675"/>
            <a:ext cx="5113337" cy="1619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>
              <a:lnSpc>
                <a:spcPct val="76000"/>
              </a:lnSpc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GB" sz="1400" b="1">
                <a:solidFill>
                  <a:srgbClr val="333366"/>
                </a:solidFill>
                <a:effectLst/>
                <a:cs typeface="Times New Roman" charset="0"/>
              </a:rPr>
              <a:t>M.Boehmer, TU Muenchen, PhD Thesis (2006)</a:t>
            </a:r>
            <a:endParaRPr lang="de-DE" sz="1400" b="1">
              <a:solidFill>
                <a:schemeClr val="bg1"/>
              </a:solidFill>
              <a:effectLst/>
              <a:cs typeface="Times New Roman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836613"/>
            <a:ext cx="7797800" cy="48323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4869" name="Oval 5"/>
          <p:cNvSpPr>
            <a:spLocks noChangeArrowheads="1"/>
          </p:cNvSpPr>
          <p:nvPr/>
        </p:nvSpPr>
        <p:spPr bwMode="auto">
          <a:xfrm>
            <a:off x="209550" y="3186113"/>
            <a:ext cx="1457325" cy="1206500"/>
          </a:xfrm>
          <a:prstGeom prst="ellipse">
            <a:avLst/>
          </a:prstGeom>
          <a:solidFill>
            <a:srgbClr val="FFFFFF">
              <a:alpha val="50000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effectLst>
                <a:outerShdw blurRad="38100" dist="38100" dir="2700000" algn="tl">
                  <a:srgbClr val="DDDDDD"/>
                </a:outerShdw>
              </a:effectLst>
              <a:ea typeface="+mn-ea"/>
              <a:cs typeface="+mn-cs"/>
            </a:endParaRPr>
          </a:p>
        </p:txBody>
      </p:sp>
      <p:sp>
        <p:nvSpPr>
          <p:cNvPr id="1648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274638"/>
            <a:ext cx="2441575" cy="439737"/>
          </a:xfrm>
          <a:solidFill>
            <a:srgbClr val="FFFFFF"/>
          </a:solidFill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fr-FR" sz="240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Se</a:t>
            </a:r>
            <a:r>
              <a:rPr lang="fr-FR" sz="2400" baseline="3000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-</a:t>
            </a:r>
            <a:r>
              <a:rPr lang="fr-FR" sz="240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D in VAMOS</a:t>
            </a:r>
          </a:p>
        </p:txBody>
      </p:sp>
      <p:pic>
        <p:nvPicPr>
          <p:cNvPr id="164867" name="Picture 3" descr="sed-caiss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90750" y="2400300"/>
            <a:ext cx="6323013" cy="40322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64870" name="Line 6"/>
          <p:cNvSpPr>
            <a:spLocks noChangeShapeType="1"/>
          </p:cNvSpPr>
          <p:nvPr/>
        </p:nvSpPr>
        <p:spPr bwMode="auto">
          <a:xfrm flipV="1">
            <a:off x="511175" y="2401888"/>
            <a:ext cx="1679575" cy="884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GB">
              <a:ea typeface="+mn-ea"/>
              <a:cs typeface="+mn-cs"/>
            </a:endParaRPr>
          </a:p>
        </p:txBody>
      </p:sp>
      <p:sp>
        <p:nvSpPr>
          <p:cNvPr id="164871" name="Line 7"/>
          <p:cNvSpPr>
            <a:spLocks noChangeShapeType="1"/>
          </p:cNvSpPr>
          <p:nvPr/>
        </p:nvSpPr>
        <p:spPr bwMode="auto">
          <a:xfrm>
            <a:off x="482600" y="4249738"/>
            <a:ext cx="1698625" cy="2181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GB"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254000"/>
            <a:ext cx="4602163" cy="500063"/>
          </a:xfrm>
          <a:solidFill>
            <a:srgbClr val="FFFFFF"/>
          </a:solidFill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fr-FR" sz="240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Results of tests &amp; experiments</a:t>
            </a:r>
          </a:p>
        </p:txBody>
      </p:sp>
      <p:graphicFrame>
        <p:nvGraphicFramePr>
          <p:cNvPr id="165891" name="Group 3"/>
          <p:cNvGraphicFramePr>
            <a:graphicFrameLocks noGrp="1"/>
          </p:cNvGraphicFramePr>
          <p:nvPr>
            <p:ph idx="1"/>
          </p:nvPr>
        </p:nvGraphicFramePr>
        <p:xfrm>
          <a:off x="382588" y="741363"/>
          <a:ext cx="8015287" cy="4010025"/>
        </p:xfrm>
        <a:graphic>
          <a:graphicData uri="http://schemas.openxmlformats.org/drawingml/2006/table">
            <a:tbl>
              <a:tblPr/>
              <a:tblGrid>
                <a:gridCol w="2438400"/>
                <a:gridCol w="1162050"/>
                <a:gridCol w="1474787"/>
                <a:gridCol w="1581150"/>
                <a:gridCol w="1358900"/>
              </a:tblGrid>
              <a:tr h="914545">
                <a:tc>
                  <a:txBody>
                    <a:bodyPr/>
                    <a:lstStyle/>
                    <a:p>
                      <a:pPr marL="0" marR="0" lvl="0" indent="1905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Ions</a:t>
                      </a: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Arial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E</a:t>
                      </a:r>
                      <a:endParaRPr kumimoji="0" lang="fr-FR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Arial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(MeV/A)</a:t>
                      </a: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Arial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905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dE/dx</a:t>
                      </a:r>
                      <a:endParaRPr kumimoji="0" lang="fr-FR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Arial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1905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(MeV/mm)</a:t>
                      </a: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Arial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Efficiency</a:t>
                      </a: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Arial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Time resolution</a:t>
                      </a:r>
                      <a:endParaRPr kumimoji="0" lang="fr-FR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Arial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(FWHM ps)</a:t>
                      </a: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Arial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181">
                <a:tc>
                  <a:txBody>
                    <a:bodyPr/>
                    <a:lstStyle/>
                    <a:p>
                      <a:pPr marL="0" marR="0" lvl="0" indent="1905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Heavy Fission frag.</a:t>
                      </a:r>
                      <a:endParaRPr kumimoji="0" lang="fr-FR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Arial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1905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Average Z~53</a:t>
                      </a: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Arial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905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0.6</a:t>
                      </a:r>
                      <a:endParaRPr kumimoji="0" lang="en-GB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Arial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905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13800</a:t>
                      </a:r>
                      <a:endParaRPr kumimoji="0" lang="en-GB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Arial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905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100%</a:t>
                      </a:r>
                      <a:endParaRPr kumimoji="0" lang="en-GB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Arial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905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250</a:t>
                      </a:r>
                      <a:endParaRPr kumimoji="0" lang="en-GB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Arial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181">
                <a:tc>
                  <a:txBody>
                    <a:bodyPr/>
                    <a:lstStyle/>
                    <a:p>
                      <a:pPr marL="0" marR="0" lvl="0" indent="1905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Light fission frag.</a:t>
                      </a:r>
                      <a:endParaRPr kumimoji="0" lang="fr-FR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Arial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1905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Average Z~45</a:t>
                      </a: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Arial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905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1</a:t>
                      </a:r>
                      <a:endParaRPr kumimoji="0" lang="en-GB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Arial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905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13200</a:t>
                      </a:r>
                      <a:endParaRPr kumimoji="0" lang="en-GB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Arial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905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100%</a:t>
                      </a:r>
                      <a:endParaRPr kumimoji="0" lang="en-GB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Arial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905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250</a:t>
                      </a:r>
                      <a:endParaRPr kumimoji="0" lang="en-GB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Arial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818">
                <a:tc>
                  <a:txBody>
                    <a:bodyPr/>
                    <a:lstStyle/>
                    <a:p>
                      <a:pPr marL="0" marR="0" lvl="0" indent="1905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76</a:t>
                      </a: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Ge</a:t>
                      </a: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Arial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905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2</a:t>
                      </a:r>
                      <a:endParaRPr kumimoji="0" lang="en-GB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Arial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905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10500</a:t>
                      </a:r>
                      <a:endParaRPr kumimoji="0" lang="en-GB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Arial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905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100%</a:t>
                      </a:r>
                      <a:endParaRPr kumimoji="0" lang="en-GB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Arial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905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500</a:t>
                      </a:r>
                      <a:endParaRPr kumimoji="0" lang="en-GB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Arial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818">
                <a:tc>
                  <a:txBody>
                    <a:bodyPr/>
                    <a:lstStyle/>
                    <a:p>
                      <a:pPr marL="0" marR="0" lvl="0" indent="1905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24</a:t>
                      </a: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Mg</a:t>
                      </a: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Arial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905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12</a:t>
                      </a:r>
                      <a:endParaRPr kumimoji="0" lang="en-GB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Arial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905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1050</a:t>
                      </a:r>
                      <a:endParaRPr kumimoji="0" lang="en-GB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Arial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905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85%</a:t>
                      </a:r>
                      <a:endParaRPr kumimoji="0" lang="en-GB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Arial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905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800</a:t>
                      </a:r>
                      <a:endParaRPr kumimoji="0" lang="en-GB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Arial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818">
                <a:tc>
                  <a:txBody>
                    <a:bodyPr/>
                    <a:lstStyle/>
                    <a:p>
                      <a:pPr marL="0" marR="0" lvl="0" indent="1905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12</a:t>
                      </a: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C</a:t>
                      </a: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Arial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905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10</a:t>
                      </a:r>
                      <a:endParaRPr kumimoji="0" lang="en-GB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Arial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905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320</a:t>
                      </a:r>
                      <a:endParaRPr kumimoji="0" lang="en-GB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Arial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905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75%</a:t>
                      </a:r>
                      <a:endParaRPr kumimoji="0" lang="en-GB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Arial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905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1000</a:t>
                      </a:r>
                      <a:endParaRPr kumimoji="0" lang="en-GB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Arial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7664">
                <a:tc>
                  <a:txBody>
                    <a:bodyPr/>
                    <a:lstStyle/>
                    <a:p>
                      <a:pPr marL="0" marR="0" lvl="0" indent="1905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Alpha</a:t>
                      </a: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Arial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905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1.5</a:t>
                      </a:r>
                      <a:endParaRPr kumimoji="0" lang="en-GB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Arial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905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160</a:t>
                      </a:r>
                      <a:endParaRPr kumimoji="0" lang="en-GB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Arial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905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40%(70%*)</a:t>
                      </a:r>
                      <a:endParaRPr kumimoji="0" lang="en-GB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Arial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905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1200*</a:t>
                      </a:r>
                      <a:endParaRPr kumimoji="0" lang="en-GB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Arial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65941" name="Text Box 53"/>
          <p:cNvSpPr txBox="1">
            <a:spLocks noChangeArrowheads="1"/>
          </p:cNvSpPr>
          <p:nvPr/>
        </p:nvSpPr>
        <p:spPr bwMode="auto">
          <a:xfrm>
            <a:off x="377825" y="4770438"/>
            <a:ext cx="776605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fr-FR" sz="18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Conclusions</a:t>
            </a:r>
          </a:p>
          <a:p>
            <a:pPr>
              <a:buFontTx/>
              <a:buChar char="-"/>
              <a:defRPr/>
            </a:pPr>
            <a:r>
              <a:rPr lang="fr-FR" sz="180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Detector able to cope with a few </a:t>
            </a:r>
            <a:r>
              <a:rPr lang="fr-FR" sz="1800" b="1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10</a:t>
            </a:r>
            <a:r>
              <a:rPr lang="fr-FR" sz="1800" b="1" baseline="3000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 3</a:t>
            </a:r>
            <a:r>
              <a:rPr lang="fr-FR" sz="1800" b="1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pps </a:t>
            </a:r>
            <a:r>
              <a:rPr lang="fr-FR" sz="180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(limited by electronics dead time)</a:t>
            </a:r>
          </a:p>
          <a:p>
            <a:pPr>
              <a:buFontTx/>
              <a:buChar char="-"/>
              <a:defRPr/>
            </a:pPr>
            <a:r>
              <a:rPr lang="fr-FR" sz="180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 theoretical limit ~</a:t>
            </a:r>
            <a:r>
              <a:rPr lang="fr-FR" sz="1800" b="1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10</a:t>
            </a:r>
            <a:r>
              <a:rPr lang="fr-FR" sz="1800" b="1" baseline="3000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7</a:t>
            </a:r>
            <a:r>
              <a:rPr lang="fr-FR" sz="1800" b="1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pps or more ?</a:t>
            </a:r>
          </a:p>
          <a:p>
            <a:pPr>
              <a:buFontTx/>
              <a:buChar char="-"/>
              <a:defRPr/>
            </a:pPr>
            <a:r>
              <a:rPr lang="fr-FR" sz="180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Spatial resolution : </a:t>
            </a:r>
            <a:r>
              <a:rPr lang="fr-FR" sz="1800" b="1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1-2mm</a:t>
            </a:r>
          </a:p>
          <a:p>
            <a:pPr>
              <a:buFontTx/>
              <a:buChar char="-"/>
              <a:defRPr/>
            </a:pPr>
            <a:r>
              <a:rPr lang="fr-FR" sz="180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Time resolution : </a:t>
            </a:r>
            <a:r>
              <a:rPr lang="fr-FR" sz="1800" b="1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1.5ns (light ions) to 300ps (heavy ions Z&gt;40)</a:t>
            </a:r>
          </a:p>
          <a:p>
            <a:pPr>
              <a:buFontTx/>
              <a:buChar char="-"/>
              <a:defRPr/>
            </a:pPr>
            <a:r>
              <a:rPr lang="fr-FR" sz="180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Total thickness in the beam  : 0.6</a:t>
            </a:r>
            <a:r>
              <a:rPr lang="el-GR" sz="1800" smtClean="0">
                <a:effectLst>
                  <a:outerShdw blurRad="38100" dist="38100" dir="2700000" algn="tl">
                    <a:srgbClr val="DDDDDD"/>
                  </a:outerShdw>
                </a:effectLst>
                <a:cs typeface="Times New Roman" charset="0"/>
              </a:rPr>
              <a:t>μ</a:t>
            </a:r>
            <a:r>
              <a:rPr lang="fr-FR" sz="1800" smtClean="0">
                <a:effectLst>
                  <a:outerShdw blurRad="38100" dist="38100" dir="2700000" algn="tl">
                    <a:srgbClr val="DDDDDD"/>
                  </a:outerShdw>
                </a:effectLst>
                <a:cs typeface="Times New Roman" charset="0"/>
              </a:rPr>
              <a:t>m </a:t>
            </a:r>
            <a:r>
              <a:rPr lang="fr-FR" sz="1800" smtClean="0">
                <a:effectLst>
                  <a:outerShdw blurRad="38100" dist="38100" dir="2700000" algn="tl">
                    <a:srgbClr val="DDDDDD"/>
                  </a:outerShdw>
                </a:effectLst>
                <a:ea typeface="Times New Roman" charset="0"/>
                <a:cs typeface="Times New Roman" charset="0"/>
              </a:rPr>
              <a:t>Mylar foil = </a:t>
            </a:r>
            <a:r>
              <a:rPr lang="fr-FR" sz="1800" b="1" smtClean="0">
                <a:effectLst>
                  <a:outerShdw blurRad="38100" dist="38100" dir="2700000" algn="tl">
                    <a:srgbClr val="DDDDDD"/>
                  </a:outerShdw>
                </a:effectLst>
                <a:ea typeface="Times New Roman" charset="0"/>
                <a:cs typeface="Times New Roman" charset="0"/>
              </a:rPr>
              <a:t>75</a:t>
            </a:r>
            <a:r>
              <a:rPr lang="el-GR" sz="1800" b="1" smtClean="0">
                <a:effectLst>
                  <a:outerShdw blurRad="38100" dist="38100" dir="2700000" algn="tl">
                    <a:srgbClr val="DDDDDD"/>
                  </a:outerShdw>
                </a:effectLst>
                <a:cs typeface="Times New Roman" charset="0"/>
              </a:rPr>
              <a:t>μ</a:t>
            </a:r>
            <a:r>
              <a:rPr lang="fr-FR" sz="1800" b="1" smtClean="0">
                <a:effectLst>
                  <a:outerShdw blurRad="38100" dist="38100" dir="2700000" algn="tl">
                    <a:srgbClr val="DDDDDD"/>
                  </a:outerShdw>
                </a:effectLst>
                <a:ea typeface="Times New Roman" charset="0"/>
                <a:cs typeface="Times New Roman" charset="0"/>
              </a:rPr>
              <a:t>g/cm</a:t>
            </a:r>
            <a:r>
              <a:rPr lang="fr-FR" sz="1800" b="1" baseline="30000" smtClean="0">
                <a:effectLst>
                  <a:outerShdw blurRad="38100" dist="38100" dir="2700000" algn="tl">
                    <a:srgbClr val="DDDDDD"/>
                  </a:outerShdw>
                </a:effectLst>
                <a:ea typeface="Times New Roman" charset="0"/>
                <a:cs typeface="Times New Roman" charset="0"/>
              </a:rPr>
              <a:t>2</a:t>
            </a:r>
            <a:r>
              <a:rPr lang="fr-FR" sz="1800" smtClean="0">
                <a:effectLst>
                  <a:outerShdw blurRad="38100" dist="38100" dir="2700000" algn="tl">
                    <a:srgbClr val="DDDDDD"/>
                  </a:outerShdw>
                </a:effectLst>
                <a:ea typeface="Times New Roman" charset="0"/>
                <a:cs typeface="Times New Roman" charset="0"/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33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18000" y="1995488"/>
            <a:ext cx="4806950" cy="4862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3301" name="Text Box 5"/>
          <p:cNvSpPr txBox="1">
            <a:spLocks noChangeArrowheads="1"/>
          </p:cNvSpPr>
          <p:nvPr/>
        </p:nvSpPr>
        <p:spPr bwMode="auto">
          <a:xfrm>
            <a:off x="0" y="1033463"/>
            <a:ext cx="5764213" cy="1979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GB" sz="280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Residual gas detectors</a:t>
            </a:r>
            <a:endParaRPr lang="en-GB" smtClean="0">
              <a:solidFill>
                <a:srgbClr val="FF000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pPr>
              <a:defRPr/>
            </a:pPr>
            <a:r>
              <a:rPr lang="en-GB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For a vacuum in the beam line ~10</a:t>
            </a:r>
            <a:r>
              <a:rPr lang="en-GB" baseline="3000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-6</a:t>
            </a:r>
            <a:r>
              <a:rPr lang="en-GB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mbar</a:t>
            </a:r>
          </a:p>
          <a:p>
            <a:pPr>
              <a:buFont typeface="Wingdings" charset="0"/>
              <a:buNone/>
              <a:defRPr/>
            </a:pPr>
            <a:r>
              <a:rPr lang="en-GB" baseline="30000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	40</a:t>
            </a:r>
            <a:r>
              <a:rPr lang="en-GB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Ar @ 3A.MeV</a:t>
            </a:r>
            <a:r>
              <a:rPr lang="en-GB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 looses 23eV/cm </a:t>
            </a:r>
          </a:p>
          <a:p>
            <a:pPr>
              <a:buFont typeface="Wingdings" charset="0"/>
              <a:buNone/>
              <a:defRPr/>
            </a:pPr>
            <a:r>
              <a:rPr lang="en-GB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 need higher pressure ~10</a:t>
            </a:r>
            <a:r>
              <a:rPr lang="en-GB" baseline="30000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-3 </a:t>
            </a:r>
            <a:r>
              <a:rPr lang="en-GB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mbar</a:t>
            </a:r>
          </a:p>
          <a:p>
            <a:pPr>
              <a:buFont typeface="Wingdings" charset="0"/>
              <a:buNone/>
              <a:defRPr/>
            </a:pPr>
            <a:r>
              <a:rPr lang="en-GB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 	but difficult to contain</a:t>
            </a:r>
            <a:endParaRPr lang="en-GB" smtClean="0"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183302" name="Oval 6"/>
          <p:cNvSpPr>
            <a:spLocks noChangeArrowheads="1"/>
          </p:cNvSpPr>
          <p:nvPr/>
        </p:nvSpPr>
        <p:spPr bwMode="auto">
          <a:xfrm rot="-1500412">
            <a:off x="4211638" y="3590925"/>
            <a:ext cx="4025900" cy="1516063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>
              <a:ea typeface="+mn-ea"/>
              <a:cs typeface="+mn-cs"/>
            </a:endParaRPr>
          </a:p>
        </p:txBody>
      </p:sp>
      <p:sp>
        <p:nvSpPr>
          <p:cNvPr id="183303" name="Text Box 7"/>
          <p:cNvSpPr txBox="1">
            <a:spLocks noChangeArrowheads="1"/>
          </p:cNvSpPr>
          <p:nvPr/>
        </p:nvSpPr>
        <p:spPr bwMode="auto">
          <a:xfrm>
            <a:off x="6334125" y="1465263"/>
            <a:ext cx="2057400" cy="1320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GB" sz="200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Can be replaced</a:t>
            </a:r>
          </a:p>
          <a:p>
            <a:pPr>
              <a:defRPr/>
            </a:pPr>
            <a:r>
              <a:rPr lang="en-GB" sz="200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by a more</a:t>
            </a:r>
          </a:p>
          <a:p>
            <a:pPr>
              <a:defRPr/>
            </a:pPr>
            <a:r>
              <a:rPr lang="en-GB" sz="200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Sensitive/rapid</a:t>
            </a:r>
          </a:p>
          <a:p>
            <a:pPr>
              <a:defRPr/>
            </a:pPr>
            <a:r>
              <a:rPr lang="en-GB" sz="200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device</a:t>
            </a:r>
          </a:p>
        </p:txBody>
      </p:sp>
      <p:cxnSp>
        <p:nvCxnSpPr>
          <p:cNvPr id="183304" name="AutoShape 8"/>
          <p:cNvCxnSpPr>
            <a:cxnSpLocks noChangeShapeType="1"/>
            <a:stCxn id="183303" idx="2"/>
            <a:endCxn id="183302" idx="7"/>
          </p:cNvCxnSpPr>
          <p:nvPr/>
        </p:nvCxnSpPr>
        <p:spPr bwMode="auto">
          <a:xfrm rot="5400000">
            <a:off x="7092157" y="2972594"/>
            <a:ext cx="457200" cy="84137"/>
          </a:xfrm>
          <a:prstGeom prst="bentConnector3">
            <a:avLst>
              <a:gd name="adj1" fmla="val 2778"/>
            </a:avLst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83305" name="Text Box 9"/>
          <p:cNvSpPr txBox="1">
            <a:spLocks noChangeArrowheads="1"/>
          </p:cNvSpPr>
          <p:nvPr/>
        </p:nvSpPr>
        <p:spPr bwMode="auto">
          <a:xfrm>
            <a:off x="608013" y="5503863"/>
            <a:ext cx="3629025" cy="91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fr-FR" sz="1800">
                <a:effectLst/>
              </a:rPr>
              <a:t>Existing residual gas detector @10</a:t>
            </a:r>
            <a:r>
              <a:rPr lang="fr-FR" sz="1800" baseline="30000">
                <a:effectLst/>
              </a:rPr>
              <a:t>-6</a:t>
            </a:r>
            <a:r>
              <a:rPr lang="fr-FR" sz="1800">
                <a:effectLst/>
              </a:rPr>
              <a:t>mbar with MCP</a:t>
            </a:r>
          </a:p>
          <a:p>
            <a:r>
              <a:rPr lang="fr-FR" sz="1800">
                <a:effectLst/>
              </a:rPr>
              <a:t>(Barabin &amp; al. EPAC2004)</a:t>
            </a:r>
          </a:p>
        </p:txBody>
      </p:sp>
      <p:sp>
        <p:nvSpPr>
          <p:cNvPr id="35847" name="WordArt 10"/>
          <p:cNvSpPr>
            <a:spLocks noChangeArrowheads="1" noChangeShapeType="1" noTextEdit="1"/>
          </p:cNvSpPr>
          <p:nvPr/>
        </p:nvSpPr>
        <p:spPr bwMode="auto">
          <a:xfrm>
            <a:off x="1590675" y="481013"/>
            <a:ext cx="5532438" cy="5857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GB" sz="3600" kern="10">
                <a:ln w="9525">
                  <a:solidFill>
                    <a:srgbClr val="339966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blurRad="63500" dist="38099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  <a:ea typeface="Impact"/>
                <a:cs typeface="Impact"/>
              </a:rPr>
              <a:t>Beyond Conclusions...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3302" grpId="0" animBg="1"/>
      <p:bldP spid="183303" grpId="0" animBg="1"/>
      <p:bldP spid="18330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8" name="Text Box 4"/>
          <p:cNvSpPr txBox="1">
            <a:spLocks noChangeArrowheads="1"/>
          </p:cNvSpPr>
          <p:nvPr/>
        </p:nvSpPr>
        <p:spPr bwMode="auto">
          <a:xfrm>
            <a:off x="93663" y="73025"/>
            <a:ext cx="488315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2800" dirty="0" smtClean="0">
                <a:solidFill>
                  <a:srgbClr val="262699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Ion-matter interaction</a:t>
            </a:r>
          </a:p>
        </p:txBody>
      </p:sp>
      <p:sp>
        <p:nvSpPr>
          <p:cNvPr id="129029" name="Text Box 5"/>
          <p:cNvSpPr txBox="1">
            <a:spLocks noChangeArrowheads="1"/>
          </p:cNvSpPr>
          <p:nvPr/>
        </p:nvSpPr>
        <p:spPr bwMode="auto">
          <a:xfrm>
            <a:off x="3662363" y="166688"/>
            <a:ext cx="33051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8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(Mainly electromagnetic)</a:t>
            </a:r>
          </a:p>
        </p:txBody>
      </p:sp>
      <p:sp>
        <p:nvSpPr>
          <p:cNvPr id="129030" name="Text Box 6"/>
          <p:cNvSpPr txBox="1">
            <a:spLocks noChangeArrowheads="1"/>
          </p:cNvSpPr>
          <p:nvPr/>
        </p:nvSpPr>
        <p:spPr bwMode="auto">
          <a:xfrm>
            <a:off x="323850" y="4391025"/>
            <a:ext cx="3598311" cy="2146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120000"/>
              </a:lnSpc>
              <a:defRPr/>
            </a:pPr>
            <a:r>
              <a:rPr lang="en-US" sz="28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Energy losses </a:t>
            </a:r>
            <a:r>
              <a:rPr lang="el-GR" sz="2800" dirty="0" smtClean="0"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Δ</a:t>
            </a:r>
            <a:r>
              <a:rPr lang="fr-FR" sz="2800" dirty="0" smtClean="0"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E</a:t>
            </a:r>
            <a:endParaRPr lang="en-US" sz="2800" dirty="0" smtClean="0">
              <a:effectLst>
                <a:outerShdw blurRad="38100" dist="38100" dir="2700000" algn="tl">
                  <a:srgbClr val="DDDDDD"/>
                </a:outerShdw>
              </a:effectLst>
              <a:ea typeface="Arial" charset="0"/>
              <a:cs typeface="Arial" charset="0"/>
            </a:endParaRPr>
          </a:p>
          <a:p>
            <a:pPr>
              <a:lnSpc>
                <a:spcPct val="120000"/>
              </a:lnSpc>
              <a:defRPr/>
            </a:pPr>
            <a:r>
              <a:rPr lang="en-US" sz="28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Arial" charset="0"/>
                <a:cs typeface="Arial" charset="0"/>
              </a:rPr>
              <a:t>Energy straggling </a:t>
            </a:r>
            <a:r>
              <a:rPr lang="en-US" sz="28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Arial" charset="0"/>
                <a:cs typeface="Arial" charset="0"/>
                <a:sym typeface="Symbol" charset="0"/>
              </a:rPr>
              <a:t></a:t>
            </a:r>
            <a:r>
              <a:rPr lang="fr-FR" sz="2800" dirty="0" smtClean="0"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  <a:sym typeface="Symbol" charset="0"/>
              </a:rPr>
              <a:t>E</a:t>
            </a:r>
            <a:endParaRPr lang="en-US" sz="2800" dirty="0" smtClean="0">
              <a:effectLst>
                <a:outerShdw blurRad="38100" dist="38100" dir="2700000" algn="tl">
                  <a:srgbClr val="DDDDDD"/>
                </a:outerShdw>
              </a:effectLst>
              <a:ea typeface="Arial" charset="0"/>
              <a:cs typeface="Arial" charset="0"/>
            </a:endParaRPr>
          </a:p>
          <a:p>
            <a:pPr>
              <a:lnSpc>
                <a:spcPct val="120000"/>
              </a:lnSpc>
              <a:defRPr/>
            </a:pPr>
            <a:r>
              <a:rPr lang="en-US" sz="28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Arial" charset="0"/>
                <a:cs typeface="Arial" charset="0"/>
              </a:rPr>
              <a:t>Angular straggling </a:t>
            </a:r>
            <a:r>
              <a:rPr lang="en-US" sz="28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Arial" charset="0"/>
                <a:cs typeface="Arial" charset="0"/>
                <a:sym typeface="Symbol" charset="0"/>
              </a:rPr>
              <a:t></a:t>
            </a:r>
            <a:r>
              <a:rPr lang="el-GR" sz="2800" dirty="0" smtClean="0"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  <a:sym typeface="Symbol" charset="0"/>
              </a:rPr>
              <a:t>θ</a:t>
            </a:r>
            <a:endParaRPr lang="fr-FR" sz="2800" dirty="0" smtClean="0">
              <a:effectLst>
                <a:outerShdw blurRad="38100" dist="38100" dir="2700000" algn="tl">
                  <a:srgbClr val="DDDDDD"/>
                </a:outerShdw>
              </a:effectLst>
              <a:cs typeface="Arial" charset="0"/>
              <a:sym typeface="Symbol" charset="0"/>
            </a:endParaRPr>
          </a:p>
          <a:p>
            <a:pPr>
              <a:lnSpc>
                <a:spcPct val="120000"/>
              </a:lnSpc>
              <a:defRPr/>
            </a:pPr>
            <a:r>
              <a:rPr lang="fr-FR" sz="2800" dirty="0" smtClean="0"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  <a:sym typeface="Symbol" charset="0"/>
              </a:rPr>
              <a:t>Charge exchange </a:t>
            </a:r>
            <a:r>
              <a:rPr lang="en-US" sz="2800" dirty="0">
                <a:effectLst>
                  <a:outerShdw blurRad="38100" dist="38100" dir="2700000" algn="tl">
                    <a:srgbClr val="DDDDDD"/>
                  </a:outerShdw>
                </a:effectLst>
                <a:ea typeface="Arial" charset="0"/>
                <a:cs typeface="Arial" charset="0"/>
                <a:sym typeface="Symbol" charset="0"/>
              </a:rPr>
              <a:t></a:t>
            </a:r>
            <a:r>
              <a:rPr lang="fr-FR" sz="2800" dirty="0" smtClean="0"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  <a:sym typeface="Symbol" charset="0"/>
              </a:rPr>
              <a:t>Q</a:t>
            </a:r>
            <a:endParaRPr lang="en-US" sz="2800" dirty="0" smtClean="0">
              <a:effectLst>
                <a:outerShdw blurRad="38100" dist="38100" dir="2700000" algn="tl">
                  <a:srgbClr val="DDDDDD"/>
                </a:outerShdw>
              </a:effectLst>
              <a:ea typeface="Arial" charset="0"/>
              <a:cs typeface="Arial" charset="0"/>
            </a:endParaRPr>
          </a:p>
        </p:txBody>
      </p:sp>
      <p:sp>
        <p:nvSpPr>
          <p:cNvPr id="129031" name="Text Box 7"/>
          <p:cNvSpPr txBox="1">
            <a:spLocks noChangeArrowheads="1"/>
          </p:cNvSpPr>
          <p:nvPr/>
        </p:nvSpPr>
        <p:spPr bwMode="auto">
          <a:xfrm>
            <a:off x="982663" y="836613"/>
            <a:ext cx="6586537" cy="13827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defRPr/>
            </a:pPr>
            <a:r>
              <a:rPr lang="en-US" sz="2800" smtClean="0">
                <a:solidFill>
                  <a:srgbClr val="008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enough to detect the ion</a:t>
            </a:r>
            <a:endParaRPr lang="en-US" sz="2800" smtClean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pPr algn="ctr">
              <a:defRPr/>
            </a:pPr>
            <a:r>
              <a:rPr lang="en-US" sz="280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BUT</a:t>
            </a:r>
          </a:p>
          <a:p>
            <a:pPr algn="ctr">
              <a:defRPr/>
            </a:pPr>
            <a:r>
              <a:rPr lang="en-US" sz="280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not too much, not to perturb its trajectory</a:t>
            </a:r>
          </a:p>
        </p:txBody>
      </p:sp>
      <p:sp>
        <p:nvSpPr>
          <p:cNvPr id="129033" name="Text Box 9"/>
          <p:cNvSpPr txBox="1">
            <a:spLocks noChangeArrowheads="1"/>
          </p:cNvSpPr>
          <p:nvPr/>
        </p:nvSpPr>
        <p:spPr bwMode="auto">
          <a:xfrm>
            <a:off x="3851275" y="4364038"/>
            <a:ext cx="51403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80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can be calculated and corrected</a:t>
            </a:r>
          </a:p>
          <a:p>
            <a:pPr>
              <a:defRPr/>
            </a:pPr>
            <a:r>
              <a:rPr lang="en-US" sz="180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in the </a:t>
            </a:r>
            <a:r>
              <a:rPr lang="en-US" sz="1800" b="1" smtClean="0">
                <a:solidFill>
                  <a:srgbClr val="008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active layer</a:t>
            </a:r>
            <a:r>
              <a:rPr lang="en-US" sz="180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en-US" sz="1800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 </a:t>
            </a:r>
            <a:r>
              <a:rPr lang="en-US" sz="180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gives the </a:t>
            </a:r>
            <a:r>
              <a:rPr lang="en-US" sz="1800" b="1" smtClean="0">
                <a:solidFill>
                  <a:srgbClr val="008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detection signal</a:t>
            </a:r>
          </a:p>
        </p:txBody>
      </p:sp>
      <p:sp>
        <p:nvSpPr>
          <p:cNvPr id="129035" name="Text Box 11"/>
          <p:cNvSpPr txBox="1">
            <a:spLocks noChangeArrowheads="1"/>
          </p:cNvSpPr>
          <p:nvPr/>
        </p:nvSpPr>
        <p:spPr bwMode="auto">
          <a:xfrm>
            <a:off x="4319588" y="5105400"/>
            <a:ext cx="29178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80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Stochastic processes</a:t>
            </a:r>
          </a:p>
          <a:p>
            <a:pPr>
              <a:defRPr/>
            </a:pPr>
            <a:r>
              <a:rPr lang="en-US" sz="1800" b="1" smtClean="0">
                <a:solidFill>
                  <a:srgbClr val="FFB31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 error on measurement</a:t>
            </a:r>
            <a:endParaRPr lang="en-US" sz="1800" b="1" smtClean="0">
              <a:solidFill>
                <a:srgbClr val="FFB31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129038" name="Text Box 14"/>
          <p:cNvSpPr txBox="1">
            <a:spLocks noChangeArrowheads="1"/>
          </p:cNvSpPr>
          <p:nvPr/>
        </p:nvSpPr>
        <p:spPr bwMode="auto">
          <a:xfrm>
            <a:off x="473075" y="2994025"/>
            <a:ext cx="29384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ion before (</a:t>
            </a:r>
            <a:r>
              <a:rPr lang="el-GR" smtClean="0"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θ</a:t>
            </a:r>
            <a:r>
              <a:rPr lang="fr-FR" baseline="-25000" smtClean="0"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i </a:t>
            </a:r>
            <a:r>
              <a:rPr lang="fr-FR" smtClean="0"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, E</a:t>
            </a:r>
            <a:r>
              <a:rPr lang="fr-FR" baseline="-25000" smtClean="0"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i</a:t>
            </a:r>
            <a:r>
              <a:rPr lang="fr-FR" smtClean="0"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,</a:t>
            </a:r>
            <a:r>
              <a:rPr lang="fr-FR" baseline="-25000" smtClean="0"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 </a:t>
            </a:r>
            <a:r>
              <a:rPr lang="fr-FR" smtClean="0"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Q</a:t>
            </a:r>
            <a:r>
              <a:rPr lang="fr-FR" baseline="-25000" smtClean="0"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i</a:t>
            </a:r>
            <a:r>
              <a:rPr lang="fr-FR" smtClean="0"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)</a:t>
            </a:r>
            <a:endParaRPr lang="el-GR" smtClean="0">
              <a:effectLst>
                <a:outerShdw blurRad="38100" dist="38100" dir="2700000" algn="tl">
                  <a:srgbClr val="DDDDDD"/>
                </a:outerShdw>
              </a:effectLst>
              <a:cs typeface="Arial" charset="0"/>
            </a:endParaRPr>
          </a:p>
        </p:txBody>
      </p:sp>
      <p:sp>
        <p:nvSpPr>
          <p:cNvPr id="129039" name="Rectangle 15"/>
          <p:cNvSpPr>
            <a:spLocks noChangeArrowheads="1"/>
          </p:cNvSpPr>
          <p:nvPr/>
        </p:nvSpPr>
        <p:spPr bwMode="auto">
          <a:xfrm>
            <a:off x="3708400" y="2781300"/>
            <a:ext cx="647700" cy="13684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>
              <a:ea typeface="+mn-ea"/>
              <a:cs typeface="+mn-cs"/>
            </a:endParaRPr>
          </a:p>
        </p:txBody>
      </p:sp>
      <p:sp>
        <p:nvSpPr>
          <p:cNvPr id="129040" name="Line 16"/>
          <p:cNvSpPr>
            <a:spLocks noChangeShapeType="1"/>
          </p:cNvSpPr>
          <p:nvPr/>
        </p:nvSpPr>
        <p:spPr bwMode="auto">
          <a:xfrm>
            <a:off x="3708400" y="2781300"/>
            <a:ext cx="0" cy="136842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GB">
              <a:ea typeface="+mn-ea"/>
              <a:cs typeface="+mn-cs"/>
            </a:endParaRPr>
          </a:p>
        </p:txBody>
      </p:sp>
      <p:sp>
        <p:nvSpPr>
          <p:cNvPr id="129041" name="Line 17"/>
          <p:cNvSpPr>
            <a:spLocks noChangeShapeType="1"/>
          </p:cNvSpPr>
          <p:nvPr/>
        </p:nvSpPr>
        <p:spPr bwMode="auto">
          <a:xfrm>
            <a:off x="4356100" y="2781300"/>
            <a:ext cx="0" cy="136842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GB">
              <a:ea typeface="+mn-ea"/>
              <a:cs typeface="+mn-cs"/>
            </a:endParaRPr>
          </a:p>
        </p:txBody>
      </p:sp>
      <p:sp>
        <p:nvSpPr>
          <p:cNvPr id="129042" name="Line 18"/>
          <p:cNvSpPr>
            <a:spLocks noChangeShapeType="1"/>
          </p:cNvSpPr>
          <p:nvPr/>
        </p:nvSpPr>
        <p:spPr bwMode="auto">
          <a:xfrm flipV="1">
            <a:off x="4067175" y="2708275"/>
            <a:ext cx="2233613" cy="792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pPr>
              <a:defRPr/>
            </a:pPr>
            <a:endParaRPr lang="en-GB">
              <a:ea typeface="+mn-ea"/>
              <a:cs typeface="+mn-cs"/>
            </a:endParaRPr>
          </a:p>
        </p:txBody>
      </p:sp>
      <p:sp>
        <p:nvSpPr>
          <p:cNvPr id="129043" name="Text Box 19"/>
          <p:cNvSpPr txBox="1">
            <a:spLocks noChangeArrowheads="1"/>
          </p:cNvSpPr>
          <p:nvPr/>
        </p:nvSpPr>
        <p:spPr bwMode="auto">
          <a:xfrm>
            <a:off x="6372225" y="2420938"/>
            <a:ext cx="2401888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ion after</a:t>
            </a:r>
          </a:p>
          <a:p>
            <a:pPr>
              <a:defRPr/>
            </a:pPr>
            <a:r>
              <a:rPr lang="el-GR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θ</a:t>
            </a:r>
            <a:r>
              <a:rPr lang="fr-FR" baseline="-250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f </a:t>
            </a:r>
            <a:r>
              <a:rPr lang="fr-FR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=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el-GR" dirty="0" smtClean="0"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θ</a:t>
            </a:r>
            <a:r>
              <a:rPr lang="fr-FR" baseline="-25000" dirty="0" smtClean="0"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i </a:t>
            </a:r>
            <a:r>
              <a:rPr lang="fr-FR" dirty="0" smtClean="0"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+</a:t>
            </a:r>
            <a:r>
              <a:rPr lang="fr-FR" baseline="-25000" dirty="0" smtClean="0"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 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Arial" charset="0"/>
                <a:cs typeface="Arial" charset="0"/>
                <a:sym typeface="Symbol" charset="0"/>
              </a:rPr>
              <a:t></a:t>
            </a:r>
            <a:r>
              <a:rPr lang="el-GR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Arial" charset="0"/>
                <a:cs typeface="Arial" charset="0"/>
                <a:sym typeface="Symbol" charset="0"/>
              </a:rPr>
              <a:t>θ</a:t>
            </a:r>
            <a:endParaRPr lang="fr-FR" dirty="0" smtClean="0">
              <a:effectLst>
                <a:outerShdw blurRad="38100" dist="38100" dir="2700000" algn="tl">
                  <a:srgbClr val="DDDDDD"/>
                </a:outerShdw>
              </a:effectLst>
              <a:cs typeface="Arial" charset="0"/>
            </a:endParaRPr>
          </a:p>
          <a:p>
            <a:pPr>
              <a:defRPr/>
            </a:pPr>
            <a:r>
              <a:rPr lang="fr-FR" dirty="0" err="1" smtClean="0"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E</a:t>
            </a:r>
            <a:r>
              <a:rPr lang="fr-FR" baseline="-25000" dirty="0" err="1" smtClean="0"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i</a:t>
            </a:r>
            <a:r>
              <a:rPr lang="fr-FR" dirty="0" smtClean="0"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 = </a:t>
            </a:r>
            <a:r>
              <a:rPr lang="fr-FR" dirty="0" err="1" smtClean="0"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E</a:t>
            </a:r>
            <a:r>
              <a:rPr lang="fr-FR" baseline="-25000" dirty="0" err="1" smtClean="0"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i</a:t>
            </a:r>
            <a:r>
              <a:rPr lang="fr-FR" dirty="0" smtClean="0"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 - </a:t>
            </a:r>
            <a:r>
              <a:rPr lang="el-GR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Arial" charset="0"/>
                <a:cs typeface="Arial" charset="0"/>
              </a:rPr>
              <a:t>Δ</a:t>
            </a:r>
            <a:r>
              <a:rPr lang="fr-FR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Arial" charset="0"/>
                <a:cs typeface="Arial" charset="0"/>
              </a:rPr>
              <a:t>E + 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Arial" charset="0"/>
                <a:cs typeface="Arial" charset="0"/>
                <a:sym typeface="Symbol" charset="0"/>
              </a:rPr>
              <a:t></a:t>
            </a:r>
            <a:r>
              <a:rPr lang="fr-FR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Arial" charset="0"/>
                <a:cs typeface="Arial" charset="0"/>
                <a:sym typeface="Symbol" charset="0"/>
              </a:rPr>
              <a:t>E</a:t>
            </a:r>
          </a:p>
          <a:p>
            <a:pPr>
              <a:defRPr/>
            </a:pPr>
            <a:r>
              <a:rPr lang="fr-FR" dirty="0" err="1" smtClean="0">
                <a:effectLst>
                  <a:outerShdw blurRad="38100" dist="38100" dir="2700000" algn="tl">
                    <a:srgbClr val="DDDDDD"/>
                  </a:outerShdw>
                </a:effectLst>
                <a:ea typeface="Arial" charset="0"/>
                <a:cs typeface="Arial" charset="0"/>
                <a:sym typeface="Symbol" charset="0"/>
              </a:rPr>
              <a:t>Q</a:t>
            </a:r>
            <a:r>
              <a:rPr lang="fr-FR" baseline="-25000" dirty="0" err="1" smtClean="0">
                <a:effectLst>
                  <a:outerShdw blurRad="38100" dist="38100" dir="2700000" algn="tl">
                    <a:srgbClr val="DDDDDD"/>
                  </a:outerShdw>
                </a:effectLst>
                <a:ea typeface="Arial" charset="0"/>
                <a:cs typeface="Arial" charset="0"/>
                <a:sym typeface="Symbol" charset="0"/>
              </a:rPr>
              <a:t>f</a:t>
            </a:r>
            <a:r>
              <a:rPr lang="fr-FR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Arial" charset="0"/>
                <a:cs typeface="Arial" charset="0"/>
                <a:sym typeface="Symbol" charset="0"/>
              </a:rPr>
              <a:t> = Q</a:t>
            </a:r>
            <a:r>
              <a:rPr lang="fr-FR" baseline="-250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Arial" charset="0"/>
                <a:cs typeface="Arial" charset="0"/>
                <a:sym typeface="Symbol" charset="0"/>
              </a:rPr>
              <a:t>i</a:t>
            </a:r>
            <a:r>
              <a:rPr lang="fr-FR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Arial" charset="0"/>
                <a:cs typeface="Arial" charset="0"/>
                <a:sym typeface="Symbol" charset="0"/>
              </a:rPr>
              <a:t> </a:t>
            </a:r>
            <a:r>
              <a:rPr lang="fr-FR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Arial" charset="0"/>
                <a:cs typeface="Arial" charset="0"/>
              </a:rPr>
              <a:t>+ 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Arial" charset="0"/>
                <a:cs typeface="Arial" charset="0"/>
                <a:sym typeface="Symbol" charset="0"/>
              </a:rPr>
              <a:t></a:t>
            </a:r>
            <a:r>
              <a:rPr lang="fr-FR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Arial" charset="0"/>
                <a:cs typeface="Arial" charset="0"/>
                <a:sym typeface="Symbol" charset="0"/>
              </a:rPr>
              <a:t>Q</a:t>
            </a:r>
            <a:endParaRPr lang="el-GR" dirty="0" smtClean="0">
              <a:effectLst>
                <a:outerShdw blurRad="38100" dist="38100" dir="2700000" algn="tl">
                  <a:srgbClr val="DDDDDD"/>
                </a:outerShdw>
              </a:effectLst>
              <a:ea typeface="Arial" charset="0"/>
              <a:cs typeface="Arial" charset="0"/>
              <a:sym typeface="Symbol" charset="0"/>
            </a:endParaRPr>
          </a:p>
        </p:txBody>
      </p:sp>
      <p:sp>
        <p:nvSpPr>
          <p:cNvPr id="129044" name="Line 20"/>
          <p:cNvSpPr>
            <a:spLocks noChangeShapeType="1"/>
          </p:cNvSpPr>
          <p:nvPr/>
        </p:nvSpPr>
        <p:spPr bwMode="auto">
          <a:xfrm>
            <a:off x="3419475" y="3500438"/>
            <a:ext cx="2665413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GB">
              <a:ea typeface="+mn-ea"/>
              <a:cs typeface="+mn-cs"/>
            </a:endParaRPr>
          </a:p>
        </p:txBody>
      </p:sp>
      <p:sp>
        <p:nvSpPr>
          <p:cNvPr id="129037" name="Line 13"/>
          <p:cNvSpPr>
            <a:spLocks noChangeShapeType="1"/>
          </p:cNvSpPr>
          <p:nvPr/>
        </p:nvSpPr>
        <p:spPr bwMode="auto">
          <a:xfrm>
            <a:off x="755650" y="3500438"/>
            <a:ext cx="32797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pPr>
              <a:defRPr/>
            </a:pPr>
            <a:endParaRPr lang="en-GB">
              <a:ea typeface="+mn-ea"/>
              <a:cs typeface="+mn-cs"/>
            </a:endParaRPr>
          </a:p>
        </p:txBody>
      </p:sp>
      <p:sp>
        <p:nvSpPr>
          <p:cNvPr id="129045" name="Text Box 21"/>
          <p:cNvSpPr txBox="1">
            <a:spLocks noChangeArrowheads="1"/>
          </p:cNvSpPr>
          <p:nvPr/>
        </p:nvSpPr>
        <p:spPr bwMode="auto">
          <a:xfrm>
            <a:off x="1816100" y="2224088"/>
            <a:ext cx="1339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800" smtClean="0">
                <a:solidFill>
                  <a:srgbClr val="008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active layer</a:t>
            </a:r>
          </a:p>
        </p:txBody>
      </p:sp>
      <p:cxnSp>
        <p:nvCxnSpPr>
          <p:cNvPr id="129046" name="AutoShape 22"/>
          <p:cNvCxnSpPr>
            <a:cxnSpLocks noChangeShapeType="1"/>
            <a:stCxn id="129045" idx="3"/>
            <a:endCxn id="129039" idx="0"/>
          </p:cNvCxnSpPr>
          <p:nvPr/>
        </p:nvCxnSpPr>
        <p:spPr bwMode="auto">
          <a:xfrm>
            <a:off x="3155950" y="2408238"/>
            <a:ext cx="876300" cy="373062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29047" name="Line 23"/>
          <p:cNvSpPr>
            <a:spLocks noChangeShapeType="1"/>
          </p:cNvSpPr>
          <p:nvPr/>
        </p:nvSpPr>
        <p:spPr bwMode="auto">
          <a:xfrm>
            <a:off x="2557463" y="3933825"/>
            <a:ext cx="11509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GB">
              <a:ea typeface="+mn-ea"/>
              <a:cs typeface="+mn-cs"/>
            </a:endParaRPr>
          </a:p>
        </p:txBody>
      </p:sp>
      <p:sp>
        <p:nvSpPr>
          <p:cNvPr id="129048" name="Text Box 24"/>
          <p:cNvSpPr txBox="1">
            <a:spLocks noChangeArrowheads="1"/>
          </p:cNvSpPr>
          <p:nvPr/>
        </p:nvSpPr>
        <p:spPr bwMode="auto">
          <a:xfrm>
            <a:off x="1376363" y="3716338"/>
            <a:ext cx="1250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80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dead layer</a:t>
            </a:r>
          </a:p>
        </p:txBody>
      </p:sp>
      <p:sp>
        <p:nvSpPr>
          <p:cNvPr id="129049" name="Text Box 25"/>
          <p:cNvSpPr txBox="1">
            <a:spLocks noChangeArrowheads="1"/>
          </p:cNvSpPr>
          <p:nvPr/>
        </p:nvSpPr>
        <p:spPr bwMode="auto">
          <a:xfrm>
            <a:off x="3913971" y="5956300"/>
            <a:ext cx="4953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8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Stochastic process</a:t>
            </a:r>
          </a:p>
          <a:p>
            <a:pPr>
              <a:defRPr/>
            </a:pPr>
            <a:r>
              <a:rPr lang="en-US" sz="1800" b="1" dirty="0" smtClean="0">
                <a:solidFill>
                  <a:srgbClr val="FFB31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 charge state distribution for </a:t>
            </a:r>
            <a:r>
              <a:rPr lang="en-US" sz="1800" b="1" dirty="0" err="1" smtClean="0">
                <a:solidFill>
                  <a:srgbClr val="FFB31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E</a:t>
            </a:r>
            <a:r>
              <a:rPr lang="en-US" sz="1800" b="1" baseline="-25000" dirty="0" err="1" smtClean="0">
                <a:solidFill>
                  <a:srgbClr val="FFB31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i</a:t>
            </a:r>
            <a:r>
              <a:rPr lang="en-US" sz="1800" b="1" baseline="-25000" dirty="0" smtClean="0">
                <a:solidFill>
                  <a:srgbClr val="FFB31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 </a:t>
            </a:r>
            <a:r>
              <a:rPr lang="en-US" sz="1800" b="1" dirty="0" smtClean="0">
                <a:solidFill>
                  <a:srgbClr val="FFB31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&lt; 50MeV/u</a:t>
            </a:r>
            <a:endParaRPr lang="en-US" sz="1800" b="1" dirty="0" smtClean="0">
              <a:solidFill>
                <a:srgbClr val="FFB31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129050" name="AutoShape 26"/>
          <p:cNvSpPr>
            <a:spLocks/>
          </p:cNvSpPr>
          <p:nvPr/>
        </p:nvSpPr>
        <p:spPr bwMode="auto">
          <a:xfrm>
            <a:off x="3817938" y="5008563"/>
            <a:ext cx="152400" cy="914400"/>
          </a:xfrm>
          <a:prstGeom prst="rightBrace">
            <a:avLst>
              <a:gd name="adj1" fmla="val 5000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030" grpId="0"/>
      <p:bldP spid="129033" grpId="0"/>
      <p:bldP spid="129035" grpId="0"/>
      <p:bldP spid="129038" grpId="0"/>
      <p:bldP spid="129039" grpId="0" animBg="1"/>
      <p:bldP spid="129043" grpId="0"/>
      <p:bldP spid="129045" grpId="0"/>
      <p:bldP spid="129048" grpId="0"/>
      <p:bldP spid="129049" grpId="0"/>
      <p:bldP spid="12905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6" name="Text Box 4"/>
          <p:cNvSpPr txBox="1">
            <a:spLocks noChangeArrowheads="1"/>
          </p:cNvSpPr>
          <p:nvPr/>
        </p:nvSpPr>
        <p:spPr bwMode="auto">
          <a:xfrm>
            <a:off x="0" y="115888"/>
            <a:ext cx="66579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2800" dirty="0" smtClean="0">
                <a:solidFill>
                  <a:srgbClr val="262699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Losses, Straggling and Detection Set-up </a:t>
            </a:r>
          </a:p>
        </p:txBody>
      </p:sp>
      <p:sp>
        <p:nvSpPr>
          <p:cNvPr id="151685" name="Text Box 133"/>
          <p:cNvSpPr txBox="1">
            <a:spLocks noChangeArrowheads="1"/>
          </p:cNvSpPr>
          <p:nvPr/>
        </p:nvSpPr>
        <p:spPr bwMode="auto">
          <a:xfrm>
            <a:off x="0" y="1092200"/>
            <a:ext cx="9096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2800" baseline="3000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40</a:t>
            </a:r>
            <a:r>
              <a:rPr lang="en-US" sz="280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Ca</a:t>
            </a:r>
          </a:p>
        </p:txBody>
      </p:sp>
      <p:sp>
        <p:nvSpPr>
          <p:cNvPr id="151692" name="Rectangle 140"/>
          <p:cNvSpPr>
            <a:spLocks noChangeArrowheads="1"/>
          </p:cNvSpPr>
          <p:nvPr/>
        </p:nvSpPr>
        <p:spPr bwMode="auto">
          <a:xfrm>
            <a:off x="3630613" y="1152525"/>
            <a:ext cx="1816100" cy="2438400"/>
          </a:xfrm>
          <a:prstGeom prst="rect">
            <a:avLst/>
          </a:prstGeom>
          <a:solidFill>
            <a:srgbClr val="66FF66">
              <a:alpha val="42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>
              <a:ea typeface="+mn-ea"/>
              <a:cs typeface="+mn-cs"/>
            </a:endParaRPr>
          </a:p>
        </p:txBody>
      </p:sp>
      <p:sp>
        <p:nvSpPr>
          <p:cNvPr id="151694" name="Rectangle 142"/>
          <p:cNvSpPr>
            <a:spLocks noChangeArrowheads="1"/>
          </p:cNvSpPr>
          <p:nvPr/>
        </p:nvSpPr>
        <p:spPr bwMode="auto">
          <a:xfrm>
            <a:off x="6750050" y="1149350"/>
            <a:ext cx="1263650" cy="2439988"/>
          </a:xfrm>
          <a:prstGeom prst="rect">
            <a:avLst/>
          </a:prstGeom>
          <a:solidFill>
            <a:srgbClr val="FF0000">
              <a:alpha val="42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>
              <a:ea typeface="+mn-ea"/>
              <a:cs typeface="+mn-cs"/>
            </a:endParaRPr>
          </a:p>
        </p:txBody>
      </p:sp>
      <p:sp>
        <p:nvSpPr>
          <p:cNvPr id="151696" name="Rectangle 144"/>
          <p:cNvSpPr>
            <a:spLocks noChangeArrowheads="1"/>
          </p:cNvSpPr>
          <p:nvPr/>
        </p:nvSpPr>
        <p:spPr bwMode="auto">
          <a:xfrm>
            <a:off x="5475288" y="1147763"/>
            <a:ext cx="1285875" cy="2446337"/>
          </a:xfrm>
          <a:prstGeom prst="rect">
            <a:avLst/>
          </a:prstGeom>
          <a:solidFill>
            <a:srgbClr val="FFB310">
              <a:alpha val="42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>
              <a:ea typeface="+mn-ea"/>
              <a:cs typeface="+mn-cs"/>
            </a:endParaRPr>
          </a:p>
        </p:txBody>
      </p:sp>
      <p:sp>
        <p:nvSpPr>
          <p:cNvPr id="151697" name="Rectangle 145"/>
          <p:cNvSpPr>
            <a:spLocks noChangeArrowheads="1"/>
          </p:cNvSpPr>
          <p:nvPr/>
        </p:nvSpPr>
        <p:spPr bwMode="auto">
          <a:xfrm>
            <a:off x="5446713" y="3608388"/>
            <a:ext cx="1300162" cy="2413000"/>
          </a:xfrm>
          <a:prstGeom prst="rect">
            <a:avLst/>
          </a:prstGeom>
          <a:solidFill>
            <a:srgbClr val="66FF66">
              <a:alpha val="42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>
              <a:ea typeface="+mn-ea"/>
              <a:cs typeface="+mn-cs"/>
            </a:endParaRPr>
          </a:p>
        </p:txBody>
      </p:sp>
      <p:sp>
        <p:nvSpPr>
          <p:cNvPr id="151701" name="Rectangle 149"/>
          <p:cNvSpPr>
            <a:spLocks noChangeArrowheads="1"/>
          </p:cNvSpPr>
          <p:nvPr/>
        </p:nvSpPr>
        <p:spPr bwMode="auto">
          <a:xfrm>
            <a:off x="6753225" y="3595688"/>
            <a:ext cx="1247775" cy="1606550"/>
          </a:xfrm>
          <a:prstGeom prst="rect">
            <a:avLst/>
          </a:prstGeom>
          <a:solidFill>
            <a:srgbClr val="FFB310">
              <a:alpha val="42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>
              <a:ea typeface="+mn-ea"/>
              <a:cs typeface="+mn-cs"/>
            </a:endParaRPr>
          </a:p>
        </p:txBody>
      </p:sp>
      <p:sp>
        <p:nvSpPr>
          <p:cNvPr id="151709" name="Rectangle 157"/>
          <p:cNvSpPr>
            <a:spLocks noChangeArrowheads="1"/>
          </p:cNvSpPr>
          <p:nvPr/>
        </p:nvSpPr>
        <p:spPr bwMode="auto">
          <a:xfrm>
            <a:off x="6761163" y="5224463"/>
            <a:ext cx="1235075" cy="823912"/>
          </a:xfrm>
          <a:prstGeom prst="rect">
            <a:avLst/>
          </a:prstGeom>
          <a:solidFill>
            <a:srgbClr val="66FF66">
              <a:alpha val="42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>
              <a:ea typeface="+mn-ea"/>
              <a:cs typeface="+mn-cs"/>
            </a:endParaRPr>
          </a:p>
        </p:txBody>
      </p:sp>
      <p:sp>
        <p:nvSpPr>
          <p:cNvPr id="151713" name="Text Box 161"/>
          <p:cNvSpPr txBox="1">
            <a:spLocks noChangeArrowheads="1"/>
          </p:cNvSpPr>
          <p:nvPr/>
        </p:nvSpPr>
        <p:spPr bwMode="auto">
          <a:xfrm>
            <a:off x="1177925" y="6157913"/>
            <a:ext cx="559640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20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e.g. HISPEC/DESPEC @ GSI : 3 to 150 </a:t>
            </a:r>
            <a:r>
              <a:rPr lang="en-US" sz="2000" dirty="0" err="1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A.MeV</a:t>
            </a:r>
            <a:endParaRPr lang="en-US" sz="2000" dirty="0" smtClean="0"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graphicFrame>
        <p:nvGraphicFramePr>
          <p:cNvPr id="151712" name="Group 160"/>
          <p:cNvGraphicFramePr>
            <a:graphicFrameLocks noGrp="1"/>
          </p:cNvGraphicFramePr>
          <p:nvPr>
            <p:ph/>
          </p:nvPr>
        </p:nvGraphicFramePr>
        <p:xfrm>
          <a:off x="1006475" y="788988"/>
          <a:ext cx="7004050" cy="5261448"/>
        </p:xfrm>
        <a:graphic>
          <a:graphicData uri="http://schemas.openxmlformats.org/drawingml/2006/table">
            <a:tbl>
              <a:tblPr/>
              <a:tblGrid>
                <a:gridCol w="2624138"/>
                <a:gridCol w="1825625"/>
                <a:gridCol w="1289050"/>
                <a:gridCol w="1265237"/>
              </a:tblGrid>
              <a:tr h="360324">
                <a:tc>
                  <a:txBody>
                    <a:bodyPr/>
                    <a:lstStyle/>
                    <a:p>
                      <a:pPr marL="19050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Material</a:t>
                      </a:r>
                    </a:p>
                  </a:txBody>
                  <a:tcPr marT="45715" marB="4571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9050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500MeV/u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9050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50MeV/u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9050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5MeV/u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6775">
                <a:tc>
                  <a:txBody>
                    <a:bodyPr/>
                    <a:lstStyle/>
                    <a:p>
                      <a:pPr marL="19050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2mm BC400</a:t>
                      </a:r>
                    </a:p>
                    <a:p>
                      <a:pPr marL="19050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(scintillating plastic)</a:t>
                      </a:r>
                    </a:p>
                  </a:txBody>
                  <a:tcPr marT="45715" marB="4571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9050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Δ</a:t>
                      </a:r>
                      <a:r>
                        <a:rPr kumimoji="0" lang="fr-FR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E = 227MeV</a:t>
                      </a:r>
                    </a:p>
                    <a:p>
                      <a:pPr marL="19050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ＭＳ Ｐゴシック" charset="0"/>
                          <a:sym typeface="Symbol" charset="0"/>
                        </a:rPr>
                        <a:t></a:t>
                      </a:r>
                      <a:r>
                        <a:rPr kumimoji="0" lang="fr-FR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ＭＳ Ｐゴシック" charset="0"/>
                          <a:sym typeface="Symbol" charset="0"/>
                        </a:rPr>
                        <a:t>E = 0.08MeV/u</a:t>
                      </a:r>
                    </a:p>
                    <a:p>
                      <a:pPr marL="19050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ＭＳ Ｐゴシック" charset="0"/>
                          <a:sym typeface="Symbol" charset="0"/>
                        </a:rPr>
                        <a:t></a:t>
                      </a:r>
                      <a:r>
                        <a:rPr kumimoji="0" lang="el-GR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ＭＳ Ｐゴシック" charset="0"/>
                          <a:sym typeface="Symbol" charset="0"/>
                        </a:rPr>
                        <a:t>θ</a:t>
                      </a:r>
                      <a:r>
                        <a:rPr kumimoji="0" lang="fr-FR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ＭＳ Ｐゴシック" charset="0"/>
                          <a:sym typeface="Symbol" charset="0"/>
                        </a:rPr>
                        <a:t> = 0.4mrad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DDDDDD"/>
                          </a:outerShdw>
                        </a:effectLst>
                        <a:latin typeface="Arial" charset="0"/>
                        <a:ea typeface="ＭＳ Ｐゴシック" charset="0"/>
                        <a:cs typeface="ＭＳ Ｐゴシック" charset="0"/>
                        <a:sym typeface="Symbol" charset="0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9050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1385</a:t>
                      </a:r>
                    </a:p>
                    <a:p>
                      <a:pPr marL="19050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0.11</a:t>
                      </a:r>
                    </a:p>
                    <a:p>
                      <a:pPr marL="19050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3.5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9050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Stopped !</a:t>
                      </a:r>
                    </a:p>
                    <a:p>
                      <a:pPr marL="19050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Rg=70µm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6775">
                <a:tc>
                  <a:txBody>
                    <a:bodyPr/>
                    <a:lstStyle/>
                    <a:p>
                      <a:pPr marL="19050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0.2mm Silicon</a:t>
                      </a:r>
                    </a:p>
                    <a:p>
                      <a:pPr marL="19050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(solid state detector)</a:t>
                      </a:r>
                    </a:p>
                  </a:txBody>
                  <a:tcPr marT="45715" marB="4571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9050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ＭＳ Ｐゴシック" charset="0"/>
                          <a:sym typeface="Symbol" charset="0"/>
                        </a:rPr>
                        <a:t>42</a:t>
                      </a:r>
                    </a:p>
                    <a:p>
                      <a:pPr marL="19050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ＭＳ Ｐゴシック" charset="0"/>
                          <a:sym typeface="Symbol" charset="0"/>
                        </a:rPr>
                        <a:t>0.04</a:t>
                      </a:r>
                    </a:p>
                    <a:p>
                      <a:pPr marL="19050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ＭＳ Ｐゴシック" charset="0"/>
                          <a:sym typeface="Symbol" charset="0"/>
                        </a:rPr>
                        <a:t>0.27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9050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185</a:t>
                      </a:r>
                    </a:p>
                    <a:p>
                      <a:pPr marL="19050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0.03</a:t>
                      </a:r>
                    </a:p>
                    <a:p>
                      <a:pPr marL="19050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2.4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9050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Stopped !</a:t>
                      </a:r>
                    </a:p>
                    <a:p>
                      <a:pPr marL="19050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Rg=46µm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6775">
                <a:tc>
                  <a:txBody>
                    <a:bodyPr/>
                    <a:lstStyle/>
                    <a:p>
                      <a:pPr marL="19050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1cm Ar at 1bar</a:t>
                      </a:r>
                    </a:p>
                    <a:p>
                      <a:pPr marL="19050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(gas detector)</a:t>
                      </a:r>
                    </a:p>
                  </a:txBody>
                  <a:tcPr marT="45715" marB="4571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9050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ＭＳ Ｐゴシック" charset="0"/>
                          <a:sym typeface="Symbol" charset="0"/>
                        </a:rPr>
                        <a:t>13</a:t>
                      </a:r>
                    </a:p>
                    <a:p>
                      <a:pPr marL="19050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ＭＳ Ｐゴシック" charset="0"/>
                          <a:sym typeface="Symbol" charset="0"/>
                        </a:rPr>
                        <a:t>0.023</a:t>
                      </a:r>
                    </a:p>
                    <a:p>
                      <a:pPr marL="19050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ＭＳ Ｐゴシック" charset="0"/>
                          <a:sym typeface="Symbol" charset="0"/>
                        </a:rPr>
                        <a:t>0.17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9050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57.8</a:t>
                      </a:r>
                    </a:p>
                    <a:p>
                      <a:pPr marL="19050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0.01</a:t>
                      </a:r>
                    </a:p>
                    <a:p>
                      <a:pPr marL="19050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1.5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9050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Stopped !</a:t>
                      </a:r>
                    </a:p>
                    <a:p>
                      <a:pPr marL="19050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Rg=7mm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6775">
                <a:tc>
                  <a:txBody>
                    <a:bodyPr/>
                    <a:lstStyle/>
                    <a:p>
                      <a:pPr marL="19050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10cm C</a:t>
                      </a:r>
                      <a:r>
                        <a:rPr kumimoji="0" lang="en-US" sz="14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4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H</a:t>
                      </a:r>
                      <a:r>
                        <a:rPr kumimoji="0" lang="en-US" sz="14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10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 at 10mbar</a:t>
                      </a:r>
                    </a:p>
                    <a:p>
                      <a:pPr marL="19050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(low pressure detector)</a:t>
                      </a:r>
                    </a:p>
                  </a:txBody>
                  <a:tcPr marT="45715" marB="4571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9050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ＭＳ Ｐゴシック" charset="0"/>
                          <a:sym typeface="Symbol" charset="0"/>
                        </a:rPr>
                        <a:t>0.29</a:t>
                      </a:r>
                    </a:p>
                    <a:p>
                      <a:pPr marL="19050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ＭＳ Ｐゴシック" charset="0"/>
                          <a:sym typeface="Symbol" charset="0"/>
                        </a:rPr>
                        <a:t>0.003</a:t>
                      </a:r>
                    </a:p>
                    <a:p>
                      <a:pPr marL="19050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ＭＳ Ｐゴシック" charset="0"/>
                          <a:sym typeface="Symbol" charset="0"/>
                        </a:rPr>
                        <a:t>0.014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9050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1.28</a:t>
                      </a:r>
                    </a:p>
                    <a:p>
                      <a:pPr marL="19050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0.002</a:t>
                      </a:r>
                    </a:p>
                    <a:p>
                      <a:pPr marL="19050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0.11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9050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6.02</a:t>
                      </a:r>
                    </a:p>
                    <a:p>
                      <a:pPr marL="19050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0.002</a:t>
                      </a:r>
                    </a:p>
                    <a:p>
                      <a:pPr marL="19050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1.14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6775">
                <a:tc>
                  <a:txBody>
                    <a:bodyPr/>
                    <a:lstStyle/>
                    <a:p>
                      <a:pPr marL="19050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1µm Mylar</a:t>
                      </a:r>
                      <a:r>
                        <a:rPr kumimoji="0" lang="en-US" sz="14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©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 foil</a:t>
                      </a:r>
                    </a:p>
                    <a:p>
                      <a:pPr marL="19050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(window)</a:t>
                      </a:r>
                    </a:p>
                  </a:txBody>
                  <a:tcPr marT="45715" marB="4571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9050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ＭＳ Ｐゴシック" charset="0"/>
                          <a:sym typeface="Symbol" charset="0"/>
                        </a:rPr>
                        <a:t>0.14</a:t>
                      </a:r>
                    </a:p>
                    <a:p>
                      <a:pPr marL="19050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ＭＳ Ｐゴシック" charset="0"/>
                          <a:sym typeface="Symbol" charset="0"/>
                        </a:rPr>
                        <a:t>0.002</a:t>
                      </a:r>
                    </a:p>
                    <a:p>
                      <a:pPr marL="19050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ＭＳ Ｐゴシック" charset="0"/>
                          <a:sym typeface="Symbol" charset="0"/>
                        </a:rPr>
                        <a:t>0.01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9050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0.64</a:t>
                      </a:r>
                    </a:p>
                    <a:p>
                      <a:pPr marL="19050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.001</a:t>
                      </a:r>
                    </a:p>
                    <a:p>
                      <a:pPr marL="19050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0.10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9050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2.9</a:t>
                      </a:r>
                    </a:p>
                    <a:p>
                      <a:pPr marL="19050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0.001</a:t>
                      </a:r>
                    </a:p>
                    <a:p>
                      <a:pPr marL="19050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0.93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6775">
                <a:tc>
                  <a:txBody>
                    <a:bodyPr/>
                    <a:lstStyle/>
                    <a:p>
                      <a:pPr marL="19050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0.2µm carbon foil</a:t>
                      </a:r>
                    </a:p>
                    <a:p>
                      <a:pPr marL="19050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(emissive foil)</a:t>
                      </a:r>
                    </a:p>
                  </a:txBody>
                  <a:tcPr marT="45715" marB="4571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9050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ＭＳ Ｐゴシック" charset="0"/>
                          <a:sym typeface="Symbol" charset="0"/>
                        </a:rPr>
                        <a:t>0.02</a:t>
                      </a:r>
                    </a:p>
                    <a:p>
                      <a:pPr marL="19050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ＭＳ Ｐゴシック" charset="0"/>
                          <a:sym typeface="Symbol" charset="0"/>
                        </a:rPr>
                        <a:t>0.0008</a:t>
                      </a:r>
                    </a:p>
                    <a:p>
                      <a:pPr marL="19050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ＭＳ Ｐゴシック" charset="0"/>
                          <a:sym typeface="Symbol" charset="0"/>
                        </a:rPr>
                        <a:t>0.004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9050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0.087</a:t>
                      </a:r>
                    </a:p>
                    <a:p>
                      <a:pPr marL="19050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0.0006</a:t>
                      </a:r>
                    </a:p>
                    <a:p>
                      <a:pPr marL="19050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0.035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9050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0.39</a:t>
                      </a:r>
                    </a:p>
                    <a:p>
                      <a:pPr marL="19050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0.0005</a:t>
                      </a:r>
                    </a:p>
                    <a:p>
                      <a:pPr marL="19050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0.34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" name="Rectangle 12"/>
          <p:cNvSpPr/>
          <p:nvPr/>
        </p:nvSpPr>
        <p:spPr>
          <a:xfrm rot="20513016">
            <a:off x="475098" y="3338816"/>
            <a:ext cx="7684901" cy="2308324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x-none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Slowed down BEAM and tracking activity at GSI</a:t>
            </a:r>
          </a:p>
          <a:p>
            <a:pPr algn="ctr"/>
            <a:r>
              <a:rPr lang="x-none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by</a:t>
            </a:r>
          </a:p>
          <a:p>
            <a:pPr algn="ctr"/>
            <a:r>
              <a:rPr lang="x-none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Plamen Boutachkov</a:t>
            </a:r>
            <a:endParaRPr lang="x-none" sz="3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428750"/>
            <a:ext cx="9144000" cy="364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5650" name="Text Box 2"/>
          <p:cNvSpPr txBox="1">
            <a:spLocks noChangeArrowheads="1"/>
          </p:cNvSpPr>
          <p:nvPr/>
        </p:nvSpPr>
        <p:spPr bwMode="auto">
          <a:xfrm>
            <a:off x="0" y="90488"/>
            <a:ext cx="6359525" cy="18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2800" dirty="0" smtClean="0">
                <a:solidFill>
                  <a:srgbClr val="262699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Relativistic regime : 500MeV/u</a:t>
            </a:r>
          </a:p>
          <a:p>
            <a:pPr>
              <a:defRPr/>
            </a:pPr>
            <a:endParaRPr lang="en-US" sz="2800" dirty="0" smtClean="0">
              <a:solidFill>
                <a:srgbClr val="262699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pPr>
              <a:defRPr/>
            </a:pPr>
            <a:r>
              <a:rPr lang="en-US" sz="2800" dirty="0" smtClean="0">
                <a:solidFill>
                  <a:srgbClr val="262699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Diamond tracking for R</a:t>
            </a:r>
            <a:r>
              <a:rPr lang="en-US" sz="2800" baseline="30000" dirty="0" smtClean="0">
                <a:solidFill>
                  <a:srgbClr val="262699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3</a:t>
            </a:r>
            <a:r>
              <a:rPr lang="en-US" sz="2800" dirty="0" smtClean="0">
                <a:solidFill>
                  <a:srgbClr val="262699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B @ FAIR</a:t>
            </a:r>
          </a:p>
          <a:p>
            <a:pPr>
              <a:defRPr/>
            </a:pPr>
            <a:r>
              <a:rPr lang="en-US" sz="2800" dirty="0" smtClean="0">
                <a:solidFill>
                  <a:srgbClr val="262699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(2013+)</a:t>
            </a:r>
          </a:p>
        </p:txBody>
      </p:sp>
      <p:sp>
        <p:nvSpPr>
          <p:cNvPr id="155652" name="Text Box 4"/>
          <p:cNvSpPr txBox="1">
            <a:spLocks noChangeArrowheads="1"/>
          </p:cNvSpPr>
          <p:nvPr/>
        </p:nvSpPr>
        <p:spPr bwMode="auto">
          <a:xfrm>
            <a:off x="0" y="4476750"/>
            <a:ext cx="29845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80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The super FRS will provide</a:t>
            </a:r>
          </a:p>
          <a:p>
            <a:pPr>
              <a:defRPr/>
            </a:pPr>
            <a:r>
              <a:rPr lang="en-US" sz="180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heavy ions with ~700MeV/u</a:t>
            </a:r>
          </a:p>
        </p:txBody>
      </p:sp>
      <p:sp>
        <p:nvSpPr>
          <p:cNvPr id="155653" name="Text Box 5"/>
          <p:cNvSpPr txBox="1">
            <a:spLocks noChangeArrowheads="1"/>
          </p:cNvSpPr>
          <p:nvPr/>
        </p:nvSpPr>
        <p:spPr bwMode="auto">
          <a:xfrm>
            <a:off x="1238250" y="5286375"/>
            <a:ext cx="6534150" cy="11906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effectLst/>
                <a:cs typeface="Times New Roman" charset="0"/>
              </a:rPr>
              <a:t>Measurement of all kinematic variables in a HI reaction</a:t>
            </a:r>
          </a:p>
          <a:p>
            <a:pPr eaLnBrk="1" hangingPunct="1"/>
            <a:r>
              <a:rPr lang="en-US" sz="1800">
                <a:effectLst/>
                <a:cs typeface="Times New Roman" charset="0"/>
              </a:rPr>
              <a:t>Different tasks: 	High resolution tracking in the super FRS,</a:t>
            </a:r>
          </a:p>
          <a:p>
            <a:pPr eaLnBrk="1" hangingPunct="1"/>
            <a:r>
              <a:rPr lang="en-US" sz="1800">
                <a:effectLst/>
                <a:cs typeface="Times New Roman" charset="0"/>
              </a:rPr>
              <a:t>		radiation hard  (SFRS) 10</a:t>
            </a:r>
            <a:r>
              <a:rPr lang="en-US" sz="1800" baseline="30000">
                <a:effectLst/>
                <a:cs typeface="Times New Roman" charset="0"/>
              </a:rPr>
              <a:t>6</a:t>
            </a:r>
            <a:r>
              <a:rPr lang="en-US" sz="1800">
                <a:effectLst/>
                <a:cs typeface="Times New Roman" charset="0"/>
              </a:rPr>
              <a:t> cm</a:t>
            </a:r>
            <a:r>
              <a:rPr lang="en-US" sz="1800" baseline="30000">
                <a:effectLst/>
                <a:cs typeface="Times New Roman" charset="0"/>
              </a:rPr>
              <a:t>-1</a:t>
            </a:r>
            <a:r>
              <a:rPr lang="en-US" sz="1800">
                <a:effectLst/>
                <a:cs typeface="Times New Roman" charset="0"/>
              </a:rPr>
              <a:t> s</a:t>
            </a:r>
            <a:r>
              <a:rPr lang="en-US" sz="1800" baseline="30000">
                <a:effectLst/>
                <a:cs typeface="Times New Roman" charset="0"/>
              </a:rPr>
              <a:t>-1</a:t>
            </a:r>
          </a:p>
          <a:p>
            <a:pPr eaLnBrk="1" hangingPunct="1"/>
            <a:r>
              <a:rPr lang="en-US" sz="1800">
                <a:effectLst/>
                <a:cs typeface="Times New Roman" charset="0"/>
              </a:rPr>
              <a:t>		2 x TOF  (SFRS – target) (reaction products)</a:t>
            </a:r>
          </a:p>
        </p:txBody>
      </p:sp>
      <p:sp>
        <p:nvSpPr>
          <p:cNvPr id="155654" name="Text Box 6"/>
          <p:cNvSpPr txBox="1">
            <a:spLocks noChangeArrowheads="1"/>
          </p:cNvSpPr>
          <p:nvPr/>
        </p:nvSpPr>
        <p:spPr bwMode="auto">
          <a:xfrm>
            <a:off x="6043613" y="338138"/>
            <a:ext cx="2827337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600" i="1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Sources:</a:t>
            </a:r>
          </a:p>
          <a:p>
            <a:pPr>
              <a:defRPr/>
            </a:pPr>
            <a:r>
              <a:rPr lang="en-US" sz="1600" i="1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R.Gernhäuser (TU-München)</a:t>
            </a:r>
          </a:p>
        </p:txBody>
      </p:sp>
      <p:sp>
        <p:nvSpPr>
          <p:cNvPr id="155655" name="Oval 7"/>
          <p:cNvSpPr>
            <a:spLocks noChangeArrowheads="1"/>
          </p:cNvSpPr>
          <p:nvPr/>
        </p:nvSpPr>
        <p:spPr bwMode="auto">
          <a:xfrm>
            <a:off x="25400" y="2895600"/>
            <a:ext cx="406400" cy="622300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>
              <a:ea typeface="+mn-ea"/>
              <a:cs typeface="+mn-cs"/>
            </a:endParaRPr>
          </a:p>
        </p:txBody>
      </p:sp>
      <p:sp>
        <p:nvSpPr>
          <p:cNvPr id="155656" name="Oval 8"/>
          <p:cNvSpPr>
            <a:spLocks noChangeArrowheads="1"/>
          </p:cNvSpPr>
          <p:nvPr/>
        </p:nvSpPr>
        <p:spPr bwMode="auto">
          <a:xfrm>
            <a:off x="1231900" y="2882900"/>
            <a:ext cx="406400" cy="622300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>
              <a:ea typeface="+mn-ea"/>
              <a:cs typeface="+mn-cs"/>
            </a:endParaRPr>
          </a:p>
        </p:txBody>
      </p:sp>
      <p:sp>
        <p:nvSpPr>
          <p:cNvPr id="155657" name="Oval 9"/>
          <p:cNvSpPr>
            <a:spLocks noChangeArrowheads="1"/>
          </p:cNvSpPr>
          <p:nvPr/>
        </p:nvSpPr>
        <p:spPr bwMode="auto">
          <a:xfrm>
            <a:off x="2032000" y="2857500"/>
            <a:ext cx="406400" cy="622300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653" grpId="0" animBg="1"/>
      <p:bldP spid="155655" grpId="0" animBg="1"/>
      <p:bldP spid="155656" grpId="0" animBg="1"/>
      <p:bldP spid="15565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0" y="198438"/>
            <a:ext cx="9144000" cy="417512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l">
              <a:defRPr/>
            </a:pPr>
            <a:r>
              <a:rPr lang="en-GB" sz="2400" dirty="0">
                <a:solidFill>
                  <a:srgbClr val="262699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Short characteristics of </a:t>
            </a:r>
            <a:r>
              <a:rPr lang="en-GB" sz="2400" dirty="0" smtClean="0">
                <a:solidFill>
                  <a:srgbClr val="262699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CVD diamond </a:t>
            </a:r>
            <a:r>
              <a:rPr lang="en-GB" sz="2400" dirty="0">
                <a:solidFill>
                  <a:srgbClr val="262699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detectors</a:t>
            </a:r>
          </a:p>
        </p:txBody>
      </p:sp>
      <p:sp>
        <p:nvSpPr>
          <p:cNvPr id="169989" name="Rectangle 5"/>
          <p:cNvSpPr>
            <a:spLocks noGrp="1" noChangeArrowheads="1"/>
          </p:cNvSpPr>
          <p:nvPr>
            <p:ph type="body" sz="half" idx="1"/>
          </p:nvPr>
        </p:nvSpPr>
        <p:spPr bwMode="auto">
          <a:xfrm>
            <a:off x="0" y="968375"/>
            <a:ext cx="4038600" cy="5167313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41300" indent="-241300" defTabSz="534988">
              <a:buFontTx/>
              <a:buNone/>
              <a:defRPr/>
            </a:pPr>
            <a:r>
              <a:rPr lang="en-GB" sz="16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Diamond as a detector material</a:t>
            </a:r>
            <a:r>
              <a:rPr lang="en-GB" sz="1200" dirty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  </a:t>
            </a:r>
          </a:p>
          <a:p>
            <a:pPr marL="241300" indent="-241300" defTabSz="534988">
              <a:defRPr/>
            </a:pPr>
            <a:r>
              <a:rPr lang="en-GB" sz="12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low </a:t>
            </a:r>
            <a:r>
              <a:rPr lang="en-GB" sz="1200" dirty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capacitance</a:t>
            </a:r>
          </a:p>
          <a:p>
            <a:pPr marL="241300" indent="-241300" defTabSz="534988">
              <a:defRPr/>
            </a:pPr>
            <a:r>
              <a:rPr lang="en-GB" sz="1200" dirty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low noise  </a:t>
            </a:r>
          </a:p>
          <a:p>
            <a:pPr marL="241300" indent="-241300" defTabSz="534988">
              <a:defRPr/>
            </a:pPr>
            <a:r>
              <a:rPr lang="en-GB" sz="1200" dirty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good heat conductivity</a:t>
            </a:r>
          </a:p>
          <a:p>
            <a:pPr marL="522288" lvl="1" indent="-4763" defTabSz="534988">
              <a:buFontTx/>
              <a:buNone/>
              <a:defRPr/>
            </a:pPr>
            <a:r>
              <a:rPr lang="en-GB" sz="1200" dirty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</a:rPr>
              <a:t> ( 5 x higher than Cu )</a:t>
            </a:r>
          </a:p>
          <a:p>
            <a:pPr marL="241300" indent="-241300" defTabSz="534988">
              <a:defRPr/>
            </a:pPr>
            <a:r>
              <a:rPr lang="en-GB" sz="1200" dirty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large band gap of 5.5 </a:t>
            </a:r>
            <a:r>
              <a:rPr lang="en-GB" sz="1200" dirty="0" err="1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eV</a:t>
            </a:r>
            <a:endParaRPr lang="en-GB" sz="1200" dirty="0">
              <a:effectLst>
                <a:outerShdw blurRad="38100" dist="38100" dir="2700000" algn="tl">
                  <a:srgbClr val="DDDDDD"/>
                </a:outerShdw>
              </a:effectLst>
              <a:latin typeface="Arial" charset="0"/>
            </a:endParaRPr>
          </a:p>
          <a:p>
            <a:pPr marL="241300" indent="-241300" defTabSz="534988">
              <a:defRPr/>
            </a:pPr>
            <a:r>
              <a:rPr lang="en-GB" sz="1200" dirty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	small signal (&lt; half of a Si of similar size)   </a:t>
            </a:r>
          </a:p>
          <a:p>
            <a:pPr marL="241300" indent="-241300" defTabSz="534988">
              <a:defRPr/>
            </a:pPr>
            <a:r>
              <a:rPr lang="en-GB" sz="1200" dirty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high charge carrier velocity saturation </a:t>
            </a:r>
          </a:p>
          <a:p>
            <a:pPr marL="241300" indent="-241300" defTabSz="534988">
              <a:defRPr/>
            </a:pPr>
            <a:r>
              <a:rPr lang="en-GB" sz="1200" dirty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	fast pulse response time</a:t>
            </a:r>
          </a:p>
          <a:p>
            <a:pPr marL="241300" indent="-241300" defTabSz="534988">
              <a:defRPr/>
            </a:pPr>
            <a:endParaRPr lang="en-GB" sz="1200" dirty="0">
              <a:effectLst>
                <a:outerShdw blurRad="38100" dist="38100" dir="2700000" algn="tl">
                  <a:srgbClr val="DDDDDD"/>
                </a:outerShdw>
              </a:effectLst>
              <a:latin typeface="Arial" charset="0"/>
            </a:endParaRPr>
          </a:p>
          <a:p>
            <a:pPr marL="241300" indent="-241300" defTabSz="534988">
              <a:defRPr/>
            </a:pPr>
            <a:r>
              <a:rPr lang="en-GB" sz="12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Diamond Crystal production</a:t>
            </a:r>
          </a:p>
          <a:p>
            <a:pPr marL="241300" indent="-241300" defTabSz="534988">
              <a:buFontTx/>
              <a:buNone/>
              <a:defRPr/>
            </a:pPr>
            <a:r>
              <a:rPr lang="en-GB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chemical vapour deposition (CVD)</a:t>
            </a:r>
          </a:p>
          <a:p>
            <a:pPr marL="241300" indent="-241300" defTabSz="534988">
              <a:defRPr/>
            </a:pPr>
            <a:r>
              <a:rPr lang="en-GB" sz="1200" dirty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	commercial production</a:t>
            </a:r>
          </a:p>
          <a:p>
            <a:pPr marL="241300" indent="-241300" defTabSz="534988">
              <a:defRPr/>
            </a:pPr>
            <a:r>
              <a:rPr lang="en-GB" sz="1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polycrystalline diamonds (PCD)</a:t>
            </a:r>
            <a:r>
              <a:rPr lang="en-GB" sz="1200" dirty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 </a:t>
            </a:r>
          </a:p>
          <a:p>
            <a:pPr marL="522288" lvl="1" indent="-4763" defTabSz="534988">
              <a:defRPr/>
            </a:pPr>
            <a:r>
              <a:rPr lang="en-GB" sz="1200" dirty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</a:rPr>
              <a:t> thickness </a:t>
            </a:r>
            <a:r>
              <a:rPr lang="en-GB" sz="12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</a:rPr>
              <a:t>50-500µm</a:t>
            </a:r>
            <a:endParaRPr lang="en-GB" sz="1200" dirty="0">
              <a:effectLst>
                <a:outerShdw blurRad="38100" dist="38100" dir="2700000" algn="tl">
                  <a:srgbClr val="DDDDDD"/>
                </a:outerShdw>
              </a:effectLst>
              <a:latin typeface="Arial" charset="0"/>
              <a:ea typeface="ＭＳ Ｐゴシック" charset="0"/>
            </a:endParaRPr>
          </a:p>
          <a:p>
            <a:pPr marL="522288" lvl="1" indent="-4763" defTabSz="534988">
              <a:defRPr/>
            </a:pPr>
            <a:r>
              <a:rPr lang="en-GB" sz="1200" dirty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</a:rPr>
              <a:t> max size ~ 5x5cm2</a:t>
            </a:r>
          </a:p>
          <a:p>
            <a:pPr marL="522288" lvl="1" indent="-4763" defTabSz="534988">
              <a:defRPr/>
            </a:pPr>
            <a:r>
              <a:rPr lang="en-GB" sz="1200" dirty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</a:rPr>
              <a:t> price ? (100 euro/det.)</a:t>
            </a:r>
          </a:p>
          <a:p>
            <a:pPr marL="241300" indent="-241300" defTabSz="534988">
              <a:defRPr/>
            </a:pPr>
            <a:r>
              <a:rPr lang="en-GB" sz="1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single crystal diamond (SCD)</a:t>
            </a:r>
            <a:r>
              <a:rPr lang="en-GB" sz="1400" b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 </a:t>
            </a:r>
          </a:p>
          <a:p>
            <a:pPr marL="522288" lvl="1" indent="-4763" defTabSz="534988">
              <a:defRPr/>
            </a:pPr>
            <a:r>
              <a:rPr lang="en-GB" sz="1200" dirty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</a:rPr>
              <a:t> smaller </a:t>
            </a:r>
            <a:r>
              <a:rPr lang="en-GB" sz="12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</a:rPr>
              <a:t>(max 25x25 </a:t>
            </a:r>
            <a:r>
              <a:rPr lang="en-GB" sz="1200" dirty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</a:rPr>
              <a:t>mm2) </a:t>
            </a:r>
          </a:p>
          <a:p>
            <a:pPr marL="522288" lvl="1" indent="-4763" defTabSz="534988">
              <a:defRPr/>
            </a:pPr>
            <a:r>
              <a:rPr lang="en-GB" sz="1200" dirty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</a:rPr>
              <a:t> better performance (energy resolution)</a:t>
            </a:r>
          </a:p>
          <a:p>
            <a:pPr marL="522288" lvl="1" indent="-4763" defTabSz="534988">
              <a:defRPr/>
            </a:pPr>
            <a:r>
              <a:rPr lang="en-GB" sz="1200" dirty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</a:rPr>
              <a:t> more expensive (5xPCD)	</a:t>
            </a:r>
          </a:p>
          <a:p>
            <a:pPr marL="522288" lvl="1" indent="-4763" defTabSz="534988">
              <a:defRPr/>
            </a:pPr>
            <a:endParaRPr lang="en-GB" sz="1200" dirty="0">
              <a:solidFill>
                <a:srgbClr val="FF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charset="0"/>
              <a:ea typeface="ＭＳ Ｐゴシック" charset="0"/>
            </a:endParaRPr>
          </a:p>
        </p:txBody>
      </p:sp>
      <p:sp>
        <p:nvSpPr>
          <p:cNvPr id="169990" name="Rectangle 6"/>
          <p:cNvSpPr>
            <a:spLocks noChangeArrowheads="1"/>
          </p:cNvSpPr>
          <p:nvPr/>
        </p:nvSpPr>
        <p:spPr bwMode="auto">
          <a:xfrm>
            <a:off x="4094163" y="3140075"/>
            <a:ext cx="4648200" cy="3354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indent="190500">
              <a:spcBef>
                <a:spcPct val="20000"/>
              </a:spcBef>
              <a:defRPr/>
            </a:pPr>
            <a:r>
              <a:rPr lang="en-GB" sz="1200">
                <a:effectLst>
                  <a:outerShdw blurRad="38100" dist="38100" dir="2700000" algn="tl">
                    <a:srgbClr val="DDDDDD"/>
                  </a:outerShdw>
                </a:effectLst>
              </a:rPr>
              <a:t>Diamond detectors performance</a:t>
            </a:r>
          </a:p>
          <a:p>
            <a:pPr indent="190500">
              <a:spcBef>
                <a:spcPct val="20000"/>
              </a:spcBef>
              <a:buFontTx/>
              <a:buChar char="•"/>
              <a:defRPr/>
            </a:pPr>
            <a:r>
              <a:rPr lang="en-GB" sz="120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very fast timing </a:t>
            </a:r>
          </a:p>
          <a:p>
            <a:pPr indent="190500">
              <a:spcBef>
                <a:spcPct val="20000"/>
              </a:spcBef>
              <a:defRPr/>
            </a:pPr>
            <a:r>
              <a:rPr lang="en-GB" sz="1200">
                <a:effectLst>
                  <a:outerShdw blurRad="38100" dist="38100" dir="2700000" algn="tl">
                    <a:srgbClr val="DDDDDD"/>
                  </a:outerShdw>
                </a:effectLst>
              </a:rPr>
              <a:t>	pulse risetime: 200 ps</a:t>
            </a:r>
          </a:p>
          <a:p>
            <a:pPr indent="190500">
              <a:spcBef>
                <a:spcPct val="20000"/>
              </a:spcBef>
              <a:defRPr/>
            </a:pPr>
            <a:r>
              <a:rPr lang="en-GB" sz="1200">
                <a:effectLst>
                  <a:outerShdw blurRad="38100" dist="38100" dir="2700000" algn="tl">
                    <a:srgbClr val="DDDDDD"/>
                  </a:outerShdw>
                </a:effectLst>
              </a:rPr>
              <a:t>	width: 2ns (PCD) 5ns (SCD)</a:t>
            </a:r>
          </a:p>
          <a:p>
            <a:pPr indent="190500">
              <a:spcBef>
                <a:spcPct val="20000"/>
              </a:spcBef>
              <a:buFontTx/>
              <a:buChar char="•"/>
              <a:defRPr/>
            </a:pPr>
            <a:r>
              <a:rPr lang="en-GB" sz="120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operating voltage </a:t>
            </a:r>
            <a:r>
              <a:rPr lang="en-GB" sz="1200">
                <a:effectLst>
                  <a:outerShdw blurRad="38100" dist="38100" dir="2700000" algn="tl">
                    <a:srgbClr val="DDDDDD"/>
                  </a:outerShdw>
                </a:effectLst>
              </a:rPr>
              <a:t>1 V/</a:t>
            </a:r>
            <a:r>
              <a:rPr lang="en-GB" sz="1200">
                <a:effectLst>
                  <a:outerShdw blurRad="38100" dist="38100" dir="2700000" algn="tl">
                    <a:srgbClr val="DDDDDD"/>
                  </a:outerShdw>
                </a:effectLst>
                <a:latin typeface="Symbol" charset="0"/>
              </a:rPr>
              <a:t>m</a:t>
            </a:r>
            <a:r>
              <a:rPr lang="en-GB" sz="1200">
                <a:effectLst>
                  <a:outerShdw blurRad="38100" dist="38100" dir="2700000" algn="tl">
                    <a:srgbClr val="DDDDDD"/>
                  </a:outerShdw>
                </a:effectLst>
              </a:rPr>
              <a:t>m</a:t>
            </a:r>
          </a:p>
          <a:p>
            <a:pPr indent="190500">
              <a:spcBef>
                <a:spcPct val="20000"/>
              </a:spcBef>
              <a:buFontTx/>
              <a:buChar char="•"/>
              <a:defRPr/>
            </a:pPr>
            <a:r>
              <a:rPr lang="en-GB" sz="120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radiation hardness </a:t>
            </a:r>
          </a:p>
          <a:p>
            <a:pPr indent="190500">
              <a:spcBef>
                <a:spcPct val="20000"/>
              </a:spcBef>
              <a:defRPr/>
            </a:pPr>
            <a:r>
              <a:rPr lang="en-GB" sz="1200">
                <a:effectLst>
                  <a:outerShdw blurRad="38100" dist="38100" dir="2700000" algn="tl">
                    <a:srgbClr val="DDDDDD"/>
                  </a:outerShdw>
                </a:effectLst>
              </a:rPr>
              <a:t>-Tests with 2x10</a:t>
            </a:r>
            <a:r>
              <a:rPr lang="en-GB" sz="1200" baseline="30000">
                <a:effectLst>
                  <a:outerShdw blurRad="38100" dist="38100" dir="2700000" algn="tl">
                    <a:srgbClr val="DDDDDD"/>
                  </a:outerShdw>
                </a:effectLst>
              </a:rPr>
              <a:t>15</a:t>
            </a:r>
            <a:r>
              <a:rPr lang="en-GB" sz="1200">
                <a:effectLst>
                  <a:outerShdw blurRad="38100" dist="38100" dir="2700000" algn="tl">
                    <a:srgbClr val="DDDDDD"/>
                  </a:outerShdw>
                </a:effectLst>
              </a:rPr>
              <a:t> p/cm</a:t>
            </a:r>
            <a:r>
              <a:rPr lang="en-GB" sz="1200" baseline="30000">
                <a:effectLst>
                  <a:outerShdw blurRad="38100" dist="38100" dir="2700000" algn="tl">
                    <a:srgbClr val="DDDDDD"/>
                  </a:outerShdw>
                </a:effectLst>
              </a:rPr>
              <a:t>2</a:t>
            </a:r>
            <a:r>
              <a:rPr lang="en-GB" sz="1200">
                <a:effectLst>
                  <a:outerShdw blurRad="38100" dist="38100" dir="2700000" algn="tl">
                    <a:srgbClr val="DDDDDD"/>
                  </a:outerShdw>
                </a:effectLst>
              </a:rPr>
              <a:t> did not show any significant deterioration of a sig./noise</a:t>
            </a:r>
          </a:p>
          <a:p>
            <a:pPr indent="190500">
              <a:spcBef>
                <a:spcPct val="20000"/>
              </a:spcBef>
              <a:defRPr/>
            </a:pPr>
            <a:r>
              <a:rPr lang="en-GB" sz="1200">
                <a:effectLst>
                  <a:outerShdw blurRad="38100" dist="38100" dir="2700000" algn="tl">
                    <a:srgbClr val="DDDDDD"/>
                  </a:outerShdw>
                </a:effectLst>
              </a:rPr>
              <a:t>-pumping effect (PCD) : improvement with increasing dose</a:t>
            </a:r>
          </a:p>
          <a:p>
            <a:pPr indent="190500">
              <a:spcBef>
                <a:spcPct val="20000"/>
              </a:spcBef>
              <a:buFontTx/>
              <a:buChar char="•"/>
              <a:defRPr/>
            </a:pPr>
            <a:r>
              <a:rPr lang="en-GB" sz="120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position resolution </a:t>
            </a:r>
          </a:p>
          <a:p>
            <a:pPr indent="190500">
              <a:spcBef>
                <a:spcPct val="20000"/>
              </a:spcBef>
              <a:defRPr/>
            </a:pPr>
            <a:r>
              <a:rPr lang="en-GB" sz="1200">
                <a:effectLst>
                  <a:outerShdw blurRad="38100" dist="38100" dir="2700000" algn="tl">
                    <a:srgbClr val="DDDDDD"/>
                  </a:outerShdw>
                </a:effectLst>
              </a:rPr>
              <a:t>below 10</a:t>
            </a:r>
            <a:r>
              <a:rPr lang="en-GB" sz="1200">
                <a:effectLst>
                  <a:outerShdw blurRad="38100" dist="38100" dir="2700000" algn="tl">
                    <a:srgbClr val="DDDDDD"/>
                  </a:outerShdw>
                </a:effectLst>
                <a:latin typeface="Symbol" charset="0"/>
              </a:rPr>
              <a:t>m</a:t>
            </a:r>
            <a:r>
              <a:rPr lang="en-GB" sz="1200">
                <a:effectLst>
                  <a:outerShdw blurRad="38100" dist="38100" dir="2700000" algn="tl">
                    <a:srgbClr val="DDDDDD"/>
                  </a:outerShdw>
                </a:effectLst>
              </a:rPr>
              <a:t>m can be achieved with strip detectors X and Y</a:t>
            </a:r>
          </a:p>
          <a:p>
            <a:pPr indent="190500">
              <a:spcBef>
                <a:spcPct val="20000"/>
              </a:spcBef>
              <a:buFontTx/>
              <a:buChar char="•"/>
              <a:defRPr/>
            </a:pPr>
            <a:r>
              <a:rPr lang="en-GB" sz="120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efficiency</a:t>
            </a:r>
            <a:r>
              <a:rPr lang="en-GB" sz="1200"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</a:p>
          <a:p>
            <a:pPr indent="190500">
              <a:spcBef>
                <a:spcPct val="20000"/>
              </a:spcBef>
              <a:defRPr/>
            </a:pPr>
            <a:r>
              <a:rPr lang="en-GB" sz="1200">
                <a:effectLst>
                  <a:outerShdw blurRad="38100" dist="38100" dir="2700000" algn="tl">
                    <a:srgbClr val="DDDDDD"/>
                  </a:outerShdw>
                </a:effectLst>
              </a:rPr>
              <a:t>	70%PCD-100%  SCD</a:t>
            </a:r>
          </a:p>
          <a:p>
            <a:pPr indent="190500">
              <a:spcBef>
                <a:spcPct val="20000"/>
              </a:spcBef>
              <a:buFontTx/>
              <a:buChar char="•"/>
              <a:defRPr/>
            </a:pPr>
            <a:r>
              <a:rPr lang="en-GB" sz="120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Diamonds as TOF detectors</a:t>
            </a:r>
          </a:p>
          <a:p>
            <a:pPr marL="762000" lvl="1" indent="-285750">
              <a:spcBef>
                <a:spcPct val="20000"/>
              </a:spcBef>
              <a:defRPr/>
            </a:pPr>
            <a:r>
              <a:rPr lang="en-GB" sz="1200">
                <a:effectLst>
                  <a:outerShdw blurRad="38100" dist="38100" dir="2700000" algn="tl">
                    <a:srgbClr val="DDDDDD"/>
                  </a:outerShdw>
                </a:effectLst>
              </a:rPr>
              <a:t>tests with 1GeV/u U beam resulted in TOF of  </a:t>
            </a:r>
            <a:r>
              <a:rPr lang="en-GB" sz="1200">
                <a:effectLst>
                  <a:outerShdw blurRad="38100" dist="38100" dir="2700000" algn="tl">
                    <a:srgbClr val="DDDDDD"/>
                  </a:outerShdw>
                </a:effectLst>
                <a:latin typeface="Symbol" charset="0"/>
              </a:rPr>
              <a:t>s</a:t>
            </a:r>
            <a:r>
              <a:rPr lang="en-GB" sz="1200">
                <a:effectLst>
                  <a:outerShdw blurRad="38100" dist="38100" dir="2700000" algn="tl">
                    <a:srgbClr val="DDDDDD"/>
                  </a:outerShdw>
                </a:effectLst>
              </a:rPr>
              <a:t>=20 ps</a:t>
            </a:r>
          </a:p>
        </p:txBody>
      </p:sp>
      <p:pic>
        <p:nvPicPr>
          <p:cNvPr id="1331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49738" y="692150"/>
            <a:ext cx="4108450" cy="248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9992" name="Text Box 8"/>
          <p:cNvSpPr txBox="1">
            <a:spLocks noChangeArrowheads="1"/>
          </p:cNvSpPr>
          <p:nvPr/>
        </p:nvSpPr>
        <p:spPr bwMode="auto">
          <a:xfrm>
            <a:off x="3556000" y="2578100"/>
            <a:ext cx="13747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GB" sz="1200" smtClean="0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Cr-Au foil ~0.1</a:t>
            </a:r>
            <a:r>
              <a:rPr lang="en-GB" sz="1200" smtClean="0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Symbol" charset="0"/>
              </a:rPr>
              <a:t>m</a:t>
            </a:r>
            <a:r>
              <a:rPr lang="en-GB" sz="1200" smtClean="0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m</a:t>
            </a:r>
          </a:p>
        </p:txBody>
      </p:sp>
      <p:sp>
        <p:nvSpPr>
          <p:cNvPr id="169994" name="Rectangle 10"/>
          <p:cNvSpPr>
            <a:spLocks noChangeArrowheads="1"/>
          </p:cNvSpPr>
          <p:nvPr/>
        </p:nvSpPr>
        <p:spPr bwMode="auto">
          <a:xfrm>
            <a:off x="269875" y="6218238"/>
            <a:ext cx="2698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i="1">
                <a:effectLst>
                  <a:outerShdw blurRad="38100" dist="38100" dir="2700000" algn="tl">
                    <a:srgbClr val="DDDDDD"/>
                  </a:outerShdw>
                </a:effectLst>
              </a:rPr>
              <a:t>Source: M. Gorska (GSI)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6" name="Text Box 4"/>
          <p:cNvSpPr txBox="1">
            <a:spLocks noChangeArrowheads="1"/>
          </p:cNvSpPr>
          <p:nvPr/>
        </p:nvSpPr>
        <p:spPr bwMode="auto">
          <a:xfrm>
            <a:off x="0" y="144463"/>
            <a:ext cx="60817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2800" dirty="0" smtClean="0">
                <a:solidFill>
                  <a:srgbClr val="262699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Virtues &amp; Flaws of diamond detectors</a:t>
            </a:r>
          </a:p>
        </p:txBody>
      </p:sp>
      <p:sp>
        <p:nvSpPr>
          <p:cNvPr id="172038" name="Text Box 6"/>
          <p:cNvSpPr txBox="1">
            <a:spLocks noChangeArrowheads="1"/>
          </p:cNvSpPr>
          <p:nvPr/>
        </p:nvSpPr>
        <p:spPr bwMode="auto">
          <a:xfrm>
            <a:off x="279400" y="939800"/>
            <a:ext cx="8364538" cy="520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Wingdings" charset="0"/>
                <a:sym typeface="Wingdings" charset="0"/>
              </a:rPr>
              <a:t> </a:t>
            </a:r>
          </a:p>
          <a:p>
            <a:pPr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- Radiation hard (&gt;2.15p/cm</a:t>
            </a:r>
            <a:r>
              <a:rPr lang="en-US" baseline="30000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2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)</a:t>
            </a:r>
          </a:p>
          <a:p>
            <a:pPr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- low occupation time  high counting rate 10</a:t>
            </a:r>
            <a:r>
              <a:rPr lang="en-US" baseline="30000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7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pps</a:t>
            </a:r>
          </a:p>
          <a:p>
            <a:pPr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- ultra fast signal  time resolution </a:t>
            </a:r>
            <a:r>
              <a:rPr lang="el-GR" dirty="0" smtClean="0"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  <a:sym typeface="Wingdings" charset="0"/>
              </a:rPr>
              <a:t>σ</a:t>
            </a:r>
            <a:r>
              <a:rPr lang="fr-FR" dirty="0" smtClean="0"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  <a:sym typeface="Wingdings" charset="0"/>
              </a:rPr>
              <a:t> = 30ps</a:t>
            </a:r>
          </a:p>
          <a:p>
            <a:pPr>
              <a:defRPr/>
            </a:pPr>
            <a:r>
              <a:rPr lang="fr-FR" dirty="0" smtClean="0"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  <a:sym typeface="Wingdings" charset="0"/>
              </a:rPr>
              <a:t>- </a:t>
            </a:r>
            <a:r>
              <a:rPr lang="fr-FR" dirty="0" err="1" smtClean="0"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  <a:sym typeface="Wingdings" charset="0"/>
              </a:rPr>
              <a:t>reasonable</a:t>
            </a:r>
            <a:r>
              <a:rPr lang="fr-FR" dirty="0" smtClean="0"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  <a:sym typeface="Wingdings" charset="0"/>
              </a:rPr>
              <a:t> </a:t>
            </a:r>
            <a:r>
              <a:rPr lang="fr-FR" dirty="0" err="1" smtClean="0"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  <a:sym typeface="Wingdings" charset="0"/>
              </a:rPr>
              <a:t>energy</a:t>
            </a:r>
            <a:r>
              <a:rPr lang="fr-FR" dirty="0" smtClean="0"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  <a:sym typeface="Wingdings" charset="0"/>
              </a:rPr>
              <a:t> </a:t>
            </a:r>
            <a:r>
              <a:rPr lang="fr-FR" dirty="0" err="1" smtClean="0"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  <a:sym typeface="Wingdings" charset="0"/>
              </a:rPr>
              <a:t>resolution</a:t>
            </a:r>
            <a:r>
              <a:rPr lang="fr-FR" dirty="0" smtClean="0"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  <a:sym typeface="Wingdings" charset="0"/>
              </a:rPr>
              <a:t> </a:t>
            </a:r>
            <a:r>
              <a:rPr lang="el-GR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Arial" charset="0"/>
                <a:cs typeface="Arial" charset="0"/>
                <a:sym typeface="Wingdings" charset="0"/>
              </a:rPr>
              <a:t>σ</a:t>
            </a:r>
            <a:r>
              <a:rPr lang="fr-FR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Arial" charset="0"/>
                <a:cs typeface="Arial" charset="0"/>
                <a:sym typeface="Wingdings" charset="0"/>
              </a:rPr>
              <a:t> = 17keV (single </a:t>
            </a:r>
            <a:r>
              <a:rPr lang="fr-FR" dirty="0" err="1" smtClean="0">
                <a:effectLst>
                  <a:outerShdw blurRad="38100" dist="38100" dir="2700000" algn="tl">
                    <a:srgbClr val="DDDDDD"/>
                  </a:outerShdw>
                </a:effectLst>
                <a:ea typeface="Arial" charset="0"/>
                <a:cs typeface="Arial" charset="0"/>
                <a:sym typeface="Wingdings" charset="0"/>
              </a:rPr>
              <a:t>crystal</a:t>
            </a:r>
            <a:r>
              <a:rPr lang="fr-FR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Arial" charset="0"/>
                <a:cs typeface="Arial" charset="0"/>
                <a:sym typeface="Wingdings" charset="0"/>
              </a:rPr>
              <a:t>)</a:t>
            </a:r>
            <a:endParaRPr lang="el-GR" dirty="0" smtClean="0">
              <a:effectLst>
                <a:outerShdw blurRad="38100" dist="38100" dir="2700000" algn="tl">
                  <a:srgbClr val="DDDDDD"/>
                </a:outerShdw>
              </a:effectLst>
              <a:cs typeface="Arial" charset="0"/>
              <a:sym typeface="Wingdings" charset="0"/>
            </a:endParaRPr>
          </a:p>
          <a:p>
            <a:pPr>
              <a:defRPr/>
            </a:pP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Wingdings" charset="0"/>
                <a:ea typeface="Arial" charset="0"/>
                <a:cs typeface="Arial" charset="0"/>
                <a:sym typeface="Wingdings" charset="0"/>
              </a:rPr>
              <a:t> </a:t>
            </a:r>
          </a:p>
          <a:p>
            <a:pPr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Arial" charset="0"/>
                <a:cs typeface="Arial" charset="0"/>
                <a:sym typeface="Wingdings" charset="0"/>
              </a:rPr>
              <a:t>- small size, biggest in use 60x40mm</a:t>
            </a:r>
            <a:r>
              <a:rPr lang="en-US" baseline="300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Arial" charset="0"/>
                <a:cs typeface="Arial" charset="0"/>
                <a:sym typeface="Wingdings" charset="0"/>
              </a:rPr>
              <a:t>2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Arial" charset="0"/>
                <a:cs typeface="Arial" charset="0"/>
                <a:sym typeface="Wingdings" charset="0"/>
              </a:rPr>
              <a:t> [PCD, Cave A @ GSI]</a:t>
            </a:r>
          </a:p>
          <a:p>
            <a:pPr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Arial" charset="0"/>
                <a:cs typeface="Arial" charset="0"/>
                <a:sym typeface="Wingdings" charset="0"/>
              </a:rPr>
              <a:t>- thickness &gt; 50µm  restricted to high energy</a:t>
            </a:r>
          </a:p>
          <a:p>
            <a:pPr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Arial" charset="0"/>
                <a:cs typeface="Arial" charset="0"/>
                <a:sym typeface="Wingdings" charset="0"/>
              </a:rPr>
              <a:t>- require high speed electronics</a:t>
            </a:r>
          </a:p>
          <a:p>
            <a:pPr>
              <a:defRPr/>
            </a:pPr>
            <a:endParaRPr lang="en-US" dirty="0" smtClean="0">
              <a:effectLst>
                <a:outerShdw blurRad="38100" dist="38100" dir="2700000" algn="tl">
                  <a:srgbClr val="DDDDDD"/>
                </a:outerShdw>
              </a:effectLst>
              <a:ea typeface="Arial" charset="0"/>
              <a:cs typeface="Arial" charset="0"/>
              <a:sym typeface="Wingdings" charset="0"/>
            </a:endParaRPr>
          </a:p>
          <a:p>
            <a:pPr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Arial" charset="0"/>
                <a:cs typeface="Arial" charset="0"/>
                <a:sym typeface="Wingdings" charset="0"/>
              </a:rPr>
              <a:t>- single crystals have better performances but</a:t>
            </a:r>
          </a:p>
          <a:p>
            <a:pPr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Arial" charset="0"/>
                <a:cs typeface="Arial" charset="0"/>
                <a:sym typeface="Wingdings" charset="0"/>
              </a:rPr>
              <a:t> are smaller (few mm</a:t>
            </a:r>
            <a:r>
              <a:rPr lang="en-US" baseline="300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Arial" charset="0"/>
                <a:cs typeface="Arial" charset="0"/>
                <a:sym typeface="Wingdings" charset="0"/>
              </a:rPr>
              <a:t>2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Arial" charset="0"/>
                <a:cs typeface="Arial" charset="0"/>
                <a:sym typeface="Wingdings" charset="0"/>
              </a:rPr>
              <a:t>)  Mosaic detector ?</a:t>
            </a:r>
          </a:p>
          <a:p>
            <a:pPr>
              <a:defRPr/>
            </a:pPr>
            <a:endParaRPr lang="en-US" dirty="0" smtClean="0">
              <a:effectLst>
                <a:outerShdw blurRad="38100" dist="38100" dir="2700000" algn="tl">
                  <a:srgbClr val="DDDDDD"/>
                </a:outerShdw>
              </a:effectLst>
              <a:ea typeface="Arial" charset="0"/>
              <a:cs typeface="Arial" charset="0"/>
              <a:sym typeface="Wingdings" charset="0"/>
            </a:endParaRPr>
          </a:p>
          <a:p>
            <a:pPr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Arial" charset="0"/>
                <a:cs typeface="Arial" charset="0"/>
                <a:sym typeface="Wingdings" charset="0"/>
              </a:rPr>
              <a:t> very promising technique, lot of developments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6" name="Text Box 4"/>
          <p:cNvSpPr txBox="1">
            <a:spLocks noChangeArrowheads="1"/>
          </p:cNvSpPr>
          <p:nvPr/>
        </p:nvSpPr>
        <p:spPr bwMode="auto">
          <a:xfrm>
            <a:off x="0" y="115888"/>
            <a:ext cx="6895888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2800" dirty="0" smtClean="0">
                <a:solidFill>
                  <a:srgbClr val="262699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Relativistic regime : 500MeV/u</a:t>
            </a:r>
          </a:p>
          <a:p>
            <a:pPr>
              <a:defRPr/>
            </a:pPr>
            <a:endParaRPr lang="en-US" sz="2800" dirty="0" smtClean="0">
              <a:solidFill>
                <a:srgbClr val="262699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pPr>
              <a:defRPr/>
            </a:pPr>
            <a:r>
              <a:rPr lang="en-US" sz="2800" dirty="0" err="1" smtClean="0">
                <a:solidFill>
                  <a:srgbClr val="262699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KaBes</a:t>
            </a:r>
            <a:r>
              <a:rPr lang="en-US" sz="2800" dirty="0" smtClean="0">
                <a:solidFill>
                  <a:srgbClr val="262699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on the NA48 </a:t>
            </a:r>
            <a:r>
              <a:rPr lang="en-US" sz="2800" dirty="0" err="1" smtClean="0">
                <a:solidFill>
                  <a:srgbClr val="262699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exp</a:t>
            </a:r>
            <a:r>
              <a:rPr lang="en-US" sz="2800" dirty="0" smtClean="0">
                <a:solidFill>
                  <a:srgbClr val="262699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@ CERN (in use)</a:t>
            </a:r>
          </a:p>
          <a:p>
            <a:pPr>
              <a:defRPr/>
            </a:pPr>
            <a:r>
              <a:rPr lang="en-US" sz="2800" dirty="0" smtClean="0">
                <a:solidFill>
                  <a:srgbClr val="262699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The </a:t>
            </a:r>
            <a:r>
              <a:rPr lang="en-US" sz="2800" dirty="0" err="1" smtClean="0">
                <a:solidFill>
                  <a:srgbClr val="262699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micromegas</a:t>
            </a:r>
            <a:r>
              <a:rPr lang="en-US" sz="2800" dirty="0" smtClean="0">
                <a:solidFill>
                  <a:srgbClr val="262699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TPC</a:t>
            </a:r>
          </a:p>
        </p:txBody>
      </p:sp>
      <p:pic>
        <p:nvPicPr>
          <p:cNvPr id="1638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65188" y="2614613"/>
            <a:ext cx="6599237" cy="305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7159" name="Text Box 7"/>
          <p:cNvSpPr txBox="1">
            <a:spLocks noChangeArrowheads="1"/>
          </p:cNvSpPr>
          <p:nvPr/>
        </p:nvSpPr>
        <p:spPr bwMode="auto">
          <a:xfrm>
            <a:off x="785813" y="2349500"/>
            <a:ext cx="666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80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Study of CP violation by the simultaneous detection of K</a:t>
            </a:r>
            <a:r>
              <a:rPr lang="en-US" sz="1800" baseline="3000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+</a:t>
            </a:r>
            <a:r>
              <a:rPr lang="en-US" sz="180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and K</a:t>
            </a:r>
            <a:r>
              <a:rPr lang="en-US" sz="1800" baseline="3000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-</a:t>
            </a:r>
          </a:p>
        </p:txBody>
      </p:sp>
      <p:sp>
        <p:nvSpPr>
          <p:cNvPr id="177161" name="Rectangle 9"/>
          <p:cNvSpPr>
            <a:spLocks noChangeArrowheads="1"/>
          </p:cNvSpPr>
          <p:nvPr/>
        </p:nvSpPr>
        <p:spPr bwMode="auto">
          <a:xfrm>
            <a:off x="4151313" y="3595688"/>
            <a:ext cx="88900" cy="3317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>
              <a:ea typeface="+mn-ea"/>
              <a:cs typeface="+mn-cs"/>
            </a:endParaRPr>
          </a:p>
        </p:txBody>
      </p:sp>
      <p:sp>
        <p:nvSpPr>
          <p:cNvPr id="177162" name="Rectangle 10"/>
          <p:cNvSpPr>
            <a:spLocks noChangeArrowheads="1"/>
          </p:cNvSpPr>
          <p:nvPr/>
        </p:nvSpPr>
        <p:spPr bwMode="auto">
          <a:xfrm>
            <a:off x="4143375" y="4197350"/>
            <a:ext cx="88900" cy="3317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>
              <a:ea typeface="+mn-ea"/>
              <a:cs typeface="+mn-cs"/>
            </a:endParaRPr>
          </a:p>
        </p:txBody>
      </p:sp>
      <p:sp>
        <p:nvSpPr>
          <p:cNvPr id="177163" name="Rectangle 11"/>
          <p:cNvSpPr>
            <a:spLocks noChangeArrowheads="1"/>
          </p:cNvSpPr>
          <p:nvPr/>
        </p:nvSpPr>
        <p:spPr bwMode="auto">
          <a:xfrm>
            <a:off x="4592638" y="3776663"/>
            <a:ext cx="61912" cy="6270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>
              <a:ea typeface="+mn-ea"/>
              <a:cs typeface="+mn-cs"/>
            </a:endParaRPr>
          </a:p>
        </p:txBody>
      </p:sp>
      <p:sp>
        <p:nvSpPr>
          <p:cNvPr id="177164" name="Text Box 12"/>
          <p:cNvSpPr txBox="1">
            <a:spLocks noChangeArrowheads="1"/>
          </p:cNvSpPr>
          <p:nvPr/>
        </p:nvSpPr>
        <p:spPr bwMode="auto">
          <a:xfrm>
            <a:off x="282575" y="5780088"/>
            <a:ext cx="79073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60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Need to measure trajectories to obtain the momentum of individual Kaons (~60GeV/c)</a:t>
            </a:r>
          </a:p>
        </p:txBody>
      </p:sp>
      <p:sp>
        <p:nvSpPr>
          <p:cNvPr id="177165" name="Text Box 13"/>
          <p:cNvSpPr txBox="1">
            <a:spLocks noChangeArrowheads="1"/>
          </p:cNvSpPr>
          <p:nvPr/>
        </p:nvSpPr>
        <p:spPr bwMode="auto">
          <a:xfrm>
            <a:off x="5411788" y="1695450"/>
            <a:ext cx="29432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400" i="1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B. Peynaud, NIM A 535 (2004) 427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8" name="Rectangle 4" descr="70 %"/>
          <p:cNvSpPr>
            <a:spLocks noChangeArrowheads="1"/>
          </p:cNvSpPr>
          <p:nvPr/>
        </p:nvSpPr>
        <p:spPr bwMode="auto">
          <a:xfrm>
            <a:off x="2297113" y="1612900"/>
            <a:ext cx="3821112" cy="2889250"/>
          </a:xfrm>
          <a:prstGeom prst="rect">
            <a:avLst/>
          </a:prstGeom>
          <a:pattFill prst="pct70">
            <a:fgClr>
              <a:schemeClr val="bg1"/>
            </a:fgClr>
            <a:bgClr>
              <a:srgbClr val="FFFF00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effectLst>
                <a:outerShdw blurRad="38100" dist="38100" dir="2700000" algn="tl">
                  <a:srgbClr val="FFFFFF"/>
                </a:outerShdw>
              </a:effectLst>
              <a:ea typeface="+mn-ea"/>
              <a:cs typeface="+mn-cs"/>
            </a:endParaRPr>
          </a:p>
        </p:txBody>
      </p:sp>
      <p:sp>
        <p:nvSpPr>
          <p:cNvPr id="180229" name="Text Box 5"/>
          <p:cNvSpPr txBox="1">
            <a:spLocks noChangeArrowheads="1"/>
          </p:cNvSpPr>
          <p:nvPr/>
        </p:nvSpPr>
        <p:spPr bwMode="auto">
          <a:xfrm>
            <a:off x="2536825" y="1809750"/>
            <a:ext cx="300355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defTabSz="863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defTabSz="863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r>
              <a:rPr lang="fr-FR" sz="180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Gaz </a:t>
            </a:r>
          </a:p>
          <a:p>
            <a:pPr algn="ctr" eaLnBrk="1" hangingPunct="1">
              <a:defRPr/>
            </a:pPr>
            <a:r>
              <a:rPr lang="fr-FR" sz="120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(Here: Ne(79%)+C2H6(11%)+CF4(10%) )</a:t>
            </a:r>
            <a:endParaRPr lang="en-US" sz="1200" smtClean="0"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180230" name="Line 6"/>
          <p:cNvSpPr>
            <a:spLocks noChangeShapeType="1"/>
          </p:cNvSpPr>
          <p:nvPr/>
        </p:nvSpPr>
        <p:spPr bwMode="auto">
          <a:xfrm>
            <a:off x="2311400" y="3906838"/>
            <a:ext cx="3821113" cy="0"/>
          </a:xfrm>
          <a:prstGeom prst="line">
            <a:avLst/>
          </a:prstGeom>
          <a:noFill/>
          <a:ln w="38100">
            <a:solidFill>
              <a:schemeClr val="accent2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GB">
              <a:ea typeface="+mn-ea"/>
              <a:cs typeface="+mn-cs"/>
            </a:endParaRPr>
          </a:p>
        </p:txBody>
      </p:sp>
      <p:sp>
        <p:nvSpPr>
          <p:cNvPr id="180231" name="Text Box 7"/>
          <p:cNvSpPr txBox="1">
            <a:spLocks noChangeArrowheads="1"/>
          </p:cNvSpPr>
          <p:nvPr/>
        </p:nvSpPr>
        <p:spPr bwMode="auto">
          <a:xfrm>
            <a:off x="6129338" y="1443038"/>
            <a:ext cx="12271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defTabSz="863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defTabSz="863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fr-FR" sz="180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Drift </a:t>
            </a:r>
            <a:r>
              <a:rPr lang="fr-FR" sz="140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(-HT 2)</a:t>
            </a:r>
            <a:endParaRPr lang="en-US" sz="1400" smtClean="0"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180234" name="Text Box 10"/>
          <p:cNvSpPr txBox="1">
            <a:spLocks noChangeArrowheads="1"/>
          </p:cNvSpPr>
          <p:nvPr/>
        </p:nvSpPr>
        <p:spPr bwMode="auto">
          <a:xfrm>
            <a:off x="6130925" y="3706813"/>
            <a:ext cx="13668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defTabSz="863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defTabSz="863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fr-FR" sz="180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Mesh </a:t>
            </a:r>
            <a:r>
              <a:rPr lang="fr-FR" sz="140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(-HT 1)</a:t>
            </a:r>
            <a:endParaRPr lang="en-US" sz="1400" smtClean="0"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180235" name="Rectangle 11"/>
          <p:cNvSpPr>
            <a:spLocks noChangeArrowheads="1"/>
          </p:cNvSpPr>
          <p:nvPr/>
        </p:nvSpPr>
        <p:spPr bwMode="auto">
          <a:xfrm>
            <a:off x="2311400" y="4530725"/>
            <a:ext cx="3821113" cy="117475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>
              <a:ea typeface="+mn-ea"/>
              <a:cs typeface="+mn-cs"/>
            </a:endParaRPr>
          </a:p>
        </p:txBody>
      </p:sp>
      <p:grpSp>
        <p:nvGrpSpPr>
          <p:cNvPr id="17415" name="Group 12"/>
          <p:cNvGrpSpPr>
            <a:grpSpLocks noChangeAspect="1"/>
          </p:cNvGrpSpPr>
          <p:nvPr/>
        </p:nvGrpSpPr>
        <p:grpSpPr bwMode="auto">
          <a:xfrm>
            <a:off x="5472113" y="4530725"/>
            <a:ext cx="439737" cy="700088"/>
            <a:chOff x="3756" y="5145"/>
            <a:chExt cx="407" cy="635"/>
          </a:xfrm>
        </p:grpSpPr>
        <p:sp>
          <p:nvSpPr>
            <p:cNvPr id="180237" name="Line 13"/>
            <p:cNvSpPr>
              <a:spLocks noChangeAspect="1" noChangeShapeType="1"/>
            </p:cNvSpPr>
            <p:nvPr/>
          </p:nvSpPr>
          <p:spPr bwMode="auto">
            <a:xfrm>
              <a:off x="4072" y="5326"/>
              <a:ext cx="0" cy="11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>
                <a:ea typeface="+mn-ea"/>
                <a:cs typeface="+mn-cs"/>
              </a:endParaRPr>
            </a:p>
          </p:txBody>
        </p:sp>
        <p:grpSp>
          <p:nvGrpSpPr>
            <p:cNvPr id="17473" name="Group 14"/>
            <p:cNvGrpSpPr>
              <a:grpSpLocks noChangeAspect="1"/>
            </p:cNvGrpSpPr>
            <p:nvPr/>
          </p:nvGrpSpPr>
          <p:grpSpPr bwMode="auto">
            <a:xfrm>
              <a:off x="3756" y="5145"/>
              <a:ext cx="407" cy="635"/>
              <a:chOff x="3756" y="5145"/>
              <a:chExt cx="407" cy="635"/>
            </a:xfrm>
          </p:grpSpPr>
          <p:sp>
            <p:nvSpPr>
              <p:cNvPr id="180239" name="Line 15"/>
              <p:cNvSpPr>
                <a:spLocks noChangeAspect="1" noChangeShapeType="1"/>
              </p:cNvSpPr>
              <p:nvPr/>
            </p:nvSpPr>
            <p:spPr bwMode="auto">
              <a:xfrm>
                <a:off x="3846" y="5145"/>
                <a:ext cx="1" cy="635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GB">
                  <a:ea typeface="+mn-ea"/>
                  <a:cs typeface="+mn-cs"/>
                </a:endParaRPr>
              </a:p>
            </p:txBody>
          </p:sp>
          <p:sp>
            <p:nvSpPr>
              <p:cNvPr id="180240" name="AutoShape 16"/>
              <p:cNvSpPr>
                <a:spLocks noChangeAspect="1" noChangeArrowheads="1"/>
              </p:cNvSpPr>
              <p:nvPr/>
            </p:nvSpPr>
            <p:spPr bwMode="auto">
              <a:xfrm rot="10800000">
                <a:off x="3756" y="5417"/>
                <a:ext cx="182" cy="181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>
                  <a:ea typeface="+mn-ea"/>
                  <a:cs typeface="+mn-cs"/>
                </a:endParaRPr>
              </a:p>
            </p:txBody>
          </p:sp>
          <p:sp>
            <p:nvSpPr>
              <p:cNvPr id="180241" name="Line 17"/>
              <p:cNvSpPr>
                <a:spLocks noChangeAspect="1" noChangeShapeType="1"/>
              </p:cNvSpPr>
              <p:nvPr/>
            </p:nvSpPr>
            <p:spPr bwMode="auto">
              <a:xfrm>
                <a:off x="3846" y="5326"/>
                <a:ext cx="228" cy="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GB">
                  <a:ea typeface="+mn-ea"/>
                  <a:cs typeface="+mn-cs"/>
                </a:endParaRPr>
              </a:p>
            </p:txBody>
          </p:sp>
          <p:sp>
            <p:nvSpPr>
              <p:cNvPr id="180242" name="Line 18"/>
              <p:cNvSpPr>
                <a:spLocks noChangeAspect="1" noChangeShapeType="1"/>
              </p:cNvSpPr>
              <p:nvPr/>
            </p:nvSpPr>
            <p:spPr bwMode="auto">
              <a:xfrm>
                <a:off x="3846" y="5645"/>
                <a:ext cx="228" cy="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GB">
                  <a:ea typeface="+mn-ea"/>
                  <a:cs typeface="+mn-cs"/>
                </a:endParaRPr>
              </a:p>
            </p:txBody>
          </p:sp>
          <p:sp>
            <p:nvSpPr>
              <p:cNvPr id="180243" name="Line 19"/>
              <p:cNvSpPr>
                <a:spLocks noChangeAspect="1" noChangeShapeType="1"/>
              </p:cNvSpPr>
              <p:nvPr/>
            </p:nvSpPr>
            <p:spPr bwMode="auto">
              <a:xfrm>
                <a:off x="4072" y="5508"/>
                <a:ext cx="0" cy="137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GB">
                  <a:ea typeface="+mn-ea"/>
                  <a:cs typeface="+mn-cs"/>
                </a:endParaRPr>
              </a:p>
            </p:txBody>
          </p:sp>
          <p:sp>
            <p:nvSpPr>
              <p:cNvPr id="180244" name="Line 20"/>
              <p:cNvSpPr>
                <a:spLocks noChangeAspect="1" noChangeShapeType="1"/>
              </p:cNvSpPr>
              <p:nvPr/>
            </p:nvSpPr>
            <p:spPr bwMode="auto">
              <a:xfrm>
                <a:off x="3982" y="5437"/>
                <a:ext cx="181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GB">
                  <a:ea typeface="+mn-ea"/>
                  <a:cs typeface="+mn-cs"/>
                </a:endParaRPr>
              </a:p>
            </p:txBody>
          </p:sp>
          <p:sp>
            <p:nvSpPr>
              <p:cNvPr id="180245" name="Line 21"/>
              <p:cNvSpPr>
                <a:spLocks noChangeAspect="1" noChangeShapeType="1"/>
              </p:cNvSpPr>
              <p:nvPr/>
            </p:nvSpPr>
            <p:spPr bwMode="auto">
              <a:xfrm>
                <a:off x="3982" y="5508"/>
                <a:ext cx="181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GB"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4" name="Group 94"/>
          <p:cNvGrpSpPr>
            <a:grpSpLocks/>
          </p:cNvGrpSpPr>
          <p:nvPr/>
        </p:nvGrpSpPr>
        <p:grpSpPr bwMode="auto">
          <a:xfrm>
            <a:off x="4606925" y="3986213"/>
            <a:ext cx="995363" cy="466725"/>
            <a:chOff x="2902" y="2511"/>
            <a:chExt cx="627" cy="294"/>
          </a:xfrm>
        </p:grpSpPr>
        <p:sp>
          <p:nvSpPr>
            <p:cNvPr id="180247" name="Freeform 23"/>
            <p:cNvSpPr>
              <a:spLocks/>
            </p:cNvSpPr>
            <p:nvPr/>
          </p:nvSpPr>
          <p:spPr bwMode="auto">
            <a:xfrm>
              <a:off x="3143" y="2511"/>
              <a:ext cx="337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0" y="90"/>
                </a:cxn>
                <a:cxn ang="0">
                  <a:pos x="181" y="136"/>
                </a:cxn>
                <a:cxn ang="0">
                  <a:pos x="272" y="181"/>
                </a:cxn>
                <a:cxn ang="0">
                  <a:pos x="317" y="226"/>
                </a:cxn>
              </a:cxnLst>
              <a:rect l="0" t="0" r="r" b="b"/>
              <a:pathLst>
                <a:path w="317" h="226">
                  <a:moveTo>
                    <a:pt x="0" y="0"/>
                  </a:moveTo>
                  <a:cubicBezTo>
                    <a:pt x="30" y="33"/>
                    <a:pt x="60" y="67"/>
                    <a:pt x="90" y="90"/>
                  </a:cubicBezTo>
                  <a:cubicBezTo>
                    <a:pt x="120" y="113"/>
                    <a:pt x="151" y="121"/>
                    <a:pt x="181" y="136"/>
                  </a:cubicBezTo>
                  <a:cubicBezTo>
                    <a:pt x="211" y="151"/>
                    <a:pt x="249" y="166"/>
                    <a:pt x="272" y="181"/>
                  </a:cubicBezTo>
                  <a:cubicBezTo>
                    <a:pt x="295" y="196"/>
                    <a:pt x="306" y="211"/>
                    <a:pt x="317" y="226"/>
                  </a:cubicBezTo>
                </a:path>
              </a:pathLst>
            </a:custGeom>
            <a:noFill/>
            <a:ln w="127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>
                <a:ea typeface="+mn-ea"/>
                <a:cs typeface="+mn-cs"/>
              </a:endParaRPr>
            </a:p>
          </p:txBody>
        </p:sp>
        <p:sp>
          <p:nvSpPr>
            <p:cNvPr id="180248" name="Freeform 24"/>
            <p:cNvSpPr>
              <a:spLocks/>
            </p:cNvSpPr>
            <p:nvPr/>
          </p:nvSpPr>
          <p:spPr bwMode="auto">
            <a:xfrm>
              <a:off x="3230" y="2608"/>
              <a:ext cx="106" cy="148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8" y="46"/>
                </a:cxn>
                <a:cxn ang="0">
                  <a:pos x="54" y="91"/>
                </a:cxn>
                <a:cxn ang="0">
                  <a:pos x="99" y="136"/>
                </a:cxn>
              </a:cxnLst>
              <a:rect l="0" t="0" r="r" b="b"/>
              <a:pathLst>
                <a:path w="99" h="136">
                  <a:moveTo>
                    <a:pt x="8" y="0"/>
                  </a:moveTo>
                  <a:cubicBezTo>
                    <a:pt x="4" y="15"/>
                    <a:pt x="0" y="31"/>
                    <a:pt x="8" y="46"/>
                  </a:cubicBezTo>
                  <a:cubicBezTo>
                    <a:pt x="16" y="61"/>
                    <a:pt x="39" y="76"/>
                    <a:pt x="54" y="91"/>
                  </a:cubicBezTo>
                  <a:cubicBezTo>
                    <a:pt x="69" y="106"/>
                    <a:pt x="84" y="121"/>
                    <a:pt x="99" y="136"/>
                  </a:cubicBezTo>
                </a:path>
              </a:pathLst>
            </a:custGeom>
            <a:noFill/>
            <a:ln w="127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>
                <a:ea typeface="+mn-ea"/>
                <a:cs typeface="+mn-cs"/>
              </a:endParaRPr>
            </a:p>
          </p:txBody>
        </p:sp>
        <p:sp>
          <p:nvSpPr>
            <p:cNvPr id="180249" name="Freeform 25"/>
            <p:cNvSpPr>
              <a:spLocks/>
            </p:cNvSpPr>
            <p:nvPr/>
          </p:nvSpPr>
          <p:spPr bwMode="auto">
            <a:xfrm>
              <a:off x="3380" y="2675"/>
              <a:ext cx="48" cy="9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5" y="90"/>
                </a:cxn>
              </a:cxnLst>
              <a:rect l="0" t="0" r="r" b="b"/>
              <a:pathLst>
                <a:path w="45" h="90">
                  <a:moveTo>
                    <a:pt x="0" y="0"/>
                  </a:moveTo>
                  <a:cubicBezTo>
                    <a:pt x="19" y="37"/>
                    <a:pt x="38" y="75"/>
                    <a:pt x="45" y="90"/>
                  </a:cubicBezTo>
                </a:path>
              </a:pathLst>
            </a:custGeom>
            <a:noFill/>
            <a:ln w="127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>
                <a:ea typeface="+mn-ea"/>
                <a:cs typeface="+mn-cs"/>
              </a:endParaRPr>
            </a:p>
          </p:txBody>
        </p:sp>
        <p:sp>
          <p:nvSpPr>
            <p:cNvPr id="180250" name="Freeform 26"/>
            <p:cNvSpPr>
              <a:spLocks/>
            </p:cNvSpPr>
            <p:nvPr/>
          </p:nvSpPr>
          <p:spPr bwMode="auto">
            <a:xfrm>
              <a:off x="2999" y="2608"/>
              <a:ext cx="144" cy="99"/>
            </a:xfrm>
            <a:custGeom>
              <a:avLst/>
              <a:gdLst/>
              <a:ahLst/>
              <a:cxnLst>
                <a:cxn ang="0">
                  <a:pos x="136" y="0"/>
                </a:cxn>
                <a:cxn ang="0">
                  <a:pos x="90" y="46"/>
                </a:cxn>
                <a:cxn ang="0">
                  <a:pos x="45" y="46"/>
                </a:cxn>
                <a:cxn ang="0">
                  <a:pos x="0" y="91"/>
                </a:cxn>
              </a:cxnLst>
              <a:rect l="0" t="0" r="r" b="b"/>
              <a:pathLst>
                <a:path w="136" h="91">
                  <a:moveTo>
                    <a:pt x="136" y="0"/>
                  </a:moveTo>
                  <a:cubicBezTo>
                    <a:pt x="120" y="19"/>
                    <a:pt x="105" y="38"/>
                    <a:pt x="90" y="46"/>
                  </a:cubicBezTo>
                  <a:cubicBezTo>
                    <a:pt x="75" y="54"/>
                    <a:pt x="60" y="39"/>
                    <a:pt x="45" y="46"/>
                  </a:cubicBezTo>
                  <a:cubicBezTo>
                    <a:pt x="30" y="53"/>
                    <a:pt x="7" y="84"/>
                    <a:pt x="0" y="91"/>
                  </a:cubicBezTo>
                </a:path>
              </a:pathLst>
            </a:custGeom>
            <a:noFill/>
            <a:ln w="127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>
                <a:ea typeface="+mn-ea"/>
                <a:cs typeface="+mn-cs"/>
              </a:endParaRPr>
            </a:p>
          </p:txBody>
        </p:sp>
        <p:sp>
          <p:nvSpPr>
            <p:cNvPr id="180251" name="Freeform 27"/>
            <p:cNvSpPr>
              <a:spLocks/>
            </p:cNvSpPr>
            <p:nvPr/>
          </p:nvSpPr>
          <p:spPr bwMode="auto">
            <a:xfrm>
              <a:off x="2992" y="2658"/>
              <a:ext cx="62" cy="147"/>
            </a:xfrm>
            <a:custGeom>
              <a:avLst/>
              <a:gdLst/>
              <a:ahLst/>
              <a:cxnLst>
                <a:cxn ang="0">
                  <a:pos x="52" y="0"/>
                </a:cxn>
                <a:cxn ang="0">
                  <a:pos x="52" y="45"/>
                </a:cxn>
                <a:cxn ang="0">
                  <a:pos x="7" y="90"/>
                </a:cxn>
                <a:cxn ang="0">
                  <a:pos x="7" y="136"/>
                </a:cxn>
              </a:cxnLst>
              <a:rect l="0" t="0" r="r" b="b"/>
              <a:pathLst>
                <a:path w="59" h="136">
                  <a:moveTo>
                    <a:pt x="52" y="0"/>
                  </a:moveTo>
                  <a:cubicBezTo>
                    <a:pt x="55" y="15"/>
                    <a:pt x="59" y="30"/>
                    <a:pt x="52" y="45"/>
                  </a:cubicBezTo>
                  <a:cubicBezTo>
                    <a:pt x="45" y="60"/>
                    <a:pt x="14" y="75"/>
                    <a:pt x="7" y="90"/>
                  </a:cubicBezTo>
                  <a:cubicBezTo>
                    <a:pt x="0" y="105"/>
                    <a:pt x="3" y="120"/>
                    <a:pt x="7" y="136"/>
                  </a:cubicBezTo>
                </a:path>
              </a:pathLst>
            </a:custGeom>
            <a:noFill/>
            <a:ln w="127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>
                <a:ea typeface="+mn-ea"/>
                <a:cs typeface="+mn-cs"/>
              </a:endParaRPr>
            </a:p>
          </p:txBody>
        </p:sp>
        <p:sp>
          <p:nvSpPr>
            <p:cNvPr id="180252" name="Freeform 28"/>
            <p:cNvSpPr>
              <a:spLocks/>
            </p:cNvSpPr>
            <p:nvPr/>
          </p:nvSpPr>
          <p:spPr bwMode="auto">
            <a:xfrm>
              <a:off x="3143" y="2658"/>
              <a:ext cx="56" cy="9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5" y="45"/>
                </a:cxn>
                <a:cxn ang="0">
                  <a:pos x="45" y="90"/>
                </a:cxn>
              </a:cxnLst>
              <a:rect l="0" t="0" r="r" b="b"/>
              <a:pathLst>
                <a:path w="52" h="90">
                  <a:moveTo>
                    <a:pt x="0" y="0"/>
                  </a:moveTo>
                  <a:cubicBezTo>
                    <a:pt x="19" y="15"/>
                    <a:pt x="38" y="30"/>
                    <a:pt x="45" y="45"/>
                  </a:cubicBezTo>
                  <a:cubicBezTo>
                    <a:pt x="52" y="60"/>
                    <a:pt x="45" y="83"/>
                    <a:pt x="45" y="90"/>
                  </a:cubicBezTo>
                </a:path>
              </a:pathLst>
            </a:custGeom>
            <a:noFill/>
            <a:ln w="127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>
                <a:ea typeface="+mn-ea"/>
                <a:cs typeface="+mn-cs"/>
              </a:endParaRPr>
            </a:p>
          </p:txBody>
        </p:sp>
        <p:sp>
          <p:nvSpPr>
            <p:cNvPr id="180253" name="Freeform 29"/>
            <p:cNvSpPr>
              <a:spLocks/>
            </p:cNvSpPr>
            <p:nvPr/>
          </p:nvSpPr>
          <p:spPr bwMode="auto">
            <a:xfrm>
              <a:off x="3432" y="2707"/>
              <a:ext cx="97" cy="4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1" y="45"/>
                </a:cxn>
              </a:cxnLst>
              <a:rect l="0" t="0" r="r" b="b"/>
              <a:pathLst>
                <a:path w="91" h="45">
                  <a:moveTo>
                    <a:pt x="0" y="0"/>
                  </a:moveTo>
                  <a:cubicBezTo>
                    <a:pt x="0" y="0"/>
                    <a:pt x="45" y="22"/>
                    <a:pt x="91" y="45"/>
                  </a:cubicBezTo>
                </a:path>
              </a:pathLst>
            </a:custGeom>
            <a:noFill/>
            <a:ln w="127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>
                <a:ea typeface="+mn-ea"/>
                <a:cs typeface="+mn-cs"/>
              </a:endParaRPr>
            </a:p>
          </p:txBody>
        </p:sp>
        <p:sp>
          <p:nvSpPr>
            <p:cNvPr id="180254" name="Freeform 30"/>
            <p:cNvSpPr>
              <a:spLocks/>
            </p:cNvSpPr>
            <p:nvPr/>
          </p:nvSpPr>
          <p:spPr bwMode="auto">
            <a:xfrm>
              <a:off x="2902" y="2559"/>
              <a:ext cx="241" cy="197"/>
            </a:xfrm>
            <a:custGeom>
              <a:avLst/>
              <a:gdLst/>
              <a:ahLst/>
              <a:cxnLst>
                <a:cxn ang="0">
                  <a:pos x="227" y="0"/>
                </a:cxn>
                <a:cxn ang="0">
                  <a:pos x="136" y="45"/>
                </a:cxn>
                <a:cxn ang="0">
                  <a:pos x="91" y="91"/>
                </a:cxn>
                <a:cxn ang="0">
                  <a:pos x="45" y="91"/>
                </a:cxn>
                <a:cxn ang="0">
                  <a:pos x="0" y="181"/>
                </a:cxn>
              </a:cxnLst>
              <a:rect l="0" t="0" r="r" b="b"/>
              <a:pathLst>
                <a:path w="227" h="181">
                  <a:moveTo>
                    <a:pt x="227" y="0"/>
                  </a:moveTo>
                  <a:cubicBezTo>
                    <a:pt x="193" y="15"/>
                    <a:pt x="159" y="30"/>
                    <a:pt x="136" y="45"/>
                  </a:cubicBezTo>
                  <a:cubicBezTo>
                    <a:pt x="113" y="60"/>
                    <a:pt x="106" y="83"/>
                    <a:pt x="91" y="91"/>
                  </a:cubicBezTo>
                  <a:cubicBezTo>
                    <a:pt x="76" y="99"/>
                    <a:pt x="60" y="76"/>
                    <a:pt x="45" y="91"/>
                  </a:cubicBezTo>
                  <a:cubicBezTo>
                    <a:pt x="30" y="106"/>
                    <a:pt x="15" y="143"/>
                    <a:pt x="0" y="181"/>
                  </a:cubicBezTo>
                </a:path>
              </a:pathLst>
            </a:custGeom>
            <a:noFill/>
            <a:ln w="127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>
                <a:ea typeface="+mn-ea"/>
                <a:cs typeface="+mn-cs"/>
              </a:endParaRPr>
            </a:p>
          </p:txBody>
        </p:sp>
        <p:sp>
          <p:nvSpPr>
            <p:cNvPr id="180255" name="Freeform 31"/>
            <p:cNvSpPr>
              <a:spLocks/>
            </p:cNvSpPr>
            <p:nvPr/>
          </p:nvSpPr>
          <p:spPr bwMode="auto">
            <a:xfrm>
              <a:off x="2942" y="2658"/>
              <a:ext cx="57" cy="98"/>
            </a:xfrm>
            <a:custGeom>
              <a:avLst/>
              <a:gdLst/>
              <a:ahLst/>
              <a:cxnLst>
                <a:cxn ang="0">
                  <a:pos x="54" y="0"/>
                </a:cxn>
                <a:cxn ang="0">
                  <a:pos x="8" y="45"/>
                </a:cxn>
                <a:cxn ang="0">
                  <a:pos x="8" y="90"/>
                </a:cxn>
              </a:cxnLst>
              <a:rect l="0" t="0" r="r" b="b"/>
              <a:pathLst>
                <a:path w="54" h="90">
                  <a:moveTo>
                    <a:pt x="54" y="0"/>
                  </a:moveTo>
                  <a:cubicBezTo>
                    <a:pt x="35" y="15"/>
                    <a:pt x="16" y="30"/>
                    <a:pt x="8" y="45"/>
                  </a:cubicBezTo>
                  <a:cubicBezTo>
                    <a:pt x="0" y="60"/>
                    <a:pt x="4" y="75"/>
                    <a:pt x="8" y="90"/>
                  </a:cubicBezTo>
                </a:path>
              </a:pathLst>
            </a:custGeom>
            <a:noFill/>
            <a:ln w="127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>
                <a:ea typeface="+mn-ea"/>
                <a:cs typeface="+mn-cs"/>
              </a:endParaRPr>
            </a:p>
          </p:txBody>
        </p:sp>
        <p:sp>
          <p:nvSpPr>
            <p:cNvPr id="180256" name="Freeform 32"/>
            <p:cNvSpPr>
              <a:spLocks/>
            </p:cNvSpPr>
            <p:nvPr/>
          </p:nvSpPr>
          <p:spPr bwMode="auto">
            <a:xfrm>
              <a:off x="3047" y="2707"/>
              <a:ext cx="96" cy="98"/>
            </a:xfrm>
            <a:custGeom>
              <a:avLst/>
              <a:gdLst/>
              <a:ahLst/>
              <a:cxnLst>
                <a:cxn ang="0">
                  <a:pos x="91" y="0"/>
                </a:cxn>
                <a:cxn ang="0">
                  <a:pos x="45" y="45"/>
                </a:cxn>
                <a:cxn ang="0">
                  <a:pos x="0" y="91"/>
                </a:cxn>
                <a:cxn ang="0">
                  <a:pos x="45" y="45"/>
                </a:cxn>
              </a:cxnLst>
              <a:rect l="0" t="0" r="r" b="b"/>
              <a:pathLst>
                <a:path w="91" h="91">
                  <a:moveTo>
                    <a:pt x="91" y="0"/>
                  </a:moveTo>
                  <a:cubicBezTo>
                    <a:pt x="75" y="15"/>
                    <a:pt x="60" y="30"/>
                    <a:pt x="45" y="45"/>
                  </a:cubicBezTo>
                  <a:cubicBezTo>
                    <a:pt x="30" y="60"/>
                    <a:pt x="0" y="91"/>
                    <a:pt x="0" y="91"/>
                  </a:cubicBezTo>
                  <a:cubicBezTo>
                    <a:pt x="0" y="91"/>
                    <a:pt x="22" y="68"/>
                    <a:pt x="45" y="45"/>
                  </a:cubicBezTo>
                </a:path>
              </a:pathLst>
            </a:custGeom>
            <a:noFill/>
            <a:ln w="127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>
                <a:ea typeface="+mn-ea"/>
                <a:cs typeface="+mn-cs"/>
              </a:endParaRPr>
            </a:p>
          </p:txBody>
        </p:sp>
        <p:sp>
          <p:nvSpPr>
            <p:cNvPr id="180257" name="Freeform 33"/>
            <p:cNvSpPr>
              <a:spLocks/>
            </p:cNvSpPr>
            <p:nvPr/>
          </p:nvSpPr>
          <p:spPr bwMode="auto">
            <a:xfrm>
              <a:off x="3143" y="2707"/>
              <a:ext cx="1" cy="4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5"/>
                </a:cxn>
              </a:cxnLst>
              <a:rect l="0" t="0" r="r" b="b"/>
              <a:pathLst>
                <a:path w="1" h="45">
                  <a:moveTo>
                    <a:pt x="0" y="0"/>
                  </a:moveTo>
                  <a:cubicBezTo>
                    <a:pt x="0" y="0"/>
                    <a:pt x="0" y="22"/>
                    <a:pt x="0" y="45"/>
                  </a:cubicBezTo>
                </a:path>
              </a:pathLst>
            </a:custGeom>
            <a:noFill/>
            <a:ln w="127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>
                <a:ea typeface="+mn-ea"/>
                <a:cs typeface="+mn-cs"/>
              </a:endParaRPr>
            </a:p>
          </p:txBody>
        </p:sp>
        <p:sp>
          <p:nvSpPr>
            <p:cNvPr id="180258" name="Freeform 34"/>
            <p:cNvSpPr>
              <a:spLocks/>
            </p:cNvSpPr>
            <p:nvPr/>
          </p:nvSpPr>
          <p:spPr bwMode="auto">
            <a:xfrm>
              <a:off x="3239" y="2658"/>
              <a:ext cx="1" cy="9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5"/>
                </a:cxn>
                <a:cxn ang="0">
                  <a:pos x="0" y="90"/>
                </a:cxn>
              </a:cxnLst>
              <a:rect l="0" t="0" r="r" b="b"/>
              <a:pathLst>
                <a:path w="1" h="90">
                  <a:moveTo>
                    <a:pt x="0" y="0"/>
                  </a:moveTo>
                  <a:cubicBezTo>
                    <a:pt x="0" y="15"/>
                    <a:pt x="0" y="30"/>
                    <a:pt x="0" y="45"/>
                  </a:cubicBezTo>
                  <a:cubicBezTo>
                    <a:pt x="0" y="60"/>
                    <a:pt x="0" y="75"/>
                    <a:pt x="0" y="90"/>
                  </a:cubicBezTo>
                </a:path>
              </a:pathLst>
            </a:custGeom>
            <a:noFill/>
            <a:ln w="127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>
                <a:ea typeface="+mn-ea"/>
                <a:cs typeface="+mn-cs"/>
              </a:endParaRPr>
            </a:p>
          </p:txBody>
        </p:sp>
        <p:sp>
          <p:nvSpPr>
            <p:cNvPr id="180259" name="Freeform 35"/>
            <p:cNvSpPr>
              <a:spLocks/>
            </p:cNvSpPr>
            <p:nvPr/>
          </p:nvSpPr>
          <p:spPr bwMode="auto">
            <a:xfrm>
              <a:off x="3144" y="2588"/>
              <a:ext cx="82" cy="18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3" y="29"/>
                </a:cxn>
                <a:cxn ang="0">
                  <a:pos x="43" y="43"/>
                </a:cxn>
                <a:cxn ang="0">
                  <a:pos x="53" y="65"/>
                </a:cxn>
                <a:cxn ang="0">
                  <a:pos x="69" y="108"/>
                </a:cxn>
                <a:cxn ang="0">
                  <a:pos x="77" y="132"/>
                </a:cxn>
                <a:cxn ang="0">
                  <a:pos x="74" y="168"/>
                </a:cxn>
              </a:cxnLst>
              <a:rect l="0" t="0" r="r" b="b"/>
              <a:pathLst>
                <a:path w="77" h="168">
                  <a:moveTo>
                    <a:pt x="0" y="0"/>
                  </a:moveTo>
                  <a:cubicBezTo>
                    <a:pt x="9" y="12"/>
                    <a:pt x="23" y="17"/>
                    <a:pt x="33" y="29"/>
                  </a:cubicBezTo>
                  <a:cubicBezTo>
                    <a:pt x="37" y="33"/>
                    <a:pt x="43" y="43"/>
                    <a:pt x="43" y="43"/>
                  </a:cubicBezTo>
                  <a:cubicBezTo>
                    <a:pt x="45" y="52"/>
                    <a:pt x="48" y="58"/>
                    <a:pt x="53" y="65"/>
                  </a:cubicBezTo>
                  <a:cubicBezTo>
                    <a:pt x="57" y="79"/>
                    <a:pt x="63" y="94"/>
                    <a:pt x="69" y="108"/>
                  </a:cubicBezTo>
                  <a:cubicBezTo>
                    <a:pt x="72" y="116"/>
                    <a:pt x="77" y="132"/>
                    <a:pt x="77" y="132"/>
                  </a:cubicBezTo>
                  <a:cubicBezTo>
                    <a:pt x="74" y="160"/>
                    <a:pt x="74" y="148"/>
                    <a:pt x="74" y="168"/>
                  </a:cubicBezTo>
                </a:path>
              </a:pathLst>
            </a:custGeom>
            <a:noFill/>
            <a:ln w="127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>
                <a:ea typeface="+mn-ea"/>
                <a:cs typeface="+mn-cs"/>
              </a:endParaRPr>
            </a:p>
          </p:txBody>
        </p:sp>
        <p:sp>
          <p:nvSpPr>
            <p:cNvPr id="180260" name="Freeform 36"/>
            <p:cNvSpPr>
              <a:spLocks/>
            </p:cNvSpPr>
            <p:nvPr/>
          </p:nvSpPr>
          <p:spPr bwMode="auto">
            <a:xfrm>
              <a:off x="3165" y="2679"/>
              <a:ext cx="8" cy="10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70"/>
                </a:cxn>
                <a:cxn ang="0">
                  <a:pos x="5" y="94"/>
                </a:cxn>
              </a:cxnLst>
              <a:rect l="0" t="0" r="r" b="b"/>
              <a:pathLst>
                <a:path w="8" h="94">
                  <a:moveTo>
                    <a:pt x="0" y="0"/>
                  </a:moveTo>
                  <a:cubicBezTo>
                    <a:pt x="8" y="29"/>
                    <a:pt x="5" y="18"/>
                    <a:pt x="7" y="70"/>
                  </a:cubicBezTo>
                  <a:cubicBezTo>
                    <a:pt x="3" y="82"/>
                    <a:pt x="5" y="75"/>
                    <a:pt x="5" y="94"/>
                  </a:cubicBezTo>
                </a:path>
              </a:pathLst>
            </a:custGeom>
            <a:noFill/>
            <a:ln w="127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>
                <a:ea typeface="+mn-ea"/>
                <a:cs typeface="+mn-cs"/>
              </a:endParaRPr>
            </a:p>
          </p:txBody>
        </p:sp>
        <p:sp>
          <p:nvSpPr>
            <p:cNvPr id="180261" name="Freeform 37"/>
            <p:cNvSpPr>
              <a:spLocks/>
            </p:cNvSpPr>
            <p:nvPr/>
          </p:nvSpPr>
          <p:spPr bwMode="auto">
            <a:xfrm>
              <a:off x="3290" y="2712"/>
              <a:ext cx="86" cy="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0" y="24"/>
                </a:cxn>
                <a:cxn ang="0">
                  <a:pos x="64" y="31"/>
                </a:cxn>
                <a:cxn ang="0">
                  <a:pos x="81" y="41"/>
                </a:cxn>
              </a:cxnLst>
              <a:rect l="0" t="0" r="r" b="b"/>
              <a:pathLst>
                <a:path w="81" h="41">
                  <a:moveTo>
                    <a:pt x="0" y="0"/>
                  </a:moveTo>
                  <a:cubicBezTo>
                    <a:pt x="17" y="7"/>
                    <a:pt x="32" y="19"/>
                    <a:pt x="50" y="24"/>
                  </a:cubicBezTo>
                  <a:cubicBezTo>
                    <a:pt x="54" y="27"/>
                    <a:pt x="60" y="28"/>
                    <a:pt x="64" y="31"/>
                  </a:cubicBezTo>
                  <a:cubicBezTo>
                    <a:pt x="72" y="38"/>
                    <a:pt x="69" y="41"/>
                    <a:pt x="81" y="41"/>
                  </a:cubicBezTo>
                </a:path>
              </a:pathLst>
            </a:custGeom>
            <a:noFill/>
            <a:ln w="127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>
                <a:ea typeface="+mn-ea"/>
                <a:cs typeface="+mn-cs"/>
              </a:endParaRPr>
            </a:p>
          </p:txBody>
        </p:sp>
        <p:sp>
          <p:nvSpPr>
            <p:cNvPr id="180262" name="Freeform 38"/>
            <p:cNvSpPr>
              <a:spLocks/>
            </p:cNvSpPr>
            <p:nvPr/>
          </p:nvSpPr>
          <p:spPr bwMode="auto">
            <a:xfrm>
              <a:off x="2917" y="2715"/>
              <a:ext cx="9" cy="5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48"/>
                </a:cxn>
              </a:cxnLst>
              <a:rect l="0" t="0" r="r" b="b"/>
              <a:pathLst>
                <a:path w="8" h="48">
                  <a:moveTo>
                    <a:pt x="0" y="0"/>
                  </a:moveTo>
                  <a:cubicBezTo>
                    <a:pt x="8" y="19"/>
                    <a:pt x="7" y="27"/>
                    <a:pt x="7" y="48"/>
                  </a:cubicBezTo>
                </a:path>
              </a:pathLst>
            </a:custGeom>
            <a:noFill/>
            <a:ln w="127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>
                <a:ea typeface="+mn-ea"/>
                <a:cs typeface="+mn-cs"/>
              </a:endParaRPr>
            </a:p>
          </p:txBody>
        </p:sp>
      </p:grpSp>
      <p:sp>
        <p:nvSpPr>
          <p:cNvPr id="180263" name="Text Box 39"/>
          <p:cNvSpPr txBox="1">
            <a:spLocks noChangeArrowheads="1"/>
          </p:cNvSpPr>
          <p:nvPr/>
        </p:nvSpPr>
        <p:spPr bwMode="auto">
          <a:xfrm>
            <a:off x="5065713" y="2970213"/>
            <a:ext cx="3603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defTabSz="863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defTabSz="863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fr-FR" sz="180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e</a:t>
            </a:r>
            <a:r>
              <a:rPr lang="fr-FR" sz="1800" baseline="3000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-</a:t>
            </a:r>
            <a:endParaRPr lang="en-US" sz="1800" baseline="30000" smtClean="0"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180265" name="AutoShape 41"/>
          <p:cNvSpPr>
            <a:spLocks/>
          </p:cNvSpPr>
          <p:nvPr/>
        </p:nvSpPr>
        <p:spPr bwMode="auto">
          <a:xfrm>
            <a:off x="1928813" y="1720850"/>
            <a:ext cx="307975" cy="2108200"/>
          </a:xfrm>
          <a:prstGeom prst="leftBrace">
            <a:avLst>
              <a:gd name="adj1" fmla="val 57045"/>
              <a:gd name="adj2" fmla="val 47139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>
              <a:ea typeface="+mn-ea"/>
              <a:cs typeface="+mn-cs"/>
            </a:endParaRPr>
          </a:p>
        </p:txBody>
      </p:sp>
      <p:sp>
        <p:nvSpPr>
          <p:cNvPr id="180266" name="Text Box 42"/>
          <p:cNvSpPr txBox="1">
            <a:spLocks noChangeArrowheads="1"/>
          </p:cNvSpPr>
          <p:nvPr/>
        </p:nvSpPr>
        <p:spPr bwMode="auto">
          <a:xfrm>
            <a:off x="17463" y="3816350"/>
            <a:ext cx="19240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defTabSz="863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defTabSz="863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r>
              <a:rPr lang="fr-FR" sz="180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Amplification gap</a:t>
            </a:r>
          </a:p>
          <a:p>
            <a:pPr algn="ctr" eaLnBrk="1" hangingPunct="1">
              <a:defRPr/>
            </a:pPr>
            <a:r>
              <a:rPr lang="fr-FR" sz="180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&lt; 100 </a:t>
            </a:r>
            <a:r>
              <a:rPr lang="fr-FR" sz="1800" smtClean="0">
                <a:effectLst>
                  <a:outerShdw blurRad="38100" dist="38100" dir="2700000" algn="tl">
                    <a:srgbClr val="DDDDDD"/>
                  </a:outerShdw>
                </a:effectLst>
                <a:latin typeface="Symbol" charset="0"/>
              </a:rPr>
              <a:t>m</a:t>
            </a:r>
            <a:r>
              <a:rPr lang="fr-FR" sz="180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m</a:t>
            </a:r>
            <a:endParaRPr lang="en-US" sz="1800" smtClean="0"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180267" name="AutoShape 43"/>
          <p:cNvSpPr>
            <a:spLocks/>
          </p:cNvSpPr>
          <p:nvPr/>
        </p:nvSpPr>
        <p:spPr bwMode="auto">
          <a:xfrm>
            <a:off x="1928813" y="3906838"/>
            <a:ext cx="307975" cy="623887"/>
          </a:xfrm>
          <a:prstGeom prst="leftBrace">
            <a:avLst>
              <a:gd name="adj1" fmla="val 16881"/>
              <a:gd name="adj2" fmla="val 4834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>
              <a:ea typeface="+mn-ea"/>
              <a:cs typeface="+mn-cs"/>
            </a:endParaRPr>
          </a:p>
        </p:txBody>
      </p:sp>
      <p:sp>
        <p:nvSpPr>
          <p:cNvPr id="180268" name="AutoShape 44"/>
          <p:cNvSpPr>
            <a:spLocks noChangeArrowheads="1"/>
          </p:cNvSpPr>
          <p:nvPr/>
        </p:nvSpPr>
        <p:spPr bwMode="auto">
          <a:xfrm>
            <a:off x="4854575" y="2813050"/>
            <a:ext cx="306388" cy="311150"/>
          </a:xfrm>
          <a:prstGeom prst="irregularSeal1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>
              <a:ea typeface="+mn-ea"/>
              <a:cs typeface="+mn-cs"/>
            </a:endParaRPr>
          </a:p>
        </p:txBody>
      </p:sp>
      <p:sp>
        <p:nvSpPr>
          <p:cNvPr id="180269" name="Line 45"/>
          <p:cNvSpPr>
            <a:spLocks noChangeShapeType="1"/>
          </p:cNvSpPr>
          <p:nvPr/>
        </p:nvSpPr>
        <p:spPr bwMode="auto">
          <a:xfrm>
            <a:off x="2474913" y="3884613"/>
            <a:ext cx="0" cy="6175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pPr>
              <a:defRPr/>
            </a:pPr>
            <a:endParaRPr lang="en-GB">
              <a:ea typeface="+mn-ea"/>
              <a:cs typeface="+mn-cs"/>
            </a:endParaRPr>
          </a:p>
        </p:txBody>
      </p:sp>
      <p:sp>
        <p:nvSpPr>
          <p:cNvPr id="180270" name="Text Box 46"/>
          <p:cNvSpPr txBox="1">
            <a:spLocks noChangeArrowheads="1"/>
          </p:cNvSpPr>
          <p:nvPr/>
        </p:nvSpPr>
        <p:spPr bwMode="auto">
          <a:xfrm>
            <a:off x="2547938" y="3995738"/>
            <a:ext cx="1549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defTabSz="863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defTabSz="863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fr-FR" sz="180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E </a:t>
            </a:r>
            <a:r>
              <a:rPr lang="en-US" sz="1800" smtClean="0"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~</a:t>
            </a:r>
            <a:r>
              <a:rPr lang="fr-FR" sz="180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 50 kV/cm</a:t>
            </a:r>
            <a:endParaRPr lang="en-US" sz="1800" smtClean="0"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180271" name="Line 47"/>
          <p:cNvSpPr>
            <a:spLocks noChangeShapeType="1"/>
          </p:cNvSpPr>
          <p:nvPr/>
        </p:nvSpPr>
        <p:spPr bwMode="auto">
          <a:xfrm>
            <a:off x="2311400" y="1643063"/>
            <a:ext cx="3821113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GB">
              <a:ea typeface="+mn-ea"/>
              <a:cs typeface="+mn-cs"/>
            </a:endParaRPr>
          </a:p>
        </p:txBody>
      </p:sp>
      <p:grpSp>
        <p:nvGrpSpPr>
          <p:cNvPr id="17425" name="Group 48"/>
          <p:cNvGrpSpPr>
            <a:grpSpLocks/>
          </p:cNvGrpSpPr>
          <p:nvPr/>
        </p:nvGrpSpPr>
        <p:grpSpPr bwMode="auto">
          <a:xfrm>
            <a:off x="2465388" y="4452938"/>
            <a:ext cx="3576637" cy="77787"/>
            <a:chOff x="6531" y="13529"/>
            <a:chExt cx="2122" cy="45"/>
          </a:xfrm>
        </p:grpSpPr>
        <p:sp>
          <p:nvSpPr>
            <p:cNvPr id="180273" name="Rectangle 49"/>
            <p:cNvSpPr>
              <a:spLocks noChangeArrowheads="1"/>
            </p:cNvSpPr>
            <p:nvPr/>
          </p:nvSpPr>
          <p:spPr bwMode="auto">
            <a:xfrm>
              <a:off x="6531" y="13529"/>
              <a:ext cx="136" cy="45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+mn-ea"/>
                <a:cs typeface="+mn-cs"/>
              </a:endParaRPr>
            </a:p>
          </p:txBody>
        </p:sp>
        <p:sp>
          <p:nvSpPr>
            <p:cNvPr id="180274" name="Rectangle 50"/>
            <p:cNvSpPr>
              <a:spLocks noChangeArrowheads="1"/>
            </p:cNvSpPr>
            <p:nvPr/>
          </p:nvSpPr>
          <p:spPr bwMode="auto">
            <a:xfrm>
              <a:off x="6751" y="13529"/>
              <a:ext cx="136" cy="45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+mn-ea"/>
                <a:cs typeface="+mn-cs"/>
              </a:endParaRPr>
            </a:p>
          </p:txBody>
        </p:sp>
        <p:sp>
          <p:nvSpPr>
            <p:cNvPr id="180275" name="Rectangle 51"/>
            <p:cNvSpPr>
              <a:spLocks noChangeArrowheads="1"/>
            </p:cNvSpPr>
            <p:nvPr/>
          </p:nvSpPr>
          <p:spPr bwMode="auto">
            <a:xfrm>
              <a:off x="6972" y="13529"/>
              <a:ext cx="138" cy="45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+mn-ea"/>
                <a:cs typeface="+mn-cs"/>
              </a:endParaRPr>
            </a:p>
          </p:txBody>
        </p:sp>
        <p:sp>
          <p:nvSpPr>
            <p:cNvPr id="180276" name="Rectangle 52"/>
            <p:cNvSpPr>
              <a:spLocks noChangeArrowheads="1"/>
            </p:cNvSpPr>
            <p:nvPr/>
          </p:nvSpPr>
          <p:spPr bwMode="auto">
            <a:xfrm>
              <a:off x="7193" y="13529"/>
              <a:ext cx="136" cy="45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+mn-ea"/>
                <a:cs typeface="+mn-cs"/>
              </a:endParaRPr>
            </a:p>
          </p:txBody>
        </p:sp>
        <p:sp>
          <p:nvSpPr>
            <p:cNvPr id="180277" name="Rectangle 53"/>
            <p:cNvSpPr>
              <a:spLocks noChangeArrowheads="1"/>
            </p:cNvSpPr>
            <p:nvPr/>
          </p:nvSpPr>
          <p:spPr bwMode="auto">
            <a:xfrm>
              <a:off x="7413" y="13529"/>
              <a:ext cx="138" cy="45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+mn-ea"/>
                <a:cs typeface="+mn-cs"/>
              </a:endParaRPr>
            </a:p>
          </p:txBody>
        </p:sp>
        <p:sp>
          <p:nvSpPr>
            <p:cNvPr id="180278" name="Rectangle 54"/>
            <p:cNvSpPr>
              <a:spLocks noChangeArrowheads="1"/>
            </p:cNvSpPr>
            <p:nvPr/>
          </p:nvSpPr>
          <p:spPr bwMode="auto">
            <a:xfrm>
              <a:off x="7634" y="13529"/>
              <a:ext cx="136" cy="45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+mn-ea"/>
                <a:cs typeface="+mn-cs"/>
              </a:endParaRPr>
            </a:p>
          </p:txBody>
        </p:sp>
        <p:sp>
          <p:nvSpPr>
            <p:cNvPr id="180279" name="Rectangle 55"/>
            <p:cNvSpPr>
              <a:spLocks noChangeArrowheads="1"/>
            </p:cNvSpPr>
            <p:nvPr/>
          </p:nvSpPr>
          <p:spPr bwMode="auto">
            <a:xfrm>
              <a:off x="7855" y="13529"/>
              <a:ext cx="136" cy="45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+mn-ea"/>
                <a:cs typeface="+mn-cs"/>
              </a:endParaRPr>
            </a:p>
          </p:txBody>
        </p:sp>
        <p:sp>
          <p:nvSpPr>
            <p:cNvPr id="180280" name="Rectangle 56"/>
            <p:cNvSpPr>
              <a:spLocks noChangeArrowheads="1"/>
            </p:cNvSpPr>
            <p:nvPr/>
          </p:nvSpPr>
          <p:spPr bwMode="auto">
            <a:xfrm>
              <a:off x="8076" y="13529"/>
              <a:ext cx="138" cy="45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+mn-ea"/>
                <a:cs typeface="+mn-cs"/>
              </a:endParaRPr>
            </a:p>
          </p:txBody>
        </p:sp>
        <p:sp>
          <p:nvSpPr>
            <p:cNvPr id="180281" name="Rectangle 57"/>
            <p:cNvSpPr>
              <a:spLocks noChangeArrowheads="1"/>
            </p:cNvSpPr>
            <p:nvPr/>
          </p:nvSpPr>
          <p:spPr bwMode="auto">
            <a:xfrm>
              <a:off x="8296" y="13529"/>
              <a:ext cx="136" cy="45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+mn-ea"/>
                <a:cs typeface="+mn-cs"/>
              </a:endParaRPr>
            </a:p>
          </p:txBody>
        </p:sp>
        <p:sp>
          <p:nvSpPr>
            <p:cNvPr id="180282" name="Rectangle 58"/>
            <p:cNvSpPr>
              <a:spLocks noChangeArrowheads="1"/>
            </p:cNvSpPr>
            <p:nvPr/>
          </p:nvSpPr>
          <p:spPr bwMode="auto">
            <a:xfrm>
              <a:off x="8517" y="13529"/>
              <a:ext cx="136" cy="45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+mn-ea"/>
                <a:cs typeface="+mn-cs"/>
              </a:endParaRPr>
            </a:p>
          </p:txBody>
        </p:sp>
      </p:grpSp>
      <p:sp>
        <p:nvSpPr>
          <p:cNvPr id="180283" name="Text Box 59"/>
          <p:cNvSpPr txBox="1">
            <a:spLocks noChangeArrowheads="1"/>
          </p:cNvSpPr>
          <p:nvPr/>
        </p:nvSpPr>
        <p:spPr bwMode="auto">
          <a:xfrm>
            <a:off x="2571750" y="2571750"/>
            <a:ext cx="1498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defTabSz="863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defTabSz="863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fr-FR" sz="180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E </a:t>
            </a:r>
            <a:r>
              <a:rPr lang="en-US" sz="1800" smtClean="0"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~</a:t>
            </a:r>
            <a:r>
              <a:rPr lang="fr-FR" sz="180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 900V/cm</a:t>
            </a:r>
            <a:endParaRPr lang="en-US" sz="1800" smtClean="0"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180284" name="Line 60"/>
          <p:cNvSpPr>
            <a:spLocks noChangeShapeType="1"/>
          </p:cNvSpPr>
          <p:nvPr/>
        </p:nvSpPr>
        <p:spPr bwMode="auto">
          <a:xfrm>
            <a:off x="2524125" y="1720850"/>
            <a:ext cx="0" cy="20955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pPr>
              <a:defRPr/>
            </a:pPr>
            <a:endParaRPr lang="en-GB">
              <a:ea typeface="+mn-ea"/>
              <a:cs typeface="+mn-cs"/>
            </a:endParaRPr>
          </a:p>
        </p:txBody>
      </p:sp>
      <p:sp>
        <p:nvSpPr>
          <p:cNvPr id="180285" name="Text Box 61"/>
          <p:cNvSpPr txBox="1">
            <a:spLocks noChangeArrowheads="1"/>
          </p:cNvSpPr>
          <p:nvPr/>
        </p:nvSpPr>
        <p:spPr bwMode="auto">
          <a:xfrm>
            <a:off x="6184900" y="4333875"/>
            <a:ext cx="730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defTabSz="863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defTabSz="863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fr-FR" sz="180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strips</a:t>
            </a:r>
            <a:endParaRPr lang="en-US" sz="1800" smtClean="0"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180287" name="Text Box 63"/>
          <p:cNvSpPr txBox="1">
            <a:spLocks noChangeArrowheads="1"/>
          </p:cNvSpPr>
          <p:nvPr/>
        </p:nvSpPr>
        <p:spPr bwMode="auto">
          <a:xfrm>
            <a:off x="0" y="131763"/>
            <a:ext cx="69961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2800" dirty="0" smtClean="0">
                <a:solidFill>
                  <a:srgbClr val="262699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Time projection Chamber with </a:t>
            </a:r>
            <a:r>
              <a:rPr lang="en-US" sz="2800" dirty="0" err="1" smtClean="0">
                <a:solidFill>
                  <a:srgbClr val="262699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Micromegas</a:t>
            </a:r>
            <a:endParaRPr lang="en-US" sz="2800" dirty="0" smtClean="0">
              <a:solidFill>
                <a:srgbClr val="262699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180288" name="Text Box 64"/>
          <p:cNvSpPr txBox="1">
            <a:spLocks noChangeArrowheads="1"/>
          </p:cNvSpPr>
          <p:nvPr/>
        </p:nvSpPr>
        <p:spPr bwMode="auto">
          <a:xfrm>
            <a:off x="168275" y="1655763"/>
            <a:ext cx="1752600" cy="180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60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Drift Region</a:t>
            </a:r>
          </a:p>
          <a:p>
            <a:pPr>
              <a:defRPr/>
            </a:pPr>
            <a:r>
              <a:rPr lang="en-US" sz="160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h=6cm</a:t>
            </a:r>
          </a:p>
          <a:p>
            <a:pPr>
              <a:defRPr/>
            </a:pPr>
            <a:r>
              <a:rPr lang="en-US" sz="160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v</a:t>
            </a:r>
            <a:r>
              <a:rPr lang="en-US" sz="1600" baseline="-2500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e-</a:t>
            </a:r>
            <a:r>
              <a:rPr lang="en-US" sz="160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 = 8cm/µs</a:t>
            </a:r>
          </a:p>
          <a:p>
            <a:pPr>
              <a:defRPr/>
            </a:pPr>
            <a:endParaRPr lang="en-US" sz="1600" smtClean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pPr algn="ctr">
              <a:defRPr/>
            </a:pPr>
            <a:r>
              <a:rPr lang="en-US" sz="16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Drift time</a:t>
            </a:r>
          </a:p>
          <a:p>
            <a:pPr algn="ctr">
              <a:defRPr/>
            </a:pPr>
            <a:r>
              <a:rPr lang="en-US" sz="16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=</a:t>
            </a:r>
          </a:p>
          <a:p>
            <a:pPr algn="ctr">
              <a:defRPr/>
            </a:pPr>
            <a:r>
              <a:rPr lang="en-US" sz="16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Y position</a:t>
            </a:r>
          </a:p>
        </p:txBody>
      </p:sp>
      <p:sp>
        <p:nvSpPr>
          <p:cNvPr id="180289" name="Text Box 65"/>
          <p:cNvSpPr txBox="1">
            <a:spLocks noChangeArrowheads="1"/>
          </p:cNvSpPr>
          <p:nvPr/>
        </p:nvSpPr>
        <p:spPr bwMode="auto">
          <a:xfrm>
            <a:off x="5980113" y="4719638"/>
            <a:ext cx="1720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defTabSz="863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defTabSz="863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fr-FR" sz="180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charge readout</a:t>
            </a:r>
            <a:endParaRPr lang="en-US" sz="1800" smtClean="0"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180290" name="Line 66"/>
          <p:cNvSpPr>
            <a:spLocks noChangeShapeType="1"/>
          </p:cNvSpPr>
          <p:nvPr/>
        </p:nvSpPr>
        <p:spPr bwMode="auto">
          <a:xfrm flipH="1">
            <a:off x="4987925" y="3101975"/>
            <a:ext cx="11113" cy="788988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GB">
              <a:ea typeface="+mn-ea"/>
              <a:cs typeface="+mn-cs"/>
            </a:endParaRPr>
          </a:p>
        </p:txBody>
      </p:sp>
      <p:grpSp>
        <p:nvGrpSpPr>
          <p:cNvPr id="6" name="Group 84"/>
          <p:cNvGrpSpPr>
            <a:grpSpLocks/>
          </p:cNvGrpSpPr>
          <p:nvPr/>
        </p:nvGrpSpPr>
        <p:grpSpPr bwMode="auto">
          <a:xfrm>
            <a:off x="4826000" y="2770188"/>
            <a:ext cx="368300" cy="368300"/>
            <a:chOff x="875" y="3332"/>
            <a:chExt cx="232" cy="232"/>
          </a:xfrm>
        </p:grpSpPr>
        <p:sp>
          <p:nvSpPr>
            <p:cNvPr id="180304" name="Oval 80"/>
            <p:cNvSpPr>
              <a:spLocks noChangeArrowheads="1"/>
            </p:cNvSpPr>
            <p:nvPr/>
          </p:nvSpPr>
          <p:spPr bwMode="auto">
            <a:xfrm>
              <a:off x="875" y="3332"/>
              <a:ext cx="232" cy="23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+mn-ea"/>
                <a:cs typeface="+mn-cs"/>
              </a:endParaRPr>
            </a:p>
          </p:txBody>
        </p:sp>
        <p:sp>
          <p:nvSpPr>
            <p:cNvPr id="180305" name="Line 81"/>
            <p:cNvSpPr>
              <a:spLocks noChangeShapeType="1"/>
            </p:cNvSpPr>
            <p:nvPr/>
          </p:nvSpPr>
          <p:spPr bwMode="auto">
            <a:xfrm flipV="1">
              <a:off x="904" y="3372"/>
              <a:ext cx="175" cy="15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>
                <a:ea typeface="+mn-ea"/>
                <a:cs typeface="+mn-cs"/>
              </a:endParaRPr>
            </a:p>
          </p:txBody>
        </p:sp>
        <p:sp>
          <p:nvSpPr>
            <p:cNvPr id="180307" name="Line 83"/>
            <p:cNvSpPr>
              <a:spLocks noChangeShapeType="1"/>
            </p:cNvSpPr>
            <p:nvPr/>
          </p:nvSpPr>
          <p:spPr bwMode="auto">
            <a:xfrm rot="16200000" flipV="1">
              <a:off x="905" y="3370"/>
              <a:ext cx="175" cy="15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>
                <a:ea typeface="+mn-ea"/>
                <a:cs typeface="+mn-cs"/>
              </a:endParaRPr>
            </a:p>
          </p:txBody>
        </p:sp>
      </p:grpSp>
      <p:sp>
        <p:nvSpPr>
          <p:cNvPr id="180312" name="Line 88"/>
          <p:cNvSpPr>
            <a:spLocks noChangeShapeType="1"/>
          </p:cNvSpPr>
          <p:nvPr/>
        </p:nvSpPr>
        <p:spPr bwMode="auto">
          <a:xfrm flipV="1">
            <a:off x="5019675" y="2514600"/>
            <a:ext cx="0" cy="1809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GB">
              <a:ea typeface="+mn-ea"/>
              <a:cs typeface="+mn-cs"/>
            </a:endParaRPr>
          </a:p>
        </p:txBody>
      </p:sp>
      <p:sp>
        <p:nvSpPr>
          <p:cNvPr id="180314" name="Text Box 90"/>
          <p:cNvSpPr txBox="1">
            <a:spLocks noChangeArrowheads="1"/>
          </p:cNvSpPr>
          <p:nvPr/>
        </p:nvSpPr>
        <p:spPr bwMode="auto">
          <a:xfrm>
            <a:off x="5075238" y="2408238"/>
            <a:ext cx="323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80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i</a:t>
            </a:r>
            <a:r>
              <a:rPr lang="en-US" sz="1800" baseline="3000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+</a:t>
            </a:r>
          </a:p>
        </p:txBody>
      </p:sp>
      <p:sp>
        <p:nvSpPr>
          <p:cNvPr id="180315" name="Text Box 91"/>
          <p:cNvSpPr txBox="1">
            <a:spLocks noChangeArrowheads="1"/>
          </p:cNvSpPr>
          <p:nvPr/>
        </p:nvSpPr>
        <p:spPr bwMode="auto">
          <a:xfrm>
            <a:off x="6173788" y="2160588"/>
            <a:ext cx="21209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40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the electrons have a constant velocity in the drift zone</a:t>
            </a:r>
          </a:p>
        </p:txBody>
      </p:sp>
      <p:sp>
        <p:nvSpPr>
          <p:cNvPr id="180316" name="Text Box 92"/>
          <p:cNvSpPr txBox="1">
            <a:spLocks noChangeArrowheads="1"/>
          </p:cNvSpPr>
          <p:nvPr/>
        </p:nvSpPr>
        <p:spPr bwMode="auto">
          <a:xfrm>
            <a:off x="0" y="4832350"/>
            <a:ext cx="3341688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40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A fast avalanche occurs in the short gap</a:t>
            </a:r>
          </a:p>
          <a:p>
            <a:pPr>
              <a:defRPr/>
            </a:pPr>
            <a:r>
              <a:rPr lang="en-US" sz="1400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 fast electron signal</a:t>
            </a:r>
          </a:p>
          <a:p>
            <a:pPr>
              <a:defRPr/>
            </a:pPr>
            <a:r>
              <a:rPr lang="en-US" sz="1400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 no signal from the drifting ions because of the shielding mesh</a:t>
            </a:r>
            <a:endParaRPr lang="en-US" sz="1400" smtClean="0"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180317" name="Text Box 93"/>
          <p:cNvSpPr txBox="1">
            <a:spLocks noChangeArrowheads="1"/>
          </p:cNvSpPr>
          <p:nvPr/>
        </p:nvSpPr>
        <p:spPr bwMode="auto">
          <a:xfrm>
            <a:off x="4092575" y="2987675"/>
            <a:ext cx="8239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20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ionization</a:t>
            </a:r>
          </a:p>
          <a:p>
            <a:pPr>
              <a:defRPr/>
            </a:pPr>
            <a:r>
              <a:rPr lang="en-US" sz="120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point</a:t>
            </a:r>
          </a:p>
        </p:txBody>
      </p:sp>
      <p:sp>
        <p:nvSpPr>
          <p:cNvPr id="180319" name="Line 95"/>
          <p:cNvSpPr>
            <a:spLocks noChangeShapeType="1"/>
          </p:cNvSpPr>
          <p:nvPr/>
        </p:nvSpPr>
        <p:spPr bwMode="auto">
          <a:xfrm>
            <a:off x="4987925" y="3768725"/>
            <a:ext cx="0" cy="528638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GB">
              <a:ea typeface="+mn-ea"/>
              <a:cs typeface="+mn-cs"/>
            </a:endParaRPr>
          </a:p>
        </p:txBody>
      </p:sp>
      <p:sp>
        <p:nvSpPr>
          <p:cNvPr id="180320" name="AutoShape 96"/>
          <p:cNvSpPr>
            <a:spLocks/>
          </p:cNvSpPr>
          <p:nvPr/>
        </p:nvSpPr>
        <p:spPr bwMode="auto">
          <a:xfrm rot="-5400000">
            <a:off x="5003800" y="4699000"/>
            <a:ext cx="152400" cy="1219200"/>
          </a:xfrm>
          <a:prstGeom prst="leftBrace">
            <a:avLst>
              <a:gd name="adj1" fmla="val 666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>
              <a:ea typeface="+mn-ea"/>
              <a:cs typeface="+mn-cs"/>
            </a:endParaRPr>
          </a:p>
        </p:txBody>
      </p:sp>
      <p:sp>
        <p:nvSpPr>
          <p:cNvPr id="180321" name="Text Box 97"/>
          <p:cNvSpPr txBox="1">
            <a:spLocks noChangeArrowheads="1"/>
          </p:cNvSpPr>
          <p:nvPr/>
        </p:nvSpPr>
        <p:spPr bwMode="auto">
          <a:xfrm>
            <a:off x="3451225" y="5395913"/>
            <a:ext cx="45910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80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Each strip gives an independent time signal</a:t>
            </a:r>
          </a:p>
          <a:p>
            <a:pPr>
              <a:defRPr/>
            </a:pPr>
            <a:r>
              <a:rPr lang="en-US" sz="1800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 charset="0"/>
              </a:rPr>
              <a:t> high counting rate</a:t>
            </a:r>
            <a:endParaRPr lang="en-US" sz="1800" smtClean="0"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180322" name="Text Box 98"/>
          <p:cNvSpPr txBox="1">
            <a:spLocks noChangeArrowheads="1"/>
          </p:cNvSpPr>
          <p:nvPr/>
        </p:nvSpPr>
        <p:spPr bwMode="auto">
          <a:xfrm>
            <a:off x="1660525" y="6107113"/>
            <a:ext cx="5403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8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2 orthogonal detectors required to have X and 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0263" grpId="0"/>
      <p:bldP spid="180266" grpId="0"/>
      <p:bldP spid="180267" grpId="0" animBg="1"/>
      <p:bldP spid="180268" grpId="0" animBg="1"/>
      <p:bldP spid="180270" grpId="0"/>
      <p:bldP spid="180283" grpId="0"/>
      <p:bldP spid="180288" grpId="0"/>
      <p:bldP spid="180314" grpId="0"/>
      <p:bldP spid="180315" grpId="0"/>
      <p:bldP spid="180316" grpId="0"/>
      <p:bldP spid="180317" grpId="0"/>
    </p:bldLst>
  </p:timing>
</p:sld>
</file>

<file path=ppt/theme/theme1.xml><?xml version="1.0" encoding="utf-8"?>
<a:theme xmlns:a="http://schemas.openxmlformats.org/drawingml/2006/main" name="charte_cea">
  <a:themeElements>
    <a:clrScheme name="charte_ce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charte_ce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0" i="0" u="none" strike="noStrike" cap="none" normalizeH="0" baseline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0" i="0" u="none" strike="noStrike" cap="none" normalizeH="0" baseline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charte_ce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arte_ce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arte_ce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arte_ce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arte_ce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arte_ce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arte_ce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charte_cea</Template>
  <TotalTime>7008</TotalTime>
  <Words>1654</Words>
  <Application>Microsoft Macintosh PowerPoint</Application>
  <PresentationFormat>Presentación en pantalla (4:3)</PresentationFormat>
  <Paragraphs>546</Paragraphs>
  <Slides>29</Slides>
  <Notes>7</Notes>
  <HiddenSlides>5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29</vt:i4>
      </vt:variant>
    </vt:vector>
  </HeadingPairs>
  <TitlesOfParts>
    <vt:vector size="30" baseType="lpstr">
      <vt:lpstr>charte_cea</vt:lpstr>
      <vt:lpstr>Diapositiva 1</vt:lpstr>
      <vt:lpstr>Diapositiva 2</vt:lpstr>
      <vt:lpstr>Diapositiva 3</vt:lpstr>
      <vt:lpstr>Diapositiva 4</vt:lpstr>
      <vt:lpstr>Diapositiva 5</vt:lpstr>
      <vt:lpstr>Short characteristics of CVD diamond detectors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Emissive foil Detectors</vt:lpstr>
      <vt:lpstr>Micro Channel Plates</vt:lpstr>
      <vt:lpstr>Low Pressure Gas Detector</vt:lpstr>
      <vt:lpstr>Diapositiva 22</vt:lpstr>
      <vt:lpstr>Diapositiva 23</vt:lpstr>
      <vt:lpstr>Diapositiva 24</vt:lpstr>
      <vt:lpstr>Diapositiva 25</vt:lpstr>
      <vt:lpstr>Diapositiva 26</vt:lpstr>
      <vt:lpstr>Se-D in VAMOS</vt:lpstr>
      <vt:lpstr>Results of tests &amp; experiments</vt:lpstr>
      <vt:lpstr>Diapositiva 29</vt:lpstr>
    </vt:vector>
  </TitlesOfParts>
  <Company>cea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mfesquet</dc:creator>
  <cp:lastModifiedBy>Invitado</cp:lastModifiedBy>
  <cp:revision>206</cp:revision>
  <cp:lastPrinted>2002-05-28T12:54:19Z</cp:lastPrinted>
  <dcterms:created xsi:type="dcterms:W3CDTF">2003-12-08T15:34:24Z</dcterms:created>
  <dcterms:modified xsi:type="dcterms:W3CDTF">2011-11-07T10:09:24Z</dcterms:modified>
</cp:coreProperties>
</file>