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7"/>
  </p:notesMasterIdLst>
  <p:sldIdLst>
    <p:sldId id="256" r:id="rId2"/>
    <p:sldId id="399" r:id="rId3"/>
    <p:sldId id="442" r:id="rId4"/>
    <p:sldId id="401" r:id="rId5"/>
    <p:sldId id="405" r:id="rId6"/>
    <p:sldId id="402" r:id="rId7"/>
    <p:sldId id="406" r:id="rId8"/>
    <p:sldId id="403" r:id="rId9"/>
    <p:sldId id="386" r:id="rId10"/>
    <p:sldId id="408" r:id="rId11"/>
    <p:sldId id="387" r:id="rId12"/>
    <p:sldId id="409" r:id="rId13"/>
    <p:sldId id="410" r:id="rId14"/>
    <p:sldId id="389" r:id="rId15"/>
    <p:sldId id="411" r:id="rId16"/>
    <p:sldId id="418" r:id="rId17"/>
    <p:sldId id="440" r:id="rId18"/>
    <p:sldId id="441" r:id="rId19"/>
    <p:sldId id="412" r:id="rId20"/>
    <p:sldId id="416" r:id="rId21"/>
    <p:sldId id="422" r:id="rId22"/>
    <p:sldId id="421" r:id="rId23"/>
    <p:sldId id="444" r:id="rId24"/>
    <p:sldId id="449" r:id="rId25"/>
    <p:sldId id="443" r:id="rId26"/>
    <p:sldId id="426" r:id="rId27"/>
    <p:sldId id="415" r:id="rId28"/>
    <p:sldId id="434" r:id="rId29"/>
    <p:sldId id="414" r:id="rId30"/>
    <p:sldId id="424" r:id="rId31"/>
    <p:sldId id="425" r:id="rId32"/>
    <p:sldId id="383" r:id="rId33"/>
    <p:sldId id="384" r:id="rId34"/>
    <p:sldId id="435" r:id="rId35"/>
    <p:sldId id="436" r:id="rId36"/>
    <p:sldId id="437" r:id="rId37"/>
    <p:sldId id="433" r:id="rId38"/>
    <p:sldId id="438" r:id="rId39"/>
    <p:sldId id="448" r:id="rId40"/>
    <p:sldId id="385" r:id="rId41"/>
    <p:sldId id="445" r:id="rId42"/>
    <p:sldId id="452" r:id="rId43"/>
    <p:sldId id="446" r:id="rId44"/>
    <p:sldId id="447" r:id="rId45"/>
    <p:sldId id="392" r:id="rId46"/>
    <p:sldId id="378" r:id="rId47"/>
    <p:sldId id="439" r:id="rId48"/>
    <p:sldId id="450" r:id="rId49"/>
    <p:sldId id="451" r:id="rId50"/>
    <p:sldId id="427" r:id="rId51"/>
    <p:sldId id="428" r:id="rId52"/>
    <p:sldId id="429" r:id="rId53"/>
    <p:sldId id="430" r:id="rId54"/>
    <p:sldId id="431" r:id="rId55"/>
    <p:sldId id="417" r:id="rId56"/>
  </p:sldIdLst>
  <p:sldSz cx="9144000" cy="6858000" type="screen4x3"/>
  <p:notesSz cx="6400800" cy="8686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399"/>
    <a:srgbClr val="FF6600"/>
    <a:srgbClr val="000000"/>
    <a:srgbClr val="FF3300"/>
    <a:srgbClr val="CC6600"/>
    <a:srgbClr val="0033CC"/>
    <a:srgbClr val="FFFF99"/>
    <a:srgbClr val="CCFF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3" autoAdjust="0"/>
    <p:restoredTop sz="94695" autoAdjust="0"/>
  </p:normalViewPr>
  <p:slideViewPr>
    <p:cSldViewPr>
      <p:cViewPr varScale="1">
        <p:scale>
          <a:sx n="121" d="100"/>
          <a:sy n="121" d="100"/>
        </p:scale>
        <p:origin x="-10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90" tIns="43096" rIns="86190" bIns="43096" numCol="1" anchor="t" anchorCtr="0" compatLnSpc="1">
            <a:prstTxWarp prst="textNoShape">
              <a:avLst/>
            </a:prstTxWarp>
          </a:bodyPr>
          <a:lstStyle>
            <a:lvl1pPr algn="l" defTabSz="862016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90" tIns="43096" rIns="86190" bIns="43096" numCol="1" anchor="t" anchorCtr="0" compatLnSpc="1">
            <a:prstTxWarp prst="textNoShape">
              <a:avLst/>
            </a:prstTxWarp>
          </a:bodyPr>
          <a:lstStyle>
            <a:lvl1pPr algn="r" defTabSz="862016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90" tIns="43096" rIns="86190" bIns="43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90" tIns="43096" rIns="86190" bIns="43096" numCol="1" anchor="b" anchorCtr="0" compatLnSpc="1">
            <a:prstTxWarp prst="textNoShape">
              <a:avLst/>
            </a:prstTxWarp>
          </a:bodyPr>
          <a:lstStyle>
            <a:lvl1pPr algn="l" defTabSz="862016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0238"/>
            <a:ext cx="2773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90" tIns="43096" rIns="86190" bIns="43096" numCol="1" anchor="b" anchorCtr="0" compatLnSpc="1">
            <a:prstTxWarp prst="textNoShape">
              <a:avLst/>
            </a:prstTxWarp>
          </a:bodyPr>
          <a:lstStyle>
            <a:lvl1pPr algn="r" defTabSz="862016">
              <a:defRPr sz="1100">
                <a:latin typeface="Arial" charset="0"/>
              </a:defRPr>
            </a:lvl1pPr>
          </a:lstStyle>
          <a:p>
            <a:pPr>
              <a:defRPr/>
            </a:pPr>
            <a:fld id="{E36093FE-BD38-43F7-8CCA-4C5F81914A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1pPr>
            <a:lvl2pPr marL="646664" indent="-248717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2pPr>
            <a:lvl3pPr marL="994867" indent="-198973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3pPr>
            <a:lvl4pPr marL="1392814" indent="-198973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4pPr>
            <a:lvl5pPr marL="1790761" indent="-198973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5pPr>
            <a:lvl6pPr marL="2188708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6pPr>
            <a:lvl7pPr marL="2586655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7pPr>
            <a:lvl8pPr marL="2984602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8pPr>
            <a:lvl9pPr marL="3382548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A474EB2-4939-4130-81EC-B5CD441C96A1}" type="slidenum">
              <a:rPr lang="fr-FR" sz="1000">
                <a:latin typeface="Times New Roman" pitchFamily="18" charset="0"/>
              </a:rPr>
              <a:pPr eaLnBrk="1" hangingPunct="1"/>
              <a:t>2</a:t>
            </a:fld>
            <a:endParaRPr lang="fr-FR" sz="100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1pPr>
            <a:lvl2pPr marL="646664" indent="-248717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2pPr>
            <a:lvl3pPr marL="994867" indent="-198973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3pPr>
            <a:lvl4pPr marL="1392814" indent="-198973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4pPr>
            <a:lvl5pPr marL="1790761" indent="-198973" defTabSz="826292" eaLnBrk="0" hangingPunct="0">
              <a:defRPr sz="3100">
                <a:solidFill>
                  <a:schemeClr val="tx1"/>
                </a:solidFill>
                <a:latin typeface="Comic Sans MS" pitchFamily="66" charset="0"/>
              </a:defRPr>
            </a:lvl5pPr>
            <a:lvl6pPr marL="2188708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6pPr>
            <a:lvl7pPr marL="2586655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7pPr>
            <a:lvl8pPr marL="2984602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8pPr>
            <a:lvl9pPr marL="3382548" indent="-198973" algn="ctr" defTabSz="826292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4C91AD4-F8E5-4CAD-82F3-E3887F223ACB}" type="slidenum">
              <a:rPr lang="fr-FR" sz="1000">
                <a:latin typeface="Times New Roman" pitchFamily="18" charset="0"/>
              </a:rPr>
              <a:pPr eaLnBrk="1" hangingPunct="1"/>
              <a:t>4</a:t>
            </a:fld>
            <a:endParaRPr lang="fr-FR" sz="100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0288" y="652463"/>
            <a:ext cx="4340225" cy="3255962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3059" y="4125792"/>
            <a:ext cx="4694683" cy="390885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5298" indent="-265298" eaLnBrk="1" hangingPunct="1">
              <a:buFontTx/>
              <a:buAutoNum type="romanUcPeriod"/>
            </a:pPr>
            <a:r>
              <a:rPr lang="en-US" smtClean="0">
                <a:solidFill>
                  <a:srgbClr val="0000FF"/>
                </a:solidFill>
              </a:rPr>
              <a:t>Giomataris </a:t>
            </a:r>
            <a:r>
              <a:rPr lang="en-US" i="1" smtClean="0">
                <a:solidFill>
                  <a:srgbClr val="0000FF"/>
                </a:solidFill>
              </a:rPr>
              <a:t>et.al.</a:t>
            </a:r>
            <a:r>
              <a:rPr lang="en-US" smtClean="0">
                <a:solidFill>
                  <a:srgbClr val="0000FF"/>
                </a:solidFill>
              </a:rPr>
              <a:t>, NIM A376 (1996) 29</a:t>
            </a:r>
          </a:p>
          <a:p>
            <a:pPr marL="265298" indent="-265298" eaLnBrk="1" hangingPunct="1"/>
            <a:r>
              <a:rPr lang="fr-FR" smtClean="0">
                <a:solidFill>
                  <a:srgbClr val="0000FF"/>
                </a:solidFill>
              </a:rPr>
              <a:t>F. Saul, NIM A386 (1997) 531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00453" indent="-269405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077620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08669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939717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370765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801813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232861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663909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FDCBA9A4-3AC4-4266-88AA-4DD96EE866ED}" type="slidenum">
              <a:rPr lang="en-US" sz="1100"/>
              <a:pPr/>
              <a:t>16</a:t>
            </a:fld>
            <a:endParaRPr lang="en-US" sz="1100"/>
          </a:p>
        </p:txBody>
      </p:sp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627120" y="8252460"/>
            <a:ext cx="2773680" cy="434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210" tIns="43105" rIns="86210" bIns="43105"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fld id="{DF3E6EA0-ED32-485F-BE0A-0505C251A431}" type="slidenum">
              <a:rPr lang="en-US" sz="1100"/>
              <a:pPr algn="r"/>
              <a:t>16</a:t>
            </a:fld>
            <a:endParaRPr lang="en-US" sz="11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00453" indent="-269405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077620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08669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939717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370765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801813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232861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663909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C8C2563B-B6A2-4076-B48A-850676D4FFB5}" type="slidenum">
              <a:rPr lang="en-US" sz="1100"/>
              <a:pPr/>
              <a:t>51</a:t>
            </a:fld>
            <a:endParaRPr lang="en-US" sz="1100"/>
          </a:p>
        </p:txBody>
      </p:sp>
      <p:sp>
        <p:nvSpPr>
          <p:cNvPr id="4505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00453" indent="-269405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077620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08669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939717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370765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801813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232861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663909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3722DC99-867E-43D6-8303-38341F99F5FA}" type="slidenum">
              <a:rPr lang="en-US" sz="1100"/>
              <a:pPr/>
              <a:t>52</a:t>
            </a:fld>
            <a:endParaRPr lang="en-US" sz="1100"/>
          </a:p>
        </p:txBody>
      </p:sp>
      <p:sp>
        <p:nvSpPr>
          <p:cNvPr id="471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00453" indent="-269405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077620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08669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939717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370765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801813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232861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663909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96E2A7A7-A84C-4897-B7AB-F28AD0BF694A}" type="slidenum">
              <a:rPr lang="en-US" sz="1100"/>
              <a:pPr/>
              <a:t>53</a:t>
            </a:fld>
            <a:endParaRPr lang="en-US" sz="110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00453" indent="-269405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077620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08669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939717" indent="-215524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370765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801813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232861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663909" indent="-2155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6123C056-E5B3-40C8-B577-D9931DBFDBAC}" type="slidenum">
              <a:rPr lang="en-US" sz="1100"/>
              <a:pPr/>
              <a:t>54</a:t>
            </a:fld>
            <a:endParaRPr lang="en-US" sz="110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BC9B383-5CC2-4764-B4CD-ACBBBACA3B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i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/>
            </a:lvl1pPr>
            <a:lvl2pPr>
              <a:buFont typeface="Arial" pitchFamily="34" charset="0"/>
              <a:buChar char="•"/>
              <a:defRPr/>
            </a:lvl2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6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6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06362" y="6324600"/>
            <a:ext cx="2789237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Thomas </a:t>
            </a:r>
            <a:r>
              <a:rPr lang="fr-FR" dirty="0" err="1" smtClean="0"/>
              <a:t>Papaevangelou</a:t>
            </a:r>
            <a:endParaRPr lang="fr-FR" dirty="0" smtClean="0"/>
          </a:p>
          <a:p>
            <a:pPr>
              <a:defRPr/>
            </a:pPr>
            <a:endParaRPr lang="fr-FR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184400" y="6324600"/>
            <a:ext cx="47625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 smtClean="0"/>
          </a:p>
          <a:p>
            <a:pPr algn="ctr">
              <a:defRPr/>
            </a:pPr>
            <a:r>
              <a:rPr lang="fr-FR" dirty="0" smtClean="0"/>
              <a:t>IRFU – CEA Saclay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12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 smtClean="0"/>
          </a:p>
          <a:p>
            <a:pPr algn="r">
              <a:defRPr/>
            </a:pPr>
            <a:fld id="{EFE977C5-C45C-447C-AAF2-40D6A8B54E18}" type="slidenum">
              <a:rPr lang="fr-FR" smtClean="0"/>
              <a:pPr algn="r"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419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07/11/2011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92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6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0" r:id="rId2"/>
    <p:sldLayoutId id="2147483801" r:id="rId3"/>
    <p:sldLayoutId id="2147483803" r:id="rId4"/>
    <p:sldLayoutId id="2147483804" r:id="rId5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tiff"/><Relationship Id="rId5" Type="http://schemas.openxmlformats.org/officeDocument/2006/relationships/image" Target="../media/image34.tiff"/><Relationship Id="rId4" Type="http://schemas.openxmlformats.org/officeDocument/2006/relationships/image" Target="../media/image33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0.png"/><Relationship Id="rId5" Type="http://schemas.openxmlformats.org/officeDocument/2006/relationships/image" Target="../media/image48.emf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8.jpe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jpeg"/><Relationship Id="rId9" Type="http://schemas.openxmlformats.org/officeDocument/2006/relationships/image" Target="../media/image7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gif"/><Relationship Id="rId5" Type="http://schemas.openxmlformats.org/officeDocument/2006/relationships/image" Target="../media/image80.gif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pn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5.wmf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7" Type="http://schemas.openxmlformats.org/officeDocument/2006/relationships/image" Target="../media/image110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19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8.png"/><Relationship Id="rId5" Type="http://schemas.openxmlformats.org/officeDocument/2006/relationships/image" Target="../media/image117.jpeg"/><Relationship Id="rId4" Type="http://schemas.openxmlformats.org/officeDocument/2006/relationships/image" Target="../media/image116.png"/><Relationship Id="rId9" Type="http://schemas.openxmlformats.org/officeDocument/2006/relationships/image" Target="../media/image12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13" Type="http://schemas.openxmlformats.org/officeDocument/2006/relationships/image" Target="../media/image137.jpe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12" Type="http://schemas.openxmlformats.org/officeDocument/2006/relationships/image" Target="../media/image136.jpeg"/><Relationship Id="rId2" Type="http://schemas.openxmlformats.org/officeDocument/2006/relationships/image" Target="../media/image126.png"/><Relationship Id="rId16" Type="http://schemas.openxmlformats.org/officeDocument/2006/relationships/image" Target="../media/image14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0.jpeg"/><Relationship Id="rId11" Type="http://schemas.openxmlformats.org/officeDocument/2006/relationships/image" Target="../media/image135.jpeg"/><Relationship Id="rId5" Type="http://schemas.openxmlformats.org/officeDocument/2006/relationships/image" Target="../media/image129.png"/><Relationship Id="rId15" Type="http://schemas.openxmlformats.org/officeDocument/2006/relationships/image" Target="../media/image139.jpeg"/><Relationship Id="rId10" Type="http://schemas.openxmlformats.org/officeDocument/2006/relationships/image" Target="../media/image134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Relationship Id="rId14" Type="http://schemas.openxmlformats.org/officeDocument/2006/relationships/image" Target="../media/image1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7" Type="http://schemas.openxmlformats.org/officeDocument/2006/relationships/image" Target="../media/image52.wmf"/><Relationship Id="rId2" Type="http://schemas.openxmlformats.org/officeDocument/2006/relationships/image" Target="../media/image14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jpeg"/><Relationship Id="rId5" Type="http://schemas.openxmlformats.org/officeDocument/2006/relationships/image" Target="../media/image146.wmf"/><Relationship Id="rId4" Type="http://schemas.openxmlformats.org/officeDocument/2006/relationships/image" Target="../media/image51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2" Type="http://schemas.openxmlformats.org/officeDocument/2006/relationships/image" Target="../media/image148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jpe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0.png"/><Relationship Id="rId5" Type="http://schemas.openxmlformats.org/officeDocument/2006/relationships/image" Target="../media/image159.emf"/><Relationship Id="rId4" Type="http://schemas.openxmlformats.org/officeDocument/2006/relationships/image" Target="../media/image7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1.jpe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e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7.jpeg"/><Relationship Id="rId5" Type="http://schemas.openxmlformats.org/officeDocument/2006/relationships/image" Target="../media/image166.png"/><Relationship Id="rId4" Type="http://schemas.openxmlformats.org/officeDocument/2006/relationships/image" Target="../media/image165.e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3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wm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28600" y="609600"/>
            <a:ext cx="60198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MICROMEGAS TECHNOLOGY</a:t>
            </a:r>
            <a:endParaRPr lang="en-US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914400"/>
            <a:ext cx="2259013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81000" y="5257800"/>
            <a:ext cx="8610600" cy="107721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/>
            <a:r>
              <a:rPr lang="en-US" sz="2400" i="1" dirty="0" smtClean="0">
                <a:latin typeface="Comic Sans MS" pitchFamily="66" charset="0"/>
              </a:rPr>
              <a:t>6</a:t>
            </a:r>
            <a:r>
              <a:rPr lang="en-US" sz="2400" i="1" baseline="30000" dirty="0" smtClean="0">
                <a:latin typeface="Comic Sans MS" pitchFamily="66" charset="0"/>
              </a:rPr>
              <a:t>th</a:t>
            </a:r>
            <a:r>
              <a:rPr lang="en-US" sz="2400" i="1" dirty="0" smtClean="0">
                <a:latin typeface="Comic Sans MS" pitchFamily="66" charset="0"/>
              </a:rPr>
              <a:t> </a:t>
            </a:r>
            <a:r>
              <a:rPr lang="en-US" sz="2400" i="1" dirty="0">
                <a:latin typeface="Comic Sans MS" pitchFamily="66" charset="0"/>
              </a:rPr>
              <a:t>DITANET Topical Workshop on Detection Techniques </a:t>
            </a:r>
            <a:endParaRPr lang="en-US" sz="2400" i="1" dirty="0" smtClean="0">
              <a:latin typeface="Comic Sans MS" pitchFamily="66" charset="0"/>
            </a:endParaRPr>
          </a:p>
          <a:p>
            <a:pPr algn="r"/>
            <a:r>
              <a:rPr lang="en-US" sz="2000" i="1" dirty="0">
                <a:latin typeface="Comic Sans MS" pitchFamily="66" charset="0"/>
              </a:rPr>
              <a:t>Centro </a:t>
            </a:r>
            <a:r>
              <a:rPr lang="en-US" sz="2000" i="1" dirty="0" err="1">
                <a:latin typeface="Comic Sans MS" pitchFamily="66" charset="0"/>
              </a:rPr>
              <a:t>Nacional</a:t>
            </a:r>
            <a:r>
              <a:rPr lang="en-US" sz="2000" i="1" dirty="0">
                <a:latin typeface="Comic Sans MS" pitchFamily="66" charset="0"/>
              </a:rPr>
              <a:t> de </a:t>
            </a:r>
            <a:r>
              <a:rPr lang="en-US" sz="2000" i="1" dirty="0" err="1">
                <a:latin typeface="Comic Sans MS" pitchFamily="66" charset="0"/>
              </a:rPr>
              <a:t>Aceleradores</a:t>
            </a:r>
            <a:r>
              <a:rPr lang="en-US" sz="2000" i="1" dirty="0">
                <a:latin typeface="Comic Sans MS" pitchFamily="66" charset="0"/>
              </a:rPr>
              <a:t> - CNA</a:t>
            </a:r>
          </a:p>
          <a:p>
            <a:pPr algn="r"/>
            <a:r>
              <a:rPr lang="en-US" sz="2000" i="1" dirty="0" smtClean="0">
                <a:latin typeface="Comic Sans MS" pitchFamily="66" charset="0"/>
              </a:rPr>
              <a:t> Seville , Spain </a:t>
            </a:r>
            <a:endParaRPr lang="en-US" sz="2000" i="1" dirty="0">
              <a:latin typeface="Comic Sans MS" pitchFamily="66" charset="0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3268484" y="2838271"/>
            <a:ext cx="26853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 i="1" dirty="0" smtClean="0"/>
              <a:t>Thomas </a:t>
            </a:r>
            <a:r>
              <a:rPr lang="en-US" sz="1800" i="1" dirty="0" err="1" smtClean="0"/>
              <a:t>Papaevangelou</a:t>
            </a:r>
            <a:endParaRPr lang="en-US" sz="1800" i="1" baseline="30000" dirty="0"/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828800" y="3886200"/>
            <a:ext cx="53743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dirty="0" smtClean="0"/>
              <a:t>IRFU</a:t>
            </a:r>
            <a:r>
              <a:rPr lang="fr-FR" sz="1400" dirty="0"/>
              <a:t>, Centre d’Etudes de Saclay, </a:t>
            </a:r>
            <a:r>
              <a:rPr lang="fr-FR" sz="1400" dirty="0" err="1"/>
              <a:t>Gif</a:t>
            </a:r>
            <a:r>
              <a:rPr lang="fr-FR" sz="1400" dirty="0"/>
              <a:t> sur Yvette CEDEX, </a:t>
            </a:r>
            <a:r>
              <a:rPr lang="fr-FR" sz="1400" dirty="0" smtClean="0"/>
              <a:t>France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563562"/>
          </a:xfrm>
        </p:spPr>
        <p:txBody>
          <a:bodyPr/>
          <a:lstStyle/>
          <a:p>
            <a:r>
              <a:rPr lang="en-US" dirty="0" smtClean="0"/>
              <a:t>Bulk Micromegas technology</a:t>
            </a:r>
            <a:endParaRPr lang="en-US" dirty="0"/>
          </a:p>
        </p:txBody>
      </p: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105400" cy="4876800"/>
          </a:xfrm>
        </p:spPr>
        <p:txBody>
          <a:bodyPr/>
          <a:lstStyle/>
          <a:p>
            <a:pPr>
              <a:buNone/>
            </a:pPr>
            <a:r>
              <a:rPr lang="en-US" sz="1800" u="sng" dirty="0" smtClean="0"/>
              <a:t>Bulk </a:t>
            </a:r>
            <a:r>
              <a:rPr lang="en-US" sz="1800" dirty="0" smtClean="0"/>
              <a:t>Micromegas: </a:t>
            </a:r>
            <a:r>
              <a:rPr lang="en-US" sz="1600" dirty="0" smtClean="0">
                <a:solidFill>
                  <a:srgbClr val="800000"/>
                </a:solidFill>
              </a:rPr>
              <a:t>The pillars are attached to a woven mesh and to the readout plane  </a:t>
            </a:r>
          </a:p>
          <a:p>
            <a:pPr marL="285750" lvl="1">
              <a:buNone/>
            </a:pP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Typical mesh thickness 30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gap 128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/>
            <a:endParaRPr lang="en-US" sz="600" dirty="0" smtClean="0"/>
          </a:p>
          <a:p>
            <a:pPr marL="0" lvl="1" indent="0">
              <a:buNone/>
            </a:pPr>
            <a:r>
              <a:rPr lang="en-US" sz="1600" dirty="0" smtClean="0"/>
              <a:t>Uniformity, robustness, lower capacity, easy fabrication, no support frame, small surrounding dead region </a:t>
            </a:r>
            <a:r>
              <a:rPr lang="en-US" sz="1600" dirty="0" smtClean="0">
                <a:sym typeface="Wingdings" pitchFamily="2" charset="2"/>
              </a:rPr>
              <a:t></a:t>
            </a:r>
            <a:endParaRPr lang="en-US" sz="1600" dirty="0" smtClean="0"/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Large area </a:t>
            </a:r>
            <a:r>
              <a:rPr lang="en-US" sz="1600" b="1" dirty="0">
                <a:solidFill>
                  <a:srgbClr val="C00000"/>
                </a:solidFill>
              </a:rPr>
              <a:t>detectors feasible and robust!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Curved surfaces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/>
              <a:t>Mass production!</a:t>
            </a:r>
          </a:p>
          <a:p>
            <a:pPr marL="285750" lvl="1">
              <a:buFont typeface="Wingdings" pitchFamily="2" charset="2"/>
              <a:buChar char="ü"/>
            </a:pPr>
            <a:endParaRPr lang="en-US" sz="700" dirty="0" smtClean="0"/>
          </a:p>
          <a:p>
            <a:pPr marL="285750" lvl="1">
              <a:buNone/>
            </a:pPr>
            <a:r>
              <a:rPr lang="en-US" sz="1600" dirty="0" smtClean="0"/>
              <a:t>Mesh thickness &amp; bigger gap: some disadvantages in special applications: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Good but limited energy resolution (</a:t>
            </a:r>
            <a:r>
              <a:rPr lang="en-US" sz="1400" dirty="0" smtClean="0"/>
              <a:t>~18% @ 6keV</a:t>
            </a:r>
            <a:r>
              <a:rPr lang="en-US" sz="1600" dirty="0" smtClean="0"/>
              <a:t>)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Restrictions on support material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More sensitive to pressure variations</a:t>
            </a:r>
          </a:p>
        </p:txBody>
      </p:sp>
      <p:pic>
        <p:nvPicPr>
          <p:cNvPr id="50" name="Picture 4" descr="MicroMe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817" y="2819400"/>
            <a:ext cx="4031183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7" descr="PICT1687"/>
          <p:cNvPicPr>
            <a:picLocks noChangeAspect="1" noChangeArrowheads="1"/>
          </p:cNvPicPr>
          <p:nvPr/>
        </p:nvPicPr>
        <p:blipFill>
          <a:blip r:embed="rId3" cstate="print"/>
          <a:srcRect l="33749" t="22501" r="33749" b="37500"/>
          <a:stretch>
            <a:fillRect/>
          </a:stretch>
        </p:blipFill>
        <p:spPr bwMode="auto">
          <a:xfrm>
            <a:off x="7315200" y="4724400"/>
            <a:ext cx="168781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9" descr="Bet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6283" y="4724401"/>
            <a:ext cx="210271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" name="Group 51"/>
          <p:cNvGrpSpPr/>
          <p:nvPr/>
        </p:nvGrpSpPr>
        <p:grpSpPr>
          <a:xfrm>
            <a:off x="6037263" y="756768"/>
            <a:ext cx="3182938" cy="1728788"/>
            <a:chOff x="304800" y="4759325"/>
            <a:chExt cx="3182938" cy="1728788"/>
          </a:xfrm>
        </p:grpSpPr>
        <p:pic>
          <p:nvPicPr>
            <p:cNvPr id="53" name="Picture 38" descr="ph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" y="4814888"/>
              <a:ext cx="2232025" cy="167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 Box 40"/>
            <p:cNvSpPr txBox="1">
              <a:spLocks noChangeArrowheads="1"/>
            </p:cNvSpPr>
            <p:nvPr/>
          </p:nvSpPr>
          <p:spPr bwMode="auto">
            <a:xfrm>
              <a:off x="2819400" y="5300246"/>
              <a:ext cx="668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pillar</a:t>
              </a:r>
            </a:p>
          </p:txBody>
        </p:sp>
        <p:sp>
          <p:nvSpPr>
            <p:cNvPr id="55" name="Line 41"/>
            <p:cNvSpPr>
              <a:spLocks noChangeShapeType="1"/>
            </p:cNvSpPr>
            <p:nvPr/>
          </p:nvSpPr>
          <p:spPr bwMode="auto">
            <a:xfrm flipH="1">
              <a:off x="1066800" y="5464175"/>
              <a:ext cx="1728788" cy="1428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56" name="Text Box 43"/>
            <p:cNvSpPr txBox="1">
              <a:spLocks noChangeArrowheads="1"/>
            </p:cNvSpPr>
            <p:nvPr/>
          </p:nvSpPr>
          <p:spPr bwMode="auto">
            <a:xfrm>
              <a:off x="2773363" y="4759325"/>
              <a:ext cx="51911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pad</a:t>
              </a:r>
            </a:p>
          </p:txBody>
        </p:sp>
        <p:sp>
          <p:nvSpPr>
            <p:cNvPr id="57" name="Line 44"/>
            <p:cNvSpPr>
              <a:spLocks noChangeShapeType="1"/>
            </p:cNvSpPr>
            <p:nvPr/>
          </p:nvSpPr>
          <p:spPr bwMode="auto">
            <a:xfrm flipH="1">
              <a:off x="2133600" y="4943475"/>
              <a:ext cx="574675" cy="431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003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Micromegas technology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5638800" cy="4800600"/>
          </a:xfrm>
        </p:spPr>
        <p:txBody>
          <a:bodyPr/>
          <a:lstStyle/>
          <a:p>
            <a:pPr>
              <a:buNone/>
            </a:pPr>
            <a:r>
              <a:rPr lang="en-US" sz="1800" u="sng" dirty="0" smtClean="0"/>
              <a:t>Microbulk Technology</a:t>
            </a:r>
          </a:p>
          <a:p>
            <a:pPr marL="285750" lvl="1">
              <a:buNone/>
            </a:pPr>
            <a:r>
              <a:rPr lang="en-US" sz="1600" dirty="0" smtClean="0"/>
              <a:t>	</a:t>
            </a:r>
            <a:r>
              <a:rPr lang="en-US" sz="1600" dirty="0">
                <a:solidFill>
                  <a:srgbClr val="800000"/>
                </a:solidFill>
              </a:rPr>
              <a:t> The pillars are constructed by chemical processing of a </a:t>
            </a:r>
            <a:r>
              <a:rPr lang="en-US" sz="1600" dirty="0" err="1">
                <a:solidFill>
                  <a:srgbClr val="800000"/>
                </a:solidFill>
              </a:rPr>
              <a:t>kapton</a:t>
            </a:r>
            <a:r>
              <a:rPr lang="en-US" sz="1600" dirty="0">
                <a:solidFill>
                  <a:srgbClr val="800000"/>
                </a:solidFill>
              </a:rPr>
              <a:t> foil, on which the mesh and the readout plane are attached. </a:t>
            </a:r>
            <a:r>
              <a:rPr lang="en-US" sz="1600" b="1" i="1" dirty="0">
                <a:solidFill>
                  <a:srgbClr val="800000"/>
                </a:solidFill>
              </a:rPr>
              <a:t>Mesh is a mask for the pillars!</a:t>
            </a:r>
            <a:endParaRPr lang="en-US" sz="1600" b="1" i="1" dirty="0" smtClean="0">
              <a:solidFill>
                <a:srgbClr val="800000"/>
              </a:solidFill>
            </a:endParaRPr>
          </a:p>
          <a:p>
            <a:pPr marL="285750" lvl="1">
              <a:buNone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Typical mesh thickness 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gap 50/25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/>
            <a:endParaRPr lang="en-US" sz="600" dirty="0" smtClean="0"/>
          </a:p>
          <a:p>
            <a:pPr marL="0" lvl="1" indent="1588">
              <a:buNone/>
            </a:pPr>
            <a:r>
              <a:rPr lang="en-US" sz="1600" i="1" dirty="0" smtClean="0"/>
              <a:t>The advantages of a bulk micromegas but with enhanced performance. </a:t>
            </a:r>
          </a:p>
          <a:p>
            <a:pPr marL="0" lvl="1" indent="1588">
              <a:buNone/>
            </a:pPr>
            <a:r>
              <a:rPr lang="en-US" sz="1600" i="1" dirty="0" smtClean="0"/>
              <a:t>In addition: uniformity, </a:t>
            </a:r>
            <a:r>
              <a:rPr lang="en-US" sz="1600" dirty="0" smtClean="0"/>
              <a:t>clean materials, stability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Energy resolution </a:t>
            </a:r>
            <a:r>
              <a:rPr lang="en-US" sz="1600" dirty="0">
                <a:solidFill>
                  <a:srgbClr val="C00000"/>
                </a:solidFill>
              </a:rPr>
              <a:t>(down to 10% FWHM @ 6 keV</a:t>
            </a:r>
            <a:r>
              <a:rPr lang="en-US" sz="1600" dirty="0" smtClean="0">
                <a:solidFill>
                  <a:srgbClr val="C00000"/>
                </a:solidFill>
              </a:rPr>
              <a:t>)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Low intrinsic background &amp; better particle recognition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Low mass detector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Very flexible structure</a:t>
            </a:r>
          </a:p>
          <a:p>
            <a:pPr marL="285750" lvl="1">
              <a:buFont typeface="Wingdings" pitchFamily="2" charset="2"/>
              <a:buChar char="ü"/>
            </a:pPr>
            <a:endParaRPr lang="en-US" sz="700" dirty="0" smtClean="0"/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Higher capacity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Fabrication process </a:t>
            </a:r>
            <a:r>
              <a:rPr lang="en-US" sz="1600" dirty="0" smtClean="0"/>
              <a:t>complicated</a:t>
            </a:r>
            <a:endParaRPr lang="en-US" sz="1600" dirty="0" smtClean="0"/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Fragility / mesh can not be replaced</a:t>
            </a:r>
          </a:p>
        </p:txBody>
      </p:sp>
      <p:grpSp>
        <p:nvGrpSpPr>
          <p:cNvPr id="111" name="Group 110"/>
          <p:cNvGrpSpPr/>
          <p:nvPr/>
        </p:nvGrpSpPr>
        <p:grpSpPr>
          <a:xfrm>
            <a:off x="2362200" y="685800"/>
            <a:ext cx="6643025" cy="1772961"/>
            <a:chOff x="238125" y="533400"/>
            <a:chExt cx="8104555" cy="2839698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1685925" y="776288"/>
              <a:ext cx="3354381" cy="49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400" i="1" dirty="0">
                  <a:latin typeface="+mj-lt"/>
                </a:rPr>
                <a:t>Readout plane + mesh all in one</a:t>
              </a:r>
            </a:p>
          </p:txBody>
        </p:sp>
        <p:grpSp>
          <p:nvGrpSpPr>
            <p:cNvPr id="6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200" cy="58583"/>
              <a:chOff x="385" y="3769807"/>
              <a:chExt cx="1208" cy="58583"/>
            </a:xfrm>
          </p:grpSpPr>
          <p:sp>
            <p:nvSpPr>
              <p:cNvPr id="7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9" name="Line 82"/>
            <p:cNvSpPr>
              <a:spLocks noChangeShapeType="1"/>
            </p:cNvSpPr>
            <p:nvPr/>
          </p:nvSpPr>
          <p:spPr bwMode="auto">
            <a:xfrm flipV="1">
              <a:off x="5943600" y="762000"/>
              <a:ext cx="914400" cy="42703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10" name="Text Box 83"/>
            <p:cNvSpPr txBox="1">
              <a:spLocks noChangeArrowheads="1"/>
            </p:cNvSpPr>
            <p:nvPr/>
          </p:nvSpPr>
          <p:spPr bwMode="auto">
            <a:xfrm>
              <a:off x="7086600" y="533400"/>
              <a:ext cx="1228558" cy="739435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Micromesh</a:t>
              </a:r>
            </a:p>
            <a:p>
              <a:pPr algn="l">
                <a:defRPr/>
              </a:pPr>
              <a:r>
                <a:rPr lang="en-US" sz="1200" dirty="0">
                  <a:latin typeface="+mj-lt"/>
                </a:rPr>
                <a:t>5µm copper</a:t>
              </a:r>
            </a:p>
          </p:txBody>
        </p:sp>
        <p:sp>
          <p:nvSpPr>
            <p:cNvPr id="11" name="Text Box 84"/>
            <p:cNvSpPr txBox="1">
              <a:spLocks noChangeArrowheads="1"/>
            </p:cNvSpPr>
            <p:nvPr/>
          </p:nvSpPr>
          <p:spPr bwMode="auto">
            <a:xfrm>
              <a:off x="6934200" y="1371600"/>
              <a:ext cx="1408480" cy="4436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err="1">
                  <a:latin typeface="+mj-lt"/>
                </a:rPr>
                <a:t>Kapton</a:t>
              </a:r>
              <a:r>
                <a:rPr lang="en-US" sz="1200" dirty="0">
                  <a:latin typeface="+mj-lt"/>
                </a:rPr>
                <a:t> 50 µm</a:t>
              </a:r>
            </a:p>
          </p:txBody>
        </p:sp>
        <p:sp>
          <p:nvSpPr>
            <p:cNvPr id="12" name="Text Box 85"/>
            <p:cNvSpPr txBox="1">
              <a:spLocks noChangeArrowheads="1"/>
            </p:cNvSpPr>
            <p:nvPr/>
          </p:nvSpPr>
          <p:spPr bwMode="auto">
            <a:xfrm>
              <a:off x="6924676" y="2057400"/>
              <a:ext cx="1388924" cy="4436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Readout pads</a:t>
              </a:r>
            </a:p>
          </p:txBody>
        </p:sp>
        <p:sp>
          <p:nvSpPr>
            <p:cNvPr id="13" name="Line 86"/>
            <p:cNvSpPr>
              <a:spLocks noChangeShapeType="1"/>
            </p:cNvSpPr>
            <p:nvPr/>
          </p:nvSpPr>
          <p:spPr bwMode="auto">
            <a:xfrm>
              <a:off x="6096000" y="1524000"/>
              <a:ext cx="7207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sp>
          <p:nvSpPr>
            <p:cNvPr id="14" name="Line 87"/>
            <p:cNvSpPr>
              <a:spLocks noChangeShapeType="1"/>
            </p:cNvSpPr>
            <p:nvPr/>
          </p:nvSpPr>
          <p:spPr bwMode="auto">
            <a:xfrm>
              <a:off x="5867400" y="1752600"/>
              <a:ext cx="990600" cy="4572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sp>
          <p:nvSpPr>
            <p:cNvPr id="15" name="Text Box 88"/>
            <p:cNvSpPr txBox="1">
              <a:spLocks noChangeArrowheads="1"/>
            </p:cNvSpPr>
            <p:nvPr/>
          </p:nvSpPr>
          <p:spPr bwMode="auto">
            <a:xfrm>
              <a:off x="1371599" y="2590801"/>
              <a:ext cx="4351444" cy="49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i="1" dirty="0" smtClean="0">
                  <a:solidFill>
                    <a:srgbClr val="FF6600"/>
                  </a:solidFill>
                  <a:latin typeface="+mj-lt"/>
                </a:rPr>
                <a:t>An I. Giomataris and R. De Oliveira idea</a:t>
              </a:r>
              <a:endParaRPr lang="en-US" sz="1400" i="1" dirty="0">
                <a:solidFill>
                  <a:srgbClr val="FF6600"/>
                </a:solidFill>
                <a:latin typeface="+mj-lt"/>
              </a:endParaRPr>
            </a:p>
          </p:txBody>
        </p:sp>
        <p:grpSp>
          <p:nvGrpSpPr>
            <p:cNvPr id="16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7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8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9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27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8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9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36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200" cy="58583"/>
              <a:chOff x="385" y="3769807"/>
              <a:chExt cx="1208" cy="58583"/>
            </a:xfrm>
          </p:grpSpPr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38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39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40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4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41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4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4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4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49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50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51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5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59" name="Rectangle 61"/>
            <p:cNvSpPr>
              <a:spLocks noChangeArrowheads="1"/>
            </p:cNvSpPr>
            <p:nvPr/>
          </p:nvSpPr>
          <p:spPr bwMode="auto">
            <a:xfrm>
              <a:off x="4927601" y="1676400"/>
              <a:ext cx="1092200" cy="5858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60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61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6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2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6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6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70" name="Group 60"/>
            <p:cNvGrpSpPr>
              <a:grpSpLocks/>
            </p:cNvGrpSpPr>
            <p:nvPr/>
          </p:nvGrpSpPr>
          <p:grpSpPr bwMode="auto">
            <a:xfrm>
              <a:off x="304800" y="2387600"/>
              <a:ext cx="2235200" cy="58583"/>
              <a:chOff x="385" y="3769807"/>
              <a:chExt cx="1208" cy="58583"/>
            </a:xfrm>
          </p:grpSpPr>
          <p:sp>
            <p:nvSpPr>
              <p:cNvPr id="71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latin typeface="+mj-lt"/>
                </a:endParaRPr>
              </a:p>
            </p:txBody>
          </p:sp>
          <p:sp>
            <p:nvSpPr>
              <p:cNvPr id="72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latin typeface="+mj-lt"/>
                </a:endParaRPr>
              </a:p>
            </p:txBody>
          </p:sp>
        </p:grpSp>
        <p:grpSp>
          <p:nvGrpSpPr>
            <p:cNvPr id="73" name="Group 96"/>
            <p:cNvGrpSpPr>
              <a:grpSpLocks/>
            </p:cNvGrpSpPr>
            <p:nvPr/>
          </p:nvGrpSpPr>
          <p:grpSpPr bwMode="auto">
            <a:xfrm>
              <a:off x="238125" y="1981200"/>
              <a:ext cx="1276350" cy="406400"/>
              <a:chOff x="288925" y="1270317"/>
              <a:chExt cx="1276350" cy="406083"/>
            </a:xfrm>
          </p:grpSpPr>
          <p:grpSp>
            <p:nvGrpSpPr>
              <p:cNvPr id="74" name="Group 89"/>
              <p:cNvGrpSpPr>
                <a:grpSpLocks/>
              </p:cNvGrpSpPr>
              <p:nvPr/>
            </p:nvGrpSpPr>
            <p:grpSpPr bwMode="auto">
              <a:xfrm>
                <a:off x="288925" y="1270317"/>
                <a:ext cx="396875" cy="406083"/>
                <a:chOff x="212725" y="1278256"/>
                <a:chExt cx="396875" cy="406083"/>
              </a:xfrm>
            </p:grpSpPr>
            <p:sp>
              <p:nvSpPr>
                <p:cNvPr id="79" name="Rectangle 13"/>
                <p:cNvSpPr>
                  <a:spLocks noChangeArrowheads="1"/>
                </p:cNvSpPr>
                <p:nvPr/>
              </p:nvSpPr>
              <p:spPr bwMode="auto">
                <a:xfrm>
                  <a:off x="212725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75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7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422275" cy="406083"/>
                <a:chOff x="304800" y="1278256"/>
                <a:chExt cx="422275" cy="406083"/>
              </a:xfrm>
            </p:grpSpPr>
            <p:sp>
              <p:nvSpPr>
                <p:cNvPr id="77" name="Rectangle 13"/>
                <p:cNvSpPr>
                  <a:spLocks noChangeArrowheads="1"/>
                </p:cNvSpPr>
                <p:nvPr/>
              </p:nvSpPr>
              <p:spPr bwMode="auto">
                <a:xfrm>
                  <a:off x="584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81" name="Group 97"/>
            <p:cNvGrpSpPr>
              <a:grpSpLocks/>
            </p:cNvGrpSpPr>
            <p:nvPr/>
          </p:nvGrpSpPr>
          <p:grpSpPr bwMode="auto">
            <a:xfrm>
              <a:off x="1473200" y="1981200"/>
              <a:ext cx="1066800" cy="46040"/>
              <a:chOff x="381000" y="1270315"/>
              <a:chExt cx="1066800" cy="46004"/>
            </a:xfrm>
          </p:grpSpPr>
          <p:sp>
            <p:nvSpPr>
              <p:cNvPr id="82" name="Rectangle 21"/>
              <p:cNvSpPr>
                <a:spLocks noChangeArrowheads="1"/>
              </p:cNvSpPr>
              <p:nvPr/>
            </p:nvSpPr>
            <p:spPr bwMode="auto">
              <a:xfrm>
                <a:off x="381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3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4" name="Rectangle 21"/>
              <p:cNvSpPr>
                <a:spLocks noChangeArrowheads="1"/>
              </p:cNvSpPr>
              <p:nvPr/>
            </p:nvSpPr>
            <p:spPr bwMode="auto">
              <a:xfrm>
                <a:off x="1143000" y="1270315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85" name="Group 60"/>
            <p:cNvGrpSpPr>
              <a:grpSpLocks/>
            </p:cNvGrpSpPr>
            <p:nvPr/>
          </p:nvGrpSpPr>
          <p:grpSpPr bwMode="auto">
            <a:xfrm>
              <a:off x="2590800" y="2387600"/>
              <a:ext cx="2235200" cy="58583"/>
              <a:chOff x="385" y="3769807"/>
              <a:chExt cx="1208" cy="58583"/>
            </a:xfrm>
          </p:grpSpPr>
          <p:sp>
            <p:nvSpPr>
              <p:cNvPr id="86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7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88" name="Group 87"/>
            <p:cNvGrpSpPr>
              <a:grpSpLocks/>
            </p:cNvGrpSpPr>
            <p:nvPr/>
          </p:nvGrpSpPr>
          <p:grpSpPr bwMode="auto">
            <a:xfrm>
              <a:off x="2514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89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92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90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91" name="Rectangle 21"/>
              <p:cNvSpPr>
                <a:spLocks noChangeArrowheads="1"/>
              </p:cNvSpPr>
              <p:nvPr/>
            </p:nvSpPr>
            <p:spPr bwMode="auto">
              <a:xfrm>
                <a:off x="1143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94" name="Group 120"/>
            <p:cNvGrpSpPr>
              <a:grpSpLocks/>
            </p:cNvGrpSpPr>
            <p:nvPr/>
          </p:nvGrpSpPr>
          <p:grpSpPr bwMode="auto">
            <a:xfrm>
              <a:off x="3657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95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98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96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97" name="Rectangle 21"/>
              <p:cNvSpPr>
                <a:spLocks noChangeArrowheads="1"/>
              </p:cNvSpPr>
              <p:nvPr/>
            </p:nvSpPr>
            <p:spPr bwMode="auto">
              <a:xfrm>
                <a:off x="1143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100" name="Rectangle 61"/>
            <p:cNvSpPr>
              <a:spLocks noChangeArrowheads="1"/>
            </p:cNvSpPr>
            <p:nvPr/>
          </p:nvSpPr>
          <p:spPr bwMode="auto">
            <a:xfrm>
              <a:off x="4876801" y="2387601"/>
              <a:ext cx="1092200" cy="5858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101" name="Group 133"/>
            <p:cNvGrpSpPr>
              <a:grpSpLocks/>
            </p:cNvGrpSpPr>
            <p:nvPr/>
          </p:nvGrpSpPr>
          <p:grpSpPr bwMode="auto">
            <a:xfrm>
              <a:off x="4800600" y="1981200"/>
              <a:ext cx="1219200" cy="406400"/>
              <a:chOff x="279400" y="1270317"/>
              <a:chExt cx="1219200" cy="406083"/>
            </a:xfrm>
          </p:grpSpPr>
          <p:grpSp>
            <p:nvGrpSpPr>
              <p:cNvPr id="102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107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03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104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55600" cy="406083"/>
                <a:chOff x="304800" y="1278256"/>
                <a:chExt cx="355600" cy="406083"/>
              </a:xfrm>
            </p:grpSpPr>
            <p:sp>
              <p:nvSpPr>
                <p:cNvPr id="105" name="Rectangle 13"/>
                <p:cNvSpPr>
                  <a:spLocks noChangeArrowheads="1"/>
                </p:cNvSpPr>
                <p:nvPr/>
              </p:nvSpPr>
              <p:spPr bwMode="auto">
                <a:xfrm>
                  <a:off x="517525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109" name="Text Box 85"/>
            <p:cNvSpPr txBox="1">
              <a:spLocks noChangeArrowheads="1"/>
            </p:cNvSpPr>
            <p:nvPr/>
          </p:nvSpPr>
          <p:spPr bwMode="auto">
            <a:xfrm>
              <a:off x="6315076" y="2633663"/>
              <a:ext cx="1915000" cy="7394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Lower capacitance</a:t>
              </a:r>
            </a:p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Under development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0" name="Line 87"/>
            <p:cNvSpPr>
              <a:spLocks noChangeShapeType="1"/>
            </p:cNvSpPr>
            <p:nvPr/>
          </p:nvSpPr>
          <p:spPr bwMode="auto">
            <a:xfrm>
              <a:off x="6019800" y="2209800"/>
              <a:ext cx="99060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n>
                  <a:solidFill>
                    <a:srgbClr val="C00000"/>
                  </a:solidFill>
                </a:ln>
                <a:latin typeface="+mj-lt"/>
              </a:endParaRPr>
            </a:p>
          </p:txBody>
        </p:sp>
      </p:grpSp>
      <p:pic>
        <p:nvPicPr>
          <p:cNvPr id="112" name="Picture 14" descr="PICT1666"/>
          <p:cNvPicPr>
            <a:picLocks noChangeAspect="1" noChangeArrowheads="1"/>
          </p:cNvPicPr>
          <p:nvPr/>
        </p:nvPicPr>
        <p:blipFill>
          <a:blip r:embed="rId2"/>
          <a:srcRect l="21655" t="34875" r="55125" b="36749"/>
          <a:stretch>
            <a:fillRect/>
          </a:stretch>
        </p:blipFill>
        <p:spPr bwMode="auto">
          <a:xfrm>
            <a:off x="6553200" y="4495800"/>
            <a:ext cx="226536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819400"/>
            <a:ext cx="202433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Documents and Settings\tpapaeva\Desktop\Photos microscope\Micro Bulk\mesure juillet\mb anneau de garde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8687" y="4953000"/>
            <a:ext cx="1585913" cy="1189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reeform 117"/>
          <p:cNvSpPr/>
          <p:nvPr/>
        </p:nvSpPr>
        <p:spPr bwMode="auto">
          <a:xfrm>
            <a:off x="3936569" y="3370881"/>
            <a:ext cx="5627911" cy="3349131"/>
          </a:xfrm>
          <a:custGeom>
            <a:avLst/>
            <a:gdLst>
              <a:gd name="connsiteX0" fmla="*/ 1797804 w 5627911"/>
              <a:gd name="connsiteY0" fmla="*/ 61994 h 3349131"/>
              <a:gd name="connsiteX1" fmla="*/ 1797804 w 5627911"/>
              <a:gd name="connsiteY1" fmla="*/ 61994 h 3349131"/>
              <a:gd name="connsiteX2" fmla="*/ 1611824 w 5627911"/>
              <a:gd name="connsiteY2" fmla="*/ 402956 h 3349131"/>
              <a:gd name="connsiteX3" fmla="*/ 1557580 w 5627911"/>
              <a:gd name="connsiteY3" fmla="*/ 557939 h 3349131"/>
              <a:gd name="connsiteX4" fmla="*/ 1495587 w 5627911"/>
              <a:gd name="connsiteY4" fmla="*/ 674177 h 3349131"/>
              <a:gd name="connsiteX5" fmla="*/ 1449092 w 5627911"/>
              <a:gd name="connsiteY5" fmla="*/ 767166 h 3349131"/>
              <a:gd name="connsiteX6" fmla="*/ 1402597 w 5627911"/>
              <a:gd name="connsiteY6" fmla="*/ 875655 h 3349131"/>
              <a:gd name="connsiteX7" fmla="*/ 1332855 w 5627911"/>
              <a:gd name="connsiteY7" fmla="*/ 1015139 h 3349131"/>
              <a:gd name="connsiteX8" fmla="*/ 1255363 w 5627911"/>
              <a:gd name="connsiteY8" fmla="*/ 1185621 h 3349131"/>
              <a:gd name="connsiteX9" fmla="*/ 1224367 w 5627911"/>
              <a:gd name="connsiteY9" fmla="*/ 1247614 h 3349131"/>
              <a:gd name="connsiteX10" fmla="*/ 1193370 w 5627911"/>
              <a:gd name="connsiteY10" fmla="*/ 1301858 h 3349131"/>
              <a:gd name="connsiteX11" fmla="*/ 1154624 w 5627911"/>
              <a:gd name="connsiteY11" fmla="*/ 1402597 h 3349131"/>
              <a:gd name="connsiteX12" fmla="*/ 1100380 w 5627911"/>
              <a:gd name="connsiteY12" fmla="*/ 1464590 h 3349131"/>
              <a:gd name="connsiteX13" fmla="*/ 1053885 w 5627911"/>
              <a:gd name="connsiteY13" fmla="*/ 1495587 h 3349131"/>
              <a:gd name="connsiteX14" fmla="*/ 1015139 w 5627911"/>
              <a:gd name="connsiteY14" fmla="*/ 1526583 h 3349131"/>
              <a:gd name="connsiteX15" fmla="*/ 960895 w 5627911"/>
              <a:gd name="connsiteY15" fmla="*/ 1549831 h 3349131"/>
              <a:gd name="connsiteX16" fmla="*/ 433953 w 5627911"/>
              <a:gd name="connsiteY16" fmla="*/ 1573078 h 3349131"/>
              <a:gd name="connsiteX17" fmla="*/ 387458 w 5627911"/>
              <a:gd name="connsiteY17" fmla="*/ 1588577 h 3349131"/>
              <a:gd name="connsiteX18" fmla="*/ 302217 w 5627911"/>
              <a:gd name="connsiteY18" fmla="*/ 1627322 h 3349131"/>
              <a:gd name="connsiteX19" fmla="*/ 232475 w 5627911"/>
              <a:gd name="connsiteY19" fmla="*/ 1689316 h 3349131"/>
              <a:gd name="connsiteX20" fmla="*/ 193729 w 5627911"/>
              <a:gd name="connsiteY20" fmla="*/ 1735811 h 3349131"/>
              <a:gd name="connsiteX21" fmla="*/ 154984 w 5627911"/>
              <a:gd name="connsiteY21" fmla="*/ 1766807 h 3349131"/>
              <a:gd name="connsiteX22" fmla="*/ 46495 w 5627911"/>
              <a:gd name="connsiteY22" fmla="*/ 1914041 h 3349131"/>
              <a:gd name="connsiteX23" fmla="*/ 30997 w 5627911"/>
              <a:gd name="connsiteY23" fmla="*/ 2007031 h 3349131"/>
              <a:gd name="connsiteX24" fmla="*/ 15499 w 5627911"/>
              <a:gd name="connsiteY24" fmla="*/ 2076773 h 3349131"/>
              <a:gd name="connsiteX25" fmla="*/ 7750 w 5627911"/>
              <a:gd name="connsiteY25" fmla="*/ 2100021 h 3349131"/>
              <a:gd name="connsiteX26" fmla="*/ 0 w 5627911"/>
              <a:gd name="connsiteY26" fmla="*/ 2146516 h 3349131"/>
              <a:gd name="connsiteX27" fmla="*/ 15499 w 5627911"/>
              <a:gd name="connsiteY27" fmla="*/ 2378990 h 3349131"/>
              <a:gd name="connsiteX28" fmla="*/ 46495 w 5627911"/>
              <a:gd name="connsiteY28" fmla="*/ 2495227 h 3349131"/>
              <a:gd name="connsiteX29" fmla="*/ 85241 w 5627911"/>
              <a:gd name="connsiteY29" fmla="*/ 2944678 h 3349131"/>
              <a:gd name="connsiteX30" fmla="*/ 92990 w 5627911"/>
              <a:gd name="connsiteY30" fmla="*/ 3107411 h 3349131"/>
              <a:gd name="connsiteX31" fmla="*/ 100739 w 5627911"/>
              <a:gd name="connsiteY31" fmla="*/ 3161655 h 3349131"/>
              <a:gd name="connsiteX32" fmla="*/ 147234 w 5627911"/>
              <a:gd name="connsiteY32" fmla="*/ 3192651 h 3349131"/>
              <a:gd name="connsiteX33" fmla="*/ 542441 w 5627911"/>
              <a:gd name="connsiteY33" fmla="*/ 3208150 h 3349131"/>
              <a:gd name="connsiteX34" fmla="*/ 612184 w 5627911"/>
              <a:gd name="connsiteY34" fmla="*/ 3223648 h 3349131"/>
              <a:gd name="connsiteX35" fmla="*/ 635431 w 5627911"/>
              <a:gd name="connsiteY35" fmla="*/ 3231397 h 3349131"/>
              <a:gd name="connsiteX36" fmla="*/ 790414 w 5627911"/>
              <a:gd name="connsiteY36" fmla="*/ 3246895 h 3349131"/>
              <a:gd name="connsiteX37" fmla="*/ 914400 w 5627911"/>
              <a:gd name="connsiteY37" fmla="*/ 3285641 h 3349131"/>
              <a:gd name="connsiteX38" fmla="*/ 968645 w 5627911"/>
              <a:gd name="connsiteY38" fmla="*/ 3293390 h 3349131"/>
              <a:gd name="connsiteX39" fmla="*/ 1053885 w 5627911"/>
              <a:gd name="connsiteY39" fmla="*/ 3308888 h 3349131"/>
              <a:gd name="connsiteX40" fmla="*/ 1286360 w 5627911"/>
              <a:gd name="connsiteY40" fmla="*/ 3332136 h 3349131"/>
              <a:gd name="connsiteX41" fmla="*/ 1449092 w 5627911"/>
              <a:gd name="connsiteY41" fmla="*/ 3347634 h 3349131"/>
              <a:gd name="connsiteX42" fmla="*/ 1898543 w 5627911"/>
              <a:gd name="connsiteY42" fmla="*/ 3332136 h 3349131"/>
              <a:gd name="connsiteX43" fmla="*/ 2224007 w 5627911"/>
              <a:gd name="connsiteY43" fmla="*/ 3301139 h 3349131"/>
              <a:gd name="connsiteX44" fmla="*/ 2286000 w 5627911"/>
              <a:gd name="connsiteY44" fmla="*/ 3293390 h 3349131"/>
              <a:gd name="connsiteX45" fmla="*/ 2735451 w 5627911"/>
              <a:gd name="connsiteY45" fmla="*/ 3277892 h 3349131"/>
              <a:gd name="connsiteX46" fmla="*/ 2843939 w 5627911"/>
              <a:gd name="connsiteY46" fmla="*/ 3270143 h 3349131"/>
              <a:gd name="connsiteX47" fmla="*/ 2929180 w 5627911"/>
              <a:gd name="connsiteY47" fmla="*/ 3262394 h 3349131"/>
              <a:gd name="connsiteX48" fmla="*/ 3301139 w 5627911"/>
              <a:gd name="connsiteY48" fmla="*/ 3254644 h 3349131"/>
              <a:gd name="connsiteX49" fmla="*/ 3432875 w 5627911"/>
              <a:gd name="connsiteY49" fmla="*/ 3215899 h 3349131"/>
              <a:gd name="connsiteX50" fmla="*/ 3510367 w 5627911"/>
              <a:gd name="connsiteY50" fmla="*/ 3200400 h 3349131"/>
              <a:gd name="connsiteX51" fmla="*/ 3719594 w 5627911"/>
              <a:gd name="connsiteY51" fmla="*/ 3184902 h 3349131"/>
              <a:gd name="connsiteX52" fmla="*/ 4889716 w 5627911"/>
              <a:gd name="connsiteY52" fmla="*/ 3169404 h 3349131"/>
              <a:gd name="connsiteX53" fmla="*/ 4928462 w 5627911"/>
              <a:gd name="connsiteY53" fmla="*/ 3161655 h 3349131"/>
              <a:gd name="connsiteX54" fmla="*/ 5036950 w 5627911"/>
              <a:gd name="connsiteY54" fmla="*/ 3146156 h 3349131"/>
              <a:gd name="connsiteX55" fmla="*/ 5106692 w 5627911"/>
              <a:gd name="connsiteY55" fmla="*/ 3115160 h 3349131"/>
              <a:gd name="connsiteX56" fmla="*/ 5160936 w 5627911"/>
              <a:gd name="connsiteY56" fmla="*/ 3091912 h 3349131"/>
              <a:gd name="connsiteX57" fmla="*/ 5277173 w 5627911"/>
              <a:gd name="connsiteY57" fmla="*/ 3014421 h 3349131"/>
              <a:gd name="connsiteX58" fmla="*/ 5385662 w 5627911"/>
              <a:gd name="connsiteY58" fmla="*/ 2898183 h 3349131"/>
              <a:gd name="connsiteX59" fmla="*/ 5478651 w 5627911"/>
              <a:gd name="connsiteY59" fmla="*/ 2774197 h 3349131"/>
              <a:gd name="connsiteX60" fmla="*/ 5509648 w 5627911"/>
              <a:gd name="connsiteY60" fmla="*/ 2688956 h 3349131"/>
              <a:gd name="connsiteX61" fmla="*/ 5594889 w 5627911"/>
              <a:gd name="connsiteY61" fmla="*/ 2487478 h 3349131"/>
              <a:gd name="connsiteX62" fmla="*/ 5594889 w 5627911"/>
              <a:gd name="connsiteY62" fmla="*/ 2123268 h 3349131"/>
              <a:gd name="connsiteX63" fmla="*/ 5587139 w 5627911"/>
              <a:gd name="connsiteY63" fmla="*/ 2038027 h 3349131"/>
              <a:gd name="connsiteX64" fmla="*/ 5540645 w 5627911"/>
              <a:gd name="connsiteY64" fmla="*/ 1921790 h 3349131"/>
              <a:gd name="connsiteX65" fmla="*/ 5509648 w 5627911"/>
              <a:gd name="connsiteY65" fmla="*/ 1828800 h 3349131"/>
              <a:gd name="connsiteX66" fmla="*/ 5463153 w 5627911"/>
              <a:gd name="connsiteY66" fmla="*/ 1735811 h 3349131"/>
              <a:gd name="connsiteX67" fmla="*/ 5424407 w 5627911"/>
              <a:gd name="connsiteY67" fmla="*/ 1650570 h 3349131"/>
              <a:gd name="connsiteX68" fmla="*/ 5339167 w 5627911"/>
              <a:gd name="connsiteY68" fmla="*/ 1495587 h 3349131"/>
              <a:gd name="connsiteX69" fmla="*/ 5277173 w 5627911"/>
              <a:gd name="connsiteY69" fmla="*/ 1387099 h 3349131"/>
              <a:gd name="connsiteX70" fmla="*/ 5269424 w 5627911"/>
              <a:gd name="connsiteY70" fmla="*/ 1340604 h 3349131"/>
              <a:gd name="connsiteX71" fmla="*/ 5246177 w 5627911"/>
              <a:gd name="connsiteY71" fmla="*/ 1286360 h 3349131"/>
              <a:gd name="connsiteX72" fmla="*/ 5238428 w 5627911"/>
              <a:gd name="connsiteY72" fmla="*/ 1022888 h 3349131"/>
              <a:gd name="connsiteX73" fmla="*/ 5230678 w 5627911"/>
              <a:gd name="connsiteY73" fmla="*/ 945397 h 3349131"/>
              <a:gd name="connsiteX74" fmla="*/ 5222929 w 5627911"/>
              <a:gd name="connsiteY74" fmla="*/ 898902 h 3349131"/>
              <a:gd name="connsiteX75" fmla="*/ 5199682 w 5627911"/>
              <a:gd name="connsiteY75" fmla="*/ 860156 h 3349131"/>
              <a:gd name="connsiteX76" fmla="*/ 5184184 w 5627911"/>
              <a:gd name="connsiteY76" fmla="*/ 829160 h 3349131"/>
              <a:gd name="connsiteX77" fmla="*/ 5137689 w 5627911"/>
              <a:gd name="connsiteY77" fmla="*/ 743919 h 3349131"/>
              <a:gd name="connsiteX78" fmla="*/ 5005953 w 5627911"/>
              <a:gd name="connsiteY78" fmla="*/ 650929 h 3349131"/>
              <a:gd name="connsiteX79" fmla="*/ 4943960 w 5627911"/>
              <a:gd name="connsiteY79" fmla="*/ 619933 h 3349131"/>
              <a:gd name="connsiteX80" fmla="*/ 4858719 w 5627911"/>
              <a:gd name="connsiteY80" fmla="*/ 581187 h 3349131"/>
              <a:gd name="connsiteX81" fmla="*/ 4804475 w 5627911"/>
              <a:gd name="connsiteY81" fmla="*/ 542441 h 3349131"/>
              <a:gd name="connsiteX82" fmla="*/ 4556502 w 5627911"/>
              <a:gd name="connsiteY82" fmla="*/ 503695 h 3349131"/>
              <a:gd name="connsiteX83" fmla="*/ 4409268 w 5627911"/>
              <a:gd name="connsiteY83" fmla="*/ 457200 h 3349131"/>
              <a:gd name="connsiteX84" fmla="*/ 4362773 w 5627911"/>
              <a:gd name="connsiteY84" fmla="*/ 433953 h 3349131"/>
              <a:gd name="connsiteX85" fmla="*/ 4285282 w 5627911"/>
              <a:gd name="connsiteY85" fmla="*/ 410705 h 3349131"/>
              <a:gd name="connsiteX86" fmla="*/ 4215539 w 5627911"/>
              <a:gd name="connsiteY86" fmla="*/ 395207 h 3349131"/>
              <a:gd name="connsiteX87" fmla="*/ 4192292 w 5627911"/>
              <a:gd name="connsiteY87" fmla="*/ 387458 h 3349131"/>
              <a:gd name="connsiteX88" fmla="*/ 4130299 w 5627911"/>
              <a:gd name="connsiteY88" fmla="*/ 356461 h 3349131"/>
              <a:gd name="connsiteX89" fmla="*/ 4006312 w 5627911"/>
              <a:gd name="connsiteY89" fmla="*/ 247973 h 3349131"/>
              <a:gd name="connsiteX90" fmla="*/ 3959817 w 5627911"/>
              <a:gd name="connsiteY90" fmla="*/ 224726 h 3349131"/>
              <a:gd name="connsiteX91" fmla="*/ 3882326 w 5627911"/>
              <a:gd name="connsiteY91" fmla="*/ 170482 h 3349131"/>
              <a:gd name="connsiteX92" fmla="*/ 3835831 w 5627911"/>
              <a:gd name="connsiteY92" fmla="*/ 147234 h 3349131"/>
              <a:gd name="connsiteX93" fmla="*/ 3750590 w 5627911"/>
              <a:gd name="connsiteY93" fmla="*/ 139485 h 3349131"/>
              <a:gd name="connsiteX94" fmla="*/ 3680848 w 5627911"/>
              <a:gd name="connsiteY94" fmla="*/ 123987 h 3349131"/>
              <a:gd name="connsiteX95" fmla="*/ 3595607 w 5627911"/>
              <a:gd name="connsiteY95" fmla="*/ 92990 h 3349131"/>
              <a:gd name="connsiteX96" fmla="*/ 3425126 w 5627911"/>
              <a:gd name="connsiteY96" fmla="*/ 77492 h 3349131"/>
              <a:gd name="connsiteX97" fmla="*/ 3254645 w 5627911"/>
              <a:gd name="connsiteY97" fmla="*/ 54244 h 3349131"/>
              <a:gd name="connsiteX98" fmla="*/ 3029919 w 5627911"/>
              <a:gd name="connsiteY98" fmla="*/ 30997 h 3349131"/>
              <a:gd name="connsiteX99" fmla="*/ 2828441 w 5627911"/>
              <a:gd name="connsiteY99" fmla="*/ 15499 h 3349131"/>
              <a:gd name="connsiteX100" fmla="*/ 2766448 w 5627911"/>
              <a:gd name="connsiteY100" fmla="*/ 7750 h 3349131"/>
              <a:gd name="connsiteX101" fmla="*/ 2696706 w 5627911"/>
              <a:gd name="connsiteY101" fmla="*/ 0 h 3349131"/>
              <a:gd name="connsiteX102" fmla="*/ 1890794 w 5627911"/>
              <a:gd name="connsiteY102" fmla="*/ 7750 h 3349131"/>
              <a:gd name="connsiteX103" fmla="*/ 1844299 w 5627911"/>
              <a:gd name="connsiteY103" fmla="*/ 15499 h 3349131"/>
              <a:gd name="connsiteX104" fmla="*/ 1774556 w 5627911"/>
              <a:gd name="connsiteY104" fmla="*/ 38746 h 3349131"/>
              <a:gd name="connsiteX105" fmla="*/ 1797804 w 5627911"/>
              <a:gd name="connsiteY105" fmla="*/ 61994 h 334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5627911" h="3349131">
                <a:moveTo>
                  <a:pt x="1797804" y="61994"/>
                </a:moveTo>
                <a:lnTo>
                  <a:pt x="1797804" y="61994"/>
                </a:lnTo>
                <a:cubicBezTo>
                  <a:pt x="1724365" y="172152"/>
                  <a:pt x="1656937" y="267613"/>
                  <a:pt x="1611824" y="402956"/>
                </a:cubicBezTo>
                <a:cubicBezTo>
                  <a:pt x="1602400" y="431230"/>
                  <a:pt x="1573016" y="523209"/>
                  <a:pt x="1557580" y="557939"/>
                </a:cubicBezTo>
                <a:cubicBezTo>
                  <a:pt x="1498628" y="690580"/>
                  <a:pt x="1540717" y="588930"/>
                  <a:pt x="1495587" y="674177"/>
                </a:cubicBezTo>
                <a:cubicBezTo>
                  <a:pt x="1479372" y="704805"/>
                  <a:pt x="1461962" y="734989"/>
                  <a:pt x="1449092" y="767166"/>
                </a:cubicBezTo>
                <a:cubicBezTo>
                  <a:pt x="1432341" y="809043"/>
                  <a:pt x="1424255" y="830674"/>
                  <a:pt x="1402597" y="875655"/>
                </a:cubicBezTo>
                <a:cubicBezTo>
                  <a:pt x="1380046" y="922491"/>
                  <a:pt x="1354366" y="967816"/>
                  <a:pt x="1332855" y="1015139"/>
                </a:cubicBezTo>
                <a:cubicBezTo>
                  <a:pt x="1307024" y="1071966"/>
                  <a:pt x="1281761" y="1129055"/>
                  <a:pt x="1255363" y="1185621"/>
                </a:cubicBezTo>
                <a:cubicBezTo>
                  <a:pt x="1245593" y="1206557"/>
                  <a:pt x="1234699" y="1226950"/>
                  <a:pt x="1224367" y="1247614"/>
                </a:cubicBezTo>
                <a:cubicBezTo>
                  <a:pt x="1215054" y="1266241"/>
                  <a:pt x="1201717" y="1282779"/>
                  <a:pt x="1193370" y="1301858"/>
                </a:cubicBezTo>
                <a:cubicBezTo>
                  <a:pt x="1171181" y="1352576"/>
                  <a:pt x="1178861" y="1363817"/>
                  <a:pt x="1154624" y="1402597"/>
                </a:cubicBezTo>
                <a:cubicBezTo>
                  <a:pt x="1142146" y="1422562"/>
                  <a:pt x="1118407" y="1450168"/>
                  <a:pt x="1100380" y="1464590"/>
                </a:cubicBezTo>
                <a:cubicBezTo>
                  <a:pt x="1085835" y="1476226"/>
                  <a:pt x="1068949" y="1484631"/>
                  <a:pt x="1053885" y="1495587"/>
                </a:cubicBezTo>
                <a:cubicBezTo>
                  <a:pt x="1040509" y="1505315"/>
                  <a:pt x="1029426" y="1518249"/>
                  <a:pt x="1015139" y="1526583"/>
                </a:cubicBezTo>
                <a:cubicBezTo>
                  <a:pt x="998147" y="1536495"/>
                  <a:pt x="979256" y="1542769"/>
                  <a:pt x="960895" y="1549831"/>
                </a:cubicBezTo>
                <a:cubicBezTo>
                  <a:pt x="790072" y="1615533"/>
                  <a:pt x="659914" y="1569434"/>
                  <a:pt x="433953" y="1573078"/>
                </a:cubicBezTo>
                <a:cubicBezTo>
                  <a:pt x="418455" y="1578244"/>
                  <a:pt x="402291" y="1581731"/>
                  <a:pt x="387458" y="1588577"/>
                </a:cubicBezTo>
                <a:cubicBezTo>
                  <a:pt x="290989" y="1633101"/>
                  <a:pt x="370283" y="1610306"/>
                  <a:pt x="302217" y="1627322"/>
                </a:cubicBezTo>
                <a:cubicBezTo>
                  <a:pt x="269321" y="1653639"/>
                  <a:pt x="259919" y="1658823"/>
                  <a:pt x="232475" y="1689316"/>
                </a:cubicBezTo>
                <a:cubicBezTo>
                  <a:pt x="218979" y="1704311"/>
                  <a:pt x="207994" y="1721546"/>
                  <a:pt x="193729" y="1735811"/>
                </a:cubicBezTo>
                <a:cubicBezTo>
                  <a:pt x="182034" y="1747506"/>
                  <a:pt x="165138" y="1753752"/>
                  <a:pt x="154984" y="1766807"/>
                </a:cubicBezTo>
                <a:cubicBezTo>
                  <a:pt x="169" y="1965854"/>
                  <a:pt x="147587" y="1812949"/>
                  <a:pt x="46495" y="1914041"/>
                </a:cubicBezTo>
                <a:cubicBezTo>
                  <a:pt x="30912" y="1976374"/>
                  <a:pt x="45509" y="1912701"/>
                  <a:pt x="30997" y="2007031"/>
                </a:cubicBezTo>
                <a:cubicBezTo>
                  <a:pt x="28333" y="2024344"/>
                  <a:pt x="20642" y="2058773"/>
                  <a:pt x="15499" y="2076773"/>
                </a:cubicBezTo>
                <a:cubicBezTo>
                  <a:pt x="13255" y="2084627"/>
                  <a:pt x="9522" y="2092047"/>
                  <a:pt x="7750" y="2100021"/>
                </a:cubicBezTo>
                <a:cubicBezTo>
                  <a:pt x="4341" y="2115359"/>
                  <a:pt x="2583" y="2131018"/>
                  <a:pt x="0" y="2146516"/>
                </a:cubicBezTo>
                <a:cubicBezTo>
                  <a:pt x="5166" y="2224007"/>
                  <a:pt x="5235" y="2302008"/>
                  <a:pt x="15499" y="2378990"/>
                </a:cubicBezTo>
                <a:cubicBezTo>
                  <a:pt x="20799" y="2418738"/>
                  <a:pt x="41588" y="2455429"/>
                  <a:pt x="46495" y="2495227"/>
                </a:cubicBezTo>
                <a:cubicBezTo>
                  <a:pt x="64895" y="2644470"/>
                  <a:pt x="72326" y="2794861"/>
                  <a:pt x="85241" y="2944678"/>
                </a:cubicBezTo>
                <a:cubicBezTo>
                  <a:pt x="89905" y="2998783"/>
                  <a:pt x="89121" y="3053243"/>
                  <a:pt x="92990" y="3107411"/>
                </a:cubicBezTo>
                <a:cubicBezTo>
                  <a:pt x="94291" y="3125629"/>
                  <a:pt x="90933" y="3146246"/>
                  <a:pt x="100739" y="3161655"/>
                </a:cubicBezTo>
                <a:cubicBezTo>
                  <a:pt x="110739" y="3177369"/>
                  <a:pt x="131736" y="3182319"/>
                  <a:pt x="147234" y="3192651"/>
                </a:cubicBezTo>
                <a:cubicBezTo>
                  <a:pt x="256930" y="3265780"/>
                  <a:pt x="410705" y="3202984"/>
                  <a:pt x="542441" y="3208150"/>
                </a:cubicBezTo>
                <a:cubicBezTo>
                  <a:pt x="569072" y="3213476"/>
                  <a:pt x="586650" y="3216353"/>
                  <a:pt x="612184" y="3223648"/>
                </a:cubicBezTo>
                <a:cubicBezTo>
                  <a:pt x="620038" y="3225892"/>
                  <a:pt x="627457" y="3229625"/>
                  <a:pt x="635431" y="3231397"/>
                </a:cubicBezTo>
                <a:cubicBezTo>
                  <a:pt x="687382" y="3242941"/>
                  <a:pt x="736182" y="3243021"/>
                  <a:pt x="790414" y="3246895"/>
                </a:cubicBezTo>
                <a:cubicBezTo>
                  <a:pt x="825260" y="3258511"/>
                  <a:pt x="882722" y="3278187"/>
                  <a:pt x="914400" y="3285641"/>
                </a:cubicBezTo>
                <a:cubicBezTo>
                  <a:pt x="932180" y="3289824"/>
                  <a:pt x="950628" y="3290387"/>
                  <a:pt x="968645" y="3293390"/>
                </a:cubicBezTo>
                <a:cubicBezTo>
                  <a:pt x="997131" y="3298138"/>
                  <a:pt x="1025218" y="3305392"/>
                  <a:pt x="1053885" y="3308888"/>
                </a:cubicBezTo>
                <a:cubicBezTo>
                  <a:pt x="1131190" y="3318316"/>
                  <a:pt x="1208817" y="3324923"/>
                  <a:pt x="1286360" y="3332136"/>
                </a:cubicBezTo>
                <a:cubicBezTo>
                  <a:pt x="1469055" y="3349131"/>
                  <a:pt x="1315843" y="3330978"/>
                  <a:pt x="1449092" y="3347634"/>
                </a:cubicBezTo>
                <a:cubicBezTo>
                  <a:pt x="1514330" y="3345871"/>
                  <a:pt x="1796947" y="3340199"/>
                  <a:pt x="1898543" y="3332136"/>
                </a:cubicBezTo>
                <a:cubicBezTo>
                  <a:pt x="2007180" y="3323514"/>
                  <a:pt x="2115569" y="3311983"/>
                  <a:pt x="2224007" y="3301139"/>
                </a:cubicBezTo>
                <a:cubicBezTo>
                  <a:pt x="2244729" y="3299067"/>
                  <a:pt x="2265196" y="3294336"/>
                  <a:pt x="2286000" y="3293390"/>
                </a:cubicBezTo>
                <a:cubicBezTo>
                  <a:pt x="2435751" y="3286583"/>
                  <a:pt x="2585634" y="3283058"/>
                  <a:pt x="2735451" y="3277892"/>
                </a:cubicBezTo>
                <a:lnTo>
                  <a:pt x="2843939" y="3270143"/>
                </a:lnTo>
                <a:cubicBezTo>
                  <a:pt x="2872379" y="3267868"/>
                  <a:pt x="2900666" y="3263361"/>
                  <a:pt x="2929180" y="3262394"/>
                </a:cubicBezTo>
                <a:cubicBezTo>
                  <a:pt x="3053122" y="3258192"/>
                  <a:pt x="3177153" y="3257227"/>
                  <a:pt x="3301139" y="3254644"/>
                </a:cubicBezTo>
                <a:cubicBezTo>
                  <a:pt x="3345051" y="3241729"/>
                  <a:pt x="3387992" y="3224876"/>
                  <a:pt x="3432875" y="3215899"/>
                </a:cubicBezTo>
                <a:cubicBezTo>
                  <a:pt x="3458706" y="3210733"/>
                  <a:pt x="3484347" y="3204508"/>
                  <a:pt x="3510367" y="3200400"/>
                </a:cubicBezTo>
                <a:cubicBezTo>
                  <a:pt x="3565593" y="3191680"/>
                  <a:pt x="3677795" y="3185644"/>
                  <a:pt x="3719594" y="3184902"/>
                </a:cubicBezTo>
                <a:lnTo>
                  <a:pt x="4889716" y="3169404"/>
                </a:lnTo>
                <a:cubicBezTo>
                  <a:pt x="4902631" y="3166821"/>
                  <a:pt x="4915452" y="3163709"/>
                  <a:pt x="4928462" y="3161655"/>
                </a:cubicBezTo>
                <a:cubicBezTo>
                  <a:pt x="4964545" y="3155958"/>
                  <a:pt x="5001204" y="3153682"/>
                  <a:pt x="5036950" y="3146156"/>
                </a:cubicBezTo>
                <a:cubicBezTo>
                  <a:pt x="5057748" y="3141777"/>
                  <a:pt x="5087065" y="3124081"/>
                  <a:pt x="5106692" y="3115160"/>
                </a:cubicBezTo>
                <a:cubicBezTo>
                  <a:pt x="5124601" y="3107020"/>
                  <a:pt x="5143341" y="3100710"/>
                  <a:pt x="5160936" y="3091912"/>
                </a:cubicBezTo>
                <a:cubicBezTo>
                  <a:pt x="5197026" y="3073867"/>
                  <a:pt x="5248855" y="3041452"/>
                  <a:pt x="5277173" y="3014421"/>
                </a:cubicBezTo>
                <a:cubicBezTo>
                  <a:pt x="5315511" y="2977826"/>
                  <a:pt x="5353862" y="2940583"/>
                  <a:pt x="5385662" y="2898183"/>
                </a:cubicBezTo>
                <a:lnTo>
                  <a:pt x="5478651" y="2774197"/>
                </a:lnTo>
                <a:cubicBezTo>
                  <a:pt x="5488983" y="2745783"/>
                  <a:pt x="5498088" y="2716893"/>
                  <a:pt x="5509648" y="2688956"/>
                </a:cubicBezTo>
                <a:cubicBezTo>
                  <a:pt x="5627911" y="2403155"/>
                  <a:pt x="5533256" y="2651832"/>
                  <a:pt x="5594889" y="2487478"/>
                </a:cubicBezTo>
                <a:cubicBezTo>
                  <a:pt x="5620686" y="2293997"/>
                  <a:pt x="5614195" y="2399980"/>
                  <a:pt x="5594889" y="2123268"/>
                </a:cubicBezTo>
                <a:cubicBezTo>
                  <a:pt x="5592903" y="2094806"/>
                  <a:pt x="5594556" y="2065577"/>
                  <a:pt x="5587139" y="2038027"/>
                </a:cubicBezTo>
                <a:cubicBezTo>
                  <a:pt x="5576290" y="1997732"/>
                  <a:pt x="5555138" y="1960923"/>
                  <a:pt x="5540645" y="1921790"/>
                </a:cubicBezTo>
                <a:cubicBezTo>
                  <a:pt x="5529297" y="1891151"/>
                  <a:pt x="5522215" y="1858960"/>
                  <a:pt x="5509648" y="1828800"/>
                </a:cubicBezTo>
                <a:cubicBezTo>
                  <a:pt x="5496319" y="1796811"/>
                  <a:pt x="5478105" y="1767074"/>
                  <a:pt x="5463153" y="1735811"/>
                </a:cubicBezTo>
                <a:cubicBezTo>
                  <a:pt x="5449687" y="1707654"/>
                  <a:pt x="5438722" y="1678305"/>
                  <a:pt x="5424407" y="1650570"/>
                </a:cubicBezTo>
                <a:cubicBezTo>
                  <a:pt x="5397366" y="1598178"/>
                  <a:pt x="5367119" y="1547499"/>
                  <a:pt x="5339167" y="1495587"/>
                </a:cubicBezTo>
                <a:cubicBezTo>
                  <a:pt x="5286058" y="1396956"/>
                  <a:pt x="5351770" y="1506454"/>
                  <a:pt x="5277173" y="1387099"/>
                </a:cubicBezTo>
                <a:cubicBezTo>
                  <a:pt x="5274590" y="1371601"/>
                  <a:pt x="5274045" y="1355621"/>
                  <a:pt x="5269424" y="1340604"/>
                </a:cubicBezTo>
                <a:cubicBezTo>
                  <a:pt x="5263639" y="1321802"/>
                  <a:pt x="5248087" y="1305939"/>
                  <a:pt x="5246177" y="1286360"/>
                </a:cubicBezTo>
                <a:cubicBezTo>
                  <a:pt x="5237646" y="1198913"/>
                  <a:pt x="5242418" y="1110659"/>
                  <a:pt x="5238428" y="1022888"/>
                </a:cubicBezTo>
                <a:cubicBezTo>
                  <a:pt x="5237249" y="996956"/>
                  <a:pt x="5233898" y="971156"/>
                  <a:pt x="5230678" y="945397"/>
                </a:cubicBezTo>
                <a:cubicBezTo>
                  <a:pt x="5228729" y="929806"/>
                  <a:pt x="5228298" y="913668"/>
                  <a:pt x="5222929" y="898902"/>
                </a:cubicBezTo>
                <a:cubicBezTo>
                  <a:pt x="5217782" y="884747"/>
                  <a:pt x="5206996" y="873322"/>
                  <a:pt x="5199682" y="860156"/>
                </a:cubicBezTo>
                <a:cubicBezTo>
                  <a:pt x="5194072" y="850058"/>
                  <a:pt x="5188474" y="839885"/>
                  <a:pt x="5184184" y="829160"/>
                </a:cubicBezTo>
                <a:cubicBezTo>
                  <a:pt x="5166662" y="785355"/>
                  <a:pt x="5175643" y="776813"/>
                  <a:pt x="5137689" y="743919"/>
                </a:cubicBezTo>
                <a:cubicBezTo>
                  <a:pt x="5130824" y="737969"/>
                  <a:pt x="5032141" y="665894"/>
                  <a:pt x="5005953" y="650929"/>
                </a:cubicBezTo>
                <a:cubicBezTo>
                  <a:pt x="4985894" y="639467"/>
                  <a:pt x="4964345" y="630805"/>
                  <a:pt x="4943960" y="619933"/>
                </a:cubicBezTo>
                <a:cubicBezTo>
                  <a:pt x="4871931" y="581517"/>
                  <a:pt x="4914286" y="595078"/>
                  <a:pt x="4858719" y="581187"/>
                </a:cubicBezTo>
                <a:cubicBezTo>
                  <a:pt x="4840638" y="568272"/>
                  <a:pt x="4825555" y="549468"/>
                  <a:pt x="4804475" y="542441"/>
                </a:cubicBezTo>
                <a:cubicBezTo>
                  <a:pt x="4767766" y="530205"/>
                  <a:pt x="4599892" y="509481"/>
                  <a:pt x="4556502" y="503695"/>
                </a:cubicBezTo>
                <a:cubicBezTo>
                  <a:pt x="4491052" y="485845"/>
                  <a:pt x="4468052" y="482393"/>
                  <a:pt x="4409268" y="457200"/>
                </a:cubicBezTo>
                <a:cubicBezTo>
                  <a:pt x="4393341" y="450374"/>
                  <a:pt x="4378997" y="440037"/>
                  <a:pt x="4362773" y="433953"/>
                </a:cubicBezTo>
                <a:cubicBezTo>
                  <a:pt x="4337522" y="424484"/>
                  <a:pt x="4311362" y="417568"/>
                  <a:pt x="4285282" y="410705"/>
                </a:cubicBezTo>
                <a:cubicBezTo>
                  <a:pt x="4262251" y="404644"/>
                  <a:pt x="4238643" y="400983"/>
                  <a:pt x="4215539" y="395207"/>
                </a:cubicBezTo>
                <a:cubicBezTo>
                  <a:pt x="4207615" y="393226"/>
                  <a:pt x="4199598" y="391111"/>
                  <a:pt x="4192292" y="387458"/>
                </a:cubicBezTo>
                <a:cubicBezTo>
                  <a:pt x="4119085" y="350855"/>
                  <a:pt x="4182725" y="373939"/>
                  <a:pt x="4130299" y="356461"/>
                </a:cubicBezTo>
                <a:cubicBezTo>
                  <a:pt x="4065593" y="291757"/>
                  <a:pt x="4105689" y="329282"/>
                  <a:pt x="4006312" y="247973"/>
                </a:cubicBezTo>
                <a:cubicBezTo>
                  <a:pt x="3992901" y="237000"/>
                  <a:pt x="3975315" y="232475"/>
                  <a:pt x="3959817" y="224726"/>
                </a:cubicBezTo>
                <a:cubicBezTo>
                  <a:pt x="3924240" y="189148"/>
                  <a:pt x="3941533" y="202362"/>
                  <a:pt x="3882326" y="170482"/>
                </a:cubicBezTo>
                <a:cubicBezTo>
                  <a:pt x="3867069" y="162267"/>
                  <a:pt x="3852698" y="151203"/>
                  <a:pt x="3835831" y="147234"/>
                </a:cubicBezTo>
                <a:cubicBezTo>
                  <a:pt x="3808059" y="140699"/>
                  <a:pt x="3779004" y="142068"/>
                  <a:pt x="3750590" y="139485"/>
                </a:cubicBezTo>
                <a:cubicBezTo>
                  <a:pt x="3727343" y="134319"/>
                  <a:pt x="3703658" y="130830"/>
                  <a:pt x="3680848" y="123987"/>
                </a:cubicBezTo>
                <a:cubicBezTo>
                  <a:pt x="3651889" y="115299"/>
                  <a:pt x="3625353" y="98398"/>
                  <a:pt x="3595607" y="92990"/>
                </a:cubicBezTo>
                <a:cubicBezTo>
                  <a:pt x="3539466" y="82783"/>
                  <a:pt x="3481822" y="83935"/>
                  <a:pt x="3425126" y="77492"/>
                </a:cubicBezTo>
                <a:cubicBezTo>
                  <a:pt x="3368140" y="71016"/>
                  <a:pt x="3311605" y="60945"/>
                  <a:pt x="3254645" y="54244"/>
                </a:cubicBezTo>
                <a:cubicBezTo>
                  <a:pt x="3179852" y="45445"/>
                  <a:pt x="3104904" y="37972"/>
                  <a:pt x="3029919" y="30997"/>
                </a:cubicBezTo>
                <a:cubicBezTo>
                  <a:pt x="2818120" y="11295"/>
                  <a:pt x="3019577" y="34612"/>
                  <a:pt x="2828441" y="15499"/>
                </a:cubicBezTo>
                <a:cubicBezTo>
                  <a:pt x="2807719" y="13427"/>
                  <a:pt x="2787130" y="10183"/>
                  <a:pt x="2766448" y="7750"/>
                </a:cubicBezTo>
                <a:lnTo>
                  <a:pt x="2696706" y="0"/>
                </a:lnTo>
                <a:lnTo>
                  <a:pt x="1890794" y="7750"/>
                </a:lnTo>
                <a:cubicBezTo>
                  <a:pt x="1875084" y="8036"/>
                  <a:pt x="1859706" y="12418"/>
                  <a:pt x="1844299" y="15499"/>
                </a:cubicBezTo>
                <a:cubicBezTo>
                  <a:pt x="1810930" y="22173"/>
                  <a:pt x="1808664" y="25103"/>
                  <a:pt x="1774556" y="38746"/>
                </a:cubicBezTo>
                <a:cubicBezTo>
                  <a:pt x="1765554" y="74755"/>
                  <a:pt x="1793929" y="58119"/>
                  <a:pt x="1797804" y="61994"/>
                </a:cubicBezTo>
                <a:close/>
              </a:path>
            </a:pathLst>
          </a:cu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Microbulk</a:t>
            </a:r>
            <a:r>
              <a:rPr lang="en-US" dirty="0"/>
              <a:t> Micromegas technology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5638800" cy="4800600"/>
          </a:xfrm>
        </p:spPr>
        <p:txBody>
          <a:bodyPr/>
          <a:lstStyle/>
          <a:p>
            <a:pPr>
              <a:buNone/>
            </a:pPr>
            <a:r>
              <a:rPr lang="en-US" sz="1800" u="sng" dirty="0" smtClean="0"/>
              <a:t>Microbulk Technology</a:t>
            </a:r>
          </a:p>
          <a:p>
            <a:pPr marL="285750" lvl="1"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800000"/>
                </a:solidFill>
              </a:rPr>
              <a:t>The pillars are constructed by chemical processing of a </a:t>
            </a:r>
            <a:r>
              <a:rPr lang="en-US" sz="1600" dirty="0" err="1" smtClean="0">
                <a:solidFill>
                  <a:srgbClr val="800000"/>
                </a:solidFill>
              </a:rPr>
              <a:t>kapton</a:t>
            </a:r>
            <a:r>
              <a:rPr lang="en-US" sz="1600" dirty="0" smtClean="0">
                <a:solidFill>
                  <a:srgbClr val="800000"/>
                </a:solidFill>
              </a:rPr>
              <a:t> foil, on which the mesh and the readout plane are attached. </a:t>
            </a:r>
            <a:r>
              <a:rPr lang="en-US" sz="1600" b="1" i="1" dirty="0" smtClean="0">
                <a:solidFill>
                  <a:srgbClr val="800000"/>
                </a:solidFill>
              </a:rPr>
              <a:t>Mesh is a mask for the pillars!</a:t>
            </a:r>
          </a:p>
          <a:p>
            <a:pPr marL="285750" lvl="1">
              <a:buNone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Typical mesh thickness 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gap 50/25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/>
            <a:endParaRPr lang="en-US" sz="600" dirty="0" smtClean="0"/>
          </a:p>
          <a:p>
            <a:pPr marL="0" lvl="1" indent="1588">
              <a:buNone/>
            </a:pPr>
            <a:r>
              <a:rPr lang="en-US" sz="1600" i="1" dirty="0" smtClean="0"/>
              <a:t>A </a:t>
            </a:r>
            <a:r>
              <a:rPr lang="en-US" sz="1600" i="1" dirty="0" err="1" smtClean="0"/>
              <a:t>microbulk</a:t>
            </a:r>
            <a:r>
              <a:rPr lang="en-US" sz="1600" i="1" dirty="0" smtClean="0"/>
              <a:t> has all the advantages of a bulk micromegas but with enhanced performance. </a:t>
            </a:r>
          </a:p>
          <a:p>
            <a:pPr marL="0" lvl="1" indent="1588">
              <a:buNone/>
            </a:pPr>
            <a:r>
              <a:rPr lang="en-US" sz="1600" i="1" dirty="0" smtClean="0"/>
              <a:t>In addition: uniformity, </a:t>
            </a:r>
            <a:r>
              <a:rPr lang="en-US" sz="1600" dirty="0" smtClean="0"/>
              <a:t>clean materials, stability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Energy resolution </a:t>
            </a:r>
            <a:r>
              <a:rPr lang="en-US" sz="1600" dirty="0" smtClean="0">
                <a:solidFill>
                  <a:srgbClr val="C00000"/>
                </a:solidFill>
              </a:rPr>
              <a:t>(down to 10% FWHM @ 6 keV)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Low intrinsic background &amp; better particle recognition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Low mass detector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Very flexible structure</a:t>
            </a:r>
          </a:p>
          <a:p>
            <a:pPr marL="285750" lvl="1">
              <a:buFont typeface="Wingdings" pitchFamily="2" charset="2"/>
              <a:buChar char="ü"/>
            </a:pPr>
            <a:endParaRPr lang="en-US" sz="700" dirty="0" smtClean="0"/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Higher capacity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Fabrication process complicated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Fragility / mesh can not be replaced</a:t>
            </a:r>
          </a:p>
        </p:txBody>
      </p:sp>
      <p:grpSp>
        <p:nvGrpSpPr>
          <p:cNvPr id="3" name="Group 110"/>
          <p:cNvGrpSpPr/>
          <p:nvPr/>
        </p:nvGrpSpPr>
        <p:grpSpPr>
          <a:xfrm>
            <a:off x="2362200" y="685800"/>
            <a:ext cx="6643025" cy="1772961"/>
            <a:chOff x="238125" y="533400"/>
            <a:chExt cx="8104555" cy="2839698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1685925" y="776288"/>
              <a:ext cx="3354381" cy="49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400" i="1" dirty="0">
                  <a:latin typeface="+mj-lt"/>
                </a:rPr>
                <a:t>Readout plane + mesh all in one</a:t>
              </a:r>
            </a:p>
          </p:txBody>
        </p:sp>
        <p:grpSp>
          <p:nvGrpSpPr>
            <p:cNvPr id="6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200" cy="58583"/>
              <a:chOff x="385" y="3769807"/>
              <a:chExt cx="1208" cy="58583"/>
            </a:xfrm>
          </p:grpSpPr>
          <p:sp>
            <p:nvSpPr>
              <p:cNvPr id="7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9" name="Line 82"/>
            <p:cNvSpPr>
              <a:spLocks noChangeShapeType="1"/>
            </p:cNvSpPr>
            <p:nvPr/>
          </p:nvSpPr>
          <p:spPr bwMode="auto">
            <a:xfrm flipV="1">
              <a:off x="5943600" y="762000"/>
              <a:ext cx="914400" cy="42703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10" name="Text Box 83"/>
            <p:cNvSpPr txBox="1">
              <a:spLocks noChangeArrowheads="1"/>
            </p:cNvSpPr>
            <p:nvPr/>
          </p:nvSpPr>
          <p:spPr bwMode="auto">
            <a:xfrm>
              <a:off x="7086600" y="533400"/>
              <a:ext cx="1228558" cy="739435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Micromesh</a:t>
              </a:r>
            </a:p>
            <a:p>
              <a:pPr algn="l">
                <a:defRPr/>
              </a:pPr>
              <a:r>
                <a:rPr lang="en-US" sz="1200" dirty="0">
                  <a:latin typeface="+mj-lt"/>
                </a:rPr>
                <a:t>5µm copper</a:t>
              </a:r>
            </a:p>
          </p:txBody>
        </p:sp>
        <p:sp>
          <p:nvSpPr>
            <p:cNvPr id="11" name="Text Box 84"/>
            <p:cNvSpPr txBox="1">
              <a:spLocks noChangeArrowheads="1"/>
            </p:cNvSpPr>
            <p:nvPr/>
          </p:nvSpPr>
          <p:spPr bwMode="auto">
            <a:xfrm>
              <a:off x="6934200" y="1371600"/>
              <a:ext cx="1408480" cy="4436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err="1">
                  <a:latin typeface="+mj-lt"/>
                </a:rPr>
                <a:t>Kapton</a:t>
              </a:r>
              <a:r>
                <a:rPr lang="en-US" sz="1200" dirty="0">
                  <a:latin typeface="+mj-lt"/>
                </a:rPr>
                <a:t> 50 µm</a:t>
              </a:r>
            </a:p>
          </p:txBody>
        </p:sp>
        <p:sp>
          <p:nvSpPr>
            <p:cNvPr id="12" name="Text Box 85"/>
            <p:cNvSpPr txBox="1">
              <a:spLocks noChangeArrowheads="1"/>
            </p:cNvSpPr>
            <p:nvPr/>
          </p:nvSpPr>
          <p:spPr bwMode="auto">
            <a:xfrm>
              <a:off x="6924676" y="2057400"/>
              <a:ext cx="1388924" cy="4436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Readout pads</a:t>
              </a:r>
            </a:p>
          </p:txBody>
        </p:sp>
        <p:sp>
          <p:nvSpPr>
            <p:cNvPr id="13" name="Line 86"/>
            <p:cNvSpPr>
              <a:spLocks noChangeShapeType="1"/>
            </p:cNvSpPr>
            <p:nvPr/>
          </p:nvSpPr>
          <p:spPr bwMode="auto">
            <a:xfrm>
              <a:off x="6096000" y="1524000"/>
              <a:ext cx="7207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sp>
          <p:nvSpPr>
            <p:cNvPr id="14" name="Line 87"/>
            <p:cNvSpPr>
              <a:spLocks noChangeShapeType="1"/>
            </p:cNvSpPr>
            <p:nvPr/>
          </p:nvSpPr>
          <p:spPr bwMode="auto">
            <a:xfrm>
              <a:off x="5867400" y="1752600"/>
              <a:ext cx="990600" cy="4572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sp>
          <p:nvSpPr>
            <p:cNvPr id="15" name="Text Box 88"/>
            <p:cNvSpPr txBox="1">
              <a:spLocks noChangeArrowheads="1"/>
            </p:cNvSpPr>
            <p:nvPr/>
          </p:nvSpPr>
          <p:spPr bwMode="auto">
            <a:xfrm>
              <a:off x="1371599" y="2590801"/>
              <a:ext cx="4351444" cy="49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i="1" dirty="0" smtClean="0">
                  <a:solidFill>
                    <a:srgbClr val="FF6600"/>
                  </a:solidFill>
                  <a:latin typeface="+mj-lt"/>
                </a:rPr>
                <a:t>An I. Giomataris and R. De Oliveira idea</a:t>
              </a:r>
              <a:endParaRPr lang="en-US" sz="1400" i="1" dirty="0">
                <a:solidFill>
                  <a:srgbClr val="FF6600"/>
                </a:solidFill>
                <a:latin typeface="+mj-lt"/>
              </a:endParaRPr>
            </a:p>
          </p:txBody>
        </p:sp>
        <p:grpSp>
          <p:nvGrpSpPr>
            <p:cNvPr id="16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7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8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9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27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8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9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3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36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200" cy="58583"/>
              <a:chOff x="385" y="3769807"/>
              <a:chExt cx="1208" cy="58583"/>
            </a:xfrm>
          </p:grpSpPr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38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39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40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4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41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4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4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4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4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49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50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51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5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5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59" name="Rectangle 61"/>
            <p:cNvSpPr>
              <a:spLocks noChangeArrowheads="1"/>
            </p:cNvSpPr>
            <p:nvPr/>
          </p:nvSpPr>
          <p:spPr bwMode="auto">
            <a:xfrm>
              <a:off x="4927601" y="1676400"/>
              <a:ext cx="1092200" cy="5858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60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61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6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2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6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6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70" name="Group 60"/>
            <p:cNvGrpSpPr>
              <a:grpSpLocks/>
            </p:cNvGrpSpPr>
            <p:nvPr/>
          </p:nvGrpSpPr>
          <p:grpSpPr bwMode="auto">
            <a:xfrm>
              <a:off x="304800" y="2387600"/>
              <a:ext cx="2235200" cy="58583"/>
              <a:chOff x="385" y="3769807"/>
              <a:chExt cx="1208" cy="58583"/>
            </a:xfrm>
          </p:grpSpPr>
          <p:sp>
            <p:nvSpPr>
              <p:cNvPr id="71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latin typeface="+mj-lt"/>
                </a:endParaRPr>
              </a:p>
            </p:txBody>
          </p:sp>
          <p:sp>
            <p:nvSpPr>
              <p:cNvPr id="72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latin typeface="+mj-lt"/>
                </a:endParaRPr>
              </a:p>
            </p:txBody>
          </p:sp>
        </p:grpSp>
        <p:grpSp>
          <p:nvGrpSpPr>
            <p:cNvPr id="73" name="Group 96"/>
            <p:cNvGrpSpPr>
              <a:grpSpLocks/>
            </p:cNvGrpSpPr>
            <p:nvPr/>
          </p:nvGrpSpPr>
          <p:grpSpPr bwMode="auto">
            <a:xfrm>
              <a:off x="238125" y="1981200"/>
              <a:ext cx="1276350" cy="406400"/>
              <a:chOff x="288925" y="1270317"/>
              <a:chExt cx="1276350" cy="406083"/>
            </a:xfrm>
          </p:grpSpPr>
          <p:grpSp>
            <p:nvGrpSpPr>
              <p:cNvPr id="74" name="Group 89"/>
              <p:cNvGrpSpPr>
                <a:grpSpLocks/>
              </p:cNvGrpSpPr>
              <p:nvPr/>
            </p:nvGrpSpPr>
            <p:grpSpPr bwMode="auto">
              <a:xfrm>
                <a:off x="288925" y="1270317"/>
                <a:ext cx="396875" cy="406083"/>
                <a:chOff x="212725" y="1278256"/>
                <a:chExt cx="396875" cy="406083"/>
              </a:xfrm>
            </p:grpSpPr>
            <p:sp>
              <p:nvSpPr>
                <p:cNvPr id="79" name="Rectangle 13"/>
                <p:cNvSpPr>
                  <a:spLocks noChangeArrowheads="1"/>
                </p:cNvSpPr>
                <p:nvPr/>
              </p:nvSpPr>
              <p:spPr bwMode="auto">
                <a:xfrm>
                  <a:off x="212725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75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7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422275" cy="406083"/>
                <a:chOff x="304800" y="1278256"/>
                <a:chExt cx="422275" cy="406083"/>
              </a:xfrm>
            </p:grpSpPr>
            <p:sp>
              <p:nvSpPr>
                <p:cNvPr id="77" name="Rectangle 13"/>
                <p:cNvSpPr>
                  <a:spLocks noChangeArrowheads="1"/>
                </p:cNvSpPr>
                <p:nvPr/>
              </p:nvSpPr>
              <p:spPr bwMode="auto">
                <a:xfrm>
                  <a:off x="584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81" name="Group 97"/>
            <p:cNvGrpSpPr>
              <a:grpSpLocks/>
            </p:cNvGrpSpPr>
            <p:nvPr/>
          </p:nvGrpSpPr>
          <p:grpSpPr bwMode="auto">
            <a:xfrm>
              <a:off x="1473200" y="1981200"/>
              <a:ext cx="1066800" cy="46040"/>
              <a:chOff x="381000" y="1270315"/>
              <a:chExt cx="1066800" cy="46004"/>
            </a:xfrm>
          </p:grpSpPr>
          <p:sp>
            <p:nvSpPr>
              <p:cNvPr id="82" name="Rectangle 21"/>
              <p:cNvSpPr>
                <a:spLocks noChangeArrowheads="1"/>
              </p:cNvSpPr>
              <p:nvPr/>
            </p:nvSpPr>
            <p:spPr bwMode="auto">
              <a:xfrm>
                <a:off x="381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3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4" name="Rectangle 21"/>
              <p:cNvSpPr>
                <a:spLocks noChangeArrowheads="1"/>
              </p:cNvSpPr>
              <p:nvPr/>
            </p:nvSpPr>
            <p:spPr bwMode="auto">
              <a:xfrm>
                <a:off x="1143000" y="1270315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85" name="Group 60"/>
            <p:cNvGrpSpPr>
              <a:grpSpLocks/>
            </p:cNvGrpSpPr>
            <p:nvPr/>
          </p:nvGrpSpPr>
          <p:grpSpPr bwMode="auto">
            <a:xfrm>
              <a:off x="2590800" y="2387600"/>
              <a:ext cx="2235200" cy="58583"/>
              <a:chOff x="385" y="3769807"/>
              <a:chExt cx="1208" cy="58583"/>
            </a:xfrm>
          </p:grpSpPr>
          <p:sp>
            <p:nvSpPr>
              <p:cNvPr id="86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87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88" name="Group 87"/>
            <p:cNvGrpSpPr>
              <a:grpSpLocks/>
            </p:cNvGrpSpPr>
            <p:nvPr/>
          </p:nvGrpSpPr>
          <p:grpSpPr bwMode="auto">
            <a:xfrm>
              <a:off x="2514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89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92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90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91" name="Rectangle 21"/>
              <p:cNvSpPr>
                <a:spLocks noChangeArrowheads="1"/>
              </p:cNvSpPr>
              <p:nvPr/>
            </p:nvSpPr>
            <p:spPr bwMode="auto">
              <a:xfrm>
                <a:off x="1143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94" name="Group 120"/>
            <p:cNvGrpSpPr>
              <a:grpSpLocks/>
            </p:cNvGrpSpPr>
            <p:nvPr/>
          </p:nvGrpSpPr>
          <p:grpSpPr bwMode="auto">
            <a:xfrm>
              <a:off x="3657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95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98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96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97" name="Rectangle 21"/>
              <p:cNvSpPr>
                <a:spLocks noChangeArrowheads="1"/>
              </p:cNvSpPr>
              <p:nvPr/>
            </p:nvSpPr>
            <p:spPr bwMode="auto">
              <a:xfrm>
                <a:off x="1143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100" name="Rectangle 61"/>
            <p:cNvSpPr>
              <a:spLocks noChangeArrowheads="1"/>
            </p:cNvSpPr>
            <p:nvPr/>
          </p:nvSpPr>
          <p:spPr bwMode="auto">
            <a:xfrm>
              <a:off x="4876801" y="2387601"/>
              <a:ext cx="1092200" cy="5858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101" name="Group 133"/>
            <p:cNvGrpSpPr>
              <a:grpSpLocks/>
            </p:cNvGrpSpPr>
            <p:nvPr/>
          </p:nvGrpSpPr>
          <p:grpSpPr bwMode="auto">
            <a:xfrm>
              <a:off x="4800600" y="1981200"/>
              <a:ext cx="1219200" cy="406400"/>
              <a:chOff x="279400" y="1270317"/>
              <a:chExt cx="1219200" cy="406083"/>
            </a:xfrm>
          </p:grpSpPr>
          <p:grpSp>
            <p:nvGrpSpPr>
              <p:cNvPr id="102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107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03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104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55600" cy="406083"/>
                <a:chOff x="304800" y="1278256"/>
                <a:chExt cx="355600" cy="406083"/>
              </a:xfrm>
            </p:grpSpPr>
            <p:sp>
              <p:nvSpPr>
                <p:cNvPr id="105" name="Rectangle 13"/>
                <p:cNvSpPr>
                  <a:spLocks noChangeArrowheads="1"/>
                </p:cNvSpPr>
                <p:nvPr/>
              </p:nvSpPr>
              <p:spPr bwMode="auto">
                <a:xfrm>
                  <a:off x="517525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109" name="Text Box 85"/>
            <p:cNvSpPr txBox="1">
              <a:spLocks noChangeArrowheads="1"/>
            </p:cNvSpPr>
            <p:nvPr/>
          </p:nvSpPr>
          <p:spPr bwMode="auto">
            <a:xfrm>
              <a:off x="6315076" y="2633663"/>
              <a:ext cx="1915000" cy="7394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Lower capacitance</a:t>
              </a:r>
            </a:p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Under development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10" name="Line 87"/>
            <p:cNvSpPr>
              <a:spLocks noChangeShapeType="1"/>
            </p:cNvSpPr>
            <p:nvPr/>
          </p:nvSpPr>
          <p:spPr bwMode="auto">
            <a:xfrm>
              <a:off x="6019800" y="2209800"/>
              <a:ext cx="99060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n>
                  <a:solidFill>
                    <a:srgbClr val="C00000"/>
                  </a:solidFill>
                </a:ln>
                <a:latin typeface="+mj-lt"/>
              </a:endParaRPr>
            </a:p>
          </p:txBody>
        </p:sp>
      </p:grpSp>
      <p:sp>
        <p:nvSpPr>
          <p:cNvPr id="114" name="TextBox 16"/>
          <p:cNvSpPr txBox="1"/>
          <p:nvPr/>
        </p:nvSpPr>
        <p:spPr>
          <a:xfrm>
            <a:off x="5638800" y="3581400"/>
            <a:ext cx="3429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err="1" smtClean="0">
                <a:solidFill>
                  <a:sysClr val="windowText" lastClr="000000"/>
                </a:solidFill>
                <a:latin typeface="+mn-lt"/>
              </a:rPr>
              <a:t>Microbulk</a:t>
            </a:r>
            <a:r>
              <a:rPr lang="en-US" sz="1400" b="1" kern="0" dirty="0" smtClean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1400" b="1" kern="0" dirty="0" err="1" smtClean="0">
                <a:solidFill>
                  <a:sysClr val="windowText" lastClr="000000"/>
                </a:solidFill>
                <a:latin typeface="+mn-lt"/>
              </a:rPr>
              <a:t>radiopurity</a:t>
            </a: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	 </a:t>
            </a: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</a:rPr>
              <a:t>mostly Cu &amp; </a:t>
            </a:r>
            <a:r>
              <a:rPr lang="en-US" sz="1400" b="0" kern="0" dirty="0" err="1" smtClean="0">
                <a:solidFill>
                  <a:sysClr val="windowText" lastClr="000000"/>
                </a:solidFill>
                <a:latin typeface="+mn-lt"/>
              </a:rPr>
              <a:t>Kapton</a:t>
            </a:r>
            <a:endParaRPr lang="en-US" sz="1400" b="0" kern="0" dirty="0" smtClean="0">
              <a:solidFill>
                <a:sysClr val="windowText" lastClr="0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M</a:t>
            </a: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easured with </a:t>
            </a:r>
            <a:r>
              <a:rPr lang="en-US" sz="1400" b="0" kern="0" dirty="0" err="1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HPGe</a:t>
            </a: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 at </a:t>
            </a:r>
            <a:r>
              <a:rPr lang="en-US" sz="1400" b="0" kern="0" dirty="0" err="1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Canfranc</a:t>
            </a: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:</a:t>
            </a: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Ø"/>
              <a:defRPr/>
            </a:pP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raw material (double clad </a:t>
            </a:r>
            <a:r>
              <a:rPr lang="en-US" sz="1400" b="0" kern="0" dirty="0" err="1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kapton</a:t>
            </a: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 foil)</a:t>
            </a:r>
          </a:p>
          <a:p>
            <a:pPr marL="115888" indent="-115888" fontAlgn="auto"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Ø"/>
              <a:defRPr/>
            </a:pPr>
            <a:r>
              <a:rPr lang="en-US" sz="1400" b="0" kern="0" dirty="0" smtClean="0">
                <a:solidFill>
                  <a:sysClr val="windowText" lastClr="000000"/>
                </a:solidFill>
                <a:latin typeface="+mn-lt"/>
                <a:sym typeface="Wingdings" pitchFamily="2" charset="2"/>
              </a:rPr>
              <a:t>samples from old CAST detectors</a:t>
            </a:r>
            <a:endParaRPr lang="en-US" sz="1400" b="0" kern="0" dirty="0" smtClean="0">
              <a:solidFill>
                <a:sysClr val="windowText" lastClr="0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b="0" kern="0" dirty="0">
              <a:solidFill>
                <a:sysClr val="windowText" lastClr="000000"/>
              </a:solidFill>
              <a:latin typeface="+mn-lt"/>
            </a:endParaRPr>
          </a:p>
        </p:txBody>
      </p:sp>
      <p:graphicFrame>
        <p:nvGraphicFramePr>
          <p:cNvPr id="11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2207"/>
              </p:ext>
            </p:extLst>
          </p:nvPr>
        </p:nvGraphicFramePr>
        <p:xfrm>
          <a:off x="4191000" y="5105400"/>
          <a:ext cx="4876798" cy="1262176"/>
        </p:xfrm>
        <a:graphic>
          <a:graphicData uri="http://schemas.openxmlformats.org/drawingml/2006/table">
            <a:tbl>
              <a:tblPr firstRow="1" firstCol="1" bandCol="1"/>
              <a:tblGrid>
                <a:gridCol w="1475224"/>
                <a:gridCol w="553366"/>
                <a:gridCol w="627394"/>
                <a:gridCol w="828837"/>
                <a:gridCol w="821482"/>
                <a:gridCol w="570495"/>
              </a:tblGrid>
              <a:tr h="2678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b="0" i="1" dirty="0" smtClean="0"/>
                        <a:t>Results in </a:t>
                      </a:r>
                      <a:r>
                        <a:rPr lang="el-GR" sz="1300" b="0" i="1" dirty="0" smtClean="0"/>
                        <a:t>μ</a:t>
                      </a:r>
                      <a:r>
                        <a:rPr lang="en-US" sz="1300" b="0" i="1" dirty="0" err="1" smtClean="0"/>
                        <a:t>Bq</a:t>
                      </a:r>
                      <a:r>
                        <a:rPr lang="en-US" sz="1300" b="0" i="1" dirty="0" smtClean="0"/>
                        <a:t>/cm</a:t>
                      </a:r>
                      <a:r>
                        <a:rPr lang="en-US" sz="1300" b="0" i="1" baseline="30000" dirty="0" smtClean="0"/>
                        <a:t>2</a:t>
                      </a:r>
                      <a:endParaRPr lang="en-US" sz="1300" b="0" i="1" dirty="0"/>
                    </a:p>
                  </a:txBody>
                  <a:tcPr marL="66046" marR="66046" marT="33023" marB="33023" anchor="ctr" anchorCtr="1">
                    <a:lnL w="12700" cmpd="sng">
                      <a:noFill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baseline="30000" dirty="0" smtClean="0"/>
                        <a:t>232</a:t>
                      </a:r>
                      <a:r>
                        <a:rPr lang="en-US" sz="1300" dirty="0" smtClean="0"/>
                        <a:t>Th</a:t>
                      </a:r>
                      <a:endParaRPr lang="en-US" sz="1300" dirty="0"/>
                    </a:p>
                  </a:txBody>
                  <a:tcPr marL="66046" marR="66046" marT="33023" marB="33023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US" sz="1300" kern="1200" baseline="30000" dirty="0" smtClean="0"/>
                        <a:t>235</a:t>
                      </a:r>
                      <a:r>
                        <a:rPr lang="en-US" sz="1300" dirty="0" smtClean="0"/>
                        <a:t> U</a:t>
                      </a:r>
                      <a:endParaRPr lang="en-US" sz="1300" dirty="0"/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US" sz="1300" kern="1200" baseline="30000" dirty="0" smtClean="0"/>
                        <a:t>238</a:t>
                      </a:r>
                      <a:r>
                        <a:rPr lang="en-US" sz="1300" dirty="0" smtClean="0"/>
                        <a:t>U</a:t>
                      </a:r>
                      <a:endParaRPr lang="en-US" sz="1300" dirty="0"/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US" sz="1300" kern="1200" baseline="30000" dirty="0" smtClean="0"/>
                        <a:t>40</a:t>
                      </a:r>
                      <a:r>
                        <a:rPr lang="en-US" sz="1300" dirty="0" smtClean="0"/>
                        <a:t>K</a:t>
                      </a:r>
                      <a:endParaRPr lang="en-US" sz="1300" dirty="0"/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kumimoji="0" lang="en-US" sz="1300" kern="1200" baseline="30000" dirty="0" smtClean="0"/>
                        <a:t>60</a:t>
                      </a:r>
                      <a:r>
                        <a:rPr lang="en-US" sz="1300" dirty="0" smtClean="0"/>
                        <a:t>Co</a:t>
                      </a:r>
                      <a:endParaRPr lang="en-US" sz="1300" dirty="0"/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</a:tr>
              <a:tr h="2678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err="1" smtClean="0">
                          <a:latin typeface="Garamond" pitchFamily="18" charset="0"/>
                        </a:rPr>
                        <a:t>Microbulk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 anchor="ctr" anchorCtr="1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&lt;9.3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&lt;13.9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26.3±13.9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57.3±24.8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&lt;3.1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</a:tr>
              <a:tr h="2678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err="1" smtClean="0">
                          <a:latin typeface="Garamond" pitchFamily="18" charset="0"/>
                        </a:rPr>
                        <a:t>Kapton</a:t>
                      </a:r>
                      <a:r>
                        <a:rPr lang="en-US" sz="1300" dirty="0" smtClean="0">
                          <a:latin typeface="Garamond" pitchFamily="18" charset="0"/>
                        </a:rPr>
                        <a:t>-Cu foil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 anchor="ctr" anchorCtr="1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&lt;4.6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&lt;3.1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&lt;10.8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&lt;7.7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&lt;1.6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</a:tr>
              <a:tr h="2641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sz="1300" b="1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Cu-</a:t>
                      </a:r>
                      <a:r>
                        <a:rPr lang="en-US" sz="1300" b="1" kern="1200" dirty="0" err="1" smtClean="0">
                          <a:solidFill>
                            <a:schemeClr val="tx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Kapton</a:t>
                      </a:r>
                      <a:r>
                        <a:rPr lang="en-US" sz="1300" b="1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-Cu foil</a:t>
                      </a:r>
                      <a:endParaRPr lang="en-US" sz="1300" b="1" kern="1200" dirty="0">
                        <a:solidFill>
                          <a:schemeClr val="tx1"/>
                        </a:solidFill>
                        <a:latin typeface="Garamond" pitchFamily="18" charset="0"/>
                        <a:ea typeface="+mn-ea"/>
                        <a:cs typeface="+mn-cs"/>
                      </a:endParaRPr>
                    </a:p>
                  </a:txBody>
                  <a:tcPr marL="66046" marR="66046" marT="33023" marB="33023" anchor="ctr" anchorCtr="1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&lt;4.6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baseline="300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&lt;3.1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&lt;10.8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&lt;7.7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300" dirty="0" smtClean="0">
                          <a:latin typeface="Garamond" pitchFamily="18" charset="0"/>
                        </a:rPr>
                        <a:t>&lt;1.6</a:t>
                      </a:r>
                      <a:r>
                        <a:rPr lang="en-US" sz="1300" baseline="30000" dirty="0" smtClean="0">
                          <a:latin typeface="Garamond" pitchFamily="18" charset="0"/>
                        </a:rPr>
                        <a:t>*</a:t>
                      </a:r>
                      <a:endParaRPr lang="en-US" sz="1300" dirty="0">
                        <a:latin typeface="Garamond" pitchFamily="18" charset="0"/>
                      </a:endParaRPr>
                    </a:p>
                  </a:txBody>
                  <a:tcPr marL="66046" marR="66046" marT="33023" marB="33023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6" name="TextBox 6"/>
          <p:cNvSpPr txBox="1"/>
          <p:nvPr/>
        </p:nvSpPr>
        <p:spPr>
          <a:xfrm>
            <a:off x="4704964" y="6248400"/>
            <a:ext cx="44390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0" kern="0" baseline="30000" dirty="0" smtClean="0">
                <a:solidFill>
                  <a:sysClr val="windowText" lastClr="000000"/>
                </a:solidFill>
              </a:rPr>
              <a:t>*</a:t>
            </a:r>
            <a:r>
              <a:rPr lang="en-US" sz="1100" b="0" kern="0" dirty="0" smtClean="0">
                <a:solidFill>
                  <a:sysClr val="windowText" lastClr="000000"/>
                </a:solidFill>
              </a:rPr>
              <a:t>Level obtained from the Minimum Detectable Activity of the detector</a:t>
            </a:r>
            <a:endParaRPr lang="en-US" sz="1100" b="0" kern="0" dirty="0">
              <a:solidFill>
                <a:sysClr val="windowText" lastClr="000000"/>
              </a:solidFill>
            </a:endParaRPr>
          </a:p>
        </p:txBody>
      </p:sp>
      <p:sp>
        <p:nvSpPr>
          <p:cNvPr id="117" name="TextBox 10"/>
          <p:cNvSpPr txBox="1"/>
          <p:nvPr/>
        </p:nvSpPr>
        <p:spPr>
          <a:xfrm>
            <a:off x="5181600" y="4724400"/>
            <a:ext cx="4814515" cy="230832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5">
                    <a:lumMod val="25000"/>
                  </a:schemeClr>
                </a:solidFill>
              </a:rPr>
              <a:t>S. </a:t>
            </a:r>
            <a:r>
              <a:rPr lang="en-GB" sz="900" dirty="0" err="1" smtClean="0">
                <a:solidFill>
                  <a:schemeClr val="accent5">
                    <a:lumMod val="25000"/>
                  </a:schemeClr>
                </a:solidFill>
              </a:rPr>
              <a:t>Cebrian</a:t>
            </a:r>
            <a:r>
              <a:rPr lang="en-GB" sz="900" dirty="0" smtClean="0">
                <a:solidFill>
                  <a:schemeClr val="accent5">
                    <a:lumMod val="25000"/>
                  </a:schemeClr>
                </a:solidFill>
              </a:rPr>
              <a:t> et al., </a:t>
            </a:r>
            <a:r>
              <a:rPr lang="en-GB" sz="900" dirty="0" err="1" smtClean="0">
                <a:solidFill>
                  <a:schemeClr val="accent5">
                    <a:lumMod val="25000"/>
                  </a:schemeClr>
                </a:solidFill>
              </a:rPr>
              <a:t>Astropart</a:t>
            </a:r>
            <a:r>
              <a:rPr lang="en-GB" sz="900" dirty="0" smtClean="0">
                <a:solidFill>
                  <a:schemeClr val="accent5">
                    <a:lumMod val="25000"/>
                  </a:schemeClr>
                </a:solidFill>
              </a:rPr>
              <a:t>. Phys 34 (2011) 354-359</a:t>
            </a:r>
            <a:endParaRPr lang="en-GB" sz="900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119" name="Picture 2" descr="C:\Documents and Settings\tpapaeva\Desktop\Photos microscope\Micro Bulk\mesure juillet\mb anode pleine 2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1219200" cy="914400"/>
          </a:xfrm>
          <a:prstGeom prst="rect">
            <a:avLst/>
          </a:prstGeom>
          <a:noFill/>
        </p:spPr>
      </p:pic>
      <p:pic>
        <p:nvPicPr>
          <p:cNvPr id="120" name="Picture 5" descr="C:\Documents and Settings\tpapaeva\Desktop\Photos microscope\Micro Bulk\Micro Bulk 50 plots amincis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66800"/>
            <a:ext cx="1208209" cy="906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31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Picture 2" descr="C:\Documents and Settings\tpapaeva\Desktop\Microbulck Meeting\DSCN2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145757"/>
            <a:ext cx="1584324" cy="1188243"/>
          </a:xfrm>
          <a:prstGeom prst="rect">
            <a:avLst/>
          </a:prstGeom>
          <a:noFill/>
        </p:spPr>
      </p:pic>
      <p:pic>
        <p:nvPicPr>
          <p:cNvPr id="23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905000"/>
            <a:ext cx="1773402" cy="144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2D </a:t>
            </a:r>
            <a:r>
              <a:rPr lang="en-US" dirty="0" err="1" smtClean="0"/>
              <a:t>Microbulk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838200"/>
            <a:ext cx="3276600" cy="5867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err="1" smtClean="0"/>
              <a:t>Kapton</a:t>
            </a:r>
            <a:r>
              <a:rPr lang="en-US" sz="1200" dirty="0" smtClean="0"/>
              <a:t> foil (50 </a:t>
            </a:r>
            <a:r>
              <a:rPr lang="el-GR" sz="1200" dirty="0" smtClean="0"/>
              <a:t>μ</a:t>
            </a:r>
            <a:r>
              <a:rPr lang="en-US" sz="1200" dirty="0" smtClean="0"/>
              <a:t>m), both side Cu-coated (5 </a:t>
            </a:r>
            <a:r>
              <a:rPr lang="el-GR" sz="1200" dirty="0" smtClean="0"/>
              <a:t>μ</a:t>
            </a:r>
            <a:r>
              <a:rPr lang="en-US" sz="1200" dirty="0" smtClean="0"/>
              <a:t>m)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smtClean="0"/>
              <a:t>Construction of readout strips/pads (photolithography)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smtClean="0"/>
              <a:t>Attachment of a single-side Cu-coated </a:t>
            </a:r>
            <a:r>
              <a:rPr lang="en-US" sz="1200" dirty="0" err="1" smtClean="0"/>
              <a:t>kapton</a:t>
            </a:r>
            <a:r>
              <a:rPr lang="en-US" sz="1200" dirty="0" smtClean="0"/>
              <a:t> foil (25/5 </a:t>
            </a:r>
            <a:r>
              <a:rPr lang="el-GR" sz="1200" dirty="0" smtClean="0"/>
              <a:t>μ</a:t>
            </a:r>
            <a:r>
              <a:rPr lang="en-US" sz="1200" dirty="0" smtClean="0"/>
              <a:t>m)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smtClean="0"/>
              <a:t>Construction of readout lines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200" dirty="0" smtClean="0"/>
              <a:t>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err="1" smtClean="0"/>
              <a:t>Capton</a:t>
            </a:r>
            <a:r>
              <a:rPr lang="en-US" sz="1200" dirty="0" smtClean="0"/>
              <a:t> Etching &amp; </a:t>
            </a:r>
            <a:r>
              <a:rPr lang="en-US" sz="1200" dirty="0" err="1" smtClean="0"/>
              <a:t>Vias</a:t>
            </a:r>
            <a:r>
              <a:rPr lang="en-US" sz="1200" dirty="0" smtClean="0"/>
              <a:t> construction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smtClean="0"/>
              <a:t>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Layer of Cu-coated </a:t>
            </a:r>
            <a:r>
              <a:rPr lang="en-US" sz="1200" dirty="0" err="1" smtClean="0"/>
              <a:t>kapton</a:t>
            </a:r>
            <a:r>
              <a:rPr lang="en-US" sz="1200" dirty="0" smtClean="0"/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smtClean="0"/>
              <a:t>Photochemical production of mesh holes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 err="1" smtClean="0"/>
              <a:t>Kapton</a:t>
            </a:r>
            <a:r>
              <a:rPr lang="en-US" sz="1200" dirty="0" smtClean="0"/>
              <a:t> etching &amp; Cleaning  </a:t>
            </a:r>
            <a:endParaRPr lang="en-US" sz="1200" dirty="0"/>
          </a:p>
        </p:txBody>
      </p:sp>
      <p:grpSp>
        <p:nvGrpSpPr>
          <p:cNvPr id="5" name="Group 330"/>
          <p:cNvGrpSpPr/>
          <p:nvPr/>
        </p:nvGrpSpPr>
        <p:grpSpPr>
          <a:xfrm>
            <a:off x="3048000" y="914400"/>
            <a:ext cx="2438400" cy="5791200"/>
            <a:chOff x="6248400" y="533400"/>
            <a:chExt cx="2438400" cy="6019800"/>
          </a:xfrm>
        </p:grpSpPr>
        <p:grpSp>
          <p:nvGrpSpPr>
            <p:cNvPr id="8" name="Group 7"/>
            <p:cNvGrpSpPr/>
            <p:nvPr/>
          </p:nvGrpSpPr>
          <p:grpSpPr>
            <a:xfrm>
              <a:off x="6324600" y="533400"/>
              <a:ext cx="2362200" cy="274319"/>
              <a:chOff x="5715000" y="990600"/>
              <a:chExt cx="2362200" cy="274319"/>
            </a:xfrm>
          </p:grpSpPr>
          <p:sp>
            <p:nvSpPr>
              <p:cNvPr id="4" name="Rectangle 61"/>
              <p:cNvSpPr>
                <a:spLocks noChangeArrowheads="1"/>
              </p:cNvSpPr>
              <p:nvPr/>
            </p:nvSpPr>
            <p:spPr bwMode="auto">
              <a:xfrm>
                <a:off x="5715000" y="1011148"/>
                <a:ext cx="2362200" cy="228600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6" name="Rectangle 21"/>
              <p:cNvSpPr>
                <a:spLocks noChangeArrowheads="1"/>
              </p:cNvSpPr>
              <p:nvPr/>
            </p:nvSpPr>
            <p:spPr bwMode="auto">
              <a:xfrm>
                <a:off x="5715000" y="990600"/>
                <a:ext cx="2362199" cy="45719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7" name="Rectangle 21"/>
              <p:cNvSpPr>
                <a:spLocks noChangeArrowheads="1"/>
              </p:cNvSpPr>
              <p:nvPr/>
            </p:nvSpPr>
            <p:spPr bwMode="auto">
              <a:xfrm>
                <a:off x="5715000" y="1219200"/>
                <a:ext cx="2362199" cy="45719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9" name="Group 18"/>
            <p:cNvGrpSpPr/>
            <p:nvPr/>
          </p:nvGrpSpPr>
          <p:grpSpPr>
            <a:xfrm>
              <a:off x="6324600" y="1062904"/>
              <a:ext cx="2362200" cy="274319"/>
              <a:chOff x="6096000" y="1676400"/>
              <a:chExt cx="2362200" cy="274319"/>
            </a:xfrm>
          </p:grpSpPr>
          <p:grpSp>
            <p:nvGrpSpPr>
              <p:cNvPr id="18" name="Group 8"/>
              <p:cNvGrpSpPr/>
              <p:nvPr/>
            </p:nvGrpSpPr>
            <p:grpSpPr>
              <a:xfrm>
                <a:off x="6096000" y="1676400"/>
                <a:ext cx="2362200" cy="274319"/>
                <a:chOff x="5715000" y="990600"/>
                <a:chExt cx="2362200" cy="274319"/>
              </a:xfrm>
            </p:grpSpPr>
            <p:sp>
              <p:nvSpPr>
                <p:cNvPr id="10" name="Rectangle 61"/>
                <p:cNvSpPr>
                  <a:spLocks noChangeArrowheads="1"/>
                </p:cNvSpPr>
                <p:nvPr/>
              </p:nvSpPr>
              <p:spPr bwMode="auto">
                <a:xfrm>
                  <a:off x="5715000" y="1011148"/>
                  <a:ext cx="2362200" cy="228600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" name="Rectangle 21"/>
                <p:cNvSpPr>
                  <a:spLocks noChangeArrowheads="1"/>
                </p:cNvSpPr>
                <p:nvPr/>
              </p:nvSpPr>
              <p:spPr bwMode="auto">
                <a:xfrm>
                  <a:off x="5715000" y="990600"/>
                  <a:ext cx="2362199" cy="45719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" name="Rectangle 21"/>
                <p:cNvSpPr>
                  <a:spLocks noChangeArrowheads="1"/>
                </p:cNvSpPr>
                <p:nvPr/>
              </p:nvSpPr>
              <p:spPr bwMode="auto">
                <a:xfrm>
                  <a:off x="5715000" y="1219200"/>
                  <a:ext cx="2362199" cy="45719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3" name="Rectangle 21"/>
              <p:cNvSpPr>
                <a:spLocks noChangeArrowheads="1"/>
              </p:cNvSpPr>
              <p:nvPr/>
            </p:nvSpPr>
            <p:spPr bwMode="auto">
              <a:xfrm flipV="1">
                <a:off x="6248401" y="19050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4" name="Rectangle 21"/>
              <p:cNvSpPr>
                <a:spLocks noChangeArrowheads="1"/>
              </p:cNvSpPr>
              <p:nvPr/>
            </p:nvSpPr>
            <p:spPr bwMode="auto">
              <a:xfrm flipV="1">
                <a:off x="6705601" y="19050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5" name="Rectangle 21"/>
              <p:cNvSpPr>
                <a:spLocks noChangeArrowheads="1"/>
              </p:cNvSpPr>
              <p:nvPr/>
            </p:nvSpPr>
            <p:spPr bwMode="auto">
              <a:xfrm flipV="1">
                <a:off x="7162801" y="19050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6" name="Rectangle 21"/>
              <p:cNvSpPr>
                <a:spLocks noChangeArrowheads="1"/>
              </p:cNvSpPr>
              <p:nvPr/>
            </p:nvSpPr>
            <p:spPr bwMode="auto">
              <a:xfrm flipV="1">
                <a:off x="7620001" y="19050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auto">
              <a:xfrm flipV="1">
                <a:off x="8077200" y="19050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19" name="Group 46"/>
            <p:cNvGrpSpPr/>
            <p:nvPr/>
          </p:nvGrpSpPr>
          <p:grpSpPr>
            <a:xfrm>
              <a:off x="6324600" y="1592408"/>
              <a:ext cx="2362200" cy="427060"/>
              <a:chOff x="6096000" y="2468881"/>
              <a:chExt cx="2362200" cy="427060"/>
            </a:xfrm>
          </p:grpSpPr>
          <p:grpSp>
            <p:nvGrpSpPr>
              <p:cNvPr id="20" name="Group 29"/>
              <p:cNvGrpSpPr/>
              <p:nvPr/>
            </p:nvGrpSpPr>
            <p:grpSpPr>
              <a:xfrm>
                <a:off x="6096000" y="2697822"/>
                <a:ext cx="2362200" cy="198119"/>
                <a:chOff x="5715000" y="1066800"/>
                <a:chExt cx="2362200" cy="198119"/>
              </a:xfrm>
            </p:grpSpPr>
            <p:sp>
              <p:nvSpPr>
                <p:cNvPr id="31" name="Rectangle 61"/>
                <p:cNvSpPr>
                  <a:spLocks noChangeArrowheads="1"/>
                </p:cNvSpPr>
                <p:nvPr/>
              </p:nvSpPr>
              <p:spPr bwMode="auto">
                <a:xfrm>
                  <a:off x="5715000" y="1066800"/>
                  <a:ext cx="2362200" cy="172948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33" name="Rectangle 21"/>
                <p:cNvSpPr>
                  <a:spLocks noChangeArrowheads="1"/>
                </p:cNvSpPr>
                <p:nvPr/>
              </p:nvSpPr>
              <p:spPr bwMode="auto">
                <a:xfrm>
                  <a:off x="5715000" y="1219200"/>
                  <a:ext cx="2362199" cy="45719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1" name="Group 19"/>
              <p:cNvGrpSpPr/>
              <p:nvPr/>
            </p:nvGrpSpPr>
            <p:grpSpPr>
              <a:xfrm>
                <a:off x="6096000" y="2468881"/>
                <a:ext cx="2362200" cy="274319"/>
                <a:chOff x="6096000" y="1676400"/>
                <a:chExt cx="2362200" cy="274319"/>
              </a:xfrm>
            </p:grpSpPr>
            <p:grpSp>
              <p:nvGrpSpPr>
                <p:cNvPr id="30" name="Group 8"/>
                <p:cNvGrpSpPr/>
                <p:nvPr/>
              </p:nvGrpSpPr>
              <p:grpSpPr>
                <a:xfrm>
                  <a:off x="6096000" y="1676400"/>
                  <a:ext cx="2362200" cy="274319"/>
                  <a:chOff x="5715000" y="990600"/>
                  <a:chExt cx="2362200" cy="274319"/>
                </a:xfrm>
              </p:grpSpPr>
              <p:sp>
                <p:nvSpPr>
                  <p:cNvPr id="27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11148"/>
                    <a:ext cx="2362200" cy="228600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2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9906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29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  <p:sp>
              <p:nvSpPr>
                <p:cNvPr id="22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2484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3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056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4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1628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6200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6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8077200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32" name="Group 190"/>
            <p:cNvGrpSpPr/>
            <p:nvPr/>
          </p:nvGrpSpPr>
          <p:grpSpPr>
            <a:xfrm>
              <a:off x="6248400" y="2274653"/>
              <a:ext cx="2438400" cy="467473"/>
              <a:chOff x="6019800" y="2550046"/>
              <a:chExt cx="2438400" cy="467473"/>
            </a:xfrm>
          </p:grpSpPr>
          <p:grpSp>
            <p:nvGrpSpPr>
              <p:cNvPr id="34" name="Group 47"/>
              <p:cNvGrpSpPr/>
              <p:nvPr/>
            </p:nvGrpSpPr>
            <p:grpSpPr>
              <a:xfrm>
                <a:off x="6096000" y="2550046"/>
                <a:ext cx="2362200" cy="427060"/>
                <a:chOff x="6096000" y="3078140"/>
                <a:chExt cx="2362200" cy="427060"/>
              </a:xfrm>
            </p:grpSpPr>
            <p:grpSp>
              <p:nvGrpSpPr>
                <p:cNvPr id="37" name="Group 33"/>
                <p:cNvGrpSpPr/>
                <p:nvPr/>
              </p:nvGrpSpPr>
              <p:grpSpPr>
                <a:xfrm>
                  <a:off x="6096000" y="3307081"/>
                  <a:ext cx="2362200" cy="198119"/>
                  <a:chOff x="5715000" y="1066800"/>
                  <a:chExt cx="2362200" cy="198119"/>
                </a:xfrm>
              </p:grpSpPr>
              <p:sp>
                <p:nvSpPr>
                  <p:cNvPr id="35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66800"/>
                    <a:ext cx="2362200" cy="172948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36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38" name="Group 36"/>
                <p:cNvGrpSpPr/>
                <p:nvPr/>
              </p:nvGrpSpPr>
              <p:grpSpPr>
                <a:xfrm>
                  <a:off x="6096000" y="3078140"/>
                  <a:ext cx="2362200" cy="274319"/>
                  <a:chOff x="6096000" y="1676400"/>
                  <a:chExt cx="2362200" cy="274319"/>
                </a:xfrm>
              </p:grpSpPr>
              <p:grpSp>
                <p:nvGrpSpPr>
                  <p:cNvPr id="47" name="Group 8"/>
                  <p:cNvGrpSpPr/>
                  <p:nvPr/>
                </p:nvGrpSpPr>
                <p:grpSpPr>
                  <a:xfrm>
                    <a:off x="6096000" y="1676400"/>
                    <a:ext cx="2362200" cy="274319"/>
                    <a:chOff x="5715000" y="990600"/>
                    <a:chExt cx="2362200" cy="274319"/>
                  </a:xfrm>
                </p:grpSpPr>
                <p:sp>
                  <p:nvSpPr>
                    <p:cNvPr id="44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11148"/>
                      <a:ext cx="2362200" cy="228600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45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9906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46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</p:grpSp>
              <p:sp>
                <p:nvSpPr>
                  <p:cNvPr id="39" name="Rectangle 3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2484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40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7056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41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1628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42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6200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43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8077200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48" name="Group 48"/>
              <p:cNvGrpSpPr/>
              <p:nvPr/>
            </p:nvGrpSpPr>
            <p:grpSpPr>
              <a:xfrm>
                <a:off x="6019800" y="2931046"/>
                <a:ext cx="1676399" cy="86473"/>
                <a:chOff x="6019801" y="1905000"/>
                <a:chExt cx="1676399" cy="86473"/>
              </a:xfrm>
            </p:grpSpPr>
            <p:sp>
              <p:nvSpPr>
                <p:cNvPr id="51" name="Rectangle 21"/>
                <p:cNvSpPr>
                  <a:spLocks noChangeArrowheads="1"/>
                </p:cNvSpPr>
                <p:nvPr/>
              </p:nvSpPr>
              <p:spPr bwMode="auto">
                <a:xfrm>
                  <a:off x="6019801" y="1915274"/>
                  <a:ext cx="3047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2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056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3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81801" y="1915273"/>
                  <a:ext cx="457199" cy="76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4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6200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79" name="Rectangle 21"/>
              <p:cNvSpPr>
                <a:spLocks noChangeArrowheads="1"/>
              </p:cNvSpPr>
              <p:nvPr/>
            </p:nvSpPr>
            <p:spPr bwMode="auto">
              <a:xfrm flipV="1">
                <a:off x="7696201" y="2940978"/>
                <a:ext cx="457200" cy="662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49" name="Group 103"/>
            <p:cNvGrpSpPr/>
            <p:nvPr/>
          </p:nvGrpSpPr>
          <p:grpSpPr>
            <a:xfrm>
              <a:off x="6248400" y="2997311"/>
              <a:ext cx="2438400" cy="467473"/>
              <a:chOff x="6019800" y="3505200"/>
              <a:chExt cx="2438400" cy="467473"/>
            </a:xfrm>
          </p:grpSpPr>
          <p:grpSp>
            <p:nvGrpSpPr>
              <p:cNvPr id="50" name="Group 80"/>
              <p:cNvGrpSpPr/>
              <p:nvPr/>
            </p:nvGrpSpPr>
            <p:grpSpPr>
              <a:xfrm>
                <a:off x="6096000" y="3505200"/>
                <a:ext cx="2362200" cy="427060"/>
                <a:chOff x="6096000" y="3078140"/>
                <a:chExt cx="2362200" cy="427060"/>
              </a:xfrm>
            </p:grpSpPr>
            <p:grpSp>
              <p:nvGrpSpPr>
                <p:cNvPr id="55" name="Group 33"/>
                <p:cNvGrpSpPr/>
                <p:nvPr/>
              </p:nvGrpSpPr>
              <p:grpSpPr>
                <a:xfrm>
                  <a:off x="6096000" y="3307081"/>
                  <a:ext cx="2362200" cy="198119"/>
                  <a:chOff x="5715000" y="1066800"/>
                  <a:chExt cx="2362200" cy="198119"/>
                </a:xfrm>
              </p:grpSpPr>
              <p:sp>
                <p:nvSpPr>
                  <p:cNvPr id="93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66800"/>
                    <a:ext cx="2362200" cy="172948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9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56" name="Group 36"/>
                <p:cNvGrpSpPr/>
                <p:nvPr/>
              </p:nvGrpSpPr>
              <p:grpSpPr>
                <a:xfrm>
                  <a:off x="6096000" y="3078140"/>
                  <a:ext cx="2362200" cy="274319"/>
                  <a:chOff x="6096000" y="1676400"/>
                  <a:chExt cx="2362200" cy="274319"/>
                </a:xfrm>
              </p:grpSpPr>
              <p:grpSp>
                <p:nvGrpSpPr>
                  <p:cNvPr id="57" name="Group 8"/>
                  <p:cNvGrpSpPr/>
                  <p:nvPr/>
                </p:nvGrpSpPr>
                <p:grpSpPr>
                  <a:xfrm>
                    <a:off x="6096000" y="1676400"/>
                    <a:ext cx="2362200" cy="274319"/>
                    <a:chOff x="5715000" y="990600"/>
                    <a:chExt cx="2362200" cy="274319"/>
                  </a:xfrm>
                </p:grpSpPr>
                <p:sp>
                  <p:nvSpPr>
                    <p:cNvPr id="90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11148"/>
                      <a:ext cx="2362200" cy="228600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91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9906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92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</p:grpSp>
              <p:sp>
                <p:nvSpPr>
                  <p:cNvPr id="85" name="Rectangle 84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2484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86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7056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87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1628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88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6200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89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8077200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58" name="Group 94"/>
              <p:cNvGrpSpPr/>
              <p:nvPr/>
            </p:nvGrpSpPr>
            <p:grpSpPr>
              <a:xfrm>
                <a:off x="6019800" y="3886200"/>
                <a:ext cx="1676399" cy="86473"/>
                <a:chOff x="6019801" y="1905000"/>
                <a:chExt cx="1676399" cy="86473"/>
              </a:xfrm>
            </p:grpSpPr>
            <p:sp>
              <p:nvSpPr>
                <p:cNvPr id="96" name="Rectangle 21"/>
                <p:cNvSpPr>
                  <a:spLocks noChangeArrowheads="1"/>
                </p:cNvSpPr>
                <p:nvPr/>
              </p:nvSpPr>
              <p:spPr bwMode="auto">
                <a:xfrm>
                  <a:off x="6019801" y="1915274"/>
                  <a:ext cx="3047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7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056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8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81801" y="1915273"/>
                  <a:ext cx="457199" cy="76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9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6200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00" name="Rectangle 21"/>
              <p:cNvSpPr>
                <a:spLocks noChangeArrowheads="1"/>
              </p:cNvSpPr>
              <p:nvPr/>
            </p:nvSpPr>
            <p:spPr bwMode="auto">
              <a:xfrm flipV="1">
                <a:off x="7696201" y="3896132"/>
                <a:ext cx="457200" cy="662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01" name="Rectangle 21"/>
              <p:cNvSpPr>
                <a:spLocks noChangeArrowheads="1"/>
              </p:cNvSpPr>
              <p:nvPr/>
            </p:nvSpPr>
            <p:spPr bwMode="auto">
              <a:xfrm flipV="1">
                <a:off x="6477000" y="3795548"/>
                <a:ext cx="45719" cy="14630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02" name="Rectangle 21"/>
              <p:cNvSpPr>
                <a:spLocks noChangeArrowheads="1"/>
              </p:cNvSpPr>
              <p:nvPr/>
            </p:nvSpPr>
            <p:spPr bwMode="auto">
              <a:xfrm flipV="1">
                <a:off x="7401674" y="3793734"/>
                <a:ext cx="45719" cy="14630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03" name="Rectangle 21"/>
              <p:cNvSpPr>
                <a:spLocks noChangeArrowheads="1"/>
              </p:cNvSpPr>
              <p:nvPr/>
            </p:nvSpPr>
            <p:spPr bwMode="auto">
              <a:xfrm flipV="1">
                <a:off x="8305800" y="3795444"/>
                <a:ext cx="45719" cy="14630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59" name="Group 128"/>
            <p:cNvGrpSpPr/>
            <p:nvPr/>
          </p:nvGrpSpPr>
          <p:grpSpPr>
            <a:xfrm>
              <a:off x="6248400" y="3719969"/>
              <a:ext cx="2438400" cy="467473"/>
              <a:chOff x="6019800" y="4180727"/>
              <a:chExt cx="2438400" cy="467473"/>
            </a:xfrm>
          </p:grpSpPr>
          <p:grpSp>
            <p:nvGrpSpPr>
              <p:cNvPr id="60" name="Group 104"/>
              <p:cNvGrpSpPr/>
              <p:nvPr/>
            </p:nvGrpSpPr>
            <p:grpSpPr>
              <a:xfrm>
                <a:off x="6096000" y="4180727"/>
                <a:ext cx="2362200" cy="427060"/>
                <a:chOff x="6096000" y="3078140"/>
                <a:chExt cx="2362200" cy="427060"/>
              </a:xfrm>
            </p:grpSpPr>
            <p:grpSp>
              <p:nvGrpSpPr>
                <p:cNvPr id="61" name="Group 33"/>
                <p:cNvGrpSpPr/>
                <p:nvPr/>
              </p:nvGrpSpPr>
              <p:grpSpPr>
                <a:xfrm>
                  <a:off x="6096000" y="3307081"/>
                  <a:ext cx="2362200" cy="198119"/>
                  <a:chOff x="5715000" y="1066800"/>
                  <a:chExt cx="2362200" cy="198119"/>
                </a:xfrm>
              </p:grpSpPr>
              <p:sp>
                <p:nvSpPr>
                  <p:cNvPr id="117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66800"/>
                    <a:ext cx="2362200" cy="172948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1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62" name="Group 36"/>
                <p:cNvGrpSpPr/>
                <p:nvPr/>
              </p:nvGrpSpPr>
              <p:grpSpPr>
                <a:xfrm>
                  <a:off x="6096000" y="3078140"/>
                  <a:ext cx="2362200" cy="274319"/>
                  <a:chOff x="6096000" y="1676400"/>
                  <a:chExt cx="2362200" cy="274319"/>
                </a:xfrm>
              </p:grpSpPr>
              <p:grpSp>
                <p:nvGrpSpPr>
                  <p:cNvPr id="63" name="Group 8"/>
                  <p:cNvGrpSpPr/>
                  <p:nvPr/>
                </p:nvGrpSpPr>
                <p:grpSpPr>
                  <a:xfrm>
                    <a:off x="6096000" y="1676400"/>
                    <a:ext cx="2362200" cy="274319"/>
                    <a:chOff x="5715000" y="990600"/>
                    <a:chExt cx="2362200" cy="274319"/>
                  </a:xfrm>
                </p:grpSpPr>
                <p:sp>
                  <p:nvSpPr>
                    <p:cNvPr id="114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11148"/>
                      <a:ext cx="2362200" cy="228600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115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9906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116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</p:grpSp>
              <p:sp>
                <p:nvSpPr>
                  <p:cNvPr id="109" name="Rectangle 108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2484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10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7056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11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1628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12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6200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13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8077200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</p:grpSp>
          <p:grpSp>
            <p:nvGrpSpPr>
              <p:cNvPr id="64" name="Group 118"/>
              <p:cNvGrpSpPr/>
              <p:nvPr/>
            </p:nvGrpSpPr>
            <p:grpSpPr>
              <a:xfrm>
                <a:off x="6019800" y="4561727"/>
                <a:ext cx="1676399" cy="86473"/>
                <a:chOff x="6019801" y="1905000"/>
                <a:chExt cx="1676399" cy="86473"/>
              </a:xfrm>
            </p:grpSpPr>
            <p:sp>
              <p:nvSpPr>
                <p:cNvPr id="120" name="Rectangle 21"/>
                <p:cNvSpPr>
                  <a:spLocks noChangeArrowheads="1"/>
                </p:cNvSpPr>
                <p:nvPr/>
              </p:nvSpPr>
              <p:spPr bwMode="auto">
                <a:xfrm>
                  <a:off x="6019801" y="1915274"/>
                  <a:ext cx="3047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1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056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2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81801" y="1915273"/>
                  <a:ext cx="457199" cy="76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3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620001" y="19050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24" name="Rectangle 21"/>
              <p:cNvSpPr>
                <a:spLocks noChangeArrowheads="1"/>
              </p:cNvSpPr>
              <p:nvPr/>
            </p:nvSpPr>
            <p:spPr bwMode="auto">
              <a:xfrm flipV="1">
                <a:off x="7696201" y="4571659"/>
                <a:ext cx="457200" cy="662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65" name="Group 127"/>
              <p:cNvGrpSpPr/>
              <p:nvPr/>
            </p:nvGrpSpPr>
            <p:grpSpPr>
              <a:xfrm>
                <a:off x="6477000" y="4448713"/>
                <a:ext cx="1874519" cy="148118"/>
                <a:chOff x="6477000" y="4469261"/>
                <a:chExt cx="1874519" cy="148118"/>
              </a:xfrm>
              <a:solidFill>
                <a:srgbClr val="FF6600"/>
              </a:solidFill>
            </p:grpSpPr>
            <p:sp>
              <p:nvSpPr>
                <p:cNvPr id="125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477000" y="4471075"/>
                  <a:ext cx="45719" cy="146304"/>
                </a:xfrm>
                <a:prstGeom prst="rect">
                  <a:avLst/>
                </a:prstGeom>
                <a:grpFill/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6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401674" y="4469261"/>
                  <a:ext cx="45719" cy="146304"/>
                </a:xfrm>
                <a:prstGeom prst="rect">
                  <a:avLst/>
                </a:prstGeom>
                <a:grpFill/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7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8305800" y="4470971"/>
                  <a:ext cx="45719" cy="146304"/>
                </a:xfrm>
                <a:prstGeom prst="rect">
                  <a:avLst/>
                </a:prstGeom>
                <a:grpFill/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66" name="Group 162"/>
            <p:cNvGrpSpPr/>
            <p:nvPr/>
          </p:nvGrpSpPr>
          <p:grpSpPr>
            <a:xfrm>
              <a:off x="6324600" y="4442627"/>
              <a:ext cx="2362200" cy="533400"/>
              <a:chOff x="6096000" y="4724400"/>
              <a:chExt cx="2362200" cy="533400"/>
            </a:xfrm>
          </p:grpSpPr>
          <p:grpSp>
            <p:nvGrpSpPr>
              <p:cNvPr id="67" name="Group 153"/>
              <p:cNvGrpSpPr/>
              <p:nvPr/>
            </p:nvGrpSpPr>
            <p:grpSpPr>
              <a:xfrm>
                <a:off x="6096000" y="4983481"/>
                <a:ext cx="2362200" cy="274319"/>
                <a:chOff x="5715000" y="990600"/>
                <a:chExt cx="2362200" cy="274319"/>
              </a:xfrm>
            </p:grpSpPr>
            <p:sp>
              <p:nvSpPr>
                <p:cNvPr id="188" name="Rectangle 61"/>
                <p:cNvSpPr>
                  <a:spLocks noChangeArrowheads="1"/>
                </p:cNvSpPr>
                <p:nvPr/>
              </p:nvSpPr>
              <p:spPr bwMode="auto">
                <a:xfrm>
                  <a:off x="5715000" y="1011148"/>
                  <a:ext cx="2362200" cy="228600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9" name="Rectangle 21"/>
                <p:cNvSpPr>
                  <a:spLocks noChangeArrowheads="1"/>
                </p:cNvSpPr>
                <p:nvPr/>
              </p:nvSpPr>
              <p:spPr bwMode="auto">
                <a:xfrm>
                  <a:off x="5715000" y="990600"/>
                  <a:ext cx="2362199" cy="45719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90" name="Rectangle 21"/>
                <p:cNvSpPr>
                  <a:spLocks noChangeArrowheads="1"/>
                </p:cNvSpPr>
                <p:nvPr/>
              </p:nvSpPr>
              <p:spPr bwMode="auto">
                <a:xfrm>
                  <a:off x="5715000" y="1219200"/>
                  <a:ext cx="2362199" cy="45719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8" name="Group 129"/>
              <p:cNvGrpSpPr/>
              <p:nvPr/>
            </p:nvGrpSpPr>
            <p:grpSpPr>
              <a:xfrm>
                <a:off x="6096000" y="4724400"/>
                <a:ext cx="2362200" cy="427060"/>
                <a:chOff x="6096000" y="3078140"/>
                <a:chExt cx="2362200" cy="427060"/>
              </a:xfrm>
            </p:grpSpPr>
            <p:grpSp>
              <p:nvGrpSpPr>
                <p:cNvPr id="69" name="Group 33"/>
                <p:cNvGrpSpPr/>
                <p:nvPr/>
              </p:nvGrpSpPr>
              <p:grpSpPr>
                <a:xfrm>
                  <a:off x="6096000" y="3307081"/>
                  <a:ext cx="2362200" cy="198119"/>
                  <a:chOff x="5715000" y="1066800"/>
                  <a:chExt cx="2362200" cy="198119"/>
                </a:xfrm>
              </p:grpSpPr>
              <p:sp>
                <p:nvSpPr>
                  <p:cNvPr id="186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66800"/>
                    <a:ext cx="2362200" cy="172948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87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  <p:grpSp>
              <p:nvGrpSpPr>
                <p:cNvPr id="70" name="Group 36"/>
                <p:cNvGrpSpPr/>
                <p:nvPr/>
              </p:nvGrpSpPr>
              <p:grpSpPr>
                <a:xfrm>
                  <a:off x="6096000" y="3078140"/>
                  <a:ext cx="2362200" cy="274319"/>
                  <a:chOff x="6096000" y="1676400"/>
                  <a:chExt cx="2362200" cy="274319"/>
                </a:xfrm>
              </p:grpSpPr>
              <p:grpSp>
                <p:nvGrpSpPr>
                  <p:cNvPr id="71" name="Group 8"/>
                  <p:cNvGrpSpPr/>
                  <p:nvPr/>
                </p:nvGrpSpPr>
                <p:grpSpPr>
                  <a:xfrm>
                    <a:off x="6096000" y="1676400"/>
                    <a:ext cx="2362200" cy="274319"/>
                    <a:chOff x="5715000" y="990600"/>
                    <a:chExt cx="2362200" cy="274319"/>
                  </a:xfrm>
                </p:grpSpPr>
                <p:sp>
                  <p:nvSpPr>
                    <p:cNvPr id="183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11148"/>
                      <a:ext cx="2362200" cy="228600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184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9906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  <p:sp>
                  <p:nvSpPr>
                    <p:cNvPr id="185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sz="1100" dirty="0">
                        <a:latin typeface="+mj-lt"/>
                      </a:endParaRPr>
                    </a:p>
                  </p:txBody>
                </p:sp>
              </p:grpSp>
              <p:sp>
                <p:nvSpPr>
                  <p:cNvPr id="178" name="Rectangle 177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2484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79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7056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80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1628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81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620001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  <p:sp>
                <p:nvSpPr>
                  <p:cNvPr id="182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8077200" y="1905000"/>
                    <a:ext cx="7619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1100" dirty="0">
                      <a:latin typeface="+mj-lt"/>
                    </a:endParaRPr>
                  </a:p>
                </p:txBody>
              </p:sp>
            </p:grpSp>
          </p:grpSp>
          <p:sp>
            <p:nvSpPr>
              <p:cNvPr id="166" name="Rectangle 21"/>
              <p:cNvSpPr>
                <a:spLocks noChangeArrowheads="1"/>
              </p:cNvSpPr>
              <p:nvPr/>
            </p:nvSpPr>
            <p:spPr bwMode="auto">
              <a:xfrm flipV="1">
                <a:off x="7675653" y="5094784"/>
                <a:ext cx="457200" cy="6626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72" name="Group 149"/>
              <p:cNvGrpSpPr/>
              <p:nvPr/>
            </p:nvGrpSpPr>
            <p:grpSpPr>
              <a:xfrm>
                <a:off x="6477000" y="4992386"/>
                <a:ext cx="1874519" cy="148118"/>
                <a:chOff x="6477000" y="4469261"/>
                <a:chExt cx="1874519" cy="148118"/>
              </a:xfrm>
              <a:solidFill>
                <a:srgbClr val="FF6600"/>
              </a:solidFill>
            </p:grpSpPr>
            <p:sp>
              <p:nvSpPr>
                <p:cNvPr id="172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477000" y="4471075"/>
                  <a:ext cx="45719" cy="146304"/>
                </a:xfrm>
                <a:prstGeom prst="rect">
                  <a:avLst/>
                </a:prstGeom>
                <a:grpFill/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3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401674" y="4469261"/>
                  <a:ext cx="45719" cy="146304"/>
                </a:xfrm>
                <a:prstGeom prst="rect">
                  <a:avLst/>
                </a:prstGeom>
                <a:grpFill/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4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8305800" y="4470971"/>
                  <a:ext cx="45719" cy="146304"/>
                </a:xfrm>
                <a:prstGeom prst="rect">
                  <a:avLst/>
                </a:prstGeom>
                <a:grpFill/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68" name="Rectangle 21"/>
              <p:cNvSpPr>
                <a:spLocks noChangeArrowheads="1"/>
              </p:cNvSpPr>
              <p:nvPr/>
            </p:nvSpPr>
            <p:spPr bwMode="auto">
              <a:xfrm flipV="1">
                <a:off x="6750978" y="5105059"/>
                <a:ext cx="457200" cy="66267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69" name="Rectangle 21"/>
              <p:cNvSpPr>
                <a:spLocks noChangeArrowheads="1"/>
              </p:cNvSpPr>
              <p:nvPr/>
            </p:nvSpPr>
            <p:spPr bwMode="auto">
              <a:xfrm flipV="1">
                <a:off x="6106274" y="5095126"/>
                <a:ext cx="152401" cy="7620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FFC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70" name="Rectangle 21"/>
              <p:cNvSpPr>
                <a:spLocks noChangeArrowheads="1"/>
              </p:cNvSpPr>
              <p:nvPr/>
            </p:nvSpPr>
            <p:spPr bwMode="auto">
              <a:xfrm flipV="1">
                <a:off x="6947894" y="5001054"/>
                <a:ext cx="45719" cy="22250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71" name="Rectangle 21"/>
              <p:cNvSpPr>
                <a:spLocks noChangeArrowheads="1"/>
              </p:cNvSpPr>
              <p:nvPr/>
            </p:nvSpPr>
            <p:spPr bwMode="auto">
              <a:xfrm flipV="1">
                <a:off x="7848600" y="5004474"/>
                <a:ext cx="45719" cy="22250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73" name="Group 229"/>
            <p:cNvGrpSpPr/>
            <p:nvPr/>
          </p:nvGrpSpPr>
          <p:grpSpPr>
            <a:xfrm>
              <a:off x="6324600" y="5231212"/>
              <a:ext cx="2362200" cy="533400"/>
              <a:chOff x="6324600" y="5486400"/>
              <a:chExt cx="2362200" cy="533400"/>
            </a:xfrm>
          </p:grpSpPr>
          <p:grpSp>
            <p:nvGrpSpPr>
              <p:cNvPr id="74" name="Group 191"/>
              <p:cNvGrpSpPr/>
              <p:nvPr/>
            </p:nvGrpSpPr>
            <p:grpSpPr>
              <a:xfrm>
                <a:off x="6324600" y="5486400"/>
                <a:ext cx="2362200" cy="533400"/>
                <a:chOff x="6096000" y="4724400"/>
                <a:chExt cx="2362200" cy="533400"/>
              </a:xfrm>
            </p:grpSpPr>
            <p:grpSp>
              <p:nvGrpSpPr>
                <p:cNvPr id="75" name="Group 153"/>
                <p:cNvGrpSpPr/>
                <p:nvPr/>
              </p:nvGrpSpPr>
              <p:grpSpPr>
                <a:xfrm>
                  <a:off x="6096000" y="4983481"/>
                  <a:ext cx="2362200" cy="274319"/>
                  <a:chOff x="5715000" y="990600"/>
                  <a:chExt cx="2362200" cy="274319"/>
                </a:xfrm>
              </p:grpSpPr>
              <p:sp>
                <p:nvSpPr>
                  <p:cNvPr id="217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011148"/>
                    <a:ext cx="2362200" cy="228600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1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9906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19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1219200"/>
                    <a:ext cx="2362199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grpSp>
              <p:nvGrpSpPr>
                <p:cNvPr id="76" name="Group 129"/>
                <p:cNvGrpSpPr/>
                <p:nvPr/>
              </p:nvGrpSpPr>
              <p:grpSpPr>
                <a:xfrm>
                  <a:off x="6096000" y="4724400"/>
                  <a:ext cx="2362200" cy="427060"/>
                  <a:chOff x="6096000" y="3078140"/>
                  <a:chExt cx="2362200" cy="427060"/>
                </a:xfrm>
              </p:grpSpPr>
              <p:grpSp>
                <p:nvGrpSpPr>
                  <p:cNvPr id="77" name="Group 33"/>
                  <p:cNvGrpSpPr/>
                  <p:nvPr/>
                </p:nvGrpSpPr>
                <p:grpSpPr>
                  <a:xfrm>
                    <a:off x="6096000" y="3307081"/>
                    <a:ext cx="2362200" cy="198119"/>
                    <a:chOff x="5715000" y="1066800"/>
                    <a:chExt cx="2362200" cy="198119"/>
                  </a:xfrm>
                </p:grpSpPr>
                <p:sp>
                  <p:nvSpPr>
                    <p:cNvPr id="215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66800"/>
                      <a:ext cx="2362200" cy="172948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16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  <p:grpSp>
                <p:nvGrpSpPr>
                  <p:cNvPr id="78" name="Group 36"/>
                  <p:cNvGrpSpPr/>
                  <p:nvPr/>
                </p:nvGrpSpPr>
                <p:grpSpPr>
                  <a:xfrm>
                    <a:off x="6096000" y="3078140"/>
                    <a:ext cx="2362200" cy="274319"/>
                    <a:chOff x="6096000" y="1676400"/>
                    <a:chExt cx="2362200" cy="274319"/>
                  </a:xfrm>
                </p:grpSpPr>
                <p:grpSp>
                  <p:nvGrpSpPr>
                    <p:cNvPr id="80" name="Group 8"/>
                    <p:cNvGrpSpPr/>
                    <p:nvPr/>
                  </p:nvGrpSpPr>
                  <p:grpSpPr>
                    <a:xfrm>
                      <a:off x="6096000" y="1676400"/>
                      <a:ext cx="2362200" cy="274319"/>
                      <a:chOff x="5715000" y="990600"/>
                      <a:chExt cx="2362200" cy="274319"/>
                    </a:xfrm>
                  </p:grpSpPr>
                  <p:sp>
                    <p:nvSpPr>
                      <p:cNvPr id="212" name="Rectangle 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1011148"/>
                        <a:ext cx="2362200" cy="228600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13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990600"/>
                        <a:ext cx="2362199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14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1219200"/>
                        <a:ext cx="2362199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</p:grpSp>
                <p:sp>
                  <p:nvSpPr>
                    <p:cNvPr id="207" name="Rectangle 206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62484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08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67056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09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71628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10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7620001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11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077200" y="1905000"/>
                      <a:ext cx="76199" cy="4571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</p:grpSp>
            <p:sp>
              <p:nvSpPr>
                <p:cNvPr id="195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675653" y="5094784"/>
                  <a:ext cx="457200" cy="6626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grpSp>
              <p:nvGrpSpPr>
                <p:cNvPr id="81" name="Group 149"/>
                <p:cNvGrpSpPr/>
                <p:nvPr/>
              </p:nvGrpSpPr>
              <p:grpSpPr>
                <a:xfrm>
                  <a:off x="6477000" y="4992386"/>
                  <a:ext cx="1874519" cy="148118"/>
                  <a:chOff x="6477000" y="4469261"/>
                  <a:chExt cx="1874519" cy="148118"/>
                </a:xfrm>
                <a:solidFill>
                  <a:srgbClr val="FF6600"/>
                </a:solidFill>
              </p:grpSpPr>
              <p:sp>
                <p:nvSpPr>
                  <p:cNvPr id="201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477000" y="4471075"/>
                    <a:ext cx="45719" cy="146304"/>
                  </a:xfrm>
                  <a:prstGeom prst="rect">
                    <a:avLst/>
                  </a:prstGeom>
                  <a:grpFill/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02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401674" y="4469261"/>
                    <a:ext cx="45719" cy="146304"/>
                  </a:xfrm>
                  <a:prstGeom prst="rect">
                    <a:avLst/>
                  </a:prstGeom>
                  <a:grpFill/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03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8305800" y="4470971"/>
                    <a:ext cx="45719" cy="146304"/>
                  </a:xfrm>
                  <a:prstGeom prst="rect">
                    <a:avLst/>
                  </a:prstGeom>
                  <a:grpFill/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sp>
              <p:nvSpPr>
                <p:cNvPr id="197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750978" y="5105059"/>
                  <a:ext cx="457200" cy="66267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8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106274" y="5095126"/>
                  <a:ext cx="152401" cy="76200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199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947894" y="5001054"/>
                  <a:ext cx="45719" cy="22250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00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848600" y="5004474"/>
                  <a:ext cx="45719" cy="22250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rgbClr val="FF660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220" name="Rectangle 219"/>
              <p:cNvSpPr>
                <a:spLocks noChangeArrowheads="1"/>
              </p:cNvSpPr>
              <p:nvPr/>
            </p:nvSpPr>
            <p:spPr bwMode="auto">
              <a:xfrm flipV="1">
                <a:off x="6736424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1" name="Rectangle 21"/>
              <p:cNvSpPr>
                <a:spLocks noChangeArrowheads="1"/>
              </p:cNvSpPr>
              <p:nvPr/>
            </p:nvSpPr>
            <p:spPr bwMode="auto">
              <a:xfrm flipV="1">
                <a:off x="7193624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2" name="Rectangle 21"/>
              <p:cNvSpPr>
                <a:spLocks noChangeArrowheads="1"/>
              </p:cNvSpPr>
              <p:nvPr/>
            </p:nvSpPr>
            <p:spPr bwMode="auto">
              <a:xfrm flipV="1">
                <a:off x="7650824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3" name="Rectangle 21"/>
              <p:cNvSpPr>
                <a:spLocks noChangeArrowheads="1"/>
              </p:cNvSpPr>
              <p:nvPr/>
            </p:nvSpPr>
            <p:spPr bwMode="auto">
              <a:xfrm flipV="1">
                <a:off x="8108024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4" name="Rectangle 21"/>
              <p:cNvSpPr>
                <a:spLocks noChangeArrowheads="1"/>
              </p:cNvSpPr>
              <p:nvPr/>
            </p:nvSpPr>
            <p:spPr bwMode="auto">
              <a:xfrm flipV="1">
                <a:off x="8565223" y="5486400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5" name="Rectangle 224"/>
              <p:cNvSpPr>
                <a:spLocks noChangeArrowheads="1"/>
              </p:cNvSpPr>
              <p:nvPr/>
            </p:nvSpPr>
            <p:spPr bwMode="auto">
              <a:xfrm flipV="1">
                <a:off x="6506113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6" name="Rectangle 21"/>
              <p:cNvSpPr>
                <a:spLocks noChangeArrowheads="1"/>
              </p:cNvSpPr>
              <p:nvPr/>
            </p:nvSpPr>
            <p:spPr bwMode="auto">
              <a:xfrm flipV="1">
                <a:off x="6963313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7" name="Rectangle 21"/>
              <p:cNvSpPr>
                <a:spLocks noChangeArrowheads="1"/>
              </p:cNvSpPr>
              <p:nvPr/>
            </p:nvSpPr>
            <p:spPr bwMode="auto">
              <a:xfrm flipV="1">
                <a:off x="7420513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8" name="Rectangle 21"/>
              <p:cNvSpPr>
                <a:spLocks noChangeArrowheads="1"/>
              </p:cNvSpPr>
              <p:nvPr/>
            </p:nvSpPr>
            <p:spPr bwMode="auto">
              <a:xfrm flipV="1">
                <a:off x="7877713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9" name="Rectangle 21"/>
              <p:cNvSpPr>
                <a:spLocks noChangeArrowheads="1"/>
              </p:cNvSpPr>
              <p:nvPr/>
            </p:nvSpPr>
            <p:spPr bwMode="auto">
              <a:xfrm flipV="1">
                <a:off x="8334912" y="5487262"/>
                <a:ext cx="76199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82" name="Group 329"/>
            <p:cNvGrpSpPr/>
            <p:nvPr/>
          </p:nvGrpSpPr>
          <p:grpSpPr>
            <a:xfrm>
              <a:off x="6324600" y="6019800"/>
              <a:ext cx="2362200" cy="533400"/>
              <a:chOff x="6324600" y="6172200"/>
              <a:chExt cx="2362200" cy="533400"/>
            </a:xfrm>
          </p:grpSpPr>
          <p:grpSp>
            <p:nvGrpSpPr>
              <p:cNvPr id="83" name="Group 230"/>
              <p:cNvGrpSpPr/>
              <p:nvPr/>
            </p:nvGrpSpPr>
            <p:grpSpPr>
              <a:xfrm>
                <a:off x="6324600" y="6172200"/>
                <a:ext cx="2362200" cy="533400"/>
                <a:chOff x="6324600" y="5486400"/>
                <a:chExt cx="2362200" cy="533400"/>
              </a:xfrm>
            </p:grpSpPr>
            <p:grpSp>
              <p:nvGrpSpPr>
                <p:cNvPr id="84" name="Group 191"/>
                <p:cNvGrpSpPr/>
                <p:nvPr/>
              </p:nvGrpSpPr>
              <p:grpSpPr>
                <a:xfrm>
                  <a:off x="6324600" y="5486400"/>
                  <a:ext cx="2362200" cy="533400"/>
                  <a:chOff x="6096000" y="4724400"/>
                  <a:chExt cx="2362200" cy="533400"/>
                </a:xfrm>
              </p:grpSpPr>
              <p:grpSp>
                <p:nvGrpSpPr>
                  <p:cNvPr id="95" name="Group 153"/>
                  <p:cNvGrpSpPr/>
                  <p:nvPr/>
                </p:nvGrpSpPr>
                <p:grpSpPr>
                  <a:xfrm>
                    <a:off x="6096000" y="4983481"/>
                    <a:ext cx="2362200" cy="274319"/>
                    <a:chOff x="5715000" y="990600"/>
                    <a:chExt cx="2362200" cy="274319"/>
                  </a:xfrm>
                </p:grpSpPr>
                <p:sp>
                  <p:nvSpPr>
                    <p:cNvPr id="267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011148"/>
                      <a:ext cx="2362200" cy="228600"/>
                    </a:xfrm>
                    <a:prstGeom prst="rect">
                      <a:avLst/>
                    </a:pr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68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9906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69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15000" y="1219200"/>
                      <a:ext cx="2362199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  <p:grpSp>
                <p:nvGrpSpPr>
                  <p:cNvPr id="104" name="Group 129"/>
                  <p:cNvGrpSpPr/>
                  <p:nvPr/>
                </p:nvGrpSpPr>
                <p:grpSpPr>
                  <a:xfrm>
                    <a:off x="6096000" y="4724400"/>
                    <a:ext cx="2362200" cy="427060"/>
                    <a:chOff x="6096000" y="3078140"/>
                    <a:chExt cx="2362200" cy="427060"/>
                  </a:xfrm>
                </p:grpSpPr>
                <p:grpSp>
                  <p:nvGrpSpPr>
                    <p:cNvPr id="105" name="Group 33"/>
                    <p:cNvGrpSpPr/>
                    <p:nvPr/>
                  </p:nvGrpSpPr>
                  <p:grpSpPr>
                    <a:xfrm>
                      <a:off x="6096000" y="3307081"/>
                      <a:ext cx="2362200" cy="198119"/>
                      <a:chOff x="5715000" y="1066800"/>
                      <a:chExt cx="2362200" cy="198119"/>
                    </a:xfrm>
                  </p:grpSpPr>
                  <p:sp>
                    <p:nvSpPr>
                      <p:cNvPr id="265" name="Rectangle 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1066800"/>
                        <a:ext cx="2362200" cy="172948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66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15000" y="1219200"/>
                        <a:ext cx="2362199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</p:grpSp>
                <p:grpSp>
                  <p:nvGrpSpPr>
                    <p:cNvPr id="106" name="Group 36"/>
                    <p:cNvGrpSpPr/>
                    <p:nvPr/>
                  </p:nvGrpSpPr>
                  <p:grpSpPr>
                    <a:xfrm>
                      <a:off x="6096000" y="3078140"/>
                      <a:ext cx="2362200" cy="274319"/>
                      <a:chOff x="6096000" y="1676400"/>
                      <a:chExt cx="2362200" cy="274319"/>
                    </a:xfrm>
                  </p:grpSpPr>
                  <p:grpSp>
                    <p:nvGrpSpPr>
                      <p:cNvPr id="107" name="Group 8"/>
                      <p:cNvGrpSpPr/>
                      <p:nvPr/>
                    </p:nvGrpSpPr>
                    <p:grpSpPr>
                      <a:xfrm>
                        <a:off x="6096000" y="1676400"/>
                        <a:ext cx="2362200" cy="274319"/>
                        <a:chOff x="5715000" y="990600"/>
                        <a:chExt cx="2362200" cy="274319"/>
                      </a:xfrm>
                    </p:grpSpPr>
                    <p:sp>
                      <p:nvSpPr>
                        <p:cNvPr id="262" name="Rectangle 6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715000" y="1011148"/>
                          <a:ext cx="2362200" cy="228600"/>
                        </a:xfrm>
                        <a:prstGeom prst="rect">
                          <a:avLst/>
                        </a:prstGeom>
                        <a:solidFill>
                          <a:srgbClr val="FFCC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 dirty="0"/>
                        </a:p>
                      </p:txBody>
                    </p:sp>
                    <p:sp>
                      <p:nvSpPr>
                        <p:cNvPr id="263" name="Rectangl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715000" y="990600"/>
                          <a:ext cx="2362199" cy="45719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 dirty="0"/>
                        </a:p>
                      </p:txBody>
                    </p:sp>
                    <p:sp>
                      <p:nvSpPr>
                        <p:cNvPr id="264" name="Rectangl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715000" y="1219200"/>
                          <a:ext cx="2362199" cy="45719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pPr>
                            <a:defRPr/>
                          </a:pPr>
                          <a:endParaRPr lang="en-US" dirty="0"/>
                        </a:p>
                      </p:txBody>
                    </p:sp>
                  </p:grpSp>
                  <p:sp>
                    <p:nvSpPr>
                      <p:cNvPr id="257" name="Rectangle 256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6248401" y="1905000"/>
                        <a:ext cx="76199" cy="457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58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6705601" y="1905000"/>
                        <a:ext cx="76199" cy="457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59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7162801" y="1905000"/>
                        <a:ext cx="76199" cy="457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60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7620001" y="1905000"/>
                        <a:ext cx="76199" cy="457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  <p:sp>
                    <p:nvSpPr>
                      <p:cNvPr id="261" name="Rectangle 21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8077200" y="1905000"/>
                        <a:ext cx="76199" cy="4571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pPr>
                          <a:defRPr/>
                        </a:pPr>
                        <a:endParaRPr lang="en-US" dirty="0"/>
                      </a:p>
                    </p:txBody>
                  </p:sp>
                </p:grpSp>
              </p:grpSp>
              <p:sp>
                <p:nvSpPr>
                  <p:cNvPr id="245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675653" y="5094784"/>
                    <a:ext cx="457200" cy="66267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solidFill>
                      <a:srgbClr val="FFC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grpSp>
                <p:nvGrpSpPr>
                  <p:cNvPr id="108" name="Group 149"/>
                  <p:cNvGrpSpPr/>
                  <p:nvPr/>
                </p:nvGrpSpPr>
                <p:grpSpPr>
                  <a:xfrm>
                    <a:off x="6477000" y="4992386"/>
                    <a:ext cx="1874519" cy="148118"/>
                    <a:chOff x="6477000" y="4469261"/>
                    <a:chExt cx="1874519" cy="148118"/>
                  </a:xfrm>
                  <a:solidFill>
                    <a:srgbClr val="FF6600"/>
                  </a:solidFill>
                </p:grpSpPr>
                <p:sp>
                  <p:nvSpPr>
                    <p:cNvPr id="251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6477000" y="4471075"/>
                      <a:ext cx="45719" cy="146304"/>
                    </a:xfrm>
                    <a:prstGeom prst="rect">
                      <a:avLst/>
                    </a:prstGeom>
                    <a:grpFill/>
                    <a:ln w="9525">
                      <a:solidFill>
                        <a:srgbClr val="FF66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52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7401674" y="4469261"/>
                      <a:ext cx="45719" cy="146304"/>
                    </a:xfrm>
                    <a:prstGeom prst="rect">
                      <a:avLst/>
                    </a:prstGeom>
                    <a:grpFill/>
                    <a:ln w="9525">
                      <a:solidFill>
                        <a:srgbClr val="FF66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  <p:sp>
                  <p:nvSpPr>
                    <p:cNvPr id="253" name="Rectangle 21"/>
                    <p:cNvSpPr>
                      <a:spLocks noChangeArrowheads="1"/>
                    </p:cNvSpPr>
                    <p:nvPr/>
                  </p:nvSpPr>
                  <p:spPr bwMode="auto">
                    <a:xfrm flipV="1">
                      <a:off x="8305800" y="4470971"/>
                      <a:ext cx="45719" cy="146304"/>
                    </a:xfrm>
                    <a:prstGeom prst="rect">
                      <a:avLst/>
                    </a:prstGeom>
                    <a:grpFill/>
                    <a:ln w="9525">
                      <a:solidFill>
                        <a:srgbClr val="FF66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 dirty="0"/>
                    </a:p>
                  </p:txBody>
                </p:sp>
              </p:grpSp>
              <p:sp>
                <p:nvSpPr>
                  <p:cNvPr id="247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750978" y="5105059"/>
                    <a:ext cx="457200" cy="66267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solidFill>
                      <a:srgbClr val="FFC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48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106274" y="5095126"/>
                    <a:ext cx="152401" cy="76200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solidFill>
                      <a:srgbClr val="FFC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49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6947894" y="4990780"/>
                    <a:ext cx="45719" cy="22250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  <p:sp>
                <p:nvSpPr>
                  <p:cNvPr id="250" name="Rectangle 21"/>
                  <p:cNvSpPr>
                    <a:spLocks noChangeArrowheads="1"/>
                  </p:cNvSpPr>
                  <p:nvPr/>
                </p:nvSpPr>
                <p:spPr bwMode="auto">
                  <a:xfrm flipV="1">
                    <a:off x="7848600" y="4994200"/>
                    <a:ext cx="45719" cy="222504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rgbClr val="FF66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dirty="0"/>
                  </a:p>
                </p:txBody>
              </p:sp>
            </p:grpSp>
            <p:sp>
              <p:nvSpPr>
                <p:cNvPr id="233" name="Rectangle 232"/>
                <p:cNvSpPr>
                  <a:spLocks noChangeArrowheads="1"/>
                </p:cNvSpPr>
                <p:nvPr/>
              </p:nvSpPr>
              <p:spPr bwMode="auto">
                <a:xfrm flipV="1">
                  <a:off x="6629402" y="54864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4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086602" y="54864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5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543802" y="54864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6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8001002" y="54864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7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8458201" y="5486400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8" name="Rectangle 237"/>
                <p:cNvSpPr>
                  <a:spLocks noChangeArrowheads="1"/>
                </p:cNvSpPr>
                <p:nvPr/>
              </p:nvSpPr>
              <p:spPr bwMode="auto">
                <a:xfrm flipV="1">
                  <a:off x="6399091" y="5487262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39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6856291" y="5487262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0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313491" y="5487262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1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7770691" y="5487262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42" name="Rectangle 21"/>
                <p:cNvSpPr>
                  <a:spLocks noChangeArrowheads="1"/>
                </p:cNvSpPr>
                <p:nvPr/>
              </p:nvSpPr>
              <p:spPr bwMode="auto">
                <a:xfrm flipV="1">
                  <a:off x="8227890" y="5487262"/>
                  <a:ext cx="76199" cy="4571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314" name="Rectangle 313"/>
              <p:cNvSpPr>
                <a:spLocks noChangeArrowheads="1"/>
              </p:cNvSpPr>
              <p:nvPr/>
            </p:nvSpPr>
            <p:spPr bwMode="auto">
              <a:xfrm flipV="1">
                <a:off x="6365696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0" name="Rectangle 319"/>
              <p:cNvSpPr>
                <a:spLocks noChangeArrowheads="1"/>
              </p:cNvSpPr>
              <p:nvPr/>
            </p:nvSpPr>
            <p:spPr bwMode="auto">
              <a:xfrm flipV="1">
                <a:off x="6594772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1" name="Rectangle 320"/>
              <p:cNvSpPr>
                <a:spLocks noChangeArrowheads="1"/>
              </p:cNvSpPr>
              <p:nvPr/>
            </p:nvSpPr>
            <p:spPr bwMode="auto">
              <a:xfrm flipV="1">
                <a:off x="6823848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2" name="Rectangle 321"/>
              <p:cNvSpPr>
                <a:spLocks noChangeArrowheads="1"/>
              </p:cNvSpPr>
              <p:nvPr/>
            </p:nvSpPr>
            <p:spPr bwMode="auto">
              <a:xfrm flipV="1">
                <a:off x="7052924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3" name="Rectangle 322"/>
              <p:cNvSpPr>
                <a:spLocks noChangeArrowheads="1"/>
              </p:cNvSpPr>
              <p:nvPr/>
            </p:nvSpPr>
            <p:spPr bwMode="auto">
              <a:xfrm flipV="1">
                <a:off x="7282000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4" name="Rectangle 323"/>
              <p:cNvSpPr>
                <a:spLocks noChangeArrowheads="1"/>
              </p:cNvSpPr>
              <p:nvPr/>
            </p:nvSpPr>
            <p:spPr bwMode="auto">
              <a:xfrm flipV="1">
                <a:off x="7511076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5" name="Rectangle 324"/>
              <p:cNvSpPr>
                <a:spLocks noChangeArrowheads="1"/>
              </p:cNvSpPr>
              <p:nvPr/>
            </p:nvSpPr>
            <p:spPr bwMode="auto">
              <a:xfrm flipV="1">
                <a:off x="7740152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6" name="Rectangle 325"/>
              <p:cNvSpPr>
                <a:spLocks noChangeArrowheads="1"/>
              </p:cNvSpPr>
              <p:nvPr/>
            </p:nvSpPr>
            <p:spPr bwMode="auto">
              <a:xfrm flipV="1">
                <a:off x="7969228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7" name="Rectangle 326"/>
              <p:cNvSpPr>
                <a:spLocks noChangeArrowheads="1"/>
              </p:cNvSpPr>
              <p:nvPr/>
            </p:nvSpPr>
            <p:spPr bwMode="auto">
              <a:xfrm flipV="1">
                <a:off x="8198304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328" name="Rectangle 327"/>
              <p:cNvSpPr>
                <a:spLocks noChangeArrowheads="1"/>
              </p:cNvSpPr>
              <p:nvPr/>
            </p:nvSpPr>
            <p:spPr bwMode="auto">
              <a:xfrm flipV="1">
                <a:off x="8427378" y="6225934"/>
                <a:ext cx="137160" cy="16459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pic>
        <p:nvPicPr>
          <p:cNvPr id="230" name="Picture 2" descr="C:\Documents and Settings\tpapaeva\Desktop\Photos microscope\m12\im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886200"/>
            <a:ext cx="1930400" cy="1447800"/>
          </a:xfrm>
          <a:prstGeom prst="rect">
            <a:avLst/>
          </a:prstGeom>
          <a:noFill/>
        </p:spPr>
      </p:pic>
      <p:pic>
        <p:nvPicPr>
          <p:cNvPr id="231" name="Picture 6" descr="C:\Documents and Settings\tpapaeva\Desktop\Photos microscope\CAST\bulk 5 08-06-16\im3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1809750"/>
            <a:ext cx="1752600" cy="1314450"/>
          </a:xfrm>
          <a:prstGeom prst="rect">
            <a:avLst/>
          </a:prstGeom>
          <a:noFill/>
        </p:spPr>
      </p:pic>
      <p:sp>
        <p:nvSpPr>
          <p:cNvPr id="244" name="Rectangle 243"/>
          <p:cNvSpPr/>
          <p:nvPr/>
        </p:nvSpPr>
        <p:spPr>
          <a:xfrm>
            <a:off x="6248400" y="1305580"/>
            <a:ext cx="251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400" dirty="0" smtClean="0">
                <a:latin typeface="+mn-lt"/>
              </a:rPr>
              <a:t>Square pads connected through 2 extra layers</a:t>
            </a:r>
          </a:p>
        </p:txBody>
      </p:sp>
      <p:sp>
        <p:nvSpPr>
          <p:cNvPr id="246" name="Rectangle 245"/>
          <p:cNvSpPr/>
          <p:nvPr/>
        </p:nvSpPr>
        <p:spPr>
          <a:xfrm>
            <a:off x="5791200" y="3362980"/>
            <a:ext cx="335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400" dirty="0" smtClean="0">
                <a:latin typeface="+mn-lt"/>
              </a:rPr>
              <a:t>Combination of “strips” and pads connected through one extra layer:</a:t>
            </a:r>
          </a:p>
        </p:txBody>
      </p:sp>
      <p:pic>
        <p:nvPicPr>
          <p:cNvPr id="254" name="Picture 5" descr="C:\Documents and Settings\tpapaeva\Desktop\Photos microscope\CAST\Mesures du 08-01-21\Image large.tif"/>
          <p:cNvPicPr>
            <a:picLocks noChangeAspect="1" noChangeArrowheads="1"/>
          </p:cNvPicPr>
          <p:nvPr/>
        </p:nvPicPr>
        <p:blipFill>
          <a:blip r:embed="rId6" cstate="print"/>
          <a:srcRect t="24000" r="7500"/>
          <a:stretch>
            <a:fillRect/>
          </a:stretch>
        </p:blipFill>
        <p:spPr bwMode="auto">
          <a:xfrm>
            <a:off x="6238240" y="5507736"/>
            <a:ext cx="2067560" cy="1274064"/>
          </a:xfrm>
          <a:prstGeom prst="rect">
            <a:avLst/>
          </a:prstGeom>
          <a:noFill/>
        </p:spPr>
      </p:pic>
      <p:sp>
        <p:nvSpPr>
          <p:cNvPr id="255" name="Rectangle 254"/>
          <p:cNvSpPr/>
          <p:nvPr/>
        </p:nvSpPr>
        <p:spPr>
          <a:xfrm>
            <a:off x="5943600" y="914400"/>
            <a:ext cx="30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2 types of 2D readout schemes:</a:t>
            </a:r>
          </a:p>
        </p:txBody>
      </p:sp>
    </p:spTree>
    <p:extLst>
      <p:ext uri="{BB962C8B-B14F-4D97-AF65-F5344CB8AC3E}">
        <p14:creationId xmlns:p14="http://schemas.microsoft.com/office/powerpoint/2010/main" val="161707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mesh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46200"/>
            <a:ext cx="3962400" cy="4525963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sz="2000" dirty="0" smtClean="0"/>
              <a:t> A “standard” for 50 </a:t>
            </a:r>
            <a:r>
              <a:rPr lang="el-GR" sz="2000" dirty="0" smtClean="0"/>
              <a:t>μ</a:t>
            </a:r>
            <a:r>
              <a:rPr lang="en-US" sz="2000" dirty="0" smtClean="0"/>
              <a:t>m gap: 30 </a:t>
            </a:r>
            <a:r>
              <a:rPr lang="el-GR" sz="2000" dirty="0" smtClean="0"/>
              <a:t>μ</a:t>
            </a:r>
            <a:r>
              <a:rPr lang="en-US" sz="2000" dirty="0" smtClean="0"/>
              <a:t>m holes placed in 100 </a:t>
            </a:r>
            <a:r>
              <a:rPr lang="el-GR" sz="2000" dirty="0" smtClean="0"/>
              <a:t>μ</a:t>
            </a:r>
            <a:r>
              <a:rPr lang="en-US" sz="2000" dirty="0" smtClean="0"/>
              <a:t>m pitch </a:t>
            </a:r>
          </a:p>
          <a:p>
            <a:pPr>
              <a:spcAft>
                <a:spcPts val="2400"/>
              </a:spcAft>
            </a:pPr>
            <a:r>
              <a:rPr lang="en-US" sz="2000" dirty="0" smtClean="0"/>
              <a:t>Alternative: hexagonal arrangement for better optical transparency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Pillars: Areas without holes &amp; full etching underneath normal holes</a:t>
            </a:r>
          </a:p>
          <a:p>
            <a:pPr lvl="1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800000"/>
                </a:solidFill>
              </a:rPr>
              <a:t>Less material / capacity </a:t>
            </a:r>
            <a:endParaRPr lang="en-US" sz="2000" dirty="0">
              <a:solidFill>
                <a:srgbClr val="800000"/>
              </a:solidFill>
            </a:endParaRPr>
          </a:p>
        </p:txBody>
      </p:sp>
      <p:pic>
        <p:nvPicPr>
          <p:cNvPr id="9218" name="Picture 2" descr="C:\Documents and Settings\tpapaeva\Desktop\Photos microscope\Micro Bulk\mesure juillet\mb anode pleine 2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667000"/>
            <a:ext cx="2641600" cy="1981200"/>
          </a:xfrm>
          <a:prstGeom prst="rect">
            <a:avLst/>
          </a:prstGeom>
          <a:noFill/>
        </p:spPr>
      </p:pic>
      <p:pic>
        <p:nvPicPr>
          <p:cNvPr id="9220" name="Picture 4" descr="C:\Documents and Settings\tpapaeva\Desktop\Photos microscope\Micro Bulk\Micro Bulk 41-60-30 detail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609600"/>
            <a:ext cx="2656417" cy="1992313"/>
          </a:xfrm>
          <a:prstGeom prst="rect">
            <a:avLst/>
          </a:prstGeom>
          <a:noFill/>
        </p:spPr>
      </p:pic>
      <p:pic>
        <p:nvPicPr>
          <p:cNvPr id="9221" name="Picture 5" descr="C:\Documents and Settings\tpapaeva\Desktop\Photos microscope\Micro Bulk\Micro Bulk 50 plots amincis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724400"/>
            <a:ext cx="2609851" cy="1957388"/>
          </a:xfrm>
          <a:prstGeom prst="rect">
            <a:avLst/>
          </a:prstGeom>
          <a:noFill/>
        </p:spPr>
      </p:pic>
      <p:grpSp>
        <p:nvGrpSpPr>
          <p:cNvPr id="25" name="Group 24"/>
          <p:cNvGrpSpPr/>
          <p:nvPr/>
        </p:nvGrpSpPr>
        <p:grpSpPr>
          <a:xfrm>
            <a:off x="3600559" y="2133600"/>
            <a:ext cx="2343041" cy="762000"/>
            <a:chOff x="4419600" y="2209798"/>
            <a:chExt cx="1428641" cy="827924"/>
          </a:xfrm>
        </p:grpSpPr>
        <p:grpSp>
          <p:nvGrpSpPr>
            <p:cNvPr id="15" name="Group 14"/>
            <p:cNvGrpSpPr/>
            <p:nvPr/>
          </p:nvGrpSpPr>
          <p:grpSpPr>
            <a:xfrm>
              <a:off x="4419600" y="2209798"/>
              <a:ext cx="1428641" cy="827924"/>
              <a:chOff x="4438760" y="2452889"/>
              <a:chExt cx="895240" cy="286752"/>
            </a:xfrm>
          </p:grpSpPr>
          <p:sp>
            <p:nvSpPr>
              <p:cNvPr id="8" name="Rectangle 61"/>
              <p:cNvSpPr>
                <a:spLocks noChangeArrowheads="1"/>
              </p:cNvSpPr>
              <p:nvPr/>
            </p:nvSpPr>
            <p:spPr bwMode="auto">
              <a:xfrm>
                <a:off x="4438760" y="2703065"/>
                <a:ext cx="894825" cy="36576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/>
            </p:nvSpPr>
            <p:spPr bwMode="auto">
              <a:xfrm>
                <a:off x="4459581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2" name="Rectangle 21"/>
              <p:cNvSpPr>
                <a:spLocks noChangeArrowheads="1"/>
              </p:cNvSpPr>
              <p:nvPr/>
            </p:nvSpPr>
            <p:spPr bwMode="auto">
              <a:xfrm>
                <a:off x="4771874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4" name="Rectangle 21"/>
              <p:cNvSpPr>
                <a:spLocks noChangeArrowheads="1"/>
              </p:cNvSpPr>
              <p:nvPr/>
            </p:nvSpPr>
            <p:spPr bwMode="auto">
              <a:xfrm>
                <a:off x="5084166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516348" y="2306548"/>
              <a:ext cx="228600" cy="609600"/>
              <a:chOff x="4648200" y="3429000"/>
              <a:chExt cx="228600" cy="609600"/>
            </a:xfrm>
          </p:grpSpPr>
          <p:sp>
            <p:nvSpPr>
              <p:cNvPr id="16" name="Trapezoid 15"/>
              <p:cNvSpPr/>
              <p:nvPr/>
            </p:nvSpPr>
            <p:spPr bwMode="auto">
              <a:xfrm>
                <a:off x="4648200" y="37338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Trapezoid 16"/>
              <p:cNvSpPr/>
              <p:nvPr/>
            </p:nvSpPr>
            <p:spPr bwMode="auto">
              <a:xfrm rot="10800000">
                <a:off x="4648200" y="34290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028338" y="2304838"/>
              <a:ext cx="228600" cy="609600"/>
              <a:chOff x="4648200" y="3429000"/>
              <a:chExt cx="228600" cy="609600"/>
            </a:xfrm>
          </p:grpSpPr>
          <p:sp>
            <p:nvSpPr>
              <p:cNvPr id="20" name="Trapezoid 19"/>
              <p:cNvSpPr/>
              <p:nvPr/>
            </p:nvSpPr>
            <p:spPr bwMode="auto">
              <a:xfrm>
                <a:off x="4648200" y="37338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1" name="Trapezoid 20"/>
              <p:cNvSpPr/>
              <p:nvPr/>
            </p:nvSpPr>
            <p:spPr bwMode="auto">
              <a:xfrm rot="10800000">
                <a:off x="4648200" y="34290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542052" y="2306548"/>
              <a:ext cx="228600" cy="609600"/>
              <a:chOff x="4648200" y="3429000"/>
              <a:chExt cx="228600" cy="609600"/>
            </a:xfrm>
          </p:grpSpPr>
          <p:sp>
            <p:nvSpPr>
              <p:cNvPr id="23" name="Trapezoid 22"/>
              <p:cNvSpPr/>
              <p:nvPr/>
            </p:nvSpPr>
            <p:spPr bwMode="auto">
              <a:xfrm>
                <a:off x="4648200" y="37338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4" name="Trapezoid 23"/>
              <p:cNvSpPr/>
              <p:nvPr/>
            </p:nvSpPr>
            <p:spPr bwMode="auto">
              <a:xfrm rot="10800000">
                <a:off x="4648200" y="34290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3124200" y="5562597"/>
            <a:ext cx="2875781" cy="762003"/>
            <a:chOff x="2971798" y="5638800"/>
            <a:chExt cx="2875781" cy="838203"/>
          </a:xfrm>
        </p:grpSpPr>
        <p:grpSp>
          <p:nvGrpSpPr>
            <p:cNvPr id="27" name="Group 14"/>
            <p:cNvGrpSpPr/>
            <p:nvPr/>
          </p:nvGrpSpPr>
          <p:grpSpPr>
            <a:xfrm>
              <a:off x="2971800" y="5638800"/>
              <a:ext cx="2875779" cy="838203"/>
              <a:chOff x="3531514" y="2452888"/>
              <a:chExt cx="1802071" cy="290312"/>
            </a:xfrm>
          </p:grpSpPr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3531514" y="2703065"/>
                <a:ext cx="1802071" cy="4013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4459581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39" name="Rectangle 21"/>
              <p:cNvSpPr>
                <a:spLocks noChangeArrowheads="1"/>
              </p:cNvSpPr>
              <p:nvPr/>
            </p:nvSpPr>
            <p:spPr bwMode="auto">
              <a:xfrm>
                <a:off x="4771874" y="2452888"/>
                <a:ext cx="526382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2971798" y="5638812"/>
              <a:ext cx="2646454" cy="706336"/>
              <a:chOff x="2971798" y="5638812"/>
              <a:chExt cx="2646454" cy="706336"/>
            </a:xfrm>
          </p:grpSpPr>
          <p:grpSp>
            <p:nvGrpSpPr>
              <p:cNvPr id="42" name="Group 14"/>
              <p:cNvGrpSpPr/>
              <p:nvPr/>
            </p:nvGrpSpPr>
            <p:grpSpPr>
              <a:xfrm>
                <a:off x="2971798" y="5638812"/>
                <a:ext cx="1371596" cy="83035"/>
                <a:chOff x="4474506" y="2452874"/>
                <a:chExt cx="859494" cy="28759"/>
              </a:xfrm>
            </p:grpSpPr>
            <p:sp>
              <p:nvSpPr>
                <p:cNvPr id="54" name="Rectangle 21"/>
                <p:cNvSpPr>
                  <a:spLocks noChangeArrowheads="1"/>
                </p:cNvSpPr>
                <p:nvPr/>
              </p:nvSpPr>
              <p:spPr bwMode="auto">
                <a:xfrm>
                  <a:off x="4474506" y="2452874"/>
                  <a:ext cx="547205" cy="2874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55" name="Rectangle 21"/>
                <p:cNvSpPr>
                  <a:spLocks noChangeArrowheads="1"/>
                </p:cNvSpPr>
                <p:nvPr/>
              </p:nvSpPr>
              <p:spPr bwMode="auto">
                <a:xfrm>
                  <a:off x="5084166" y="2452889"/>
                  <a:ext cx="249834" cy="2874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44" name="Group 18"/>
              <p:cNvGrpSpPr/>
              <p:nvPr/>
            </p:nvGrpSpPr>
            <p:grpSpPr>
              <a:xfrm>
                <a:off x="3182103" y="5735548"/>
                <a:ext cx="475497" cy="609600"/>
                <a:chOff x="4648200" y="3429000"/>
                <a:chExt cx="228600" cy="609600"/>
              </a:xfrm>
            </p:grpSpPr>
            <p:sp>
              <p:nvSpPr>
                <p:cNvPr id="48" name="Trapezoid 47"/>
                <p:cNvSpPr/>
                <p:nvPr/>
              </p:nvSpPr>
              <p:spPr bwMode="auto">
                <a:xfrm>
                  <a:off x="4648200" y="37338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49" name="Trapezoid 48"/>
                <p:cNvSpPr/>
                <p:nvPr/>
              </p:nvSpPr>
              <p:spPr bwMode="auto">
                <a:xfrm rot="10800000">
                  <a:off x="4648200" y="34290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56" name="Group 18"/>
              <p:cNvGrpSpPr/>
              <p:nvPr/>
            </p:nvGrpSpPr>
            <p:grpSpPr>
              <a:xfrm>
                <a:off x="5142755" y="5735548"/>
                <a:ext cx="475497" cy="609600"/>
                <a:chOff x="4648200" y="3429000"/>
                <a:chExt cx="228600" cy="609600"/>
              </a:xfrm>
            </p:grpSpPr>
            <p:sp>
              <p:nvSpPr>
                <p:cNvPr id="57" name="Trapezoid 56"/>
                <p:cNvSpPr/>
                <p:nvPr/>
              </p:nvSpPr>
              <p:spPr bwMode="auto">
                <a:xfrm>
                  <a:off x="4648200" y="37338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58" name="Trapezoid 57"/>
                <p:cNvSpPr/>
                <p:nvPr/>
              </p:nvSpPr>
              <p:spPr bwMode="auto">
                <a:xfrm rot="10800000">
                  <a:off x="4648200" y="34290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Segmented mesh </a:t>
            </a:r>
            <a:r>
              <a:rPr lang="en-US" dirty="0" err="1" smtClean="0"/>
              <a:t>microbulk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257800" cy="5130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Motivation: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Production simplification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Mass minimization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Large surfaces possible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“Real” XY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Ideal for:</a:t>
            </a:r>
          </a:p>
          <a:p>
            <a:r>
              <a:rPr lang="en-US" sz="2000" dirty="0" smtClean="0"/>
              <a:t>Low mass neutron beam </a:t>
            </a:r>
            <a:r>
              <a:rPr lang="en-US" sz="2000" dirty="0" smtClean="0"/>
              <a:t>profilers/detectors</a:t>
            </a:r>
            <a:endParaRPr lang="en-US" sz="2000" dirty="0" smtClean="0"/>
          </a:p>
          <a:p>
            <a:r>
              <a:rPr lang="en-US" sz="2000" dirty="0" smtClean="0"/>
              <a:t>Large area low background detector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Challenges:</a:t>
            </a:r>
          </a:p>
          <a:p>
            <a:r>
              <a:rPr lang="en-US" sz="2000" dirty="0" smtClean="0"/>
              <a:t>Etching of a segment foil</a:t>
            </a:r>
          </a:p>
          <a:p>
            <a:r>
              <a:rPr lang="en-US" sz="2000" dirty="0" smtClean="0"/>
              <a:t>No mesh trigger </a:t>
            </a:r>
            <a:br>
              <a:rPr lang="en-US" sz="2000" dirty="0" smtClean="0"/>
            </a:br>
            <a:r>
              <a:rPr lang="en-US" sz="2000" dirty="0" smtClean="0">
                <a:sym typeface="Wingdings" pitchFamily="2" charset="2"/>
              </a:rPr>
              <a:t> AGET electronics </a:t>
            </a:r>
            <a:r>
              <a:rPr lang="en-US" sz="2000" dirty="0"/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5505777" y="1524000"/>
            <a:ext cx="2723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First prototypes !</a:t>
            </a:r>
            <a:endParaRPr lang="en-US" sz="2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42" name="Picture 2" descr="C:\Documents and Settings\thomas\Desktop\DIETANET-2011\MicroMegas\Oct_StripMesh\PA10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57399"/>
            <a:ext cx="39624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4" descr="IMG_0005_resiz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3541835" cy="2655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6" name="Footer Placeholder 2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/>
              <a:t>I. Giomataris</a:t>
            </a:r>
          </a:p>
        </p:txBody>
      </p:sp>
      <p:sp>
        <p:nvSpPr>
          <p:cNvPr id="31747" name="Text Box 31"/>
          <p:cNvSpPr txBox="1">
            <a:spLocks noChangeArrowheads="1"/>
          </p:cNvSpPr>
          <p:nvPr/>
        </p:nvSpPr>
        <p:spPr bwMode="auto">
          <a:xfrm>
            <a:off x="381000" y="2205037"/>
            <a:ext cx="1295400" cy="385763"/>
          </a:xfrm>
          <a:prstGeom prst="rect">
            <a:avLst/>
          </a:prstGeom>
          <a:solidFill>
            <a:srgbClr val="E9F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660" tIns="8330" rIns="16660" bIns="833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  <a:latin typeface="Times New Roman" pitchFamily="18" charset="0"/>
              </a:rPr>
              <a:t>Medipix2</a:t>
            </a:r>
            <a:endParaRPr lang="en-US" dirty="0"/>
          </a:p>
        </p:txBody>
      </p:sp>
      <p:sp>
        <p:nvSpPr>
          <p:cNvPr id="31748" name="Rectangle 35"/>
          <p:cNvSpPr>
            <a:spLocks noChangeArrowheads="1"/>
          </p:cNvSpPr>
          <p:nvPr/>
        </p:nvSpPr>
        <p:spPr bwMode="auto">
          <a:xfrm>
            <a:off x="685800" y="990600"/>
            <a:ext cx="2891204" cy="790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surface: 1.4 x 1.6 cm</a:t>
            </a:r>
            <a:r>
              <a:rPr lang="en-US" sz="1600" baseline="30000">
                <a:solidFill>
                  <a:srgbClr val="0000FF"/>
                </a:solidFill>
                <a:latin typeface="Times New Roman" pitchFamily="18" charset="0"/>
              </a:rPr>
              <a:t>2</a:t>
            </a:r>
            <a:endParaRPr lang="en-US" sz="180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Matrix of 256 x 256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pixel size: 55 x 55 µm</a:t>
            </a:r>
            <a:r>
              <a:rPr lang="en-US" sz="1600" baseline="30000">
                <a:solidFill>
                  <a:srgbClr val="0000FF"/>
                </a:solidFill>
                <a:latin typeface="Times New Roman" pitchFamily="18" charset="0"/>
              </a:rPr>
              <a:t>2</a:t>
            </a:r>
            <a:endParaRPr lang="en-US" sz="1600" baseline="3000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1749" name="Picture 36" descr="picture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890588"/>
            <a:ext cx="3792415" cy="2843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1" name="TextBox 10"/>
          <p:cNvSpPr txBox="1">
            <a:spLocks noChangeArrowheads="1"/>
          </p:cNvSpPr>
          <p:nvPr/>
        </p:nvSpPr>
        <p:spPr bwMode="auto">
          <a:xfrm>
            <a:off x="685800" y="3414911"/>
            <a:ext cx="2744021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>
                <a:solidFill>
                  <a:schemeClr val="accent2"/>
                </a:solidFill>
                <a:latin typeface="Times New Roman" pitchFamily="18" charset="0"/>
              </a:rPr>
              <a:t>P. Colas et al., NIMA535(2004)506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31752" name="TextBox 11"/>
          <p:cNvSpPr txBox="1">
            <a:spLocks noChangeArrowheads="1"/>
          </p:cNvSpPr>
          <p:nvPr/>
        </p:nvSpPr>
        <p:spPr bwMode="auto">
          <a:xfrm>
            <a:off x="6478630" y="2895600"/>
            <a:ext cx="2589170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M. </a:t>
            </a:r>
            <a:r>
              <a:rPr lang="en-US" sz="1100" dirty="0" err="1">
                <a:solidFill>
                  <a:schemeClr val="accent2"/>
                </a:solidFill>
                <a:latin typeface="Times New Roman" pitchFamily="18" charset="0"/>
              </a:rPr>
              <a:t>Cambell</a:t>
            </a:r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 et al, NIMA540(2005)295 </a:t>
            </a:r>
          </a:p>
          <a:p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M. </a:t>
            </a:r>
            <a:r>
              <a:rPr lang="en-US" sz="1100" dirty="0" err="1">
                <a:solidFill>
                  <a:schemeClr val="accent2"/>
                </a:solidFill>
                <a:latin typeface="Times New Roman" pitchFamily="18" charset="0"/>
              </a:rPr>
              <a:t>Chefdeville</a:t>
            </a:r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 et al., NIMA556(2006)490</a:t>
            </a: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2761695" y="6553200"/>
            <a:ext cx="2577255" cy="27699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200" dirty="0">
                <a:solidFill>
                  <a:srgbClr val="0000FF"/>
                </a:solidFill>
                <a:latin typeface="Times New Roman" pitchFamily="18" charset="0"/>
              </a:rPr>
              <a:t>H. Van der </a:t>
            </a:r>
            <a:r>
              <a:rPr lang="en-US" sz="1200" dirty="0" err="1">
                <a:solidFill>
                  <a:srgbClr val="0000FF"/>
                </a:solidFill>
                <a:latin typeface="Times New Roman" pitchFamily="18" charset="0"/>
              </a:rPr>
              <a:t>Graaf</a:t>
            </a:r>
            <a:r>
              <a:rPr lang="en-US" sz="1200" dirty="0">
                <a:solidFill>
                  <a:srgbClr val="0000FF"/>
                </a:solidFill>
                <a:latin typeface="Times New Roman" pitchFamily="18" charset="0"/>
              </a:rPr>
              <a:t>, J. </a:t>
            </a:r>
            <a:r>
              <a:rPr lang="en-US" sz="1200" dirty="0" err="1">
                <a:solidFill>
                  <a:srgbClr val="0000FF"/>
                </a:solidFill>
                <a:latin typeface="Times New Roman" pitchFamily="18" charset="0"/>
              </a:rPr>
              <a:t>Timermans</a:t>
            </a:r>
            <a:r>
              <a:rPr lang="en-US" sz="1200" dirty="0">
                <a:solidFill>
                  <a:srgbClr val="0000FF"/>
                </a:solidFill>
                <a:latin typeface="Times New Roman" pitchFamily="18" charset="0"/>
              </a:rPr>
              <a:t> et al.</a:t>
            </a:r>
          </a:p>
        </p:txBody>
      </p:sp>
      <p:sp>
        <p:nvSpPr>
          <p:cNvPr id="31755" name="Date Placeholder 1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872B1D4B-AAB0-47F4-8A26-C9EABDEBB245}" type="datetime4">
              <a:rPr lang="fr-FR" sz="1400"/>
              <a:pPr/>
              <a:t>7 novembre 2011</a:t>
            </a:fld>
            <a:endParaRPr lang="en-US" sz="1400"/>
          </a:p>
        </p:txBody>
      </p:sp>
      <p:sp>
        <p:nvSpPr>
          <p:cNvPr id="31756" name="Footer Placeholder 1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 smtClean="0"/>
              <a:t>I. Giomataris</a:t>
            </a:r>
          </a:p>
        </p:txBody>
      </p:sp>
      <p:pic>
        <p:nvPicPr>
          <p:cNvPr id="31757" name="Picture 14" descr="helix_jv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10000"/>
            <a:ext cx="2287904" cy="304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82" r="8475" b="1709"/>
          <a:stretch>
            <a:fillRect/>
          </a:stretch>
        </p:blipFill>
        <p:spPr bwMode="auto">
          <a:xfrm>
            <a:off x="2602523" y="4038600"/>
            <a:ext cx="2895600" cy="252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9" name="Picture 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08" y="4419601"/>
            <a:ext cx="3552092" cy="19526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0" name="Text Box 47"/>
          <p:cNvSpPr txBox="1">
            <a:spLocks noChangeArrowheads="1"/>
          </p:cNvSpPr>
          <p:nvPr/>
        </p:nvSpPr>
        <p:spPr bwMode="auto">
          <a:xfrm>
            <a:off x="2532185" y="3810001"/>
            <a:ext cx="2971800" cy="5632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rgbClr val="333399"/>
                </a:solidFill>
                <a:latin typeface="Times New Roman" pitchFamily="18" charset="0"/>
              </a:rPr>
              <a:t>Great resolution</a:t>
            </a:r>
          </a:p>
          <a:p>
            <a:pPr algn="ctr">
              <a:lnSpc>
                <a:spcPct val="20000"/>
              </a:lnSpc>
              <a:spcBef>
                <a:spcPct val="50000"/>
              </a:spcBef>
            </a:pPr>
            <a:r>
              <a:rPr lang="en-US" sz="1800" b="1">
                <a:solidFill>
                  <a:srgbClr val="333399"/>
                </a:solidFill>
                <a:latin typeface="Times New Roman" pitchFamily="18" charset="0"/>
              </a:rPr>
              <a:t>Single electron counting!!</a:t>
            </a:r>
          </a:p>
        </p:txBody>
      </p:sp>
      <p:sp>
        <p:nvSpPr>
          <p:cNvPr id="31761" name="Rectangle 42"/>
          <p:cNvSpPr>
            <a:spLocks noChangeArrowheads="1"/>
          </p:cNvSpPr>
          <p:nvPr/>
        </p:nvSpPr>
        <p:spPr bwMode="auto">
          <a:xfrm>
            <a:off x="5566997" y="3810000"/>
            <a:ext cx="3577003" cy="830997"/>
          </a:xfrm>
          <a:prstGeom prst="rect">
            <a:avLst/>
          </a:prstGeom>
          <a:solidFill>
            <a:srgbClr val="F7EE26"/>
          </a:solidFill>
          <a:ln>
            <a:noFill/>
          </a:ln>
          <a:effectLst>
            <a:prstShdw prst="shdw17" dist="17961" dir="2700000">
              <a:srgbClr val="748826">
                <a:alpha val="74997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G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as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O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n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S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limmed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SI</a:t>
            </a:r>
            <a:r>
              <a:rPr lang="en-US" sz="1600" dirty="0" err="1">
                <a:latin typeface="Times New Roman" pitchFamily="18" charset="0"/>
                <a:cs typeface="Arial" pitchFamily="34" charset="0"/>
              </a:rPr>
              <a:t>licon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P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ixels (GOSSIP)</a:t>
            </a:r>
          </a:p>
          <a:p>
            <a:r>
              <a:rPr lang="en-US" sz="1600" dirty="0">
                <a:latin typeface="Times New Roman" pitchFamily="18" charset="0"/>
                <a:cs typeface="Arial" pitchFamily="34" charset="0"/>
              </a:rPr>
              <a:t>Under study for ATLAS SLHC tracker</a:t>
            </a:r>
            <a:endParaRPr lang="en-US" sz="1600" dirty="0">
              <a:cs typeface="Arial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i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dirty="0" smtClean="0"/>
              <a:t>Micromegas + micro-pixels</a:t>
            </a:r>
            <a:endParaRPr lang="en-US" dirty="0"/>
          </a:p>
        </p:txBody>
      </p:sp>
      <p:pic>
        <p:nvPicPr>
          <p:cNvPr id="19" name="Picture 47" descr="ingrid on medipix9"/>
          <p:cNvPicPr>
            <a:picLocks noChangeAspect="1" noChangeArrowheads="1"/>
          </p:cNvPicPr>
          <p:nvPr/>
        </p:nvPicPr>
        <p:blipFill>
          <a:blip r:embed="rId8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498" y="900113"/>
            <a:ext cx="2179338" cy="16337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7488836" y="912911"/>
            <a:ext cx="1595309" cy="30777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nl-NL" sz="1400" b="1" dirty="0" err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rPr>
              <a:t>InGrid</a:t>
            </a:r>
            <a:r>
              <a:rPr lang="nl-NL" sz="1400" b="1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rPr>
              <a:t> </a:t>
            </a:r>
            <a:r>
              <a:rPr lang="nl-NL" sz="1400" b="1" dirty="0" err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rPr>
              <a:t>technology</a:t>
            </a:r>
            <a:endParaRPr lang="nl-NL" sz="1400" b="1" dirty="0">
              <a:solidFill>
                <a:schemeClr val="accent2"/>
              </a:solidFill>
              <a:latin typeface="Times New Roman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3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0" y="3143248"/>
            <a:ext cx="91059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 technologies of resistive films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developped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@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CERN  (R. de Oliveira)</a:t>
            </a:r>
          </a:p>
        </p:txBody>
      </p:sp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896938" y="2024063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2160588" y="2024063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3351213" y="2024063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11" name="Line 37"/>
          <p:cNvSpPr>
            <a:spLocks noChangeShapeType="1"/>
          </p:cNvSpPr>
          <p:nvPr/>
        </p:nvSpPr>
        <p:spPr bwMode="auto">
          <a:xfrm>
            <a:off x="450850" y="1985963"/>
            <a:ext cx="3867150" cy="0"/>
          </a:xfrm>
          <a:prstGeom prst="line">
            <a:avLst/>
          </a:prstGeom>
          <a:noFill/>
          <a:ln w="539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" name="Line 38"/>
          <p:cNvSpPr>
            <a:spLocks noChangeShapeType="1"/>
          </p:cNvSpPr>
          <p:nvPr/>
        </p:nvSpPr>
        <p:spPr bwMode="auto">
          <a:xfrm>
            <a:off x="303213" y="1131888"/>
            <a:ext cx="408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2895600" y="1060450"/>
            <a:ext cx="1598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charset="0"/>
              </a:rPr>
              <a:t>Electrode de dérive</a:t>
            </a: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3462338" y="1673225"/>
            <a:ext cx="1031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Micro-grille</a:t>
            </a:r>
          </a:p>
        </p:txBody>
      </p:sp>
      <p:sp>
        <p:nvSpPr>
          <p:cNvPr id="15" name="Line 41"/>
          <p:cNvSpPr>
            <a:spLocks noChangeShapeType="1"/>
          </p:cNvSpPr>
          <p:nvPr/>
        </p:nvSpPr>
        <p:spPr bwMode="auto">
          <a:xfrm>
            <a:off x="450850" y="1163638"/>
            <a:ext cx="0" cy="744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428625" y="1368425"/>
            <a:ext cx="60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5 mm</a:t>
            </a:r>
          </a:p>
        </p:txBody>
      </p:sp>
      <p:sp>
        <p:nvSpPr>
          <p:cNvPr id="17" name="Text Box 44"/>
          <p:cNvSpPr txBox="1">
            <a:spLocks noChangeArrowheads="1"/>
          </p:cNvSpPr>
          <p:nvPr/>
        </p:nvSpPr>
        <p:spPr bwMode="auto">
          <a:xfrm>
            <a:off x="173038" y="1981200"/>
            <a:ext cx="739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128 µm</a:t>
            </a:r>
          </a:p>
        </p:txBody>
      </p:sp>
      <p:sp>
        <p:nvSpPr>
          <p:cNvPr id="18" name="Rectangle 46"/>
          <p:cNvSpPr>
            <a:spLocks noChangeArrowheads="1"/>
          </p:cNvSpPr>
          <p:nvPr/>
        </p:nvSpPr>
        <p:spPr bwMode="auto">
          <a:xfrm>
            <a:off x="673100" y="2355850"/>
            <a:ext cx="3527425" cy="1444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Text Box 51"/>
          <p:cNvSpPr txBox="1">
            <a:spLocks noChangeArrowheads="1"/>
          </p:cNvSpPr>
          <p:nvPr/>
        </p:nvSpPr>
        <p:spPr bwMode="auto">
          <a:xfrm>
            <a:off x="3962400" y="2005013"/>
            <a:ext cx="17526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1400" dirty="0">
                <a:latin typeface="Calibri" charset="0"/>
              </a:rPr>
              <a:t>Film résistif (</a:t>
            </a:r>
            <a:r>
              <a:rPr lang="fr-FR" sz="1400" dirty="0" err="1">
                <a:latin typeface="Calibri" charset="0"/>
              </a:rPr>
              <a:t>kapton</a:t>
            </a:r>
            <a:r>
              <a:rPr lang="fr-FR" sz="1400" dirty="0">
                <a:latin typeface="Calibri" charset="0"/>
              </a:rPr>
              <a:t>) ou pâte</a:t>
            </a:r>
          </a:p>
          <a:p>
            <a:pPr algn="r"/>
            <a:r>
              <a:rPr lang="fr-FR" sz="1400" dirty="0">
                <a:latin typeface="Calibri" charset="0"/>
              </a:rPr>
              <a:t>(1k-500MΩ/☐)</a:t>
            </a:r>
          </a:p>
        </p:txBody>
      </p:sp>
      <p:sp>
        <p:nvSpPr>
          <p:cNvPr id="20" name="Text Box 139"/>
          <p:cNvSpPr txBox="1">
            <a:spLocks noChangeArrowheads="1"/>
          </p:cNvSpPr>
          <p:nvPr/>
        </p:nvSpPr>
        <p:spPr bwMode="auto">
          <a:xfrm>
            <a:off x="6019800" y="1295400"/>
            <a:ext cx="3009908" cy="1261884"/>
          </a:xfrm>
          <a:prstGeom prst="rect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3399"/>
                </a:solidFill>
                <a:latin typeface="+mn-lt"/>
              </a:rPr>
              <a:t>Protection against sparks</a:t>
            </a:r>
          </a:p>
          <a:p>
            <a:pPr algn="ctr"/>
            <a:r>
              <a:rPr lang="en-US" dirty="0" smtClean="0">
                <a:solidFill>
                  <a:srgbClr val="003399"/>
                </a:solidFill>
                <a:latin typeface="+mn-lt"/>
              </a:rPr>
              <a:t>and/or</a:t>
            </a:r>
          </a:p>
          <a:p>
            <a:pPr algn="ctr"/>
            <a:r>
              <a:rPr lang="en-US" dirty="0" smtClean="0">
                <a:solidFill>
                  <a:srgbClr val="003399"/>
                </a:solidFill>
                <a:latin typeface="+mn-lt"/>
              </a:rPr>
              <a:t>spread of the charge</a:t>
            </a:r>
          </a:p>
          <a:p>
            <a:pPr algn="ctr"/>
            <a:endParaRPr lang="en-US" dirty="0" smtClean="0">
              <a:solidFill>
                <a:srgbClr val="003399"/>
              </a:solidFill>
              <a:latin typeface="+mn-lt"/>
            </a:endParaRPr>
          </a:p>
          <a:p>
            <a:pPr algn="ctr"/>
            <a:r>
              <a:rPr lang="en-US" sz="1200" b="1" dirty="0" smtClean="0">
                <a:solidFill>
                  <a:srgbClr val="003399"/>
                </a:solidFill>
                <a:cs typeface="Arial" pitchFamily="34" charset="0"/>
              </a:rPr>
              <a:t>M. Dixit et al., NIM A518 (2004), 721</a:t>
            </a:r>
            <a:endParaRPr lang="en-US" sz="1200" b="1" dirty="0">
              <a:solidFill>
                <a:srgbClr val="003399"/>
              </a:solidFill>
              <a:cs typeface="Arial" pitchFamily="34" charset="0"/>
            </a:endParaRPr>
          </a:p>
        </p:txBody>
      </p:sp>
      <p:grpSp>
        <p:nvGrpSpPr>
          <p:cNvPr id="21" name="Grouper 56"/>
          <p:cNvGrpSpPr>
            <a:grpSpLocks/>
          </p:cNvGrpSpPr>
          <p:nvPr/>
        </p:nvGrpSpPr>
        <p:grpSpPr bwMode="auto">
          <a:xfrm>
            <a:off x="561975" y="2549525"/>
            <a:ext cx="3816350" cy="112713"/>
            <a:chOff x="1429355" y="6059488"/>
            <a:chExt cx="3816350" cy="112712"/>
          </a:xfrm>
        </p:grpSpPr>
        <p:grpSp>
          <p:nvGrpSpPr>
            <p:cNvPr id="22" name="Group 127"/>
            <p:cNvGrpSpPr>
              <a:grpSpLocks/>
            </p:cNvGrpSpPr>
            <p:nvPr/>
          </p:nvGrpSpPr>
          <p:grpSpPr bwMode="auto">
            <a:xfrm>
              <a:off x="1591280" y="6059488"/>
              <a:ext cx="3421063" cy="112712"/>
              <a:chOff x="703" y="3475"/>
              <a:chExt cx="2086" cy="137"/>
            </a:xfrm>
          </p:grpSpPr>
          <p:grpSp>
            <p:nvGrpSpPr>
              <p:cNvPr id="24" name="Group 128"/>
              <p:cNvGrpSpPr>
                <a:grpSpLocks/>
              </p:cNvGrpSpPr>
              <p:nvPr/>
            </p:nvGrpSpPr>
            <p:grpSpPr bwMode="auto">
              <a:xfrm>
                <a:off x="703" y="3476"/>
                <a:ext cx="1361" cy="136"/>
                <a:chOff x="703" y="1888"/>
                <a:chExt cx="1361" cy="136"/>
              </a:xfrm>
            </p:grpSpPr>
            <p:sp>
              <p:nvSpPr>
                <p:cNvPr id="27" name="Rectangle 129"/>
                <p:cNvSpPr>
                  <a:spLocks noChangeArrowheads="1"/>
                </p:cNvSpPr>
                <p:nvPr/>
              </p:nvSpPr>
              <p:spPr bwMode="auto">
                <a:xfrm>
                  <a:off x="703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  <p:sp>
              <p:nvSpPr>
                <p:cNvPr id="28" name="Rectangle 130"/>
                <p:cNvSpPr>
                  <a:spLocks noChangeArrowheads="1"/>
                </p:cNvSpPr>
                <p:nvPr/>
              </p:nvSpPr>
              <p:spPr bwMode="auto">
                <a:xfrm>
                  <a:off x="1066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  <p:sp>
              <p:nvSpPr>
                <p:cNvPr id="29" name="Rectangle 131"/>
                <p:cNvSpPr>
                  <a:spLocks noChangeArrowheads="1"/>
                </p:cNvSpPr>
                <p:nvPr/>
              </p:nvSpPr>
              <p:spPr bwMode="auto">
                <a:xfrm>
                  <a:off x="1429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  <p:sp>
              <p:nvSpPr>
                <p:cNvPr id="30" name="Rectangle 132"/>
                <p:cNvSpPr>
                  <a:spLocks noChangeArrowheads="1"/>
                </p:cNvSpPr>
                <p:nvPr/>
              </p:nvSpPr>
              <p:spPr bwMode="auto">
                <a:xfrm>
                  <a:off x="1792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</p:grpSp>
          <p:sp>
            <p:nvSpPr>
              <p:cNvPr id="25" name="Rectangle 133"/>
              <p:cNvSpPr>
                <a:spLocks noChangeArrowheads="1"/>
              </p:cNvSpPr>
              <p:nvPr/>
            </p:nvSpPr>
            <p:spPr bwMode="auto">
              <a:xfrm>
                <a:off x="2154" y="3475"/>
                <a:ext cx="272" cy="136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latin typeface="Calibri" charset="0"/>
                </a:endParaRPr>
              </a:p>
            </p:txBody>
          </p:sp>
          <p:sp>
            <p:nvSpPr>
              <p:cNvPr id="26" name="Rectangle 134"/>
              <p:cNvSpPr>
                <a:spLocks noChangeArrowheads="1"/>
              </p:cNvSpPr>
              <p:nvPr/>
            </p:nvSpPr>
            <p:spPr bwMode="auto">
              <a:xfrm>
                <a:off x="2517" y="3475"/>
                <a:ext cx="272" cy="136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latin typeface="Calibri" charset="0"/>
                </a:endParaRPr>
              </a:p>
            </p:txBody>
          </p:sp>
        </p:grpSp>
        <p:sp>
          <p:nvSpPr>
            <p:cNvPr id="23" name="Line 135"/>
            <p:cNvSpPr>
              <a:spLocks noChangeShapeType="1"/>
            </p:cNvSpPr>
            <p:nvPr/>
          </p:nvSpPr>
          <p:spPr bwMode="auto">
            <a:xfrm>
              <a:off x="1429355" y="6172200"/>
              <a:ext cx="3816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73100" y="2500313"/>
            <a:ext cx="3527425" cy="4603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450850" y="2613025"/>
            <a:ext cx="20716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 Isolant (prepreg – 75 µm)</a:t>
            </a:r>
          </a:p>
        </p:txBody>
      </p:sp>
      <p:sp>
        <p:nvSpPr>
          <p:cNvPr id="33" name="Text Box 97"/>
          <p:cNvSpPr txBox="1">
            <a:spLocks noChangeArrowheads="1"/>
          </p:cNvSpPr>
          <p:nvPr/>
        </p:nvSpPr>
        <p:spPr bwMode="auto">
          <a:xfrm>
            <a:off x="3660775" y="2633663"/>
            <a:ext cx="7318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Anodes</a:t>
            </a:r>
          </a:p>
        </p:txBody>
      </p:sp>
      <p:cxnSp>
        <p:nvCxnSpPr>
          <p:cNvPr id="34" name="Connecteur droit avec flèche 33"/>
          <p:cNvCxnSpPr>
            <a:cxnSpLocks noChangeShapeType="1"/>
          </p:cNvCxnSpPr>
          <p:nvPr/>
        </p:nvCxnSpPr>
        <p:spPr bwMode="auto">
          <a:xfrm rot="10800000" flipV="1">
            <a:off x="3698875" y="2414588"/>
            <a:ext cx="11017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5" name="Connecteur en angle 34"/>
          <p:cNvCxnSpPr>
            <a:cxnSpLocks noChangeShapeType="1"/>
            <a:stCxn id="32" idx="1"/>
            <a:endCxn id="31" idx="1"/>
          </p:cNvCxnSpPr>
          <p:nvPr/>
        </p:nvCxnSpPr>
        <p:spPr bwMode="auto">
          <a:xfrm rot="10800000" flipH="1">
            <a:off x="450850" y="2524125"/>
            <a:ext cx="222250" cy="242888"/>
          </a:xfrm>
          <a:prstGeom prst="bentConnector3">
            <a:avLst>
              <a:gd name="adj1" fmla="val -102856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6" name="Rectangle à coins arrondis 35"/>
          <p:cNvSpPr>
            <a:spLocks noChangeArrowheads="1"/>
          </p:cNvSpPr>
          <p:nvPr/>
        </p:nvSpPr>
        <p:spPr bwMode="auto">
          <a:xfrm>
            <a:off x="3138487" y="3657600"/>
            <a:ext cx="2728913" cy="685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r>
              <a:rPr lang="en-GB" dirty="0" smtClean="0">
                <a:latin typeface="Calibri" charset="0"/>
              </a:rPr>
              <a:t>Resistive </a:t>
            </a:r>
            <a:r>
              <a:rPr lang="en-GB" dirty="0" err="1" smtClean="0">
                <a:latin typeface="Calibri" charset="0"/>
              </a:rPr>
              <a:t>kapton</a:t>
            </a:r>
            <a:r>
              <a:rPr lang="en-GB" dirty="0" smtClean="0">
                <a:latin typeface="Calibri" charset="0"/>
              </a:rPr>
              <a:t>  </a:t>
            </a:r>
            <a:r>
              <a:rPr lang="en-GB" dirty="0">
                <a:latin typeface="Calibri" charset="0"/>
              </a:rPr>
              <a:t>(2 MΩ</a:t>
            </a:r>
            <a:r>
              <a:rPr lang="en-GB" dirty="0" smtClean="0">
                <a:latin typeface="Calibri" charset="0"/>
              </a:rPr>
              <a:t>/</a:t>
            </a:r>
            <a:r>
              <a:rPr lang="fr-FR" dirty="0" smtClean="0">
                <a:latin typeface="Calibri" charset="0"/>
              </a:rPr>
              <a:t>☐</a:t>
            </a:r>
            <a:r>
              <a:rPr lang="en-GB" dirty="0" smtClean="0">
                <a:latin typeface="Calibri" charset="0"/>
              </a:rPr>
              <a:t>) </a:t>
            </a:r>
          </a:p>
          <a:p>
            <a:r>
              <a:rPr lang="en-GB" dirty="0" smtClean="0">
                <a:latin typeface="Calibri" charset="0"/>
              </a:rPr>
              <a:t>Resistive paste </a:t>
            </a:r>
            <a:r>
              <a:rPr lang="en-GB" dirty="0">
                <a:latin typeface="Calibri" charset="0"/>
              </a:rPr>
              <a:t>(250 MΩ</a:t>
            </a:r>
            <a:r>
              <a:rPr lang="en-GB" dirty="0" smtClean="0">
                <a:latin typeface="Calibri" charset="0"/>
              </a:rPr>
              <a:t>/</a:t>
            </a:r>
            <a:r>
              <a:rPr lang="fr-FR" dirty="0" smtClean="0">
                <a:latin typeface="Calibri" charset="0"/>
              </a:rPr>
              <a:t> ☐</a:t>
            </a:r>
            <a:r>
              <a:rPr lang="en-GB" dirty="0" smtClean="0">
                <a:latin typeface="Calibri" charset="0"/>
              </a:rPr>
              <a:t>)</a:t>
            </a:r>
            <a:endParaRPr lang="en-GB" dirty="0">
              <a:latin typeface="Calibri" charset="0"/>
            </a:endParaRPr>
          </a:p>
        </p:txBody>
      </p:sp>
      <p:sp>
        <p:nvSpPr>
          <p:cNvPr id="37" name="Rectangle à coins arrondis 36"/>
          <p:cNvSpPr>
            <a:spLocks noChangeArrowheads="1"/>
          </p:cNvSpPr>
          <p:nvPr/>
        </p:nvSpPr>
        <p:spPr bwMode="auto">
          <a:xfrm>
            <a:off x="7631015" y="6200792"/>
            <a:ext cx="1627981" cy="47147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fr-FR" dirty="0" err="1" smtClean="0">
                <a:latin typeface="Calibri" charset="0"/>
              </a:rPr>
              <a:t>Resistive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strips</a:t>
            </a:r>
            <a:r>
              <a:rPr lang="fr-FR" dirty="0" smtClean="0">
                <a:latin typeface="Calibri" charset="0"/>
              </a:rPr>
              <a:t>  </a:t>
            </a:r>
            <a:r>
              <a:rPr lang="en-GB" dirty="0" smtClean="0">
                <a:latin typeface="Calibri" charset="0"/>
              </a:rPr>
              <a:t>(400 </a:t>
            </a:r>
            <a:r>
              <a:rPr lang="en-GB" dirty="0" err="1">
                <a:latin typeface="Calibri" charset="0"/>
              </a:rPr>
              <a:t>kΩ</a:t>
            </a:r>
            <a:r>
              <a:rPr lang="en-GB" dirty="0" smtClean="0">
                <a:latin typeface="Calibri" charset="0"/>
              </a:rPr>
              <a:t>/</a:t>
            </a:r>
            <a:r>
              <a:rPr lang="fr-FR" dirty="0" smtClean="0">
                <a:latin typeface="Calibri" charset="0"/>
              </a:rPr>
              <a:t> ☐</a:t>
            </a:r>
            <a:r>
              <a:rPr lang="en-GB" dirty="0" smtClean="0">
                <a:latin typeface="Calibri" charset="0"/>
              </a:rPr>
              <a:t>)</a:t>
            </a:r>
            <a:endParaRPr lang="en-GB" dirty="0">
              <a:latin typeface="Calibri" charset="0"/>
            </a:endParaRPr>
          </a:p>
        </p:txBody>
      </p:sp>
      <p:sp>
        <p:nvSpPr>
          <p:cNvPr id="38" name="Rectangle à coins arrondis 37"/>
          <p:cNvSpPr>
            <a:spLocks noChangeArrowheads="1"/>
          </p:cNvSpPr>
          <p:nvPr/>
        </p:nvSpPr>
        <p:spPr bwMode="auto">
          <a:xfrm>
            <a:off x="3429000" y="4800600"/>
            <a:ext cx="1994694" cy="5334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n-GB" dirty="0" smtClean="0">
                <a:latin typeface="Calibri" charset="0"/>
              </a:rPr>
              <a:t>Resistive Pads  </a:t>
            </a:r>
          </a:p>
          <a:p>
            <a:r>
              <a:rPr lang="en-GB" dirty="0" smtClean="0">
                <a:latin typeface="Calibri" charset="0"/>
              </a:rPr>
              <a:t>(a few tens of </a:t>
            </a:r>
            <a:r>
              <a:rPr lang="en-GB" dirty="0" err="1" smtClean="0">
                <a:latin typeface="Calibri" charset="0"/>
              </a:rPr>
              <a:t>kΩ</a:t>
            </a:r>
            <a:r>
              <a:rPr lang="en-GB" dirty="0" smtClean="0">
                <a:latin typeface="Calibri" charset="0"/>
              </a:rPr>
              <a:t>/</a:t>
            </a:r>
            <a:r>
              <a:rPr lang="fr-FR" dirty="0" smtClean="0">
                <a:latin typeface="Calibri" charset="0"/>
              </a:rPr>
              <a:t>☐</a:t>
            </a:r>
            <a:r>
              <a:rPr lang="en-GB" dirty="0" smtClean="0">
                <a:latin typeface="Calibri" charset="0"/>
              </a:rPr>
              <a:t>)</a:t>
            </a:r>
            <a:endParaRPr lang="en-GB" dirty="0">
              <a:latin typeface="Calibri" charset="0"/>
            </a:endParaRPr>
          </a:p>
        </p:txBody>
      </p:sp>
      <p:pic>
        <p:nvPicPr>
          <p:cNvPr id="39" name="Image 54" descr="IMG_06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3513138"/>
            <a:ext cx="19192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Flèche vers la droite 56"/>
          <p:cNvSpPr>
            <a:spLocks noChangeArrowheads="1"/>
          </p:cNvSpPr>
          <p:nvPr/>
        </p:nvSpPr>
        <p:spPr bwMode="auto">
          <a:xfrm>
            <a:off x="5791200" y="4073246"/>
            <a:ext cx="762000" cy="2381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GB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" name="Image 53" descr="resit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9138" y="4349750"/>
            <a:ext cx="19224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Image 5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5418137"/>
            <a:ext cx="19256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Flèche vers la droite 57"/>
          <p:cNvSpPr>
            <a:spLocks noChangeArrowheads="1"/>
          </p:cNvSpPr>
          <p:nvPr/>
        </p:nvSpPr>
        <p:spPr bwMode="auto">
          <a:xfrm>
            <a:off x="5410200" y="5029200"/>
            <a:ext cx="1830385" cy="238125"/>
          </a:xfrm>
          <a:prstGeom prst="rightArrow">
            <a:avLst>
              <a:gd name="adj1" fmla="val 50000"/>
              <a:gd name="adj2" fmla="val 49995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GB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44" name="Flèche vers la droite 58"/>
          <p:cNvSpPr>
            <a:spLocks noChangeArrowheads="1"/>
          </p:cNvSpPr>
          <p:nvPr/>
        </p:nvSpPr>
        <p:spPr bwMode="auto">
          <a:xfrm flipH="1">
            <a:off x="7069137" y="6397935"/>
            <a:ext cx="781033" cy="238125"/>
          </a:xfrm>
          <a:prstGeom prst="rightArrow">
            <a:avLst>
              <a:gd name="adj1" fmla="val 50000"/>
              <a:gd name="adj2" fmla="val 49992"/>
            </a:avLst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GB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dirty="0" smtClean="0"/>
              <a:t>Micromegas with resistive strips</a:t>
            </a:r>
            <a:endParaRPr lang="en-US" dirty="0"/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0" y="3733800"/>
            <a:ext cx="3270238" cy="29384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defRPr/>
            </a:pPr>
            <a:r>
              <a:rPr lang="en-US" sz="1800" dirty="0">
                <a:solidFill>
                  <a:srgbClr val="003399"/>
                </a:solidFill>
                <a:latin typeface="+mn-lt"/>
                <a:ea typeface="+mn-ea"/>
                <a:cs typeface="Arial"/>
              </a:rPr>
              <a:t>Characteristics: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3399"/>
                </a:solidFill>
                <a:latin typeface="+mn-lt"/>
                <a:ea typeface="+mn-ea"/>
                <a:cs typeface="Arial"/>
              </a:rPr>
              <a:t>Resistive strips connected to the ground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3399"/>
                </a:solidFill>
                <a:latin typeface="+mn-lt"/>
                <a:ea typeface="+mn-ea"/>
                <a:cs typeface="Arial"/>
              </a:rPr>
              <a:t>Thin insulating layer between of the resistive and readout strips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i="1" dirty="0">
                <a:solidFill>
                  <a:srgbClr val="003399"/>
                </a:solidFill>
                <a:latin typeface="+mn-lt"/>
                <a:ea typeface="+mn-ea"/>
                <a:cs typeface="Arial"/>
              </a:rPr>
              <a:t>AC coupling of signals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C00000"/>
                </a:solidFill>
                <a:latin typeface="+mn-lt"/>
                <a:ea typeface="+mn-ea"/>
                <a:cs typeface="Arial"/>
              </a:rPr>
              <a:t>Sparks are neutralized through the resistive strips to the ground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01987" y="5504360"/>
            <a:ext cx="1903413" cy="972640"/>
            <a:chOff x="2819776" y="4910368"/>
            <a:chExt cx="1903413" cy="972640"/>
          </a:xfrm>
        </p:grpSpPr>
        <p:grpSp>
          <p:nvGrpSpPr>
            <p:cNvPr id="47" name="Group 13"/>
            <p:cNvGrpSpPr>
              <a:grpSpLocks noChangeAspect="1"/>
            </p:cNvGrpSpPr>
            <p:nvPr/>
          </p:nvGrpSpPr>
          <p:grpSpPr bwMode="auto">
            <a:xfrm>
              <a:off x="2819776" y="5226843"/>
              <a:ext cx="1903413" cy="656165"/>
              <a:chOff x="2644" y="789"/>
              <a:chExt cx="2534" cy="875"/>
            </a:xfrm>
          </p:grpSpPr>
          <p:sp>
            <p:nvSpPr>
              <p:cNvPr id="48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2985" y="1049"/>
                <a:ext cx="2167" cy="10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9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2985" y="1156"/>
                <a:ext cx="2167" cy="10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" name="Rectangle 16" descr="Diagonales larges vers le haut"/>
              <p:cNvSpPr>
                <a:spLocks noChangeAspect="1" noChangeArrowheads="1"/>
              </p:cNvSpPr>
              <p:nvPr/>
            </p:nvSpPr>
            <p:spPr bwMode="auto">
              <a:xfrm>
                <a:off x="2968" y="1350"/>
                <a:ext cx="2210" cy="314"/>
              </a:xfrm>
              <a:prstGeom prst="rect">
                <a:avLst/>
              </a:prstGeom>
              <a:pattFill prst="wdUpDiag">
                <a:fgClr>
                  <a:srgbClr val="333333"/>
                </a:fgClr>
                <a:bgClr>
                  <a:srgbClr val="DDDDDD"/>
                </a:bgClr>
              </a:pattFill>
              <a:ln w="12700" algn="ctr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1" name="Group 17"/>
              <p:cNvGrpSpPr>
                <a:grpSpLocks noChangeAspect="1"/>
              </p:cNvGrpSpPr>
              <p:nvPr/>
            </p:nvGrpSpPr>
            <p:grpSpPr bwMode="auto">
              <a:xfrm>
                <a:off x="2644" y="1098"/>
                <a:ext cx="337" cy="309"/>
                <a:chOff x="2644" y="1098"/>
                <a:chExt cx="337" cy="309"/>
              </a:xfrm>
            </p:grpSpPr>
            <p:sp>
              <p:nvSpPr>
                <p:cNvPr id="68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2754" y="1098"/>
                  <a:ext cx="227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69" name="Line 1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59" y="1101"/>
                  <a:ext cx="1" cy="3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0" name="Line 20"/>
                <p:cNvSpPr>
                  <a:spLocks noChangeAspect="1" noChangeShapeType="1"/>
                </p:cNvSpPr>
                <p:nvPr/>
              </p:nvSpPr>
              <p:spPr bwMode="auto">
                <a:xfrm>
                  <a:off x="2644" y="1246"/>
                  <a:ext cx="21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1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677" y="1295"/>
                  <a:ext cx="16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2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2703" y="1344"/>
                  <a:ext cx="10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23"/>
              <p:cNvGrpSpPr>
                <a:grpSpLocks noChangeAspect="1"/>
              </p:cNvGrpSpPr>
              <p:nvPr/>
            </p:nvGrpSpPr>
            <p:grpSpPr bwMode="auto">
              <a:xfrm>
                <a:off x="3026" y="1261"/>
                <a:ext cx="2114" cy="87"/>
                <a:chOff x="1133" y="3035"/>
                <a:chExt cx="2211" cy="91"/>
              </a:xfrm>
            </p:grpSpPr>
            <p:sp>
              <p:nvSpPr>
                <p:cNvPr id="62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3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3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1704" y="3035"/>
                  <a:ext cx="272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4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5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2040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6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493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7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947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53" name="Group 30"/>
              <p:cNvGrpSpPr>
                <a:grpSpLocks noChangeAspect="1"/>
              </p:cNvGrpSpPr>
              <p:nvPr/>
            </p:nvGrpSpPr>
            <p:grpSpPr bwMode="auto">
              <a:xfrm>
                <a:off x="2965" y="789"/>
                <a:ext cx="2189" cy="22"/>
                <a:chOff x="885" y="1965"/>
                <a:chExt cx="2290" cy="23"/>
              </a:xfrm>
            </p:grpSpPr>
            <p:sp>
              <p:nvSpPr>
                <p:cNvPr id="54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885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5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6" name="Rectangl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5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2359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8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653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9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8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0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769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1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064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73" name="Group 39"/>
            <p:cNvGrpSpPr>
              <a:grpSpLocks noChangeAspect="1"/>
            </p:cNvGrpSpPr>
            <p:nvPr/>
          </p:nvGrpSpPr>
          <p:grpSpPr bwMode="auto">
            <a:xfrm>
              <a:off x="3484527" y="4910368"/>
              <a:ext cx="552747" cy="670429"/>
              <a:chOff x="4236" y="440"/>
              <a:chExt cx="729" cy="885"/>
            </a:xfrm>
          </p:grpSpPr>
          <p:sp>
            <p:nvSpPr>
              <p:cNvPr id="74" name="Line 40"/>
              <p:cNvSpPr>
                <a:spLocks noChangeAspect="1" noChangeShapeType="1"/>
              </p:cNvSpPr>
              <p:nvPr/>
            </p:nvSpPr>
            <p:spPr bwMode="auto">
              <a:xfrm>
                <a:off x="4600" y="440"/>
                <a:ext cx="1" cy="453"/>
              </a:xfrm>
              <a:prstGeom prst="line">
                <a:avLst/>
              </a:prstGeom>
              <a:noFill/>
              <a:ln w="38100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75" name="AutoShape 41"/>
              <p:cNvSpPr>
                <a:spLocks noChangeAspect="1" noChangeArrowheads="1"/>
              </p:cNvSpPr>
              <p:nvPr/>
            </p:nvSpPr>
            <p:spPr bwMode="auto">
              <a:xfrm>
                <a:off x="4546" y="896"/>
                <a:ext cx="108" cy="21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6" name="AutoShape 42"/>
              <p:cNvSpPr>
                <a:spLocks noChangeAspect="1"/>
              </p:cNvSpPr>
              <p:nvPr/>
            </p:nvSpPr>
            <p:spPr bwMode="auto">
              <a:xfrm rot="5400000">
                <a:off x="4568" y="932"/>
                <a:ext cx="61" cy="726"/>
              </a:xfrm>
              <a:prstGeom prst="leftBracket">
                <a:avLst>
                  <a:gd name="adj" fmla="val 284978"/>
                </a:avLst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7" name="AutoShape 43"/>
              <p:cNvSpPr>
                <a:spLocks noChangeAspect="1"/>
              </p:cNvSpPr>
              <p:nvPr/>
            </p:nvSpPr>
            <p:spPr bwMode="auto">
              <a:xfrm rot="-5400000">
                <a:off x="4556" y="795"/>
                <a:ext cx="92" cy="726"/>
              </a:xfrm>
              <a:prstGeom prst="leftBracket">
                <a:avLst>
                  <a:gd name="adj" fmla="val 188953"/>
                </a:avLst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218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563562"/>
          </a:xfrm>
        </p:spPr>
        <p:txBody>
          <a:bodyPr/>
          <a:lstStyle/>
          <a:p>
            <a:pPr algn="ctr"/>
            <a:r>
              <a:rPr lang="en-US" dirty="0" smtClean="0"/>
              <a:t>General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145596"/>
              </p:ext>
            </p:extLst>
          </p:nvPr>
        </p:nvGraphicFramePr>
        <p:xfrm>
          <a:off x="0" y="377825"/>
          <a:ext cx="9144000" cy="640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Worksheet" r:id="rId3" imgW="9991649" imgH="7210349" progId="Excel.Sheet.8">
                  <p:embed/>
                </p:oleObj>
              </mc:Choice>
              <mc:Fallback>
                <p:oleObj name="Worksheet" r:id="rId3" imgW="9991649" imgH="72103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7825"/>
                        <a:ext cx="9144000" cy="640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Gain curves for argon mixtures</a:t>
            </a:r>
          </a:p>
        </p:txBody>
      </p:sp>
      <p:sp>
        <p:nvSpPr>
          <p:cNvPr id="547844" name="Text Box 4"/>
          <p:cNvSpPr txBox="1">
            <a:spLocks noChangeArrowheads="1"/>
          </p:cNvSpPr>
          <p:nvPr/>
        </p:nvSpPr>
        <p:spPr bwMode="auto">
          <a:xfrm>
            <a:off x="771525" y="1989137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fr-FR" sz="2000" b="1">
                <a:solidFill>
                  <a:srgbClr val="FF0000"/>
                </a:solidFill>
                <a:latin typeface="Arial" pitchFamily="34" charset="0"/>
              </a:rPr>
              <a:t>iC</a:t>
            </a:r>
            <a:r>
              <a:rPr lang="fr-FR" sz="2000" b="1" baseline="-25000">
                <a:solidFill>
                  <a:srgbClr val="FF0000"/>
                </a:solidFill>
                <a:latin typeface="Arial" pitchFamily="34" charset="0"/>
              </a:rPr>
              <a:t>4</a:t>
            </a:r>
            <a:r>
              <a:rPr lang="fr-FR" sz="2000" b="1">
                <a:solidFill>
                  <a:srgbClr val="FF0000"/>
                </a:solidFill>
                <a:latin typeface="Arial" pitchFamily="34" charset="0"/>
              </a:rPr>
              <a:t>H</a:t>
            </a:r>
            <a:r>
              <a:rPr lang="fr-FR" sz="2000" b="1" baseline="-25000">
                <a:solidFill>
                  <a:srgbClr val="FF0000"/>
                </a:solidFill>
                <a:latin typeface="Arial" pitchFamily="34" charset="0"/>
              </a:rPr>
              <a:t>10</a:t>
            </a: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5127625" y="4986337"/>
            <a:ext cx="190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 b="1">
                <a:solidFill>
                  <a:schemeClr val="accent1"/>
                </a:solidFill>
                <a:latin typeface="Arial" pitchFamily="34" charset="0"/>
              </a:rPr>
              <a:t>CO</a:t>
            </a:r>
            <a:r>
              <a:rPr lang="fr-FR" sz="2000" b="1" baseline="-25000">
                <a:solidFill>
                  <a:schemeClr val="accent1"/>
                </a:solidFill>
                <a:latin typeface="Arial" pitchFamily="34" charset="0"/>
              </a:rPr>
              <a:t>2</a:t>
            </a:r>
            <a:r>
              <a:rPr lang="fr-FR" sz="2000" b="1">
                <a:solidFill>
                  <a:schemeClr val="accent1"/>
                </a:solidFill>
                <a:latin typeface="Arial" pitchFamily="34" charset="0"/>
              </a:rPr>
              <a:t>, CH</a:t>
            </a:r>
            <a:r>
              <a:rPr lang="fr-FR" sz="2000" b="1" baseline="-25000">
                <a:solidFill>
                  <a:schemeClr val="accent1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1546225" y="5227637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fr-FR" sz="2000" b="1">
                <a:solidFill>
                  <a:srgbClr val="FF9900"/>
                </a:solidFill>
                <a:latin typeface="Arial" pitchFamily="34" charset="0"/>
              </a:rPr>
              <a:t>C</a:t>
            </a:r>
            <a:r>
              <a:rPr lang="fr-FR" sz="2000" b="1" baseline="-25000">
                <a:solidFill>
                  <a:srgbClr val="FF9900"/>
                </a:solidFill>
                <a:latin typeface="Arial" pitchFamily="34" charset="0"/>
              </a:rPr>
              <a:t>2</a:t>
            </a:r>
            <a:r>
              <a:rPr lang="fr-FR" sz="2000" b="1">
                <a:solidFill>
                  <a:srgbClr val="FF9900"/>
                </a:solidFill>
                <a:latin typeface="Arial" pitchFamily="34" charset="0"/>
              </a:rPr>
              <a:t>H</a:t>
            </a:r>
            <a:r>
              <a:rPr lang="fr-FR" sz="2000" b="1" baseline="-25000">
                <a:solidFill>
                  <a:srgbClr val="FF9900"/>
                </a:solidFill>
                <a:latin typeface="Arial" pitchFamily="34" charset="0"/>
              </a:rPr>
              <a:t>6</a:t>
            </a:r>
          </a:p>
        </p:txBody>
      </p:sp>
      <p:sp>
        <p:nvSpPr>
          <p:cNvPr id="547847" name="Oval 7"/>
          <p:cNvSpPr>
            <a:spLocks noChangeArrowheads="1"/>
          </p:cNvSpPr>
          <p:nvPr/>
        </p:nvSpPr>
        <p:spPr bwMode="auto">
          <a:xfrm rot="3116098">
            <a:off x="1712119" y="299243"/>
            <a:ext cx="1912938" cy="47656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7848" name="Oval 8"/>
          <p:cNvSpPr>
            <a:spLocks noChangeArrowheads="1"/>
          </p:cNvSpPr>
          <p:nvPr/>
        </p:nvSpPr>
        <p:spPr bwMode="auto">
          <a:xfrm rot="3065121">
            <a:off x="3207544" y="291306"/>
            <a:ext cx="1695450" cy="5884862"/>
          </a:xfrm>
          <a:prstGeom prst="ellips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7849" name="Oval 9"/>
          <p:cNvSpPr>
            <a:spLocks noChangeArrowheads="1"/>
          </p:cNvSpPr>
          <p:nvPr/>
        </p:nvSpPr>
        <p:spPr bwMode="auto">
          <a:xfrm rot="3000980">
            <a:off x="4321175" y="809625"/>
            <a:ext cx="1966913" cy="5773737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660400" y="5789612"/>
            <a:ext cx="3667125" cy="287338"/>
          </a:xfrm>
          <a:prstGeom prst="rect">
            <a:avLst/>
          </a:prstGeom>
          <a:noFill/>
          <a:ln w="12700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>
                <a:solidFill>
                  <a:srgbClr val="000099"/>
                </a:solidFill>
              </a:rPr>
              <a:t>Micromegas Mesh : 50 </a:t>
            </a:r>
            <a:r>
              <a:rPr lang="en-US" sz="1200">
                <a:solidFill>
                  <a:srgbClr val="000099"/>
                </a:solidFill>
                <a:latin typeface="Symbol" pitchFamily="18" charset="2"/>
              </a:rPr>
              <a:t>m</a:t>
            </a:r>
            <a:r>
              <a:rPr lang="en-US" sz="1200">
                <a:solidFill>
                  <a:srgbClr val="000099"/>
                </a:solidFill>
              </a:rPr>
              <a:t>m gap of 10x10 cm² size</a:t>
            </a:r>
          </a:p>
        </p:txBody>
      </p:sp>
    </p:spTree>
    <p:extLst>
      <p:ext uri="{BB962C8B-B14F-4D97-AF65-F5344CB8AC3E}">
        <p14:creationId xmlns:p14="http://schemas.microsoft.com/office/powerpoint/2010/main" val="3674663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"/>
          <p:cNvSpPr txBox="1">
            <a:spLocks noChangeArrowheads="1"/>
          </p:cNvSpPr>
          <p:nvPr/>
        </p:nvSpPr>
        <p:spPr bwMode="auto">
          <a:xfrm>
            <a:off x="1011238" y="1035050"/>
            <a:ext cx="7610475" cy="497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Description</a:t>
            </a:r>
            <a:endParaRPr lang="en-US" sz="2000" u="sng" dirty="0">
              <a:solidFill>
                <a:srgbClr val="000099"/>
              </a:solidFill>
              <a:latin typeface="+mn-lt"/>
            </a:endParaRP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en-US" sz="1800" dirty="0">
                <a:solidFill>
                  <a:schemeClr val="accent2"/>
                </a:solidFill>
                <a:latin typeface="+mn-lt"/>
              </a:rPr>
              <a:t>Technology, meshes</a:t>
            </a: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en-US" sz="1800" dirty="0">
                <a:solidFill>
                  <a:schemeClr val="accent2"/>
                </a:solidFill>
                <a:latin typeface="+mn-lt"/>
              </a:rPr>
              <a:t>Bulk 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Micromegas</a:t>
            </a: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en-US" sz="1800" dirty="0" err="1" smtClean="0">
                <a:solidFill>
                  <a:schemeClr val="accent2"/>
                </a:solidFill>
                <a:latin typeface="+mn-lt"/>
              </a:rPr>
              <a:t>Microbulk</a:t>
            </a:r>
            <a:endParaRPr lang="en-US" sz="1800" dirty="0" smtClean="0">
              <a:solidFill>
                <a:schemeClr val="accent2"/>
              </a:solidFill>
              <a:latin typeface="+mn-lt"/>
            </a:endParaRP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Micromegas on a chip</a:t>
            </a: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Resistive</a:t>
            </a:r>
            <a:endParaRPr lang="en-US" sz="1600" dirty="0" smtClean="0">
              <a:solidFill>
                <a:srgbClr val="000099"/>
              </a:solidFill>
              <a:latin typeface="+mn-lt"/>
            </a:endParaRPr>
          </a:p>
          <a:p>
            <a:pPr algn="l">
              <a:defRPr/>
            </a:pPr>
            <a:r>
              <a:rPr lang="en-US" sz="2000" dirty="0" smtClean="0">
                <a:solidFill>
                  <a:srgbClr val="000099"/>
                </a:solidFill>
                <a:latin typeface="+mn-lt"/>
              </a:rPr>
              <a:t>Performance</a:t>
            </a:r>
            <a:endParaRPr lang="en-US" sz="2000" dirty="0">
              <a:solidFill>
                <a:schemeClr val="accent2"/>
              </a:solidFill>
              <a:latin typeface="+mn-lt"/>
            </a:endParaRP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pt-BR" sz="1800" dirty="0" smtClean="0">
                <a:solidFill>
                  <a:schemeClr val="accent2"/>
                </a:solidFill>
                <a:latin typeface="+mn-lt"/>
              </a:rPr>
              <a:t>Gain, </a:t>
            </a:r>
            <a:r>
              <a:rPr lang="pt-BR" sz="1800" dirty="0">
                <a:solidFill>
                  <a:schemeClr val="accent2"/>
                </a:solidFill>
                <a:latin typeface="+mn-lt"/>
              </a:rPr>
              <a:t>stability and uniformity</a:t>
            </a: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pt-BR" sz="1800" dirty="0" smtClean="0">
                <a:solidFill>
                  <a:schemeClr val="accent2"/>
                </a:solidFill>
                <a:latin typeface="+mn-lt"/>
              </a:rPr>
              <a:t>Resolution</a:t>
            </a:r>
            <a:endParaRPr lang="pt-BR" sz="1800" dirty="0">
              <a:solidFill>
                <a:schemeClr val="accent2"/>
              </a:solidFill>
              <a:latin typeface="+mn-lt"/>
            </a:endParaRPr>
          </a:p>
          <a:p>
            <a:pPr marL="622300" lvl="1" indent="-176213" algn="l">
              <a:spcBef>
                <a:spcPct val="30000"/>
              </a:spcBef>
              <a:buFontTx/>
              <a:buChar char="•"/>
              <a:defRPr/>
            </a:pPr>
            <a:r>
              <a:rPr lang="pt-BR" sz="1800" dirty="0" smtClean="0">
                <a:solidFill>
                  <a:schemeClr val="accent2"/>
                </a:solidFill>
                <a:latin typeface="+mn-lt"/>
              </a:rPr>
              <a:t>Sparks</a:t>
            </a:r>
            <a:endParaRPr lang="en-US" sz="1600" dirty="0">
              <a:solidFill>
                <a:srgbClr val="000099"/>
              </a:solidFill>
              <a:latin typeface="+mn-lt"/>
            </a:endParaRPr>
          </a:p>
          <a:p>
            <a:pPr algn="l">
              <a:defRPr/>
            </a:pPr>
            <a:r>
              <a:rPr lang="en-US" sz="2000" dirty="0">
                <a:solidFill>
                  <a:srgbClr val="000099"/>
                </a:solidFill>
                <a:latin typeface="+mn-lt"/>
              </a:rPr>
              <a:t>Applications and examples </a:t>
            </a:r>
            <a:endParaRPr lang="en-US" sz="2000" dirty="0" smtClean="0">
              <a:solidFill>
                <a:srgbClr val="000099"/>
              </a:solidFill>
              <a:latin typeface="+mn-lt"/>
            </a:endParaRPr>
          </a:p>
          <a:p>
            <a:pPr marL="622300" lvl="1" indent="-176213">
              <a:spcBef>
                <a:spcPct val="30000"/>
              </a:spcBef>
              <a:buFontTx/>
              <a:buChar char="•"/>
              <a:defRPr/>
            </a:pPr>
            <a:r>
              <a:rPr lang="pt-BR" sz="1800" dirty="0" smtClean="0">
                <a:solidFill>
                  <a:schemeClr val="accent2"/>
                </a:solidFill>
              </a:rPr>
              <a:t>Particle Physics</a:t>
            </a:r>
            <a:endParaRPr lang="pt-BR" sz="1800" dirty="0">
              <a:solidFill>
                <a:schemeClr val="accent2"/>
              </a:solidFill>
            </a:endParaRPr>
          </a:p>
          <a:p>
            <a:pPr marL="622300" lvl="1" indent="-176213">
              <a:spcBef>
                <a:spcPct val="30000"/>
              </a:spcBef>
              <a:buFontTx/>
              <a:buChar char="•"/>
              <a:defRPr/>
            </a:pPr>
            <a:r>
              <a:rPr lang="pt-BR" sz="1800" dirty="0" smtClean="0">
                <a:solidFill>
                  <a:schemeClr val="accent2"/>
                </a:solidFill>
              </a:rPr>
              <a:t>Nuclear Physics</a:t>
            </a:r>
            <a:endParaRPr lang="pt-BR" sz="1800" dirty="0">
              <a:solidFill>
                <a:schemeClr val="accent2"/>
              </a:solidFill>
            </a:endParaRPr>
          </a:p>
          <a:p>
            <a:pPr marL="622300" lvl="1" indent="-176213">
              <a:spcBef>
                <a:spcPct val="30000"/>
              </a:spcBef>
              <a:buFontTx/>
              <a:buChar char="•"/>
              <a:defRPr/>
            </a:pPr>
            <a:r>
              <a:rPr lang="pt-BR" sz="1800" dirty="0" smtClean="0">
                <a:solidFill>
                  <a:schemeClr val="accent2"/>
                </a:solidFill>
              </a:rPr>
              <a:t>Applied science</a:t>
            </a:r>
            <a:endParaRPr lang="en-US" sz="2000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sz="3200" i="1" dirty="0" smtClean="0"/>
              <a:t>Outline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33050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stability</a:t>
            </a:r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 t="6290" r="9096"/>
          <a:stretch>
            <a:fillRect/>
          </a:stretch>
        </p:blipFill>
        <p:spPr bwMode="auto">
          <a:xfrm>
            <a:off x="140616" y="1524000"/>
            <a:ext cx="4812384" cy="209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78831" y="1071853"/>
            <a:ext cx="4235113" cy="74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r>
              <a:rPr lang="en-US" sz="2000" kern="0" dirty="0" smtClean="0">
                <a:solidFill>
                  <a:srgbClr val="800000"/>
                </a:solidFill>
                <a:latin typeface="+mn-lt"/>
              </a:rPr>
              <a:t>Conventional Micromegas (2006)</a:t>
            </a:r>
            <a:endParaRPr lang="en-US" sz="2000" kern="0" dirty="0">
              <a:solidFill>
                <a:srgbClr val="800000"/>
              </a:solidFill>
              <a:latin typeface="+mn-lt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307913"/>
              </p:ext>
            </p:extLst>
          </p:nvPr>
        </p:nvGraphicFramePr>
        <p:xfrm>
          <a:off x="4953000" y="3375983"/>
          <a:ext cx="4186654" cy="2491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Acrobat Document" r:id="rId4" imgW="5670000" imgH="3859920" progId="AcroExch.Document.7">
                  <p:embed/>
                </p:oleObj>
              </mc:Choice>
              <mc:Fallback>
                <p:oleObj name="Acrobat Document" r:id="rId4" imgW="5670000" imgH="385992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7108"/>
                      <a:stretch>
                        <a:fillRect/>
                      </a:stretch>
                    </p:blipFill>
                    <p:spPr bwMode="auto">
                      <a:xfrm>
                        <a:off x="4953000" y="3375983"/>
                        <a:ext cx="4186654" cy="2491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7440101" y="3315658"/>
            <a:ext cx="786984" cy="2752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2% </a:t>
            </a:r>
            <a:r>
              <a:rPr lang="en-US" sz="900" dirty="0" err="1" smtClean="0"/>
              <a:t>Isobutane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6701039" y="5058759"/>
            <a:ext cx="1143000" cy="2752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Change </a:t>
            </a:r>
            <a:r>
              <a:rPr lang="en-US" sz="900" dirty="0" err="1" smtClean="0">
                <a:solidFill>
                  <a:schemeClr val="tx1"/>
                </a:solidFill>
              </a:rPr>
              <a:t>Vmesh</a:t>
            </a:r>
            <a:endParaRPr lang="en-US" sz="900" dirty="0" smtClean="0">
              <a:solidFill>
                <a:schemeClr val="tx1"/>
              </a:solidFill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From 320-&gt;324V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 rot="16200000" flipH="1">
            <a:off x="8041168" y="3383324"/>
            <a:ext cx="181959" cy="5971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6396239" y="4976512"/>
            <a:ext cx="341026" cy="9174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62838" y="2895600"/>
            <a:ext cx="2484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800000"/>
                </a:solidFill>
                <a:latin typeface="+mn-lt"/>
              </a:rPr>
              <a:t>Microbulk</a:t>
            </a:r>
            <a:r>
              <a:rPr lang="en-US" sz="2000" dirty="0" smtClean="0">
                <a:solidFill>
                  <a:srgbClr val="800000"/>
                </a:solidFill>
                <a:latin typeface="+mn-lt"/>
              </a:rPr>
              <a:t> (2011)</a:t>
            </a:r>
          </a:p>
        </p:txBody>
      </p:sp>
      <p:pic>
        <p:nvPicPr>
          <p:cNvPr id="18" name="Picture 2640"/>
          <p:cNvPicPr>
            <a:picLocks noChangeAspect="1" noChangeArrowheads="1"/>
          </p:cNvPicPr>
          <p:nvPr/>
        </p:nvPicPr>
        <p:blipFill>
          <a:blip r:embed="rId6" cstate="print"/>
          <a:srcRect l="2138" t="2644" r="30476" b="52734"/>
          <a:stretch>
            <a:fillRect/>
          </a:stretch>
        </p:blipFill>
        <p:spPr bwMode="auto">
          <a:xfrm>
            <a:off x="304800" y="4534860"/>
            <a:ext cx="4830828" cy="209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477957" y="4243057"/>
            <a:ext cx="2484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800000"/>
                </a:solidFill>
                <a:latin typeface="+mn-lt"/>
              </a:rPr>
              <a:t>Bulk (2008)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334000" y="1163855"/>
            <a:ext cx="3429000" cy="112214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1800" kern="0" dirty="0" smtClean="0">
                <a:latin typeface="+mn-lt"/>
              </a:rPr>
              <a:t>Micromegas in CAST </a:t>
            </a:r>
            <a:br>
              <a:rPr lang="en-US" sz="1800" kern="0" dirty="0" smtClean="0">
                <a:latin typeface="+mn-lt"/>
              </a:rPr>
            </a:br>
            <a:r>
              <a:rPr lang="en-US" sz="1800" kern="0" dirty="0" smtClean="0">
                <a:latin typeface="+mn-lt"/>
              </a:rPr>
              <a:t>(2003-2011):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+mn-lt"/>
              </a:rPr>
              <a:t>Excellent long term stability!</a:t>
            </a:r>
            <a:r>
              <a:rPr lang="en-US" sz="1800" kern="0" dirty="0" smtClean="0">
                <a:latin typeface="+mn-lt"/>
              </a:rPr>
              <a:t> </a:t>
            </a:r>
            <a:endParaRPr lang="en-US" sz="18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47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</a:t>
            </a:r>
            <a:endParaRPr lang="en-US" dirty="0"/>
          </a:p>
        </p:txBody>
      </p:sp>
      <p:pic>
        <p:nvPicPr>
          <p:cNvPr id="4" name="Picture 5" descr="C:\Documents and Settings\tpapaeva\Desktop\AFSplots\plots M11 +\Total_Energy_Strips_run_111027.e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750" y="4495800"/>
            <a:ext cx="3063240" cy="20583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13531" y="3987225"/>
            <a:ext cx="4459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 err="1" smtClean="0">
                <a:solidFill>
                  <a:srgbClr val="800000"/>
                </a:solidFill>
                <a:latin typeface="+mn-lt"/>
              </a:rPr>
              <a:t>Mic</a:t>
            </a:r>
            <a:r>
              <a:rPr lang="fr-FR" sz="1400" u="sng" dirty="0" err="1" smtClean="0">
                <a:solidFill>
                  <a:srgbClr val="800000"/>
                </a:solidFill>
                <a:latin typeface="+mn-lt"/>
              </a:rPr>
              <a:t>robulk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:</a:t>
            </a: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baseline="30000" dirty="0" smtClean="0">
                <a:solidFill>
                  <a:srgbClr val="800000"/>
                </a:solidFill>
                <a:latin typeface="+mj-lt"/>
              </a:rPr>
              <a:t>55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Fe Calibration with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Ar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– 5%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isobutane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@ 1 bar </a:t>
            </a:r>
            <a:r>
              <a:rPr lang="en-US" sz="1400" b="1" dirty="0" smtClean="0">
                <a:solidFill>
                  <a:srgbClr val="800000"/>
                </a:solidFill>
                <a:latin typeface="+mj-lt"/>
              </a:rPr>
              <a:t>FWHM @ 6 keV = 11.5 %</a:t>
            </a:r>
            <a:endParaRPr lang="en-US" sz="1400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6" name="Picture 8" descr="C:\Documents and Settings\tpapaeva\Desktop\AFSplots\plots M11 +\E1_vs_E2_run_111027_C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4572000"/>
            <a:ext cx="2092410" cy="1911585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" y="1295400"/>
            <a:ext cx="3937001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97825" y="939225"/>
            <a:ext cx="2949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u="sng" dirty="0" err="1">
                <a:solidFill>
                  <a:srgbClr val="800000"/>
                </a:solidFill>
                <a:latin typeface="+mn-lt"/>
              </a:rPr>
              <a:t>Mic</a:t>
            </a:r>
            <a:r>
              <a:rPr lang="fr-FR" sz="1400" u="sng" dirty="0" err="1" smtClean="0">
                <a:solidFill>
                  <a:srgbClr val="800000"/>
                </a:solidFill>
                <a:latin typeface="+mn-lt"/>
              </a:rPr>
              <a:t>robulk</a:t>
            </a:r>
            <a:r>
              <a:rPr lang="fr-FR" sz="1400" u="sng" dirty="0" smtClean="0">
                <a:solidFill>
                  <a:srgbClr val="800000"/>
                </a:solidFill>
                <a:latin typeface="+mn-lt"/>
              </a:rPr>
              <a:t>: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 energy resolution 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optimum for gain ~5x10</a:t>
            </a:r>
            <a:r>
              <a:rPr lang="en-US" sz="1400" baseline="30000" dirty="0" smtClean="0">
                <a:solidFill>
                  <a:srgbClr val="800000"/>
                </a:solidFill>
                <a:latin typeface="+mn-lt"/>
              </a:rPr>
              <a:t>3 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(Argon) </a:t>
            </a:r>
            <a:endParaRPr lang="en-US" sz="1400" dirty="0">
              <a:latin typeface="+mn-lt"/>
            </a:endParaRPr>
          </a:p>
        </p:txBody>
      </p:sp>
      <p:pic>
        <p:nvPicPr>
          <p:cNvPr id="9" name="Picture 2" descr="D:\PROGS\root\macros\MCA\BulkAachen\Fit_resul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06525"/>
            <a:ext cx="4060825" cy="247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06214" y="1066800"/>
            <a:ext cx="3985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srgbClr val="800000"/>
                </a:solidFill>
                <a:latin typeface="+mn-lt"/>
              </a:rPr>
              <a:t>Bulk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:</a:t>
            </a: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baseline="30000" dirty="0" smtClean="0">
                <a:solidFill>
                  <a:srgbClr val="800000"/>
                </a:solidFill>
                <a:latin typeface="+mj-lt"/>
              </a:rPr>
              <a:t>55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Fe Calibration with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Ar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– 5%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isobutane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@ 1 bar </a:t>
            </a:r>
            <a:r>
              <a:rPr lang="en-US" sz="1400" b="1" dirty="0" smtClean="0">
                <a:solidFill>
                  <a:srgbClr val="800000"/>
                </a:solidFill>
                <a:latin typeface="+mj-lt"/>
              </a:rPr>
              <a:t>FWHM @ 6 keV = 17.6 %</a:t>
            </a:r>
            <a:endParaRPr lang="en-US" sz="1400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8" y="4314825"/>
            <a:ext cx="3414712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50225" y="3972580"/>
            <a:ext cx="2949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u="sng" dirty="0" err="1" smtClean="0">
                <a:solidFill>
                  <a:srgbClr val="800000"/>
                </a:solidFill>
                <a:latin typeface="+mn-lt"/>
              </a:rPr>
              <a:t>Mic</a:t>
            </a:r>
            <a:r>
              <a:rPr lang="fr-FR" sz="1400" u="sng" dirty="0" err="1" smtClean="0">
                <a:solidFill>
                  <a:srgbClr val="800000"/>
                </a:solidFill>
                <a:latin typeface="+mn-lt"/>
              </a:rPr>
              <a:t>robulk</a:t>
            </a:r>
            <a:r>
              <a:rPr lang="fr-FR" sz="1400" u="sng" dirty="0" smtClean="0">
                <a:solidFill>
                  <a:srgbClr val="800000"/>
                </a:solidFill>
                <a:latin typeface="+mn-lt"/>
              </a:rPr>
              <a:t>: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 electron transmission</a:t>
            </a:r>
          </a:p>
          <a:p>
            <a:pPr algn="ctr"/>
            <a:r>
              <a:rPr lang="en-US" sz="1400" dirty="0">
                <a:solidFill>
                  <a:srgbClr val="800000"/>
                </a:solidFill>
                <a:latin typeface="+mn-lt"/>
              </a:rPr>
              <a:t>f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or Argon mixtures  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027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resolution</a:t>
            </a:r>
            <a:endParaRPr lang="en-US" dirty="0"/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6882" y="1450974"/>
            <a:ext cx="2462213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6324600" y="953869"/>
            <a:ext cx="2057400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Comic Sans MS" pitchFamily="66" charset="0"/>
              </a:rPr>
              <a:t>Conventional Micromegas </a:t>
            </a:r>
            <a:r>
              <a:rPr lang="en-US" sz="1200" dirty="0">
                <a:latin typeface="Comic Sans MS" pitchFamily="66" charset="0"/>
              </a:rPr>
              <a:t>c</a:t>
            </a:r>
            <a:r>
              <a:rPr lang="en-US" sz="1200" dirty="0" smtClean="0">
                <a:latin typeface="Comic Sans MS" pitchFamily="66" charset="0"/>
              </a:rPr>
              <a:t>alibration </a:t>
            </a:r>
            <a:r>
              <a:rPr lang="en-US" sz="1200" dirty="0">
                <a:latin typeface="Comic Sans MS" pitchFamily="66" charset="0"/>
              </a:rPr>
              <a:t>@ </a:t>
            </a:r>
            <a:r>
              <a:rPr lang="en-US" sz="1200" dirty="0" err="1">
                <a:latin typeface="Comic Sans MS" pitchFamily="66" charset="0"/>
              </a:rPr>
              <a:t>Panter</a:t>
            </a:r>
            <a:r>
              <a:rPr lang="en-US" sz="1200" dirty="0">
                <a:latin typeface="Comic Sans MS" pitchFamily="66" charset="0"/>
              </a:rPr>
              <a:t> with X-Ray telescope</a:t>
            </a:r>
          </a:p>
        </p:txBody>
      </p:sp>
      <p:pic>
        <p:nvPicPr>
          <p:cNvPr id="7" name="Picture 3" descr="C:\Documents and Settings\tpapaeva\Desktop\AFSplots\plots M11 +\X_Y_plot_run_130006_Contur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9179" y="4419600"/>
            <a:ext cx="2339934" cy="213771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77000" y="3886200"/>
            <a:ext cx="2332113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baseline="30000" dirty="0" err="1" smtClean="0">
                <a:solidFill>
                  <a:srgbClr val="800000"/>
                </a:solidFill>
                <a:latin typeface="+mj-lt"/>
              </a:rPr>
              <a:t>Microbulk</a:t>
            </a:r>
            <a:r>
              <a:rPr lang="en-US" sz="2000" b="1" baseline="30000" dirty="0" smtClean="0">
                <a:solidFill>
                  <a:srgbClr val="800000"/>
                </a:solidFill>
                <a:latin typeface="+mj-lt"/>
              </a:rPr>
              <a:t>: Image taken using a collimator with the words “axion cast”</a:t>
            </a:r>
            <a:endParaRPr lang="en-US" sz="2000" b="1" dirty="0" smtClean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21001" r="23100" b="9959"/>
          <a:stretch>
            <a:fillRect/>
          </a:stretch>
        </p:blipFill>
        <p:spPr bwMode="auto">
          <a:xfrm>
            <a:off x="0" y="2133600"/>
            <a:ext cx="3342091" cy="202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417177" y="2104389"/>
            <a:ext cx="2890459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l-GR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l-GR" sz="1400" baseline="-25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μΜ</a:t>
            </a:r>
            <a:r>
              <a:rPr lang="en-US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= (24±7)</a:t>
            </a:r>
            <a:r>
              <a:rPr lang="el-GR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µm .25 mm pitch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" t="20039" r="23100" b="9959"/>
          <a:stretch>
            <a:fillRect/>
          </a:stretch>
        </p:blipFill>
        <p:spPr bwMode="auto">
          <a:xfrm>
            <a:off x="-3418" y="4280710"/>
            <a:ext cx="3432418" cy="208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372014" y="4188023"/>
            <a:ext cx="2980786" cy="307777"/>
          </a:xfrm>
          <a:prstGeom prst="rect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l-GR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l-GR" sz="1400" baseline="-25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μΜ</a:t>
            </a:r>
            <a:r>
              <a:rPr lang="en-US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= (36±5) µm,   .5 mm pitch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1295400"/>
            <a:ext cx="2481607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baseline="30000" dirty="0" smtClean="0">
                <a:solidFill>
                  <a:srgbClr val="800000"/>
                </a:solidFill>
                <a:latin typeface="+mj-lt"/>
              </a:rPr>
              <a:t>Bulk: Spatial resolution measurements for the MAMA project (</a:t>
            </a:r>
            <a:r>
              <a:rPr lang="en-US" sz="2000" b="1" baseline="30000" dirty="0" err="1" smtClean="0">
                <a:solidFill>
                  <a:srgbClr val="800000"/>
                </a:solidFill>
                <a:latin typeface="+mj-lt"/>
              </a:rPr>
              <a:t>sLHC</a:t>
            </a:r>
            <a:r>
              <a:rPr lang="en-US" sz="2000" b="1" baseline="30000" dirty="0" smtClean="0">
                <a:solidFill>
                  <a:srgbClr val="800000"/>
                </a:solidFill>
                <a:latin typeface="+mj-lt"/>
              </a:rPr>
              <a:t>)</a:t>
            </a:r>
            <a:endParaRPr lang="en-US" sz="2000" b="1" dirty="0" smtClean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8" name="Picture 3" descr="resolu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7" r="6342"/>
          <a:stretch>
            <a:fillRect/>
          </a:stretch>
        </p:blipFill>
        <p:spPr bwMode="auto">
          <a:xfrm>
            <a:off x="3705400" y="4191000"/>
            <a:ext cx="2466800" cy="236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21"/>
          <p:cNvGrpSpPr>
            <a:grpSpLocks/>
          </p:cNvGrpSpPr>
          <p:nvPr/>
        </p:nvGrpSpPr>
        <p:grpSpPr bwMode="auto">
          <a:xfrm>
            <a:off x="3738349" y="1801960"/>
            <a:ext cx="2398596" cy="2389040"/>
            <a:chOff x="80" y="1324"/>
            <a:chExt cx="2761" cy="2750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1" t="5359" r="30301" b="3572"/>
            <a:stretch>
              <a:fillRect/>
            </a:stretch>
          </p:blipFill>
          <p:spPr bwMode="auto">
            <a:xfrm>
              <a:off x="80" y="1324"/>
              <a:ext cx="2761" cy="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1050" y="1932"/>
              <a:ext cx="1080" cy="300"/>
            </a:xfrm>
            <a:prstGeom prst="rect">
              <a:avLst/>
            </a:prstGeom>
            <a:solidFill>
              <a:srgbClr val="EAEAEA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>
                <a:spcBef>
                  <a:spcPct val="30000"/>
                </a:spcBef>
                <a:defRPr/>
              </a:pPr>
              <a:r>
                <a:rPr lang="en-US" sz="900" b="1" dirty="0" err="1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Ar</a:t>
              </a:r>
              <a:r>
                <a:rPr lang="en-US" sz="900" b="1" dirty="0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sz="900" b="1" dirty="0" err="1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Iso</a:t>
              </a:r>
              <a:r>
                <a:rPr lang="en-US" sz="900" b="1" dirty="0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 (95:5)</a:t>
              </a:r>
            </a:p>
            <a:p>
              <a:pPr>
                <a:spcBef>
                  <a:spcPct val="30000"/>
                </a:spcBef>
                <a:defRPr/>
              </a:pPr>
              <a:r>
                <a:rPr lang="en-US" sz="900" b="1" dirty="0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B = 5T</a:t>
              </a:r>
            </a:p>
          </p:txBody>
        </p:sp>
      </p:grp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3964633" y="990600"/>
            <a:ext cx="2131367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CA" sz="1200" dirty="0" smtClean="0">
                <a:solidFill>
                  <a:srgbClr val="0000FF"/>
                </a:solidFill>
                <a:sym typeface="Wingdings" pitchFamily="2" charset="2"/>
              </a:rPr>
              <a:t>Resolution in the </a:t>
            </a:r>
            <a:r>
              <a:rPr lang="en-CA" sz="1200" dirty="0" err="1" smtClean="0">
                <a:solidFill>
                  <a:srgbClr val="0000FF"/>
                </a:solidFill>
                <a:sym typeface="Wingdings" pitchFamily="2" charset="2"/>
              </a:rPr>
              <a:t>pressence</a:t>
            </a:r>
            <a:r>
              <a:rPr lang="en-CA" sz="1200" dirty="0" smtClean="0">
                <a:solidFill>
                  <a:srgbClr val="0000FF"/>
                </a:solidFill>
                <a:sym typeface="Wingdings" pitchFamily="2" charset="2"/>
              </a:rPr>
              <a:t> of a magnetic field</a:t>
            </a:r>
          </a:p>
          <a:p>
            <a:pPr eaLnBrk="1" hangingPunct="1"/>
            <a:r>
              <a:rPr lang="en-CA" sz="1200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CA" sz="1200" dirty="0">
                <a:solidFill>
                  <a:srgbClr val="0000FF"/>
                </a:solidFill>
                <a:latin typeface="Symbol" pitchFamily="18" charset="2"/>
              </a:rPr>
              <a:t></a:t>
            </a:r>
            <a:r>
              <a:rPr lang="en-CA" sz="1200" dirty="0">
                <a:solidFill>
                  <a:srgbClr val="0000FF"/>
                </a:solidFill>
              </a:rPr>
              <a:t> ~ 50 µm independent of the drift distance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93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Radiation hardness</a:t>
            </a:r>
          </a:p>
        </p:txBody>
      </p:sp>
      <p:grpSp>
        <p:nvGrpSpPr>
          <p:cNvPr id="2055" name="Group 3"/>
          <p:cNvGrpSpPr>
            <a:grpSpLocks/>
          </p:cNvGrpSpPr>
          <p:nvPr/>
        </p:nvGrpSpPr>
        <p:grpSpPr bwMode="auto">
          <a:xfrm>
            <a:off x="1227138" y="1535112"/>
            <a:ext cx="6597650" cy="4865688"/>
            <a:chOff x="452" y="2"/>
            <a:chExt cx="4512" cy="3409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452" y="2"/>
            <a:ext cx="4512" cy="3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23" name="Feuille de calcul" r:id="rId3" imgW="9512300" imgH="7188200" progId="Excel.Sheet.8">
                    <p:embed/>
                  </p:oleObj>
                </mc:Choice>
                <mc:Fallback>
                  <p:oleObj name="Feuille de calcul" r:id="rId3" imgW="9512300" imgH="718820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" y="2"/>
                          <a:ext cx="4512" cy="34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9" name="Text Box 5"/>
            <p:cNvSpPr txBox="1">
              <a:spLocks noChangeArrowheads="1"/>
            </p:cNvSpPr>
            <p:nvPr/>
          </p:nvSpPr>
          <p:spPr bwMode="auto">
            <a:xfrm>
              <a:off x="3734" y="2567"/>
              <a:ext cx="765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>
                  <a:solidFill>
                    <a:srgbClr val="0000FF"/>
                  </a:solidFill>
                </a:rPr>
                <a:t>10</a:t>
              </a:r>
              <a:r>
                <a:rPr lang="en-US" sz="1400" baseline="30000">
                  <a:solidFill>
                    <a:srgbClr val="0000FF"/>
                  </a:solidFill>
                </a:rPr>
                <a:t>6</a:t>
              </a:r>
              <a:r>
                <a:rPr lang="en-US" sz="1400">
                  <a:solidFill>
                    <a:srgbClr val="0000FF"/>
                  </a:solidFill>
                </a:rPr>
                <a:t>/mm</a:t>
              </a:r>
              <a:r>
                <a:rPr lang="en-US" sz="1400" baseline="30000">
                  <a:solidFill>
                    <a:srgbClr val="0000FF"/>
                  </a:solidFill>
                </a:rPr>
                <a:t>2</a:t>
              </a:r>
              <a:r>
                <a:rPr lang="en-US" sz="1400">
                  <a:solidFill>
                    <a:srgbClr val="0000FF"/>
                  </a:solidFill>
                </a:rPr>
                <a:t>/s</a:t>
              </a:r>
            </a:p>
          </p:txBody>
        </p:sp>
        <p:sp>
          <p:nvSpPr>
            <p:cNvPr id="2060" name="Line 6"/>
            <p:cNvSpPr>
              <a:spLocks noChangeShapeType="1"/>
            </p:cNvSpPr>
            <p:nvPr/>
          </p:nvSpPr>
          <p:spPr bwMode="auto">
            <a:xfrm flipV="1">
              <a:off x="3856" y="1893"/>
              <a:ext cx="0" cy="58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6" name="ZoneTexte 11"/>
          <p:cNvSpPr txBox="1">
            <a:spLocks noChangeArrowheads="1"/>
          </p:cNvSpPr>
          <p:nvPr/>
        </p:nvSpPr>
        <p:spPr bwMode="auto">
          <a:xfrm>
            <a:off x="4511675" y="6319837"/>
            <a:ext cx="4479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dirty="0">
                <a:latin typeface="Arial" pitchFamily="34" charset="0"/>
                <a:cs typeface="Arial" pitchFamily="34" charset="0"/>
              </a:rPr>
              <a:t>G.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Puill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, et al., IEEE Trans.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Nucl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. Sci. NS-46 (6) (1999)1894.</a:t>
            </a:r>
          </a:p>
          <a:p>
            <a:pPr eaLnBrk="1" hangingPunct="1"/>
            <a:endParaRPr lang="fr-FR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Text Box 16"/>
          <p:cNvSpPr txBox="1">
            <a:spLocks noChangeArrowheads="1"/>
          </p:cNvSpPr>
          <p:nvPr/>
        </p:nvSpPr>
        <p:spPr bwMode="auto">
          <a:xfrm>
            <a:off x="268288" y="838200"/>
            <a:ext cx="81676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algn="l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CA" sz="1600" dirty="0">
                <a:solidFill>
                  <a:srgbClr val="000099"/>
                </a:solidFill>
              </a:rPr>
              <a:t>No space charge effect in radiation </a:t>
            </a:r>
            <a:r>
              <a:rPr lang="en-US" sz="1600" dirty="0">
                <a:solidFill>
                  <a:schemeClr val="accent2"/>
                </a:solidFill>
              </a:rPr>
              <a:t>&gt; 30 </a:t>
            </a:r>
            <a:r>
              <a:rPr lang="en-US" sz="1600" dirty="0" err="1">
                <a:solidFill>
                  <a:schemeClr val="accent2"/>
                </a:solidFill>
              </a:rPr>
              <a:t>mC</a:t>
            </a:r>
            <a:r>
              <a:rPr lang="en-US" sz="1600" dirty="0">
                <a:solidFill>
                  <a:schemeClr val="accent2"/>
                </a:solidFill>
              </a:rPr>
              <a:t>/mm² &gt; 25 LHC years</a:t>
            </a:r>
            <a:endParaRPr lang="en-CA" sz="1600" dirty="0">
              <a:solidFill>
                <a:srgbClr val="000099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189287" y="1368425"/>
            <a:ext cx="3363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0000FF"/>
                </a:solidFill>
                <a:latin typeface="+mn-lt"/>
              </a:rPr>
              <a:t>High rate capability with 8 </a:t>
            </a:r>
            <a:r>
              <a:rPr lang="en-US" sz="1400" dirty="0" err="1">
                <a:solidFill>
                  <a:srgbClr val="0000FF"/>
                </a:solidFill>
                <a:latin typeface="+mn-lt"/>
              </a:rPr>
              <a:t>keV</a:t>
            </a:r>
            <a:r>
              <a:rPr lang="en-US" sz="1400" dirty="0">
                <a:solidFill>
                  <a:srgbClr val="0000FF"/>
                </a:solidFill>
                <a:latin typeface="+mn-lt"/>
              </a:rPr>
              <a:t> x-rays</a:t>
            </a:r>
          </a:p>
        </p:txBody>
      </p:sp>
    </p:spTree>
    <p:extLst>
      <p:ext uri="{BB962C8B-B14F-4D97-AF65-F5344CB8AC3E}">
        <p14:creationId xmlns:p14="http://schemas.microsoft.com/office/powerpoint/2010/main" val="345051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Sparking probability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32" y="989016"/>
            <a:ext cx="518163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+mn-lt"/>
              </a:rPr>
              <a:t>Spark probability ~ 5.10</a:t>
            </a:r>
            <a:r>
              <a:rPr lang="en-US" sz="1400" baseline="30000" dirty="0" smtClean="0">
                <a:latin typeface="+mn-lt"/>
              </a:rPr>
              <a:t>-9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(He+10% </a:t>
            </a:r>
            <a:r>
              <a:rPr lang="en-US" sz="1200" dirty="0" err="1" smtClean="0">
                <a:latin typeface="+mn-lt"/>
              </a:rPr>
              <a:t>isobutane</a:t>
            </a:r>
            <a:r>
              <a:rPr lang="en-US" sz="1200" dirty="0" smtClean="0">
                <a:latin typeface="+mn-lt"/>
              </a:rPr>
              <a:t> @ gain ~ 10000)</a:t>
            </a:r>
          </a:p>
          <a:p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Limitations due to sparks: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latin typeface="+mn-lt"/>
              </a:rPr>
              <a:t>Dead time (up to 1 </a:t>
            </a:r>
            <a:r>
              <a:rPr lang="en-US" sz="1200" dirty="0" err="1" smtClean="0">
                <a:latin typeface="+mn-lt"/>
              </a:rPr>
              <a:t>ms</a:t>
            </a:r>
            <a:r>
              <a:rPr lang="en-US" sz="1200" dirty="0" smtClean="0">
                <a:latin typeface="+mn-lt"/>
              </a:rPr>
              <a:t> for mesh </a:t>
            </a:r>
            <a:r>
              <a:rPr lang="en-US" sz="1200" dirty="0" smtClean="0"/>
              <a:t>recharging </a:t>
            </a:r>
            <a:r>
              <a:rPr lang="en-US" sz="1200" dirty="0" smtClean="0">
                <a:latin typeface="+mn-lt"/>
              </a:rPr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latin typeface="+mn-lt"/>
              </a:rPr>
              <a:t>Electronics destruction</a:t>
            </a:r>
            <a:r>
              <a:rPr lang="en-US" sz="1200" dirty="0" smtClean="0">
                <a:latin typeface="+mn-lt"/>
                <a:sym typeface="Wingdings" pitchFamily="2" charset="2"/>
              </a:rPr>
              <a:t> protection by diodes and decoupling capacitances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latin typeface="+mn-lt"/>
                <a:sym typeface="Wingdings" pitchFamily="2" charset="2"/>
              </a:rPr>
              <a:t>Detector damages </a:t>
            </a:r>
            <a:r>
              <a:rPr lang="en-US" sz="1200" b="1" dirty="0" smtClean="0">
                <a:solidFill>
                  <a:srgbClr val="C00000"/>
                </a:solidFill>
                <a:latin typeface="+mn-lt"/>
                <a:sym typeface="Wingdings" pitchFamily="2" charset="2"/>
              </a:rPr>
              <a:t>Sparks not destructive!</a:t>
            </a: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r>
              <a:rPr lang="en-US" sz="1100" dirty="0" err="1" smtClean="0">
                <a:cs typeface="Arial" pitchFamily="34" charset="0"/>
              </a:rPr>
              <a:t>Delbart</a:t>
            </a:r>
            <a:r>
              <a:rPr lang="en-US" sz="1100" dirty="0" smtClean="0">
                <a:cs typeface="Arial" pitchFamily="34" charset="0"/>
              </a:rPr>
              <a:t> et al., NIM A478 (2002), 205-209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1" y="789320"/>
            <a:ext cx="3733800" cy="294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Image 36" descr="sparks_rvsn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9815" y="4027494"/>
            <a:ext cx="3584571" cy="231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 l="9198" t="39209" r="191"/>
          <a:stretch>
            <a:fillRect/>
          </a:stretch>
        </p:blipFill>
        <p:spPr bwMode="auto">
          <a:xfrm>
            <a:off x="117309" y="3101988"/>
            <a:ext cx="2168691" cy="18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 l="8627" t="39276" b="-134"/>
          <a:stretch>
            <a:fillRect/>
          </a:stretch>
        </p:blipFill>
        <p:spPr bwMode="auto">
          <a:xfrm>
            <a:off x="24483" y="5005374"/>
            <a:ext cx="2234465" cy="185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14282" y="2971800"/>
            <a:ext cx="204466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100" dirty="0">
                <a:latin typeface="+mn-lt"/>
              </a:rPr>
              <a:t>SPARK in a </a:t>
            </a:r>
            <a:r>
              <a:rPr lang="fr-FR" sz="1100" dirty="0" smtClean="0">
                <a:latin typeface="+mn-lt"/>
              </a:rPr>
              <a:t> Standard </a:t>
            </a:r>
            <a:r>
              <a:rPr lang="fr-FR" sz="1100" dirty="0">
                <a:latin typeface="+mn-lt"/>
              </a:rPr>
              <a:t> </a:t>
            </a:r>
            <a:r>
              <a:rPr lang="fr-FR" sz="1100" dirty="0" err="1" smtClean="0">
                <a:latin typeface="+mn-lt"/>
              </a:rPr>
              <a:t>Bulk</a:t>
            </a:r>
            <a:r>
              <a:rPr lang="fr-FR" sz="1100" dirty="0" smtClean="0">
                <a:latin typeface="+mn-lt"/>
              </a:rPr>
              <a:t> </a:t>
            </a:r>
            <a:endParaRPr lang="fr-FR" sz="1100" dirty="0">
              <a:latin typeface="+mn-lt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2169" y="4874569"/>
            <a:ext cx="242889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100" dirty="0">
                <a:latin typeface="+mn-lt"/>
              </a:rPr>
              <a:t>SPARK in a </a:t>
            </a:r>
            <a:r>
              <a:rPr lang="fr-FR" sz="1100" dirty="0" smtClean="0">
                <a:latin typeface="+mn-lt"/>
              </a:rPr>
              <a:t> </a:t>
            </a:r>
            <a:r>
              <a:rPr lang="fr-FR" sz="1100" dirty="0" err="1" smtClean="0">
                <a:latin typeface="+mn-lt"/>
              </a:rPr>
              <a:t>resistive</a:t>
            </a:r>
            <a:r>
              <a:rPr lang="fr-FR" sz="1100" dirty="0" smtClean="0">
                <a:latin typeface="+mn-lt"/>
              </a:rPr>
              <a:t> </a:t>
            </a:r>
            <a:r>
              <a:rPr lang="fr-FR" sz="1100" dirty="0">
                <a:latin typeface="+mn-lt"/>
              </a:rPr>
              <a:t> </a:t>
            </a:r>
            <a:r>
              <a:rPr lang="fr-FR" sz="1100" dirty="0" smtClean="0">
                <a:latin typeface="+mn-lt"/>
              </a:rPr>
              <a:t>detector</a:t>
            </a:r>
            <a:endParaRPr lang="fr-FR" sz="1100" dirty="0">
              <a:latin typeface="+mn-lt"/>
            </a:endParaRPr>
          </a:p>
        </p:txBody>
      </p:sp>
      <p:sp>
        <p:nvSpPr>
          <p:cNvPr id="11" name="ZoneTexte 9"/>
          <p:cNvSpPr txBox="1"/>
          <p:nvPr/>
        </p:nvSpPr>
        <p:spPr>
          <a:xfrm>
            <a:off x="2362200" y="4114800"/>
            <a:ext cx="2694052" cy="2431628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3399"/>
                </a:solidFill>
                <a:latin typeface="+mn-lt"/>
              </a:rPr>
              <a:t>Sparks are reduced by the use of resistive anodes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3399"/>
                </a:solidFill>
                <a:latin typeface="+mn-lt"/>
              </a:rPr>
              <a:t>Topology of the sparks is very different:  smaller in amplitude and shorter in time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3399"/>
                </a:solidFill>
                <a:latin typeface="+mn-lt"/>
              </a:rPr>
              <a:t>The effect in dead time in resistive detectors  is probably much smaller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38400" y="2895600"/>
            <a:ext cx="2682145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+mn-lt"/>
              </a:rPr>
              <a:t>Possibilities: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Resistive anode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Segmented mesh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Double 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stage amplification</a:t>
            </a:r>
            <a:endParaRPr lang="en-US" sz="1400" dirty="0">
              <a:solidFill>
                <a:srgbClr val="8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043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563562"/>
          </a:xfrm>
        </p:spPr>
        <p:txBody>
          <a:bodyPr/>
          <a:lstStyle/>
          <a:p>
            <a:pPr algn="ctr"/>
            <a:r>
              <a:rPr lang="en-US" dirty="0" smtClean="0"/>
              <a:t>Applications -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27" descr="KABES-NA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028700"/>
            <a:ext cx="238857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10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78" y="1184564"/>
            <a:ext cx="2489822" cy="270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1032"/>
          <p:cNvSpPr txBox="1">
            <a:spLocks noChangeArrowheads="1"/>
          </p:cNvSpPr>
          <p:nvPr/>
        </p:nvSpPr>
        <p:spPr bwMode="auto">
          <a:xfrm>
            <a:off x="-701920" y="5310188"/>
            <a:ext cx="186013" cy="36997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endParaRPr lang="en-GB" sz="1800" b="1">
              <a:latin typeface="Times"/>
              <a:sym typeface="Symbol" pitchFamily="18" charset="2"/>
            </a:endParaRPr>
          </a:p>
        </p:txBody>
      </p:sp>
      <p:sp>
        <p:nvSpPr>
          <p:cNvPr id="22" name="Text Box 1035"/>
          <p:cNvSpPr txBox="1">
            <a:spLocks noChangeArrowheads="1"/>
          </p:cNvSpPr>
          <p:nvPr/>
        </p:nvSpPr>
        <p:spPr bwMode="auto">
          <a:xfrm>
            <a:off x="1655198" y="4622801"/>
            <a:ext cx="186013" cy="3699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" charset="2"/>
              <a:buNone/>
              <a:defRPr/>
            </a:pPr>
            <a:endParaRPr lang="en-GB" sz="18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ea typeface="ＭＳ Ｐゴシック" charset="-128"/>
            </a:endParaRPr>
          </a:p>
        </p:txBody>
      </p:sp>
      <p:pic>
        <p:nvPicPr>
          <p:cNvPr id="21509" name="Picture 1036" descr="mumeg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082" y="1038127"/>
            <a:ext cx="2895600" cy="19446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1037"/>
          <p:cNvSpPr txBox="1">
            <a:spLocks noChangeArrowheads="1"/>
          </p:cNvSpPr>
          <p:nvPr/>
        </p:nvSpPr>
        <p:spPr bwMode="auto">
          <a:xfrm>
            <a:off x="1762170" y="6324600"/>
            <a:ext cx="186013" cy="3391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2"/>
              <a:buNone/>
              <a:defRPr/>
            </a:pPr>
            <a:endParaRPr lang="en-GB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ea typeface="ＭＳ Ｐゴシック" charset="-128"/>
            </a:endParaRPr>
          </a:p>
        </p:txBody>
      </p:sp>
      <p:pic>
        <p:nvPicPr>
          <p:cNvPr id="21511" name="Picture 1038" descr="demi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97375"/>
            <a:ext cx="3429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1039"/>
          <p:cNvSpPr>
            <a:spLocks noChangeArrowheads="1"/>
          </p:cNvSpPr>
          <p:nvPr/>
        </p:nvSpPr>
        <p:spPr bwMode="auto">
          <a:xfrm>
            <a:off x="146932" y="4038600"/>
            <a:ext cx="3815468" cy="338554"/>
          </a:xfrm>
          <a:prstGeom prst="rect">
            <a:avLst/>
          </a:prstGeom>
          <a:solidFill>
            <a:srgbClr val="F7EE26"/>
          </a:solidFill>
          <a:ln>
            <a:noFill/>
          </a:ln>
          <a:effectLst>
            <a:prstShdw prst="shdw17" dist="17961" dir="2700000">
              <a:srgbClr val="708688">
                <a:alpha val="74997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600" b="1" i="1" dirty="0" err="1">
                <a:solidFill>
                  <a:srgbClr val="FF0000"/>
                </a:solidFill>
                <a:latin typeface="Times New Roman" pitchFamily="18" charset="0"/>
              </a:rPr>
              <a:t>Micromégas</a:t>
            </a:r>
            <a:r>
              <a:rPr lang="en-GB" sz="1600" b="1" i="1" dirty="0">
                <a:solidFill>
                  <a:srgbClr val="FF0000"/>
                </a:solidFill>
                <a:latin typeface="Times New Roman" pitchFamily="18" charset="0"/>
              </a:rPr>
              <a:t> Concept for Laser </a:t>
            </a:r>
            <a:r>
              <a:rPr lang="en-GB" sz="1600" b="1" i="1" dirty="0" err="1">
                <a:solidFill>
                  <a:srgbClr val="FF0000"/>
                </a:solidFill>
                <a:latin typeface="Times New Roman" pitchFamily="18" charset="0"/>
              </a:rPr>
              <a:t>MégaJoule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1513" name="Object 2"/>
          <p:cNvGraphicFramePr>
            <a:graphicFrameLocks noChangeAspect="1"/>
          </p:cNvGraphicFramePr>
          <p:nvPr/>
        </p:nvGraphicFramePr>
        <p:xfrm>
          <a:off x="4800600" y="4010025"/>
          <a:ext cx="38100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Document" r:id="rId7" imgW="2476500" imgH="1854200" progId="Word.Document.8">
                  <p:embed/>
                </p:oleObj>
              </mc:Choice>
              <mc:Fallback>
                <p:oleObj name="Document" r:id="rId7" imgW="2476500" imgH="1854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010025"/>
                        <a:ext cx="3810000" cy="2743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041"/>
          <p:cNvSpPr txBox="1">
            <a:spLocks noChangeArrowheads="1"/>
          </p:cNvSpPr>
          <p:nvPr/>
        </p:nvSpPr>
        <p:spPr bwMode="auto">
          <a:xfrm>
            <a:off x="4923692" y="4114800"/>
            <a:ext cx="3505200" cy="457200"/>
          </a:xfrm>
          <a:prstGeom prst="rect">
            <a:avLst/>
          </a:prstGeom>
          <a:solidFill>
            <a:srgbClr val="F7EE26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b="1" smtClean="0">
                <a:solidFill>
                  <a:schemeClr val="accent2"/>
                </a:solidFill>
                <a:latin typeface="Times New Roman" charset="0"/>
              </a:rPr>
              <a:t>Piccolo</a:t>
            </a:r>
            <a:r>
              <a:rPr lang="en-US" sz="2000" b="1" smtClean="0">
                <a:solidFill>
                  <a:schemeClr val="accent2"/>
                </a:solidFill>
                <a:latin typeface="Times New Roman" charset="0"/>
              </a:rPr>
              <a:t> in Casaccia reactor</a:t>
            </a:r>
            <a:endParaRPr lang="en-US" sz="2000" smtClean="0">
              <a:latin typeface="Times New Roman" charset="0"/>
            </a:endParaRPr>
          </a:p>
        </p:txBody>
      </p:sp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195631" y="1078860"/>
            <a:ext cx="2463175" cy="58757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COMPASS</a:t>
            </a:r>
          </a:p>
          <a:p>
            <a:pPr algn="ctr"/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40x40 cm</a:t>
            </a:r>
            <a:r>
              <a:rPr lang="en-US" sz="1800" b="1" baseline="3000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en-US" sz="1800" b="1">
                <a:solidFill>
                  <a:srgbClr val="0000FF"/>
                </a:solidFill>
                <a:latin typeface="Times New Roman" pitchFamily="18" charset="0"/>
              </a:rPr>
              <a:t> Micromegas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7315200" y="1001958"/>
            <a:ext cx="89864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</a:rPr>
              <a:t>N-TOF</a:t>
            </a:r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3345185" y="1000780"/>
            <a:ext cx="2154693" cy="523220"/>
          </a:xfrm>
          <a:prstGeom prst="rect">
            <a:avLst/>
          </a:prstGeom>
          <a:solidFill>
            <a:srgbClr val="F7EE26"/>
          </a:solidFill>
          <a:ln>
            <a:noFill/>
          </a:ln>
          <a:effectLst>
            <a:prstShdw prst="shdw17" dist="17961" dir="2700000">
              <a:srgbClr val="948F17">
                <a:alpha val="74997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NA48</a:t>
            </a:r>
          </a:p>
          <a:p>
            <a:pPr algn="ctr"/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High rate, high resolution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Micromegas applications</a:t>
            </a: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362200"/>
            <a:ext cx="1595385" cy="153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17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000100" y="1285860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T2K 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86380" y="1214422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CLAS 12 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14282" y="3571876"/>
            <a:ext cx="3904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F. Mayet et al. J. Phys. </a:t>
            </a:r>
            <a:r>
              <a:rPr lang="fr-FR" sz="1400" b="1" dirty="0" err="1" smtClean="0"/>
              <a:t>Conf</a:t>
            </a:r>
            <a:r>
              <a:rPr lang="fr-FR" sz="1400" b="1" dirty="0" smtClean="0"/>
              <a:t>. </a:t>
            </a:r>
            <a:r>
              <a:rPr lang="fr-FR" sz="1400" b="1" dirty="0" err="1" smtClean="0"/>
              <a:t>Ser</a:t>
            </a:r>
            <a:r>
              <a:rPr lang="fr-FR" sz="1400" b="1" dirty="0" smtClean="0"/>
              <a:t>. 179:012011, 2009</a:t>
            </a:r>
          </a:p>
          <a:p>
            <a:r>
              <a:rPr lang="fr-FR" sz="1400" b="1" dirty="0" smtClean="0"/>
              <a:t>C. </a:t>
            </a:r>
            <a:r>
              <a:rPr lang="fr-FR" sz="1400" b="1" dirty="0" err="1" smtClean="0"/>
              <a:t>Grigon</a:t>
            </a:r>
            <a:r>
              <a:rPr lang="fr-FR" sz="1400" b="1" dirty="0" smtClean="0"/>
              <a:t> et al. JINST 4:P11003,2009.</a:t>
            </a:r>
            <a:endParaRPr lang="fr-FR" sz="1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57158" y="857232"/>
            <a:ext cx="8286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Prototype </a:t>
            </a:r>
            <a:r>
              <a:rPr lang="fr-FR" dirty="0" err="1" smtClean="0">
                <a:latin typeface="+mn-lt"/>
              </a:rPr>
              <a:t>directional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dark</a:t>
            </a:r>
            <a:r>
              <a:rPr lang="fr-FR" dirty="0" smtClean="0">
                <a:latin typeface="+mn-lt"/>
              </a:rPr>
              <a:t> mater TPC: </a:t>
            </a:r>
            <a:r>
              <a:rPr lang="fr-FR" b="1" dirty="0" smtClean="0">
                <a:latin typeface="+mn-lt"/>
              </a:rPr>
              <a:t>MIMAC</a:t>
            </a:r>
            <a:r>
              <a:rPr lang="fr-FR" dirty="0" smtClean="0">
                <a:latin typeface="+mn-lt"/>
              </a:rPr>
              <a:t> (</a:t>
            </a:r>
            <a:r>
              <a:rPr lang="fr-FR" b="1" dirty="0" smtClean="0">
                <a:latin typeface="+mn-lt"/>
              </a:rPr>
              <a:t>Micro-TPC </a:t>
            </a:r>
            <a:r>
              <a:rPr lang="fr-FR" b="1" dirty="0" err="1" smtClean="0">
                <a:latin typeface="+mn-lt"/>
              </a:rPr>
              <a:t>Matrix</a:t>
            </a:r>
            <a:r>
              <a:rPr lang="fr-FR" b="1" dirty="0" smtClean="0">
                <a:latin typeface="+mn-lt"/>
              </a:rPr>
              <a:t> of Chambers)</a:t>
            </a:r>
            <a:endParaRPr lang="fr-FR" dirty="0">
              <a:latin typeface="+mn-lt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4786346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5572164" y="4214818"/>
            <a:ext cx="3714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First prototype: 3 cm × 3 cm </a:t>
            </a:r>
            <a:r>
              <a:rPr lang="fr-FR" sz="1400" dirty="0" err="1" smtClean="0"/>
              <a:t>with</a:t>
            </a:r>
            <a:r>
              <a:rPr lang="fr-FR" sz="1400" dirty="0" smtClean="0"/>
              <a:t> a</a:t>
            </a:r>
          </a:p>
          <a:p>
            <a:r>
              <a:rPr lang="fr-FR" sz="1400" dirty="0" smtClean="0"/>
              <a:t> 2 D </a:t>
            </a:r>
            <a:r>
              <a:rPr lang="fr-FR" sz="1400" dirty="0" err="1" smtClean="0"/>
              <a:t>readout</a:t>
            </a:r>
            <a:r>
              <a:rPr lang="fr-FR" sz="1400" dirty="0" smtClean="0"/>
              <a:t>  </a:t>
            </a:r>
            <a:r>
              <a:rPr lang="fr-FR" sz="1400" dirty="0" err="1" smtClean="0"/>
              <a:t>with</a:t>
            </a:r>
            <a:r>
              <a:rPr lang="fr-FR" sz="1400" dirty="0" smtClean="0"/>
              <a:t> 200 µm pitch pixels (128 in </a:t>
            </a:r>
            <a:r>
              <a:rPr lang="fr-FR" sz="1400" dirty="0" err="1" smtClean="0"/>
              <a:t>each</a:t>
            </a:r>
            <a:r>
              <a:rPr lang="fr-FR" sz="1400" dirty="0" smtClean="0"/>
              <a:t> direction)</a:t>
            </a:r>
          </a:p>
          <a:p>
            <a:endParaRPr lang="fr-FR" sz="1400" dirty="0" smtClean="0"/>
          </a:p>
          <a:p>
            <a:r>
              <a:rPr lang="fr-FR" sz="1400" dirty="0" err="1" smtClean="0"/>
              <a:t>Next</a:t>
            </a:r>
            <a:r>
              <a:rPr lang="fr-FR" sz="1400" dirty="0" smtClean="0"/>
              <a:t> </a:t>
            </a:r>
            <a:r>
              <a:rPr lang="fr-FR" sz="1400" dirty="0" err="1" smtClean="0"/>
              <a:t>step</a:t>
            </a:r>
            <a:r>
              <a:rPr lang="fr-FR" sz="1400" dirty="0" smtClean="0"/>
              <a:t> 10 cm × 10 cm </a:t>
            </a:r>
            <a:r>
              <a:rPr lang="fr-FR" sz="1400" dirty="0" err="1" smtClean="0"/>
              <a:t>with</a:t>
            </a:r>
            <a:r>
              <a:rPr lang="fr-FR" sz="1400" dirty="0" smtClean="0"/>
              <a:t> 200 µm pitch to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tested</a:t>
            </a:r>
            <a:r>
              <a:rPr lang="fr-FR" sz="1400" dirty="0" smtClean="0"/>
              <a:t> in </a:t>
            </a:r>
            <a:r>
              <a:rPr lang="fr-FR" sz="1400" dirty="0" err="1" smtClean="0"/>
              <a:t>February</a:t>
            </a:r>
            <a:r>
              <a:rPr lang="fr-FR" sz="1400" dirty="0" smtClean="0"/>
              <a:t> </a:t>
            </a:r>
          </a:p>
          <a:p>
            <a:r>
              <a:rPr lang="fr-FR" sz="1400" dirty="0" smtClean="0"/>
              <a:t>(512 in </a:t>
            </a:r>
            <a:r>
              <a:rPr lang="fr-FR" sz="1400" dirty="0" err="1" smtClean="0"/>
              <a:t>each</a:t>
            </a:r>
            <a:r>
              <a:rPr lang="fr-FR" sz="1400" dirty="0" smtClean="0"/>
              <a:t> direction)</a:t>
            </a:r>
            <a:endParaRPr lang="fr-FR" sz="1400" dirty="0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383244"/>
            <a:ext cx="2667838" cy="197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285860"/>
            <a:ext cx="353372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6596371" y="1895765"/>
            <a:ext cx="2190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Recoils</a:t>
            </a:r>
            <a:r>
              <a:rPr lang="fr-FR" sz="1200" dirty="0" smtClean="0"/>
              <a:t>  </a:t>
            </a:r>
            <a:r>
              <a:rPr lang="fr-FR" sz="1200" dirty="0" err="1" smtClean="0"/>
              <a:t>from</a:t>
            </a:r>
            <a:r>
              <a:rPr lang="fr-FR" sz="1200" dirty="0" smtClean="0"/>
              <a:t> 144 </a:t>
            </a:r>
            <a:r>
              <a:rPr lang="fr-FR" sz="1200" dirty="0" err="1" smtClean="0"/>
              <a:t>keV</a:t>
            </a:r>
            <a:r>
              <a:rPr lang="fr-FR" sz="1200" dirty="0" smtClean="0"/>
              <a:t> </a:t>
            </a:r>
          </a:p>
          <a:p>
            <a:r>
              <a:rPr lang="fr-FR" sz="1200" dirty="0" smtClean="0"/>
              <a:t>neutrons in 100 mbar Isobutane</a:t>
            </a:r>
            <a:endParaRPr lang="fr-FR" sz="1200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Bulk Micromegas </a:t>
            </a:r>
          </a:p>
        </p:txBody>
      </p:sp>
      <p:pic>
        <p:nvPicPr>
          <p:cNvPr id="16" name="Picture 20" descr="DSCN18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91894"/>
            <a:ext cx="17526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24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139" y="574419"/>
            <a:ext cx="2550339" cy="158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Bulk Micromegas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182018"/>
            <a:ext cx="4556678" cy="284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01913"/>
            <a:ext cx="2725738" cy="379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00125" y="5710238"/>
            <a:ext cx="912813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96 Y strips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87425" y="5691188"/>
            <a:ext cx="858838" cy="606425"/>
          </a:xfrm>
          <a:prstGeom prst="rect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924050" y="5691188"/>
            <a:ext cx="858838" cy="606425"/>
          </a:xfrm>
          <a:prstGeom prst="rect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865313" y="5710238"/>
            <a:ext cx="91281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96 X strips</a:t>
            </a: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1812925" y="3025775"/>
            <a:ext cx="860425" cy="10033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 flipV="1">
            <a:off x="908050" y="2963863"/>
            <a:ext cx="1038225" cy="106521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1846263" y="3352800"/>
            <a:ext cx="1587" cy="152400"/>
          </a:xfrm>
          <a:prstGeom prst="line">
            <a:avLst/>
          </a:prstGeom>
          <a:noFill/>
          <a:ln w="3672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778000" y="3424238"/>
            <a:ext cx="142875" cy="1587"/>
          </a:xfrm>
          <a:prstGeom prst="line">
            <a:avLst/>
          </a:prstGeom>
          <a:noFill/>
          <a:ln w="3672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1846263" y="3563938"/>
            <a:ext cx="1587" cy="152400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1778000" y="3625850"/>
            <a:ext cx="142875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619125" y="2811463"/>
            <a:ext cx="430213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ea typeface="MS PGothic" pitchFamily="34" charset="-128"/>
              </a:rPr>
              <a:t>Y</a:t>
            </a: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608263" y="2846388"/>
            <a:ext cx="428625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ea typeface="MS PGothic" pitchFamily="34" charset="-128"/>
              </a:rPr>
              <a:t>X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94276"/>
            <a:ext cx="2447131" cy="148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29200"/>
            <a:ext cx="2447131" cy="148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04800" y="914400"/>
            <a:ext cx="7652634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b="1" i="1" dirty="0" smtClean="0">
                <a:solidFill>
                  <a:srgbClr val="003399"/>
                </a:solidFill>
                <a:latin typeface="+mn-lt"/>
                <a:ea typeface="Webdings" pitchFamily="18" charset="2"/>
                <a:cs typeface="Webdings" pitchFamily="18" charset="2"/>
              </a:rPr>
              <a:t>N_TOF beam profiler:</a:t>
            </a:r>
            <a:r>
              <a:rPr lang="fr-FR" sz="1800" b="1" i="1" dirty="0" smtClean="0">
                <a:solidFill>
                  <a:srgbClr val="000000"/>
                </a:solidFill>
                <a:latin typeface="+mn-lt"/>
                <a:ea typeface="Webdings" pitchFamily="18" charset="2"/>
                <a:cs typeface="Webdings" pitchFamily="18" charset="2"/>
              </a:rPr>
              <a:t> </a:t>
            </a:r>
            <a:endParaRPr lang="en-US" sz="1800" b="1" i="1" dirty="0">
              <a:solidFill>
                <a:srgbClr val="000000"/>
              </a:solidFill>
              <a:latin typeface="+mn-lt"/>
              <a:ea typeface="Webdings" pitchFamily="18" charset="2"/>
              <a:cs typeface="Webdings" pitchFamily="18" charset="2"/>
            </a:endParaRP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Webdings" pitchFamily="18" charset="2"/>
                <a:ea typeface="Webdings" pitchFamily="18" charset="2"/>
                <a:cs typeface="Webdings" pitchFamily="18" charset="2"/>
              </a:rPr>
              <a:t>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 6x6 cm</a:t>
            </a:r>
            <a:r>
              <a:rPr lang="en-US" sz="1800" baseline="300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(2x106 strips, </a:t>
            </a:r>
            <a:r>
              <a:rPr lang="en-US" sz="1800" dirty="0" smtClean="0">
                <a:solidFill>
                  <a:srgbClr val="000000"/>
                </a:solidFill>
                <a:ea typeface="Symbol" pitchFamily="18" charset="2"/>
                <a:cs typeface="Symbol" pitchFamily="18" charset="2"/>
              </a:rPr>
              <a:t>0.5 mm pitch)</a:t>
            </a:r>
            <a:endParaRPr lang="en-US" sz="1800" dirty="0">
              <a:solidFill>
                <a:srgbClr val="000000"/>
              </a:solidFill>
              <a:ea typeface="Symbol" pitchFamily="18" charset="2"/>
              <a:cs typeface="Symbol" pitchFamily="18" charset="2"/>
            </a:endParaRP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Webdings" pitchFamily="18" charset="2"/>
                <a:ea typeface="Webdings" pitchFamily="18" charset="2"/>
                <a:cs typeface="Webdings" pitchFamily="18" charset="2"/>
              </a:rPr>
              <a:t>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drift gap = 4 mm</a:t>
            </a:r>
          </a:p>
          <a:p>
            <a:pPr marL="285750" indent="-285750">
              <a:lnSpc>
                <a:spcPct val="100000"/>
              </a:lnSpc>
              <a:buClrTx/>
              <a:buFont typeface="Webdings" pitchFamily="18" charset="2"/>
              <a:buChar char="4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converter: </a:t>
            </a:r>
            <a:r>
              <a:rPr lang="en-US" sz="1800" baseline="330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10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B</a:t>
            </a:r>
            <a:r>
              <a:rPr lang="en-US" sz="1800" baseline="-330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4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C  </a:t>
            </a:r>
            <a:r>
              <a:rPr lang="en-US" sz="16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enriched in </a:t>
            </a:r>
            <a:r>
              <a:rPr lang="en-US" sz="1600" baseline="330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10</a:t>
            </a:r>
            <a:r>
              <a:rPr lang="en-US" sz="16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B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,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2 </a:t>
            </a:r>
            <a:r>
              <a:rPr lang="en-US" sz="1800" dirty="0">
                <a:solidFill>
                  <a:srgbClr val="000000"/>
                </a:solidFill>
                <a:latin typeface="Symbol" pitchFamily="18" charset="2"/>
                <a:ea typeface="Webdings" pitchFamily="18" charset="2"/>
                <a:cs typeface="Webdings" pitchFamily="18" charset="2"/>
              </a:rPr>
              <a:t>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m and 24 nm </a:t>
            </a:r>
            <a:endParaRPr lang="en-US" sz="1800" dirty="0" smtClean="0">
              <a:solidFill>
                <a:srgbClr val="000000"/>
              </a:solidFill>
              <a:ea typeface="Webdings" pitchFamily="18" charset="2"/>
              <a:cs typeface="Webdings" pitchFamily="18" charset="2"/>
            </a:endParaRPr>
          </a:p>
          <a:p>
            <a:pPr marL="285750" indent="-285750">
              <a:lnSpc>
                <a:spcPct val="100000"/>
              </a:lnSpc>
              <a:buClrTx/>
              <a:buFont typeface="Webdings" pitchFamily="18" charset="2"/>
              <a:buChar char="4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Webdings" pitchFamily="18" charset="2"/>
                <a:ea typeface="Webdings" pitchFamily="18" charset="2"/>
                <a:cs typeface="Webdings" pitchFamily="18" charset="2"/>
              </a:rPr>
              <a:t></a:t>
            </a:r>
            <a:r>
              <a:rPr lang="en-US" sz="1600" dirty="0" err="1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Ar</a:t>
            </a:r>
            <a:r>
              <a:rPr lang="en-US" sz="16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+ (10%)CF4 + (2%) iC4H10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endParaRPr lang="en-US" sz="1600" dirty="0">
              <a:solidFill>
                <a:srgbClr val="000000"/>
              </a:solidFill>
              <a:ea typeface="Webdings" pitchFamily="18" charset="2"/>
              <a:cs typeface="Webdings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962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262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880380"/>
            <a:ext cx="2928958" cy="44060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42844" y="5643578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 of the 3 </a:t>
            </a:r>
            <a:r>
              <a:rPr lang="fr-FR" sz="1200" dirty="0" err="1" smtClean="0"/>
              <a:t>TPCs</a:t>
            </a:r>
            <a:r>
              <a:rPr lang="fr-FR" sz="1200" dirty="0" smtClean="0"/>
              <a:t> of </a:t>
            </a:r>
            <a:r>
              <a:rPr lang="fr-FR" sz="1200" dirty="0" err="1" smtClean="0"/>
              <a:t>near</a:t>
            </a:r>
            <a:r>
              <a:rPr lang="fr-FR" sz="1200" dirty="0" smtClean="0"/>
              <a:t> detector of  </a:t>
            </a:r>
            <a:r>
              <a:rPr lang="fr-FR" sz="1200" b="1" dirty="0" smtClean="0"/>
              <a:t>T2K</a:t>
            </a:r>
            <a:r>
              <a:rPr lang="fr-FR" sz="1200" dirty="0" smtClean="0"/>
              <a:t> </a:t>
            </a:r>
            <a:r>
              <a:rPr lang="fr-FR" sz="1200" dirty="0" err="1" smtClean="0"/>
              <a:t>experiment</a:t>
            </a:r>
            <a:r>
              <a:rPr lang="fr-FR" sz="1200" dirty="0" smtClean="0"/>
              <a:t>  in </a:t>
            </a:r>
            <a:r>
              <a:rPr lang="fr-FR" sz="1200" dirty="0" err="1" smtClean="0"/>
              <a:t>Japan</a:t>
            </a:r>
            <a:endParaRPr lang="fr-FR" sz="1200" dirty="0" smtClean="0"/>
          </a:p>
          <a:p>
            <a:endParaRPr lang="fr-FR" sz="1200" dirty="0" smtClean="0"/>
          </a:p>
          <a:p>
            <a:r>
              <a:rPr lang="fr-FR" sz="1200" b="1" dirty="0" smtClean="0"/>
              <a:t>S. Anvar et al. NIM A602:415-420, 2009</a:t>
            </a:r>
          </a:p>
          <a:p>
            <a:r>
              <a:rPr lang="fr-FR" sz="1200" b="1" dirty="0" smtClean="0"/>
              <a:t>J. Bouchez et al. NIM A574:425-432,2007</a:t>
            </a:r>
            <a:endParaRPr lang="fr-FR" sz="1200" b="1" dirty="0"/>
          </a:p>
        </p:txBody>
      </p:sp>
      <p:pic>
        <p:nvPicPr>
          <p:cNvPr id="7" name="Picture 14" descr="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219628"/>
            <a:ext cx="3440110" cy="205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6" descr="P1030459.JPG"/>
          <p:cNvPicPr>
            <a:picLocks noChangeAspect="1"/>
          </p:cNvPicPr>
          <p:nvPr/>
        </p:nvPicPr>
        <p:blipFill>
          <a:blip r:embed="rId4" cstate="print"/>
          <a:srcRect l="6265" t="20213" r="7268"/>
          <a:stretch>
            <a:fillRect/>
          </a:stretch>
        </p:blipFill>
        <p:spPr bwMode="auto">
          <a:xfrm>
            <a:off x="5000628" y="3314945"/>
            <a:ext cx="3357586" cy="232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4857752" y="5689603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CLAS12</a:t>
            </a:r>
            <a:r>
              <a:rPr lang="fr-FR" sz="1200" dirty="0" smtClean="0"/>
              <a:t> (Jefferson </a:t>
            </a:r>
            <a:r>
              <a:rPr lang="fr-FR" sz="1200" dirty="0" err="1" smtClean="0"/>
              <a:t>Lab</a:t>
            </a:r>
            <a:r>
              <a:rPr lang="fr-FR" sz="1200" dirty="0" smtClean="0"/>
              <a:t>) : </a:t>
            </a:r>
            <a:r>
              <a:rPr lang="fr-FR" sz="1200" dirty="0" err="1" smtClean="0"/>
              <a:t>Micromegas</a:t>
            </a:r>
            <a:r>
              <a:rPr lang="fr-FR" sz="1200" dirty="0" smtClean="0"/>
              <a:t> central and </a:t>
            </a:r>
            <a:r>
              <a:rPr lang="fr-FR" sz="1200" dirty="0" err="1" smtClean="0"/>
              <a:t>forward</a:t>
            </a:r>
            <a:r>
              <a:rPr lang="fr-FR" sz="1200" dirty="0" smtClean="0"/>
              <a:t> </a:t>
            </a:r>
            <a:r>
              <a:rPr lang="fr-FR" sz="1200" dirty="0" err="1" smtClean="0"/>
              <a:t>tracker</a:t>
            </a:r>
            <a:r>
              <a:rPr lang="fr-FR" sz="1200" dirty="0" smtClean="0"/>
              <a:t> </a:t>
            </a:r>
          </a:p>
          <a:p>
            <a:endParaRPr lang="fr-FR" sz="1200" dirty="0" smtClean="0"/>
          </a:p>
          <a:p>
            <a:r>
              <a:rPr lang="fr-FR" sz="1200" b="1" dirty="0" smtClean="0"/>
              <a:t>P. </a:t>
            </a:r>
            <a:r>
              <a:rPr lang="en-US" sz="1200" b="1" dirty="0" err="1" smtClean="0"/>
              <a:t>Konczykowski</a:t>
            </a:r>
            <a:r>
              <a:rPr lang="fr-FR" sz="1200" b="1" dirty="0" smtClean="0"/>
              <a:t> et al. NIM A612:274-277,2009 </a:t>
            </a:r>
            <a:endParaRPr lang="fr-FR" sz="12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928662" y="1000108"/>
            <a:ext cx="249459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3399"/>
                </a:solidFill>
              </a:rPr>
              <a:t>T2K: large area </a:t>
            </a:r>
            <a:endParaRPr lang="fr-FR" sz="2400" b="1" dirty="0">
              <a:solidFill>
                <a:srgbClr val="003399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648200" y="838200"/>
            <a:ext cx="420339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3399"/>
                </a:solidFill>
              </a:rPr>
              <a:t>CLAS 12: flexible structure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Bulk Micromegas </a:t>
            </a:r>
          </a:p>
        </p:txBody>
      </p:sp>
    </p:spTree>
    <p:extLst>
      <p:ext uri="{BB962C8B-B14F-4D97-AF65-F5344CB8AC3E}">
        <p14:creationId xmlns:p14="http://schemas.microsoft.com/office/powerpoint/2010/main" val="275292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563562"/>
          </a:xfrm>
        </p:spPr>
        <p:txBody>
          <a:bodyPr/>
          <a:lstStyle/>
          <a:p>
            <a:pPr algn="ctr"/>
            <a:r>
              <a:rPr lang="en-US" dirty="0" smtClean="0"/>
              <a:t>The detector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Footer Placeholder 2"/>
          <p:cNvSpPr txBox="1">
            <a:spLocks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/>
              <a:t>I. Giomataris</a:t>
            </a:r>
          </a:p>
        </p:txBody>
      </p:sp>
      <p:pic>
        <p:nvPicPr>
          <p:cNvPr id="26629" name="Picture 4" descr="P1+Paol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100" y="1333501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Image 6" descr="DSCN18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554" y="3352800"/>
            <a:ext cx="2321169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Image 6" descr="DSCN222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02031" y="1918677"/>
            <a:ext cx="3556000" cy="2461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Content Placeholder 3" descr="DSCN209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7" t="11719" r="11719" b="9766"/>
          <a:stretch>
            <a:fillRect/>
          </a:stretch>
        </p:blipFill>
        <p:spPr bwMode="auto">
          <a:xfrm>
            <a:off x="7620000" y="5029200"/>
            <a:ext cx="1378154" cy="149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990600"/>
            <a:ext cx="3037743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Rectangle 17"/>
          <p:cNvSpPr>
            <a:spLocks noChangeArrowheads="1"/>
          </p:cNvSpPr>
          <p:nvPr/>
        </p:nvSpPr>
        <p:spPr bwMode="auto">
          <a:xfrm>
            <a:off x="0" y="4358869"/>
            <a:ext cx="280181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Phase I: 10</a:t>
            </a:r>
            <a:r>
              <a:rPr lang="en-US" sz="1600" b="1" baseline="30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="1" baseline="30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‐2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="1" baseline="300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‐1 </a:t>
            </a:r>
            <a:r>
              <a:rPr lang="en-US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Complement 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present CSC </a:t>
            </a:r>
            <a:r>
              <a:rPr lang="en-US" sz="1600" b="1" i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32 x 1 m</a:t>
            </a:r>
            <a:r>
              <a:rPr lang="en-US" sz="1600" b="1" i="1" baseline="30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Phase II: L = 10</a:t>
            </a:r>
            <a:r>
              <a:rPr lang="en-US" sz="1600" b="1" baseline="30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="1" baseline="30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‐2</a:t>
            </a:r>
            <a:r>
              <a:rPr lang="en-US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b="1" baseline="300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‐1 </a:t>
            </a:r>
            <a:r>
              <a:rPr lang="en-US" sz="1600" b="1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en-US" sz="1600" b="1" i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chambers of 1–2 m</a:t>
            </a:r>
            <a:r>
              <a:rPr lang="en-US" sz="1600" b="1" i="1" baseline="30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pic>
        <p:nvPicPr>
          <p:cNvPr id="19" name="Picture 4" descr="MM1_001_onstiff_sideV2150dpi"/>
          <p:cNvPicPr preferRelativeResize="0"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943" y="5011918"/>
            <a:ext cx="1780582" cy="1511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large detectors: ATLAS @ </a:t>
            </a:r>
            <a:r>
              <a:rPr lang="en-US" dirty="0" err="1" smtClean="0"/>
              <a:t>sLHC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6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IMG_07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2956" y="1111250"/>
            <a:ext cx="6951663" cy="5213350"/>
          </a:xfrm>
          <a:prstGeom prst="rect">
            <a:avLst/>
          </a:prstGeom>
          <a:noFill/>
        </p:spPr>
      </p:pic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2110581" y="5619750"/>
            <a:ext cx="14398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laminator</a:t>
            </a:r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 flipV="1">
            <a:off x="2845594" y="4616450"/>
            <a:ext cx="485775" cy="1003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3766344" y="1123950"/>
            <a:ext cx="9128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Oven</a:t>
            </a:r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>
            <a:off x="4328319" y="1581150"/>
            <a:ext cx="877887" cy="24399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5699919" y="112395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Vacuum press</a:t>
            </a:r>
          </a:p>
        </p:txBody>
      </p:sp>
      <p:sp>
        <p:nvSpPr>
          <p:cNvPr id="118794" name="Line 10"/>
          <p:cNvSpPr>
            <a:spLocks noChangeShapeType="1"/>
          </p:cNvSpPr>
          <p:nvPr/>
        </p:nvSpPr>
        <p:spPr bwMode="auto">
          <a:xfrm>
            <a:off x="6628606" y="1581150"/>
            <a:ext cx="511175" cy="24399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260056" y="5835650"/>
            <a:ext cx="2336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Mesh stretching</a:t>
            </a: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 flipV="1">
            <a:off x="4995069" y="4616450"/>
            <a:ext cx="1438275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bulk lab @ SEDI, CEA </a:t>
            </a:r>
            <a:r>
              <a:rPr lang="en-US" dirty="0" err="1" smtClean="0"/>
              <a:t>Saclay</a:t>
            </a:r>
            <a:endParaRPr lang="en-US" dirty="0"/>
          </a:p>
        </p:txBody>
      </p:sp>
      <p:pic>
        <p:nvPicPr>
          <p:cNvPr id="16" name="Picture 3" descr="\\Dapdc5\aunes\My Documents\My Pictures\IMG_17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9" y="1524000"/>
            <a:ext cx="2757465" cy="18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Fin Tension 4 Cadres Avril 20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45" y="3581400"/>
            <a:ext cx="253975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89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tpapaeva\Desktop\MPGD2009\Creta Poster\ResXe2ba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6500" y="4518546"/>
            <a:ext cx="3067100" cy="22121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application</a:t>
            </a:r>
            <a:endParaRPr lang="en-US" dirty="0"/>
          </a:p>
        </p:txBody>
      </p:sp>
      <p:grpSp>
        <p:nvGrpSpPr>
          <p:cNvPr id="4" name="70 Grupo"/>
          <p:cNvGrpSpPr/>
          <p:nvPr/>
        </p:nvGrpSpPr>
        <p:grpSpPr>
          <a:xfrm>
            <a:off x="5664062" y="4053914"/>
            <a:ext cx="3327538" cy="2651685"/>
            <a:chOff x="7853308" y="19386536"/>
            <a:chExt cx="5751761" cy="5462983"/>
          </a:xfrm>
        </p:grpSpPr>
        <p:grpSp>
          <p:nvGrpSpPr>
            <p:cNvPr id="5" name="37 Grupo"/>
            <p:cNvGrpSpPr/>
            <p:nvPr/>
          </p:nvGrpSpPr>
          <p:grpSpPr>
            <a:xfrm>
              <a:off x="7853308" y="19436247"/>
              <a:ext cx="5751761" cy="5413272"/>
              <a:chOff x="2928934" y="3547030"/>
              <a:chExt cx="1302695" cy="1157232"/>
            </a:xfrm>
          </p:grpSpPr>
          <p:pic>
            <p:nvPicPr>
              <p:cNvPr id="9" name="Picture 13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2F2F2"/>
                  </a:clrFrom>
                  <a:clrTo>
                    <a:srgbClr val="F2F2F2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28934" y="3789858"/>
                <a:ext cx="1302695" cy="914404"/>
              </a:xfrm>
              <a:prstGeom prst="rect">
                <a:avLst/>
              </a:prstGeom>
              <a:noFill/>
              <a:ln w="9525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0" name="39 CuadroTexto"/>
              <p:cNvSpPr txBox="1"/>
              <p:nvPr/>
            </p:nvSpPr>
            <p:spPr>
              <a:xfrm>
                <a:off x="3090731" y="3883572"/>
                <a:ext cx="642942" cy="247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 err="1" smtClean="0"/>
                  <a:t>Ar</a:t>
                </a:r>
                <a:r>
                  <a:rPr lang="en-GB" sz="1800" dirty="0" smtClean="0"/>
                  <a:t> 2% </a:t>
                </a:r>
                <a:r>
                  <a:rPr lang="en-GB" sz="1800" dirty="0" err="1" smtClean="0"/>
                  <a:t>iso</a:t>
                </a:r>
                <a:endParaRPr lang="en-GB" sz="1800" dirty="0" smtClean="0"/>
              </a:p>
              <a:p>
                <a:r>
                  <a:rPr lang="en-GB" sz="1800" dirty="0" smtClean="0"/>
                  <a:t>@ </a:t>
                </a:r>
                <a:r>
                  <a:rPr lang="en-GB" sz="1800" dirty="0" smtClean="0">
                    <a:solidFill>
                      <a:srgbClr val="FF0000"/>
                    </a:solidFill>
                  </a:rPr>
                  <a:t>4,75 bar</a:t>
                </a:r>
                <a:endParaRPr lang="en-GB" sz="1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40 CuadroTexto"/>
              <p:cNvSpPr txBox="1"/>
              <p:nvPr/>
            </p:nvSpPr>
            <p:spPr>
              <a:xfrm>
                <a:off x="2977182" y="3547030"/>
                <a:ext cx="1229658" cy="201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C00000"/>
                    </a:solidFill>
                    <a:latin typeface="+mj-lt"/>
                  </a:rPr>
                  <a:t>Test with </a:t>
                </a:r>
                <a:r>
                  <a:rPr lang="en-GB" baseline="30000" dirty="0" smtClean="0">
                    <a:solidFill>
                      <a:srgbClr val="C00000"/>
                    </a:solidFill>
                    <a:latin typeface="+mj-lt"/>
                  </a:rPr>
                  <a:t>241</a:t>
                </a:r>
                <a:r>
                  <a:rPr lang="en-GB" dirty="0" smtClean="0">
                    <a:solidFill>
                      <a:srgbClr val="C00000"/>
                    </a:solidFill>
                    <a:latin typeface="+mj-lt"/>
                  </a:rPr>
                  <a:t>Am alpha source: 0.7% </a:t>
                </a:r>
                <a:r>
                  <a:rPr lang="en-GB" sz="1200" dirty="0" smtClean="0">
                    <a:solidFill>
                      <a:srgbClr val="C00000"/>
                    </a:solidFill>
                    <a:latin typeface="+mj-lt"/>
                  </a:rPr>
                  <a:t>FWHM @ 5.4 </a:t>
                </a:r>
                <a:r>
                  <a:rPr lang="en-GB" sz="1200" dirty="0" err="1" smtClean="0">
                    <a:solidFill>
                      <a:srgbClr val="C00000"/>
                    </a:solidFill>
                    <a:latin typeface="+mj-lt"/>
                  </a:rPr>
                  <a:t>MeV</a:t>
                </a:r>
                <a:endParaRPr lang="en-GB" sz="1200" dirty="0">
                  <a:solidFill>
                    <a:srgbClr val="C00000"/>
                  </a:solidFill>
                  <a:latin typeface="+mj-lt"/>
                </a:endParaRPr>
              </a:p>
            </p:txBody>
          </p:sp>
        </p:grpSp>
        <p:sp>
          <p:nvSpPr>
            <p:cNvPr id="7" name="47 CuadroTexto"/>
            <p:cNvSpPr txBox="1"/>
            <p:nvPr/>
          </p:nvSpPr>
          <p:spPr>
            <a:xfrm>
              <a:off x="9639261" y="19386536"/>
              <a:ext cx="278878" cy="553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400" dirty="0"/>
            </a:p>
          </p:txBody>
        </p:sp>
        <p:sp>
          <p:nvSpPr>
            <p:cNvPr id="8" name="54 CuadroTexto"/>
            <p:cNvSpPr txBox="1"/>
            <p:nvPr/>
          </p:nvSpPr>
          <p:spPr>
            <a:xfrm>
              <a:off x="8598905" y="22170329"/>
              <a:ext cx="1857388" cy="10572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 smtClean="0">
                  <a:solidFill>
                    <a:srgbClr val="C00000"/>
                  </a:solidFill>
                  <a:latin typeface="Bradley Hand ITC" pitchFamily="66" charset="0"/>
                </a:rPr>
                <a:t>0,7%</a:t>
              </a:r>
              <a:endParaRPr lang="en-GB" sz="3200" b="1" dirty="0">
                <a:solidFill>
                  <a:srgbClr val="C00000"/>
                </a:solidFill>
                <a:latin typeface="Bradley Hand ITC" pitchFamily="66" charset="0"/>
              </a:endParaRPr>
            </a:p>
          </p:txBody>
        </p:sp>
      </p:grp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368463" y="4176710"/>
            <a:ext cx="2194137" cy="4714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Test with </a:t>
            </a:r>
            <a:r>
              <a:rPr lang="en-US" sz="1400" dirty="0" err="1" smtClean="0"/>
              <a:t>Xe</a:t>
            </a:r>
            <a:r>
              <a:rPr lang="en-US" sz="1400" dirty="0" smtClean="0"/>
              <a:t> @ 2 bar</a:t>
            </a:r>
          </a:p>
          <a:p>
            <a:pPr>
              <a:buFont typeface="Wingdings" pitchFamily="2" charset="2"/>
              <a:buChar char="ü"/>
            </a:pPr>
            <a:r>
              <a:rPr lang="en-US" sz="1400" i="1" dirty="0" smtClean="0">
                <a:solidFill>
                  <a:srgbClr val="C00000"/>
                </a:solidFill>
              </a:rPr>
              <a:t>&lt;4.5% @ 4.75 bar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52400" y="914400"/>
            <a:ext cx="438346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en-US" sz="2400" b="1" i="1" kern="0" dirty="0">
                <a:latin typeface="+mn-lt"/>
              </a:rPr>
              <a:t>NEXT</a:t>
            </a:r>
            <a:r>
              <a:rPr lang="en-US" sz="2400" kern="0" dirty="0"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:  a </a:t>
            </a:r>
            <a:r>
              <a:rPr lang="en-US" sz="2000" kern="0" dirty="0">
                <a:latin typeface="+mn-lt"/>
              </a:rPr>
              <a:t>gas Xenon </a:t>
            </a:r>
            <a:r>
              <a:rPr lang="en-US" sz="2000" kern="0" dirty="0" smtClean="0">
                <a:latin typeface="+mn-lt"/>
              </a:rPr>
              <a:t>neutrino TPC </a:t>
            </a:r>
          </a:p>
          <a:p>
            <a:pPr lvl="0" eaLnBrk="0" hangingPunct="0">
              <a:spcBef>
                <a:spcPct val="20000"/>
              </a:spcBef>
              <a:defRPr/>
            </a:pPr>
            <a:endParaRPr lang="en-US" sz="2000" kern="0" dirty="0" smtClean="0">
              <a:latin typeface="+mn-lt"/>
            </a:endParaRPr>
          </a:p>
          <a:p>
            <a:pPr lvl="0" eaLnBrk="0" hangingPunct="0">
              <a:spcBef>
                <a:spcPct val="20000"/>
              </a:spcBef>
              <a:defRPr/>
            </a:pPr>
            <a:r>
              <a:rPr lang="en-US" sz="1800" kern="0" dirty="0" smtClean="0">
                <a:solidFill>
                  <a:srgbClr val="C00000"/>
                </a:solidFill>
                <a:latin typeface="+mn-lt"/>
              </a:rPr>
              <a:t>Excellent energy resolution essential</a:t>
            </a:r>
          </a:p>
          <a:p>
            <a:pPr lvl="0" eaLnBrk="0" hangingPunct="0">
              <a:spcBef>
                <a:spcPct val="20000"/>
              </a:spcBef>
              <a:defRPr/>
            </a:pPr>
            <a:endParaRPr lang="en-US" i="1" kern="0" dirty="0" smtClean="0">
              <a:latin typeface="+mn-lt"/>
            </a:endParaRPr>
          </a:p>
          <a:p>
            <a:pPr lvl="0" eaLnBrk="0" hangingPunct="0">
              <a:spcBef>
                <a:spcPct val="20000"/>
              </a:spcBef>
              <a:defRPr/>
            </a:pPr>
            <a:r>
              <a:rPr lang="en-US" i="1" kern="0" dirty="0" err="1" smtClean="0">
                <a:latin typeface="+mn-lt"/>
              </a:rPr>
              <a:t>Microbulk</a:t>
            </a:r>
            <a:r>
              <a:rPr lang="en-US" i="1" kern="0" dirty="0" smtClean="0">
                <a:latin typeface="+mn-lt"/>
              </a:rPr>
              <a:t> studies with </a:t>
            </a:r>
            <a:br>
              <a:rPr lang="en-US" i="1" kern="0" dirty="0" smtClean="0">
                <a:latin typeface="+mn-lt"/>
              </a:rPr>
            </a:br>
            <a:r>
              <a:rPr lang="en-US" i="1" kern="0" dirty="0" err="1" smtClean="0">
                <a:latin typeface="+mn-lt"/>
              </a:rPr>
              <a:t>Ar</a:t>
            </a:r>
            <a:r>
              <a:rPr lang="en-US" i="1" kern="0" dirty="0">
                <a:latin typeface="+mn-lt"/>
              </a:rPr>
              <a:t> &amp;</a:t>
            </a:r>
            <a:r>
              <a:rPr lang="en-US" i="1" kern="0" dirty="0" smtClean="0">
                <a:latin typeface="+mn-lt"/>
              </a:rPr>
              <a:t> </a:t>
            </a:r>
            <a:r>
              <a:rPr lang="en-US" i="1" kern="0" dirty="0" err="1" smtClean="0">
                <a:latin typeface="+mn-lt"/>
              </a:rPr>
              <a:t>Xe</a:t>
            </a:r>
            <a:r>
              <a:rPr lang="en-US" i="1" kern="0" dirty="0" smtClean="0">
                <a:latin typeface="+mn-lt"/>
              </a:rPr>
              <a:t> gas at high </a:t>
            </a:r>
            <a:br>
              <a:rPr lang="en-US" i="1" kern="0" dirty="0" smtClean="0">
                <a:latin typeface="+mn-lt"/>
              </a:rPr>
            </a:br>
            <a:r>
              <a:rPr lang="en-US" i="1" kern="0" dirty="0" smtClean="0">
                <a:latin typeface="+mn-lt"/>
              </a:rPr>
              <a:t>pressures</a:t>
            </a:r>
            <a:r>
              <a:rPr lang="en-US" kern="0" dirty="0" smtClean="0">
                <a:latin typeface="+mn-lt"/>
              </a:rPr>
              <a:t> </a:t>
            </a:r>
            <a:endParaRPr kumimoji="0" lang="en-US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590800" y="2590800"/>
            <a:ext cx="1868864" cy="1407470"/>
            <a:chOff x="2273300" y="974725"/>
            <a:chExt cx="3440113" cy="2590800"/>
          </a:xfrm>
        </p:grpSpPr>
        <p:grpSp>
          <p:nvGrpSpPr>
            <p:cNvPr id="27" name="Group 2659"/>
            <p:cNvGrpSpPr>
              <a:grpSpLocks/>
            </p:cNvGrpSpPr>
            <p:nvPr/>
          </p:nvGrpSpPr>
          <p:grpSpPr bwMode="auto">
            <a:xfrm>
              <a:off x="2273300" y="1362075"/>
              <a:ext cx="3440113" cy="2203450"/>
              <a:chOff x="12727" y="5213"/>
              <a:chExt cx="3555" cy="2720"/>
            </a:xfrm>
          </p:grpSpPr>
          <p:pic>
            <p:nvPicPr>
              <p:cNvPr id="29" name="Picture 2654" descr="Full_E_range"/>
              <p:cNvPicPr>
                <a:picLocks noChangeAspect="1" noChangeArrowheads="1"/>
              </p:cNvPicPr>
              <p:nvPr/>
            </p:nvPicPr>
            <p:blipFill>
              <a:blip r:embed="rId4"/>
              <a:srcRect t="7086" r="25977" b="4311"/>
              <a:stretch>
                <a:fillRect/>
              </a:stretch>
            </p:blipFill>
            <p:spPr bwMode="auto">
              <a:xfrm>
                <a:off x="12727" y="5213"/>
                <a:ext cx="3555" cy="2720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</p:spPr>
          </p:pic>
          <p:sp>
            <p:nvSpPr>
              <p:cNvPr id="30" name="Text Box 2655"/>
              <p:cNvSpPr txBox="1">
                <a:spLocks noChangeArrowheads="1"/>
              </p:cNvSpPr>
              <p:nvPr/>
            </p:nvSpPr>
            <p:spPr bwMode="auto">
              <a:xfrm>
                <a:off x="13829" y="6428"/>
                <a:ext cx="650" cy="418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dirty="0">
                    <a:solidFill>
                      <a:srgbClr val="0033CC"/>
                    </a:solidFill>
                    <a:latin typeface="Tahoma" pitchFamily="34" charset="0"/>
                  </a:rPr>
                  <a:t>2</a:t>
                </a:r>
                <a:r>
                  <a:rPr lang="es-ES" dirty="0">
                    <a:solidFill>
                      <a:srgbClr val="0033CC"/>
                    </a:solidFill>
                    <a:latin typeface="Symbol" pitchFamily="18" charset="2"/>
                  </a:rPr>
                  <a:t>nbb</a:t>
                </a:r>
              </a:p>
            </p:txBody>
          </p:sp>
          <p:sp>
            <p:nvSpPr>
              <p:cNvPr id="31" name="Text Box 2656"/>
              <p:cNvSpPr txBox="1">
                <a:spLocks noChangeArrowheads="1"/>
              </p:cNvSpPr>
              <p:nvPr/>
            </p:nvSpPr>
            <p:spPr bwMode="auto">
              <a:xfrm>
                <a:off x="15344" y="6925"/>
                <a:ext cx="535" cy="342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200">
                    <a:solidFill>
                      <a:srgbClr val="FF0000"/>
                    </a:solidFill>
                    <a:latin typeface="Tahoma" pitchFamily="34" charset="0"/>
                  </a:rPr>
                  <a:t>0</a:t>
                </a:r>
                <a:r>
                  <a:rPr lang="es-ES" sz="1200">
                    <a:solidFill>
                      <a:srgbClr val="FF0000"/>
                    </a:solidFill>
                    <a:latin typeface="Symbol" pitchFamily="18" charset="2"/>
                  </a:rPr>
                  <a:t>nbb</a:t>
                </a:r>
              </a:p>
            </p:txBody>
          </p:sp>
          <p:sp>
            <p:nvSpPr>
              <p:cNvPr id="32" name="Line 2657"/>
              <p:cNvSpPr>
                <a:spLocks noChangeShapeType="1"/>
              </p:cNvSpPr>
              <p:nvPr/>
            </p:nvSpPr>
            <p:spPr bwMode="auto">
              <a:xfrm>
                <a:off x="15583" y="6494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99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Text Box 2658"/>
              <p:cNvSpPr txBox="1">
                <a:spLocks noChangeArrowheads="1"/>
              </p:cNvSpPr>
              <p:nvPr/>
            </p:nvSpPr>
            <p:spPr bwMode="auto">
              <a:xfrm>
                <a:off x="15276" y="6146"/>
                <a:ext cx="711" cy="323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s-ES" sz="1100" dirty="0">
                    <a:solidFill>
                      <a:srgbClr val="990000"/>
                    </a:solidFill>
                    <a:latin typeface="Century" pitchFamily="18" charset="0"/>
                  </a:rPr>
                  <a:t>Q </a:t>
                </a:r>
                <a:r>
                  <a:rPr lang="es-ES" sz="1100" dirty="0" err="1">
                    <a:solidFill>
                      <a:srgbClr val="990000"/>
                    </a:solidFill>
                    <a:latin typeface="Century" pitchFamily="18" charset="0"/>
                  </a:rPr>
                  <a:t>value</a:t>
                </a:r>
                <a:endParaRPr lang="es-ES" sz="1100" dirty="0">
                  <a:solidFill>
                    <a:srgbClr val="990000"/>
                  </a:solidFill>
                  <a:latin typeface="Century" pitchFamily="18" charset="0"/>
                </a:endParaRPr>
              </a:p>
            </p:txBody>
          </p:sp>
        </p:grpSp>
        <p:pic>
          <p:nvPicPr>
            <p:cNvPr id="28" name="Picture 23"/>
            <p:cNvPicPr>
              <a:picLocks noChangeAspect="1" noChangeArrowheads="1"/>
            </p:cNvPicPr>
            <p:nvPr/>
          </p:nvPicPr>
          <p:blipFill>
            <a:blip r:embed="rId5"/>
            <a:srcRect l="2563" t="14345" r="34616" b="3175"/>
            <a:stretch>
              <a:fillRect/>
            </a:stretch>
          </p:blipFill>
          <p:spPr bwMode="auto">
            <a:xfrm>
              <a:off x="4406900" y="974725"/>
              <a:ext cx="1295400" cy="12160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3277306"/>
            <a:ext cx="1068568" cy="1066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" name="Picture 2" descr="C:\Documents and Settings\tpapaeva\Desktop\MPGD2009\Creta Poster\Ar1isoGain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2661" y="1371600"/>
            <a:ext cx="4274308" cy="242889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40" name="Picture 3" descr="C:\Users\alfredo\Desktop\Creta Poster\proceeding\figures\microbulk12x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4959" y="4645894"/>
            <a:ext cx="235743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ZoneTexte 11"/>
          <p:cNvSpPr txBox="1"/>
          <p:nvPr/>
        </p:nvSpPr>
        <p:spPr>
          <a:xfrm>
            <a:off x="533400" y="5661726"/>
            <a:ext cx="1539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12 cm × 12 cm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Pads ~ 8 mm</a:t>
            </a:r>
            <a:r>
              <a:rPr lang="fr-FR" baseline="30000" dirty="0" smtClean="0">
                <a:solidFill>
                  <a:schemeClr val="bg1"/>
                </a:solidFill>
              </a:rPr>
              <a:t>2</a:t>
            </a:r>
            <a:endParaRPr lang="fr-FR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umegas_moni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22130"/>
            <a:ext cx="4191000" cy="321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932841" cy="1920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533400"/>
            <a:ext cx="41910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44196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i="1" dirty="0" err="1" smtClean="0"/>
              <a:t>n_TOF</a:t>
            </a:r>
            <a:endParaRPr lang="en-US" sz="24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sz="2000" b="1" dirty="0" smtClean="0">
                <a:solidFill>
                  <a:srgbClr val="800000"/>
                </a:solidFill>
              </a:rPr>
              <a:t>Low mass </a:t>
            </a:r>
            <a:r>
              <a:rPr lang="en-US" sz="2000" dirty="0" smtClean="0">
                <a:solidFill>
                  <a:srgbClr val="800000"/>
                </a:solidFill>
              </a:rPr>
              <a:t>online neutron flux monitor:</a:t>
            </a:r>
            <a:endParaRPr lang="en-US" sz="2000" dirty="0" smtClean="0"/>
          </a:p>
          <a:p>
            <a:pPr marL="465138" indent="-465138">
              <a:spcBef>
                <a:spcPts val="1200"/>
              </a:spcBef>
            </a:pPr>
            <a:r>
              <a:rPr lang="en-US" sz="1400" dirty="0" smtClean="0"/>
              <a:t>Minimize beam perturbation and induced background</a:t>
            </a:r>
          </a:p>
          <a:p>
            <a:pPr marL="465138" indent="-465138">
              <a:spcBef>
                <a:spcPts val="1200"/>
              </a:spcBef>
            </a:pPr>
            <a:r>
              <a:rPr lang="en-US" sz="1400" dirty="0" smtClean="0"/>
              <a:t>Cover a wide energy range</a:t>
            </a:r>
          </a:p>
          <a:p>
            <a:pPr marL="0" indent="0">
              <a:spcBef>
                <a:spcPts val="1200"/>
              </a:spcBef>
              <a:buNone/>
            </a:pPr>
            <a:endParaRPr lang="en-US" sz="1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15390" t="12917" r="27751"/>
          <a:stretch/>
        </p:blipFill>
        <p:spPr bwMode="auto">
          <a:xfrm>
            <a:off x="3223967" y="2774633"/>
            <a:ext cx="1554480" cy="178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44" y="3276600"/>
            <a:ext cx="4267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Drift Cathode (1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):</a:t>
            </a:r>
          </a:p>
          <a:p>
            <a:pPr>
              <a:defRPr/>
            </a:pP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25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coppered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(1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m) </a:t>
            </a:r>
            <a:r>
              <a:rPr lang="en-GB" dirty="0" err="1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Kapton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/>
            </a:r>
            <a:b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</a:b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  +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1.5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of </a:t>
            </a:r>
            <a:r>
              <a:rPr lang="en-GB" b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B-10</a:t>
            </a:r>
          </a:p>
          <a:p>
            <a:pPr>
              <a:defRPr/>
            </a:pP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Drift Cathode (2)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:</a:t>
            </a:r>
            <a:endParaRPr lang="en-GB" dirty="0">
              <a:solidFill>
                <a:srgbClr val="0613CC"/>
              </a:solidFill>
              <a:latin typeface="Times"/>
              <a:ea typeface="ＭＳ Ｐゴシック" charset="0"/>
              <a:cs typeface="Times"/>
            </a:endParaRPr>
          </a:p>
          <a:p>
            <a:pPr>
              <a:defRPr/>
            </a:pP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 1.5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aluminised (~ nm) </a:t>
            </a:r>
            <a:r>
              <a:rPr lang="en-GB" dirty="0" err="1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mylar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/>
            </a:r>
            <a:b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</a:b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  +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1 mg </a:t>
            </a:r>
            <a:r>
              <a:rPr lang="en-GB" b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U-235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(99.94%)</a:t>
            </a:r>
          </a:p>
          <a:p>
            <a:pPr>
              <a:defRPr/>
            </a:pP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Micromesh + Anode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strip:</a:t>
            </a:r>
          </a:p>
          <a:p>
            <a:pPr>
              <a:defRPr/>
            </a:pP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 </a:t>
            </a:r>
            <a:r>
              <a:rPr lang="en-GB" b="1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Micro-Bulk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(5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Cu) </a:t>
            </a:r>
          </a:p>
          <a:p>
            <a:pPr>
              <a:defRPr/>
            </a:pP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   +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50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</a:t>
            </a:r>
            <a:r>
              <a:rPr lang="en-GB" dirty="0" err="1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Kapton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(with 70500 holes ) </a:t>
            </a:r>
            <a:endParaRPr lang="en-GB" dirty="0" smtClean="0">
              <a:solidFill>
                <a:srgbClr val="0613CC"/>
              </a:solidFill>
              <a:latin typeface="Times"/>
              <a:ea typeface="ＭＳ Ｐゴシック" charset="0"/>
              <a:cs typeface="Times"/>
            </a:endParaRPr>
          </a:p>
          <a:p>
            <a:pPr>
              <a:defRPr/>
            </a:pP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</a:t>
            </a:r>
            <a:r>
              <a:rPr lang="en-GB" dirty="0" smtClean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  +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5 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Cu )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323" y="5843826"/>
            <a:ext cx="41408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ts val="0"/>
              </a:spcBef>
              <a:buFont typeface="Wingdings" pitchFamily="2" charset="2"/>
              <a:buChar char="ü"/>
            </a:pPr>
            <a:r>
              <a:rPr lang="en-US" i="1" dirty="0" smtClean="0">
                <a:solidFill>
                  <a:srgbClr val="800000"/>
                </a:solidFill>
                <a:latin typeface="+mn-lt"/>
              </a:rPr>
              <a:t>Fission chamber for </a:t>
            </a:r>
            <a:r>
              <a:rPr lang="el-GR" i="1" dirty="0" smtClean="0">
                <a:solidFill>
                  <a:srgbClr val="800000"/>
                </a:solidFill>
                <a:latin typeface="+mn-lt"/>
              </a:rPr>
              <a:t>σ</a:t>
            </a:r>
            <a:r>
              <a:rPr lang="en-US" i="1" baseline="-25000" dirty="0" smtClean="0">
                <a:solidFill>
                  <a:srgbClr val="800000"/>
                </a:solidFill>
                <a:latin typeface="+mn-lt"/>
              </a:rPr>
              <a:t>f</a:t>
            </a:r>
            <a:r>
              <a:rPr lang="en-US" i="1" dirty="0" smtClean="0">
                <a:solidFill>
                  <a:srgbClr val="800000"/>
                </a:solidFill>
                <a:latin typeface="+mn-lt"/>
              </a:rPr>
              <a:t> 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ü"/>
            </a:pPr>
            <a:r>
              <a:rPr lang="en-US" i="1" dirty="0">
                <a:solidFill>
                  <a:srgbClr val="800000"/>
                </a:solidFill>
                <a:latin typeface="+mn-lt"/>
              </a:rPr>
              <a:t>F</a:t>
            </a:r>
            <a:r>
              <a:rPr lang="en-US" i="1" dirty="0" smtClean="0">
                <a:solidFill>
                  <a:srgbClr val="800000"/>
                </a:solidFill>
                <a:latin typeface="+mn-lt"/>
              </a:rPr>
              <a:t>ission tagging for </a:t>
            </a:r>
            <a:r>
              <a:rPr lang="el-GR" i="1" dirty="0" smtClean="0">
                <a:solidFill>
                  <a:srgbClr val="800000"/>
                </a:solidFill>
                <a:latin typeface="+mn-lt"/>
              </a:rPr>
              <a:t>σ</a:t>
            </a:r>
            <a:r>
              <a:rPr lang="el-GR" i="1" baseline="-25000" dirty="0" smtClean="0">
                <a:solidFill>
                  <a:srgbClr val="800000"/>
                </a:solidFill>
                <a:latin typeface="+mn-lt"/>
              </a:rPr>
              <a:t>γ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ü"/>
            </a:pPr>
            <a:r>
              <a:rPr lang="en-US" i="1" dirty="0" smtClean="0">
                <a:solidFill>
                  <a:srgbClr val="C00000"/>
                </a:solidFill>
                <a:latin typeface="+mn-lt"/>
              </a:rPr>
              <a:t>Fission </a:t>
            </a:r>
            <a:r>
              <a:rPr lang="en-US" i="1" dirty="0">
                <a:solidFill>
                  <a:srgbClr val="C00000"/>
                </a:solidFill>
                <a:latin typeface="+mn-lt"/>
              </a:rPr>
              <a:t>fragment angular distribution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i="1" dirty="0" err="1" smtClean="0"/>
              <a:t>Microbulk</a:t>
            </a:r>
            <a:r>
              <a:rPr lang="en-US" sz="3200" i="1" dirty="0" smtClean="0"/>
              <a:t> application</a:t>
            </a:r>
          </a:p>
        </p:txBody>
      </p:sp>
      <p:pic>
        <p:nvPicPr>
          <p:cNvPr id="8195" name="Picture 11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1052513"/>
            <a:ext cx="1844675" cy="2455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200" name="CustomShape 3"/>
          <p:cNvSpPr>
            <a:spLocks noChangeArrowheads="1"/>
          </p:cNvSpPr>
          <p:nvPr/>
        </p:nvSpPr>
        <p:spPr bwMode="auto">
          <a:xfrm>
            <a:off x="179388" y="914401"/>
            <a:ext cx="619283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914400" algn="l"/>
              </a:tabLst>
            </a:pPr>
            <a:r>
              <a:rPr lang="en-US" sz="1800" b="1" dirty="0">
                <a:latin typeface="+mn-lt"/>
                <a:ea typeface="DejaVu Sans"/>
                <a:cs typeface="DejaVu Sans"/>
              </a:rPr>
              <a:t>Micromegas detectors 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DejaVu Sans"/>
                <a:cs typeface="DejaVu Sans"/>
              </a:rPr>
              <a:t>CAST: </a:t>
            </a:r>
            <a:r>
              <a:rPr lang="en-US" sz="2000" b="1" i="1" dirty="0" smtClean="0">
                <a:solidFill>
                  <a:srgbClr val="C00000"/>
                </a:solidFill>
                <a:latin typeface="+mn-lt"/>
                <a:ea typeface="DejaVu Sans"/>
                <a:cs typeface="DejaVu Sans"/>
              </a:rPr>
              <a:t>low background</a:t>
            </a:r>
          </a:p>
          <a:p>
            <a:pPr marL="403225" indent="-403225" algn="ctr">
              <a:buFont typeface="Wingdings" pitchFamily="2" charset="2"/>
              <a:buChar char="Ø"/>
              <a:tabLst>
                <a:tab pos="914400" algn="l"/>
              </a:tabLst>
            </a:pPr>
            <a:r>
              <a:rPr lang="en-US" b="1" dirty="0" smtClean="0">
                <a:latin typeface="+mn-lt"/>
                <a:ea typeface="DejaVu Sans"/>
                <a:cs typeface="DejaVu Sans"/>
              </a:rPr>
              <a:t>Continuous improvement of Micromegas detectors inside CAST experiment.</a:t>
            </a:r>
          </a:p>
          <a:p>
            <a:pPr marL="403225" indent="-403225" algn="ctr">
              <a:buFont typeface="Wingdings" pitchFamily="2" charset="2"/>
              <a:buChar char="Ø"/>
            </a:pPr>
            <a:r>
              <a:rPr lang="en-US" b="1" dirty="0" smtClean="0">
                <a:latin typeface="+mn-lt"/>
                <a:ea typeface="DejaVu Sans"/>
                <a:cs typeface="DejaVu Sans"/>
              </a:rPr>
              <a:t>2008: 3 Micromegas (</a:t>
            </a:r>
            <a:r>
              <a:rPr lang="en-US" b="1" dirty="0" err="1" smtClean="0">
                <a:latin typeface="+mn-lt"/>
                <a:ea typeface="DejaVu Sans"/>
                <a:cs typeface="DejaVu Sans"/>
              </a:rPr>
              <a:t>Microbulk</a:t>
            </a:r>
            <a:r>
              <a:rPr lang="en-US" b="1" dirty="0" smtClean="0">
                <a:latin typeface="+mn-lt"/>
                <a:ea typeface="DejaVu Sans"/>
                <a:cs typeface="DejaVu Sans"/>
              </a:rPr>
              <a:t> technology) installed in 3 of the 4 CAST magnet apertures, replacing traditional Micromegas and TPC</a:t>
            </a:r>
          </a:p>
          <a:p>
            <a:pPr algn="ctr"/>
            <a:endParaRPr lang="en-US" b="1" dirty="0" smtClean="0">
              <a:latin typeface="+mn-lt"/>
            </a:endParaRPr>
          </a:p>
          <a:p>
            <a:pPr algn="ctr"/>
            <a:endParaRPr lang="en-US" b="1" dirty="0">
              <a:latin typeface="+mn-lt"/>
              <a:ea typeface="DejaVu Sans"/>
              <a:cs typeface="DejaVu Sans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609602" y="3810000"/>
            <a:ext cx="8212139" cy="3047999"/>
            <a:chOff x="384" y="2400"/>
            <a:chExt cx="5173" cy="1920"/>
          </a:xfrm>
        </p:grpSpPr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384" y="2584"/>
              <a:ext cx="2227" cy="1640"/>
              <a:chOff x="202" y="2584"/>
              <a:chExt cx="2227" cy="1640"/>
            </a:xfrm>
          </p:grpSpPr>
          <p:pic>
            <p:nvPicPr>
              <p:cNvPr id="8209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07" y="2857"/>
                <a:ext cx="1633" cy="106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pic>
            <p:nvPicPr>
              <p:cNvPr id="8210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27" y="3446"/>
                <a:ext cx="1002" cy="778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8211" name="Rectangle 30"/>
              <p:cNvSpPr>
                <a:spLocks noChangeArrowheads="1"/>
              </p:cNvSpPr>
              <p:nvPr/>
            </p:nvSpPr>
            <p:spPr bwMode="auto">
              <a:xfrm>
                <a:off x="202" y="2584"/>
                <a:ext cx="124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u="sng" smtClean="0">
                    <a:latin typeface="Calibri" pitchFamily="34" charset="0"/>
                  </a:rPr>
                  <a:t>Sunrise side detector</a:t>
                </a:r>
                <a:endParaRPr lang="en-US" b="1" u="sng">
                  <a:latin typeface="Calibri" pitchFamily="34" charset="0"/>
                </a:endParaRPr>
              </a:p>
            </p:txBody>
          </p:sp>
        </p:grpSp>
        <p:grpSp>
          <p:nvGrpSpPr>
            <p:cNvPr id="4" name="Group 33"/>
            <p:cNvGrpSpPr>
              <a:grpSpLocks/>
            </p:cNvGrpSpPr>
            <p:nvPr/>
          </p:nvGrpSpPr>
          <p:grpSpPr bwMode="auto">
            <a:xfrm>
              <a:off x="2517" y="2400"/>
              <a:ext cx="3040" cy="1920"/>
              <a:chOff x="2517" y="2400"/>
              <a:chExt cx="3040" cy="1920"/>
            </a:xfrm>
          </p:grpSpPr>
          <p:pic>
            <p:nvPicPr>
              <p:cNvPr id="8205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80" y="3025"/>
                <a:ext cx="1347" cy="105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pic>
            <p:nvPicPr>
              <p:cNvPr id="8206" name="Picture 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9" y="3135"/>
                <a:ext cx="1588" cy="118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pic>
            <p:nvPicPr>
              <p:cNvPr id="8207" name="Picture 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014" y="2400"/>
                <a:ext cx="1169" cy="912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8208" name="Rectangle 31"/>
              <p:cNvSpPr>
                <a:spLocks noChangeArrowheads="1"/>
              </p:cNvSpPr>
              <p:nvPr/>
            </p:nvSpPr>
            <p:spPr bwMode="auto">
              <a:xfrm>
                <a:off x="2517" y="2753"/>
                <a:ext cx="125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u="sng" smtClean="0">
                    <a:latin typeface="Calibri" pitchFamily="34" charset="0"/>
                  </a:rPr>
                  <a:t>Sunset side detectors</a:t>
                </a:r>
                <a:endParaRPr lang="en-US" b="1" u="sng">
                  <a:latin typeface="Calibri" pitchFamily="34" charset="0"/>
                </a:endParaRPr>
              </a:p>
            </p:txBody>
          </p:sp>
        </p:grpSp>
      </p:grp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819052"/>
              </p:ext>
            </p:extLst>
          </p:nvPr>
        </p:nvGraphicFramePr>
        <p:xfrm>
          <a:off x="1219200" y="2743420"/>
          <a:ext cx="4191000" cy="137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886"/>
                <a:gridCol w="2275114"/>
              </a:tblGrid>
              <a:tr h="27424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Typical rates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T="45698" marB="45698"/>
                </a:tc>
              </a:tr>
              <a:tr h="2742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TPC</a:t>
                      </a:r>
                      <a:endParaRPr lang="en-US" sz="1200" dirty="0"/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85 counts/h (2-12 keV)</a:t>
                      </a:r>
                      <a:endParaRPr lang="en-US" sz="1200" dirty="0"/>
                    </a:p>
                  </a:txBody>
                  <a:tcPr marT="45698" marB="45698"/>
                </a:tc>
              </a:tr>
              <a:tr h="2742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MM</a:t>
                      </a:r>
                      <a:endParaRPr lang="en-US" sz="1200" dirty="0"/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 counts/h (2-10 keV)</a:t>
                      </a:r>
                      <a:endParaRPr lang="en-US" sz="1200" dirty="0"/>
                    </a:p>
                  </a:txBody>
                  <a:tcPr marT="45698" marB="45698"/>
                </a:tc>
              </a:tr>
              <a:tr h="2742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CCD</a:t>
                      </a:r>
                      <a:endParaRPr lang="en-US" sz="1200" dirty="0"/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0.18</a:t>
                      </a:r>
                      <a:r>
                        <a:rPr lang="en-US" sz="1200" baseline="0" dirty="0" smtClean="0"/>
                        <a:t> counts/h (1-7 keV)</a:t>
                      </a:r>
                      <a:endParaRPr lang="en-US" sz="1200" dirty="0"/>
                    </a:p>
                  </a:txBody>
                  <a:tcPr marT="45698" marB="45698"/>
                </a:tc>
              </a:tr>
              <a:tr h="27424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New </a:t>
                      </a:r>
                      <a:r>
                        <a:rPr lang="en-US" sz="1200" b="1" dirty="0" err="1" smtClean="0"/>
                        <a:t>Microbulk</a:t>
                      </a:r>
                      <a:r>
                        <a:rPr lang="en-US" sz="1200" b="1" baseline="0" dirty="0" smtClean="0"/>
                        <a:t> MM</a:t>
                      </a:r>
                      <a:endParaRPr lang="en-US" sz="1200" b="1" dirty="0"/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1-2 counts/h (1-7)</a:t>
                      </a:r>
                      <a:r>
                        <a:rPr lang="en-US" sz="1200" b="1" baseline="0" dirty="0" smtClean="0"/>
                        <a:t> keV</a:t>
                      </a:r>
                      <a:endParaRPr lang="en-US" sz="1200" b="1" dirty="0"/>
                    </a:p>
                  </a:txBody>
                  <a:tcPr marT="45698" marB="4569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VBOXSVR\Shared\bckHistoryDetai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275" y="714797"/>
            <a:ext cx="8734425" cy="4370387"/>
          </a:xfrm>
          <a:prstGeom prst="rect">
            <a:avLst/>
          </a:prstGeom>
          <a:noFill/>
        </p:spPr>
      </p:pic>
      <p:sp>
        <p:nvSpPr>
          <p:cNvPr id="4" name="3 Elipse"/>
          <p:cNvSpPr/>
          <p:nvPr/>
        </p:nvSpPr>
        <p:spPr>
          <a:xfrm>
            <a:off x="5786446" y="2714620"/>
            <a:ext cx="428628" cy="428628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5 Conector recto de flecha"/>
          <p:cNvCxnSpPr/>
          <p:nvPr/>
        </p:nvCxnSpPr>
        <p:spPr>
          <a:xfrm rot="5400000">
            <a:off x="6143636" y="2786058"/>
            <a:ext cx="142876" cy="142876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215074" y="2428868"/>
            <a:ext cx="714380" cy="70788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1 week with </a:t>
            </a:r>
            <a:r>
              <a:rPr lang="en-US" sz="1000" baseline="30000" dirty="0" smtClean="0">
                <a:latin typeface="+mn-lt"/>
              </a:rPr>
              <a:t>109</a:t>
            </a:r>
            <a:r>
              <a:rPr lang="en-US" sz="1000" dirty="0" smtClean="0">
                <a:latin typeface="+mn-lt"/>
              </a:rPr>
              <a:t>Cd source</a:t>
            </a:r>
            <a:endParaRPr lang="en-US" sz="1000" dirty="0">
              <a:latin typeface="+mn-lt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flipV="1">
            <a:off x="3500430" y="3500438"/>
            <a:ext cx="785818" cy="142876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2357422" y="3375068"/>
            <a:ext cx="1143008" cy="73866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0.005 Hz trigger rate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14" name="13 Conector recto de flecha"/>
          <p:cNvCxnSpPr/>
          <p:nvPr/>
        </p:nvCxnSpPr>
        <p:spPr>
          <a:xfrm flipV="1">
            <a:off x="5143504" y="4071942"/>
            <a:ext cx="1785950" cy="785818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1600200" y="4857761"/>
            <a:ext cx="6615138" cy="16312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First approach to final background limited only by intrinsic radioactivity </a:t>
            </a:r>
            <a:r>
              <a:rPr lang="en-US" sz="1400" b="1" dirty="0" smtClean="0">
                <a:latin typeface="+mn-lt"/>
              </a:rPr>
              <a:t>(from </a:t>
            </a:r>
            <a:r>
              <a:rPr lang="en-US" sz="1400" b="1" dirty="0" err="1" smtClean="0">
                <a:latin typeface="+mn-lt"/>
              </a:rPr>
              <a:t>microbulk</a:t>
            </a:r>
            <a:r>
              <a:rPr lang="en-US" sz="1400" b="1" dirty="0" smtClean="0">
                <a:latin typeface="+mn-lt"/>
              </a:rPr>
              <a:t>, chamber materials, </a:t>
            </a:r>
            <a:r>
              <a:rPr lang="en-US" sz="1400" dirty="0" smtClean="0">
                <a:latin typeface="+mn-lt"/>
              </a:rPr>
              <a:t>inner</a:t>
            </a:r>
            <a:r>
              <a:rPr lang="en-US" sz="1400" b="1" dirty="0" smtClean="0">
                <a:latin typeface="+mn-lt"/>
              </a:rPr>
              <a:t> shielding):</a:t>
            </a:r>
          </a:p>
          <a:p>
            <a:endParaRPr lang="en-US" sz="1400" b="1" dirty="0" smtClean="0">
              <a:latin typeface="+mn-lt"/>
            </a:endParaRPr>
          </a:p>
          <a:p>
            <a:pPr algn="ctr"/>
            <a:r>
              <a:rPr lang="en-US" b="1" dirty="0" smtClean="0">
                <a:solidFill>
                  <a:srgbClr val="0000CC"/>
                </a:solidFill>
                <a:latin typeface="+mn-lt"/>
              </a:rPr>
              <a:t>&lt; </a:t>
            </a:r>
            <a:r>
              <a:rPr lang="en-US" b="1" dirty="0">
                <a:solidFill>
                  <a:srgbClr val="0000CC"/>
                </a:solidFill>
                <a:latin typeface="+mn-lt"/>
              </a:rPr>
              <a:t>2·10</a:t>
            </a:r>
            <a:r>
              <a:rPr lang="en-US" b="1" baseline="30000" dirty="0">
                <a:solidFill>
                  <a:srgbClr val="0000CC"/>
                </a:solidFill>
                <a:latin typeface="+mn-lt"/>
              </a:rPr>
              <a:t>-7</a:t>
            </a:r>
            <a:r>
              <a:rPr lang="en-US" b="1" dirty="0">
                <a:solidFill>
                  <a:srgbClr val="0000CC"/>
                </a:solidFill>
                <a:latin typeface="+mn-lt"/>
              </a:rPr>
              <a:t> counts keV</a:t>
            </a:r>
            <a:r>
              <a:rPr lang="en-US" b="1" baseline="30000" dirty="0">
                <a:solidFill>
                  <a:srgbClr val="0000CC"/>
                </a:solidFill>
                <a:latin typeface="+mn-lt"/>
              </a:rPr>
              <a:t>-1</a:t>
            </a:r>
            <a:r>
              <a:rPr lang="en-US" b="1" dirty="0">
                <a:solidFill>
                  <a:srgbClr val="0000CC"/>
                </a:solidFill>
                <a:latin typeface="+mn-lt"/>
              </a:rPr>
              <a:t> cm</a:t>
            </a:r>
            <a:r>
              <a:rPr lang="en-US" b="1" baseline="30000" dirty="0">
                <a:solidFill>
                  <a:srgbClr val="0000CC"/>
                </a:solidFill>
                <a:latin typeface="+mn-lt"/>
              </a:rPr>
              <a:t>-2</a:t>
            </a:r>
            <a:r>
              <a:rPr lang="en-US" b="1" dirty="0">
                <a:solidFill>
                  <a:srgbClr val="0000CC"/>
                </a:solidFill>
                <a:latin typeface="+mn-lt"/>
              </a:rPr>
              <a:t> s</a:t>
            </a:r>
            <a:r>
              <a:rPr lang="en-US" b="1" baseline="30000" dirty="0">
                <a:solidFill>
                  <a:srgbClr val="0000CC"/>
                </a:solidFill>
                <a:latin typeface="+mn-lt"/>
              </a:rPr>
              <a:t>-1</a:t>
            </a:r>
            <a:r>
              <a:rPr lang="en-US" b="1" dirty="0">
                <a:solidFill>
                  <a:srgbClr val="0000CC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rgbClr val="0000CC"/>
                </a:solidFill>
                <a:latin typeface="+mn-lt"/>
              </a:rPr>
              <a:t>[2-7 keV]    (~1 count/day)</a:t>
            </a:r>
          </a:p>
          <a:p>
            <a:endParaRPr lang="en-US" sz="1400" b="1" dirty="0">
              <a:latin typeface="+mn-lt"/>
            </a:endParaRPr>
          </a:p>
          <a:p>
            <a:r>
              <a:rPr lang="en-US" sz="1400" b="1" dirty="0" smtClean="0">
                <a:latin typeface="+mn-lt"/>
              </a:rPr>
              <a:t>This result shows that background levels &gt;20 times lower that current CAST MM nominal background are possible via shielding improvement.</a:t>
            </a:r>
            <a:endParaRPr lang="en-US" sz="1400" b="1" dirty="0">
              <a:latin typeface="+mn-lt"/>
            </a:endParaRPr>
          </a:p>
        </p:txBody>
      </p:sp>
      <p:cxnSp>
        <p:nvCxnSpPr>
          <p:cNvPr id="19" name="18 Conector recto de flecha"/>
          <p:cNvCxnSpPr/>
          <p:nvPr/>
        </p:nvCxnSpPr>
        <p:spPr>
          <a:xfrm rot="16200000" flipV="1">
            <a:off x="2321703" y="2250273"/>
            <a:ext cx="785818" cy="1428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2071670" y="2691466"/>
            <a:ext cx="1143008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0.2 Hz trigger rate</a:t>
            </a:r>
            <a:endParaRPr lang="en-US" sz="1400" b="1" dirty="0">
              <a:latin typeface="+mn-lt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sz="3200" i="1" dirty="0" err="1" smtClean="0"/>
              <a:t>Microbulk</a:t>
            </a:r>
            <a:r>
              <a:rPr lang="en-US" sz="3200" i="1" dirty="0" smtClean="0"/>
              <a:t> application: </a:t>
            </a:r>
            <a:r>
              <a:rPr lang="en-US" sz="2800" i="1" dirty="0" smtClean="0">
                <a:solidFill>
                  <a:srgbClr val="C00000"/>
                </a:solidFill>
              </a:rPr>
              <a:t>Ultra Low Background</a:t>
            </a:r>
            <a:endParaRPr lang="en-US" sz="3200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41233"/>
            <a:ext cx="4953000" cy="401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1752600" y="1075492"/>
            <a:ext cx="3063240" cy="67710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Helioscope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prospects</a:t>
            </a:r>
          </a:p>
          <a:p>
            <a:r>
              <a:rPr lang="en-US" sz="14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en-US" sz="1400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Irastorza</a:t>
            </a:r>
            <a:r>
              <a:rPr lang="en-US" sz="1400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JCAP 1106 (2011) 013 </a:t>
            </a:r>
            <a:endParaRPr lang="en-US" sz="1400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828" y="3962400"/>
            <a:ext cx="25821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67400" y="1150203"/>
            <a:ext cx="3352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0090"/>
                </a:solidFill>
                <a:latin typeface="+mn-lt"/>
                <a:ea typeface="ＭＳ Ｐゴシック" charset="0"/>
                <a:cs typeface="Times New Roman"/>
              </a:rPr>
              <a:t>New magnet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0090"/>
                </a:solidFill>
                <a:latin typeface="+mn-lt"/>
                <a:ea typeface="ＭＳ Ｐゴシック" charset="0"/>
                <a:cs typeface="Times New Roman"/>
              </a:rPr>
              <a:t>X-ray optics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000090"/>
                </a:solidFill>
                <a:latin typeface="+mn-lt"/>
                <a:ea typeface="ＭＳ Ｐゴシック" charset="0"/>
                <a:cs typeface="Times New Roman"/>
              </a:rPr>
              <a:t>Low </a:t>
            </a:r>
            <a:r>
              <a:rPr lang="en-US" dirty="0" smtClean="0">
                <a:solidFill>
                  <a:srgbClr val="000090"/>
                </a:solidFill>
                <a:latin typeface="+mn-lt"/>
                <a:ea typeface="ＭＳ Ｐゴシック" charset="0"/>
                <a:cs typeface="Times New Roman"/>
              </a:rPr>
              <a:t>background Micromegas</a:t>
            </a:r>
            <a:endParaRPr lang="en-US" dirty="0">
              <a:solidFill>
                <a:srgbClr val="000090"/>
              </a:solidFill>
              <a:latin typeface="+mn-lt"/>
              <a:ea typeface="ＭＳ Ｐゴシック" charset="0"/>
              <a:cs typeface="Times New Roman"/>
            </a:endParaRPr>
          </a:p>
        </p:txBody>
      </p:sp>
      <p:pic>
        <p:nvPicPr>
          <p:cNvPr id="37894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457" y="2133600"/>
            <a:ext cx="308486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r>
              <a:rPr lang="en-US" sz="3200" i="1" dirty="0" err="1" smtClean="0"/>
              <a:t>Microbulk</a:t>
            </a:r>
            <a:r>
              <a:rPr lang="en-US" sz="3200" i="1" dirty="0" smtClean="0"/>
              <a:t> application: </a:t>
            </a:r>
            <a:r>
              <a:rPr lang="en-US" sz="2800" i="1" dirty="0" smtClean="0">
                <a:solidFill>
                  <a:srgbClr val="C00000"/>
                </a:solidFill>
              </a:rPr>
              <a:t>Ultra Low Background</a:t>
            </a:r>
            <a:endParaRPr lang="en-US" sz="3200" i="1" dirty="0" smtClean="0">
              <a:solidFill>
                <a:srgbClr val="C00000"/>
              </a:solidFill>
            </a:endParaRP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26" y="5668400"/>
            <a:ext cx="5819136" cy="6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716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Object 2"/>
          <p:cNvGraphicFramePr>
            <a:graphicFrameLocks noChangeAspect="1"/>
          </p:cNvGraphicFramePr>
          <p:nvPr/>
        </p:nvGraphicFramePr>
        <p:xfrm>
          <a:off x="6377354" y="1219200"/>
          <a:ext cx="269630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Bitmap Image" r:id="rId3" imgW="5219048" imgH="5172797" progId="Paint.Picture">
                  <p:embed/>
                </p:oleObj>
              </mc:Choice>
              <mc:Fallback>
                <p:oleObj name="Bitmap Image" r:id="rId3" imgW="5219048" imgH="517279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7354" y="1219200"/>
                        <a:ext cx="2696308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2" name="Footer Placeholder 2"/>
          <p:cNvSpPr txBox="1">
            <a:spLocks noGrp="1"/>
          </p:cNvSpPr>
          <p:nvPr/>
        </p:nvSpPr>
        <p:spPr bwMode="auto">
          <a:xfrm>
            <a:off x="6107723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/>
              <a:t>I. Giomataris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165445" y="838090"/>
            <a:ext cx="3446585" cy="2893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600" b="1" i="1" dirty="0" smtClean="0">
                <a:solidFill>
                  <a:schemeClr val="accent2"/>
                </a:solidFill>
                <a:latin typeface="Times New Roman" pitchFamily="18" charset="0"/>
              </a:rPr>
              <a:t>Large </a:t>
            </a:r>
            <a:r>
              <a:rPr lang="en-US" sz="1600" b="1" i="1" dirty="0">
                <a:solidFill>
                  <a:schemeClr val="accent2"/>
                </a:solidFill>
                <a:latin typeface="Times New Roman" pitchFamily="18" charset="0"/>
              </a:rPr>
              <a:t>International collaboration</a:t>
            </a:r>
          </a:p>
        </p:txBody>
      </p:sp>
      <p:sp>
        <p:nvSpPr>
          <p:cNvPr id="35844" name="Rectangle 10"/>
          <p:cNvSpPr>
            <a:spLocks noChangeArrowheads="1"/>
          </p:cNvSpPr>
          <p:nvPr/>
        </p:nvSpPr>
        <p:spPr bwMode="auto">
          <a:xfrm>
            <a:off x="7039708" y="2362201"/>
            <a:ext cx="1752600" cy="581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B69"/>
                </a:solidFill>
                <a:latin typeface="Times"/>
              </a:rPr>
              <a:t>~ 40 </a:t>
            </a:r>
            <a:r>
              <a:rPr lang="en-US" sz="1600" b="1">
                <a:solidFill>
                  <a:srgbClr val="FF0B69"/>
                </a:solidFill>
                <a:latin typeface="Times"/>
                <a:sym typeface="Symbol" pitchFamily="18" charset="2"/>
              </a:rPr>
              <a:t>m average!!</a:t>
            </a:r>
          </a:p>
          <a:p>
            <a:r>
              <a:rPr lang="en-US" sz="1600" b="1">
                <a:solidFill>
                  <a:srgbClr val="FF0B69"/>
                </a:solidFill>
                <a:latin typeface="Times"/>
                <a:sym typeface="Symbol" pitchFamily="18" charset="2"/>
              </a:rPr>
              <a:t>Pad size 2x6 mm</a:t>
            </a:r>
            <a:endParaRPr lang="en-US" sz="1600" b="1">
              <a:solidFill>
                <a:srgbClr val="FF0B69"/>
              </a:solidFill>
              <a:latin typeface="Times"/>
            </a:endParaRP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1143001"/>
            <a:ext cx="28194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4" descr="081208_RUN28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523" y="4648200"/>
            <a:ext cx="2678723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570" y="4495800"/>
            <a:ext cx="2880946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727938" y="4038601"/>
            <a:ext cx="2110154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ILC TPC prototype </a:t>
            </a:r>
          </a:p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with Micromegas</a:t>
            </a:r>
          </a:p>
        </p:txBody>
      </p:sp>
      <p:sp>
        <p:nvSpPr>
          <p:cNvPr id="35849" name="TextBox 14"/>
          <p:cNvSpPr txBox="1">
            <a:spLocks noChangeArrowheads="1"/>
          </p:cNvSpPr>
          <p:nvPr/>
        </p:nvSpPr>
        <p:spPr bwMode="auto">
          <a:xfrm>
            <a:off x="422031" y="914401"/>
            <a:ext cx="2241255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>
                <a:solidFill>
                  <a:srgbClr val="0000FF"/>
                </a:solidFill>
                <a:latin typeface="Times New Roman" pitchFamily="18" charset="0"/>
              </a:rPr>
              <a:t>ILC TPC  with Micromegas,</a:t>
            </a:r>
          </a:p>
          <a:p>
            <a:r>
              <a:rPr lang="en-US" sz="1400">
                <a:solidFill>
                  <a:srgbClr val="0000FF"/>
                </a:solidFill>
                <a:latin typeface="Times New Roman" pitchFamily="18" charset="0"/>
              </a:rPr>
              <a:t>L = 4.6 m, D = 3.4 m </a:t>
            </a:r>
          </a:p>
        </p:txBody>
      </p:sp>
      <p:sp>
        <p:nvSpPr>
          <p:cNvPr id="35850" name="TextBox 15"/>
          <p:cNvSpPr txBox="1">
            <a:spLocks noChangeArrowheads="1"/>
          </p:cNvSpPr>
          <p:nvPr/>
        </p:nvSpPr>
        <p:spPr bwMode="auto">
          <a:xfrm>
            <a:off x="6488724" y="4648200"/>
            <a:ext cx="2271346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Event in DESY test beam</a:t>
            </a:r>
          </a:p>
        </p:txBody>
      </p:sp>
      <p:pic>
        <p:nvPicPr>
          <p:cNvPr id="3585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67" r="10106"/>
          <a:stretch>
            <a:fillRect/>
          </a:stretch>
        </p:blipFill>
        <p:spPr bwMode="auto">
          <a:xfrm>
            <a:off x="3305908" y="1371600"/>
            <a:ext cx="3165231" cy="243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4" y="4343400"/>
            <a:ext cx="292344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3" name="TextBox 14"/>
          <p:cNvSpPr txBox="1">
            <a:spLocks noChangeArrowheads="1"/>
          </p:cNvSpPr>
          <p:nvPr/>
        </p:nvSpPr>
        <p:spPr bwMode="auto">
          <a:xfrm>
            <a:off x="773724" y="3886200"/>
            <a:ext cx="182197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lang="en-US" sz="1800" baseline="30000">
                <a:solidFill>
                  <a:srgbClr val="0000FF"/>
                </a:solidFill>
                <a:latin typeface="Times New Roman" pitchFamily="18" charset="0"/>
              </a:rPr>
              <a:t>st</a:t>
            </a:r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 TPC prototype</a:t>
            </a:r>
          </a:p>
        </p:txBody>
      </p:sp>
      <p:sp>
        <p:nvSpPr>
          <p:cNvPr id="35854" name="TextBox 14"/>
          <p:cNvSpPr txBox="1">
            <a:spLocks noChangeArrowheads="1"/>
          </p:cNvSpPr>
          <p:nvPr/>
        </p:nvSpPr>
        <p:spPr bwMode="auto">
          <a:xfrm>
            <a:off x="3727939" y="1143000"/>
            <a:ext cx="247375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Ion feed back supression</a:t>
            </a:r>
          </a:p>
        </p:txBody>
      </p:sp>
      <p:sp>
        <p:nvSpPr>
          <p:cNvPr id="35856" name="TextBox 16"/>
          <p:cNvSpPr txBox="1">
            <a:spLocks noChangeArrowheads="1"/>
          </p:cNvSpPr>
          <p:nvPr/>
        </p:nvSpPr>
        <p:spPr bwMode="auto">
          <a:xfrm>
            <a:off x="7244861" y="1447800"/>
            <a:ext cx="1367169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600">
                <a:latin typeface="Times"/>
                <a:ea typeface="Times"/>
                <a:cs typeface="Times"/>
              </a:rPr>
              <a:t>N</a:t>
            </a:r>
            <a:r>
              <a:rPr lang="fr-CA" sz="1600">
                <a:latin typeface="Times"/>
                <a:ea typeface="Times"/>
                <a:cs typeface="Times"/>
              </a:rPr>
              <a:t>o ExB effect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ILC TPC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40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in radiography</a:t>
            </a:r>
            <a:endParaRPr lang="en-US" dirty="0"/>
          </a:p>
        </p:txBody>
      </p:sp>
      <p:pic>
        <p:nvPicPr>
          <p:cNvPr id="55299" name="Picture 2" descr="C:\Documents and Settings\idorion2\Bureau\ENSAM\Montages\fac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1026189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3" descr="C:\Documents and Settings\idorion2\Bureau\ENSAM\Montages\prof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451" y="1295400"/>
            <a:ext cx="10287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883877" y="3974959"/>
            <a:ext cx="3460053" cy="2730641"/>
            <a:chOff x="2883877" y="3733800"/>
            <a:chExt cx="3460053" cy="2730641"/>
          </a:xfrm>
        </p:grpSpPr>
        <p:grpSp>
          <p:nvGrpSpPr>
            <p:cNvPr id="55301" name="Group 35"/>
            <p:cNvGrpSpPr>
              <a:grpSpLocks/>
            </p:cNvGrpSpPr>
            <p:nvPr/>
          </p:nvGrpSpPr>
          <p:grpSpPr bwMode="auto">
            <a:xfrm>
              <a:off x="2883877" y="3733800"/>
              <a:ext cx="3460053" cy="2730641"/>
              <a:chOff x="192" y="960"/>
              <a:chExt cx="1632" cy="1609"/>
            </a:xfrm>
          </p:grpSpPr>
          <p:pic>
            <p:nvPicPr>
              <p:cNvPr id="55314" name="Picture 26" descr="Superposition_Photo_Autoradio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960"/>
                <a:ext cx="1632" cy="1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312" name="Text Box 30"/>
              <p:cNvSpPr txBox="1">
                <a:spLocks noChangeArrowheads="1"/>
              </p:cNvSpPr>
              <p:nvPr/>
            </p:nvSpPr>
            <p:spPr bwMode="auto">
              <a:xfrm>
                <a:off x="713" y="1248"/>
                <a:ext cx="576" cy="1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600" b="1"/>
                  <a:t>Tumor</a:t>
                </a:r>
              </a:p>
            </p:txBody>
          </p:sp>
          <p:sp>
            <p:nvSpPr>
              <p:cNvPr id="55313" name="Line 31"/>
              <p:cNvSpPr>
                <a:spLocks noChangeShapeType="1"/>
              </p:cNvSpPr>
              <p:nvPr/>
            </p:nvSpPr>
            <p:spPr bwMode="auto">
              <a:xfrm>
                <a:off x="886" y="1489"/>
                <a:ext cx="142" cy="1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5302" name="TextBox 18"/>
            <p:cNvSpPr txBox="1">
              <a:spLocks noChangeArrowheads="1"/>
            </p:cNvSpPr>
            <p:nvPr/>
          </p:nvSpPr>
          <p:spPr bwMode="auto">
            <a:xfrm>
              <a:off x="3024554" y="3733800"/>
              <a:ext cx="2945230" cy="40011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US" sz="2000" b="1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SUBATECH beta imager</a:t>
              </a:r>
            </a:p>
          </p:txBody>
        </p:sp>
      </p:grpSp>
      <p:sp>
        <p:nvSpPr>
          <p:cNvPr id="55310" name="TextBox 20"/>
          <p:cNvSpPr txBox="1">
            <a:spLocks noChangeArrowheads="1"/>
          </p:cNvSpPr>
          <p:nvPr/>
        </p:nvSpPr>
        <p:spPr bwMode="auto">
          <a:xfrm>
            <a:off x="457200" y="5715001"/>
            <a:ext cx="1822935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ray scanner</a:t>
            </a:r>
          </a:p>
        </p:txBody>
      </p:sp>
      <p:pic>
        <p:nvPicPr>
          <p:cNvPr id="23" name="Picture 28" descr="pico00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39900"/>
            <a:ext cx="276066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3286962" y="1066800"/>
            <a:ext cx="5294719" cy="77008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b="1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Neutron imaging: </a:t>
            </a: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Beam 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tests at the </a:t>
            </a:r>
            <a:r>
              <a:rPr lang="en-US" sz="2000" dirty="0" err="1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Orphee</a:t>
            </a:r>
            <a:endParaRPr lang="en-US" sz="2000" dirty="0" smtClean="0">
              <a:solidFill>
                <a:srgbClr val="003399"/>
              </a:solidFill>
              <a:latin typeface="Arial" charset="0"/>
              <a:ea typeface="ＭＳ Ｐゴシック" charset="0"/>
            </a:endParaRPr>
          </a:p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Nuclear </a:t>
            </a: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plant  3x10</a:t>
            </a:r>
            <a:r>
              <a:rPr lang="en-US" sz="2000" baseline="30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8</a:t>
            </a: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thermal neutrons/cm</a:t>
            </a:r>
            <a:r>
              <a:rPr lang="en-US" sz="2000" baseline="30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/s</a:t>
            </a:r>
            <a:endParaRPr lang="en-GB" sz="2000" dirty="0">
              <a:solidFill>
                <a:srgbClr val="003399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5" name="Rectangle 38"/>
          <p:cNvSpPr>
            <a:spLocks noChangeArrowheads="1"/>
          </p:cNvSpPr>
          <p:nvPr/>
        </p:nvSpPr>
        <p:spPr bwMode="auto">
          <a:xfrm>
            <a:off x="3275012" y="1858962"/>
            <a:ext cx="27447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baseline="30000" dirty="0">
                <a:solidFill>
                  <a:srgbClr val="C00000"/>
                </a:solidFill>
              </a:rPr>
              <a:t>6</a:t>
            </a:r>
            <a:r>
              <a:rPr lang="en-US" sz="1600" dirty="0">
                <a:solidFill>
                  <a:srgbClr val="C00000"/>
                </a:solidFill>
              </a:rPr>
              <a:t>Li converter : 50 µm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</a:rPr>
              <a:t> Conversion gap : 400 µm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</a:rPr>
              <a:t> Amplification gap : 50 µm</a:t>
            </a:r>
          </a:p>
          <a:p>
            <a:pPr marL="227013" indent="-227013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C00000"/>
                </a:solidFill>
              </a:rPr>
              <a:t>Self-supported </a:t>
            </a:r>
            <a:r>
              <a:rPr lang="en-US" sz="1600" dirty="0">
                <a:solidFill>
                  <a:srgbClr val="C00000"/>
                </a:solidFill>
              </a:rPr>
              <a:t>50 </a:t>
            </a:r>
            <a:r>
              <a:rPr lang="en-US" sz="1600" dirty="0" smtClean="0">
                <a:solidFill>
                  <a:srgbClr val="C00000"/>
                </a:solidFill>
              </a:rPr>
              <a:t>mm micromesh</a:t>
            </a:r>
            <a:endParaRPr lang="en-US" sz="1600" dirty="0">
              <a:solidFill>
                <a:srgbClr val="C00000"/>
              </a:solidFill>
            </a:endParaRPr>
          </a:p>
          <a:p>
            <a:endParaRPr lang="en-AU" sz="1600" dirty="0">
              <a:solidFill>
                <a:schemeClr val="accent2"/>
              </a:solidFill>
            </a:endParaRPr>
          </a:p>
        </p:txBody>
      </p:sp>
      <p:graphicFrame>
        <p:nvGraphicFramePr>
          <p:cNvPr id="2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8499819"/>
              </p:ext>
            </p:extLst>
          </p:nvPr>
        </p:nvGraphicFramePr>
        <p:xfrm>
          <a:off x="6621464" y="4252391"/>
          <a:ext cx="2235199" cy="1240672"/>
        </p:xfrm>
        <a:graphic>
          <a:graphicData uri="http://schemas.openxmlformats.org/drawingml/2006/table">
            <a:tbl>
              <a:tblPr/>
              <a:tblGrid>
                <a:gridCol w="1259604"/>
                <a:gridCol w="975595"/>
              </a:tblGrid>
              <a:tr h="233186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Hole diameter (µm)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 s +/- D s (µm)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2121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400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58 +/- 5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1124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300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57 +/- 19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3117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200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63 +/- 8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1124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160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43 +/- 4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6852930" y="3882581"/>
            <a:ext cx="1686359" cy="30841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</a:rPr>
              <a:t>Spatial resolution</a:t>
            </a:r>
            <a:endParaRPr lang="en-GB" sz="14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6400800" y="5513387"/>
            <a:ext cx="2846388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2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F. </a:t>
            </a:r>
            <a:r>
              <a:rPr lang="en-US" sz="12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Jeanneau</a:t>
            </a:r>
            <a:r>
              <a:rPr lang="en-US" sz="12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sz="1200" i="1" dirty="0">
                <a:latin typeface="Times New Roman"/>
                <a:ea typeface="ＭＳ Ｐゴシック" charset="0"/>
                <a:cs typeface="Times New Roman"/>
              </a:rPr>
              <a:t>Proc. SPIE 4785, 214 (2002)</a:t>
            </a:r>
            <a:endParaRPr lang="en-GB" sz="1200" i="1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783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for forest fire detection</a:t>
            </a:r>
            <a:endParaRPr lang="en-US" dirty="0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7086600" y="1219200"/>
            <a:ext cx="1973489" cy="1828800"/>
            <a:chOff x="17625806" y="20573125"/>
            <a:chExt cx="7184097" cy="8439439"/>
          </a:xfrm>
        </p:grpSpPr>
        <p:pic>
          <p:nvPicPr>
            <p:cNvPr id="6" name="Picture 13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625806" y="23021734"/>
              <a:ext cx="7184097" cy="59908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13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081707" y="20573125"/>
              <a:ext cx="2490451" cy="26476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13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499039" y="20573125"/>
              <a:ext cx="2310864" cy="26476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13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625806" y="20573125"/>
              <a:ext cx="2463200" cy="26476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" name="Picture 50" descr="\\Dapdc5\tpapaeva\Desktop\1-ov-r2\V4\filters\PLOTS\peyo1.jpg"/>
          <p:cNvPicPr>
            <a:picLocks noChangeAspect="1" noChangeArrowheads="1"/>
          </p:cNvPicPr>
          <p:nvPr/>
        </p:nvPicPr>
        <p:blipFill>
          <a:blip r:embed="rId6"/>
          <a:srcRect l="13587" r="10870"/>
          <a:stretch>
            <a:fillRect/>
          </a:stretch>
        </p:blipFill>
        <p:spPr bwMode="auto">
          <a:xfrm>
            <a:off x="5052740" y="1087516"/>
            <a:ext cx="1934120" cy="2050847"/>
          </a:xfrm>
          <a:prstGeom prst="rect">
            <a:avLst/>
          </a:prstGeom>
          <a:noFill/>
        </p:spPr>
      </p:pic>
      <p:pic>
        <p:nvPicPr>
          <p:cNvPr id="12" name="Picture 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4854869"/>
            <a:ext cx="2735489" cy="185525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276600" y="3823856"/>
            <a:ext cx="2819400" cy="24245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Q.E </a:t>
            </a:r>
            <a:r>
              <a:rPr lang="en-US" sz="1100" dirty="0">
                <a:latin typeface="Verdana" pitchFamily="34" charset="0"/>
                <a:ea typeface="Verdana" pitchFamily="34" charset="0"/>
                <a:cs typeface="Verdana" pitchFamily="34" charset="0"/>
              </a:rPr>
              <a:t>&amp; Sensitivity 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Photodiode Q.E.(200nm)</a:t>
            </a:r>
            <a:r>
              <a:rPr lang="en-US" sz="1050" b="1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70%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FORFIRE </a:t>
            </a:r>
            <a:r>
              <a:rPr lang="en-US" sz="105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Q.E.(200nm)</a:t>
            </a:r>
            <a:r>
              <a:rPr lang="en-US" sz="1050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1</a:t>
            </a:r>
            <a:r>
              <a:rPr lang="en-US" sz="1050" b="1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%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However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Photodiode minimum signal  5 </a:t>
            </a:r>
            <a:r>
              <a:rPr lang="en-US" sz="1050" dirty="0" err="1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pA</a:t>
            </a:r>
            <a:r>
              <a:rPr lang="en-US" sz="1050" dirty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 </a:t>
            </a:r>
            <a:r>
              <a:rPr lang="en-US" sz="105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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Photodiode minimum sensitivity </a:t>
            </a:r>
            <a:r>
              <a:rPr lang="en-US" sz="105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</a:t>
            </a:r>
          </a:p>
          <a:p>
            <a:pPr marL="0" lvl="1"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	</a:t>
            </a:r>
            <a:r>
              <a:rPr lang="en-US" sz="120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5</a:t>
            </a:r>
            <a:r>
              <a:rPr lang="en-US" sz="120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en-US" sz="1200" b="1" i="1" baseline="30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 </a:t>
            </a:r>
            <a:r>
              <a:rPr lang="en-US" sz="12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photons</a:t>
            </a:r>
            <a:endParaRPr lang="en-US" sz="105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FORFIRE minimum sensitivity </a:t>
            </a:r>
            <a:r>
              <a:rPr lang="en-US" sz="105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</a:t>
            </a:r>
          </a:p>
          <a:p>
            <a:pPr marL="0" lvl="1"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10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	</a:t>
            </a:r>
            <a:r>
              <a:rPr lang="en-US" sz="120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5</a:t>
            </a:r>
            <a:r>
              <a:rPr lang="en-US" sz="1200" b="1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en-US" sz="1200" b="1" i="1" baseline="300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en-US" sz="120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photons</a:t>
            </a:r>
            <a:endParaRPr lang="en-US" sz="1100" b="1" i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962266"/>
            <a:ext cx="1387537" cy="94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304800" y="990600"/>
            <a:ext cx="2932384" cy="981376"/>
            <a:chOff x="1359237" y="7543103"/>
            <a:chExt cx="11530395" cy="3666363"/>
          </a:xfrm>
        </p:grpSpPr>
        <p:pic>
          <p:nvPicPr>
            <p:cNvPr id="18" name="Picture 2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359237" y="7543103"/>
              <a:ext cx="5499545" cy="3666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2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930790" y="7546194"/>
              <a:ext cx="5958842" cy="36601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Rectangle 20"/>
          <p:cNvSpPr/>
          <p:nvPr/>
        </p:nvSpPr>
        <p:spPr>
          <a:xfrm>
            <a:off x="152400" y="2133600"/>
            <a:ext cx="4724400" cy="141577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400" b="1" dirty="0" smtClean="0">
                <a:latin typeface="+mn-lt"/>
                <a:ea typeface="Verdana" pitchFamily="34" charset="0"/>
                <a:cs typeface="Verdana" pitchFamily="34" charset="0"/>
              </a:rPr>
              <a:t>FORFIRE</a:t>
            </a:r>
            <a:r>
              <a:rPr lang="fr-FR" sz="1400" dirty="0" smtClean="0">
                <a:latin typeface="+mn-lt"/>
                <a:ea typeface="Verdana" pitchFamily="34" charset="0"/>
                <a:cs typeface="Verdana" pitchFamily="34" charset="0"/>
              </a:rPr>
              <a:t>: </a:t>
            </a:r>
            <a:r>
              <a:rPr lang="fr-FR" sz="1400" dirty="0" err="1" smtClean="0">
                <a:latin typeface="+mn-lt"/>
                <a:ea typeface="Verdana" pitchFamily="34" charset="0"/>
                <a:cs typeface="Verdana" pitchFamily="34" charset="0"/>
              </a:rPr>
              <a:t>Developement</a:t>
            </a:r>
            <a:r>
              <a:rPr lang="fr-FR" sz="1400" dirty="0" smtClean="0">
                <a:latin typeface="+mn-lt"/>
                <a:ea typeface="Verdana" pitchFamily="34" charset="0"/>
                <a:cs typeface="Verdana" pitchFamily="34" charset="0"/>
              </a:rPr>
              <a:t> of a </a:t>
            </a:r>
            <a:r>
              <a:rPr lang="fr-FR" sz="1400" dirty="0" err="1" smtClean="0">
                <a:latin typeface="+mn-lt"/>
                <a:ea typeface="Verdana" pitchFamily="34" charset="0"/>
                <a:cs typeface="Verdana" pitchFamily="34" charset="0"/>
              </a:rPr>
              <a:t>solar</a:t>
            </a:r>
            <a:r>
              <a:rPr lang="fr-FR" sz="14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fr-FR" sz="1400" dirty="0" err="1" smtClean="0">
                <a:latin typeface="+mn-lt"/>
                <a:ea typeface="Verdana" pitchFamily="34" charset="0"/>
                <a:cs typeface="Verdana" pitchFamily="34" charset="0"/>
              </a:rPr>
              <a:t>blind</a:t>
            </a:r>
            <a:r>
              <a:rPr lang="fr-FR" sz="1400" dirty="0" smtClean="0">
                <a:latin typeface="+mn-lt"/>
                <a:ea typeface="Verdana" pitchFamily="34" charset="0"/>
                <a:cs typeface="Verdana" pitchFamily="34" charset="0"/>
              </a:rPr>
              <a:t> detector sensitive to UV (200 – 250 nm)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The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project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received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a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European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subsidy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of </a:t>
            </a:r>
            <a:r>
              <a:rPr lang="fr-FR" sz="1200" b="1" dirty="0" smtClean="0">
                <a:solidFill>
                  <a:srgbClr val="800000"/>
                </a:solidFill>
                <a:latin typeface="+mn-lt"/>
                <a:ea typeface="Verdana" pitchFamily="34" charset="0"/>
                <a:cs typeface="Verdana" pitchFamily="34" charset="0"/>
              </a:rPr>
              <a:t>1.1 million €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within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the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framework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of the </a:t>
            </a:r>
            <a:r>
              <a:rPr lang="fr-FR" sz="1200" dirty="0" smtClean="0">
                <a:solidFill>
                  <a:srgbClr val="800000"/>
                </a:solidFill>
                <a:latin typeface="+mn-lt"/>
                <a:ea typeface="Verdana" pitchFamily="34" charset="0"/>
                <a:cs typeface="Verdana" pitchFamily="34" charset="0"/>
              </a:rPr>
              <a:t>FP7 program-</a:t>
            </a:r>
            <a:r>
              <a:rPr lang="fr-FR" sz="1200" i="1" dirty="0" smtClean="0">
                <a:solidFill>
                  <a:srgbClr val="800000"/>
                </a:solidFill>
                <a:latin typeface="+mn-lt"/>
                <a:ea typeface="Verdana" pitchFamily="34" charset="0"/>
                <a:cs typeface="Verdana" pitchFamily="34" charset="0"/>
              </a:rPr>
              <a:t>Small and Medium </a:t>
            </a:r>
            <a:r>
              <a:rPr lang="fr-FR" sz="1200" i="1" dirty="0" err="1" smtClean="0">
                <a:solidFill>
                  <a:srgbClr val="800000"/>
                </a:solidFill>
                <a:latin typeface="+mn-lt"/>
                <a:ea typeface="Verdana" pitchFamily="34" charset="0"/>
                <a:cs typeface="Verdana" pitchFamily="34" charset="0"/>
              </a:rPr>
              <a:t>Enterprises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. </a:t>
            </a:r>
            <a:endParaRPr lang="fr-FR" sz="12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Micromegas detector + 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solid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 photocathode (</a:t>
            </a:r>
            <a:r>
              <a:rPr lang="fr-FR" sz="1200" dirty="0" err="1" smtClean="0">
                <a:latin typeface="+mn-lt"/>
                <a:ea typeface="Verdana" pitchFamily="34" charset="0"/>
                <a:cs typeface="Verdana" pitchFamily="34" charset="0"/>
              </a:rPr>
              <a:t>CsI</a:t>
            </a:r>
            <a:r>
              <a:rPr lang="fr-FR" sz="1200" dirty="0" smtClean="0">
                <a:latin typeface="+mn-lt"/>
                <a:ea typeface="Verdana" pitchFamily="34" charset="0"/>
                <a:cs typeface="Verdana" pitchFamily="34" charset="0"/>
              </a:rPr>
              <a:t>)</a:t>
            </a:r>
            <a:endParaRPr lang="fr-FR" sz="12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3" name="Picture 4" descr="C:\Documents and Settings\thomas\Desktop\FF Athens2011\ff_uoa_d02\ffd20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297" y="3810000"/>
            <a:ext cx="927447" cy="123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Documents and Settings\thomas\My Documents\My Pictures\iPhone\iPhone 00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58" y="3810000"/>
            <a:ext cx="933039" cy="124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C:\Documents and Settings\thomas\My Documents\My Pictures\iPhone\iPhone 006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09" y="5154685"/>
            <a:ext cx="1453491" cy="109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C:\Documents and Settings\thomas\Desktop\FF Athens2011\ff_uoa_d01\Φωτογραφία0244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7" y="3810921"/>
            <a:ext cx="932348" cy="124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 descr="C:\Documents and Settings\thomas\Desktop\FF Athens2011\ff_uoa_d02\ffd211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7" y="5149351"/>
            <a:ext cx="1434155" cy="107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D:\ForFire\Alexi\ForFire jenuary2011 report\SingleElectronDetection_NickelDrift\20101213_Ne+15%Ethane\HamamatsuUV_575_2175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0" r="7469" b="3999"/>
          <a:stretch>
            <a:fillRect/>
          </a:stretch>
        </p:blipFill>
        <p:spPr bwMode="auto">
          <a:xfrm>
            <a:off x="6281311" y="3453866"/>
            <a:ext cx="3243689" cy="127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1"/>
          <p:cNvSpPr txBox="1">
            <a:spLocks noChangeArrowheads="1"/>
          </p:cNvSpPr>
          <p:nvPr/>
        </p:nvSpPr>
        <p:spPr bwMode="auto">
          <a:xfrm>
            <a:off x="6796072" y="3576935"/>
            <a:ext cx="23479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200" dirty="0">
                <a:solidFill>
                  <a:schemeClr val="accent2"/>
                </a:solidFill>
                <a:latin typeface="Times"/>
                <a:ea typeface="Times"/>
                <a:cs typeface="Times"/>
              </a:rPr>
              <a:t>Single electrons seen </a:t>
            </a:r>
          </a:p>
          <a:p>
            <a:r>
              <a:rPr lang="en-US" sz="1200" dirty="0">
                <a:solidFill>
                  <a:schemeClr val="accent2"/>
                </a:solidFill>
                <a:latin typeface="Times"/>
                <a:ea typeface="Times"/>
                <a:cs typeface="Times"/>
              </a:rPr>
              <a:t>By </a:t>
            </a:r>
            <a:r>
              <a:rPr lang="en-US" sz="1200" dirty="0" smtClean="0">
                <a:solidFill>
                  <a:schemeClr val="accent2"/>
                </a:solidFill>
                <a:latin typeface="Times"/>
                <a:ea typeface="Times"/>
                <a:cs typeface="Times"/>
              </a:rPr>
              <a:t>FORFIRE Micromegas</a:t>
            </a:r>
            <a:endParaRPr lang="en-US" sz="1200" dirty="0">
              <a:solidFill>
                <a:schemeClr val="accent2"/>
              </a:solidFill>
              <a:latin typeface="Times"/>
              <a:ea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6367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Micro Pattern Gaseous Detectors (MPGD)</a:t>
            </a:r>
          </a:p>
        </p:txBody>
      </p:sp>
      <p:sp>
        <p:nvSpPr>
          <p:cNvPr id="12295" name="Text Box 35"/>
          <p:cNvSpPr txBox="1">
            <a:spLocks noChangeArrowheads="1"/>
          </p:cNvSpPr>
          <p:nvPr/>
        </p:nvSpPr>
        <p:spPr bwMode="auto">
          <a:xfrm>
            <a:off x="428566" y="990600"/>
            <a:ext cx="7849868" cy="84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19" tIns="37137" rIns="71419" bIns="37137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000" dirty="0">
                <a:solidFill>
                  <a:srgbClr val="000099"/>
                </a:solidFill>
              </a:rPr>
              <a:t>Best technology for gaseous detector readout: </a:t>
            </a:r>
            <a:endParaRPr lang="en-US" sz="2000" dirty="0" smtClean="0">
              <a:solidFill>
                <a:srgbClr val="000099"/>
              </a:solidFill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000099"/>
                </a:solidFill>
              </a:rPr>
              <a:t>	</a:t>
            </a:r>
            <a:r>
              <a:rPr lang="en-US" sz="2000" b="1" dirty="0" smtClean="0">
                <a:solidFill>
                  <a:srgbClr val="000099"/>
                </a:solidFill>
              </a:rPr>
              <a:t>			</a:t>
            </a:r>
            <a:r>
              <a:rPr lang="en-US" sz="2000" b="1" dirty="0" smtClean="0">
                <a:solidFill>
                  <a:srgbClr val="0000FF"/>
                </a:solidFill>
              </a:rPr>
              <a:t>M</a:t>
            </a:r>
            <a:r>
              <a:rPr lang="en-US" sz="2000" dirty="0" smtClean="0">
                <a:solidFill>
                  <a:srgbClr val="0000FF"/>
                </a:solidFill>
              </a:rPr>
              <a:t>icro </a:t>
            </a:r>
            <a:r>
              <a:rPr lang="en-US" sz="2000" b="1" dirty="0">
                <a:solidFill>
                  <a:srgbClr val="0000FF"/>
                </a:solidFill>
              </a:rPr>
              <a:t>P</a:t>
            </a:r>
            <a:r>
              <a:rPr lang="en-US" sz="2000" dirty="0">
                <a:solidFill>
                  <a:srgbClr val="0000FF"/>
                </a:solidFill>
              </a:rPr>
              <a:t>attern </a:t>
            </a:r>
            <a:r>
              <a:rPr lang="en-US" sz="2000" b="1" dirty="0">
                <a:solidFill>
                  <a:srgbClr val="0000FF"/>
                </a:solidFill>
              </a:rPr>
              <a:t>G</a:t>
            </a:r>
            <a:r>
              <a:rPr lang="en-US" sz="2000" dirty="0">
                <a:solidFill>
                  <a:srgbClr val="0000FF"/>
                </a:solidFill>
              </a:rPr>
              <a:t>aseous </a:t>
            </a:r>
            <a:r>
              <a:rPr lang="en-US" sz="2000" b="1" dirty="0" smtClean="0">
                <a:solidFill>
                  <a:srgbClr val="0000FF"/>
                </a:solidFill>
              </a:rPr>
              <a:t>D</a:t>
            </a:r>
            <a:r>
              <a:rPr lang="en-US" sz="2000" dirty="0" smtClean="0">
                <a:solidFill>
                  <a:srgbClr val="0000FF"/>
                </a:solidFill>
              </a:rPr>
              <a:t>etectors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2296" name="Text Box 36"/>
          <p:cNvSpPr txBox="1">
            <a:spLocks noChangeArrowheads="1"/>
          </p:cNvSpPr>
          <p:nvPr/>
        </p:nvSpPr>
        <p:spPr bwMode="auto">
          <a:xfrm>
            <a:off x="457200" y="2191415"/>
            <a:ext cx="3317875" cy="367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419" tIns="37137" rIns="71419" bIns="37137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rgbClr val="000099"/>
                </a:solidFill>
              </a:rPr>
              <a:t> more robust than wires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rgbClr val="000099"/>
                </a:solidFill>
              </a:rPr>
              <a:t> no E×B </a:t>
            </a:r>
            <a:r>
              <a:rPr lang="en-US" sz="1800" dirty="0" smtClean="0">
                <a:solidFill>
                  <a:srgbClr val="000099"/>
                </a:solidFill>
              </a:rPr>
              <a:t>effect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rgbClr val="000099"/>
                </a:solidFill>
              </a:rPr>
              <a:t>fast signal &amp; high gain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rgbClr val="000099"/>
                </a:solidFill>
              </a:rPr>
              <a:t> low ion </a:t>
            </a:r>
            <a:r>
              <a:rPr lang="en-US" sz="1800" dirty="0" err="1" smtClean="0">
                <a:solidFill>
                  <a:srgbClr val="000099"/>
                </a:solidFill>
              </a:rPr>
              <a:t>backdrift</a:t>
            </a:r>
            <a:endParaRPr lang="en-US" sz="1800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rgbClr val="000099"/>
                </a:solidFill>
              </a:rPr>
              <a:t> better ageing properties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>
                <a:solidFill>
                  <a:srgbClr val="000099"/>
                </a:solidFill>
              </a:rPr>
              <a:t> easier to manufacture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 smtClean="0">
                <a:solidFill>
                  <a:srgbClr val="000099"/>
                </a:solidFill>
              </a:rPr>
              <a:t> lower </a:t>
            </a:r>
            <a:r>
              <a:rPr lang="en-US" sz="1800" dirty="0" smtClean="0">
                <a:solidFill>
                  <a:srgbClr val="000099"/>
                </a:solidFill>
              </a:rPr>
              <a:t>cost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dirty="0" smtClean="0">
                <a:solidFill>
                  <a:srgbClr val="000099"/>
                </a:solidFill>
              </a:rPr>
              <a:t> big </a:t>
            </a:r>
            <a:r>
              <a:rPr lang="en-US" sz="1800" dirty="0" smtClean="0">
                <a:solidFill>
                  <a:srgbClr val="000099"/>
                </a:solidFill>
              </a:rPr>
              <a:t>surfaces</a:t>
            </a:r>
            <a:endParaRPr lang="en-US" sz="1800" dirty="0">
              <a:solidFill>
                <a:srgbClr val="000099"/>
              </a:solidFill>
            </a:endParaRP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endParaRPr lang="en-US" sz="1800" dirty="0">
              <a:solidFill>
                <a:srgbClr val="000099"/>
              </a:solidFill>
            </a:endParaRPr>
          </a:p>
        </p:txBody>
      </p:sp>
      <p:pic>
        <p:nvPicPr>
          <p:cNvPr id="117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049" y="2143486"/>
            <a:ext cx="1948295" cy="196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761" y="2077100"/>
            <a:ext cx="1897784" cy="206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2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044" y="4314103"/>
            <a:ext cx="1779443" cy="130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3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87537" y="4125768"/>
            <a:ext cx="1440295" cy="189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77000" y="5652700"/>
            <a:ext cx="20110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 i="1" dirty="0" smtClean="0">
                <a:solidFill>
                  <a:schemeClr val="tx2">
                    <a:lumMod val="75000"/>
                  </a:schemeClr>
                </a:solidFill>
              </a:rPr>
              <a:t>Talk by Serge Duarte Pinto</a:t>
            </a:r>
            <a:endParaRPr lang="en-US" sz="12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34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6200" y="1219200"/>
            <a:ext cx="4724400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588" indent="-1588" algn="l">
              <a:spcBef>
                <a:spcPct val="50000"/>
              </a:spcBef>
              <a:defRPr/>
            </a:pPr>
            <a:r>
              <a:rPr lang="en-US" sz="1800" i="1" dirty="0" smtClean="0">
                <a:latin typeface="Comic Sans MS" pitchFamily="66" charset="0"/>
              </a:rPr>
              <a:t>Micromegas is a state-of-the-art </a:t>
            </a:r>
            <a:r>
              <a:rPr lang="en-US" sz="1800" i="1" dirty="0" smtClean="0">
                <a:latin typeface="Comic Sans MS" pitchFamily="66" charset="0"/>
              </a:rPr>
              <a:t>MPGD</a:t>
            </a:r>
            <a:endParaRPr lang="en-US" sz="1800" i="1" dirty="0" smtClean="0">
              <a:latin typeface="Comic Sans MS" pitchFamily="66" charset="0"/>
            </a:endParaRPr>
          </a:p>
          <a:p>
            <a:pPr marL="1588" indent="-1588" algn="l">
              <a:spcBef>
                <a:spcPct val="50000"/>
              </a:spcBef>
              <a:defRPr/>
            </a:pPr>
            <a:r>
              <a:rPr lang="en-US" sz="1800" dirty="0" smtClean="0">
                <a:latin typeface="Comic Sans MS" pitchFamily="66" charset="0"/>
              </a:rPr>
              <a:t>The different manufacturing techniques offer characteristics that make the detector attractive for a vast field of applications. Noting: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Excellent energy – spatial - time resolution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Low mass detectors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Radiation hardness</a:t>
            </a:r>
            <a:endParaRPr lang="en-US" sz="1800" dirty="0">
              <a:solidFill>
                <a:srgbClr val="C00000"/>
              </a:solidFill>
              <a:latin typeface="Comic Sans MS" pitchFamily="66" charset="0"/>
            </a:endParaRPr>
          </a:p>
          <a:p>
            <a:pPr marL="344488" indent="-344488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Low background</a:t>
            </a:r>
          </a:p>
          <a:p>
            <a:pPr marL="344488" indent="-344488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Uniformity</a:t>
            </a:r>
          </a:p>
          <a:p>
            <a:pPr marL="344488" indent="-344488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Flexible structures</a:t>
            </a:r>
          </a:p>
          <a:p>
            <a:pPr marL="344488" indent="-344488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Time Stability</a:t>
            </a:r>
          </a:p>
          <a:p>
            <a:pPr marL="344488" indent="-344488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Large areas</a:t>
            </a:r>
            <a:endParaRPr lang="en-US" sz="1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029200" y="1219200"/>
            <a:ext cx="4114800" cy="54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588" indent="-1588" algn="l">
              <a:spcBef>
                <a:spcPct val="50000"/>
              </a:spcBef>
              <a:defRPr/>
            </a:pPr>
            <a:r>
              <a:rPr lang="en-US" sz="1800" dirty="0" smtClean="0">
                <a:latin typeface="Comic Sans MS" pitchFamily="66" charset="0"/>
              </a:rPr>
              <a:t>Ongoing research on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Resistive layers</a:t>
            </a:r>
            <a:endParaRPr lang="en-US" sz="1800" dirty="0" smtClean="0">
              <a:latin typeface="Comic Sans MS" pitchFamily="66" charset="0"/>
            </a:endParaRP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Capacitance reduction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Mesh optimization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Further material decrease</a:t>
            </a:r>
          </a:p>
          <a:p>
            <a:pPr marL="344488" lvl="1" indent="-344488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>
                <a:solidFill>
                  <a:srgbClr val="C00000"/>
                </a:solidFill>
                <a:latin typeface="Comic Sans MS" pitchFamily="66" charset="0"/>
              </a:rPr>
              <a:t>Spark </a:t>
            </a: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protection</a:t>
            </a:r>
            <a:endParaRPr lang="en-US" sz="1800" dirty="0">
              <a:latin typeface="Comic Sans MS" pitchFamily="66" charset="0"/>
            </a:endParaRPr>
          </a:p>
          <a:p>
            <a:pPr marL="344488" indent="-344488" algn="l">
              <a:spcBef>
                <a:spcPct val="50000"/>
              </a:spcBef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algn="l">
              <a:spcBef>
                <a:spcPct val="50000"/>
              </a:spcBef>
              <a:defRPr/>
            </a:pPr>
            <a:r>
              <a:rPr lang="en-US" sz="1800" dirty="0" smtClean="0">
                <a:latin typeface="Comic Sans MS" pitchFamily="66" charset="0"/>
              </a:rPr>
              <a:t>Optimization of the manufacturing techniques (will) allow standardized production. </a:t>
            </a:r>
            <a:endParaRPr lang="en-US" sz="1800" dirty="0">
              <a:latin typeface="Comic Sans MS" pitchFamily="66" charset="0"/>
            </a:endParaRP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Large area detectors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Mesh segmentation</a:t>
            </a:r>
          </a:p>
          <a:p>
            <a:pPr marL="801688" lvl="1" indent="-344488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New “</a:t>
            </a:r>
            <a:r>
              <a:rPr lang="en-US" sz="1800" b="1" dirty="0" smtClean="0">
                <a:solidFill>
                  <a:srgbClr val="C00000"/>
                </a:solidFill>
                <a:latin typeface="Comic Sans MS" pitchFamily="66" charset="0"/>
              </a:rPr>
              <a:t>real”</a:t>
            </a:r>
            <a:r>
              <a:rPr lang="en-US" sz="1800" dirty="0" smtClean="0">
                <a:solidFill>
                  <a:srgbClr val="C00000"/>
                </a:solidFill>
                <a:latin typeface="Comic Sans MS" pitchFamily="66" charset="0"/>
              </a:rPr>
              <a:t> X-Y structure</a:t>
            </a:r>
          </a:p>
          <a:p>
            <a:pPr marL="344488" indent="-344488" algn="l">
              <a:spcBef>
                <a:spcPct val="50000"/>
              </a:spcBef>
              <a:buFont typeface="Wingdings" pitchFamily="2" charset="2"/>
              <a:buChar char="ü"/>
              <a:defRPr/>
            </a:pPr>
            <a:r>
              <a:rPr lang="en-US" sz="1800" i="1" dirty="0" smtClean="0">
                <a:solidFill>
                  <a:srgbClr val="C00000"/>
                </a:solidFill>
                <a:latin typeface="Comic Sans MS" pitchFamily="66" charset="0"/>
              </a:rPr>
              <a:t>Mass production</a:t>
            </a:r>
            <a:endParaRPr lang="en-US" sz="1800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563562"/>
          </a:xfrm>
        </p:spPr>
        <p:txBody>
          <a:bodyPr/>
          <a:lstStyle/>
          <a:p>
            <a:pPr algn="ctr"/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563562"/>
          </a:xfrm>
        </p:spPr>
        <p:txBody>
          <a:bodyPr/>
          <a:lstStyle/>
          <a:p>
            <a:pPr algn="ctr"/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00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Physics/Particle Physics needs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>
          <a:xfrm>
            <a:off x="293688" y="879475"/>
            <a:ext cx="8582025" cy="5368925"/>
          </a:xfrm>
        </p:spPr>
        <p:txBody>
          <a:bodyPr/>
          <a:lstStyle/>
          <a:p>
            <a:r>
              <a:rPr lang="en-US" sz="2000" dirty="0" smtClean="0">
                <a:solidFill>
                  <a:srgbClr val="000099"/>
                </a:solidFill>
              </a:rPr>
              <a:t>Tracking of charged particles in high energy (NP/PP) and high intensity beam (NP) </a:t>
            </a:r>
            <a:r>
              <a:rPr lang="en-US" sz="1050" dirty="0" smtClean="0">
                <a:solidFill>
                  <a:srgbClr val="0000FF"/>
                </a:solidFill>
              </a:rPr>
              <a:t>(ex: 3×10</a:t>
            </a:r>
            <a:r>
              <a:rPr lang="en-US" sz="1050" baseline="30000" dirty="0" smtClean="0">
                <a:solidFill>
                  <a:srgbClr val="0000FF"/>
                </a:solidFill>
              </a:rPr>
              <a:t>7</a:t>
            </a:r>
            <a:r>
              <a:rPr lang="en-US" sz="1050" dirty="0" smtClean="0">
                <a:solidFill>
                  <a:srgbClr val="0000FF"/>
                </a:solidFill>
              </a:rPr>
              <a:t> particles/s from 200 </a:t>
            </a:r>
            <a:r>
              <a:rPr lang="en-US" sz="1050" dirty="0" err="1" smtClean="0">
                <a:solidFill>
                  <a:srgbClr val="0000FF"/>
                </a:solidFill>
              </a:rPr>
              <a:t>GeV</a:t>
            </a:r>
            <a:r>
              <a:rPr lang="en-US" sz="1050" dirty="0" smtClean="0">
                <a:solidFill>
                  <a:srgbClr val="0000FF"/>
                </a:solidFill>
              </a:rPr>
              <a:t> </a:t>
            </a:r>
            <a:r>
              <a:rPr lang="en-US" sz="1050" dirty="0" err="1" smtClean="0">
                <a:solidFill>
                  <a:srgbClr val="0000FF"/>
                </a:solidFill>
              </a:rPr>
              <a:t>muon</a:t>
            </a:r>
            <a:r>
              <a:rPr lang="en-US" sz="1050" dirty="0" smtClean="0">
                <a:solidFill>
                  <a:srgbClr val="0000FF"/>
                </a:solidFill>
              </a:rPr>
              <a:t> beam)</a:t>
            </a:r>
          </a:p>
          <a:p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High spatial resolution better than 100 </a:t>
            </a:r>
            <a:r>
              <a:rPr lang="en-US" sz="2000" dirty="0" err="1" smtClean="0">
                <a:solidFill>
                  <a:srgbClr val="000099"/>
                </a:solidFill>
              </a:rPr>
              <a:t>μm</a:t>
            </a:r>
            <a:r>
              <a:rPr lang="en-US" sz="2000" dirty="0" smtClean="0">
                <a:solidFill>
                  <a:srgbClr val="000099"/>
                </a:solidFill>
              </a:rPr>
              <a:t> in (NP: small/PP: large) volume </a:t>
            </a:r>
          </a:p>
          <a:p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Ageing of the detector limited (NP/PP)</a:t>
            </a:r>
          </a:p>
          <a:p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Low noise and full efficiency (NP/PP)</a:t>
            </a:r>
          </a:p>
          <a:p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High rate (NP)</a:t>
            </a:r>
          </a:p>
          <a:p>
            <a:pPr>
              <a:buFontTx/>
              <a:buNone/>
            </a:pPr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Limited incident track scattering (NP/PP)</a:t>
            </a:r>
          </a:p>
          <a:p>
            <a:pPr>
              <a:buFontTx/>
              <a:buNone/>
            </a:pPr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High mean atomic number &lt;Z&gt; to use the gas as a target (NP)</a:t>
            </a:r>
          </a:p>
          <a:p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Fast readout signal and fast electronics (NP/PP)</a:t>
            </a:r>
          </a:p>
          <a:p>
            <a:endParaRPr lang="en-US" sz="1050" dirty="0" smtClean="0">
              <a:solidFill>
                <a:srgbClr val="000099"/>
              </a:solidFill>
            </a:endParaRPr>
          </a:p>
          <a:p>
            <a:r>
              <a:rPr lang="en-US" sz="2000" dirty="0" smtClean="0">
                <a:solidFill>
                  <a:srgbClr val="000099"/>
                </a:solidFill>
              </a:rPr>
              <a:t>Low material and low cost (NP/PP)</a:t>
            </a:r>
          </a:p>
        </p:txBody>
      </p:sp>
    </p:spTree>
    <p:extLst>
      <p:ext uri="{BB962C8B-B14F-4D97-AF65-F5344CB8AC3E}">
        <p14:creationId xmlns:p14="http://schemas.microsoft.com/office/powerpoint/2010/main" val="416384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5 Rectángulo"/>
          <p:cNvSpPr/>
          <p:nvPr/>
        </p:nvSpPr>
        <p:spPr>
          <a:xfrm>
            <a:off x="6324600" y="5964560"/>
            <a:ext cx="2088232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4223" name="Rectangle 1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 i="1" dirty="0" smtClean="0">
                <a:latin typeface="+mn-lt"/>
              </a:rPr>
              <a:t>CAST: a </a:t>
            </a:r>
            <a:r>
              <a:rPr lang="en-US" sz="3200" i="1" dirty="0" err="1" smtClean="0">
                <a:latin typeface="+mn-lt"/>
              </a:rPr>
              <a:t>helioscope</a:t>
            </a:r>
            <a:r>
              <a:rPr lang="en-US" sz="3200" i="1" dirty="0" smtClean="0">
                <a:latin typeface="+mn-lt"/>
              </a:rPr>
              <a:t> </a:t>
            </a:r>
            <a:r>
              <a:rPr lang="en-US" sz="3200" dirty="0" smtClean="0">
                <a:solidFill>
                  <a:schemeClr val="tx2"/>
                </a:solidFill>
                <a:latin typeface="+mn-lt"/>
                <a:sym typeface="Symbol" pitchFamily="18" charset="2"/>
              </a:rPr>
              <a:t>“a la </a:t>
            </a:r>
            <a:r>
              <a:rPr lang="en-US" sz="3200" dirty="0" err="1" smtClean="0">
                <a:solidFill>
                  <a:schemeClr val="tx2"/>
                </a:solidFill>
                <a:latin typeface="+mn-lt"/>
                <a:sym typeface="Symbol" pitchFamily="18" charset="2"/>
              </a:rPr>
              <a:t>Sikivie</a:t>
            </a:r>
            <a:r>
              <a:rPr lang="en-US" sz="3200" dirty="0" smtClean="0">
                <a:solidFill>
                  <a:schemeClr val="tx2"/>
                </a:solidFill>
                <a:latin typeface="+mn-lt"/>
                <a:sym typeface="Symbol" pitchFamily="18" charset="2"/>
              </a:rPr>
              <a:t>”</a:t>
            </a:r>
            <a:endParaRPr lang="en-US" sz="3200" i="1" dirty="0">
              <a:latin typeface="+mn-lt"/>
            </a:endParaRPr>
          </a:p>
        </p:txBody>
      </p:sp>
      <p:sp>
        <p:nvSpPr>
          <p:cNvPr id="16" name="29 Rectángulo"/>
          <p:cNvSpPr/>
          <p:nvPr/>
        </p:nvSpPr>
        <p:spPr>
          <a:xfrm>
            <a:off x="5652120" y="5638800"/>
            <a:ext cx="349188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Calibri" pitchFamily="34" charset="0"/>
              </a:rPr>
              <a:t>CAST sensitivity per detector</a:t>
            </a:r>
            <a:endParaRPr lang="en-US" dirty="0" smtClean="0">
              <a:latin typeface="+mn-lt"/>
              <a:cs typeface="Calibri" pitchFamily="34" charset="0"/>
            </a:endParaRPr>
          </a:p>
          <a:p>
            <a:pPr algn="ctr"/>
            <a:endParaRPr lang="en-US" sz="700" dirty="0" smtClean="0">
              <a:latin typeface="+mn-lt"/>
              <a:cs typeface="Calibri" pitchFamily="34" charset="0"/>
            </a:endParaRPr>
          </a:p>
          <a:p>
            <a:pPr algn="ctr"/>
            <a:r>
              <a:rPr lang="en-US" dirty="0" smtClean="0">
                <a:latin typeface="+mn-lt"/>
                <a:cs typeface="Calibri" pitchFamily="34" charset="0"/>
              </a:rPr>
              <a:t>0.3 counts/hour for</a:t>
            </a:r>
          </a:p>
          <a:p>
            <a:pPr algn="ctr"/>
            <a:r>
              <a:rPr lang="en-US" dirty="0" err="1" smtClean="0">
                <a:latin typeface="+mn-lt"/>
                <a:cs typeface="Calibri" pitchFamily="34" charset="0"/>
              </a:rPr>
              <a:t>g</a:t>
            </a:r>
            <a:r>
              <a:rPr lang="en-US" baseline="-25000" dirty="0" err="1" smtClean="0">
                <a:latin typeface="+mn-lt"/>
                <a:cs typeface="Calibri" pitchFamily="34" charset="0"/>
              </a:rPr>
              <a:t>aγγ</a:t>
            </a:r>
            <a:r>
              <a:rPr lang="en-US" dirty="0" smtClean="0">
                <a:latin typeface="+mn-lt"/>
                <a:cs typeface="Calibri" pitchFamily="34" charset="0"/>
              </a:rPr>
              <a:t>= 10</a:t>
            </a:r>
            <a:r>
              <a:rPr lang="en-US" baseline="30000" dirty="0" smtClean="0">
                <a:latin typeface="+mn-lt"/>
                <a:cs typeface="Calibri" pitchFamily="34" charset="0"/>
              </a:rPr>
              <a:t>-10</a:t>
            </a:r>
            <a:r>
              <a:rPr lang="en-US" dirty="0" smtClean="0">
                <a:latin typeface="+mn-lt"/>
                <a:cs typeface="Calibri" pitchFamily="34" charset="0"/>
              </a:rPr>
              <a:t> GeV</a:t>
            </a:r>
            <a:r>
              <a:rPr lang="en-US" baseline="30000" dirty="0" smtClean="0">
                <a:latin typeface="+mn-lt"/>
                <a:cs typeface="Calibri" pitchFamily="34" charset="0"/>
              </a:rPr>
              <a:t>-1</a:t>
            </a:r>
            <a:r>
              <a:rPr lang="en-US" dirty="0" smtClean="0">
                <a:latin typeface="+mn-lt"/>
                <a:cs typeface="Calibri" pitchFamily="34" charset="0"/>
              </a:rPr>
              <a:t> and A = 14.5 cm</a:t>
            </a:r>
            <a:r>
              <a:rPr lang="en-US" baseline="30000" dirty="0" smtClean="0">
                <a:latin typeface="+mn-lt"/>
                <a:cs typeface="Calibri" pitchFamily="34" charset="0"/>
              </a:rPr>
              <a:t>2</a:t>
            </a:r>
            <a:endParaRPr lang="en-US" baseline="30000" dirty="0">
              <a:latin typeface="+mn-lt"/>
              <a:cs typeface="Calibri" pitchFamily="34" charset="0"/>
            </a:endParaRPr>
          </a:p>
        </p:txBody>
      </p:sp>
      <p:grpSp>
        <p:nvGrpSpPr>
          <p:cNvPr id="2" name="28 Grupo"/>
          <p:cNvGrpSpPr/>
          <p:nvPr/>
        </p:nvGrpSpPr>
        <p:grpSpPr>
          <a:xfrm>
            <a:off x="0" y="1052736"/>
            <a:ext cx="8604448" cy="2198066"/>
            <a:chOff x="323528" y="4653136"/>
            <a:chExt cx="8604448" cy="2198066"/>
          </a:xfrm>
        </p:grpSpPr>
        <p:sp>
          <p:nvSpPr>
            <p:cNvPr id="18" name="CustomShape 2"/>
            <p:cNvSpPr/>
            <p:nvPr/>
          </p:nvSpPr>
          <p:spPr>
            <a:xfrm>
              <a:off x="6695728" y="5805264"/>
              <a:ext cx="2232248" cy="70020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pPr algn="ctr"/>
              <a:endParaRPr sz="1100" dirty="0">
                <a:latin typeface="+mn-lt"/>
              </a:endParaRPr>
            </a:p>
          </p:txBody>
        </p:sp>
        <p:sp>
          <p:nvSpPr>
            <p:cNvPr id="19" name="CustomShape 5"/>
            <p:cNvSpPr/>
            <p:nvPr/>
          </p:nvSpPr>
          <p:spPr>
            <a:xfrm>
              <a:off x="323528" y="4653136"/>
              <a:ext cx="8568720" cy="109584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+mn-lt"/>
                </a:rPr>
                <a:t>Axions </a:t>
              </a:r>
              <a:r>
                <a:rPr lang="en-US" dirty="0">
                  <a:solidFill>
                    <a:srgbClr val="000000"/>
                  </a:solidFill>
                  <a:latin typeface="+mn-lt"/>
                </a:rPr>
                <a:t>would be </a:t>
              </a:r>
              <a:r>
                <a:rPr lang="en-US" b="1" dirty="0">
                  <a:solidFill>
                    <a:srgbClr val="C00000"/>
                  </a:solidFill>
                  <a:latin typeface="+mn-lt"/>
                </a:rPr>
                <a:t>produced in the Sun’s core </a:t>
              </a:r>
              <a:r>
                <a:rPr lang="en-US" dirty="0">
                  <a:solidFill>
                    <a:srgbClr val="000000"/>
                  </a:solidFill>
                  <a:latin typeface="+mn-lt"/>
                </a:rPr>
                <a:t>and re-converted </a:t>
              </a:r>
              <a:r>
                <a:rPr lang="en-US" b="1" dirty="0">
                  <a:solidFill>
                    <a:srgbClr val="C00000"/>
                  </a:solidFill>
                  <a:latin typeface="+mn-lt"/>
                </a:rPr>
                <a:t>to x-rays </a:t>
              </a:r>
              <a:r>
                <a:rPr lang="en-US" dirty="0">
                  <a:solidFill>
                    <a:srgbClr val="000000"/>
                  </a:solidFill>
                  <a:latin typeface="+mn-lt"/>
                </a:rPr>
                <a:t>inside an </a:t>
              </a:r>
              <a:r>
                <a:rPr lang="en-US" b="1" dirty="0">
                  <a:solidFill>
                    <a:srgbClr val="31859C"/>
                  </a:solidFill>
                  <a:latin typeface="+mn-lt"/>
                </a:rPr>
                <a:t>intense magnetic field</a:t>
              </a:r>
              <a:r>
                <a:rPr lang="en-US" dirty="0">
                  <a:solidFill>
                    <a:srgbClr val="254061"/>
                  </a:solidFill>
                  <a:latin typeface="+mn-lt"/>
                </a:rPr>
                <a:t>. </a:t>
              </a:r>
              <a:r>
                <a:rPr lang="en-US" i="1" dirty="0">
                  <a:solidFill>
                    <a:srgbClr val="254061"/>
                  </a:solidFill>
                  <a:latin typeface="+mn-lt"/>
                </a:rPr>
                <a:t>P. </a:t>
              </a:r>
              <a:r>
                <a:rPr lang="en-US" i="1" dirty="0" err="1">
                  <a:solidFill>
                    <a:srgbClr val="254061"/>
                  </a:solidFill>
                  <a:latin typeface="+mn-lt"/>
                </a:rPr>
                <a:t>Sikivie</a:t>
              </a:r>
              <a:r>
                <a:rPr lang="en-US" sz="1200" i="1" dirty="0">
                  <a:solidFill>
                    <a:srgbClr val="31859C"/>
                  </a:solidFill>
                  <a:latin typeface="+mn-lt"/>
                </a:rPr>
                <a:t>, </a:t>
              </a:r>
              <a:r>
                <a:rPr lang="en-US" sz="1200" i="1" dirty="0">
                  <a:solidFill>
                    <a:srgbClr val="000000"/>
                  </a:solidFill>
                  <a:latin typeface="+mn-lt"/>
                </a:rPr>
                <a:t>Phys. Rev. </a:t>
              </a:r>
              <a:r>
                <a:rPr lang="en-US" sz="1200" i="1" dirty="0" err="1">
                  <a:solidFill>
                    <a:srgbClr val="000000"/>
                  </a:solidFill>
                  <a:latin typeface="+mn-lt"/>
                </a:rPr>
                <a:t>Lett</a:t>
              </a:r>
              <a:r>
                <a:rPr lang="en-US" sz="1200" i="1" dirty="0">
                  <a:solidFill>
                    <a:srgbClr val="000000"/>
                  </a:solidFill>
                  <a:latin typeface="+mn-lt"/>
                </a:rPr>
                <a:t>. 51, 1415–1417 (1983)</a:t>
              </a:r>
              <a:endParaRPr i="1" dirty="0">
                <a:latin typeface="+mn-lt"/>
              </a:endParaRPr>
            </a:p>
            <a:p>
              <a:endParaRPr dirty="0">
                <a:latin typeface="+mn-lt"/>
              </a:endParaRPr>
            </a:p>
          </p:txBody>
        </p:sp>
        <p:pic>
          <p:nvPicPr>
            <p:cNvPr id="20" name="23 Imagen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2128" y="5310520"/>
              <a:ext cx="4271392" cy="1540682"/>
            </a:xfrm>
            <a:prstGeom prst="rect">
              <a:avLst/>
            </a:prstGeom>
          </p:spPr>
        </p:pic>
      </p:grpSp>
      <p:grpSp>
        <p:nvGrpSpPr>
          <p:cNvPr id="3" name="27 Grupo"/>
          <p:cNvGrpSpPr/>
          <p:nvPr/>
        </p:nvGrpSpPr>
        <p:grpSpPr>
          <a:xfrm>
            <a:off x="251520" y="3505200"/>
            <a:ext cx="8568952" cy="3352800"/>
            <a:chOff x="323528" y="1074440"/>
            <a:chExt cx="8568952" cy="3352800"/>
          </a:xfrm>
        </p:grpSpPr>
        <p:sp>
          <p:nvSpPr>
            <p:cNvPr id="22" name="CustomShape 3"/>
            <p:cNvSpPr/>
            <p:nvPr/>
          </p:nvSpPr>
          <p:spPr>
            <a:xfrm>
              <a:off x="323528" y="1074440"/>
              <a:ext cx="8496944" cy="108012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CAST is using </a:t>
              </a:r>
              <a:r>
                <a:rPr lang="en-US" dirty="0" smtClean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a prototype </a:t>
              </a:r>
              <a:r>
                <a:rPr lang="en-US" dirty="0">
                  <a:solidFill>
                    <a:srgbClr val="376092"/>
                  </a:solidFill>
                  <a:latin typeface="+mn-lt"/>
                  <a:cs typeface="Calibri" pitchFamily="34" charset="0"/>
                </a:rPr>
                <a:t>superconducting</a:t>
              </a:r>
              <a:r>
                <a:rPr lang="en-US" dirty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 LHC dipole magnet </a:t>
              </a:r>
              <a:r>
                <a:rPr lang="en-US" dirty="0" smtClean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able to track the Sun for about 1.5 hours during Sunrise and Sunset.</a:t>
              </a:r>
              <a:endParaRPr dirty="0">
                <a:latin typeface="+mn-lt"/>
                <a:cs typeface="Calibri" pitchFamily="34" charset="0"/>
              </a:endParaRPr>
            </a:p>
            <a:p>
              <a:pPr algn="ctr"/>
              <a:r>
                <a:rPr lang="en-US" dirty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Operation at T=1.8 K, </a:t>
              </a:r>
              <a:r>
                <a:rPr lang="en-US" dirty="0" smtClean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I=13,000A, </a:t>
              </a:r>
              <a:r>
                <a:rPr lang="en-US" dirty="0" smtClean="0">
                  <a:solidFill>
                    <a:srgbClr val="376092"/>
                  </a:solidFill>
                  <a:latin typeface="+mn-lt"/>
                  <a:cs typeface="Calibri" pitchFamily="34" charset="0"/>
                </a:rPr>
                <a:t>B=9T</a:t>
              </a:r>
              <a:r>
                <a:rPr lang="en-US" dirty="0">
                  <a:solidFill>
                    <a:srgbClr val="376092"/>
                  </a:solidFill>
                  <a:latin typeface="+mn-lt"/>
                  <a:cs typeface="Calibri" pitchFamily="34" charset="0"/>
                </a:rPr>
                <a:t>, </a:t>
              </a:r>
              <a:r>
                <a:rPr lang="en-US" dirty="0" smtClean="0">
                  <a:solidFill>
                    <a:srgbClr val="376092"/>
                  </a:solidFill>
                  <a:latin typeface="+mn-lt"/>
                  <a:cs typeface="Calibri" pitchFamily="34" charset="0"/>
                </a:rPr>
                <a:t>L=9.26m</a:t>
              </a:r>
              <a:endParaRPr dirty="0">
                <a:latin typeface="+mn-lt"/>
                <a:cs typeface="Calibri" pitchFamily="34" charset="0"/>
              </a:endParaRPr>
            </a:p>
          </p:txBody>
        </p:sp>
        <p:sp>
          <p:nvSpPr>
            <p:cNvPr id="23" name="CustomShape 8"/>
            <p:cNvSpPr/>
            <p:nvPr/>
          </p:nvSpPr>
          <p:spPr>
            <a:xfrm>
              <a:off x="6012160" y="1920280"/>
              <a:ext cx="2880320" cy="144016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pPr algn="ctr"/>
              <a:r>
                <a:rPr lang="en-US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</a:rPr>
                <a:t>Expected signal</a:t>
              </a:r>
            </a:p>
            <a:p>
              <a:pPr algn="ctr"/>
              <a:endParaRPr lang="en-US" sz="7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endParaRPr>
            </a:p>
            <a:p>
              <a:pPr algn="ctr"/>
              <a:r>
                <a:rPr lang="en-US" dirty="0" smtClean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X-Ray </a:t>
              </a:r>
              <a:r>
                <a:rPr lang="en-US" dirty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excess during tracking </a:t>
              </a:r>
              <a:endParaRPr dirty="0">
                <a:latin typeface="+mn-lt"/>
                <a:cs typeface="Calibri" pitchFamily="34" charset="0"/>
              </a:endParaRPr>
            </a:p>
            <a:p>
              <a:pPr algn="ctr"/>
              <a:r>
                <a:rPr lang="en-US" dirty="0">
                  <a:solidFill>
                    <a:srgbClr val="000000"/>
                  </a:solidFill>
                  <a:latin typeface="+mn-lt"/>
                  <a:cs typeface="Calibri" pitchFamily="34" charset="0"/>
                </a:rPr>
                <a:t>at </a:t>
              </a: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Calibri" pitchFamily="34" charset="0"/>
                </a:rPr>
                <a:t>1-10 keV </a:t>
              </a:r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Calibri" pitchFamily="34" charset="0"/>
                </a:rPr>
                <a:t>region</a:t>
              </a:r>
              <a:endParaRPr dirty="0">
                <a:solidFill>
                  <a:schemeClr val="accent1">
                    <a:lumMod val="75000"/>
                  </a:schemeClr>
                </a:solidFill>
                <a:latin typeface="+mn-lt"/>
                <a:cs typeface="Calibri" pitchFamily="34" charset="0"/>
              </a:endParaRP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536" y="1988840"/>
              <a:ext cx="5324475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17 Rectángulo"/>
          <p:cNvSpPr/>
          <p:nvPr/>
        </p:nvSpPr>
        <p:spPr>
          <a:xfrm>
            <a:off x="5796136" y="4293096"/>
            <a:ext cx="309634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Low</a:t>
            </a:r>
            <a:r>
              <a:rPr lang="es-ES" dirty="0" smtClean="0"/>
              <a:t> X-</a:t>
            </a:r>
            <a:r>
              <a:rPr lang="es-ES" dirty="0" err="1" smtClean="0"/>
              <a:t>ray</a:t>
            </a:r>
            <a:r>
              <a:rPr lang="es-ES" dirty="0" smtClean="0"/>
              <a:t> </a:t>
            </a:r>
            <a:r>
              <a:rPr lang="es-ES" dirty="0" err="1" smtClean="0"/>
              <a:t>background</a:t>
            </a:r>
            <a:r>
              <a:rPr lang="es-ES" dirty="0" smtClean="0"/>
              <a:t> </a:t>
            </a:r>
            <a:r>
              <a:rPr lang="es-ES" dirty="0" err="1" smtClean="0"/>
              <a:t>detectors</a:t>
            </a:r>
            <a:r>
              <a:rPr lang="es-ES" dirty="0" smtClean="0"/>
              <a:t> </a:t>
            </a:r>
            <a:r>
              <a:rPr lang="es-ES" dirty="0" err="1" smtClean="0"/>
              <a:t>required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observe a </a:t>
            </a:r>
            <a:r>
              <a:rPr lang="es-ES" dirty="0" err="1" smtClean="0"/>
              <a:t>signal</a:t>
            </a:r>
            <a:r>
              <a:rPr lang="es-ES" dirty="0" smtClean="0"/>
              <a:t>.</a:t>
            </a:r>
            <a:endParaRPr lang="es-E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181600" y="1669544"/>
            <a:ext cx="3505200" cy="1822037"/>
            <a:chOff x="5181600" y="1669544"/>
            <a:chExt cx="3505200" cy="1822037"/>
          </a:xfrm>
        </p:grpSpPr>
        <p:sp>
          <p:nvSpPr>
            <p:cNvPr id="17" name="TextBox 16"/>
            <p:cNvSpPr txBox="1"/>
            <p:nvPr/>
          </p:nvSpPr>
          <p:spPr>
            <a:xfrm>
              <a:off x="5181600" y="1669544"/>
              <a:ext cx="3505200" cy="182203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533400" indent="-533400">
                <a:spcBef>
                  <a:spcPct val="20000"/>
                </a:spcBef>
              </a:pPr>
              <a:r>
                <a:rPr lang="en-US" sz="1400" i="1" dirty="0" smtClean="0">
                  <a:latin typeface="Comic Sans MS" pitchFamily="66" charset="0"/>
                </a:rPr>
                <a:t>Axion properties</a:t>
              </a:r>
            </a:p>
            <a:p>
              <a:pPr marL="307975" indent="-307975">
                <a:spcBef>
                  <a:spcPct val="20000"/>
                </a:spcBef>
                <a:buFontTx/>
                <a:buChar char="•"/>
              </a:pPr>
              <a:r>
                <a:rPr lang="en-US" sz="1200" b="1" dirty="0" smtClean="0">
                  <a:solidFill>
                    <a:srgbClr val="003300"/>
                  </a:solidFill>
                  <a:latin typeface="Comic Sans MS" pitchFamily="66" charset="0"/>
                </a:rPr>
                <a:t>neutral </a:t>
              </a:r>
              <a:r>
                <a:rPr lang="en-US" sz="1200" b="1" dirty="0" err="1" smtClean="0">
                  <a:solidFill>
                    <a:srgbClr val="003300"/>
                  </a:solidFill>
                  <a:latin typeface="Comic Sans MS" pitchFamily="66" charset="0"/>
                </a:rPr>
                <a:t>pseudoscalar</a:t>
              </a:r>
              <a:r>
                <a:rPr lang="en-US" sz="1200" b="1" dirty="0" smtClean="0">
                  <a:solidFill>
                    <a:srgbClr val="003300"/>
                  </a:solidFill>
                  <a:latin typeface="Comic Sans MS" pitchFamily="66" charset="0"/>
                </a:rPr>
                <a:t> </a:t>
              </a:r>
            </a:p>
            <a:p>
              <a:pPr marL="307975" indent="-307975">
                <a:spcBef>
                  <a:spcPct val="20000"/>
                </a:spcBef>
                <a:buFontTx/>
                <a:buChar char="•"/>
              </a:pPr>
              <a:r>
                <a:rPr lang="en-US" sz="1200" b="1" dirty="0" smtClean="0">
                  <a:solidFill>
                    <a:srgbClr val="003300"/>
                  </a:solidFill>
                  <a:latin typeface="Comic Sans MS" pitchFamily="66" charset="0"/>
                </a:rPr>
                <a:t>practically stable, very low mass</a:t>
              </a:r>
              <a:r>
                <a:rPr lang="en-US" sz="1200" dirty="0" smtClean="0">
                  <a:solidFill>
                    <a:srgbClr val="003300"/>
                  </a:solidFill>
                  <a:latin typeface="Comic Sans MS" pitchFamily="66" charset="0"/>
                </a:rPr>
                <a:t>, </a:t>
              </a:r>
            </a:p>
            <a:p>
              <a:pPr marL="307975" indent="-307975">
                <a:spcBef>
                  <a:spcPct val="20000"/>
                </a:spcBef>
                <a:buFontTx/>
                <a:buChar char="•"/>
              </a:pPr>
              <a:r>
                <a:rPr lang="en-US" sz="1200" b="1" dirty="0" smtClean="0">
                  <a:solidFill>
                    <a:srgbClr val="003300"/>
                  </a:solidFill>
                  <a:latin typeface="Comic Sans MS" pitchFamily="66" charset="0"/>
                </a:rPr>
                <a:t>very low interaction cross-sections</a:t>
              </a:r>
              <a:r>
                <a:rPr lang="en-US" sz="1200" dirty="0" smtClean="0">
                  <a:latin typeface="Comic Sans MS" pitchFamily="66" charset="0"/>
                </a:rPr>
                <a:t> </a:t>
              </a:r>
            </a:p>
            <a:p>
              <a:pPr marL="765175" lvl="1" indent="-307975">
                <a:spcBef>
                  <a:spcPct val="20000"/>
                </a:spcBef>
                <a:buFont typeface="Wingdings"/>
                <a:buChar char="è"/>
              </a:pPr>
              <a:r>
                <a:rPr lang="en-US" sz="1200" dirty="0" smtClean="0">
                  <a:solidFill>
                    <a:srgbClr val="993300"/>
                  </a:solidFill>
                  <a:latin typeface="Comic Sans MS" pitchFamily="66" charset="0"/>
                </a:rPr>
                <a:t>excellent candidates for </a:t>
              </a:r>
              <a:r>
                <a:rPr lang="en-US" sz="1200" b="1" dirty="0" smtClean="0">
                  <a:solidFill>
                    <a:srgbClr val="993300"/>
                  </a:solidFill>
                  <a:latin typeface="Comic Sans MS" pitchFamily="66" charset="0"/>
                </a:rPr>
                <a:t>dark matter</a:t>
              </a:r>
            </a:p>
            <a:p>
              <a:pPr marL="765175" lvl="1" indent="-307975">
                <a:spcBef>
                  <a:spcPct val="20000"/>
                </a:spcBef>
                <a:buFont typeface="Wingdings"/>
                <a:buChar char="è"/>
              </a:pPr>
              <a:endParaRPr lang="en-US" sz="1200" b="1" dirty="0" smtClean="0">
                <a:solidFill>
                  <a:srgbClr val="993300"/>
                </a:solidFill>
                <a:latin typeface="Comic Sans MS" pitchFamily="66" charset="0"/>
              </a:endParaRPr>
            </a:p>
            <a:p>
              <a:pPr marL="765175" lvl="1" indent="-307975">
                <a:spcBef>
                  <a:spcPct val="20000"/>
                </a:spcBef>
                <a:buFont typeface="Wingdings"/>
                <a:buChar char="è"/>
              </a:pPr>
              <a:endParaRPr lang="en-US" sz="1200" dirty="0">
                <a:solidFill>
                  <a:srgbClr val="993300"/>
                </a:solidFill>
                <a:latin typeface="Comic Sans MS" pitchFamily="66" charset="0"/>
              </a:endParaRP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6019800" y="3090446"/>
              <a:ext cx="2306782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b="1" i="1" dirty="0">
                  <a:latin typeface="English111 Vivace BT" pitchFamily="66" charset="0"/>
                </a:rPr>
                <a:t>L</a:t>
              </a:r>
              <a:r>
                <a:rPr lang="en-US" i="1" baseline="-12000" dirty="0">
                  <a:latin typeface="Tahoma" pitchFamily="34" charset="0"/>
                  <a:sym typeface="Symbol" pitchFamily="18" charset="2"/>
                </a:rPr>
                <a:t></a:t>
              </a:r>
              <a:r>
                <a:rPr lang="en-US" i="1" dirty="0">
                  <a:latin typeface="Tahoma" pitchFamily="34" charset="0"/>
                  <a:sym typeface="Symbol" pitchFamily="18" charset="2"/>
                </a:rPr>
                <a:t> = </a:t>
              </a:r>
              <a:r>
                <a:rPr lang="en-US" i="1" dirty="0">
                  <a:latin typeface="Times New Roman" pitchFamily="18" charset="0"/>
                  <a:sym typeface="Symbol" pitchFamily="18" charset="2"/>
                </a:rPr>
                <a:t>g</a:t>
              </a:r>
              <a:r>
                <a:rPr lang="en-US" i="1" baseline="-12000" dirty="0">
                  <a:latin typeface="Times New Roman" pitchFamily="18" charset="0"/>
                  <a:sym typeface="Symbol" pitchFamily="18" charset="2"/>
                </a:rPr>
                <a:t></a:t>
              </a:r>
              <a:r>
                <a:rPr lang="en-US" i="1" baseline="-12000" dirty="0">
                  <a:latin typeface="Tahoma" pitchFamily="34" charset="0"/>
                  <a:sym typeface="Symbol" pitchFamily="18" charset="2"/>
                </a:rPr>
                <a:t> </a:t>
              </a:r>
              <a:r>
                <a:rPr lang="en-US" i="1" dirty="0">
                  <a:latin typeface="Times New Roman" pitchFamily="18" charset="0"/>
                  <a:sym typeface="Symbol" pitchFamily="18" charset="2"/>
                </a:rPr>
                <a:t>(</a:t>
              </a:r>
              <a:r>
                <a:rPr lang="en-US" b="1" i="1" dirty="0">
                  <a:latin typeface="Tahoma" pitchFamily="34" charset="0"/>
                  <a:sym typeface="Symbol" pitchFamily="18" charset="2"/>
                </a:rPr>
                <a:t>E</a:t>
              </a:r>
              <a:r>
                <a:rPr lang="en-US" i="1" dirty="0">
                  <a:latin typeface="Tahoma" pitchFamily="34" charset="0"/>
                  <a:sym typeface="Symbol" pitchFamily="18" charset="2"/>
                </a:rPr>
                <a:t>•</a:t>
              </a:r>
              <a:r>
                <a:rPr lang="en-US" b="1" i="1" dirty="0">
                  <a:latin typeface="Tahoma" pitchFamily="34" charset="0"/>
                  <a:sym typeface="Symbol" pitchFamily="18" charset="2"/>
                </a:rPr>
                <a:t>B</a:t>
              </a:r>
              <a:r>
                <a:rPr lang="en-US" i="1" dirty="0">
                  <a:latin typeface="Times New Roman" pitchFamily="18" charset="0"/>
                  <a:sym typeface="Symbol" pitchFamily="18" charset="2"/>
                </a:rPr>
                <a:t>)</a:t>
              </a:r>
              <a:r>
                <a:rPr lang="en-US" i="1" dirty="0">
                  <a:latin typeface="Tahoma" pitchFamily="34" charset="0"/>
                  <a:sym typeface="Symbol" pitchFamily="18" charset="2"/>
                </a:rPr>
                <a:t> </a:t>
              </a:r>
              <a:r>
                <a:rPr lang="en-US" i="1" dirty="0">
                  <a:latin typeface="Times New Roman" pitchFamily="18" charset="0"/>
                  <a:sym typeface="Symbol" pitchFamily="18" charset="2"/>
                </a:rPr>
                <a:t>a</a:t>
              </a:r>
              <a:r>
                <a:rPr lang="en-US" i="1" dirty="0">
                  <a:latin typeface="Tahoma" pitchFamily="34" charset="0"/>
                  <a:sym typeface="Symbol" pitchFamily="18" charset="2"/>
                </a:rPr>
                <a:t> </a:t>
              </a: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5410200" y="2895600"/>
              <a:ext cx="2819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533400" indent="-533400" algn="l">
                <a:spcBef>
                  <a:spcPct val="200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omic Sans MS" pitchFamily="66" charset="0"/>
                </a:rPr>
                <a:t>Axions couple to </a:t>
              </a:r>
              <a:r>
                <a:rPr lang="en-US" sz="1400" b="1" dirty="0" smtClean="0">
                  <a:solidFill>
                    <a:srgbClr val="C00000"/>
                  </a:solidFill>
                  <a:latin typeface="Comic Sans MS" pitchFamily="66" charset="0"/>
                </a:rPr>
                <a:t>photons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pic>
          <p:nvPicPr>
            <p:cNvPr id="26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41" t="14627" r="13315" b="20877"/>
            <a:stretch>
              <a:fillRect/>
            </a:stretch>
          </p:blipFill>
          <p:spPr bwMode="auto">
            <a:xfrm>
              <a:off x="7772400" y="2819400"/>
              <a:ext cx="705531" cy="58475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2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 microbulk energy resolution </a:t>
            </a:r>
            <a:endParaRPr lang="en-US" dirty="0"/>
          </a:p>
        </p:txBody>
      </p:sp>
      <p:pic>
        <p:nvPicPr>
          <p:cNvPr id="11267" name="Picture 3" descr="C:\Documents and Settings\tpapaeva\Desktop\AFSplots\plots M11 +\X_Y_plot_run_16014_C.e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587031"/>
            <a:ext cx="2266434" cy="2070569"/>
          </a:xfrm>
          <a:prstGeom prst="rect">
            <a:avLst/>
          </a:prstGeom>
          <a:noFill/>
        </p:spPr>
      </p:pic>
      <p:pic>
        <p:nvPicPr>
          <p:cNvPr id="11268" name="Picture 4" descr="C:\Documents and Settings\tpapaeva\Desktop\AFSplots\plotsM11\Total_Energy_Mesh_run_16011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600200"/>
            <a:ext cx="3061799" cy="2057400"/>
          </a:xfrm>
          <a:prstGeom prst="rect">
            <a:avLst/>
          </a:prstGeom>
          <a:noFill/>
        </p:spPr>
      </p:pic>
      <p:pic>
        <p:nvPicPr>
          <p:cNvPr id="11269" name="Picture 5" descr="C:\Documents and Settings\tpapaeva\Desktop\AFSplots\plots M11 +\Total_Energy_Strips_run_111027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94760" y="4647231"/>
            <a:ext cx="3063240" cy="2058369"/>
          </a:xfrm>
          <a:prstGeom prst="rect">
            <a:avLst/>
          </a:prstGeom>
          <a:noFill/>
        </p:spPr>
      </p:pic>
      <p:pic>
        <p:nvPicPr>
          <p:cNvPr id="11271" name="Picture 7" descr="C:\Documents and Settings\tpapaeva\Desktop\AFSplots\plots M11 +\X_Y_plot_run_111027_C.ep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2273" y="4852340"/>
            <a:ext cx="1611527" cy="1472260"/>
          </a:xfrm>
          <a:prstGeom prst="rect">
            <a:avLst/>
          </a:prstGeom>
          <a:noFill/>
        </p:spPr>
      </p:pic>
      <p:pic>
        <p:nvPicPr>
          <p:cNvPr id="10" name="Picture 11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572000"/>
            <a:ext cx="1468798" cy="19559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3352800" cy="3505200"/>
          </a:xfrm>
        </p:spPr>
        <p:txBody>
          <a:bodyPr/>
          <a:lstStyle/>
          <a:p>
            <a:pPr marL="287338" indent="-287338">
              <a:buNone/>
            </a:pPr>
            <a:r>
              <a:rPr lang="en-US" sz="1800" b="1" dirty="0" smtClean="0"/>
              <a:t>CAST expected signal:</a:t>
            </a:r>
            <a:br>
              <a:rPr lang="en-US" sz="1800" b="1" dirty="0" smtClean="0"/>
            </a:br>
            <a:r>
              <a:rPr lang="en-US" sz="1800" b="1" dirty="0" smtClean="0"/>
              <a:t> 1-10 keV X-rays</a:t>
            </a:r>
          </a:p>
          <a:p>
            <a:pPr>
              <a:buNone/>
            </a:pPr>
            <a:r>
              <a:rPr lang="en-US" sz="1800" i="1" dirty="0" smtClean="0"/>
              <a:t>Detector characteristics: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6x6 cm</a:t>
            </a:r>
            <a:r>
              <a:rPr lang="en-US" sz="1800" baseline="30000" dirty="0" smtClean="0">
                <a:solidFill>
                  <a:srgbClr val="800000"/>
                </a:solidFill>
              </a:rPr>
              <a:t>2</a:t>
            </a:r>
            <a:r>
              <a:rPr lang="en-US" sz="1800" dirty="0" smtClean="0">
                <a:solidFill>
                  <a:srgbClr val="800000"/>
                </a:solidFill>
              </a:rPr>
              <a:t> active area 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106x106 strips, 550 </a:t>
            </a:r>
            <a:r>
              <a:rPr lang="el-GR" sz="1800" dirty="0" smtClean="0">
                <a:solidFill>
                  <a:srgbClr val="800000"/>
                </a:solidFill>
              </a:rPr>
              <a:t>μ</a:t>
            </a:r>
            <a:r>
              <a:rPr lang="en-US" sz="1800" dirty="0" smtClean="0">
                <a:solidFill>
                  <a:srgbClr val="800000"/>
                </a:solidFill>
              </a:rPr>
              <a:t>m pitch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3 cm drift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5 </a:t>
            </a:r>
            <a:r>
              <a:rPr lang="el-GR" sz="1800" dirty="0" smtClean="0">
                <a:solidFill>
                  <a:srgbClr val="800000"/>
                </a:solidFill>
              </a:rPr>
              <a:t>μ</a:t>
            </a:r>
            <a:r>
              <a:rPr lang="en-US" sz="1800" dirty="0" smtClean="0">
                <a:solidFill>
                  <a:srgbClr val="800000"/>
                </a:solidFill>
              </a:rPr>
              <a:t>m </a:t>
            </a:r>
            <a:r>
              <a:rPr lang="en-US" sz="1800" dirty="0" err="1" smtClean="0">
                <a:solidFill>
                  <a:srgbClr val="800000"/>
                </a:solidFill>
              </a:rPr>
              <a:t>mylar</a:t>
            </a:r>
            <a:r>
              <a:rPr lang="en-US" sz="1800" dirty="0" smtClean="0">
                <a:solidFill>
                  <a:srgbClr val="800000"/>
                </a:solidFill>
              </a:rPr>
              <a:t> window with </a:t>
            </a:r>
            <a:r>
              <a:rPr lang="en-US" sz="1800" dirty="0" err="1" smtClean="0">
                <a:solidFill>
                  <a:srgbClr val="800000"/>
                </a:solidFill>
              </a:rPr>
              <a:t>strongback</a:t>
            </a:r>
            <a:endParaRPr lang="en-US" sz="1800" dirty="0" smtClean="0">
              <a:solidFill>
                <a:srgbClr val="800000"/>
              </a:solidFill>
            </a:endParaRPr>
          </a:p>
          <a:p>
            <a:r>
              <a:rPr lang="en-US" sz="1800" dirty="0" smtClean="0">
                <a:solidFill>
                  <a:srgbClr val="800000"/>
                </a:solidFill>
              </a:rPr>
              <a:t>1.43 bar </a:t>
            </a:r>
            <a:r>
              <a:rPr lang="en-US" sz="1800" dirty="0" err="1" smtClean="0">
                <a:solidFill>
                  <a:srgbClr val="800000"/>
                </a:solidFill>
              </a:rPr>
              <a:t>Ar</a:t>
            </a:r>
            <a:r>
              <a:rPr lang="en-US" sz="1800" dirty="0" smtClean="0">
                <a:solidFill>
                  <a:srgbClr val="800000"/>
                </a:solidFill>
              </a:rPr>
              <a:t> – 2.3% </a:t>
            </a:r>
            <a:r>
              <a:rPr lang="en-US" sz="1800" dirty="0" err="1" smtClean="0">
                <a:solidFill>
                  <a:srgbClr val="800000"/>
                </a:solidFill>
              </a:rPr>
              <a:t>isobutane</a:t>
            </a:r>
            <a:r>
              <a:rPr lang="en-US" sz="1800" dirty="0" smtClean="0">
                <a:solidFill>
                  <a:srgbClr val="800000"/>
                </a:solidFill>
              </a:rPr>
              <a:t> (</a:t>
            </a:r>
            <a:r>
              <a:rPr lang="en-US" sz="1800" dirty="0" smtClean="0">
                <a:solidFill>
                  <a:srgbClr val="C00000"/>
                </a:solidFill>
              </a:rPr>
              <a:t>non flammable</a:t>
            </a:r>
            <a:r>
              <a:rPr lang="en-US" sz="1800" dirty="0" smtClean="0">
                <a:solidFill>
                  <a:srgbClr val="800000"/>
                </a:solidFill>
              </a:rPr>
              <a:t>)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0" y="838200"/>
            <a:ext cx="5227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 smtClean="0">
                <a:solidFill>
                  <a:srgbClr val="800000"/>
                </a:solidFill>
                <a:latin typeface="+mj-lt"/>
              </a:rPr>
              <a:t>55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Fe Calibration with </a:t>
            </a:r>
            <a:r>
              <a:rPr lang="en-US" dirty="0" err="1" smtClean="0">
                <a:solidFill>
                  <a:srgbClr val="800000"/>
                </a:solidFill>
                <a:latin typeface="+mj-lt"/>
              </a:rPr>
              <a:t>Ar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 – 2.3% </a:t>
            </a:r>
            <a:r>
              <a:rPr lang="en-US" dirty="0" err="1" smtClean="0">
                <a:solidFill>
                  <a:srgbClr val="800000"/>
                </a:solidFill>
                <a:latin typeface="+mj-lt"/>
              </a:rPr>
              <a:t>isobutane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 @ 1.43 bar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  <a:latin typeface="+mj-lt"/>
              </a:rPr>
              <a:t>Illumination of whole area from ~ 0.7 m distance</a:t>
            </a:r>
          </a:p>
          <a:p>
            <a:pPr algn="ctr"/>
            <a:r>
              <a:rPr lang="en-US" b="1" dirty="0" smtClean="0">
                <a:solidFill>
                  <a:srgbClr val="800000"/>
                </a:solidFill>
                <a:latin typeface="+mj-lt"/>
              </a:rPr>
              <a:t>FWHM @ 6 keV = 15.5 %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40087" y="3911025"/>
            <a:ext cx="4750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aseline="30000" dirty="0" smtClean="0">
                <a:solidFill>
                  <a:srgbClr val="800000"/>
                </a:solidFill>
                <a:latin typeface="+mj-lt"/>
              </a:rPr>
              <a:t>55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Fe Calibration with </a:t>
            </a:r>
            <a:r>
              <a:rPr lang="en-US" dirty="0" err="1" smtClean="0">
                <a:solidFill>
                  <a:srgbClr val="800000"/>
                </a:solidFill>
                <a:latin typeface="+mj-lt"/>
              </a:rPr>
              <a:t>Ar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 – 5% </a:t>
            </a:r>
            <a:r>
              <a:rPr lang="en-US" dirty="0" err="1" smtClean="0">
                <a:solidFill>
                  <a:srgbClr val="800000"/>
                </a:solidFill>
                <a:latin typeface="+mj-lt"/>
              </a:rPr>
              <a:t>isobutane</a:t>
            </a:r>
            <a:r>
              <a:rPr lang="en-US" dirty="0" smtClean="0">
                <a:solidFill>
                  <a:srgbClr val="800000"/>
                </a:solidFill>
                <a:latin typeface="+mj-lt"/>
              </a:rPr>
              <a:t> @ 1 bar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  <a:latin typeface="+mj-lt"/>
              </a:rPr>
              <a:t>Collimated source to avoid border effects</a:t>
            </a:r>
          </a:p>
          <a:p>
            <a:pPr algn="ctr"/>
            <a:r>
              <a:rPr lang="en-US" b="1" dirty="0" smtClean="0">
                <a:solidFill>
                  <a:srgbClr val="800000"/>
                </a:solidFill>
                <a:latin typeface="+mj-lt"/>
              </a:rPr>
              <a:t>FWHM @ 6 keV = 11.5 %</a:t>
            </a:r>
            <a:endParaRPr lang="en-US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1272" name="Picture 8" descr="C:\Documents and Settings\tpapaeva\Desktop\AFSplots\plots M11 +\E1_vs_E2_run_111027_C.ep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4717814"/>
            <a:ext cx="2092410" cy="1911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7010400" cy="5562600"/>
          </a:xfrm>
        </p:spPr>
        <p:txBody>
          <a:bodyPr>
            <a:normAutofit fontScale="62500" lnSpcReduction="20000"/>
          </a:bodyPr>
          <a:lstStyle/>
          <a:p>
            <a:pPr marL="461963" indent="-461963">
              <a:lnSpc>
                <a:spcPct val="120000"/>
              </a:lnSpc>
              <a:buNone/>
            </a:pPr>
            <a:r>
              <a:rPr lang="en-US" dirty="0" smtClean="0"/>
              <a:t>CAST is in phase II since 2005. </a:t>
            </a:r>
          </a:p>
          <a:p>
            <a:pPr marL="461963" indent="-461963">
              <a:lnSpc>
                <a:spcPct val="120000"/>
              </a:lnSpc>
            </a:pPr>
            <a:r>
              <a:rPr lang="en-US" dirty="0" smtClean="0"/>
              <a:t>Changing buffer gas density changes axion mass sensitivity </a:t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 new discovery potential for each setting. </a:t>
            </a:r>
          </a:p>
          <a:p>
            <a:pPr marL="461963" indent="-461963">
              <a:lnSpc>
                <a:spcPct val="120000"/>
              </a:lnSpc>
            </a:pPr>
            <a:r>
              <a:rPr lang="en-US" dirty="0" smtClean="0">
                <a:sym typeface="Wingdings" pitchFamily="2" charset="2"/>
              </a:rPr>
              <a:t>Alignment with the sun for ~1 hour per setting</a:t>
            </a:r>
            <a:r>
              <a:rPr lang="en-US" dirty="0" smtClean="0"/>
              <a:t> demands </a:t>
            </a:r>
            <a:r>
              <a:rPr lang="en-US" i="1" dirty="0" smtClean="0"/>
              <a:t>detector background ~0 counts/hour</a:t>
            </a:r>
          </a:p>
          <a:p>
            <a:pPr>
              <a:lnSpc>
                <a:spcPct val="120000"/>
              </a:lnSpc>
              <a:buNone/>
            </a:pPr>
            <a:endParaRPr lang="en-US" dirty="0" smtClean="0"/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How the low background is achieved: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Offline analysis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Particle identification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Readout scheme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Energy resolution &amp; short signal risetime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Low radioactivity materials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Shielding for external radiation (archeological </a:t>
            </a:r>
            <a:r>
              <a:rPr lang="en-US" dirty="0" err="1" smtClean="0"/>
              <a:t>Pb</a:t>
            </a:r>
            <a:r>
              <a:rPr lang="en-US" dirty="0" smtClean="0"/>
              <a:t> + Cu + </a:t>
            </a:r>
            <a:r>
              <a:rPr lang="en-US" dirty="0" err="1" smtClean="0"/>
              <a:t>Cd</a:t>
            </a:r>
            <a:r>
              <a:rPr lang="en-US" dirty="0" smtClean="0"/>
              <a:t> + Polyethylene + Nitrogen flushing). </a:t>
            </a:r>
            <a:r>
              <a:rPr lang="en-US" i="1" dirty="0" smtClean="0"/>
              <a:t>Compact size!</a:t>
            </a:r>
            <a:r>
              <a:rPr lang="en-US" dirty="0" smtClean="0"/>
              <a:t> </a:t>
            </a:r>
          </a:p>
        </p:txBody>
      </p:sp>
      <p:pic>
        <p:nvPicPr>
          <p:cNvPr id="4" name="Picture 11" descr="Background_Energy_Strips_6958-7025"/>
          <p:cNvPicPr>
            <a:picLocks noChangeAspect="1" noChangeArrowheads="1"/>
          </p:cNvPicPr>
          <p:nvPr/>
        </p:nvPicPr>
        <p:blipFill>
          <a:blip r:embed="rId2"/>
          <a:srcRect t="6236"/>
          <a:stretch>
            <a:fillRect/>
          </a:stretch>
        </p:blipFill>
        <p:spPr bwMode="auto">
          <a:xfrm>
            <a:off x="6248400" y="3614052"/>
            <a:ext cx="2971800" cy="187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tpapaeva\Desktop\TPC 2008\pics\New Folder\Micromegas shielding view from telesco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733550"/>
            <a:ext cx="2057400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2" descr="IMG_0049_resi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284538"/>
            <a:ext cx="3862387" cy="2897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8" name="Rectangle 15"/>
          <p:cNvSpPr>
            <a:spLocks noChangeArrowheads="1"/>
          </p:cNvSpPr>
          <p:nvPr/>
        </p:nvSpPr>
        <p:spPr bwMode="auto">
          <a:xfrm>
            <a:off x="4983163" y="644525"/>
            <a:ext cx="36830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marL="180975" indent="-180975" algn="l">
              <a:spcBef>
                <a:spcPct val="20000"/>
              </a:spcBef>
              <a:buFontTx/>
              <a:buChar char="•"/>
            </a:pPr>
            <a:r>
              <a:rPr lang="en-US" sz="1800">
                <a:solidFill>
                  <a:srgbClr val="000099"/>
                </a:solidFill>
              </a:rPr>
              <a:t>Saclay</a:t>
            </a:r>
          </a:p>
          <a:p>
            <a:pPr marL="533400" lvl="1" indent="-173038" algn="l">
              <a:spcBef>
                <a:spcPct val="20000"/>
              </a:spcBef>
              <a:buFontTx/>
              <a:buChar char="–"/>
            </a:pPr>
            <a:r>
              <a:rPr lang="en-US" sz="1600">
                <a:solidFill>
                  <a:srgbClr val="000099"/>
                </a:solidFill>
              </a:rPr>
              <a:t>Micro-TPC</a:t>
            </a:r>
          </a:p>
          <a:p>
            <a:pPr marL="533400" lvl="1" indent="-173038" algn="l">
              <a:spcBef>
                <a:spcPct val="20000"/>
              </a:spcBef>
              <a:buFontTx/>
              <a:buChar char="–"/>
            </a:pPr>
            <a:r>
              <a:rPr lang="en-US" sz="1600">
                <a:solidFill>
                  <a:srgbClr val="000099"/>
                </a:solidFill>
              </a:rPr>
              <a:t>standard Micromegas</a:t>
            </a:r>
          </a:p>
          <a:p>
            <a:pPr marL="533400" lvl="1" indent="-173038" algn="l">
              <a:spcBef>
                <a:spcPct val="20000"/>
              </a:spcBef>
              <a:buFontTx/>
              <a:buChar char="–"/>
            </a:pPr>
            <a:r>
              <a:rPr lang="en-US" sz="1600">
                <a:solidFill>
                  <a:srgbClr val="FF0000"/>
                </a:solidFill>
              </a:rPr>
              <a:t>amorphous-Silicon protection</a:t>
            </a:r>
          </a:p>
          <a:p>
            <a:pPr marL="533400" lvl="1" indent="-173038" algn="l">
              <a:spcBef>
                <a:spcPct val="20000"/>
              </a:spcBef>
            </a:pPr>
            <a:r>
              <a:rPr lang="en-US" sz="1600">
                <a:solidFill>
                  <a:srgbClr val="FF0000"/>
                </a:solidFill>
              </a:rPr>
              <a:t>	against discharges</a:t>
            </a:r>
          </a:p>
          <a:p>
            <a:pPr marL="533400" lvl="1" indent="-173038" algn="l">
              <a:spcBef>
                <a:spcPct val="20000"/>
              </a:spcBef>
              <a:buFontTx/>
              <a:buChar char="–"/>
            </a:pPr>
            <a:r>
              <a:rPr lang="en-US" sz="1600">
                <a:solidFill>
                  <a:srgbClr val="000099"/>
                </a:solidFill>
              </a:rPr>
              <a:t>6 cm height field cage</a:t>
            </a:r>
          </a:p>
          <a:p>
            <a:pPr marL="180975" indent="-180975" algn="l">
              <a:spcBef>
                <a:spcPct val="20000"/>
              </a:spcBef>
              <a:buFontTx/>
              <a:buChar char="•"/>
            </a:pPr>
            <a:endParaRPr lang="en-US" sz="1600">
              <a:solidFill>
                <a:srgbClr val="000099"/>
              </a:solidFill>
            </a:endParaRPr>
          </a:p>
          <a:p>
            <a:pPr marL="533400" lvl="1" indent="-173038" algn="l">
              <a:spcBef>
                <a:spcPct val="20000"/>
              </a:spcBef>
              <a:buFontTx/>
              <a:buChar char="–"/>
            </a:pPr>
            <a:endParaRPr lang="en-US" sz="1400">
              <a:solidFill>
                <a:srgbClr val="000099"/>
              </a:solidFill>
            </a:endParaRPr>
          </a:p>
          <a:p>
            <a:pPr marL="180975" indent="-180975" algn="l">
              <a:spcBef>
                <a:spcPct val="20000"/>
              </a:spcBef>
            </a:pPr>
            <a:endParaRPr lang="en-US" sz="1600"/>
          </a:p>
        </p:txBody>
      </p:sp>
      <p:sp>
        <p:nvSpPr>
          <p:cNvPr id="12" name="Rectangle 10"/>
          <p:cNvSpPr txBox="1">
            <a:spLocks noChangeArrowheads="1"/>
          </p:cNvSpPr>
          <p:nvPr/>
        </p:nvSpPr>
        <p:spPr bwMode="auto">
          <a:xfrm>
            <a:off x="495300" y="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 anchor="ctr"/>
          <a:lstStyle/>
          <a:p>
            <a:pPr eaLnBrk="0" hangingPunct="0">
              <a:defRPr/>
            </a:pPr>
            <a:r>
              <a:rPr lang="en-US" sz="2400" kern="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TimePix</a:t>
            </a:r>
            <a:r>
              <a:rPr lang="en-US" sz="2400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/</a:t>
            </a:r>
            <a:r>
              <a:rPr lang="en-US" sz="2400" kern="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Micromegas</a:t>
            </a:r>
            <a:r>
              <a:rPr lang="en-US" sz="2400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chambers</a:t>
            </a:r>
          </a:p>
        </p:txBody>
      </p:sp>
      <p:pic>
        <p:nvPicPr>
          <p:cNvPr id="44040" name="Picture 3" descr="3D ensemble iso éclat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6" r="17427"/>
          <a:stretch>
            <a:fillRect/>
          </a:stretch>
        </p:blipFill>
        <p:spPr bwMode="auto">
          <a:xfrm>
            <a:off x="106363" y="582613"/>
            <a:ext cx="4795837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Text Box 4"/>
          <p:cNvSpPr txBox="1">
            <a:spLocks noChangeArrowheads="1"/>
          </p:cNvSpPr>
          <p:nvPr/>
        </p:nvSpPr>
        <p:spPr bwMode="auto">
          <a:xfrm>
            <a:off x="1524000" y="3106738"/>
            <a:ext cx="15414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/>
              <a:t>Field cage</a:t>
            </a:r>
          </a:p>
        </p:txBody>
      </p:sp>
      <p:sp>
        <p:nvSpPr>
          <p:cNvPr id="44042" name="Text Box 5"/>
          <p:cNvSpPr txBox="1">
            <a:spLocks noChangeArrowheads="1"/>
          </p:cNvSpPr>
          <p:nvPr/>
        </p:nvSpPr>
        <p:spPr bwMode="auto">
          <a:xfrm>
            <a:off x="1758950" y="1401763"/>
            <a:ext cx="5873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/>
              <a:t>Cover</a:t>
            </a:r>
          </a:p>
        </p:txBody>
      </p:sp>
      <p:sp>
        <p:nvSpPr>
          <p:cNvPr id="44043" name="Text Box 6"/>
          <p:cNvSpPr txBox="1">
            <a:spLocks noChangeArrowheads="1"/>
          </p:cNvSpPr>
          <p:nvPr/>
        </p:nvSpPr>
        <p:spPr bwMode="auto">
          <a:xfrm>
            <a:off x="1528763" y="4194175"/>
            <a:ext cx="116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/>
              <a:t>Micromegas</a:t>
            </a:r>
          </a:p>
          <a:p>
            <a:pPr eaLnBrk="1" hangingPunct="1"/>
            <a:r>
              <a:rPr lang="en-US" sz="1200"/>
              <a:t>mesh</a:t>
            </a:r>
          </a:p>
        </p:txBody>
      </p:sp>
      <p:sp>
        <p:nvSpPr>
          <p:cNvPr id="44044" name="Text Box 7"/>
          <p:cNvSpPr txBox="1">
            <a:spLocks noChangeArrowheads="1"/>
          </p:cNvSpPr>
          <p:nvPr/>
        </p:nvSpPr>
        <p:spPr bwMode="auto">
          <a:xfrm>
            <a:off x="1879600" y="5986463"/>
            <a:ext cx="18176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/>
              <a:t>Medipix2/TimePix chip</a:t>
            </a:r>
          </a:p>
        </p:txBody>
      </p:sp>
      <p:sp>
        <p:nvSpPr>
          <p:cNvPr id="44045" name="Text Box 9"/>
          <p:cNvSpPr txBox="1">
            <a:spLocks noChangeArrowheads="1"/>
          </p:cNvSpPr>
          <p:nvPr/>
        </p:nvSpPr>
        <p:spPr bwMode="auto">
          <a:xfrm>
            <a:off x="106363" y="606425"/>
            <a:ext cx="21272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/>
              <a:t>Windows for X-ray sources</a:t>
            </a:r>
          </a:p>
        </p:txBody>
      </p:sp>
      <p:sp>
        <p:nvSpPr>
          <p:cNvPr id="44046" name="Text Box 10"/>
          <p:cNvSpPr txBox="1">
            <a:spLocks noChangeArrowheads="1"/>
          </p:cNvSpPr>
          <p:nvPr/>
        </p:nvSpPr>
        <p:spPr bwMode="auto">
          <a:xfrm>
            <a:off x="1584325" y="2249488"/>
            <a:ext cx="1135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/>
              <a:t>Windows for </a:t>
            </a:r>
          </a:p>
          <a:p>
            <a:pPr algn="l" eaLnBrk="1" hangingPunct="1"/>
            <a:r>
              <a:rPr lang="en-US" sz="1200"/>
              <a:t>β sources</a:t>
            </a:r>
          </a:p>
        </p:txBody>
      </p:sp>
      <p:sp>
        <p:nvSpPr>
          <p:cNvPr id="44047" name="Line 11"/>
          <p:cNvSpPr>
            <a:spLocks noChangeShapeType="1"/>
          </p:cNvSpPr>
          <p:nvPr/>
        </p:nvSpPr>
        <p:spPr bwMode="auto">
          <a:xfrm flipV="1">
            <a:off x="2800350" y="1633538"/>
            <a:ext cx="78740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8" name="Line 13"/>
          <p:cNvSpPr>
            <a:spLocks noChangeShapeType="1"/>
          </p:cNvSpPr>
          <p:nvPr/>
        </p:nvSpPr>
        <p:spPr bwMode="auto">
          <a:xfrm flipV="1">
            <a:off x="2413000" y="3883025"/>
            <a:ext cx="565150" cy="365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9" name="Line 14"/>
          <p:cNvSpPr>
            <a:spLocks noChangeShapeType="1"/>
          </p:cNvSpPr>
          <p:nvPr/>
        </p:nvSpPr>
        <p:spPr bwMode="auto">
          <a:xfrm flipV="1">
            <a:off x="2435225" y="4711700"/>
            <a:ext cx="630238" cy="1228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50" name="Line 15"/>
          <p:cNvSpPr>
            <a:spLocks noChangeShapeType="1"/>
          </p:cNvSpPr>
          <p:nvPr/>
        </p:nvSpPr>
        <p:spPr bwMode="auto">
          <a:xfrm flipV="1">
            <a:off x="2262188" y="798513"/>
            <a:ext cx="7381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41425" y="1825625"/>
            <a:ext cx="2755900" cy="377825"/>
            <a:chOff x="507" y="907"/>
            <a:chExt cx="1736" cy="254"/>
          </a:xfrm>
        </p:grpSpPr>
        <p:sp>
          <p:nvSpPr>
            <p:cNvPr id="49199" name="Rectangle 3"/>
            <p:cNvSpPr>
              <a:spLocks noChangeArrowheads="1"/>
            </p:cNvSpPr>
            <p:nvPr/>
          </p:nvSpPr>
          <p:spPr bwMode="auto">
            <a:xfrm>
              <a:off x="2003" y="907"/>
              <a:ext cx="240" cy="24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49200" name="Rectangle 4"/>
            <p:cNvSpPr>
              <a:spLocks noChangeArrowheads="1"/>
            </p:cNvSpPr>
            <p:nvPr/>
          </p:nvSpPr>
          <p:spPr bwMode="auto">
            <a:xfrm>
              <a:off x="1235" y="907"/>
              <a:ext cx="240" cy="24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49201" name="Rectangle 5"/>
            <p:cNvSpPr>
              <a:spLocks noChangeArrowheads="1"/>
            </p:cNvSpPr>
            <p:nvPr/>
          </p:nvSpPr>
          <p:spPr bwMode="auto">
            <a:xfrm>
              <a:off x="507" y="907"/>
              <a:ext cx="240" cy="24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49202" name="Rectangle 6"/>
            <p:cNvSpPr>
              <a:spLocks noChangeArrowheads="1"/>
            </p:cNvSpPr>
            <p:nvPr/>
          </p:nvSpPr>
          <p:spPr bwMode="auto">
            <a:xfrm>
              <a:off x="1622" y="910"/>
              <a:ext cx="240" cy="24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49203" name="Rectangle 7"/>
            <p:cNvSpPr>
              <a:spLocks noChangeArrowheads="1"/>
            </p:cNvSpPr>
            <p:nvPr/>
          </p:nvSpPr>
          <p:spPr bwMode="auto">
            <a:xfrm>
              <a:off x="889" y="913"/>
              <a:ext cx="240" cy="24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</p:grpSp>
      <p:sp>
        <p:nvSpPr>
          <p:cNvPr id="4915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InGrid: </a:t>
            </a:r>
            <a:r>
              <a:rPr lang="fr-FR" i="1" smtClean="0"/>
              <a:t>Integrated</a:t>
            </a:r>
            <a:r>
              <a:rPr lang="fr-FR" smtClean="0"/>
              <a:t> GEM/Micromegas </a:t>
            </a:r>
            <a:r>
              <a:rPr lang="fr-FR" i="1" smtClean="0"/>
              <a:t>Grid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422400" y="3551238"/>
            <a:ext cx="2413000" cy="393700"/>
            <a:chOff x="416" y="992"/>
            <a:chExt cx="1520" cy="384"/>
          </a:xfrm>
        </p:grpSpPr>
        <p:sp>
          <p:nvSpPr>
            <p:cNvPr id="49196" name="Rectangle 10"/>
            <p:cNvSpPr>
              <a:spLocks noChangeArrowheads="1"/>
            </p:cNvSpPr>
            <p:nvPr/>
          </p:nvSpPr>
          <p:spPr bwMode="auto">
            <a:xfrm>
              <a:off x="1888" y="992"/>
              <a:ext cx="48" cy="38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49197" name="Rectangle 11"/>
            <p:cNvSpPr>
              <a:spLocks noChangeArrowheads="1"/>
            </p:cNvSpPr>
            <p:nvPr/>
          </p:nvSpPr>
          <p:spPr bwMode="auto">
            <a:xfrm>
              <a:off x="1128" y="992"/>
              <a:ext cx="48" cy="38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49198" name="Rectangle 12"/>
            <p:cNvSpPr>
              <a:spLocks noChangeArrowheads="1"/>
            </p:cNvSpPr>
            <p:nvPr/>
          </p:nvSpPr>
          <p:spPr bwMode="auto">
            <a:xfrm>
              <a:off x="416" y="992"/>
              <a:ext cx="48" cy="384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chemeClr val="bg2"/>
                </a:solidFill>
                <a:latin typeface="Arial" pitchFamily="34" charset="0"/>
              </a:endParaRPr>
            </a:p>
          </p:txBody>
        </p:sp>
      </p:grpSp>
      <p:sp>
        <p:nvSpPr>
          <p:cNvPr id="49157" name="Text Box 13"/>
          <p:cNvSpPr txBox="1">
            <a:spLocks noChangeArrowheads="1"/>
          </p:cNvSpPr>
          <p:nvPr/>
        </p:nvSpPr>
        <p:spPr bwMode="auto">
          <a:xfrm>
            <a:off x="1173163" y="4098925"/>
            <a:ext cx="2070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>
                <a:solidFill>
                  <a:srgbClr val="006600"/>
                </a:solidFill>
              </a:rPr>
              <a:t>Si wafer + Micromegas</a:t>
            </a:r>
            <a:endParaRPr lang="fr-FR" sz="1000">
              <a:solidFill>
                <a:srgbClr val="006600"/>
              </a:solidFill>
            </a:endParaRPr>
          </a:p>
        </p:txBody>
      </p:sp>
      <p:sp>
        <p:nvSpPr>
          <p:cNvPr id="474126" name="Text Box 14"/>
          <p:cNvSpPr txBox="1">
            <a:spLocks noChangeArrowheads="1"/>
          </p:cNvSpPr>
          <p:nvPr/>
        </p:nvSpPr>
        <p:spPr bwMode="auto">
          <a:xfrm>
            <a:off x="1320800" y="3214688"/>
            <a:ext cx="544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>
                <a:solidFill>
                  <a:srgbClr val="000099"/>
                </a:solidFill>
              </a:rPr>
              <a:t>Grid</a:t>
            </a: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1257300" y="3538538"/>
            <a:ext cx="2755900" cy="0"/>
            <a:chOff x="312" y="992"/>
            <a:chExt cx="1736" cy="0"/>
          </a:xfrm>
        </p:grpSpPr>
        <p:sp>
          <p:nvSpPr>
            <p:cNvPr id="49191" name="Line 16"/>
            <p:cNvSpPr>
              <a:spLocks noChangeShapeType="1"/>
            </p:cNvSpPr>
            <p:nvPr/>
          </p:nvSpPr>
          <p:spPr bwMode="auto">
            <a:xfrm>
              <a:off x="696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2" name="Line 17"/>
            <p:cNvSpPr>
              <a:spLocks noChangeShapeType="1"/>
            </p:cNvSpPr>
            <p:nvPr/>
          </p:nvSpPr>
          <p:spPr bwMode="auto">
            <a:xfrm>
              <a:off x="1040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3" name="Line 18"/>
            <p:cNvSpPr>
              <a:spLocks noChangeShapeType="1"/>
            </p:cNvSpPr>
            <p:nvPr/>
          </p:nvSpPr>
          <p:spPr bwMode="auto">
            <a:xfrm>
              <a:off x="1424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4" name="Line 19"/>
            <p:cNvSpPr>
              <a:spLocks noChangeShapeType="1"/>
            </p:cNvSpPr>
            <p:nvPr/>
          </p:nvSpPr>
          <p:spPr bwMode="auto">
            <a:xfrm>
              <a:off x="1808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5" name="Line 20"/>
            <p:cNvSpPr>
              <a:spLocks noChangeShapeType="1"/>
            </p:cNvSpPr>
            <p:nvPr/>
          </p:nvSpPr>
          <p:spPr bwMode="auto">
            <a:xfrm>
              <a:off x="312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160" name="Text Box 21"/>
          <p:cNvSpPr txBox="1">
            <a:spLocks noChangeArrowheads="1"/>
          </p:cNvSpPr>
          <p:nvPr/>
        </p:nvSpPr>
        <p:spPr bwMode="auto">
          <a:xfrm>
            <a:off x="1096963" y="2373313"/>
            <a:ext cx="1474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>
                <a:solidFill>
                  <a:srgbClr val="006600"/>
                </a:solidFill>
              </a:rPr>
              <a:t>Si wafer + GEM</a:t>
            </a:r>
          </a:p>
        </p:txBody>
      </p:sp>
      <p:sp>
        <p:nvSpPr>
          <p:cNvPr id="474134" name="Text Box 22"/>
          <p:cNvSpPr txBox="1">
            <a:spLocks noChangeArrowheads="1"/>
          </p:cNvSpPr>
          <p:nvPr/>
        </p:nvSpPr>
        <p:spPr bwMode="auto">
          <a:xfrm>
            <a:off x="519113" y="1870075"/>
            <a:ext cx="644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>
                <a:solidFill>
                  <a:schemeClr val="bg2"/>
                </a:solidFill>
              </a:rPr>
              <a:t>Walls</a:t>
            </a:r>
          </a:p>
        </p:txBody>
      </p:sp>
      <p:sp>
        <p:nvSpPr>
          <p:cNvPr id="474135" name="Text Box 23"/>
          <p:cNvSpPr txBox="1">
            <a:spLocks noChangeArrowheads="1"/>
          </p:cNvSpPr>
          <p:nvPr/>
        </p:nvSpPr>
        <p:spPr bwMode="auto">
          <a:xfrm>
            <a:off x="1308100" y="1489075"/>
            <a:ext cx="544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>
                <a:solidFill>
                  <a:srgbClr val="000099"/>
                </a:solidFill>
              </a:rPr>
              <a:t>Grid</a:t>
            </a: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241425" y="1812925"/>
            <a:ext cx="2755900" cy="0"/>
            <a:chOff x="312" y="992"/>
            <a:chExt cx="1736" cy="0"/>
          </a:xfrm>
        </p:grpSpPr>
        <p:sp>
          <p:nvSpPr>
            <p:cNvPr id="49186" name="Line 25"/>
            <p:cNvSpPr>
              <a:spLocks noChangeShapeType="1"/>
            </p:cNvSpPr>
            <p:nvPr/>
          </p:nvSpPr>
          <p:spPr bwMode="auto">
            <a:xfrm>
              <a:off x="696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7" name="Line 26"/>
            <p:cNvSpPr>
              <a:spLocks noChangeShapeType="1"/>
            </p:cNvSpPr>
            <p:nvPr/>
          </p:nvSpPr>
          <p:spPr bwMode="auto">
            <a:xfrm>
              <a:off x="1040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8" name="Line 27"/>
            <p:cNvSpPr>
              <a:spLocks noChangeShapeType="1"/>
            </p:cNvSpPr>
            <p:nvPr/>
          </p:nvSpPr>
          <p:spPr bwMode="auto">
            <a:xfrm>
              <a:off x="1424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9" name="Line 28"/>
            <p:cNvSpPr>
              <a:spLocks noChangeShapeType="1"/>
            </p:cNvSpPr>
            <p:nvPr/>
          </p:nvSpPr>
          <p:spPr bwMode="auto">
            <a:xfrm>
              <a:off x="1808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0" name="Line 29"/>
            <p:cNvSpPr>
              <a:spLocks noChangeShapeType="1"/>
            </p:cNvSpPr>
            <p:nvPr/>
          </p:nvSpPr>
          <p:spPr bwMode="auto">
            <a:xfrm>
              <a:off x="312" y="992"/>
              <a:ext cx="240" cy="0"/>
            </a:xfrm>
            <a:prstGeom prst="line">
              <a:avLst/>
            </a:prstGeom>
            <a:noFill/>
            <a:ln w="28575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164" name="Group 30"/>
          <p:cNvGrpSpPr>
            <a:grpSpLocks/>
          </p:cNvGrpSpPr>
          <p:nvPr/>
        </p:nvGrpSpPr>
        <p:grpSpPr bwMode="auto">
          <a:xfrm>
            <a:off x="1190625" y="2219325"/>
            <a:ext cx="2819400" cy="76200"/>
            <a:chOff x="514" y="3751"/>
            <a:chExt cx="1776" cy="48"/>
          </a:xfrm>
        </p:grpSpPr>
        <p:sp>
          <p:nvSpPr>
            <p:cNvPr id="49180" name="Line 31"/>
            <p:cNvSpPr>
              <a:spLocks noChangeShapeType="1"/>
            </p:cNvSpPr>
            <p:nvPr/>
          </p:nvSpPr>
          <p:spPr bwMode="auto">
            <a:xfrm>
              <a:off x="522" y="3751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1" name="Line 32"/>
            <p:cNvSpPr>
              <a:spLocks noChangeShapeType="1"/>
            </p:cNvSpPr>
            <p:nvPr/>
          </p:nvSpPr>
          <p:spPr bwMode="auto">
            <a:xfrm>
              <a:off x="882" y="3751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2" name="Line 33"/>
            <p:cNvSpPr>
              <a:spLocks noChangeShapeType="1"/>
            </p:cNvSpPr>
            <p:nvPr/>
          </p:nvSpPr>
          <p:spPr bwMode="auto">
            <a:xfrm>
              <a:off x="1242" y="3751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3" name="Line 34"/>
            <p:cNvSpPr>
              <a:spLocks noChangeShapeType="1"/>
            </p:cNvSpPr>
            <p:nvPr/>
          </p:nvSpPr>
          <p:spPr bwMode="auto">
            <a:xfrm>
              <a:off x="1954" y="3751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4" name="Line 35"/>
            <p:cNvSpPr>
              <a:spLocks noChangeShapeType="1"/>
            </p:cNvSpPr>
            <p:nvPr/>
          </p:nvSpPr>
          <p:spPr bwMode="auto">
            <a:xfrm>
              <a:off x="514" y="3799"/>
              <a:ext cx="1776" cy="0"/>
            </a:xfrm>
            <a:prstGeom prst="line">
              <a:avLst/>
            </a:prstGeom>
            <a:noFill/>
            <a:ln w="762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85" name="Line 36"/>
            <p:cNvSpPr>
              <a:spLocks noChangeShapeType="1"/>
            </p:cNvSpPr>
            <p:nvPr/>
          </p:nvSpPr>
          <p:spPr bwMode="auto">
            <a:xfrm>
              <a:off x="1597" y="3754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165" name="Group 37"/>
          <p:cNvGrpSpPr>
            <a:grpSpLocks/>
          </p:cNvGrpSpPr>
          <p:nvPr/>
        </p:nvGrpSpPr>
        <p:grpSpPr bwMode="auto">
          <a:xfrm>
            <a:off x="1206500" y="3944938"/>
            <a:ext cx="2819400" cy="76200"/>
            <a:chOff x="2655" y="3764"/>
            <a:chExt cx="1776" cy="48"/>
          </a:xfrm>
        </p:grpSpPr>
        <p:sp>
          <p:nvSpPr>
            <p:cNvPr id="49174" name="Line 38"/>
            <p:cNvSpPr>
              <a:spLocks noChangeShapeType="1"/>
            </p:cNvSpPr>
            <p:nvPr/>
          </p:nvSpPr>
          <p:spPr bwMode="auto">
            <a:xfrm>
              <a:off x="2663" y="3764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5" name="Line 39"/>
            <p:cNvSpPr>
              <a:spLocks noChangeShapeType="1"/>
            </p:cNvSpPr>
            <p:nvPr/>
          </p:nvSpPr>
          <p:spPr bwMode="auto">
            <a:xfrm>
              <a:off x="3023" y="3764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6" name="Line 40"/>
            <p:cNvSpPr>
              <a:spLocks noChangeShapeType="1"/>
            </p:cNvSpPr>
            <p:nvPr/>
          </p:nvSpPr>
          <p:spPr bwMode="auto">
            <a:xfrm>
              <a:off x="3383" y="3764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7" name="Line 41"/>
            <p:cNvSpPr>
              <a:spLocks noChangeShapeType="1"/>
            </p:cNvSpPr>
            <p:nvPr/>
          </p:nvSpPr>
          <p:spPr bwMode="auto">
            <a:xfrm>
              <a:off x="2655" y="3812"/>
              <a:ext cx="1776" cy="0"/>
            </a:xfrm>
            <a:prstGeom prst="line">
              <a:avLst/>
            </a:prstGeom>
            <a:noFill/>
            <a:ln w="76200">
              <a:solidFill>
                <a:srgbClr val="00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8" name="Line 42"/>
            <p:cNvSpPr>
              <a:spLocks noChangeShapeType="1"/>
            </p:cNvSpPr>
            <p:nvPr/>
          </p:nvSpPr>
          <p:spPr bwMode="auto">
            <a:xfrm>
              <a:off x="3738" y="3767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9" name="Line 43"/>
            <p:cNvSpPr>
              <a:spLocks noChangeShapeType="1"/>
            </p:cNvSpPr>
            <p:nvPr/>
          </p:nvSpPr>
          <p:spPr bwMode="auto">
            <a:xfrm>
              <a:off x="4091" y="3767"/>
              <a:ext cx="336" cy="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4156" name="Text Box 44"/>
          <p:cNvSpPr txBox="1">
            <a:spLocks noChangeArrowheads="1"/>
          </p:cNvSpPr>
          <p:nvPr/>
        </p:nvSpPr>
        <p:spPr bwMode="auto">
          <a:xfrm>
            <a:off x="433388" y="3640138"/>
            <a:ext cx="687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>
                <a:solidFill>
                  <a:schemeClr val="bg2"/>
                </a:solidFill>
              </a:rPr>
              <a:t>Pillars</a:t>
            </a:r>
          </a:p>
        </p:txBody>
      </p:sp>
      <p:sp>
        <p:nvSpPr>
          <p:cNvPr id="49167" name="Rectangle 45"/>
          <p:cNvSpPr>
            <a:spLocks noGrp="1" noChangeArrowheads="1"/>
          </p:cNvSpPr>
          <p:nvPr>
            <p:ph type="body" idx="1"/>
          </p:nvPr>
        </p:nvSpPr>
        <p:spPr>
          <a:xfrm>
            <a:off x="234950" y="604838"/>
            <a:ext cx="8712200" cy="381000"/>
          </a:xfrm>
          <a:noFill/>
        </p:spPr>
        <p:txBody>
          <a:bodyPr/>
          <a:lstStyle/>
          <a:p>
            <a:pPr marL="177800" indent="-177800"/>
            <a:r>
              <a:rPr lang="fr-FR" sz="1600" smtClean="0">
                <a:solidFill>
                  <a:srgbClr val="000099"/>
                </a:solidFill>
              </a:rPr>
              <a:t>Integrate a GEM or Micromegas detector directly on a chip …</a:t>
            </a:r>
          </a:p>
          <a:p>
            <a:pPr marL="177800" indent="-177800"/>
            <a:endParaRPr lang="fr-FR" sz="1600" smtClean="0">
              <a:solidFill>
                <a:srgbClr val="000099"/>
              </a:solidFill>
            </a:endParaRPr>
          </a:p>
        </p:txBody>
      </p:sp>
      <p:pic>
        <p:nvPicPr>
          <p:cNvPr id="474158" name="Picture 46" descr="SU-8_nbsp_TomSEM2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1069975"/>
            <a:ext cx="3357562" cy="2517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4159" name="Picture 47" descr="ingrid on medipix9"/>
          <p:cNvPicPr>
            <a:picLocks noChangeAspect="1" noChangeArrowheads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3775075"/>
            <a:ext cx="3360737" cy="2519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4160" name="Rectangle 48"/>
          <p:cNvSpPr>
            <a:spLocks noChangeArrowheads="1"/>
          </p:cNvSpPr>
          <p:nvPr/>
        </p:nvSpPr>
        <p:spPr bwMode="auto">
          <a:xfrm>
            <a:off x="1697038" y="5481638"/>
            <a:ext cx="1690687" cy="3603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" tIns="3600" rIns="7200" bIns="3600" anchor="ctr" anchorCtr="1"/>
          <a:lstStyle/>
          <a:p>
            <a:r>
              <a:rPr lang="fr-FR" sz="1200">
                <a:solidFill>
                  <a:srgbClr val="0000FF"/>
                </a:solidFill>
              </a:rPr>
              <a:t>NIKHEF</a:t>
            </a:r>
            <a:br>
              <a:rPr lang="fr-FR" sz="1200">
                <a:solidFill>
                  <a:srgbClr val="0000FF"/>
                </a:solidFill>
              </a:rPr>
            </a:br>
            <a:r>
              <a:rPr lang="fr-FR" sz="1200">
                <a:solidFill>
                  <a:srgbClr val="0000FF"/>
                </a:solidFill>
              </a:rPr>
              <a:t>(MESA+, Univ. Twente)</a:t>
            </a:r>
          </a:p>
        </p:txBody>
      </p:sp>
    </p:spTree>
    <p:extLst>
      <p:ext uri="{BB962C8B-B14F-4D97-AF65-F5344CB8AC3E}">
        <p14:creationId xmlns:p14="http://schemas.microsoft.com/office/powerpoint/2010/main" val="1329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InGrid: </a:t>
            </a:r>
            <a:r>
              <a:rPr lang="en-US" i="1" smtClean="0"/>
              <a:t>Integrated</a:t>
            </a:r>
            <a:r>
              <a:rPr lang="en-US" smtClean="0"/>
              <a:t> GEM/Micromegas </a:t>
            </a:r>
            <a:r>
              <a:rPr lang="en-US" i="1" smtClean="0"/>
              <a:t>Grid</a:t>
            </a:r>
          </a:p>
        </p:txBody>
      </p:sp>
      <p:sp>
        <p:nvSpPr>
          <p:cNvPr id="475140" name="Rectangle 4"/>
          <p:cNvSpPr>
            <a:spLocks noChangeArrowheads="1"/>
          </p:cNvSpPr>
          <p:nvPr/>
        </p:nvSpPr>
        <p:spPr bwMode="auto">
          <a:xfrm>
            <a:off x="6794500" y="5842000"/>
            <a:ext cx="1690688" cy="3603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" tIns="3600" rIns="7200" bIns="3600" anchor="ctr" anchorCtr="1"/>
          <a:lstStyle/>
          <a:p>
            <a:r>
              <a:rPr lang="en-US" sz="1200">
                <a:solidFill>
                  <a:srgbClr val="0000FF"/>
                </a:solidFill>
              </a:rPr>
              <a:t>NIKHEF</a:t>
            </a:r>
            <a:br>
              <a:rPr lang="en-US" sz="1200">
                <a:solidFill>
                  <a:srgbClr val="0000FF"/>
                </a:solidFill>
              </a:rPr>
            </a:br>
            <a:r>
              <a:rPr lang="en-US" sz="1200">
                <a:solidFill>
                  <a:srgbClr val="0000FF"/>
                </a:solidFill>
              </a:rPr>
              <a:t>(MESA+, Univ. Twente)</a:t>
            </a:r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6337300" y="2260600"/>
            <a:ext cx="2571750" cy="1143000"/>
            <a:chOff x="3456" y="1200"/>
            <a:chExt cx="2160" cy="960"/>
          </a:xfrm>
        </p:grpSpPr>
        <p:sp>
          <p:nvSpPr>
            <p:cNvPr id="50234" name="Rectangle 6"/>
            <p:cNvSpPr>
              <a:spLocks noChangeAspect="1" noChangeArrowheads="1"/>
            </p:cNvSpPr>
            <p:nvPr/>
          </p:nvSpPr>
          <p:spPr bwMode="auto">
            <a:xfrm>
              <a:off x="3456" y="1968"/>
              <a:ext cx="2160" cy="19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35" name="Rectangle 7"/>
            <p:cNvSpPr>
              <a:spLocks noChangeAspect="1" noChangeArrowheads="1"/>
            </p:cNvSpPr>
            <p:nvPr/>
          </p:nvSpPr>
          <p:spPr bwMode="auto">
            <a:xfrm>
              <a:off x="3456" y="1632"/>
              <a:ext cx="2160" cy="33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36" name="Line 8"/>
            <p:cNvSpPr>
              <a:spLocks noChangeAspect="1" noChangeShapeType="1"/>
            </p:cNvSpPr>
            <p:nvPr/>
          </p:nvSpPr>
          <p:spPr bwMode="auto">
            <a:xfrm>
              <a:off x="3456" y="1536"/>
              <a:ext cx="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37" name="Line 9"/>
            <p:cNvSpPr>
              <a:spLocks noChangeAspect="1" noChangeShapeType="1"/>
            </p:cNvSpPr>
            <p:nvPr/>
          </p:nvSpPr>
          <p:spPr bwMode="auto">
            <a:xfrm>
              <a:off x="3696" y="1536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38" name="Line 10"/>
            <p:cNvSpPr>
              <a:spLocks noChangeAspect="1" noChangeShapeType="1"/>
            </p:cNvSpPr>
            <p:nvPr/>
          </p:nvSpPr>
          <p:spPr bwMode="auto">
            <a:xfrm>
              <a:off x="4416" y="1536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39" name="Line 11"/>
            <p:cNvSpPr>
              <a:spLocks noChangeAspect="1" noChangeShapeType="1"/>
            </p:cNvSpPr>
            <p:nvPr/>
          </p:nvSpPr>
          <p:spPr bwMode="auto">
            <a:xfrm>
              <a:off x="5136" y="1536"/>
              <a:ext cx="4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40" name="AutoShape 12"/>
            <p:cNvSpPr>
              <a:spLocks noChangeAspect="1" noChangeArrowheads="1"/>
            </p:cNvSpPr>
            <p:nvPr/>
          </p:nvSpPr>
          <p:spPr bwMode="auto">
            <a:xfrm>
              <a:off x="3552" y="1200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41" name="AutoShape 13"/>
            <p:cNvSpPr>
              <a:spLocks noChangeAspect="1" noChangeArrowheads="1"/>
            </p:cNvSpPr>
            <p:nvPr/>
          </p:nvSpPr>
          <p:spPr bwMode="auto">
            <a:xfrm>
              <a:off x="4272" y="1200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42" name="AutoShape 14"/>
            <p:cNvSpPr>
              <a:spLocks noChangeAspect="1" noChangeArrowheads="1"/>
            </p:cNvSpPr>
            <p:nvPr/>
          </p:nvSpPr>
          <p:spPr bwMode="auto">
            <a:xfrm>
              <a:off x="4992" y="1200"/>
              <a:ext cx="192" cy="240"/>
            </a:xfrm>
            <a:prstGeom prst="downArrow">
              <a:avLst>
                <a:gd name="adj1" fmla="val 50000"/>
                <a:gd name="adj2" fmla="val 31250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43" name="Rectangle 15"/>
            <p:cNvSpPr>
              <a:spLocks noChangeAspect="1" noChangeArrowheads="1"/>
            </p:cNvSpPr>
            <p:nvPr/>
          </p:nvSpPr>
          <p:spPr bwMode="auto">
            <a:xfrm>
              <a:off x="3648" y="1632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44" name="Rectangle 16"/>
            <p:cNvSpPr>
              <a:spLocks noChangeAspect="1" noChangeArrowheads="1"/>
            </p:cNvSpPr>
            <p:nvPr/>
          </p:nvSpPr>
          <p:spPr bwMode="auto">
            <a:xfrm>
              <a:off x="4368" y="1632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45" name="Rectangle 17"/>
            <p:cNvSpPr>
              <a:spLocks noChangeAspect="1" noChangeArrowheads="1"/>
            </p:cNvSpPr>
            <p:nvPr/>
          </p:nvSpPr>
          <p:spPr bwMode="auto">
            <a:xfrm>
              <a:off x="5088" y="1632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" name="Group 18"/>
          <p:cNvGrpSpPr>
            <a:grpSpLocks noChangeAspect="1"/>
          </p:cNvGrpSpPr>
          <p:nvPr/>
        </p:nvGrpSpPr>
        <p:grpSpPr bwMode="auto">
          <a:xfrm>
            <a:off x="6337300" y="3738563"/>
            <a:ext cx="2571750" cy="685800"/>
            <a:chOff x="3456" y="2640"/>
            <a:chExt cx="2160" cy="576"/>
          </a:xfrm>
        </p:grpSpPr>
        <p:sp>
          <p:nvSpPr>
            <p:cNvPr id="50221" name="Rectangle 19"/>
            <p:cNvSpPr>
              <a:spLocks noChangeAspect="1" noChangeArrowheads="1"/>
            </p:cNvSpPr>
            <p:nvPr/>
          </p:nvSpPr>
          <p:spPr bwMode="auto">
            <a:xfrm>
              <a:off x="3456" y="3024"/>
              <a:ext cx="2160" cy="19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2" name="Rectangle 20"/>
            <p:cNvSpPr>
              <a:spLocks noChangeAspect="1" noChangeArrowheads="1"/>
            </p:cNvSpPr>
            <p:nvPr/>
          </p:nvSpPr>
          <p:spPr bwMode="auto">
            <a:xfrm>
              <a:off x="3456" y="2688"/>
              <a:ext cx="2160" cy="33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3" name="Rectangle 21"/>
            <p:cNvSpPr>
              <a:spLocks noChangeAspect="1" noChangeArrowheads="1"/>
            </p:cNvSpPr>
            <p:nvPr/>
          </p:nvSpPr>
          <p:spPr bwMode="auto">
            <a:xfrm>
              <a:off x="3648" y="2688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4" name="Rectangle 22"/>
            <p:cNvSpPr>
              <a:spLocks noChangeAspect="1" noChangeArrowheads="1"/>
            </p:cNvSpPr>
            <p:nvPr/>
          </p:nvSpPr>
          <p:spPr bwMode="auto">
            <a:xfrm>
              <a:off x="4368" y="2688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5" name="Rectangle 23"/>
            <p:cNvSpPr>
              <a:spLocks noChangeAspect="1" noChangeArrowheads="1"/>
            </p:cNvSpPr>
            <p:nvPr/>
          </p:nvSpPr>
          <p:spPr bwMode="auto">
            <a:xfrm>
              <a:off x="5088" y="2688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26" name="Rectangle 24"/>
            <p:cNvSpPr>
              <a:spLocks noChangeAspect="1" noChangeArrowheads="1"/>
            </p:cNvSpPr>
            <p:nvPr/>
          </p:nvSpPr>
          <p:spPr bwMode="auto">
            <a:xfrm>
              <a:off x="360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27" name="Rectangle 25"/>
            <p:cNvSpPr>
              <a:spLocks noChangeAspect="1" noChangeArrowheads="1"/>
            </p:cNvSpPr>
            <p:nvPr/>
          </p:nvSpPr>
          <p:spPr bwMode="auto">
            <a:xfrm>
              <a:off x="384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28" name="Rectangle 26"/>
            <p:cNvSpPr>
              <a:spLocks noChangeAspect="1" noChangeArrowheads="1"/>
            </p:cNvSpPr>
            <p:nvPr/>
          </p:nvSpPr>
          <p:spPr bwMode="auto">
            <a:xfrm>
              <a:off x="408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29" name="Rectangle 27"/>
            <p:cNvSpPr>
              <a:spLocks noChangeAspect="1" noChangeArrowheads="1"/>
            </p:cNvSpPr>
            <p:nvPr/>
          </p:nvSpPr>
          <p:spPr bwMode="auto">
            <a:xfrm>
              <a:off x="432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30" name="Rectangle 28"/>
            <p:cNvSpPr>
              <a:spLocks noChangeAspect="1" noChangeArrowheads="1"/>
            </p:cNvSpPr>
            <p:nvPr/>
          </p:nvSpPr>
          <p:spPr bwMode="auto">
            <a:xfrm>
              <a:off x="456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31" name="Rectangle 29"/>
            <p:cNvSpPr>
              <a:spLocks noChangeAspect="1" noChangeArrowheads="1"/>
            </p:cNvSpPr>
            <p:nvPr/>
          </p:nvSpPr>
          <p:spPr bwMode="auto">
            <a:xfrm>
              <a:off x="480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32" name="Rectangle 30"/>
            <p:cNvSpPr>
              <a:spLocks noChangeAspect="1" noChangeArrowheads="1"/>
            </p:cNvSpPr>
            <p:nvPr/>
          </p:nvSpPr>
          <p:spPr bwMode="auto">
            <a:xfrm>
              <a:off x="504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33" name="Rectangle 31"/>
            <p:cNvSpPr>
              <a:spLocks noChangeAspect="1" noChangeArrowheads="1"/>
            </p:cNvSpPr>
            <p:nvPr/>
          </p:nvSpPr>
          <p:spPr bwMode="auto">
            <a:xfrm>
              <a:off x="5280" y="2640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</p:grpSp>
      <p:grpSp>
        <p:nvGrpSpPr>
          <p:cNvPr id="4" name="Group 32"/>
          <p:cNvGrpSpPr>
            <a:grpSpLocks noChangeAspect="1"/>
          </p:cNvGrpSpPr>
          <p:nvPr/>
        </p:nvGrpSpPr>
        <p:grpSpPr bwMode="auto">
          <a:xfrm>
            <a:off x="6337300" y="4718050"/>
            <a:ext cx="2571750" cy="685800"/>
            <a:chOff x="3456" y="3504"/>
            <a:chExt cx="2160" cy="576"/>
          </a:xfrm>
        </p:grpSpPr>
        <p:sp>
          <p:nvSpPr>
            <p:cNvPr id="50209" name="Rectangle 33"/>
            <p:cNvSpPr>
              <a:spLocks noChangeAspect="1" noChangeArrowheads="1"/>
            </p:cNvSpPr>
            <p:nvPr/>
          </p:nvSpPr>
          <p:spPr bwMode="auto">
            <a:xfrm>
              <a:off x="3456" y="3888"/>
              <a:ext cx="2160" cy="19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10" name="Rectangle 34"/>
            <p:cNvSpPr>
              <a:spLocks noChangeAspect="1" noChangeArrowheads="1"/>
            </p:cNvSpPr>
            <p:nvPr/>
          </p:nvSpPr>
          <p:spPr bwMode="auto">
            <a:xfrm>
              <a:off x="3648" y="3552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11" name="Rectangle 35"/>
            <p:cNvSpPr>
              <a:spLocks noChangeAspect="1" noChangeArrowheads="1"/>
            </p:cNvSpPr>
            <p:nvPr/>
          </p:nvSpPr>
          <p:spPr bwMode="auto">
            <a:xfrm>
              <a:off x="4368" y="3552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12" name="Rectangle 36"/>
            <p:cNvSpPr>
              <a:spLocks noChangeAspect="1" noChangeArrowheads="1"/>
            </p:cNvSpPr>
            <p:nvPr/>
          </p:nvSpPr>
          <p:spPr bwMode="auto">
            <a:xfrm>
              <a:off x="5088" y="3552"/>
              <a:ext cx="4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213" name="Rectangle 37"/>
            <p:cNvSpPr>
              <a:spLocks noChangeAspect="1" noChangeArrowheads="1"/>
            </p:cNvSpPr>
            <p:nvPr/>
          </p:nvSpPr>
          <p:spPr bwMode="auto">
            <a:xfrm>
              <a:off x="360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14" name="Rectangle 38"/>
            <p:cNvSpPr>
              <a:spLocks noChangeAspect="1" noChangeArrowheads="1"/>
            </p:cNvSpPr>
            <p:nvPr/>
          </p:nvSpPr>
          <p:spPr bwMode="auto">
            <a:xfrm>
              <a:off x="384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15" name="Rectangle 39"/>
            <p:cNvSpPr>
              <a:spLocks noChangeAspect="1" noChangeArrowheads="1"/>
            </p:cNvSpPr>
            <p:nvPr/>
          </p:nvSpPr>
          <p:spPr bwMode="auto">
            <a:xfrm>
              <a:off x="408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16" name="Rectangle 40"/>
            <p:cNvSpPr>
              <a:spLocks noChangeAspect="1" noChangeArrowheads="1"/>
            </p:cNvSpPr>
            <p:nvPr/>
          </p:nvSpPr>
          <p:spPr bwMode="auto">
            <a:xfrm>
              <a:off x="432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17" name="Rectangle 41"/>
            <p:cNvSpPr>
              <a:spLocks noChangeAspect="1" noChangeArrowheads="1"/>
            </p:cNvSpPr>
            <p:nvPr/>
          </p:nvSpPr>
          <p:spPr bwMode="auto">
            <a:xfrm>
              <a:off x="456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18" name="Rectangle 42"/>
            <p:cNvSpPr>
              <a:spLocks noChangeAspect="1" noChangeArrowheads="1"/>
            </p:cNvSpPr>
            <p:nvPr/>
          </p:nvSpPr>
          <p:spPr bwMode="auto">
            <a:xfrm>
              <a:off x="480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19" name="Rectangle 43"/>
            <p:cNvSpPr>
              <a:spLocks noChangeAspect="1" noChangeArrowheads="1"/>
            </p:cNvSpPr>
            <p:nvPr/>
          </p:nvSpPr>
          <p:spPr bwMode="auto">
            <a:xfrm>
              <a:off x="504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  <p:sp>
          <p:nvSpPr>
            <p:cNvPr id="50220" name="Rectangle 44"/>
            <p:cNvSpPr>
              <a:spLocks noChangeAspect="1" noChangeArrowheads="1"/>
            </p:cNvSpPr>
            <p:nvPr/>
          </p:nvSpPr>
          <p:spPr bwMode="auto">
            <a:xfrm>
              <a:off x="5280" y="3504"/>
              <a:ext cx="144" cy="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 sz="1800">
                <a:latin typeface="Arial" pitchFamily="34" charset="0"/>
              </a:endParaRPr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6337300" y="1336675"/>
            <a:ext cx="2571750" cy="631825"/>
            <a:chOff x="3992" y="842"/>
            <a:chExt cx="1620" cy="398"/>
          </a:xfrm>
        </p:grpSpPr>
        <p:grpSp>
          <p:nvGrpSpPr>
            <p:cNvPr id="50204" name="Group 46"/>
            <p:cNvGrpSpPr>
              <a:grpSpLocks noChangeAspect="1"/>
            </p:cNvGrpSpPr>
            <p:nvPr/>
          </p:nvGrpSpPr>
          <p:grpSpPr bwMode="auto">
            <a:xfrm>
              <a:off x="3992" y="844"/>
              <a:ext cx="1620" cy="396"/>
              <a:chOff x="3456" y="240"/>
              <a:chExt cx="2160" cy="528"/>
            </a:xfrm>
          </p:grpSpPr>
          <p:sp>
            <p:nvSpPr>
              <p:cNvPr id="50207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3456" y="576"/>
                <a:ext cx="2160" cy="19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208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3456" y="240"/>
                <a:ext cx="2160" cy="336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0205" name="Text Box 49"/>
            <p:cNvSpPr txBox="1">
              <a:spLocks noChangeAspect="1" noChangeArrowheads="1"/>
            </p:cNvSpPr>
            <p:nvPr/>
          </p:nvSpPr>
          <p:spPr bwMode="auto">
            <a:xfrm>
              <a:off x="4424" y="1053"/>
              <a:ext cx="72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82800"/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400">
                  <a:solidFill>
                    <a:srgbClr val="0000FF"/>
                  </a:solidFill>
                </a:rPr>
                <a:t>substrate</a:t>
              </a:r>
            </a:p>
          </p:txBody>
        </p:sp>
        <p:sp>
          <p:nvSpPr>
            <p:cNvPr id="50206" name="Text Box 50"/>
            <p:cNvSpPr txBox="1">
              <a:spLocks noChangeAspect="1" noChangeArrowheads="1"/>
            </p:cNvSpPr>
            <p:nvPr/>
          </p:nvSpPr>
          <p:spPr bwMode="auto">
            <a:xfrm>
              <a:off x="4360" y="842"/>
              <a:ext cx="920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82800"/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400">
                  <a:solidFill>
                    <a:srgbClr val="0000FF"/>
                  </a:solidFill>
                </a:rPr>
                <a:t>photo-resist</a:t>
              </a:r>
            </a:p>
          </p:txBody>
        </p: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1071563" y="4602163"/>
            <a:ext cx="2195512" cy="1747837"/>
            <a:chOff x="675" y="2907"/>
            <a:chExt cx="1383" cy="1101"/>
          </a:xfrm>
        </p:grpSpPr>
        <p:pic>
          <p:nvPicPr>
            <p:cNvPr id="50202" name="Picture 52" descr="f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" y="3048"/>
              <a:ext cx="1293" cy="9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203" name="Text Box 53"/>
            <p:cNvSpPr txBox="1">
              <a:spLocks noChangeArrowheads="1"/>
            </p:cNvSpPr>
            <p:nvPr/>
          </p:nvSpPr>
          <p:spPr bwMode="auto">
            <a:xfrm>
              <a:off x="1372" y="2907"/>
              <a:ext cx="68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20 </a:t>
              </a:r>
              <a:r>
                <a:rPr lang="en-US" sz="1000">
                  <a:solidFill>
                    <a:srgbClr val="000000"/>
                  </a:solidFill>
                  <a:cs typeface="Arial" pitchFamily="34" charset="0"/>
                </a:rPr>
                <a:t>μm  pitch</a:t>
              </a:r>
            </a:p>
          </p:txBody>
        </p:sp>
      </p:grp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3835400" y="4579938"/>
            <a:ext cx="1971675" cy="1765300"/>
            <a:chOff x="2416" y="2893"/>
            <a:chExt cx="1242" cy="1112"/>
          </a:xfrm>
        </p:grpSpPr>
        <p:pic>
          <p:nvPicPr>
            <p:cNvPr id="50200" name="Picture 55" descr="f10 after O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6" y="3045"/>
              <a:ext cx="1200" cy="96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201" name="Text Box 56"/>
            <p:cNvSpPr txBox="1">
              <a:spLocks noChangeArrowheads="1"/>
            </p:cNvSpPr>
            <p:nvPr/>
          </p:nvSpPr>
          <p:spPr bwMode="auto">
            <a:xfrm>
              <a:off x="3026" y="2893"/>
              <a:ext cx="63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US" sz="1000">
                  <a:solidFill>
                    <a:srgbClr val="000000"/>
                  </a:solidFill>
                </a:rPr>
                <a:t>50 </a:t>
              </a:r>
              <a:r>
                <a:rPr lang="en-US" sz="1000">
                  <a:solidFill>
                    <a:srgbClr val="000000"/>
                  </a:solidFill>
                  <a:cs typeface="Arial" pitchFamily="34" charset="0"/>
                </a:rPr>
                <a:t>μm pitch</a:t>
              </a:r>
            </a:p>
          </p:txBody>
        </p:sp>
      </p:grpSp>
      <p:grpSp>
        <p:nvGrpSpPr>
          <p:cNvPr id="9" name="Group 57"/>
          <p:cNvGrpSpPr>
            <a:grpSpLocks/>
          </p:cNvGrpSpPr>
          <p:nvPr/>
        </p:nvGrpSpPr>
        <p:grpSpPr bwMode="auto">
          <a:xfrm>
            <a:off x="2578100" y="4859338"/>
            <a:ext cx="3930650" cy="1363662"/>
            <a:chOff x="1624" y="3061"/>
            <a:chExt cx="2476" cy="859"/>
          </a:xfrm>
        </p:grpSpPr>
        <p:sp>
          <p:nvSpPr>
            <p:cNvPr id="50196" name="Oval 58"/>
            <p:cNvSpPr>
              <a:spLocks noChangeArrowheads="1"/>
            </p:cNvSpPr>
            <p:nvPr/>
          </p:nvSpPr>
          <p:spPr bwMode="auto">
            <a:xfrm>
              <a:off x="2984" y="3680"/>
              <a:ext cx="240" cy="240"/>
            </a:xfrm>
            <a:prstGeom prst="ellips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197" name="Oval 59"/>
            <p:cNvSpPr>
              <a:spLocks noChangeArrowheads="1"/>
            </p:cNvSpPr>
            <p:nvPr/>
          </p:nvSpPr>
          <p:spPr bwMode="auto">
            <a:xfrm>
              <a:off x="1624" y="3368"/>
              <a:ext cx="432" cy="432"/>
            </a:xfrm>
            <a:prstGeom prst="ellips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198" name="Line 60"/>
            <p:cNvSpPr>
              <a:spLocks noChangeShapeType="1"/>
            </p:cNvSpPr>
            <p:nvPr/>
          </p:nvSpPr>
          <p:spPr bwMode="auto">
            <a:xfrm flipH="1">
              <a:off x="3280" y="3061"/>
              <a:ext cx="820" cy="715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99" name="Line 61"/>
            <p:cNvSpPr>
              <a:spLocks noChangeShapeType="1"/>
            </p:cNvSpPr>
            <p:nvPr/>
          </p:nvSpPr>
          <p:spPr bwMode="auto">
            <a:xfrm flipH="1">
              <a:off x="2056" y="3061"/>
              <a:ext cx="2044" cy="343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5198" name="Rectangle 62"/>
          <p:cNvSpPr>
            <a:spLocks noChangeArrowheads="1"/>
          </p:cNvSpPr>
          <p:nvPr/>
        </p:nvSpPr>
        <p:spPr bwMode="auto">
          <a:xfrm>
            <a:off x="225425" y="2279650"/>
            <a:ext cx="4881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marL="268288" indent="-268288" algn="l">
              <a:spcBef>
                <a:spcPct val="20000"/>
              </a:spcBef>
            </a:pPr>
            <a:endParaRPr lang="en-US" sz="800">
              <a:solidFill>
                <a:srgbClr val="000099"/>
              </a:solidFill>
            </a:endParaRPr>
          </a:p>
          <a:p>
            <a:pPr marL="268288" indent="-268288" algn="l">
              <a:spcBef>
                <a:spcPct val="20000"/>
              </a:spcBef>
              <a:buFontTx/>
              <a:buAutoNum type="arabicPeriod" startAt="2"/>
            </a:pPr>
            <a:r>
              <a:rPr lang="en-US" sz="1600">
                <a:solidFill>
                  <a:srgbClr val="000099"/>
                </a:solidFill>
              </a:rPr>
              <a:t>Deposit photo-resist &amp; UV exposure</a:t>
            </a:r>
          </a:p>
          <a:p>
            <a:pPr marL="625475" lvl="1" indent="-177800" algn="l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US" sz="1400">
                <a:solidFill>
                  <a:srgbClr val="000099"/>
                </a:solidFill>
              </a:rPr>
              <a:t>define the amplification gap (tens of μm)</a:t>
            </a:r>
          </a:p>
          <a:p>
            <a:pPr marL="625475" lvl="1" indent="-177800" algn="l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US" sz="1400">
                <a:solidFill>
                  <a:srgbClr val="000099"/>
                </a:solidFill>
              </a:rPr>
              <a:t>define the grid support (pillars/walls)</a:t>
            </a:r>
          </a:p>
        </p:txBody>
      </p:sp>
      <p:sp>
        <p:nvSpPr>
          <p:cNvPr id="475199" name="Rectangle 63"/>
          <p:cNvSpPr>
            <a:spLocks noChangeArrowheads="1"/>
          </p:cNvSpPr>
          <p:nvPr/>
        </p:nvSpPr>
        <p:spPr bwMode="auto">
          <a:xfrm>
            <a:off x="225425" y="3228975"/>
            <a:ext cx="48815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marL="268288" indent="-268288" algn="l">
              <a:spcBef>
                <a:spcPct val="20000"/>
              </a:spcBef>
            </a:pPr>
            <a:endParaRPr lang="en-US" sz="800">
              <a:solidFill>
                <a:srgbClr val="000099"/>
              </a:solidFill>
            </a:endParaRPr>
          </a:p>
          <a:p>
            <a:pPr marL="268288" indent="-268288" algn="l">
              <a:spcBef>
                <a:spcPct val="20000"/>
              </a:spcBef>
              <a:buFont typeface="Comic Sans MS" pitchFamily="66" charset="0"/>
              <a:buAutoNum type="arabicPeriod" startAt="3"/>
            </a:pPr>
            <a:r>
              <a:rPr lang="en-US" sz="1600">
                <a:solidFill>
                  <a:srgbClr val="000099"/>
                </a:solidFill>
              </a:rPr>
              <a:t>Deposit metal &amp; pattern</a:t>
            </a:r>
          </a:p>
          <a:p>
            <a:pPr marL="625475" lvl="1" indent="-177800" algn="l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US" sz="1400">
                <a:solidFill>
                  <a:srgbClr val="000099"/>
                </a:solidFill>
              </a:rPr>
              <a:t>define the grid geometry</a:t>
            </a:r>
          </a:p>
        </p:txBody>
      </p:sp>
      <p:sp>
        <p:nvSpPr>
          <p:cNvPr id="475200" name="Rectangle 64"/>
          <p:cNvSpPr>
            <a:spLocks noChangeArrowheads="1"/>
          </p:cNvSpPr>
          <p:nvPr/>
        </p:nvSpPr>
        <p:spPr bwMode="auto">
          <a:xfrm>
            <a:off x="225425" y="3924300"/>
            <a:ext cx="48815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marL="268288" indent="-268288" algn="l">
              <a:spcBef>
                <a:spcPct val="20000"/>
              </a:spcBef>
              <a:buFontTx/>
              <a:buChar char="•"/>
            </a:pPr>
            <a:endParaRPr lang="en-US" sz="800">
              <a:solidFill>
                <a:srgbClr val="000099"/>
              </a:solidFill>
            </a:endParaRPr>
          </a:p>
          <a:p>
            <a:pPr marL="268288" indent="-268288" algn="l">
              <a:spcBef>
                <a:spcPct val="20000"/>
              </a:spcBef>
              <a:buFontTx/>
              <a:buAutoNum type="arabicPeriod" startAt="4"/>
            </a:pPr>
            <a:r>
              <a:rPr lang="en-US" sz="1600">
                <a:solidFill>
                  <a:srgbClr val="000099"/>
                </a:solidFill>
              </a:rPr>
              <a:t>Develop unexposed photo-resist</a:t>
            </a:r>
          </a:p>
          <a:p>
            <a:pPr marL="625475" lvl="1" indent="-177800" algn="l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US" sz="1400">
                <a:solidFill>
                  <a:srgbClr val="000099"/>
                </a:solidFill>
              </a:rPr>
              <a:t>cleaning</a:t>
            </a:r>
          </a:p>
        </p:txBody>
      </p:sp>
      <p:sp>
        <p:nvSpPr>
          <p:cNvPr id="50190" name="Rectangle 65"/>
          <p:cNvSpPr>
            <a:spLocks noChangeArrowheads="1"/>
          </p:cNvSpPr>
          <p:nvPr/>
        </p:nvSpPr>
        <p:spPr bwMode="auto">
          <a:xfrm>
            <a:off x="227013" y="1055688"/>
            <a:ext cx="48815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marL="268288" indent="-268288" algn="l">
              <a:spcBef>
                <a:spcPct val="20000"/>
              </a:spcBef>
              <a:buFontTx/>
              <a:buChar char="•"/>
            </a:pPr>
            <a:r>
              <a:rPr lang="en-US" sz="1600">
                <a:solidFill>
                  <a:srgbClr val="000099"/>
                </a:solidFill>
              </a:rPr>
              <a:t>… using </a:t>
            </a:r>
            <a:r>
              <a:rPr lang="en-US" sz="1600" i="1">
                <a:solidFill>
                  <a:srgbClr val="000099"/>
                </a:solidFill>
              </a:rPr>
              <a:t>wafer post-processing</a:t>
            </a:r>
            <a:r>
              <a:rPr lang="en-US" sz="1600">
                <a:solidFill>
                  <a:srgbClr val="000099"/>
                </a:solidFill>
              </a:rPr>
              <a:t> :</a:t>
            </a:r>
            <a:endParaRPr lang="en-US" sz="800">
              <a:solidFill>
                <a:srgbClr val="000099"/>
              </a:solidFill>
            </a:endParaRPr>
          </a:p>
        </p:txBody>
      </p:sp>
      <p:sp>
        <p:nvSpPr>
          <p:cNvPr id="475202" name="Rectangle 66"/>
          <p:cNvSpPr>
            <a:spLocks noChangeArrowheads="1"/>
          </p:cNvSpPr>
          <p:nvPr/>
        </p:nvSpPr>
        <p:spPr bwMode="auto">
          <a:xfrm>
            <a:off x="219075" y="1327150"/>
            <a:ext cx="48815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/>
          <a:lstStyle/>
          <a:p>
            <a:pPr marL="268288" indent="-268288" algn="l">
              <a:spcBef>
                <a:spcPct val="20000"/>
              </a:spcBef>
              <a:buFontTx/>
              <a:buChar char="•"/>
            </a:pPr>
            <a:endParaRPr lang="en-US" sz="800">
              <a:solidFill>
                <a:srgbClr val="000099"/>
              </a:solidFill>
            </a:endParaRPr>
          </a:p>
          <a:p>
            <a:pPr marL="268288" indent="-268288" algn="l">
              <a:spcBef>
                <a:spcPct val="20000"/>
              </a:spcBef>
              <a:buFontTx/>
              <a:buAutoNum type="arabicPeriod"/>
            </a:pPr>
            <a:r>
              <a:rPr lang="en-US" sz="1600">
                <a:solidFill>
                  <a:srgbClr val="000099"/>
                </a:solidFill>
              </a:rPr>
              <a:t>The substrate could be:</a:t>
            </a:r>
          </a:p>
          <a:p>
            <a:pPr marL="625475" lvl="1" indent="-177800" algn="l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US" sz="1400">
                <a:solidFill>
                  <a:srgbClr val="000099"/>
                </a:solidFill>
              </a:rPr>
              <a:t>naked or patterned wafer of Si</a:t>
            </a:r>
          </a:p>
          <a:p>
            <a:pPr marL="625475" lvl="1" indent="-177800" algn="l">
              <a:spcBef>
                <a:spcPct val="20000"/>
              </a:spcBef>
              <a:buFont typeface="Comic Sans MS" pitchFamily="66" charset="0"/>
              <a:buChar char="–"/>
            </a:pPr>
            <a:r>
              <a:rPr lang="en-US" sz="1400">
                <a:solidFill>
                  <a:srgbClr val="000099"/>
                </a:solidFill>
              </a:rPr>
              <a:t>readout chip</a:t>
            </a:r>
          </a:p>
        </p:txBody>
      </p:sp>
      <p:sp>
        <p:nvSpPr>
          <p:cNvPr id="50192" name="Rectangle 70"/>
          <p:cNvSpPr>
            <a:spLocks noGrp="1" noChangeArrowheads="1"/>
          </p:cNvSpPr>
          <p:nvPr>
            <p:ph type="body" idx="1"/>
          </p:nvPr>
        </p:nvSpPr>
        <p:spPr>
          <a:xfrm>
            <a:off x="234950" y="604838"/>
            <a:ext cx="8712200" cy="381000"/>
          </a:xfrm>
          <a:noFill/>
        </p:spPr>
        <p:txBody>
          <a:bodyPr/>
          <a:lstStyle/>
          <a:p>
            <a:pPr marL="177800" indent="-177800"/>
            <a:r>
              <a:rPr lang="en-US" sz="1600" smtClean="0">
                <a:solidFill>
                  <a:srgbClr val="000099"/>
                </a:solidFill>
              </a:rPr>
              <a:t>Integrate a GEM or Micromegas detector directly on a chip …</a:t>
            </a:r>
          </a:p>
          <a:p>
            <a:pPr marL="177800" indent="-177800"/>
            <a:endParaRPr lang="en-US" sz="160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30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en-US" sz="3200" i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Micromegas </a:t>
            </a:r>
            <a:r>
              <a:rPr lang="en-US" sz="3200" i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Concept</a:t>
            </a:r>
            <a:endParaRPr lang="en-US" sz="3200" i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28600" y="990600"/>
            <a:ext cx="472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r>
              <a:rPr lang="en-US" kern="0" dirty="0">
                <a:latin typeface="+mn-lt"/>
              </a:rPr>
              <a:t>Two-region gaseous detector:</a:t>
            </a:r>
          </a:p>
          <a:p>
            <a:pPr marL="342900" indent="-342900" algn="l" eaLnBrk="0" hangingPunct="0">
              <a:lnSpc>
                <a:spcPct val="17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latin typeface="+mn-lt"/>
              </a:rPr>
              <a:t>Conversion region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+mn-lt"/>
              </a:rPr>
              <a:t>Primary ionization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+mn-lt"/>
              </a:rPr>
              <a:t>Charge drift</a:t>
            </a:r>
          </a:p>
          <a:p>
            <a:pPr marL="342900" indent="-342900" algn="l" eaLnBrk="0" hangingPunct="0">
              <a:lnSpc>
                <a:spcPct val="17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latin typeface="+mn-lt"/>
              </a:rPr>
              <a:t>Amplification region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+mn-lt"/>
              </a:rPr>
              <a:t>Charge multiplication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+mn-lt"/>
              </a:rPr>
              <a:t>Readout layout</a:t>
            </a:r>
          </a:p>
          <a:p>
            <a:pPr marL="1143000" lvl="2" indent="-2286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>
                <a:latin typeface="+mn-lt"/>
              </a:rPr>
              <a:t>Strips (1/2 D)</a:t>
            </a:r>
          </a:p>
          <a:p>
            <a:pPr marL="1143000" lvl="2" indent="-2286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>
                <a:latin typeface="+mn-lt"/>
              </a:rPr>
              <a:t>Pixels</a:t>
            </a:r>
          </a:p>
          <a:p>
            <a:pPr marL="342900" indent="-342900" algn="l" eaLnBrk="0" hangingPunct="0">
              <a:lnSpc>
                <a:spcPct val="170000"/>
              </a:lnSpc>
              <a:spcBef>
                <a:spcPct val="20000"/>
              </a:spcBef>
              <a:defRPr/>
            </a:pPr>
            <a:r>
              <a:rPr lang="en-US" i="1" kern="0" dirty="0">
                <a:solidFill>
                  <a:srgbClr val="800000"/>
                </a:solidFill>
                <a:latin typeface="+mn-lt"/>
                <a:sym typeface="Wingdings" pitchFamily="2" charset="2"/>
              </a:rPr>
              <a:t>Separated by a Micromesh</a:t>
            </a:r>
            <a:r>
              <a:rPr lang="en-US" kern="0" dirty="0">
                <a:latin typeface="+mn-lt"/>
                <a:sym typeface="Wingdings" pitchFamily="2" charset="2"/>
              </a:rPr>
              <a:t> </a:t>
            </a:r>
          </a:p>
          <a:p>
            <a:pPr marL="342900" indent="-342900" algn="l" eaLnBrk="0" hangingPunct="0">
              <a:spcBef>
                <a:spcPct val="20000"/>
              </a:spcBef>
              <a:defRPr/>
            </a:pPr>
            <a:r>
              <a:rPr lang="en-US" kern="0" dirty="0">
                <a:latin typeface="+mn-lt"/>
                <a:sym typeface="Wingdings" pitchFamily="2" charset="2"/>
              </a:rPr>
              <a:t>Very strong and uniform electric field</a:t>
            </a:r>
            <a:endParaRPr lang="en-US" kern="0" dirty="0">
              <a:latin typeface="+mn-lt"/>
            </a:endParaRPr>
          </a:p>
        </p:txBody>
      </p:sp>
      <p:grpSp>
        <p:nvGrpSpPr>
          <p:cNvPr id="36869" name="Group 2279"/>
          <p:cNvGrpSpPr>
            <a:grpSpLocks/>
          </p:cNvGrpSpPr>
          <p:nvPr/>
        </p:nvGrpSpPr>
        <p:grpSpPr bwMode="auto">
          <a:xfrm>
            <a:off x="4724400" y="762000"/>
            <a:ext cx="4227513" cy="2138363"/>
            <a:chOff x="4190482" y="1981200"/>
            <a:chExt cx="4227889" cy="2137966"/>
          </a:xfrm>
        </p:grpSpPr>
        <p:grpSp>
          <p:nvGrpSpPr>
            <p:cNvPr id="36976" name="Group 28"/>
            <p:cNvGrpSpPr>
              <a:grpSpLocks/>
            </p:cNvGrpSpPr>
            <p:nvPr/>
          </p:nvGrpSpPr>
          <p:grpSpPr bwMode="auto">
            <a:xfrm>
              <a:off x="4190482" y="1981199"/>
              <a:ext cx="4227889" cy="2137967"/>
              <a:chOff x="-445" y="1298"/>
              <a:chExt cx="5121" cy="2938"/>
            </a:xfrm>
          </p:grpSpPr>
          <p:grpSp>
            <p:nvGrpSpPr>
              <p:cNvPr id="36978" name="Group 29"/>
              <p:cNvGrpSpPr>
                <a:grpSpLocks noChangeAspect="1"/>
              </p:cNvGrpSpPr>
              <p:nvPr/>
            </p:nvGrpSpPr>
            <p:grpSpPr bwMode="auto">
              <a:xfrm>
                <a:off x="1350" y="2626"/>
                <a:ext cx="2936" cy="1182"/>
                <a:chOff x="174" y="598"/>
                <a:chExt cx="853" cy="322"/>
              </a:xfrm>
            </p:grpSpPr>
            <p:sp>
              <p:nvSpPr>
                <p:cNvPr id="38113" name="Freeform 30"/>
                <p:cNvSpPr>
                  <a:spLocks noChangeAspect="1"/>
                </p:cNvSpPr>
                <p:nvPr/>
              </p:nvSpPr>
              <p:spPr bwMode="auto">
                <a:xfrm>
                  <a:off x="174" y="599"/>
                  <a:ext cx="852" cy="254"/>
                </a:xfrm>
                <a:custGeom>
                  <a:avLst/>
                  <a:gdLst>
                    <a:gd name="T0" fmla="*/ 0 w 841"/>
                    <a:gd name="T1" fmla="*/ 254 h 254"/>
                    <a:gd name="T2" fmla="*/ 228 w 841"/>
                    <a:gd name="T3" fmla="*/ 0 h 254"/>
                    <a:gd name="T4" fmla="*/ 897 w 841"/>
                    <a:gd name="T5" fmla="*/ 0 h 254"/>
                    <a:gd name="T6" fmla="*/ 671 w 841"/>
                    <a:gd name="T7" fmla="*/ 254 h 254"/>
                    <a:gd name="T8" fmla="*/ 0 w 841"/>
                    <a:gd name="T9" fmla="*/ 254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1"/>
                    <a:gd name="T16" fmla="*/ 0 h 254"/>
                    <a:gd name="T17" fmla="*/ 841 w 841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1" h="254">
                      <a:moveTo>
                        <a:pt x="0" y="254"/>
                      </a:moveTo>
                      <a:lnTo>
                        <a:pt x="213" y="0"/>
                      </a:lnTo>
                      <a:lnTo>
                        <a:pt x="841" y="0"/>
                      </a:lnTo>
                      <a:lnTo>
                        <a:pt x="629" y="254"/>
                      </a:lnTo>
                      <a:lnTo>
                        <a:pt x="0" y="25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9900"/>
                    </a:gs>
                    <a:gs pos="100000">
                      <a:srgbClr val="7647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4" name="Freeform 31"/>
                <p:cNvSpPr>
                  <a:spLocks noChangeAspect="1"/>
                </p:cNvSpPr>
                <p:nvPr/>
              </p:nvSpPr>
              <p:spPr bwMode="auto">
                <a:xfrm>
                  <a:off x="812" y="598"/>
                  <a:ext cx="215" cy="322"/>
                </a:xfrm>
                <a:custGeom>
                  <a:avLst/>
                  <a:gdLst>
                    <a:gd name="T0" fmla="*/ 0 w 214"/>
                    <a:gd name="T1" fmla="*/ 326 h 321"/>
                    <a:gd name="T2" fmla="*/ 0 w 214"/>
                    <a:gd name="T3" fmla="*/ 259 h 321"/>
                    <a:gd name="T4" fmla="*/ 219 w 214"/>
                    <a:gd name="T5" fmla="*/ 0 h 321"/>
                    <a:gd name="T6" fmla="*/ 219 w 214"/>
                    <a:gd name="T7" fmla="*/ 70 h 321"/>
                    <a:gd name="T8" fmla="*/ 0 w 214"/>
                    <a:gd name="T9" fmla="*/ 326 h 3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4"/>
                    <a:gd name="T16" fmla="*/ 0 h 321"/>
                    <a:gd name="T17" fmla="*/ 214 w 214"/>
                    <a:gd name="T18" fmla="*/ 321 h 3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4" h="321">
                      <a:moveTo>
                        <a:pt x="0" y="321"/>
                      </a:moveTo>
                      <a:lnTo>
                        <a:pt x="0" y="254"/>
                      </a:lnTo>
                      <a:lnTo>
                        <a:pt x="214" y="0"/>
                      </a:lnTo>
                      <a:lnTo>
                        <a:pt x="214" y="70"/>
                      </a:lnTo>
                      <a:lnTo>
                        <a:pt x="0" y="32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9900"/>
                    </a:gs>
                    <a:gs pos="100000">
                      <a:srgbClr val="7647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5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75" y="853"/>
                  <a:ext cx="637" cy="66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7647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79" name="Group 34"/>
              <p:cNvGrpSpPr>
                <a:grpSpLocks noChangeAspect="1"/>
              </p:cNvGrpSpPr>
              <p:nvPr/>
            </p:nvGrpSpPr>
            <p:grpSpPr bwMode="auto">
              <a:xfrm>
                <a:off x="1388" y="2639"/>
                <a:ext cx="2842" cy="899"/>
                <a:chOff x="813" y="685"/>
                <a:chExt cx="826" cy="245"/>
              </a:xfrm>
            </p:grpSpPr>
            <p:sp>
              <p:nvSpPr>
                <p:cNvPr id="38096" name="Freeform 35"/>
                <p:cNvSpPr>
                  <a:spLocks noChangeAspect="1"/>
                </p:cNvSpPr>
                <p:nvPr/>
              </p:nvSpPr>
              <p:spPr bwMode="auto">
                <a:xfrm>
                  <a:off x="813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7" name="Freeform 36"/>
                <p:cNvSpPr>
                  <a:spLocks noChangeAspect="1"/>
                </p:cNvSpPr>
                <p:nvPr/>
              </p:nvSpPr>
              <p:spPr bwMode="auto">
                <a:xfrm>
                  <a:off x="850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8" name="Freeform 37"/>
                <p:cNvSpPr>
                  <a:spLocks noChangeAspect="1"/>
                </p:cNvSpPr>
                <p:nvPr/>
              </p:nvSpPr>
              <p:spPr bwMode="auto">
                <a:xfrm>
                  <a:off x="886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9" name="Freeform 38"/>
                <p:cNvSpPr>
                  <a:spLocks noChangeAspect="1"/>
                </p:cNvSpPr>
                <p:nvPr/>
              </p:nvSpPr>
              <p:spPr bwMode="auto">
                <a:xfrm>
                  <a:off x="921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0" name="Freeform 39"/>
                <p:cNvSpPr>
                  <a:spLocks noChangeAspect="1"/>
                </p:cNvSpPr>
                <p:nvPr/>
              </p:nvSpPr>
              <p:spPr bwMode="auto">
                <a:xfrm>
                  <a:off x="957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1" name="Freeform 40"/>
                <p:cNvSpPr>
                  <a:spLocks noChangeAspect="1"/>
                </p:cNvSpPr>
                <p:nvPr/>
              </p:nvSpPr>
              <p:spPr bwMode="auto">
                <a:xfrm>
                  <a:off x="1031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2" name="Freeform 41"/>
                <p:cNvSpPr>
                  <a:spLocks noChangeAspect="1"/>
                </p:cNvSpPr>
                <p:nvPr/>
              </p:nvSpPr>
              <p:spPr bwMode="auto">
                <a:xfrm>
                  <a:off x="1069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3" name="Freeform 42"/>
                <p:cNvSpPr>
                  <a:spLocks noChangeAspect="1"/>
                </p:cNvSpPr>
                <p:nvPr/>
              </p:nvSpPr>
              <p:spPr bwMode="auto">
                <a:xfrm>
                  <a:off x="994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4" name="Freeform 43"/>
                <p:cNvSpPr>
                  <a:spLocks noChangeAspect="1"/>
                </p:cNvSpPr>
                <p:nvPr/>
              </p:nvSpPr>
              <p:spPr bwMode="auto">
                <a:xfrm>
                  <a:off x="1106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5" name="Freeform 44"/>
                <p:cNvSpPr>
                  <a:spLocks noChangeAspect="1"/>
                </p:cNvSpPr>
                <p:nvPr/>
              </p:nvSpPr>
              <p:spPr bwMode="auto">
                <a:xfrm>
                  <a:off x="1143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6" name="Freeform 45"/>
                <p:cNvSpPr>
                  <a:spLocks noChangeAspect="1"/>
                </p:cNvSpPr>
                <p:nvPr/>
              </p:nvSpPr>
              <p:spPr bwMode="auto">
                <a:xfrm>
                  <a:off x="1181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7" name="Freeform 46"/>
                <p:cNvSpPr>
                  <a:spLocks noChangeAspect="1"/>
                </p:cNvSpPr>
                <p:nvPr/>
              </p:nvSpPr>
              <p:spPr bwMode="auto">
                <a:xfrm>
                  <a:off x="1218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8" name="Freeform 47"/>
                <p:cNvSpPr>
                  <a:spLocks noChangeAspect="1"/>
                </p:cNvSpPr>
                <p:nvPr/>
              </p:nvSpPr>
              <p:spPr bwMode="auto">
                <a:xfrm>
                  <a:off x="1256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9" name="Freeform 48"/>
                <p:cNvSpPr>
                  <a:spLocks noChangeAspect="1"/>
                </p:cNvSpPr>
                <p:nvPr/>
              </p:nvSpPr>
              <p:spPr bwMode="auto">
                <a:xfrm>
                  <a:off x="1295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0" name="Freeform 49"/>
                <p:cNvSpPr>
                  <a:spLocks noChangeAspect="1"/>
                </p:cNvSpPr>
                <p:nvPr/>
              </p:nvSpPr>
              <p:spPr bwMode="auto">
                <a:xfrm>
                  <a:off x="1332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1" name="Freeform 50"/>
                <p:cNvSpPr>
                  <a:spLocks noChangeAspect="1"/>
                </p:cNvSpPr>
                <p:nvPr/>
              </p:nvSpPr>
              <p:spPr bwMode="auto">
                <a:xfrm>
                  <a:off x="1370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2" name="Freeform 51"/>
                <p:cNvSpPr>
                  <a:spLocks noChangeAspect="1"/>
                </p:cNvSpPr>
                <p:nvPr/>
              </p:nvSpPr>
              <p:spPr bwMode="auto">
                <a:xfrm>
                  <a:off x="1408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80" name="Group 52"/>
              <p:cNvGrpSpPr>
                <a:grpSpLocks noChangeAspect="1"/>
              </p:cNvGrpSpPr>
              <p:nvPr/>
            </p:nvGrpSpPr>
            <p:grpSpPr bwMode="auto">
              <a:xfrm>
                <a:off x="2778" y="3194"/>
                <a:ext cx="447" cy="303"/>
                <a:chOff x="574" y="740"/>
                <a:chExt cx="129" cy="83"/>
              </a:xfrm>
            </p:grpSpPr>
            <p:sp>
              <p:nvSpPr>
                <p:cNvPr id="38092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660" y="740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3" name="AutoShap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673" y="745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4" name="AutoShap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597" y="777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5" name="AutoShap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574" y="777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81" name="Group 57"/>
              <p:cNvGrpSpPr>
                <a:grpSpLocks/>
              </p:cNvGrpSpPr>
              <p:nvPr/>
            </p:nvGrpSpPr>
            <p:grpSpPr bwMode="auto">
              <a:xfrm>
                <a:off x="1493" y="2500"/>
                <a:ext cx="2663" cy="1005"/>
                <a:chOff x="850" y="1860"/>
                <a:chExt cx="3484" cy="1238"/>
              </a:xfrm>
            </p:grpSpPr>
            <p:sp>
              <p:nvSpPr>
                <p:cNvPr id="38083" name="AutoShap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672" y="2378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4" name="AutoShap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2373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5" name="AutoShap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1300" y="2369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6" name="AutoShap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844" y="1869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7" name="AutoShap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4122" y="1860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8" name="AutoShap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1651" y="1869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9" name="AutoShap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845"/>
                  <a:ext cx="211" cy="252"/>
                </a:xfrm>
                <a:prstGeom prst="can">
                  <a:avLst>
                    <a:gd name="adj" fmla="val 29858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0" name="AutoShap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276" y="2841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1" name="AutoShap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850" y="2846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82" name="Group 67"/>
              <p:cNvGrpSpPr>
                <a:grpSpLocks noChangeAspect="1"/>
              </p:cNvGrpSpPr>
              <p:nvPr/>
            </p:nvGrpSpPr>
            <p:grpSpPr bwMode="auto">
              <a:xfrm>
                <a:off x="1350" y="2467"/>
                <a:ext cx="2935" cy="930"/>
                <a:chOff x="39" y="29"/>
                <a:chExt cx="834" cy="248"/>
              </a:xfrm>
            </p:grpSpPr>
            <p:grpSp>
              <p:nvGrpSpPr>
                <p:cNvPr id="37395" name="Group 68"/>
                <p:cNvGrpSpPr>
                  <a:grpSpLocks noChangeAspect="1"/>
                </p:cNvGrpSpPr>
                <p:nvPr/>
              </p:nvGrpSpPr>
              <p:grpSpPr bwMode="auto">
                <a:xfrm>
                  <a:off x="143" y="29"/>
                  <a:ext cx="420" cy="125"/>
                  <a:chOff x="15" y="129"/>
                  <a:chExt cx="838" cy="219"/>
                </a:xfrm>
              </p:grpSpPr>
              <p:sp>
                <p:nvSpPr>
                  <p:cNvPr id="37912" name="AutoShap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913" name="Group 7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914" name="Group 7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71" name="AutoShape 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2" name="AutoShape 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3" name="AutoShape 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4" name="AutoShap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5" name="AutoShap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6" name="AutoShape 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7" name="AutoShap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8" name="AutoShap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9" name="AutoShape 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80" name="AutoShape 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81" name="AutoShap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82" name="AutoShap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5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59" name="AutoShap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0" name="AutoShap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1" name="AutoShape 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2" name="AutoShape 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3" name="AutoShape 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4" name="AutoShap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5" name="AutoShap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6" name="AutoShape 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7" name="AutoShap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8" name="AutoShap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9" name="AutoShape 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0" name="AutoShape 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6" name="Group 9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47" name="AutoShap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8" name="AutoShape 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9" name="AutoShap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0" name="AutoShap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1" name="AutoShape 1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2" name="AutoShape 1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3" name="AutoShape 1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4" name="AutoShape 1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5" name="AutoShape 1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6" name="AutoShape 1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7" name="AutoShape 1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8" name="AutoShape 1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7" name="Group 11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35" name="AutoShape 1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6" name="AutoShape 1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7" name="AutoShape 1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8" name="AutoShape 1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9" name="AutoShape 1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0" name="AutoShape 1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1" name="AutoShape 1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2" name="AutoShape 1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3" name="AutoShape 1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4" name="AutoShape 1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5" name="AutoShape 1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6" name="AutoShape 1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8" name="Group 12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23" name="AutoShape 1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4" name="AutoShape 1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5" name="AutoShape 1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6" name="AutoShape 1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7" name="AutoShap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8" name="AutoShap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9" name="AutoShape 1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0" name="AutoShap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1" name="AutoShap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2" name="AutoShape 1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3" name="AutoShape 1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4" name="AutoShap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9" name="Group 1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11" name="AutoShape 1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2" name="AutoShap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3" name="AutoShap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4" name="AutoShape 1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5" name="AutoShape 1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6" name="AutoShape 1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7" name="AutoShap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8" name="AutoShap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9" name="AutoShape 1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0" name="AutoShap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1" name="AutoShap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2" name="AutoShape 1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0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99" name="AutoShap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0" name="AutoShap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1" name="AutoShape 1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2" name="AutoShap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3" name="AutoShap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4" name="AutoShape 1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5" name="AutoShape 1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6" name="AutoShape 1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7" name="AutoShap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8" name="AutoShap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9" name="AutoShape 1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0" name="AutoShap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1" name="Group 1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87" name="AutoShape 1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8" name="AutoShape 1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9" name="AutoShap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0" name="AutoShap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1" name="AutoShape 1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2" name="AutoShap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3" name="AutoShap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4" name="AutoShape 1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5" name="AutoShape 1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6" name="AutoShape 1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7" name="AutoShape 1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8" name="AutoShape 1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2" name="Group 17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75" name="AutoShape 1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6" name="AutoShape 1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7" name="AutoShape 1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8" name="AutoShape 1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9" name="AutoShape 1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0" name="AutoShape 1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1" name="AutoShape 1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2" name="AutoShape 1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3" name="AutoShape 1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4" name="AutoShape 1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5" name="AutoShape 1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6" name="AutoShape 1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3" name="Group 1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63" name="AutoShape 1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4" name="AutoShape 1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5" name="AutoShape 1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6" name="AutoShape 1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7" name="AutoShape 1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8" name="AutoShape 1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9" name="AutoShape 1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0" name="AutoShape 1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1" name="AutoShape 1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2" name="AutoShape 1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3" name="AutoShape 1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4" name="AutoShape 2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4" name="Group 20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51" name="AutoShape 2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2" name="AutoShape 2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3" name="AutoShape 2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4" name="AutoShape 2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5" name="AutoShape 2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6" name="AutoShape 2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7" name="AutoShape 2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8" name="AutoShape 2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9" name="AutoShape 2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0" name="AutoShape 2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1" name="AutoShape 2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2" name="AutoShape 2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5" name="Group 21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39" name="AutoShape 2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0" name="AutoShape 2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1" name="AutoShape 2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2" name="AutoShape 2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3" name="AutoShape 2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4" name="AutoShape 2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5" name="AutoShape 2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6" name="AutoShape 2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7" name="AutoShape 2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8" name="AutoShape 2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9" name="AutoShape 2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0" name="AutoShape 2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6" name="Group 2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27" name="AutoShape 2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28" name="AutoShape 2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29" name="AutoShape 2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0" name="AutoShape 2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1" name="AutoShape 2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2" name="AutoShape 2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3" name="AutoShape 2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4" name="AutoShape 2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5" name="AutoShape 2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6" name="AutoShape 2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7" name="AutoShape 2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8" name="AutoShape 2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37396" name="Group 240"/>
                <p:cNvGrpSpPr>
                  <a:grpSpLocks noChangeAspect="1"/>
                </p:cNvGrpSpPr>
                <p:nvPr/>
              </p:nvGrpSpPr>
              <p:grpSpPr bwMode="auto">
                <a:xfrm>
                  <a:off x="39" y="152"/>
                  <a:ext cx="420" cy="125"/>
                  <a:chOff x="15" y="129"/>
                  <a:chExt cx="838" cy="219"/>
                </a:xfrm>
              </p:grpSpPr>
              <p:sp>
                <p:nvSpPr>
                  <p:cNvPr id="37741" name="AutoShape 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742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743" name="Group 2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00" name="AutoShape 2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1" name="AutoShape 2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2" name="AutoShape 2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3" name="AutoShape 2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4" name="AutoShape 2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5" name="AutoShape 2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6" name="AutoShape 2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7" name="AutoShape 2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8" name="AutoShape 2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9" name="AutoShape 2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10" name="AutoShape 2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11" name="AutoShape 2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4" name="Group 25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88" name="AutoShape 2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9" name="AutoShape 2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0" name="AutoShape 2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1" name="AutoShape 2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2" name="AutoShape 2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3" name="AutoShape 2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4" name="AutoShape 2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5" name="AutoShape 2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6" name="AutoShape 2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7" name="AutoShape 2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8" name="AutoShape 2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9" name="AutoShape 2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5" name="Group 2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76" name="AutoShape 2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7" name="AutoShape 2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8" name="AutoShape 2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9" name="AutoShape 2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0" name="AutoShape 2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1" name="AutoShape 2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2" name="AutoShape 2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3" name="AutoShape 2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4" name="AutoShape 2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5" name="AutoShape 2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6" name="AutoShape 2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7" name="AutoShape 2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6" name="Group 28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64" name="AutoShape 2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5" name="AutoShape 2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6" name="AutoShape 2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7" name="AutoShape 2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8" name="AutoShape 2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9" name="AutoShape 2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0" name="AutoShape 2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1" name="AutoShape 2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2" name="AutoShape 2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3" name="AutoShape 2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4" name="AutoShape 2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5" name="AutoShape 2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7" name="Group 2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52" name="AutoShape 2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3" name="AutoShape 2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4" name="AutoShape 2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5" name="AutoShape 2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6" name="AutoShape 3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7" name="AutoShape 3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8" name="AutoShape 3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9" name="AutoShape 3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0" name="AutoShape 3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1" name="AutoShape 3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2" name="AutoShape 3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3" name="AutoShape 3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8" name="Group 30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40" name="AutoShape 3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1" name="AutoShape 3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2" name="AutoShape 3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3" name="AutoShape 3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4" name="AutoShape 3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5" name="AutoShape 3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6" name="AutoShape 3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7" name="AutoShape 3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8" name="AutoShape 3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9" name="AutoShape 3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0" name="AutoShape 3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1" name="AutoShape 3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9" name="Group 3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28" name="AutoShape 3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9" name="AutoShape 3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0" name="AutoShape 3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1" name="AutoShape 3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2" name="AutoShape 3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3" name="AutoShape 3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4" name="AutoShape 3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5" name="AutoShape 3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6" name="AutoShape 3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7" name="AutoShape 3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8" name="AutoShape 3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9" name="AutoShape 3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0" name="Group 3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16" name="AutoShape 3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7" name="AutoShape 3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8" name="AutoShape 3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9" name="AutoShape 3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0" name="AutoShape 3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1" name="AutoShape 3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2" name="AutoShape 3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3" name="AutoShape 3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4" name="AutoShape 3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5" name="AutoShape 3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6" name="AutoShape 3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7" name="AutoShape 3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1" name="Group 34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04" name="AutoShape 3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5" name="AutoShape 3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6" name="AutoShape 3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7" name="AutoShape 3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8" name="AutoShape 3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9" name="AutoShape 3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0" name="AutoShape 3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1" name="AutoShape 3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2" name="AutoShape 3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3" name="AutoShape 3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4" name="AutoShape 3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5" name="AutoShape 3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2" name="Group 3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92" name="AutoShape 3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3" name="AutoShape 3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4" name="AutoShape 3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5" name="AutoShape 3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6" name="AutoShape 3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7" name="AutoShape 3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8" name="AutoShape 3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9" name="AutoShape 3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0" name="AutoShape 3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1" name="AutoShape 3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2" name="AutoShape 3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3" name="AutoShape 3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3" name="Group 3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80" name="AutoShape 3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1" name="AutoShape 3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2" name="AutoShape 3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3" name="AutoShape 3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4" name="AutoShape 3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5" name="AutoShape 3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6" name="AutoShape 3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7" name="AutoShape 3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8" name="AutoShape 3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9" name="AutoShape 3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0" name="AutoShape 3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1" name="AutoShape 3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4" name="Group 38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68" name="AutoShape 3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9" name="AutoShape 3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0" name="AutoShape 3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1" name="AutoShape 3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2" name="AutoShape 3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3" name="AutoShape 3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4" name="AutoShape 3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5" name="AutoShape 3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6" name="AutoShape 3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7" name="AutoShape 3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8" name="AutoShape 3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9" name="AutoShape 3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5" name="Group 3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56" name="AutoShape 4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57" name="AutoShape 4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58" name="AutoShape 4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59" name="AutoShape 4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0" name="AutoShape 4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1" name="AutoShape 4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2" name="AutoShape 4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3" name="AutoShape 4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4" name="AutoShape 4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5" name="AutoShape 4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6" name="AutoShape 4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7" name="AutoShape 4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37397" name="Group 412"/>
                <p:cNvGrpSpPr>
                  <a:grpSpLocks noChangeAspect="1"/>
                </p:cNvGrpSpPr>
                <p:nvPr/>
              </p:nvGrpSpPr>
              <p:grpSpPr bwMode="auto">
                <a:xfrm>
                  <a:off x="347" y="152"/>
                  <a:ext cx="420" cy="125"/>
                  <a:chOff x="15" y="129"/>
                  <a:chExt cx="838" cy="219"/>
                </a:xfrm>
              </p:grpSpPr>
              <p:sp>
                <p:nvSpPr>
                  <p:cNvPr id="37570" name="AutoShape 4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571" name="Group 4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572" name="Group 41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29" name="AutoShape 4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0" name="AutoShape 4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1" name="AutoShape 4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2" name="AutoShape 4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3" name="AutoShape 4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4" name="AutoShape 4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5" name="AutoShape 4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6" name="AutoShape 4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7" name="AutoShape 4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8" name="AutoShape 4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9" name="AutoShape 4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40" name="AutoShape 4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3" name="Group 4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17" name="AutoShape 4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8" name="AutoShape 4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9" name="AutoShape 4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0" name="AutoShape 4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1" name="AutoShape 4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2" name="AutoShape 4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3" name="AutoShape 4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4" name="AutoShape 4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5" name="AutoShape 4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6" name="AutoShape 4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7" name="AutoShape 4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8" name="AutoShape 4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4" name="Group 44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05" name="AutoShape 4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6" name="AutoShape 4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7" name="AutoShape 4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8" name="AutoShape 4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9" name="AutoShape 4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0" name="AutoShape 4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1" name="AutoShape 4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2" name="AutoShape 4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3" name="AutoShape 4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4" name="AutoShape 4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5" name="AutoShape 4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6" name="AutoShape 4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5" name="Group 4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93" name="AutoShape 4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4" name="AutoShape 4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5" name="AutoShape 4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6" name="AutoShape 4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7" name="AutoShape 4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8" name="AutoShape 4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9" name="AutoShape 4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0" name="AutoShape 4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1" name="AutoShape 4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2" name="AutoShape 4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3" name="AutoShape 4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4" name="AutoShape 4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6" name="Group 4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81" name="AutoShape 4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2" name="AutoShape 4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3" name="AutoShape 4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4" name="AutoShap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5" name="AutoShap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6" name="AutoShape 4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7" name="AutoShap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8" name="AutoShap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9" name="AutoShape 4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0" name="AutoShape 4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1" name="AutoShap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2" name="AutoShap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7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69" name="AutoShap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0" name="AutoShap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1" name="AutoShape 4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2" name="AutoShape 4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3" name="AutoShape 4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4" name="AutoShap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5" name="AutoShap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6" name="AutoShape 4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7" name="AutoShap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8" name="AutoShap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9" name="AutoShape 4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0" name="AutoShape 4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8" name="Group 49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57" name="AutoShap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8" name="AutoShape 4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9" name="AutoShap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0" name="AutoShap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1" name="AutoShape 4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2" name="AutoShape 4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3" name="AutoShape 5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4" name="AutoShape 5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5" name="AutoShape 5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6" name="AutoShape 5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7" name="AutoShape 5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8" name="AutoShape 5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9" name="Group 50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45" name="AutoShape 5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6" name="AutoShape 5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7" name="AutoShape 5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8" name="AutoShape 5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9" name="AutoShape 5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0" name="AutoShape 5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1" name="AutoShape 5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2" name="AutoShape 5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3" name="AutoShape 5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4" name="AutoShape 5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5" name="AutoShape 5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6" name="AutoShape 5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0" name="Group 51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33" name="AutoShape 5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4" name="AutoShape 5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5" name="AutoShap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6" name="AutoShap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7" name="AutoShape 5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8" name="AutoShap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9" name="AutoShap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0" name="AutoShape 5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1" name="AutoShape 5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2" name="AutoShap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3" name="AutoShap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4" name="AutoShape 5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1" name="Group 53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21" name="AutoShap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2" name="AutoShape 5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3" name="AutoShape 5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4" name="AutoShape 5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5" name="AutoShap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6" name="AutoShap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7" name="AutoShape 5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8" name="AutoShap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9" name="AutoShap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0" name="AutoShape 5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1" name="AutoShape 5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2" name="AutoShap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2" name="Group 5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09" name="AutoShape 5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0" name="AutoShap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1" name="AutoShap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2" name="AutoShape 5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3" name="AutoShape 5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4" name="AutoShape 5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5" name="AutoShap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6" name="AutoShap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7" name="AutoShape 5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8" name="AutoShap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9" name="AutoShap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0" name="AutoShape 5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3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97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8" name="AutoShap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9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0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1" name="AutoShap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2" name="AutoShape 5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3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4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5" name="AutoShape 5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8" name="AutoShape 5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4" name="Group 57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85" name="AutoShape 5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6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7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8" name="AutoShape 5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9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0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1" name="AutoShape 5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2" name="AutoShape 5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3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4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5" name="AutoShape 5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37398" name="Group 584"/>
                <p:cNvGrpSpPr>
                  <a:grpSpLocks noChangeAspect="1"/>
                </p:cNvGrpSpPr>
                <p:nvPr/>
              </p:nvGrpSpPr>
              <p:grpSpPr bwMode="auto">
                <a:xfrm>
                  <a:off x="453" y="29"/>
                  <a:ext cx="420" cy="125"/>
                  <a:chOff x="15" y="129"/>
                  <a:chExt cx="838" cy="219"/>
                </a:xfrm>
              </p:grpSpPr>
              <p:sp>
                <p:nvSpPr>
                  <p:cNvPr id="37399" name="AutoShape 5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400" name="Group 58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401" name="Group 58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58" name="AutoShape 5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9" name="AutoShape 5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0" name="AutoShape 5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1" name="AutoShape 5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2" name="AutoShape 5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3" name="AutoShape 5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4" name="AutoShape 5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5" name="AutoShape 5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6" name="AutoShape 5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7" name="AutoShape 5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8" name="AutoShape 5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9" name="AutoShape 5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2" name="Group 60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46" name="AutoShape 6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7" name="AutoShape 6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8" name="AutoShape 6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9" name="AutoShape 6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0" name="AutoShape 6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1" name="AutoShape 6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2" name="AutoShape 6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3" name="AutoShape 6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4" name="AutoShape 6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5" name="AutoShape 6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6" name="AutoShape 6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7" name="AutoShape 6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3" name="Group 61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34" name="AutoShape 6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5" name="AutoShape 6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6" name="AutoShape 6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7" name="AutoShape 6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8" name="AutoShape 6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9" name="AutoShape 6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0" name="AutoShape 6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1" name="AutoShape 6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2" name="AutoShape 6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3" name="AutoShape 6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4" name="AutoShape 6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5" name="AutoShape 6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4" name="Group 62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22" name="AutoShape 6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3" name="AutoShape 6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4" name="AutoShape 6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5" name="AutoShape 6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6" name="AutoShape 6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7" name="AutoShape 6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8" name="AutoShape 6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9" name="AutoShape 6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0" name="AutoShape 6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1" name="AutoShape 6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2" name="AutoShape 6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3" name="AutoShape 6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5" name="Group 6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10" name="AutoShape 6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1" name="AutoShape 6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2" name="AutoShape 6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3" name="AutoShape 6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4" name="AutoShape 6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5" name="AutoShape 6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6" name="AutoShape 6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7" name="AutoShape 6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8" name="AutoShape 6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9" name="AutoShape 6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0" name="AutoShape 6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1" name="AutoShape 6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6" name="Group 6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98" name="AutoShape 6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9" name="AutoShape 6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0" name="AutoShape 6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1" name="AutoShape 6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2" name="AutoShape 6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3" name="AutoShape 6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4" name="AutoShape 6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5" name="AutoShape 6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6" name="AutoShape 6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7" name="AutoShape 6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8" name="AutoShape 6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9" name="AutoShape 6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7" name="Group 66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86" name="AutoShape 6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7" name="AutoShape 6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8" name="AutoShape 6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9" name="AutoShape 6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0" name="AutoShape 6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1" name="AutoShape 6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2" name="AutoShape 6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3" name="AutoShape 6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4" name="AutoShape 6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5" name="AutoShape 6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6" name="AutoShape 6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7" name="AutoShape 6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8" name="Group 67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74" name="AutoShape 6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5" name="AutoShape 6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6" name="AutoShape 6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7" name="AutoShape 6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8" name="AutoShape 6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9" name="AutoShape 6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0" name="AutoShape 6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1" name="AutoShape 6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2" name="AutoShape 6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3" name="AutoShape 6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4" name="AutoShape 6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5" name="AutoShape 6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9" name="Group 69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62" name="AutoShape 6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3" name="AutoShape 6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4" name="AutoShape 6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5" name="AutoShape 6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6" name="AutoShape 6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7" name="AutoShape 6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8" name="AutoShape 6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9" name="AutoShape 6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0" name="AutoShape 7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1" name="AutoShape 7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2" name="AutoShape 7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3" name="AutoShape 7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0" name="Group 70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50" name="AutoShape 7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1" name="AutoShape 7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2" name="AutoShape 7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3" name="AutoShape 7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4" name="AutoShape 7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5" name="AutoShape 7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6" name="AutoShape 7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7" name="AutoShape 7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8" name="AutoShape 7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9" name="AutoShape 7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0" name="AutoShape 7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1" name="AutoShape 7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1" name="Group 71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38" name="AutoShape 7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9" name="AutoShape 7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0" name="AutoShape 7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1" name="AutoShape 7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2" name="AutoShape 7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3" name="AutoShape 7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4" name="AutoShape 7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5" name="AutoShape 7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6" name="AutoShape 7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7" name="AutoShape 7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8" name="AutoShape 7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9" name="AutoShape 7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2" name="Group 7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26" name="AutoShape 7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7" name="AutoShape 7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8" name="AutoShape 7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9" name="AutoShape 7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0" name="AutoShape 7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1" name="AutoShape 7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2" name="AutoShape 7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3" name="AutoShape 7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4" name="AutoShape 7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5" name="AutoShape 7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6" name="AutoShape 7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7" name="AutoShape 7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3" name="Group 7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14" name="AutoShape 7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5" name="AutoShape 7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6" name="AutoShape 7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7" name="AutoShape 7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8" name="AutoShape 7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9" name="AutoShape 7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0" name="AutoShape 7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1" name="AutoShape 7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2" name="AutoShape 7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3" name="AutoShape 7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4" name="AutoShape 7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5" name="AutoShape 7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36983" name="Group 756"/>
              <p:cNvGrpSpPr>
                <a:grpSpLocks noChangeAspect="1"/>
              </p:cNvGrpSpPr>
              <p:nvPr/>
            </p:nvGrpSpPr>
            <p:grpSpPr bwMode="auto">
              <a:xfrm rot="10800000">
                <a:off x="2801" y="1959"/>
                <a:ext cx="130" cy="1351"/>
                <a:chOff x="1049" y="395"/>
                <a:chExt cx="35" cy="150"/>
              </a:xfrm>
            </p:grpSpPr>
            <p:grpSp>
              <p:nvGrpSpPr>
                <p:cNvPr id="36993" name="Group 757"/>
                <p:cNvGrpSpPr>
                  <a:grpSpLocks noChangeAspect="1"/>
                </p:cNvGrpSpPr>
                <p:nvPr/>
              </p:nvGrpSpPr>
              <p:grpSpPr bwMode="auto">
                <a:xfrm>
                  <a:off x="1056" y="395"/>
                  <a:ext cx="20" cy="88"/>
                  <a:chOff x="188" y="187"/>
                  <a:chExt cx="20" cy="88"/>
                </a:xfrm>
              </p:grpSpPr>
              <p:sp>
                <p:nvSpPr>
                  <p:cNvPr id="37195" name="Line 7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6" name="Line 75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7" name="Line 76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8" name="Line 76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97"/>
                    <a:ext cx="6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9" name="Line 76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0" name="Line 76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1" name="Line 76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1" y="187"/>
                    <a:ext cx="7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2" name="Line 76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3" name="Line 76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4" name="Line 7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5" name="Line 76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6" name="Line 76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7" name="Line 77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8" name="Line 77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9" name="Line 7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0" name="Line 77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5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1" name="Line 77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2" name="Line 77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3" name="Line 77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4" name="Line 77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09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5" name="Line 77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20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6" name="Line 77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1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7" name="Line 7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8" name="Line 78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9" name="Line 78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8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0" name="Line 78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1" name="Line 78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2" name="Line 78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3" name="Line 78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4" name="Line 78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5" name="Line 78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7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6" name="Line 78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0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7" name="Line 79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8" name="Line 79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9" name="Line 79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0" name="Line 79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1" name="Line 79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2" name="Line 79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3" name="Line 7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4" name="Line 79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19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5" name="Line 79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9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6" name="Line 79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7" name="Line 80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8" y="187"/>
                    <a:ext cx="10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8" name="Line 80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9" name="Line 80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0" name="Line 80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1" name="Line 80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2" name="Line 8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3" name="Line 80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2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4" name="Line 80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19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5" name="Line 80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6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6" name="Line 80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0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7" name="Line 8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8" name="Line 8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9" name="Line 81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0" name="Line 81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1" name="Line 81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2" name="Line 81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3" name="Line 81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4" name="Line 81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87"/>
                    <a:ext cx="4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5" name="Line 818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5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6" name="Line 81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7" name="Line 82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8" name="Line 82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9" name="Line 82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0" name="Line 8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1" name="Line 82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2" name="Line 82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190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3" name="Line 82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187"/>
                    <a:ext cx="5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4" name="Line 8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1" y="187"/>
                    <a:ext cx="7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5" name="Line 82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6" name="Line 82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7" name="Line 83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8" name="Line 83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9" name="Line 8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0" name="Line 8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1" name="Line 83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2" name="Line 83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3" name="Line 83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3" y="187"/>
                    <a:ext cx="5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4" name="Line 83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5" name="Line 83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6" name="Line 83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7" name="Line 8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8" name="Line 8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9" name="Line 84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0" name="Line 84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1" name="Line 84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2" name="Line 84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3" name="Line 84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4" name="Line 8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5" name="Line 84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6" name="Line 84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7" name="Line 85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8" name="Line 8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9" name="Line 85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0" name="Line 8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1" name="Line 85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6" y="187"/>
                    <a:ext cx="2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2" name="Line 85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3" name="Line 8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4" name="Line 85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5" name="Line 85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6" name="Line 8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7" name="Line 86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8" name="Line 86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9" name="Line 86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0" name="Line 86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1" name="Line 86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2" name="Line 86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3" name="Line 86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4" name="Line 86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5" name="Line 86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6" name="Line 86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7"/>
                    <a:ext cx="8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7" name="Line 87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0"/>
                    <a:ext cx="7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8" name="Line 87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1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9" name="Line 87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3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0" name="Line 87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1" name="Line 87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2" name="Line 87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3" name="Line 87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4" name="Line 87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203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5" name="Line 87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19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6" name="Line 8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9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7" name="Line 8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7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8" name="Line 88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9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9" name="Line 88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0" name="Line 88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1" name="Line 88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2" name="Line 88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3" name="Line 88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4" name="Line 88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97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5" name="Line 88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190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6" name="Line 88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7" name="Line 89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3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8" name="Line 89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9" name="Line 89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0" name="Line 89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1" name="Line 89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2" name="Line 89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3" name="Line 8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4" name="Line 89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5" name="Line 89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6" name="Line 89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6" y="187"/>
                    <a:ext cx="2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7" name="Line 90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8" name="Line 90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9" name="Line 90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0" name="Line 90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1" name="Line 90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2" name="Line 9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3" name="Line 90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4" name="Line 90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5" name="Line 90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9" y="187"/>
                    <a:ext cx="9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6" name="Line 90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7" name="Line 91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8" name="Line 9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9" name="Line 9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0" name="Line 91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03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1" name="Line 91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2" name="Line 9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3" name="Line 91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4" name="Line 91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5" name="Line 91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6" name="Line 91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7" name="Line 92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8" name="Line 92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9" name="Line 92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0" name="Line 9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1" name="Line 92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2" name="Line 92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3" name="Line 926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2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4" name="Line 9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5" name="Line 92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6" name="Line 92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7" name="Line 93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8" name="Line 93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9" name="Line 93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197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0" name="Line 93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1" name="Line 93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2" name="Line 93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3" name="Line 93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4" name="Line 93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2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5" name="Line 9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1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6" name="Line 93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7" name="Line 9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8" name="Line 9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9" name="Line 94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0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0" name="Line 9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1" name="Line 944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2" name="Line 94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3" name="Line 94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6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4" name="Line 9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6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5" name="Line 94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56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6" name="Line 9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7" name="Line 95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4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8" name="Line 95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37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9" name="Line 95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31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0" name="Line 9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25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1" name="Line 95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8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2" name="Line 95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3" name="Line 95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4" name="Line 95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94" name="Group 958"/>
                <p:cNvGrpSpPr>
                  <a:grpSpLocks noChangeAspect="1"/>
                </p:cNvGrpSpPr>
                <p:nvPr/>
              </p:nvGrpSpPr>
              <p:grpSpPr bwMode="auto">
                <a:xfrm>
                  <a:off x="1049" y="396"/>
                  <a:ext cx="35" cy="149"/>
                  <a:chOff x="182" y="187"/>
                  <a:chExt cx="35" cy="149"/>
                </a:xfrm>
              </p:grpSpPr>
              <p:sp>
                <p:nvSpPr>
                  <p:cNvPr id="36995" name="Line 9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6" name="Line 96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7" name="Line 96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8" name="Line 96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9" name="Line 96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0" name="Line 96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6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1" name="Line 96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56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2" name="Line 96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3" name="Line 96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244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4" name="Line 96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237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5" name="Line 96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231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6" name="Line 97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225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7" name="Line 97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5" y="218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8" name="Line 9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5" y="21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9" name="Line 97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5" y="20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0" name="Line 97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5" y="1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1" name="Line 97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3" y="1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2" name="Line 97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2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3" name="Line 97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2" y="187"/>
                    <a:ext cx="16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4" name="Line 97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5" name="Line 9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6" name="Line 98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6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7" name="Line 98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56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8" name="Line 98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5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9" name="Line 98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44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0" name="Line 98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37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1" name="Line 98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31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2" name="Line 98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3" name="Line 98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8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4" name="Line 98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2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5" name="Line 98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6" name="Line 99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1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7" name="Line 99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8" name="Line 99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9" name="Line 99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0" name="Line 99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1" name="Line 99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6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2" name="Line 9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6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3" name="Line 99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56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4" name="Line 99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5" name="Line 99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44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6" name="Line 100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37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7" name="Line 100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3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8" name="Line 100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25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9" name="Line 100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18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0" name="Line 100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2" y="21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1" name="Line 10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06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2" name="Line 100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199"/>
                    <a:ext cx="6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3" name="Line 100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1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4" name="Line 100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5" name="Line 100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5" y="187"/>
                    <a:ext cx="3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6" name="Line 10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7" name="Line 101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6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8" name="Line 10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6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9" name="Line 101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56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0" name="Line 101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1" name="Line 10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4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2" name="Line 101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37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3" name="Line 101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3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4" name="Line 101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2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5" name="Line 101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18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6" name="Line 102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7" name="Line 102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0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8" name="Line 102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9" name="Line 10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0" name="Line 102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1" name="Line 102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2" name="Line 102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3" name="Line 102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305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4" name="Line 102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9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5" name="Line 102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9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6" name="Line 103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7" name="Line 103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80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8" name="Line 10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74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9" name="Line 10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6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0" name="Line 103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1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1" name="Line 103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55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2" name="Line 103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4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3" name="Line 103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42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4" name="Line 10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3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5" name="Line 103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30"/>
                    <a:ext cx="6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6" name="Line 10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23"/>
                    <a:ext cx="6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7" name="Line 10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7"/>
                    <a:ext cx="7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8" name="Line 104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11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9" name="Line 10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04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0" name="Line 104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1" name="Line 104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2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2" name="Line 104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87"/>
                    <a:ext cx="1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3" name="Line 104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7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4" name="Line 104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5" name="Line 10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305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6" name="Line 105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99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7" name="Line 10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9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8" name="Line 105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8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9" name="Line 10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8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0" name="Line 105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74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1" name="Line 105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8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2" name="Line 10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1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3" name="Line 105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55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4" name="Line 10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4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5" name="Line 10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42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6" name="Line 106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3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7" name="Line 106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30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8" name="Line 106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3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9" name="Line 106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0" name="Line 106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1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1" name="Line 106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4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2" name="Line 106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3" name="Line 10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4" name="Line 106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87"/>
                    <a:ext cx="2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5" name="Line 106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7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6" name="Line 107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7" name="Line 107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305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8" name="Line 10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99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9" name="Line 107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9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0" name="Line 107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1" name="Line 107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8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2" name="Line 107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274"/>
                    <a:ext cx="9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3" name="Line 107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26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4" name="Line 107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2" y="261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5" name="Line 10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55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6" name="Line 10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4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7" name="Line 108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42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8" name="Line 108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3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9" name="Line 108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23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0" name="Line 108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223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1" name="Line 108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21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2" name="Line 108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21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3" name="Line 108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8" y="204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4" name="Line 108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7" y="198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5" name="Line 108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7" y="192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6" name="Line 109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87"/>
                    <a:ext cx="3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7" name="Line 109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9" y="187"/>
                    <a:ext cx="9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8" name="Line 109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9" name="Line 109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305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0" name="Line 109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9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1" name="Line 109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2" name="Line 10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1" y="2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3" name="Line 109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280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4" name="Line 109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3" y="27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5" name="Line 109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268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6" name="Line 110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3" y="261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7" name="Line 110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25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8" name="Line 110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4" y="24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9" name="Line 110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7" y="242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0" name="Line 110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6" y="23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1" name="Line 11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6" y="230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2" name="Line 110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0" y="223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3" name="Line 110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8" y="21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4" name="Line 110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8" y="211"/>
                    <a:ext cx="6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5" name="Line 110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9" y="204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6" name="Line 111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9" y="198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7" name="Line 11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3" y="19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8" name="Line 11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14" y="187"/>
                    <a:ext cx="3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9" name="Line 111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6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0" name="Line 111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49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1" name="Line 11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33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2" name="Line 111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324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3" name="Line 111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317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4" name="Line 111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311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5" name="Line 111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30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6" name="Line 112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2" y="298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7" name="Line 112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9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8" name="Line 112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8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9" name="Line 11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7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0" name="Line 112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7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1" name="Line 112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6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2" name="Line 112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6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3" name="Line 112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254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4" name="Line 112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24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5" name="Line 112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24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6" name="Line 113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7" y="235"/>
                    <a:ext cx="6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7" name="Line 113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7" y="22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8" name="Line 113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22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9" name="Line 11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5" y="216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0" name="Line 113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5" y="210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1" name="Line 113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4" y="20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2" name="Line 113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3" y="197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3" name="Line 113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3" y="191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4" name="Line 113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4" y="187"/>
                    <a:ext cx="2" cy="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5" name="Line 113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4" y="187"/>
                    <a:ext cx="1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6" name="Line 114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3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7" name="Line 11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314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8" name="Line 114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308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9" name="Line 11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301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0" name="Line 114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9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1" name="Line 114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8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2" name="Line 114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82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3" name="Line 11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7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4" name="Line 114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7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5" name="Line 11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63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6" name="Line 115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5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7" name="Line 115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5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8" name="Line 115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44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9" name="Line 11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38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0" name="Line 115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3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1" name="Line 115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25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2" name="Line 11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1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3" name="Line 115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4" name="Line 11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984" name="Group 1159"/>
              <p:cNvGrpSpPr>
                <a:grpSpLocks/>
              </p:cNvGrpSpPr>
              <p:nvPr/>
            </p:nvGrpSpPr>
            <p:grpSpPr bwMode="auto">
              <a:xfrm>
                <a:off x="1955" y="1298"/>
                <a:ext cx="2721" cy="680"/>
                <a:chOff x="1819" y="1162"/>
                <a:chExt cx="2721" cy="680"/>
              </a:xfrm>
            </p:grpSpPr>
            <p:sp>
              <p:nvSpPr>
                <p:cNvPr id="36991" name="Freeform 1160"/>
                <p:cNvSpPr>
                  <a:spLocks/>
                </p:cNvSpPr>
                <p:nvPr/>
              </p:nvSpPr>
              <p:spPr bwMode="auto">
                <a:xfrm>
                  <a:off x="1819" y="1162"/>
                  <a:ext cx="2721" cy="635"/>
                </a:xfrm>
                <a:custGeom>
                  <a:avLst/>
                  <a:gdLst>
                    <a:gd name="T0" fmla="*/ 0 w 2721"/>
                    <a:gd name="T1" fmla="*/ 0 h 635"/>
                    <a:gd name="T2" fmla="*/ 998 w 2721"/>
                    <a:gd name="T3" fmla="*/ 635 h 635"/>
                    <a:gd name="T4" fmla="*/ 2721 w 2721"/>
                    <a:gd name="T5" fmla="*/ 499 h 635"/>
                    <a:gd name="T6" fmla="*/ 0 60000 65536"/>
                    <a:gd name="T7" fmla="*/ 0 60000 65536"/>
                    <a:gd name="T8" fmla="*/ 0 60000 65536"/>
                    <a:gd name="T9" fmla="*/ 0 w 2721"/>
                    <a:gd name="T10" fmla="*/ 0 h 635"/>
                    <a:gd name="T11" fmla="*/ 2721 w 2721"/>
                    <a:gd name="T12" fmla="*/ 635 h 6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21" h="635">
                      <a:moveTo>
                        <a:pt x="0" y="0"/>
                      </a:moveTo>
                      <a:lnTo>
                        <a:pt x="998" y="635"/>
                      </a:lnTo>
                      <a:lnTo>
                        <a:pt x="2721" y="499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92" name="AutoShape 1161"/>
                <p:cNvSpPr>
                  <a:spLocks noChangeArrowheads="1"/>
                </p:cNvSpPr>
                <p:nvPr/>
              </p:nvSpPr>
              <p:spPr bwMode="auto">
                <a:xfrm>
                  <a:off x="2742" y="1752"/>
                  <a:ext cx="91" cy="90"/>
                </a:xfrm>
                <a:prstGeom prst="irregularSeal1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85" name="Group 1162"/>
              <p:cNvGrpSpPr>
                <a:grpSpLocks/>
              </p:cNvGrpSpPr>
              <p:nvPr/>
            </p:nvGrpSpPr>
            <p:grpSpPr bwMode="auto">
              <a:xfrm>
                <a:off x="-167" y="1403"/>
                <a:ext cx="2049" cy="2027"/>
                <a:chOff x="-303" y="1267"/>
                <a:chExt cx="2049" cy="2027"/>
              </a:xfrm>
            </p:grpSpPr>
            <p:sp>
              <p:nvSpPr>
                <p:cNvPr id="36987" name="Text Box 1163"/>
                <p:cNvSpPr txBox="1">
                  <a:spLocks noChangeArrowheads="1"/>
                </p:cNvSpPr>
                <p:nvPr/>
              </p:nvSpPr>
              <p:spPr bwMode="auto">
                <a:xfrm>
                  <a:off x="-246" y="1267"/>
                  <a:ext cx="1973" cy="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 sz="1400" b="1"/>
                    <a:t>Drift</a:t>
                  </a:r>
                  <a:r>
                    <a:rPr lang="es-ES" sz="1400"/>
                    <a:t> field</a:t>
                  </a:r>
                </a:p>
                <a:p>
                  <a:pPr algn="l" eaLnBrk="1" hangingPunct="1"/>
                  <a:r>
                    <a:rPr lang="es-ES" sz="1400"/>
                    <a:t>typical </a:t>
                  </a:r>
                  <a:r>
                    <a:rPr lang="es-ES" sz="1400" b="1"/>
                    <a:t>10</a:t>
                  </a:r>
                  <a:r>
                    <a:rPr lang="es-ES" sz="1400" b="1" baseline="30000"/>
                    <a:t>2-3 </a:t>
                  </a:r>
                  <a:r>
                    <a:rPr lang="es-ES" sz="1400" b="1"/>
                    <a:t> V/cm</a:t>
                  </a:r>
                </a:p>
              </p:txBody>
            </p:sp>
            <p:sp>
              <p:nvSpPr>
                <p:cNvPr id="36988" name="Line 1164"/>
                <p:cNvSpPr>
                  <a:spLocks noChangeShapeType="1"/>
                </p:cNvSpPr>
                <p:nvPr/>
              </p:nvSpPr>
              <p:spPr bwMode="auto">
                <a:xfrm flipV="1">
                  <a:off x="1746" y="1476"/>
                  <a:ext cx="0" cy="40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9" name="Text Box 1165"/>
                <p:cNvSpPr txBox="1">
                  <a:spLocks noChangeArrowheads="1"/>
                </p:cNvSpPr>
                <p:nvPr/>
              </p:nvSpPr>
              <p:spPr bwMode="auto">
                <a:xfrm>
                  <a:off x="-303" y="2157"/>
                  <a:ext cx="1973" cy="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 sz="1400"/>
                    <a:t>Amplification field</a:t>
                  </a:r>
                </a:p>
                <a:p>
                  <a:pPr algn="l" eaLnBrk="1" hangingPunct="1"/>
                  <a:r>
                    <a:rPr lang="es-ES" sz="1400"/>
                    <a:t>typical </a:t>
                  </a:r>
                  <a:r>
                    <a:rPr lang="es-ES" sz="1400" b="1"/>
                    <a:t>10</a:t>
                  </a:r>
                  <a:r>
                    <a:rPr lang="es-ES" sz="1400" b="1" baseline="30000"/>
                    <a:t>4-5 </a:t>
                  </a:r>
                  <a:r>
                    <a:rPr lang="es-ES" sz="1400" b="1"/>
                    <a:t> V/cm</a:t>
                  </a:r>
                </a:p>
              </p:txBody>
            </p:sp>
            <p:sp>
              <p:nvSpPr>
                <p:cNvPr id="36990" name="Line 1166"/>
                <p:cNvSpPr>
                  <a:spLocks noChangeShapeType="1"/>
                </p:cNvSpPr>
                <p:nvPr/>
              </p:nvSpPr>
              <p:spPr bwMode="auto">
                <a:xfrm>
                  <a:off x="839" y="2704"/>
                  <a:ext cx="363" cy="5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986" name="Rectangle 1167"/>
              <p:cNvSpPr>
                <a:spLocks noChangeArrowheads="1"/>
              </p:cNvSpPr>
              <p:nvPr/>
            </p:nvSpPr>
            <p:spPr bwMode="auto">
              <a:xfrm>
                <a:off x="-445" y="3602"/>
                <a:ext cx="1528" cy="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" sz="1200" dirty="0" err="1"/>
                  <a:t>Amplification</a:t>
                </a:r>
                <a:endParaRPr lang="es-ES" sz="1200" dirty="0"/>
              </a:p>
              <a:p>
                <a:pPr algn="l"/>
                <a:r>
                  <a:rPr lang="es-ES" sz="1200" dirty="0"/>
                  <a:t>gap: 50-100 </a:t>
                </a:r>
                <a:r>
                  <a:rPr lang="es-ES" sz="1200" dirty="0">
                    <a:latin typeface="Symbol" pitchFamily="18" charset="2"/>
                  </a:rPr>
                  <a:t>m</a:t>
                </a:r>
                <a:r>
                  <a:rPr lang="es-ES" sz="1200" dirty="0"/>
                  <a:t>m</a:t>
                </a:r>
              </a:p>
            </p:txBody>
          </p:sp>
        </p:grpSp>
        <p:sp>
          <p:nvSpPr>
            <p:cNvPr id="36977" name="TextBox 2278"/>
            <p:cNvSpPr txBox="1">
              <a:spLocks noChangeArrowheads="1"/>
            </p:cNvSpPr>
            <p:nvPr/>
          </p:nvSpPr>
          <p:spPr bwMode="auto">
            <a:xfrm>
              <a:off x="6553200" y="1981200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l-GR" sz="1200">
                  <a:latin typeface="Times New Roman" pitchFamily="18" charset="0"/>
                  <a:cs typeface="Times New Roman" pitchFamily="18" charset="0"/>
                </a:rPr>
                <a:t>γ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870" name="AutoShape 55"/>
          <p:cNvSpPr>
            <a:spLocks noChangeAspect="1" noChangeArrowheads="1"/>
          </p:cNvSpPr>
          <p:nvPr/>
        </p:nvSpPr>
        <p:spPr bwMode="auto">
          <a:xfrm>
            <a:off x="7534275" y="2239963"/>
            <a:ext cx="85725" cy="12223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1" name="AutoShape 55"/>
          <p:cNvSpPr>
            <a:spLocks noChangeAspect="1" noChangeArrowheads="1"/>
          </p:cNvSpPr>
          <p:nvPr/>
        </p:nvSpPr>
        <p:spPr bwMode="auto">
          <a:xfrm>
            <a:off x="7467600" y="2209800"/>
            <a:ext cx="85725" cy="1222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6872" name="Group 2528"/>
          <p:cNvGrpSpPr>
            <a:grpSpLocks/>
          </p:cNvGrpSpPr>
          <p:nvPr/>
        </p:nvGrpSpPr>
        <p:grpSpPr bwMode="auto">
          <a:xfrm>
            <a:off x="4724400" y="4191000"/>
            <a:ext cx="4206875" cy="2197100"/>
            <a:chOff x="10877" y="10167"/>
            <a:chExt cx="3866" cy="2016"/>
          </a:xfrm>
        </p:grpSpPr>
        <p:sp>
          <p:nvSpPr>
            <p:cNvPr id="36876" name="Rectangle 2228"/>
            <p:cNvSpPr>
              <a:spLocks noChangeArrowheads="1"/>
            </p:cNvSpPr>
            <p:nvPr/>
          </p:nvSpPr>
          <p:spPr bwMode="auto">
            <a:xfrm>
              <a:off x="10877" y="10167"/>
              <a:ext cx="3851" cy="2016"/>
            </a:xfrm>
            <a:prstGeom prst="rect">
              <a:avLst/>
            </a:prstGeom>
            <a:solidFill>
              <a:srgbClr val="669900">
                <a:alpha val="70195"/>
              </a:srgbClr>
            </a:solidFill>
            <a:ln w="9525">
              <a:solidFill>
                <a:srgbClr val="99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6877" name="Group 2527"/>
            <p:cNvGrpSpPr>
              <a:grpSpLocks/>
            </p:cNvGrpSpPr>
            <p:nvPr/>
          </p:nvGrpSpPr>
          <p:grpSpPr bwMode="auto">
            <a:xfrm>
              <a:off x="10944" y="10263"/>
              <a:ext cx="3799" cy="1885"/>
              <a:chOff x="10944" y="10263"/>
              <a:chExt cx="3799" cy="1885"/>
            </a:xfrm>
          </p:grpSpPr>
          <p:grpSp>
            <p:nvGrpSpPr>
              <p:cNvPr id="36878" name="Group 2426"/>
              <p:cNvGrpSpPr>
                <a:grpSpLocks/>
              </p:cNvGrpSpPr>
              <p:nvPr/>
            </p:nvGrpSpPr>
            <p:grpSpPr bwMode="auto">
              <a:xfrm>
                <a:off x="10944" y="10263"/>
                <a:ext cx="1996" cy="1724"/>
                <a:chOff x="612" y="845"/>
                <a:chExt cx="3220" cy="2985"/>
              </a:xfrm>
            </p:grpSpPr>
            <p:pic>
              <p:nvPicPr>
                <p:cNvPr id="36915" name="Picture 2427" descr="driftlines425v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2" y="845"/>
                  <a:ext cx="3220" cy="29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916" name="AutoShape 2428"/>
                <p:cNvSpPr>
                  <a:spLocks noChangeArrowheads="1"/>
                </p:cNvSpPr>
                <p:nvPr/>
              </p:nvSpPr>
              <p:spPr bwMode="auto">
                <a:xfrm>
                  <a:off x="1383" y="2432"/>
                  <a:ext cx="408" cy="63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 w="9525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17" name="Line 2429"/>
                <p:cNvSpPr>
                  <a:spLocks noChangeShapeType="1"/>
                </p:cNvSpPr>
                <p:nvPr/>
              </p:nvSpPr>
              <p:spPr bwMode="auto">
                <a:xfrm flipH="1">
                  <a:off x="1474" y="981"/>
                  <a:ext cx="1587" cy="68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6918" name="Group 2430"/>
                <p:cNvGrpSpPr>
                  <a:grpSpLocks/>
                </p:cNvGrpSpPr>
                <p:nvPr/>
              </p:nvGrpSpPr>
              <p:grpSpPr bwMode="auto">
                <a:xfrm>
                  <a:off x="2744" y="1152"/>
                  <a:ext cx="408" cy="1915"/>
                  <a:chOff x="2744" y="1152"/>
                  <a:chExt cx="408" cy="1915"/>
                </a:xfrm>
              </p:grpSpPr>
              <p:sp>
                <p:nvSpPr>
                  <p:cNvPr id="36974" name="AutoShape 2431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2432"/>
                    <a:ext cx="408" cy="6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 w="9525">
                    <a:solidFill>
                      <a:srgbClr val="FFCC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75" name="Freeform 2432"/>
                  <p:cNvSpPr>
                    <a:spLocks/>
                  </p:cNvSpPr>
                  <p:nvPr/>
                </p:nvSpPr>
                <p:spPr bwMode="auto">
                  <a:xfrm>
                    <a:off x="2753" y="1152"/>
                    <a:ext cx="196" cy="1846"/>
                  </a:xfrm>
                  <a:custGeom>
                    <a:avLst/>
                    <a:gdLst>
                      <a:gd name="T0" fmla="*/ 13 w 196"/>
                      <a:gd name="T1" fmla="*/ 0 h 1846"/>
                      <a:gd name="T2" fmla="*/ 6 w 196"/>
                      <a:gd name="T3" fmla="*/ 743 h 1846"/>
                      <a:gd name="T4" fmla="*/ 23 w 196"/>
                      <a:gd name="T5" fmla="*/ 826 h 1846"/>
                      <a:gd name="T6" fmla="*/ 61 w 196"/>
                      <a:gd name="T7" fmla="*/ 908 h 1846"/>
                      <a:gd name="T8" fmla="*/ 103 w 196"/>
                      <a:gd name="T9" fmla="*/ 964 h 1846"/>
                      <a:gd name="T10" fmla="*/ 143 w 196"/>
                      <a:gd name="T11" fmla="*/ 1036 h 1846"/>
                      <a:gd name="T12" fmla="*/ 175 w 196"/>
                      <a:gd name="T13" fmla="*/ 1098 h 1846"/>
                      <a:gd name="T14" fmla="*/ 187 w 196"/>
                      <a:gd name="T15" fmla="*/ 1206 h 1846"/>
                      <a:gd name="T16" fmla="*/ 195 w 196"/>
                      <a:gd name="T17" fmla="*/ 1450 h 1846"/>
                      <a:gd name="T18" fmla="*/ 195 w 196"/>
                      <a:gd name="T19" fmla="*/ 1846 h 184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96"/>
                      <a:gd name="T31" fmla="*/ 0 h 1846"/>
                      <a:gd name="T32" fmla="*/ 196 w 196"/>
                      <a:gd name="T33" fmla="*/ 1846 h 184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96" h="1846">
                        <a:moveTo>
                          <a:pt x="13" y="0"/>
                        </a:moveTo>
                        <a:cubicBezTo>
                          <a:pt x="15" y="277"/>
                          <a:pt x="0" y="466"/>
                          <a:pt x="6" y="743"/>
                        </a:cubicBezTo>
                        <a:cubicBezTo>
                          <a:pt x="6" y="748"/>
                          <a:pt x="16" y="815"/>
                          <a:pt x="23" y="826"/>
                        </a:cubicBezTo>
                        <a:cubicBezTo>
                          <a:pt x="32" y="853"/>
                          <a:pt x="48" y="885"/>
                          <a:pt x="61" y="908"/>
                        </a:cubicBezTo>
                        <a:cubicBezTo>
                          <a:pt x="74" y="931"/>
                          <a:pt x="89" y="943"/>
                          <a:pt x="103" y="964"/>
                        </a:cubicBezTo>
                        <a:cubicBezTo>
                          <a:pt x="120" y="999"/>
                          <a:pt x="136" y="1013"/>
                          <a:pt x="143" y="1036"/>
                        </a:cubicBezTo>
                        <a:cubicBezTo>
                          <a:pt x="155" y="1058"/>
                          <a:pt x="168" y="1070"/>
                          <a:pt x="175" y="1098"/>
                        </a:cubicBezTo>
                        <a:cubicBezTo>
                          <a:pt x="182" y="1126"/>
                          <a:pt x="184" y="1147"/>
                          <a:pt x="187" y="1206"/>
                        </a:cubicBezTo>
                        <a:cubicBezTo>
                          <a:pt x="190" y="1265"/>
                          <a:pt x="193" y="1361"/>
                          <a:pt x="195" y="1450"/>
                        </a:cubicBezTo>
                        <a:cubicBezTo>
                          <a:pt x="196" y="1557"/>
                          <a:pt x="194" y="1798"/>
                          <a:pt x="195" y="1846"/>
                        </a:cubicBezTo>
                      </a:path>
                    </a:pathLst>
                  </a:custGeom>
                  <a:noFill/>
                  <a:ln w="127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19" name="Group 2433"/>
                <p:cNvGrpSpPr>
                  <a:grpSpLocks/>
                </p:cNvGrpSpPr>
                <p:nvPr/>
              </p:nvGrpSpPr>
              <p:grpSpPr bwMode="auto">
                <a:xfrm>
                  <a:off x="2684" y="2249"/>
                  <a:ext cx="604" cy="729"/>
                  <a:chOff x="2684" y="2249"/>
                  <a:chExt cx="604" cy="729"/>
                </a:xfrm>
              </p:grpSpPr>
              <p:sp>
                <p:nvSpPr>
                  <p:cNvPr id="36972" name="Freeform 2434"/>
                  <p:cNvSpPr>
                    <a:spLocks/>
                  </p:cNvSpPr>
                  <p:nvPr/>
                </p:nvSpPr>
                <p:spPr bwMode="auto">
                  <a:xfrm>
                    <a:off x="2684" y="2249"/>
                    <a:ext cx="182" cy="727"/>
                  </a:xfrm>
                  <a:custGeom>
                    <a:avLst/>
                    <a:gdLst>
                      <a:gd name="T0" fmla="*/ 178 w 182"/>
                      <a:gd name="T1" fmla="*/ 727 h 727"/>
                      <a:gd name="T2" fmla="*/ 182 w 182"/>
                      <a:gd name="T3" fmla="*/ 425 h 727"/>
                      <a:gd name="T4" fmla="*/ 174 w 182"/>
                      <a:gd name="T5" fmla="*/ 155 h 727"/>
                      <a:gd name="T6" fmla="*/ 150 w 182"/>
                      <a:gd name="T7" fmla="*/ 49 h 727"/>
                      <a:gd name="T8" fmla="*/ 118 w 182"/>
                      <a:gd name="T9" fmla="*/ 19 h 727"/>
                      <a:gd name="T10" fmla="*/ 78 w 182"/>
                      <a:gd name="T11" fmla="*/ 1 h 727"/>
                      <a:gd name="T12" fmla="*/ 46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73" name="Freeform 2435"/>
                  <p:cNvSpPr>
                    <a:spLocks/>
                  </p:cNvSpPr>
                  <p:nvPr/>
                </p:nvSpPr>
                <p:spPr bwMode="auto">
                  <a:xfrm flipH="1">
                    <a:off x="3047" y="2251"/>
                    <a:ext cx="241" cy="727"/>
                  </a:xfrm>
                  <a:custGeom>
                    <a:avLst/>
                    <a:gdLst>
                      <a:gd name="T0" fmla="*/ 726 w 182"/>
                      <a:gd name="T1" fmla="*/ 727 h 727"/>
                      <a:gd name="T2" fmla="*/ 740 w 182"/>
                      <a:gd name="T3" fmla="*/ 425 h 727"/>
                      <a:gd name="T4" fmla="*/ 708 w 182"/>
                      <a:gd name="T5" fmla="*/ 155 h 727"/>
                      <a:gd name="T6" fmla="*/ 613 w 182"/>
                      <a:gd name="T7" fmla="*/ 49 h 727"/>
                      <a:gd name="T8" fmla="*/ 481 w 182"/>
                      <a:gd name="T9" fmla="*/ 19 h 727"/>
                      <a:gd name="T10" fmla="*/ 315 w 182"/>
                      <a:gd name="T11" fmla="*/ 1 h 727"/>
                      <a:gd name="T12" fmla="*/ 188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0" name="Group 2436"/>
                <p:cNvGrpSpPr>
                  <a:grpSpLocks noChangeAspect="1"/>
                </p:cNvGrpSpPr>
                <p:nvPr/>
              </p:nvGrpSpPr>
              <p:grpSpPr bwMode="auto">
                <a:xfrm>
                  <a:off x="2608" y="1071"/>
                  <a:ext cx="91" cy="91"/>
                  <a:chOff x="4241" y="1706"/>
                  <a:chExt cx="453" cy="454"/>
                </a:xfrm>
              </p:grpSpPr>
              <p:sp>
                <p:nvSpPr>
                  <p:cNvPr id="36970" name="Oval 24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71" name="Line 243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1" name="Group 2439"/>
                <p:cNvGrpSpPr>
                  <a:grpSpLocks noChangeAspect="1"/>
                </p:cNvGrpSpPr>
                <p:nvPr/>
              </p:nvGrpSpPr>
              <p:grpSpPr bwMode="auto">
                <a:xfrm>
                  <a:off x="2064" y="1344"/>
                  <a:ext cx="91" cy="91"/>
                  <a:chOff x="4241" y="1706"/>
                  <a:chExt cx="453" cy="454"/>
                </a:xfrm>
              </p:grpSpPr>
              <p:sp>
                <p:nvSpPr>
                  <p:cNvPr id="36968" name="Oval 24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9" name="Line 244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2" name="Group 2442"/>
                <p:cNvGrpSpPr>
                  <a:grpSpLocks noChangeAspect="1"/>
                </p:cNvGrpSpPr>
                <p:nvPr/>
              </p:nvGrpSpPr>
              <p:grpSpPr bwMode="auto">
                <a:xfrm>
                  <a:off x="2744" y="1071"/>
                  <a:ext cx="91" cy="91"/>
                  <a:chOff x="4241" y="1706"/>
                  <a:chExt cx="453" cy="454"/>
                </a:xfrm>
              </p:grpSpPr>
              <p:sp>
                <p:nvSpPr>
                  <p:cNvPr id="36966" name="Oval 24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7" name="Line 244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3" name="Group 2445"/>
                <p:cNvGrpSpPr>
                  <a:grpSpLocks noChangeAspect="1"/>
                </p:cNvGrpSpPr>
                <p:nvPr/>
              </p:nvGrpSpPr>
              <p:grpSpPr bwMode="auto">
                <a:xfrm>
                  <a:off x="1927" y="1434"/>
                  <a:ext cx="91" cy="91"/>
                  <a:chOff x="4241" y="1706"/>
                  <a:chExt cx="453" cy="454"/>
                </a:xfrm>
              </p:grpSpPr>
              <p:sp>
                <p:nvSpPr>
                  <p:cNvPr id="36964" name="Oval 2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5" name="Line 244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4" name="Group 2448"/>
                <p:cNvGrpSpPr>
                  <a:grpSpLocks noChangeAspect="1"/>
                </p:cNvGrpSpPr>
                <p:nvPr/>
              </p:nvGrpSpPr>
              <p:grpSpPr bwMode="auto">
                <a:xfrm>
                  <a:off x="2517" y="1117"/>
                  <a:ext cx="91" cy="91"/>
                  <a:chOff x="4241" y="1706"/>
                  <a:chExt cx="453" cy="454"/>
                </a:xfrm>
              </p:grpSpPr>
              <p:sp>
                <p:nvSpPr>
                  <p:cNvPr id="36962" name="Oval 2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3" name="Line 245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5" name="Group 2451"/>
                <p:cNvGrpSpPr>
                  <a:grpSpLocks noChangeAspect="1"/>
                </p:cNvGrpSpPr>
                <p:nvPr/>
              </p:nvGrpSpPr>
              <p:grpSpPr bwMode="auto">
                <a:xfrm>
                  <a:off x="2381" y="1207"/>
                  <a:ext cx="91" cy="91"/>
                  <a:chOff x="4241" y="1706"/>
                  <a:chExt cx="453" cy="454"/>
                </a:xfrm>
              </p:grpSpPr>
              <p:sp>
                <p:nvSpPr>
                  <p:cNvPr id="36960" name="Oval 24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1" name="Line 245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6" name="Group 2454"/>
                <p:cNvGrpSpPr>
                  <a:grpSpLocks noChangeAspect="1"/>
                </p:cNvGrpSpPr>
                <p:nvPr/>
              </p:nvGrpSpPr>
              <p:grpSpPr bwMode="auto">
                <a:xfrm>
                  <a:off x="2200" y="1298"/>
                  <a:ext cx="91" cy="91"/>
                  <a:chOff x="4241" y="1706"/>
                  <a:chExt cx="453" cy="454"/>
                </a:xfrm>
              </p:grpSpPr>
              <p:sp>
                <p:nvSpPr>
                  <p:cNvPr id="36958" name="Oval 24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9" name="Line 245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7" name="Group 2457"/>
                <p:cNvGrpSpPr>
                  <a:grpSpLocks noChangeAspect="1"/>
                </p:cNvGrpSpPr>
                <p:nvPr/>
              </p:nvGrpSpPr>
              <p:grpSpPr bwMode="auto">
                <a:xfrm>
                  <a:off x="2381" y="1298"/>
                  <a:ext cx="91" cy="91"/>
                  <a:chOff x="4241" y="1706"/>
                  <a:chExt cx="453" cy="454"/>
                </a:xfrm>
              </p:grpSpPr>
              <p:sp>
                <p:nvSpPr>
                  <p:cNvPr id="36956" name="Oval 24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7" name="Line 245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8" name="Group 2460"/>
                <p:cNvGrpSpPr>
                  <a:grpSpLocks noChangeAspect="1"/>
                </p:cNvGrpSpPr>
                <p:nvPr/>
              </p:nvGrpSpPr>
              <p:grpSpPr bwMode="auto">
                <a:xfrm>
                  <a:off x="2880" y="981"/>
                  <a:ext cx="91" cy="91"/>
                  <a:chOff x="4241" y="1706"/>
                  <a:chExt cx="453" cy="454"/>
                </a:xfrm>
              </p:grpSpPr>
              <p:sp>
                <p:nvSpPr>
                  <p:cNvPr id="36954" name="Oval 24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5" name="Line 246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9" name="Group 2463"/>
                <p:cNvGrpSpPr>
                  <a:grpSpLocks noChangeAspect="1"/>
                </p:cNvGrpSpPr>
                <p:nvPr/>
              </p:nvGrpSpPr>
              <p:grpSpPr bwMode="auto">
                <a:xfrm>
                  <a:off x="1791" y="1479"/>
                  <a:ext cx="91" cy="91"/>
                  <a:chOff x="4241" y="1706"/>
                  <a:chExt cx="453" cy="454"/>
                </a:xfrm>
              </p:grpSpPr>
              <p:sp>
                <p:nvSpPr>
                  <p:cNvPr id="36952" name="Oval 24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3" name="Line 246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30" name="Group 2466"/>
                <p:cNvGrpSpPr>
                  <a:grpSpLocks noChangeAspect="1"/>
                </p:cNvGrpSpPr>
                <p:nvPr/>
              </p:nvGrpSpPr>
              <p:grpSpPr bwMode="auto">
                <a:xfrm>
                  <a:off x="1700" y="1480"/>
                  <a:ext cx="91" cy="91"/>
                  <a:chOff x="4241" y="1706"/>
                  <a:chExt cx="453" cy="454"/>
                </a:xfrm>
              </p:grpSpPr>
              <p:sp>
                <p:nvSpPr>
                  <p:cNvPr id="36950" name="Oval 24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1" name="Line 246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31" name="Group 2469"/>
                <p:cNvGrpSpPr>
                  <a:grpSpLocks noChangeAspect="1"/>
                </p:cNvGrpSpPr>
                <p:nvPr/>
              </p:nvGrpSpPr>
              <p:grpSpPr bwMode="auto">
                <a:xfrm>
                  <a:off x="1610" y="1570"/>
                  <a:ext cx="91" cy="91"/>
                  <a:chOff x="4241" y="1706"/>
                  <a:chExt cx="453" cy="454"/>
                </a:xfrm>
              </p:grpSpPr>
              <p:sp>
                <p:nvSpPr>
                  <p:cNvPr id="36948" name="Oval 24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49" name="Line 247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6932" name="AutoShape 2472"/>
                <p:cNvSpPr>
                  <a:spLocks noChangeArrowheads="1"/>
                </p:cNvSpPr>
                <p:nvPr/>
              </p:nvSpPr>
              <p:spPr bwMode="auto">
                <a:xfrm>
                  <a:off x="2064" y="2432"/>
                  <a:ext cx="408" cy="63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 w="9525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33" name="Freeform 2473"/>
                <p:cNvSpPr>
                  <a:spLocks/>
                </p:cNvSpPr>
                <p:nvPr/>
              </p:nvSpPr>
              <p:spPr bwMode="auto">
                <a:xfrm>
                  <a:off x="2653" y="1162"/>
                  <a:ext cx="318" cy="1846"/>
                </a:xfrm>
                <a:custGeom>
                  <a:avLst/>
                  <a:gdLst>
                    <a:gd name="T0" fmla="*/ 144 w 196"/>
                    <a:gd name="T1" fmla="*/ 0 h 1846"/>
                    <a:gd name="T2" fmla="*/ 68 w 196"/>
                    <a:gd name="T3" fmla="*/ 743 h 1846"/>
                    <a:gd name="T4" fmla="*/ 255 w 196"/>
                    <a:gd name="T5" fmla="*/ 826 h 1846"/>
                    <a:gd name="T6" fmla="*/ 686 w 196"/>
                    <a:gd name="T7" fmla="*/ 908 h 1846"/>
                    <a:gd name="T8" fmla="*/ 1158 w 196"/>
                    <a:gd name="T9" fmla="*/ 964 h 1846"/>
                    <a:gd name="T10" fmla="*/ 1606 w 196"/>
                    <a:gd name="T11" fmla="*/ 1036 h 1846"/>
                    <a:gd name="T12" fmla="*/ 1970 w 196"/>
                    <a:gd name="T13" fmla="*/ 1098 h 1846"/>
                    <a:gd name="T14" fmla="*/ 2101 w 196"/>
                    <a:gd name="T15" fmla="*/ 1206 h 1846"/>
                    <a:gd name="T16" fmla="*/ 2190 w 196"/>
                    <a:gd name="T17" fmla="*/ 1450 h 1846"/>
                    <a:gd name="T18" fmla="*/ 2190 w 196"/>
                    <a:gd name="T19" fmla="*/ 1846 h 18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96"/>
                    <a:gd name="T31" fmla="*/ 0 h 1846"/>
                    <a:gd name="T32" fmla="*/ 196 w 196"/>
                    <a:gd name="T33" fmla="*/ 1846 h 18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96" h="1846">
                      <a:moveTo>
                        <a:pt x="13" y="0"/>
                      </a:moveTo>
                      <a:cubicBezTo>
                        <a:pt x="15" y="277"/>
                        <a:pt x="0" y="466"/>
                        <a:pt x="6" y="743"/>
                      </a:cubicBezTo>
                      <a:cubicBezTo>
                        <a:pt x="6" y="748"/>
                        <a:pt x="16" y="815"/>
                        <a:pt x="23" y="826"/>
                      </a:cubicBezTo>
                      <a:cubicBezTo>
                        <a:pt x="32" y="853"/>
                        <a:pt x="48" y="885"/>
                        <a:pt x="61" y="908"/>
                      </a:cubicBezTo>
                      <a:cubicBezTo>
                        <a:pt x="74" y="931"/>
                        <a:pt x="89" y="943"/>
                        <a:pt x="103" y="964"/>
                      </a:cubicBezTo>
                      <a:cubicBezTo>
                        <a:pt x="120" y="999"/>
                        <a:pt x="136" y="1013"/>
                        <a:pt x="143" y="1036"/>
                      </a:cubicBezTo>
                      <a:cubicBezTo>
                        <a:pt x="155" y="1058"/>
                        <a:pt x="168" y="1070"/>
                        <a:pt x="175" y="1098"/>
                      </a:cubicBezTo>
                      <a:cubicBezTo>
                        <a:pt x="182" y="1126"/>
                        <a:pt x="184" y="1147"/>
                        <a:pt x="187" y="1206"/>
                      </a:cubicBezTo>
                      <a:cubicBezTo>
                        <a:pt x="190" y="1265"/>
                        <a:pt x="193" y="1361"/>
                        <a:pt x="195" y="1450"/>
                      </a:cubicBezTo>
                      <a:cubicBezTo>
                        <a:pt x="196" y="1557"/>
                        <a:pt x="194" y="1798"/>
                        <a:pt x="195" y="184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4" name="Freeform 2474"/>
                <p:cNvSpPr>
                  <a:spLocks/>
                </p:cNvSpPr>
                <p:nvPr/>
              </p:nvSpPr>
              <p:spPr bwMode="auto">
                <a:xfrm>
                  <a:off x="2562" y="1162"/>
                  <a:ext cx="409" cy="1769"/>
                </a:xfrm>
                <a:custGeom>
                  <a:avLst/>
                  <a:gdLst>
                    <a:gd name="T0" fmla="*/ 509 w 196"/>
                    <a:gd name="T1" fmla="*/ 0 h 1846"/>
                    <a:gd name="T2" fmla="*/ 244 w 196"/>
                    <a:gd name="T3" fmla="*/ 601 h 1846"/>
                    <a:gd name="T4" fmla="*/ 910 w 196"/>
                    <a:gd name="T5" fmla="*/ 668 h 1846"/>
                    <a:gd name="T6" fmla="*/ 2408 w 196"/>
                    <a:gd name="T7" fmla="*/ 734 h 1846"/>
                    <a:gd name="T8" fmla="*/ 4080 w 196"/>
                    <a:gd name="T9" fmla="*/ 779 h 1846"/>
                    <a:gd name="T10" fmla="*/ 5653 w 196"/>
                    <a:gd name="T11" fmla="*/ 838 h 1846"/>
                    <a:gd name="T12" fmla="*/ 6924 w 196"/>
                    <a:gd name="T13" fmla="*/ 887 h 1846"/>
                    <a:gd name="T14" fmla="*/ 7397 w 196"/>
                    <a:gd name="T15" fmla="*/ 976 h 1846"/>
                    <a:gd name="T16" fmla="*/ 7717 w 196"/>
                    <a:gd name="T17" fmla="*/ 1172 h 1846"/>
                    <a:gd name="T18" fmla="*/ 7717 w 196"/>
                    <a:gd name="T19" fmla="*/ 1491 h 18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96"/>
                    <a:gd name="T31" fmla="*/ 0 h 1846"/>
                    <a:gd name="T32" fmla="*/ 196 w 196"/>
                    <a:gd name="T33" fmla="*/ 1846 h 18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96" h="1846">
                      <a:moveTo>
                        <a:pt x="13" y="0"/>
                      </a:moveTo>
                      <a:cubicBezTo>
                        <a:pt x="15" y="277"/>
                        <a:pt x="0" y="466"/>
                        <a:pt x="6" y="743"/>
                      </a:cubicBezTo>
                      <a:cubicBezTo>
                        <a:pt x="6" y="748"/>
                        <a:pt x="16" y="815"/>
                        <a:pt x="23" y="826"/>
                      </a:cubicBezTo>
                      <a:cubicBezTo>
                        <a:pt x="32" y="853"/>
                        <a:pt x="48" y="885"/>
                        <a:pt x="61" y="908"/>
                      </a:cubicBezTo>
                      <a:cubicBezTo>
                        <a:pt x="74" y="931"/>
                        <a:pt x="89" y="943"/>
                        <a:pt x="103" y="964"/>
                      </a:cubicBezTo>
                      <a:cubicBezTo>
                        <a:pt x="120" y="999"/>
                        <a:pt x="136" y="1013"/>
                        <a:pt x="143" y="1036"/>
                      </a:cubicBezTo>
                      <a:cubicBezTo>
                        <a:pt x="155" y="1058"/>
                        <a:pt x="168" y="1070"/>
                        <a:pt x="175" y="1098"/>
                      </a:cubicBezTo>
                      <a:cubicBezTo>
                        <a:pt x="182" y="1126"/>
                        <a:pt x="184" y="1147"/>
                        <a:pt x="187" y="1206"/>
                      </a:cubicBezTo>
                      <a:cubicBezTo>
                        <a:pt x="190" y="1265"/>
                        <a:pt x="193" y="1361"/>
                        <a:pt x="195" y="1450"/>
                      </a:cubicBezTo>
                      <a:cubicBezTo>
                        <a:pt x="196" y="1557"/>
                        <a:pt x="194" y="1798"/>
                        <a:pt x="195" y="184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5" name="Freeform 2475"/>
                <p:cNvSpPr>
                  <a:spLocks/>
                </p:cNvSpPr>
                <p:nvPr/>
              </p:nvSpPr>
              <p:spPr bwMode="auto">
                <a:xfrm>
                  <a:off x="1972" y="1472"/>
                  <a:ext cx="318" cy="1536"/>
                </a:xfrm>
                <a:custGeom>
                  <a:avLst/>
                  <a:gdLst>
                    <a:gd name="T0" fmla="*/ 4 w 318"/>
                    <a:gd name="T1" fmla="*/ 0 h 1536"/>
                    <a:gd name="T2" fmla="*/ 10 w 318"/>
                    <a:gd name="T3" fmla="*/ 433 h 1536"/>
                    <a:gd name="T4" fmla="*/ 37 w 318"/>
                    <a:gd name="T5" fmla="*/ 516 h 1536"/>
                    <a:gd name="T6" fmla="*/ 99 w 318"/>
                    <a:gd name="T7" fmla="*/ 598 h 1536"/>
                    <a:gd name="T8" fmla="*/ 167 w 318"/>
                    <a:gd name="T9" fmla="*/ 654 h 1536"/>
                    <a:gd name="T10" fmla="*/ 232 w 318"/>
                    <a:gd name="T11" fmla="*/ 726 h 1536"/>
                    <a:gd name="T12" fmla="*/ 284 w 318"/>
                    <a:gd name="T13" fmla="*/ 788 h 1536"/>
                    <a:gd name="T14" fmla="*/ 303 w 318"/>
                    <a:gd name="T15" fmla="*/ 896 h 1536"/>
                    <a:gd name="T16" fmla="*/ 316 w 318"/>
                    <a:gd name="T17" fmla="*/ 1140 h 1536"/>
                    <a:gd name="T18" fmla="*/ 316 w 318"/>
                    <a:gd name="T19" fmla="*/ 1536 h 1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8"/>
                    <a:gd name="T31" fmla="*/ 0 h 1536"/>
                    <a:gd name="T32" fmla="*/ 318 w 318"/>
                    <a:gd name="T33" fmla="*/ 1536 h 1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8" h="1536">
                      <a:moveTo>
                        <a:pt x="4" y="0"/>
                      </a:moveTo>
                      <a:cubicBezTo>
                        <a:pt x="7" y="277"/>
                        <a:pt x="0" y="156"/>
                        <a:pt x="10" y="433"/>
                      </a:cubicBezTo>
                      <a:cubicBezTo>
                        <a:pt x="10" y="438"/>
                        <a:pt x="26" y="505"/>
                        <a:pt x="37" y="516"/>
                      </a:cubicBezTo>
                      <a:cubicBezTo>
                        <a:pt x="52" y="543"/>
                        <a:pt x="78" y="575"/>
                        <a:pt x="99" y="598"/>
                      </a:cubicBezTo>
                      <a:cubicBezTo>
                        <a:pt x="120" y="621"/>
                        <a:pt x="144" y="633"/>
                        <a:pt x="167" y="654"/>
                      </a:cubicBezTo>
                      <a:cubicBezTo>
                        <a:pt x="195" y="689"/>
                        <a:pt x="221" y="703"/>
                        <a:pt x="232" y="726"/>
                      </a:cubicBezTo>
                      <a:cubicBezTo>
                        <a:pt x="251" y="748"/>
                        <a:pt x="273" y="760"/>
                        <a:pt x="284" y="788"/>
                      </a:cubicBezTo>
                      <a:cubicBezTo>
                        <a:pt x="295" y="816"/>
                        <a:pt x="299" y="837"/>
                        <a:pt x="303" y="896"/>
                      </a:cubicBezTo>
                      <a:cubicBezTo>
                        <a:pt x="308" y="955"/>
                        <a:pt x="313" y="1051"/>
                        <a:pt x="316" y="1140"/>
                      </a:cubicBezTo>
                      <a:cubicBezTo>
                        <a:pt x="318" y="1247"/>
                        <a:pt x="315" y="1488"/>
                        <a:pt x="316" y="153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6" name="Freeform 2476"/>
                <p:cNvSpPr>
                  <a:spLocks/>
                </p:cNvSpPr>
                <p:nvPr/>
              </p:nvSpPr>
              <p:spPr bwMode="auto">
                <a:xfrm>
                  <a:off x="2109" y="1434"/>
                  <a:ext cx="182" cy="1536"/>
                </a:xfrm>
                <a:custGeom>
                  <a:avLst/>
                  <a:gdLst>
                    <a:gd name="T0" fmla="*/ 1 w 318"/>
                    <a:gd name="T1" fmla="*/ 0 h 1536"/>
                    <a:gd name="T2" fmla="*/ 1 w 318"/>
                    <a:gd name="T3" fmla="*/ 433 h 1536"/>
                    <a:gd name="T4" fmla="*/ 2 w 318"/>
                    <a:gd name="T5" fmla="*/ 516 h 1536"/>
                    <a:gd name="T6" fmla="*/ 6 w 318"/>
                    <a:gd name="T7" fmla="*/ 598 h 1536"/>
                    <a:gd name="T8" fmla="*/ 10 w 318"/>
                    <a:gd name="T9" fmla="*/ 654 h 1536"/>
                    <a:gd name="T10" fmla="*/ 14 w 318"/>
                    <a:gd name="T11" fmla="*/ 726 h 1536"/>
                    <a:gd name="T12" fmla="*/ 17 w 318"/>
                    <a:gd name="T13" fmla="*/ 788 h 1536"/>
                    <a:gd name="T14" fmla="*/ 19 w 318"/>
                    <a:gd name="T15" fmla="*/ 896 h 1536"/>
                    <a:gd name="T16" fmla="*/ 19 w 318"/>
                    <a:gd name="T17" fmla="*/ 1140 h 1536"/>
                    <a:gd name="T18" fmla="*/ 19 w 318"/>
                    <a:gd name="T19" fmla="*/ 1536 h 1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8"/>
                    <a:gd name="T31" fmla="*/ 0 h 1536"/>
                    <a:gd name="T32" fmla="*/ 318 w 318"/>
                    <a:gd name="T33" fmla="*/ 1536 h 1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8" h="1536">
                      <a:moveTo>
                        <a:pt x="4" y="0"/>
                      </a:moveTo>
                      <a:cubicBezTo>
                        <a:pt x="7" y="277"/>
                        <a:pt x="0" y="156"/>
                        <a:pt x="10" y="433"/>
                      </a:cubicBezTo>
                      <a:cubicBezTo>
                        <a:pt x="10" y="438"/>
                        <a:pt x="26" y="505"/>
                        <a:pt x="37" y="516"/>
                      </a:cubicBezTo>
                      <a:cubicBezTo>
                        <a:pt x="52" y="543"/>
                        <a:pt x="78" y="575"/>
                        <a:pt x="99" y="598"/>
                      </a:cubicBezTo>
                      <a:cubicBezTo>
                        <a:pt x="120" y="621"/>
                        <a:pt x="144" y="633"/>
                        <a:pt x="167" y="654"/>
                      </a:cubicBezTo>
                      <a:cubicBezTo>
                        <a:pt x="195" y="689"/>
                        <a:pt x="221" y="703"/>
                        <a:pt x="232" y="726"/>
                      </a:cubicBezTo>
                      <a:cubicBezTo>
                        <a:pt x="251" y="748"/>
                        <a:pt x="273" y="760"/>
                        <a:pt x="284" y="788"/>
                      </a:cubicBezTo>
                      <a:cubicBezTo>
                        <a:pt x="295" y="816"/>
                        <a:pt x="299" y="837"/>
                        <a:pt x="303" y="896"/>
                      </a:cubicBezTo>
                      <a:cubicBezTo>
                        <a:pt x="308" y="955"/>
                        <a:pt x="313" y="1051"/>
                        <a:pt x="316" y="1140"/>
                      </a:cubicBezTo>
                      <a:cubicBezTo>
                        <a:pt x="318" y="1247"/>
                        <a:pt x="315" y="1488"/>
                        <a:pt x="316" y="153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7" name="Freeform 2477"/>
                <p:cNvSpPr>
                  <a:spLocks/>
                </p:cNvSpPr>
                <p:nvPr/>
              </p:nvSpPr>
              <p:spPr bwMode="auto">
                <a:xfrm>
                  <a:off x="2240" y="1352"/>
                  <a:ext cx="51" cy="1618"/>
                </a:xfrm>
                <a:custGeom>
                  <a:avLst/>
                  <a:gdLst>
                    <a:gd name="T0" fmla="*/ 0 w 51"/>
                    <a:gd name="T1" fmla="*/ 0 h 1618"/>
                    <a:gd name="T2" fmla="*/ 6 w 51"/>
                    <a:gd name="T3" fmla="*/ 515 h 1618"/>
                    <a:gd name="T4" fmla="*/ 10 w 51"/>
                    <a:gd name="T5" fmla="*/ 598 h 1618"/>
                    <a:gd name="T6" fmla="*/ 19 w 51"/>
                    <a:gd name="T7" fmla="*/ 680 h 1618"/>
                    <a:gd name="T8" fmla="*/ 29 w 51"/>
                    <a:gd name="T9" fmla="*/ 736 h 1618"/>
                    <a:gd name="T10" fmla="*/ 39 w 51"/>
                    <a:gd name="T11" fmla="*/ 808 h 1618"/>
                    <a:gd name="T12" fmla="*/ 46 w 51"/>
                    <a:gd name="T13" fmla="*/ 870 h 1618"/>
                    <a:gd name="T14" fmla="*/ 49 w 51"/>
                    <a:gd name="T15" fmla="*/ 978 h 1618"/>
                    <a:gd name="T16" fmla="*/ 51 w 51"/>
                    <a:gd name="T17" fmla="*/ 1222 h 1618"/>
                    <a:gd name="T18" fmla="*/ 51 w 51"/>
                    <a:gd name="T19" fmla="*/ 1618 h 16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"/>
                    <a:gd name="T31" fmla="*/ 0 h 1618"/>
                    <a:gd name="T32" fmla="*/ 51 w 51"/>
                    <a:gd name="T33" fmla="*/ 1618 h 161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" h="1618">
                      <a:moveTo>
                        <a:pt x="0" y="0"/>
                      </a:moveTo>
                      <a:cubicBezTo>
                        <a:pt x="0" y="277"/>
                        <a:pt x="5" y="238"/>
                        <a:pt x="6" y="515"/>
                      </a:cubicBezTo>
                      <a:cubicBezTo>
                        <a:pt x="6" y="520"/>
                        <a:pt x="9" y="587"/>
                        <a:pt x="10" y="598"/>
                      </a:cubicBezTo>
                      <a:cubicBezTo>
                        <a:pt x="13" y="625"/>
                        <a:pt x="16" y="657"/>
                        <a:pt x="19" y="680"/>
                      </a:cubicBezTo>
                      <a:cubicBezTo>
                        <a:pt x="22" y="703"/>
                        <a:pt x="26" y="715"/>
                        <a:pt x="29" y="736"/>
                      </a:cubicBezTo>
                      <a:cubicBezTo>
                        <a:pt x="33" y="771"/>
                        <a:pt x="37" y="785"/>
                        <a:pt x="39" y="808"/>
                      </a:cubicBezTo>
                      <a:cubicBezTo>
                        <a:pt x="41" y="830"/>
                        <a:pt x="44" y="842"/>
                        <a:pt x="46" y="870"/>
                      </a:cubicBezTo>
                      <a:cubicBezTo>
                        <a:pt x="48" y="898"/>
                        <a:pt x="48" y="919"/>
                        <a:pt x="49" y="978"/>
                      </a:cubicBezTo>
                      <a:cubicBezTo>
                        <a:pt x="50" y="1037"/>
                        <a:pt x="50" y="1133"/>
                        <a:pt x="51" y="1222"/>
                      </a:cubicBezTo>
                      <a:cubicBezTo>
                        <a:pt x="51" y="1329"/>
                        <a:pt x="51" y="1570"/>
                        <a:pt x="51" y="1618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8" name="Freeform 2478"/>
                <p:cNvSpPr>
                  <a:spLocks/>
                </p:cNvSpPr>
                <p:nvPr/>
              </p:nvSpPr>
              <p:spPr bwMode="auto">
                <a:xfrm>
                  <a:off x="2292" y="1312"/>
                  <a:ext cx="135" cy="1704"/>
                </a:xfrm>
                <a:custGeom>
                  <a:avLst/>
                  <a:gdLst>
                    <a:gd name="T0" fmla="*/ 124 w 135"/>
                    <a:gd name="T1" fmla="*/ 0 h 1704"/>
                    <a:gd name="T2" fmla="*/ 131 w 135"/>
                    <a:gd name="T3" fmla="*/ 601 h 1704"/>
                    <a:gd name="T4" fmla="*/ 119 w 135"/>
                    <a:gd name="T5" fmla="*/ 684 h 1704"/>
                    <a:gd name="T6" fmla="*/ 93 w 135"/>
                    <a:gd name="T7" fmla="*/ 766 h 1704"/>
                    <a:gd name="T8" fmla="*/ 64 w 135"/>
                    <a:gd name="T9" fmla="*/ 822 h 1704"/>
                    <a:gd name="T10" fmla="*/ 37 w 135"/>
                    <a:gd name="T11" fmla="*/ 894 h 1704"/>
                    <a:gd name="T12" fmla="*/ 14 w 135"/>
                    <a:gd name="T13" fmla="*/ 956 h 1704"/>
                    <a:gd name="T14" fmla="*/ 6 w 135"/>
                    <a:gd name="T15" fmla="*/ 1064 h 1704"/>
                    <a:gd name="T16" fmla="*/ 1 w 135"/>
                    <a:gd name="T17" fmla="*/ 1308 h 1704"/>
                    <a:gd name="T18" fmla="*/ 1 w 135"/>
                    <a:gd name="T19" fmla="*/ 1704 h 170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5"/>
                    <a:gd name="T31" fmla="*/ 0 h 1704"/>
                    <a:gd name="T32" fmla="*/ 135 w 135"/>
                    <a:gd name="T33" fmla="*/ 1704 h 170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5" h="1704">
                      <a:moveTo>
                        <a:pt x="124" y="0"/>
                      </a:moveTo>
                      <a:cubicBezTo>
                        <a:pt x="123" y="277"/>
                        <a:pt x="135" y="324"/>
                        <a:pt x="131" y="601"/>
                      </a:cubicBezTo>
                      <a:cubicBezTo>
                        <a:pt x="131" y="606"/>
                        <a:pt x="124" y="673"/>
                        <a:pt x="119" y="684"/>
                      </a:cubicBezTo>
                      <a:cubicBezTo>
                        <a:pt x="113" y="711"/>
                        <a:pt x="102" y="743"/>
                        <a:pt x="93" y="766"/>
                      </a:cubicBezTo>
                      <a:cubicBezTo>
                        <a:pt x="84" y="789"/>
                        <a:pt x="74" y="801"/>
                        <a:pt x="64" y="822"/>
                      </a:cubicBezTo>
                      <a:cubicBezTo>
                        <a:pt x="52" y="857"/>
                        <a:pt x="41" y="871"/>
                        <a:pt x="37" y="894"/>
                      </a:cubicBezTo>
                      <a:cubicBezTo>
                        <a:pt x="28" y="916"/>
                        <a:pt x="19" y="928"/>
                        <a:pt x="14" y="956"/>
                      </a:cubicBezTo>
                      <a:cubicBezTo>
                        <a:pt x="10" y="984"/>
                        <a:pt x="8" y="1005"/>
                        <a:pt x="6" y="1064"/>
                      </a:cubicBezTo>
                      <a:cubicBezTo>
                        <a:pt x="4" y="1123"/>
                        <a:pt x="2" y="1219"/>
                        <a:pt x="1" y="1308"/>
                      </a:cubicBezTo>
                      <a:cubicBezTo>
                        <a:pt x="0" y="1415"/>
                        <a:pt x="1" y="1656"/>
                        <a:pt x="1" y="1704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9" name="Freeform 2479"/>
                <p:cNvSpPr>
                  <a:spLocks/>
                </p:cNvSpPr>
                <p:nvPr/>
              </p:nvSpPr>
              <p:spPr bwMode="auto">
                <a:xfrm flipH="1">
                  <a:off x="1610" y="1486"/>
                  <a:ext cx="227" cy="1536"/>
                </a:xfrm>
                <a:custGeom>
                  <a:avLst/>
                  <a:gdLst>
                    <a:gd name="T0" fmla="*/ 1 w 318"/>
                    <a:gd name="T1" fmla="*/ 0 h 1536"/>
                    <a:gd name="T2" fmla="*/ 2 w 318"/>
                    <a:gd name="T3" fmla="*/ 433 h 1536"/>
                    <a:gd name="T4" fmla="*/ 7 w 318"/>
                    <a:gd name="T5" fmla="*/ 516 h 1536"/>
                    <a:gd name="T6" fmla="*/ 19 w 318"/>
                    <a:gd name="T7" fmla="*/ 598 h 1536"/>
                    <a:gd name="T8" fmla="*/ 31 w 318"/>
                    <a:gd name="T9" fmla="*/ 654 h 1536"/>
                    <a:gd name="T10" fmla="*/ 43 w 318"/>
                    <a:gd name="T11" fmla="*/ 726 h 1536"/>
                    <a:gd name="T12" fmla="*/ 53 w 318"/>
                    <a:gd name="T13" fmla="*/ 788 h 1536"/>
                    <a:gd name="T14" fmla="*/ 56 w 318"/>
                    <a:gd name="T15" fmla="*/ 896 h 1536"/>
                    <a:gd name="T16" fmla="*/ 59 w 318"/>
                    <a:gd name="T17" fmla="*/ 1140 h 1536"/>
                    <a:gd name="T18" fmla="*/ 59 w 318"/>
                    <a:gd name="T19" fmla="*/ 1536 h 1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8"/>
                    <a:gd name="T31" fmla="*/ 0 h 1536"/>
                    <a:gd name="T32" fmla="*/ 318 w 318"/>
                    <a:gd name="T33" fmla="*/ 1536 h 1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8" h="1536">
                      <a:moveTo>
                        <a:pt x="4" y="0"/>
                      </a:moveTo>
                      <a:cubicBezTo>
                        <a:pt x="7" y="277"/>
                        <a:pt x="0" y="156"/>
                        <a:pt x="10" y="433"/>
                      </a:cubicBezTo>
                      <a:cubicBezTo>
                        <a:pt x="10" y="438"/>
                        <a:pt x="26" y="505"/>
                        <a:pt x="37" y="516"/>
                      </a:cubicBezTo>
                      <a:cubicBezTo>
                        <a:pt x="52" y="543"/>
                        <a:pt x="78" y="575"/>
                        <a:pt x="99" y="598"/>
                      </a:cubicBezTo>
                      <a:cubicBezTo>
                        <a:pt x="120" y="621"/>
                        <a:pt x="144" y="633"/>
                        <a:pt x="167" y="654"/>
                      </a:cubicBezTo>
                      <a:cubicBezTo>
                        <a:pt x="195" y="689"/>
                        <a:pt x="221" y="703"/>
                        <a:pt x="232" y="726"/>
                      </a:cubicBezTo>
                      <a:cubicBezTo>
                        <a:pt x="251" y="748"/>
                        <a:pt x="273" y="760"/>
                        <a:pt x="284" y="788"/>
                      </a:cubicBezTo>
                      <a:cubicBezTo>
                        <a:pt x="295" y="816"/>
                        <a:pt x="299" y="837"/>
                        <a:pt x="303" y="896"/>
                      </a:cubicBezTo>
                      <a:cubicBezTo>
                        <a:pt x="308" y="955"/>
                        <a:pt x="313" y="1051"/>
                        <a:pt x="316" y="1140"/>
                      </a:cubicBezTo>
                      <a:cubicBezTo>
                        <a:pt x="318" y="1247"/>
                        <a:pt x="315" y="1488"/>
                        <a:pt x="316" y="153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40" name="Freeform 2480"/>
                <p:cNvSpPr>
                  <a:spLocks/>
                </p:cNvSpPr>
                <p:nvPr/>
              </p:nvSpPr>
              <p:spPr bwMode="auto">
                <a:xfrm>
                  <a:off x="1610" y="1544"/>
                  <a:ext cx="136" cy="1472"/>
                </a:xfrm>
                <a:custGeom>
                  <a:avLst/>
                  <a:gdLst>
                    <a:gd name="T0" fmla="*/ 118 w 136"/>
                    <a:gd name="T1" fmla="*/ 0 h 1472"/>
                    <a:gd name="T2" fmla="*/ 132 w 136"/>
                    <a:gd name="T3" fmla="*/ 369 h 1472"/>
                    <a:gd name="T4" fmla="*/ 120 w 136"/>
                    <a:gd name="T5" fmla="*/ 452 h 1472"/>
                    <a:gd name="T6" fmla="*/ 94 w 136"/>
                    <a:gd name="T7" fmla="*/ 534 h 1472"/>
                    <a:gd name="T8" fmla="*/ 65 w 136"/>
                    <a:gd name="T9" fmla="*/ 590 h 1472"/>
                    <a:gd name="T10" fmla="*/ 37 w 136"/>
                    <a:gd name="T11" fmla="*/ 662 h 1472"/>
                    <a:gd name="T12" fmla="*/ 15 w 136"/>
                    <a:gd name="T13" fmla="*/ 724 h 1472"/>
                    <a:gd name="T14" fmla="*/ 6 w 136"/>
                    <a:gd name="T15" fmla="*/ 832 h 1472"/>
                    <a:gd name="T16" fmla="*/ 1 w 136"/>
                    <a:gd name="T17" fmla="*/ 1076 h 1472"/>
                    <a:gd name="T18" fmla="*/ 1 w 136"/>
                    <a:gd name="T19" fmla="*/ 1472 h 147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6"/>
                    <a:gd name="T31" fmla="*/ 0 h 1472"/>
                    <a:gd name="T32" fmla="*/ 136 w 136"/>
                    <a:gd name="T33" fmla="*/ 1472 h 147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6" h="1472">
                      <a:moveTo>
                        <a:pt x="118" y="0"/>
                      </a:moveTo>
                      <a:cubicBezTo>
                        <a:pt x="117" y="277"/>
                        <a:pt x="136" y="92"/>
                        <a:pt x="132" y="369"/>
                      </a:cubicBezTo>
                      <a:cubicBezTo>
                        <a:pt x="132" y="374"/>
                        <a:pt x="125" y="441"/>
                        <a:pt x="120" y="452"/>
                      </a:cubicBezTo>
                      <a:cubicBezTo>
                        <a:pt x="114" y="479"/>
                        <a:pt x="103" y="511"/>
                        <a:pt x="94" y="534"/>
                      </a:cubicBezTo>
                      <a:cubicBezTo>
                        <a:pt x="85" y="557"/>
                        <a:pt x="74" y="569"/>
                        <a:pt x="65" y="590"/>
                      </a:cubicBezTo>
                      <a:cubicBezTo>
                        <a:pt x="53" y="625"/>
                        <a:pt x="41" y="639"/>
                        <a:pt x="37" y="662"/>
                      </a:cubicBezTo>
                      <a:cubicBezTo>
                        <a:pt x="29" y="684"/>
                        <a:pt x="19" y="696"/>
                        <a:pt x="15" y="724"/>
                      </a:cubicBezTo>
                      <a:cubicBezTo>
                        <a:pt x="10" y="752"/>
                        <a:pt x="8" y="773"/>
                        <a:pt x="6" y="832"/>
                      </a:cubicBezTo>
                      <a:cubicBezTo>
                        <a:pt x="4" y="891"/>
                        <a:pt x="2" y="987"/>
                        <a:pt x="1" y="1076"/>
                      </a:cubicBezTo>
                      <a:cubicBezTo>
                        <a:pt x="0" y="1183"/>
                        <a:pt x="1" y="1424"/>
                        <a:pt x="1" y="1472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41" name="Freeform 2481"/>
                <p:cNvSpPr>
                  <a:spLocks/>
                </p:cNvSpPr>
                <p:nvPr/>
              </p:nvSpPr>
              <p:spPr bwMode="auto">
                <a:xfrm>
                  <a:off x="1611" y="1616"/>
                  <a:ext cx="45" cy="1400"/>
                </a:xfrm>
                <a:custGeom>
                  <a:avLst/>
                  <a:gdLst>
                    <a:gd name="T0" fmla="*/ 45 w 45"/>
                    <a:gd name="T1" fmla="*/ 0 h 1400"/>
                    <a:gd name="T2" fmla="*/ 44 w 45"/>
                    <a:gd name="T3" fmla="*/ 297 h 1400"/>
                    <a:gd name="T4" fmla="*/ 40 w 45"/>
                    <a:gd name="T5" fmla="*/ 380 h 1400"/>
                    <a:gd name="T6" fmla="*/ 31 w 45"/>
                    <a:gd name="T7" fmla="*/ 462 h 1400"/>
                    <a:gd name="T8" fmla="*/ 21 w 45"/>
                    <a:gd name="T9" fmla="*/ 518 h 1400"/>
                    <a:gd name="T10" fmla="*/ 12 w 45"/>
                    <a:gd name="T11" fmla="*/ 590 h 1400"/>
                    <a:gd name="T12" fmla="*/ 5 w 45"/>
                    <a:gd name="T13" fmla="*/ 652 h 1400"/>
                    <a:gd name="T14" fmla="*/ 2 w 45"/>
                    <a:gd name="T15" fmla="*/ 760 h 1400"/>
                    <a:gd name="T16" fmla="*/ 0 w 45"/>
                    <a:gd name="T17" fmla="*/ 1004 h 1400"/>
                    <a:gd name="T18" fmla="*/ 0 w 45"/>
                    <a:gd name="T19" fmla="*/ 1400 h 14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5"/>
                    <a:gd name="T31" fmla="*/ 0 h 1400"/>
                    <a:gd name="T32" fmla="*/ 45 w 45"/>
                    <a:gd name="T33" fmla="*/ 1400 h 14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5" h="1400">
                      <a:moveTo>
                        <a:pt x="45" y="0"/>
                      </a:moveTo>
                      <a:cubicBezTo>
                        <a:pt x="45" y="277"/>
                        <a:pt x="45" y="20"/>
                        <a:pt x="44" y="297"/>
                      </a:cubicBezTo>
                      <a:cubicBezTo>
                        <a:pt x="44" y="302"/>
                        <a:pt x="41" y="369"/>
                        <a:pt x="40" y="380"/>
                      </a:cubicBezTo>
                      <a:cubicBezTo>
                        <a:pt x="38" y="407"/>
                        <a:pt x="34" y="439"/>
                        <a:pt x="31" y="462"/>
                      </a:cubicBezTo>
                      <a:cubicBezTo>
                        <a:pt x="28" y="485"/>
                        <a:pt x="25" y="497"/>
                        <a:pt x="21" y="518"/>
                      </a:cubicBezTo>
                      <a:cubicBezTo>
                        <a:pt x="17" y="553"/>
                        <a:pt x="14" y="567"/>
                        <a:pt x="12" y="590"/>
                      </a:cubicBezTo>
                      <a:cubicBezTo>
                        <a:pt x="9" y="612"/>
                        <a:pt x="6" y="624"/>
                        <a:pt x="5" y="652"/>
                      </a:cubicBezTo>
                      <a:cubicBezTo>
                        <a:pt x="3" y="680"/>
                        <a:pt x="3" y="701"/>
                        <a:pt x="2" y="760"/>
                      </a:cubicBezTo>
                      <a:cubicBezTo>
                        <a:pt x="1" y="819"/>
                        <a:pt x="1" y="915"/>
                        <a:pt x="0" y="1004"/>
                      </a:cubicBezTo>
                      <a:cubicBezTo>
                        <a:pt x="0" y="1111"/>
                        <a:pt x="0" y="1352"/>
                        <a:pt x="0" y="1400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6942" name="Group 2482"/>
                <p:cNvGrpSpPr>
                  <a:grpSpLocks/>
                </p:cNvGrpSpPr>
                <p:nvPr/>
              </p:nvGrpSpPr>
              <p:grpSpPr bwMode="auto">
                <a:xfrm>
                  <a:off x="2018" y="2251"/>
                  <a:ext cx="604" cy="729"/>
                  <a:chOff x="2684" y="2249"/>
                  <a:chExt cx="604" cy="729"/>
                </a:xfrm>
              </p:grpSpPr>
              <p:sp>
                <p:nvSpPr>
                  <p:cNvPr id="36946" name="Freeform 2483"/>
                  <p:cNvSpPr>
                    <a:spLocks/>
                  </p:cNvSpPr>
                  <p:nvPr/>
                </p:nvSpPr>
                <p:spPr bwMode="auto">
                  <a:xfrm>
                    <a:off x="2684" y="2249"/>
                    <a:ext cx="182" cy="727"/>
                  </a:xfrm>
                  <a:custGeom>
                    <a:avLst/>
                    <a:gdLst>
                      <a:gd name="T0" fmla="*/ 178 w 182"/>
                      <a:gd name="T1" fmla="*/ 727 h 727"/>
                      <a:gd name="T2" fmla="*/ 182 w 182"/>
                      <a:gd name="T3" fmla="*/ 425 h 727"/>
                      <a:gd name="T4" fmla="*/ 174 w 182"/>
                      <a:gd name="T5" fmla="*/ 155 h 727"/>
                      <a:gd name="T6" fmla="*/ 150 w 182"/>
                      <a:gd name="T7" fmla="*/ 49 h 727"/>
                      <a:gd name="T8" fmla="*/ 118 w 182"/>
                      <a:gd name="T9" fmla="*/ 19 h 727"/>
                      <a:gd name="T10" fmla="*/ 78 w 182"/>
                      <a:gd name="T11" fmla="*/ 1 h 727"/>
                      <a:gd name="T12" fmla="*/ 46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47" name="Freeform 2484"/>
                  <p:cNvSpPr>
                    <a:spLocks/>
                  </p:cNvSpPr>
                  <p:nvPr/>
                </p:nvSpPr>
                <p:spPr bwMode="auto">
                  <a:xfrm flipH="1">
                    <a:off x="3047" y="2251"/>
                    <a:ext cx="241" cy="727"/>
                  </a:xfrm>
                  <a:custGeom>
                    <a:avLst/>
                    <a:gdLst>
                      <a:gd name="T0" fmla="*/ 726 w 182"/>
                      <a:gd name="T1" fmla="*/ 727 h 727"/>
                      <a:gd name="T2" fmla="*/ 740 w 182"/>
                      <a:gd name="T3" fmla="*/ 425 h 727"/>
                      <a:gd name="T4" fmla="*/ 708 w 182"/>
                      <a:gd name="T5" fmla="*/ 155 h 727"/>
                      <a:gd name="T6" fmla="*/ 613 w 182"/>
                      <a:gd name="T7" fmla="*/ 49 h 727"/>
                      <a:gd name="T8" fmla="*/ 481 w 182"/>
                      <a:gd name="T9" fmla="*/ 19 h 727"/>
                      <a:gd name="T10" fmla="*/ 315 w 182"/>
                      <a:gd name="T11" fmla="*/ 1 h 727"/>
                      <a:gd name="T12" fmla="*/ 188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43" name="Group 2485"/>
                <p:cNvGrpSpPr>
                  <a:grpSpLocks/>
                </p:cNvGrpSpPr>
                <p:nvPr/>
              </p:nvGrpSpPr>
              <p:grpSpPr bwMode="auto">
                <a:xfrm>
                  <a:off x="1292" y="2251"/>
                  <a:ext cx="604" cy="729"/>
                  <a:chOff x="2684" y="2249"/>
                  <a:chExt cx="604" cy="729"/>
                </a:xfrm>
              </p:grpSpPr>
              <p:sp>
                <p:nvSpPr>
                  <p:cNvPr id="36944" name="Freeform 2486"/>
                  <p:cNvSpPr>
                    <a:spLocks/>
                  </p:cNvSpPr>
                  <p:nvPr/>
                </p:nvSpPr>
                <p:spPr bwMode="auto">
                  <a:xfrm>
                    <a:off x="2684" y="2249"/>
                    <a:ext cx="182" cy="727"/>
                  </a:xfrm>
                  <a:custGeom>
                    <a:avLst/>
                    <a:gdLst>
                      <a:gd name="T0" fmla="*/ 178 w 182"/>
                      <a:gd name="T1" fmla="*/ 727 h 727"/>
                      <a:gd name="T2" fmla="*/ 182 w 182"/>
                      <a:gd name="T3" fmla="*/ 425 h 727"/>
                      <a:gd name="T4" fmla="*/ 174 w 182"/>
                      <a:gd name="T5" fmla="*/ 155 h 727"/>
                      <a:gd name="T6" fmla="*/ 150 w 182"/>
                      <a:gd name="T7" fmla="*/ 49 h 727"/>
                      <a:gd name="T8" fmla="*/ 118 w 182"/>
                      <a:gd name="T9" fmla="*/ 19 h 727"/>
                      <a:gd name="T10" fmla="*/ 78 w 182"/>
                      <a:gd name="T11" fmla="*/ 1 h 727"/>
                      <a:gd name="T12" fmla="*/ 46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45" name="Freeform 2487"/>
                  <p:cNvSpPr>
                    <a:spLocks/>
                  </p:cNvSpPr>
                  <p:nvPr/>
                </p:nvSpPr>
                <p:spPr bwMode="auto">
                  <a:xfrm flipH="1">
                    <a:off x="3047" y="2251"/>
                    <a:ext cx="241" cy="727"/>
                  </a:xfrm>
                  <a:custGeom>
                    <a:avLst/>
                    <a:gdLst>
                      <a:gd name="T0" fmla="*/ 726 w 182"/>
                      <a:gd name="T1" fmla="*/ 727 h 727"/>
                      <a:gd name="T2" fmla="*/ 740 w 182"/>
                      <a:gd name="T3" fmla="*/ 425 h 727"/>
                      <a:gd name="T4" fmla="*/ 708 w 182"/>
                      <a:gd name="T5" fmla="*/ 155 h 727"/>
                      <a:gd name="T6" fmla="*/ 613 w 182"/>
                      <a:gd name="T7" fmla="*/ 49 h 727"/>
                      <a:gd name="T8" fmla="*/ 481 w 182"/>
                      <a:gd name="T9" fmla="*/ 19 h 727"/>
                      <a:gd name="T10" fmla="*/ 315 w 182"/>
                      <a:gd name="T11" fmla="*/ 1 h 727"/>
                      <a:gd name="T12" fmla="*/ 188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879" name="Group 2526"/>
              <p:cNvGrpSpPr>
                <a:grpSpLocks/>
              </p:cNvGrpSpPr>
              <p:nvPr/>
            </p:nvGrpSpPr>
            <p:grpSpPr bwMode="auto">
              <a:xfrm>
                <a:off x="12305" y="10743"/>
                <a:ext cx="2438" cy="1405"/>
                <a:chOff x="12305" y="10717"/>
                <a:chExt cx="2438" cy="1405"/>
              </a:xfrm>
            </p:grpSpPr>
            <p:sp>
              <p:nvSpPr>
                <p:cNvPr id="36880" name="Freeform 2488"/>
                <p:cNvSpPr>
                  <a:spLocks/>
                </p:cNvSpPr>
                <p:nvPr/>
              </p:nvSpPr>
              <p:spPr bwMode="auto">
                <a:xfrm>
                  <a:off x="12499" y="11816"/>
                  <a:ext cx="502" cy="222"/>
                </a:xfrm>
                <a:custGeom>
                  <a:avLst/>
                  <a:gdLst>
                    <a:gd name="T0" fmla="*/ 0 w 1072"/>
                    <a:gd name="T1" fmla="*/ 0 h 483"/>
                    <a:gd name="T2" fmla="*/ 3 w 1072"/>
                    <a:gd name="T3" fmla="*/ 0 h 483"/>
                    <a:gd name="T4" fmla="*/ 4 w 1072"/>
                    <a:gd name="T5" fmla="*/ 1 h 483"/>
                    <a:gd name="T6" fmla="*/ 5 w 1072"/>
                    <a:gd name="T7" fmla="*/ 5 h 483"/>
                    <a:gd name="T8" fmla="*/ 5 w 1072"/>
                    <a:gd name="T9" fmla="*/ 9 h 483"/>
                    <a:gd name="T10" fmla="*/ 6 w 1072"/>
                    <a:gd name="T11" fmla="*/ 9 h 483"/>
                    <a:gd name="T12" fmla="*/ 7 w 1072"/>
                    <a:gd name="T13" fmla="*/ 4 h 483"/>
                    <a:gd name="T14" fmla="*/ 12 w 1072"/>
                    <a:gd name="T15" fmla="*/ 4 h 483"/>
                    <a:gd name="T16" fmla="*/ 16 w 1072"/>
                    <a:gd name="T17" fmla="*/ 3 h 483"/>
                    <a:gd name="T18" fmla="*/ 18 w 1072"/>
                    <a:gd name="T19" fmla="*/ 1 h 483"/>
                    <a:gd name="T20" fmla="*/ 24 w 1072"/>
                    <a:gd name="T21" fmla="*/ 0 h 48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72"/>
                    <a:gd name="T34" fmla="*/ 0 h 483"/>
                    <a:gd name="T35" fmla="*/ 1072 w 1072"/>
                    <a:gd name="T36" fmla="*/ 483 h 48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72" h="483">
                      <a:moveTo>
                        <a:pt x="0" y="3"/>
                      </a:moveTo>
                      <a:cubicBezTo>
                        <a:pt x="20" y="4"/>
                        <a:pt x="87" y="0"/>
                        <a:pt x="118" y="7"/>
                      </a:cubicBezTo>
                      <a:cubicBezTo>
                        <a:pt x="149" y="14"/>
                        <a:pt x="172" y="11"/>
                        <a:pt x="186" y="48"/>
                      </a:cubicBezTo>
                      <a:cubicBezTo>
                        <a:pt x="200" y="85"/>
                        <a:pt x="199" y="165"/>
                        <a:pt x="205" y="232"/>
                      </a:cubicBezTo>
                      <a:cubicBezTo>
                        <a:pt x="211" y="299"/>
                        <a:pt x="216" y="413"/>
                        <a:pt x="224" y="448"/>
                      </a:cubicBezTo>
                      <a:cubicBezTo>
                        <a:pt x="232" y="483"/>
                        <a:pt x="240" y="482"/>
                        <a:pt x="256" y="442"/>
                      </a:cubicBezTo>
                      <a:cubicBezTo>
                        <a:pt x="272" y="402"/>
                        <a:pt x="274" y="252"/>
                        <a:pt x="322" y="208"/>
                      </a:cubicBezTo>
                      <a:cubicBezTo>
                        <a:pt x="370" y="164"/>
                        <a:pt x="480" y="186"/>
                        <a:pt x="544" y="178"/>
                      </a:cubicBezTo>
                      <a:cubicBezTo>
                        <a:pt x="608" y="170"/>
                        <a:pt x="666" y="183"/>
                        <a:pt x="709" y="160"/>
                      </a:cubicBezTo>
                      <a:cubicBezTo>
                        <a:pt x="752" y="137"/>
                        <a:pt x="742" y="60"/>
                        <a:pt x="802" y="37"/>
                      </a:cubicBezTo>
                      <a:cubicBezTo>
                        <a:pt x="862" y="14"/>
                        <a:pt x="1016" y="23"/>
                        <a:pt x="1072" y="19"/>
                      </a:cubicBez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881" name="Line 2489"/>
                <p:cNvSpPr>
                  <a:spLocks noChangeShapeType="1"/>
                </p:cNvSpPr>
                <p:nvPr/>
              </p:nvSpPr>
              <p:spPr bwMode="auto">
                <a:xfrm>
                  <a:off x="12721" y="11075"/>
                  <a:ext cx="639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2" name="Line 2490"/>
                <p:cNvSpPr>
                  <a:spLocks noChangeShapeType="1"/>
                </p:cNvSpPr>
                <p:nvPr/>
              </p:nvSpPr>
              <p:spPr bwMode="auto">
                <a:xfrm>
                  <a:off x="13415" y="11075"/>
                  <a:ext cx="638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3" name="Line 2491"/>
                <p:cNvSpPr>
                  <a:spLocks noChangeShapeType="1"/>
                </p:cNvSpPr>
                <p:nvPr/>
              </p:nvSpPr>
              <p:spPr bwMode="auto">
                <a:xfrm>
                  <a:off x="13360" y="11023"/>
                  <a:ext cx="0" cy="103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4" name="Line 2492"/>
                <p:cNvSpPr>
                  <a:spLocks noChangeShapeType="1"/>
                </p:cNvSpPr>
                <p:nvPr/>
              </p:nvSpPr>
              <p:spPr bwMode="auto">
                <a:xfrm>
                  <a:off x="13415" y="11023"/>
                  <a:ext cx="0" cy="103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5" name="AutoShape 2493"/>
                <p:cNvSpPr>
                  <a:spLocks noChangeArrowheads="1"/>
                </p:cNvSpPr>
                <p:nvPr/>
              </p:nvSpPr>
              <p:spPr bwMode="auto">
                <a:xfrm rot="5400000">
                  <a:off x="13592" y="10936"/>
                  <a:ext cx="255" cy="27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886" name="Line 2494"/>
                <p:cNvSpPr>
                  <a:spLocks noChangeShapeType="1"/>
                </p:cNvSpPr>
                <p:nvPr/>
              </p:nvSpPr>
              <p:spPr bwMode="auto">
                <a:xfrm>
                  <a:off x="13221" y="11075"/>
                  <a:ext cx="0" cy="255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7" name="Line 2495"/>
                <p:cNvSpPr>
                  <a:spLocks noChangeShapeType="1"/>
                </p:cNvSpPr>
                <p:nvPr/>
              </p:nvSpPr>
              <p:spPr bwMode="auto">
                <a:xfrm>
                  <a:off x="13165" y="11330"/>
                  <a:ext cx="111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8" name="Line 2496"/>
                <p:cNvSpPr>
                  <a:spLocks noChangeShapeType="1"/>
                </p:cNvSpPr>
                <p:nvPr/>
              </p:nvSpPr>
              <p:spPr bwMode="auto">
                <a:xfrm>
                  <a:off x="13109" y="11381"/>
                  <a:ext cx="223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9" name="Line 2497"/>
                <p:cNvSpPr>
                  <a:spLocks noChangeShapeType="1"/>
                </p:cNvSpPr>
                <p:nvPr/>
              </p:nvSpPr>
              <p:spPr bwMode="auto">
                <a:xfrm>
                  <a:off x="13221" y="11381"/>
                  <a:ext cx="0" cy="77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0" name="Line 2498"/>
                <p:cNvSpPr>
                  <a:spLocks noChangeShapeType="1"/>
                </p:cNvSpPr>
                <p:nvPr/>
              </p:nvSpPr>
              <p:spPr bwMode="auto">
                <a:xfrm>
                  <a:off x="13109" y="11458"/>
                  <a:ext cx="223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1" name="Line 2499"/>
                <p:cNvSpPr>
                  <a:spLocks noChangeShapeType="1"/>
                </p:cNvSpPr>
                <p:nvPr/>
              </p:nvSpPr>
              <p:spPr bwMode="auto">
                <a:xfrm flipH="1">
                  <a:off x="13138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2" name="Line 2500"/>
                <p:cNvSpPr>
                  <a:spLocks noChangeShapeType="1"/>
                </p:cNvSpPr>
                <p:nvPr/>
              </p:nvSpPr>
              <p:spPr bwMode="auto">
                <a:xfrm flipH="1">
                  <a:off x="13165" y="11458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3" name="Line 2501"/>
                <p:cNvSpPr>
                  <a:spLocks noChangeShapeType="1"/>
                </p:cNvSpPr>
                <p:nvPr/>
              </p:nvSpPr>
              <p:spPr bwMode="auto">
                <a:xfrm flipH="1">
                  <a:off x="13193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4" name="Line 2502"/>
                <p:cNvSpPr>
                  <a:spLocks noChangeShapeType="1"/>
                </p:cNvSpPr>
                <p:nvPr/>
              </p:nvSpPr>
              <p:spPr bwMode="auto">
                <a:xfrm flipH="1">
                  <a:off x="13221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5" name="Line 2503"/>
                <p:cNvSpPr>
                  <a:spLocks noChangeShapeType="1"/>
                </p:cNvSpPr>
                <p:nvPr/>
              </p:nvSpPr>
              <p:spPr bwMode="auto">
                <a:xfrm flipH="1">
                  <a:off x="13249" y="11458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6" name="Line 2504"/>
                <p:cNvSpPr>
                  <a:spLocks noChangeShapeType="1"/>
                </p:cNvSpPr>
                <p:nvPr/>
              </p:nvSpPr>
              <p:spPr bwMode="auto">
                <a:xfrm flipH="1">
                  <a:off x="13277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7" name="Line 2505"/>
                <p:cNvSpPr>
                  <a:spLocks noChangeShapeType="1"/>
                </p:cNvSpPr>
                <p:nvPr/>
              </p:nvSpPr>
              <p:spPr bwMode="auto">
                <a:xfrm flipH="1">
                  <a:off x="13109" y="11458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8" name="Line 2506"/>
                <p:cNvSpPr>
                  <a:spLocks noChangeShapeType="1"/>
                </p:cNvSpPr>
                <p:nvPr/>
              </p:nvSpPr>
              <p:spPr bwMode="auto">
                <a:xfrm flipV="1">
                  <a:off x="12305" y="11764"/>
                  <a:ext cx="1748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9" name="Line 2507"/>
                <p:cNvSpPr>
                  <a:spLocks noChangeShapeType="1"/>
                </p:cNvSpPr>
                <p:nvPr/>
              </p:nvSpPr>
              <p:spPr bwMode="auto">
                <a:xfrm flipV="1">
                  <a:off x="12305" y="11535"/>
                  <a:ext cx="0" cy="229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0" name="Line 2508"/>
                <p:cNvSpPr>
                  <a:spLocks noChangeShapeType="1"/>
                </p:cNvSpPr>
                <p:nvPr/>
              </p:nvSpPr>
              <p:spPr bwMode="auto">
                <a:xfrm>
                  <a:off x="13193" y="11764"/>
                  <a:ext cx="0" cy="179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1" name="Line 2509"/>
                <p:cNvSpPr>
                  <a:spLocks noChangeShapeType="1"/>
                </p:cNvSpPr>
                <p:nvPr/>
              </p:nvSpPr>
              <p:spPr bwMode="auto">
                <a:xfrm>
                  <a:off x="13193" y="11994"/>
                  <a:ext cx="0" cy="77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2" name="Line 2510"/>
                <p:cNvSpPr>
                  <a:spLocks noChangeShapeType="1"/>
                </p:cNvSpPr>
                <p:nvPr/>
              </p:nvSpPr>
              <p:spPr bwMode="auto">
                <a:xfrm>
                  <a:off x="13082" y="12071"/>
                  <a:ext cx="222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3" name="Line 2511"/>
                <p:cNvSpPr>
                  <a:spLocks noChangeShapeType="1"/>
                </p:cNvSpPr>
                <p:nvPr/>
              </p:nvSpPr>
              <p:spPr bwMode="auto">
                <a:xfrm flipH="1">
                  <a:off x="13110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4" name="Line 2512"/>
                <p:cNvSpPr>
                  <a:spLocks noChangeShapeType="1"/>
                </p:cNvSpPr>
                <p:nvPr/>
              </p:nvSpPr>
              <p:spPr bwMode="auto">
                <a:xfrm flipH="1">
                  <a:off x="13138" y="12071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5" name="Line 2513"/>
                <p:cNvSpPr>
                  <a:spLocks noChangeShapeType="1"/>
                </p:cNvSpPr>
                <p:nvPr/>
              </p:nvSpPr>
              <p:spPr bwMode="auto">
                <a:xfrm flipH="1">
                  <a:off x="13165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6" name="Line 2514"/>
                <p:cNvSpPr>
                  <a:spLocks noChangeShapeType="1"/>
                </p:cNvSpPr>
                <p:nvPr/>
              </p:nvSpPr>
              <p:spPr bwMode="auto">
                <a:xfrm flipH="1">
                  <a:off x="13193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7" name="Line 2515"/>
                <p:cNvSpPr>
                  <a:spLocks noChangeShapeType="1"/>
                </p:cNvSpPr>
                <p:nvPr/>
              </p:nvSpPr>
              <p:spPr bwMode="auto">
                <a:xfrm flipH="1">
                  <a:off x="13221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8" name="Line 2516"/>
                <p:cNvSpPr>
                  <a:spLocks noChangeShapeType="1"/>
                </p:cNvSpPr>
                <p:nvPr/>
              </p:nvSpPr>
              <p:spPr bwMode="auto">
                <a:xfrm flipH="1">
                  <a:off x="13249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9" name="Line 2517"/>
                <p:cNvSpPr>
                  <a:spLocks noChangeShapeType="1"/>
                </p:cNvSpPr>
                <p:nvPr/>
              </p:nvSpPr>
              <p:spPr bwMode="auto">
                <a:xfrm flipH="1">
                  <a:off x="13082" y="12071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10" name="AutoShape 2518"/>
                <p:cNvSpPr>
                  <a:spLocks noChangeArrowheads="1"/>
                </p:cNvSpPr>
                <p:nvPr/>
              </p:nvSpPr>
              <p:spPr bwMode="auto">
                <a:xfrm rot="5400000">
                  <a:off x="13620" y="11626"/>
                  <a:ext cx="255" cy="27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11" name="Rectangle 2519"/>
                <p:cNvSpPr>
                  <a:spLocks noChangeArrowheads="1"/>
                </p:cNvSpPr>
                <p:nvPr/>
              </p:nvSpPr>
              <p:spPr bwMode="auto">
                <a:xfrm>
                  <a:off x="13165" y="11841"/>
                  <a:ext cx="56" cy="153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12" name="Freeform 2520"/>
                <p:cNvSpPr>
                  <a:spLocks/>
                </p:cNvSpPr>
                <p:nvPr/>
              </p:nvSpPr>
              <p:spPr bwMode="auto">
                <a:xfrm>
                  <a:off x="13026" y="10717"/>
                  <a:ext cx="502" cy="222"/>
                </a:xfrm>
                <a:custGeom>
                  <a:avLst/>
                  <a:gdLst>
                    <a:gd name="T0" fmla="*/ 0 w 1072"/>
                    <a:gd name="T1" fmla="*/ 0 h 483"/>
                    <a:gd name="T2" fmla="*/ 3 w 1072"/>
                    <a:gd name="T3" fmla="*/ 0 h 483"/>
                    <a:gd name="T4" fmla="*/ 4 w 1072"/>
                    <a:gd name="T5" fmla="*/ 1 h 483"/>
                    <a:gd name="T6" fmla="*/ 5 w 1072"/>
                    <a:gd name="T7" fmla="*/ 5 h 483"/>
                    <a:gd name="T8" fmla="*/ 5 w 1072"/>
                    <a:gd name="T9" fmla="*/ 9 h 483"/>
                    <a:gd name="T10" fmla="*/ 6 w 1072"/>
                    <a:gd name="T11" fmla="*/ 9 h 483"/>
                    <a:gd name="T12" fmla="*/ 7 w 1072"/>
                    <a:gd name="T13" fmla="*/ 4 h 483"/>
                    <a:gd name="T14" fmla="*/ 12 w 1072"/>
                    <a:gd name="T15" fmla="*/ 4 h 483"/>
                    <a:gd name="T16" fmla="*/ 16 w 1072"/>
                    <a:gd name="T17" fmla="*/ 3 h 483"/>
                    <a:gd name="T18" fmla="*/ 18 w 1072"/>
                    <a:gd name="T19" fmla="*/ 1 h 483"/>
                    <a:gd name="T20" fmla="*/ 24 w 1072"/>
                    <a:gd name="T21" fmla="*/ 0 h 48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72"/>
                    <a:gd name="T34" fmla="*/ 0 h 483"/>
                    <a:gd name="T35" fmla="*/ 1072 w 1072"/>
                    <a:gd name="T36" fmla="*/ 483 h 48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72" h="483">
                      <a:moveTo>
                        <a:pt x="0" y="3"/>
                      </a:moveTo>
                      <a:cubicBezTo>
                        <a:pt x="20" y="4"/>
                        <a:pt x="87" y="0"/>
                        <a:pt x="118" y="7"/>
                      </a:cubicBezTo>
                      <a:cubicBezTo>
                        <a:pt x="149" y="14"/>
                        <a:pt x="172" y="11"/>
                        <a:pt x="186" y="48"/>
                      </a:cubicBezTo>
                      <a:cubicBezTo>
                        <a:pt x="200" y="85"/>
                        <a:pt x="199" y="165"/>
                        <a:pt x="205" y="232"/>
                      </a:cubicBezTo>
                      <a:cubicBezTo>
                        <a:pt x="211" y="299"/>
                        <a:pt x="216" y="413"/>
                        <a:pt x="224" y="448"/>
                      </a:cubicBezTo>
                      <a:cubicBezTo>
                        <a:pt x="232" y="483"/>
                        <a:pt x="240" y="482"/>
                        <a:pt x="256" y="442"/>
                      </a:cubicBezTo>
                      <a:cubicBezTo>
                        <a:pt x="272" y="402"/>
                        <a:pt x="274" y="252"/>
                        <a:pt x="322" y="208"/>
                      </a:cubicBezTo>
                      <a:cubicBezTo>
                        <a:pt x="370" y="164"/>
                        <a:pt x="480" y="186"/>
                        <a:pt x="544" y="178"/>
                      </a:cubicBezTo>
                      <a:cubicBezTo>
                        <a:pt x="608" y="170"/>
                        <a:pt x="666" y="183"/>
                        <a:pt x="709" y="160"/>
                      </a:cubicBezTo>
                      <a:cubicBezTo>
                        <a:pt x="752" y="137"/>
                        <a:pt x="742" y="60"/>
                        <a:pt x="802" y="37"/>
                      </a:cubicBezTo>
                      <a:cubicBezTo>
                        <a:pt x="862" y="14"/>
                        <a:pt x="1016" y="23"/>
                        <a:pt x="1072" y="19"/>
                      </a:cubicBez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913" name="Text Box 2521"/>
                <p:cNvSpPr txBox="1">
                  <a:spLocks noChangeArrowheads="1"/>
                </p:cNvSpPr>
                <p:nvPr/>
              </p:nvSpPr>
              <p:spPr bwMode="auto">
                <a:xfrm>
                  <a:off x="13554" y="10743"/>
                  <a:ext cx="1090" cy="2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18" tIns="45709" rIns="91418" bIns="45709">
                  <a:spAutoFit/>
                </a:bodyPr>
                <a:lstStyle>
                  <a:lvl1pPr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GB" sz="1400">
                      <a:solidFill>
                        <a:srgbClr val="000000"/>
                      </a:solidFill>
                      <a:latin typeface="Century" pitchFamily="18" charset="0"/>
                    </a:rPr>
                    <a:t>Mesh signal</a:t>
                  </a:r>
                </a:p>
              </p:txBody>
            </p:sp>
            <p:sp>
              <p:nvSpPr>
                <p:cNvPr id="36914" name="Text Box 2522"/>
                <p:cNvSpPr txBox="1">
                  <a:spLocks noChangeArrowheads="1"/>
                </p:cNvSpPr>
                <p:nvPr/>
              </p:nvSpPr>
              <p:spPr bwMode="auto">
                <a:xfrm>
                  <a:off x="13538" y="11260"/>
                  <a:ext cx="1205" cy="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18" tIns="45709" rIns="91418" bIns="45709">
                  <a:spAutoFit/>
                </a:bodyPr>
                <a:lstStyle>
                  <a:lvl1pPr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GB" sz="1400">
                      <a:solidFill>
                        <a:srgbClr val="000000"/>
                      </a:solidFill>
                      <a:latin typeface="Century" pitchFamily="18" charset="0"/>
                    </a:rPr>
                    <a:t>Pixels / strips</a:t>
                  </a:r>
                </a:p>
                <a:p>
                  <a:pPr eaLnBrk="1" hangingPunct="1"/>
                  <a:r>
                    <a:rPr lang="en-GB" sz="1400">
                      <a:solidFill>
                        <a:srgbClr val="000000"/>
                      </a:solidFill>
                      <a:latin typeface="Century" pitchFamily="18" charset="0"/>
                    </a:rPr>
                    <a:t>signals</a:t>
                  </a:r>
                </a:p>
              </p:txBody>
            </p:sp>
          </p:grpSp>
        </p:grpSp>
      </p:grpSp>
      <p:sp>
        <p:nvSpPr>
          <p:cNvPr id="36873" name="AutoShape 55"/>
          <p:cNvSpPr>
            <a:spLocks noChangeAspect="1" noChangeArrowheads="1"/>
          </p:cNvSpPr>
          <p:nvPr/>
        </p:nvSpPr>
        <p:spPr bwMode="auto">
          <a:xfrm>
            <a:off x="7391400" y="2209800"/>
            <a:ext cx="85725" cy="1222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1" name="Rectangle 1260"/>
          <p:cNvSpPr/>
          <p:nvPr/>
        </p:nvSpPr>
        <p:spPr>
          <a:xfrm>
            <a:off x="3886200" y="2971800"/>
            <a:ext cx="3324949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 err="1">
                <a:solidFill>
                  <a:srgbClr val="003399"/>
                </a:solidFill>
                <a:latin typeface="+mj-lt"/>
              </a:rPr>
              <a:t>MICROMEsh</a:t>
            </a:r>
            <a:r>
              <a:rPr lang="en-GB" i="1" dirty="0">
                <a:solidFill>
                  <a:srgbClr val="003399"/>
                </a:solidFill>
                <a:latin typeface="+mj-lt"/>
              </a:rPr>
              <a:t> </a:t>
            </a:r>
            <a:r>
              <a:rPr lang="en-GB" i="1" dirty="0" err="1">
                <a:solidFill>
                  <a:srgbClr val="003399"/>
                </a:solidFill>
                <a:latin typeface="+mj-lt"/>
              </a:rPr>
              <a:t>GAseous</a:t>
            </a:r>
            <a:r>
              <a:rPr lang="en-GB" i="1" dirty="0">
                <a:solidFill>
                  <a:srgbClr val="003399"/>
                </a:solidFill>
                <a:latin typeface="+mj-lt"/>
              </a:rPr>
              <a:t> </a:t>
            </a:r>
            <a:r>
              <a:rPr lang="en-GB" i="1" dirty="0" smtClean="0">
                <a:solidFill>
                  <a:srgbClr val="003399"/>
                </a:solidFill>
                <a:latin typeface="+mj-lt"/>
              </a:rPr>
              <a:t>Structure</a:t>
            </a:r>
          </a:p>
          <a:p>
            <a:pPr>
              <a:defRPr/>
            </a:pPr>
            <a:r>
              <a:rPr lang="en-GB" i="1" dirty="0" smtClean="0">
                <a:solidFill>
                  <a:schemeClr val="tx2"/>
                </a:solidFill>
                <a:latin typeface="+mj-lt"/>
              </a:rPr>
              <a:t>Giomataris</a:t>
            </a:r>
            <a:r>
              <a:rPr lang="en-GB" i="1" dirty="0">
                <a:solidFill>
                  <a:schemeClr val="tx2"/>
                </a:solidFill>
                <a:latin typeface="+mj-lt"/>
              </a:rPr>
              <a:t>, </a:t>
            </a:r>
            <a:r>
              <a:rPr lang="en-GB" i="1" dirty="0" err="1">
                <a:solidFill>
                  <a:schemeClr val="tx2"/>
                </a:solidFill>
                <a:latin typeface="+mj-lt"/>
              </a:rPr>
              <a:t>Charpak</a:t>
            </a:r>
            <a:r>
              <a:rPr lang="en-GB" i="1" dirty="0">
                <a:solidFill>
                  <a:schemeClr val="tx2"/>
                </a:solidFill>
                <a:latin typeface="+mj-lt"/>
              </a:rPr>
              <a:t> (1996</a:t>
            </a:r>
            <a:r>
              <a:rPr lang="en-GB" i="1" dirty="0" smtClean="0">
                <a:solidFill>
                  <a:schemeClr val="tx2"/>
                </a:solidFill>
                <a:latin typeface="+mj-lt"/>
              </a:rPr>
              <a:t>)</a:t>
            </a:r>
          </a:p>
          <a:p>
            <a:pPr>
              <a:defRPr/>
            </a:pPr>
            <a:r>
              <a:rPr lang="en-US" sz="1100" dirty="0">
                <a:solidFill>
                  <a:srgbClr val="0000FF"/>
                </a:solidFill>
              </a:rPr>
              <a:t>Y. Giomataris </a:t>
            </a:r>
            <a:r>
              <a:rPr lang="en-US" sz="1100" i="1" dirty="0">
                <a:solidFill>
                  <a:srgbClr val="0000FF"/>
                </a:solidFill>
              </a:rPr>
              <a:t>et al.</a:t>
            </a:r>
            <a:r>
              <a:rPr lang="en-US" sz="1100" dirty="0">
                <a:solidFill>
                  <a:srgbClr val="0000FF"/>
                </a:solidFill>
              </a:rPr>
              <a:t>, </a:t>
            </a:r>
            <a:r>
              <a:rPr lang="en-CA" sz="1100" dirty="0">
                <a:solidFill>
                  <a:srgbClr val="0000FF"/>
                </a:solidFill>
              </a:rPr>
              <a:t>NIM A 376 (1996) 29</a:t>
            </a:r>
            <a:endParaRPr lang="en-US" sz="1100" dirty="0">
              <a:solidFill>
                <a:srgbClr val="0000FF"/>
              </a:solidFill>
            </a:endParaRPr>
          </a:p>
          <a:p>
            <a:pPr algn="l">
              <a:defRPr/>
            </a:pPr>
            <a:endParaRPr lang="es-ES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36875" name="Picture 12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667000"/>
            <a:ext cx="1747838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252" name="Rectangle 10"/>
          <p:cNvSpPr>
            <a:spLocks noChangeArrowheads="1"/>
          </p:cNvSpPr>
          <p:nvPr/>
        </p:nvSpPr>
        <p:spPr bwMode="auto">
          <a:xfrm>
            <a:off x="4436411" y="3727906"/>
            <a:ext cx="26212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100" b="1" i="1" dirty="0">
                <a:solidFill>
                  <a:srgbClr val="FF0B69"/>
                </a:solidFill>
                <a:latin typeface="+mn-lt"/>
              </a:rPr>
              <a:t>In 1st Micromegas</a:t>
            </a:r>
          </a:p>
          <a:p>
            <a:pPr algn="ctr"/>
            <a:r>
              <a:rPr lang="en-US" sz="1100" b="1" i="1" dirty="0">
                <a:solidFill>
                  <a:srgbClr val="FF0B69"/>
                </a:solidFill>
                <a:latin typeface="+mn-lt"/>
              </a:rPr>
              <a:t>Fishing line spacers have been used</a:t>
            </a:r>
          </a:p>
        </p:txBody>
      </p:sp>
      <p:sp>
        <p:nvSpPr>
          <p:cNvPr id="1254" name="Text Box 5"/>
          <p:cNvSpPr txBox="1">
            <a:spLocks noChangeArrowheads="1"/>
          </p:cNvSpPr>
          <p:nvPr/>
        </p:nvSpPr>
        <p:spPr bwMode="auto">
          <a:xfrm>
            <a:off x="238124" y="4520399"/>
            <a:ext cx="4333875" cy="21852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4" rIns="91428" bIns="45714">
            <a:spAutoFit/>
          </a:bodyPr>
          <a:lstStyle>
            <a:lvl1pPr marL="177800" indent="-177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metallic micromesh (typical pitch 50μm)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sustained by 50-100 </a:t>
            </a:r>
            <a:r>
              <a:rPr lang="en-US" sz="1600" dirty="0" err="1">
                <a:solidFill>
                  <a:srgbClr val="000099"/>
                </a:solidFill>
              </a:rPr>
              <a:t>μm</a:t>
            </a:r>
            <a:r>
              <a:rPr lang="en-US" sz="1600" dirty="0">
                <a:solidFill>
                  <a:srgbClr val="000099"/>
                </a:solidFill>
              </a:rPr>
              <a:t> pillars 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 smtClean="0">
                <a:solidFill>
                  <a:srgbClr val="000099"/>
                </a:solidFill>
              </a:rPr>
              <a:t>simplicity</a:t>
            </a:r>
            <a:endParaRPr lang="en-US" sz="1600" dirty="0">
              <a:solidFill>
                <a:srgbClr val="000099"/>
              </a:solidFill>
            </a:endParaRP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single stage of amplification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fast and natural ion collection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discharges non destructive</a:t>
            </a:r>
          </a:p>
        </p:txBody>
      </p:sp>
    </p:spTree>
    <p:extLst>
      <p:ext uri="{BB962C8B-B14F-4D97-AF65-F5344CB8AC3E}">
        <p14:creationId xmlns:p14="http://schemas.microsoft.com/office/powerpoint/2010/main" val="357031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C3913FCB-DB14-46F6-8704-8D370AB3C2CF}" type="datetime1">
              <a:rPr lang="fr-FR" sz="1400"/>
              <a:pPr/>
              <a:t>07/11/2011</a:t>
            </a:fld>
            <a:endParaRPr lang="en-US" sz="1400"/>
          </a:p>
        </p:txBody>
      </p:sp>
      <p:sp>
        <p:nvSpPr>
          <p:cNvPr id="43010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 smtClean="0"/>
              <a:t>I. Giomataris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99392" y="433387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5623" y="60642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GB">
              <a:latin typeface="Arial" charset="0"/>
              <a:ea typeface="ＭＳ Ｐゴシック" charset="0"/>
            </a:endParaRPr>
          </a:p>
        </p:txBody>
      </p:sp>
      <p:pic>
        <p:nvPicPr>
          <p:cNvPr id="43013" name="Picture 6" descr="Mumegas_moni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54" y="260350"/>
            <a:ext cx="5064369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99746" y="-26988"/>
            <a:ext cx="77882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1" i="1" dirty="0">
                <a:solidFill>
                  <a:schemeClr val="accent2"/>
                </a:solidFill>
                <a:latin typeface="Times"/>
                <a:ea typeface="ＭＳ Ｐゴシック" charset="0"/>
                <a:cs typeface="Times"/>
              </a:rPr>
              <a:t>n-TOF: </a:t>
            </a:r>
            <a:r>
              <a:rPr lang="en-GB" b="1" i="1" u="sng" dirty="0" err="1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Trasparent</a:t>
            </a:r>
            <a:r>
              <a:rPr lang="en-GB" sz="2000" b="1" i="1" dirty="0">
                <a:solidFill>
                  <a:schemeClr val="accent2"/>
                </a:solidFill>
                <a:latin typeface="Times"/>
                <a:ea typeface="ＭＳ Ｐゴシック" charset="0"/>
                <a:cs typeface="Times"/>
              </a:rPr>
              <a:t> </a:t>
            </a:r>
            <a:r>
              <a:rPr lang="en-GB" sz="2000" b="1" i="1" dirty="0" err="1">
                <a:solidFill>
                  <a:schemeClr val="accent2"/>
                </a:solidFill>
                <a:latin typeface="Times"/>
                <a:ea typeface="ＭＳ Ｐゴシック" charset="0"/>
                <a:cs typeface="Times"/>
              </a:rPr>
              <a:t>Micromegas</a:t>
            </a:r>
            <a:r>
              <a:rPr lang="en-GB" sz="2000" b="1" i="1" dirty="0">
                <a:solidFill>
                  <a:schemeClr val="accent2"/>
                </a:solidFill>
                <a:latin typeface="Times"/>
                <a:ea typeface="ＭＳ Ｐゴシック" charset="0"/>
                <a:cs typeface="Times"/>
              </a:rPr>
              <a:t> Micro-bulk for neutron beam monitoring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887058" y="1341438"/>
            <a:ext cx="8513885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Drift Cathode (1) = 25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coppered (1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m) </a:t>
            </a:r>
            <a:r>
              <a:rPr lang="en-GB" sz="1600" dirty="0" err="1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Kapton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+</a:t>
            </a:r>
          </a:p>
          <a:p>
            <a:pPr>
              <a:defRPr/>
            </a:pP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1.5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of </a:t>
            </a:r>
            <a:r>
              <a:rPr lang="en-GB" sz="1600" b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B-10</a:t>
            </a:r>
          </a:p>
          <a:p>
            <a:pPr>
              <a:defRPr/>
            </a:pP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Drift Cathode (2) = 1.5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aluminised (~ nm) </a:t>
            </a:r>
            <a:r>
              <a:rPr lang="en-GB" sz="1600" dirty="0" err="1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mylar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+</a:t>
            </a:r>
          </a:p>
          <a:p>
            <a:pPr>
              <a:defRPr/>
            </a:pP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1 mg </a:t>
            </a:r>
            <a:r>
              <a:rPr lang="en-GB" sz="1600" b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U-235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(99.94%)</a:t>
            </a:r>
          </a:p>
          <a:p>
            <a:pPr>
              <a:defRPr/>
            </a:pP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Micromesh + Anode strip = </a:t>
            </a:r>
            <a:r>
              <a:rPr lang="en-GB" sz="1600" b="1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Micro-Bulk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(5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m) +</a:t>
            </a:r>
          </a:p>
          <a:p>
            <a:pPr>
              <a:defRPr/>
            </a:pP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50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</a:t>
            </a:r>
            <a:r>
              <a:rPr lang="en-GB" sz="1600" dirty="0" err="1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Kapton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  (with 70500 holes ) + 5 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  <a:sym typeface="Symbol" charset="0"/>
              </a:rPr>
              <a:t></a:t>
            </a:r>
            <a:r>
              <a:rPr lang="en-GB" sz="1600" dirty="0">
                <a:solidFill>
                  <a:srgbClr val="0613CC"/>
                </a:solidFill>
                <a:latin typeface="Times"/>
                <a:ea typeface="ＭＳ Ｐゴシック" charset="0"/>
                <a:cs typeface="Times"/>
              </a:rPr>
              <a:t>m Cu )</a:t>
            </a:r>
          </a:p>
        </p:txBody>
      </p:sp>
      <p:pic>
        <p:nvPicPr>
          <p:cNvPr id="43016" name="Picture 8" descr="FF_C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89" y="3835400"/>
            <a:ext cx="4079631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7" name="Picture 3" descr="count_rate_235U_1m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16355">
            <a:off x="5154308" y="3069921"/>
            <a:ext cx="3167063" cy="431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901105" y="4149725"/>
            <a:ext cx="29033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i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Count rate for 1 mg of U-235</a:t>
            </a:r>
            <a:endParaRPr lang="en-GB" sz="1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43019" name="Text Box 9"/>
          <p:cNvSpPr txBox="1">
            <a:spLocks noChangeArrowheads="1"/>
          </p:cNvSpPr>
          <p:nvPr/>
        </p:nvSpPr>
        <p:spPr bwMode="auto">
          <a:xfrm>
            <a:off x="0" y="0"/>
            <a:ext cx="9144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F72FCB"/>
                </a:solidFill>
              </a:rPr>
              <a:t>New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8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ppemmegasneutr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1"/>
            <a:ext cx="33528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83577" y="160338"/>
            <a:ext cx="7844204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sz="3200" b="1">
                <a:solidFill>
                  <a:schemeClr val="accent2"/>
                </a:solidFill>
                <a:latin typeface="Arial" charset="0"/>
                <a:ea typeface="ＭＳ Ｐゴシック" charset="0"/>
              </a:rPr>
              <a:t>Neutron beam profiler for n-TOF</a:t>
            </a:r>
            <a:r>
              <a:rPr lang="en-US" sz="3200">
                <a:solidFill>
                  <a:schemeClr val="accent2"/>
                </a:solidFill>
                <a:latin typeface="Arial" charset="0"/>
                <a:ea typeface="ＭＳ Ｐゴシック" charset="0"/>
              </a:rPr>
              <a:t/>
            </a:r>
            <a:br>
              <a:rPr lang="en-US" sz="3200">
                <a:solidFill>
                  <a:schemeClr val="accent2"/>
                </a:solidFill>
                <a:latin typeface="Arial" charset="0"/>
                <a:ea typeface="ＭＳ Ｐゴシック" charset="0"/>
              </a:rPr>
            </a:br>
            <a:r>
              <a:rPr lang="en-AU" sz="1200">
                <a:latin typeface="Arial" charset="0"/>
                <a:ea typeface="ＭＳ Ｐゴシック" charset="0"/>
              </a:rPr>
              <a:t>S. Andriamonje et al.,</a:t>
            </a:r>
            <a:r>
              <a:rPr lang="en-AU" sz="1200" b="1">
                <a:latin typeface="Arial" charset="0"/>
                <a:ea typeface="ＭＳ Ｐゴシック" charset="0"/>
              </a:rPr>
              <a:t>Nucl.Instrum.Meth.A481:120-129,2002</a:t>
            </a:r>
            <a:r>
              <a:rPr lang="en-US" sz="1200">
                <a:latin typeface="Arial" charset="0"/>
                <a:ea typeface="ＭＳ Ｐゴシック" charset="0"/>
              </a:rPr>
              <a:t/>
            </a:r>
            <a:br>
              <a:rPr lang="en-US" sz="1200">
                <a:latin typeface="Arial" charset="0"/>
                <a:ea typeface="ＭＳ Ｐゴシック" charset="0"/>
              </a:rPr>
            </a:br>
            <a:r>
              <a:rPr lang="en-AU" sz="1200">
                <a:latin typeface="Arial" charset="0"/>
                <a:ea typeface="ＭＳ Ｐゴシック" charset="0"/>
              </a:rPr>
              <a:t>J. Pancin et al., </a:t>
            </a:r>
            <a:r>
              <a:rPr lang="en-AU" sz="1200" b="1">
                <a:latin typeface="Arial" charset="0"/>
                <a:ea typeface="ＭＳ Ｐゴシック" charset="0"/>
              </a:rPr>
              <a:t>Nucl.Instrum.Meth.A524:102-114,2004</a:t>
            </a:r>
            <a:endParaRPr lang="en-GB" sz="1200" b="1">
              <a:solidFill>
                <a:schemeClr val="tx2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44964"/>
            <a:ext cx="2819400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6" name="Group 5"/>
          <p:cNvGrpSpPr>
            <a:grpSpLocks/>
          </p:cNvGrpSpPr>
          <p:nvPr/>
        </p:nvGrpSpPr>
        <p:grpSpPr bwMode="auto">
          <a:xfrm>
            <a:off x="4724400" y="1219200"/>
            <a:ext cx="3581400" cy="2882900"/>
            <a:chOff x="2880" y="624"/>
            <a:chExt cx="2256" cy="1816"/>
          </a:xfrm>
        </p:grpSpPr>
        <p:pic>
          <p:nvPicPr>
            <p:cNvPr id="44041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624"/>
              <a:ext cx="2256" cy="1816"/>
            </a:xfrm>
            <a:prstGeom prst="rect">
              <a:avLst/>
            </a:prstGeom>
            <a:solidFill>
              <a:srgbClr val="FDE9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3024" y="624"/>
              <a:ext cx="2064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800">
                  <a:solidFill>
                    <a:schemeClr val="accent2"/>
                  </a:solidFill>
                  <a:latin typeface="Arial" charset="0"/>
                  <a:ea typeface="ＭＳ Ｐゴシック" charset="0"/>
                </a:rPr>
                <a:t>Neutron reaction rate</a:t>
              </a:r>
            </a:p>
          </p:txBody>
        </p:sp>
      </p:grpSp>
      <p:pic>
        <p:nvPicPr>
          <p:cNvPr id="4403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048126"/>
            <a:ext cx="29718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9"/>
          <p:cNvSpPr txBox="1">
            <a:spLocks noChangeArrowheads="1"/>
          </p:cNvSpPr>
          <p:nvPr/>
        </p:nvSpPr>
        <p:spPr bwMode="auto">
          <a:xfrm>
            <a:off x="5029200" y="5562600"/>
            <a:ext cx="2286000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</a:rPr>
              <a:t>Low gamma sensitivity</a:t>
            </a:r>
          </a:p>
        </p:txBody>
      </p:sp>
      <p:sp>
        <p:nvSpPr>
          <p:cNvPr id="44039" name="Text Box 10"/>
          <p:cNvSpPr txBox="1">
            <a:spLocks noChangeArrowheads="1"/>
          </p:cNvSpPr>
          <p:nvPr/>
        </p:nvSpPr>
        <p:spPr bwMode="auto">
          <a:xfrm>
            <a:off x="609600" y="5029200"/>
            <a:ext cx="3352800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n-TOF beam profile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953000" y="3289301"/>
            <a:ext cx="1341714" cy="3084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buFont typeface="Wingdings" charset="0"/>
              <a:buNone/>
              <a:defRPr/>
            </a:pPr>
            <a:r>
              <a:rPr lang="en-GB" sz="1200" b="1">
                <a:latin typeface="Times" charset="0"/>
                <a:ea typeface="ＭＳ Ｐゴシック" charset="0"/>
              </a:rPr>
              <a:t>n + </a:t>
            </a:r>
            <a:r>
              <a:rPr lang="en-GB" sz="1200" b="1" baseline="30000">
                <a:latin typeface="Times" charset="0"/>
                <a:ea typeface="ＭＳ Ｐゴシック" charset="0"/>
              </a:rPr>
              <a:t>6</a:t>
            </a:r>
            <a:r>
              <a:rPr lang="en-GB" sz="1200" b="1">
                <a:latin typeface="Times" charset="0"/>
                <a:ea typeface="ＭＳ Ｐゴシック" charset="0"/>
              </a:rPr>
              <a:t>Li </a:t>
            </a:r>
            <a:r>
              <a:rPr lang="en-GB" sz="1200" b="1">
                <a:latin typeface="Times" charset="0"/>
                <a:ea typeface="ＭＳ Ｐゴシック" charset="0"/>
                <a:sym typeface="Symbol" charset="0"/>
              </a:rPr>
              <a:t> </a:t>
            </a:r>
            <a:r>
              <a:rPr lang="en-GB" sz="1200" b="1" baseline="30000">
                <a:latin typeface="Times" charset="0"/>
                <a:ea typeface="ＭＳ Ｐゴシック" charset="0"/>
                <a:sym typeface="Symbol" charset="0"/>
              </a:rPr>
              <a:t>3</a:t>
            </a:r>
            <a:r>
              <a:rPr lang="en-GB" sz="1200" b="1">
                <a:latin typeface="Times" charset="0"/>
                <a:ea typeface="ＭＳ Ｐゴシック" charset="0"/>
                <a:sym typeface="Symbol" charset="0"/>
              </a:rPr>
              <a:t>H + </a:t>
            </a:r>
            <a:r>
              <a:rPr lang="en-US" sz="1400" b="1">
                <a:latin typeface="Times" charset="0"/>
                <a:ea typeface="ＭＳ Ｐゴシック" charset="0"/>
                <a:sym typeface="Symbol" charset="0"/>
              </a:rPr>
              <a:t> </a:t>
            </a:r>
            <a:endParaRPr lang="en-US" sz="1800" b="1">
              <a:solidFill>
                <a:srgbClr val="FF0000"/>
              </a:solidFill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7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228600" y="0"/>
            <a:ext cx="8915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 eaLnBrk="1" hangingPunct="1"/>
            <a:r>
              <a:rPr lang="en-US" sz="3200" b="1" dirty="0" err="1">
                <a:solidFill>
                  <a:schemeClr val="accent2"/>
                </a:solidFill>
              </a:rPr>
              <a:t>Micromégas</a:t>
            </a:r>
            <a:r>
              <a:rPr lang="en-US" sz="3200" b="1" dirty="0">
                <a:solidFill>
                  <a:schemeClr val="accent2"/>
                </a:solidFill>
              </a:rPr>
              <a:t> application to neutron tomography</a:t>
            </a: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46082" name="Picture 3" descr="to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35300"/>
            <a:ext cx="4988169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036" name="Group 4"/>
          <p:cNvGraphicFramePr>
            <a:graphicFrameLocks noGrp="1"/>
          </p:cNvGraphicFramePr>
          <p:nvPr/>
        </p:nvGraphicFramePr>
        <p:xfrm>
          <a:off x="5673970" y="3629025"/>
          <a:ext cx="3286858" cy="1976438"/>
        </p:xfrm>
        <a:graphic>
          <a:graphicData uri="http://schemas.openxmlformats.org/drawingml/2006/table">
            <a:tbl>
              <a:tblPr/>
              <a:tblGrid>
                <a:gridCol w="1852246"/>
                <a:gridCol w="143461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Hole diameter (µm)</a:t>
                      </a:r>
                    </a:p>
                  </a:txBody>
                  <a:tcPr marL="91416" marR="91416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 s +/- D s (µm)</a:t>
                      </a:r>
                    </a:p>
                  </a:txBody>
                  <a:tcPr marL="91416" marR="91416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400</a:t>
                      </a:r>
                    </a:p>
                  </a:txBody>
                  <a:tcPr marL="91416" marR="91416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58 +/- 5</a:t>
                      </a:r>
                    </a:p>
                  </a:txBody>
                  <a:tcPr marL="91416" marR="91416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300</a:t>
                      </a:r>
                    </a:p>
                  </a:txBody>
                  <a:tcPr marL="91416" marR="91416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57 +/- 19</a:t>
                      </a:r>
                    </a:p>
                  </a:txBody>
                  <a:tcPr marL="91416" marR="91416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200</a:t>
                      </a:r>
                    </a:p>
                  </a:txBody>
                  <a:tcPr marL="91416" marR="91416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63 +/- 8</a:t>
                      </a:r>
                    </a:p>
                  </a:txBody>
                  <a:tcPr marL="91416" marR="91416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160</a:t>
                      </a:r>
                    </a:p>
                  </a:txBody>
                  <a:tcPr marL="91416" marR="91416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43 +/- 4</a:t>
                      </a:r>
                    </a:p>
                  </a:txBody>
                  <a:tcPr marL="91416" marR="91416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6127630" y="3135313"/>
            <a:ext cx="2335576" cy="40075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</a:rPr>
              <a:t>Spatial resolution</a:t>
            </a:r>
            <a:endParaRPr lang="en-GB" sz="20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4037181" y="1524000"/>
            <a:ext cx="186013" cy="40075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endParaRPr lang="en-GB" sz="20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5139986" y="6019801"/>
            <a:ext cx="4161396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" charset="0"/>
              <a:buChar char="Ø"/>
              <a:defRPr/>
            </a:pPr>
            <a:r>
              <a:rPr lang="en-US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</a:t>
            </a:r>
            <a:r>
              <a:rPr 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Next step : 2D neutron imaging</a:t>
            </a:r>
            <a:endParaRPr lang="en-GB" sz="20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1101995" y="6591301"/>
            <a:ext cx="2797369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2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F. </a:t>
            </a:r>
            <a:r>
              <a:rPr lang="en-US" sz="12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Jeanneau</a:t>
            </a:r>
            <a:r>
              <a:rPr lang="en-US" sz="12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sz="1200" i="1" dirty="0">
                <a:latin typeface="Times New Roman"/>
                <a:ea typeface="ＭＳ Ｐゴシック" charset="0"/>
                <a:cs typeface="Times New Roman"/>
              </a:rPr>
              <a:t>Proc. SPIE 4785, 214 (2002)</a:t>
            </a:r>
            <a:endParaRPr lang="en-GB" sz="1200" i="1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46107" name="Picture 28" descr="pico00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524" y="1060450"/>
            <a:ext cx="2548304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354529" y="2209800"/>
            <a:ext cx="4969309" cy="77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Beam tests at the Orphee Nuclear plant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3 10</a:t>
            </a:r>
            <a:r>
              <a:rPr lang="en-US" sz="2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8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thermal neutrons/cm</a:t>
            </a:r>
            <a:r>
              <a:rPr lang="en-US" sz="20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2</a:t>
            </a:r>
            <a:r>
              <a:rPr lang="en-US" sz="20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/s</a:t>
            </a:r>
            <a:endParaRPr lang="en-GB" sz="2000" b="1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1948972" y="2971801"/>
            <a:ext cx="2321148" cy="339196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6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</a:rPr>
              <a:t>Image of the Gd mask</a:t>
            </a:r>
            <a:endParaRPr lang="en-GB" sz="16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2053659" y="3429001"/>
            <a:ext cx="1657506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600" b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Hole diameters</a:t>
            </a:r>
            <a:endParaRPr lang="en-GB" sz="16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4064" name="Line 32"/>
          <p:cNvSpPr>
            <a:spLocks noChangeShapeType="1"/>
          </p:cNvSpPr>
          <p:nvPr/>
        </p:nvSpPr>
        <p:spPr bwMode="auto">
          <a:xfrm flipH="1">
            <a:off x="2286001" y="3886201"/>
            <a:ext cx="137746" cy="3032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4065" name="Line 33"/>
          <p:cNvSpPr>
            <a:spLocks noChangeShapeType="1"/>
          </p:cNvSpPr>
          <p:nvPr/>
        </p:nvSpPr>
        <p:spPr bwMode="auto">
          <a:xfrm flipH="1">
            <a:off x="2514601" y="4038600"/>
            <a:ext cx="49823" cy="858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4066" name="Line 34"/>
          <p:cNvSpPr>
            <a:spLocks noChangeShapeType="1"/>
          </p:cNvSpPr>
          <p:nvPr/>
        </p:nvSpPr>
        <p:spPr bwMode="auto">
          <a:xfrm>
            <a:off x="2743200" y="3886201"/>
            <a:ext cx="80597" cy="993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4067" name="Line 35"/>
          <p:cNvSpPr>
            <a:spLocks noChangeShapeType="1"/>
          </p:cNvSpPr>
          <p:nvPr/>
        </p:nvSpPr>
        <p:spPr bwMode="auto">
          <a:xfrm>
            <a:off x="2971800" y="3733801"/>
            <a:ext cx="222738" cy="1598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4068" name="Line 36"/>
          <p:cNvSpPr>
            <a:spLocks noChangeShapeType="1"/>
          </p:cNvSpPr>
          <p:nvPr/>
        </p:nvSpPr>
        <p:spPr bwMode="auto">
          <a:xfrm flipH="1">
            <a:off x="1752601" y="3581400"/>
            <a:ext cx="479181" cy="4333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4069" name="Line 37"/>
          <p:cNvSpPr>
            <a:spLocks noChangeShapeType="1"/>
          </p:cNvSpPr>
          <p:nvPr/>
        </p:nvSpPr>
        <p:spPr bwMode="auto">
          <a:xfrm>
            <a:off x="3048000" y="3733801"/>
            <a:ext cx="521677" cy="1598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6117" name="Rectangle 38"/>
          <p:cNvSpPr>
            <a:spLocks noChangeArrowheads="1"/>
          </p:cNvSpPr>
          <p:nvPr/>
        </p:nvSpPr>
        <p:spPr bwMode="auto">
          <a:xfrm>
            <a:off x="381000" y="914400"/>
            <a:ext cx="316669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baseline="30000"/>
              <a:t>6</a:t>
            </a:r>
            <a:r>
              <a:rPr lang="en-US" sz="1600"/>
              <a:t>Li converter : 50 µm</a:t>
            </a:r>
          </a:p>
          <a:p>
            <a:pPr>
              <a:buFont typeface="Wingdings" pitchFamily="2" charset="2"/>
              <a:buChar char="ü"/>
            </a:pPr>
            <a:r>
              <a:rPr lang="en-US" sz="1600"/>
              <a:t> Conversion gap : 400 µm</a:t>
            </a:r>
          </a:p>
          <a:p>
            <a:pPr>
              <a:buFont typeface="Wingdings" pitchFamily="2" charset="2"/>
              <a:buChar char="ü"/>
            </a:pPr>
            <a:r>
              <a:rPr lang="en-US" sz="1600"/>
              <a:t> Amplification gap : 50 µm</a:t>
            </a:r>
          </a:p>
          <a:p>
            <a:pPr>
              <a:buFont typeface="Wingdings" pitchFamily="2" charset="2"/>
              <a:buChar char="ü"/>
            </a:pPr>
            <a:r>
              <a:rPr lang="en-US" sz="1600"/>
              <a:t> Self-supported 50 mm micromesh</a:t>
            </a:r>
          </a:p>
          <a:p>
            <a:endParaRPr lang="en-AU" sz="16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7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091246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 eaLnBrk="1" hangingPunct="1"/>
            <a:r>
              <a:rPr lang="en-US" sz="280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Micromégas</a:t>
            </a:r>
            <a:r>
              <a:rPr lang="en-US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Concept for Laser </a:t>
            </a:r>
            <a:r>
              <a:rPr lang="en-US" sz="2800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MégaJoule</a:t>
            </a:r>
            <a:r>
              <a:rPr lang="en-US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and ICF Facilities</a:t>
            </a:r>
          </a:p>
          <a:p>
            <a:pPr algn="ctr" eaLnBrk="1" hangingPunct="1"/>
            <a:r>
              <a:rPr lang="en-GB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en-GB" sz="1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Houry</a:t>
            </a:r>
            <a:r>
              <a:rPr lang="en-GB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et al., NIM</a:t>
            </a:r>
            <a:r>
              <a:rPr lang="en-GB" sz="1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,557(2006)648</a:t>
            </a:r>
            <a:endParaRPr lang="en-GB" sz="28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3" descr="t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9" y="1328739"/>
            <a:ext cx="7244862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716573" y="949325"/>
            <a:ext cx="75247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400" b="1">
                <a:solidFill>
                  <a:srgbClr val="2E2E30"/>
                </a:solidFill>
              </a:rPr>
              <a:t>The </a:t>
            </a:r>
            <a:r>
              <a:rPr lang="en-US" sz="1600" b="1">
                <a:solidFill>
                  <a:srgbClr val="2E2E30"/>
                </a:solidFill>
                <a:latin typeface="Symbol" pitchFamily="18" charset="2"/>
              </a:rPr>
              <a:t>g</a:t>
            </a:r>
            <a:r>
              <a:rPr lang="en-US" sz="1400" b="1">
                <a:solidFill>
                  <a:srgbClr val="2E2E30"/>
                </a:solidFill>
              </a:rPr>
              <a:t> insensitivity of Micromégas applied to neutron spectroscopy </a:t>
            </a:r>
          </a:p>
          <a:p>
            <a:pPr algn="ctr"/>
            <a:r>
              <a:rPr lang="en-US" sz="1400" b="1">
                <a:solidFill>
                  <a:srgbClr val="2E2E30"/>
                </a:solidFill>
              </a:rPr>
              <a:t>on Inertial Confinement Fusion experiments </a:t>
            </a:r>
            <a:endParaRPr lang="en-US" sz="1400">
              <a:solidFill>
                <a:srgbClr val="4F551F"/>
              </a:solidFill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94585" y="2928939"/>
            <a:ext cx="19644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latin typeface="Arial" charset="0"/>
                <a:ea typeface="ＭＳ Ｐゴシック" charset="0"/>
              </a:rPr>
              <a:t> </a:t>
            </a:r>
            <a:r>
              <a:rPr lang="en-US" sz="1200" b="1">
                <a:solidFill>
                  <a:srgbClr val="FF1B1B"/>
                </a:solidFill>
                <a:latin typeface="Arial" charset="0"/>
                <a:ea typeface="ＭＳ Ｐゴシック" charset="0"/>
              </a:rPr>
              <a:t>Time response &lt; 500 ps</a:t>
            </a:r>
            <a:endParaRPr lang="en-US" sz="1200">
              <a:solidFill>
                <a:srgbClr val="FF1B1B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48133" name="Picture 6" descr="dem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74" y="3462338"/>
            <a:ext cx="3657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922585" y="4833939"/>
            <a:ext cx="1689589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latin typeface="Arial" charset="0"/>
                <a:ea typeface="ＭＳ Ｐゴシック" charset="0"/>
              </a:rPr>
              <a:t>&lt;          15 cm            &gt;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1219200" y="3843339"/>
            <a:ext cx="534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HV1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3681046" y="3843339"/>
            <a:ext cx="534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HV2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2697774" y="3538538"/>
            <a:ext cx="73129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Gas In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2697774" y="5748338"/>
            <a:ext cx="8803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Gas Out</a:t>
            </a: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 rot="4800000">
            <a:off x="3336681" y="4676875"/>
            <a:ext cx="1219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Microstrips</a:t>
            </a: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 rot="16800000">
            <a:off x="760535" y="4599087"/>
            <a:ext cx="1219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Microstrips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435220" y="6169025"/>
            <a:ext cx="301869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en-US" sz="1400" b="1">
                <a:solidFill>
                  <a:srgbClr val="5E5E5E"/>
                </a:solidFill>
                <a:latin typeface="Arial" charset="0"/>
                <a:ea typeface="ＭＳ Ｐゴシック" charset="0"/>
              </a:rPr>
              <a:t>Ref: CEA/DIF/DCRE/SDE M. Houry </a:t>
            </a:r>
            <a:endParaRPr lang="en-US" sz="1400" b="1">
              <a:latin typeface="Arial" charset="0"/>
              <a:ea typeface="ＭＳ Ｐゴシック" charset="0"/>
            </a:endParaRPr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1717431" y="1576389"/>
            <a:ext cx="452804" cy="395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-11183" y="1239838"/>
            <a:ext cx="1984519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6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2mm CH</a:t>
            </a:r>
            <a:r>
              <a:rPr lang="en-US" sz="1600" baseline="-250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2</a:t>
            </a:r>
            <a:r>
              <a:rPr lang="en-US" sz="16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converter</a:t>
            </a:r>
            <a:endParaRPr lang="en-GB" sz="160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5073" name="Line 17"/>
          <p:cNvSpPr>
            <a:spLocks noChangeShapeType="1"/>
          </p:cNvSpPr>
          <p:nvPr/>
        </p:nvSpPr>
        <p:spPr bwMode="auto">
          <a:xfrm flipV="1">
            <a:off x="1717431" y="2928939"/>
            <a:ext cx="452804" cy="274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137747" y="3125789"/>
            <a:ext cx="2032489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6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65 strips (1.6 mm pitch)</a:t>
            </a:r>
            <a:endParaRPr lang="en-GB" sz="160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5052523" y="6191251"/>
            <a:ext cx="4116513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400">
                <a:latin typeface="Verdana" charset="0"/>
                <a:ea typeface="ＭＳ Ｐゴシック" charset="0"/>
              </a:rPr>
              <a:t>DEMIN group (CEA/DIF/DCRE and DAPNIA)</a:t>
            </a:r>
            <a:endParaRPr lang="en-GB" sz="140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9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026"/>
          <p:cNvSpPr txBox="1">
            <a:spLocks noChangeArrowheads="1"/>
          </p:cNvSpPr>
          <p:nvPr/>
        </p:nvSpPr>
        <p:spPr bwMode="auto">
          <a:xfrm>
            <a:off x="838200" y="2667000"/>
            <a:ext cx="1524000" cy="3365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Times" charset="0"/>
                <a:ea typeface="ＭＳ Ｐゴシック" charset="0"/>
              </a:rPr>
              <a:t>Drift electrode</a:t>
            </a:r>
          </a:p>
        </p:txBody>
      </p:sp>
      <p:sp>
        <p:nvSpPr>
          <p:cNvPr id="47107" name="Text Box 1027"/>
          <p:cNvSpPr txBox="1">
            <a:spLocks noChangeArrowheads="1"/>
          </p:cNvSpPr>
          <p:nvPr/>
        </p:nvSpPr>
        <p:spPr bwMode="auto">
          <a:xfrm>
            <a:off x="1066800" y="4876800"/>
            <a:ext cx="2971800" cy="18774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latin typeface="Times" charset="0"/>
                <a:ea typeface="ＭＳ Ｐゴシック" charset="0"/>
              </a:rPr>
              <a:t>Challenges</a:t>
            </a:r>
          </a:p>
          <a:p>
            <a:pPr>
              <a:defRPr/>
            </a:pPr>
            <a:r>
              <a:rPr lang="en-US" sz="2000" b="1">
                <a:solidFill>
                  <a:srgbClr val="FF1B1B"/>
                </a:solidFill>
                <a:latin typeface="Times" charset="0"/>
                <a:ea typeface="ＭＳ Ｐゴシック" charset="0"/>
              </a:rPr>
              <a:t>Very small Micromegas</a:t>
            </a:r>
            <a:endParaRPr lang="en-US" sz="2000">
              <a:solidFill>
                <a:srgbClr val="FF1B1B"/>
              </a:solidFill>
              <a:latin typeface="Times" charset="0"/>
              <a:ea typeface="ＭＳ Ｐゴシック" charset="0"/>
            </a:endParaRPr>
          </a:p>
          <a:p>
            <a:pPr>
              <a:defRPr/>
            </a:pPr>
            <a:r>
              <a:rPr lang="en-US" sz="2000" b="1">
                <a:solidFill>
                  <a:srgbClr val="FF1B1B"/>
                </a:solidFill>
                <a:latin typeface="Times" charset="0"/>
                <a:ea typeface="ＭＳ Ｐゴシック" charset="0"/>
              </a:rPr>
              <a:t>Seal detector</a:t>
            </a:r>
          </a:p>
          <a:p>
            <a:pPr>
              <a:defRPr/>
            </a:pPr>
            <a:r>
              <a:rPr lang="en-US" sz="2000" b="1">
                <a:solidFill>
                  <a:srgbClr val="FF1B1B"/>
                </a:solidFill>
                <a:latin typeface="Times" charset="0"/>
                <a:ea typeface="ＭＳ Ｐゴシック" charset="0"/>
              </a:rPr>
              <a:t>High radiation resistance</a:t>
            </a:r>
            <a:endParaRPr lang="en-US" sz="2000">
              <a:latin typeface="Times" charset="0"/>
              <a:ea typeface="ＭＳ Ｐゴシック" charset="0"/>
            </a:endParaRPr>
          </a:p>
          <a:p>
            <a:pPr>
              <a:defRPr/>
            </a:pPr>
            <a:r>
              <a:rPr lang="en-US" sz="2000" b="1">
                <a:solidFill>
                  <a:srgbClr val="FF1B1B"/>
                </a:solidFill>
                <a:latin typeface="Times" charset="0"/>
                <a:ea typeface="ＭＳ Ｐゴシック" charset="0"/>
              </a:rPr>
              <a:t>High temperature</a:t>
            </a:r>
          </a:p>
          <a:p>
            <a:pPr>
              <a:defRPr/>
            </a:pPr>
            <a:r>
              <a:rPr lang="en-US" sz="2000" b="1">
                <a:solidFill>
                  <a:srgbClr val="FF1B1B"/>
                </a:solidFill>
                <a:latin typeface="Times" charset="0"/>
                <a:ea typeface="ＭＳ Ｐゴシック" charset="0"/>
              </a:rPr>
              <a:t>Large dynamic range</a:t>
            </a:r>
            <a:endParaRPr lang="en-US" sz="2000">
              <a:latin typeface="Times" charset="0"/>
              <a:ea typeface="ＭＳ Ｐゴシック" charset="0"/>
            </a:endParaRPr>
          </a:p>
        </p:txBody>
      </p:sp>
      <p:pic>
        <p:nvPicPr>
          <p:cNvPr id="52227" name="Picture 10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1"/>
            <a:ext cx="4343400" cy="328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1029"/>
          <p:cNvSpPr txBox="1">
            <a:spLocks noChangeArrowheads="1"/>
          </p:cNvSpPr>
          <p:nvPr/>
        </p:nvSpPr>
        <p:spPr bwMode="auto">
          <a:xfrm>
            <a:off x="2113085" y="11114"/>
            <a:ext cx="5486400" cy="13223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b="1" dirty="0">
                <a:solidFill>
                  <a:schemeClr val="accent2"/>
                </a:solidFill>
                <a:latin typeface="Times" charset="0"/>
                <a:ea typeface="ＭＳ Ｐゴシック" charset="0"/>
              </a:rPr>
              <a:t>Piccolo </a:t>
            </a:r>
            <a:r>
              <a:rPr lang="en-US" sz="3200" b="1" dirty="0" err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Micromegas</a:t>
            </a:r>
            <a:endParaRPr lang="en-US" sz="3200" b="1" dirty="0">
              <a:solidFill>
                <a:schemeClr val="accent2"/>
              </a:solidFill>
              <a:latin typeface="Times" charset="0"/>
              <a:ea typeface="ＭＳ Ｐゴシック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800" b="1" dirty="0">
                <a:solidFill>
                  <a:srgbClr val="FF0000"/>
                </a:solidFill>
                <a:latin typeface="Times" charset="0"/>
                <a:ea typeface="ＭＳ Ｐゴシック" charset="0"/>
              </a:rPr>
              <a:t>Nuclear reactor in-core neutron measurement</a:t>
            </a:r>
          </a:p>
          <a:p>
            <a:pPr>
              <a:spcBef>
                <a:spcPct val="50000"/>
              </a:spcBef>
              <a:defRPr/>
            </a:pPr>
            <a:r>
              <a:rPr lang="en-US" sz="1400" b="1" i="1" dirty="0">
                <a:solidFill>
                  <a:schemeClr val="accent2"/>
                </a:solidFill>
                <a:latin typeface="Times" charset="0"/>
                <a:ea typeface="ＭＳ Ｐゴシック" charset="0"/>
              </a:rPr>
              <a:t>J. </a:t>
            </a:r>
            <a:r>
              <a:rPr lang="en-US" sz="1400" b="1" i="1" dirty="0" err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Pancin</a:t>
            </a:r>
            <a:r>
              <a:rPr lang="en-US" sz="1400" b="1" i="1" dirty="0">
                <a:solidFill>
                  <a:schemeClr val="accent2"/>
                </a:solidFill>
                <a:latin typeface="Times" charset="0"/>
                <a:ea typeface="ＭＳ Ｐゴシック" charset="0"/>
              </a:rPr>
              <a:t> et al., NIMA, 592(2008)104</a:t>
            </a:r>
          </a:p>
        </p:txBody>
      </p:sp>
      <p:sp>
        <p:nvSpPr>
          <p:cNvPr id="52229" name="Text Box 1030"/>
          <p:cNvSpPr txBox="1">
            <a:spLocks noChangeArrowheads="1"/>
          </p:cNvSpPr>
          <p:nvPr/>
        </p:nvSpPr>
        <p:spPr bwMode="auto">
          <a:xfrm>
            <a:off x="5105400" y="1600201"/>
            <a:ext cx="3200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1B1B"/>
                </a:solidFill>
              </a:rPr>
              <a:t>Succesfully tested at the CELINA 14 MeV neutron source facility at CEA-Cadarache</a:t>
            </a:r>
          </a:p>
        </p:txBody>
      </p:sp>
      <p:pic>
        <p:nvPicPr>
          <p:cNvPr id="52230" name="Picture 1032" descr="Untitled-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869" y="2924176"/>
            <a:ext cx="3124200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1033" descr="Ensemble PicoloV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0" r="26494"/>
          <a:stretch>
            <a:fillRect/>
          </a:stretch>
        </p:blipFill>
        <p:spPr bwMode="auto">
          <a:xfrm>
            <a:off x="4191001" y="3581400"/>
            <a:ext cx="165002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2232" name="Object 2"/>
          <p:cNvGraphicFramePr>
            <a:graphicFrameLocks noChangeAspect="1"/>
          </p:cNvGraphicFramePr>
          <p:nvPr/>
        </p:nvGraphicFramePr>
        <p:xfrm>
          <a:off x="5757497" y="4772026"/>
          <a:ext cx="2935165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Document" r:id="rId7" imgW="2476500" imgH="1854200" progId="Word.Document.8">
                  <p:embed/>
                </p:oleObj>
              </mc:Choice>
              <mc:Fallback>
                <p:oleObj name="Document" r:id="rId7" imgW="2476500" imgH="1854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7497" y="4772026"/>
                        <a:ext cx="2935165" cy="2112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77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</a:rPr>
              <a:t>Energy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resolution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3810000" cy="4495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= 0.13-0.17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= 0.7-0.9 for wire chamber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But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for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Micromegas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is certainly lower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~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0.3-0.5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4844" t="45996" r="28906" b="34291"/>
          <a:stretch>
            <a:fillRect/>
          </a:stretch>
        </p:blipFill>
        <p:spPr bwMode="auto">
          <a:xfrm>
            <a:off x="3886200" y="1676400"/>
            <a:ext cx="4953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 flipH="1">
            <a:off x="6096000" y="2362200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7467600" y="2362200"/>
            <a:ext cx="76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611813" y="3081338"/>
            <a:ext cx="105568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solidFill>
                  <a:srgbClr val="FF3300"/>
                </a:solidFill>
              </a:rPr>
              <a:t>Primary </a:t>
            </a:r>
          </a:p>
          <a:p>
            <a:pPr algn="ctr"/>
            <a:r>
              <a:rPr lang="en-GB" sz="1200">
                <a:solidFill>
                  <a:srgbClr val="FF3300"/>
                </a:solidFill>
              </a:rPr>
              <a:t>fluctuations</a:t>
            </a:r>
          </a:p>
          <a:p>
            <a:pPr algn="ctr"/>
            <a:r>
              <a:rPr lang="en-GB" sz="1200">
                <a:solidFill>
                  <a:srgbClr val="FF3300"/>
                </a:solidFill>
              </a:rPr>
              <a:t>(Fano factor)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962775" y="3048000"/>
            <a:ext cx="1046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solidFill>
                  <a:srgbClr val="FF3300"/>
                </a:solidFill>
              </a:rPr>
              <a:t>Fluctuations </a:t>
            </a:r>
          </a:p>
          <a:p>
            <a:pPr algn="ctr"/>
            <a:r>
              <a:rPr lang="en-GB" sz="1200">
                <a:solidFill>
                  <a:srgbClr val="FF3300"/>
                </a:solidFill>
              </a:rPr>
              <a:t>in the gain</a:t>
            </a:r>
          </a:p>
        </p:txBody>
      </p:sp>
    </p:spTree>
    <p:extLst>
      <p:ext uri="{BB962C8B-B14F-4D97-AF65-F5344CB8AC3E}">
        <p14:creationId xmlns:p14="http://schemas.microsoft.com/office/powerpoint/2010/main" val="373007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404813" y="1066800"/>
            <a:ext cx="6953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Font typeface="Arial" pitchFamily="34" charset="0"/>
              <a:buChar char="•"/>
            </a:pPr>
            <a:r>
              <a:rPr lang="fr-FR" sz="1600">
                <a:solidFill>
                  <a:srgbClr val="000099"/>
                </a:solidFill>
              </a:rPr>
              <a:t>The multiplication takes place in high E field (&gt; 20 kV/cm)</a:t>
            </a:r>
          </a:p>
          <a:p>
            <a:pPr algn="l"/>
            <a:r>
              <a:rPr lang="fr-FR" sz="1600">
                <a:solidFill>
                  <a:srgbClr val="000099"/>
                </a:solidFill>
              </a:rPr>
              <a:t>	between the anode (strips, pads) and the mesh in one stage</a:t>
            </a:r>
            <a:endParaRPr lang="en-GB" sz="1600">
              <a:solidFill>
                <a:srgbClr val="000099"/>
              </a:solidFill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779463" y="1774825"/>
            <a:ext cx="355758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>
                <a:solidFill>
                  <a:srgbClr val="000099"/>
                </a:solidFill>
              </a:rPr>
              <a:t> small size (50-100 </a:t>
            </a:r>
            <a:r>
              <a:rPr lang="el-GR" sz="1600">
                <a:solidFill>
                  <a:srgbClr val="000099"/>
                </a:solidFill>
              </a:rPr>
              <a:t>μ</a:t>
            </a:r>
            <a:r>
              <a:rPr lang="en-US" sz="1600">
                <a:solidFill>
                  <a:srgbClr val="000099"/>
                </a:solidFill>
              </a:rPr>
              <a:t>m)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>
                <a:solidFill>
                  <a:srgbClr val="000099"/>
                </a:solidFill>
              </a:rPr>
              <a:t> fast signals (&lt; 1 ns)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>
                <a:solidFill>
                  <a:srgbClr val="000099"/>
                </a:solidFill>
              </a:rPr>
              <a:t> short recovery time (~150 ns)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>
                <a:solidFill>
                  <a:srgbClr val="000099"/>
                </a:solidFill>
              </a:rPr>
              <a:t> high rate capabilities (&gt; MHz)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>
                <a:solidFill>
                  <a:srgbClr val="000099"/>
                </a:solidFill>
              </a:rPr>
              <a:t> high gain </a:t>
            </a:r>
            <a:r>
              <a:rPr lang="fr-FR" sz="1600">
                <a:solidFill>
                  <a:srgbClr val="000099"/>
                </a:solidFill>
              </a:rPr>
              <a:t>(up to 10</a:t>
            </a:r>
            <a:r>
              <a:rPr lang="fr-FR" sz="1600" baseline="30000">
                <a:solidFill>
                  <a:srgbClr val="000099"/>
                </a:solidFill>
              </a:rPr>
              <a:t>5</a:t>
            </a:r>
            <a:r>
              <a:rPr lang="fr-FR" sz="1600">
                <a:solidFill>
                  <a:srgbClr val="000099"/>
                </a:solidFill>
              </a:rPr>
              <a:t> or more) </a:t>
            </a:r>
            <a:endParaRPr lang="en-US" sz="1600">
              <a:solidFill>
                <a:srgbClr val="000099"/>
              </a:solidFill>
            </a:endParaRPr>
          </a:p>
        </p:txBody>
      </p:sp>
      <p:pic>
        <p:nvPicPr>
          <p:cNvPr id="14340" name="Picture 8" descr="tek0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8375"/>
            <a:ext cx="4391025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14"/>
          <p:cNvSpPr txBox="1">
            <a:spLocks noChangeArrowheads="1"/>
          </p:cNvSpPr>
          <p:nvPr/>
        </p:nvSpPr>
        <p:spPr bwMode="auto">
          <a:xfrm>
            <a:off x="2906713" y="4122738"/>
            <a:ext cx="1190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FF"/>
                </a:solidFill>
              </a:rPr>
              <a:t>m</a:t>
            </a:r>
            <a:r>
              <a:rPr lang="fr-FR" sz="1000">
                <a:solidFill>
                  <a:srgbClr val="0000FF"/>
                </a:solidFill>
              </a:rPr>
              <a:t>icromesh s</a:t>
            </a:r>
            <a:r>
              <a:rPr lang="en-US" sz="1000">
                <a:solidFill>
                  <a:srgbClr val="0000FF"/>
                </a:solidFill>
              </a:rPr>
              <a:t>ignal</a:t>
            </a:r>
            <a:endParaRPr lang="fr-FR" sz="1000">
              <a:solidFill>
                <a:srgbClr val="0000FF"/>
              </a:solidFill>
            </a:endParaRPr>
          </a:p>
        </p:txBody>
      </p:sp>
      <p:sp>
        <p:nvSpPr>
          <p:cNvPr id="14342" name="Text Box 15"/>
          <p:cNvSpPr txBox="1">
            <a:spLocks noChangeArrowheads="1"/>
          </p:cNvSpPr>
          <p:nvPr/>
        </p:nvSpPr>
        <p:spPr bwMode="auto">
          <a:xfrm>
            <a:off x="3055938" y="4443413"/>
            <a:ext cx="5699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000">
                <a:solidFill>
                  <a:srgbClr val="FF0000"/>
                </a:solidFill>
              </a:rPr>
              <a:t>strip </a:t>
            </a:r>
            <a:r>
              <a:rPr lang="en-US" sz="1000">
                <a:solidFill>
                  <a:srgbClr val="FF0000"/>
                </a:solidFill>
              </a:rPr>
              <a:t>1</a:t>
            </a:r>
            <a:endParaRPr lang="fr-FR" sz="1000">
              <a:solidFill>
                <a:srgbClr val="FF0000"/>
              </a:solidFill>
            </a:endParaRPr>
          </a:p>
        </p:txBody>
      </p:sp>
      <p:pic>
        <p:nvPicPr>
          <p:cNvPr id="14343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2994025"/>
            <a:ext cx="2911475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7"/>
          <p:cNvSpPr txBox="1">
            <a:spLocks noChangeArrowheads="1"/>
          </p:cNvSpPr>
          <p:nvPr/>
        </p:nvSpPr>
        <p:spPr bwMode="auto">
          <a:xfrm>
            <a:off x="5856288" y="2263775"/>
            <a:ext cx="2374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000"/>
              <a:t>A GARFIELD simulation </a:t>
            </a:r>
          </a:p>
          <a:p>
            <a:pPr eaLnBrk="1" hangingPunct="1">
              <a:spcBef>
                <a:spcPct val="50000"/>
              </a:spcBef>
            </a:pPr>
            <a:r>
              <a:rPr lang="en-CA" sz="1000"/>
              <a:t>of  a Micromegas avalanche</a:t>
            </a:r>
          </a:p>
          <a:p>
            <a:pPr eaLnBrk="1" hangingPunct="1">
              <a:spcBef>
                <a:spcPct val="50000"/>
              </a:spcBef>
            </a:pPr>
            <a:r>
              <a:rPr lang="en-CA" sz="1000"/>
              <a:t>(Lanzhou university)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3044825" y="4765675"/>
            <a:ext cx="590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000">
                <a:solidFill>
                  <a:srgbClr val="FF0000"/>
                </a:solidFill>
              </a:rPr>
              <a:t>strip </a:t>
            </a:r>
            <a:r>
              <a:rPr lang="en-US" sz="1000">
                <a:solidFill>
                  <a:srgbClr val="FF0000"/>
                </a:solidFill>
              </a:rPr>
              <a:t>2</a:t>
            </a:r>
            <a:endParaRPr lang="fr-FR" sz="1000">
              <a:solidFill>
                <a:srgbClr val="FF0000"/>
              </a:solidFill>
            </a:endParaRP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3044825" y="5514975"/>
            <a:ext cx="590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000">
                <a:solidFill>
                  <a:srgbClr val="FF0000"/>
                </a:solidFill>
              </a:rPr>
              <a:t>strip </a:t>
            </a:r>
            <a:r>
              <a:rPr lang="en-US" sz="1000">
                <a:solidFill>
                  <a:srgbClr val="FF0000"/>
                </a:solidFill>
              </a:rPr>
              <a:t>3</a:t>
            </a:r>
            <a:endParaRPr lang="fr-FR" sz="1000">
              <a:solidFill>
                <a:srgbClr val="FF0000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en-US" sz="3200" i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Micromegas </a:t>
            </a:r>
            <a:r>
              <a:rPr lang="en-US" sz="3200" i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Concept</a:t>
            </a:r>
            <a:endParaRPr lang="en-US" sz="3200" i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5293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81593" y="990600"/>
            <a:ext cx="4390407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23"/>
          <p:cNvSpPr txBox="1">
            <a:spLocks noChangeArrowheads="1"/>
          </p:cNvSpPr>
          <p:nvPr/>
        </p:nvSpPr>
        <p:spPr bwMode="auto">
          <a:xfrm>
            <a:off x="762000" y="5248870"/>
            <a:ext cx="5257361" cy="923330"/>
          </a:xfrm>
          <a:prstGeom prst="rect">
            <a:avLst/>
          </a:prstGeom>
          <a:solidFill>
            <a:srgbClr val="FEFF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 b="1" dirty="0">
                <a:solidFill>
                  <a:srgbClr val="003399"/>
                </a:solidFill>
                <a:latin typeface="+mn-lt"/>
              </a:rPr>
              <a:t> Stable gain – </a:t>
            </a:r>
            <a:r>
              <a:rPr lang="en-US" sz="1800" i="1" dirty="0">
                <a:solidFill>
                  <a:srgbClr val="003399"/>
                </a:solidFill>
                <a:latin typeface="+mn-lt"/>
              </a:rPr>
              <a:t>non sensitive to flatness defects or temperature and pressure </a:t>
            </a:r>
            <a:r>
              <a:rPr lang="en-US" sz="1800" i="1" dirty="0" smtClean="0">
                <a:solidFill>
                  <a:srgbClr val="003399"/>
                </a:solidFill>
                <a:latin typeface="+mn-lt"/>
              </a:rPr>
              <a:t>variation </a:t>
            </a:r>
            <a:r>
              <a:rPr lang="en-US" sz="1800" dirty="0" smtClean="0">
                <a:solidFill>
                  <a:srgbClr val="003399"/>
                </a:solidFill>
                <a:latin typeface="+mn-lt"/>
              </a:rPr>
              <a:t/>
            </a:r>
            <a:br>
              <a:rPr lang="en-US" sz="1800" dirty="0" smtClean="0">
                <a:solidFill>
                  <a:srgbClr val="003399"/>
                </a:solidFill>
                <a:latin typeface="+mn-lt"/>
              </a:rPr>
            </a:br>
            <a:r>
              <a:rPr lang="en-US" sz="1800" b="1" dirty="0" smtClean="0">
                <a:solidFill>
                  <a:srgbClr val="003399"/>
                </a:solidFill>
                <a:latin typeface="+mn-lt"/>
              </a:rPr>
              <a:t>	</a:t>
            </a:r>
            <a:r>
              <a:rPr lang="en-US" sz="1800" b="1" dirty="0" smtClean="0">
                <a:solidFill>
                  <a:srgbClr val="003399"/>
                </a:solidFill>
                <a:latin typeface="+mn-lt"/>
                <a:sym typeface="Wingdings" pitchFamily="2" charset="2"/>
              </a:rPr>
              <a:t> </a:t>
            </a:r>
            <a:r>
              <a:rPr lang="en-US" sz="1800" b="1" dirty="0" smtClean="0">
                <a:solidFill>
                  <a:srgbClr val="003399"/>
                </a:solidFill>
                <a:latin typeface="+mn-lt"/>
              </a:rPr>
              <a:t>good </a:t>
            </a:r>
            <a:r>
              <a:rPr lang="en-US" sz="1800" b="1" dirty="0">
                <a:solidFill>
                  <a:srgbClr val="003399"/>
                </a:solidFill>
                <a:latin typeface="+mn-lt"/>
              </a:rPr>
              <a:t>energy resolution</a:t>
            </a: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990600" y="4419601"/>
            <a:ext cx="29174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rPr>
              <a:t>Ref: Y. Giomataris, NIM A419, p239 (1998)</a:t>
            </a:r>
            <a:endParaRPr lang="en-GB" sz="1200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</a:endParaRPr>
          </a:p>
        </p:txBody>
      </p:sp>
      <p:sp>
        <p:nvSpPr>
          <p:cNvPr id="19466" name="Line 25"/>
          <p:cNvSpPr>
            <a:spLocks noChangeShapeType="1"/>
          </p:cNvSpPr>
          <p:nvPr/>
        </p:nvSpPr>
        <p:spPr bwMode="auto">
          <a:xfrm flipH="1">
            <a:off x="7238561" y="3200399"/>
            <a:ext cx="6858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AutoShape 26"/>
          <p:cNvSpPr>
            <a:spLocks noChangeArrowheads="1"/>
          </p:cNvSpPr>
          <p:nvPr/>
        </p:nvSpPr>
        <p:spPr bwMode="auto">
          <a:xfrm rot="5390044">
            <a:off x="8227696" y="3046412"/>
            <a:ext cx="304800" cy="1066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19468" name="AutoShape 27"/>
          <p:cNvSpPr>
            <a:spLocks noChangeArrowheads="1"/>
          </p:cNvSpPr>
          <p:nvPr/>
        </p:nvSpPr>
        <p:spPr bwMode="auto">
          <a:xfrm rot="5390044">
            <a:off x="8038661" y="4305299"/>
            <a:ext cx="304800" cy="1447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6FF0F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US"/>
          </a:p>
        </p:txBody>
      </p:sp>
      <p:sp>
        <p:nvSpPr>
          <p:cNvPr id="19469" name="Text Box 28"/>
          <p:cNvSpPr txBox="1">
            <a:spLocks noChangeArrowheads="1"/>
          </p:cNvSpPr>
          <p:nvPr/>
        </p:nvSpPr>
        <p:spPr bwMode="auto">
          <a:xfrm>
            <a:off x="8152961" y="3124200"/>
            <a:ext cx="60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latin typeface="Times New Roman" pitchFamily="18" charset="0"/>
              </a:rPr>
              <a:t>E</a:t>
            </a:r>
            <a:r>
              <a:rPr lang="en-US" sz="1800" baseline="-25000">
                <a:latin typeface="Times New Roman" pitchFamily="18" charset="0"/>
              </a:rPr>
              <a:t>1</a:t>
            </a:r>
          </a:p>
        </p:txBody>
      </p:sp>
      <p:sp>
        <p:nvSpPr>
          <p:cNvPr id="19470" name="Rectangle 29"/>
          <p:cNvSpPr>
            <a:spLocks noChangeArrowheads="1"/>
          </p:cNvSpPr>
          <p:nvPr/>
        </p:nvSpPr>
        <p:spPr bwMode="auto">
          <a:xfrm>
            <a:off x="8076761" y="4645024"/>
            <a:ext cx="4026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Times New Roman" pitchFamily="18" charset="0"/>
              </a:rPr>
              <a:t>E</a:t>
            </a:r>
            <a:r>
              <a:rPr lang="en-US" sz="1800" baseline="-25000">
                <a:latin typeface="Times New Roman" pitchFamily="18" charset="0"/>
              </a:rPr>
              <a:t>2</a:t>
            </a:r>
          </a:p>
        </p:txBody>
      </p:sp>
      <p:sp>
        <p:nvSpPr>
          <p:cNvPr id="19471" name="Rectangle 30"/>
          <p:cNvSpPr>
            <a:spLocks noChangeArrowheads="1"/>
          </p:cNvSpPr>
          <p:nvPr/>
        </p:nvSpPr>
        <p:spPr bwMode="auto">
          <a:xfrm>
            <a:off x="7771961" y="4038600"/>
            <a:ext cx="7393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E</a:t>
            </a:r>
            <a:r>
              <a:rPr lang="en-US" baseline="-25000">
                <a:latin typeface="Times New Roman" pitchFamily="18" charset="0"/>
              </a:rPr>
              <a:t>1</a:t>
            </a:r>
            <a:r>
              <a:rPr lang="en-US">
                <a:latin typeface="Times New Roman" pitchFamily="18" charset="0"/>
              </a:rPr>
              <a:t>&gt; E</a:t>
            </a:r>
            <a:r>
              <a:rPr lang="en-US" baseline="-25000">
                <a:latin typeface="Times New Roman" pitchFamily="18" charset="0"/>
              </a:rPr>
              <a:t>2</a:t>
            </a:r>
          </a:p>
        </p:txBody>
      </p:sp>
      <p:sp>
        <p:nvSpPr>
          <p:cNvPr id="19472" name="Text Box 31"/>
          <p:cNvSpPr txBox="1">
            <a:spLocks noChangeArrowheads="1"/>
          </p:cNvSpPr>
          <p:nvPr/>
        </p:nvSpPr>
        <p:spPr bwMode="auto">
          <a:xfrm>
            <a:off x="7009961" y="5714999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>
                <a:latin typeface="Times New Roman" pitchFamily="18" charset="0"/>
              </a:rPr>
              <a:t>V</a:t>
            </a:r>
          </a:p>
        </p:txBody>
      </p:sp>
      <p:sp>
        <p:nvSpPr>
          <p:cNvPr id="19473" name="Line 32"/>
          <p:cNvSpPr>
            <a:spLocks noChangeShapeType="1"/>
          </p:cNvSpPr>
          <p:nvPr/>
        </p:nvSpPr>
        <p:spPr bwMode="auto">
          <a:xfrm>
            <a:off x="8914961" y="3200399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4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8172571"/>
              </p:ext>
            </p:extLst>
          </p:nvPr>
        </p:nvGraphicFramePr>
        <p:xfrm>
          <a:off x="7239000" y="1011238"/>
          <a:ext cx="864958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4" imgW="495300" imgH="165100" progId="Equation.3">
                  <p:embed/>
                </p:oleObj>
              </mc:Choice>
              <mc:Fallback>
                <p:oleObj name="Equation" r:id="rId4" imgW="4953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011238"/>
                        <a:ext cx="864958" cy="284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7" name="Rectangle 36"/>
          <p:cNvSpPr>
            <a:spLocks noChangeArrowheads="1"/>
          </p:cNvSpPr>
          <p:nvPr/>
        </p:nvSpPr>
        <p:spPr bwMode="auto">
          <a:xfrm>
            <a:off x="4724400" y="3276600"/>
            <a:ext cx="2723823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The gain </a:t>
            </a:r>
            <a:r>
              <a:rPr lang="en-US" sz="1800" dirty="0">
                <a:latin typeface="Times"/>
              </a:rPr>
              <a:t>variation  </a:t>
            </a:r>
            <a:r>
              <a:rPr lang="en-US" sz="1800" dirty="0" smtClean="0">
                <a:latin typeface="Times"/>
              </a:rPr>
              <a:t>exhibits</a:t>
            </a:r>
          </a:p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 </a:t>
            </a:r>
            <a:r>
              <a:rPr lang="en-US" sz="1800" dirty="0">
                <a:latin typeface="Times"/>
              </a:rPr>
              <a:t>a minimum for :</a:t>
            </a:r>
          </a:p>
          <a:p>
            <a:pPr algn="ctr">
              <a:spcBef>
                <a:spcPct val="50000"/>
              </a:spcBef>
            </a:pPr>
            <a:r>
              <a:rPr lang="en-US" sz="1800" b="1" dirty="0">
                <a:solidFill>
                  <a:srgbClr val="F01F33"/>
                </a:solidFill>
                <a:latin typeface="Times"/>
              </a:rPr>
              <a:t>d =  V/</a:t>
            </a:r>
            <a:r>
              <a:rPr lang="en-US" sz="1800" b="1" dirty="0" err="1">
                <a:solidFill>
                  <a:srgbClr val="F01F33"/>
                </a:solidFill>
                <a:latin typeface="Times"/>
              </a:rPr>
              <a:t>Bp</a:t>
            </a:r>
            <a:endParaRPr lang="en-US" sz="1800" b="1" dirty="0">
              <a:solidFill>
                <a:srgbClr val="F01F33"/>
              </a:solidFill>
              <a:latin typeface="Times"/>
            </a:endParaRPr>
          </a:p>
        </p:txBody>
      </p:sp>
      <p:graphicFrame>
        <p:nvGraphicFramePr>
          <p:cNvPr id="1947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69911"/>
              </p:ext>
            </p:extLst>
          </p:nvPr>
        </p:nvGraphicFramePr>
        <p:xfrm>
          <a:off x="6959600" y="1471613"/>
          <a:ext cx="2108200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Equation" r:id="rId6" imgW="1447560" imgH="419040" progId="Equation.3">
                  <p:embed/>
                </p:oleObj>
              </mc:Choice>
              <mc:Fallback>
                <p:oleObj name="Equation" r:id="rId6" imgW="1447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9600" y="1471613"/>
                        <a:ext cx="2108200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4445389" y="990600"/>
            <a:ext cx="2717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Parallel plate detector gain:</a:t>
            </a:r>
            <a:endParaRPr lang="en-US" sz="1800" b="1" dirty="0">
              <a:solidFill>
                <a:srgbClr val="F01F33"/>
              </a:solidFill>
              <a:latin typeface="Times"/>
            </a:endParaRP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4419600" y="1600200"/>
            <a:ext cx="24262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Townsend coefficient </a:t>
            </a:r>
            <a:r>
              <a:rPr lang="el-GR" sz="1800" dirty="0" smtClean="0">
                <a:latin typeface="Times"/>
              </a:rPr>
              <a:t>α:</a:t>
            </a:r>
          </a:p>
        </p:txBody>
      </p:sp>
      <p:graphicFrame>
        <p:nvGraphicFramePr>
          <p:cNvPr id="2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88687"/>
              </p:ext>
            </p:extLst>
          </p:nvPr>
        </p:nvGraphicFramePr>
        <p:xfrm>
          <a:off x="6019800" y="2133600"/>
          <a:ext cx="29876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Equation" r:id="rId8" imgW="2260440" imgH="431640" progId="Equation.3">
                  <p:embed/>
                </p:oleObj>
              </mc:Choice>
              <mc:Fallback>
                <p:oleObj name="Equation" r:id="rId8" imgW="2260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133600"/>
                        <a:ext cx="2987675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4419600" y="2286000"/>
            <a:ext cx="15760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Gain</a:t>
            </a:r>
            <a:r>
              <a:rPr lang="el-GR" sz="1800" dirty="0" smtClean="0">
                <a:latin typeface="Times"/>
              </a:rPr>
              <a:t> </a:t>
            </a:r>
            <a:r>
              <a:rPr lang="en-US" sz="1800" dirty="0" smtClean="0">
                <a:latin typeface="Times"/>
              </a:rPr>
              <a:t>variation:</a:t>
            </a:r>
            <a:endParaRPr lang="en-US" sz="1800" b="1" dirty="0">
              <a:solidFill>
                <a:srgbClr val="F01F33"/>
              </a:solidFill>
              <a:latin typeface="Time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  <a:noFill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3200" i="1" dirty="0" smtClean="0"/>
              <a:t>Virtue of the small gap</a:t>
            </a:r>
          </a:p>
        </p:txBody>
      </p:sp>
    </p:spTree>
    <p:extLst>
      <p:ext uri="{BB962C8B-B14F-4D97-AF65-F5344CB8AC3E}">
        <p14:creationId xmlns:p14="http://schemas.microsoft.com/office/powerpoint/2010/main" val="352049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2"/>
          <a:srcRect r="20108"/>
          <a:stretch>
            <a:fillRect/>
          </a:stretch>
        </p:blipFill>
        <p:spPr bwMode="auto">
          <a:xfrm>
            <a:off x="6096000" y="-76200"/>
            <a:ext cx="3042557" cy="1527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1536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2643187"/>
            <a:ext cx="1589088" cy="1441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14" descr="pilar_c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5265737"/>
            <a:ext cx="128587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Line 17"/>
          <p:cNvSpPr>
            <a:spLocks noChangeShapeType="1"/>
          </p:cNvSpPr>
          <p:nvPr/>
        </p:nvSpPr>
        <p:spPr bwMode="auto">
          <a:xfrm>
            <a:off x="6242050" y="5162550"/>
            <a:ext cx="749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Text Box 18"/>
          <p:cNvSpPr txBox="1">
            <a:spLocks noChangeArrowheads="1"/>
          </p:cNvSpPr>
          <p:nvPr/>
        </p:nvSpPr>
        <p:spPr bwMode="auto">
          <a:xfrm>
            <a:off x="6076950" y="4894262"/>
            <a:ext cx="1125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200">
                <a:solidFill>
                  <a:srgbClr val="0000FF"/>
                </a:solidFill>
              </a:rPr>
              <a:t>200 </a:t>
            </a:r>
            <a:r>
              <a:rPr lang="fr-FR" sz="120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fr-FR" sz="1200">
                <a:solidFill>
                  <a:srgbClr val="0000FF"/>
                </a:solidFill>
              </a:rPr>
              <a:t>m</a:t>
            </a: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5366" name="Text Box 22"/>
          <p:cNvSpPr txBox="1">
            <a:spLocks noChangeArrowheads="1"/>
          </p:cNvSpPr>
          <p:nvPr/>
        </p:nvSpPr>
        <p:spPr bwMode="auto">
          <a:xfrm>
            <a:off x="615950" y="4100512"/>
            <a:ext cx="158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Electroformed</a:t>
            </a:r>
          </a:p>
        </p:txBody>
      </p:sp>
      <p:sp>
        <p:nvSpPr>
          <p:cNvPr id="15367" name="Text Box 23"/>
          <p:cNvSpPr txBox="1">
            <a:spLocks noChangeArrowheads="1"/>
          </p:cNvSpPr>
          <p:nvPr/>
        </p:nvSpPr>
        <p:spPr bwMode="auto">
          <a:xfrm>
            <a:off x="2578100" y="4100512"/>
            <a:ext cx="158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Chemically etched</a:t>
            </a:r>
          </a:p>
        </p:txBody>
      </p:sp>
      <p:sp>
        <p:nvSpPr>
          <p:cNvPr id="15368" name="Text Box 24"/>
          <p:cNvSpPr txBox="1">
            <a:spLocks noChangeArrowheads="1"/>
          </p:cNvSpPr>
          <p:nvPr/>
        </p:nvSpPr>
        <p:spPr bwMode="auto">
          <a:xfrm>
            <a:off x="5172075" y="4100512"/>
            <a:ext cx="1008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Wowen</a:t>
            </a:r>
          </a:p>
        </p:txBody>
      </p:sp>
      <p:sp>
        <p:nvSpPr>
          <p:cNvPr id="15369" name="Text Box 25"/>
          <p:cNvSpPr txBox="1">
            <a:spLocks noChangeArrowheads="1"/>
          </p:cNvSpPr>
          <p:nvPr/>
        </p:nvSpPr>
        <p:spPr bwMode="auto">
          <a:xfrm>
            <a:off x="258763" y="4735512"/>
            <a:ext cx="1433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000" u="sng" dirty="0">
                <a:solidFill>
                  <a:srgbClr val="800000"/>
                </a:solidFill>
              </a:rPr>
              <a:t>Pillars</a:t>
            </a:r>
          </a:p>
        </p:txBody>
      </p:sp>
      <p:sp>
        <p:nvSpPr>
          <p:cNvPr id="15370" name="Text Box 26"/>
          <p:cNvSpPr txBox="1">
            <a:spLocks noChangeArrowheads="1"/>
          </p:cNvSpPr>
          <p:nvPr/>
        </p:nvSpPr>
        <p:spPr bwMode="auto">
          <a:xfrm>
            <a:off x="6970713" y="4040187"/>
            <a:ext cx="15128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 dirty="0" smtClean="0">
                <a:solidFill>
                  <a:srgbClr val="0000FF"/>
                </a:solidFill>
              </a:rPr>
              <a:t>Deposited </a:t>
            </a:r>
            <a:r>
              <a:rPr lang="en-CA" sz="1200" dirty="0">
                <a:solidFill>
                  <a:srgbClr val="0000FF"/>
                </a:solidFill>
              </a:rPr>
              <a:t>by vaporization</a:t>
            </a:r>
          </a:p>
        </p:txBody>
      </p:sp>
      <p:pic>
        <p:nvPicPr>
          <p:cNvPr id="15371" name="Picture 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2630487"/>
            <a:ext cx="1690688" cy="143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613" y="2643187"/>
            <a:ext cx="1846262" cy="1441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3" name="Text Box 30"/>
          <p:cNvSpPr txBox="1">
            <a:spLocks noChangeArrowheads="1"/>
          </p:cNvSpPr>
          <p:nvPr/>
        </p:nvSpPr>
        <p:spPr bwMode="auto">
          <a:xfrm>
            <a:off x="704850" y="4437062"/>
            <a:ext cx="3457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Laser etching, Plasma etching…</a:t>
            </a:r>
          </a:p>
        </p:txBody>
      </p:sp>
      <p:sp>
        <p:nvSpPr>
          <p:cNvPr id="15374" name="Text Box 31"/>
          <p:cNvSpPr txBox="1">
            <a:spLocks noChangeArrowheads="1"/>
          </p:cNvSpPr>
          <p:nvPr/>
        </p:nvSpPr>
        <p:spPr bwMode="auto">
          <a:xfrm>
            <a:off x="407988" y="1263650"/>
            <a:ext cx="8366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 dirty="0">
                <a:solidFill>
                  <a:srgbClr val="000099"/>
                </a:solidFill>
              </a:rPr>
              <a:t>Many different technologies have been </a:t>
            </a:r>
            <a:r>
              <a:rPr lang="en-CA" sz="1600" dirty="0" err="1">
                <a:solidFill>
                  <a:srgbClr val="000099"/>
                </a:solidFill>
              </a:rPr>
              <a:t>developped</a:t>
            </a:r>
            <a:r>
              <a:rPr lang="en-CA" sz="1600" dirty="0">
                <a:solidFill>
                  <a:srgbClr val="000099"/>
                </a:solidFill>
              </a:rPr>
              <a:t> for making meshes</a:t>
            </a:r>
            <a:br>
              <a:rPr lang="en-CA" sz="1600" dirty="0">
                <a:solidFill>
                  <a:srgbClr val="000099"/>
                </a:solidFill>
              </a:rPr>
            </a:br>
            <a:r>
              <a:rPr lang="en-CA" sz="1600" dirty="0">
                <a:solidFill>
                  <a:srgbClr val="000099"/>
                </a:solidFill>
              </a:rPr>
              <a:t>(Back-</a:t>
            </a:r>
            <a:r>
              <a:rPr lang="en-CA" sz="1600" dirty="0" err="1">
                <a:solidFill>
                  <a:srgbClr val="000099"/>
                </a:solidFill>
              </a:rPr>
              <a:t>buymers</a:t>
            </a:r>
            <a:r>
              <a:rPr lang="en-CA" sz="1600" dirty="0">
                <a:solidFill>
                  <a:srgbClr val="000099"/>
                </a:solidFill>
              </a:rPr>
              <a:t>, CERN, 3M-Purdue, </a:t>
            </a:r>
            <a:r>
              <a:rPr lang="en-CA" sz="1600" dirty="0" err="1">
                <a:solidFill>
                  <a:srgbClr val="000099"/>
                </a:solidFill>
              </a:rPr>
              <a:t>Gantois</a:t>
            </a:r>
            <a:r>
              <a:rPr lang="en-CA" sz="1600" dirty="0">
                <a:solidFill>
                  <a:srgbClr val="000099"/>
                </a:solidFill>
              </a:rPr>
              <a:t>, </a:t>
            </a:r>
            <a:r>
              <a:rPr lang="en-CA" sz="1600" dirty="0" err="1">
                <a:solidFill>
                  <a:srgbClr val="000099"/>
                </a:solidFill>
              </a:rPr>
              <a:t>Twente</a:t>
            </a:r>
            <a:r>
              <a:rPr lang="en-CA" sz="1600" dirty="0">
                <a:solidFill>
                  <a:srgbClr val="000099"/>
                </a:solidFill>
              </a:rPr>
              <a:t>…)</a:t>
            </a:r>
          </a:p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 dirty="0">
                <a:solidFill>
                  <a:srgbClr val="000099"/>
                </a:solidFill>
              </a:rPr>
              <a:t>Exist in many metals: nickel, copper, stainless steel, Al,… also gold, titanium, </a:t>
            </a:r>
            <a:r>
              <a:rPr lang="en-CA" sz="1600" dirty="0" err="1">
                <a:solidFill>
                  <a:srgbClr val="000099"/>
                </a:solidFill>
              </a:rPr>
              <a:t>nanocristalline</a:t>
            </a:r>
            <a:r>
              <a:rPr lang="en-CA" sz="1600" dirty="0">
                <a:solidFill>
                  <a:srgbClr val="000099"/>
                </a:solidFill>
              </a:rPr>
              <a:t> copper are possible.</a:t>
            </a:r>
          </a:p>
        </p:txBody>
      </p:sp>
      <p:sp>
        <p:nvSpPr>
          <p:cNvPr id="15375" name="Text Box 32"/>
          <p:cNvSpPr txBox="1">
            <a:spLocks noChangeArrowheads="1"/>
          </p:cNvSpPr>
          <p:nvPr/>
        </p:nvSpPr>
        <p:spPr bwMode="auto">
          <a:xfrm>
            <a:off x="422275" y="5265737"/>
            <a:ext cx="55149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>
                <a:solidFill>
                  <a:srgbClr val="000099"/>
                </a:solidFill>
              </a:rPr>
              <a:t>Can be on the mesh (chemical etching) or on the anode (PCB technique with a photoimageable coverlay). </a:t>
            </a:r>
          </a:p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>
                <a:solidFill>
                  <a:srgbClr val="000099"/>
                </a:solidFill>
              </a:rPr>
              <a:t>Diameter 40 to 400 </a:t>
            </a:r>
            <a:r>
              <a:rPr lang="el-GR" sz="1600">
                <a:solidFill>
                  <a:srgbClr val="000099"/>
                </a:solidFill>
              </a:rPr>
              <a:t>μ</a:t>
            </a:r>
            <a:r>
              <a:rPr lang="en-CA" sz="1600">
                <a:solidFill>
                  <a:srgbClr val="000099"/>
                </a:solidFill>
              </a:rPr>
              <a:t>m</a:t>
            </a:r>
          </a:p>
        </p:txBody>
      </p:sp>
      <p:pic>
        <p:nvPicPr>
          <p:cNvPr id="15376" name="Picture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8" y="5265737"/>
            <a:ext cx="11366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35" descr="bulk_micromegas-closeu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3" y="2641600"/>
            <a:ext cx="1919287" cy="1441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82" name="Text Box 25"/>
          <p:cNvSpPr txBox="1">
            <a:spLocks noChangeArrowheads="1"/>
          </p:cNvSpPr>
          <p:nvPr/>
        </p:nvSpPr>
        <p:spPr bwMode="auto">
          <a:xfrm>
            <a:off x="258763" y="841375"/>
            <a:ext cx="1498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000" u="sng" dirty="0">
                <a:solidFill>
                  <a:srgbClr val="800000"/>
                </a:solidFill>
              </a:rPr>
              <a:t>Meshes</a:t>
            </a: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>
              <a:defRPr/>
            </a:pPr>
            <a:r>
              <a:rPr lang="en-US" sz="3200" i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Micromegas </a:t>
            </a:r>
            <a:r>
              <a:rPr lang="en-US" sz="3200" i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technology</a:t>
            </a:r>
            <a:endParaRPr lang="en-US" sz="3200" i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850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563562"/>
          </a:xfrm>
        </p:spPr>
        <p:txBody>
          <a:bodyPr/>
          <a:lstStyle/>
          <a:p>
            <a:r>
              <a:rPr lang="en-US" dirty="0" smtClean="0"/>
              <a:t>Bulk Micromegas technology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304800" y="990600"/>
            <a:ext cx="5576711" cy="1281325"/>
            <a:chOff x="384175" y="457200"/>
            <a:chExt cx="8362009" cy="2106485"/>
          </a:xfrm>
        </p:grpSpPr>
        <p:sp>
          <p:nvSpPr>
            <p:cNvPr id="5" name="TextBox 7"/>
            <p:cNvSpPr txBox="1">
              <a:spLocks noChangeArrowheads="1"/>
            </p:cNvSpPr>
            <p:nvPr/>
          </p:nvSpPr>
          <p:spPr bwMode="auto">
            <a:xfrm>
              <a:off x="6858000" y="457200"/>
              <a:ext cx="1841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670638" y="1981199"/>
              <a:ext cx="4131557" cy="496819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dirty="0">
                  <a:solidFill>
                    <a:srgbClr val="FF6600"/>
                  </a:solidFill>
                  <a:latin typeface="+mj-lt"/>
                </a:rPr>
                <a:t>Well established technique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411413" y="1709738"/>
              <a:ext cx="936625" cy="14287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419475" y="1709738"/>
              <a:ext cx="936625" cy="1444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990600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95288" y="1709738"/>
              <a:ext cx="936625" cy="14287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403350" y="1709738"/>
              <a:ext cx="936625" cy="1444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4427538" y="1709738"/>
              <a:ext cx="936625" cy="14287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5435600" y="1709738"/>
              <a:ext cx="936625" cy="1444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2543175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4095750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5648325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8417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89217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398588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1906588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414588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2921000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3429000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3935413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4443413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4951413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545782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596582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V="1">
              <a:off x="6002338" y="639763"/>
              <a:ext cx="1008062" cy="503237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7031038" y="485774"/>
              <a:ext cx="1693988" cy="708374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100" dirty="0">
                  <a:latin typeface="+mj-lt"/>
                </a:rPr>
                <a:t>Woven </a:t>
              </a:r>
              <a:r>
                <a:rPr lang="en-US" sz="1100" dirty="0" err="1">
                  <a:latin typeface="+mj-lt"/>
                </a:rPr>
                <a:t>Inox</a:t>
              </a:r>
              <a:r>
                <a:rPr lang="en-US" sz="1100" dirty="0">
                  <a:latin typeface="+mj-lt"/>
                </a:rPr>
                <a:t> mesh 30 µm </a:t>
              </a:r>
            </a:p>
          </p:txBody>
        </p:sp>
        <p:sp>
          <p:nvSpPr>
            <p:cNvPr id="32" name="Text Box 34"/>
            <p:cNvSpPr txBox="1">
              <a:spLocks noChangeArrowheads="1"/>
            </p:cNvSpPr>
            <p:nvPr/>
          </p:nvSpPr>
          <p:spPr bwMode="auto">
            <a:xfrm>
              <a:off x="7092950" y="1350963"/>
              <a:ext cx="1653234" cy="4300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100" dirty="0" err="1">
                  <a:latin typeface="+mj-lt"/>
                </a:rPr>
                <a:t>vacrel</a:t>
              </a:r>
              <a:r>
                <a:rPr lang="en-US" sz="1100" dirty="0">
                  <a:latin typeface="+mj-lt"/>
                </a:rPr>
                <a:t> 128 µm</a:t>
              </a:r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7011152" y="2133601"/>
              <a:ext cx="1599615" cy="43008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100" dirty="0">
                  <a:latin typeface="+mj-lt"/>
                </a:rPr>
                <a:t>Readout pads</a:t>
              </a: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6372225" y="1493838"/>
              <a:ext cx="7207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5943600" y="1905000"/>
              <a:ext cx="990600" cy="3810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44" name="Text Box 46"/>
            <p:cNvSpPr txBox="1">
              <a:spLocks noChangeArrowheads="1"/>
            </p:cNvSpPr>
            <p:nvPr/>
          </p:nvSpPr>
          <p:spPr bwMode="auto">
            <a:xfrm>
              <a:off x="1349022" y="527304"/>
              <a:ext cx="4720697" cy="496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b="1" i="1" dirty="0">
                  <a:latin typeface="+mj-lt"/>
                </a:rPr>
                <a:t>Readout plane + mesh all in one</a:t>
              </a:r>
            </a:p>
          </p:txBody>
        </p:sp>
      </p:grp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0" y="2514600"/>
            <a:ext cx="5105400" cy="4191000"/>
          </a:xfrm>
        </p:spPr>
        <p:txBody>
          <a:bodyPr/>
          <a:lstStyle/>
          <a:p>
            <a:pPr marL="285750" lvl="1">
              <a:buNone/>
            </a:pPr>
            <a:r>
              <a:rPr lang="en-US" sz="1600" i="1" dirty="0" smtClean="0"/>
              <a:t>Result </a:t>
            </a:r>
            <a:r>
              <a:rPr lang="en-US" sz="1600" i="1" dirty="0"/>
              <a:t>of a CERN-</a:t>
            </a:r>
            <a:r>
              <a:rPr lang="en-US" sz="1600" i="1" dirty="0" err="1"/>
              <a:t>Saclay</a:t>
            </a:r>
            <a:r>
              <a:rPr lang="en-US" sz="1600" i="1" dirty="0"/>
              <a:t> collaboration (2004)</a:t>
            </a:r>
          </a:p>
          <a:p>
            <a:pPr marL="285750" lvl="1">
              <a:buNone/>
            </a:pPr>
            <a:endParaRPr lang="en-US" sz="16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r>
              <a:rPr lang="en-US" sz="1600" b="1" dirty="0" smtClean="0">
                <a:solidFill>
                  <a:srgbClr val="C00000"/>
                </a:solidFill>
              </a:rPr>
              <a:t>Bulking: Process </a:t>
            </a:r>
            <a:r>
              <a:rPr lang="en-US" sz="1600" b="1" dirty="0">
                <a:solidFill>
                  <a:srgbClr val="C00000"/>
                </a:solidFill>
              </a:rPr>
              <a:t>to encapsulate the mesh on a </a:t>
            </a:r>
            <a:r>
              <a:rPr lang="en-US" sz="1600" b="1" dirty="0" smtClean="0">
                <a:solidFill>
                  <a:srgbClr val="C00000"/>
                </a:solidFill>
              </a:rPr>
              <a:t>PCB (mesh </a:t>
            </a:r>
            <a:r>
              <a:rPr lang="en-US" sz="1600" b="1" dirty="0">
                <a:solidFill>
                  <a:srgbClr val="C00000"/>
                </a:solidFill>
              </a:rPr>
              <a:t>= stretched wires)</a:t>
            </a:r>
          </a:p>
          <a:p>
            <a:pPr marL="285750" lvl="1">
              <a:buNone/>
            </a:pP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r>
              <a:rPr lang="en-US" sz="1600" i="1" dirty="0"/>
              <a:t>Motivations for using bulk Micromegas</a:t>
            </a:r>
          </a:p>
          <a:p>
            <a:pPr marL="285750" lvl="1">
              <a:buNone/>
            </a:pPr>
            <a:r>
              <a:rPr lang="en-US" sz="1600" i="1" dirty="0"/>
              <a:t>the mesh is held everywhere: 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he mesh is held everywhere</a:t>
            </a:r>
            <a:endParaRPr lang="en-US" sz="16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robustness 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closed </a:t>
            </a: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to 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dust</a:t>
            </a:r>
            <a:endParaRPr lang="en-US" sz="16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can be segmented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epairable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rgbClr val="C00000"/>
                </a:solidFill>
              </a:rPr>
              <a:t>large area detectors feasible and robust! </a:t>
            </a:r>
            <a:endParaRPr lang="en-US" sz="1600" b="1" i="1" dirty="0">
              <a:solidFill>
                <a:srgbClr val="C00000"/>
              </a:solidFill>
            </a:endParaRPr>
          </a:p>
          <a:p>
            <a:pPr marL="0" indent="-400050"/>
            <a:endParaRPr lang="en-US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6" r="23474"/>
          <a:stretch>
            <a:fillRect/>
          </a:stretch>
        </p:blipFill>
        <p:spPr bwMode="auto">
          <a:xfrm>
            <a:off x="5065713" y="2638425"/>
            <a:ext cx="1943100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 Box 6"/>
          <p:cNvSpPr txBox="1">
            <a:spLocks noChangeArrowheads="1"/>
          </p:cNvSpPr>
          <p:nvPr/>
        </p:nvSpPr>
        <p:spPr bwMode="auto">
          <a:xfrm>
            <a:off x="5129213" y="3189288"/>
            <a:ext cx="16144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200">
                <a:solidFill>
                  <a:srgbClr val="000099"/>
                </a:solidFill>
              </a:rPr>
              <a:t>Lamination of Vacrel</a:t>
            </a:r>
          </a:p>
        </p:txBody>
      </p:sp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5129213" y="3778250"/>
            <a:ext cx="1539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200" dirty="0">
                <a:solidFill>
                  <a:srgbClr val="000099"/>
                </a:solidFill>
              </a:rPr>
              <a:t>Positioning of Mesh</a:t>
            </a:r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auto">
          <a:xfrm>
            <a:off x="5129213" y="4375150"/>
            <a:ext cx="114776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>
                <a:solidFill>
                  <a:srgbClr val="000099"/>
                </a:solidFill>
              </a:rPr>
              <a:t>Encapsulation</a:t>
            </a:r>
          </a:p>
        </p:txBody>
      </p:sp>
      <p:sp>
        <p:nvSpPr>
          <p:cNvPr id="55" name="Text Box 9"/>
          <p:cNvSpPr txBox="1">
            <a:spLocks noChangeArrowheads="1"/>
          </p:cNvSpPr>
          <p:nvPr/>
        </p:nvSpPr>
        <p:spPr bwMode="auto">
          <a:xfrm>
            <a:off x="5132388" y="5170488"/>
            <a:ext cx="10604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>
                <a:solidFill>
                  <a:srgbClr val="000099"/>
                </a:solidFill>
              </a:rPr>
              <a:t>Development</a:t>
            </a: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7053263" y="2886075"/>
            <a:ext cx="474662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FR4</a:t>
            </a:r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7002463" y="3330575"/>
            <a:ext cx="15081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Photo-imageable</a:t>
            </a:r>
          </a:p>
          <a:p>
            <a:pPr eaLnBrk="1" hangingPunct="1"/>
            <a:r>
              <a:rPr lang="en-US" sz="1400"/>
              <a:t>polyamide film</a:t>
            </a:r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050088" y="3840163"/>
            <a:ext cx="13843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Stainless steel</a:t>
            </a:r>
          </a:p>
          <a:p>
            <a:pPr eaLnBrk="1" hangingPunct="1"/>
            <a:r>
              <a:rPr lang="en-US" sz="1400"/>
              <a:t>woven mesh</a:t>
            </a: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6973888" y="4949825"/>
            <a:ext cx="12890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Border frame</a:t>
            </a:r>
          </a:p>
        </p:txBody>
      </p: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6961188" y="5227638"/>
            <a:ext cx="7334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Spacer</a:t>
            </a:r>
          </a:p>
        </p:txBody>
      </p:sp>
      <p:sp>
        <p:nvSpPr>
          <p:cNvPr id="61" name="Text Box 15"/>
          <p:cNvSpPr txBox="1">
            <a:spLocks noChangeArrowheads="1"/>
          </p:cNvSpPr>
          <p:nvPr/>
        </p:nvSpPr>
        <p:spPr bwMode="auto">
          <a:xfrm>
            <a:off x="6988175" y="5565775"/>
            <a:ext cx="15430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Contact to Mesh</a:t>
            </a:r>
          </a:p>
        </p:txBody>
      </p:sp>
      <p:sp>
        <p:nvSpPr>
          <p:cNvPr id="62" name="Text Box 16"/>
          <p:cNvSpPr txBox="1">
            <a:spLocks noChangeArrowheads="1"/>
          </p:cNvSpPr>
          <p:nvPr/>
        </p:nvSpPr>
        <p:spPr bwMode="auto">
          <a:xfrm>
            <a:off x="5119688" y="2579688"/>
            <a:ext cx="11366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99"/>
                </a:solidFill>
              </a:rPr>
              <a:t>Base Material</a:t>
            </a:r>
          </a:p>
        </p:txBody>
      </p:sp>
      <p:sp>
        <p:nvSpPr>
          <p:cNvPr id="63" name="Rectangle 17"/>
          <p:cNvSpPr>
            <a:spLocks noChangeArrowheads="1"/>
          </p:cNvSpPr>
          <p:nvPr/>
        </p:nvSpPr>
        <p:spPr bwMode="auto">
          <a:xfrm>
            <a:off x="6505575" y="6067425"/>
            <a:ext cx="2416175" cy="242888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2567" tIns="36283" rIns="72567" bIns="36283">
            <a:spAutoFit/>
          </a:bodyPr>
          <a:lstStyle/>
          <a:p>
            <a:pPr algn="l" defTabSz="725488" eaLnBrk="0" hangingPunct="0"/>
            <a:r>
              <a:rPr lang="en-US" sz="1100">
                <a:solidFill>
                  <a:srgbClr val="0000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I. Giomataris </a:t>
            </a:r>
            <a:r>
              <a:rPr lang="en-US" sz="1100" i="1">
                <a:solidFill>
                  <a:srgbClr val="0000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et.al.</a:t>
            </a:r>
            <a:r>
              <a:rPr lang="en-US" sz="1100">
                <a:solidFill>
                  <a:srgbClr val="0000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, NIM A560 (2006) 405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6037263" y="838200"/>
            <a:ext cx="3182938" cy="1728788"/>
            <a:chOff x="304800" y="4759325"/>
            <a:chExt cx="3182938" cy="1728788"/>
          </a:xfrm>
        </p:grpSpPr>
        <p:pic>
          <p:nvPicPr>
            <p:cNvPr id="65" name="Picture 38" descr="ph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4814888"/>
              <a:ext cx="2232025" cy="167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 Box 40"/>
            <p:cNvSpPr txBox="1">
              <a:spLocks noChangeArrowheads="1"/>
            </p:cNvSpPr>
            <p:nvPr/>
          </p:nvSpPr>
          <p:spPr bwMode="auto">
            <a:xfrm>
              <a:off x="2819400" y="5300246"/>
              <a:ext cx="668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pillar</a:t>
              </a:r>
            </a:p>
          </p:txBody>
        </p:sp>
        <p:sp>
          <p:nvSpPr>
            <p:cNvPr id="67" name="Line 41"/>
            <p:cNvSpPr>
              <a:spLocks noChangeShapeType="1"/>
            </p:cNvSpPr>
            <p:nvPr/>
          </p:nvSpPr>
          <p:spPr bwMode="auto">
            <a:xfrm flipH="1">
              <a:off x="1066800" y="5464175"/>
              <a:ext cx="1728788" cy="1428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68" name="Text Box 43"/>
            <p:cNvSpPr txBox="1">
              <a:spLocks noChangeArrowheads="1"/>
            </p:cNvSpPr>
            <p:nvPr/>
          </p:nvSpPr>
          <p:spPr bwMode="auto">
            <a:xfrm>
              <a:off x="2773363" y="4759325"/>
              <a:ext cx="51911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pad</a:t>
              </a:r>
            </a:p>
          </p:txBody>
        </p:sp>
        <p:sp>
          <p:nvSpPr>
            <p:cNvPr id="69" name="Line 44"/>
            <p:cNvSpPr>
              <a:spLocks noChangeShapeType="1"/>
            </p:cNvSpPr>
            <p:nvPr/>
          </p:nvSpPr>
          <p:spPr bwMode="auto">
            <a:xfrm flipH="1">
              <a:off x="2133600" y="4943475"/>
              <a:ext cx="574675" cy="431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16803</TotalTime>
  <Words>3233</Words>
  <Application>Microsoft Office PowerPoint</Application>
  <PresentationFormat>On-screen Show (4:3)</PresentationFormat>
  <Paragraphs>756</Paragraphs>
  <Slides>55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Default Design</vt:lpstr>
      <vt:lpstr>Equation</vt:lpstr>
      <vt:lpstr>Worksheet</vt:lpstr>
      <vt:lpstr>Acrobat Document</vt:lpstr>
      <vt:lpstr>Feuille de calcul</vt:lpstr>
      <vt:lpstr>Document</vt:lpstr>
      <vt:lpstr>Bitmap Image</vt:lpstr>
      <vt:lpstr>PowerPoint Presentation</vt:lpstr>
      <vt:lpstr>PowerPoint Presentation</vt:lpstr>
      <vt:lpstr>The detector</vt:lpstr>
      <vt:lpstr>Micro Pattern Gaseous Detectors (MPGD)</vt:lpstr>
      <vt:lpstr>PowerPoint Presentation</vt:lpstr>
      <vt:lpstr>PowerPoint Presentation</vt:lpstr>
      <vt:lpstr>PowerPoint Presentation</vt:lpstr>
      <vt:lpstr>PowerPoint Presentation</vt:lpstr>
      <vt:lpstr>Bulk Micromegas technology</vt:lpstr>
      <vt:lpstr>Bulk Micromegas technology</vt:lpstr>
      <vt:lpstr>Microbulk Micromegas technology</vt:lpstr>
      <vt:lpstr>Microbulk Micromegas technology</vt:lpstr>
      <vt:lpstr>Building a 2D Microbulk </vt:lpstr>
      <vt:lpstr>Microbulk mesh types</vt:lpstr>
      <vt:lpstr>Segmented mesh microbulk</vt:lpstr>
      <vt:lpstr>PowerPoint Presentation</vt:lpstr>
      <vt:lpstr>Micromegas with resistive strips</vt:lpstr>
      <vt:lpstr>General performance</vt:lpstr>
      <vt:lpstr>Gain curves for argon mixtures</vt:lpstr>
      <vt:lpstr>Gain stability</vt:lpstr>
      <vt:lpstr>Energy resolution</vt:lpstr>
      <vt:lpstr>Spatial resolution</vt:lpstr>
      <vt:lpstr>Radiation hardness</vt:lpstr>
      <vt:lpstr>Sparking probability</vt:lpstr>
      <vt:lpstr>Applications - Examples</vt:lpstr>
      <vt:lpstr>Conventional Micromegas applications</vt:lpstr>
      <vt:lpstr>Applications of Bulk Micromegas </vt:lpstr>
      <vt:lpstr>Application of Bulk Micromegas</vt:lpstr>
      <vt:lpstr>Applications of Bulk Micromegas </vt:lpstr>
      <vt:lpstr>Towards large detectors: ATLAS @ sLHC </vt:lpstr>
      <vt:lpstr>The bulk lab @ SEDI, CEA Saclay</vt:lpstr>
      <vt:lpstr>Microbulk application</vt:lpstr>
      <vt:lpstr>Microbulk application</vt:lpstr>
      <vt:lpstr>Microbulk application</vt:lpstr>
      <vt:lpstr>PowerPoint Presentation</vt:lpstr>
      <vt:lpstr>PowerPoint Presentation</vt:lpstr>
      <vt:lpstr>The ILC TPC project</vt:lpstr>
      <vt:lpstr>Micromegas in radiography</vt:lpstr>
      <vt:lpstr>Micromegas for forest fire detection</vt:lpstr>
      <vt:lpstr>Summary</vt:lpstr>
      <vt:lpstr>END</vt:lpstr>
      <vt:lpstr>Backup slides</vt:lpstr>
      <vt:lpstr>Nuclear Physics/Particle Physics needs</vt:lpstr>
      <vt:lpstr>CAST: a helioscope “a la Sikivie”</vt:lpstr>
      <vt:lpstr>CAST microbulk energy resolution </vt:lpstr>
      <vt:lpstr>Low background</vt:lpstr>
      <vt:lpstr>PowerPoint Presentation</vt:lpstr>
      <vt:lpstr>InGrid: Integrated GEM/Micromegas Grid</vt:lpstr>
      <vt:lpstr>InGrid: Integrated GEM/Micromegas Grid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Papaevangelou</dc:creator>
  <cp:lastModifiedBy>Thomas Papaevangelou</cp:lastModifiedBy>
  <cp:revision>324</cp:revision>
  <dcterms:created xsi:type="dcterms:W3CDTF">2008-02-23T15:48:55Z</dcterms:created>
  <dcterms:modified xsi:type="dcterms:W3CDTF">2011-11-07T09:46:53Z</dcterms:modified>
</cp:coreProperties>
</file>