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sldIdLst>
    <p:sldId id="279" r:id="rId2"/>
    <p:sldId id="280" r:id="rId3"/>
    <p:sldId id="256" r:id="rId4"/>
    <p:sldId id="257" r:id="rId5"/>
    <p:sldId id="266" r:id="rId6"/>
    <p:sldId id="267" r:id="rId7"/>
    <p:sldId id="271" r:id="rId8"/>
    <p:sldId id="263" r:id="rId9"/>
    <p:sldId id="273" r:id="rId10"/>
    <p:sldId id="259" r:id="rId11"/>
    <p:sldId id="260" r:id="rId12"/>
    <p:sldId id="268" r:id="rId13"/>
    <p:sldId id="269" r:id="rId14"/>
    <p:sldId id="270" r:id="rId15"/>
    <p:sldId id="262" r:id="rId16"/>
    <p:sldId id="264" r:id="rId17"/>
    <p:sldId id="284" r:id="rId18"/>
    <p:sldId id="275" r:id="rId19"/>
    <p:sldId id="276" r:id="rId20"/>
    <p:sldId id="278" r:id="rId21"/>
    <p:sldId id="277" r:id="rId22"/>
    <p:sldId id="272" r:id="rId23"/>
    <p:sldId id="265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5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CFA778-DC8C-4E00-B9C6-2168A8EF8D2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E9D0-125F-4008-8A3A-754841AD7E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C2E7A-C230-414F-A1A1-6525E2C363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470025"/>
          </a:xfrm>
        </p:spPr>
        <p:txBody>
          <a:bodyPr/>
          <a:lstStyle/>
          <a:p>
            <a:r>
              <a:rPr lang="en-US" dirty="0" smtClean="0"/>
              <a:t>A Longitudinal Density Monitor for the LHC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789040"/>
            <a:ext cx="6400800" cy="1872208"/>
          </a:xfrm>
        </p:spPr>
        <p:txBody>
          <a:bodyPr>
            <a:normAutofit fontScale="85000" lnSpcReduction="20000"/>
          </a:bodyPr>
          <a:lstStyle/>
          <a:p>
            <a:r>
              <a:rPr lang="en-US" sz="4200" dirty="0" smtClean="0">
                <a:solidFill>
                  <a:schemeClr val="tx1"/>
                </a:solidFill>
              </a:rPr>
              <a:t>ADAM JEFF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DITANET International Conference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November 2011, </a:t>
            </a:r>
            <a:r>
              <a:rPr lang="en-US" dirty="0" err="1" smtClean="0">
                <a:solidFill>
                  <a:schemeClr val="bg1"/>
                </a:solidFill>
              </a:rPr>
              <a:t>Sevilla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212976"/>
            <a:ext cx="4915675" cy="3115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Arrow Connector 6"/>
          <p:cNvCxnSpPr/>
          <p:nvPr/>
        </p:nvCxnSpPr>
        <p:spPr>
          <a:xfrm flipV="1">
            <a:off x="4410075" y="3011499"/>
            <a:ext cx="4552507" cy="2941626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1345" y="692696"/>
            <a:ext cx="4316707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Arrow Connector 8"/>
          <p:cNvCxnSpPr/>
          <p:nvPr/>
        </p:nvCxnSpPr>
        <p:spPr>
          <a:xfrm rot="5400000" flipH="1" flipV="1">
            <a:off x="3460216" y="3739985"/>
            <a:ext cx="3115374" cy="1349007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915816" y="260648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smtClean="0"/>
              <a:t>Results</a:t>
            </a:r>
            <a:endParaRPr lang="en-US" sz="2800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8087" y="2348880"/>
            <a:ext cx="3975913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 flipV="1">
            <a:off x="1616927" y="4739269"/>
            <a:ext cx="3902927" cy="1048214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999" y="2996952"/>
            <a:ext cx="4949779" cy="313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Arrow Connector 7"/>
          <p:cNvCxnSpPr/>
          <p:nvPr/>
        </p:nvCxnSpPr>
        <p:spPr>
          <a:xfrm flipV="1">
            <a:off x="1605776" y="2419816"/>
            <a:ext cx="3947531" cy="3311911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915816" y="260648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smtClean="0"/>
              <a:t>Results</a:t>
            </a:r>
            <a:endParaRPr lang="en-US" sz="2800" u="sng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216418" y="1916832"/>
            <a:ext cx="0" cy="504056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92908" y="0"/>
            <a:ext cx="6943077" cy="2457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7"/>
          <p:cNvGrpSpPr/>
          <p:nvPr/>
        </p:nvGrpSpPr>
        <p:grpSpPr>
          <a:xfrm>
            <a:off x="2771800" y="109115"/>
            <a:ext cx="3960440" cy="404664"/>
            <a:chOff x="2771800" y="0"/>
            <a:chExt cx="3960440" cy="404664"/>
          </a:xfrm>
        </p:grpSpPr>
        <p:sp>
          <p:nvSpPr>
            <p:cNvPr id="5" name="TextBox 4"/>
            <p:cNvSpPr txBox="1"/>
            <p:nvPr/>
          </p:nvSpPr>
          <p:spPr>
            <a:xfrm>
              <a:off x="3635896" y="0"/>
              <a:ext cx="3096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Main bunch</a:t>
              </a:r>
              <a:endParaRPr lang="en-US" dirty="0"/>
            </a:p>
          </p:txBody>
        </p:sp>
        <p:cxnSp>
          <p:nvCxnSpPr>
            <p:cNvPr id="7" name="Straight Arrow Connector 6"/>
            <p:cNvCxnSpPr>
              <a:stCxn id="5" idx="1"/>
            </p:cNvCxnSpPr>
            <p:nvPr/>
          </p:nvCxnSpPr>
          <p:spPr>
            <a:xfrm rot="10800000" flipV="1">
              <a:off x="2771800" y="184666"/>
              <a:ext cx="864096" cy="219998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8"/>
          <p:cNvGrpSpPr/>
          <p:nvPr/>
        </p:nvGrpSpPr>
        <p:grpSpPr>
          <a:xfrm>
            <a:off x="2483768" y="441771"/>
            <a:ext cx="3384376" cy="432048"/>
            <a:chOff x="1979712" y="-72008"/>
            <a:chExt cx="3384376" cy="432048"/>
          </a:xfrm>
        </p:grpSpPr>
        <p:sp>
          <p:nvSpPr>
            <p:cNvPr id="10" name="TextBox 9"/>
            <p:cNvSpPr txBox="1"/>
            <p:nvPr/>
          </p:nvSpPr>
          <p:spPr>
            <a:xfrm>
              <a:off x="4283968" y="-72008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Satellites</a:t>
              </a:r>
              <a:endParaRPr lang="en-US" dirty="0"/>
            </a:p>
          </p:txBody>
        </p:sp>
        <p:cxnSp>
          <p:nvCxnSpPr>
            <p:cNvPr id="11" name="Straight Arrow Connector 10"/>
            <p:cNvCxnSpPr>
              <a:stCxn id="10" idx="1"/>
            </p:cNvCxnSpPr>
            <p:nvPr/>
          </p:nvCxnSpPr>
          <p:spPr>
            <a:xfrm rot="10800000" flipV="1">
              <a:off x="1979712" y="112658"/>
              <a:ext cx="2304256" cy="24738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2"/>
          <p:cNvGrpSpPr/>
          <p:nvPr/>
        </p:nvGrpSpPr>
        <p:grpSpPr>
          <a:xfrm>
            <a:off x="4716016" y="1881931"/>
            <a:ext cx="3888432" cy="873388"/>
            <a:chOff x="2843808" y="-504056"/>
            <a:chExt cx="3888432" cy="873388"/>
          </a:xfrm>
        </p:grpSpPr>
        <p:sp>
          <p:nvSpPr>
            <p:cNvPr id="14" name="TextBox 13"/>
            <p:cNvSpPr txBox="1"/>
            <p:nvPr/>
          </p:nvSpPr>
          <p:spPr>
            <a:xfrm>
              <a:off x="3635896" y="0"/>
              <a:ext cx="3096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Afterpulsing</a:t>
              </a:r>
              <a:endParaRPr lang="en-US" dirty="0"/>
            </a:p>
          </p:txBody>
        </p:sp>
        <p:cxnSp>
          <p:nvCxnSpPr>
            <p:cNvPr id="15" name="Straight Arrow Connector 14"/>
            <p:cNvCxnSpPr>
              <a:stCxn id="14" idx="1"/>
            </p:cNvCxnSpPr>
            <p:nvPr/>
          </p:nvCxnSpPr>
          <p:spPr>
            <a:xfrm rot="10800000">
              <a:off x="2843808" y="-504056"/>
              <a:ext cx="792088" cy="68872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6"/>
          <p:cNvGrpSpPr/>
          <p:nvPr/>
        </p:nvGrpSpPr>
        <p:grpSpPr>
          <a:xfrm>
            <a:off x="3131840" y="1809923"/>
            <a:ext cx="3096344" cy="1377444"/>
            <a:chOff x="3635896" y="-1008112"/>
            <a:chExt cx="3096344" cy="1377444"/>
          </a:xfrm>
        </p:grpSpPr>
        <p:sp>
          <p:nvSpPr>
            <p:cNvPr id="18" name="TextBox 17"/>
            <p:cNvSpPr txBox="1"/>
            <p:nvPr/>
          </p:nvSpPr>
          <p:spPr>
            <a:xfrm>
              <a:off x="3635896" y="0"/>
              <a:ext cx="3096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Deadtime</a:t>
              </a:r>
              <a:endParaRPr lang="en-US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16200000" flipV="1">
              <a:off x="3635896" y="-648072"/>
              <a:ext cx="1008112" cy="28803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23"/>
          <p:cNvGrpSpPr/>
          <p:nvPr/>
        </p:nvGrpSpPr>
        <p:grpSpPr>
          <a:xfrm>
            <a:off x="4644008" y="801811"/>
            <a:ext cx="3960440" cy="404664"/>
            <a:chOff x="2771800" y="0"/>
            <a:chExt cx="3960440" cy="404664"/>
          </a:xfrm>
        </p:grpSpPr>
        <p:sp>
          <p:nvSpPr>
            <p:cNvPr id="25" name="TextBox 24"/>
            <p:cNvSpPr txBox="1"/>
            <p:nvPr/>
          </p:nvSpPr>
          <p:spPr>
            <a:xfrm>
              <a:off x="3635896" y="0"/>
              <a:ext cx="3096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Ghost bunches</a:t>
              </a:r>
              <a:endParaRPr lang="en-US" dirty="0"/>
            </a:p>
          </p:txBody>
        </p:sp>
        <p:cxnSp>
          <p:nvCxnSpPr>
            <p:cNvPr id="26" name="Straight Arrow Connector 25"/>
            <p:cNvCxnSpPr>
              <a:stCxn id="25" idx="1"/>
            </p:cNvCxnSpPr>
            <p:nvPr/>
          </p:nvCxnSpPr>
          <p:spPr>
            <a:xfrm rot="10800000" flipV="1">
              <a:off x="2771800" y="184666"/>
              <a:ext cx="864096" cy="219998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pic>
        <p:nvPicPr>
          <p:cNvPr id="24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65000"/>
          </a:blip>
          <a:stretch>
            <a:fillRect/>
          </a:stretch>
        </p:blipFill>
        <p:spPr bwMode="auto">
          <a:xfrm>
            <a:off x="692908" y="0"/>
            <a:ext cx="6943077" cy="2457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89585" y="2204864"/>
            <a:ext cx="6949723" cy="2436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ounded Rectangle 4"/>
          <p:cNvSpPr/>
          <p:nvPr/>
        </p:nvSpPr>
        <p:spPr>
          <a:xfrm>
            <a:off x="4788024" y="2348880"/>
            <a:ext cx="288032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Corrected for deadtime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pic>
        <p:nvPicPr>
          <p:cNvPr id="11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65000"/>
          </a:blip>
          <a:stretch>
            <a:fillRect/>
          </a:stretch>
        </p:blipFill>
        <p:spPr bwMode="auto">
          <a:xfrm>
            <a:off x="692908" y="0"/>
            <a:ext cx="6943077" cy="2457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lum bright="65000"/>
          </a:blip>
          <a:stretch>
            <a:fillRect/>
          </a:stretch>
        </p:blipFill>
        <p:spPr bwMode="auto">
          <a:xfrm>
            <a:off x="689585" y="2204864"/>
            <a:ext cx="6949723" cy="2436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92908" y="4400005"/>
            <a:ext cx="6943077" cy="2457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ounded Rectangle 4"/>
          <p:cNvSpPr/>
          <p:nvPr/>
        </p:nvSpPr>
        <p:spPr>
          <a:xfrm>
            <a:off x="4788024" y="4653136"/>
            <a:ext cx="288032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Corrected for deadtime and afterpulsing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788024" y="2348880"/>
            <a:ext cx="2880320" cy="864096"/>
          </a:xfrm>
          <a:prstGeom prst="roundRect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1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Corrected for deadtime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9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2" descr="\\cern.ch\dfs\Users\a\ajeff\Documents\First results of LDM\BQM-LDM.jpg"/>
          <p:cNvPicPr>
            <a:picLocks noChangeAspect="1" noChangeArrowheads="1"/>
          </p:cNvPicPr>
          <p:nvPr/>
        </p:nvPicPr>
        <p:blipFill>
          <a:blip r:embed="rId2" cstate="print"/>
          <a:srcRect r="1408"/>
          <a:stretch>
            <a:fillRect/>
          </a:stretch>
        </p:blipFill>
        <p:spPr bwMode="auto">
          <a:xfrm>
            <a:off x="251520" y="1052736"/>
            <a:ext cx="8630297" cy="502823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419872" y="188640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Bunch lengths</a:t>
            </a:r>
            <a:endParaRPr lang="en-US" sz="2800" u="sng" dirty="0"/>
          </a:p>
        </p:txBody>
      </p:sp>
      <p:pic>
        <p:nvPicPr>
          <p:cNvPr id="8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pic>
        <p:nvPicPr>
          <p:cNvPr id="1027" name="Picture 3" descr="\\cern.ch\dfs\Users\a\ajeff\Documents\Reports and presentations\DITANEt conf\satellites_fill153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836712"/>
            <a:ext cx="7199312" cy="517048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203848" y="188640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Satellite Fraction</a:t>
            </a:r>
            <a:endParaRPr lang="en-US" sz="2800" u="sng" dirty="0"/>
          </a:p>
        </p:txBody>
      </p:sp>
      <p:grpSp>
        <p:nvGrpSpPr>
          <p:cNvPr id="17" name="Group 16"/>
          <p:cNvGrpSpPr/>
          <p:nvPr/>
        </p:nvGrpSpPr>
        <p:grpSpPr>
          <a:xfrm>
            <a:off x="2555776" y="2204864"/>
            <a:ext cx="4464496" cy="1656184"/>
            <a:chOff x="2555776" y="2204864"/>
            <a:chExt cx="4464496" cy="1656184"/>
          </a:xfrm>
        </p:grpSpPr>
        <p:sp>
          <p:nvSpPr>
            <p:cNvPr id="11" name="TextBox 10"/>
            <p:cNvSpPr txBox="1"/>
            <p:nvPr/>
          </p:nvSpPr>
          <p:spPr>
            <a:xfrm>
              <a:off x="2555776" y="2204864"/>
              <a:ext cx="187220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Beam halo events</a:t>
              </a:r>
              <a:endParaRPr lang="en-US" dirty="0"/>
            </a:p>
          </p:txBody>
        </p:sp>
        <p:cxnSp>
          <p:nvCxnSpPr>
            <p:cNvPr id="13" name="Straight Arrow Connector 12"/>
            <p:cNvCxnSpPr>
              <a:stCxn id="11" idx="2"/>
            </p:cNvCxnSpPr>
            <p:nvPr/>
          </p:nvCxnSpPr>
          <p:spPr>
            <a:xfrm flipH="1">
              <a:off x="2987824" y="2574196"/>
              <a:ext cx="504056" cy="128685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3491880" y="2564904"/>
              <a:ext cx="3528392" cy="122413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4103440" y="6021288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thanks to Beate Heinemann for MBTS the plot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79512" y="3429000"/>
            <a:ext cx="8856984" cy="28803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75856" y="188640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High-DR scheme</a:t>
            </a:r>
            <a:endParaRPr lang="en-US" sz="2800" u="sng" dirty="0"/>
          </a:p>
        </p:txBody>
      </p:sp>
      <p:grpSp>
        <p:nvGrpSpPr>
          <p:cNvPr id="6" name="Group 5"/>
          <p:cNvGrpSpPr/>
          <p:nvPr/>
        </p:nvGrpSpPr>
        <p:grpSpPr>
          <a:xfrm>
            <a:off x="1835696" y="836712"/>
            <a:ext cx="5038328" cy="2424465"/>
            <a:chOff x="1371600" y="2209800"/>
            <a:chExt cx="7086600" cy="3568971"/>
          </a:xfrm>
        </p:grpSpPr>
        <p:grpSp>
          <p:nvGrpSpPr>
            <p:cNvPr id="7" name="Group 12"/>
            <p:cNvGrpSpPr/>
            <p:nvPr/>
          </p:nvGrpSpPr>
          <p:grpSpPr>
            <a:xfrm>
              <a:off x="1600200" y="2209800"/>
              <a:ext cx="5943600" cy="3352800"/>
              <a:chOff x="1219200" y="2209800"/>
              <a:chExt cx="5943600" cy="3352800"/>
            </a:xfrm>
          </p:grpSpPr>
          <p:sp>
            <p:nvSpPr>
              <p:cNvPr id="10" name="Cube 9"/>
              <p:cNvSpPr/>
              <p:nvPr/>
            </p:nvSpPr>
            <p:spPr>
              <a:xfrm>
                <a:off x="5943600" y="2743200"/>
                <a:ext cx="1219200" cy="685800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Cube 10"/>
              <p:cNvSpPr/>
              <p:nvPr/>
            </p:nvSpPr>
            <p:spPr>
              <a:xfrm>
                <a:off x="3733800" y="4419600"/>
                <a:ext cx="609600" cy="1143000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Arrow 11"/>
              <p:cNvSpPr/>
              <p:nvPr/>
            </p:nvSpPr>
            <p:spPr>
              <a:xfrm>
                <a:off x="1219200" y="2971800"/>
                <a:ext cx="4648200" cy="304800"/>
              </a:xfrm>
              <a:prstGeom prst="rightArrow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Down Arrow 12"/>
              <p:cNvSpPr/>
              <p:nvPr/>
            </p:nvSpPr>
            <p:spPr>
              <a:xfrm>
                <a:off x="3886200" y="3200400"/>
                <a:ext cx="304800" cy="1295400"/>
              </a:xfrm>
              <a:prstGeom prst="downArrow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 rot="16200000" flipH="1">
                <a:off x="3086100" y="2400300"/>
                <a:ext cx="1676400" cy="1295400"/>
              </a:xfrm>
              <a:prstGeom prst="line">
                <a:avLst/>
              </a:prstGeom>
              <a:ln w="762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1371600" y="4011808"/>
              <a:ext cx="2743201" cy="1766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Free-running APD gets about 10</a:t>
              </a:r>
              <a:r>
                <a:rPr lang="en-US" baseline="30000" dirty="0" smtClean="0"/>
                <a:t>-6</a:t>
              </a:r>
              <a:r>
                <a:rPr lang="en-US" dirty="0" smtClean="0"/>
                <a:t> of the light on the extraction mirror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943600" y="3581400"/>
              <a:ext cx="25146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Gated APD gets about 1% of the light on the extraction mirror</a:t>
              </a:r>
              <a:endParaRPr lang="en-US" dirty="0"/>
            </a:p>
          </p:txBody>
        </p:sp>
      </p:grp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30700" y="3573016"/>
            <a:ext cx="4813300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573016"/>
            <a:ext cx="4813300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2050" name="Picture 2" descr="\\cern.ch\dfs\Users\a\ajeff\Documents\Reports and presentations\DITANEt conf\Figur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0728"/>
            <a:ext cx="5688631" cy="2179467"/>
          </a:xfrm>
          <a:prstGeom prst="rect">
            <a:avLst/>
          </a:prstGeom>
          <a:noFill/>
        </p:spPr>
      </p:pic>
      <p:pic>
        <p:nvPicPr>
          <p:cNvPr id="2051" name="Picture 3" descr="\\cern.ch\dfs\Users\a\ajeff\Documents\Reports and presentations\DITANEt conf\Figure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573016"/>
            <a:ext cx="5002213" cy="2640013"/>
          </a:xfrm>
          <a:prstGeom prst="rect">
            <a:avLst/>
          </a:prstGeom>
          <a:noFill/>
        </p:spPr>
      </p:pic>
      <p:pic>
        <p:nvPicPr>
          <p:cNvPr id="8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419872" y="188640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Optical gating</a:t>
            </a:r>
            <a:endParaRPr lang="en-US" sz="2800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5940152" y="1484784"/>
            <a:ext cx="3024336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Electro-optic deflector maps longitudinal profile onto transverse plane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39552" y="4509120"/>
            <a:ext cx="309634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First lab test:</a:t>
            </a:r>
          </a:p>
          <a:p>
            <a:r>
              <a:rPr lang="en-US" dirty="0" smtClean="0"/>
              <a:t>Extinction ratio 20:1</a:t>
            </a:r>
          </a:p>
          <a:p>
            <a:r>
              <a:rPr lang="en-US" dirty="0" smtClean="0"/>
              <a:t>Limited by diffraction &amp; driver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195736" y="1700808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Impact" pitchFamily="34" charset="0"/>
              </a:rPr>
              <a:t>Thanks for your attention</a:t>
            </a:r>
            <a:endParaRPr lang="en-US" sz="3600" dirty="0">
              <a:latin typeface="Impact" pitchFamily="34" charset="0"/>
            </a:endParaRPr>
          </a:p>
        </p:txBody>
      </p:sp>
      <p:pic>
        <p:nvPicPr>
          <p:cNvPr id="2050" name="Picture 2" descr="\\cern.ch\dfs\Users\a\ajeff\Documents\Reports and presentations\logos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345906"/>
            <a:ext cx="1562100" cy="1512094"/>
          </a:xfrm>
          <a:prstGeom prst="rect">
            <a:avLst/>
          </a:prstGeom>
          <a:noFill/>
        </p:spPr>
      </p:pic>
      <p:pic>
        <p:nvPicPr>
          <p:cNvPr id="2051" name="Picture 3" descr="\\cern.ch\dfs\Users\a\ajeff\Documents\Reports and presentations\logos\DITANET logo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483855" y="4365104"/>
            <a:ext cx="4213672" cy="787990"/>
          </a:xfrm>
          <a:prstGeom prst="rect">
            <a:avLst/>
          </a:prstGeom>
          <a:noFill/>
        </p:spPr>
      </p:pic>
      <p:pic>
        <p:nvPicPr>
          <p:cNvPr id="2052" name="Picture 4" descr="\\cern.ch\dfs\Users\a\ajeff\Documents\Reports and presentations\logos\MarieCuri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5661248"/>
            <a:ext cx="658126" cy="676647"/>
          </a:xfrm>
          <a:prstGeom prst="rect">
            <a:avLst/>
          </a:prstGeom>
          <a:noFill/>
        </p:spPr>
      </p:pic>
      <p:pic>
        <p:nvPicPr>
          <p:cNvPr id="2053" name="Picture 5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5661248"/>
            <a:ext cx="1073245" cy="757585"/>
          </a:xfrm>
          <a:prstGeom prst="rect">
            <a:avLst/>
          </a:prstGeom>
          <a:noFill/>
        </p:spPr>
      </p:pic>
      <p:pic>
        <p:nvPicPr>
          <p:cNvPr id="2055" name="Picture 7" descr="http://www.ncuk.ac.uk/images/L41_log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5733256"/>
            <a:ext cx="2304256" cy="5292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27784" y="2204864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smtClean="0"/>
              <a:t>Contents</a:t>
            </a:r>
            <a:endParaRPr lang="en-US" sz="2800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2780928"/>
            <a:ext cx="63367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/>
              <a:t>Motivation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/>
              <a:t>Description of the system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/>
              <a:t>Signal Correction methods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/>
              <a:t>Results &amp; comparison with existing instruments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/>
              <a:t>Scheme for even higher dynamic range</a:t>
            </a:r>
          </a:p>
          <a:p>
            <a:pPr algn="just"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7504" y="836712"/>
            <a:ext cx="8928992" cy="114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/>
              <a:t>Longitudinally profile the entire LHC beam with 50ps time resolution and high dynamic range.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83768" y="260648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smtClean="0"/>
              <a:t>Aim</a:t>
            </a:r>
            <a:endParaRPr lang="en-US" sz="2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23928" y="306896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Spare slides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054" y="3286101"/>
            <a:ext cx="1787525" cy="269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pdm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764704"/>
            <a:ext cx="2509837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http://www.delvingware.com/webservices/medialibrary/media/originals/1144imag-901792797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6517" y="4005238"/>
            <a:ext cx="22733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6910388" y="1124745"/>
            <a:ext cx="22336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Geiger-mode Avalanche photodiode converts photon to electrical pulse</a:t>
            </a:r>
          </a:p>
        </p:txBody>
      </p: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7343775" y="4149080"/>
            <a:ext cx="18002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/>
              <a:t>Time to Digital converter records pulse arrival time</a:t>
            </a:r>
          </a:p>
        </p:txBody>
      </p:sp>
      <p:sp>
        <p:nvSpPr>
          <p:cNvPr id="10" name="TextBox 12"/>
          <p:cNvSpPr txBox="1">
            <a:spLocks noChangeArrowheads="1"/>
          </p:cNvSpPr>
          <p:nvPr/>
        </p:nvSpPr>
        <p:spPr bwMode="auto">
          <a:xfrm>
            <a:off x="755576" y="5661248"/>
            <a:ext cx="3095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 err="1"/>
              <a:t>cPCI</a:t>
            </a:r>
            <a:r>
              <a:rPr lang="en-US" sz="1600" dirty="0"/>
              <a:t> computer makes histogram and corrects for APD dead-time and afterpulsing</a:t>
            </a:r>
          </a:p>
        </p:txBody>
      </p:sp>
      <p:pic>
        <p:nvPicPr>
          <p:cNvPr id="11" name="Picture 13" descr="G:\Departments\AB\Groups\BI\Sections\PM\Projects\LHC\BSR\Photos\Undulator\april06 0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0617" y="1054076"/>
            <a:ext cx="2081212" cy="15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2699767" y="2133576"/>
            <a:ext cx="18002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Synchrotron light from undulator and dipole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2771204" y="1485876"/>
            <a:ext cx="1800225" cy="4318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4" name="Elbow Connector 13"/>
          <p:cNvCxnSpPr/>
          <p:nvPr/>
        </p:nvCxnSpPr>
        <p:spPr>
          <a:xfrm rot="16200000" flipH="1">
            <a:off x="5507337" y="2637683"/>
            <a:ext cx="1224556" cy="646954"/>
          </a:xfrm>
          <a:prstGeom prst="bentConnector3">
            <a:avLst>
              <a:gd name="adj1" fmla="val 50000"/>
            </a:avLst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rot="10800000" flipV="1">
            <a:off x="3276029" y="4870426"/>
            <a:ext cx="2590800" cy="358775"/>
          </a:xfrm>
          <a:prstGeom prst="bentConnector3">
            <a:avLst>
              <a:gd name="adj1" fmla="val 50000"/>
            </a:avLst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915816" y="260648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smtClean="0"/>
              <a:t>Schematic</a:t>
            </a:r>
            <a:endParaRPr lang="en-US" sz="2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75856" y="260648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Bunch currents</a:t>
            </a:r>
            <a:endParaRPr lang="en-US" sz="2800" u="sng" dirty="0"/>
          </a:p>
        </p:txBody>
      </p:sp>
      <p:pic>
        <p:nvPicPr>
          <p:cNvPr id="1026" name="Picture 2" descr="\\cern.ch\dfs\Users\a\ajeff\Documents\First results of LDM\figure11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8647967" cy="4968552"/>
          </a:xfrm>
          <a:prstGeom prst="rect">
            <a:avLst/>
          </a:prstGeom>
          <a:noFill/>
        </p:spPr>
      </p:pic>
      <p:pic>
        <p:nvPicPr>
          <p:cNvPr id="8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66360"/>
          </a:xfrm>
        </p:spPr>
        <p:txBody>
          <a:bodyPr/>
          <a:lstStyle/>
          <a:p>
            <a:r>
              <a:rPr lang="en-US" dirty="0" smtClean="0"/>
              <a:t>Linearity / offset </a:t>
            </a:r>
            <a:r>
              <a:rPr lang="en-US" dirty="0" err="1" smtClean="0"/>
              <a:t>wrt</a:t>
            </a:r>
            <a:r>
              <a:rPr lang="en-US" dirty="0" smtClean="0"/>
              <a:t> BCT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3808" y="5373216"/>
            <a:ext cx="4320480" cy="72008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Fit for nominal bunches only</a:t>
            </a:r>
          </a:p>
          <a:p>
            <a:r>
              <a:rPr lang="en-US" dirty="0" smtClean="0"/>
              <a:t>Statistical errors only</a:t>
            </a:r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980728"/>
            <a:ext cx="4533900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8520" y="980728"/>
            <a:ext cx="45339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Emittance</a:t>
            </a:r>
            <a:r>
              <a:rPr lang="en-US" dirty="0" smtClean="0"/>
              <a:t> 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5517232"/>
            <a:ext cx="8229600" cy="102339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MD with one group of low-</a:t>
            </a:r>
            <a:r>
              <a:rPr lang="en-US" dirty="0" err="1" smtClean="0"/>
              <a:t>emittance</a:t>
            </a:r>
            <a:r>
              <a:rPr lang="en-US" dirty="0" smtClean="0"/>
              <a:t> bunches and one group with large </a:t>
            </a:r>
            <a:r>
              <a:rPr lang="en-US" dirty="0" err="1" smtClean="0"/>
              <a:t>emittance</a:t>
            </a:r>
            <a:endParaRPr lang="en-US" dirty="0"/>
          </a:p>
        </p:txBody>
      </p:sp>
      <p:pic>
        <p:nvPicPr>
          <p:cNvPr id="6146" name="Picture 2" descr="\\cern.ch\dfs\Users\a\ajeff\Documents\LDM results\Emittance dependence\LDM-BCT-WC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5663" y="2080902"/>
            <a:ext cx="6740673" cy="32690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Emittance</a:t>
            </a:r>
            <a:r>
              <a:rPr lang="en-US" dirty="0" smtClean="0"/>
              <a:t> 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725144"/>
            <a:ext cx="8229600" cy="165618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Active area of APD is only 50 microns</a:t>
            </a:r>
          </a:p>
          <a:p>
            <a:r>
              <a:rPr lang="en-US" dirty="0" smtClean="0"/>
              <a:t>Samples only part of the beam spot</a:t>
            </a:r>
          </a:p>
          <a:p>
            <a:r>
              <a:rPr lang="en-US" dirty="0" smtClean="0"/>
              <a:t>Slope depends on steering of the LDM</a:t>
            </a:r>
          </a:p>
          <a:p>
            <a:r>
              <a:rPr lang="en-US" dirty="0" smtClean="0"/>
              <a:t>Can be corrected with an optical diffuser</a:t>
            </a:r>
            <a:endParaRPr lang="en-US" dirty="0"/>
          </a:p>
        </p:txBody>
      </p:sp>
      <p:pic>
        <p:nvPicPr>
          <p:cNvPr id="7170" name="Picture 2" descr="\\cern.ch\dfs\Users\a\ajeff\Documents\LDM results\Emittance dependence\Emittance beam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04864"/>
            <a:ext cx="3852788" cy="2088232"/>
          </a:xfrm>
          <a:prstGeom prst="rect">
            <a:avLst/>
          </a:prstGeom>
          <a:noFill/>
        </p:spPr>
      </p:pic>
      <p:pic>
        <p:nvPicPr>
          <p:cNvPr id="7171" name="Picture 3" descr="\\cern.ch\dfs\Users\a\ajeff\Documents\LDM results\Emittance dependence\Emittance beam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3" y="2204864"/>
            <a:ext cx="3868449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259632" y="4077072"/>
            <a:ext cx="57606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Satellite bunches are important…</a:t>
            </a:r>
            <a:endParaRPr lang="en-US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 Current &amp; luminosity </a:t>
            </a:r>
            <a:r>
              <a:rPr lang="en-US" dirty="0" err="1" smtClean="0"/>
              <a:t>normalisation</a:t>
            </a:r>
            <a:endParaRPr lang="en-US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 Machine protection (e.g. satellites in kicker window)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 Experiment background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 Satellite - main collisions used in the low-luminosity IPs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55576" y="980728"/>
          <a:ext cx="6096000" cy="1356182"/>
        </p:xfrm>
        <a:graphic>
          <a:graphicData uri="http://schemas.openxmlformats.org/drawingml/2006/table">
            <a:tbl>
              <a:tblPr/>
              <a:tblGrid>
                <a:gridCol w="2951527"/>
                <a:gridCol w="1475763"/>
                <a:gridCol w="1668710"/>
              </a:tblGrid>
              <a:tr h="1871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Protons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Lead Ions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1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Maximum beam energy (</a:t>
                      </a: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2010-11)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3.5 TeV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3.5 x 82 TeV / ion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1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Revolution </a:t>
                      </a: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period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89</a:t>
                      </a:r>
                      <a:r>
                        <a:rPr lang="en-US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l-GR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μ</a:t>
                      </a:r>
                      <a:r>
                        <a:rPr lang="en-US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71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RF </a:t>
                      </a: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period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2.5</a:t>
                      </a:r>
                      <a:r>
                        <a:rPr lang="en-US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 ns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71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Minimum bunch spacing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25 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ns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100 ns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4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Maximum number of bunches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2808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592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1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Bunch population (ultimate)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1.7 x 10</a:t>
                      </a:r>
                      <a:r>
                        <a:rPr lang="en-US" sz="1100" baseline="30000" dirty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8.2 x 10</a:t>
                      </a:r>
                      <a:r>
                        <a:rPr lang="en-US" sz="1100" baseline="30000" dirty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 charges [10</a:t>
                      </a:r>
                      <a:r>
                        <a:rPr lang="en-US" sz="1100" baseline="30000" dirty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 ions]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25" name="Group 24"/>
          <p:cNvGrpSpPr/>
          <p:nvPr/>
        </p:nvGrpSpPr>
        <p:grpSpPr>
          <a:xfrm>
            <a:off x="6228184" y="2636912"/>
            <a:ext cx="2304256" cy="792088"/>
            <a:chOff x="6660232" y="3068960"/>
            <a:chExt cx="1656184" cy="1224136"/>
          </a:xfrm>
        </p:grpSpPr>
        <p:sp>
          <p:nvSpPr>
            <p:cNvPr id="23" name="Line Callout 1 22"/>
            <p:cNvSpPr/>
            <p:nvPr/>
          </p:nvSpPr>
          <p:spPr>
            <a:xfrm>
              <a:off x="6660232" y="3068960"/>
              <a:ext cx="1656184" cy="1224136"/>
            </a:xfrm>
            <a:prstGeom prst="borderCallout1">
              <a:avLst>
                <a:gd name="adj1" fmla="val 49874"/>
                <a:gd name="adj2" fmla="val -856"/>
                <a:gd name="adj3" fmla="val -115579"/>
                <a:gd name="adj4" fmla="val -3378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Line Callout 1 23"/>
            <p:cNvSpPr/>
            <p:nvPr/>
          </p:nvSpPr>
          <p:spPr>
            <a:xfrm>
              <a:off x="6660232" y="3068960"/>
              <a:ext cx="1656184" cy="1224136"/>
            </a:xfrm>
            <a:prstGeom prst="borderCallout1">
              <a:avLst>
                <a:gd name="adj1" fmla="val 49874"/>
                <a:gd name="adj2" fmla="val -856"/>
                <a:gd name="adj3" fmla="val -92161"/>
                <a:gd name="adj4" fmla="val -6861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9 out of 10 buckets </a:t>
              </a:r>
              <a:r>
                <a:rPr lang="en-US" b="1" i="1" dirty="0" smtClean="0"/>
                <a:t>should </a:t>
              </a:r>
              <a:r>
                <a:rPr lang="en-US" dirty="0" smtClean="0"/>
                <a:t> be empty…</a:t>
              </a:r>
              <a:endParaRPr lang="en-US" dirty="0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2339752" y="3284984"/>
            <a:ext cx="324036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…but they’re not.</a:t>
            </a:r>
            <a:endParaRPr lang="en-US" dirty="0"/>
          </a:p>
        </p:txBody>
      </p:sp>
      <p:pic>
        <p:nvPicPr>
          <p:cNvPr id="13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555776" y="260648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smtClean="0"/>
              <a:t>What is it for?</a:t>
            </a:r>
            <a:endParaRPr lang="en-US" sz="2800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0" y="1556792"/>
            <a:ext cx="9236958" cy="2014483"/>
            <a:chOff x="107504" y="2204864"/>
            <a:chExt cx="9236958" cy="2014483"/>
          </a:xfrm>
        </p:grpSpPr>
        <p:cxnSp>
          <p:nvCxnSpPr>
            <p:cNvPr id="28" name="Curved Connector 27"/>
            <p:cNvCxnSpPr/>
            <p:nvPr/>
          </p:nvCxnSpPr>
          <p:spPr>
            <a:xfrm>
              <a:off x="899592" y="3356992"/>
              <a:ext cx="1057225" cy="449932"/>
            </a:xfrm>
            <a:prstGeom prst="curvedConnector3">
              <a:avLst>
                <a:gd name="adj1" fmla="val 50000"/>
              </a:avLst>
            </a:prstGeom>
            <a:ln w="38100" cmpd="sng">
              <a:solidFill>
                <a:srgbClr val="FFC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1979712" y="3501008"/>
              <a:ext cx="1152128" cy="5040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APD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355976" y="2924944"/>
              <a:ext cx="1080120" cy="5040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TDC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07504" y="3501008"/>
              <a:ext cx="144016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/>
                <a:t>synchrotron light</a:t>
              </a: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39552" y="2204864"/>
              <a:ext cx="15311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/>
                <a:t>LHC turn clock</a:t>
              </a:r>
              <a:endParaRPr lang="en-US" dirty="0"/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V="1">
              <a:off x="3131840" y="3267078"/>
              <a:ext cx="1202038" cy="44995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2051720" y="2420888"/>
              <a:ext cx="2304256" cy="64807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3347864" y="3573016"/>
              <a:ext cx="115212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/>
                <a:t>Electrical pulse</a:t>
              </a:r>
              <a:endParaRPr lang="en-US" dirty="0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5436096" y="3140968"/>
              <a:ext cx="792088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14412" t="20466" r="2882" b="19102"/>
            <a:stretch>
              <a:fillRect/>
            </a:stretch>
          </p:blipFill>
          <p:spPr bwMode="auto">
            <a:xfrm>
              <a:off x="5652120" y="2420888"/>
              <a:ext cx="3692342" cy="14244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8" name="Rectangle 37"/>
            <p:cNvSpPr/>
            <p:nvPr/>
          </p:nvSpPr>
          <p:spPr>
            <a:xfrm>
              <a:off x="5436096" y="2708920"/>
              <a:ext cx="12777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/>
                <a:t>Arrival time</a:t>
              </a:r>
              <a:endParaRPr lang="en-US" dirty="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2627784" y="4293096"/>
            <a:ext cx="388843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Single photon counting is used to achieve a high dynamic range:</a:t>
            </a:r>
          </a:p>
          <a:p>
            <a:endParaRPr lang="en-US" dirty="0" smtClean="0"/>
          </a:p>
          <a:p>
            <a:pPr algn="ctr"/>
            <a:r>
              <a:rPr lang="en-US" b="1" dirty="0" smtClean="0"/>
              <a:t>&gt; 10</a:t>
            </a:r>
            <a:r>
              <a:rPr lang="en-US" b="1" baseline="30000" dirty="0" smtClean="0"/>
              <a:t>5 </a:t>
            </a:r>
            <a:r>
              <a:rPr lang="en-US" b="1" dirty="0" smtClean="0"/>
              <a:t>with 15 minutes integration</a:t>
            </a:r>
            <a:endParaRPr lang="en-US" b="1" dirty="0"/>
          </a:p>
        </p:txBody>
      </p:sp>
      <p:pic>
        <p:nvPicPr>
          <p:cNvPr id="20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2555776" y="260648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smtClean="0"/>
              <a:t>Single photon Counting</a:t>
            </a:r>
            <a:endParaRPr lang="en-US" sz="2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2" descr="\\cern.ch\dfs\Users\a\ajeff\Documents\Reports and presentations\IPAC\protons and i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340768"/>
            <a:ext cx="5600700" cy="408781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404664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Synchrotron light from protons…</a:t>
            </a:r>
          </a:p>
          <a:p>
            <a:r>
              <a:rPr lang="en-US" sz="2400" dirty="0" smtClean="0"/>
              <a:t>					</a:t>
            </a:r>
            <a:r>
              <a:rPr lang="en-US" sz="2400" u="sng" dirty="0" smtClean="0"/>
              <a:t>… and even lead ions!</a:t>
            </a:r>
            <a:endParaRPr lang="en-US" sz="2400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1331640" y="5733256"/>
            <a:ext cx="6264696" cy="369332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Dedicated undulator for diagnostics gives visible light at injection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179512" y="2708920"/>
            <a:ext cx="2664296" cy="1296144"/>
            <a:chOff x="179512" y="2708920"/>
            <a:chExt cx="2664296" cy="1296144"/>
          </a:xfrm>
        </p:grpSpPr>
        <p:sp>
          <p:nvSpPr>
            <p:cNvPr id="10" name="TextBox 9"/>
            <p:cNvSpPr txBox="1"/>
            <p:nvPr/>
          </p:nvSpPr>
          <p:spPr>
            <a:xfrm>
              <a:off x="179512" y="3212976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Undulator</a:t>
              </a:r>
              <a:endParaRPr lang="en-US" dirty="0"/>
            </a:p>
          </p:txBody>
        </p:sp>
        <p:cxnSp>
          <p:nvCxnSpPr>
            <p:cNvPr id="12" name="Straight Arrow Connector 11"/>
            <p:cNvCxnSpPr>
              <a:stCxn id="10" idx="3"/>
            </p:cNvCxnSpPr>
            <p:nvPr/>
          </p:nvCxnSpPr>
          <p:spPr>
            <a:xfrm>
              <a:off x="1331640" y="3397642"/>
              <a:ext cx="1008112" cy="60742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10" idx="3"/>
            </p:cNvCxnSpPr>
            <p:nvPr/>
          </p:nvCxnSpPr>
          <p:spPr>
            <a:xfrm flipV="1">
              <a:off x="1331640" y="2708920"/>
              <a:ext cx="1512168" cy="68872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grpSp>
        <p:nvGrpSpPr>
          <p:cNvPr id="13" name="Group 12"/>
          <p:cNvGrpSpPr/>
          <p:nvPr/>
        </p:nvGrpSpPr>
        <p:grpSpPr>
          <a:xfrm>
            <a:off x="5292080" y="2060848"/>
            <a:ext cx="3456384" cy="1449452"/>
            <a:chOff x="-756592" y="2204864"/>
            <a:chExt cx="3456384" cy="1449452"/>
          </a:xfrm>
        </p:grpSpPr>
        <p:sp>
          <p:nvSpPr>
            <p:cNvPr id="14" name="TextBox 13"/>
            <p:cNvSpPr txBox="1"/>
            <p:nvPr/>
          </p:nvSpPr>
          <p:spPr>
            <a:xfrm>
              <a:off x="1547664" y="3284984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Dipole</a:t>
              </a:r>
              <a:endParaRPr lang="en-US" dirty="0"/>
            </a:p>
          </p:txBody>
        </p:sp>
        <p:cxnSp>
          <p:nvCxnSpPr>
            <p:cNvPr id="16" name="Straight Arrow Connector 15"/>
            <p:cNvCxnSpPr>
              <a:stCxn id="14" idx="1"/>
            </p:cNvCxnSpPr>
            <p:nvPr/>
          </p:nvCxnSpPr>
          <p:spPr>
            <a:xfrm flipH="1" flipV="1">
              <a:off x="-756592" y="2996952"/>
              <a:ext cx="2304256" cy="47269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4" idx="1"/>
            </p:cNvCxnSpPr>
            <p:nvPr/>
          </p:nvCxnSpPr>
          <p:spPr>
            <a:xfrm flipH="1" flipV="1">
              <a:off x="-684584" y="2204864"/>
              <a:ext cx="2232248" cy="126478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60" name="Group 59"/>
          <p:cNvGrpSpPr/>
          <p:nvPr/>
        </p:nvGrpSpPr>
        <p:grpSpPr>
          <a:xfrm>
            <a:off x="323528" y="1124744"/>
            <a:ext cx="8568952" cy="4104456"/>
            <a:chOff x="395536" y="404664"/>
            <a:chExt cx="8568952" cy="4104456"/>
          </a:xfrm>
        </p:grpSpPr>
        <p:grpSp>
          <p:nvGrpSpPr>
            <p:cNvPr id="6" name="Group 5"/>
            <p:cNvGrpSpPr/>
            <p:nvPr/>
          </p:nvGrpSpPr>
          <p:grpSpPr>
            <a:xfrm>
              <a:off x="539552" y="404664"/>
              <a:ext cx="8424936" cy="4104456"/>
              <a:chOff x="539552" y="404664"/>
              <a:chExt cx="8424936" cy="4104456"/>
            </a:xfrm>
          </p:grpSpPr>
          <p:grpSp>
            <p:nvGrpSpPr>
              <p:cNvPr id="7" name="Group 76"/>
              <p:cNvGrpSpPr/>
              <p:nvPr/>
            </p:nvGrpSpPr>
            <p:grpSpPr>
              <a:xfrm>
                <a:off x="539552" y="404664"/>
                <a:ext cx="8424936" cy="1656184"/>
                <a:chOff x="539552" y="2996952"/>
                <a:chExt cx="8424936" cy="2088232"/>
              </a:xfrm>
            </p:grpSpPr>
            <p:sp>
              <p:nvSpPr>
                <p:cNvPr id="36" name="Rectangle 35"/>
                <p:cNvSpPr/>
                <p:nvPr/>
              </p:nvSpPr>
              <p:spPr>
                <a:xfrm>
                  <a:off x="755576" y="4653136"/>
                  <a:ext cx="5904656" cy="432048"/>
                </a:xfrm>
                <a:prstGeom prst="rect">
                  <a:avLst/>
                </a:prstGeom>
                <a:solidFill>
                  <a:schemeClr val="accent2">
                    <a:alpha val="22000"/>
                  </a:schemeClr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dirty="0" smtClean="0">
                      <a:solidFill>
                        <a:schemeClr val="tx1"/>
                      </a:solidFill>
                    </a:rPr>
                    <a:t>                    Optical table             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755576" y="3356992"/>
                  <a:ext cx="432048" cy="792088"/>
                </a:xfrm>
                <a:prstGeom prst="rect">
                  <a:avLst/>
                </a:prstGeom>
                <a:solidFill>
                  <a:srgbClr val="92D050">
                    <a:alpha val="52000"/>
                  </a:srgb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1187624" y="3356992"/>
                  <a:ext cx="1728192" cy="792088"/>
                </a:xfrm>
                <a:prstGeom prst="rect">
                  <a:avLst/>
                </a:prstGeom>
                <a:solidFill>
                  <a:schemeClr val="accent1">
                    <a:alpha val="71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2" name="Straight Connector 41"/>
                <p:cNvCxnSpPr/>
                <p:nvPr/>
              </p:nvCxnSpPr>
              <p:spPr>
                <a:xfrm rot="16200000" flipH="1">
                  <a:off x="6424042" y="3766567"/>
                  <a:ext cx="110108" cy="91058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tangle 42"/>
                <p:cNvSpPr/>
                <p:nvPr/>
              </p:nvSpPr>
              <p:spPr>
                <a:xfrm>
                  <a:off x="6410325" y="3852292"/>
                  <a:ext cx="80392" cy="1524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4" name="Straight Arrow Connector 43"/>
                <p:cNvCxnSpPr/>
                <p:nvPr/>
              </p:nvCxnSpPr>
              <p:spPr>
                <a:xfrm flipV="1">
                  <a:off x="539552" y="3717032"/>
                  <a:ext cx="8136904" cy="36004"/>
                </a:xfrm>
                <a:prstGeom prst="straightConnector1">
                  <a:avLst/>
                </a:prstGeom>
                <a:ln w="25400">
                  <a:solidFill>
                    <a:srgbClr val="00B05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Arrow Connector 44"/>
                <p:cNvCxnSpPr/>
                <p:nvPr/>
              </p:nvCxnSpPr>
              <p:spPr>
                <a:xfrm>
                  <a:off x="878632" y="3753805"/>
                  <a:ext cx="5598368" cy="65720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45"/>
                <p:cNvCxnSpPr/>
                <p:nvPr/>
              </p:nvCxnSpPr>
              <p:spPr>
                <a:xfrm rot="5400000" flipH="1" flipV="1">
                  <a:off x="5905501" y="4381501"/>
                  <a:ext cx="1104899" cy="1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Arrow Connector 46"/>
                <p:cNvCxnSpPr/>
                <p:nvPr/>
              </p:nvCxnSpPr>
              <p:spPr>
                <a:xfrm>
                  <a:off x="3933825" y="4914900"/>
                  <a:ext cx="2535957" cy="4962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headEnd type="arrow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 rot="5400000">
                  <a:off x="6408204" y="4905164"/>
                  <a:ext cx="144016" cy="72008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TextBox 48"/>
                <p:cNvSpPr txBox="1"/>
                <p:nvPr/>
              </p:nvSpPr>
              <p:spPr>
                <a:xfrm>
                  <a:off x="8244408" y="3087745"/>
                  <a:ext cx="72008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/>
                    <a:t>Proton beam</a:t>
                  </a:r>
                  <a:endParaRPr lang="en-US" sz="1200" dirty="0"/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6417568" y="3935311"/>
                  <a:ext cx="1034752" cy="5820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/>
                    <a:t>Synchrotron light</a:t>
                  </a:r>
                  <a:endParaRPr lang="en-US" sz="1200" dirty="0"/>
                </a:p>
              </p:txBody>
            </p:sp>
            <p:sp>
              <p:nvSpPr>
                <p:cNvPr id="51" name="TextBox 50"/>
                <p:cNvSpPr txBox="1"/>
                <p:nvPr/>
              </p:nvSpPr>
              <p:spPr>
                <a:xfrm>
                  <a:off x="1619672" y="2996952"/>
                  <a:ext cx="72008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/>
                    <a:t>Dipole</a:t>
                  </a:r>
                  <a:endParaRPr lang="en-US" sz="1200" dirty="0"/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>
                  <a:off x="539552" y="2996952"/>
                  <a:ext cx="86409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/>
                    <a:t>Undulator</a:t>
                  </a:r>
                  <a:endParaRPr lang="en-US" sz="1200" dirty="0"/>
                </a:p>
              </p:txBody>
            </p:sp>
          </p:grpSp>
          <p:grpSp>
            <p:nvGrpSpPr>
              <p:cNvPr id="8" name="Group 51"/>
              <p:cNvGrpSpPr/>
              <p:nvPr/>
            </p:nvGrpSpPr>
            <p:grpSpPr>
              <a:xfrm>
                <a:off x="755576" y="2492896"/>
                <a:ext cx="6696744" cy="2016224"/>
                <a:chOff x="755576" y="3140968"/>
                <a:chExt cx="6696744" cy="2016224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755576" y="3140968"/>
                  <a:ext cx="6696744" cy="2016224"/>
                </a:xfrm>
                <a:prstGeom prst="rect">
                  <a:avLst/>
                </a:prstGeom>
                <a:solidFill>
                  <a:schemeClr val="accent2">
                    <a:alpha val="22000"/>
                  </a:schemeClr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dirty="0" smtClean="0">
                      <a:solidFill>
                        <a:schemeClr val="tx1"/>
                      </a:solidFill>
                    </a:rPr>
                    <a:t>                    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10" name="Straight Connector 9"/>
                <p:cNvCxnSpPr/>
                <p:nvPr/>
              </p:nvCxnSpPr>
              <p:spPr>
                <a:xfrm rot="16200000" flipH="1">
                  <a:off x="3851920" y="4365104"/>
                  <a:ext cx="216024" cy="72008"/>
                </a:xfrm>
                <a:prstGeom prst="line">
                  <a:avLst/>
                </a:prstGeom>
                <a:ln w="25400"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Arrow Connector 10"/>
                <p:cNvCxnSpPr/>
                <p:nvPr/>
              </p:nvCxnSpPr>
              <p:spPr>
                <a:xfrm rot="10800000">
                  <a:off x="5705476" y="4553349"/>
                  <a:ext cx="695324" cy="19421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Arrow Connector 11"/>
                <p:cNvCxnSpPr/>
                <p:nvPr/>
              </p:nvCxnSpPr>
              <p:spPr>
                <a:xfrm>
                  <a:off x="5705128" y="4153669"/>
                  <a:ext cx="1552922" cy="9525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headEnd type="arrow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 rot="16200000" flipH="1">
                  <a:off x="5623942" y="4538861"/>
                  <a:ext cx="110108" cy="91058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 rot="5400000">
                  <a:off x="6336196" y="4545124"/>
                  <a:ext cx="144016" cy="72008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 rot="5400000">
                  <a:off x="5606591" y="4103551"/>
                  <a:ext cx="144016" cy="72008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/>
                <p:cNvCxnSpPr/>
                <p:nvPr/>
              </p:nvCxnSpPr>
              <p:spPr>
                <a:xfrm rot="16200000" flipV="1">
                  <a:off x="5814801" y="3986402"/>
                  <a:ext cx="1132733" cy="17930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Arrow Connector 16"/>
                <p:cNvCxnSpPr>
                  <a:endCxn id="22" idx="1"/>
                </p:cNvCxnSpPr>
                <p:nvPr/>
              </p:nvCxnSpPr>
              <p:spPr>
                <a:xfrm rot="10800000" flipV="1">
                  <a:off x="2191544" y="3428999"/>
                  <a:ext cx="4180657" cy="16953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Arrow Connector 17"/>
                <p:cNvCxnSpPr/>
                <p:nvPr/>
              </p:nvCxnSpPr>
              <p:spPr>
                <a:xfrm rot="16200000" flipV="1">
                  <a:off x="5491933" y="4349702"/>
                  <a:ext cx="404613" cy="3422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Arrow Connector 18"/>
                <p:cNvCxnSpPr>
                  <a:endCxn id="22" idx="3"/>
                </p:cNvCxnSpPr>
                <p:nvPr/>
              </p:nvCxnSpPr>
              <p:spPr>
                <a:xfrm rot="10800000">
                  <a:off x="2227547" y="3445954"/>
                  <a:ext cx="2887380" cy="450543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19"/>
                <p:cNvCxnSpPr/>
                <p:nvPr/>
              </p:nvCxnSpPr>
              <p:spPr>
                <a:xfrm flipV="1">
                  <a:off x="1543050" y="3896495"/>
                  <a:ext cx="3572967" cy="209549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/>
                <p:cNvCxnSpPr>
                  <a:stCxn id="25" idx="1"/>
                </p:cNvCxnSpPr>
                <p:nvPr/>
              </p:nvCxnSpPr>
              <p:spPr>
                <a:xfrm rot="10800000">
                  <a:off x="1540774" y="4104533"/>
                  <a:ext cx="2743195" cy="342453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headEnd type="arrow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Moon 21"/>
                <p:cNvSpPr/>
                <p:nvPr/>
              </p:nvSpPr>
              <p:spPr>
                <a:xfrm>
                  <a:off x="2191543" y="3337941"/>
                  <a:ext cx="72008" cy="216024"/>
                </a:xfrm>
                <a:prstGeom prst="moo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 rot="5400000">
                  <a:off x="5040052" y="3897052"/>
                  <a:ext cx="216024" cy="0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Moon 23"/>
                <p:cNvSpPr/>
                <p:nvPr/>
              </p:nvSpPr>
              <p:spPr>
                <a:xfrm>
                  <a:off x="1475656" y="4005064"/>
                  <a:ext cx="72008" cy="216024"/>
                </a:xfrm>
                <a:prstGeom prst="moo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4283968" y="4293096"/>
                  <a:ext cx="1055995" cy="307777"/>
                </a:xfrm>
                <a:prstGeom prst="rect">
                  <a:avLst/>
                </a:prstGeom>
                <a:noFill/>
                <a:ln w="25400">
                  <a:solidFill>
                    <a:schemeClr val="accent1">
                      <a:shade val="50000"/>
                    </a:schemeClr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/>
                    <a:t>Fast camera</a:t>
                  </a:r>
                  <a:endParaRPr lang="en-US" sz="1400" dirty="0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899592" y="4365104"/>
                  <a:ext cx="524503" cy="307777"/>
                </a:xfrm>
                <a:prstGeom prst="rect">
                  <a:avLst/>
                </a:prstGeom>
                <a:noFill/>
                <a:ln w="25400">
                  <a:solidFill>
                    <a:schemeClr val="accent1">
                      <a:shade val="50000"/>
                    </a:schemeClr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/>
                    <a:t>LDM</a:t>
                  </a:r>
                  <a:endParaRPr lang="en-US" sz="1400" dirty="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2421285" y="4480545"/>
                  <a:ext cx="1108573" cy="307777"/>
                </a:xfrm>
                <a:prstGeom prst="rect">
                  <a:avLst/>
                </a:prstGeom>
                <a:noFill/>
                <a:ln w="25400">
                  <a:solidFill>
                    <a:schemeClr val="accent1">
                      <a:shade val="50000"/>
                    </a:schemeClr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/>
                    <a:t>Slow camera</a:t>
                  </a:r>
                  <a:endParaRPr lang="en-US" sz="1400" dirty="0"/>
                </a:p>
              </p:txBody>
            </p:sp>
            <p:cxnSp>
              <p:nvCxnSpPr>
                <p:cNvPr id="28" name="Straight Connector 27"/>
                <p:cNvCxnSpPr/>
                <p:nvPr/>
              </p:nvCxnSpPr>
              <p:spPr>
                <a:xfrm rot="16200000" flipH="1">
                  <a:off x="2267744" y="4221088"/>
                  <a:ext cx="216024" cy="72008"/>
                </a:xfrm>
                <a:prstGeom prst="line">
                  <a:avLst/>
                </a:prstGeom>
                <a:ln w="25400"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/>
                <p:cNvCxnSpPr/>
                <p:nvPr/>
              </p:nvCxnSpPr>
              <p:spPr>
                <a:xfrm flipV="1">
                  <a:off x="1447800" y="4233317"/>
                  <a:ext cx="893862" cy="291827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headEnd type="arrow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 flipV="1">
                  <a:off x="3543300" y="4422676"/>
                  <a:ext cx="406177" cy="197718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headEnd type="arrow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TextBox 30"/>
                <p:cNvSpPr txBox="1"/>
                <p:nvPr/>
              </p:nvSpPr>
              <p:spPr>
                <a:xfrm>
                  <a:off x="5508104" y="4653136"/>
                  <a:ext cx="144016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/>
                    <a:t>Focus trombone</a:t>
                  </a:r>
                  <a:endParaRPr lang="en-US" sz="1400" dirty="0"/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1835696" y="3645024"/>
                  <a:ext cx="555217" cy="307777"/>
                </a:xfrm>
                <a:prstGeom prst="rect">
                  <a:avLst/>
                </a:prstGeom>
                <a:noFill/>
                <a:ln w="25400">
                  <a:solidFill>
                    <a:schemeClr val="accent1">
                      <a:shade val="50000"/>
                    </a:schemeClr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/>
                    <a:t>AGM</a:t>
                  </a:r>
                  <a:endParaRPr lang="en-US" sz="1400" dirty="0"/>
                </a:p>
              </p:txBody>
            </p:sp>
            <p:cxnSp>
              <p:nvCxnSpPr>
                <p:cNvPr id="33" name="Straight Connector 32"/>
                <p:cNvCxnSpPr/>
                <p:nvPr/>
              </p:nvCxnSpPr>
              <p:spPr>
                <a:xfrm rot="16200000" flipH="1">
                  <a:off x="6338317" y="3376042"/>
                  <a:ext cx="110108" cy="91058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 rot="16200000" flipH="1">
                  <a:off x="3951784" y="3704803"/>
                  <a:ext cx="216024" cy="72008"/>
                </a:xfrm>
                <a:prstGeom prst="line">
                  <a:avLst/>
                </a:prstGeom>
                <a:ln w="25400"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/>
                <p:cNvCxnSpPr>
                  <a:stCxn id="32" idx="3"/>
                </p:cNvCxnSpPr>
                <p:nvPr/>
              </p:nvCxnSpPr>
              <p:spPr>
                <a:xfrm flipV="1">
                  <a:off x="2390913" y="3717033"/>
                  <a:ext cx="1634789" cy="81880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headEnd type="arrow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55" name="Straight Connector 54"/>
            <p:cNvCxnSpPr/>
            <p:nvPr/>
          </p:nvCxnSpPr>
          <p:spPr>
            <a:xfrm flipV="1">
              <a:off x="395536" y="908720"/>
              <a:ext cx="7776864" cy="23588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V="1">
              <a:off x="395536" y="1124744"/>
              <a:ext cx="7776864" cy="23588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Box 60"/>
          <p:cNvSpPr txBox="1"/>
          <p:nvPr/>
        </p:nvSpPr>
        <p:spPr>
          <a:xfrm>
            <a:off x="3419872" y="332656"/>
            <a:ext cx="223224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Optical layout</a:t>
            </a:r>
            <a:endParaRPr lang="en-US" sz="2800" u="sng" dirty="0"/>
          </a:p>
        </p:txBody>
      </p:sp>
      <p:sp>
        <p:nvSpPr>
          <p:cNvPr id="62" name="TextBox 61"/>
          <p:cNvSpPr txBox="1"/>
          <p:nvPr/>
        </p:nvSpPr>
        <p:spPr>
          <a:xfrm>
            <a:off x="7596336" y="4005064"/>
            <a:ext cx="122413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TOP VIEW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2915816" y="5805264"/>
            <a:ext cx="33843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LDM receives 7% of collected light</a:t>
            </a:r>
            <a:endParaRPr lang="en-US" dirty="0"/>
          </a:p>
        </p:txBody>
      </p:sp>
      <p:pic>
        <p:nvPicPr>
          <p:cNvPr id="89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040565" cy="5430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915816" y="260648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Instrument response</a:t>
            </a:r>
            <a:endParaRPr lang="en-US" sz="2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2" descr="\\cern.ch\dfs\Users\a\ajeff\Documents\First results of LDM\Figure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420888"/>
            <a:ext cx="7128792" cy="392632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71600" y="1124744"/>
            <a:ext cx="6336704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Deadtime correction is essential 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 to restore the true bunch shape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 to measure satellites following the main bunch </a:t>
            </a:r>
            <a:endParaRPr lang="en-US" dirty="0"/>
          </a:p>
        </p:txBody>
      </p:sp>
      <p:pic>
        <p:nvPicPr>
          <p:cNvPr id="1026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915816" y="260648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Deadtime Correction</a:t>
            </a:r>
            <a:endParaRPr lang="en-US" sz="2800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5148064" y="4437112"/>
            <a:ext cx="25202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Lab test with pulsed LED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adam.jeff@quasar-group.org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26" name="Picture 2" descr="\\cern.ch\dfs\Users\a\ajeff\Documents\Reports and presentations\DITANEt conf\Figur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780928"/>
            <a:ext cx="5662612" cy="337661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03648" y="980728"/>
            <a:ext cx="63367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 Afterpulses occur due to charge carriers trapped in the silicon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 Start at end of deadtime but continue for many </a:t>
            </a:r>
            <a:r>
              <a:rPr lang="el-GR" dirty="0" smtClean="0"/>
              <a:t>μ</a:t>
            </a:r>
            <a:r>
              <a:rPr lang="en-US" dirty="0" smtClean="0"/>
              <a:t>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 Fit by sum of multiple exponentials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 Afterpulses are additive</a:t>
            </a:r>
            <a:endParaRPr lang="en-US" dirty="0"/>
          </a:p>
        </p:txBody>
      </p:sp>
      <p:pic>
        <p:nvPicPr>
          <p:cNvPr id="9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915816" y="260648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Afterpulse Correction</a:t>
            </a:r>
            <a:endParaRPr lang="en-US" sz="2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</TotalTime>
  <Words>551</Words>
  <Application>Microsoft Office PowerPoint</Application>
  <PresentationFormat>On-screen Show (4:3)</PresentationFormat>
  <Paragraphs>182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A Longitudinal Density Monitor for the LHC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Linearity / offset wrt BCT</vt:lpstr>
      <vt:lpstr>Emittance dependence</vt:lpstr>
      <vt:lpstr>Emittance dependence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ajeff</dc:creator>
  <cp:lastModifiedBy>ajeff</cp:lastModifiedBy>
  <cp:revision>77</cp:revision>
  <dcterms:created xsi:type="dcterms:W3CDTF">2011-10-31T13:00:56Z</dcterms:created>
  <dcterms:modified xsi:type="dcterms:W3CDTF">2011-11-09T15:37:24Z</dcterms:modified>
</cp:coreProperties>
</file>