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tiff" ContentType="image/tif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sldIdLst>
    <p:sldId id="296" r:id="rId2"/>
    <p:sldId id="282" r:id="rId3"/>
    <p:sldId id="263" r:id="rId4"/>
    <p:sldId id="272" r:id="rId5"/>
    <p:sldId id="257" r:id="rId6"/>
    <p:sldId id="283" r:id="rId7"/>
    <p:sldId id="278" r:id="rId8"/>
    <p:sldId id="276" r:id="rId9"/>
    <p:sldId id="259" r:id="rId10"/>
    <p:sldId id="275" r:id="rId11"/>
    <p:sldId id="277" r:id="rId12"/>
    <p:sldId id="261" r:id="rId13"/>
    <p:sldId id="279" r:id="rId14"/>
    <p:sldId id="290" r:id="rId15"/>
    <p:sldId id="291" r:id="rId16"/>
    <p:sldId id="292" r:id="rId17"/>
    <p:sldId id="293" r:id="rId18"/>
    <p:sldId id="294" r:id="rId19"/>
    <p:sldId id="297" r:id="rId20"/>
    <p:sldId id="262" r:id="rId21"/>
    <p:sldId id="280" r:id="rId22"/>
    <p:sldId id="264" r:id="rId23"/>
    <p:sldId id="265" r:id="rId24"/>
    <p:sldId id="269" r:id="rId25"/>
    <p:sldId id="298" r:id="rId26"/>
    <p:sldId id="299" r:id="rId27"/>
    <p:sldId id="287" r:id="rId28"/>
    <p:sldId id="268" r:id="rId29"/>
    <p:sldId id="289"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FF0000"/>
    <a:srgbClr val="0000FF"/>
    <a:srgbClr val="003300"/>
    <a:srgbClr val="66FF66"/>
    <a:srgbClr val="660066"/>
    <a:srgbClr val="33CC33"/>
    <a:srgbClr val="FFFCE7"/>
    <a:srgbClr val="FFF5E7"/>
    <a:srgbClr val="FFEEDD"/>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7" d="100"/>
          <a:sy n="57" d="100"/>
        </p:scale>
        <p:origin x="-166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6" Type="http://schemas.openxmlformats.org/officeDocument/2006/relationships/image" Target="../media/image15.wmf"/><Relationship Id="rId5" Type="http://schemas.openxmlformats.org/officeDocument/2006/relationships/image" Target="../media/image14.wmf"/><Relationship Id="rId4"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image" Target="../media/image42.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image" Target="../media/image44.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8.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9.e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image" Target="../media/image51.emf"/><Relationship Id="rId1" Type="http://schemas.openxmlformats.org/officeDocument/2006/relationships/image" Target="../media/image50.emf"/><Relationship Id="rId4" Type="http://schemas.openxmlformats.org/officeDocument/2006/relationships/image" Target="../media/image53.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image" Target="../media/image55.wmf"/><Relationship Id="rId1" Type="http://schemas.openxmlformats.org/officeDocument/2006/relationships/image" Target="../media/image54.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image" Target="../media/image6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28F330-A495-4632-ADB5-FA4E52E42BC5}" type="datetimeFigureOut">
              <a:rPr lang="en-GB" smtClean="0"/>
              <a:pPr/>
              <a:t>09/11/2011</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223DB7-7F6E-4253-AFF9-4CF8C641D05F}" type="slidenum">
              <a:rPr lang="en-GB" smtClean="0"/>
              <a:pPr/>
              <a:t>‹#›</a:t>
            </a:fld>
            <a:endParaRPr lang="en-GB"/>
          </a:p>
        </p:txBody>
      </p:sp>
    </p:spTree>
    <p:extLst>
      <p:ext uri="{BB962C8B-B14F-4D97-AF65-F5344CB8AC3E}">
        <p14:creationId xmlns="" xmlns:p14="http://schemas.microsoft.com/office/powerpoint/2010/main" val="4229786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A223DB7-7F6E-4253-AFF9-4CF8C641D05F}" type="slidenum">
              <a:rPr lang="en-GB" smtClean="0"/>
              <a:pPr/>
              <a:t>20</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0C57DBCB-4588-4341-9AC3-8C6678C301CE}" type="datetimeFigureOut">
              <a:rPr lang="en-US" smtClean="0"/>
              <a:pPr/>
              <a:t>11/9/2011</a:t>
            </a:fld>
            <a:endParaRPr lang="en-GB"/>
          </a:p>
        </p:txBody>
      </p:sp>
      <p:sp>
        <p:nvSpPr>
          <p:cNvPr id="20" name="Footer Placeholder 19"/>
          <p:cNvSpPr>
            <a:spLocks noGrp="1"/>
          </p:cNvSpPr>
          <p:nvPr>
            <p:ph type="ftr" sz="quarter" idx="11"/>
          </p:nvPr>
        </p:nvSpPr>
        <p:spPr/>
        <p:txBody>
          <a:bodyPr/>
          <a:lstStyle>
            <a:extLst/>
          </a:lstStyle>
          <a:p>
            <a:endParaRPr lang="en-GB"/>
          </a:p>
        </p:txBody>
      </p:sp>
      <p:sp>
        <p:nvSpPr>
          <p:cNvPr id="10" name="Slide Number Placeholder 9"/>
          <p:cNvSpPr>
            <a:spLocks noGrp="1"/>
          </p:cNvSpPr>
          <p:nvPr>
            <p:ph type="sldNum" sz="quarter" idx="12"/>
          </p:nvPr>
        </p:nvSpPr>
        <p:spPr/>
        <p:txBody>
          <a:bodyPr/>
          <a:lstStyle>
            <a:extLst/>
          </a:lstStyle>
          <a:p>
            <a:fld id="{07E1E51B-3A96-4802-922D-59406B7E1404}" type="slidenum">
              <a:rPr lang="en-GB" smtClean="0"/>
              <a:pPr/>
              <a:t>‹#›</a:t>
            </a:fld>
            <a:endParaRPr lang="en-GB"/>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C57DBCB-4588-4341-9AC3-8C6678C301CE}" type="datetimeFigureOut">
              <a:rPr lang="en-US" smtClean="0"/>
              <a:pPr/>
              <a:t>11/9/2011</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07E1E51B-3A96-4802-922D-59406B7E1404}"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C57DBCB-4588-4341-9AC3-8C6678C301CE}" type="datetimeFigureOut">
              <a:rPr lang="en-US" smtClean="0"/>
              <a:pPr/>
              <a:t>11/9/2011</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07E1E51B-3A96-4802-922D-59406B7E1404}"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C57DBCB-4588-4341-9AC3-8C6678C301CE}" type="datetimeFigureOut">
              <a:rPr lang="en-US" smtClean="0"/>
              <a:pPr/>
              <a:t>11/9/2011</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07E1E51B-3A96-4802-922D-59406B7E1404}"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C57DBCB-4588-4341-9AC3-8C6678C301CE}" type="datetimeFigureOut">
              <a:rPr lang="en-US" smtClean="0"/>
              <a:pPr/>
              <a:t>11/9/2011</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07E1E51B-3A96-4802-922D-59406B7E1404}" type="slidenum">
              <a:rPr lang="en-GB" smtClean="0"/>
              <a:pPr/>
              <a:t>‹#›</a:t>
            </a:fld>
            <a:endParaRPr lang="en-GB"/>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C57DBCB-4588-4341-9AC3-8C6678C301CE}" type="datetimeFigureOut">
              <a:rPr lang="en-US" smtClean="0"/>
              <a:pPr/>
              <a:t>11/9/2011</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07E1E51B-3A96-4802-922D-59406B7E1404}"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C57DBCB-4588-4341-9AC3-8C6678C301CE}" type="datetimeFigureOut">
              <a:rPr lang="en-US" smtClean="0"/>
              <a:pPr/>
              <a:t>11/9/2011</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07E1E51B-3A96-4802-922D-59406B7E1404}"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C57DBCB-4588-4341-9AC3-8C6678C301CE}" type="datetimeFigureOut">
              <a:rPr lang="en-US" smtClean="0"/>
              <a:pPr/>
              <a:t>11/9/2011</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07E1E51B-3A96-4802-922D-59406B7E1404}"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0C57DBCB-4588-4341-9AC3-8C6678C301CE}" type="datetimeFigureOut">
              <a:rPr lang="en-US" smtClean="0"/>
              <a:pPr/>
              <a:t>11/9/2011</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07E1E51B-3A96-4802-922D-59406B7E1404}" type="slidenum">
              <a:rPr lang="en-GB" smtClean="0"/>
              <a:pPr/>
              <a:t>‹#›</a:t>
            </a:fld>
            <a:endParaRPr lang="en-GB"/>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C57DBCB-4588-4341-9AC3-8C6678C301CE}" type="datetimeFigureOut">
              <a:rPr lang="en-US" smtClean="0"/>
              <a:pPr/>
              <a:t>11/9/2011</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07E1E51B-3A96-4802-922D-59406B7E1404}"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0C57DBCB-4588-4341-9AC3-8C6678C301CE}" type="datetimeFigureOut">
              <a:rPr lang="en-US" smtClean="0"/>
              <a:pPr/>
              <a:t>11/9/2011</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07E1E51B-3A96-4802-922D-59406B7E1404}" type="slidenum">
              <a:rPr lang="en-GB" smtClean="0"/>
              <a:pPr/>
              <a:t>‹#›</a:t>
            </a:fld>
            <a:endParaRPr lang="en-GB"/>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C57DBCB-4588-4341-9AC3-8C6678C301CE}" type="datetimeFigureOut">
              <a:rPr lang="en-US" smtClean="0"/>
              <a:pPr/>
              <a:t>11/9/2011</a:t>
            </a:fld>
            <a:endParaRPr lang="en-GB"/>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GB"/>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07E1E51B-3A96-4802-922D-59406B7E1404}" type="slidenum">
              <a:rPr lang="en-GB" smtClean="0"/>
              <a:pPr/>
              <a:t>‹#›</a:t>
            </a:fld>
            <a:endParaRPr lang="en-GB"/>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gif"/><Relationship Id="rId5" Type="http://schemas.openxmlformats.org/officeDocument/2006/relationships/image" Target="../media/image5.jpe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1.tiff"/><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7.xml"/><Relationship Id="rId5" Type="http://schemas.openxmlformats.org/officeDocument/2006/relationships/image" Target="../media/image33.png"/><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47.gif"/><Relationship Id="rId5" Type="http://schemas.openxmlformats.org/officeDocument/2006/relationships/oleObject" Target="../embeddings/oleObject11.bin"/><Relationship Id="rId4" Type="http://schemas.openxmlformats.org/officeDocument/2006/relationships/image" Target="../media/image46.png"/></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7.xml"/><Relationship Id="rId1" Type="http://schemas.openxmlformats.org/officeDocument/2006/relationships/vmlDrawing" Target="../drawings/vmlDrawing5.v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7.xml"/><Relationship Id="rId1" Type="http://schemas.openxmlformats.org/officeDocument/2006/relationships/vmlDrawing" Target="../drawings/vmlDrawing6.v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17.bin"/><Relationship Id="rId5" Type="http://schemas.openxmlformats.org/officeDocument/2006/relationships/oleObject" Target="../embeddings/oleObject16.bin"/><Relationship Id="rId4" Type="http://schemas.openxmlformats.org/officeDocument/2006/relationships/oleObject" Target="../embeddings/oleObject15.bin"/></Relationships>
</file>

<file path=ppt/slides/_rels/slide2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20.bin"/><Relationship Id="rId5" Type="http://schemas.openxmlformats.org/officeDocument/2006/relationships/oleObject" Target="../embeddings/oleObject19.bin"/><Relationship Id="rId4" Type="http://schemas.openxmlformats.org/officeDocument/2006/relationships/oleObject" Target="../embeddings/oleObject18.bin"/></Relationships>
</file>

<file path=ppt/slides/_rels/slide2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7.xml"/><Relationship Id="rId1" Type="http://schemas.openxmlformats.org/officeDocument/2006/relationships/vmlDrawing" Target="../drawings/vmlDrawing9.vml"/><Relationship Id="rId4" Type="http://schemas.openxmlformats.org/officeDocument/2006/relationships/oleObject" Target="../embeddings/oleObject22.bin"/></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tiff"/><Relationship Id="rId1" Type="http://schemas.openxmlformats.org/officeDocument/2006/relationships/slideLayout" Target="../slideLayouts/slideLayout7.xml"/><Relationship Id="rId4" Type="http://schemas.openxmlformats.org/officeDocument/2006/relationships/image" Target="../media/image9.gif"/></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oleObject" Target="../embeddings/oleObject1.bin"/><Relationship Id="rId7"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image" Target="../media/image16.jpeg"/><Relationship Id="rId9" Type="http://schemas.openxmlformats.org/officeDocument/2006/relationships/oleObject" Target="../embeddings/oleObject6.bin"/></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1.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68728" y="1628800"/>
            <a:ext cx="7715304" cy="1005950"/>
          </a:xfrm>
        </p:spPr>
        <p:txBody>
          <a:bodyPr>
            <a:normAutofit/>
          </a:bodyPr>
          <a:lstStyle/>
          <a:p>
            <a:pPr algn="just"/>
            <a:r>
              <a:rPr lang="en-GB" sz="2800" dirty="0" smtClean="0">
                <a:solidFill>
                  <a:schemeClr val="tx2"/>
                </a:solidFill>
                <a:latin typeface="Gill Sans MT" pitchFamily="34" charset="0"/>
                <a:ea typeface="Arial Unicode MS" pitchFamily="34" charset="-128"/>
                <a:cs typeface="Courier New" pitchFamily="49" charset="0"/>
              </a:rPr>
              <a:t>Cavity Beam Position Monitor (BPM) for future linear colliders such as CLIC. </a:t>
            </a:r>
            <a:endParaRPr lang="en-GB" sz="2400" dirty="0"/>
          </a:p>
        </p:txBody>
      </p:sp>
      <p:sp>
        <p:nvSpPr>
          <p:cNvPr id="3" name="Subtitle 2"/>
          <p:cNvSpPr>
            <a:spLocks noGrp="1"/>
          </p:cNvSpPr>
          <p:nvPr>
            <p:ph type="subTitle" idx="1"/>
          </p:nvPr>
        </p:nvSpPr>
        <p:spPr>
          <a:xfrm>
            <a:off x="1293049" y="2996952"/>
            <a:ext cx="7406640" cy="2500330"/>
          </a:xfrm>
        </p:spPr>
        <p:txBody>
          <a:bodyPr>
            <a:normAutofit fontScale="92500" lnSpcReduction="10000"/>
          </a:bodyPr>
          <a:lstStyle/>
          <a:p>
            <a:endParaRPr lang="en-GB" dirty="0" smtClean="0"/>
          </a:p>
          <a:p>
            <a:r>
              <a:rPr lang="en-GB" sz="2400" dirty="0" smtClean="0">
                <a:solidFill>
                  <a:schemeClr val="tx1">
                    <a:lumMod val="75000"/>
                    <a:lumOff val="25000"/>
                  </a:schemeClr>
                </a:solidFill>
              </a:rPr>
              <a:t>N Joshi,  S </a:t>
            </a:r>
            <a:r>
              <a:rPr lang="en-GB" sz="2400" dirty="0" err="1" smtClean="0">
                <a:solidFill>
                  <a:schemeClr val="tx1">
                    <a:lumMod val="75000"/>
                    <a:lumOff val="25000"/>
                  </a:schemeClr>
                </a:solidFill>
              </a:rPr>
              <a:t>Boogert</a:t>
            </a:r>
            <a:r>
              <a:rPr lang="en-GB" sz="2400" dirty="0" smtClean="0">
                <a:solidFill>
                  <a:schemeClr val="tx1">
                    <a:lumMod val="75000"/>
                    <a:lumOff val="25000"/>
                  </a:schemeClr>
                </a:solidFill>
              </a:rPr>
              <a:t>,  A </a:t>
            </a:r>
            <a:r>
              <a:rPr lang="en-GB" sz="2400" dirty="0" err="1" smtClean="0">
                <a:solidFill>
                  <a:schemeClr val="tx1">
                    <a:lumMod val="75000"/>
                    <a:lumOff val="25000"/>
                  </a:schemeClr>
                </a:solidFill>
              </a:rPr>
              <a:t>Lyapin</a:t>
            </a:r>
            <a:r>
              <a:rPr lang="en-GB" sz="2400" dirty="0" smtClean="0">
                <a:solidFill>
                  <a:schemeClr val="tx1">
                    <a:lumMod val="75000"/>
                    <a:lumOff val="25000"/>
                  </a:schemeClr>
                </a:solidFill>
              </a:rPr>
              <a:t>,  et al.</a:t>
            </a:r>
            <a:endParaRPr lang="en-GB" sz="2400" baseline="30000" dirty="0" smtClean="0">
              <a:solidFill>
                <a:schemeClr val="tx1">
                  <a:lumMod val="75000"/>
                  <a:lumOff val="25000"/>
                </a:schemeClr>
              </a:solidFill>
            </a:endParaRPr>
          </a:p>
          <a:p>
            <a:r>
              <a:rPr lang="en-GB" sz="2000" dirty="0" smtClean="0">
                <a:solidFill>
                  <a:srgbClr val="0000FF"/>
                </a:solidFill>
              </a:rPr>
              <a:t>Nirav.Joshi.2009@live.rhul.ac.uk </a:t>
            </a:r>
          </a:p>
          <a:p>
            <a:pPr marL="0"/>
            <a:r>
              <a:rPr lang="en-GB" sz="2000" dirty="0" smtClean="0">
                <a:solidFill>
                  <a:schemeClr val="tx1">
                    <a:lumMod val="75000"/>
                    <a:lumOff val="25000"/>
                  </a:schemeClr>
                </a:solidFill>
              </a:rPr>
              <a:t>Royal Holloway University of London,</a:t>
            </a:r>
          </a:p>
          <a:p>
            <a:pPr marL="0"/>
            <a:endParaRPr lang="en-GB" sz="2000" dirty="0" smtClean="0">
              <a:solidFill>
                <a:schemeClr val="tx1">
                  <a:lumMod val="75000"/>
                  <a:lumOff val="25000"/>
                </a:schemeClr>
              </a:solidFill>
            </a:endParaRPr>
          </a:p>
          <a:p>
            <a:pPr marL="0"/>
            <a:r>
              <a:rPr lang="en-GB" sz="2000" dirty="0" smtClean="0">
                <a:solidFill>
                  <a:schemeClr val="tx1">
                    <a:lumMod val="75000"/>
                    <a:lumOff val="25000"/>
                  </a:schemeClr>
                </a:solidFill>
              </a:rPr>
              <a:t>A Morgan, G Rehm et. al.</a:t>
            </a:r>
          </a:p>
          <a:p>
            <a:pPr marL="0"/>
            <a:r>
              <a:rPr lang="en-GB" sz="2000" dirty="0" smtClean="0">
                <a:solidFill>
                  <a:schemeClr val="tx1">
                    <a:lumMod val="75000"/>
                    <a:lumOff val="25000"/>
                  </a:schemeClr>
                </a:solidFill>
              </a:rPr>
              <a:t>DIAMOND light source, RAL, UK.</a:t>
            </a:r>
          </a:p>
          <a:p>
            <a:pPr marL="0"/>
            <a:endParaRPr lang="en-GB" sz="2000" dirty="0" smtClean="0">
              <a:solidFill>
                <a:schemeClr val="tx1">
                  <a:lumMod val="75000"/>
                  <a:lumOff val="25000"/>
                </a:schemeClr>
              </a:solidFill>
            </a:endParaRPr>
          </a:p>
        </p:txBody>
      </p:sp>
      <p:sp>
        <p:nvSpPr>
          <p:cNvPr id="4" name="TextBox 7"/>
          <p:cNvSpPr txBox="1">
            <a:spLocks noChangeArrowheads="1"/>
          </p:cNvSpPr>
          <p:nvPr/>
        </p:nvSpPr>
        <p:spPr bwMode="auto">
          <a:xfrm>
            <a:off x="714348" y="-24"/>
            <a:ext cx="8286808" cy="523220"/>
          </a:xfrm>
          <a:prstGeom prst="rect">
            <a:avLst/>
          </a:prstGeom>
          <a:noFill/>
          <a:ln w="9525">
            <a:noFill/>
            <a:miter lim="800000"/>
            <a:headEnd/>
            <a:tailEnd/>
          </a:ln>
        </p:spPr>
        <p:txBody>
          <a:bodyPr wrap="square">
            <a:spAutoFit/>
          </a:bodyPr>
          <a:lstStyle/>
          <a:p>
            <a:pPr algn="ctr"/>
            <a:r>
              <a:rPr lang="en-GB" sz="2800" dirty="0" smtClean="0">
                <a:solidFill>
                  <a:schemeClr val="tx2"/>
                </a:solidFill>
                <a:latin typeface="Gill Sans MT" pitchFamily="34" charset="0"/>
                <a:ea typeface="Arial Unicode MS" pitchFamily="34" charset="-128"/>
                <a:cs typeface="Courier New" pitchFamily="49" charset="0"/>
              </a:rPr>
              <a:t> </a:t>
            </a:r>
            <a:endParaRPr lang="en-GB" sz="2800" dirty="0">
              <a:solidFill>
                <a:srgbClr val="C00000"/>
              </a:solidFill>
              <a:ea typeface="MS Gothic" pitchFamily="49" charset="-128"/>
              <a:cs typeface="Courier New" pitchFamily="49" charset="0"/>
            </a:endParaRPr>
          </a:p>
        </p:txBody>
      </p:sp>
      <p:pic>
        <p:nvPicPr>
          <p:cNvPr id="5" name="Picture 15" descr="John_Adams_Institute_logo_1_medium"/>
          <p:cNvPicPr>
            <a:picLocks noChangeAspect="1" noChangeArrowheads="1"/>
          </p:cNvPicPr>
          <p:nvPr/>
        </p:nvPicPr>
        <p:blipFill>
          <a:blip r:embed="rId2" cstate="print"/>
          <a:srcRect/>
          <a:stretch>
            <a:fillRect/>
          </a:stretch>
        </p:blipFill>
        <p:spPr bwMode="auto">
          <a:xfrm>
            <a:off x="4788024" y="0"/>
            <a:ext cx="1079500" cy="731837"/>
          </a:xfrm>
          <a:prstGeom prst="rect">
            <a:avLst/>
          </a:prstGeom>
          <a:noFill/>
          <a:ln w="9525">
            <a:noFill/>
            <a:miter lim="800000"/>
            <a:headEnd/>
            <a:tailEnd/>
          </a:ln>
        </p:spPr>
      </p:pic>
      <p:pic>
        <p:nvPicPr>
          <p:cNvPr id="8" name="Picture 4" descr="RhulLogo"/>
          <p:cNvPicPr>
            <a:picLocks noChangeAspect="1" noChangeArrowheads="1"/>
          </p:cNvPicPr>
          <p:nvPr/>
        </p:nvPicPr>
        <p:blipFill>
          <a:blip r:embed="rId3" cstate="print"/>
          <a:srcRect/>
          <a:stretch>
            <a:fillRect/>
          </a:stretch>
        </p:blipFill>
        <p:spPr bwMode="auto">
          <a:xfrm>
            <a:off x="6709086" y="-24"/>
            <a:ext cx="2434946" cy="714380"/>
          </a:xfrm>
          <a:prstGeom prst="rect">
            <a:avLst/>
          </a:prstGeom>
          <a:noFill/>
          <a:ln w="9525">
            <a:noFill/>
            <a:miter lim="800000"/>
            <a:headEnd/>
            <a:tailEnd/>
          </a:ln>
        </p:spPr>
      </p:pic>
      <p:pic>
        <p:nvPicPr>
          <p:cNvPr id="10" name="Picture 5" descr="cern_bw"/>
          <p:cNvPicPr>
            <a:picLocks noChangeAspect="1" noChangeArrowheads="1"/>
          </p:cNvPicPr>
          <p:nvPr/>
        </p:nvPicPr>
        <p:blipFill>
          <a:blip r:embed="rId4" cstate="print"/>
          <a:srcRect/>
          <a:stretch>
            <a:fillRect/>
          </a:stretch>
        </p:blipFill>
        <p:spPr bwMode="auto">
          <a:xfrm>
            <a:off x="8358214" y="6072230"/>
            <a:ext cx="754062" cy="765175"/>
          </a:xfrm>
          <a:prstGeom prst="rect">
            <a:avLst/>
          </a:prstGeom>
          <a:noFill/>
          <a:ln w="9525">
            <a:noFill/>
            <a:miter lim="800000"/>
            <a:headEnd/>
            <a:tailEnd/>
          </a:ln>
        </p:spPr>
      </p:pic>
      <p:pic>
        <p:nvPicPr>
          <p:cNvPr id="9" name="Picture 8" descr="DITANET.jpg"/>
          <p:cNvPicPr>
            <a:picLocks noChangeAspect="1"/>
          </p:cNvPicPr>
          <p:nvPr/>
        </p:nvPicPr>
        <p:blipFill>
          <a:blip r:embed="rId5" cstate="print"/>
          <a:stretch>
            <a:fillRect/>
          </a:stretch>
        </p:blipFill>
        <p:spPr>
          <a:xfrm>
            <a:off x="1071539" y="-24"/>
            <a:ext cx="3286148" cy="614536"/>
          </a:xfrm>
          <a:prstGeom prst="rect">
            <a:avLst/>
          </a:prstGeom>
        </p:spPr>
      </p:pic>
      <p:sp>
        <p:nvSpPr>
          <p:cNvPr id="11" name="Subtitle 2"/>
          <p:cNvSpPr txBox="1">
            <a:spLocks/>
          </p:cNvSpPr>
          <p:nvPr/>
        </p:nvSpPr>
        <p:spPr>
          <a:xfrm>
            <a:off x="2143108" y="6346012"/>
            <a:ext cx="6101300" cy="395356"/>
          </a:xfrm>
          <a:prstGeom prst="rect">
            <a:avLst/>
          </a:prstGeom>
        </p:spPr>
        <p:txBody>
          <a:bodyPr tIns="0">
            <a:normAutofit fontScale="85000" lnSpcReduction="10000"/>
          </a:bodyPr>
          <a:lstStyle>
            <a:lvl1pPr marL="27432" indent="0" algn="l" rtl="0" eaLnBrk="1" latinLnBrk="0" hangingPunct="1">
              <a:lnSpc>
                <a:spcPct val="100000"/>
              </a:lnSpc>
              <a:spcBef>
                <a:spcPts val="600"/>
              </a:spcBef>
              <a:buClr>
                <a:schemeClr val="accent1"/>
              </a:buClr>
              <a:buSzPct val="80000"/>
              <a:buFont typeface="Wingdings 2"/>
              <a:buNone/>
              <a:defRPr kumimoji="0" sz="2600" kern="1200">
                <a:solidFill>
                  <a:schemeClr val="tx2">
                    <a:shade val="30000"/>
                    <a:satMod val="150000"/>
                  </a:schemeClr>
                </a:solidFill>
                <a:latin typeface="+mn-lt"/>
                <a:ea typeface="+mn-ea"/>
                <a:cs typeface="+mn-cs"/>
              </a:defRPr>
            </a:lvl1pPr>
            <a:lvl2pPr marL="457200" indent="0" algn="ctr" rtl="0" eaLnBrk="1" latinLnBrk="0" hangingPunct="1">
              <a:lnSpc>
                <a:spcPct val="100000"/>
              </a:lnSpc>
              <a:spcBef>
                <a:spcPts val="550"/>
              </a:spcBef>
              <a:buClr>
                <a:schemeClr val="accent1"/>
              </a:buClr>
              <a:buFont typeface="Verdana"/>
              <a:buNone/>
              <a:defRPr kumimoji="0" sz="2800" kern="1200">
                <a:solidFill>
                  <a:schemeClr val="tx1"/>
                </a:solidFill>
                <a:latin typeface="+mn-lt"/>
                <a:ea typeface="+mn-ea"/>
                <a:cs typeface="+mn-cs"/>
              </a:defRPr>
            </a:lvl2pPr>
            <a:lvl3pPr marL="914400" indent="0" algn="ctr" rtl="0" eaLnBrk="1" latinLnBrk="0" hangingPunct="1">
              <a:lnSpc>
                <a:spcPct val="100000"/>
              </a:lnSpc>
              <a:spcBef>
                <a:spcPct val="20000"/>
              </a:spcBef>
              <a:buClr>
                <a:schemeClr val="accent2"/>
              </a:buClr>
              <a:buFont typeface="Wingdings 2"/>
              <a:buNone/>
              <a:defRPr kumimoji="0" sz="2400" kern="1200">
                <a:solidFill>
                  <a:schemeClr val="tx1"/>
                </a:solidFill>
                <a:latin typeface="+mn-lt"/>
                <a:ea typeface="+mn-ea"/>
                <a:cs typeface="+mn-cs"/>
              </a:defRPr>
            </a:lvl3pPr>
            <a:lvl4pPr marL="1371600" indent="0" algn="ctr" rtl="0" eaLnBrk="1" latinLnBrk="0" hangingPunct="1">
              <a:lnSpc>
                <a:spcPct val="100000"/>
              </a:lnSpc>
              <a:spcBef>
                <a:spcPct val="20000"/>
              </a:spcBef>
              <a:buClr>
                <a:schemeClr val="accent3"/>
              </a:buClr>
              <a:buFont typeface="Wingdings 2"/>
              <a:buNone/>
              <a:defRPr kumimoji="0" sz="2000" kern="1200">
                <a:solidFill>
                  <a:schemeClr val="tx1"/>
                </a:solidFill>
                <a:latin typeface="+mn-lt"/>
                <a:ea typeface="+mn-ea"/>
                <a:cs typeface="+mn-cs"/>
              </a:defRPr>
            </a:lvl4pPr>
            <a:lvl5pPr marL="1828800" indent="0" algn="ctr" rtl="0" eaLnBrk="1" latinLnBrk="0" hangingPunct="1">
              <a:lnSpc>
                <a:spcPct val="100000"/>
              </a:lnSpc>
              <a:spcBef>
                <a:spcPct val="20000"/>
              </a:spcBef>
              <a:buClr>
                <a:schemeClr val="accent4"/>
              </a:buClr>
              <a:buFont typeface="Wingdings 2"/>
              <a:buNone/>
              <a:defRPr kumimoji="0" sz="2000" kern="1200">
                <a:solidFill>
                  <a:schemeClr val="tx1"/>
                </a:solidFill>
                <a:latin typeface="+mn-lt"/>
                <a:ea typeface="+mn-ea"/>
                <a:cs typeface="+mn-cs"/>
              </a:defRPr>
            </a:lvl5pPr>
            <a:lvl6pPr marL="2286000" indent="0" algn="ctr" rtl="0" eaLnBrk="1" latinLnBrk="0" hangingPunct="1">
              <a:lnSpc>
                <a:spcPct val="100000"/>
              </a:lnSpc>
              <a:spcBef>
                <a:spcPct val="20000"/>
              </a:spcBef>
              <a:buClr>
                <a:schemeClr val="accent5"/>
              </a:buClr>
              <a:buFont typeface="Wingdings 2"/>
              <a:buNone/>
              <a:defRPr kumimoji="0" sz="2000" kern="1200">
                <a:solidFill>
                  <a:schemeClr val="tx1"/>
                </a:solidFill>
                <a:latin typeface="+mn-lt"/>
                <a:ea typeface="+mn-ea"/>
                <a:cs typeface="+mn-cs"/>
              </a:defRPr>
            </a:lvl6pPr>
            <a:lvl7pPr marL="2743200" indent="0" algn="ctr" rtl="0" eaLnBrk="1" latinLnBrk="0" hangingPunct="1">
              <a:lnSpc>
                <a:spcPct val="100000"/>
              </a:lnSpc>
              <a:spcBef>
                <a:spcPct val="20000"/>
              </a:spcBef>
              <a:buClr>
                <a:schemeClr val="accent6"/>
              </a:buClr>
              <a:buFont typeface="Wingdings 2"/>
              <a:buNone/>
              <a:defRPr kumimoji="0" sz="2000" kern="1200">
                <a:solidFill>
                  <a:schemeClr val="tx1"/>
                </a:solidFill>
                <a:latin typeface="+mn-lt"/>
                <a:ea typeface="+mn-ea"/>
                <a:cs typeface="+mn-cs"/>
              </a:defRPr>
            </a:lvl7pPr>
            <a:lvl8pPr marL="3200400" indent="0" algn="ctr" rtl="0" eaLnBrk="1" latinLnBrk="0" hangingPunct="1">
              <a:lnSpc>
                <a:spcPct val="100000"/>
              </a:lnSpc>
              <a:spcBef>
                <a:spcPct val="20000"/>
              </a:spcBef>
              <a:buClr>
                <a:schemeClr val="accent6"/>
              </a:buClr>
              <a:buFont typeface="Wingdings 2"/>
              <a:buNone/>
              <a:defRPr kumimoji="0" sz="2000" kern="1200">
                <a:solidFill>
                  <a:schemeClr val="tx1"/>
                </a:solidFill>
                <a:latin typeface="+mn-lt"/>
                <a:ea typeface="+mn-ea"/>
                <a:cs typeface="+mn-cs"/>
              </a:defRPr>
            </a:lvl8pPr>
            <a:lvl9pPr marL="3657600" indent="0" algn="ctr" rtl="0" eaLnBrk="1" latinLnBrk="0" hangingPunct="1">
              <a:lnSpc>
                <a:spcPct val="100000"/>
              </a:lnSpc>
              <a:spcBef>
                <a:spcPct val="20000"/>
              </a:spcBef>
              <a:buClr>
                <a:schemeClr val="accent6"/>
              </a:buClr>
              <a:buFont typeface="Wingdings 2"/>
              <a:buNone/>
              <a:defRPr kumimoji="0" sz="2000" kern="1200">
                <a:solidFill>
                  <a:schemeClr val="tx1"/>
                </a:solidFill>
                <a:latin typeface="+mn-lt"/>
                <a:ea typeface="+mn-ea"/>
                <a:cs typeface="+mn-cs"/>
              </a:defRPr>
            </a:lvl9pPr>
            <a:extLst/>
          </a:lstStyle>
          <a:p>
            <a:pPr marL="0"/>
            <a:r>
              <a:rPr lang="en-GB" sz="2000" dirty="0" smtClean="0">
                <a:solidFill>
                  <a:schemeClr val="tx1">
                    <a:lumMod val="75000"/>
                    <a:lumOff val="25000"/>
                  </a:schemeClr>
                </a:solidFill>
              </a:rPr>
              <a:t>DITANET international conference,  Nov 9, 2011, at </a:t>
            </a:r>
            <a:r>
              <a:rPr lang="en-GB" sz="2000" dirty="0" err="1" smtClean="0">
                <a:solidFill>
                  <a:schemeClr val="tx1">
                    <a:lumMod val="75000"/>
                    <a:lumOff val="25000"/>
                  </a:schemeClr>
                </a:solidFill>
              </a:rPr>
              <a:t>Sevilla</a:t>
            </a:r>
            <a:endParaRPr lang="en-GB" sz="2000" dirty="0" smtClean="0">
              <a:solidFill>
                <a:schemeClr val="tx1">
                  <a:lumMod val="75000"/>
                  <a:lumOff val="25000"/>
                </a:schemeClr>
              </a:solidFill>
            </a:endParaRPr>
          </a:p>
        </p:txBody>
      </p:sp>
      <p:pic>
        <p:nvPicPr>
          <p:cNvPr id="13" name="Picture 12" descr="kek-logo.gif"/>
          <p:cNvPicPr>
            <a:picLocks noChangeAspect="1"/>
          </p:cNvPicPr>
          <p:nvPr/>
        </p:nvPicPr>
        <p:blipFill>
          <a:blip r:embed="rId6" cstate="print"/>
          <a:stretch>
            <a:fillRect/>
          </a:stretch>
        </p:blipFill>
        <p:spPr>
          <a:xfrm>
            <a:off x="1043608" y="6048672"/>
            <a:ext cx="1098908" cy="764704"/>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38" y="0"/>
            <a:ext cx="1181586"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txBox="1">
            <a:spLocks/>
          </p:cNvSpPr>
          <p:nvPr/>
        </p:nvSpPr>
        <p:spPr>
          <a:xfrm>
            <a:off x="1571604" y="-27384"/>
            <a:ext cx="6286544" cy="642942"/>
          </a:xfrm>
          <a:prstGeom prst="rect">
            <a:avLst/>
          </a:prstGeom>
        </p:spPr>
        <p:txBody>
          <a:bodyPr>
            <a:normAutofit/>
          </a:bodyPr>
          <a:lstStyle/>
          <a:p>
            <a:pPr lvl="0" algn="ctr">
              <a:spcBef>
                <a:spcPct val="0"/>
              </a:spcBef>
              <a:defRPr/>
            </a:pPr>
            <a:r>
              <a:rPr lang="en-GB" sz="2600" dirty="0" smtClean="0">
                <a:solidFill>
                  <a:srgbClr val="C00000"/>
                </a:solidFill>
                <a:effectLst>
                  <a:outerShdw blurRad="50000" dist="30000" dir="5400000" algn="tl" rotWithShape="0">
                    <a:srgbClr val="000000">
                      <a:alpha val="30000"/>
                    </a:srgbClr>
                  </a:outerShdw>
                </a:effectLst>
                <a:latin typeface="Gill Sans MT" pitchFamily="34" charset="0"/>
                <a:ea typeface="Arial Unicode MS" pitchFamily="34" charset="-128"/>
                <a:cs typeface="Courier New" pitchFamily="49" charset="0"/>
              </a:rPr>
              <a:t>DIAMOND Cavity  </a:t>
            </a:r>
            <a:r>
              <a:rPr kumimoji="0" lang="en-GB" sz="2600" b="0" i="0" u="none" strike="noStrike" kern="1200" cap="none" spc="0" normalizeH="0" baseline="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BPM: simulation </a:t>
            </a:r>
            <a:endParaRPr kumimoji="0" lang="en-GB" sz="2600" b="0" i="0" u="none" strike="noStrike" kern="1200" cap="none" spc="0" normalizeH="0" baseline="0" noProof="0" dirty="0">
              <a:ln>
                <a:noFill/>
              </a:ln>
              <a:solidFill>
                <a:srgbClr val="C00000"/>
              </a:solidFill>
              <a:effectLst>
                <a:outerShdw blurRad="50000" dist="30000" dir="5400000" algn="tl" rotWithShape="0">
                  <a:srgbClr val="000000">
                    <a:alpha val="30000"/>
                  </a:srgbClr>
                </a:outerShdw>
              </a:effectLst>
              <a:uLnTx/>
              <a:uFillTx/>
              <a:latin typeface="+mj-lt"/>
              <a:ea typeface="+mj-ea"/>
              <a:cs typeface="+mj-cs"/>
            </a:endParaRPr>
          </a:p>
        </p:txBody>
      </p:sp>
      <p:pic>
        <p:nvPicPr>
          <p:cNvPr id="3" name="Picture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3945984"/>
            <a:ext cx="4714876" cy="2939400"/>
          </a:xfrm>
          <a:prstGeom prst="rect">
            <a:avLst/>
          </a:prstGeom>
        </p:spPr>
      </p:pic>
      <p:pic>
        <p:nvPicPr>
          <p:cNvPr id="4" name="Picture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572000" y="624646"/>
            <a:ext cx="4918507" cy="3066350"/>
          </a:xfrm>
          <a:prstGeom prst="rect">
            <a:avLst/>
          </a:prstGeom>
        </p:spPr>
      </p:pic>
      <p:sp>
        <p:nvSpPr>
          <p:cNvPr id="6" name="TextBox 5"/>
          <p:cNvSpPr txBox="1"/>
          <p:nvPr/>
        </p:nvSpPr>
        <p:spPr>
          <a:xfrm>
            <a:off x="539552" y="1412776"/>
            <a:ext cx="4608512" cy="1415772"/>
          </a:xfrm>
          <a:prstGeom prst="rect">
            <a:avLst/>
          </a:prstGeom>
          <a:noFill/>
        </p:spPr>
        <p:txBody>
          <a:bodyPr wrap="square" rtlCol="0">
            <a:spAutoFit/>
          </a:bodyPr>
          <a:lstStyle/>
          <a:p>
            <a:pPr marL="285750" indent="-285750">
              <a:buFont typeface="Courier New" pitchFamily="49" charset="0"/>
              <a:buChar char="o"/>
            </a:pPr>
            <a:r>
              <a:rPr lang="en-GB" sz="1400" dirty="0" smtClean="0">
                <a:latin typeface="Gill Sans MT" pitchFamily="34" charset="0"/>
                <a:ea typeface="Arial Unicode MS" pitchFamily="34" charset="-128"/>
                <a:cs typeface="Courier New" pitchFamily="49" charset="0"/>
              </a:rPr>
              <a:t>Monopole frequency : 4.5 GHz</a:t>
            </a:r>
          </a:p>
          <a:p>
            <a:pPr marL="285750" indent="-285750">
              <a:buFont typeface="Courier New" pitchFamily="49" charset="0"/>
              <a:buChar char="o"/>
            </a:pPr>
            <a:r>
              <a:rPr lang="en-GB" sz="1400" dirty="0" smtClean="0">
                <a:latin typeface="Gill Sans MT" pitchFamily="34" charset="0"/>
                <a:ea typeface="Arial Unicode MS" pitchFamily="34" charset="-128"/>
                <a:cs typeface="Courier New" pitchFamily="49" charset="0"/>
              </a:rPr>
              <a:t>Monopole reduction by waveguide</a:t>
            </a:r>
          </a:p>
          <a:p>
            <a:r>
              <a:rPr lang="en-GB" i="1" dirty="0">
                <a:latin typeface="Gill Sans MT" pitchFamily="34" charset="0"/>
                <a:ea typeface="Arial Unicode MS" pitchFamily="34" charset="-128"/>
                <a:cs typeface="Courier New" pitchFamily="49" charset="0"/>
              </a:rPr>
              <a:t> </a:t>
            </a:r>
            <a:r>
              <a:rPr lang="en-GB" i="1" dirty="0" smtClean="0">
                <a:latin typeface="Gill Sans MT" pitchFamily="34" charset="0"/>
                <a:ea typeface="Arial Unicode MS" pitchFamily="34" charset="-128"/>
                <a:cs typeface="Courier New" pitchFamily="49" charset="0"/>
              </a:rPr>
              <a:t>          </a:t>
            </a:r>
            <a:r>
              <a:rPr lang="en-GB" i="1" dirty="0" err="1" smtClean="0">
                <a:latin typeface="Gill Sans MT" pitchFamily="34" charset="0"/>
                <a:ea typeface="Arial Unicode MS" pitchFamily="34" charset="-128"/>
                <a:cs typeface="Courier New" pitchFamily="49" charset="0"/>
              </a:rPr>
              <a:t>f</a:t>
            </a:r>
            <a:r>
              <a:rPr lang="en-GB" i="1" baseline="-25000" dirty="0" err="1" smtClean="0">
                <a:latin typeface="Gill Sans MT" pitchFamily="34" charset="0"/>
                <a:ea typeface="Arial Unicode MS" pitchFamily="34" charset="-128"/>
                <a:cs typeface="Courier New" pitchFamily="49" charset="0"/>
              </a:rPr>
              <a:t>cut</a:t>
            </a:r>
            <a:r>
              <a:rPr lang="en-GB" i="1" baseline="-25000" dirty="0" smtClean="0">
                <a:latin typeface="Gill Sans MT" pitchFamily="34" charset="0"/>
                <a:ea typeface="Arial Unicode MS" pitchFamily="34" charset="-128"/>
                <a:cs typeface="Courier New" pitchFamily="49" charset="0"/>
              </a:rPr>
              <a:t>-off (Waveguide )</a:t>
            </a:r>
            <a:r>
              <a:rPr lang="en-GB" i="1" dirty="0" smtClean="0">
                <a:latin typeface="Gill Sans MT" pitchFamily="34" charset="0"/>
                <a:ea typeface="Arial Unicode MS" pitchFamily="34" charset="-128"/>
                <a:cs typeface="Courier New" pitchFamily="49" charset="0"/>
              </a:rPr>
              <a:t> &gt; </a:t>
            </a:r>
            <a:r>
              <a:rPr lang="en-GB" i="1" dirty="0" err="1" smtClean="0">
                <a:latin typeface="Gill Sans MT" pitchFamily="34" charset="0"/>
                <a:ea typeface="Arial Unicode MS" pitchFamily="34" charset="-128"/>
                <a:cs typeface="Courier New" pitchFamily="49" charset="0"/>
              </a:rPr>
              <a:t>f</a:t>
            </a:r>
            <a:r>
              <a:rPr lang="en-GB" i="1" baseline="-25000" dirty="0" err="1" smtClean="0">
                <a:latin typeface="Gill Sans MT" pitchFamily="34" charset="0"/>
                <a:ea typeface="Arial Unicode MS" pitchFamily="34" charset="-128"/>
                <a:cs typeface="Courier New" pitchFamily="49" charset="0"/>
              </a:rPr>
              <a:t>monopole</a:t>
            </a:r>
            <a:r>
              <a:rPr lang="en-GB" i="1" baseline="-25000" dirty="0" smtClean="0">
                <a:latin typeface="Gill Sans MT" pitchFamily="34" charset="0"/>
                <a:ea typeface="Arial Unicode MS" pitchFamily="34" charset="-128"/>
                <a:cs typeface="Courier New" pitchFamily="49" charset="0"/>
              </a:rPr>
              <a:t> (Cavity)</a:t>
            </a:r>
            <a:endParaRPr lang="en-GB" sz="1600" i="1" baseline="-25000" dirty="0" smtClean="0">
              <a:latin typeface="Gill Sans MT" pitchFamily="34" charset="0"/>
              <a:ea typeface="Arial Unicode MS" pitchFamily="34" charset="-128"/>
              <a:cs typeface="Courier New" pitchFamily="49" charset="0"/>
            </a:endParaRPr>
          </a:p>
          <a:p>
            <a:endParaRPr lang="en-GB" i="1" baseline="-25000" dirty="0" smtClean="0">
              <a:latin typeface="Gill Sans MT" pitchFamily="34" charset="0"/>
              <a:ea typeface="Arial Unicode MS" pitchFamily="34" charset="-128"/>
              <a:cs typeface="Courier New" pitchFamily="49" charset="0"/>
            </a:endParaRPr>
          </a:p>
          <a:p>
            <a:endParaRPr lang="en-GB" sz="1400" dirty="0">
              <a:latin typeface="Gill Sans MT" pitchFamily="34" charset="0"/>
              <a:ea typeface="Arial Unicode MS" pitchFamily="34" charset="-128"/>
              <a:cs typeface="Courier New" pitchFamily="49" charset="0"/>
            </a:endParaRPr>
          </a:p>
          <a:p>
            <a:endParaRPr lang="en-GB" sz="1400" dirty="0" smtClean="0">
              <a:latin typeface="Gill Sans MT" pitchFamily="34" charset="0"/>
              <a:ea typeface="Arial Unicode MS" pitchFamily="34" charset="-128"/>
              <a:cs typeface="Courier New" pitchFamily="49" charset="0"/>
            </a:endParaRPr>
          </a:p>
        </p:txBody>
      </p:sp>
      <p:sp>
        <p:nvSpPr>
          <p:cNvPr id="7" name="TextBox 6"/>
          <p:cNvSpPr txBox="1"/>
          <p:nvPr/>
        </p:nvSpPr>
        <p:spPr>
          <a:xfrm>
            <a:off x="4716016" y="4437112"/>
            <a:ext cx="3786214" cy="800219"/>
          </a:xfrm>
          <a:prstGeom prst="rect">
            <a:avLst/>
          </a:prstGeom>
          <a:noFill/>
        </p:spPr>
        <p:txBody>
          <a:bodyPr wrap="square" rtlCol="0">
            <a:spAutoFit/>
          </a:bodyPr>
          <a:lstStyle/>
          <a:p>
            <a:pPr marL="285750" indent="-285750">
              <a:buFont typeface="Courier New" pitchFamily="49" charset="0"/>
              <a:buChar char="o"/>
            </a:pPr>
            <a:r>
              <a:rPr lang="en-GB" sz="1400" dirty="0" smtClean="0">
                <a:latin typeface="Gill Sans MT" pitchFamily="34" charset="0"/>
                <a:ea typeface="Arial Unicode MS" pitchFamily="34" charset="-128"/>
                <a:cs typeface="Courier New" pitchFamily="49" charset="0"/>
              </a:rPr>
              <a:t>Dipole frequency : 6.47 GHz</a:t>
            </a:r>
          </a:p>
          <a:p>
            <a:pPr marL="285750" indent="-285750">
              <a:buFont typeface="Courier New" pitchFamily="49" charset="0"/>
              <a:buChar char="o"/>
            </a:pPr>
            <a:r>
              <a:rPr lang="en-GB" sz="1400" dirty="0" smtClean="0">
                <a:latin typeface="Gill Sans MT" pitchFamily="34" charset="0"/>
                <a:ea typeface="Arial Unicode MS" pitchFamily="34" charset="-128"/>
                <a:cs typeface="Courier New" pitchFamily="49" charset="0"/>
              </a:rPr>
              <a:t>Dipole coupling into the waveguide</a:t>
            </a:r>
            <a:endParaRPr lang="en-GB" sz="1400" dirty="0">
              <a:latin typeface="Gill Sans MT" pitchFamily="34" charset="0"/>
              <a:ea typeface="Arial Unicode MS" pitchFamily="34" charset="-128"/>
              <a:cs typeface="Courier New" pitchFamily="49" charset="0"/>
            </a:endParaRPr>
          </a:p>
          <a:p>
            <a:r>
              <a:rPr lang="en-GB" i="1" dirty="0" smtClean="0">
                <a:latin typeface="Gill Sans MT" pitchFamily="34" charset="0"/>
                <a:ea typeface="Arial Unicode MS" pitchFamily="34" charset="-128"/>
                <a:cs typeface="Courier New" pitchFamily="49" charset="0"/>
              </a:rPr>
              <a:t>           </a:t>
            </a:r>
            <a:r>
              <a:rPr lang="en-GB" i="1" dirty="0" err="1" smtClean="0">
                <a:latin typeface="Gill Sans MT" pitchFamily="34" charset="0"/>
                <a:ea typeface="Arial Unicode MS" pitchFamily="34" charset="-128"/>
                <a:cs typeface="Courier New" pitchFamily="49" charset="0"/>
              </a:rPr>
              <a:t>f</a:t>
            </a:r>
            <a:r>
              <a:rPr lang="en-GB" i="1" baseline="-25000" dirty="0" err="1" smtClean="0">
                <a:latin typeface="Gill Sans MT" pitchFamily="34" charset="0"/>
                <a:ea typeface="Arial Unicode MS" pitchFamily="34" charset="-128"/>
                <a:cs typeface="Courier New" pitchFamily="49" charset="0"/>
              </a:rPr>
              <a:t>cut</a:t>
            </a:r>
            <a:r>
              <a:rPr lang="en-GB" i="1" baseline="-25000" dirty="0" smtClean="0">
                <a:latin typeface="Gill Sans MT" pitchFamily="34" charset="0"/>
                <a:ea typeface="Arial Unicode MS" pitchFamily="34" charset="-128"/>
                <a:cs typeface="Courier New" pitchFamily="49" charset="0"/>
              </a:rPr>
              <a:t>-off (Waveguide )</a:t>
            </a:r>
            <a:r>
              <a:rPr lang="en-GB" i="1" dirty="0" smtClean="0">
                <a:latin typeface="Gill Sans MT" pitchFamily="34" charset="0"/>
                <a:ea typeface="Arial Unicode MS" pitchFamily="34" charset="-128"/>
                <a:cs typeface="Courier New" pitchFamily="49" charset="0"/>
              </a:rPr>
              <a:t> &lt; </a:t>
            </a:r>
            <a:r>
              <a:rPr lang="en-GB" i="1" dirty="0" err="1" smtClean="0">
                <a:latin typeface="Gill Sans MT" pitchFamily="34" charset="0"/>
                <a:ea typeface="Arial Unicode MS" pitchFamily="34" charset="-128"/>
                <a:cs typeface="Courier New" pitchFamily="49" charset="0"/>
              </a:rPr>
              <a:t>f</a:t>
            </a:r>
            <a:r>
              <a:rPr lang="en-GB" i="1" baseline="-25000" dirty="0" err="1" smtClean="0">
                <a:latin typeface="Gill Sans MT" pitchFamily="34" charset="0"/>
                <a:ea typeface="Arial Unicode MS" pitchFamily="34" charset="-128"/>
                <a:cs typeface="Courier New" pitchFamily="49" charset="0"/>
              </a:rPr>
              <a:t>dipole</a:t>
            </a:r>
            <a:r>
              <a:rPr lang="en-GB" i="1" baseline="-25000" dirty="0" smtClean="0">
                <a:latin typeface="Gill Sans MT" pitchFamily="34" charset="0"/>
                <a:ea typeface="Arial Unicode MS" pitchFamily="34" charset="-128"/>
                <a:cs typeface="Courier New" pitchFamily="49" charset="0"/>
              </a:rPr>
              <a:t> (Cavity)</a:t>
            </a:r>
          </a:p>
        </p:txBody>
      </p:sp>
      <p:sp>
        <p:nvSpPr>
          <p:cNvPr id="11" name="TextBox 10"/>
          <p:cNvSpPr txBox="1"/>
          <p:nvPr/>
        </p:nvSpPr>
        <p:spPr>
          <a:xfrm>
            <a:off x="241432" y="1124744"/>
            <a:ext cx="3548728" cy="369332"/>
          </a:xfrm>
          <a:prstGeom prst="rect">
            <a:avLst/>
          </a:prstGeom>
          <a:noFill/>
        </p:spPr>
        <p:txBody>
          <a:bodyPr wrap="none" rtlCol="0">
            <a:spAutoFit/>
          </a:bodyPr>
          <a:lstStyle/>
          <a:p>
            <a:pPr marL="285750" indent="-285750">
              <a:buClr>
                <a:schemeClr val="accent1">
                  <a:lumMod val="75000"/>
                </a:schemeClr>
              </a:buClr>
              <a:buFont typeface="Wingdings" pitchFamily="2" charset="2"/>
              <a:buChar char="q"/>
            </a:pPr>
            <a:r>
              <a:rPr lang="en-GB" dirty="0" smtClean="0">
                <a:solidFill>
                  <a:schemeClr val="accent6">
                    <a:lumMod val="75000"/>
                  </a:schemeClr>
                </a:solidFill>
                <a:latin typeface="Gill Sans MT" pitchFamily="34" charset="0"/>
                <a:ea typeface="Arial Unicode MS" pitchFamily="34" charset="-128"/>
                <a:cs typeface="Courier New" pitchFamily="49" charset="0"/>
              </a:rPr>
              <a:t>Eigen mode solution :  Monopole</a:t>
            </a:r>
            <a:endParaRPr lang="en-GB" dirty="0">
              <a:latin typeface="Gill Sans MT" pitchFamily="34" charset="0"/>
              <a:ea typeface="Arial Unicode MS" pitchFamily="34" charset="-128"/>
              <a:cs typeface="Courier New" pitchFamily="49" charset="0"/>
            </a:endParaRPr>
          </a:p>
        </p:txBody>
      </p:sp>
      <p:sp>
        <p:nvSpPr>
          <p:cNvPr id="14" name="TextBox 13"/>
          <p:cNvSpPr txBox="1"/>
          <p:nvPr/>
        </p:nvSpPr>
        <p:spPr>
          <a:xfrm>
            <a:off x="4399760" y="4149080"/>
            <a:ext cx="3160802" cy="369332"/>
          </a:xfrm>
          <a:prstGeom prst="rect">
            <a:avLst/>
          </a:prstGeom>
          <a:noFill/>
        </p:spPr>
        <p:txBody>
          <a:bodyPr wrap="none" rtlCol="0">
            <a:spAutoFit/>
          </a:bodyPr>
          <a:lstStyle/>
          <a:p>
            <a:pPr marL="285750" indent="-285750">
              <a:buClr>
                <a:schemeClr val="accent1">
                  <a:lumMod val="75000"/>
                </a:schemeClr>
              </a:buClr>
              <a:buFont typeface="Wingdings" pitchFamily="2" charset="2"/>
              <a:buChar char="q"/>
            </a:pPr>
            <a:r>
              <a:rPr lang="en-GB" dirty="0" smtClean="0">
                <a:solidFill>
                  <a:schemeClr val="accent6">
                    <a:lumMod val="75000"/>
                  </a:schemeClr>
                </a:solidFill>
                <a:latin typeface="Gill Sans MT" pitchFamily="34" charset="0"/>
                <a:ea typeface="Arial Unicode MS" pitchFamily="34" charset="-128"/>
                <a:cs typeface="Courier New" pitchFamily="49" charset="0"/>
              </a:rPr>
              <a:t>Eigen mode solution : Dipole</a:t>
            </a:r>
            <a:endParaRPr lang="en-GB" dirty="0">
              <a:latin typeface="Gill Sans MT" pitchFamily="34" charset="0"/>
              <a:ea typeface="Arial Unicode MS" pitchFamily="34" charset="-128"/>
              <a:cs typeface="Courier New" pitchFamily="49" charset="0"/>
            </a:endParaRPr>
          </a:p>
        </p:txBody>
      </p:sp>
    </p:spTree>
    <p:extLst>
      <p:ext uri="{BB962C8B-B14F-4D97-AF65-F5344CB8AC3E}">
        <p14:creationId xmlns="" xmlns:p14="http://schemas.microsoft.com/office/powerpoint/2010/main" val="35234272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38" y="0"/>
            <a:ext cx="1181586"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7" name="Picture 6"/>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90487" y="798909"/>
            <a:ext cx="8963025" cy="6086475"/>
          </a:xfrm>
          <a:prstGeom prst="rect">
            <a:avLst/>
          </a:prstGeom>
        </p:spPr>
      </p:pic>
      <p:sp>
        <p:nvSpPr>
          <p:cNvPr id="2" name="TextBox 1"/>
          <p:cNvSpPr txBox="1"/>
          <p:nvPr/>
        </p:nvSpPr>
        <p:spPr>
          <a:xfrm>
            <a:off x="735240" y="827420"/>
            <a:ext cx="2326534" cy="369332"/>
          </a:xfrm>
          <a:prstGeom prst="rect">
            <a:avLst/>
          </a:prstGeom>
          <a:noFill/>
        </p:spPr>
        <p:txBody>
          <a:bodyPr wrap="none" rtlCol="0">
            <a:spAutoFit/>
          </a:bodyPr>
          <a:lstStyle/>
          <a:p>
            <a:pPr marL="285750" indent="-285750">
              <a:buClr>
                <a:schemeClr val="accent1">
                  <a:lumMod val="75000"/>
                </a:schemeClr>
              </a:buClr>
              <a:buFont typeface="Wingdings" pitchFamily="2" charset="2"/>
              <a:buChar char="q"/>
            </a:pPr>
            <a:r>
              <a:rPr lang="en-GB" dirty="0" smtClean="0">
                <a:solidFill>
                  <a:schemeClr val="accent6">
                    <a:lumMod val="75000"/>
                  </a:schemeClr>
                </a:solidFill>
                <a:latin typeface="Gill Sans MT" pitchFamily="34" charset="0"/>
                <a:ea typeface="Arial Unicode MS" pitchFamily="34" charset="-128"/>
                <a:cs typeface="Courier New" pitchFamily="49" charset="0"/>
              </a:rPr>
              <a:t>Waveguide coupler</a:t>
            </a:r>
            <a:endParaRPr lang="en-GB" dirty="0">
              <a:latin typeface="Gill Sans MT" pitchFamily="34" charset="0"/>
              <a:ea typeface="Arial Unicode MS" pitchFamily="34" charset="-128"/>
              <a:cs typeface="Courier New" pitchFamily="49" charset="0"/>
            </a:endParaRPr>
          </a:p>
        </p:txBody>
      </p:sp>
      <p:sp>
        <p:nvSpPr>
          <p:cNvPr id="5" name="Title 1"/>
          <p:cNvSpPr txBox="1">
            <a:spLocks/>
          </p:cNvSpPr>
          <p:nvPr/>
        </p:nvSpPr>
        <p:spPr>
          <a:xfrm>
            <a:off x="1619672" y="-27384"/>
            <a:ext cx="6286544" cy="642942"/>
          </a:xfrm>
          <a:prstGeom prst="rect">
            <a:avLst/>
          </a:prstGeom>
        </p:spPr>
        <p:txBody>
          <a:bodyPr>
            <a:normAutofit/>
          </a:bodyPr>
          <a:lstStyle/>
          <a:p>
            <a:pPr lvl="0" algn="ctr">
              <a:spcBef>
                <a:spcPct val="0"/>
              </a:spcBef>
              <a:defRPr/>
            </a:pPr>
            <a:r>
              <a:rPr lang="en-GB" sz="2600" dirty="0" smtClean="0">
                <a:solidFill>
                  <a:srgbClr val="C00000"/>
                </a:solidFill>
                <a:effectLst>
                  <a:outerShdw blurRad="50000" dist="30000" dir="5400000" algn="tl" rotWithShape="0">
                    <a:srgbClr val="000000">
                      <a:alpha val="30000"/>
                    </a:srgbClr>
                  </a:outerShdw>
                </a:effectLst>
                <a:latin typeface="Gill Sans MT" pitchFamily="34" charset="0"/>
                <a:ea typeface="Arial Unicode MS" pitchFamily="34" charset="-128"/>
                <a:cs typeface="Courier New" pitchFamily="49" charset="0"/>
              </a:rPr>
              <a:t>DIAMOND Cavity  </a:t>
            </a:r>
            <a:r>
              <a:rPr kumimoji="0" lang="en-GB" sz="2600" b="0" i="0" u="none" strike="noStrike" kern="1200" cap="none" spc="0" normalizeH="0" baseline="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BPM: simulation </a:t>
            </a:r>
            <a:endParaRPr kumimoji="0" lang="en-GB" sz="2600" b="0" i="0" u="none" strike="noStrike" kern="1200" cap="none" spc="0" normalizeH="0" baseline="0" noProof="0" dirty="0">
              <a:ln>
                <a:noFill/>
              </a:ln>
              <a:solidFill>
                <a:srgbClr val="C00000"/>
              </a:solidFill>
              <a:effectLst>
                <a:outerShdw blurRad="50000" dist="30000" dir="5400000" algn="tl" rotWithShape="0">
                  <a:srgbClr val="000000">
                    <a:alpha val="30000"/>
                  </a:srgbClr>
                </a:outerShdw>
              </a:effectLst>
              <a:uLnTx/>
              <a:uFillTx/>
              <a:latin typeface="+mj-lt"/>
              <a:ea typeface="+mj-ea"/>
              <a:cs typeface="+mj-cs"/>
            </a:endParaRPr>
          </a:p>
        </p:txBody>
      </p:sp>
      <p:pic>
        <p:nvPicPr>
          <p:cNvPr id="6" name="Picture 5" descr="coupler32.tiff"/>
          <p:cNvPicPr>
            <a:picLocks noChangeAspect="1"/>
          </p:cNvPicPr>
          <p:nvPr/>
        </p:nvPicPr>
        <p:blipFill>
          <a:blip r:embed="rId3" cstate="print"/>
          <a:stretch>
            <a:fillRect/>
          </a:stretch>
        </p:blipFill>
        <p:spPr>
          <a:xfrm>
            <a:off x="3222770" y="586683"/>
            <a:ext cx="1061198" cy="1042117"/>
          </a:xfrm>
          <a:prstGeom prst="rect">
            <a:avLst/>
          </a:prstGeom>
        </p:spPr>
      </p:pic>
    </p:spTree>
    <p:extLst>
      <p:ext uri="{BB962C8B-B14F-4D97-AF65-F5344CB8AC3E}">
        <p14:creationId xmlns="" xmlns:p14="http://schemas.microsoft.com/office/powerpoint/2010/main" val="18242954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6038" y="0"/>
            <a:ext cx="1181586"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p:cNvSpPr/>
          <p:nvPr/>
        </p:nvSpPr>
        <p:spPr>
          <a:xfrm>
            <a:off x="3500430" y="857232"/>
            <a:ext cx="1500198" cy="6429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1142976" y="1129874"/>
            <a:ext cx="5949304" cy="6429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10"/>
          <p:cNvSpPr txBox="1">
            <a:spLocks noChangeArrowheads="1"/>
          </p:cNvSpPr>
          <p:nvPr/>
        </p:nvSpPr>
        <p:spPr bwMode="auto">
          <a:xfrm>
            <a:off x="500064" y="500042"/>
            <a:ext cx="8358216" cy="400110"/>
          </a:xfrm>
          <a:prstGeom prst="rect">
            <a:avLst/>
          </a:prstGeom>
          <a:noFill/>
          <a:ln w="9525">
            <a:noFill/>
            <a:miter lim="800000"/>
            <a:headEnd/>
            <a:tailEnd/>
          </a:ln>
        </p:spPr>
        <p:txBody>
          <a:bodyPr wrap="square">
            <a:spAutoFit/>
          </a:bodyPr>
          <a:lstStyle/>
          <a:p>
            <a:pPr marL="722313" indent="-539750" algn="just">
              <a:buClr>
                <a:schemeClr val="tx2"/>
              </a:buClr>
              <a:buFont typeface="Wingdings" pitchFamily="2" charset="2"/>
              <a:buChar char="q"/>
              <a:defRPr/>
            </a:pPr>
            <a:r>
              <a:rPr lang="en-GB" sz="2000" dirty="0" smtClean="0">
                <a:solidFill>
                  <a:schemeClr val="accent5"/>
                </a:solidFill>
                <a:latin typeface="Gill Sans MT" pitchFamily="34" charset="0"/>
                <a:ea typeface="Arial Unicode MS" pitchFamily="34" charset="-128"/>
                <a:cs typeface="Courier New" pitchFamily="49" charset="0"/>
              </a:rPr>
              <a:t>S-parameter simulation</a:t>
            </a:r>
            <a:endParaRPr lang="en-GB" sz="2000" dirty="0">
              <a:solidFill>
                <a:schemeClr val="accent5"/>
              </a:solidFill>
              <a:latin typeface="Gill Sans MT" pitchFamily="34" charset="0"/>
              <a:ea typeface="Arial Unicode MS" pitchFamily="34" charset="-128"/>
              <a:cs typeface="Courier New" pitchFamily="49" charset="0"/>
            </a:endParaRPr>
          </a:p>
        </p:txBody>
      </p:sp>
      <p:sp>
        <p:nvSpPr>
          <p:cNvPr id="15" name="Title 1"/>
          <p:cNvSpPr txBox="1">
            <a:spLocks/>
          </p:cNvSpPr>
          <p:nvPr/>
        </p:nvSpPr>
        <p:spPr>
          <a:xfrm>
            <a:off x="1724004" y="-27384"/>
            <a:ext cx="6286544" cy="642942"/>
          </a:xfrm>
          <a:prstGeom prst="rect">
            <a:avLst/>
          </a:prstGeom>
        </p:spPr>
        <p:txBody>
          <a:bodyPr>
            <a:normAutofit/>
          </a:bodyPr>
          <a:lstStyle/>
          <a:p>
            <a:pPr lvl="0" algn="ctr">
              <a:spcBef>
                <a:spcPct val="0"/>
              </a:spcBef>
              <a:defRPr/>
            </a:pPr>
            <a:r>
              <a:rPr kumimoji="0" lang="en-GB" sz="2600" b="0" i="0" u="none" strike="noStrike" kern="1200" cap="none" spc="0" normalizeH="0" baseline="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DIAMOND </a:t>
            </a:r>
            <a:r>
              <a:rPr lang="en-GB" sz="2600" dirty="0" smtClean="0">
                <a:solidFill>
                  <a:srgbClr val="C00000"/>
                </a:solidFill>
                <a:effectLst>
                  <a:outerShdw blurRad="50000" dist="30000" dir="5400000" algn="tl" rotWithShape="0">
                    <a:srgbClr val="000000">
                      <a:alpha val="30000"/>
                    </a:srgbClr>
                  </a:outerShdw>
                </a:effectLst>
                <a:latin typeface="Gill Sans MT" pitchFamily="34" charset="0"/>
                <a:ea typeface="Arial Unicode MS" pitchFamily="34" charset="-128"/>
                <a:cs typeface="Courier New" pitchFamily="49" charset="0"/>
              </a:rPr>
              <a:t> Cavity BPM</a:t>
            </a:r>
            <a:r>
              <a:rPr kumimoji="0" lang="en-GB" sz="2600" b="0" i="0" u="none" strike="noStrike" kern="1200" cap="none" spc="0" normalizeH="0" baseline="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 simulation </a:t>
            </a:r>
            <a:endParaRPr kumimoji="0" lang="en-GB" sz="2600" b="0" i="0" u="none" strike="noStrike" kern="1200" cap="none" spc="0" normalizeH="0" baseline="0" noProof="0" dirty="0">
              <a:ln>
                <a:noFill/>
              </a:ln>
              <a:solidFill>
                <a:srgbClr val="C00000"/>
              </a:solidFill>
              <a:effectLst>
                <a:outerShdw blurRad="50000" dist="30000" dir="5400000" algn="tl" rotWithShape="0">
                  <a:srgbClr val="000000">
                    <a:alpha val="30000"/>
                  </a:srgbClr>
                </a:outerShdw>
              </a:effectLst>
              <a:uLnTx/>
              <a:uFillTx/>
              <a:latin typeface="+mj-lt"/>
              <a:ea typeface="+mj-ea"/>
              <a:cs typeface="+mj-cs"/>
            </a:endParaRPr>
          </a:p>
        </p:txBody>
      </p:sp>
      <p:sp>
        <p:nvSpPr>
          <p:cNvPr id="22" name="Rectangle 21"/>
          <p:cNvSpPr/>
          <p:nvPr/>
        </p:nvSpPr>
        <p:spPr>
          <a:xfrm>
            <a:off x="1043608" y="6314450"/>
            <a:ext cx="5949304" cy="5435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S-parameter_SParameterdotout6p45to6p462ghz.png"/>
          <p:cNvPicPr>
            <a:picLocks noChangeAspect="1"/>
          </p:cNvPicPr>
          <p:nvPr/>
        </p:nvPicPr>
        <p:blipFill>
          <a:blip r:embed="rId2" cstate="print"/>
          <a:stretch>
            <a:fillRect/>
          </a:stretch>
        </p:blipFill>
        <p:spPr>
          <a:xfrm>
            <a:off x="457200" y="1088740"/>
            <a:ext cx="6923112" cy="5769260"/>
          </a:xfrm>
          <a:prstGeom prst="rect">
            <a:avLst/>
          </a:prstGeom>
        </p:spPr>
      </p:pic>
      <p:pic>
        <p:nvPicPr>
          <p:cNvPr id="10" name="Picture 9" descr="cavityModel2.png"/>
          <p:cNvPicPr>
            <a:picLocks noChangeAspect="1"/>
          </p:cNvPicPr>
          <p:nvPr/>
        </p:nvPicPr>
        <p:blipFill>
          <a:blip r:embed="rId3" cstate="print"/>
          <a:stretch>
            <a:fillRect/>
          </a:stretch>
        </p:blipFill>
        <p:spPr>
          <a:xfrm>
            <a:off x="6885080" y="1628800"/>
            <a:ext cx="2258920" cy="2393578"/>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 xmlns:p14="http://schemas.microsoft.com/office/powerpoint/2010/main" val="3852823032"/>
              </p:ext>
            </p:extLst>
          </p:nvPr>
        </p:nvGraphicFramePr>
        <p:xfrm>
          <a:off x="1043608" y="1147936"/>
          <a:ext cx="7848872" cy="3505200"/>
        </p:xfrm>
        <a:graphic>
          <a:graphicData uri="http://schemas.openxmlformats.org/drawingml/2006/table">
            <a:tbl>
              <a:tblPr firstRow="1" bandRow="1">
                <a:tableStyleId>{E8B1032C-EA38-4F05-BA0D-38AFFFC7BED3}</a:tableStyleId>
              </a:tblPr>
              <a:tblGrid>
                <a:gridCol w="6068715"/>
                <a:gridCol w="1780157"/>
              </a:tblGrid>
              <a:tr h="329976">
                <a:tc gridSpan="2">
                  <a:txBody>
                    <a:bodyPr/>
                    <a:lstStyle/>
                    <a:p>
                      <a:pPr algn="ctr"/>
                      <a:r>
                        <a:rPr lang="en-GB" sz="2000" dirty="0" smtClean="0">
                          <a:solidFill>
                            <a:schemeClr val="tx1">
                              <a:lumMod val="75000"/>
                              <a:lumOff val="25000"/>
                            </a:schemeClr>
                          </a:solidFill>
                        </a:rPr>
                        <a:t>DIAMOND BPM simulation</a:t>
                      </a:r>
                      <a:r>
                        <a:rPr lang="en-GB" sz="2000" baseline="0" dirty="0" smtClean="0">
                          <a:solidFill>
                            <a:schemeClr val="tx1">
                              <a:lumMod val="75000"/>
                              <a:lumOff val="25000"/>
                            </a:schemeClr>
                          </a:solidFill>
                        </a:rPr>
                        <a:t> results</a:t>
                      </a:r>
                      <a:endParaRPr lang="en-GB" sz="2000" b="0" dirty="0">
                        <a:solidFill>
                          <a:schemeClr val="tx1">
                            <a:lumMod val="75000"/>
                            <a:lumOff val="25000"/>
                          </a:schemeClr>
                        </a:solidFill>
                      </a:endParaRPr>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600" b="0" baseline="0" dirty="0" smtClean="0">
                        <a:solidFill>
                          <a:schemeClr val="accent3"/>
                        </a:solidFill>
                      </a:endParaRPr>
                    </a:p>
                  </a:txBody>
                  <a:tcPr/>
                </a:tc>
              </a:tr>
              <a:tr h="3299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kern="1200" baseline="0" dirty="0" smtClean="0">
                          <a:solidFill>
                            <a:schemeClr val="bg2">
                              <a:lumMod val="25000"/>
                            </a:schemeClr>
                          </a:solidFill>
                          <a:latin typeface="+mn-lt"/>
                          <a:ea typeface="+mn-ea"/>
                          <a:cs typeface="Arial" pitchFamily="34" charset="0"/>
                        </a:rPr>
                        <a:t>Monopole frequency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kern="1200" baseline="0" dirty="0" smtClean="0"/>
                        <a:t>4.5 GHz</a:t>
                      </a:r>
                      <a:endParaRPr kumimoji="0" lang="en-GB" sz="1800" kern="1200" baseline="0" dirty="0" smtClean="0">
                        <a:solidFill>
                          <a:schemeClr val="tx1"/>
                        </a:solidFill>
                        <a:latin typeface="+mn-lt"/>
                        <a:ea typeface="+mn-ea"/>
                        <a:cs typeface="Arial" pitchFamily="34" charset="0"/>
                      </a:endParaRPr>
                    </a:p>
                  </a:txBody>
                  <a:tcPr/>
                </a:tc>
              </a:tr>
              <a:tr h="3299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kern="1200" baseline="0" dirty="0" smtClean="0">
                          <a:solidFill>
                            <a:schemeClr val="bg2">
                              <a:lumMod val="25000"/>
                            </a:schemeClr>
                          </a:solidFill>
                          <a:latin typeface="+mn-lt"/>
                          <a:ea typeface="+mn-ea"/>
                          <a:cs typeface="Arial" pitchFamily="34" charset="0"/>
                        </a:rPr>
                        <a:t>Monopole suppression</a:t>
                      </a:r>
                    </a:p>
                  </a:txBody>
                  <a:tcPr/>
                </a:tc>
                <a:tc>
                  <a:txBody>
                    <a:bodyPr/>
                    <a:lstStyle/>
                    <a:p>
                      <a:pPr marL="228600" marR="0" indent="-228600" algn="l" defTabSz="914400" rtl="0" eaLnBrk="1" fontAlgn="auto" latinLnBrk="0" hangingPunct="1">
                        <a:lnSpc>
                          <a:spcPct val="100000"/>
                        </a:lnSpc>
                        <a:spcBef>
                          <a:spcPts val="0"/>
                        </a:spcBef>
                        <a:spcAft>
                          <a:spcPts val="0"/>
                        </a:spcAft>
                        <a:buClrTx/>
                        <a:buSzTx/>
                        <a:buFontTx/>
                        <a:buNone/>
                        <a:tabLst/>
                        <a:defRPr/>
                      </a:pPr>
                      <a:r>
                        <a:rPr kumimoji="0" lang="en-GB" sz="1800" kern="1200" baseline="0" dirty="0" smtClean="0">
                          <a:solidFill>
                            <a:schemeClr val="tx1"/>
                          </a:solidFill>
                          <a:latin typeface="+mn-lt"/>
                          <a:ea typeface="+mn-ea"/>
                          <a:cs typeface="Arial" pitchFamily="34" charset="0"/>
                        </a:rPr>
                        <a:t>&lt; -55 dB</a:t>
                      </a:r>
                    </a:p>
                  </a:txBody>
                  <a:tcPr/>
                </a:tc>
              </a:tr>
              <a:tr h="3299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kern="1200" baseline="0" dirty="0" smtClean="0">
                          <a:solidFill>
                            <a:schemeClr val="bg2">
                              <a:lumMod val="25000"/>
                            </a:schemeClr>
                          </a:solidFill>
                          <a:latin typeface="+mn-lt"/>
                          <a:ea typeface="+mn-ea"/>
                          <a:cs typeface="Arial" pitchFamily="34" charset="0"/>
                        </a:rPr>
                        <a:t>Dipole frequency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kern="1200" baseline="0" dirty="0" smtClean="0">
                          <a:solidFill>
                            <a:schemeClr val="tx1"/>
                          </a:solidFill>
                          <a:latin typeface="+mn-lt"/>
                          <a:ea typeface="+mn-ea"/>
                          <a:cs typeface="Arial" pitchFamily="34" charset="0"/>
                        </a:rPr>
                        <a:t>6.457 GHz </a:t>
                      </a:r>
                    </a:p>
                  </a:txBody>
                  <a:tcPr/>
                </a:tc>
              </a:tr>
              <a:tr h="3299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kern="1200" baseline="0" dirty="0" smtClean="0">
                          <a:solidFill>
                            <a:schemeClr val="bg2">
                              <a:lumMod val="25000"/>
                            </a:schemeClr>
                          </a:solidFill>
                          <a:latin typeface="+mn-lt"/>
                          <a:ea typeface="+mn-ea"/>
                          <a:cs typeface="Arial" pitchFamily="34" charset="0"/>
                        </a:rPr>
                        <a:t>Frequency separation between X and Y position data</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kern="1200" baseline="0" dirty="0" smtClean="0">
                          <a:solidFill>
                            <a:schemeClr val="tx1"/>
                          </a:solidFill>
                          <a:latin typeface="+mn-lt"/>
                          <a:ea typeface="+mn-ea"/>
                          <a:cs typeface="+mn-cs"/>
                        </a:rPr>
                        <a:t>3 to 5 MHz</a:t>
                      </a:r>
                      <a:endParaRPr kumimoji="0" lang="en-GB" sz="1800" kern="1200" baseline="0" dirty="0" smtClean="0">
                        <a:solidFill>
                          <a:schemeClr val="tx1"/>
                        </a:solidFill>
                        <a:latin typeface="+mn-lt"/>
                        <a:ea typeface="+mn-ea"/>
                        <a:cs typeface="Arial" pitchFamily="34" charset="0"/>
                      </a:endParaRPr>
                    </a:p>
                  </a:txBody>
                  <a:tcPr/>
                </a:tc>
              </a:tr>
              <a:tr h="3299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kern="1200" baseline="0" dirty="0" smtClean="0">
                          <a:solidFill>
                            <a:schemeClr val="bg2">
                              <a:lumMod val="25000"/>
                            </a:schemeClr>
                          </a:solidFill>
                          <a:latin typeface="+mn-lt"/>
                          <a:ea typeface="+mn-ea"/>
                          <a:cs typeface="Arial" pitchFamily="34" charset="0"/>
                        </a:rPr>
                        <a:t>X and Y plane isolation</a:t>
                      </a:r>
                    </a:p>
                  </a:txBody>
                  <a:tcPr/>
                </a:tc>
                <a:tc>
                  <a:txBody>
                    <a:bodyPr/>
                    <a:lstStyle/>
                    <a:p>
                      <a:pPr marL="342900" marR="0" indent="-342900" algn="l" defTabSz="914400" rtl="0" eaLnBrk="1" fontAlgn="auto" latinLnBrk="0" hangingPunct="1">
                        <a:lnSpc>
                          <a:spcPct val="100000"/>
                        </a:lnSpc>
                        <a:spcBef>
                          <a:spcPts val="0"/>
                        </a:spcBef>
                        <a:spcAft>
                          <a:spcPts val="0"/>
                        </a:spcAft>
                        <a:buClrTx/>
                        <a:buSzTx/>
                        <a:buFontTx/>
                        <a:buNone/>
                        <a:tabLst/>
                        <a:defRPr/>
                      </a:pPr>
                      <a:r>
                        <a:rPr kumimoji="0" lang="en-GB" sz="1800" kern="1200" baseline="0" dirty="0" smtClean="0">
                          <a:solidFill>
                            <a:schemeClr val="tx1"/>
                          </a:solidFill>
                          <a:latin typeface="+mn-lt"/>
                          <a:ea typeface="+mn-ea"/>
                          <a:cs typeface="Arial" pitchFamily="34" charset="0"/>
                        </a:rPr>
                        <a:t>~ 25 dB</a:t>
                      </a:r>
                    </a:p>
                  </a:txBody>
                  <a:tcPr/>
                </a:tc>
              </a:tr>
              <a:tr h="3299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i="1" kern="1200" baseline="0" dirty="0" smtClean="0">
                          <a:solidFill>
                            <a:schemeClr val="bg2">
                              <a:lumMod val="25000"/>
                            </a:schemeClr>
                          </a:solidFill>
                          <a:latin typeface="+mn-lt"/>
                          <a:ea typeface="+mn-ea"/>
                          <a:cs typeface="Arial" pitchFamily="34" charset="0"/>
                        </a:rPr>
                        <a:t>Q</a:t>
                      </a:r>
                      <a:r>
                        <a:rPr kumimoji="0" lang="en-GB" sz="1800" i="1" kern="1200" baseline="-25000" dirty="0" smtClean="0">
                          <a:solidFill>
                            <a:schemeClr val="bg2">
                              <a:lumMod val="25000"/>
                            </a:schemeClr>
                          </a:solidFill>
                          <a:latin typeface="+mn-lt"/>
                          <a:ea typeface="+mn-ea"/>
                          <a:cs typeface="Arial" pitchFamily="34" charset="0"/>
                        </a:rPr>
                        <a:t>L</a:t>
                      </a:r>
                      <a:r>
                        <a:rPr kumimoji="0" lang="en-GB" sz="1800" i="1" kern="1200" baseline="0" dirty="0" smtClean="0">
                          <a:solidFill>
                            <a:schemeClr val="bg2">
                              <a:lumMod val="25000"/>
                            </a:schemeClr>
                          </a:solidFill>
                          <a:latin typeface="+mn-lt"/>
                          <a:ea typeface="+mn-ea"/>
                          <a:cs typeface="Arial" pitchFamily="34" charset="0"/>
                        </a:rPr>
                        <a:t> </a:t>
                      </a:r>
                      <a:r>
                        <a:rPr kumimoji="0" lang="en-GB" sz="1800" kern="1200" baseline="0" dirty="0" smtClean="0">
                          <a:solidFill>
                            <a:schemeClr val="bg2">
                              <a:lumMod val="25000"/>
                            </a:schemeClr>
                          </a:solidFill>
                          <a:latin typeface="+mn-lt"/>
                          <a:ea typeface="+mn-ea"/>
                          <a:cs typeface="Arial" pitchFamily="34" charset="0"/>
                        </a:rPr>
                        <a:t>  (or Decay time constant </a:t>
                      </a:r>
                      <a:r>
                        <a:rPr kumimoji="0" lang="en-GB" sz="1800" i="1" kern="1200" baseline="0" dirty="0" smtClean="0">
                          <a:solidFill>
                            <a:schemeClr val="bg2">
                              <a:lumMod val="25000"/>
                            </a:schemeClr>
                          </a:solidFill>
                          <a:latin typeface="+mn-lt"/>
                          <a:ea typeface="+mn-ea"/>
                          <a:cs typeface="Arial" pitchFamily="34" charset="0"/>
                          <a:sym typeface="Symbol"/>
                        </a:rPr>
                        <a:t></a:t>
                      </a:r>
                      <a:r>
                        <a:rPr kumimoji="0" lang="en-GB" sz="1800" kern="1200" baseline="0" dirty="0" smtClean="0">
                          <a:solidFill>
                            <a:schemeClr val="bg2">
                              <a:lumMod val="25000"/>
                            </a:schemeClr>
                          </a:solidFill>
                          <a:latin typeface="+mn-lt"/>
                          <a:ea typeface="+mn-ea"/>
                          <a:cs typeface="Arial" pitchFamily="34" charset="0"/>
                        </a:rPr>
                        <a:t>) Y-plane</a:t>
                      </a:r>
                    </a:p>
                  </a:txBody>
                  <a:tcPr/>
                </a:tc>
                <a:tc>
                  <a:txBody>
                    <a:bodyPr/>
                    <a:lstStyle/>
                    <a:p>
                      <a:pPr marL="342900" marR="0" indent="-342900" algn="l" defTabSz="914400" rtl="0" eaLnBrk="1" fontAlgn="auto" latinLnBrk="0" hangingPunct="1">
                        <a:lnSpc>
                          <a:spcPct val="100000"/>
                        </a:lnSpc>
                        <a:spcBef>
                          <a:spcPts val="0"/>
                        </a:spcBef>
                        <a:spcAft>
                          <a:spcPts val="0"/>
                        </a:spcAft>
                        <a:buClrTx/>
                        <a:buSzTx/>
                        <a:buFontTx/>
                        <a:buNone/>
                        <a:tabLst/>
                        <a:defRPr/>
                      </a:pPr>
                      <a:r>
                        <a:rPr kumimoji="0" lang="en-GB" sz="1800" kern="1200" baseline="0" dirty="0" smtClean="0">
                          <a:solidFill>
                            <a:schemeClr val="tx1"/>
                          </a:solidFill>
                          <a:latin typeface="+mn-lt"/>
                          <a:ea typeface="+mn-ea"/>
                          <a:cs typeface="Arial" pitchFamily="34" charset="0"/>
                        </a:rPr>
                        <a:t>~3000 </a:t>
                      </a:r>
                    </a:p>
                    <a:p>
                      <a:pPr marL="342900" marR="0" indent="-342900" algn="l" defTabSz="914400" rtl="0" eaLnBrk="1" fontAlgn="auto" latinLnBrk="0" hangingPunct="1">
                        <a:lnSpc>
                          <a:spcPct val="100000"/>
                        </a:lnSpc>
                        <a:spcBef>
                          <a:spcPts val="0"/>
                        </a:spcBef>
                        <a:spcAft>
                          <a:spcPts val="0"/>
                        </a:spcAft>
                        <a:buClrTx/>
                        <a:buSzTx/>
                        <a:buFontTx/>
                        <a:buNone/>
                        <a:tabLst/>
                        <a:defRPr/>
                      </a:pPr>
                      <a:r>
                        <a:rPr kumimoji="0" lang="en-GB" sz="1800" kern="1200" baseline="0" dirty="0" smtClean="0">
                          <a:solidFill>
                            <a:schemeClr val="tx1"/>
                          </a:solidFill>
                          <a:latin typeface="+mn-lt"/>
                          <a:ea typeface="+mn-ea"/>
                          <a:cs typeface="Arial" pitchFamily="34" charset="0"/>
                        </a:rPr>
                        <a:t> (0.073 </a:t>
                      </a:r>
                      <a:r>
                        <a:rPr kumimoji="0" lang="en-GB" sz="1800" kern="1200" baseline="0" dirty="0" smtClean="0">
                          <a:solidFill>
                            <a:schemeClr val="tx1"/>
                          </a:solidFill>
                          <a:latin typeface="+mn-lt"/>
                          <a:ea typeface="+mn-ea"/>
                          <a:cs typeface="Arial" pitchFamily="34" charset="0"/>
                          <a:sym typeface="Symbol"/>
                        </a:rPr>
                        <a:t>s</a:t>
                      </a:r>
                      <a:r>
                        <a:rPr kumimoji="0" lang="en-GB" sz="1800" kern="1200" baseline="0" dirty="0" smtClean="0">
                          <a:solidFill>
                            <a:schemeClr val="tx1"/>
                          </a:solidFill>
                          <a:latin typeface="+mn-lt"/>
                          <a:ea typeface="+mn-ea"/>
                          <a:cs typeface="Arial" pitchFamily="34" charset="0"/>
                        </a:rPr>
                        <a:t>)</a:t>
                      </a:r>
                    </a:p>
                  </a:txBody>
                  <a:tcPr/>
                </a:tc>
              </a:tr>
              <a:tr h="3299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kern="1200" baseline="0" dirty="0" smtClean="0">
                          <a:solidFill>
                            <a:schemeClr val="bg2">
                              <a:lumMod val="25000"/>
                            </a:schemeClr>
                          </a:solidFill>
                          <a:latin typeface="+mn-lt"/>
                          <a:ea typeface="+mn-ea"/>
                          <a:cs typeface="Arial" pitchFamily="34" charset="0"/>
                        </a:rPr>
                        <a:t>Amplitude pollution from previous bunch at 500Khz bunch repetition frequency</a:t>
                      </a:r>
                    </a:p>
                  </a:txBody>
                  <a:tcPr/>
                </a:tc>
                <a:tc>
                  <a:txBody>
                    <a:bodyPr/>
                    <a:lstStyle/>
                    <a:p>
                      <a:pPr marL="342900" marR="0" indent="-342900" algn="l" defTabSz="914400" rtl="0" eaLnBrk="1" fontAlgn="auto" latinLnBrk="0" hangingPunct="1">
                        <a:lnSpc>
                          <a:spcPct val="100000"/>
                        </a:lnSpc>
                        <a:spcBef>
                          <a:spcPts val="0"/>
                        </a:spcBef>
                        <a:spcAft>
                          <a:spcPts val="0"/>
                        </a:spcAft>
                        <a:buClrTx/>
                        <a:buSzTx/>
                        <a:buFontTx/>
                        <a:buNone/>
                        <a:tabLst/>
                        <a:defRPr/>
                      </a:pPr>
                      <a:r>
                        <a:rPr kumimoji="0" lang="en-GB" sz="1800" kern="1200" baseline="0" dirty="0" smtClean="0">
                          <a:solidFill>
                            <a:schemeClr val="tx1"/>
                          </a:solidFill>
                          <a:latin typeface="+mn-lt"/>
                          <a:ea typeface="+mn-ea"/>
                          <a:cs typeface="Arial" pitchFamily="34" charset="0"/>
                        </a:rPr>
                        <a:t>&lt; 5 %</a:t>
                      </a:r>
                    </a:p>
                  </a:txBody>
                  <a:tcPr/>
                </a:tc>
              </a:tr>
            </a:tbl>
          </a:graphicData>
        </a:graphic>
      </p:graphicFrame>
      <p:sp>
        <p:nvSpPr>
          <p:cNvPr id="4" name="Title 1"/>
          <p:cNvSpPr txBox="1">
            <a:spLocks/>
          </p:cNvSpPr>
          <p:nvPr/>
        </p:nvSpPr>
        <p:spPr>
          <a:xfrm>
            <a:off x="1691680" y="-27384"/>
            <a:ext cx="6286544" cy="642942"/>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600" b="0" i="0" u="none" strike="noStrike" kern="1200" cap="none" spc="0" normalizeH="0" baseline="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DIAMOND Cavity BPM: simulation </a:t>
            </a:r>
            <a:endParaRPr kumimoji="0" lang="en-GB" sz="2600" b="0" i="0" u="none" strike="noStrike" kern="1200" cap="none" spc="0" normalizeH="0" baseline="0" noProof="0" dirty="0">
              <a:ln>
                <a:noFill/>
              </a:ln>
              <a:solidFill>
                <a:srgbClr val="C00000"/>
              </a:solidFill>
              <a:effectLst>
                <a:outerShdw blurRad="50000" dist="30000" dir="5400000" algn="tl" rotWithShape="0">
                  <a:srgbClr val="000000">
                    <a:alpha val="30000"/>
                  </a:srgbClr>
                </a:outerShdw>
              </a:effectLst>
              <a:uLnTx/>
              <a:uFillTx/>
              <a:latin typeface="+mj-lt"/>
              <a:ea typeface="+mj-ea"/>
              <a:cs typeface="+mj-cs"/>
            </a:endParaRPr>
          </a:p>
        </p:txBody>
      </p:sp>
      <p:sp>
        <p:nvSpPr>
          <p:cNvPr id="5" name="TextBox 4"/>
          <p:cNvSpPr txBox="1"/>
          <p:nvPr/>
        </p:nvSpPr>
        <p:spPr>
          <a:xfrm>
            <a:off x="1041802" y="5301208"/>
            <a:ext cx="7922686" cy="369332"/>
          </a:xfrm>
          <a:prstGeom prst="rect">
            <a:avLst/>
          </a:prstGeom>
          <a:noFill/>
        </p:spPr>
        <p:txBody>
          <a:bodyPr wrap="square" rtlCol="0">
            <a:spAutoFit/>
          </a:bodyPr>
          <a:lstStyle/>
          <a:p>
            <a:pPr marL="285750" indent="-285750">
              <a:buFont typeface="Courier New" pitchFamily="49" charset="0"/>
              <a:buChar char="o"/>
            </a:pPr>
            <a:r>
              <a:rPr lang="en-GB" dirty="0" smtClean="0">
                <a:latin typeface="Gill Sans MT" pitchFamily="34" charset="0"/>
                <a:ea typeface="Arial Unicode MS" pitchFamily="34" charset="-128"/>
                <a:cs typeface="Courier New" pitchFamily="49" charset="0"/>
              </a:rPr>
              <a:t>Cavities were fabricated with FMB Berlin.</a:t>
            </a:r>
          </a:p>
        </p:txBody>
      </p:sp>
    </p:spTree>
    <p:extLst>
      <p:ext uri="{BB962C8B-B14F-4D97-AF65-F5344CB8AC3E}">
        <p14:creationId xmlns="" xmlns:p14="http://schemas.microsoft.com/office/powerpoint/2010/main" val="4118388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Spara_reflection_vnaMeasuementRHUL_20110628.png"/>
          <p:cNvPicPr>
            <a:picLocks noChangeAspect="1"/>
          </p:cNvPicPr>
          <p:nvPr/>
        </p:nvPicPr>
        <p:blipFill>
          <a:blip r:embed="rId2" cstate="print"/>
          <a:stretch>
            <a:fillRect/>
          </a:stretch>
        </p:blipFill>
        <p:spPr>
          <a:xfrm>
            <a:off x="4139952" y="332656"/>
            <a:ext cx="4752528" cy="3240360"/>
          </a:xfrm>
          <a:prstGeom prst="rect">
            <a:avLst/>
          </a:prstGeom>
        </p:spPr>
      </p:pic>
      <p:sp>
        <p:nvSpPr>
          <p:cNvPr id="4" name="Rectangle 3"/>
          <p:cNvSpPr/>
          <p:nvPr/>
        </p:nvSpPr>
        <p:spPr>
          <a:xfrm>
            <a:off x="6038" y="0"/>
            <a:ext cx="1181586"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3490" name="AutoShape 2" descr="DiamondCavityRfmeasureSetup.png"/>
          <p:cNvSpPr>
            <a:spLocks noChangeAspect="1" noChangeArrowheads="1"/>
          </p:cNvSpPr>
          <p:nvPr/>
        </p:nvSpPr>
        <p:spPr bwMode="auto">
          <a:xfrm>
            <a:off x="4116388" y="-1828800"/>
            <a:ext cx="3810000" cy="3810000"/>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8" name="Picture 7" descr="DiamondCavityRfmeasureSetup.png"/>
          <p:cNvPicPr>
            <a:picLocks noChangeAspect="1"/>
          </p:cNvPicPr>
          <p:nvPr/>
        </p:nvPicPr>
        <p:blipFill>
          <a:blip r:embed="rId3" cstate="print"/>
          <a:stretch>
            <a:fillRect/>
          </a:stretch>
        </p:blipFill>
        <p:spPr>
          <a:xfrm>
            <a:off x="664844" y="971117"/>
            <a:ext cx="2611012" cy="3465995"/>
          </a:xfrm>
          <a:prstGeom prst="rect">
            <a:avLst/>
          </a:prstGeom>
        </p:spPr>
      </p:pic>
      <p:pic>
        <p:nvPicPr>
          <p:cNvPr id="11" name="Picture 10" descr="Spara_Coupling_Isolation_vnaMeasuementRHUL_20110628.png"/>
          <p:cNvPicPr>
            <a:picLocks noChangeAspect="1"/>
          </p:cNvPicPr>
          <p:nvPr/>
        </p:nvPicPr>
        <p:blipFill>
          <a:blip r:embed="rId4" cstate="print"/>
          <a:stretch>
            <a:fillRect/>
          </a:stretch>
        </p:blipFill>
        <p:spPr>
          <a:xfrm>
            <a:off x="4139952" y="3645024"/>
            <a:ext cx="4860032" cy="3240360"/>
          </a:xfrm>
          <a:prstGeom prst="rect">
            <a:avLst/>
          </a:prstGeom>
        </p:spPr>
      </p:pic>
      <p:sp>
        <p:nvSpPr>
          <p:cNvPr id="5" name="Title 1"/>
          <p:cNvSpPr txBox="1">
            <a:spLocks/>
          </p:cNvSpPr>
          <p:nvPr/>
        </p:nvSpPr>
        <p:spPr>
          <a:xfrm>
            <a:off x="395536" y="-27384"/>
            <a:ext cx="8496944" cy="642942"/>
          </a:xfrm>
          <a:prstGeom prst="rect">
            <a:avLst/>
          </a:prstGeom>
        </p:spPr>
        <p:txBody>
          <a:bodyPr>
            <a:normAutofit fontScale="92500"/>
          </a:bodyPr>
          <a:lstStyle/>
          <a:p>
            <a:pPr lvl="0" algn="ctr">
              <a:spcBef>
                <a:spcPct val="0"/>
              </a:spcBef>
              <a:defRPr/>
            </a:pPr>
            <a:r>
              <a:rPr lang="en-GB" sz="2600" dirty="0" smtClean="0">
                <a:solidFill>
                  <a:srgbClr val="C00000"/>
                </a:solidFill>
                <a:effectLst>
                  <a:outerShdw blurRad="50000" dist="30000" dir="5400000" algn="tl" rotWithShape="0">
                    <a:srgbClr val="000000">
                      <a:alpha val="30000"/>
                    </a:srgbClr>
                  </a:outerShdw>
                </a:effectLst>
                <a:latin typeface="Gill Sans MT" pitchFamily="34" charset="0"/>
                <a:ea typeface="Arial Unicode MS" pitchFamily="34" charset="-128"/>
                <a:cs typeface="Courier New" pitchFamily="49" charset="0"/>
              </a:rPr>
              <a:t>DIAMOND Cavity  </a:t>
            </a:r>
            <a:r>
              <a:rPr kumimoji="0" lang="en-GB" sz="2600" b="0" i="0" u="none" strike="noStrike" kern="1200" cap="none" spc="0" normalizeH="0" baseline="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BPM:</a:t>
            </a:r>
            <a:r>
              <a:rPr kumimoji="0" lang="en-GB" sz="2600" b="0" i="0" u="none" strike="noStrike" kern="1200" cap="none" spc="0" normalizeH="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 RF Measurements (S-Parameters)</a:t>
            </a:r>
            <a:endParaRPr kumimoji="0" lang="en-GB" sz="2600" b="0" i="0" u="none" strike="noStrike" kern="1200" cap="none" spc="0" normalizeH="0" baseline="0" noProof="0" dirty="0">
              <a:ln>
                <a:noFill/>
              </a:ln>
              <a:solidFill>
                <a:srgbClr val="C00000"/>
              </a:solidFill>
              <a:effectLst>
                <a:outerShdw blurRad="50000" dist="30000" dir="5400000" algn="tl" rotWithShape="0">
                  <a:srgbClr val="000000">
                    <a:alpha val="30000"/>
                  </a:srgbClr>
                </a:outerShdw>
              </a:effectLst>
              <a:uLnTx/>
              <a:uFillTx/>
              <a:latin typeface="+mj-lt"/>
              <a:ea typeface="+mj-ea"/>
              <a:cs typeface="+mj-cs"/>
            </a:endParaRPr>
          </a:p>
        </p:txBody>
      </p:sp>
      <p:sp>
        <p:nvSpPr>
          <p:cNvPr id="12" name="TextBox 11"/>
          <p:cNvSpPr txBox="1"/>
          <p:nvPr/>
        </p:nvSpPr>
        <p:spPr>
          <a:xfrm>
            <a:off x="179512" y="4771018"/>
            <a:ext cx="4139952" cy="1754326"/>
          </a:xfrm>
          <a:prstGeom prst="rect">
            <a:avLst/>
          </a:prstGeom>
          <a:noFill/>
        </p:spPr>
        <p:txBody>
          <a:bodyPr wrap="square" rtlCol="0">
            <a:spAutoFit/>
          </a:bodyPr>
          <a:lstStyle/>
          <a:p>
            <a:pPr marL="285750" indent="-285750">
              <a:buFont typeface="Courier New" pitchFamily="49" charset="0"/>
              <a:buChar char="o"/>
            </a:pPr>
            <a:r>
              <a:rPr lang="en-GB" dirty="0" smtClean="0">
                <a:latin typeface="Gill Sans MT" pitchFamily="34" charset="0"/>
                <a:ea typeface="Arial Unicode MS" pitchFamily="34" charset="-128"/>
                <a:cs typeface="Courier New" pitchFamily="49" charset="0"/>
              </a:rPr>
              <a:t>Peak Frequency S11:  6.376GHz</a:t>
            </a:r>
          </a:p>
          <a:p>
            <a:pPr marL="285750" indent="-285750">
              <a:buFont typeface="Courier New" pitchFamily="49" charset="0"/>
              <a:buChar char="o"/>
            </a:pPr>
            <a:r>
              <a:rPr lang="en-GB" dirty="0" smtClean="0">
                <a:latin typeface="Gill Sans MT" pitchFamily="34" charset="0"/>
                <a:ea typeface="Arial Unicode MS" pitchFamily="34" charset="-128"/>
                <a:cs typeface="Courier New" pitchFamily="49" charset="0"/>
              </a:rPr>
              <a:t>Peak Frequency S22:  6.371GHz</a:t>
            </a:r>
          </a:p>
          <a:p>
            <a:pPr marL="285750" indent="-285750">
              <a:buFont typeface="Courier New" pitchFamily="49" charset="0"/>
              <a:buChar char="o"/>
            </a:pPr>
            <a:r>
              <a:rPr lang="en-GB" dirty="0" smtClean="0">
                <a:latin typeface="Gill Sans MT" pitchFamily="34" charset="0"/>
                <a:ea typeface="Arial Unicode MS" pitchFamily="34" charset="-128"/>
                <a:cs typeface="Courier New" pitchFamily="49" charset="0"/>
              </a:rPr>
              <a:t>Coupling loss:               ~  -10 dB </a:t>
            </a:r>
          </a:p>
          <a:p>
            <a:pPr marL="285750" indent="-285750">
              <a:buFont typeface="Courier New" pitchFamily="49" charset="0"/>
              <a:buChar char="o"/>
            </a:pPr>
            <a:r>
              <a:rPr lang="en-GB" dirty="0" smtClean="0">
                <a:latin typeface="Gill Sans MT" pitchFamily="34" charset="0"/>
                <a:ea typeface="Arial Unicode MS" pitchFamily="34" charset="-128"/>
                <a:cs typeface="Courier New" pitchFamily="49" charset="0"/>
              </a:rPr>
              <a:t>XY isolation :                  ~ -15 dB</a:t>
            </a:r>
          </a:p>
          <a:p>
            <a:pPr marL="285750" indent="-285750">
              <a:buFont typeface="Courier New" pitchFamily="49" charset="0"/>
              <a:buChar char="o"/>
            </a:pPr>
            <a:r>
              <a:rPr lang="en-GB" dirty="0" smtClean="0">
                <a:latin typeface="Gill Sans MT" pitchFamily="34" charset="0"/>
                <a:ea typeface="Arial Unicode MS" pitchFamily="34" charset="-128"/>
                <a:cs typeface="Courier New" pitchFamily="49" charset="0"/>
              </a:rPr>
              <a:t>Monopole  supresion:    &gt; - 55 dB</a:t>
            </a:r>
          </a:p>
          <a:p>
            <a:pPr marL="285750" indent="-285750">
              <a:buFont typeface="Courier New" pitchFamily="49" charset="0"/>
              <a:buChar char="o"/>
            </a:pPr>
            <a:r>
              <a:rPr lang="en-GB" dirty="0" smtClean="0">
                <a:latin typeface="Gill Sans MT" pitchFamily="34" charset="0"/>
                <a:ea typeface="Arial Unicode MS" pitchFamily="34" charset="-128"/>
                <a:cs typeface="Courier New" pitchFamily="49" charset="0"/>
              </a:rPr>
              <a:t>Q</a:t>
            </a:r>
            <a:r>
              <a:rPr lang="en-GB" baseline="-25000" dirty="0" smtClean="0">
                <a:latin typeface="Gill Sans MT" pitchFamily="34" charset="0"/>
                <a:ea typeface="Arial Unicode MS" pitchFamily="34" charset="-128"/>
                <a:cs typeface="Courier New" pitchFamily="49" charset="0"/>
              </a:rPr>
              <a:t>load </a:t>
            </a:r>
            <a:r>
              <a:rPr lang="en-GB" dirty="0" smtClean="0">
                <a:latin typeface="Gill Sans MT" pitchFamily="34" charset="0"/>
                <a:ea typeface="Arial Unicode MS" pitchFamily="34" charset="-128"/>
                <a:cs typeface="Courier New" pitchFamily="49" charset="0"/>
              </a:rPr>
              <a:t>:                               2892</a:t>
            </a:r>
            <a:endParaRPr lang="en-GB" baseline="-25000" dirty="0" smtClean="0">
              <a:latin typeface="Gill Sans MT" pitchFamily="34" charset="0"/>
              <a:ea typeface="Arial Unicode MS" pitchFamily="34" charset="-128"/>
              <a:cs typeface="Courier New" pitchFamily="49" charset="0"/>
            </a:endParaRPr>
          </a:p>
        </p:txBody>
      </p:sp>
    </p:spTree>
    <p:extLst>
      <p:ext uri="{BB962C8B-B14F-4D97-AF65-F5344CB8AC3E}">
        <p14:creationId xmlns="" xmlns:p14="http://schemas.microsoft.com/office/powerpoint/2010/main" val="18242954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38" y="0"/>
            <a:ext cx="1181586"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3490" name="AutoShape 2" descr="DiamondCavityRfmeasureSetup.png"/>
          <p:cNvSpPr>
            <a:spLocks noChangeAspect="1" noChangeArrowheads="1"/>
          </p:cNvSpPr>
          <p:nvPr/>
        </p:nvSpPr>
        <p:spPr bwMode="auto">
          <a:xfrm>
            <a:off x="4116388" y="-1828800"/>
            <a:ext cx="3810000" cy="3810000"/>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12" name="TextBox 11"/>
          <p:cNvSpPr txBox="1"/>
          <p:nvPr/>
        </p:nvSpPr>
        <p:spPr>
          <a:xfrm>
            <a:off x="5580112" y="332656"/>
            <a:ext cx="3563888" cy="3416320"/>
          </a:xfrm>
          <a:prstGeom prst="rect">
            <a:avLst/>
          </a:prstGeom>
          <a:noFill/>
        </p:spPr>
        <p:txBody>
          <a:bodyPr wrap="square" rtlCol="0">
            <a:spAutoFit/>
          </a:bodyPr>
          <a:lstStyle/>
          <a:p>
            <a:pPr marL="285750" indent="-285750">
              <a:buFont typeface="Courier New" pitchFamily="49" charset="0"/>
              <a:buChar char="o"/>
            </a:pPr>
            <a:r>
              <a:rPr lang="en-GB" dirty="0" smtClean="0">
                <a:latin typeface="Gill Sans MT" pitchFamily="34" charset="0"/>
                <a:ea typeface="Arial Unicode MS" pitchFamily="34" charset="-128"/>
                <a:cs typeface="Courier New" pitchFamily="49" charset="0"/>
              </a:rPr>
              <a:t>+- (4 x 4 mm) scan with step size of 0.2 mm.</a:t>
            </a:r>
          </a:p>
          <a:p>
            <a:pPr marL="285750" indent="-285750">
              <a:buFont typeface="Courier New" pitchFamily="49" charset="0"/>
              <a:buChar char="o"/>
            </a:pPr>
            <a:r>
              <a:rPr lang="en-GB" dirty="0" smtClean="0">
                <a:latin typeface="Gill Sans MT" pitchFamily="34" charset="0"/>
                <a:ea typeface="Arial Unicode MS" pitchFamily="34" charset="-128"/>
                <a:cs typeface="Courier New" pitchFamily="49" charset="0"/>
              </a:rPr>
              <a:t>Movers and VNA were remote controled  and synchonised using USB and VISA over LAN.</a:t>
            </a:r>
          </a:p>
          <a:p>
            <a:pPr marL="285750" indent="-285750">
              <a:buFont typeface="Courier New" pitchFamily="49" charset="0"/>
              <a:buChar char="o"/>
            </a:pPr>
            <a:r>
              <a:rPr lang="en-GB" dirty="0" smtClean="0">
                <a:latin typeface="Gill Sans MT" pitchFamily="34" charset="0"/>
                <a:ea typeface="Arial Unicode MS" pitchFamily="34" charset="-128"/>
                <a:cs typeface="Courier New" pitchFamily="49" charset="0"/>
              </a:rPr>
              <a:t>All S-parameters are recorded  during single frequency sweep</a:t>
            </a:r>
          </a:p>
          <a:p>
            <a:pPr marL="285750" indent="-285750">
              <a:buFont typeface="Courier New" pitchFamily="49" charset="0"/>
              <a:buChar char="o"/>
            </a:pPr>
            <a:r>
              <a:rPr lang="en-GB" dirty="0" smtClean="0">
                <a:latin typeface="Gill Sans MT" pitchFamily="34" charset="0"/>
                <a:ea typeface="Arial Unicode MS" pitchFamily="34" charset="-128"/>
                <a:cs typeface="Courier New" pitchFamily="49" charset="0"/>
              </a:rPr>
              <a:t>6400 S-para files were processed in parallel mode on cluster.</a:t>
            </a:r>
          </a:p>
          <a:p>
            <a:pPr marL="285750" indent="-285750">
              <a:buFont typeface="Courier New" pitchFamily="49" charset="0"/>
              <a:buChar char="o"/>
            </a:pPr>
            <a:r>
              <a:rPr lang="en-GB" dirty="0" smtClean="0">
                <a:latin typeface="Gill Sans MT" pitchFamily="34" charset="0"/>
                <a:ea typeface="Arial Unicode MS" pitchFamily="34" charset="-128"/>
                <a:cs typeface="Courier New" pitchFamily="49" charset="0"/>
              </a:rPr>
              <a:t>Rotation agrees with isolation.</a:t>
            </a:r>
          </a:p>
        </p:txBody>
      </p:sp>
      <p:sp>
        <p:nvSpPr>
          <p:cNvPr id="9" name="Title 1"/>
          <p:cNvSpPr txBox="1">
            <a:spLocks/>
          </p:cNvSpPr>
          <p:nvPr/>
        </p:nvSpPr>
        <p:spPr>
          <a:xfrm>
            <a:off x="395536" y="-27384"/>
            <a:ext cx="8496944" cy="642942"/>
          </a:xfrm>
          <a:prstGeom prst="rect">
            <a:avLst/>
          </a:prstGeom>
        </p:spPr>
        <p:txBody>
          <a:bodyPr>
            <a:normAutofit fontScale="85000" lnSpcReduction="10000"/>
          </a:bodyPr>
          <a:lstStyle/>
          <a:p>
            <a:pPr lvl="0" algn="ctr">
              <a:spcBef>
                <a:spcPct val="0"/>
              </a:spcBef>
              <a:defRPr/>
            </a:pPr>
            <a:r>
              <a:rPr lang="en-GB" sz="2600" dirty="0" smtClean="0">
                <a:solidFill>
                  <a:srgbClr val="C00000"/>
                </a:solidFill>
                <a:effectLst>
                  <a:outerShdw blurRad="50000" dist="30000" dir="5400000" algn="tl" rotWithShape="0">
                    <a:srgbClr val="000000">
                      <a:alpha val="30000"/>
                    </a:srgbClr>
                  </a:outerShdw>
                </a:effectLst>
                <a:latin typeface="Gill Sans MT" pitchFamily="34" charset="0"/>
                <a:ea typeface="Arial Unicode MS" pitchFamily="34" charset="-128"/>
                <a:cs typeface="Courier New" pitchFamily="49" charset="0"/>
              </a:rPr>
              <a:t>DIAMOND Cavity  </a:t>
            </a:r>
            <a:r>
              <a:rPr kumimoji="0" lang="en-GB" sz="2600" b="0" i="0" u="none" strike="noStrike" kern="1200" cap="none" spc="0" normalizeH="0" baseline="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BPM:</a:t>
            </a:r>
            <a:r>
              <a:rPr kumimoji="0" lang="en-GB" sz="2600" b="0" i="0" u="none" strike="noStrike" kern="1200" cap="none" spc="0" normalizeH="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 RF Measurements (</a:t>
            </a:r>
            <a:r>
              <a:rPr lang="en-GB" sz="2600" dirty="0" smtClean="0">
                <a:solidFill>
                  <a:srgbClr val="C00000"/>
                </a:solidFill>
                <a:effectLst>
                  <a:outerShdw blurRad="50000" dist="30000" dir="5400000" algn="tl" rotWithShape="0">
                    <a:srgbClr val="000000">
                      <a:alpha val="30000"/>
                    </a:srgbClr>
                  </a:outerShdw>
                </a:effectLst>
                <a:latin typeface="Gill Sans MT" pitchFamily="34" charset="0"/>
                <a:ea typeface="Arial Unicode MS" pitchFamily="34" charset="-128"/>
                <a:cs typeface="Courier New" pitchFamily="49" charset="0"/>
              </a:rPr>
              <a:t>Mode orientation</a:t>
            </a:r>
            <a:r>
              <a:rPr kumimoji="0" lang="en-GB" sz="2600" b="0" i="0" u="none" strike="noStrike" kern="1200" cap="none" spc="0" normalizeH="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a:t>
            </a:r>
            <a:endParaRPr kumimoji="0" lang="en-GB" sz="2600" b="0" i="0" u="none" strike="noStrike" kern="1200" cap="none" spc="0" normalizeH="0" baseline="0" noProof="0" dirty="0">
              <a:ln>
                <a:noFill/>
              </a:ln>
              <a:solidFill>
                <a:srgbClr val="C00000"/>
              </a:solidFill>
              <a:effectLst>
                <a:outerShdw blurRad="50000" dist="30000" dir="5400000" algn="tl" rotWithShape="0">
                  <a:srgbClr val="000000">
                    <a:alpha val="30000"/>
                  </a:srgbClr>
                </a:outerShdw>
              </a:effectLst>
              <a:uLnTx/>
              <a:uFillTx/>
              <a:latin typeface="+mj-lt"/>
              <a:ea typeface="+mj-ea"/>
              <a:cs typeface="+mj-cs"/>
            </a:endParaRPr>
          </a:p>
        </p:txBody>
      </p:sp>
      <p:pic>
        <p:nvPicPr>
          <p:cNvPr id="13" name="Picture 12" descr="IMG_1545.JPG"/>
          <p:cNvPicPr>
            <a:picLocks noChangeAspect="1"/>
          </p:cNvPicPr>
          <p:nvPr/>
        </p:nvPicPr>
        <p:blipFill>
          <a:blip r:embed="rId2" cstate="print"/>
          <a:srcRect l="3543" t="9449" r="7087" b="28346"/>
          <a:stretch>
            <a:fillRect/>
          </a:stretch>
        </p:blipFill>
        <p:spPr>
          <a:xfrm>
            <a:off x="0" y="606537"/>
            <a:ext cx="5544687" cy="2894471"/>
          </a:xfrm>
          <a:prstGeom prst="rect">
            <a:avLst/>
          </a:prstGeom>
        </p:spPr>
      </p:pic>
      <p:pic>
        <p:nvPicPr>
          <p:cNvPr id="7" name="Picture 6" descr="Phase_PlasticbitOnString_Dipole_S11_20111004_160921.png"/>
          <p:cNvPicPr>
            <a:picLocks noChangeAspect="1"/>
          </p:cNvPicPr>
          <p:nvPr/>
        </p:nvPicPr>
        <p:blipFill>
          <a:blip r:embed="rId3" cstate="print"/>
          <a:stretch>
            <a:fillRect/>
          </a:stretch>
        </p:blipFill>
        <p:spPr>
          <a:xfrm>
            <a:off x="0" y="4165862"/>
            <a:ext cx="3059832" cy="2503498"/>
          </a:xfrm>
          <a:prstGeom prst="rect">
            <a:avLst/>
          </a:prstGeom>
        </p:spPr>
      </p:pic>
      <p:pic>
        <p:nvPicPr>
          <p:cNvPr id="8" name="Picture 7" descr="Phase_PlasticbitOnString_Dipole_S22_20111004_160921.png"/>
          <p:cNvPicPr>
            <a:picLocks noChangeAspect="1"/>
          </p:cNvPicPr>
          <p:nvPr/>
        </p:nvPicPr>
        <p:blipFill>
          <a:blip r:embed="rId4" cstate="print"/>
          <a:stretch>
            <a:fillRect/>
          </a:stretch>
        </p:blipFill>
        <p:spPr>
          <a:xfrm>
            <a:off x="2915816" y="4194903"/>
            <a:ext cx="3024336" cy="2474457"/>
          </a:xfrm>
          <a:prstGeom prst="rect">
            <a:avLst/>
          </a:prstGeom>
        </p:spPr>
      </p:pic>
      <p:pic>
        <p:nvPicPr>
          <p:cNvPr id="10" name="Picture 9" descr="Phase_PlasticbitOnString_Quadrupole_S11_20111005_161545.png"/>
          <p:cNvPicPr>
            <a:picLocks noChangeAspect="1"/>
          </p:cNvPicPr>
          <p:nvPr/>
        </p:nvPicPr>
        <p:blipFill>
          <a:blip r:embed="rId5" cstate="print"/>
          <a:stretch>
            <a:fillRect/>
          </a:stretch>
        </p:blipFill>
        <p:spPr>
          <a:xfrm>
            <a:off x="6117637" y="4149080"/>
            <a:ext cx="3134883" cy="2564904"/>
          </a:xfrm>
          <a:prstGeom prst="rect">
            <a:avLst/>
          </a:prstGeom>
        </p:spPr>
      </p:pic>
      <p:sp>
        <p:nvSpPr>
          <p:cNvPr id="11" name="TextBox 10"/>
          <p:cNvSpPr txBox="1"/>
          <p:nvPr/>
        </p:nvSpPr>
        <p:spPr>
          <a:xfrm>
            <a:off x="323528" y="3923764"/>
            <a:ext cx="3563888" cy="369332"/>
          </a:xfrm>
          <a:prstGeom prst="rect">
            <a:avLst/>
          </a:prstGeom>
          <a:noFill/>
        </p:spPr>
        <p:txBody>
          <a:bodyPr wrap="square" rtlCol="0">
            <a:spAutoFit/>
          </a:bodyPr>
          <a:lstStyle/>
          <a:p>
            <a:pPr marL="285750" indent="-285750"/>
            <a:r>
              <a:rPr lang="en-GB" dirty="0" smtClean="0">
                <a:latin typeface="Gill Sans MT" pitchFamily="34" charset="0"/>
                <a:ea typeface="Arial Unicode MS" pitchFamily="34" charset="-128"/>
                <a:cs typeface="Courier New" pitchFamily="49" charset="0"/>
              </a:rPr>
              <a:t>Dipole : Rotation angle=  ~13</a:t>
            </a:r>
            <a:r>
              <a:rPr lang="en-GB" dirty="0" smtClean="0">
                <a:latin typeface="Gill Sans MT" pitchFamily="34" charset="0"/>
                <a:ea typeface="Arial Unicode MS" pitchFamily="34" charset="-128"/>
                <a:cs typeface="Courier New" pitchFamily="49" charset="0"/>
                <a:sym typeface="Symbol"/>
              </a:rPr>
              <a:t></a:t>
            </a:r>
            <a:endParaRPr lang="en-GB" dirty="0" smtClean="0">
              <a:latin typeface="Gill Sans MT" pitchFamily="34" charset="0"/>
              <a:ea typeface="Arial Unicode MS" pitchFamily="34" charset="-128"/>
              <a:cs typeface="Courier New" pitchFamily="49" charset="0"/>
            </a:endParaRPr>
          </a:p>
        </p:txBody>
      </p:sp>
      <p:sp>
        <p:nvSpPr>
          <p:cNvPr id="14" name="TextBox 13"/>
          <p:cNvSpPr txBox="1"/>
          <p:nvPr/>
        </p:nvSpPr>
        <p:spPr>
          <a:xfrm>
            <a:off x="5652120" y="3789040"/>
            <a:ext cx="3707904" cy="369332"/>
          </a:xfrm>
          <a:prstGeom prst="rect">
            <a:avLst/>
          </a:prstGeom>
          <a:noFill/>
        </p:spPr>
        <p:txBody>
          <a:bodyPr wrap="square" rtlCol="0">
            <a:spAutoFit/>
          </a:bodyPr>
          <a:lstStyle/>
          <a:p>
            <a:pPr marL="285750" indent="-285750"/>
            <a:r>
              <a:rPr lang="en-GB" dirty="0" smtClean="0">
                <a:latin typeface="Gill Sans MT" pitchFamily="34" charset="0"/>
                <a:ea typeface="Arial Unicode MS" pitchFamily="34" charset="-128"/>
                <a:cs typeface="Courier New" pitchFamily="49" charset="0"/>
              </a:rPr>
              <a:t>Quadrupole: Rotation angle:  ~2</a:t>
            </a:r>
            <a:r>
              <a:rPr lang="en-GB" dirty="0" smtClean="0">
                <a:latin typeface="Gill Sans MT" pitchFamily="34" charset="0"/>
                <a:ea typeface="Arial Unicode MS" pitchFamily="34" charset="-128"/>
                <a:cs typeface="Courier New" pitchFamily="49" charset="0"/>
                <a:sym typeface="Symbol"/>
              </a:rPr>
              <a:t></a:t>
            </a:r>
            <a:endParaRPr lang="en-GB" dirty="0" smtClean="0">
              <a:latin typeface="Gill Sans MT" pitchFamily="34" charset="0"/>
              <a:ea typeface="Arial Unicode MS" pitchFamily="34" charset="-128"/>
              <a:cs typeface="Courier New" pitchFamily="49" charset="0"/>
            </a:endParaRPr>
          </a:p>
        </p:txBody>
      </p:sp>
      <p:cxnSp>
        <p:nvCxnSpPr>
          <p:cNvPr id="16" name="Straight Connector 15"/>
          <p:cNvCxnSpPr/>
          <p:nvPr/>
        </p:nvCxnSpPr>
        <p:spPr>
          <a:xfrm>
            <a:off x="5940152" y="4149080"/>
            <a:ext cx="72008" cy="2304256"/>
          </a:xfrm>
          <a:prstGeom prst="line">
            <a:avLst/>
          </a:prstGeom>
          <a:ln w="158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8242954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38" y="0"/>
            <a:ext cx="1181586"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3490" name="AutoShape 2" descr="DiamondCavityRfmeasureSetup.png"/>
          <p:cNvSpPr>
            <a:spLocks noChangeAspect="1" noChangeArrowheads="1"/>
          </p:cNvSpPr>
          <p:nvPr/>
        </p:nvSpPr>
        <p:spPr bwMode="auto">
          <a:xfrm>
            <a:off x="4116388" y="-1828800"/>
            <a:ext cx="3810000" cy="3810000"/>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5" name="Title 1"/>
          <p:cNvSpPr txBox="1">
            <a:spLocks/>
          </p:cNvSpPr>
          <p:nvPr/>
        </p:nvSpPr>
        <p:spPr>
          <a:xfrm>
            <a:off x="395536" y="-27384"/>
            <a:ext cx="8496944" cy="642942"/>
          </a:xfrm>
          <a:prstGeom prst="rect">
            <a:avLst/>
          </a:prstGeom>
        </p:spPr>
        <p:txBody>
          <a:bodyPr>
            <a:normAutofit/>
          </a:bodyPr>
          <a:lstStyle/>
          <a:p>
            <a:pPr lvl="0" algn="ctr">
              <a:spcBef>
                <a:spcPct val="0"/>
              </a:spcBef>
              <a:defRPr/>
            </a:pPr>
            <a:r>
              <a:rPr lang="en-GB" sz="2600" dirty="0" smtClean="0">
                <a:solidFill>
                  <a:srgbClr val="C00000"/>
                </a:solidFill>
                <a:effectLst>
                  <a:outerShdw blurRad="50000" dist="30000" dir="5400000" algn="tl" rotWithShape="0">
                    <a:srgbClr val="000000">
                      <a:alpha val="30000"/>
                    </a:srgbClr>
                  </a:outerShdw>
                </a:effectLst>
                <a:latin typeface="Gill Sans MT" pitchFamily="34" charset="0"/>
                <a:ea typeface="Arial Unicode MS" pitchFamily="34" charset="-128"/>
                <a:cs typeface="Courier New" pitchFamily="49" charset="0"/>
              </a:rPr>
              <a:t>Effect of temperature variation</a:t>
            </a:r>
          </a:p>
        </p:txBody>
      </p:sp>
      <p:sp>
        <p:nvSpPr>
          <p:cNvPr id="62466" name="AutoShape 2" descr="detlaFreq_vs_Time_20111012-13.png"/>
          <p:cNvSpPr>
            <a:spLocks noChangeAspect="1" noChangeArrowheads="1"/>
          </p:cNvSpPr>
          <p:nvPr/>
        </p:nvSpPr>
        <p:spPr bwMode="auto">
          <a:xfrm>
            <a:off x="4116388" y="-1828800"/>
            <a:ext cx="3810000" cy="3810000"/>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13" name="Picture 12" descr="detlaFreq_vs_Time_20111012-13.png"/>
          <p:cNvPicPr>
            <a:picLocks noChangeAspect="1"/>
          </p:cNvPicPr>
          <p:nvPr/>
        </p:nvPicPr>
        <p:blipFill>
          <a:blip r:embed="rId2" cstate="print"/>
          <a:stretch>
            <a:fillRect/>
          </a:stretch>
        </p:blipFill>
        <p:spPr>
          <a:xfrm>
            <a:off x="3657589" y="620688"/>
            <a:ext cx="5486411" cy="4572009"/>
          </a:xfrm>
          <a:prstGeom prst="rect">
            <a:avLst/>
          </a:prstGeom>
        </p:spPr>
      </p:pic>
      <p:sp>
        <p:nvSpPr>
          <p:cNvPr id="14" name="TextBox 13"/>
          <p:cNvSpPr txBox="1"/>
          <p:nvPr/>
        </p:nvSpPr>
        <p:spPr>
          <a:xfrm>
            <a:off x="107504" y="1624732"/>
            <a:ext cx="3563888" cy="2862322"/>
          </a:xfrm>
          <a:prstGeom prst="rect">
            <a:avLst/>
          </a:prstGeom>
          <a:noFill/>
        </p:spPr>
        <p:txBody>
          <a:bodyPr wrap="square" rtlCol="0">
            <a:spAutoFit/>
          </a:bodyPr>
          <a:lstStyle/>
          <a:p>
            <a:pPr marL="285750" indent="-285750">
              <a:buFont typeface="Courier New" pitchFamily="49" charset="0"/>
              <a:buChar char="o"/>
            </a:pPr>
            <a:r>
              <a:rPr lang="en-GB" dirty="0" smtClean="0">
                <a:latin typeface="Gill Sans MT" pitchFamily="34" charset="0"/>
                <a:ea typeface="Arial Unicode MS" pitchFamily="34" charset="-128"/>
                <a:cs typeface="Courier New" pitchFamily="49" charset="0"/>
              </a:rPr>
              <a:t>Cavity  frequency : ~ 6.376 GHz</a:t>
            </a:r>
          </a:p>
          <a:p>
            <a:pPr marL="285750" indent="-285750">
              <a:buFont typeface="Courier New" pitchFamily="49" charset="0"/>
              <a:buChar char="o"/>
            </a:pPr>
            <a:endParaRPr lang="en-GB" dirty="0" smtClean="0">
              <a:latin typeface="Gill Sans MT" pitchFamily="34" charset="0"/>
              <a:ea typeface="Arial Unicode MS" pitchFamily="34" charset="-128"/>
              <a:cs typeface="Courier New" pitchFamily="49" charset="0"/>
            </a:endParaRPr>
          </a:p>
          <a:p>
            <a:pPr marL="285750" indent="-285750">
              <a:buFont typeface="Courier New" pitchFamily="49" charset="0"/>
              <a:buChar char="o"/>
            </a:pPr>
            <a:r>
              <a:rPr lang="en-GB" dirty="0" smtClean="0">
                <a:latin typeface="Gill Sans MT" pitchFamily="34" charset="0"/>
                <a:ea typeface="Arial Unicode MS" pitchFamily="34" charset="-128"/>
                <a:cs typeface="Courier New" pitchFamily="49" charset="0"/>
              </a:rPr>
              <a:t>Change in peak frequency over night  with time.</a:t>
            </a:r>
          </a:p>
          <a:p>
            <a:pPr marL="285750" indent="-285750">
              <a:buFont typeface="Courier New" pitchFamily="49" charset="0"/>
              <a:buChar char="o"/>
            </a:pPr>
            <a:r>
              <a:rPr lang="en-GB" dirty="0" smtClean="0">
                <a:latin typeface="Gill Sans MT" pitchFamily="34" charset="0"/>
                <a:ea typeface="Arial Unicode MS" pitchFamily="34" charset="-128"/>
                <a:cs typeface="Courier New" pitchFamily="49" charset="0"/>
              </a:rPr>
              <a:t>AC was left on over night which cooled  the room.</a:t>
            </a:r>
          </a:p>
          <a:p>
            <a:pPr marL="285750" indent="-285750">
              <a:buFont typeface="Courier New" pitchFamily="49" charset="0"/>
              <a:buChar char="o"/>
            </a:pPr>
            <a:r>
              <a:rPr lang="en-GB" dirty="0" smtClean="0">
                <a:latin typeface="Gill Sans MT" pitchFamily="34" charset="0"/>
                <a:ea typeface="Arial Unicode MS" pitchFamily="34" charset="-128"/>
                <a:cs typeface="Courier New" pitchFamily="49" charset="0"/>
              </a:rPr>
              <a:t>Cavity resonance frequency increases due to shrinking by cooling. </a:t>
            </a:r>
          </a:p>
        </p:txBody>
      </p:sp>
    </p:spTree>
    <p:extLst>
      <p:ext uri="{BB962C8B-B14F-4D97-AF65-F5344CB8AC3E}">
        <p14:creationId xmlns="" xmlns:p14="http://schemas.microsoft.com/office/powerpoint/2010/main" val="18242954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38" y="0"/>
            <a:ext cx="1181586"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9" name="Object 8"/>
          <p:cNvGraphicFramePr>
            <a:graphicFrameLocks noChangeAspect="1"/>
          </p:cNvGraphicFramePr>
          <p:nvPr/>
        </p:nvGraphicFramePr>
        <p:xfrm>
          <a:off x="107504" y="3068960"/>
          <a:ext cx="5910224" cy="4176464"/>
        </p:xfrm>
        <a:graphic>
          <a:graphicData uri="http://schemas.openxmlformats.org/presentationml/2006/ole">
            <p:oleObj spid="_x0000_s65538" name="Acrobat Document" r:id="rId3" imgW="8019748" imgH="5667308" progId="AcroExch.Document.7">
              <p:embed/>
            </p:oleObj>
          </a:graphicData>
        </a:graphic>
      </p:graphicFrame>
      <p:sp>
        <p:nvSpPr>
          <p:cNvPr id="63490" name="AutoShape 2" descr="DiamondCavityRfmeasureSetup.png"/>
          <p:cNvSpPr>
            <a:spLocks noChangeAspect="1" noChangeArrowheads="1"/>
          </p:cNvSpPr>
          <p:nvPr/>
        </p:nvSpPr>
        <p:spPr bwMode="auto">
          <a:xfrm>
            <a:off x="4116388" y="-1828800"/>
            <a:ext cx="3810000" cy="3810000"/>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5" name="Title 1"/>
          <p:cNvSpPr txBox="1">
            <a:spLocks/>
          </p:cNvSpPr>
          <p:nvPr/>
        </p:nvSpPr>
        <p:spPr>
          <a:xfrm>
            <a:off x="395536" y="-27384"/>
            <a:ext cx="8496944" cy="642942"/>
          </a:xfrm>
          <a:prstGeom prst="rect">
            <a:avLst/>
          </a:prstGeom>
        </p:spPr>
        <p:txBody>
          <a:bodyPr>
            <a:normAutofit/>
          </a:bodyPr>
          <a:lstStyle/>
          <a:p>
            <a:pPr lvl="0" algn="ctr">
              <a:spcBef>
                <a:spcPct val="0"/>
              </a:spcBef>
              <a:defRPr/>
            </a:pPr>
            <a:r>
              <a:rPr lang="en-GB" sz="2600" dirty="0" smtClean="0">
                <a:solidFill>
                  <a:srgbClr val="C00000"/>
                </a:solidFill>
                <a:effectLst>
                  <a:outerShdw blurRad="50000" dist="30000" dir="5400000" algn="tl" rotWithShape="0">
                    <a:srgbClr val="000000">
                      <a:alpha val="30000"/>
                    </a:srgbClr>
                  </a:outerShdw>
                </a:effectLst>
                <a:latin typeface="Gill Sans MT" pitchFamily="34" charset="0"/>
                <a:ea typeface="Arial Unicode MS" pitchFamily="34" charset="-128"/>
                <a:cs typeface="Courier New" pitchFamily="49" charset="0"/>
              </a:rPr>
              <a:t>Effect of temperature variation at ATF2</a:t>
            </a:r>
          </a:p>
        </p:txBody>
      </p:sp>
      <p:sp>
        <p:nvSpPr>
          <p:cNvPr id="62466" name="AutoShape 2" descr="detlaFreq_vs_Time_20111012-13.png"/>
          <p:cNvSpPr>
            <a:spLocks noChangeAspect="1" noChangeArrowheads="1"/>
          </p:cNvSpPr>
          <p:nvPr/>
        </p:nvSpPr>
        <p:spPr bwMode="auto">
          <a:xfrm>
            <a:off x="4116388" y="-1828800"/>
            <a:ext cx="3810000" cy="3810000"/>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14" name="TextBox 13"/>
          <p:cNvSpPr txBox="1"/>
          <p:nvPr/>
        </p:nvSpPr>
        <p:spPr>
          <a:xfrm>
            <a:off x="323528" y="764704"/>
            <a:ext cx="3816424" cy="2308324"/>
          </a:xfrm>
          <a:prstGeom prst="rect">
            <a:avLst/>
          </a:prstGeom>
          <a:noFill/>
        </p:spPr>
        <p:txBody>
          <a:bodyPr wrap="square" rtlCol="0">
            <a:spAutoFit/>
          </a:bodyPr>
          <a:lstStyle/>
          <a:p>
            <a:pPr marL="285750" indent="-285750">
              <a:buFont typeface="Courier New" pitchFamily="49" charset="0"/>
              <a:buChar char="o"/>
            </a:pPr>
            <a:r>
              <a:rPr lang="en-GB" dirty="0" smtClean="0">
                <a:latin typeface="Gill Sans MT" pitchFamily="34" charset="0"/>
                <a:ea typeface="Arial Unicode MS" pitchFamily="34" charset="-128"/>
                <a:cs typeface="Courier New" pitchFamily="49" charset="0"/>
              </a:rPr>
              <a:t>Cavity  MQF1FF frequency :       ~ 2.888 GHz</a:t>
            </a:r>
          </a:p>
          <a:p>
            <a:pPr marL="285750" indent="-285750">
              <a:buFont typeface="Courier New" pitchFamily="49" charset="0"/>
              <a:buChar char="o"/>
            </a:pPr>
            <a:r>
              <a:rPr lang="en-GB" dirty="0" smtClean="0">
                <a:latin typeface="Gill Sans MT" pitchFamily="34" charset="0"/>
                <a:ea typeface="Arial Unicode MS" pitchFamily="34" charset="-128"/>
                <a:cs typeface="Courier New" pitchFamily="49" charset="0"/>
              </a:rPr>
              <a:t>Cavity mounted at the end of the  sextupole magnet with high current during operation.</a:t>
            </a:r>
          </a:p>
          <a:p>
            <a:pPr marL="285750" indent="-285750">
              <a:buFont typeface="Courier New" pitchFamily="49" charset="0"/>
              <a:buChar char="o"/>
            </a:pPr>
            <a:r>
              <a:rPr lang="en-GB" dirty="0" smtClean="0">
                <a:latin typeface="Gill Sans MT" pitchFamily="34" charset="0"/>
                <a:ea typeface="Arial Unicode MS" pitchFamily="34" charset="-128"/>
                <a:cs typeface="Courier New" pitchFamily="49" charset="0"/>
              </a:rPr>
              <a:t>Temperature change: 7 </a:t>
            </a:r>
            <a:r>
              <a:rPr lang="en-GB" dirty="0" smtClean="0">
                <a:latin typeface="Gill Sans MT" pitchFamily="34" charset="0"/>
                <a:ea typeface="Arial Unicode MS" pitchFamily="34" charset="-128"/>
                <a:cs typeface="Courier New" pitchFamily="49" charset="0"/>
                <a:sym typeface="Symbol"/>
              </a:rPr>
              <a:t>C.</a:t>
            </a:r>
            <a:endParaRPr lang="en-GB" dirty="0" smtClean="0">
              <a:latin typeface="Gill Sans MT" pitchFamily="34" charset="0"/>
              <a:ea typeface="Arial Unicode MS" pitchFamily="34" charset="-128"/>
              <a:cs typeface="Courier New" pitchFamily="49" charset="0"/>
            </a:endParaRPr>
          </a:p>
          <a:p>
            <a:pPr marL="285750" indent="-285750">
              <a:buFont typeface="Courier New" pitchFamily="49" charset="0"/>
              <a:buChar char="o"/>
            </a:pPr>
            <a:r>
              <a:rPr lang="en-GB" dirty="0" smtClean="0">
                <a:latin typeface="Gill Sans MT" pitchFamily="34" charset="0"/>
                <a:ea typeface="Arial Unicode MS" pitchFamily="34" charset="-128"/>
                <a:cs typeface="Courier New" pitchFamily="49" charset="0"/>
              </a:rPr>
              <a:t>Temperature variation in all other cavities are less then 1 </a:t>
            </a:r>
            <a:r>
              <a:rPr lang="en-GB" dirty="0" smtClean="0">
                <a:latin typeface="Gill Sans MT" pitchFamily="34" charset="0"/>
                <a:ea typeface="Arial Unicode MS" pitchFamily="34" charset="-128"/>
                <a:cs typeface="Courier New" pitchFamily="49" charset="0"/>
                <a:sym typeface="Symbol"/>
              </a:rPr>
              <a:t>C.</a:t>
            </a:r>
            <a:endParaRPr lang="en-GB" dirty="0" smtClean="0">
              <a:latin typeface="Gill Sans MT" pitchFamily="34" charset="0"/>
              <a:ea typeface="Arial Unicode MS" pitchFamily="34" charset="-128"/>
              <a:cs typeface="Courier New" pitchFamily="49" charset="0"/>
            </a:endParaRPr>
          </a:p>
        </p:txBody>
      </p:sp>
      <p:pic>
        <p:nvPicPr>
          <p:cNvPr id="8" name="Picture 7" descr="TempPlot_big4_20111017-032157.png"/>
          <p:cNvPicPr>
            <a:picLocks noChangeAspect="1"/>
          </p:cNvPicPr>
          <p:nvPr/>
        </p:nvPicPr>
        <p:blipFill>
          <a:blip r:embed="rId4" cstate="print"/>
          <a:stretch>
            <a:fillRect/>
          </a:stretch>
        </p:blipFill>
        <p:spPr>
          <a:xfrm>
            <a:off x="4572000" y="332656"/>
            <a:ext cx="4572000" cy="3445891"/>
          </a:xfrm>
          <a:prstGeom prst="rect">
            <a:avLst/>
          </a:prstGeom>
        </p:spPr>
      </p:pic>
      <p:sp>
        <p:nvSpPr>
          <p:cNvPr id="10" name="TextBox 9"/>
          <p:cNvSpPr txBox="1"/>
          <p:nvPr/>
        </p:nvSpPr>
        <p:spPr>
          <a:xfrm>
            <a:off x="5868144" y="4521894"/>
            <a:ext cx="3203848" cy="923330"/>
          </a:xfrm>
          <a:prstGeom prst="rect">
            <a:avLst/>
          </a:prstGeom>
          <a:noFill/>
        </p:spPr>
        <p:txBody>
          <a:bodyPr wrap="square" rtlCol="0">
            <a:spAutoFit/>
          </a:bodyPr>
          <a:lstStyle/>
          <a:p>
            <a:pPr marL="285750" indent="-285750">
              <a:buFont typeface="Courier New" pitchFamily="49" charset="0"/>
              <a:buChar char="o"/>
            </a:pPr>
            <a:r>
              <a:rPr lang="en-GB" dirty="0" smtClean="0">
                <a:latin typeface="Gill Sans MT" pitchFamily="34" charset="0"/>
                <a:ea typeface="Arial Unicode MS" pitchFamily="34" charset="-128"/>
                <a:cs typeface="Courier New" pitchFamily="49" charset="0"/>
              </a:rPr>
              <a:t>Cavity frequency changes approximately  by            48 kHz /</a:t>
            </a:r>
            <a:r>
              <a:rPr lang="en-GB" dirty="0" smtClean="0">
                <a:latin typeface="Gill Sans MT" pitchFamily="34" charset="0"/>
                <a:ea typeface="Arial Unicode MS" pitchFamily="34" charset="-128"/>
                <a:cs typeface="Courier New" pitchFamily="49" charset="0"/>
                <a:sym typeface="Symbol"/>
              </a:rPr>
              <a:t> C </a:t>
            </a:r>
            <a:endParaRPr lang="en-GB" dirty="0" smtClean="0">
              <a:latin typeface="Gill Sans MT" pitchFamily="34" charset="0"/>
              <a:ea typeface="Arial Unicode MS" pitchFamily="34" charset="-128"/>
              <a:cs typeface="Courier New" pitchFamily="49" charset="0"/>
            </a:endParaRPr>
          </a:p>
        </p:txBody>
      </p:sp>
    </p:spTree>
    <p:extLst>
      <p:ext uri="{BB962C8B-B14F-4D97-AF65-F5344CB8AC3E}">
        <p14:creationId xmlns="" xmlns:p14="http://schemas.microsoft.com/office/powerpoint/2010/main" val="18242954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38" y="0"/>
            <a:ext cx="1181586"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3490" name="AutoShape 2" descr="DiamondCavityRfmeasureSetup.png"/>
          <p:cNvSpPr>
            <a:spLocks noChangeAspect="1" noChangeArrowheads="1"/>
          </p:cNvSpPr>
          <p:nvPr/>
        </p:nvSpPr>
        <p:spPr bwMode="auto">
          <a:xfrm>
            <a:off x="4116388" y="-1828800"/>
            <a:ext cx="3810000" cy="3810000"/>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5" name="Title 1"/>
          <p:cNvSpPr txBox="1">
            <a:spLocks/>
          </p:cNvSpPr>
          <p:nvPr/>
        </p:nvSpPr>
        <p:spPr>
          <a:xfrm>
            <a:off x="395536" y="-27384"/>
            <a:ext cx="8496944" cy="642942"/>
          </a:xfrm>
          <a:prstGeom prst="rect">
            <a:avLst/>
          </a:prstGeom>
        </p:spPr>
        <p:txBody>
          <a:bodyPr>
            <a:normAutofit/>
          </a:bodyPr>
          <a:lstStyle/>
          <a:p>
            <a:pPr lvl="0" algn="ctr">
              <a:spcBef>
                <a:spcPct val="0"/>
              </a:spcBef>
              <a:defRPr/>
            </a:pPr>
            <a:r>
              <a:rPr lang="en-GB" sz="2600" dirty="0" smtClean="0">
                <a:solidFill>
                  <a:srgbClr val="C00000"/>
                </a:solidFill>
                <a:effectLst>
                  <a:outerShdw blurRad="50000" dist="30000" dir="5400000" algn="tl" rotWithShape="0">
                    <a:srgbClr val="000000">
                      <a:alpha val="30000"/>
                    </a:srgbClr>
                  </a:outerShdw>
                </a:effectLst>
                <a:latin typeface="Gill Sans MT" pitchFamily="34" charset="0"/>
                <a:ea typeface="Arial Unicode MS" pitchFamily="34" charset="-128"/>
                <a:cs typeface="Courier New" pitchFamily="49" charset="0"/>
              </a:rPr>
              <a:t>Cavity BPM for CTF3 and Wake field study.</a:t>
            </a:r>
          </a:p>
        </p:txBody>
      </p:sp>
      <p:sp>
        <p:nvSpPr>
          <p:cNvPr id="62466" name="AutoShape 2" descr="detlaFreq_vs_Time_20111012-13.png"/>
          <p:cNvSpPr>
            <a:spLocks noChangeAspect="1" noChangeArrowheads="1"/>
          </p:cNvSpPr>
          <p:nvPr/>
        </p:nvSpPr>
        <p:spPr bwMode="auto">
          <a:xfrm>
            <a:off x="4116388" y="-1828800"/>
            <a:ext cx="3810000" cy="3810000"/>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14" name="TextBox 13"/>
          <p:cNvSpPr txBox="1"/>
          <p:nvPr/>
        </p:nvSpPr>
        <p:spPr>
          <a:xfrm>
            <a:off x="323528" y="764704"/>
            <a:ext cx="8496944" cy="923330"/>
          </a:xfrm>
          <a:prstGeom prst="rect">
            <a:avLst/>
          </a:prstGeom>
          <a:noFill/>
        </p:spPr>
        <p:txBody>
          <a:bodyPr wrap="square" rtlCol="0">
            <a:spAutoFit/>
          </a:bodyPr>
          <a:lstStyle/>
          <a:p>
            <a:pPr marL="285750" indent="-285750">
              <a:buFont typeface="Courier New" pitchFamily="49" charset="0"/>
              <a:buChar char="o"/>
            </a:pPr>
            <a:r>
              <a:rPr lang="en-GB" dirty="0" smtClean="0">
                <a:latin typeface="Gill Sans MT" pitchFamily="34" charset="0"/>
                <a:ea typeface="Arial Unicode MS" pitchFamily="34" charset="-128"/>
                <a:cs typeface="Courier New" pitchFamily="49" charset="0"/>
              </a:rPr>
              <a:t>Cavity BPM designed and fabricated by Fermilab and CERN.</a:t>
            </a:r>
          </a:p>
          <a:p>
            <a:pPr marL="285750" indent="-285750">
              <a:buFont typeface="Courier New" pitchFamily="49" charset="0"/>
              <a:buChar char="o"/>
            </a:pPr>
            <a:endParaRPr lang="en-GB" dirty="0" smtClean="0">
              <a:latin typeface="Gill Sans MT" pitchFamily="34" charset="0"/>
              <a:ea typeface="Arial Unicode MS" pitchFamily="34" charset="-128"/>
              <a:cs typeface="Courier New" pitchFamily="49" charset="0"/>
            </a:endParaRPr>
          </a:p>
          <a:p>
            <a:pPr marL="285750" indent="-285750">
              <a:buFont typeface="Courier New" pitchFamily="49" charset="0"/>
              <a:buChar char="o"/>
            </a:pPr>
            <a:r>
              <a:rPr lang="en-GB" dirty="0" smtClean="0">
                <a:latin typeface="Gill Sans MT" pitchFamily="34" charset="0"/>
                <a:ea typeface="Arial Unicode MS" pitchFamily="34" charset="-128"/>
                <a:cs typeface="Courier New" pitchFamily="49" charset="0"/>
              </a:rPr>
              <a:t>Eigen mode simulation using Omega3P</a:t>
            </a:r>
          </a:p>
        </p:txBody>
      </p:sp>
      <p:sp>
        <p:nvSpPr>
          <p:cNvPr id="11" name="TextBox 10"/>
          <p:cNvSpPr txBox="1">
            <a:spLocks noChangeArrowheads="1"/>
          </p:cNvSpPr>
          <p:nvPr/>
        </p:nvSpPr>
        <p:spPr bwMode="auto">
          <a:xfrm>
            <a:off x="2699792" y="1988840"/>
            <a:ext cx="3518105" cy="1323439"/>
          </a:xfrm>
          <a:prstGeom prst="rect">
            <a:avLst/>
          </a:prstGeom>
          <a:noFill/>
          <a:ln w="9525">
            <a:noFill/>
            <a:miter lim="800000"/>
            <a:headEnd/>
            <a:tailEnd/>
          </a:ln>
        </p:spPr>
        <p:txBody>
          <a:bodyPr wrap="square">
            <a:spAutoFit/>
          </a:bodyPr>
          <a:lstStyle/>
          <a:p>
            <a:pPr marL="271463" indent="-271463" algn="just" defTabSz="530225" fontAlgn="auto">
              <a:spcBef>
                <a:spcPts val="0"/>
              </a:spcBef>
              <a:spcAft>
                <a:spcPts val="0"/>
              </a:spcAft>
              <a:buClr>
                <a:schemeClr val="accent1">
                  <a:lumMod val="50000"/>
                </a:schemeClr>
              </a:buClr>
              <a:defRPr/>
            </a:pPr>
            <a:r>
              <a:rPr lang="en-GB" sz="2000" dirty="0" smtClean="0">
                <a:solidFill>
                  <a:schemeClr val="accent1">
                    <a:lumMod val="50000"/>
                  </a:schemeClr>
                </a:solidFill>
                <a:latin typeface="+mj-lt"/>
                <a:ea typeface="Arial Unicode MS" pitchFamily="34" charset="-128"/>
                <a:cs typeface="Courier New" pitchFamily="49" charset="0"/>
              </a:rPr>
              <a:t>Monopole:</a:t>
            </a:r>
          </a:p>
          <a:p>
            <a:pPr marL="271463" indent="-271463" algn="just" defTabSz="530225" fontAlgn="auto">
              <a:spcBef>
                <a:spcPts val="0"/>
              </a:spcBef>
              <a:spcAft>
                <a:spcPts val="0"/>
              </a:spcAft>
              <a:buClr>
                <a:schemeClr val="accent1">
                  <a:lumMod val="50000"/>
                </a:schemeClr>
              </a:buClr>
              <a:buFont typeface="Courier New" pitchFamily="49" charset="0"/>
              <a:buChar char="o"/>
              <a:defRPr/>
            </a:pPr>
            <a:r>
              <a:rPr lang="en-GB" sz="2000" dirty="0" smtClean="0">
                <a:solidFill>
                  <a:schemeClr val="accent1">
                    <a:lumMod val="50000"/>
                  </a:schemeClr>
                </a:solidFill>
                <a:latin typeface="+mj-lt"/>
                <a:ea typeface="Arial Unicode MS" pitchFamily="34" charset="-128"/>
                <a:cs typeface="Courier New" pitchFamily="49" charset="0"/>
              </a:rPr>
              <a:t>Frequency :  11.14 GHz</a:t>
            </a:r>
          </a:p>
          <a:p>
            <a:pPr marL="271463" indent="-271463" algn="just" defTabSz="530225" fontAlgn="auto">
              <a:spcBef>
                <a:spcPts val="0"/>
              </a:spcBef>
              <a:spcAft>
                <a:spcPts val="0"/>
              </a:spcAft>
              <a:buClr>
                <a:schemeClr val="accent1">
                  <a:lumMod val="50000"/>
                </a:schemeClr>
              </a:buClr>
              <a:buFont typeface="Courier New" pitchFamily="49" charset="0"/>
              <a:buChar char="o"/>
              <a:defRPr/>
            </a:pPr>
            <a:r>
              <a:rPr lang="en-GB" sz="2000" dirty="0" smtClean="0">
                <a:solidFill>
                  <a:schemeClr val="accent1">
                    <a:lumMod val="50000"/>
                  </a:schemeClr>
                </a:solidFill>
                <a:latin typeface="+mj-lt"/>
                <a:ea typeface="Arial Unicode MS" pitchFamily="34" charset="-128"/>
                <a:cs typeface="Courier New" pitchFamily="49" charset="0"/>
              </a:rPr>
              <a:t>Q</a:t>
            </a:r>
            <a:r>
              <a:rPr lang="en-GB" sz="2000" baseline="-25000" dirty="0" smtClean="0">
                <a:solidFill>
                  <a:schemeClr val="accent1">
                    <a:lumMod val="50000"/>
                  </a:schemeClr>
                </a:solidFill>
                <a:latin typeface="+mj-lt"/>
                <a:ea typeface="Arial Unicode MS" pitchFamily="34" charset="-128"/>
                <a:cs typeface="Courier New" pitchFamily="49" charset="0"/>
              </a:rPr>
              <a:t>0</a:t>
            </a:r>
            <a:r>
              <a:rPr lang="en-GB" sz="2000" dirty="0" smtClean="0">
                <a:solidFill>
                  <a:schemeClr val="accent1">
                    <a:lumMod val="50000"/>
                  </a:schemeClr>
                </a:solidFill>
                <a:latin typeface="+mj-lt"/>
                <a:ea typeface="Arial Unicode MS" pitchFamily="34" charset="-128"/>
                <a:cs typeface="Courier New" pitchFamily="49" charset="0"/>
              </a:rPr>
              <a:t>               : 421.96</a:t>
            </a:r>
          </a:p>
          <a:p>
            <a:pPr marL="271463" indent="-271463" algn="just" defTabSz="530225" fontAlgn="auto">
              <a:spcBef>
                <a:spcPts val="0"/>
              </a:spcBef>
              <a:spcAft>
                <a:spcPts val="0"/>
              </a:spcAft>
              <a:buClr>
                <a:schemeClr val="accent1">
                  <a:lumMod val="50000"/>
                </a:schemeClr>
              </a:buClr>
              <a:buFont typeface="Courier New" pitchFamily="49" charset="0"/>
              <a:buChar char="o"/>
              <a:defRPr/>
            </a:pPr>
            <a:r>
              <a:rPr lang="en-GB" sz="2000" dirty="0" smtClean="0">
                <a:solidFill>
                  <a:schemeClr val="accent1">
                    <a:lumMod val="50000"/>
                  </a:schemeClr>
                </a:solidFill>
                <a:latin typeface="+mj-lt"/>
                <a:ea typeface="Arial Unicode MS" pitchFamily="34" charset="-128"/>
                <a:cs typeface="Courier New" pitchFamily="49" charset="0"/>
              </a:rPr>
              <a:t>R/Q </a:t>
            </a:r>
            <a:r>
              <a:rPr lang="en-GB" sz="2000" baseline="-25000" dirty="0" smtClean="0">
                <a:solidFill>
                  <a:schemeClr val="accent1">
                    <a:lumMod val="50000"/>
                  </a:schemeClr>
                </a:solidFill>
                <a:latin typeface="+mj-lt"/>
                <a:ea typeface="Arial Unicode MS" pitchFamily="34" charset="-128"/>
                <a:cs typeface="Courier New" pitchFamily="49" charset="0"/>
              </a:rPr>
              <a:t>1mm</a:t>
            </a:r>
            <a:r>
              <a:rPr lang="en-GB" sz="2000" dirty="0" smtClean="0">
                <a:solidFill>
                  <a:schemeClr val="accent1">
                    <a:lumMod val="50000"/>
                  </a:schemeClr>
                </a:solidFill>
                <a:latin typeface="+mj-lt"/>
                <a:ea typeface="Arial Unicode MS" pitchFamily="34" charset="-128"/>
                <a:cs typeface="Courier New" pitchFamily="49" charset="0"/>
              </a:rPr>
              <a:t>      : 46.41 </a:t>
            </a:r>
            <a:r>
              <a:rPr lang="en-GB" sz="2000" dirty="0" smtClean="0">
                <a:solidFill>
                  <a:schemeClr val="accent1">
                    <a:lumMod val="50000"/>
                  </a:schemeClr>
                </a:solidFill>
                <a:latin typeface="+mj-lt"/>
                <a:ea typeface="Arial Unicode MS" pitchFamily="34" charset="-128"/>
                <a:cs typeface="Courier New" pitchFamily="49" charset="0"/>
                <a:sym typeface="Symbol"/>
              </a:rPr>
              <a:t></a:t>
            </a:r>
            <a:endParaRPr lang="en-GB" sz="2000" dirty="0">
              <a:solidFill>
                <a:schemeClr val="accent1">
                  <a:lumMod val="50000"/>
                </a:schemeClr>
              </a:solidFill>
              <a:latin typeface="+mj-lt"/>
              <a:ea typeface="Arial Unicode MS" pitchFamily="34" charset="-128"/>
              <a:cs typeface="Courier New" pitchFamily="49" charset="0"/>
            </a:endParaRPr>
          </a:p>
        </p:txBody>
      </p:sp>
      <p:pic>
        <p:nvPicPr>
          <p:cNvPr id="12" name="Picture 11" descr="dipoleEz_fcavOmega3p.png"/>
          <p:cNvPicPr>
            <a:picLocks noChangeAspect="1"/>
          </p:cNvPicPr>
          <p:nvPr/>
        </p:nvPicPr>
        <p:blipFill>
          <a:blip r:embed="rId2" cstate="print"/>
          <a:stretch>
            <a:fillRect/>
          </a:stretch>
        </p:blipFill>
        <p:spPr>
          <a:xfrm>
            <a:off x="755576" y="3523169"/>
            <a:ext cx="1417015" cy="1345991"/>
          </a:xfrm>
          <a:prstGeom prst="rect">
            <a:avLst/>
          </a:prstGeom>
        </p:spPr>
      </p:pic>
      <p:pic>
        <p:nvPicPr>
          <p:cNvPr id="13" name="Picture 12" descr="monopoleEz_fcavOmega3p.png"/>
          <p:cNvPicPr>
            <a:picLocks noChangeAspect="1"/>
          </p:cNvPicPr>
          <p:nvPr/>
        </p:nvPicPr>
        <p:blipFill>
          <a:blip r:embed="rId3" cstate="print"/>
          <a:stretch>
            <a:fillRect/>
          </a:stretch>
        </p:blipFill>
        <p:spPr>
          <a:xfrm>
            <a:off x="755576" y="1913398"/>
            <a:ext cx="1368152" cy="1299578"/>
          </a:xfrm>
          <a:prstGeom prst="rect">
            <a:avLst/>
          </a:prstGeom>
        </p:spPr>
      </p:pic>
      <p:sp>
        <p:nvSpPr>
          <p:cNvPr id="15" name="TextBox 10"/>
          <p:cNvSpPr txBox="1">
            <a:spLocks noChangeArrowheads="1"/>
          </p:cNvSpPr>
          <p:nvPr/>
        </p:nvSpPr>
        <p:spPr bwMode="auto">
          <a:xfrm>
            <a:off x="2699792" y="3545721"/>
            <a:ext cx="3518105" cy="1323439"/>
          </a:xfrm>
          <a:prstGeom prst="rect">
            <a:avLst/>
          </a:prstGeom>
          <a:noFill/>
          <a:ln w="9525">
            <a:noFill/>
            <a:miter lim="800000"/>
            <a:headEnd/>
            <a:tailEnd/>
          </a:ln>
        </p:spPr>
        <p:txBody>
          <a:bodyPr wrap="square">
            <a:spAutoFit/>
          </a:bodyPr>
          <a:lstStyle/>
          <a:p>
            <a:pPr marL="271463" indent="-271463" algn="just" defTabSz="530225" fontAlgn="auto">
              <a:spcBef>
                <a:spcPts val="0"/>
              </a:spcBef>
              <a:spcAft>
                <a:spcPts val="0"/>
              </a:spcAft>
              <a:buClr>
                <a:schemeClr val="accent1">
                  <a:lumMod val="50000"/>
                </a:schemeClr>
              </a:buClr>
              <a:defRPr/>
            </a:pPr>
            <a:r>
              <a:rPr lang="en-GB" sz="2000" dirty="0" smtClean="0">
                <a:solidFill>
                  <a:schemeClr val="accent1">
                    <a:lumMod val="50000"/>
                  </a:schemeClr>
                </a:solidFill>
                <a:latin typeface="+mj-lt"/>
                <a:ea typeface="Arial Unicode MS" pitchFamily="34" charset="-128"/>
                <a:cs typeface="Courier New" pitchFamily="49" charset="0"/>
              </a:rPr>
              <a:t>Dipole:</a:t>
            </a:r>
          </a:p>
          <a:p>
            <a:pPr marL="271463" indent="-271463" algn="just" defTabSz="530225" fontAlgn="auto">
              <a:spcBef>
                <a:spcPts val="0"/>
              </a:spcBef>
              <a:spcAft>
                <a:spcPts val="0"/>
              </a:spcAft>
              <a:buClr>
                <a:schemeClr val="accent1">
                  <a:lumMod val="50000"/>
                </a:schemeClr>
              </a:buClr>
              <a:buFont typeface="Courier New" pitchFamily="49" charset="0"/>
              <a:buChar char="o"/>
              <a:defRPr/>
            </a:pPr>
            <a:r>
              <a:rPr lang="en-GB" sz="2000" dirty="0" smtClean="0">
                <a:solidFill>
                  <a:schemeClr val="accent1">
                    <a:lumMod val="50000"/>
                  </a:schemeClr>
                </a:solidFill>
                <a:latin typeface="+mj-lt"/>
                <a:ea typeface="Arial Unicode MS" pitchFamily="34" charset="-128"/>
                <a:cs typeface="Courier New" pitchFamily="49" charset="0"/>
              </a:rPr>
              <a:t>Frequency :  14.988 GHz</a:t>
            </a:r>
          </a:p>
          <a:p>
            <a:pPr marL="271463" indent="-271463" algn="just" defTabSz="530225" fontAlgn="auto">
              <a:spcBef>
                <a:spcPts val="0"/>
              </a:spcBef>
              <a:spcAft>
                <a:spcPts val="0"/>
              </a:spcAft>
              <a:buClr>
                <a:schemeClr val="accent1">
                  <a:lumMod val="50000"/>
                </a:schemeClr>
              </a:buClr>
              <a:buFont typeface="Courier New" pitchFamily="49" charset="0"/>
              <a:buChar char="o"/>
              <a:defRPr/>
            </a:pPr>
            <a:r>
              <a:rPr lang="en-GB" sz="2000" dirty="0" smtClean="0">
                <a:solidFill>
                  <a:schemeClr val="accent1">
                    <a:lumMod val="50000"/>
                  </a:schemeClr>
                </a:solidFill>
                <a:latin typeface="+mj-lt"/>
                <a:ea typeface="Arial Unicode MS" pitchFamily="34" charset="-128"/>
                <a:cs typeface="Courier New" pitchFamily="49" charset="0"/>
              </a:rPr>
              <a:t>Q</a:t>
            </a:r>
            <a:r>
              <a:rPr lang="en-GB" sz="2000" baseline="-25000" dirty="0" smtClean="0">
                <a:solidFill>
                  <a:schemeClr val="accent1">
                    <a:lumMod val="50000"/>
                  </a:schemeClr>
                </a:solidFill>
                <a:latin typeface="+mj-lt"/>
                <a:ea typeface="Arial Unicode MS" pitchFamily="34" charset="-128"/>
                <a:cs typeface="Courier New" pitchFamily="49" charset="0"/>
              </a:rPr>
              <a:t>0</a:t>
            </a:r>
            <a:r>
              <a:rPr lang="en-GB" sz="2000" dirty="0" smtClean="0">
                <a:solidFill>
                  <a:schemeClr val="accent1">
                    <a:lumMod val="50000"/>
                  </a:schemeClr>
                </a:solidFill>
                <a:latin typeface="+mj-lt"/>
                <a:ea typeface="Arial Unicode MS" pitchFamily="34" charset="-128"/>
                <a:cs typeface="Courier New" pitchFamily="49" charset="0"/>
              </a:rPr>
              <a:t>               : 517.89</a:t>
            </a:r>
          </a:p>
          <a:p>
            <a:pPr marL="271463" indent="-271463" algn="just" defTabSz="530225" fontAlgn="auto">
              <a:spcBef>
                <a:spcPts val="0"/>
              </a:spcBef>
              <a:spcAft>
                <a:spcPts val="0"/>
              </a:spcAft>
              <a:buClr>
                <a:schemeClr val="accent1">
                  <a:lumMod val="50000"/>
                </a:schemeClr>
              </a:buClr>
              <a:buFont typeface="Courier New" pitchFamily="49" charset="0"/>
              <a:buChar char="o"/>
              <a:defRPr/>
            </a:pPr>
            <a:r>
              <a:rPr lang="en-GB" sz="2000" dirty="0" smtClean="0">
                <a:solidFill>
                  <a:schemeClr val="accent1">
                    <a:lumMod val="50000"/>
                  </a:schemeClr>
                </a:solidFill>
                <a:latin typeface="+mj-lt"/>
                <a:ea typeface="Arial Unicode MS" pitchFamily="34" charset="-128"/>
                <a:cs typeface="Courier New" pitchFamily="49" charset="0"/>
              </a:rPr>
              <a:t>R/Q</a:t>
            </a:r>
            <a:r>
              <a:rPr lang="en-GB" sz="2000" baseline="-25000" dirty="0" smtClean="0">
                <a:solidFill>
                  <a:schemeClr val="accent1">
                    <a:lumMod val="50000"/>
                  </a:schemeClr>
                </a:solidFill>
                <a:latin typeface="+mj-lt"/>
                <a:ea typeface="Arial Unicode MS" pitchFamily="34" charset="-128"/>
                <a:cs typeface="Courier New" pitchFamily="49" charset="0"/>
              </a:rPr>
              <a:t>1mm </a:t>
            </a:r>
            <a:r>
              <a:rPr lang="en-GB" sz="2000" dirty="0" smtClean="0">
                <a:solidFill>
                  <a:schemeClr val="accent1">
                    <a:lumMod val="50000"/>
                  </a:schemeClr>
                </a:solidFill>
                <a:latin typeface="+mj-lt"/>
                <a:ea typeface="Arial Unicode MS" pitchFamily="34" charset="-128"/>
                <a:cs typeface="Courier New" pitchFamily="49" charset="0"/>
              </a:rPr>
              <a:t>       : 3.4 </a:t>
            </a:r>
            <a:r>
              <a:rPr lang="en-GB" sz="2000" dirty="0" smtClean="0">
                <a:solidFill>
                  <a:schemeClr val="accent1">
                    <a:lumMod val="50000"/>
                  </a:schemeClr>
                </a:solidFill>
                <a:latin typeface="+mj-lt"/>
                <a:ea typeface="Arial Unicode MS" pitchFamily="34" charset="-128"/>
                <a:cs typeface="Courier New" pitchFamily="49" charset="0"/>
                <a:sym typeface="Symbol"/>
              </a:rPr>
              <a:t></a:t>
            </a:r>
            <a:endParaRPr lang="en-GB" sz="2000" dirty="0">
              <a:solidFill>
                <a:schemeClr val="accent1">
                  <a:lumMod val="50000"/>
                </a:schemeClr>
              </a:solidFill>
              <a:latin typeface="+mj-lt"/>
              <a:ea typeface="Arial Unicode MS" pitchFamily="34" charset="-128"/>
              <a:cs typeface="Courier New" pitchFamily="49" charset="0"/>
            </a:endParaRPr>
          </a:p>
        </p:txBody>
      </p:sp>
      <p:pic>
        <p:nvPicPr>
          <p:cNvPr id="16" name="Picture 15" descr="quadrupoleEz_fcavOmega3p.png"/>
          <p:cNvPicPr>
            <a:picLocks noChangeAspect="1"/>
          </p:cNvPicPr>
          <p:nvPr/>
        </p:nvPicPr>
        <p:blipFill>
          <a:blip r:embed="rId4" cstate="print"/>
          <a:stretch>
            <a:fillRect/>
          </a:stretch>
        </p:blipFill>
        <p:spPr>
          <a:xfrm>
            <a:off x="729859" y="5276955"/>
            <a:ext cx="1465877" cy="1392405"/>
          </a:xfrm>
          <a:prstGeom prst="rect">
            <a:avLst/>
          </a:prstGeom>
        </p:spPr>
      </p:pic>
      <p:sp>
        <p:nvSpPr>
          <p:cNvPr id="17" name="TextBox 10"/>
          <p:cNvSpPr txBox="1">
            <a:spLocks noChangeArrowheads="1"/>
          </p:cNvSpPr>
          <p:nvPr/>
        </p:nvSpPr>
        <p:spPr bwMode="auto">
          <a:xfrm>
            <a:off x="2699792" y="5129897"/>
            <a:ext cx="3518105" cy="1323439"/>
          </a:xfrm>
          <a:prstGeom prst="rect">
            <a:avLst/>
          </a:prstGeom>
          <a:noFill/>
          <a:ln w="9525">
            <a:noFill/>
            <a:miter lim="800000"/>
            <a:headEnd/>
            <a:tailEnd/>
          </a:ln>
        </p:spPr>
        <p:txBody>
          <a:bodyPr wrap="square">
            <a:spAutoFit/>
          </a:bodyPr>
          <a:lstStyle/>
          <a:p>
            <a:pPr marL="271463" indent="-271463" algn="just" defTabSz="530225" fontAlgn="auto">
              <a:spcBef>
                <a:spcPts val="0"/>
              </a:spcBef>
              <a:spcAft>
                <a:spcPts val="0"/>
              </a:spcAft>
              <a:buClr>
                <a:schemeClr val="accent1">
                  <a:lumMod val="50000"/>
                </a:schemeClr>
              </a:buClr>
              <a:defRPr/>
            </a:pPr>
            <a:r>
              <a:rPr lang="en-GB" sz="2000" dirty="0" smtClean="0">
                <a:solidFill>
                  <a:schemeClr val="accent1">
                    <a:lumMod val="50000"/>
                  </a:schemeClr>
                </a:solidFill>
                <a:latin typeface="+mj-lt"/>
                <a:ea typeface="Arial Unicode MS" pitchFamily="34" charset="-128"/>
                <a:cs typeface="Courier New" pitchFamily="49" charset="0"/>
              </a:rPr>
              <a:t>Quadrupole:</a:t>
            </a:r>
          </a:p>
          <a:p>
            <a:pPr marL="271463" indent="-271463" algn="just" defTabSz="530225" fontAlgn="auto">
              <a:spcBef>
                <a:spcPts val="0"/>
              </a:spcBef>
              <a:spcAft>
                <a:spcPts val="0"/>
              </a:spcAft>
              <a:buClr>
                <a:schemeClr val="accent1">
                  <a:lumMod val="50000"/>
                </a:schemeClr>
              </a:buClr>
              <a:buFont typeface="Courier New" pitchFamily="49" charset="0"/>
              <a:buChar char="o"/>
              <a:defRPr/>
            </a:pPr>
            <a:r>
              <a:rPr lang="en-GB" sz="2000" dirty="0" smtClean="0">
                <a:solidFill>
                  <a:schemeClr val="accent1">
                    <a:lumMod val="50000"/>
                  </a:schemeClr>
                </a:solidFill>
                <a:latin typeface="+mj-lt"/>
                <a:ea typeface="Arial Unicode MS" pitchFamily="34" charset="-128"/>
                <a:cs typeface="Courier New" pitchFamily="49" charset="0"/>
              </a:rPr>
              <a:t>Frequency :  20.34 GHz</a:t>
            </a:r>
          </a:p>
          <a:p>
            <a:pPr marL="271463" indent="-271463" algn="just" defTabSz="530225" fontAlgn="auto">
              <a:spcBef>
                <a:spcPts val="0"/>
              </a:spcBef>
              <a:spcAft>
                <a:spcPts val="0"/>
              </a:spcAft>
              <a:buClr>
                <a:schemeClr val="accent1">
                  <a:lumMod val="50000"/>
                </a:schemeClr>
              </a:buClr>
              <a:buFont typeface="Courier New" pitchFamily="49" charset="0"/>
              <a:buChar char="o"/>
              <a:defRPr/>
            </a:pPr>
            <a:r>
              <a:rPr lang="en-GB" sz="2000" dirty="0" smtClean="0">
                <a:solidFill>
                  <a:schemeClr val="accent1">
                    <a:lumMod val="50000"/>
                  </a:schemeClr>
                </a:solidFill>
                <a:latin typeface="+mj-lt"/>
                <a:ea typeface="Arial Unicode MS" pitchFamily="34" charset="-128"/>
                <a:cs typeface="Courier New" pitchFamily="49" charset="0"/>
              </a:rPr>
              <a:t>Q</a:t>
            </a:r>
            <a:r>
              <a:rPr lang="en-GB" sz="2000" baseline="-25000" dirty="0" smtClean="0">
                <a:solidFill>
                  <a:schemeClr val="accent1">
                    <a:lumMod val="50000"/>
                  </a:schemeClr>
                </a:solidFill>
                <a:latin typeface="+mj-lt"/>
                <a:ea typeface="Arial Unicode MS" pitchFamily="34" charset="-128"/>
                <a:cs typeface="Courier New" pitchFamily="49" charset="0"/>
              </a:rPr>
              <a:t>0</a:t>
            </a:r>
            <a:r>
              <a:rPr lang="en-GB" sz="2000" dirty="0" smtClean="0">
                <a:solidFill>
                  <a:schemeClr val="accent1">
                    <a:lumMod val="50000"/>
                  </a:schemeClr>
                </a:solidFill>
                <a:latin typeface="+mj-lt"/>
                <a:ea typeface="Arial Unicode MS" pitchFamily="34" charset="-128"/>
                <a:cs typeface="Courier New" pitchFamily="49" charset="0"/>
              </a:rPr>
              <a:t>               : 572.62</a:t>
            </a:r>
          </a:p>
          <a:p>
            <a:pPr marL="271463" indent="-271463" algn="just" defTabSz="530225" fontAlgn="auto">
              <a:spcBef>
                <a:spcPts val="0"/>
              </a:spcBef>
              <a:spcAft>
                <a:spcPts val="0"/>
              </a:spcAft>
              <a:buClr>
                <a:schemeClr val="accent1">
                  <a:lumMod val="50000"/>
                </a:schemeClr>
              </a:buClr>
              <a:buFont typeface="Courier New" pitchFamily="49" charset="0"/>
              <a:buChar char="o"/>
              <a:defRPr/>
            </a:pPr>
            <a:r>
              <a:rPr lang="en-GB" sz="2000" dirty="0" smtClean="0">
                <a:solidFill>
                  <a:schemeClr val="accent1">
                    <a:lumMod val="50000"/>
                  </a:schemeClr>
                </a:solidFill>
                <a:latin typeface="+mj-lt"/>
                <a:ea typeface="Arial Unicode MS" pitchFamily="34" charset="-128"/>
                <a:cs typeface="Courier New" pitchFamily="49" charset="0"/>
              </a:rPr>
              <a:t>R/Q</a:t>
            </a:r>
            <a:r>
              <a:rPr lang="en-GB" sz="2000" baseline="-25000" dirty="0" smtClean="0">
                <a:solidFill>
                  <a:schemeClr val="accent1">
                    <a:lumMod val="50000"/>
                  </a:schemeClr>
                </a:solidFill>
                <a:latin typeface="+mj-lt"/>
                <a:ea typeface="Arial Unicode MS" pitchFamily="34" charset="-128"/>
                <a:cs typeface="Courier New" pitchFamily="49" charset="0"/>
              </a:rPr>
              <a:t>1mm </a:t>
            </a:r>
            <a:r>
              <a:rPr lang="en-GB" sz="2000" dirty="0" smtClean="0">
                <a:solidFill>
                  <a:schemeClr val="accent1">
                    <a:lumMod val="50000"/>
                  </a:schemeClr>
                </a:solidFill>
                <a:latin typeface="+mj-lt"/>
                <a:ea typeface="Arial Unicode MS" pitchFamily="34" charset="-128"/>
                <a:cs typeface="Courier New" pitchFamily="49" charset="0"/>
              </a:rPr>
              <a:t>       : 0.058 </a:t>
            </a:r>
            <a:r>
              <a:rPr lang="en-GB" sz="2000" dirty="0" smtClean="0">
                <a:solidFill>
                  <a:schemeClr val="accent1">
                    <a:lumMod val="50000"/>
                  </a:schemeClr>
                </a:solidFill>
                <a:latin typeface="+mj-lt"/>
                <a:ea typeface="Arial Unicode MS" pitchFamily="34" charset="-128"/>
                <a:cs typeface="Courier New" pitchFamily="49" charset="0"/>
                <a:sym typeface="Symbol"/>
              </a:rPr>
              <a:t></a:t>
            </a:r>
            <a:endParaRPr lang="en-GB" sz="2000" dirty="0">
              <a:solidFill>
                <a:schemeClr val="accent1">
                  <a:lumMod val="50000"/>
                </a:schemeClr>
              </a:solidFill>
              <a:latin typeface="+mj-lt"/>
              <a:ea typeface="Arial Unicode MS" pitchFamily="34" charset="-128"/>
              <a:cs typeface="Courier New" pitchFamily="49" charset="0"/>
            </a:endParaRPr>
          </a:p>
        </p:txBody>
      </p:sp>
    </p:spTree>
    <p:extLst>
      <p:ext uri="{BB962C8B-B14F-4D97-AF65-F5344CB8AC3E}">
        <p14:creationId xmlns="" xmlns:p14="http://schemas.microsoft.com/office/powerpoint/2010/main" val="18242954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38" y="27384"/>
            <a:ext cx="1181586"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3490" name="AutoShape 2" descr="DiamondCavityRfmeasureSetup.png"/>
          <p:cNvSpPr>
            <a:spLocks noChangeAspect="1" noChangeArrowheads="1"/>
          </p:cNvSpPr>
          <p:nvPr/>
        </p:nvSpPr>
        <p:spPr bwMode="auto">
          <a:xfrm>
            <a:off x="4116388" y="-1828800"/>
            <a:ext cx="3810000" cy="3810000"/>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5" name="Title 1"/>
          <p:cNvSpPr txBox="1">
            <a:spLocks/>
          </p:cNvSpPr>
          <p:nvPr/>
        </p:nvSpPr>
        <p:spPr>
          <a:xfrm>
            <a:off x="395536" y="-27384"/>
            <a:ext cx="8496944" cy="642942"/>
          </a:xfrm>
          <a:prstGeom prst="rect">
            <a:avLst/>
          </a:prstGeom>
        </p:spPr>
        <p:txBody>
          <a:bodyPr>
            <a:normAutofit/>
          </a:bodyPr>
          <a:lstStyle/>
          <a:p>
            <a:pPr lvl="0" algn="ctr">
              <a:spcBef>
                <a:spcPct val="0"/>
              </a:spcBef>
              <a:defRPr/>
            </a:pPr>
            <a:r>
              <a:rPr lang="en-GB" sz="2600" dirty="0" smtClean="0">
                <a:solidFill>
                  <a:srgbClr val="C00000"/>
                </a:solidFill>
                <a:effectLst>
                  <a:outerShdw blurRad="50000" dist="30000" dir="5400000" algn="tl" rotWithShape="0">
                    <a:srgbClr val="000000">
                      <a:alpha val="30000"/>
                    </a:srgbClr>
                  </a:outerShdw>
                </a:effectLst>
                <a:latin typeface="Gill Sans MT" pitchFamily="34" charset="0"/>
                <a:ea typeface="Arial Unicode MS" pitchFamily="34" charset="-128"/>
                <a:cs typeface="Courier New" pitchFamily="49" charset="0"/>
              </a:rPr>
              <a:t>Cavity BPM for CTF3 and Wake field study.</a:t>
            </a:r>
          </a:p>
        </p:txBody>
      </p:sp>
      <p:sp>
        <p:nvSpPr>
          <p:cNvPr id="62466" name="AutoShape 2" descr="detlaFreq_vs_Time_20111012-13.png"/>
          <p:cNvSpPr>
            <a:spLocks noChangeAspect="1" noChangeArrowheads="1"/>
          </p:cNvSpPr>
          <p:nvPr/>
        </p:nvSpPr>
        <p:spPr bwMode="auto">
          <a:xfrm>
            <a:off x="4116388" y="-1828800"/>
            <a:ext cx="3810000" cy="3810000"/>
          </a:xfrm>
          <a:prstGeom prst="rect">
            <a:avLst/>
          </a:prstGeom>
          <a:noFill/>
        </p:spPr>
        <p:txBody>
          <a:bodyPr vert="horz" wrap="square" lIns="91440" tIns="45720" rIns="91440" bIns="45720" numCol="1" anchor="t" anchorCtr="0" compatLnSpc="1">
            <a:prstTxWarp prst="textNoShape">
              <a:avLst/>
            </a:prstTxWarp>
          </a:bodyPr>
          <a:lstStyle/>
          <a:p>
            <a:endParaRPr lang="en-GB"/>
          </a:p>
        </p:txBody>
      </p:sp>
      <p:pic>
        <p:nvPicPr>
          <p:cNvPr id="18" name="Picture 17" descr="emag1mm.png"/>
          <p:cNvPicPr>
            <a:picLocks noChangeAspect="1"/>
          </p:cNvPicPr>
          <p:nvPr/>
        </p:nvPicPr>
        <p:blipFill>
          <a:blip r:embed="rId2" cstate="print"/>
          <a:stretch>
            <a:fillRect/>
          </a:stretch>
        </p:blipFill>
        <p:spPr>
          <a:xfrm>
            <a:off x="467544" y="3960440"/>
            <a:ext cx="3215691" cy="2132856"/>
          </a:xfrm>
          <a:prstGeom prst="rect">
            <a:avLst/>
          </a:prstGeom>
        </p:spPr>
      </p:pic>
      <p:pic>
        <p:nvPicPr>
          <p:cNvPr id="19" name="Picture 18" descr="Wake_fcav15_bunchLen1mm_q6nC.png"/>
          <p:cNvPicPr>
            <a:picLocks noChangeAspect="1"/>
          </p:cNvPicPr>
          <p:nvPr/>
        </p:nvPicPr>
        <p:blipFill>
          <a:blip r:embed="rId3" cstate="print"/>
          <a:stretch>
            <a:fillRect/>
          </a:stretch>
        </p:blipFill>
        <p:spPr>
          <a:xfrm>
            <a:off x="4211960" y="3684033"/>
            <a:ext cx="4427984" cy="2625287"/>
          </a:xfrm>
          <a:prstGeom prst="rect">
            <a:avLst/>
          </a:prstGeom>
        </p:spPr>
      </p:pic>
      <p:sp>
        <p:nvSpPr>
          <p:cNvPr id="20" name="TextBox 10"/>
          <p:cNvSpPr txBox="1">
            <a:spLocks noChangeArrowheads="1"/>
          </p:cNvSpPr>
          <p:nvPr/>
        </p:nvSpPr>
        <p:spPr bwMode="auto">
          <a:xfrm>
            <a:off x="395536" y="764704"/>
            <a:ext cx="3960440" cy="1631216"/>
          </a:xfrm>
          <a:prstGeom prst="rect">
            <a:avLst/>
          </a:prstGeom>
          <a:noFill/>
          <a:ln w="9525">
            <a:noFill/>
            <a:miter lim="800000"/>
            <a:headEnd/>
            <a:tailEnd/>
          </a:ln>
        </p:spPr>
        <p:txBody>
          <a:bodyPr wrap="square">
            <a:spAutoFit/>
          </a:bodyPr>
          <a:lstStyle/>
          <a:p>
            <a:pPr marL="271463" indent="-271463" algn="just" defTabSz="530225" fontAlgn="auto">
              <a:spcBef>
                <a:spcPts val="0"/>
              </a:spcBef>
              <a:spcAft>
                <a:spcPts val="0"/>
              </a:spcAft>
              <a:buClr>
                <a:schemeClr val="accent1">
                  <a:lumMod val="50000"/>
                </a:schemeClr>
              </a:buClr>
              <a:defRPr/>
            </a:pPr>
            <a:r>
              <a:rPr lang="en-GB" sz="2000" dirty="0" smtClean="0">
                <a:solidFill>
                  <a:schemeClr val="accent1">
                    <a:lumMod val="50000"/>
                  </a:schemeClr>
                </a:solidFill>
                <a:latin typeface="+mj-lt"/>
                <a:ea typeface="Arial Unicode MS" pitchFamily="34" charset="-128"/>
                <a:cs typeface="Courier New" pitchFamily="49" charset="0"/>
              </a:rPr>
              <a:t>Bunch  parameter: </a:t>
            </a:r>
          </a:p>
          <a:p>
            <a:pPr marL="271463" indent="-271463" algn="just" defTabSz="530225" fontAlgn="auto">
              <a:spcBef>
                <a:spcPts val="0"/>
              </a:spcBef>
              <a:spcAft>
                <a:spcPts val="0"/>
              </a:spcAft>
              <a:buClr>
                <a:schemeClr val="accent1">
                  <a:lumMod val="50000"/>
                </a:schemeClr>
              </a:buClr>
              <a:buFont typeface="Courier New" pitchFamily="49" charset="0"/>
              <a:buChar char="o"/>
              <a:defRPr/>
            </a:pPr>
            <a:r>
              <a:rPr lang="en-GB" sz="2000" dirty="0" smtClean="0">
                <a:solidFill>
                  <a:schemeClr val="accent1">
                    <a:lumMod val="50000"/>
                  </a:schemeClr>
                </a:solidFill>
                <a:latin typeface="+mj-lt"/>
                <a:ea typeface="Arial Unicode MS" pitchFamily="34" charset="-128"/>
                <a:cs typeface="Courier New" pitchFamily="49" charset="0"/>
              </a:rPr>
              <a:t>Bunch lenght  </a:t>
            </a:r>
            <a:r>
              <a:rPr lang="en-GB" sz="2000" dirty="0" smtClean="0">
                <a:solidFill>
                  <a:schemeClr val="accent1">
                    <a:lumMod val="50000"/>
                  </a:schemeClr>
                </a:solidFill>
                <a:latin typeface="+mj-lt"/>
                <a:ea typeface="Arial Unicode MS" pitchFamily="34" charset="-128"/>
                <a:cs typeface="Courier New" pitchFamily="49" charset="0"/>
                <a:sym typeface="Symbol"/>
              </a:rPr>
              <a:t> = 1.0mm</a:t>
            </a:r>
          </a:p>
          <a:p>
            <a:pPr marL="271463" indent="-271463" algn="just" defTabSz="530225" fontAlgn="auto">
              <a:spcBef>
                <a:spcPts val="0"/>
              </a:spcBef>
              <a:spcAft>
                <a:spcPts val="0"/>
              </a:spcAft>
              <a:buClr>
                <a:schemeClr val="accent1">
                  <a:lumMod val="50000"/>
                </a:schemeClr>
              </a:buClr>
              <a:buFont typeface="Courier New" pitchFamily="49" charset="0"/>
              <a:buChar char="o"/>
              <a:defRPr/>
            </a:pPr>
            <a:r>
              <a:rPr lang="en-GB" sz="2000" dirty="0" smtClean="0">
                <a:solidFill>
                  <a:schemeClr val="accent1">
                    <a:lumMod val="50000"/>
                  </a:schemeClr>
                </a:solidFill>
                <a:latin typeface="+mj-lt"/>
                <a:ea typeface="Arial Unicode MS" pitchFamily="34" charset="-128"/>
                <a:cs typeface="Courier New" pitchFamily="49" charset="0"/>
                <a:sym typeface="Symbol"/>
              </a:rPr>
              <a:t>Effective length  =  4 </a:t>
            </a:r>
          </a:p>
          <a:p>
            <a:pPr marL="271463" indent="-271463" algn="just" defTabSz="530225" fontAlgn="auto">
              <a:spcBef>
                <a:spcPts val="0"/>
              </a:spcBef>
              <a:spcAft>
                <a:spcPts val="0"/>
              </a:spcAft>
              <a:buClr>
                <a:schemeClr val="accent1">
                  <a:lumMod val="50000"/>
                </a:schemeClr>
              </a:buClr>
              <a:buFont typeface="Courier New" pitchFamily="49" charset="0"/>
              <a:buChar char="o"/>
              <a:defRPr/>
            </a:pPr>
            <a:r>
              <a:rPr lang="en-GB" sz="2000" dirty="0" smtClean="0">
                <a:solidFill>
                  <a:schemeClr val="accent1">
                    <a:lumMod val="50000"/>
                  </a:schemeClr>
                </a:solidFill>
                <a:latin typeface="+mj-lt"/>
                <a:ea typeface="Arial Unicode MS" pitchFamily="34" charset="-128"/>
                <a:cs typeface="Courier New" pitchFamily="49" charset="0"/>
                <a:sym typeface="Symbol"/>
              </a:rPr>
              <a:t>Bunch charge     = 6.0 nC</a:t>
            </a:r>
          </a:p>
          <a:p>
            <a:pPr marL="271463" indent="-271463" algn="just" defTabSz="530225" fontAlgn="auto">
              <a:spcBef>
                <a:spcPts val="0"/>
              </a:spcBef>
              <a:spcAft>
                <a:spcPts val="0"/>
              </a:spcAft>
              <a:buClr>
                <a:schemeClr val="accent1">
                  <a:lumMod val="50000"/>
                </a:schemeClr>
              </a:buClr>
              <a:buFont typeface="Courier New" pitchFamily="49" charset="0"/>
              <a:buChar char="o"/>
              <a:defRPr/>
            </a:pPr>
            <a:r>
              <a:rPr lang="en-GB" sz="2000" dirty="0" smtClean="0">
                <a:solidFill>
                  <a:schemeClr val="accent1">
                    <a:lumMod val="50000"/>
                  </a:schemeClr>
                </a:solidFill>
                <a:latin typeface="+mj-lt"/>
                <a:ea typeface="Arial Unicode MS" pitchFamily="34" charset="-128"/>
                <a:cs typeface="Courier New" pitchFamily="49" charset="0"/>
                <a:sym typeface="Symbol"/>
              </a:rPr>
              <a:t>Field recording rate =  4ps</a:t>
            </a:r>
            <a:endParaRPr lang="en-GB" sz="2000" dirty="0" smtClean="0">
              <a:solidFill>
                <a:schemeClr val="accent1">
                  <a:lumMod val="50000"/>
                </a:schemeClr>
              </a:solidFill>
              <a:latin typeface="+mj-lt"/>
              <a:ea typeface="Arial Unicode MS" pitchFamily="34" charset="-128"/>
              <a:cs typeface="Courier New" pitchFamily="49" charset="0"/>
            </a:endParaRPr>
          </a:p>
        </p:txBody>
      </p:sp>
      <p:sp>
        <p:nvSpPr>
          <p:cNvPr id="21" name="TextBox 10"/>
          <p:cNvSpPr txBox="1">
            <a:spLocks noChangeArrowheads="1"/>
          </p:cNvSpPr>
          <p:nvPr/>
        </p:nvSpPr>
        <p:spPr bwMode="auto">
          <a:xfrm>
            <a:off x="4139952" y="973177"/>
            <a:ext cx="4680520" cy="1015663"/>
          </a:xfrm>
          <a:prstGeom prst="rect">
            <a:avLst/>
          </a:prstGeom>
          <a:noFill/>
          <a:ln w="9525">
            <a:noFill/>
            <a:miter lim="800000"/>
            <a:headEnd/>
            <a:tailEnd/>
          </a:ln>
        </p:spPr>
        <p:txBody>
          <a:bodyPr wrap="square">
            <a:spAutoFit/>
          </a:bodyPr>
          <a:lstStyle/>
          <a:p>
            <a:pPr marL="271463" indent="-271463" algn="just" defTabSz="530225" fontAlgn="auto">
              <a:spcBef>
                <a:spcPts val="0"/>
              </a:spcBef>
              <a:spcAft>
                <a:spcPts val="0"/>
              </a:spcAft>
              <a:buClr>
                <a:schemeClr val="accent1">
                  <a:lumMod val="50000"/>
                </a:schemeClr>
              </a:buClr>
              <a:defRPr/>
            </a:pPr>
            <a:r>
              <a:rPr lang="en-GB" sz="2000" dirty="0" smtClean="0">
                <a:solidFill>
                  <a:schemeClr val="accent1">
                    <a:lumMod val="50000"/>
                  </a:schemeClr>
                </a:solidFill>
                <a:latin typeface="+mj-lt"/>
                <a:ea typeface="Arial Unicode MS" pitchFamily="34" charset="-128"/>
                <a:cs typeface="Courier New" pitchFamily="49" charset="0"/>
              </a:rPr>
              <a:t>Postprocessing (Paraview)</a:t>
            </a:r>
          </a:p>
          <a:p>
            <a:pPr marL="271463" indent="-271463" algn="just" defTabSz="530225" fontAlgn="auto">
              <a:spcBef>
                <a:spcPts val="0"/>
              </a:spcBef>
              <a:spcAft>
                <a:spcPts val="0"/>
              </a:spcAft>
              <a:buClr>
                <a:schemeClr val="accent1">
                  <a:lumMod val="50000"/>
                </a:schemeClr>
              </a:buClr>
              <a:buFont typeface="Courier New" pitchFamily="49" charset="0"/>
              <a:buChar char="o"/>
              <a:defRPr/>
            </a:pPr>
            <a:r>
              <a:rPr lang="en-GB" sz="2000" dirty="0" smtClean="0">
                <a:solidFill>
                  <a:schemeClr val="accent1">
                    <a:lumMod val="50000"/>
                  </a:schemeClr>
                </a:solidFill>
                <a:latin typeface="+mj-lt"/>
                <a:ea typeface="Arial Unicode MS" pitchFamily="34" charset="-128"/>
                <a:cs typeface="Courier New" pitchFamily="49" charset="0"/>
              </a:rPr>
              <a:t>Individial E and H components can be examined.</a:t>
            </a:r>
          </a:p>
        </p:txBody>
      </p:sp>
    </p:spTree>
    <p:extLst>
      <p:ext uri="{BB962C8B-B14F-4D97-AF65-F5344CB8AC3E}">
        <p14:creationId xmlns="" xmlns:p14="http://schemas.microsoft.com/office/powerpoint/2010/main" val="18242954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818846" y="0"/>
            <a:ext cx="7929618" cy="642942"/>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3200" dirty="0" smtClean="0">
                <a:solidFill>
                  <a:srgbClr val="C00000"/>
                </a:solidFill>
                <a:effectLst>
                  <a:outerShdw blurRad="50000" dist="30000" dir="5400000" algn="tl" rotWithShape="0">
                    <a:srgbClr val="000000">
                      <a:alpha val="30000"/>
                    </a:srgbClr>
                  </a:outerShdw>
                </a:effectLst>
                <a:latin typeface="Gill Sans MT" pitchFamily="34" charset="0"/>
                <a:ea typeface="Arial Unicode MS" pitchFamily="34" charset="-128"/>
                <a:cs typeface="Courier New" pitchFamily="49" charset="0"/>
              </a:rPr>
              <a:t>Outline</a:t>
            </a:r>
            <a:endParaRPr kumimoji="0" lang="en-GB" sz="3200" b="0" i="0" u="none" strike="noStrike" kern="1200" cap="none" spc="0" normalizeH="0" baseline="0" noProof="0" dirty="0">
              <a:ln>
                <a:noFill/>
              </a:ln>
              <a:solidFill>
                <a:srgbClr val="C00000"/>
              </a:solidFill>
              <a:effectLst>
                <a:outerShdw blurRad="50000" dist="30000" dir="5400000" algn="tl" rotWithShape="0">
                  <a:srgbClr val="000000">
                    <a:alpha val="30000"/>
                  </a:srgbClr>
                </a:outerShdw>
              </a:effectLst>
              <a:uLnTx/>
              <a:uFillTx/>
              <a:latin typeface="+mj-lt"/>
              <a:ea typeface="+mj-ea"/>
              <a:cs typeface="+mj-cs"/>
            </a:endParaRPr>
          </a:p>
        </p:txBody>
      </p:sp>
      <p:sp>
        <p:nvSpPr>
          <p:cNvPr id="3" name="TextBox 10"/>
          <p:cNvSpPr txBox="1">
            <a:spLocks noChangeArrowheads="1"/>
          </p:cNvSpPr>
          <p:nvPr/>
        </p:nvSpPr>
        <p:spPr bwMode="auto">
          <a:xfrm>
            <a:off x="1547664" y="692696"/>
            <a:ext cx="7344816" cy="5940088"/>
          </a:xfrm>
          <a:prstGeom prst="rect">
            <a:avLst/>
          </a:prstGeom>
          <a:noFill/>
          <a:ln w="9525">
            <a:noFill/>
            <a:miter lim="800000"/>
            <a:headEnd/>
            <a:tailEnd/>
          </a:ln>
        </p:spPr>
        <p:txBody>
          <a:bodyPr wrap="square">
            <a:spAutoFit/>
          </a:bodyPr>
          <a:lstStyle/>
          <a:p>
            <a:pPr marL="633413" indent="-450850" defTabSz="530225">
              <a:buClr>
                <a:schemeClr val="tx2"/>
              </a:buClr>
              <a:buFont typeface="Wingdings" pitchFamily="2" charset="2"/>
              <a:buChar char="q"/>
              <a:defRPr/>
            </a:pPr>
            <a:r>
              <a:rPr lang="en-GB" sz="2000" dirty="0" smtClean="0">
                <a:solidFill>
                  <a:schemeClr val="accent5"/>
                </a:solidFill>
                <a:latin typeface="Gill Sans MT" pitchFamily="34" charset="0"/>
                <a:ea typeface="Arial Unicode MS" pitchFamily="34" charset="-128"/>
                <a:cs typeface="Courier New" pitchFamily="49" charset="0"/>
              </a:rPr>
              <a:t>Introduction to Cavity BPM system.</a:t>
            </a:r>
          </a:p>
          <a:p>
            <a:pPr marL="633413" indent="-450850" algn="just" defTabSz="530225">
              <a:buClr>
                <a:schemeClr val="tx2"/>
              </a:buClr>
              <a:defRPr/>
            </a:pPr>
            <a:endParaRPr lang="en-GB" sz="2000" dirty="0" smtClean="0">
              <a:solidFill>
                <a:schemeClr val="accent5"/>
              </a:solidFill>
              <a:latin typeface="Gill Sans MT" pitchFamily="34" charset="0"/>
              <a:ea typeface="Arial Unicode MS" pitchFamily="34" charset="-128"/>
              <a:cs typeface="Courier New" pitchFamily="49" charset="0"/>
            </a:endParaRPr>
          </a:p>
          <a:p>
            <a:pPr marL="633413" indent="-450850" defTabSz="530225">
              <a:buClr>
                <a:schemeClr val="tx2"/>
              </a:buClr>
              <a:buFont typeface="Wingdings" pitchFamily="2" charset="2"/>
              <a:buChar char="q"/>
              <a:defRPr/>
            </a:pPr>
            <a:r>
              <a:rPr lang="en-GB" sz="2000" dirty="0" smtClean="0">
                <a:solidFill>
                  <a:schemeClr val="accent5"/>
                </a:solidFill>
                <a:latin typeface="Gill Sans MT" pitchFamily="34" charset="0"/>
                <a:ea typeface="Arial Unicode MS" pitchFamily="34" charset="-128"/>
                <a:cs typeface="Courier New" pitchFamily="49" charset="0"/>
              </a:rPr>
              <a:t>Requirements for future linear collider, such as CLIC.</a:t>
            </a:r>
          </a:p>
          <a:p>
            <a:pPr marL="633413" indent="-450850" algn="just" defTabSz="530225">
              <a:buClr>
                <a:schemeClr val="tx2"/>
              </a:buClr>
              <a:defRPr/>
            </a:pPr>
            <a:endParaRPr lang="en-GB" sz="2000" dirty="0" smtClean="0">
              <a:solidFill>
                <a:schemeClr val="accent5"/>
              </a:solidFill>
              <a:latin typeface="Gill Sans MT" pitchFamily="34" charset="0"/>
              <a:ea typeface="Arial Unicode MS" pitchFamily="34" charset="-128"/>
              <a:cs typeface="Courier New" pitchFamily="49" charset="0"/>
            </a:endParaRPr>
          </a:p>
          <a:p>
            <a:pPr marL="633413" indent="-450850" defTabSz="530225">
              <a:buClr>
                <a:schemeClr val="tx2"/>
              </a:buClr>
              <a:buFont typeface="Wingdings" pitchFamily="2" charset="2"/>
              <a:buChar char="q"/>
              <a:defRPr/>
            </a:pPr>
            <a:r>
              <a:rPr lang="en-GB" sz="2000" dirty="0" smtClean="0">
                <a:solidFill>
                  <a:schemeClr val="accent5"/>
                </a:solidFill>
                <a:latin typeface="Gill Sans MT" pitchFamily="34" charset="0"/>
                <a:ea typeface="Arial Unicode MS" pitchFamily="34" charset="-128"/>
                <a:cs typeface="Courier New" pitchFamily="49" charset="0"/>
              </a:rPr>
              <a:t>Design and Electromagnetic simulation. (RHUL - NLS/DIAMOND)</a:t>
            </a:r>
          </a:p>
          <a:p>
            <a:pPr marL="633413" indent="-450850" algn="just" defTabSz="530225">
              <a:buClr>
                <a:schemeClr val="tx2"/>
              </a:buClr>
              <a:defRPr/>
            </a:pPr>
            <a:endParaRPr lang="en-GB" sz="2000" dirty="0" smtClean="0">
              <a:solidFill>
                <a:schemeClr val="accent5"/>
              </a:solidFill>
              <a:latin typeface="Gill Sans MT" pitchFamily="34" charset="0"/>
              <a:ea typeface="Arial Unicode MS" pitchFamily="34" charset="-128"/>
              <a:cs typeface="Courier New" pitchFamily="49" charset="0"/>
            </a:endParaRPr>
          </a:p>
          <a:p>
            <a:pPr marL="633413" indent="-450850" algn="just" defTabSz="530225">
              <a:buClr>
                <a:schemeClr val="tx2"/>
              </a:buClr>
              <a:buFont typeface="Wingdings" pitchFamily="2" charset="2"/>
              <a:buChar char="q"/>
              <a:defRPr/>
            </a:pPr>
            <a:r>
              <a:rPr lang="en-GB" sz="2000" dirty="0" smtClean="0">
                <a:solidFill>
                  <a:schemeClr val="accent5"/>
                </a:solidFill>
                <a:latin typeface="Gill Sans MT" pitchFamily="34" charset="0"/>
                <a:ea typeface="Arial Unicode MS" pitchFamily="34" charset="-128"/>
                <a:cs typeface="Courier New" pitchFamily="49" charset="0"/>
              </a:rPr>
              <a:t>RF testing (RHUL - NLS/DIAMOND)</a:t>
            </a:r>
          </a:p>
          <a:p>
            <a:pPr marL="633413" indent="-450850" algn="just" defTabSz="530225">
              <a:buClr>
                <a:schemeClr val="tx2"/>
              </a:buClr>
              <a:buFont typeface="Wingdings" pitchFamily="2" charset="2"/>
              <a:buChar char="q"/>
              <a:defRPr/>
            </a:pPr>
            <a:endParaRPr lang="en-GB" sz="2000" dirty="0" smtClean="0">
              <a:solidFill>
                <a:schemeClr val="accent5"/>
              </a:solidFill>
              <a:latin typeface="Gill Sans MT" pitchFamily="34" charset="0"/>
              <a:ea typeface="Arial Unicode MS" pitchFamily="34" charset="-128"/>
              <a:cs typeface="Courier New" pitchFamily="49" charset="0"/>
            </a:endParaRPr>
          </a:p>
          <a:p>
            <a:pPr marL="633413" indent="-450850" algn="just" defTabSz="530225">
              <a:buClr>
                <a:schemeClr val="tx2"/>
              </a:buClr>
              <a:buFont typeface="Wingdings" pitchFamily="2" charset="2"/>
              <a:buChar char="q"/>
              <a:defRPr/>
            </a:pPr>
            <a:r>
              <a:rPr lang="en-GB" sz="2000" dirty="0" smtClean="0">
                <a:solidFill>
                  <a:schemeClr val="accent5"/>
                </a:solidFill>
                <a:latin typeface="Gill Sans MT" pitchFamily="34" charset="0"/>
                <a:ea typeface="Arial Unicode MS" pitchFamily="34" charset="-128"/>
                <a:cs typeface="Courier New" pitchFamily="49" charset="0"/>
              </a:rPr>
              <a:t>Effect of  temperature variation.</a:t>
            </a:r>
          </a:p>
          <a:p>
            <a:pPr marL="633413" indent="-450850" algn="just" defTabSz="530225">
              <a:buClr>
                <a:schemeClr val="tx2"/>
              </a:buClr>
              <a:buFont typeface="Wingdings" pitchFamily="2" charset="2"/>
              <a:buChar char="q"/>
              <a:defRPr/>
            </a:pPr>
            <a:endParaRPr lang="en-GB" sz="2000" dirty="0" smtClean="0">
              <a:solidFill>
                <a:schemeClr val="accent5"/>
              </a:solidFill>
              <a:latin typeface="Gill Sans MT" pitchFamily="34" charset="0"/>
              <a:ea typeface="Arial Unicode MS" pitchFamily="34" charset="-128"/>
              <a:cs typeface="Courier New" pitchFamily="49" charset="0"/>
            </a:endParaRPr>
          </a:p>
          <a:p>
            <a:pPr marL="633413" indent="-450850" algn="just" defTabSz="530225">
              <a:buClr>
                <a:schemeClr val="tx2"/>
              </a:buClr>
              <a:buFont typeface="Wingdings" pitchFamily="2" charset="2"/>
              <a:buChar char="q"/>
              <a:defRPr/>
            </a:pPr>
            <a:r>
              <a:rPr lang="en-GB" sz="2000" dirty="0" smtClean="0">
                <a:solidFill>
                  <a:schemeClr val="accent5"/>
                </a:solidFill>
                <a:latin typeface="Gill Sans MT" pitchFamily="34" charset="0"/>
                <a:ea typeface="Arial Unicode MS" pitchFamily="34" charset="-128"/>
                <a:cs typeface="Courier New" pitchFamily="49" charset="0"/>
              </a:rPr>
              <a:t>Study of wake field  in cavity BPM for CTF3</a:t>
            </a:r>
          </a:p>
          <a:p>
            <a:pPr marL="633413" indent="-450850" algn="just" defTabSz="530225">
              <a:buClr>
                <a:schemeClr val="tx2"/>
              </a:buClr>
              <a:buFont typeface="Wingdings" pitchFamily="2" charset="2"/>
              <a:buChar char="q"/>
              <a:defRPr/>
            </a:pPr>
            <a:endParaRPr lang="en-GB" sz="2000" dirty="0" smtClean="0">
              <a:solidFill>
                <a:schemeClr val="accent5"/>
              </a:solidFill>
              <a:latin typeface="Gill Sans MT" pitchFamily="34" charset="0"/>
              <a:ea typeface="Arial Unicode MS" pitchFamily="34" charset="-128"/>
              <a:cs typeface="Courier New" pitchFamily="49" charset="0"/>
            </a:endParaRPr>
          </a:p>
          <a:p>
            <a:pPr marL="633413" indent="-450850" algn="just" defTabSz="530225">
              <a:buClr>
                <a:schemeClr val="tx2"/>
              </a:buClr>
              <a:buFont typeface="Wingdings" pitchFamily="2" charset="2"/>
              <a:buChar char="q"/>
              <a:defRPr/>
            </a:pPr>
            <a:r>
              <a:rPr lang="en-GB" sz="2000" dirty="0" smtClean="0">
                <a:solidFill>
                  <a:schemeClr val="accent5"/>
                </a:solidFill>
                <a:latin typeface="Gill Sans MT" pitchFamily="34" charset="0"/>
                <a:ea typeface="Arial Unicode MS" pitchFamily="34" charset="-128"/>
                <a:cs typeface="Courier New" pitchFamily="49" charset="0"/>
              </a:rPr>
              <a:t>BPM signal processing in single bunch mode and  calibration. (RHUL-ATF)</a:t>
            </a:r>
          </a:p>
          <a:p>
            <a:pPr marL="633413" indent="-450850" algn="just" defTabSz="530225">
              <a:buClr>
                <a:schemeClr val="tx2"/>
              </a:buClr>
              <a:defRPr/>
            </a:pPr>
            <a:endParaRPr lang="en-GB" sz="2000" dirty="0" smtClean="0">
              <a:solidFill>
                <a:schemeClr val="accent5"/>
              </a:solidFill>
              <a:latin typeface="Gill Sans MT" pitchFamily="34" charset="0"/>
              <a:ea typeface="Arial Unicode MS" pitchFamily="34" charset="-128"/>
              <a:cs typeface="Courier New" pitchFamily="49" charset="0"/>
            </a:endParaRPr>
          </a:p>
          <a:p>
            <a:pPr marL="633413" indent="-450850" algn="just" defTabSz="530225">
              <a:buClr>
                <a:schemeClr val="tx2"/>
              </a:buClr>
              <a:buFont typeface="Wingdings" pitchFamily="2" charset="2"/>
              <a:buChar char="q"/>
              <a:defRPr/>
            </a:pPr>
            <a:r>
              <a:rPr lang="en-GB" sz="2000" dirty="0" smtClean="0">
                <a:solidFill>
                  <a:schemeClr val="accent5"/>
                </a:solidFill>
                <a:latin typeface="Gill Sans MT" pitchFamily="34" charset="0"/>
                <a:ea typeface="Arial Unicode MS" pitchFamily="34" charset="-128"/>
                <a:cs typeface="Courier New" pitchFamily="49" charset="0"/>
              </a:rPr>
              <a:t>Signal overlaping from multi- bunches (RHUL-ATF).</a:t>
            </a:r>
          </a:p>
          <a:p>
            <a:pPr marL="633413" indent="-450850" algn="just" defTabSz="530225">
              <a:buClr>
                <a:schemeClr val="tx2"/>
              </a:buClr>
              <a:defRPr/>
            </a:pPr>
            <a:endParaRPr lang="en-GB" sz="2000" dirty="0" smtClean="0">
              <a:solidFill>
                <a:schemeClr val="accent5"/>
              </a:solidFill>
              <a:latin typeface="Gill Sans MT" pitchFamily="34" charset="0"/>
              <a:ea typeface="Arial Unicode MS" pitchFamily="34" charset="-128"/>
              <a:cs typeface="Courier New" pitchFamily="49" charset="0"/>
            </a:endParaRPr>
          </a:p>
          <a:p>
            <a:pPr marL="633413" indent="-450850" algn="just" defTabSz="530225">
              <a:buClr>
                <a:schemeClr val="tx2"/>
              </a:buClr>
              <a:buFont typeface="Wingdings" pitchFamily="2" charset="2"/>
              <a:buChar char="q"/>
              <a:defRPr/>
            </a:pPr>
            <a:r>
              <a:rPr lang="en-GB" sz="2000" dirty="0" smtClean="0">
                <a:solidFill>
                  <a:schemeClr val="accent5"/>
                </a:solidFill>
                <a:latin typeface="Gill Sans MT" pitchFamily="34" charset="0"/>
                <a:ea typeface="Arial Unicode MS" pitchFamily="34" charset="-128"/>
                <a:cs typeface="Courier New" pitchFamily="49" charset="0"/>
              </a:rPr>
              <a:t>Conclusions and future work</a:t>
            </a:r>
          </a:p>
        </p:txBody>
      </p:sp>
    </p:spTree>
    <p:extLst>
      <p:ext uri="{BB962C8B-B14F-4D97-AF65-F5344CB8AC3E}">
        <p14:creationId xmlns="" xmlns:p14="http://schemas.microsoft.com/office/powerpoint/2010/main" val="1234196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038" y="0"/>
            <a:ext cx="1181586"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8" name="Object 7"/>
          <p:cNvGraphicFramePr>
            <a:graphicFrameLocks noChangeAspect="1"/>
          </p:cNvGraphicFramePr>
          <p:nvPr>
            <p:extLst>
              <p:ext uri="{D42A27DB-BD31-4B8C-83A1-F6EECF244321}">
                <p14:modId xmlns="" xmlns:p14="http://schemas.microsoft.com/office/powerpoint/2010/main" val="1847003382"/>
              </p:ext>
            </p:extLst>
          </p:nvPr>
        </p:nvGraphicFramePr>
        <p:xfrm>
          <a:off x="0" y="3131592"/>
          <a:ext cx="5364088" cy="3726408"/>
        </p:xfrm>
        <a:graphic>
          <a:graphicData uri="http://schemas.openxmlformats.org/presentationml/2006/ole">
            <p:oleObj spid="_x0000_s3188" name="Acrobat Document" r:id="rId4" imgW="10695600" imgH="7558200" progId="AcroExch.Document.7">
              <p:embed/>
            </p:oleObj>
          </a:graphicData>
        </a:graphic>
      </p:graphicFrame>
      <p:sp>
        <p:nvSpPr>
          <p:cNvPr id="6" name="Title 1"/>
          <p:cNvSpPr txBox="1">
            <a:spLocks/>
          </p:cNvSpPr>
          <p:nvPr/>
        </p:nvSpPr>
        <p:spPr>
          <a:xfrm>
            <a:off x="1071538" y="-27384"/>
            <a:ext cx="7929618" cy="642942"/>
          </a:xfrm>
          <a:prstGeom prst="rect">
            <a:avLst/>
          </a:prstGeom>
        </p:spPr>
        <p:txBody>
          <a:bodyPr>
            <a:normAutofit fontScale="92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Data analysis and System</a:t>
            </a:r>
            <a:r>
              <a:rPr kumimoji="0" lang="en-GB" sz="2800" b="0" i="0" u="none" strike="noStrike" kern="1200" cap="none" spc="0" normalizeH="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 c</a:t>
            </a:r>
            <a:r>
              <a:rPr kumimoji="0" lang="en-GB" sz="2800" b="0" i="0" u="none" strike="noStrike" kern="1200" cap="none" spc="0" normalizeH="0" baseline="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alibration:</a:t>
            </a:r>
            <a:r>
              <a:rPr kumimoji="0" lang="en-GB" sz="2800" b="0" i="0" u="none" strike="noStrike" kern="1200" cap="none" spc="0" normalizeH="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 ATF2, Japan</a:t>
            </a:r>
            <a:endParaRPr kumimoji="0" lang="en-GB" sz="2400" b="0" i="0" u="none" strike="noStrike" kern="1200" cap="none" spc="0" normalizeH="0" baseline="0" noProof="0" dirty="0">
              <a:ln>
                <a:noFill/>
              </a:ln>
              <a:solidFill>
                <a:srgbClr val="C00000"/>
              </a:solidFill>
              <a:effectLst>
                <a:outerShdw blurRad="50000" dist="30000" dir="5400000" algn="tl" rotWithShape="0">
                  <a:srgbClr val="000000">
                    <a:alpha val="30000"/>
                  </a:srgbClr>
                </a:outerShdw>
              </a:effectLst>
              <a:uLnTx/>
              <a:uFillTx/>
              <a:latin typeface="+mj-lt"/>
              <a:ea typeface="+mj-ea"/>
              <a:cs typeface="+mj-cs"/>
            </a:endParaRPr>
          </a:p>
        </p:txBody>
      </p:sp>
      <p:sp>
        <p:nvSpPr>
          <p:cNvPr id="9" name="TextBox 10"/>
          <p:cNvSpPr txBox="1">
            <a:spLocks noChangeArrowheads="1"/>
          </p:cNvSpPr>
          <p:nvPr/>
        </p:nvSpPr>
        <p:spPr bwMode="auto">
          <a:xfrm>
            <a:off x="500064" y="500042"/>
            <a:ext cx="8358216" cy="677108"/>
          </a:xfrm>
          <a:prstGeom prst="rect">
            <a:avLst/>
          </a:prstGeom>
          <a:noFill/>
          <a:ln w="9525">
            <a:noFill/>
            <a:miter lim="800000"/>
            <a:headEnd/>
            <a:tailEnd/>
          </a:ln>
        </p:spPr>
        <p:txBody>
          <a:bodyPr wrap="square">
            <a:spAutoFit/>
          </a:bodyPr>
          <a:lstStyle/>
          <a:p>
            <a:pPr marL="722313" indent="-539750" algn="just">
              <a:buClr>
                <a:schemeClr val="tx2"/>
              </a:buClr>
              <a:buFont typeface="Wingdings" pitchFamily="2" charset="2"/>
              <a:buChar char="q"/>
              <a:defRPr/>
            </a:pPr>
            <a:r>
              <a:rPr lang="en-GB" sz="2000" dirty="0" smtClean="0">
                <a:solidFill>
                  <a:schemeClr val="accent5"/>
                </a:solidFill>
                <a:latin typeface="Gill Sans MT" pitchFamily="34" charset="0"/>
                <a:ea typeface="Arial Unicode MS" pitchFamily="34" charset="-128"/>
                <a:cs typeface="Courier New" pitchFamily="49" charset="0"/>
              </a:rPr>
              <a:t>ATF machine layout</a:t>
            </a:r>
          </a:p>
          <a:p>
            <a:pPr marL="893763" indent="-357188">
              <a:buClr>
                <a:schemeClr val="accent1">
                  <a:lumMod val="75000"/>
                </a:schemeClr>
              </a:buClr>
              <a:buFont typeface="Wingdings" pitchFamily="2" charset="2"/>
              <a:buChar char="q"/>
              <a:defRPr/>
            </a:pPr>
            <a:r>
              <a:rPr lang="en-GB" dirty="0" smtClean="0">
                <a:solidFill>
                  <a:schemeClr val="accent6">
                    <a:lumMod val="75000"/>
                  </a:schemeClr>
                </a:solidFill>
                <a:latin typeface="Gill Sans MT" pitchFamily="34" charset="0"/>
                <a:ea typeface="Arial Unicode MS" pitchFamily="34" charset="-128"/>
                <a:cs typeface="Courier New" pitchFamily="49" charset="0"/>
              </a:rPr>
              <a:t>35 BPM at various places on ATF2  </a:t>
            </a:r>
            <a:r>
              <a:rPr lang="en-GB" dirty="0" err="1" smtClean="0">
                <a:solidFill>
                  <a:schemeClr val="accent6">
                    <a:lumMod val="75000"/>
                  </a:schemeClr>
                </a:solidFill>
                <a:latin typeface="Gill Sans MT" pitchFamily="34" charset="0"/>
                <a:ea typeface="Arial Unicode MS" pitchFamily="34" charset="-128"/>
                <a:cs typeface="Courier New" pitchFamily="49" charset="0"/>
              </a:rPr>
              <a:t>linac</a:t>
            </a:r>
            <a:r>
              <a:rPr lang="en-GB" dirty="0" smtClean="0">
                <a:solidFill>
                  <a:schemeClr val="accent6">
                    <a:lumMod val="75000"/>
                  </a:schemeClr>
                </a:solidFill>
                <a:latin typeface="Gill Sans MT" pitchFamily="34" charset="0"/>
                <a:ea typeface="Arial Unicode MS" pitchFamily="34" charset="-128"/>
                <a:cs typeface="Courier New" pitchFamily="49" charset="0"/>
              </a:rPr>
              <a:t>.</a:t>
            </a:r>
          </a:p>
        </p:txBody>
      </p:sp>
      <p:graphicFrame>
        <p:nvGraphicFramePr>
          <p:cNvPr id="2" name="Object 1"/>
          <p:cNvGraphicFramePr>
            <a:graphicFrameLocks noChangeAspect="1"/>
          </p:cNvGraphicFramePr>
          <p:nvPr>
            <p:extLst>
              <p:ext uri="{D42A27DB-BD31-4B8C-83A1-F6EECF244321}">
                <p14:modId xmlns="" xmlns:p14="http://schemas.microsoft.com/office/powerpoint/2010/main" val="57059067"/>
              </p:ext>
            </p:extLst>
          </p:nvPr>
        </p:nvGraphicFramePr>
        <p:xfrm>
          <a:off x="72008" y="1340768"/>
          <a:ext cx="8172400" cy="1390650"/>
        </p:xfrm>
        <a:graphic>
          <a:graphicData uri="http://schemas.openxmlformats.org/presentationml/2006/ole">
            <p:oleObj spid="_x0000_s3189" name="Acrobat Document" r:id="rId5" imgW="7773840" imgH="1854360" progId="AcroExch.Document.7">
              <p:embed/>
            </p:oleObj>
          </a:graphicData>
        </a:graphic>
      </p:graphicFrame>
      <p:sp>
        <p:nvSpPr>
          <p:cNvPr id="11" name="Rectangle 10"/>
          <p:cNvSpPr/>
          <p:nvPr/>
        </p:nvSpPr>
        <p:spPr>
          <a:xfrm>
            <a:off x="251520" y="4221088"/>
            <a:ext cx="2376264" cy="5040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 name="Straight Connector 14"/>
          <p:cNvCxnSpPr/>
          <p:nvPr/>
        </p:nvCxnSpPr>
        <p:spPr>
          <a:xfrm flipH="1" flipV="1">
            <a:off x="0" y="2708920"/>
            <a:ext cx="251520" cy="1512168"/>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2663280" y="2708920"/>
            <a:ext cx="5581128" cy="1512168"/>
          </a:xfrm>
          <a:prstGeom prst="line">
            <a:avLst/>
          </a:prstGeom>
          <a:ln w="15875">
            <a:solidFill>
              <a:srgbClr val="C00000"/>
            </a:solidFill>
          </a:ln>
        </p:spPr>
        <p:style>
          <a:lnRef idx="1">
            <a:schemeClr val="accent1"/>
          </a:lnRef>
          <a:fillRef idx="0">
            <a:schemeClr val="accent1"/>
          </a:fillRef>
          <a:effectRef idx="0">
            <a:schemeClr val="accent1"/>
          </a:effectRef>
          <a:fontRef idx="minor">
            <a:schemeClr val="tx1"/>
          </a:fontRef>
        </p:style>
      </p:cxnSp>
      <p:graphicFrame>
        <p:nvGraphicFramePr>
          <p:cNvPr id="10" name="Table 9"/>
          <p:cNvGraphicFramePr>
            <a:graphicFrameLocks noGrp="1"/>
          </p:cNvGraphicFramePr>
          <p:nvPr/>
        </p:nvGraphicFramePr>
        <p:xfrm>
          <a:off x="5308651" y="3284984"/>
          <a:ext cx="3835349" cy="3346450"/>
        </p:xfrm>
        <a:graphic>
          <a:graphicData uri="http://schemas.openxmlformats.org/drawingml/2006/table">
            <a:tbl>
              <a:tblPr firstRow="1" bandRow="1">
                <a:tableStyleId>{5C22544A-7EE6-4342-B048-85BDC9FD1C3A}</a:tableStyleId>
              </a:tblPr>
              <a:tblGrid>
                <a:gridCol w="2215677"/>
                <a:gridCol w="1119409"/>
                <a:gridCol w="500263"/>
              </a:tblGrid>
              <a:tr h="354569">
                <a:tc gridSpan="3">
                  <a:txBody>
                    <a:bodyPr/>
                    <a:lstStyle/>
                    <a:p>
                      <a:pPr algn="ctr">
                        <a:lnSpc>
                          <a:spcPct val="150000"/>
                        </a:lnSpc>
                      </a:pPr>
                      <a:r>
                        <a:rPr lang="en-GB" sz="1600" dirty="0" smtClean="0">
                          <a:latin typeface="+mj-lt"/>
                        </a:rPr>
                        <a:t>ATF </a:t>
                      </a:r>
                      <a:r>
                        <a:rPr lang="en-GB" sz="1600" baseline="0" dirty="0" smtClean="0">
                          <a:latin typeface="+mj-lt"/>
                        </a:rPr>
                        <a:t>in Multi-Bunch (train) Mode</a:t>
                      </a:r>
                      <a:endParaRPr lang="en-GB" sz="1600" dirty="0">
                        <a:latin typeface="+mj-lt"/>
                      </a:endParaRPr>
                    </a:p>
                  </a:txBody>
                  <a:tcPr/>
                </a:tc>
                <a:tc hMerge="1">
                  <a:txBody>
                    <a:bodyPr/>
                    <a:lstStyle/>
                    <a:p>
                      <a:endParaRPr lang="en-GB" dirty="0"/>
                    </a:p>
                  </a:txBody>
                  <a:tcPr/>
                </a:tc>
                <a:tc hMerge="1">
                  <a:txBody>
                    <a:bodyPr/>
                    <a:lstStyle/>
                    <a:p>
                      <a:endParaRPr lang="en-GB"/>
                    </a:p>
                  </a:txBody>
                  <a:tcPr/>
                </a:tc>
              </a:tr>
              <a:tr h="650042">
                <a:tc>
                  <a:txBody>
                    <a:bodyPr/>
                    <a:lstStyle/>
                    <a:p>
                      <a:pPr>
                        <a:lnSpc>
                          <a:spcPct val="150000"/>
                        </a:lnSpc>
                      </a:pPr>
                      <a:r>
                        <a:rPr lang="en-GB" sz="1600" b="1" dirty="0" smtClean="0">
                          <a:latin typeface="+mj-lt"/>
                        </a:rPr>
                        <a:t>Parameter</a:t>
                      </a:r>
                      <a:endParaRPr lang="en-GB" sz="1600" b="1" dirty="0">
                        <a:latin typeface="+mj-lt"/>
                      </a:endParaRPr>
                    </a:p>
                  </a:txBody>
                  <a:tcPr/>
                </a:tc>
                <a:tc>
                  <a:txBody>
                    <a:bodyPr/>
                    <a:lstStyle/>
                    <a:p>
                      <a:pPr algn="r">
                        <a:lnSpc>
                          <a:spcPct val="150000"/>
                        </a:lnSpc>
                      </a:pPr>
                      <a:r>
                        <a:rPr lang="en-GB" sz="1600" b="1" dirty="0" smtClean="0">
                          <a:latin typeface="+mj-lt"/>
                        </a:rPr>
                        <a:t>Value</a:t>
                      </a:r>
                      <a:endParaRPr lang="en-GB" sz="1600" b="1" dirty="0">
                        <a:latin typeface="+mj-lt"/>
                      </a:endParaRPr>
                    </a:p>
                  </a:txBody>
                  <a:tcPr/>
                </a:tc>
                <a:tc>
                  <a:txBody>
                    <a:bodyPr/>
                    <a:lstStyle/>
                    <a:p>
                      <a:pPr>
                        <a:lnSpc>
                          <a:spcPct val="150000"/>
                        </a:lnSpc>
                      </a:pPr>
                      <a:r>
                        <a:rPr lang="en-GB" sz="1600" b="1" dirty="0" smtClean="0">
                          <a:latin typeface="+mj-lt"/>
                        </a:rPr>
                        <a:t>Unit</a:t>
                      </a:r>
                      <a:endParaRPr lang="en-GB" sz="1600" b="1" dirty="0">
                        <a:latin typeface="+mj-lt"/>
                      </a:endParaRPr>
                    </a:p>
                  </a:txBody>
                  <a:tcPr/>
                </a:tc>
              </a:tr>
              <a:tr h="354569">
                <a:tc>
                  <a:txBody>
                    <a:bodyPr/>
                    <a:lstStyle/>
                    <a:p>
                      <a:pPr>
                        <a:lnSpc>
                          <a:spcPct val="150000"/>
                        </a:lnSpc>
                      </a:pPr>
                      <a:r>
                        <a:rPr lang="en-GB" sz="1600" dirty="0" smtClean="0">
                          <a:latin typeface="Calibri" pitchFamily="34" charset="0"/>
                          <a:cs typeface="Calibri" pitchFamily="34" charset="0"/>
                        </a:rPr>
                        <a:t>Number of bunches </a:t>
                      </a:r>
                      <a:r>
                        <a:rPr lang="en-GB" sz="1600" b="1" i="1" dirty="0" smtClean="0">
                          <a:latin typeface="Calibri" pitchFamily="34" charset="0"/>
                          <a:cs typeface="Calibri" pitchFamily="34" charset="0"/>
                        </a:rPr>
                        <a:t>N</a:t>
                      </a:r>
                      <a:r>
                        <a:rPr lang="en-GB" sz="1600" b="1" i="1" baseline="-25000" dirty="0" smtClean="0">
                          <a:latin typeface="Calibri" pitchFamily="34" charset="0"/>
                          <a:cs typeface="Calibri" pitchFamily="34" charset="0"/>
                        </a:rPr>
                        <a:t>b</a:t>
                      </a:r>
                      <a:endParaRPr lang="en-GB" sz="1600" b="1" i="1" baseline="-25000" dirty="0">
                        <a:latin typeface="Calibri" pitchFamily="34" charset="0"/>
                        <a:cs typeface="Calibri" pitchFamily="34" charset="0"/>
                      </a:endParaRPr>
                    </a:p>
                  </a:txBody>
                  <a:tcPr/>
                </a:tc>
                <a:tc>
                  <a:txBody>
                    <a:bodyPr/>
                    <a:lstStyle/>
                    <a:p>
                      <a:pPr algn="r">
                        <a:lnSpc>
                          <a:spcPct val="150000"/>
                        </a:lnSpc>
                      </a:pPr>
                      <a:r>
                        <a:rPr lang="en-GB" sz="1600" dirty="0" smtClean="0">
                          <a:latin typeface="Calibri" pitchFamily="34" charset="0"/>
                          <a:cs typeface="Calibri" pitchFamily="34" charset="0"/>
                        </a:rPr>
                        <a:t>3</a:t>
                      </a:r>
                      <a:endParaRPr lang="en-GB" sz="1600" dirty="0">
                        <a:latin typeface="Calibri" pitchFamily="34" charset="0"/>
                        <a:cs typeface="Calibri" pitchFamily="34" charset="0"/>
                      </a:endParaRPr>
                    </a:p>
                  </a:txBody>
                  <a:tcPr/>
                </a:tc>
                <a:tc>
                  <a:txBody>
                    <a:bodyPr/>
                    <a:lstStyle/>
                    <a:p>
                      <a:pPr algn="l">
                        <a:lnSpc>
                          <a:spcPct val="150000"/>
                        </a:lnSpc>
                      </a:pPr>
                      <a:endParaRPr lang="en-GB" sz="1600" dirty="0">
                        <a:latin typeface="Calibri" pitchFamily="34" charset="0"/>
                        <a:cs typeface="Calibri" pitchFamily="34" charset="0"/>
                      </a:endParaRPr>
                    </a:p>
                  </a:txBody>
                  <a:tcPr/>
                </a:tc>
              </a:tr>
              <a:tr h="354569">
                <a:tc>
                  <a:txBody>
                    <a:bodyPr/>
                    <a:lstStyle/>
                    <a:p>
                      <a:pPr>
                        <a:lnSpc>
                          <a:spcPct val="150000"/>
                        </a:lnSpc>
                      </a:pPr>
                      <a:r>
                        <a:rPr lang="en-GB" sz="1600" dirty="0" smtClean="0">
                          <a:latin typeface="Calibri" pitchFamily="34" charset="0"/>
                          <a:cs typeface="Calibri" pitchFamily="34" charset="0"/>
                        </a:rPr>
                        <a:t>Bunch separation</a:t>
                      </a:r>
                      <a:r>
                        <a:rPr lang="en-GB" sz="1600" baseline="0" dirty="0" smtClean="0">
                          <a:latin typeface="Calibri" pitchFamily="34" charset="0"/>
                          <a:cs typeface="Calibri" pitchFamily="34" charset="0"/>
                        </a:rPr>
                        <a:t>     </a:t>
                      </a:r>
                      <a:r>
                        <a:rPr lang="en-GB" sz="1600" b="1" i="1" baseline="0" dirty="0" smtClean="0">
                          <a:latin typeface="Calibri" pitchFamily="34" charset="0"/>
                          <a:cs typeface="Calibri" pitchFamily="34" charset="0"/>
                        </a:rPr>
                        <a:t>t</a:t>
                      </a:r>
                      <a:r>
                        <a:rPr lang="en-GB" sz="1600" b="1" i="1" baseline="-25000" dirty="0" smtClean="0">
                          <a:latin typeface="Calibri" pitchFamily="34" charset="0"/>
                          <a:cs typeface="Calibri" pitchFamily="34" charset="0"/>
                        </a:rPr>
                        <a:t>b</a:t>
                      </a:r>
                      <a:endParaRPr lang="en-GB" sz="1600" b="1" i="1" baseline="-25000" dirty="0">
                        <a:latin typeface="Calibri" pitchFamily="34" charset="0"/>
                        <a:cs typeface="Calibri" pitchFamily="34" charset="0"/>
                      </a:endParaRPr>
                    </a:p>
                  </a:txBody>
                  <a:tcPr/>
                </a:tc>
                <a:tc>
                  <a:txBody>
                    <a:bodyPr/>
                    <a:lstStyle/>
                    <a:p>
                      <a:pPr algn="r">
                        <a:lnSpc>
                          <a:spcPct val="150000"/>
                        </a:lnSpc>
                      </a:pPr>
                      <a:r>
                        <a:rPr lang="en-GB" sz="1600" dirty="0" smtClean="0">
                          <a:latin typeface="Calibri" pitchFamily="34" charset="0"/>
                          <a:cs typeface="Calibri" pitchFamily="34" charset="0"/>
                        </a:rPr>
                        <a:t>154</a:t>
                      </a:r>
                      <a:endParaRPr lang="en-GB" sz="1600" dirty="0">
                        <a:latin typeface="Calibri" pitchFamily="34" charset="0"/>
                        <a:cs typeface="Calibri" pitchFamily="34" charset="0"/>
                      </a:endParaRPr>
                    </a:p>
                  </a:txBody>
                  <a:tcPr/>
                </a:tc>
                <a:tc>
                  <a:txBody>
                    <a:bodyPr/>
                    <a:lstStyle/>
                    <a:p>
                      <a:pPr>
                        <a:lnSpc>
                          <a:spcPct val="150000"/>
                        </a:lnSpc>
                      </a:pPr>
                      <a:r>
                        <a:rPr lang="en-GB" sz="1600" dirty="0" smtClean="0">
                          <a:latin typeface="Calibri" pitchFamily="34" charset="0"/>
                          <a:cs typeface="Calibri" pitchFamily="34" charset="0"/>
                        </a:rPr>
                        <a:t>ns</a:t>
                      </a:r>
                      <a:endParaRPr lang="en-GB" sz="1600" dirty="0">
                        <a:latin typeface="Calibri" pitchFamily="34" charset="0"/>
                        <a:cs typeface="Calibri" pitchFamily="34" charset="0"/>
                      </a:endParaRPr>
                    </a:p>
                  </a:txBody>
                  <a:tcPr/>
                </a:tc>
              </a:tr>
              <a:tr h="354569">
                <a:tc>
                  <a:txBody>
                    <a:bodyPr/>
                    <a:lstStyle/>
                    <a:p>
                      <a:pPr>
                        <a:lnSpc>
                          <a:spcPct val="150000"/>
                        </a:lnSpc>
                      </a:pPr>
                      <a:r>
                        <a:rPr lang="en-GB" sz="1600" b="0" i="0" baseline="0" dirty="0" smtClean="0">
                          <a:latin typeface="Calibri" pitchFamily="34" charset="0"/>
                          <a:cs typeface="Calibri" pitchFamily="34" charset="0"/>
                        </a:rPr>
                        <a:t>Linac (S-band) </a:t>
                      </a:r>
                      <a:endParaRPr lang="en-GB" sz="1600" b="1" i="1" baseline="-25000" dirty="0">
                        <a:latin typeface="Calibri" pitchFamily="34" charset="0"/>
                        <a:cs typeface="Calibri" pitchFamily="34" charset="0"/>
                      </a:endParaRPr>
                    </a:p>
                  </a:txBody>
                  <a:tcPr/>
                </a:tc>
                <a:tc>
                  <a:txBody>
                    <a:bodyPr/>
                    <a:lstStyle/>
                    <a:p>
                      <a:pPr algn="r">
                        <a:lnSpc>
                          <a:spcPct val="150000"/>
                        </a:lnSpc>
                      </a:pPr>
                      <a:r>
                        <a:rPr lang="en-GB" sz="1600" dirty="0" smtClean="0">
                          <a:latin typeface="Calibri" pitchFamily="34" charset="0"/>
                          <a:cs typeface="Calibri" pitchFamily="34" charset="0"/>
                        </a:rPr>
                        <a:t>1.3</a:t>
                      </a:r>
                      <a:endParaRPr lang="en-GB" sz="1600" dirty="0">
                        <a:latin typeface="Calibri" pitchFamily="34" charset="0"/>
                        <a:cs typeface="Calibri" pitchFamily="34" charset="0"/>
                      </a:endParaRPr>
                    </a:p>
                  </a:txBody>
                  <a:tcPr/>
                </a:tc>
                <a:tc>
                  <a:txBody>
                    <a:bodyPr/>
                    <a:lstStyle/>
                    <a:p>
                      <a:pPr>
                        <a:lnSpc>
                          <a:spcPct val="150000"/>
                        </a:lnSpc>
                      </a:pPr>
                      <a:r>
                        <a:rPr lang="en-GB" sz="1600" dirty="0" smtClean="0">
                          <a:latin typeface="Calibri" pitchFamily="34" charset="0"/>
                          <a:cs typeface="Calibri" pitchFamily="34" charset="0"/>
                        </a:rPr>
                        <a:t>GeV</a:t>
                      </a:r>
                      <a:endParaRPr lang="en-GB" sz="1600" dirty="0">
                        <a:latin typeface="Calibri" pitchFamily="34" charset="0"/>
                        <a:cs typeface="Calibri" pitchFamily="34" charset="0"/>
                      </a:endParaRPr>
                    </a:p>
                  </a:txBody>
                  <a:tcPr/>
                </a:tc>
              </a:tr>
              <a:tr h="354569">
                <a:tc>
                  <a:txBody>
                    <a:bodyPr/>
                    <a:lstStyle/>
                    <a:p>
                      <a:pPr>
                        <a:lnSpc>
                          <a:spcPct val="150000"/>
                        </a:lnSpc>
                      </a:pPr>
                      <a:r>
                        <a:rPr lang="en-GB" sz="1600" b="0" i="0" baseline="0" dirty="0" smtClean="0">
                          <a:latin typeface="Calibri" pitchFamily="34" charset="0"/>
                          <a:cs typeface="Calibri" pitchFamily="34" charset="0"/>
                        </a:rPr>
                        <a:t>Characteristic beam size</a:t>
                      </a:r>
                      <a:endParaRPr lang="en-GB" sz="1600" b="1" i="1" baseline="-25000" dirty="0">
                        <a:latin typeface="Calibri" pitchFamily="34" charset="0"/>
                        <a:cs typeface="Calibri" pitchFamily="34" charset="0"/>
                      </a:endParaRPr>
                    </a:p>
                  </a:txBody>
                  <a:tcPr/>
                </a:tc>
                <a:tc>
                  <a:txBody>
                    <a:bodyPr/>
                    <a:lstStyle/>
                    <a:p>
                      <a:pPr algn="r">
                        <a:lnSpc>
                          <a:spcPct val="150000"/>
                        </a:lnSpc>
                      </a:pPr>
                      <a:r>
                        <a:rPr lang="en-GB" sz="1600" dirty="0" smtClean="0">
                          <a:latin typeface="Calibri" pitchFamily="34" charset="0"/>
                          <a:cs typeface="Calibri" pitchFamily="34" charset="0"/>
                        </a:rPr>
                        <a:t>5 to 10</a:t>
                      </a:r>
                      <a:endParaRPr lang="en-GB" sz="1600" dirty="0">
                        <a:latin typeface="Calibri" pitchFamily="34" charset="0"/>
                        <a:cs typeface="Calibri" pitchFamily="34" charset="0"/>
                      </a:endParaRPr>
                    </a:p>
                  </a:txBody>
                  <a:tcPr/>
                </a:tc>
                <a:tc>
                  <a:txBody>
                    <a:bodyPr/>
                    <a:lstStyle/>
                    <a:p>
                      <a:pPr>
                        <a:lnSpc>
                          <a:spcPct val="150000"/>
                        </a:lnSpc>
                      </a:pPr>
                      <a:r>
                        <a:rPr lang="en-GB" sz="1600" dirty="0" smtClean="0">
                          <a:latin typeface="Calibri" pitchFamily="34" charset="0"/>
                          <a:cs typeface="Calibri" pitchFamily="34" charset="0"/>
                          <a:sym typeface="Symbol"/>
                        </a:rPr>
                        <a:t>m</a:t>
                      </a:r>
                      <a:endParaRPr lang="en-GB" sz="1600" dirty="0">
                        <a:latin typeface="Calibri" pitchFamily="34" charset="0"/>
                        <a:cs typeface="Calibri" pitchFamily="34" charset="0"/>
                      </a:endParaRPr>
                    </a:p>
                  </a:txBody>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6038" y="0"/>
            <a:ext cx="1181586"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35894" name="Object 19"/>
          <p:cNvGraphicFramePr>
            <a:graphicFrameLocks noChangeAspect="1"/>
          </p:cNvGraphicFramePr>
          <p:nvPr/>
        </p:nvGraphicFramePr>
        <p:xfrm>
          <a:off x="5220395" y="3852292"/>
          <a:ext cx="3784426" cy="2682448"/>
        </p:xfrm>
        <a:graphic>
          <a:graphicData uri="http://schemas.openxmlformats.org/presentationml/2006/ole">
            <p:oleObj spid="_x0000_s35894" name="Acrobat Document" r:id="rId3" imgW="4972041" imgH="3523983" progId="AcroExch.Document.7">
              <p:embed/>
            </p:oleObj>
          </a:graphicData>
        </a:graphic>
      </p:graphicFrame>
      <p:sp>
        <p:nvSpPr>
          <p:cNvPr id="11" name="Slide Number Placeholder 5"/>
          <p:cNvSpPr>
            <a:spLocks noGrp="1"/>
          </p:cNvSpPr>
          <p:nvPr>
            <p:ph type="sldNum" sz="quarter" idx="12"/>
          </p:nvPr>
        </p:nvSpPr>
        <p:spPr>
          <a:xfrm>
            <a:off x="6625332" y="6400800"/>
            <a:ext cx="1905000" cy="457200"/>
          </a:xfrm>
          <a:noFill/>
        </p:spPr>
        <p:txBody>
          <a:bodyPr/>
          <a:lstStyle/>
          <a:p>
            <a:fld id="{E8EB400F-C4C9-47D7-AB4E-113A366472AD}" type="slidenum">
              <a:rPr lang="en-GB">
                <a:ea typeface="MS PGothic" pitchFamily="34" charset="-128"/>
              </a:rPr>
              <a:pPr/>
              <a:t>21</a:t>
            </a:fld>
            <a:endParaRPr lang="en-GB">
              <a:ea typeface="MS PGothic" pitchFamily="34" charset="-128"/>
            </a:endParaRPr>
          </a:p>
        </p:txBody>
      </p:sp>
      <p:pic>
        <p:nvPicPr>
          <p:cNvPr id="12" name="Picture 11" descr="coupler_Emag.gif"/>
          <p:cNvPicPr>
            <a:picLocks noChangeAspect="1"/>
          </p:cNvPicPr>
          <p:nvPr/>
        </p:nvPicPr>
        <p:blipFill>
          <a:blip r:embed="rId4" cstate="print"/>
          <a:stretch>
            <a:fillRect/>
          </a:stretch>
        </p:blipFill>
        <p:spPr>
          <a:xfrm>
            <a:off x="0" y="2852936"/>
            <a:ext cx="1984375" cy="1408113"/>
          </a:xfrm>
          <a:prstGeom prst="rect">
            <a:avLst/>
          </a:prstGeom>
          <a:ln>
            <a:solidFill>
              <a:schemeClr val="accent1">
                <a:lumMod val="75000"/>
              </a:schemeClr>
            </a:solidFill>
          </a:ln>
        </p:spPr>
      </p:pic>
      <p:graphicFrame>
        <p:nvGraphicFramePr>
          <p:cNvPr id="13" name="Object 7"/>
          <p:cNvGraphicFramePr>
            <a:graphicFrameLocks noChangeAspect="1"/>
          </p:cNvGraphicFramePr>
          <p:nvPr/>
        </p:nvGraphicFramePr>
        <p:xfrm>
          <a:off x="77912" y="4725144"/>
          <a:ext cx="4710112" cy="1236662"/>
        </p:xfrm>
        <a:graphic>
          <a:graphicData uri="http://schemas.openxmlformats.org/presentationml/2006/ole">
            <p:oleObj spid="_x0000_s35895" name="Acrobat Document" r:id="rId5" imgW="7989840" imgH="2095920" progId="AcroExch.Document.7">
              <p:embed/>
            </p:oleObj>
          </a:graphicData>
        </a:graphic>
      </p:graphicFrame>
      <p:cxnSp>
        <p:nvCxnSpPr>
          <p:cNvPr id="15" name="Straight Arrow Connector 14"/>
          <p:cNvCxnSpPr/>
          <p:nvPr/>
        </p:nvCxnSpPr>
        <p:spPr>
          <a:xfrm>
            <a:off x="395536" y="4293096"/>
            <a:ext cx="1" cy="57606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395536" y="2564904"/>
            <a:ext cx="1" cy="288033"/>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5041007" y="3645024"/>
            <a:ext cx="4140200" cy="3095625"/>
          </a:xfrm>
          <a:prstGeom prst="rect">
            <a:avLst/>
          </a:prstGeom>
          <a:noFill/>
          <a:ln cmpd="sng">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pic>
        <p:nvPicPr>
          <p:cNvPr id="19" name="Picture 18" descr="cavity_efield.gif"/>
          <p:cNvPicPr>
            <a:picLocks noChangeAspect="1"/>
          </p:cNvPicPr>
          <p:nvPr/>
        </p:nvPicPr>
        <p:blipFill>
          <a:blip r:embed="rId6" cstate="print"/>
          <a:stretch>
            <a:fillRect/>
          </a:stretch>
        </p:blipFill>
        <p:spPr>
          <a:xfrm>
            <a:off x="0" y="692696"/>
            <a:ext cx="2811463" cy="1800225"/>
          </a:xfrm>
          <a:prstGeom prst="rect">
            <a:avLst/>
          </a:prstGeom>
          <a:ln>
            <a:solidFill>
              <a:schemeClr val="accent1">
                <a:lumMod val="75000"/>
              </a:schemeClr>
            </a:solidFill>
          </a:ln>
        </p:spPr>
      </p:pic>
      <p:cxnSp>
        <p:nvCxnSpPr>
          <p:cNvPr id="22" name="Straight Arrow Connector 21"/>
          <p:cNvCxnSpPr/>
          <p:nvPr/>
        </p:nvCxnSpPr>
        <p:spPr>
          <a:xfrm flipV="1">
            <a:off x="4788024" y="5085184"/>
            <a:ext cx="495224" cy="1731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24" name="Title 1"/>
          <p:cNvSpPr txBox="1">
            <a:spLocks/>
          </p:cNvSpPr>
          <p:nvPr/>
        </p:nvSpPr>
        <p:spPr>
          <a:xfrm>
            <a:off x="611560" y="-27384"/>
            <a:ext cx="7929618" cy="642942"/>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ATF2 Cavity</a:t>
            </a:r>
            <a:r>
              <a:rPr kumimoji="0" lang="en-GB" sz="2800" b="0" i="0" u="none" strike="noStrike" kern="1200" cap="none" spc="0" normalizeH="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 BPM system + DSP</a:t>
            </a:r>
            <a:endParaRPr kumimoji="0" lang="en-GB" sz="2400" b="0" i="0" u="none" strike="noStrike" kern="1200" cap="none" spc="0" normalizeH="0" baseline="0" noProof="0" dirty="0">
              <a:ln>
                <a:noFill/>
              </a:ln>
              <a:solidFill>
                <a:srgbClr val="C00000"/>
              </a:solidFill>
              <a:effectLst>
                <a:outerShdw blurRad="50000" dist="30000" dir="5400000" algn="tl" rotWithShape="0">
                  <a:srgbClr val="000000">
                    <a:alpha val="30000"/>
                  </a:srgbClr>
                </a:outerShdw>
              </a:effectLst>
              <a:uLnTx/>
              <a:uFillTx/>
              <a:latin typeface="+mj-lt"/>
              <a:ea typeface="+mj-ea"/>
              <a:cs typeface="+mj-cs"/>
            </a:endParaRPr>
          </a:p>
        </p:txBody>
      </p:sp>
      <p:graphicFrame>
        <p:nvGraphicFramePr>
          <p:cNvPr id="26" name="Table 25"/>
          <p:cNvGraphicFramePr>
            <a:graphicFrameLocks noGrp="1"/>
          </p:cNvGraphicFramePr>
          <p:nvPr/>
        </p:nvGraphicFramePr>
        <p:xfrm>
          <a:off x="3491879" y="548680"/>
          <a:ext cx="5652121" cy="2880360"/>
        </p:xfrm>
        <a:graphic>
          <a:graphicData uri="http://schemas.openxmlformats.org/drawingml/2006/table">
            <a:tbl>
              <a:tblPr firstRow="1" bandRow="1">
                <a:tableStyleId>{5C22544A-7EE6-4342-B048-85BDC9FD1C3A}</a:tableStyleId>
              </a:tblPr>
              <a:tblGrid>
                <a:gridCol w="3153489"/>
                <a:gridCol w="951860"/>
                <a:gridCol w="1546772"/>
              </a:tblGrid>
              <a:tr h="372765">
                <a:tc gridSpan="3">
                  <a:txBody>
                    <a:bodyPr/>
                    <a:lstStyle/>
                    <a:p>
                      <a:pPr algn="ctr">
                        <a:lnSpc>
                          <a:spcPct val="150000"/>
                        </a:lnSpc>
                      </a:pPr>
                      <a:r>
                        <a:rPr lang="en-GB" sz="1400" dirty="0" smtClean="0"/>
                        <a:t>Dipole Cavity</a:t>
                      </a:r>
                      <a:r>
                        <a:rPr lang="en-GB" sz="1400" baseline="0" dirty="0" smtClean="0"/>
                        <a:t> P</a:t>
                      </a:r>
                      <a:r>
                        <a:rPr lang="en-GB" sz="1400" dirty="0" smtClean="0"/>
                        <a:t>arameters</a:t>
                      </a:r>
                      <a:endParaRPr lang="en-GB" sz="1400" dirty="0">
                        <a:latin typeface="+mj-lt"/>
                      </a:endParaRPr>
                    </a:p>
                  </a:txBody>
                  <a:tcPr/>
                </a:tc>
                <a:tc hMerge="1">
                  <a:txBody>
                    <a:bodyPr/>
                    <a:lstStyle/>
                    <a:p>
                      <a:endParaRPr lang="en-GB" dirty="0"/>
                    </a:p>
                  </a:txBody>
                  <a:tcPr/>
                </a:tc>
                <a:tc hMerge="1">
                  <a:txBody>
                    <a:bodyPr/>
                    <a:lstStyle/>
                    <a:p>
                      <a:endParaRPr lang="en-GB"/>
                    </a:p>
                  </a:txBody>
                  <a:tcPr/>
                </a:tc>
              </a:tr>
              <a:tr h="372765">
                <a:tc>
                  <a:txBody>
                    <a:bodyPr/>
                    <a:lstStyle/>
                    <a:p>
                      <a:pPr>
                        <a:lnSpc>
                          <a:spcPct val="150000"/>
                        </a:lnSpc>
                      </a:pPr>
                      <a:r>
                        <a:rPr lang="en-GB" sz="1400" dirty="0" smtClean="0"/>
                        <a:t>Parameter</a:t>
                      </a:r>
                      <a:endParaRPr lang="en-GB" sz="1400" b="1" dirty="0">
                        <a:latin typeface="+mj-lt"/>
                      </a:endParaRPr>
                    </a:p>
                  </a:txBody>
                  <a:tcPr/>
                </a:tc>
                <a:tc>
                  <a:txBody>
                    <a:bodyPr/>
                    <a:lstStyle/>
                    <a:p>
                      <a:pPr algn="r">
                        <a:lnSpc>
                          <a:spcPct val="150000"/>
                        </a:lnSpc>
                      </a:pPr>
                      <a:r>
                        <a:rPr lang="en-GB" sz="1400" dirty="0" smtClean="0"/>
                        <a:t>Value</a:t>
                      </a:r>
                      <a:endParaRPr lang="en-GB" sz="1400" b="1" dirty="0">
                        <a:latin typeface="+mj-lt"/>
                      </a:endParaRPr>
                    </a:p>
                  </a:txBody>
                  <a:tcPr/>
                </a:tc>
                <a:tc>
                  <a:txBody>
                    <a:bodyPr/>
                    <a:lstStyle/>
                    <a:p>
                      <a:pPr>
                        <a:lnSpc>
                          <a:spcPct val="150000"/>
                        </a:lnSpc>
                      </a:pPr>
                      <a:r>
                        <a:rPr lang="en-GB" sz="1400" dirty="0" smtClean="0"/>
                        <a:t>Unit</a:t>
                      </a:r>
                      <a:endParaRPr lang="en-GB" sz="1400" b="1" dirty="0">
                        <a:latin typeface="+mj-lt"/>
                      </a:endParaRPr>
                    </a:p>
                  </a:txBody>
                  <a:tcPr/>
                </a:tc>
              </a:tr>
              <a:tr h="372765">
                <a:tc>
                  <a:txBody>
                    <a:bodyPr/>
                    <a:lstStyle/>
                    <a:p>
                      <a:pPr>
                        <a:lnSpc>
                          <a:spcPct val="150000"/>
                        </a:lnSpc>
                      </a:pPr>
                      <a:r>
                        <a:rPr lang="en-GB" sz="1400" dirty="0" smtClean="0"/>
                        <a:t>Number of position cavities </a:t>
                      </a:r>
                      <a:endParaRPr lang="en-GB" sz="1400" b="0" i="0" baseline="-25000" dirty="0">
                        <a:latin typeface="Calibri" pitchFamily="34" charset="0"/>
                        <a:cs typeface="Calibri" pitchFamily="34" charset="0"/>
                      </a:endParaRPr>
                    </a:p>
                  </a:txBody>
                  <a:tcPr/>
                </a:tc>
                <a:tc>
                  <a:txBody>
                    <a:bodyPr/>
                    <a:lstStyle/>
                    <a:p>
                      <a:pPr algn="r">
                        <a:lnSpc>
                          <a:spcPct val="150000"/>
                        </a:lnSpc>
                      </a:pPr>
                      <a:r>
                        <a:rPr lang="en-GB" sz="1400" dirty="0" smtClean="0"/>
                        <a:t>32 ( +4 )</a:t>
                      </a:r>
                      <a:endParaRPr lang="en-GB" sz="1400" dirty="0">
                        <a:latin typeface="Calibri" pitchFamily="34" charset="0"/>
                        <a:cs typeface="Calibri" pitchFamily="34" charset="0"/>
                      </a:endParaRPr>
                    </a:p>
                  </a:txBody>
                  <a:tcPr/>
                </a:tc>
                <a:tc>
                  <a:txBody>
                    <a:bodyPr/>
                    <a:lstStyle/>
                    <a:p>
                      <a:pPr algn="l">
                        <a:lnSpc>
                          <a:spcPct val="150000"/>
                        </a:lnSpc>
                      </a:pPr>
                      <a:r>
                        <a:rPr lang="en-GB" sz="1400" dirty="0" smtClean="0"/>
                        <a:t>C-Band (S-Band)</a:t>
                      </a:r>
                      <a:endParaRPr lang="en-GB" sz="1400" dirty="0">
                        <a:latin typeface="Calibri" pitchFamily="34" charset="0"/>
                        <a:cs typeface="Calibri" pitchFamily="34" charset="0"/>
                      </a:endParaRPr>
                    </a:p>
                  </a:txBody>
                  <a:tcPr/>
                </a:tc>
              </a:tr>
              <a:tr h="372765">
                <a:tc>
                  <a:txBody>
                    <a:bodyPr/>
                    <a:lstStyle/>
                    <a:p>
                      <a:pPr>
                        <a:lnSpc>
                          <a:spcPct val="150000"/>
                        </a:lnSpc>
                      </a:pPr>
                      <a:r>
                        <a:rPr lang="en-GB" sz="1400" baseline="0" dirty="0" smtClean="0"/>
                        <a:t>Number of reference cavities</a:t>
                      </a:r>
                      <a:endParaRPr lang="en-GB" sz="1400" b="0" i="0" baseline="0" dirty="0">
                        <a:latin typeface="Calibri" pitchFamily="34" charset="0"/>
                        <a:cs typeface="Calibri" pitchFamily="34" charset="0"/>
                      </a:endParaRPr>
                    </a:p>
                  </a:txBody>
                  <a:tcPr/>
                </a:tc>
                <a:tc>
                  <a:txBody>
                    <a:bodyPr/>
                    <a:lstStyle/>
                    <a:p>
                      <a:pPr algn="r">
                        <a:lnSpc>
                          <a:spcPct val="150000"/>
                        </a:lnSpc>
                      </a:pPr>
                      <a:r>
                        <a:rPr lang="en-GB" sz="1400" dirty="0" smtClean="0"/>
                        <a:t>  4 ( + 1)  </a:t>
                      </a:r>
                      <a:endParaRPr lang="en-GB" sz="1400" dirty="0">
                        <a:latin typeface="Calibri" pitchFamily="34" charset="0"/>
                        <a:cs typeface="Calibri" pitchFamily="34" charset="0"/>
                      </a:endParaRPr>
                    </a:p>
                  </a:txBody>
                  <a:tcPr/>
                </a:tc>
                <a:tc>
                  <a:txBody>
                    <a:bodyPr/>
                    <a:lstStyle/>
                    <a:p>
                      <a:pPr>
                        <a:lnSpc>
                          <a:spcPct val="150000"/>
                        </a:lnSpc>
                      </a:pPr>
                      <a:r>
                        <a:rPr lang="en-GB" sz="1400" dirty="0" smtClean="0"/>
                        <a:t>C-Band</a:t>
                      </a:r>
                      <a:r>
                        <a:rPr lang="en-GB" sz="1400" baseline="0" dirty="0" smtClean="0"/>
                        <a:t> (S-Band)</a:t>
                      </a:r>
                      <a:endParaRPr lang="en-GB" sz="1400" dirty="0">
                        <a:latin typeface="Calibri" pitchFamily="34" charset="0"/>
                        <a:cs typeface="Calibri" pitchFamily="34" charset="0"/>
                      </a:endParaRPr>
                    </a:p>
                  </a:txBody>
                  <a:tcPr/>
                </a:tc>
              </a:tr>
              <a:tr h="372765">
                <a:tc>
                  <a:txBody>
                    <a:bodyPr/>
                    <a:lstStyle/>
                    <a:p>
                      <a:pPr>
                        <a:lnSpc>
                          <a:spcPct val="150000"/>
                        </a:lnSpc>
                      </a:pPr>
                      <a:r>
                        <a:rPr lang="en-GB" sz="1400" baseline="0" dirty="0" smtClean="0"/>
                        <a:t>Dipole frequency                </a:t>
                      </a:r>
                      <a:r>
                        <a:rPr lang="en-GB" sz="1400" i="1" baseline="0" dirty="0" smtClean="0"/>
                        <a:t>f</a:t>
                      </a:r>
                      <a:endParaRPr lang="en-GB" sz="1400" b="0" i="1" baseline="-25000" dirty="0">
                        <a:latin typeface="Calibri" pitchFamily="34" charset="0"/>
                        <a:cs typeface="Calibri" pitchFamily="34" charset="0"/>
                      </a:endParaRPr>
                    </a:p>
                  </a:txBody>
                  <a:tcPr/>
                </a:tc>
                <a:tc>
                  <a:txBody>
                    <a:bodyPr/>
                    <a:lstStyle/>
                    <a:p>
                      <a:pPr algn="r">
                        <a:lnSpc>
                          <a:spcPct val="150000"/>
                        </a:lnSpc>
                      </a:pPr>
                      <a:r>
                        <a:rPr lang="en-GB" sz="1400" dirty="0" smtClean="0"/>
                        <a:t>6.4235</a:t>
                      </a:r>
                      <a:endParaRPr lang="en-GB" sz="1400" dirty="0">
                        <a:latin typeface="Calibri" pitchFamily="34" charset="0"/>
                        <a:cs typeface="Calibri" pitchFamily="34" charset="0"/>
                      </a:endParaRPr>
                    </a:p>
                  </a:txBody>
                  <a:tcPr/>
                </a:tc>
                <a:tc>
                  <a:txBody>
                    <a:bodyPr/>
                    <a:lstStyle/>
                    <a:p>
                      <a:pPr>
                        <a:lnSpc>
                          <a:spcPct val="150000"/>
                        </a:lnSpc>
                      </a:pPr>
                      <a:r>
                        <a:rPr lang="en-GB" sz="1400" dirty="0" smtClean="0"/>
                        <a:t>GHz</a:t>
                      </a:r>
                      <a:endParaRPr lang="en-GB" sz="1400" dirty="0">
                        <a:latin typeface="Calibri" pitchFamily="34" charset="0"/>
                        <a:cs typeface="Calibri" pitchFamily="34" charset="0"/>
                      </a:endParaRPr>
                    </a:p>
                  </a:txBody>
                  <a:tcPr/>
                </a:tc>
              </a:tr>
              <a:tr h="372765">
                <a:tc>
                  <a:txBody>
                    <a:bodyPr/>
                    <a:lstStyle/>
                    <a:p>
                      <a:pPr>
                        <a:lnSpc>
                          <a:spcPct val="150000"/>
                        </a:lnSpc>
                      </a:pPr>
                      <a:r>
                        <a:rPr lang="en-GB" sz="1400" baseline="0" dirty="0" smtClean="0"/>
                        <a:t>Decay constant                   </a:t>
                      </a:r>
                      <a:r>
                        <a:rPr lang="en-GB" sz="1400" i="1" baseline="0" dirty="0" smtClean="0">
                          <a:sym typeface="Symbol"/>
                        </a:rPr>
                        <a:t></a:t>
                      </a:r>
                      <a:endParaRPr lang="en-GB" sz="1400" b="0" i="1" baseline="-25000" dirty="0">
                        <a:latin typeface="Calibri" pitchFamily="34" charset="0"/>
                        <a:cs typeface="Calibri" pitchFamily="34" charset="0"/>
                      </a:endParaRPr>
                    </a:p>
                  </a:txBody>
                  <a:tcPr/>
                </a:tc>
                <a:tc>
                  <a:txBody>
                    <a:bodyPr/>
                    <a:lstStyle/>
                    <a:p>
                      <a:pPr algn="r">
                        <a:lnSpc>
                          <a:spcPct val="150000"/>
                        </a:lnSpc>
                      </a:pPr>
                      <a:r>
                        <a:rPr lang="en-GB" sz="1400" dirty="0" smtClean="0"/>
                        <a:t>151</a:t>
                      </a:r>
                      <a:endParaRPr lang="en-GB" sz="1400" dirty="0">
                        <a:latin typeface="Calibri" pitchFamily="34" charset="0"/>
                        <a:cs typeface="Calibri" pitchFamily="34" charset="0"/>
                      </a:endParaRPr>
                    </a:p>
                  </a:txBody>
                  <a:tcPr/>
                </a:tc>
                <a:tc>
                  <a:txBody>
                    <a:bodyPr/>
                    <a:lstStyle/>
                    <a:p>
                      <a:pPr>
                        <a:lnSpc>
                          <a:spcPct val="150000"/>
                        </a:lnSpc>
                      </a:pPr>
                      <a:r>
                        <a:rPr lang="en-GB" sz="1400" dirty="0" smtClean="0"/>
                        <a:t>Ns</a:t>
                      </a:r>
                      <a:endParaRPr lang="en-GB" sz="1400" dirty="0">
                        <a:latin typeface="Calibri" pitchFamily="34" charset="0"/>
                        <a:cs typeface="Calibri" pitchFamily="34" charset="0"/>
                      </a:endParaRPr>
                    </a:p>
                  </a:txBody>
                  <a:tcPr/>
                </a:tc>
              </a:tr>
              <a:tr h="372765">
                <a:tc>
                  <a:txBody>
                    <a:bodyPr/>
                    <a:lstStyle/>
                    <a:p>
                      <a:pPr marL="0" marR="0" indent="0" defTabSz="914400" eaLnBrk="1" fontAlgn="auto" latinLnBrk="0" hangingPunct="1">
                        <a:lnSpc>
                          <a:spcPct val="150000"/>
                        </a:lnSpc>
                        <a:spcBef>
                          <a:spcPts val="0"/>
                        </a:spcBef>
                        <a:spcAft>
                          <a:spcPts val="0"/>
                        </a:spcAft>
                        <a:buClrTx/>
                        <a:buSzTx/>
                        <a:buFontTx/>
                        <a:buNone/>
                        <a:tabLst/>
                        <a:defRPr/>
                      </a:pPr>
                      <a:r>
                        <a:rPr lang="en-GB" sz="1400" baseline="0" dirty="0" smtClean="0"/>
                        <a:t>Single bunch Resolution (with jitter)</a:t>
                      </a:r>
                      <a:endParaRPr lang="en-GB" sz="1400" b="0" i="0" baseline="0" dirty="0" smtClean="0">
                        <a:latin typeface="Calibri" pitchFamily="34" charset="0"/>
                        <a:cs typeface="Calibri" pitchFamily="34" charset="0"/>
                      </a:endParaRPr>
                    </a:p>
                  </a:txBody>
                  <a:tcPr/>
                </a:tc>
                <a:tc>
                  <a:txBody>
                    <a:bodyPr/>
                    <a:lstStyle/>
                    <a:p>
                      <a:pPr algn="r">
                        <a:lnSpc>
                          <a:spcPct val="150000"/>
                        </a:lnSpc>
                      </a:pPr>
                      <a:r>
                        <a:rPr lang="en-GB" sz="1400" dirty="0" smtClean="0"/>
                        <a:t>5   </a:t>
                      </a:r>
                      <a:endParaRPr lang="en-GB" sz="1400" dirty="0">
                        <a:latin typeface="Calibri" pitchFamily="34" charset="0"/>
                        <a:cs typeface="Calibri" pitchFamily="34" charset="0"/>
                      </a:endParaRPr>
                    </a:p>
                  </a:txBody>
                  <a:tcPr/>
                </a:tc>
                <a:tc>
                  <a:txBody>
                    <a:bodyPr/>
                    <a:lstStyle/>
                    <a:p>
                      <a:pPr>
                        <a:lnSpc>
                          <a:spcPct val="150000"/>
                        </a:lnSpc>
                      </a:pPr>
                      <a:r>
                        <a:rPr lang="en-GB" sz="1400" dirty="0" smtClean="0">
                          <a:sym typeface="Symbol"/>
                        </a:rPr>
                        <a:t>m</a:t>
                      </a:r>
                      <a:endParaRPr lang="en-GB" sz="1400" dirty="0">
                        <a:latin typeface="Calibri" pitchFamily="34" charset="0"/>
                        <a:cs typeface="Calibri" pitchFamily="34" charset="0"/>
                      </a:endParaRPr>
                    </a:p>
                  </a:txBody>
                  <a:tcPr/>
                </a:tc>
              </a:tr>
            </a:tbl>
          </a:graphicData>
        </a:graphic>
      </p:graphicFrame>
    </p:spTree>
    <p:extLst>
      <p:ext uri="{BB962C8B-B14F-4D97-AF65-F5344CB8AC3E}">
        <p14:creationId xmlns="" xmlns:p14="http://schemas.microsoft.com/office/powerpoint/2010/main" val="13374408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071538" y="0"/>
            <a:ext cx="7929618" cy="642942"/>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Data analysis and System</a:t>
            </a:r>
            <a:r>
              <a:rPr kumimoji="0" lang="en-GB" sz="2800" b="0" i="0" u="none" strike="noStrike" kern="1200" cap="none" spc="0" normalizeH="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 c</a:t>
            </a:r>
            <a:r>
              <a:rPr kumimoji="0" lang="en-GB" sz="2800" b="0" i="0" u="none" strike="noStrike" kern="1200" cap="none" spc="0" normalizeH="0" baseline="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alibration</a:t>
            </a:r>
            <a:endParaRPr kumimoji="0" lang="en-GB" sz="2400" b="0" i="0" u="none" strike="noStrike" kern="1200" cap="none" spc="0" normalizeH="0" baseline="0" noProof="0" dirty="0">
              <a:ln>
                <a:noFill/>
              </a:ln>
              <a:solidFill>
                <a:srgbClr val="C00000"/>
              </a:solidFill>
              <a:effectLst>
                <a:outerShdw blurRad="50000" dist="30000" dir="5400000" algn="tl" rotWithShape="0">
                  <a:srgbClr val="000000">
                    <a:alpha val="30000"/>
                  </a:srgbClr>
                </a:outerShdw>
              </a:effectLst>
              <a:uLnTx/>
              <a:uFillTx/>
              <a:latin typeface="+mj-lt"/>
              <a:ea typeface="+mj-ea"/>
              <a:cs typeface="+mj-cs"/>
            </a:endParaRPr>
          </a:p>
        </p:txBody>
      </p:sp>
      <p:graphicFrame>
        <p:nvGraphicFramePr>
          <p:cNvPr id="4" name="Object 3"/>
          <p:cNvGraphicFramePr>
            <a:graphicFrameLocks noChangeAspect="1"/>
          </p:cNvGraphicFramePr>
          <p:nvPr>
            <p:extLst>
              <p:ext uri="{D42A27DB-BD31-4B8C-83A1-F6EECF244321}">
                <p14:modId xmlns="" xmlns:p14="http://schemas.microsoft.com/office/powerpoint/2010/main" val="439901486"/>
              </p:ext>
            </p:extLst>
          </p:nvPr>
        </p:nvGraphicFramePr>
        <p:xfrm>
          <a:off x="1115616" y="620688"/>
          <a:ext cx="8137959" cy="6288424"/>
        </p:xfrm>
        <a:graphic>
          <a:graphicData uri="http://schemas.openxmlformats.org/presentationml/2006/ole">
            <p:oleObj spid="_x0000_s21593" name="Acrobat Document" r:id="rId3" imgW="10060560" imgH="7774200" progId="AcroExch.Document.7">
              <p:embed/>
            </p:oleObj>
          </a:graphicData>
        </a:graphic>
      </p:graphicFrame>
      <p:sp>
        <p:nvSpPr>
          <p:cNvPr id="3" name="TextBox 10"/>
          <p:cNvSpPr txBox="1">
            <a:spLocks noChangeArrowheads="1"/>
          </p:cNvSpPr>
          <p:nvPr/>
        </p:nvSpPr>
        <p:spPr bwMode="auto">
          <a:xfrm>
            <a:off x="500064" y="500042"/>
            <a:ext cx="8358216" cy="400110"/>
          </a:xfrm>
          <a:prstGeom prst="rect">
            <a:avLst/>
          </a:prstGeom>
          <a:noFill/>
          <a:ln w="9525">
            <a:noFill/>
            <a:miter lim="800000"/>
            <a:headEnd/>
            <a:tailEnd/>
          </a:ln>
        </p:spPr>
        <p:txBody>
          <a:bodyPr wrap="square">
            <a:spAutoFit/>
          </a:bodyPr>
          <a:lstStyle/>
          <a:p>
            <a:pPr marL="722313" indent="-539750" algn="just">
              <a:buClr>
                <a:schemeClr val="tx2"/>
              </a:buClr>
              <a:buFont typeface="Wingdings" pitchFamily="2" charset="2"/>
              <a:buChar char="q"/>
              <a:defRPr/>
            </a:pPr>
            <a:r>
              <a:rPr lang="en-GB" sz="2000" dirty="0" smtClean="0">
                <a:solidFill>
                  <a:schemeClr val="accent5"/>
                </a:solidFill>
                <a:latin typeface="Gill Sans MT" pitchFamily="34" charset="0"/>
                <a:ea typeface="Arial Unicode MS" pitchFamily="34" charset="-128"/>
                <a:cs typeface="Courier New" pitchFamily="49" charset="0"/>
              </a:rPr>
              <a:t>Digital signal processing</a:t>
            </a:r>
            <a:endParaRPr lang="en-GB" dirty="0" smtClean="0">
              <a:solidFill>
                <a:srgbClr val="FF0000"/>
              </a:solidFill>
              <a:latin typeface="Gill Sans MT" pitchFamily="34" charset="0"/>
              <a:ea typeface="Arial Unicode MS" pitchFamily="34" charset="-128"/>
              <a:cs typeface="Courier New" pitchFamily="49"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038" y="0"/>
            <a:ext cx="1181586"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aphicFrame>
        <p:nvGraphicFramePr>
          <p:cNvPr id="5" name="Object 4"/>
          <p:cNvGraphicFramePr>
            <a:graphicFrameLocks noChangeAspect="1"/>
          </p:cNvGraphicFramePr>
          <p:nvPr>
            <p:extLst>
              <p:ext uri="{D42A27DB-BD31-4B8C-83A1-F6EECF244321}">
                <p14:modId xmlns="" xmlns:p14="http://schemas.microsoft.com/office/powerpoint/2010/main" val="2994283392"/>
              </p:ext>
            </p:extLst>
          </p:nvPr>
        </p:nvGraphicFramePr>
        <p:xfrm>
          <a:off x="275325" y="836712"/>
          <a:ext cx="8833179" cy="6408712"/>
        </p:xfrm>
        <a:graphic>
          <a:graphicData uri="http://schemas.openxmlformats.org/presentationml/2006/ole">
            <p:oleObj spid="_x0000_s22617" name="Acrobat Document" r:id="rId3" imgW="10060560" imgH="7774200" progId="AcroExch.Document.7">
              <p:embed/>
            </p:oleObj>
          </a:graphicData>
        </a:graphic>
      </p:graphicFrame>
      <p:sp>
        <p:nvSpPr>
          <p:cNvPr id="2" name="Title 1"/>
          <p:cNvSpPr txBox="1">
            <a:spLocks/>
          </p:cNvSpPr>
          <p:nvPr/>
        </p:nvSpPr>
        <p:spPr>
          <a:xfrm>
            <a:off x="1071538" y="0"/>
            <a:ext cx="7929618" cy="642942"/>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Data analysis and System</a:t>
            </a:r>
            <a:r>
              <a:rPr kumimoji="0" lang="en-GB" sz="2800" b="0" i="0" u="none" strike="noStrike" kern="1200" cap="none" spc="0" normalizeH="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 c</a:t>
            </a:r>
            <a:r>
              <a:rPr kumimoji="0" lang="en-GB" sz="2800" b="0" i="0" u="none" strike="noStrike" kern="1200" cap="none" spc="0" normalizeH="0" baseline="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alibration</a:t>
            </a:r>
            <a:endParaRPr kumimoji="0" lang="en-GB" sz="2400" b="0" i="0" u="none" strike="noStrike" kern="1200" cap="none" spc="0" normalizeH="0" baseline="0" noProof="0" dirty="0">
              <a:ln>
                <a:noFill/>
              </a:ln>
              <a:solidFill>
                <a:srgbClr val="C00000"/>
              </a:solidFill>
              <a:effectLst>
                <a:outerShdw blurRad="50000" dist="30000" dir="5400000" algn="tl" rotWithShape="0">
                  <a:srgbClr val="000000">
                    <a:alpha val="30000"/>
                  </a:srgbClr>
                </a:outerShdw>
              </a:effectLst>
              <a:uLnTx/>
              <a:uFillTx/>
              <a:latin typeface="+mj-lt"/>
              <a:ea typeface="+mj-ea"/>
              <a:cs typeface="+mj-cs"/>
            </a:endParaRPr>
          </a:p>
        </p:txBody>
      </p:sp>
      <p:sp>
        <p:nvSpPr>
          <p:cNvPr id="3" name="TextBox 10"/>
          <p:cNvSpPr txBox="1">
            <a:spLocks noChangeArrowheads="1"/>
          </p:cNvSpPr>
          <p:nvPr/>
        </p:nvSpPr>
        <p:spPr bwMode="auto">
          <a:xfrm>
            <a:off x="500064" y="476672"/>
            <a:ext cx="8358216" cy="1231106"/>
          </a:xfrm>
          <a:prstGeom prst="rect">
            <a:avLst/>
          </a:prstGeom>
          <a:noFill/>
          <a:ln w="9525">
            <a:noFill/>
            <a:miter lim="800000"/>
            <a:headEnd/>
            <a:tailEnd/>
          </a:ln>
        </p:spPr>
        <p:txBody>
          <a:bodyPr wrap="square">
            <a:spAutoFit/>
          </a:bodyPr>
          <a:lstStyle/>
          <a:p>
            <a:pPr marL="722313" indent="-539750" algn="just">
              <a:buClr>
                <a:schemeClr val="tx2"/>
              </a:buClr>
              <a:buFont typeface="Wingdings" pitchFamily="2" charset="2"/>
              <a:buChar char="q"/>
              <a:defRPr/>
            </a:pPr>
            <a:r>
              <a:rPr lang="en-GB" sz="2000" dirty="0" smtClean="0">
                <a:solidFill>
                  <a:schemeClr val="accent5"/>
                </a:solidFill>
                <a:latin typeface="Gill Sans MT" pitchFamily="34" charset="0"/>
                <a:ea typeface="Arial Unicode MS" pitchFamily="34" charset="-128"/>
                <a:cs typeface="Courier New" pitchFamily="49" charset="0"/>
              </a:rPr>
              <a:t>System calibration</a:t>
            </a:r>
          </a:p>
          <a:p>
            <a:pPr marL="1076325" indent="-347663" algn="just">
              <a:buClr>
                <a:schemeClr val="accent1">
                  <a:lumMod val="75000"/>
                </a:schemeClr>
              </a:buClr>
              <a:buFont typeface="Wingdings" pitchFamily="2" charset="2"/>
              <a:buChar char="q"/>
              <a:defRPr/>
            </a:pPr>
            <a:r>
              <a:rPr lang="en-GB" dirty="0" smtClean="0">
                <a:solidFill>
                  <a:schemeClr val="accent6">
                    <a:lumMod val="75000"/>
                  </a:schemeClr>
                </a:solidFill>
                <a:latin typeface="Gill Sans MT" pitchFamily="34" charset="0"/>
                <a:ea typeface="Arial Unicode MS" pitchFamily="34" charset="-128"/>
                <a:cs typeface="Courier New" pitchFamily="49" charset="0"/>
                <a:sym typeface="Symbol"/>
              </a:rPr>
              <a:t>BPM system resolution  ~ 5 m (with jitter).</a:t>
            </a:r>
          </a:p>
          <a:p>
            <a:pPr marL="1076325" indent="-347663" algn="just">
              <a:buClr>
                <a:schemeClr val="accent1">
                  <a:lumMod val="75000"/>
                </a:schemeClr>
              </a:buClr>
              <a:buFont typeface="Wingdings" pitchFamily="2" charset="2"/>
              <a:buChar char="q"/>
              <a:defRPr/>
            </a:pPr>
            <a:r>
              <a:rPr lang="en-GB" dirty="0" smtClean="0">
                <a:solidFill>
                  <a:schemeClr val="accent6">
                    <a:lumMod val="75000"/>
                  </a:schemeClr>
                </a:solidFill>
                <a:latin typeface="Gill Sans MT" pitchFamily="34" charset="0"/>
                <a:ea typeface="Arial Unicode MS" pitchFamily="34" charset="-128"/>
                <a:cs typeface="Courier New" pitchFamily="49" charset="0"/>
                <a:sym typeface="Symbol"/>
              </a:rPr>
              <a:t>After eliminating the noise due to beam jitter, position resolution of 25 nm is already been demonstrated. </a:t>
            </a:r>
            <a:endParaRPr lang="en-GB" dirty="0" smtClean="0">
              <a:solidFill>
                <a:schemeClr val="accent6">
                  <a:lumMod val="75000"/>
                </a:schemeClr>
              </a:solidFill>
              <a:latin typeface="Gill Sans MT" pitchFamily="34" charset="0"/>
              <a:ea typeface="Arial Unicode MS" pitchFamily="34" charset="-128"/>
              <a:cs typeface="Courier New" pitchFamily="49"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6038" y="0"/>
            <a:ext cx="1181586"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txBox="1">
            <a:spLocks/>
          </p:cNvSpPr>
          <p:nvPr/>
        </p:nvSpPr>
        <p:spPr>
          <a:xfrm>
            <a:off x="1071538" y="-27384"/>
            <a:ext cx="7929618" cy="642942"/>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2800" dirty="0" smtClean="0">
                <a:solidFill>
                  <a:srgbClr val="C00000"/>
                </a:solidFill>
                <a:effectLst>
                  <a:outerShdw blurRad="50000" dist="30000" dir="5400000" algn="tl" rotWithShape="0">
                    <a:srgbClr val="000000">
                      <a:alpha val="30000"/>
                    </a:srgbClr>
                  </a:outerShdw>
                </a:effectLst>
                <a:latin typeface="Gill Sans MT" pitchFamily="34" charset="0"/>
                <a:ea typeface="Arial Unicode MS" pitchFamily="34" charset="-128"/>
                <a:cs typeface="Courier New" pitchFamily="49" charset="0"/>
              </a:rPr>
              <a:t>Multi-bunch analysis</a:t>
            </a:r>
            <a:endParaRPr kumimoji="0" lang="en-GB" sz="2400" b="0" i="0" u="none" strike="noStrike" kern="1200" cap="none" spc="0" normalizeH="0" baseline="0" noProof="0" dirty="0">
              <a:ln>
                <a:noFill/>
              </a:ln>
              <a:solidFill>
                <a:srgbClr val="C00000"/>
              </a:solidFill>
              <a:effectLst>
                <a:outerShdw blurRad="50000" dist="30000" dir="5400000" algn="tl" rotWithShape="0">
                  <a:srgbClr val="000000">
                    <a:alpha val="30000"/>
                  </a:srgbClr>
                </a:outerShdw>
              </a:effectLst>
              <a:uLnTx/>
              <a:uFillTx/>
              <a:latin typeface="+mj-lt"/>
              <a:ea typeface="+mj-ea"/>
              <a:cs typeface="+mj-cs"/>
            </a:endParaRPr>
          </a:p>
        </p:txBody>
      </p:sp>
      <p:sp>
        <p:nvSpPr>
          <p:cNvPr id="6" name="Rectangle 6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9" name="Object 15"/>
          <p:cNvGraphicFramePr>
            <a:graphicFrameLocks noChangeAspect="1"/>
          </p:cNvGraphicFramePr>
          <p:nvPr/>
        </p:nvGraphicFramePr>
        <p:xfrm>
          <a:off x="-36512" y="3861048"/>
          <a:ext cx="3996764" cy="2996952"/>
        </p:xfrm>
        <a:graphic>
          <a:graphicData uri="http://schemas.openxmlformats.org/presentationml/2006/ole">
            <p:oleObj spid="_x0000_s23644" name="Acrobat Document" r:id="rId3" imgW="7316640" imgH="5487480" progId="AcroExch.Document.7">
              <p:embed/>
            </p:oleObj>
          </a:graphicData>
        </a:graphic>
      </p:graphicFrame>
      <p:graphicFrame>
        <p:nvGraphicFramePr>
          <p:cNvPr id="10" name="Object 191"/>
          <p:cNvGraphicFramePr>
            <a:graphicFrameLocks noChangeAspect="1"/>
          </p:cNvGraphicFramePr>
          <p:nvPr/>
        </p:nvGraphicFramePr>
        <p:xfrm>
          <a:off x="251520" y="1052736"/>
          <a:ext cx="3648019" cy="2736304"/>
        </p:xfrm>
        <a:graphic>
          <a:graphicData uri="http://schemas.openxmlformats.org/presentationml/2006/ole">
            <p:oleObj spid="_x0000_s23645" name="Acrobat Document" r:id="rId4" imgW="7316640" imgH="5487480" progId="AcroExch.Document.7">
              <p:embed/>
            </p:oleObj>
          </a:graphicData>
        </a:graphic>
      </p:graphicFrame>
      <p:graphicFrame>
        <p:nvGraphicFramePr>
          <p:cNvPr id="11" name="Object 193"/>
          <p:cNvGraphicFramePr>
            <a:graphicFrameLocks noChangeAspect="1"/>
          </p:cNvGraphicFramePr>
          <p:nvPr/>
        </p:nvGraphicFramePr>
        <p:xfrm>
          <a:off x="5580112" y="3896147"/>
          <a:ext cx="3816424" cy="2917229"/>
        </p:xfrm>
        <a:graphic>
          <a:graphicData uri="http://schemas.openxmlformats.org/presentationml/2006/ole">
            <p:oleObj spid="_x0000_s23646" name="Acrobat Document" r:id="rId5" imgW="7316640" imgH="5487480" progId="AcroExch.Document.7">
              <p:embed/>
            </p:oleObj>
          </a:graphicData>
        </a:graphic>
      </p:graphicFrame>
      <p:sp>
        <p:nvSpPr>
          <p:cNvPr id="12" name="TextBox 11"/>
          <p:cNvSpPr txBox="1"/>
          <p:nvPr/>
        </p:nvSpPr>
        <p:spPr>
          <a:xfrm>
            <a:off x="3995936" y="1052736"/>
            <a:ext cx="4896544" cy="2308324"/>
          </a:xfrm>
          <a:prstGeom prst="rect">
            <a:avLst/>
          </a:prstGeom>
          <a:noFill/>
        </p:spPr>
        <p:txBody>
          <a:bodyPr wrap="square" rtlCol="0">
            <a:spAutoFit/>
          </a:bodyPr>
          <a:lstStyle/>
          <a:p>
            <a:pPr marL="285750" indent="-285750">
              <a:buFont typeface="Courier New" pitchFamily="49" charset="0"/>
              <a:buChar char="o"/>
            </a:pPr>
            <a:r>
              <a:rPr lang="en-GB" dirty="0" smtClean="0">
                <a:latin typeface="Gill Sans MT" pitchFamily="34" charset="0"/>
                <a:ea typeface="Arial Unicode MS" pitchFamily="34" charset="-128"/>
                <a:cs typeface="Courier New" pitchFamily="49" charset="0"/>
              </a:rPr>
              <a:t>In case of closely spaced bunches, next bunch arrives before the energy induced in cavity by previous bunches has decayed.</a:t>
            </a:r>
          </a:p>
          <a:p>
            <a:pPr marL="285750" indent="-285750">
              <a:buFont typeface="Courier New" pitchFamily="49" charset="0"/>
              <a:buChar char="o"/>
            </a:pPr>
            <a:endParaRPr lang="en-GB" dirty="0" smtClean="0">
              <a:latin typeface="Gill Sans MT" pitchFamily="34" charset="0"/>
              <a:ea typeface="Arial Unicode MS" pitchFamily="34" charset="-128"/>
              <a:cs typeface="Courier New" pitchFamily="49" charset="0"/>
            </a:endParaRPr>
          </a:p>
          <a:p>
            <a:pPr marL="285750" indent="-285750">
              <a:buFont typeface="Courier New" pitchFamily="49" charset="0"/>
              <a:buChar char="o"/>
            </a:pPr>
            <a:r>
              <a:rPr lang="en-GB" dirty="0" smtClean="0">
                <a:latin typeface="Gill Sans MT" pitchFamily="34" charset="0"/>
                <a:ea typeface="Arial Unicode MS" pitchFamily="34" charset="-128"/>
                <a:cs typeface="Courier New" pitchFamily="49" charset="0"/>
              </a:rPr>
              <a:t>Signal pollution due to overlap will give errornous measurements, hence should be subtraced using following equation.</a:t>
            </a:r>
          </a:p>
          <a:p>
            <a:pPr marL="285750" indent="-285750">
              <a:buFont typeface="Courier New" pitchFamily="49" charset="0"/>
              <a:buChar char="o"/>
            </a:pPr>
            <a:endParaRPr lang="en-GB" dirty="0" smtClean="0">
              <a:latin typeface="Gill Sans MT" pitchFamily="34" charset="0"/>
              <a:ea typeface="Arial Unicode MS" pitchFamily="34" charset="-128"/>
              <a:cs typeface="Courier New" pitchFamily="49" charset="0"/>
            </a:endParaRPr>
          </a:p>
        </p:txBody>
      </p:sp>
      <p:sp>
        <p:nvSpPr>
          <p:cNvPr id="13" name="Rectangle 138"/>
          <p:cNvSpPr>
            <a:spLocks noChangeArrowheads="1"/>
          </p:cNvSpPr>
          <p:nvPr/>
        </p:nvSpPr>
        <p:spPr bwMode="auto">
          <a:xfrm>
            <a:off x="3707035" y="4172887"/>
            <a:ext cx="3097213" cy="1200329"/>
          </a:xfrm>
          <a:prstGeom prst="rect">
            <a:avLst/>
          </a:prstGeom>
          <a:noFill/>
          <a:ln w="9525">
            <a:noFill/>
            <a:miter lim="800000"/>
            <a:headEnd/>
            <a:tailEnd/>
          </a:ln>
        </p:spPr>
        <p:txBody>
          <a:bodyPr>
            <a:spAutoFit/>
          </a:bodyPr>
          <a:lstStyle/>
          <a:p>
            <a:pPr marL="361950" indent="-361950"/>
            <a:r>
              <a:rPr lang="en-GB" b="1" dirty="0">
                <a:latin typeface="Calibri" pitchFamily="34" charset="0"/>
              </a:rPr>
              <a:t>Colour convention</a:t>
            </a:r>
          </a:p>
          <a:p>
            <a:pPr marL="361950" indent="-361950">
              <a:buFont typeface="Courier New" pitchFamily="49" charset="0"/>
              <a:buChar char="o"/>
            </a:pPr>
            <a:r>
              <a:rPr lang="en-GB" dirty="0">
                <a:solidFill>
                  <a:srgbClr val="CC0000"/>
                </a:solidFill>
                <a:latin typeface="Calibri" pitchFamily="34" charset="0"/>
              </a:rPr>
              <a:t>Bunch 1: RED</a:t>
            </a:r>
          </a:p>
          <a:p>
            <a:pPr marL="361950" indent="-361950">
              <a:buFont typeface="Courier New" pitchFamily="49" charset="0"/>
              <a:buChar char="o"/>
            </a:pPr>
            <a:r>
              <a:rPr lang="en-GB" dirty="0">
                <a:solidFill>
                  <a:srgbClr val="009900"/>
                </a:solidFill>
                <a:latin typeface="Calibri" pitchFamily="34" charset="0"/>
              </a:rPr>
              <a:t>Bunch 2: Green</a:t>
            </a:r>
          </a:p>
          <a:p>
            <a:pPr marL="361950" indent="-361950">
              <a:buFont typeface="Courier New" pitchFamily="49" charset="0"/>
              <a:buChar char="o"/>
            </a:pPr>
            <a:r>
              <a:rPr lang="en-GB" dirty="0">
                <a:solidFill>
                  <a:srgbClr val="0000CC"/>
                </a:solidFill>
                <a:latin typeface="Calibri" pitchFamily="34" charset="0"/>
              </a:rPr>
              <a:t>Bunch 3: Blue</a:t>
            </a:r>
          </a:p>
        </p:txBody>
      </p:sp>
      <p:graphicFrame>
        <p:nvGraphicFramePr>
          <p:cNvPr id="14" name="Object 181"/>
          <p:cNvGraphicFramePr>
            <a:graphicFrameLocks noChangeAspect="1"/>
          </p:cNvGraphicFramePr>
          <p:nvPr/>
        </p:nvGraphicFramePr>
        <p:xfrm>
          <a:off x="4644008" y="3068960"/>
          <a:ext cx="2304256" cy="629066"/>
        </p:xfrm>
        <a:graphic>
          <a:graphicData uri="http://schemas.openxmlformats.org/presentationml/2006/ole">
            <p:oleObj spid="_x0000_s23647" name="Equation" r:id="rId6" imgW="1447560" imgH="368280" progId="Equation.3">
              <p:embed/>
            </p:oleObj>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6038" y="0"/>
            <a:ext cx="1181586"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txBox="1">
            <a:spLocks/>
          </p:cNvSpPr>
          <p:nvPr/>
        </p:nvSpPr>
        <p:spPr>
          <a:xfrm>
            <a:off x="1071538" y="-27384"/>
            <a:ext cx="7929618" cy="642942"/>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2800" dirty="0" smtClean="0">
                <a:solidFill>
                  <a:srgbClr val="C00000"/>
                </a:solidFill>
                <a:effectLst>
                  <a:outerShdw blurRad="50000" dist="30000" dir="5400000" algn="tl" rotWithShape="0">
                    <a:srgbClr val="000000">
                      <a:alpha val="30000"/>
                    </a:srgbClr>
                  </a:outerShdw>
                </a:effectLst>
                <a:latin typeface="Gill Sans MT" pitchFamily="34" charset="0"/>
                <a:ea typeface="Arial Unicode MS" pitchFamily="34" charset="-128"/>
                <a:cs typeface="Courier New" pitchFamily="49" charset="0"/>
              </a:rPr>
              <a:t>Multi-bunch analysis</a:t>
            </a:r>
            <a:endParaRPr kumimoji="0" lang="en-GB" sz="2400" b="0" i="0" u="none" strike="noStrike" kern="1200" cap="none" spc="0" normalizeH="0" baseline="0" noProof="0" dirty="0">
              <a:ln>
                <a:noFill/>
              </a:ln>
              <a:solidFill>
                <a:srgbClr val="C00000"/>
              </a:solidFill>
              <a:effectLst>
                <a:outerShdw blurRad="50000" dist="30000" dir="5400000" algn="tl" rotWithShape="0">
                  <a:srgbClr val="000000">
                    <a:alpha val="30000"/>
                  </a:srgbClr>
                </a:outerShdw>
              </a:effectLst>
              <a:uLnTx/>
              <a:uFillTx/>
              <a:latin typeface="+mj-lt"/>
              <a:ea typeface="+mj-ea"/>
              <a:cs typeface="+mj-cs"/>
            </a:endParaRPr>
          </a:p>
        </p:txBody>
      </p:sp>
      <p:sp>
        <p:nvSpPr>
          <p:cNvPr id="6" name="Rectangle 6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5" name="Picture 14" descr="IQ_FourPlots_100pt_0p11fbw_smpl58.png"/>
          <p:cNvPicPr>
            <a:picLocks noChangeAspect="1"/>
          </p:cNvPicPr>
          <p:nvPr/>
        </p:nvPicPr>
        <p:blipFill>
          <a:blip r:embed="rId3" cstate="print"/>
          <a:stretch>
            <a:fillRect/>
          </a:stretch>
        </p:blipFill>
        <p:spPr>
          <a:xfrm>
            <a:off x="0" y="476672"/>
            <a:ext cx="6381328" cy="6381328"/>
          </a:xfrm>
          <a:prstGeom prst="rect">
            <a:avLst/>
          </a:prstGeom>
        </p:spPr>
      </p:pic>
      <p:graphicFrame>
        <p:nvGraphicFramePr>
          <p:cNvPr id="83974" name="Object 78"/>
          <p:cNvGraphicFramePr>
            <a:graphicFrameLocks noChangeAspect="1"/>
          </p:cNvGraphicFramePr>
          <p:nvPr/>
        </p:nvGraphicFramePr>
        <p:xfrm>
          <a:off x="6804248" y="1411842"/>
          <a:ext cx="1728192" cy="649006"/>
        </p:xfrm>
        <a:graphic>
          <a:graphicData uri="http://schemas.openxmlformats.org/presentationml/2006/ole">
            <p:oleObj spid="_x0000_s83974" name="Equation" r:id="rId4" imgW="1244520" imgH="431640" progId="Equation.3">
              <p:embed/>
            </p:oleObj>
          </a:graphicData>
        </a:graphic>
      </p:graphicFrame>
      <p:graphicFrame>
        <p:nvGraphicFramePr>
          <p:cNvPr id="83975" name="Object 79"/>
          <p:cNvGraphicFramePr>
            <a:graphicFrameLocks noChangeAspect="1"/>
          </p:cNvGraphicFramePr>
          <p:nvPr/>
        </p:nvGraphicFramePr>
        <p:xfrm>
          <a:off x="6875189" y="2060848"/>
          <a:ext cx="1729259" cy="649006"/>
        </p:xfrm>
        <a:graphic>
          <a:graphicData uri="http://schemas.openxmlformats.org/presentationml/2006/ole">
            <p:oleObj spid="_x0000_s83975" name="Equation" r:id="rId5" imgW="1244520" imgH="431640" progId="Equation.3">
              <p:embed/>
            </p:oleObj>
          </a:graphicData>
        </a:graphic>
      </p:graphicFrame>
      <p:sp>
        <p:nvSpPr>
          <p:cNvPr id="16" name="TextBox 15"/>
          <p:cNvSpPr txBox="1"/>
          <p:nvPr/>
        </p:nvSpPr>
        <p:spPr>
          <a:xfrm>
            <a:off x="6444208" y="1043444"/>
            <a:ext cx="2160240" cy="369332"/>
          </a:xfrm>
          <a:prstGeom prst="rect">
            <a:avLst/>
          </a:prstGeom>
          <a:noFill/>
        </p:spPr>
        <p:txBody>
          <a:bodyPr wrap="square" rtlCol="0">
            <a:spAutoFit/>
          </a:bodyPr>
          <a:lstStyle/>
          <a:p>
            <a:pPr marL="285750" indent="-285750">
              <a:buFont typeface="Courier New" pitchFamily="49" charset="0"/>
              <a:buChar char="o"/>
            </a:pPr>
            <a:r>
              <a:rPr lang="en-GB" dirty="0" smtClean="0">
                <a:latin typeface="Gill Sans MT" pitchFamily="34" charset="0"/>
                <a:ea typeface="Arial Unicode MS" pitchFamily="34" charset="-128"/>
                <a:cs typeface="Courier New" pitchFamily="49" charset="0"/>
              </a:rPr>
              <a:t>IQ Phasors:</a:t>
            </a:r>
          </a:p>
        </p:txBody>
      </p:sp>
      <p:sp>
        <p:nvSpPr>
          <p:cNvPr id="17" name="TextBox 16"/>
          <p:cNvSpPr txBox="1"/>
          <p:nvPr/>
        </p:nvSpPr>
        <p:spPr>
          <a:xfrm>
            <a:off x="6444208" y="3645024"/>
            <a:ext cx="2699792" cy="2308324"/>
          </a:xfrm>
          <a:prstGeom prst="rect">
            <a:avLst/>
          </a:prstGeom>
          <a:noFill/>
        </p:spPr>
        <p:txBody>
          <a:bodyPr wrap="square" rtlCol="0">
            <a:spAutoFit/>
          </a:bodyPr>
          <a:lstStyle/>
          <a:p>
            <a:pPr marL="285750" indent="-285750"/>
            <a:r>
              <a:rPr lang="en-GB" dirty="0" smtClean="0">
                <a:latin typeface="Gill Sans MT" pitchFamily="34" charset="0"/>
                <a:ea typeface="Arial Unicode MS" pitchFamily="34" charset="-128"/>
                <a:cs typeface="Courier New" pitchFamily="49" charset="0"/>
              </a:rPr>
              <a:t>After subtraction:</a:t>
            </a:r>
          </a:p>
          <a:p>
            <a:pPr marL="285750" indent="-285750">
              <a:buFont typeface="Courier New" pitchFamily="49" charset="0"/>
              <a:buChar char="o"/>
            </a:pPr>
            <a:r>
              <a:rPr lang="en-GB" dirty="0" smtClean="0">
                <a:latin typeface="Gill Sans MT" pitchFamily="34" charset="0"/>
                <a:ea typeface="Arial Unicode MS" pitchFamily="34" charset="-128"/>
                <a:cs typeface="Courier New" pitchFamily="49" charset="0"/>
              </a:rPr>
              <a:t>Phasors for all three bunches have similar magnitude.</a:t>
            </a:r>
          </a:p>
          <a:p>
            <a:pPr marL="285750" indent="-285750">
              <a:buFont typeface="Courier New" pitchFamily="49" charset="0"/>
              <a:buChar char="o"/>
            </a:pPr>
            <a:r>
              <a:rPr lang="en-GB" dirty="0" smtClean="0">
                <a:latin typeface="Gill Sans MT" pitchFamily="34" charset="0"/>
                <a:ea typeface="Arial Unicode MS" pitchFamily="34" charset="-128"/>
                <a:cs typeface="Courier New" pitchFamily="49" charset="0"/>
              </a:rPr>
              <a:t>Even phase differnce, due to frequency difference in dipole and reference cavity.</a:t>
            </a:r>
          </a:p>
        </p:txBody>
      </p:sp>
      <p:graphicFrame>
        <p:nvGraphicFramePr>
          <p:cNvPr id="18" name="Object 186"/>
          <p:cNvGraphicFramePr>
            <a:graphicFrameLocks noChangeAspect="1"/>
          </p:cNvGraphicFramePr>
          <p:nvPr/>
        </p:nvGraphicFramePr>
        <p:xfrm>
          <a:off x="6516216" y="6165304"/>
          <a:ext cx="2016224" cy="437210"/>
        </p:xfrm>
        <a:graphic>
          <a:graphicData uri="http://schemas.openxmlformats.org/presentationml/2006/ole">
            <p:oleObj spid="_x0000_s83976" name="Equation" r:id="rId6" imgW="1130040" imgH="228600" progId="Equation.3">
              <p:embed/>
            </p:oleObj>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6038" y="0"/>
            <a:ext cx="1181586"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txBox="1">
            <a:spLocks/>
          </p:cNvSpPr>
          <p:nvPr/>
        </p:nvSpPr>
        <p:spPr>
          <a:xfrm>
            <a:off x="1071538" y="-27384"/>
            <a:ext cx="7929618" cy="642942"/>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2800" dirty="0" smtClean="0">
                <a:solidFill>
                  <a:srgbClr val="C00000"/>
                </a:solidFill>
                <a:effectLst>
                  <a:outerShdw blurRad="50000" dist="30000" dir="5400000" algn="tl" rotWithShape="0">
                    <a:srgbClr val="000000">
                      <a:alpha val="30000"/>
                    </a:srgbClr>
                  </a:outerShdw>
                </a:effectLst>
                <a:latin typeface="Gill Sans MT" pitchFamily="34" charset="0"/>
                <a:ea typeface="Arial Unicode MS" pitchFamily="34" charset="-128"/>
                <a:cs typeface="Courier New" pitchFamily="49" charset="0"/>
              </a:rPr>
              <a:t>Multi-bunch analysis</a:t>
            </a:r>
            <a:endParaRPr kumimoji="0" lang="en-GB" sz="2400" b="0" i="0" u="none" strike="noStrike" kern="1200" cap="none" spc="0" normalizeH="0" baseline="0" noProof="0" dirty="0">
              <a:ln>
                <a:noFill/>
              </a:ln>
              <a:solidFill>
                <a:srgbClr val="C00000"/>
              </a:solidFill>
              <a:effectLst>
                <a:outerShdw blurRad="50000" dist="30000" dir="5400000" algn="tl" rotWithShape="0">
                  <a:srgbClr val="000000">
                    <a:alpha val="30000"/>
                  </a:srgbClr>
                </a:outerShdw>
              </a:effectLst>
              <a:uLnTx/>
              <a:uFillTx/>
              <a:latin typeface="+mj-lt"/>
              <a:ea typeface="+mj-ea"/>
              <a:cs typeface="+mj-cs"/>
            </a:endParaRPr>
          </a:p>
        </p:txBody>
      </p:sp>
      <p:sp>
        <p:nvSpPr>
          <p:cNvPr id="6" name="Rectangle 64"/>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7" name="TextBox 16"/>
          <p:cNvSpPr txBox="1"/>
          <p:nvPr/>
        </p:nvSpPr>
        <p:spPr>
          <a:xfrm>
            <a:off x="4067944" y="1264692"/>
            <a:ext cx="5076056" cy="2308324"/>
          </a:xfrm>
          <a:prstGeom prst="rect">
            <a:avLst/>
          </a:prstGeom>
          <a:noFill/>
        </p:spPr>
        <p:txBody>
          <a:bodyPr wrap="square" rtlCol="0">
            <a:spAutoFit/>
          </a:bodyPr>
          <a:lstStyle/>
          <a:p>
            <a:pPr marL="285750" indent="-285750">
              <a:buFont typeface="Courier New" pitchFamily="49" charset="0"/>
              <a:buChar char="o"/>
            </a:pPr>
            <a:r>
              <a:rPr lang="en-GB" dirty="0" smtClean="0">
                <a:latin typeface="Gill Sans MT" pitchFamily="34" charset="0"/>
                <a:ea typeface="Arial Unicode MS" pitchFamily="34" charset="-128"/>
                <a:cs typeface="Courier New" pitchFamily="49" charset="0"/>
              </a:rPr>
              <a:t>The increase in jitter of third bunch after subtraction as due to saturation of electronics.</a:t>
            </a:r>
          </a:p>
          <a:p>
            <a:pPr marL="285750" indent="-285750">
              <a:buFont typeface="Courier New" pitchFamily="49" charset="0"/>
              <a:buChar char="o"/>
            </a:pPr>
            <a:r>
              <a:rPr lang="en-GB" dirty="0" smtClean="0">
                <a:latin typeface="Gill Sans MT" pitchFamily="34" charset="0"/>
                <a:ea typeface="Arial Unicode MS" pitchFamily="34" charset="-128"/>
                <a:cs typeface="Courier New" pitchFamily="49" charset="0"/>
              </a:rPr>
              <a:t>Jitter spread could be less than that of the second bunch, that is 10 </a:t>
            </a:r>
            <a:r>
              <a:rPr lang="en-GB" dirty="0" smtClean="0">
                <a:latin typeface="Gill Sans MT" pitchFamily="34" charset="0"/>
                <a:ea typeface="Arial Unicode MS" pitchFamily="34" charset="-128"/>
                <a:cs typeface="Courier New" pitchFamily="49" charset="0"/>
                <a:sym typeface="Symbol"/>
              </a:rPr>
              <a:t>m.</a:t>
            </a:r>
            <a:endParaRPr lang="en-GB" dirty="0" smtClean="0">
              <a:latin typeface="Gill Sans MT" pitchFamily="34" charset="0"/>
              <a:ea typeface="Arial Unicode MS" pitchFamily="34" charset="-128"/>
              <a:cs typeface="Courier New" pitchFamily="49" charset="0"/>
            </a:endParaRPr>
          </a:p>
          <a:p>
            <a:pPr marL="285750" indent="-285750">
              <a:buFont typeface="Courier New" pitchFamily="49" charset="0"/>
              <a:buChar char="o"/>
            </a:pPr>
            <a:r>
              <a:rPr lang="en-GB" dirty="0" smtClean="0">
                <a:latin typeface="Gill Sans MT" pitchFamily="34" charset="0"/>
                <a:ea typeface="Arial Unicode MS" pitchFamily="34" charset="-128"/>
                <a:cs typeface="Courier New" pitchFamily="49" charset="0"/>
              </a:rPr>
              <a:t>Resolution in multibunch mode could  not be reduced in to nano meter scale, as the beam jitter could not be subtracted effectively due to lack of strong correlation.</a:t>
            </a:r>
          </a:p>
        </p:txBody>
      </p:sp>
      <p:pic>
        <p:nvPicPr>
          <p:cNvPr id="11" name="Picture 130" descr="ampratio_Vs_BPMAmplitude_startScan58to66Filtered_SameRefSample_02.png"/>
          <p:cNvPicPr>
            <a:picLocks noChangeAspect="1"/>
          </p:cNvPicPr>
          <p:nvPr/>
        </p:nvPicPr>
        <p:blipFill>
          <a:blip r:embed="rId2" cstate="print"/>
          <a:srcRect/>
          <a:stretch>
            <a:fillRect/>
          </a:stretch>
        </p:blipFill>
        <p:spPr bwMode="auto">
          <a:xfrm>
            <a:off x="5831635" y="4149080"/>
            <a:ext cx="3312365" cy="2708920"/>
          </a:xfrm>
          <a:prstGeom prst="rect">
            <a:avLst/>
          </a:prstGeom>
          <a:noFill/>
          <a:ln w="9525">
            <a:noFill/>
            <a:miter lim="800000"/>
            <a:headEnd/>
            <a:tailEnd/>
          </a:ln>
        </p:spPr>
      </p:pic>
      <p:pic>
        <p:nvPicPr>
          <p:cNvPr id="12" name="Picture 117" descr="Histogram_ExptAndSimulated_Scalled_file1_fbw0p11_smpl58And66_02.png"/>
          <p:cNvPicPr>
            <a:picLocks noChangeAspect="1"/>
          </p:cNvPicPr>
          <p:nvPr/>
        </p:nvPicPr>
        <p:blipFill>
          <a:blip r:embed="rId3" cstate="print"/>
          <a:srcRect/>
          <a:stretch>
            <a:fillRect/>
          </a:stretch>
        </p:blipFill>
        <p:spPr bwMode="auto">
          <a:xfrm>
            <a:off x="0" y="677944"/>
            <a:ext cx="3923929" cy="61800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38" y="0"/>
            <a:ext cx="1181586"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4" name="Object 3"/>
          <p:cNvGraphicFramePr>
            <a:graphicFrameLocks noChangeAspect="1"/>
          </p:cNvGraphicFramePr>
          <p:nvPr/>
        </p:nvGraphicFramePr>
        <p:xfrm>
          <a:off x="323528" y="836712"/>
          <a:ext cx="3419872" cy="2409940"/>
        </p:xfrm>
        <a:graphic>
          <a:graphicData uri="http://schemas.openxmlformats.org/presentationml/2006/ole">
            <p:oleObj spid="_x0000_s39945" name="Acrobat Document" r:id="rId3" imgW="13718880" imgH="9666720" progId="AcroExch.Document.7">
              <p:embed/>
            </p:oleObj>
          </a:graphicData>
        </a:graphic>
      </p:graphicFrame>
      <p:sp>
        <p:nvSpPr>
          <p:cNvPr id="3" name="Title 1"/>
          <p:cNvSpPr txBox="1">
            <a:spLocks/>
          </p:cNvSpPr>
          <p:nvPr/>
        </p:nvSpPr>
        <p:spPr>
          <a:xfrm>
            <a:off x="1071538" y="0"/>
            <a:ext cx="7929618" cy="642942"/>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2800" dirty="0" smtClean="0">
                <a:solidFill>
                  <a:srgbClr val="C00000"/>
                </a:solidFill>
                <a:effectLst>
                  <a:outerShdw blurRad="50000" dist="30000" dir="5400000" algn="tl" rotWithShape="0">
                    <a:srgbClr val="000000">
                      <a:alpha val="30000"/>
                    </a:srgbClr>
                  </a:outerShdw>
                </a:effectLst>
                <a:latin typeface="Gill Sans MT" pitchFamily="34" charset="0"/>
                <a:ea typeface="Arial Unicode MS" pitchFamily="34" charset="-128"/>
                <a:cs typeface="Courier New" pitchFamily="49" charset="0"/>
              </a:rPr>
              <a:t>CLIC BPM: S</a:t>
            </a:r>
            <a:r>
              <a:rPr kumimoji="0" lang="en-GB" sz="2800" b="0" i="0" u="none" strike="noStrike" kern="1200" cap="none" spc="0" normalizeH="0" noProof="0" dirty="0" err="1"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ignal</a:t>
            </a:r>
            <a:r>
              <a:rPr kumimoji="0" lang="en-GB" sz="2800" b="0" i="0" u="none" strike="noStrike" kern="1200" cap="none" spc="0" normalizeH="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 simulation</a:t>
            </a:r>
            <a:endParaRPr kumimoji="0" lang="en-GB" sz="2400" b="0" i="0" u="none" strike="noStrike" kern="1200" cap="none" spc="0" normalizeH="0" baseline="0" noProof="0" dirty="0">
              <a:ln>
                <a:noFill/>
              </a:ln>
              <a:solidFill>
                <a:srgbClr val="C00000"/>
              </a:solidFill>
              <a:effectLst>
                <a:outerShdw blurRad="50000" dist="30000" dir="5400000" algn="tl" rotWithShape="0">
                  <a:srgbClr val="000000">
                    <a:alpha val="30000"/>
                  </a:srgbClr>
                </a:outerShdw>
              </a:effectLst>
              <a:uLnTx/>
              <a:uFillTx/>
              <a:latin typeface="+mj-lt"/>
              <a:ea typeface="+mj-ea"/>
              <a:cs typeface="+mj-cs"/>
            </a:endParaRPr>
          </a:p>
        </p:txBody>
      </p:sp>
      <p:graphicFrame>
        <p:nvGraphicFramePr>
          <p:cNvPr id="5" name="Object 7"/>
          <p:cNvGraphicFramePr>
            <a:graphicFrameLocks noChangeAspect="1"/>
          </p:cNvGraphicFramePr>
          <p:nvPr>
            <p:extLst>
              <p:ext uri="{D42A27DB-BD31-4B8C-83A1-F6EECF244321}">
                <p14:modId xmlns="" xmlns:p14="http://schemas.microsoft.com/office/powerpoint/2010/main" val="15250824"/>
              </p:ext>
            </p:extLst>
          </p:nvPr>
        </p:nvGraphicFramePr>
        <p:xfrm>
          <a:off x="3174" y="3573016"/>
          <a:ext cx="9140826" cy="3312369"/>
        </p:xfrm>
        <a:graphic>
          <a:graphicData uri="http://schemas.openxmlformats.org/presentationml/2006/ole">
            <p:oleObj spid="_x0000_s39946" name="Acrobat Document" r:id="rId4" imgW="13833000" imgH="10175040" progId="AcroExch.Document.7">
              <p:embed/>
            </p:oleObj>
          </a:graphicData>
        </a:graphic>
      </p:graphicFrame>
      <p:sp>
        <p:nvSpPr>
          <p:cNvPr id="6" name="TextBox 5"/>
          <p:cNvSpPr txBox="1">
            <a:spLocks noChangeArrowheads="1"/>
          </p:cNvSpPr>
          <p:nvPr/>
        </p:nvSpPr>
        <p:spPr bwMode="auto">
          <a:xfrm>
            <a:off x="179512" y="3594502"/>
            <a:ext cx="1800200"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Lucida Sans Unicode" pitchFamily="34" charset="0"/>
                <a:cs typeface="Arial" pitchFamily="34" charset="0"/>
              </a:defRPr>
            </a:lvl1pPr>
            <a:lvl2pPr marL="742950" indent="-285750" eaLnBrk="0" hangingPunct="0">
              <a:defRPr>
                <a:solidFill>
                  <a:schemeClr val="tx1"/>
                </a:solidFill>
                <a:latin typeface="Lucida Sans Unicode" pitchFamily="34" charset="0"/>
                <a:cs typeface="Arial" pitchFamily="34" charset="0"/>
              </a:defRPr>
            </a:lvl2pPr>
            <a:lvl3pPr marL="1143000" indent="-228600" eaLnBrk="0" hangingPunct="0">
              <a:defRPr>
                <a:solidFill>
                  <a:schemeClr val="tx1"/>
                </a:solidFill>
                <a:latin typeface="Lucida Sans Unicode" pitchFamily="34" charset="0"/>
                <a:cs typeface="Arial" pitchFamily="34" charset="0"/>
              </a:defRPr>
            </a:lvl3pPr>
            <a:lvl4pPr marL="1600200" indent="-228600" eaLnBrk="0" hangingPunct="0">
              <a:defRPr>
                <a:solidFill>
                  <a:schemeClr val="tx1"/>
                </a:solidFill>
                <a:latin typeface="Lucida Sans Unicode" pitchFamily="34" charset="0"/>
                <a:cs typeface="Arial" pitchFamily="34" charset="0"/>
              </a:defRPr>
            </a:lvl4pPr>
            <a:lvl5pPr marL="2057400" indent="-228600" eaLnBrk="0" hangingPunct="0">
              <a:defRPr>
                <a:solidFill>
                  <a:schemeClr val="tx1"/>
                </a:solidFill>
                <a:latin typeface="Lucida Sans Unicode" pitchFamily="34" charset="0"/>
                <a:cs typeface="Arial" pitchFamily="34" charset="0"/>
              </a:defRPr>
            </a:lvl5pPr>
            <a:lvl6pPr marL="2514600" indent="-228600" eaLnBrk="0" fontAlgn="base" hangingPunct="0">
              <a:spcBef>
                <a:spcPct val="0"/>
              </a:spcBef>
              <a:spcAft>
                <a:spcPct val="0"/>
              </a:spcAft>
              <a:defRPr>
                <a:solidFill>
                  <a:schemeClr val="tx1"/>
                </a:solidFill>
                <a:latin typeface="Lucida Sans Unicode" pitchFamily="34" charset="0"/>
                <a:cs typeface="Arial" pitchFamily="34" charset="0"/>
              </a:defRPr>
            </a:lvl6pPr>
            <a:lvl7pPr marL="2971800" indent="-228600" eaLnBrk="0" fontAlgn="base" hangingPunct="0">
              <a:spcBef>
                <a:spcPct val="0"/>
              </a:spcBef>
              <a:spcAft>
                <a:spcPct val="0"/>
              </a:spcAft>
              <a:defRPr>
                <a:solidFill>
                  <a:schemeClr val="tx1"/>
                </a:solidFill>
                <a:latin typeface="Lucida Sans Unicode" pitchFamily="34" charset="0"/>
                <a:cs typeface="Arial" pitchFamily="34" charset="0"/>
              </a:defRPr>
            </a:lvl7pPr>
            <a:lvl8pPr marL="3429000" indent="-228600" eaLnBrk="0" fontAlgn="base" hangingPunct="0">
              <a:spcBef>
                <a:spcPct val="0"/>
              </a:spcBef>
              <a:spcAft>
                <a:spcPct val="0"/>
              </a:spcAft>
              <a:defRPr>
                <a:solidFill>
                  <a:schemeClr val="tx1"/>
                </a:solidFill>
                <a:latin typeface="Lucida Sans Unicode" pitchFamily="34" charset="0"/>
                <a:cs typeface="Arial" pitchFamily="34" charset="0"/>
              </a:defRPr>
            </a:lvl8pPr>
            <a:lvl9pPr marL="3886200" indent="-228600" eaLnBrk="0" fontAlgn="base" hangingPunct="0">
              <a:spcBef>
                <a:spcPct val="0"/>
              </a:spcBef>
              <a:spcAft>
                <a:spcPct val="0"/>
              </a:spcAft>
              <a:defRPr>
                <a:solidFill>
                  <a:schemeClr val="tx1"/>
                </a:solidFill>
                <a:latin typeface="Lucida Sans Unicode" pitchFamily="34" charset="0"/>
                <a:cs typeface="Arial" pitchFamily="34" charset="0"/>
              </a:defRPr>
            </a:lvl9pPr>
          </a:lstStyle>
          <a:p>
            <a:pPr eaLnBrk="1" hangingPunct="1"/>
            <a:r>
              <a:rPr lang="en-GB" sz="1600" b="1" dirty="0" smtClean="0">
                <a:solidFill>
                  <a:srgbClr val="FF0000"/>
                </a:solidFill>
                <a:latin typeface="Courier New" pitchFamily="49" charset="0"/>
                <a:cs typeface="Courier New" pitchFamily="49" charset="0"/>
              </a:rPr>
              <a:t>Q</a:t>
            </a:r>
            <a:r>
              <a:rPr lang="en-GB" sz="1600" b="1" baseline="-25000" dirty="0" smtClean="0">
                <a:solidFill>
                  <a:srgbClr val="FF0000"/>
                </a:solidFill>
                <a:latin typeface="Courier New" pitchFamily="49" charset="0"/>
                <a:cs typeface="Courier New" pitchFamily="49" charset="0"/>
              </a:rPr>
              <a:t>L</a:t>
            </a:r>
            <a:r>
              <a:rPr lang="en-GB" sz="1600" b="1" dirty="0" smtClean="0">
                <a:solidFill>
                  <a:srgbClr val="FF0000"/>
                </a:solidFill>
                <a:latin typeface="Courier New" pitchFamily="49" charset="0"/>
                <a:cs typeface="Courier New" pitchFamily="49" charset="0"/>
              </a:rPr>
              <a:t>=300</a:t>
            </a:r>
            <a:endParaRPr lang="en-GB" sz="1600" b="1" dirty="0">
              <a:solidFill>
                <a:srgbClr val="FF0000"/>
              </a:solidFill>
              <a:latin typeface="Courier New" pitchFamily="49" charset="0"/>
              <a:cs typeface="Courier New" pitchFamily="49" charset="0"/>
            </a:endParaRPr>
          </a:p>
        </p:txBody>
      </p:sp>
      <p:sp>
        <p:nvSpPr>
          <p:cNvPr id="7" name="TextBox 6"/>
          <p:cNvSpPr txBox="1"/>
          <p:nvPr/>
        </p:nvSpPr>
        <p:spPr>
          <a:xfrm>
            <a:off x="3851920" y="1148551"/>
            <a:ext cx="5076056" cy="1200329"/>
          </a:xfrm>
          <a:prstGeom prst="rect">
            <a:avLst/>
          </a:prstGeom>
          <a:noFill/>
        </p:spPr>
        <p:txBody>
          <a:bodyPr wrap="square" rtlCol="0">
            <a:spAutoFit/>
          </a:bodyPr>
          <a:lstStyle/>
          <a:p>
            <a:pPr marL="285750" indent="-285750">
              <a:buFont typeface="Courier New" pitchFamily="49" charset="0"/>
              <a:buChar char="o"/>
            </a:pPr>
            <a:r>
              <a:rPr lang="en-GB" dirty="0" smtClean="0">
                <a:latin typeface="Gill Sans MT" pitchFamily="34" charset="0"/>
                <a:ea typeface="Arial Unicode MS" pitchFamily="34" charset="-128"/>
                <a:cs typeface="Courier New" pitchFamily="49" charset="0"/>
              </a:rPr>
              <a:t>Multi bunch study is very important for  as CLIC BPM would have to  deal with  signal  overlap from several bunches, and signal may not be as clean as the fish shape bellow.</a:t>
            </a:r>
          </a:p>
        </p:txBody>
      </p:sp>
    </p:spTree>
    <p:extLst>
      <p:ext uri="{BB962C8B-B14F-4D97-AF65-F5344CB8AC3E}">
        <p14:creationId xmlns="" xmlns:p14="http://schemas.microsoft.com/office/powerpoint/2010/main" val="32836350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571604" y="49754"/>
            <a:ext cx="6286544" cy="642942"/>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Conclusions and future work</a:t>
            </a:r>
            <a:endParaRPr kumimoji="0" lang="en-GB" sz="2400" b="0" i="0" u="none" strike="noStrike" kern="1200" cap="none" spc="0" normalizeH="0" baseline="0" noProof="0" dirty="0">
              <a:ln>
                <a:noFill/>
              </a:ln>
              <a:solidFill>
                <a:srgbClr val="C00000"/>
              </a:solidFill>
              <a:effectLst>
                <a:outerShdw blurRad="50000" dist="30000" dir="5400000" algn="tl" rotWithShape="0">
                  <a:srgbClr val="000000">
                    <a:alpha val="30000"/>
                  </a:srgbClr>
                </a:outerShdw>
              </a:effectLst>
              <a:uLnTx/>
              <a:uFillTx/>
              <a:latin typeface="+mj-lt"/>
              <a:ea typeface="+mj-ea"/>
              <a:cs typeface="+mj-cs"/>
            </a:endParaRPr>
          </a:p>
        </p:txBody>
      </p:sp>
      <p:sp>
        <p:nvSpPr>
          <p:cNvPr id="3" name="TextBox 10"/>
          <p:cNvSpPr txBox="1">
            <a:spLocks noChangeArrowheads="1"/>
          </p:cNvSpPr>
          <p:nvPr/>
        </p:nvSpPr>
        <p:spPr bwMode="auto">
          <a:xfrm>
            <a:off x="500034" y="822191"/>
            <a:ext cx="8358216" cy="2862322"/>
          </a:xfrm>
          <a:prstGeom prst="rect">
            <a:avLst/>
          </a:prstGeom>
          <a:noFill/>
          <a:ln w="9525">
            <a:noFill/>
            <a:miter lim="800000"/>
            <a:headEnd/>
            <a:tailEnd/>
          </a:ln>
        </p:spPr>
        <p:txBody>
          <a:bodyPr wrap="square">
            <a:spAutoFit/>
          </a:bodyPr>
          <a:lstStyle/>
          <a:p>
            <a:pPr marL="633413" indent="-450850" algn="just" defTabSz="530225">
              <a:buClr>
                <a:schemeClr val="tx2"/>
              </a:buClr>
              <a:buFont typeface="Wingdings" pitchFamily="2" charset="2"/>
              <a:buChar char="q"/>
              <a:defRPr/>
            </a:pPr>
            <a:r>
              <a:rPr lang="en-GB" sz="2000" dirty="0" smtClean="0">
                <a:solidFill>
                  <a:schemeClr val="accent5"/>
                </a:solidFill>
                <a:latin typeface="Gill Sans MT" pitchFamily="34" charset="0"/>
                <a:ea typeface="Arial Unicode MS" pitchFamily="34" charset="-128"/>
                <a:cs typeface="Courier New" pitchFamily="49" charset="0"/>
              </a:rPr>
              <a:t>A cavity  BPM has been designed , simulated  for NLS/DIAMOND light source.  RF characteristics and  mode orientation were examined  for the same, and the cavity is ready to be tested with beam during next few months.</a:t>
            </a:r>
          </a:p>
          <a:p>
            <a:pPr marL="633413" indent="-450850" algn="just" defTabSz="530225">
              <a:buClr>
                <a:schemeClr val="tx2"/>
              </a:buClr>
              <a:buFont typeface="Wingdings" pitchFamily="2" charset="2"/>
              <a:buChar char="q"/>
              <a:defRPr/>
            </a:pPr>
            <a:endParaRPr lang="en-GB" sz="2000" dirty="0" smtClean="0">
              <a:solidFill>
                <a:schemeClr val="accent5"/>
              </a:solidFill>
              <a:latin typeface="Gill Sans MT" pitchFamily="34" charset="0"/>
              <a:ea typeface="Arial Unicode MS" pitchFamily="34" charset="-128"/>
              <a:cs typeface="Courier New" pitchFamily="49" charset="0"/>
            </a:endParaRPr>
          </a:p>
          <a:p>
            <a:pPr marL="633413" indent="-450850" algn="just" defTabSz="530225">
              <a:buClr>
                <a:schemeClr val="tx2"/>
              </a:buClr>
              <a:buFont typeface="Wingdings" pitchFamily="2" charset="2"/>
              <a:buChar char="q"/>
              <a:defRPr/>
            </a:pPr>
            <a:r>
              <a:rPr lang="en-GB" sz="2000" dirty="0" smtClean="0">
                <a:solidFill>
                  <a:schemeClr val="accent5"/>
                </a:solidFill>
                <a:latin typeface="Gill Sans MT" pitchFamily="34" charset="0"/>
                <a:ea typeface="Arial Unicode MS" pitchFamily="34" charset="-128"/>
                <a:cs typeface="Courier New" pitchFamily="49" charset="0"/>
              </a:rPr>
              <a:t>A  method to remove signal pollution from closely spaced bunches is being develope and  tested on beam data.</a:t>
            </a:r>
          </a:p>
          <a:p>
            <a:pPr marL="633413" indent="-450850" algn="just" defTabSz="530225">
              <a:buClr>
                <a:schemeClr val="tx2"/>
              </a:buClr>
              <a:buFont typeface="Wingdings" pitchFamily="2" charset="2"/>
              <a:buChar char="q"/>
              <a:defRPr/>
            </a:pPr>
            <a:endParaRPr lang="en-GB" sz="2000" dirty="0" smtClean="0">
              <a:solidFill>
                <a:schemeClr val="accent5"/>
              </a:solidFill>
              <a:latin typeface="Gill Sans MT" pitchFamily="34" charset="0"/>
              <a:ea typeface="Arial Unicode MS" pitchFamily="34" charset="-128"/>
              <a:cs typeface="Courier New" pitchFamily="49" charset="0"/>
            </a:endParaRPr>
          </a:p>
          <a:p>
            <a:pPr marL="633413" indent="-450850" algn="just" defTabSz="530225">
              <a:buClr>
                <a:schemeClr val="tx2"/>
              </a:buClr>
              <a:buFont typeface="Wingdings" pitchFamily="2" charset="2"/>
              <a:buChar char="q"/>
              <a:defRPr/>
            </a:pPr>
            <a:r>
              <a:rPr lang="en-GB" sz="2000" dirty="0" smtClean="0">
                <a:solidFill>
                  <a:schemeClr val="accent5"/>
                </a:solidFill>
                <a:latin typeface="Gill Sans MT" pitchFamily="34" charset="0"/>
                <a:ea typeface="Arial Unicode MS" pitchFamily="34" charset="-128"/>
                <a:cs typeface="Courier New" pitchFamily="49" charset="0"/>
              </a:rPr>
              <a:t>Effect of temperature change on cavity has been studied..</a:t>
            </a:r>
          </a:p>
        </p:txBody>
      </p:sp>
      <p:sp>
        <p:nvSpPr>
          <p:cNvPr id="5" name="TextBox 10"/>
          <p:cNvSpPr txBox="1">
            <a:spLocks noChangeArrowheads="1"/>
          </p:cNvSpPr>
          <p:nvPr/>
        </p:nvSpPr>
        <p:spPr bwMode="auto">
          <a:xfrm>
            <a:off x="462256" y="4737338"/>
            <a:ext cx="8358216" cy="707886"/>
          </a:xfrm>
          <a:prstGeom prst="rect">
            <a:avLst/>
          </a:prstGeom>
          <a:noFill/>
          <a:ln w="9525">
            <a:noFill/>
            <a:miter lim="800000"/>
            <a:headEnd/>
            <a:tailEnd/>
          </a:ln>
        </p:spPr>
        <p:txBody>
          <a:bodyPr wrap="square">
            <a:spAutoFit/>
          </a:bodyPr>
          <a:lstStyle/>
          <a:p>
            <a:pPr marL="633413" indent="-450850" algn="just" defTabSz="530225">
              <a:buClr>
                <a:schemeClr val="tx2"/>
              </a:buClr>
              <a:buFont typeface="Courier New" pitchFamily="49" charset="0"/>
              <a:buChar char="o"/>
              <a:defRPr/>
            </a:pPr>
            <a:r>
              <a:rPr lang="en-GB" sz="2000" dirty="0" smtClean="0">
                <a:solidFill>
                  <a:schemeClr val="accent5"/>
                </a:solidFill>
                <a:latin typeface="Gill Sans MT" pitchFamily="34" charset="0"/>
                <a:ea typeface="Arial Unicode MS" pitchFamily="34" charset="-128"/>
                <a:cs typeface="Courier New" pitchFamily="49" charset="0"/>
              </a:rPr>
              <a:t>More data is needed for  multibunch study, and temperature characteristics analysis which will be acquired soon.</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038" y="0"/>
            <a:ext cx="1181586"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loud 1"/>
          <p:cNvSpPr/>
          <p:nvPr/>
        </p:nvSpPr>
        <p:spPr>
          <a:xfrm>
            <a:off x="539552" y="764704"/>
            <a:ext cx="8064896" cy="5528429"/>
          </a:xfrm>
          <a:prstGeom prst="cloud">
            <a:avLst/>
          </a:prstGeom>
        </p:spPr>
        <p:style>
          <a:lnRef idx="2">
            <a:schemeClr val="accent5">
              <a:shade val="50000"/>
            </a:schemeClr>
          </a:lnRef>
          <a:fillRef idx="1">
            <a:schemeClr val="accent5"/>
          </a:fillRef>
          <a:effectRef idx="0">
            <a:schemeClr val="accent5"/>
          </a:effectRef>
          <a:fontRef idx="minor">
            <a:schemeClr val="lt1"/>
          </a:fontRef>
        </p:style>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115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Thank you</a:t>
            </a:r>
            <a:endParaRPr lang="en-US" sz="115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 xmlns:p14="http://schemas.microsoft.com/office/powerpoint/2010/main" val="38900666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ylcavity2.tif"/>
          <p:cNvPicPr>
            <a:picLocks noChangeAspect="1"/>
          </p:cNvPicPr>
          <p:nvPr/>
        </p:nvPicPr>
        <p:blipFill>
          <a:blip r:embed="rId2" cstate="print"/>
          <a:stretch>
            <a:fillRect/>
          </a:stretch>
        </p:blipFill>
        <p:spPr>
          <a:xfrm>
            <a:off x="2289659" y="188640"/>
            <a:ext cx="4859503" cy="4464496"/>
          </a:xfrm>
          <a:prstGeom prst="rect">
            <a:avLst/>
          </a:prstGeom>
        </p:spPr>
      </p:pic>
      <p:sp>
        <p:nvSpPr>
          <p:cNvPr id="2" name="Title 1"/>
          <p:cNvSpPr txBox="1">
            <a:spLocks/>
          </p:cNvSpPr>
          <p:nvPr/>
        </p:nvSpPr>
        <p:spPr>
          <a:xfrm>
            <a:off x="1071538" y="49754"/>
            <a:ext cx="7929618" cy="642942"/>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2800" dirty="0" smtClean="0">
                <a:solidFill>
                  <a:srgbClr val="C00000"/>
                </a:solidFill>
                <a:effectLst>
                  <a:outerShdw blurRad="50000" dist="30000" dir="5400000" algn="tl" rotWithShape="0">
                    <a:srgbClr val="000000">
                      <a:alpha val="30000"/>
                    </a:srgbClr>
                  </a:outerShdw>
                </a:effectLst>
                <a:latin typeface="Gill Sans MT" pitchFamily="34" charset="0"/>
                <a:ea typeface="Arial Unicode MS" pitchFamily="34" charset="-128"/>
                <a:cs typeface="Courier New" pitchFamily="49" charset="0"/>
              </a:rPr>
              <a:t>RF c</a:t>
            </a:r>
            <a:r>
              <a:rPr kumimoji="0" lang="en-GB" sz="2800" b="0" i="0" u="none" strike="noStrike" kern="1200" cap="none" spc="0" normalizeH="0" noProof="0" dirty="0" err="1"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avity</a:t>
            </a:r>
            <a:r>
              <a:rPr kumimoji="0" lang="en-GB" sz="2800" b="0" i="0" u="none" strike="noStrike" kern="1200" cap="none" spc="0" normalizeH="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 </a:t>
            </a:r>
            <a:r>
              <a:rPr kumimoji="0" lang="en-GB" sz="2800" b="0" i="0" u="none" strike="noStrike" kern="1200" cap="none" spc="0" normalizeH="0" baseline="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BPM </a:t>
            </a:r>
            <a:endParaRPr kumimoji="0" lang="en-GB" sz="2400" b="0" i="0" u="none" strike="noStrike" kern="1200" cap="none" spc="0" normalizeH="0" baseline="0" noProof="0" dirty="0">
              <a:ln>
                <a:noFill/>
              </a:ln>
              <a:solidFill>
                <a:srgbClr val="C00000"/>
              </a:solidFill>
              <a:effectLst>
                <a:outerShdw blurRad="50000" dist="30000" dir="5400000" algn="tl" rotWithShape="0">
                  <a:srgbClr val="000000">
                    <a:alpha val="30000"/>
                  </a:srgbClr>
                </a:outerShdw>
              </a:effectLst>
              <a:uLnTx/>
              <a:uFillTx/>
              <a:latin typeface="+mj-lt"/>
              <a:ea typeface="+mj-ea"/>
              <a:cs typeface="+mj-cs"/>
            </a:endParaRPr>
          </a:p>
        </p:txBody>
      </p:sp>
      <p:pic>
        <p:nvPicPr>
          <p:cNvPr id="5" name="Picture 4" descr="cavity_efield.gif"/>
          <p:cNvPicPr>
            <a:picLocks noChangeAspect="1"/>
          </p:cNvPicPr>
          <p:nvPr/>
        </p:nvPicPr>
        <p:blipFill>
          <a:blip r:embed="rId3" cstate="print"/>
          <a:stretch>
            <a:fillRect/>
          </a:stretch>
        </p:blipFill>
        <p:spPr>
          <a:xfrm>
            <a:off x="5173358" y="4544819"/>
            <a:ext cx="3981105" cy="2295044"/>
          </a:xfrm>
          <a:prstGeom prst="rect">
            <a:avLst/>
          </a:prstGeom>
          <a:ln>
            <a:solidFill>
              <a:schemeClr val="accent1">
                <a:lumMod val="75000"/>
              </a:schemeClr>
            </a:solidFill>
          </a:ln>
        </p:spPr>
      </p:pic>
      <p:pic>
        <p:nvPicPr>
          <p:cNvPr id="6" name="Picture 5" descr="coupler_Emag.gif"/>
          <p:cNvPicPr>
            <a:picLocks noChangeAspect="1"/>
          </p:cNvPicPr>
          <p:nvPr/>
        </p:nvPicPr>
        <p:blipFill>
          <a:blip r:embed="rId4" cstate="print"/>
          <a:stretch>
            <a:fillRect/>
          </a:stretch>
        </p:blipFill>
        <p:spPr>
          <a:xfrm>
            <a:off x="1115616" y="4869160"/>
            <a:ext cx="2736304" cy="1944216"/>
          </a:xfrm>
          <a:prstGeom prst="rect">
            <a:avLst/>
          </a:prstGeom>
          <a:ln>
            <a:solidFill>
              <a:schemeClr val="accent1">
                <a:lumMod val="75000"/>
              </a:schemeClr>
            </a:solid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3" name="Object 2"/>
          <p:cNvGraphicFramePr>
            <a:graphicFrameLocks noChangeAspect="1"/>
          </p:cNvGraphicFramePr>
          <p:nvPr>
            <p:extLst>
              <p:ext uri="{D42A27DB-BD31-4B8C-83A1-F6EECF244321}">
                <p14:modId xmlns="" xmlns:p14="http://schemas.microsoft.com/office/powerpoint/2010/main" val="97439995"/>
              </p:ext>
            </p:extLst>
          </p:nvPr>
        </p:nvGraphicFramePr>
        <p:xfrm>
          <a:off x="2627313" y="1198835"/>
          <a:ext cx="2301875" cy="862013"/>
        </p:xfrm>
        <a:graphic>
          <a:graphicData uri="http://schemas.openxmlformats.org/presentationml/2006/ole">
            <p:oleObj spid="_x0000_s26958" name="Equation" r:id="rId3" imgW="1231560" imgH="469800" progId="Equation.3">
              <p:embed/>
            </p:oleObj>
          </a:graphicData>
        </a:graphic>
      </p:graphicFrame>
      <p:sp>
        <p:nvSpPr>
          <p:cNvPr id="4" name="Rectangle 4"/>
          <p:cNvSpPr>
            <a:spLocks noChangeArrowheads="1"/>
          </p:cNvSpPr>
          <p:nvPr/>
        </p:nvSpPr>
        <p:spPr bwMode="auto">
          <a:xfrm>
            <a:off x="0" y="0"/>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6" name="Rectangle 6"/>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8" name="Rectangle 8"/>
          <p:cNvSpPr>
            <a:spLocks noChangeArrowheads="1"/>
          </p:cNvSpPr>
          <p:nvPr/>
        </p:nvSpPr>
        <p:spPr bwMode="auto">
          <a:xfrm>
            <a:off x="0" y="0"/>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 name="Picture 9" descr="strong_modes"/>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861444" y="1412776"/>
            <a:ext cx="3139712" cy="2088232"/>
          </a:xfrm>
          <a:prstGeom prst="rect">
            <a:avLst/>
          </a:prstGeom>
          <a:noFill/>
          <a:ln>
            <a:noFill/>
          </a:ln>
        </p:spPr>
      </p:pic>
      <p:graphicFrame>
        <p:nvGraphicFramePr>
          <p:cNvPr id="12" name="Object 11"/>
          <p:cNvGraphicFramePr>
            <a:graphicFrameLocks noChangeAspect="1"/>
          </p:cNvGraphicFramePr>
          <p:nvPr>
            <p:extLst>
              <p:ext uri="{D42A27DB-BD31-4B8C-83A1-F6EECF244321}">
                <p14:modId xmlns="" xmlns:p14="http://schemas.microsoft.com/office/powerpoint/2010/main" val="2177156911"/>
              </p:ext>
            </p:extLst>
          </p:nvPr>
        </p:nvGraphicFramePr>
        <p:xfrm>
          <a:off x="3511137" y="3717032"/>
          <a:ext cx="1204879" cy="397123"/>
        </p:xfrm>
        <a:graphic>
          <a:graphicData uri="http://schemas.openxmlformats.org/presentationml/2006/ole">
            <p:oleObj spid="_x0000_s26959" name="Equation" r:id="rId5" imgW="622030" imgH="215806" progId="Equation.3">
              <p:embed/>
            </p:oleObj>
          </a:graphicData>
        </a:graphic>
      </p:graphicFrame>
      <p:graphicFrame>
        <p:nvGraphicFramePr>
          <p:cNvPr id="13" name="Object 12"/>
          <p:cNvGraphicFramePr>
            <a:graphicFrameLocks noChangeAspect="1"/>
          </p:cNvGraphicFramePr>
          <p:nvPr>
            <p:extLst>
              <p:ext uri="{D42A27DB-BD31-4B8C-83A1-F6EECF244321}">
                <p14:modId xmlns="" xmlns:p14="http://schemas.microsoft.com/office/powerpoint/2010/main" val="192874708"/>
              </p:ext>
            </p:extLst>
          </p:nvPr>
        </p:nvGraphicFramePr>
        <p:xfrm>
          <a:off x="3338263" y="4365104"/>
          <a:ext cx="3610001" cy="1152128"/>
        </p:xfrm>
        <a:graphic>
          <a:graphicData uri="http://schemas.openxmlformats.org/presentationml/2006/ole">
            <p:oleObj spid="_x0000_s26960" name="Equation" r:id="rId6" imgW="2387520" imgH="761760" progId="Equation.3">
              <p:embed/>
            </p:oleObj>
          </a:graphicData>
        </a:graphic>
      </p:graphicFrame>
      <p:graphicFrame>
        <p:nvGraphicFramePr>
          <p:cNvPr id="14" name="Object 13"/>
          <p:cNvGraphicFramePr>
            <a:graphicFrameLocks noChangeAspect="1"/>
          </p:cNvGraphicFramePr>
          <p:nvPr>
            <p:extLst>
              <p:ext uri="{D42A27DB-BD31-4B8C-83A1-F6EECF244321}">
                <p14:modId xmlns="" xmlns:p14="http://schemas.microsoft.com/office/powerpoint/2010/main" val="89489423"/>
              </p:ext>
            </p:extLst>
          </p:nvPr>
        </p:nvGraphicFramePr>
        <p:xfrm>
          <a:off x="3491881" y="2147385"/>
          <a:ext cx="1512167" cy="417519"/>
        </p:xfrm>
        <a:graphic>
          <a:graphicData uri="http://schemas.openxmlformats.org/presentationml/2006/ole">
            <p:oleObj spid="_x0000_s26961" name="Equation" r:id="rId7" imgW="787320" imgH="228600" progId="Equation.3">
              <p:embed/>
            </p:oleObj>
          </a:graphicData>
        </a:graphic>
      </p:graphicFrame>
      <p:graphicFrame>
        <p:nvGraphicFramePr>
          <p:cNvPr id="15" name="Object 14"/>
          <p:cNvGraphicFramePr>
            <a:graphicFrameLocks noChangeAspect="1"/>
          </p:cNvGraphicFramePr>
          <p:nvPr>
            <p:extLst>
              <p:ext uri="{D42A27DB-BD31-4B8C-83A1-F6EECF244321}">
                <p14:modId xmlns="" xmlns:p14="http://schemas.microsoft.com/office/powerpoint/2010/main" val="265065794"/>
              </p:ext>
            </p:extLst>
          </p:nvPr>
        </p:nvGraphicFramePr>
        <p:xfrm>
          <a:off x="3419872" y="2708920"/>
          <a:ext cx="1628493" cy="684337"/>
        </p:xfrm>
        <a:graphic>
          <a:graphicData uri="http://schemas.openxmlformats.org/presentationml/2006/ole">
            <p:oleObj spid="_x0000_s26962" name="Equation" r:id="rId8" imgW="977760" imgH="431640" progId="Equation.3">
              <p:embed/>
            </p:oleObj>
          </a:graphicData>
        </a:graphic>
      </p:graphicFrame>
      <p:sp>
        <p:nvSpPr>
          <p:cNvPr id="16" name="Title 1"/>
          <p:cNvSpPr txBox="1">
            <a:spLocks/>
          </p:cNvSpPr>
          <p:nvPr/>
        </p:nvSpPr>
        <p:spPr>
          <a:xfrm>
            <a:off x="1071538" y="49754"/>
            <a:ext cx="7929618" cy="642942"/>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2800" dirty="0" smtClean="0">
                <a:solidFill>
                  <a:srgbClr val="C00000"/>
                </a:solidFill>
                <a:effectLst>
                  <a:outerShdw blurRad="50000" dist="30000" dir="5400000" algn="tl" rotWithShape="0">
                    <a:srgbClr val="000000">
                      <a:alpha val="30000"/>
                    </a:srgbClr>
                  </a:outerShdw>
                </a:effectLst>
                <a:latin typeface="Gill Sans MT" pitchFamily="34" charset="0"/>
                <a:ea typeface="Arial Unicode MS" pitchFamily="34" charset="-128"/>
                <a:cs typeface="Courier New" pitchFamily="49" charset="0"/>
              </a:rPr>
              <a:t>RF c</a:t>
            </a:r>
            <a:r>
              <a:rPr kumimoji="0" lang="en-GB" sz="2800" b="0" i="0" u="none" strike="noStrike" kern="1200" cap="none" spc="0" normalizeH="0" noProof="0" dirty="0" err="1"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avity</a:t>
            </a:r>
            <a:r>
              <a:rPr kumimoji="0" lang="en-GB" sz="2800" b="0" i="0" u="none" strike="noStrike" kern="1200" cap="none" spc="0" normalizeH="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 </a:t>
            </a:r>
            <a:r>
              <a:rPr kumimoji="0" lang="en-GB" sz="2800" b="0" i="0" u="none" strike="noStrike" kern="1200" cap="none" spc="0" normalizeH="0" baseline="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BPM : Fundamental</a:t>
            </a:r>
            <a:r>
              <a:rPr kumimoji="0" lang="en-GB" sz="2800" b="0" i="0" u="none" strike="noStrike" kern="1200" cap="none" spc="0" normalizeH="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 equations</a:t>
            </a:r>
            <a:endParaRPr kumimoji="0" lang="en-GB" sz="2400" b="0" i="0" u="none" strike="noStrike" kern="1200" cap="none" spc="0" normalizeH="0" baseline="0" noProof="0" dirty="0">
              <a:ln>
                <a:noFill/>
              </a:ln>
              <a:solidFill>
                <a:srgbClr val="C00000"/>
              </a:solidFill>
              <a:effectLst>
                <a:outerShdw blurRad="50000" dist="30000" dir="5400000" algn="tl" rotWithShape="0">
                  <a:srgbClr val="000000">
                    <a:alpha val="30000"/>
                  </a:srgbClr>
                </a:outerShdw>
              </a:effectLst>
              <a:uLnTx/>
              <a:uFillTx/>
              <a:latin typeface="+mj-lt"/>
              <a:ea typeface="+mj-ea"/>
              <a:cs typeface="+mj-cs"/>
            </a:endParaRPr>
          </a:p>
        </p:txBody>
      </p:sp>
      <p:sp>
        <p:nvSpPr>
          <p:cNvPr id="17" name="TextBox 16"/>
          <p:cNvSpPr txBox="1"/>
          <p:nvPr/>
        </p:nvSpPr>
        <p:spPr>
          <a:xfrm>
            <a:off x="827584" y="827420"/>
            <a:ext cx="4643322" cy="369332"/>
          </a:xfrm>
          <a:prstGeom prst="rect">
            <a:avLst/>
          </a:prstGeom>
          <a:noFill/>
        </p:spPr>
        <p:txBody>
          <a:bodyPr wrap="none" rtlCol="0">
            <a:spAutoFit/>
          </a:bodyPr>
          <a:lstStyle/>
          <a:p>
            <a:pPr marL="169862">
              <a:buClr>
                <a:schemeClr val="tx1"/>
              </a:buClr>
              <a:defRPr/>
            </a:pPr>
            <a:r>
              <a:rPr lang="en-GB" dirty="0" smtClean="0">
                <a:solidFill>
                  <a:srgbClr val="FF0000"/>
                </a:solidFill>
                <a:latin typeface="Gill Sans MT" pitchFamily="34" charset="0"/>
                <a:ea typeface="Arial Unicode MS" pitchFamily="34" charset="-128"/>
                <a:cs typeface="Courier New" pitchFamily="49" charset="0"/>
              </a:rPr>
              <a:t>Transverse  Resonance mode  frequency:</a:t>
            </a:r>
          </a:p>
        </p:txBody>
      </p:sp>
      <p:sp>
        <p:nvSpPr>
          <p:cNvPr id="19" name="TextBox 18"/>
          <p:cNvSpPr txBox="1"/>
          <p:nvPr/>
        </p:nvSpPr>
        <p:spPr>
          <a:xfrm>
            <a:off x="827584" y="2195572"/>
            <a:ext cx="2497094" cy="369332"/>
          </a:xfrm>
          <a:prstGeom prst="rect">
            <a:avLst/>
          </a:prstGeom>
          <a:noFill/>
        </p:spPr>
        <p:txBody>
          <a:bodyPr wrap="none" rtlCol="0">
            <a:spAutoFit/>
          </a:bodyPr>
          <a:lstStyle/>
          <a:p>
            <a:pPr marL="169862">
              <a:buClr>
                <a:schemeClr val="tx1"/>
              </a:buClr>
              <a:defRPr/>
            </a:pPr>
            <a:r>
              <a:rPr lang="en-GB" dirty="0" smtClean="0">
                <a:solidFill>
                  <a:srgbClr val="FF0000"/>
                </a:solidFill>
                <a:latin typeface="Gill Sans MT" pitchFamily="34" charset="0"/>
                <a:ea typeface="Arial Unicode MS" pitchFamily="34" charset="-128"/>
                <a:cs typeface="Courier New" pitchFamily="49" charset="0"/>
              </a:rPr>
              <a:t>Internal Quality factor:</a:t>
            </a:r>
          </a:p>
        </p:txBody>
      </p:sp>
      <p:sp>
        <p:nvSpPr>
          <p:cNvPr id="20" name="TextBox 19"/>
          <p:cNvSpPr txBox="1"/>
          <p:nvPr/>
        </p:nvSpPr>
        <p:spPr>
          <a:xfrm>
            <a:off x="827584" y="2807901"/>
            <a:ext cx="2388090" cy="369332"/>
          </a:xfrm>
          <a:prstGeom prst="rect">
            <a:avLst/>
          </a:prstGeom>
          <a:noFill/>
        </p:spPr>
        <p:txBody>
          <a:bodyPr wrap="none" rtlCol="0">
            <a:spAutoFit/>
          </a:bodyPr>
          <a:lstStyle/>
          <a:p>
            <a:pPr marL="169862">
              <a:buClr>
                <a:schemeClr val="tx1"/>
              </a:buClr>
              <a:defRPr/>
            </a:pPr>
            <a:r>
              <a:rPr lang="en-GB" dirty="0" smtClean="0">
                <a:solidFill>
                  <a:srgbClr val="FF0000"/>
                </a:solidFill>
                <a:latin typeface="Gill Sans MT" pitchFamily="34" charset="0"/>
                <a:ea typeface="Arial Unicode MS" pitchFamily="34" charset="-128"/>
                <a:cs typeface="Courier New" pitchFamily="49" charset="0"/>
              </a:rPr>
              <a:t>Loaded quality factor:</a:t>
            </a:r>
          </a:p>
        </p:txBody>
      </p:sp>
      <p:sp>
        <p:nvSpPr>
          <p:cNvPr id="21" name="TextBox 20"/>
          <p:cNvSpPr txBox="1"/>
          <p:nvPr/>
        </p:nvSpPr>
        <p:spPr>
          <a:xfrm>
            <a:off x="810620" y="3717032"/>
            <a:ext cx="2324739" cy="369332"/>
          </a:xfrm>
          <a:prstGeom prst="rect">
            <a:avLst/>
          </a:prstGeom>
          <a:noFill/>
        </p:spPr>
        <p:txBody>
          <a:bodyPr wrap="none" rtlCol="0">
            <a:spAutoFit/>
          </a:bodyPr>
          <a:lstStyle/>
          <a:p>
            <a:pPr marL="169862">
              <a:buClr>
                <a:schemeClr val="tx1"/>
              </a:buClr>
              <a:defRPr/>
            </a:pPr>
            <a:r>
              <a:rPr lang="en-GB" dirty="0" smtClean="0">
                <a:solidFill>
                  <a:srgbClr val="FF0000"/>
                </a:solidFill>
                <a:latin typeface="Gill Sans MT" pitchFamily="34" charset="0"/>
                <a:ea typeface="Arial Unicode MS" pitchFamily="34" charset="-128"/>
                <a:cs typeface="Courier New" pitchFamily="49" charset="0"/>
              </a:rPr>
              <a:t>Decay time constant:</a:t>
            </a:r>
          </a:p>
        </p:txBody>
      </p:sp>
      <p:sp>
        <p:nvSpPr>
          <p:cNvPr id="22" name="TextBox 21"/>
          <p:cNvSpPr txBox="1"/>
          <p:nvPr/>
        </p:nvSpPr>
        <p:spPr>
          <a:xfrm>
            <a:off x="827584" y="4438853"/>
            <a:ext cx="1928413" cy="646331"/>
          </a:xfrm>
          <a:prstGeom prst="rect">
            <a:avLst/>
          </a:prstGeom>
          <a:noFill/>
        </p:spPr>
        <p:txBody>
          <a:bodyPr wrap="none" rtlCol="0">
            <a:spAutoFit/>
          </a:bodyPr>
          <a:lstStyle/>
          <a:p>
            <a:pPr marL="169862">
              <a:buClr>
                <a:schemeClr val="tx1"/>
              </a:buClr>
              <a:defRPr/>
            </a:pPr>
            <a:r>
              <a:rPr lang="en-GB" dirty="0" smtClean="0">
                <a:solidFill>
                  <a:srgbClr val="FF0000"/>
                </a:solidFill>
                <a:latin typeface="Gill Sans MT" pitchFamily="34" charset="0"/>
                <a:ea typeface="Arial Unicode MS" pitchFamily="34" charset="-128"/>
                <a:cs typeface="Courier New" pitchFamily="49" charset="0"/>
              </a:rPr>
              <a:t>Normalized </a:t>
            </a:r>
          </a:p>
          <a:p>
            <a:pPr marL="169862">
              <a:buClr>
                <a:schemeClr val="tx1"/>
              </a:buClr>
              <a:defRPr/>
            </a:pPr>
            <a:r>
              <a:rPr lang="en-GB" dirty="0" smtClean="0">
                <a:solidFill>
                  <a:srgbClr val="FF0000"/>
                </a:solidFill>
                <a:latin typeface="Gill Sans MT" pitchFamily="34" charset="0"/>
                <a:ea typeface="Arial Unicode MS" pitchFamily="34" charset="-128"/>
                <a:cs typeface="Courier New" pitchFamily="49" charset="0"/>
              </a:rPr>
              <a:t>shunt impedance</a:t>
            </a:r>
          </a:p>
        </p:txBody>
      </p:sp>
      <p:sp>
        <p:nvSpPr>
          <p:cNvPr id="28" name="TextBox 27"/>
          <p:cNvSpPr txBox="1"/>
          <p:nvPr/>
        </p:nvSpPr>
        <p:spPr>
          <a:xfrm>
            <a:off x="5861444" y="3337828"/>
            <a:ext cx="3139713" cy="523220"/>
          </a:xfrm>
          <a:prstGeom prst="rect">
            <a:avLst/>
          </a:prstGeom>
          <a:noFill/>
        </p:spPr>
        <p:txBody>
          <a:bodyPr wrap="square" rtlCol="0">
            <a:spAutoFit/>
          </a:bodyPr>
          <a:lstStyle/>
          <a:p>
            <a:pPr marL="169862">
              <a:buClr>
                <a:schemeClr val="tx1"/>
              </a:buClr>
              <a:defRPr/>
            </a:pPr>
            <a:r>
              <a:rPr lang="en-GB" sz="1400" i="1" dirty="0" smtClean="0">
                <a:latin typeface="Times New Roman" pitchFamily="18" charset="0"/>
                <a:ea typeface="Arial Unicode MS" pitchFamily="34" charset="-128"/>
                <a:cs typeface="Times New Roman" pitchFamily="18" charset="0"/>
              </a:rPr>
              <a:t>Typical power spectrum of modes excited inside the resonance cavity.</a:t>
            </a:r>
          </a:p>
        </p:txBody>
      </p:sp>
      <p:graphicFrame>
        <p:nvGraphicFramePr>
          <p:cNvPr id="23" name="Object 22"/>
          <p:cNvGraphicFramePr>
            <a:graphicFrameLocks noChangeAspect="1"/>
          </p:cNvGraphicFramePr>
          <p:nvPr>
            <p:extLst>
              <p:ext uri="{D42A27DB-BD31-4B8C-83A1-F6EECF244321}">
                <p14:modId xmlns="" xmlns:p14="http://schemas.microsoft.com/office/powerpoint/2010/main" val="2451682312"/>
              </p:ext>
            </p:extLst>
          </p:nvPr>
        </p:nvGraphicFramePr>
        <p:xfrm>
          <a:off x="4776320" y="5886028"/>
          <a:ext cx="3324072" cy="711324"/>
        </p:xfrm>
        <a:graphic>
          <a:graphicData uri="http://schemas.openxmlformats.org/presentationml/2006/ole">
            <p:oleObj spid="_x0000_s26963" name="Equation" r:id="rId9" imgW="2463800" imgH="533400" progId="Equation.3">
              <p:embed/>
            </p:oleObj>
          </a:graphicData>
        </a:graphic>
      </p:graphicFrame>
      <p:sp>
        <p:nvSpPr>
          <p:cNvPr id="24" name="TextBox 23"/>
          <p:cNvSpPr txBox="1"/>
          <p:nvPr/>
        </p:nvSpPr>
        <p:spPr>
          <a:xfrm>
            <a:off x="791597" y="6042774"/>
            <a:ext cx="3204339" cy="338554"/>
          </a:xfrm>
          <a:prstGeom prst="rect">
            <a:avLst/>
          </a:prstGeom>
          <a:noFill/>
        </p:spPr>
        <p:txBody>
          <a:bodyPr wrap="none" rtlCol="0">
            <a:spAutoFit/>
          </a:bodyPr>
          <a:lstStyle/>
          <a:p>
            <a:pPr marL="169862">
              <a:buClr>
                <a:schemeClr val="tx1"/>
              </a:buClr>
              <a:defRPr/>
            </a:pPr>
            <a:r>
              <a:rPr lang="en-GB" sz="1600" dirty="0" smtClean="0">
                <a:solidFill>
                  <a:srgbClr val="FF0000"/>
                </a:solidFill>
                <a:latin typeface="Gill Sans MT" pitchFamily="34" charset="0"/>
                <a:ea typeface="Arial Unicode MS" pitchFamily="34" charset="-128"/>
                <a:cs typeface="Courier New" pitchFamily="49" charset="0"/>
              </a:rPr>
              <a:t>Voltage induced by position offset:</a:t>
            </a:r>
          </a:p>
        </p:txBody>
      </p:sp>
    </p:spTree>
    <p:extLst>
      <p:ext uri="{BB962C8B-B14F-4D97-AF65-F5344CB8AC3E}">
        <p14:creationId xmlns="" xmlns:p14="http://schemas.microsoft.com/office/powerpoint/2010/main" val="13197146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duotone>
              <a:schemeClr val="bg2">
                <a:shade val="9000"/>
                <a:satMod val="300000"/>
              </a:schemeClr>
              <a:schemeClr val="bg2">
                <a:tint val="90000"/>
                <a:satMod val="225000"/>
              </a:schemeClr>
            </a:duotone>
            <a:lum/>
          </a:blip>
          <a:srcRect/>
          <a:tile tx="0" ty="0" sx="90000" sy="90000" flip="xy" algn="tl"/>
        </a:blipFill>
        <a:effectLst/>
      </p:bgPr>
    </p:bg>
    <p:spTree>
      <p:nvGrpSpPr>
        <p:cNvPr id="1" name=""/>
        <p:cNvGrpSpPr/>
        <p:nvPr/>
      </p:nvGrpSpPr>
      <p:grpSpPr>
        <a:xfrm>
          <a:off x="0" y="0"/>
          <a:ext cx="0" cy="0"/>
          <a:chOff x="0" y="0"/>
          <a:chExt cx="0" cy="0"/>
        </a:xfrm>
      </p:grpSpPr>
      <p:sp>
        <p:nvSpPr>
          <p:cNvPr id="2" name="TextBox 1"/>
          <p:cNvSpPr txBox="1"/>
          <p:nvPr/>
        </p:nvSpPr>
        <p:spPr>
          <a:xfrm>
            <a:off x="928662" y="500042"/>
            <a:ext cx="8215338" cy="369332"/>
          </a:xfrm>
          <a:prstGeom prst="rect">
            <a:avLst/>
          </a:prstGeom>
          <a:noFill/>
        </p:spPr>
        <p:txBody>
          <a:bodyPr wrap="square" rtlCol="0">
            <a:spAutoFit/>
          </a:bodyPr>
          <a:lstStyle/>
          <a:p>
            <a:endParaRPr lang="en-GB" dirty="0"/>
          </a:p>
        </p:txBody>
      </p:sp>
      <p:pic>
        <p:nvPicPr>
          <p:cNvPr id="7" name="Picture 6" descr="CLIC-layout2009_3tev.png"/>
          <p:cNvPicPr>
            <a:picLocks noChangeAspect="1"/>
          </p:cNvPicPr>
          <p:nvPr/>
        </p:nvPicPr>
        <p:blipFill>
          <a:blip r:embed="rId3" cstate="print"/>
          <a:stretch>
            <a:fillRect/>
          </a:stretch>
        </p:blipFill>
        <p:spPr>
          <a:xfrm>
            <a:off x="1043608" y="426894"/>
            <a:ext cx="8036966" cy="4370258"/>
          </a:xfrm>
          <a:prstGeom prst="rect">
            <a:avLst/>
          </a:prstGeom>
        </p:spPr>
      </p:pic>
      <p:sp>
        <p:nvSpPr>
          <p:cNvPr id="8" name="Rectangle 7"/>
          <p:cNvSpPr/>
          <p:nvPr/>
        </p:nvSpPr>
        <p:spPr>
          <a:xfrm>
            <a:off x="1619672" y="1992260"/>
            <a:ext cx="6984776" cy="428628"/>
          </a:xfrm>
          <a:prstGeom prst="rect">
            <a:avLst/>
          </a:prstGeom>
          <a:noFill/>
          <a:ln w="38100">
            <a:solidFill>
              <a:srgbClr val="0000F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itle 1"/>
          <p:cNvSpPr txBox="1">
            <a:spLocks/>
          </p:cNvSpPr>
          <p:nvPr/>
        </p:nvSpPr>
        <p:spPr>
          <a:xfrm>
            <a:off x="1071538" y="-27384"/>
            <a:ext cx="7929618" cy="642942"/>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Proposed  Compact Linear</a:t>
            </a:r>
            <a:r>
              <a:rPr kumimoji="0" lang="en-GB" sz="2800" b="0" i="0" u="none" strike="noStrike" kern="1200" cap="none" spc="0" normalizeH="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 </a:t>
            </a:r>
            <a:r>
              <a:rPr lang="en-GB" sz="2800" dirty="0" smtClean="0">
                <a:solidFill>
                  <a:srgbClr val="C00000"/>
                </a:solidFill>
                <a:effectLst>
                  <a:outerShdw blurRad="50000" dist="30000" dir="5400000" algn="tl" rotWithShape="0">
                    <a:srgbClr val="000000">
                      <a:alpha val="30000"/>
                    </a:srgbClr>
                  </a:outerShdw>
                </a:effectLst>
                <a:latin typeface="Gill Sans MT" pitchFamily="34" charset="0"/>
                <a:ea typeface="Arial Unicode MS" pitchFamily="34" charset="-128"/>
                <a:cs typeface="Courier New" pitchFamily="49" charset="0"/>
              </a:rPr>
              <a:t>Collider (</a:t>
            </a:r>
            <a:r>
              <a:rPr kumimoji="0" lang="en-GB" sz="2800" b="0" i="0" u="none" strike="noStrike" kern="1200" cap="none" spc="0" normalizeH="0" baseline="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CLIC)</a:t>
            </a:r>
            <a:endParaRPr kumimoji="0" lang="en-GB" sz="2400" b="0" i="0" u="none" strike="noStrike" kern="1200" cap="none" spc="0" normalizeH="0" baseline="0" noProof="0" dirty="0">
              <a:ln>
                <a:noFill/>
              </a:ln>
              <a:solidFill>
                <a:srgbClr val="C00000"/>
              </a:solidFill>
              <a:effectLst>
                <a:outerShdw blurRad="50000" dist="30000" dir="5400000" algn="tl" rotWithShape="0">
                  <a:srgbClr val="000000">
                    <a:alpha val="30000"/>
                  </a:srgbClr>
                </a:outerShdw>
              </a:effectLst>
              <a:uLnTx/>
              <a:uFillTx/>
              <a:latin typeface="+mj-lt"/>
              <a:ea typeface="+mj-ea"/>
              <a:cs typeface="+mj-cs"/>
            </a:endParaRPr>
          </a:p>
        </p:txBody>
      </p:sp>
      <p:graphicFrame>
        <p:nvGraphicFramePr>
          <p:cNvPr id="10" name="Table 9"/>
          <p:cNvGraphicFramePr>
            <a:graphicFrameLocks noGrp="1"/>
          </p:cNvGraphicFramePr>
          <p:nvPr>
            <p:extLst>
              <p:ext uri="{D42A27DB-BD31-4B8C-83A1-F6EECF244321}">
                <p14:modId xmlns="" xmlns:p14="http://schemas.microsoft.com/office/powerpoint/2010/main" val="3607522121"/>
              </p:ext>
            </p:extLst>
          </p:nvPr>
        </p:nvGraphicFramePr>
        <p:xfrm>
          <a:off x="1115616" y="4962480"/>
          <a:ext cx="7749504" cy="1706880"/>
        </p:xfrm>
        <a:graphic>
          <a:graphicData uri="http://schemas.openxmlformats.org/drawingml/2006/table">
            <a:tbl>
              <a:tblPr firstRow="1" bandRow="1">
                <a:tableStyleId>{5DA37D80-6434-44D0-A028-1B22A696006F}</a:tableStyleId>
              </a:tblPr>
              <a:tblGrid>
                <a:gridCol w="2880320"/>
                <a:gridCol w="980752"/>
                <a:gridCol w="2979688"/>
                <a:gridCol w="908744"/>
              </a:tblGrid>
              <a:tr h="281405">
                <a:tc gridSpan="4">
                  <a:txBody>
                    <a:bodyPr/>
                    <a:lstStyle/>
                    <a:p>
                      <a:pPr algn="ctr"/>
                      <a:r>
                        <a:rPr lang="en-GB" sz="1800" dirty="0" smtClean="0">
                          <a:solidFill>
                            <a:schemeClr val="accent3">
                              <a:lumMod val="50000"/>
                            </a:schemeClr>
                          </a:solidFill>
                        </a:rPr>
                        <a:t>Main </a:t>
                      </a:r>
                      <a:r>
                        <a:rPr lang="en-GB" sz="1800" dirty="0" err="1" smtClean="0">
                          <a:solidFill>
                            <a:schemeClr val="accent3">
                              <a:lumMod val="50000"/>
                            </a:schemeClr>
                          </a:solidFill>
                        </a:rPr>
                        <a:t>linac</a:t>
                      </a:r>
                      <a:r>
                        <a:rPr lang="en-GB" sz="1800" baseline="0" dirty="0" smtClean="0">
                          <a:solidFill>
                            <a:schemeClr val="accent3">
                              <a:lumMod val="50000"/>
                            </a:schemeClr>
                          </a:solidFill>
                        </a:rPr>
                        <a:t> </a:t>
                      </a:r>
                      <a:r>
                        <a:rPr lang="en-GB" sz="1800" dirty="0" smtClean="0">
                          <a:solidFill>
                            <a:schemeClr val="accent3">
                              <a:lumMod val="50000"/>
                            </a:schemeClr>
                          </a:solidFill>
                        </a:rPr>
                        <a:t>Parameter</a:t>
                      </a:r>
                      <a:endParaRPr lang="en-GB" sz="1800" b="0" dirty="0">
                        <a:solidFill>
                          <a:schemeClr val="accent3">
                            <a:lumMod val="50000"/>
                          </a:schemeClr>
                        </a:solidFill>
                      </a:endParaRPr>
                    </a:p>
                  </a:txBody>
                  <a:tcPr>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600" b="0" baseline="0" dirty="0" smtClean="0">
                        <a:solidFill>
                          <a:schemeClr val="accent3"/>
                        </a:solidFill>
                      </a:endParaRPr>
                    </a:p>
                  </a:txBody>
                  <a:tcPr/>
                </a:tc>
                <a:tc hMerge="1">
                  <a:txBody>
                    <a:bodyPr/>
                    <a:lstStyle/>
                    <a:p>
                      <a:pPr algn="ctr"/>
                      <a:endParaRPr lang="en-GB" sz="1600" b="0" dirty="0">
                        <a:solidFill>
                          <a:schemeClr val="accent3">
                            <a:lumMod val="50000"/>
                          </a:schemeClr>
                        </a:solidFill>
                      </a:endParaRPr>
                    </a:p>
                  </a:txBody>
                  <a:tcPr/>
                </a:tc>
                <a:tc hMerge="1">
                  <a:txBody>
                    <a:bodyPr/>
                    <a:lstStyle/>
                    <a:p>
                      <a:pPr algn="ctr"/>
                      <a:endParaRPr lang="en-GB" sz="1600" b="0" dirty="0">
                        <a:solidFill>
                          <a:schemeClr val="accent3">
                            <a:lumMod val="50000"/>
                          </a:schemeClr>
                        </a:solidFill>
                      </a:endParaRPr>
                    </a:p>
                  </a:txBody>
                  <a:tcPr/>
                </a:tc>
              </a:tr>
              <a:tr h="22903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600" kern="1200" baseline="0" dirty="0" smtClean="0">
                          <a:solidFill>
                            <a:schemeClr val="bg2">
                              <a:lumMod val="25000"/>
                            </a:schemeClr>
                          </a:solidFill>
                          <a:latin typeface="+mn-lt"/>
                          <a:ea typeface="+mn-ea"/>
                          <a:cs typeface="Arial" pitchFamily="34" charset="0"/>
                        </a:rPr>
                        <a:t>Overall two linac length</a:t>
                      </a:r>
                    </a:p>
                  </a:txBody>
                  <a:tcPr>
                    <a:lnL w="12700" cap="flat" cmpd="sng" algn="ctr">
                      <a:solidFill>
                        <a:schemeClr val="accent5">
                          <a:lumMod val="75000"/>
                        </a:schemeClr>
                      </a:solidFill>
                      <a:prstDash val="solid"/>
                      <a:round/>
                      <a:headEnd type="none" w="med" len="med"/>
                      <a:tailEnd type="none" w="med" len="med"/>
                    </a:lnL>
                    <a:lnR w="12700" cap="flat" cmpd="sng" algn="ctr">
                      <a:solidFill>
                        <a:srgbClr val="FFC000"/>
                      </a:solidFill>
                      <a:prstDash val="sysDash"/>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rgbClr val="FFC00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600" kern="1200" baseline="0" dirty="0" smtClean="0">
                          <a:solidFill>
                            <a:schemeClr val="accent3">
                              <a:lumMod val="75000"/>
                            </a:schemeClr>
                          </a:solidFill>
                          <a:latin typeface="+mn-lt"/>
                          <a:ea typeface="+mn-ea"/>
                          <a:cs typeface="Arial" pitchFamily="34" charset="0"/>
                        </a:rPr>
                        <a:t>48.4 km</a:t>
                      </a:r>
                    </a:p>
                  </a:txBody>
                  <a:tcPr>
                    <a:lnL w="12700" cap="flat" cmpd="sng" algn="ctr">
                      <a:solidFill>
                        <a:srgbClr val="FFC000"/>
                      </a:solidFill>
                      <a:prstDash val="sysDash"/>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rgbClr val="FFC00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600" i="1" kern="1200" baseline="0" dirty="0" smtClean="0">
                          <a:solidFill>
                            <a:schemeClr val="bg2">
                              <a:lumMod val="25000"/>
                            </a:schemeClr>
                          </a:solidFill>
                          <a:latin typeface="+mn-lt"/>
                          <a:ea typeface="+mn-ea"/>
                          <a:cs typeface="Arial" pitchFamily="34" charset="0"/>
                        </a:rPr>
                        <a:t>I</a:t>
                      </a:r>
                      <a:r>
                        <a:rPr kumimoji="0" lang="en-GB" sz="1600" i="1" kern="1200" baseline="-25000" dirty="0" smtClean="0">
                          <a:solidFill>
                            <a:schemeClr val="bg2">
                              <a:lumMod val="25000"/>
                            </a:schemeClr>
                          </a:solidFill>
                          <a:latin typeface="+mn-lt"/>
                          <a:ea typeface="+mn-ea"/>
                          <a:cs typeface="Arial" pitchFamily="34" charset="0"/>
                        </a:rPr>
                        <a:t>pulse</a:t>
                      </a:r>
                      <a:endParaRPr kumimoji="0" lang="en-GB" sz="1600" kern="1200" baseline="0" dirty="0" smtClean="0">
                        <a:solidFill>
                          <a:schemeClr val="bg2">
                            <a:lumMod val="25000"/>
                          </a:schemeClr>
                        </a:solidFill>
                        <a:latin typeface="+mn-lt"/>
                        <a:ea typeface="+mn-ea"/>
                        <a:cs typeface="Arial" pitchFamily="34" charset="0"/>
                      </a:endParaRPr>
                    </a:p>
                  </a:txBody>
                  <a:tcPr>
                    <a:lnL w="12700" cap="flat" cmpd="sng" algn="ctr">
                      <a:solidFill>
                        <a:schemeClr val="accent5">
                          <a:lumMod val="75000"/>
                        </a:schemeClr>
                      </a:solidFill>
                      <a:prstDash val="solid"/>
                      <a:round/>
                      <a:headEnd type="none" w="med" len="med"/>
                      <a:tailEnd type="none" w="med" len="med"/>
                    </a:lnL>
                    <a:lnR w="12700" cap="flat" cmpd="sng" algn="ctr">
                      <a:solidFill>
                        <a:srgbClr val="FFC000"/>
                      </a:solidFill>
                      <a:prstDash val="sysDash"/>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rgbClr val="FFC000"/>
                      </a:solidFill>
                      <a:prstDash val="sysDash"/>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600" kern="1200" baseline="0" dirty="0" smtClean="0">
                          <a:solidFill>
                            <a:schemeClr val="accent3">
                              <a:lumMod val="75000"/>
                            </a:schemeClr>
                          </a:solidFill>
                          <a:latin typeface="+mn-lt"/>
                          <a:ea typeface="+mn-ea"/>
                          <a:cs typeface="Arial" pitchFamily="34" charset="0"/>
                        </a:rPr>
                        <a:t>1.5 A</a:t>
                      </a:r>
                    </a:p>
                  </a:txBody>
                  <a:tcPr>
                    <a:lnL w="12700" cap="flat" cmpd="sng" algn="ctr">
                      <a:solidFill>
                        <a:srgbClr val="FFC000"/>
                      </a:solidFill>
                      <a:prstDash val="sysDash"/>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rgbClr val="FFC000"/>
                      </a:solidFill>
                      <a:prstDash val="sysDash"/>
                      <a:round/>
                      <a:headEnd type="none" w="med" len="med"/>
                      <a:tailEnd type="none" w="med" len="med"/>
                    </a:lnB>
                  </a:tcPr>
                </a:tc>
              </a:tr>
              <a:tr h="2971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600" kern="1200" baseline="0" dirty="0" smtClean="0">
                          <a:solidFill>
                            <a:schemeClr val="bg2">
                              <a:lumMod val="25000"/>
                            </a:schemeClr>
                          </a:solidFill>
                          <a:latin typeface="+mn-lt"/>
                          <a:ea typeface="+mn-ea"/>
                          <a:cs typeface="Arial" pitchFamily="34" charset="0"/>
                        </a:rPr>
                        <a:t>Centre of mass energy</a:t>
                      </a:r>
                      <a:endParaRPr kumimoji="0" lang="en-GB" sz="1600" kern="1200" baseline="0" dirty="0">
                        <a:solidFill>
                          <a:schemeClr val="bg2">
                            <a:lumMod val="25000"/>
                          </a:schemeClr>
                        </a:solidFill>
                        <a:latin typeface="+mn-lt"/>
                        <a:ea typeface="+mn-ea"/>
                        <a:cs typeface="Arial" pitchFamily="34" charset="0"/>
                      </a:endParaRPr>
                    </a:p>
                  </a:txBody>
                  <a:tcPr>
                    <a:lnL w="12700" cap="flat" cmpd="sng" algn="ctr">
                      <a:solidFill>
                        <a:schemeClr val="accent5">
                          <a:lumMod val="75000"/>
                        </a:schemeClr>
                      </a:solidFill>
                      <a:prstDash val="solid"/>
                      <a:round/>
                      <a:headEnd type="none" w="med" len="med"/>
                      <a:tailEnd type="none" w="med" len="med"/>
                    </a:lnL>
                    <a:lnR w="12700" cap="flat" cmpd="sng" algn="ctr">
                      <a:solidFill>
                        <a:srgbClr val="FFC000"/>
                      </a:solidFill>
                      <a:prstDash val="sysDash"/>
                      <a:round/>
                      <a:headEnd type="none" w="med" len="med"/>
                      <a:tailEnd type="none" w="med" len="med"/>
                    </a:lnR>
                    <a:lnT w="12700" cap="flat" cmpd="sng" algn="ctr">
                      <a:solidFill>
                        <a:srgbClr val="FFC000"/>
                      </a:solidFill>
                      <a:prstDash val="sysDash"/>
                      <a:round/>
                      <a:headEnd type="none" w="med" len="med"/>
                      <a:tailEnd type="none" w="med" len="med"/>
                    </a:lnT>
                    <a:lnB w="12700" cap="flat" cmpd="sng" algn="ctr">
                      <a:solidFill>
                        <a:srgbClr val="FFC00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228600" marR="0" indent="-228600" algn="l" defTabSz="914400" rtl="0" eaLnBrk="1" fontAlgn="auto" latinLnBrk="0" hangingPunct="1">
                        <a:lnSpc>
                          <a:spcPct val="100000"/>
                        </a:lnSpc>
                        <a:spcBef>
                          <a:spcPts val="0"/>
                        </a:spcBef>
                        <a:spcAft>
                          <a:spcPts val="0"/>
                        </a:spcAft>
                        <a:buClrTx/>
                        <a:buSzTx/>
                        <a:buFontTx/>
                        <a:buAutoNum type="arabicPlain" startAt="3"/>
                        <a:tabLst/>
                        <a:defRPr/>
                      </a:pPr>
                      <a:r>
                        <a:rPr kumimoji="0" lang="en-GB" sz="1600" kern="1200" baseline="0" dirty="0" err="1" smtClean="0">
                          <a:solidFill>
                            <a:schemeClr val="accent3">
                              <a:lumMod val="75000"/>
                            </a:schemeClr>
                          </a:solidFill>
                          <a:latin typeface="+mn-lt"/>
                          <a:ea typeface="+mn-ea"/>
                          <a:cs typeface="Arial" pitchFamily="34" charset="0"/>
                        </a:rPr>
                        <a:t>TeV</a:t>
                      </a:r>
                      <a:endParaRPr kumimoji="0" lang="en-GB" sz="1600" kern="1200" baseline="0" dirty="0" smtClean="0">
                        <a:solidFill>
                          <a:schemeClr val="accent3">
                            <a:lumMod val="75000"/>
                          </a:schemeClr>
                        </a:solidFill>
                        <a:latin typeface="+mn-lt"/>
                        <a:ea typeface="+mn-ea"/>
                        <a:cs typeface="Arial" pitchFamily="34" charset="0"/>
                      </a:endParaRPr>
                    </a:p>
                  </a:txBody>
                  <a:tcPr>
                    <a:lnL w="12700" cap="flat" cmpd="sng" algn="ctr">
                      <a:solidFill>
                        <a:srgbClr val="FFC000"/>
                      </a:solidFill>
                      <a:prstDash val="sysDash"/>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rgbClr val="FFC000"/>
                      </a:solidFill>
                      <a:prstDash val="sysDash"/>
                      <a:round/>
                      <a:headEnd type="none" w="med" len="med"/>
                      <a:tailEnd type="none" w="med" len="med"/>
                    </a:lnT>
                    <a:lnB w="12700" cap="flat" cmpd="sng" algn="ctr">
                      <a:solidFill>
                        <a:srgbClr val="FFC00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600" kern="1200" baseline="0" dirty="0" smtClean="0">
                          <a:solidFill>
                            <a:schemeClr val="bg2">
                              <a:lumMod val="25000"/>
                            </a:schemeClr>
                          </a:solidFill>
                          <a:latin typeface="+mn-lt"/>
                          <a:ea typeface="+mn-ea"/>
                          <a:cs typeface="Arial" pitchFamily="34" charset="0"/>
                        </a:rPr>
                        <a:t>Number of bunches / pulse</a:t>
                      </a:r>
                    </a:p>
                  </a:txBody>
                  <a:tcPr>
                    <a:lnL w="12700" cap="flat" cmpd="sng" algn="ctr">
                      <a:solidFill>
                        <a:schemeClr val="accent5">
                          <a:lumMod val="75000"/>
                        </a:schemeClr>
                      </a:solidFill>
                      <a:prstDash val="solid"/>
                      <a:round/>
                      <a:headEnd type="none" w="med" len="med"/>
                      <a:tailEnd type="none" w="med" len="med"/>
                    </a:lnL>
                    <a:lnR w="12700" cap="flat" cmpd="sng" algn="ctr">
                      <a:solidFill>
                        <a:srgbClr val="FFC000"/>
                      </a:solidFill>
                      <a:prstDash val="sysDash"/>
                      <a:round/>
                      <a:headEnd type="none" w="med" len="med"/>
                      <a:tailEnd type="none" w="med" len="med"/>
                    </a:lnR>
                    <a:lnT w="12700" cap="flat" cmpd="sng" algn="ctr">
                      <a:solidFill>
                        <a:srgbClr val="FFC000"/>
                      </a:solidFill>
                      <a:prstDash val="sysDash"/>
                      <a:round/>
                      <a:headEnd type="none" w="med" len="med"/>
                      <a:tailEnd type="none" w="med" len="med"/>
                    </a:lnT>
                    <a:lnB w="12700" cap="flat" cmpd="sng" algn="ctr">
                      <a:solidFill>
                        <a:srgbClr val="FFC000"/>
                      </a:solidFill>
                      <a:prstDash val="sysDash"/>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600" kern="1200" baseline="0" dirty="0" smtClean="0">
                          <a:solidFill>
                            <a:schemeClr val="accent3">
                              <a:lumMod val="75000"/>
                            </a:schemeClr>
                          </a:solidFill>
                          <a:latin typeface="+mn-lt"/>
                          <a:ea typeface="+mn-ea"/>
                          <a:cs typeface="Arial" pitchFamily="34" charset="0"/>
                        </a:rPr>
                        <a:t>312</a:t>
                      </a:r>
                    </a:p>
                  </a:txBody>
                  <a:tcPr>
                    <a:lnL w="12700" cap="flat" cmpd="sng" algn="ctr">
                      <a:solidFill>
                        <a:srgbClr val="FFC000"/>
                      </a:solidFill>
                      <a:prstDash val="sysDash"/>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rgbClr val="FFC000"/>
                      </a:solidFill>
                      <a:prstDash val="sysDash"/>
                      <a:round/>
                      <a:headEnd type="none" w="med" len="med"/>
                      <a:tailEnd type="none" w="med" len="med"/>
                    </a:lnT>
                    <a:lnB w="12700" cap="flat" cmpd="sng" algn="ctr">
                      <a:solidFill>
                        <a:srgbClr val="FFC000"/>
                      </a:solidFill>
                      <a:prstDash val="sysDash"/>
                      <a:round/>
                      <a:headEnd type="none" w="med" len="med"/>
                      <a:tailEnd type="none" w="med" len="med"/>
                    </a:lnB>
                  </a:tcPr>
                </a:tc>
              </a:tr>
              <a:tr h="272835">
                <a:tc>
                  <a:txBody>
                    <a:bodyPr/>
                    <a:lstStyle/>
                    <a:p>
                      <a:r>
                        <a:rPr kumimoji="0" lang="en-GB" sz="1600" kern="1200" baseline="0" dirty="0" smtClean="0">
                          <a:solidFill>
                            <a:schemeClr val="bg2">
                              <a:lumMod val="25000"/>
                            </a:schemeClr>
                          </a:solidFill>
                          <a:latin typeface="+mn-lt"/>
                          <a:ea typeface="+mn-ea"/>
                          <a:cs typeface="Arial" pitchFamily="34" charset="0"/>
                        </a:rPr>
                        <a:t>Beam power     </a:t>
                      </a:r>
                    </a:p>
                  </a:txBody>
                  <a:tcPr>
                    <a:lnL w="12700" cap="flat" cmpd="sng" algn="ctr">
                      <a:solidFill>
                        <a:schemeClr val="accent5">
                          <a:lumMod val="75000"/>
                        </a:schemeClr>
                      </a:solidFill>
                      <a:prstDash val="solid"/>
                      <a:round/>
                      <a:headEnd type="none" w="med" len="med"/>
                      <a:tailEnd type="none" w="med" len="med"/>
                    </a:lnL>
                    <a:lnR w="12700" cap="flat" cmpd="sng" algn="ctr">
                      <a:solidFill>
                        <a:srgbClr val="FFC000"/>
                      </a:solidFill>
                      <a:prstDash val="sysDash"/>
                      <a:round/>
                      <a:headEnd type="none" w="med" len="med"/>
                      <a:tailEnd type="none" w="med" len="med"/>
                    </a:lnR>
                    <a:lnT w="12700" cap="flat" cmpd="sng" algn="ctr">
                      <a:solidFill>
                        <a:srgbClr val="FFC000"/>
                      </a:solidFill>
                      <a:prstDash val="sysDash"/>
                      <a:round/>
                      <a:headEnd type="none" w="med" len="med"/>
                      <a:tailEnd type="none" w="med" len="med"/>
                    </a:lnT>
                    <a:lnB w="12700" cap="flat" cmpd="sng" algn="ctr">
                      <a:solidFill>
                        <a:srgbClr val="FFC00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kumimoji="0" lang="en-GB" sz="1600" kern="1200" baseline="0" dirty="0" smtClean="0">
                          <a:solidFill>
                            <a:schemeClr val="accent3">
                              <a:lumMod val="75000"/>
                            </a:schemeClr>
                          </a:solidFill>
                          <a:latin typeface="+mn-lt"/>
                          <a:ea typeface="+mn-ea"/>
                          <a:cs typeface="Arial" pitchFamily="34" charset="0"/>
                        </a:rPr>
                        <a:t>14 MW</a:t>
                      </a:r>
                    </a:p>
                  </a:txBody>
                  <a:tcPr>
                    <a:lnL w="12700" cap="flat" cmpd="sng" algn="ctr">
                      <a:solidFill>
                        <a:srgbClr val="FFC000"/>
                      </a:solidFill>
                      <a:prstDash val="sysDash"/>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rgbClr val="FFC000"/>
                      </a:solidFill>
                      <a:prstDash val="sysDash"/>
                      <a:round/>
                      <a:headEnd type="none" w="med" len="med"/>
                      <a:tailEnd type="none" w="med" len="med"/>
                    </a:lnT>
                    <a:lnB w="12700" cap="flat" cmpd="sng" algn="ctr">
                      <a:solidFill>
                        <a:srgbClr val="FFC00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600" kern="1200" baseline="0" dirty="0" smtClean="0">
                          <a:solidFill>
                            <a:schemeClr val="bg2">
                              <a:lumMod val="25000"/>
                            </a:schemeClr>
                          </a:solidFill>
                          <a:latin typeface="+mn-lt"/>
                          <a:ea typeface="+mn-ea"/>
                          <a:cs typeface="Arial" pitchFamily="34" charset="0"/>
                        </a:rPr>
                        <a:t>Bunch separation</a:t>
                      </a:r>
                    </a:p>
                  </a:txBody>
                  <a:tcPr>
                    <a:lnL w="12700" cap="flat" cmpd="sng" algn="ctr">
                      <a:solidFill>
                        <a:schemeClr val="accent5">
                          <a:lumMod val="75000"/>
                        </a:schemeClr>
                      </a:solidFill>
                      <a:prstDash val="solid"/>
                      <a:round/>
                      <a:headEnd type="none" w="med" len="med"/>
                      <a:tailEnd type="none" w="med" len="med"/>
                    </a:lnL>
                    <a:lnR w="12700" cap="flat" cmpd="sng" algn="ctr">
                      <a:solidFill>
                        <a:srgbClr val="FFC000"/>
                      </a:solidFill>
                      <a:prstDash val="sysDash"/>
                      <a:round/>
                      <a:headEnd type="none" w="med" len="med"/>
                      <a:tailEnd type="none" w="med" len="med"/>
                    </a:lnR>
                    <a:lnT w="12700" cap="flat" cmpd="sng" algn="ctr">
                      <a:solidFill>
                        <a:srgbClr val="FFC000"/>
                      </a:solidFill>
                      <a:prstDash val="sysDash"/>
                      <a:round/>
                      <a:headEnd type="none" w="med" len="med"/>
                      <a:tailEnd type="none" w="med" len="med"/>
                    </a:lnT>
                    <a:lnB w="12700" cap="flat" cmpd="sng" algn="ctr">
                      <a:solidFill>
                        <a:srgbClr val="FFC000"/>
                      </a:solidFill>
                      <a:prstDash val="sysDash"/>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600" kern="1200" baseline="0" dirty="0" smtClean="0">
                          <a:solidFill>
                            <a:schemeClr val="accent3">
                              <a:lumMod val="75000"/>
                            </a:schemeClr>
                          </a:solidFill>
                          <a:latin typeface="+mn-lt"/>
                          <a:ea typeface="+mn-ea"/>
                          <a:cs typeface="Arial" pitchFamily="34" charset="0"/>
                        </a:rPr>
                        <a:t>0.5  ns</a:t>
                      </a:r>
                    </a:p>
                  </a:txBody>
                  <a:tcPr>
                    <a:lnL w="12700" cap="flat" cmpd="sng" algn="ctr">
                      <a:solidFill>
                        <a:srgbClr val="FFC000"/>
                      </a:solidFill>
                      <a:prstDash val="sysDash"/>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rgbClr val="FFC000"/>
                      </a:solidFill>
                      <a:prstDash val="sysDash"/>
                      <a:round/>
                      <a:headEnd type="none" w="med" len="med"/>
                      <a:tailEnd type="none" w="med" len="med"/>
                    </a:lnT>
                    <a:lnB w="12700" cap="flat" cmpd="sng" algn="ctr">
                      <a:solidFill>
                        <a:srgbClr val="FFC000"/>
                      </a:solidFill>
                      <a:prstDash val="sysDash"/>
                      <a:round/>
                      <a:headEnd type="none" w="med" len="med"/>
                      <a:tailEnd type="none" w="med" len="med"/>
                    </a:lnB>
                  </a:tcPr>
                </a:tc>
              </a:tr>
              <a:tr h="272835">
                <a:tc>
                  <a:txBody>
                    <a:bodyPr/>
                    <a:lstStyle/>
                    <a:p>
                      <a:r>
                        <a:rPr kumimoji="0" lang="en-GB" sz="1600" kern="1200" baseline="0" dirty="0" smtClean="0">
                          <a:solidFill>
                            <a:schemeClr val="bg2">
                              <a:lumMod val="25000"/>
                            </a:schemeClr>
                          </a:solidFill>
                          <a:latin typeface="+mn-lt"/>
                          <a:ea typeface="+mn-ea"/>
                          <a:cs typeface="Arial" pitchFamily="34" charset="0"/>
                        </a:rPr>
                        <a:t>Machine RF frequency</a:t>
                      </a:r>
                    </a:p>
                  </a:txBody>
                  <a:tcPr>
                    <a:lnL w="12700" cap="flat" cmpd="sng" algn="ctr">
                      <a:solidFill>
                        <a:schemeClr val="accent5">
                          <a:lumMod val="75000"/>
                        </a:schemeClr>
                      </a:solidFill>
                      <a:prstDash val="solid"/>
                      <a:round/>
                      <a:headEnd type="none" w="med" len="med"/>
                      <a:tailEnd type="none" w="med" len="med"/>
                    </a:lnL>
                    <a:lnR w="12700" cap="flat" cmpd="sng" algn="ctr">
                      <a:solidFill>
                        <a:srgbClr val="FFC000"/>
                      </a:solidFill>
                      <a:prstDash val="sysDash"/>
                      <a:round/>
                      <a:headEnd type="none" w="med" len="med"/>
                      <a:tailEnd type="none" w="med" len="med"/>
                    </a:lnR>
                    <a:lnT w="12700" cap="flat" cmpd="sng" algn="ctr">
                      <a:solidFill>
                        <a:srgbClr val="FFC000"/>
                      </a:solidFill>
                      <a:prstDash val="sysDash"/>
                      <a:round/>
                      <a:headEnd type="none" w="med" len="med"/>
                      <a:tailEnd type="none" w="med" len="med"/>
                    </a:lnT>
                    <a:lnB w="12700" cap="flat" cmpd="sng" algn="ctr">
                      <a:solidFill>
                        <a:schemeClr val="accent5">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0" lang="en-GB" sz="1600" kern="1200" baseline="0" dirty="0" smtClean="0">
                          <a:solidFill>
                            <a:schemeClr val="accent3">
                              <a:lumMod val="75000"/>
                            </a:schemeClr>
                          </a:solidFill>
                          <a:latin typeface="+mn-lt"/>
                          <a:ea typeface="+mn-ea"/>
                          <a:cs typeface="Arial" pitchFamily="34" charset="0"/>
                        </a:rPr>
                        <a:t>12 GHz</a:t>
                      </a:r>
                    </a:p>
                  </a:txBody>
                  <a:tcPr>
                    <a:lnL w="12700" cap="flat" cmpd="sng" algn="ctr">
                      <a:solidFill>
                        <a:srgbClr val="FFC000"/>
                      </a:solidFill>
                      <a:prstDash val="sysDash"/>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rgbClr val="FFC000"/>
                      </a:solidFill>
                      <a:prstDash val="sysDash"/>
                      <a:round/>
                      <a:headEnd type="none" w="med" len="med"/>
                      <a:tailEnd type="none" w="med" len="med"/>
                    </a:lnT>
                    <a:lnB w="12700" cap="flat" cmpd="sng" algn="ctr">
                      <a:solidFill>
                        <a:schemeClr val="accent5">
                          <a:lumMod val="7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600" kern="1200" baseline="0" dirty="0" smtClean="0">
                          <a:solidFill>
                            <a:schemeClr val="bg2">
                              <a:lumMod val="25000"/>
                            </a:schemeClr>
                          </a:solidFill>
                          <a:latin typeface="+mn-lt"/>
                          <a:ea typeface="+mn-ea"/>
                          <a:cs typeface="Arial" pitchFamily="34" charset="0"/>
                        </a:rPr>
                        <a:t>Bunch length</a:t>
                      </a:r>
                    </a:p>
                  </a:txBody>
                  <a:tcPr>
                    <a:lnL w="12700" cap="flat" cmpd="sng" algn="ctr">
                      <a:solidFill>
                        <a:schemeClr val="accent5">
                          <a:lumMod val="75000"/>
                        </a:schemeClr>
                      </a:solidFill>
                      <a:prstDash val="solid"/>
                      <a:round/>
                      <a:headEnd type="none" w="med" len="med"/>
                      <a:tailEnd type="none" w="med" len="med"/>
                    </a:lnL>
                    <a:lnR w="12700" cap="flat" cmpd="sng" algn="ctr">
                      <a:solidFill>
                        <a:srgbClr val="FFC000"/>
                      </a:solidFill>
                      <a:prstDash val="sysDash"/>
                      <a:round/>
                      <a:headEnd type="none" w="med" len="med"/>
                      <a:tailEnd type="none" w="med" len="med"/>
                    </a:lnR>
                    <a:lnT w="12700" cap="flat" cmpd="sng" algn="ctr">
                      <a:solidFill>
                        <a:srgbClr val="FFC000"/>
                      </a:solidFill>
                      <a:prstDash val="sysDash"/>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600" kern="1200" baseline="0" dirty="0" smtClean="0">
                          <a:solidFill>
                            <a:schemeClr val="accent3">
                              <a:lumMod val="75000"/>
                            </a:schemeClr>
                          </a:solidFill>
                          <a:latin typeface="+mn-lt"/>
                          <a:ea typeface="+mn-ea"/>
                          <a:cs typeface="Arial" pitchFamily="34" charset="0"/>
                        </a:rPr>
                        <a:t>44 </a:t>
                      </a:r>
                      <a:r>
                        <a:rPr kumimoji="0" lang="en-GB" sz="1600" kern="1200" baseline="0" dirty="0" smtClean="0">
                          <a:solidFill>
                            <a:schemeClr val="accent3">
                              <a:lumMod val="75000"/>
                            </a:schemeClr>
                          </a:solidFill>
                          <a:latin typeface="+mn-lt"/>
                          <a:ea typeface="+mn-ea"/>
                          <a:cs typeface="Arial" pitchFamily="34" charset="0"/>
                          <a:sym typeface="Symbol"/>
                        </a:rPr>
                        <a:t>m</a:t>
                      </a:r>
                      <a:endParaRPr kumimoji="0" lang="en-GB" sz="1600" kern="1200" baseline="0" dirty="0" smtClean="0">
                        <a:solidFill>
                          <a:schemeClr val="accent3">
                            <a:lumMod val="75000"/>
                          </a:schemeClr>
                        </a:solidFill>
                        <a:latin typeface="+mn-lt"/>
                        <a:ea typeface="+mn-ea"/>
                        <a:cs typeface="Arial" pitchFamily="34" charset="0"/>
                      </a:endParaRPr>
                    </a:p>
                  </a:txBody>
                  <a:tcPr>
                    <a:lnL w="12700" cap="flat" cmpd="sng" algn="ctr">
                      <a:solidFill>
                        <a:srgbClr val="FFC000"/>
                      </a:solidFill>
                      <a:prstDash val="sysDash"/>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rgbClr val="FFC000"/>
                      </a:solidFill>
                      <a:prstDash val="sysDash"/>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 xmlns:p14="http://schemas.microsoft.com/office/powerpoint/2010/main" val="185578772"/>
              </p:ext>
            </p:extLst>
          </p:nvPr>
        </p:nvGraphicFramePr>
        <p:xfrm>
          <a:off x="1259631" y="620688"/>
          <a:ext cx="7632849" cy="2566265"/>
        </p:xfrm>
        <a:graphic>
          <a:graphicData uri="http://schemas.openxmlformats.org/drawingml/2006/table">
            <a:tbl>
              <a:tblPr firstRow="1" bandRow="1">
                <a:tableStyleId>{E8B1032C-EA38-4F05-BA0D-38AFFFC7BED3}</a:tableStyleId>
              </a:tblPr>
              <a:tblGrid>
                <a:gridCol w="3136990"/>
                <a:gridCol w="1185085"/>
                <a:gridCol w="3310774"/>
              </a:tblGrid>
              <a:tr h="507775">
                <a:tc gridSpan="3">
                  <a:txBody>
                    <a:bodyPr/>
                    <a:lstStyle/>
                    <a:p>
                      <a:pPr algn="ctr"/>
                      <a:r>
                        <a:rPr lang="en-GB" sz="2000" dirty="0" smtClean="0">
                          <a:solidFill>
                            <a:schemeClr val="tx1">
                              <a:lumMod val="75000"/>
                              <a:lumOff val="25000"/>
                            </a:schemeClr>
                          </a:solidFill>
                        </a:rPr>
                        <a:t>BPM</a:t>
                      </a:r>
                      <a:r>
                        <a:rPr lang="en-GB" sz="2000" baseline="0" dirty="0" smtClean="0">
                          <a:solidFill>
                            <a:schemeClr val="tx1">
                              <a:lumMod val="75000"/>
                              <a:lumOff val="25000"/>
                            </a:schemeClr>
                          </a:solidFill>
                        </a:rPr>
                        <a:t> requirements for CLIC main Linac</a:t>
                      </a:r>
                      <a:endParaRPr lang="en-GB" sz="2000" b="0" dirty="0">
                        <a:solidFill>
                          <a:schemeClr val="tx1">
                            <a:lumMod val="75000"/>
                            <a:lumOff val="25000"/>
                          </a:schemeClr>
                        </a:solidFill>
                      </a:endParaRPr>
                    </a:p>
                  </a:txBody>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600" b="0" baseline="0" dirty="0" smtClean="0">
                        <a:solidFill>
                          <a:schemeClr val="accent3"/>
                        </a:solidFill>
                      </a:endParaRPr>
                    </a:p>
                  </a:txBody>
                  <a:tcPr/>
                </a:tc>
                <a:tc hMerge="1">
                  <a:txBody>
                    <a:bodyPr/>
                    <a:lstStyle/>
                    <a:p>
                      <a:endParaRPr lang="en-GB"/>
                    </a:p>
                  </a:txBody>
                  <a:tcPr/>
                </a:tc>
              </a:tr>
              <a:tr h="41545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kern="1200" baseline="0" dirty="0" smtClean="0">
                          <a:solidFill>
                            <a:schemeClr val="bg2">
                              <a:lumMod val="25000"/>
                            </a:schemeClr>
                          </a:solidFill>
                          <a:latin typeface="+mn-lt"/>
                          <a:ea typeface="+mn-ea"/>
                          <a:cs typeface="Arial" pitchFamily="34" charset="0"/>
                        </a:rPr>
                        <a:t>Resolution</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kern="1200" baseline="0" dirty="0" smtClean="0"/>
                        <a:t>50 nm</a:t>
                      </a:r>
                      <a:endParaRPr kumimoji="0" lang="en-GB" sz="1800" kern="1200" baseline="0" dirty="0" smtClean="0">
                        <a:solidFill>
                          <a:schemeClr val="tx1"/>
                        </a:solidFill>
                        <a:latin typeface="+mn-lt"/>
                        <a:ea typeface="+mn-ea"/>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0" lang="en-GB" sz="1800" kern="1200" baseline="0" dirty="0" smtClean="0">
                        <a:solidFill>
                          <a:schemeClr val="tx1"/>
                        </a:solidFill>
                        <a:latin typeface="+mn-lt"/>
                        <a:ea typeface="+mn-ea"/>
                        <a:cs typeface="Arial" pitchFamily="34" charset="0"/>
                      </a:endParaRPr>
                    </a:p>
                  </a:txBody>
                  <a:tcPr/>
                </a:tc>
              </a:tr>
              <a:tr h="50147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kern="1200" baseline="0" dirty="0" smtClean="0">
                          <a:solidFill>
                            <a:schemeClr val="bg2">
                              <a:lumMod val="25000"/>
                            </a:schemeClr>
                          </a:solidFill>
                          <a:latin typeface="+mn-lt"/>
                          <a:ea typeface="+mn-ea"/>
                          <a:cs typeface="Arial" pitchFamily="34" charset="0"/>
                        </a:rPr>
                        <a:t>Drift tube diameter</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kern="1200" baseline="0" dirty="0" smtClean="0"/>
                        <a:t>8 mm</a:t>
                      </a:r>
                      <a:endParaRPr kumimoji="0" lang="en-GB" sz="1800" kern="1200" baseline="0" dirty="0" smtClean="0">
                        <a:solidFill>
                          <a:schemeClr val="tx1"/>
                        </a:solidFill>
                        <a:latin typeface="+mn-lt"/>
                        <a:ea typeface="+mn-ea"/>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kern="1200" baseline="0" dirty="0" smtClean="0">
                          <a:solidFill>
                            <a:schemeClr val="tx1"/>
                          </a:solidFill>
                          <a:latin typeface="+mn-lt"/>
                          <a:ea typeface="+mn-ea"/>
                          <a:cs typeface="Arial" pitchFamily="34" charset="0"/>
                        </a:rPr>
                        <a:t> Upper limit on frequency</a:t>
                      </a:r>
                    </a:p>
                  </a:txBody>
                  <a:tcPr/>
                </a:tc>
              </a:tr>
              <a:tr h="501479">
                <a:tc>
                  <a:txBody>
                    <a:bodyPr/>
                    <a:lstStyle/>
                    <a:p>
                      <a:r>
                        <a:rPr kumimoji="0" lang="en-GB" sz="1800" kern="1200" baseline="0" dirty="0" smtClean="0">
                          <a:solidFill>
                            <a:schemeClr val="bg2">
                              <a:lumMod val="25000"/>
                            </a:schemeClr>
                          </a:solidFill>
                          <a:latin typeface="+mn-lt"/>
                          <a:ea typeface="+mn-ea"/>
                          <a:cs typeface="Arial" pitchFamily="34" charset="0"/>
                        </a:rPr>
                        <a:t>Measurement band width</a:t>
                      </a:r>
                    </a:p>
                  </a:txBody>
                  <a:tcPr/>
                </a:tc>
                <a:tc>
                  <a:txBody>
                    <a:bodyPr/>
                    <a:lstStyle/>
                    <a:p>
                      <a:r>
                        <a:rPr kumimoji="0" lang="en-GB" sz="1800" kern="1200" baseline="0" dirty="0" smtClean="0">
                          <a:solidFill>
                            <a:schemeClr val="tx1"/>
                          </a:solidFill>
                          <a:latin typeface="+mn-lt"/>
                          <a:ea typeface="+mn-ea"/>
                          <a:cs typeface="Arial" pitchFamily="34" charset="0"/>
                        </a:rPr>
                        <a:t>20 MHz</a:t>
                      </a:r>
                    </a:p>
                  </a:txBody>
                  <a:tcPr/>
                </a:tc>
                <a:tc>
                  <a:txBody>
                    <a:bodyPr/>
                    <a:lstStyle/>
                    <a:p>
                      <a:r>
                        <a:rPr kumimoji="0" lang="en-GB" sz="1800" kern="1200" baseline="0" dirty="0" smtClean="0">
                          <a:solidFill>
                            <a:schemeClr val="tx1"/>
                          </a:solidFill>
                          <a:latin typeface="+mn-lt"/>
                          <a:ea typeface="+mn-ea"/>
                          <a:cs typeface="Arial" pitchFamily="34" charset="0"/>
                        </a:rPr>
                        <a:t> Orbit bit correction for bunches at  tail of  bunch train.</a:t>
                      </a:r>
                    </a:p>
                  </a:txBody>
                  <a:tcPr/>
                </a:tc>
              </a:tr>
              <a:tr h="501479">
                <a:tc>
                  <a:txBody>
                    <a:bodyPr/>
                    <a:lstStyle/>
                    <a:p>
                      <a:r>
                        <a:rPr kumimoji="0" lang="en-GB" sz="1800" kern="1200" baseline="0" dirty="0" smtClean="0">
                          <a:solidFill>
                            <a:schemeClr val="bg2">
                              <a:lumMod val="25000"/>
                            </a:schemeClr>
                          </a:solidFill>
                          <a:latin typeface="+mn-lt"/>
                          <a:ea typeface="+mn-ea"/>
                          <a:cs typeface="Arial" pitchFamily="34" charset="0"/>
                        </a:rPr>
                        <a:t>Number of BPM required  </a:t>
                      </a:r>
                    </a:p>
                  </a:txBody>
                  <a:tcPr/>
                </a:tc>
                <a:tc>
                  <a:txBody>
                    <a:bodyPr/>
                    <a:lstStyle/>
                    <a:p>
                      <a:r>
                        <a:rPr kumimoji="0" lang="en-GB" sz="1800" kern="1200" baseline="0" dirty="0" smtClean="0"/>
                        <a:t>~ </a:t>
                      </a:r>
                      <a:r>
                        <a:rPr kumimoji="0" lang="en-GB" sz="1800" kern="1200" baseline="0" dirty="0" smtClean="0">
                          <a:solidFill>
                            <a:srgbClr val="FF0000"/>
                          </a:solidFill>
                        </a:rPr>
                        <a:t>4776</a:t>
                      </a:r>
                      <a:endParaRPr kumimoji="0" lang="en-GB" sz="1800" kern="1200" baseline="0" dirty="0" smtClean="0">
                        <a:solidFill>
                          <a:srgbClr val="FF0000"/>
                        </a:solidFill>
                        <a:latin typeface="+mn-lt"/>
                        <a:ea typeface="+mn-ea"/>
                        <a:cs typeface="Arial" pitchFamily="34" charset="0"/>
                      </a:endParaRPr>
                    </a:p>
                  </a:txBody>
                  <a:tcPr/>
                </a:tc>
                <a:tc>
                  <a:txBody>
                    <a:bodyPr/>
                    <a:lstStyle/>
                    <a:p>
                      <a:endParaRPr kumimoji="0" lang="en-GB" sz="1800" kern="1200" baseline="0" dirty="0" smtClean="0">
                        <a:solidFill>
                          <a:schemeClr val="tx1"/>
                        </a:solidFill>
                        <a:latin typeface="+mn-lt"/>
                        <a:ea typeface="+mn-ea"/>
                        <a:cs typeface="Arial" pitchFamily="34" charset="0"/>
                      </a:endParaRPr>
                    </a:p>
                  </a:txBody>
                  <a:tcPr/>
                </a:tc>
              </a:tr>
            </a:tbl>
          </a:graphicData>
        </a:graphic>
      </p:graphicFrame>
      <p:sp>
        <p:nvSpPr>
          <p:cNvPr id="3" name="Title 1"/>
          <p:cNvSpPr txBox="1">
            <a:spLocks/>
          </p:cNvSpPr>
          <p:nvPr/>
        </p:nvSpPr>
        <p:spPr>
          <a:xfrm>
            <a:off x="1071538" y="0"/>
            <a:ext cx="7929618" cy="642942"/>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Cavity</a:t>
            </a:r>
            <a:r>
              <a:rPr kumimoji="0" lang="en-GB" sz="2800" b="0" i="0" u="none" strike="noStrike" kern="1200" cap="none" spc="0" normalizeH="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 BPM for CLIC</a:t>
            </a:r>
            <a:endParaRPr kumimoji="0" lang="en-GB" sz="2400" b="0" i="0" u="none" strike="noStrike" kern="1200" cap="none" spc="0" normalizeH="0" baseline="0" noProof="0" dirty="0">
              <a:ln>
                <a:noFill/>
              </a:ln>
              <a:solidFill>
                <a:srgbClr val="C00000"/>
              </a:solidFill>
              <a:effectLst>
                <a:outerShdw blurRad="50000" dist="30000" dir="5400000" algn="tl" rotWithShape="0">
                  <a:srgbClr val="000000">
                    <a:alpha val="30000"/>
                  </a:srgbClr>
                </a:outerShdw>
              </a:effectLst>
              <a:uLnTx/>
              <a:uFillTx/>
              <a:latin typeface="+mj-lt"/>
              <a:ea typeface="+mj-ea"/>
              <a:cs typeface="+mj-cs"/>
            </a:endParaRPr>
          </a:p>
        </p:txBody>
      </p:sp>
      <p:sp>
        <p:nvSpPr>
          <p:cNvPr id="4" name="TextBox 10"/>
          <p:cNvSpPr txBox="1">
            <a:spLocks noChangeArrowheads="1"/>
          </p:cNvSpPr>
          <p:nvPr/>
        </p:nvSpPr>
        <p:spPr bwMode="auto">
          <a:xfrm>
            <a:off x="360040" y="3284398"/>
            <a:ext cx="8748464" cy="3693319"/>
          </a:xfrm>
          <a:prstGeom prst="rect">
            <a:avLst/>
          </a:prstGeom>
          <a:noFill/>
          <a:ln w="9525">
            <a:noFill/>
            <a:miter lim="800000"/>
            <a:headEnd/>
            <a:tailEnd/>
          </a:ln>
        </p:spPr>
        <p:txBody>
          <a:bodyPr wrap="square">
            <a:spAutoFit/>
          </a:bodyPr>
          <a:lstStyle/>
          <a:p>
            <a:pPr marL="984250" indent="-357188" algn="just">
              <a:buClr>
                <a:schemeClr val="tx1"/>
              </a:buClr>
              <a:buFont typeface="Courier New" pitchFamily="49" charset="0"/>
              <a:buChar char="o"/>
              <a:defRPr/>
            </a:pPr>
            <a:r>
              <a:rPr lang="en-GB" dirty="0" smtClean="0">
                <a:latin typeface="Gill Sans MT" pitchFamily="34" charset="0"/>
                <a:ea typeface="Arial Unicode MS" pitchFamily="34" charset="-128"/>
                <a:cs typeface="Courier New" pitchFamily="49" charset="0"/>
              </a:rPr>
              <a:t>Proposed total number of BPM in main linac:  ~4776</a:t>
            </a:r>
          </a:p>
          <a:p>
            <a:pPr marL="627062">
              <a:buClr>
                <a:schemeClr val="tx1"/>
              </a:buClr>
              <a:defRPr/>
            </a:pPr>
            <a:r>
              <a:rPr lang="en-GB" dirty="0" smtClean="0">
                <a:latin typeface="Gill Sans MT" pitchFamily="34" charset="0"/>
                <a:ea typeface="Arial Unicode MS" pitchFamily="34" charset="-128"/>
                <a:cs typeface="Courier New" pitchFamily="49" charset="0"/>
              </a:rPr>
              <a:t>	 =&gt; Lower cost  per  cavity.</a:t>
            </a:r>
          </a:p>
          <a:p>
            <a:pPr marL="627062" algn="just">
              <a:buClr>
                <a:schemeClr val="tx1"/>
              </a:buClr>
              <a:defRPr/>
            </a:pPr>
            <a:r>
              <a:rPr lang="en-GB" dirty="0" smtClean="0">
                <a:latin typeface="Gill Sans MT" pitchFamily="34" charset="0"/>
                <a:ea typeface="Arial Unicode MS" pitchFamily="34" charset="-128"/>
                <a:cs typeface="Courier New" pitchFamily="49" charset="0"/>
              </a:rPr>
              <a:t> 	 =&gt; Simple design, without  tuning to reduce vacuum failure as well as     </a:t>
            </a:r>
          </a:p>
          <a:p>
            <a:pPr marL="627062" algn="just">
              <a:buClr>
                <a:schemeClr val="tx1"/>
              </a:buClr>
              <a:defRPr/>
            </a:pPr>
            <a:r>
              <a:rPr lang="en-GB" dirty="0" smtClean="0">
                <a:latin typeface="Gill Sans MT" pitchFamily="34" charset="0"/>
                <a:ea typeface="Arial Unicode MS" pitchFamily="34" charset="-128"/>
                <a:cs typeface="Courier New" pitchFamily="49" charset="0"/>
              </a:rPr>
              <a:t>           human labour cost.</a:t>
            </a:r>
          </a:p>
          <a:p>
            <a:pPr marL="627062" algn="just">
              <a:buClr>
                <a:schemeClr val="tx1"/>
              </a:buClr>
              <a:defRPr/>
            </a:pPr>
            <a:r>
              <a:rPr lang="en-GB" dirty="0" smtClean="0">
                <a:latin typeface="Gill Sans MT" pitchFamily="34" charset="0"/>
                <a:ea typeface="Arial Unicode MS" pitchFamily="34" charset="-128"/>
                <a:cs typeface="Courier New" pitchFamily="49" charset="0"/>
              </a:rPr>
              <a:t> 	 =&gt; Increase XY isolation by adequate asymmetry. </a:t>
            </a:r>
          </a:p>
          <a:p>
            <a:pPr marL="627062" algn="just">
              <a:buClr>
                <a:schemeClr val="tx1"/>
              </a:buClr>
              <a:defRPr/>
            </a:pPr>
            <a:endParaRPr lang="en-GB" dirty="0" smtClean="0">
              <a:latin typeface="Gill Sans MT" pitchFamily="34" charset="0"/>
              <a:ea typeface="Arial Unicode MS" pitchFamily="34" charset="-128"/>
              <a:cs typeface="Courier New" pitchFamily="49" charset="0"/>
            </a:endParaRPr>
          </a:p>
          <a:p>
            <a:pPr marL="984250" indent="-357188">
              <a:buClr>
                <a:schemeClr val="tx1"/>
              </a:buClr>
              <a:buFont typeface="Courier New" pitchFamily="49" charset="0"/>
              <a:buChar char="o"/>
              <a:defRPr/>
            </a:pPr>
            <a:r>
              <a:rPr lang="en-GB" dirty="0" smtClean="0">
                <a:latin typeface="Gill Sans MT" pitchFamily="34" charset="0"/>
                <a:ea typeface="Arial Unicode MS" pitchFamily="34" charset="-128"/>
                <a:cs typeface="Courier New" pitchFamily="49" charset="0"/>
              </a:rPr>
              <a:t>Bunch separation = 0.5 ns , </a:t>
            </a:r>
          </a:p>
          <a:p>
            <a:pPr marL="627062">
              <a:buClr>
                <a:schemeClr val="tx1"/>
              </a:buClr>
              <a:defRPr/>
            </a:pPr>
            <a:r>
              <a:rPr lang="en-GB" dirty="0">
                <a:latin typeface="Gill Sans MT" pitchFamily="34" charset="0"/>
                <a:ea typeface="Arial Unicode MS" pitchFamily="34" charset="-128"/>
                <a:cs typeface="Courier New" pitchFamily="49" charset="0"/>
              </a:rPr>
              <a:t> </a:t>
            </a:r>
            <a:r>
              <a:rPr lang="en-GB" dirty="0" smtClean="0">
                <a:latin typeface="Gill Sans MT" pitchFamily="34" charset="0"/>
                <a:ea typeface="Arial Unicode MS" pitchFamily="34" charset="-128"/>
                <a:cs typeface="Courier New" pitchFamily="49" charset="0"/>
              </a:rPr>
              <a:t>     =&gt; Signal overlapping between  multi-bunches.</a:t>
            </a:r>
          </a:p>
          <a:p>
            <a:pPr marL="627062">
              <a:buClr>
                <a:schemeClr val="tx1"/>
              </a:buClr>
              <a:defRPr/>
            </a:pPr>
            <a:r>
              <a:rPr lang="en-GB" dirty="0" smtClean="0">
                <a:latin typeface="Gill Sans MT" pitchFamily="34" charset="0"/>
                <a:ea typeface="Arial Unicode MS" pitchFamily="34" charset="-128"/>
                <a:cs typeface="Courier New" pitchFamily="49" charset="0"/>
              </a:rPr>
              <a:t>      =&gt; Lower the Q, less accurate cavity parameter measurements.</a:t>
            </a:r>
          </a:p>
          <a:p>
            <a:pPr marL="984250" indent="-357188">
              <a:buClr>
                <a:schemeClr val="tx1"/>
              </a:buClr>
              <a:buFont typeface="Courier New" pitchFamily="49" charset="0"/>
              <a:buChar char="o"/>
              <a:defRPr/>
            </a:pPr>
            <a:endParaRPr lang="en-GB" dirty="0" smtClean="0">
              <a:latin typeface="Gill Sans MT" pitchFamily="34" charset="0"/>
              <a:ea typeface="Arial Unicode MS" pitchFamily="34" charset="-128"/>
              <a:cs typeface="Courier New" pitchFamily="49" charset="0"/>
            </a:endParaRPr>
          </a:p>
          <a:p>
            <a:pPr marL="984250" indent="-357188">
              <a:buClr>
                <a:schemeClr val="tx1"/>
              </a:buClr>
              <a:buFont typeface="Courier New" pitchFamily="49" charset="0"/>
              <a:buChar char="o"/>
              <a:defRPr/>
            </a:pPr>
            <a:r>
              <a:rPr lang="en-GB" dirty="0" smtClean="0">
                <a:latin typeface="Gill Sans MT" pitchFamily="34" charset="0"/>
                <a:ea typeface="Arial Unicode MS" pitchFamily="34" charset="-128"/>
                <a:cs typeface="Courier New" pitchFamily="49" charset="0"/>
              </a:rPr>
              <a:t>Beam current      = 1.5 A  </a:t>
            </a:r>
          </a:p>
          <a:p>
            <a:pPr marL="995363">
              <a:buClr>
                <a:schemeClr val="tx1"/>
              </a:buClr>
              <a:defRPr/>
            </a:pPr>
            <a:r>
              <a:rPr lang="en-GB" dirty="0" smtClean="0">
                <a:latin typeface="Gill Sans MT" pitchFamily="34" charset="0"/>
                <a:ea typeface="Arial Unicode MS" pitchFamily="34" charset="-128"/>
                <a:cs typeface="Courier New" pitchFamily="49" charset="0"/>
              </a:rPr>
              <a:t>=&gt; Higher coupling, higher wall current, more heat , more  wake for follwing bunches.  </a:t>
            </a:r>
          </a:p>
        </p:txBody>
      </p:sp>
    </p:spTree>
    <p:extLst>
      <p:ext uri="{BB962C8B-B14F-4D97-AF65-F5344CB8AC3E}">
        <p14:creationId xmlns="" xmlns:p14="http://schemas.microsoft.com/office/powerpoint/2010/main" val="13874692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571604" y="-27384"/>
            <a:ext cx="6286544" cy="642942"/>
          </a:xfrm>
          <a:prstGeom prst="rect">
            <a:avLst/>
          </a:prstGeo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2800" dirty="0" smtClean="0">
                <a:solidFill>
                  <a:srgbClr val="C00000"/>
                </a:solidFill>
                <a:effectLst>
                  <a:outerShdw blurRad="50000" dist="30000" dir="5400000" algn="tl" rotWithShape="0">
                    <a:srgbClr val="000000">
                      <a:alpha val="30000"/>
                    </a:srgbClr>
                  </a:outerShdw>
                </a:effectLst>
                <a:latin typeface="Gill Sans MT" pitchFamily="34" charset="0"/>
                <a:ea typeface="Arial Unicode MS" pitchFamily="34" charset="-128"/>
                <a:cs typeface="Courier New" pitchFamily="49" charset="0"/>
              </a:rPr>
              <a:t>EM</a:t>
            </a:r>
            <a:r>
              <a:rPr kumimoji="0" lang="en-GB" sz="2800" b="0" i="0" u="none" strike="noStrike" kern="1200" cap="none" spc="0" normalizeH="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 simulation codes</a:t>
            </a:r>
            <a:endParaRPr kumimoji="0" lang="en-GB" sz="2400" b="0" i="0" u="none" strike="noStrike" kern="1200" cap="none" spc="0" normalizeH="0" baseline="0" noProof="0" dirty="0">
              <a:ln>
                <a:noFill/>
              </a:ln>
              <a:solidFill>
                <a:srgbClr val="C00000"/>
              </a:solidFill>
              <a:effectLst>
                <a:outerShdw blurRad="50000" dist="30000" dir="5400000" algn="tl" rotWithShape="0">
                  <a:srgbClr val="000000">
                    <a:alpha val="30000"/>
                  </a:srgbClr>
                </a:outerShdw>
              </a:effectLst>
              <a:uLnTx/>
              <a:uFillTx/>
              <a:latin typeface="+mj-lt"/>
              <a:ea typeface="+mj-ea"/>
              <a:cs typeface="+mj-cs"/>
            </a:endParaRPr>
          </a:p>
        </p:txBody>
      </p:sp>
      <p:sp>
        <p:nvSpPr>
          <p:cNvPr id="3" name="TextBox 2"/>
          <p:cNvSpPr txBox="1"/>
          <p:nvPr/>
        </p:nvSpPr>
        <p:spPr>
          <a:xfrm>
            <a:off x="1187624" y="899428"/>
            <a:ext cx="7364004" cy="369332"/>
          </a:xfrm>
          <a:prstGeom prst="rect">
            <a:avLst/>
          </a:prstGeom>
          <a:noFill/>
        </p:spPr>
        <p:txBody>
          <a:bodyPr wrap="none" rtlCol="0">
            <a:spAutoFit/>
          </a:bodyPr>
          <a:lstStyle/>
          <a:p>
            <a:pPr marL="285750" indent="-285750">
              <a:buClr>
                <a:schemeClr val="accent1">
                  <a:lumMod val="75000"/>
                </a:schemeClr>
              </a:buClr>
              <a:buFont typeface="Wingdings" pitchFamily="2" charset="2"/>
              <a:buChar char="q"/>
            </a:pPr>
            <a:r>
              <a:rPr lang="en-GB" dirty="0" smtClean="0">
                <a:solidFill>
                  <a:schemeClr val="accent6">
                    <a:lumMod val="75000"/>
                  </a:schemeClr>
                </a:solidFill>
                <a:latin typeface="Gill Sans MT" pitchFamily="34" charset="0"/>
                <a:ea typeface="Arial Unicode MS" pitchFamily="34" charset="-128"/>
                <a:cs typeface="Courier New" pitchFamily="49" charset="0"/>
              </a:rPr>
              <a:t>Advanced Computational Electromagnetic-3P  (ACE3P) suit,   SLAC, USA.</a:t>
            </a:r>
            <a:endParaRPr lang="en-GB" dirty="0">
              <a:latin typeface="Gill Sans MT" pitchFamily="34" charset="0"/>
              <a:ea typeface="Arial Unicode MS" pitchFamily="34" charset="-128"/>
              <a:cs typeface="Courier New" pitchFamily="49" charset="0"/>
            </a:endParaRPr>
          </a:p>
        </p:txBody>
      </p:sp>
      <p:sp>
        <p:nvSpPr>
          <p:cNvPr id="4" name="TextBox 3"/>
          <p:cNvSpPr txBox="1"/>
          <p:nvPr/>
        </p:nvSpPr>
        <p:spPr>
          <a:xfrm>
            <a:off x="1547663" y="1268760"/>
            <a:ext cx="6608021" cy="1877437"/>
          </a:xfrm>
          <a:prstGeom prst="rect">
            <a:avLst/>
          </a:prstGeom>
          <a:noFill/>
        </p:spPr>
        <p:txBody>
          <a:bodyPr wrap="square" rtlCol="0">
            <a:spAutoFit/>
          </a:bodyPr>
          <a:lstStyle/>
          <a:p>
            <a:pPr marL="285750" indent="-285750">
              <a:buClr>
                <a:schemeClr val="accent1">
                  <a:lumMod val="75000"/>
                </a:schemeClr>
              </a:buClr>
              <a:buFont typeface="Wingdings" pitchFamily="2" charset="2"/>
              <a:buChar char="Ø"/>
              <a:defRPr/>
            </a:pPr>
            <a:r>
              <a:rPr lang="en-GB" dirty="0" smtClean="0">
                <a:solidFill>
                  <a:schemeClr val="accent1"/>
                </a:solidFill>
                <a:latin typeface="Gill Sans MT" pitchFamily="34" charset="0"/>
                <a:ea typeface="Arial Unicode MS" pitchFamily="34" charset="-128"/>
                <a:cs typeface="Courier New" pitchFamily="49" charset="0"/>
              </a:rPr>
              <a:t>Parallel, higher order, finite element based electro-magnetic code. I used following codes</a:t>
            </a:r>
          </a:p>
          <a:p>
            <a:pPr marL="527050" indent="-173038">
              <a:buClr>
                <a:schemeClr val="tx1"/>
              </a:buClr>
              <a:buFont typeface="Courier New" pitchFamily="49" charset="0"/>
              <a:buChar char="o"/>
              <a:defRPr/>
            </a:pPr>
            <a:endParaRPr lang="en-GB" sz="1600" dirty="0" smtClean="0">
              <a:latin typeface="Gill Sans MT" pitchFamily="34" charset="0"/>
              <a:ea typeface="Arial Unicode MS" pitchFamily="34" charset="-128"/>
              <a:cs typeface="Courier New" pitchFamily="49" charset="0"/>
            </a:endParaRPr>
          </a:p>
          <a:p>
            <a:pPr marL="527050" indent="-173038">
              <a:buClr>
                <a:schemeClr val="tx1"/>
              </a:buClr>
              <a:buFont typeface="Courier New" pitchFamily="49" charset="0"/>
              <a:buChar char="o"/>
              <a:defRPr/>
            </a:pPr>
            <a:r>
              <a:rPr lang="en-GB" sz="1600" dirty="0" smtClean="0">
                <a:latin typeface="Gill Sans MT" pitchFamily="34" charset="0"/>
                <a:ea typeface="Arial Unicode MS" pitchFamily="34" charset="-128"/>
                <a:cs typeface="Courier New" pitchFamily="49" charset="0"/>
              </a:rPr>
              <a:t>Omega3P : Eigen mode solver to find normal modes of the cavity.</a:t>
            </a:r>
          </a:p>
          <a:p>
            <a:pPr marL="527050" indent="-173038">
              <a:buClr>
                <a:schemeClr val="tx1"/>
              </a:buClr>
              <a:buFont typeface="Courier New" pitchFamily="49" charset="0"/>
              <a:buChar char="o"/>
              <a:defRPr/>
            </a:pPr>
            <a:r>
              <a:rPr lang="en-GB" sz="1600" dirty="0" smtClean="0">
                <a:latin typeface="Gill Sans MT" pitchFamily="34" charset="0"/>
                <a:ea typeface="Arial Unicode MS" pitchFamily="34" charset="-128"/>
                <a:cs typeface="Courier New" pitchFamily="49" charset="0"/>
              </a:rPr>
              <a:t>T3P          :  Time domain solver to calculate transient response.</a:t>
            </a:r>
          </a:p>
          <a:p>
            <a:pPr marL="527050" indent="-173038">
              <a:buClr>
                <a:schemeClr val="tx1"/>
              </a:buClr>
              <a:buFont typeface="Courier New" pitchFamily="49" charset="0"/>
              <a:buChar char="o"/>
              <a:defRPr/>
            </a:pPr>
            <a:r>
              <a:rPr lang="en-GB" sz="1600" dirty="0" smtClean="0">
                <a:latin typeface="Gill Sans MT" pitchFamily="34" charset="0"/>
                <a:ea typeface="Arial Unicode MS" pitchFamily="34" charset="-128"/>
                <a:cs typeface="Courier New" pitchFamily="49" charset="0"/>
              </a:rPr>
              <a:t>S3P          : S-parameter solver for transmission properties.</a:t>
            </a:r>
          </a:p>
        </p:txBody>
      </p:sp>
      <p:sp>
        <p:nvSpPr>
          <p:cNvPr id="5" name="TextBox 10"/>
          <p:cNvSpPr txBox="1">
            <a:spLocks noChangeArrowheads="1"/>
          </p:cNvSpPr>
          <p:nvPr/>
        </p:nvSpPr>
        <p:spPr bwMode="auto">
          <a:xfrm>
            <a:off x="500064" y="508610"/>
            <a:ext cx="8358216" cy="400110"/>
          </a:xfrm>
          <a:prstGeom prst="rect">
            <a:avLst/>
          </a:prstGeom>
          <a:noFill/>
          <a:ln w="9525">
            <a:noFill/>
            <a:miter lim="800000"/>
            <a:headEnd/>
            <a:tailEnd/>
          </a:ln>
        </p:spPr>
        <p:txBody>
          <a:bodyPr wrap="square">
            <a:spAutoFit/>
          </a:bodyPr>
          <a:lstStyle/>
          <a:p>
            <a:pPr marL="722313" indent="-539750" algn="just">
              <a:buClr>
                <a:schemeClr val="tx2"/>
              </a:buClr>
              <a:buFont typeface="Wingdings" pitchFamily="2" charset="2"/>
              <a:buChar char="q"/>
              <a:defRPr/>
            </a:pPr>
            <a:r>
              <a:rPr lang="en-GB" sz="2000" dirty="0" smtClean="0">
                <a:solidFill>
                  <a:schemeClr val="accent5"/>
                </a:solidFill>
                <a:latin typeface="Gill Sans MT" pitchFamily="34" charset="0"/>
                <a:ea typeface="Arial Unicode MS" pitchFamily="34" charset="-128"/>
                <a:cs typeface="Courier New" pitchFamily="49" charset="0"/>
              </a:rPr>
              <a:t>Electromagnetic (EM) simulation codes.</a:t>
            </a:r>
            <a:endParaRPr lang="en-GB" sz="2000" dirty="0">
              <a:solidFill>
                <a:schemeClr val="accent5"/>
              </a:solidFill>
              <a:latin typeface="Gill Sans MT" pitchFamily="34" charset="0"/>
              <a:ea typeface="Arial Unicode MS" pitchFamily="34" charset="-128"/>
              <a:cs typeface="Courier New" pitchFamily="49" charset="0"/>
            </a:endParaRPr>
          </a:p>
        </p:txBody>
      </p:sp>
      <p:sp>
        <p:nvSpPr>
          <p:cNvPr id="6" name="TextBox 5"/>
          <p:cNvSpPr txBox="1"/>
          <p:nvPr/>
        </p:nvSpPr>
        <p:spPr>
          <a:xfrm>
            <a:off x="1187624" y="3933056"/>
            <a:ext cx="1217000" cy="369332"/>
          </a:xfrm>
          <a:prstGeom prst="rect">
            <a:avLst/>
          </a:prstGeom>
          <a:noFill/>
        </p:spPr>
        <p:txBody>
          <a:bodyPr wrap="none" rtlCol="0">
            <a:spAutoFit/>
          </a:bodyPr>
          <a:lstStyle/>
          <a:p>
            <a:pPr marL="285750" indent="-285750">
              <a:buClr>
                <a:schemeClr val="accent1">
                  <a:lumMod val="75000"/>
                </a:schemeClr>
              </a:buClr>
              <a:buFont typeface="Wingdings" pitchFamily="2" charset="2"/>
              <a:buChar char="q"/>
            </a:pPr>
            <a:r>
              <a:rPr lang="en-GB" dirty="0" err="1" smtClean="0">
                <a:solidFill>
                  <a:schemeClr val="accent6">
                    <a:lumMod val="75000"/>
                  </a:schemeClr>
                </a:solidFill>
                <a:latin typeface="Gill Sans MT" pitchFamily="34" charset="0"/>
                <a:ea typeface="Arial Unicode MS" pitchFamily="34" charset="-128"/>
                <a:cs typeface="Courier New" pitchFamily="49" charset="0"/>
              </a:rPr>
              <a:t>GdfidL</a:t>
            </a:r>
            <a:r>
              <a:rPr lang="en-GB" dirty="0" smtClean="0">
                <a:solidFill>
                  <a:schemeClr val="accent6">
                    <a:lumMod val="75000"/>
                  </a:schemeClr>
                </a:solidFill>
                <a:latin typeface="Gill Sans MT" pitchFamily="34" charset="0"/>
                <a:ea typeface="Arial Unicode MS" pitchFamily="34" charset="-128"/>
                <a:cs typeface="Courier New" pitchFamily="49" charset="0"/>
              </a:rPr>
              <a:t> :</a:t>
            </a:r>
            <a:endParaRPr lang="en-GB" dirty="0">
              <a:latin typeface="Gill Sans MT" pitchFamily="34" charset="0"/>
              <a:ea typeface="Arial Unicode MS" pitchFamily="34" charset="-128"/>
              <a:cs typeface="Courier New" pitchFamily="49" charset="0"/>
            </a:endParaRPr>
          </a:p>
        </p:txBody>
      </p:sp>
      <p:sp>
        <p:nvSpPr>
          <p:cNvPr id="7" name="TextBox 6"/>
          <p:cNvSpPr txBox="1"/>
          <p:nvPr/>
        </p:nvSpPr>
        <p:spPr>
          <a:xfrm>
            <a:off x="1475656" y="4293096"/>
            <a:ext cx="6608021" cy="2708434"/>
          </a:xfrm>
          <a:prstGeom prst="rect">
            <a:avLst/>
          </a:prstGeom>
          <a:noFill/>
        </p:spPr>
        <p:txBody>
          <a:bodyPr wrap="square" rtlCol="0">
            <a:spAutoFit/>
          </a:bodyPr>
          <a:lstStyle/>
          <a:p>
            <a:pPr marL="358775" indent="-285750">
              <a:buClr>
                <a:schemeClr val="accent1">
                  <a:lumMod val="75000"/>
                </a:schemeClr>
              </a:buClr>
              <a:buFont typeface="Wingdings" pitchFamily="2" charset="2"/>
              <a:buChar char="Ø"/>
              <a:defRPr/>
            </a:pPr>
            <a:r>
              <a:rPr lang="en-GB" dirty="0" smtClean="0">
                <a:solidFill>
                  <a:schemeClr val="accent1"/>
                </a:solidFill>
                <a:latin typeface="Gill Sans MT" pitchFamily="34" charset="0"/>
                <a:ea typeface="Arial Unicode MS" pitchFamily="34" charset="-128"/>
                <a:cs typeface="Courier New" pitchFamily="49" charset="0"/>
              </a:rPr>
              <a:t>3D EM simulation code written in Fortran.</a:t>
            </a:r>
          </a:p>
          <a:p>
            <a:pPr marL="358775" indent="-285750">
              <a:buClr>
                <a:schemeClr val="accent1">
                  <a:lumMod val="75000"/>
                </a:schemeClr>
              </a:buClr>
              <a:buFont typeface="Wingdings" pitchFamily="2" charset="2"/>
              <a:buChar char="Ø"/>
              <a:defRPr/>
            </a:pPr>
            <a:r>
              <a:rPr lang="en-GB" dirty="0" smtClean="0">
                <a:solidFill>
                  <a:schemeClr val="accent1"/>
                </a:solidFill>
                <a:latin typeface="Gill Sans MT" pitchFamily="34" charset="0"/>
                <a:ea typeface="Arial Unicode MS" pitchFamily="34" charset="-128"/>
                <a:cs typeface="Courier New" pitchFamily="49" charset="0"/>
              </a:rPr>
              <a:t>Finite difference time domain (FDTD) solver at core.</a:t>
            </a:r>
          </a:p>
          <a:p>
            <a:pPr marL="358775" indent="-285750">
              <a:buClr>
                <a:schemeClr val="accent1">
                  <a:lumMod val="75000"/>
                </a:schemeClr>
              </a:buClr>
              <a:buFont typeface="Wingdings" pitchFamily="2" charset="2"/>
              <a:buChar char="Ø"/>
              <a:defRPr/>
            </a:pPr>
            <a:r>
              <a:rPr lang="en-GB" dirty="0" smtClean="0">
                <a:solidFill>
                  <a:schemeClr val="accent1"/>
                </a:solidFill>
                <a:latin typeface="Gill Sans MT" pitchFamily="34" charset="0"/>
                <a:ea typeface="Arial Unicode MS" pitchFamily="34" charset="-128"/>
                <a:cs typeface="Courier New" pitchFamily="49" charset="0"/>
              </a:rPr>
              <a:t>Uses orthogonal mesh to discretise the geometry.</a:t>
            </a:r>
          </a:p>
          <a:p>
            <a:pPr marL="358775" indent="-285750">
              <a:buClr>
                <a:schemeClr val="accent1">
                  <a:lumMod val="75000"/>
                </a:schemeClr>
              </a:buClr>
              <a:buFont typeface="Wingdings" pitchFamily="2" charset="2"/>
              <a:buChar char="Ø"/>
              <a:defRPr/>
            </a:pPr>
            <a:r>
              <a:rPr lang="en-GB" dirty="0" smtClean="0">
                <a:solidFill>
                  <a:schemeClr val="accent1"/>
                </a:solidFill>
                <a:latin typeface="Gill Sans MT" pitchFamily="34" charset="0"/>
                <a:ea typeface="Arial Unicode MS" pitchFamily="34" charset="-128"/>
                <a:cs typeface="Courier New" pitchFamily="49" charset="0"/>
              </a:rPr>
              <a:t>Runs on serial and parallel machine.</a:t>
            </a:r>
          </a:p>
          <a:p>
            <a:pPr marL="358775" indent="-285750">
              <a:buClr>
                <a:schemeClr val="accent1">
                  <a:lumMod val="75000"/>
                </a:schemeClr>
              </a:buClr>
              <a:buFont typeface="Wingdings" pitchFamily="2" charset="2"/>
              <a:buChar char="Ø"/>
              <a:defRPr/>
            </a:pPr>
            <a:r>
              <a:rPr lang="en-GB" dirty="0" smtClean="0">
                <a:solidFill>
                  <a:schemeClr val="accent1"/>
                </a:solidFill>
                <a:latin typeface="Gill Sans MT" pitchFamily="34" charset="0"/>
                <a:ea typeface="Arial Unicode MS" pitchFamily="34" charset="-128"/>
                <a:cs typeface="Courier New" pitchFamily="49" charset="0"/>
              </a:rPr>
              <a:t>Solvers:</a:t>
            </a:r>
          </a:p>
          <a:p>
            <a:pPr marL="630238" indent="-173038">
              <a:buClr>
                <a:schemeClr val="tx1"/>
              </a:buClr>
              <a:buFont typeface="Courier New" pitchFamily="49" charset="0"/>
              <a:buChar char="o"/>
              <a:defRPr/>
            </a:pPr>
            <a:endParaRPr lang="en-GB" sz="1600" dirty="0" smtClean="0">
              <a:latin typeface="Gill Sans MT" pitchFamily="34" charset="0"/>
              <a:ea typeface="Arial Unicode MS" pitchFamily="34" charset="-128"/>
              <a:cs typeface="Courier New" pitchFamily="49" charset="0"/>
            </a:endParaRPr>
          </a:p>
          <a:p>
            <a:pPr marL="630238" indent="-173038">
              <a:buClr>
                <a:schemeClr val="tx1"/>
              </a:buClr>
              <a:buFont typeface="Courier New" pitchFamily="49" charset="0"/>
              <a:buChar char="o"/>
              <a:defRPr/>
            </a:pPr>
            <a:r>
              <a:rPr lang="en-GB" sz="1600" dirty="0" smtClean="0">
                <a:latin typeface="Gill Sans MT" pitchFamily="34" charset="0"/>
                <a:ea typeface="Arial Unicode MS" pitchFamily="34" charset="-128"/>
                <a:cs typeface="Courier New" pitchFamily="49" charset="0"/>
              </a:rPr>
              <a:t>Eigen-mode solver </a:t>
            </a:r>
          </a:p>
          <a:p>
            <a:pPr marL="630238" indent="-173038">
              <a:buClr>
                <a:schemeClr val="tx1"/>
              </a:buClr>
              <a:buFont typeface="Courier New" pitchFamily="49" charset="0"/>
              <a:buChar char="o"/>
              <a:defRPr/>
            </a:pPr>
            <a:r>
              <a:rPr lang="en-GB" sz="1600" dirty="0" smtClean="0">
                <a:latin typeface="Gill Sans MT" pitchFamily="34" charset="0"/>
                <a:ea typeface="Arial Unicode MS" pitchFamily="34" charset="-128"/>
                <a:cs typeface="Courier New" pitchFamily="49" charset="0"/>
              </a:rPr>
              <a:t>Time domain solver</a:t>
            </a:r>
            <a:endParaRPr lang="en-GB" sz="1600" dirty="0">
              <a:latin typeface="Gill Sans MT" pitchFamily="34" charset="0"/>
              <a:ea typeface="Arial Unicode MS" pitchFamily="34" charset="-128"/>
              <a:cs typeface="Courier New" pitchFamily="49" charset="0"/>
            </a:endParaRPr>
          </a:p>
          <a:p>
            <a:pPr marL="527050" indent="-173038">
              <a:buClr>
                <a:schemeClr val="tx1"/>
              </a:buClr>
              <a:buFont typeface="Courier New" pitchFamily="49" charset="0"/>
              <a:buChar char="o"/>
              <a:defRPr/>
            </a:pPr>
            <a:endParaRPr lang="en-GB" sz="1600" dirty="0">
              <a:latin typeface="Gill Sans MT" pitchFamily="34" charset="0"/>
              <a:ea typeface="Arial Unicode MS" pitchFamily="34" charset="-128"/>
              <a:cs typeface="Courier New" pitchFamily="49" charset="0"/>
            </a:endParaRPr>
          </a:p>
          <a:p>
            <a:pPr>
              <a:buClr>
                <a:schemeClr val="accent1">
                  <a:lumMod val="75000"/>
                </a:schemeClr>
              </a:buClr>
              <a:defRPr/>
            </a:pPr>
            <a:endParaRPr lang="en-GB" sz="1600" dirty="0" smtClean="0">
              <a:solidFill>
                <a:schemeClr val="accent1"/>
              </a:solidFill>
              <a:latin typeface="Gill Sans MT" pitchFamily="34" charset="0"/>
              <a:ea typeface="Arial Unicode MS" pitchFamily="34" charset="-128"/>
              <a:cs typeface="Courier New" pitchFamily="49" charset="0"/>
            </a:endParaRPr>
          </a:p>
        </p:txBody>
      </p:sp>
    </p:spTree>
    <p:extLst>
      <p:ext uri="{BB962C8B-B14F-4D97-AF65-F5344CB8AC3E}">
        <p14:creationId xmlns="" xmlns:p14="http://schemas.microsoft.com/office/powerpoint/2010/main" val="23168531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038" y="0"/>
            <a:ext cx="1181586"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txBox="1">
            <a:spLocks/>
          </p:cNvSpPr>
          <p:nvPr/>
        </p:nvSpPr>
        <p:spPr>
          <a:xfrm>
            <a:off x="1571604" y="-27384"/>
            <a:ext cx="6286544" cy="642942"/>
          </a:xfrm>
          <a:prstGeom prst="rect">
            <a:avLst/>
          </a:prstGeom>
        </p:spPr>
        <p:txBody>
          <a:bodyP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2800" dirty="0" smtClean="0">
                <a:solidFill>
                  <a:srgbClr val="C00000"/>
                </a:solidFill>
                <a:effectLst>
                  <a:outerShdw blurRad="50000" dist="30000" dir="5400000" algn="tl" rotWithShape="0">
                    <a:srgbClr val="000000">
                      <a:alpha val="30000"/>
                    </a:srgbClr>
                  </a:outerShdw>
                </a:effectLst>
                <a:latin typeface="Gill Sans MT" pitchFamily="34" charset="0"/>
                <a:ea typeface="Arial Unicode MS" pitchFamily="34" charset="-128"/>
                <a:cs typeface="Courier New" pitchFamily="49" charset="0"/>
              </a:rPr>
              <a:t>Cavity BPM project for NLS/DIAMOND light source at RAL, UK</a:t>
            </a:r>
            <a:endParaRPr kumimoji="0" lang="en-GB" sz="2400" b="0" i="0" u="none" strike="noStrike" kern="1200" cap="none" spc="0" normalizeH="0" baseline="0" noProof="0" dirty="0">
              <a:ln>
                <a:noFill/>
              </a:ln>
              <a:solidFill>
                <a:srgbClr val="C00000"/>
              </a:solidFill>
              <a:effectLst>
                <a:outerShdw blurRad="50000" dist="30000" dir="5400000" algn="tl" rotWithShape="0">
                  <a:srgbClr val="000000">
                    <a:alpha val="30000"/>
                  </a:srgbClr>
                </a:outerShdw>
              </a:effectLst>
              <a:uLnTx/>
              <a:uFillTx/>
              <a:latin typeface="+mj-lt"/>
              <a:ea typeface="+mj-ea"/>
              <a:cs typeface="+mj-cs"/>
            </a:endParaRPr>
          </a:p>
        </p:txBody>
      </p:sp>
      <p:pic>
        <p:nvPicPr>
          <p:cNvPr id="3" name="Picture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6512" y="764704"/>
            <a:ext cx="3003532" cy="1998714"/>
          </a:xfrm>
          <a:prstGeom prst="rect">
            <a:avLst/>
          </a:prstGeom>
        </p:spPr>
      </p:pic>
      <p:pic>
        <p:nvPicPr>
          <p:cNvPr id="4" name="Picture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4858" y="2852936"/>
            <a:ext cx="5247222" cy="3950612"/>
          </a:xfrm>
          <a:prstGeom prst="rect">
            <a:avLst/>
          </a:prstGeom>
        </p:spPr>
      </p:pic>
      <p:grpSp>
        <p:nvGrpSpPr>
          <p:cNvPr id="10" name="Group 9"/>
          <p:cNvGrpSpPr/>
          <p:nvPr/>
        </p:nvGrpSpPr>
        <p:grpSpPr>
          <a:xfrm>
            <a:off x="3131840" y="836712"/>
            <a:ext cx="5904656" cy="1368152"/>
            <a:chOff x="3131840" y="836712"/>
            <a:chExt cx="5904656" cy="1368152"/>
          </a:xfrm>
        </p:grpSpPr>
        <p:sp>
          <p:nvSpPr>
            <p:cNvPr id="7" name="TextBox 6"/>
            <p:cNvSpPr txBox="1"/>
            <p:nvPr/>
          </p:nvSpPr>
          <p:spPr>
            <a:xfrm>
              <a:off x="3131840" y="836712"/>
              <a:ext cx="5904656" cy="1354217"/>
            </a:xfrm>
            <a:prstGeom prst="rect">
              <a:avLst/>
            </a:prstGeom>
            <a:noFill/>
          </p:spPr>
          <p:txBody>
            <a:bodyPr wrap="square" rtlCol="0">
              <a:spAutoFit/>
            </a:bodyPr>
            <a:lstStyle/>
            <a:p>
              <a:pPr marL="374650" indent="-285750">
                <a:buClr>
                  <a:schemeClr val="accent1">
                    <a:lumMod val="75000"/>
                  </a:schemeClr>
                </a:buClr>
                <a:buFont typeface="Wingdings" pitchFamily="2" charset="2"/>
                <a:buChar char="q"/>
                <a:defRPr/>
              </a:pPr>
              <a:r>
                <a:rPr lang="en-GB" dirty="0" smtClean="0">
                  <a:solidFill>
                    <a:schemeClr val="accent6">
                      <a:lumMod val="75000"/>
                    </a:schemeClr>
                  </a:solidFill>
                  <a:latin typeface="Gill Sans MT" pitchFamily="34" charset="0"/>
                  <a:ea typeface="Arial Unicode MS" pitchFamily="34" charset="-128"/>
                  <a:cs typeface="Courier New" pitchFamily="49" charset="0"/>
                </a:rPr>
                <a:t>Science disciplines utilizing DIAMOND light source.</a:t>
              </a:r>
            </a:p>
            <a:p>
              <a:pPr marL="527050" indent="-173038">
                <a:buClr>
                  <a:schemeClr val="tx1"/>
                </a:buClr>
                <a:buFont typeface="Courier New" pitchFamily="49" charset="0"/>
                <a:buChar char="o"/>
                <a:defRPr/>
              </a:pPr>
              <a:r>
                <a:rPr lang="en-GB" sz="1600" dirty="0" smtClean="0">
                  <a:latin typeface="Gill Sans MT" pitchFamily="34" charset="0"/>
                  <a:ea typeface="Arial Unicode MS" pitchFamily="34" charset="-128"/>
                  <a:cs typeface="Courier New" pitchFamily="49" charset="0"/>
                </a:rPr>
                <a:t>Chemistry</a:t>
              </a:r>
            </a:p>
            <a:p>
              <a:pPr marL="527050" indent="-173038">
                <a:buClr>
                  <a:schemeClr val="tx1"/>
                </a:buClr>
                <a:buFont typeface="Courier New" pitchFamily="49" charset="0"/>
                <a:buChar char="o"/>
                <a:defRPr/>
              </a:pPr>
              <a:r>
                <a:rPr lang="en-GB" sz="1600" dirty="0" smtClean="0">
                  <a:latin typeface="Gill Sans MT" pitchFamily="34" charset="0"/>
                  <a:ea typeface="Arial Unicode MS" pitchFamily="34" charset="-128"/>
                  <a:cs typeface="Courier New" pitchFamily="49" charset="0"/>
                </a:rPr>
                <a:t>Cultural h</a:t>
              </a:r>
              <a:r>
                <a:rPr lang="en-GB" sz="1600" dirty="0">
                  <a:latin typeface="Gill Sans MT" pitchFamily="34" charset="0"/>
                  <a:ea typeface="Arial Unicode MS" pitchFamily="34" charset="-128"/>
                  <a:cs typeface="Courier New" pitchFamily="49" charset="0"/>
                </a:rPr>
                <a:t>e</a:t>
              </a:r>
              <a:r>
                <a:rPr lang="en-GB" sz="1600" dirty="0" smtClean="0">
                  <a:latin typeface="Gill Sans MT" pitchFamily="34" charset="0"/>
                  <a:ea typeface="Arial Unicode MS" pitchFamily="34" charset="-128"/>
                  <a:cs typeface="Courier New" pitchFamily="49" charset="0"/>
                </a:rPr>
                <a:t>ritage</a:t>
              </a:r>
            </a:p>
            <a:p>
              <a:pPr marL="527050" indent="-173038">
                <a:buClr>
                  <a:schemeClr val="tx1"/>
                </a:buClr>
                <a:buFont typeface="Courier New" pitchFamily="49" charset="0"/>
                <a:buChar char="o"/>
                <a:defRPr/>
              </a:pPr>
              <a:r>
                <a:rPr lang="en-GB" sz="1600" dirty="0" smtClean="0">
                  <a:latin typeface="Gill Sans MT" pitchFamily="34" charset="0"/>
                  <a:ea typeface="Arial Unicode MS" pitchFamily="34" charset="-128"/>
                  <a:cs typeface="Courier New" pitchFamily="49" charset="0"/>
                </a:rPr>
                <a:t>Earth science</a:t>
              </a:r>
            </a:p>
            <a:p>
              <a:pPr marL="527050" indent="-173038">
                <a:buClr>
                  <a:schemeClr val="tx1"/>
                </a:buClr>
                <a:buFont typeface="Courier New" pitchFamily="49" charset="0"/>
                <a:buChar char="o"/>
                <a:defRPr/>
              </a:pPr>
              <a:r>
                <a:rPr lang="en-GB" sz="1600" dirty="0" smtClean="0">
                  <a:latin typeface="Gill Sans MT" pitchFamily="34" charset="0"/>
                  <a:ea typeface="Arial Unicode MS" pitchFamily="34" charset="-128"/>
                  <a:cs typeface="Courier New" pitchFamily="49" charset="0"/>
                </a:rPr>
                <a:t>Engineering</a:t>
              </a:r>
            </a:p>
          </p:txBody>
        </p:sp>
        <p:sp>
          <p:nvSpPr>
            <p:cNvPr id="8" name="TextBox 7"/>
            <p:cNvSpPr txBox="1"/>
            <p:nvPr/>
          </p:nvSpPr>
          <p:spPr>
            <a:xfrm>
              <a:off x="5292080" y="1127646"/>
              <a:ext cx="2952328" cy="1077218"/>
            </a:xfrm>
            <a:prstGeom prst="rect">
              <a:avLst/>
            </a:prstGeom>
            <a:noFill/>
          </p:spPr>
          <p:txBody>
            <a:bodyPr wrap="square" rtlCol="0">
              <a:spAutoFit/>
            </a:bodyPr>
            <a:lstStyle/>
            <a:p>
              <a:pPr marL="527050" indent="-173038">
                <a:buClr>
                  <a:schemeClr val="tx1"/>
                </a:buClr>
                <a:buFont typeface="Courier New" pitchFamily="49" charset="0"/>
                <a:buChar char="o"/>
                <a:defRPr/>
              </a:pPr>
              <a:r>
                <a:rPr lang="en-GB" sz="1600" dirty="0" smtClean="0">
                  <a:latin typeface="Gill Sans MT" pitchFamily="34" charset="0"/>
                  <a:ea typeface="Arial Unicode MS" pitchFamily="34" charset="-128"/>
                  <a:cs typeface="Courier New" pitchFamily="49" charset="0"/>
                </a:rPr>
                <a:t>Environmental science</a:t>
              </a:r>
            </a:p>
            <a:p>
              <a:pPr marL="527050" indent="-173038">
                <a:buClr>
                  <a:schemeClr val="tx1"/>
                </a:buClr>
                <a:buFont typeface="Courier New" pitchFamily="49" charset="0"/>
                <a:buChar char="o"/>
                <a:defRPr/>
              </a:pPr>
              <a:r>
                <a:rPr lang="en-GB" sz="1600" dirty="0" smtClean="0">
                  <a:latin typeface="Gill Sans MT" pitchFamily="34" charset="0"/>
                  <a:ea typeface="Arial Unicode MS" pitchFamily="34" charset="-128"/>
                  <a:cs typeface="Courier New" pitchFamily="49" charset="0"/>
                </a:rPr>
                <a:t>Life science</a:t>
              </a:r>
            </a:p>
            <a:p>
              <a:pPr marL="527050" indent="-173038">
                <a:buClr>
                  <a:schemeClr val="tx1"/>
                </a:buClr>
                <a:buFont typeface="Courier New" pitchFamily="49" charset="0"/>
                <a:buChar char="o"/>
                <a:defRPr/>
              </a:pPr>
              <a:r>
                <a:rPr lang="en-GB" sz="1600" dirty="0" smtClean="0">
                  <a:latin typeface="Gill Sans MT" pitchFamily="34" charset="0"/>
                  <a:ea typeface="Arial Unicode MS" pitchFamily="34" charset="-128"/>
                  <a:cs typeface="Courier New" pitchFamily="49" charset="0"/>
                </a:rPr>
                <a:t>Physics and material science</a:t>
              </a:r>
            </a:p>
          </p:txBody>
        </p:sp>
      </p:grpSp>
      <p:sp>
        <p:nvSpPr>
          <p:cNvPr id="9" name="TextBox 8"/>
          <p:cNvSpPr txBox="1"/>
          <p:nvPr/>
        </p:nvSpPr>
        <p:spPr>
          <a:xfrm>
            <a:off x="4355976" y="2636912"/>
            <a:ext cx="4176464" cy="1600438"/>
          </a:xfrm>
          <a:prstGeom prst="rect">
            <a:avLst/>
          </a:prstGeom>
          <a:noFill/>
        </p:spPr>
        <p:txBody>
          <a:bodyPr wrap="square" rtlCol="0">
            <a:spAutoFit/>
          </a:bodyPr>
          <a:lstStyle/>
          <a:p>
            <a:pPr marL="374650" indent="-285750">
              <a:buClr>
                <a:schemeClr val="accent1">
                  <a:lumMod val="75000"/>
                </a:schemeClr>
              </a:buClr>
              <a:buFont typeface="Wingdings" pitchFamily="2" charset="2"/>
              <a:buChar char="q"/>
              <a:defRPr/>
            </a:pPr>
            <a:r>
              <a:rPr lang="en-GB" dirty="0" smtClean="0">
                <a:solidFill>
                  <a:schemeClr val="accent6">
                    <a:lumMod val="75000"/>
                  </a:schemeClr>
                </a:solidFill>
                <a:latin typeface="Gill Sans MT" pitchFamily="34" charset="0"/>
                <a:ea typeface="Arial Unicode MS" pitchFamily="34" charset="-128"/>
                <a:cs typeface="Courier New" pitchFamily="49" charset="0"/>
              </a:rPr>
              <a:t>Major parameters:</a:t>
            </a:r>
          </a:p>
          <a:p>
            <a:pPr marL="527050" indent="-173038">
              <a:buClr>
                <a:schemeClr val="tx1"/>
              </a:buClr>
              <a:buFont typeface="Courier New" pitchFamily="49" charset="0"/>
              <a:buChar char="o"/>
              <a:defRPr/>
            </a:pPr>
            <a:r>
              <a:rPr lang="en-GB" sz="1600" dirty="0" smtClean="0">
                <a:latin typeface="Gill Sans MT" pitchFamily="34" charset="0"/>
                <a:ea typeface="Arial Unicode MS" pitchFamily="34" charset="-128"/>
                <a:cs typeface="Courier New" pitchFamily="49" charset="0"/>
              </a:rPr>
              <a:t>Accelerated particle : e</a:t>
            </a:r>
            <a:r>
              <a:rPr lang="en-GB" sz="1600" baseline="30000" dirty="0" smtClean="0">
                <a:latin typeface="Gill Sans MT" pitchFamily="34" charset="0"/>
                <a:ea typeface="Arial Unicode MS" pitchFamily="34" charset="-128"/>
                <a:cs typeface="Courier New" pitchFamily="49" charset="0"/>
              </a:rPr>
              <a:t>-</a:t>
            </a:r>
          </a:p>
          <a:p>
            <a:pPr marL="527050" indent="-173038">
              <a:buClr>
                <a:schemeClr val="tx1"/>
              </a:buClr>
              <a:buFont typeface="Courier New" pitchFamily="49" charset="0"/>
              <a:buChar char="o"/>
              <a:defRPr/>
            </a:pPr>
            <a:r>
              <a:rPr lang="en-GB" sz="1600" dirty="0" smtClean="0">
                <a:latin typeface="Gill Sans MT" pitchFamily="34" charset="0"/>
                <a:ea typeface="Arial Unicode MS" pitchFamily="34" charset="-128"/>
                <a:cs typeface="Courier New" pitchFamily="49" charset="0"/>
              </a:rPr>
              <a:t>Particle energy         : 3GeV</a:t>
            </a:r>
          </a:p>
          <a:p>
            <a:pPr marL="527050" indent="-173038">
              <a:buClr>
                <a:schemeClr val="tx1"/>
              </a:buClr>
              <a:buFont typeface="Courier New" pitchFamily="49" charset="0"/>
              <a:buChar char="o"/>
              <a:defRPr/>
            </a:pPr>
            <a:r>
              <a:rPr lang="en-GB" sz="1600" dirty="0" smtClean="0">
                <a:latin typeface="Gill Sans MT" pitchFamily="34" charset="0"/>
                <a:ea typeface="Arial Unicode MS" pitchFamily="34" charset="-128"/>
                <a:cs typeface="Courier New" pitchFamily="49" charset="0"/>
              </a:rPr>
              <a:t>Circumference         :  561.6 m</a:t>
            </a:r>
          </a:p>
          <a:p>
            <a:pPr marL="527050" indent="-173038">
              <a:buClr>
                <a:schemeClr val="tx1"/>
              </a:buClr>
              <a:buFont typeface="Courier New" pitchFamily="49" charset="0"/>
              <a:buChar char="o"/>
              <a:defRPr/>
            </a:pPr>
            <a:r>
              <a:rPr lang="en-GB" sz="1600" dirty="0" smtClean="0">
                <a:latin typeface="Gill Sans MT" pitchFamily="34" charset="0"/>
                <a:ea typeface="Arial Unicode MS" pitchFamily="34" charset="-128"/>
                <a:cs typeface="Courier New" pitchFamily="49" charset="0"/>
              </a:rPr>
              <a:t>Beam current           : 300 mA</a:t>
            </a:r>
          </a:p>
          <a:p>
            <a:pPr marL="527050" indent="-173038">
              <a:buClr>
                <a:schemeClr val="tx1"/>
              </a:buClr>
              <a:buFont typeface="Courier New" pitchFamily="49" charset="0"/>
              <a:buChar char="o"/>
              <a:defRPr/>
            </a:pPr>
            <a:r>
              <a:rPr lang="en-GB" sz="1600" dirty="0" smtClean="0">
                <a:latin typeface="Gill Sans MT" pitchFamily="34" charset="0"/>
                <a:ea typeface="Arial Unicode MS" pitchFamily="34" charset="-128"/>
                <a:cs typeface="Courier New" pitchFamily="49" charset="0"/>
              </a:rPr>
              <a:t>Bunch repetition rate: 500kHz</a:t>
            </a:r>
          </a:p>
        </p:txBody>
      </p:sp>
    </p:spTree>
    <p:extLst>
      <p:ext uri="{BB962C8B-B14F-4D97-AF65-F5344CB8AC3E}">
        <p14:creationId xmlns="" xmlns:p14="http://schemas.microsoft.com/office/powerpoint/2010/main" val="38591810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0"/>
            <a:duotone>
              <a:schemeClr val="bg2">
                <a:shade val="9000"/>
                <a:satMod val="300000"/>
              </a:schemeClr>
              <a:schemeClr val="bg2">
                <a:tint val="90000"/>
                <a:satMod val="225000"/>
              </a:schemeClr>
            </a:duotone>
            <a:lum/>
          </a:blip>
          <a:srcRect/>
          <a:tile tx="0" ty="0" sx="90000" sy="90000" flip="xy" algn="tl"/>
        </a:blipFill>
        <a:effectLst/>
      </p:bgPr>
    </p:bg>
    <p:spTree>
      <p:nvGrpSpPr>
        <p:cNvPr id="1" name=""/>
        <p:cNvGrpSpPr/>
        <p:nvPr/>
      </p:nvGrpSpPr>
      <p:grpSpPr>
        <a:xfrm>
          <a:off x="0" y="0"/>
          <a:ext cx="0" cy="0"/>
          <a:chOff x="0" y="0"/>
          <a:chExt cx="0" cy="0"/>
        </a:xfrm>
      </p:grpSpPr>
      <p:sp>
        <p:nvSpPr>
          <p:cNvPr id="10" name="Rectangle 9"/>
          <p:cNvSpPr/>
          <p:nvPr/>
        </p:nvSpPr>
        <p:spPr>
          <a:xfrm>
            <a:off x="857224" y="0"/>
            <a:ext cx="42862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txBox="1">
            <a:spLocks/>
          </p:cNvSpPr>
          <p:nvPr/>
        </p:nvSpPr>
        <p:spPr>
          <a:xfrm>
            <a:off x="1571604" y="-27384"/>
            <a:ext cx="6286544" cy="642942"/>
          </a:xfrm>
          <a:prstGeom prst="rect">
            <a:avLst/>
          </a:prstGeom>
        </p:spPr>
        <p:txBody>
          <a:bodyPr>
            <a:normAutofit fontScale="85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800" b="0" i="0" u="none" strike="noStrike" kern="1200" cap="none" spc="0" normalizeH="0" baseline="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DIAMOND BPM: RF design and</a:t>
            </a:r>
            <a:r>
              <a:rPr kumimoji="0" lang="en-GB" sz="2800" b="0" i="0" u="none" strike="noStrike" kern="1200" cap="none" spc="0" normalizeH="0" noProof="0" dirty="0" smtClean="0">
                <a:ln>
                  <a:noFill/>
                </a:ln>
                <a:solidFill>
                  <a:srgbClr val="C00000"/>
                </a:solidFill>
                <a:effectLst>
                  <a:outerShdw blurRad="50000" dist="30000" dir="5400000" algn="tl" rotWithShape="0">
                    <a:srgbClr val="000000">
                      <a:alpha val="30000"/>
                    </a:srgbClr>
                  </a:outerShdw>
                </a:effectLst>
                <a:uLnTx/>
                <a:uFillTx/>
                <a:latin typeface="Gill Sans MT" pitchFamily="34" charset="0"/>
                <a:ea typeface="Arial Unicode MS" pitchFamily="34" charset="-128"/>
                <a:cs typeface="Courier New" pitchFamily="49" charset="0"/>
              </a:rPr>
              <a:t> simulation</a:t>
            </a:r>
            <a:endParaRPr kumimoji="0" lang="en-GB" sz="2400" b="0" i="0" u="none" strike="noStrike" kern="1200" cap="none" spc="0" normalizeH="0" baseline="0" noProof="0" dirty="0">
              <a:ln>
                <a:noFill/>
              </a:ln>
              <a:solidFill>
                <a:srgbClr val="C00000"/>
              </a:solidFill>
              <a:effectLst>
                <a:outerShdw blurRad="50000" dist="30000" dir="5400000" algn="tl" rotWithShape="0">
                  <a:srgbClr val="000000">
                    <a:alpha val="30000"/>
                  </a:srgbClr>
                </a:outerShdw>
              </a:effectLst>
              <a:uLnTx/>
              <a:uFillTx/>
              <a:latin typeface="+mj-lt"/>
              <a:ea typeface="+mj-ea"/>
              <a:cs typeface="+mj-cs"/>
            </a:endParaRPr>
          </a:p>
        </p:txBody>
      </p:sp>
      <p:sp>
        <p:nvSpPr>
          <p:cNvPr id="3" name="TextBox 10"/>
          <p:cNvSpPr txBox="1">
            <a:spLocks noChangeArrowheads="1"/>
          </p:cNvSpPr>
          <p:nvPr/>
        </p:nvSpPr>
        <p:spPr bwMode="auto">
          <a:xfrm>
            <a:off x="500064" y="508610"/>
            <a:ext cx="8358216" cy="400110"/>
          </a:xfrm>
          <a:prstGeom prst="rect">
            <a:avLst/>
          </a:prstGeom>
          <a:noFill/>
          <a:ln w="9525">
            <a:noFill/>
            <a:miter lim="800000"/>
            <a:headEnd/>
            <a:tailEnd/>
          </a:ln>
        </p:spPr>
        <p:txBody>
          <a:bodyPr wrap="square">
            <a:spAutoFit/>
          </a:bodyPr>
          <a:lstStyle/>
          <a:p>
            <a:pPr marL="722313" indent="-539750" algn="just">
              <a:buClr>
                <a:schemeClr val="tx2"/>
              </a:buClr>
              <a:buFont typeface="Wingdings" pitchFamily="2" charset="2"/>
              <a:buChar char="q"/>
              <a:defRPr/>
            </a:pPr>
            <a:r>
              <a:rPr lang="en-GB" sz="2000" dirty="0" smtClean="0">
                <a:solidFill>
                  <a:schemeClr val="accent5"/>
                </a:solidFill>
                <a:latin typeface="Gill Sans MT" pitchFamily="34" charset="0"/>
                <a:ea typeface="Arial Unicode MS" pitchFamily="34" charset="-128"/>
                <a:cs typeface="Courier New" pitchFamily="49" charset="0"/>
              </a:rPr>
              <a:t>BPM development project at DIAMOND</a:t>
            </a:r>
            <a:r>
              <a:rPr lang="en-GB" sz="2000" baseline="30000" dirty="0" smtClean="0">
                <a:solidFill>
                  <a:schemeClr val="accent5"/>
                </a:solidFill>
                <a:latin typeface="Gill Sans MT" pitchFamily="34" charset="0"/>
                <a:ea typeface="Arial Unicode MS" pitchFamily="34" charset="-128"/>
                <a:cs typeface="Courier New" pitchFamily="49" charset="0"/>
              </a:rPr>
              <a:t>1</a:t>
            </a:r>
            <a:r>
              <a:rPr lang="en-GB" sz="2000" dirty="0" smtClean="0">
                <a:solidFill>
                  <a:schemeClr val="accent5"/>
                </a:solidFill>
                <a:latin typeface="Gill Sans MT" pitchFamily="34" charset="0"/>
                <a:ea typeface="Arial Unicode MS" pitchFamily="34" charset="-128"/>
                <a:cs typeface="Courier New" pitchFamily="49" charset="0"/>
              </a:rPr>
              <a:t>:</a:t>
            </a:r>
            <a:endParaRPr lang="en-GB" sz="2000" dirty="0">
              <a:solidFill>
                <a:schemeClr val="accent5"/>
              </a:solidFill>
              <a:latin typeface="Gill Sans MT" pitchFamily="34" charset="0"/>
              <a:ea typeface="Arial Unicode MS" pitchFamily="34" charset="-128"/>
              <a:cs typeface="Courier New" pitchFamily="49" charset="0"/>
            </a:endParaRPr>
          </a:p>
        </p:txBody>
      </p:sp>
      <p:pic>
        <p:nvPicPr>
          <p:cNvPr id="7" name="Picture 6" descr="cavity2.tiff"/>
          <p:cNvPicPr>
            <a:picLocks noChangeAspect="1"/>
          </p:cNvPicPr>
          <p:nvPr/>
        </p:nvPicPr>
        <p:blipFill>
          <a:blip r:embed="rId3" cstate="print"/>
          <a:srcRect l="13577"/>
          <a:stretch>
            <a:fillRect/>
          </a:stretch>
        </p:blipFill>
        <p:spPr>
          <a:xfrm>
            <a:off x="0" y="1692098"/>
            <a:ext cx="4357686" cy="4951587"/>
          </a:xfrm>
          <a:prstGeom prst="rect">
            <a:avLst/>
          </a:prstGeom>
        </p:spPr>
      </p:pic>
      <p:pic>
        <p:nvPicPr>
          <p:cNvPr id="9" name="Picture 8" descr="coupler32.tiff"/>
          <p:cNvPicPr>
            <a:picLocks noChangeAspect="1"/>
          </p:cNvPicPr>
          <p:nvPr/>
        </p:nvPicPr>
        <p:blipFill>
          <a:blip r:embed="rId4" cstate="print"/>
          <a:stretch>
            <a:fillRect/>
          </a:stretch>
        </p:blipFill>
        <p:spPr>
          <a:xfrm>
            <a:off x="4734938" y="1584724"/>
            <a:ext cx="2630464" cy="2583167"/>
          </a:xfrm>
          <a:prstGeom prst="rect">
            <a:avLst/>
          </a:prstGeom>
        </p:spPr>
      </p:pic>
      <p:sp>
        <p:nvSpPr>
          <p:cNvPr id="8" name="TextBox 7"/>
          <p:cNvSpPr txBox="1"/>
          <p:nvPr/>
        </p:nvSpPr>
        <p:spPr>
          <a:xfrm>
            <a:off x="214282" y="1068157"/>
            <a:ext cx="3786214" cy="646331"/>
          </a:xfrm>
          <a:prstGeom prst="rect">
            <a:avLst/>
          </a:prstGeom>
          <a:noFill/>
        </p:spPr>
        <p:txBody>
          <a:bodyPr wrap="square" rtlCol="0">
            <a:spAutoFit/>
          </a:bodyPr>
          <a:lstStyle/>
          <a:p>
            <a:r>
              <a:rPr lang="en-GB" dirty="0" smtClean="0">
                <a:solidFill>
                  <a:schemeClr val="accent6">
                    <a:lumMod val="75000"/>
                  </a:schemeClr>
                </a:solidFill>
                <a:latin typeface="Gill Sans MT" pitchFamily="34" charset="0"/>
                <a:ea typeface="Arial Unicode MS" pitchFamily="34" charset="-128"/>
                <a:cs typeface="Courier New" pitchFamily="49" charset="0"/>
              </a:rPr>
              <a:t>BPM cavity with beam pipe and</a:t>
            </a:r>
          </a:p>
          <a:p>
            <a:r>
              <a:rPr lang="en-GB" dirty="0" smtClean="0">
                <a:solidFill>
                  <a:schemeClr val="accent6">
                    <a:lumMod val="75000"/>
                  </a:schemeClr>
                </a:solidFill>
                <a:latin typeface="Gill Sans MT" pitchFamily="34" charset="0"/>
                <a:ea typeface="Arial Unicode MS" pitchFamily="34" charset="-128"/>
                <a:cs typeface="Courier New" pitchFamily="49" charset="0"/>
              </a:rPr>
              <a:t>coupler with feed-through</a:t>
            </a:r>
          </a:p>
        </p:txBody>
      </p:sp>
      <p:sp>
        <p:nvSpPr>
          <p:cNvPr id="12" name="TextBox 11"/>
          <p:cNvSpPr txBox="1"/>
          <p:nvPr/>
        </p:nvSpPr>
        <p:spPr>
          <a:xfrm>
            <a:off x="4572000" y="1071546"/>
            <a:ext cx="3786214" cy="369332"/>
          </a:xfrm>
          <a:prstGeom prst="rect">
            <a:avLst/>
          </a:prstGeom>
          <a:noFill/>
        </p:spPr>
        <p:txBody>
          <a:bodyPr wrap="square" rtlCol="0">
            <a:spAutoFit/>
          </a:bodyPr>
          <a:lstStyle/>
          <a:p>
            <a:r>
              <a:rPr lang="en-GB" dirty="0" smtClean="0">
                <a:solidFill>
                  <a:schemeClr val="accent6">
                    <a:lumMod val="75000"/>
                  </a:schemeClr>
                </a:solidFill>
                <a:latin typeface="Gill Sans MT" pitchFamily="34" charset="0"/>
                <a:ea typeface="Arial Unicode MS" pitchFamily="34" charset="-128"/>
                <a:cs typeface="Courier New" pitchFamily="49" charset="0"/>
              </a:rPr>
              <a:t>Waveguide coupler with feed-through</a:t>
            </a:r>
          </a:p>
        </p:txBody>
      </p:sp>
      <p:sp>
        <p:nvSpPr>
          <p:cNvPr id="15" name="TextBox 14"/>
          <p:cNvSpPr txBox="1"/>
          <p:nvPr/>
        </p:nvSpPr>
        <p:spPr>
          <a:xfrm>
            <a:off x="3419872" y="4495179"/>
            <a:ext cx="3122971" cy="369332"/>
          </a:xfrm>
          <a:prstGeom prst="rect">
            <a:avLst/>
          </a:prstGeom>
          <a:noFill/>
        </p:spPr>
        <p:txBody>
          <a:bodyPr wrap="none" rtlCol="0">
            <a:spAutoFit/>
          </a:bodyPr>
          <a:lstStyle/>
          <a:p>
            <a:pPr marL="285750" indent="-285750">
              <a:buClr>
                <a:schemeClr val="accent1">
                  <a:lumMod val="75000"/>
                </a:schemeClr>
              </a:buClr>
              <a:buFont typeface="Wingdings" pitchFamily="2" charset="2"/>
              <a:buChar char="q"/>
            </a:pPr>
            <a:r>
              <a:rPr lang="en-GB" dirty="0" smtClean="0">
                <a:solidFill>
                  <a:schemeClr val="accent6">
                    <a:lumMod val="75000"/>
                  </a:schemeClr>
                </a:solidFill>
                <a:latin typeface="Gill Sans MT" pitchFamily="34" charset="0"/>
                <a:ea typeface="Arial Unicode MS" pitchFamily="34" charset="-128"/>
                <a:cs typeface="Courier New" pitchFamily="49" charset="0"/>
              </a:rPr>
              <a:t>Basic design considerations :</a:t>
            </a:r>
            <a:endParaRPr lang="en-GB" dirty="0">
              <a:latin typeface="Gill Sans MT" pitchFamily="34" charset="0"/>
              <a:ea typeface="Arial Unicode MS" pitchFamily="34" charset="-128"/>
              <a:cs typeface="Courier New" pitchFamily="49" charset="0"/>
            </a:endParaRPr>
          </a:p>
        </p:txBody>
      </p:sp>
      <p:sp>
        <p:nvSpPr>
          <p:cNvPr id="16" name="TextBox 15"/>
          <p:cNvSpPr txBox="1"/>
          <p:nvPr/>
        </p:nvSpPr>
        <p:spPr>
          <a:xfrm>
            <a:off x="3419872" y="4869160"/>
            <a:ext cx="5582424" cy="1169551"/>
          </a:xfrm>
          <a:prstGeom prst="rect">
            <a:avLst/>
          </a:prstGeom>
          <a:noFill/>
        </p:spPr>
        <p:txBody>
          <a:bodyPr wrap="square" rtlCol="0">
            <a:spAutoFit/>
          </a:bodyPr>
          <a:lstStyle/>
          <a:p>
            <a:pPr marL="527050" indent="-173038">
              <a:buClr>
                <a:schemeClr val="tx1"/>
              </a:buClr>
              <a:buFont typeface="Courier New" pitchFamily="49" charset="0"/>
              <a:buChar char="o"/>
              <a:defRPr/>
            </a:pPr>
            <a:r>
              <a:rPr lang="en-GB" sz="1400" dirty="0" smtClean="0">
                <a:latin typeface="Gill Sans MT" pitchFamily="34" charset="0"/>
                <a:ea typeface="Arial Unicode MS" pitchFamily="34" charset="-128"/>
                <a:cs typeface="Courier New" pitchFamily="49" charset="0"/>
              </a:rPr>
              <a:t>LO source synchronization and maximum IF frequency.  (20 MHz)</a:t>
            </a:r>
          </a:p>
          <a:p>
            <a:pPr marL="527050" indent="-173038">
              <a:buClr>
                <a:schemeClr val="tx1"/>
              </a:buClr>
              <a:buFont typeface="Courier New" pitchFamily="49" charset="0"/>
              <a:buChar char="o"/>
              <a:defRPr/>
            </a:pPr>
            <a:r>
              <a:rPr lang="en-GB" sz="1400" dirty="0" smtClean="0">
                <a:latin typeface="Gill Sans MT" pitchFamily="34" charset="0"/>
                <a:ea typeface="Arial Unicode MS" pitchFamily="34" charset="-128"/>
                <a:cs typeface="Courier New" pitchFamily="49" charset="0"/>
              </a:rPr>
              <a:t>There should be enough number of IF oscillations between two consecutive bunches.</a:t>
            </a:r>
          </a:p>
          <a:p>
            <a:pPr marL="527050" indent="-173038">
              <a:buClr>
                <a:schemeClr val="tx1"/>
              </a:buClr>
              <a:buFont typeface="Courier New" pitchFamily="49" charset="0"/>
              <a:buChar char="o"/>
              <a:defRPr/>
            </a:pPr>
            <a:r>
              <a:rPr lang="en-GB" sz="1400" dirty="0" smtClean="0">
                <a:latin typeface="Gill Sans MT" pitchFamily="34" charset="0"/>
                <a:ea typeface="Arial Unicode MS" pitchFamily="34" charset="-128"/>
                <a:cs typeface="Courier New" pitchFamily="49" charset="0"/>
              </a:rPr>
              <a:t>Energy decay time of the cavity.</a:t>
            </a:r>
            <a:endParaRPr lang="en-GB" sz="1400" dirty="0">
              <a:latin typeface="Gill Sans MT" pitchFamily="34" charset="0"/>
              <a:ea typeface="Arial Unicode MS" pitchFamily="34" charset="-128"/>
              <a:cs typeface="Courier New" pitchFamily="49" charset="0"/>
            </a:endParaRPr>
          </a:p>
          <a:p>
            <a:pPr marL="527050" indent="-173038">
              <a:buClr>
                <a:schemeClr val="tx1"/>
              </a:buClr>
              <a:buFont typeface="Courier New" pitchFamily="49" charset="0"/>
              <a:buChar char="o"/>
              <a:defRPr/>
            </a:pPr>
            <a:r>
              <a:rPr lang="en-GB" sz="1400" dirty="0" smtClean="0">
                <a:latin typeface="Gill Sans MT" pitchFamily="34" charset="0"/>
                <a:ea typeface="Arial Unicode MS" pitchFamily="34" charset="-128"/>
                <a:cs typeface="Courier New" pitchFamily="49" charset="0"/>
              </a:rPr>
              <a:t>Vacuum compatibility of materials and shapes.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4250</TotalTime>
  <Words>1448</Words>
  <Application>Microsoft Office PowerPoint</Application>
  <PresentationFormat>On-screen Show (4:3)</PresentationFormat>
  <Paragraphs>279</Paragraphs>
  <Slides>29</Slides>
  <Notes>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29</vt:i4>
      </vt:variant>
    </vt:vector>
  </HeadingPairs>
  <TitlesOfParts>
    <vt:vector size="32" baseType="lpstr">
      <vt:lpstr>Solstice</vt:lpstr>
      <vt:lpstr>Equation</vt:lpstr>
      <vt:lpstr>Acrobat Document</vt:lpstr>
      <vt:lpstr>Cavity Beam Position Monitor (BPM) for future linear colliders such as CLIC. </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Research Overview.</dc:title>
  <dc:creator>nirav</dc:creator>
  <cp:lastModifiedBy>nirav</cp:lastModifiedBy>
  <cp:revision>273</cp:revision>
  <dcterms:created xsi:type="dcterms:W3CDTF">2010-03-11T19:43:55Z</dcterms:created>
  <dcterms:modified xsi:type="dcterms:W3CDTF">2011-11-09T10:07:09Z</dcterms:modified>
</cp:coreProperties>
</file>