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7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449981-63AB-2906-704B-C01FD2D6D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6DC1412-672E-5BD6-BE12-B1BB05D625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F44C14-72E3-3C97-6ACE-8AFABE8A5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9877A-F10B-43C6-8B3F-1853E4721416}" type="datetimeFigureOut">
              <a:rPr lang="fr-FR" smtClean="0"/>
              <a:t>15/12/2023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8CF6823-6755-1BCD-633B-2BB809A0A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1C0277A-8626-1F5D-0381-4EAB2A38C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1754-0060-4BB4-8F4F-3E8747C5A0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528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EF3C43-44A9-792D-BB7F-3135FFCE3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E387774-96DC-DC7D-2CDE-7B5D4CBFE0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23252-6D71-2147-31D1-9B0264D3D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9877A-F10B-43C6-8B3F-1853E4721416}" type="datetimeFigureOut">
              <a:rPr lang="fr-FR" smtClean="0"/>
              <a:t>15/12/2023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B7E78D-B58B-FFEA-D244-097C9D4CE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473D8D-FA69-2E85-8AEB-5202F430D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1754-0060-4BB4-8F4F-3E8747C5A0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1958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162C838-9804-9A8C-5850-6C9F9670DF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92F717E-4EAA-8CF0-D27B-4F847D4C24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2C6E489-E2F9-5407-C491-581162EDC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9877A-F10B-43C6-8B3F-1853E4721416}" type="datetimeFigureOut">
              <a:rPr lang="fr-FR" smtClean="0"/>
              <a:t>15/12/2023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981AC8-2A52-F0CA-4F23-3A38E658B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C4E555E-7D9C-D110-3B35-E66C584DE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1754-0060-4BB4-8F4F-3E8747C5A0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9011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6DD0C0-7316-8F79-CCD5-539DC34F4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68504BF-5883-209D-DCF9-FC95E835A4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3BB6632-B18C-CF55-3D73-4CFC58E89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9877A-F10B-43C6-8B3F-1853E4721416}" type="datetimeFigureOut">
              <a:rPr lang="fr-FR" smtClean="0"/>
              <a:t>15/12/2023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3BC5CB4-E3B7-5F9E-EAC3-5C589E77D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BDE3D6C-44B7-7040-449E-5B85870FF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1754-0060-4BB4-8F4F-3E8747C5A0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8095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3761AD-8B31-76E5-3EDB-A469CB4F3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E17FB01-7995-3BA4-380C-297D6BC63C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CD1BF3A-C817-EABE-0DC9-3AACCA4D3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9877A-F10B-43C6-8B3F-1853E4721416}" type="datetimeFigureOut">
              <a:rPr lang="fr-FR" smtClean="0"/>
              <a:t>15/12/2023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3227F1C-110A-FC34-A56A-36F6C34B3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D9B1A0D-F511-7710-D104-491E67A99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1754-0060-4BB4-8F4F-3E8747C5A0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0845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94E0D6-0191-0983-F15B-31988501D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02F5333-AA2F-8C92-C143-8212B7D3BF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8B40705-57A5-9576-0B85-879B17A4B6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F30DDE2-2181-A8F3-F053-C3AA58FE1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9877A-F10B-43C6-8B3F-1853E4721416}" type="datetimeFigureOut">
              <a:rPr lang="fr-FR" smtClean="0"/>
              <a:t>15/12/2023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25D47B9-5F53-F9A5-0ADC-A1A1AD2EA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594C0D1-B373-0078-99C6-A5C4EA2F6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1754-0060-4BB4-8F4F-3E8747C5A0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4976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F8C5A3-54A2-5EDD-7C76-02FC51C1D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CD92D82-3998-D593-ECA8-F9D33F640A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8E5633E-69F4-51AC-A751-213F73F6F6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3BFBB33-4EF8-16E4-2346-0432A944E2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275F065-9B79-6E2F-3F6F-E4914F580F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379989-7C6A-EC68-11F3-D93AA0037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9877A-F10B-43C6-8B3F-1853E4721416}" type="datetimeFigureOut">
              <a:rPr lang="fr-FR" smtClean="0"/>
              <a:t>15/12/2023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451C72A-2B58-7FAC-AC84-5A1235587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8899673-D0D8-F7C5-B2AB-400582AB0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1754-0060-4BB4-8F4F-3E8747C5A0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8678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470605-525E-9D3E-DF5A-4897B8475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19CEEDE-9DA5-78CE-5C0E-29D7C680A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9877A-F10B-43C6-8B3F-1853E4721416}" type="datetimeFigureOut">
              <a:rPr lang="fr-FR" smtClean="0"/>
              <a:t>15/12/2023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2D93441-9EC3-2DB4-6B7C-41A6BF849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97AA79A-3305-1DD4-5FE2-16CB1EDEC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1754-0060-4BB4-8F4F-3E8747C5A0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8822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08C41C0-BD74-88A3-DE2A-E25BF3AE2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9877A-F10B-43C6-8B3F-1853E4721416}" type="datetimeFigureOut">
              <a:rPr lang="fr-FR" smtClean="0"/>
              <a:t>15/12/2023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6B4207D-8B30-9B01-CBC8-6423B1063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F1D0205-D8DA-4165-EDB7-5963D29D3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1754-0060-4BB4-8F4F-3E8747C5A0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4789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B1FC95-FD24-493C-9302-3DCCD827A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85D0FB-36D1-9546-E0E0-F97FBEA7E6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3EF6CC2-68A7-8B38-82EB-1B073734FB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FCF8644-FEC4-B436-8F2D-2DB5EBE28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9877A-F10B-43C6-8B3F-1853E4721416}" type="datetimeFigureOut">
              <a:rPr lang="fr-FR" smtClean="0"/>
              <a:t>15/12/2023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443995E-2962-359B-4148-70149FFD4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C617295-348D-866F-AF3E-DF7C0A67B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1754-0060-4BB4-8F4F-3E8747C5A0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1718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74A328-FF94-1F8E-045D-B2F5D7347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2A3331F-E053-FF28-3EAA-4D3FF45EEF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AA13380-832B-2A6E-611C-F49F9EDEB5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0925FF7-AD2A-FE1B-F025-D2CDD43D5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9877A-F10B-43C6-8B3F-1853E4721416}" type="datetimeFigureOut">
              <a:rPr lang="fr-FR" smtClean="0"/>
              <a:t>15/12/2023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AC9AC97-4AFF-01B9-A13C-65C58649D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1EBEEB1-B13F-77A3-8F7E-642551050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11754-0060-4BB4-8F4F-3E8747C5A0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0893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351A9F9-6089-328A-AE6B-61C42B64E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6217DD3-D992-7935-E038-A5BEFCC178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671F4F0-0464-B18D-F7E8-C4E724EA2C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9877A-F10B-43C6-8B3F-1853E4721416}" type="datetimeFigureOut">
              <a:rPr lang="fr-FR" smtClean="0"/>
              <a:t>15/12/2023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98DECAE-E178-1675-72EC-0BFDBE427A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52C6EA7-16BB-E0C4-E219-A5EE33F867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11754-0060-4BB4-8F4F-3E8747C5A0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2759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B4FA78-86A8-9464-8123-4BB9CE581A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1B1 bulk Nb status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32282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9F3E83-E1FA-F67F-5350-5641468E0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82378"/>
            <a:ext cx="10515600" cy="849548"/>
          </a:xfrm>
        </p:spPr>
        <p:txBody>
          <a:bodyPr/>
          <a:lstStyle/>
          <a:p>
            <a:r>
              <a:rPr lang="en-GB" dirty="0"/>
              <a:t>Status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D454B6B-E3ED-9322-E330-B0E16EBFD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838" y="931926"/>
            <a:ext cx="10515600" cy="4351338"/>
          </a:xfrm>
        </p:spPr>
        <p:txBody>
          <a:bodyPr/>
          <a:lstStyle/>
          <a:p>
            <a:r>
              <a:rPr lang="en-GB" dirty="0"/>
              <a:t>Last coating in 2022</a:t>
            </a:r>
          </a:p>
          <a:p>
            <a:r>
              <a:rPr lang="en-GB" dirty="0"/>
              <a:t>Last RF test in 2023  - Nb/Cu flanges + HPR in SM18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2DE7BC1-8472-F05F-F7EA-094301EE42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83" t="3404" r="2298"/>
          <a:stretch/>
        </p:blipFill>
        <p:spPr>
          <a:xfrm>
            <a:off x="1439562" y="1996370"/>
            <a:ext cx="9185188" cy="4646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9487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9F3E83-E1FA-F67F-5350-5641468E0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82378"/>
            <a:ext cx="10515600" cy="849548"/>
          </a:xfrm>
        </p:spPr>
        <p:txBody>
          <a:bodyPr/>
          <a:lstStyle/>
          <a:p>
            <a:r>
              <a:rPr lang="en-GB" dirty="0"/>
              <a:t>Status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D454B6B-E3ED-9322-E330-B0E16EBFD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146109"/>
            <a:ext cx="10515600" cy="4351338"/>
          </a:xfrm>
        </p:spPr>
        <p:txBody>
          <a:bodyPr/>
          <a:lstStyle/>
          <a:p>
            <a:r>
              <a:rPr lang="en-GB" dirty="0"/>
              <a:t>New </a:t>
            </a:r>
            <a:r>
              <a:rPr lang="en-GB" dirty="0" err="1"/>
              <a:t>HiPIMS</a:t>
            </a:r>
            <a:r>
              <a:rPr lang="en-GB" dirty="0"/>
              <a:t> power supplies received</a:t>
            </a:r>
          </a:p>
          <a:p>
            <a:r>
              <a:rPr lang="en-GB" dirty="0"/>
              <a:t>EP setup commissioned in b.118 (on simplified geometry)</a:t>
            </a:r>
            <a:endParaRPr lang="fr-FR" dirty="0"/>
          </a:p>
        </p:txBody>
      </p:sp>
      <p:pic>
        <p:nvPicPr>
          <p:cNvPr id="1026" name="Picture 2" descr="Premium Vector | Christmas gift box cartoon vector christmas present">
            <a:extLst>
              <a:ext uri="{FF2B5EF4-FFF2-40B4-BE49-F238E27FC236}">
                <a16:creationId xmlns:a16="http://schemas.microsoft.com/office/drawing/2014/main" id="{249A74AA-A950-0588-49B1-B639ADB928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78" t="21781" r="7586" b="11717"/>
          <a:stretch/>
        </p:blipFill>
        <p:spPr bwMode="auto">
          <a:xfrm>
            <a:off x="9687698" y="354227"/>
            <a:ext cx="1808072" cy="1699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>
            <a:extLst>
              <a:ext uri="{FF2B5EF4-FFF2-40B4-BE49-F238E27FC236}">
                <a16:creationId xmlns:a16="http://schemas.microsoft.com/office/drawing/2014/main" id="{05D1E9CF-75ED-EBB6-FAE1-6C98C50225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402" y="2409319"/>
            <a:ext cx="8814155" cy="4314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9734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9F3E83-E1FA-F67F-5350-5641468E0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82378"/>
            <a:ext cx="10515600" cy="849548"/>
          </a:xfrm>
        </p:spPr>
        <p:txBody>
          <a:bodyPr/>
          <a:lstStyle/>
          <a:p>
            <a:r>
              <a:rPr lang="en-GB" dirty="0"/>
              <a:t>Status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D454B6B-E3ED-9322-E330-B0E16EBFD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146109"/>
            <a:ext cx="10515600" cy="4351338"/>
          </a:xfrm>
        </p:spPr>
        <p:txBody>
          <a:bodyPr/>
          <a:lstStyle/>
          <a:p>
            <a:r>
              <a:rPr lang="en-GB" dirty="0"/>
              <a:t>Planning is obviously packed (KEK cavities)</a:t>
            </a:r>
          </a:p>
          <a:p>
            <a:r>
              <a:rPr lang="fr-FR" dirty="0" err="1"/>
              <a:t>Switching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1.3GHz to 400MHz </a:t>
            </a:r>
            <a:r>
              <a:rPr lang="fr-FR" dirty="0" err="1"/>
              <a:t>requires</a:t>
            </a:r>
            <a:r>
              <a:rPr lang="fr-FR" dirty="0"/>
              <a:t> efforts</a:t>
            </a:r>
          </a:p>
          <a:p>
            <a:r>
              <a:rPr lang="fr-FR" dirty="0"/>
              <a:t>New cathode (DC </a:t>
            </a:r>
            <a:r>
              <a:rPr lang="fr-FR" dirty="0" err="1"/>
              <a:t>bias</a:t>
            </a:r>
            <a:r>
              <a:rPr lang="fr-FR" dirty="0"/>
              <a:t>) : not </a:t>
            </a:r>
            <a:r>
              <a:rPr lang="fr-FR" dirty="0" err="1"/>
              <a:t>available</a:t>
            </a:r>
            <a:r>
              <a:rPr lang="fr-FR" dirty="0"/>
              <a:t> </a:t>
            </a:r>
            <a:r>
              <a:rPr lang="fr-FR" dirty="0" err="1"/>
              <a:t>yet</a:t>
            </a:r>
            <a:r>
              <a:rPr lang="fr-FR" dirty="0"/>
              <a:t> </a:t>
            </a:r>
          </a:p>
          <a:p>
            <a:endParaRPr lang="fr-FR" dirty="0"/>
          </a:p>
          <a:p>
            <a:r>
              <a:rPr lang="fr-FR" dirty="0"/>
              <a:t>Suggestion: </a:t>
            </a:r>
          </a:p>
          <a:p>
            <a:pPr lvl="1"/>
            <a:r>
              <a:rPr lang="fr-FR" dirty="0" err="1"/>
              <a:t>Wait</a:t>
            </a:r>
            <a:r>
              <a:rPr lang="fr-FR" dirty="0"/>
              <a:t> for </a:t>
            </a:r>
            <a:r>
              <a:rPr lang="fr-FR" dirty="0" err="1"/>
              <a:t>Feb</a:t>
            </a:r>
            <a:r>
              <a:rPr lang="fr-FR" dirty="0"/>
              <a:t> to start planning PC04 </a:t>
            </a:r>
            <a:r>
              <a:rPr lang="fr-FR" dirty="0" err="1"/>
              <a:t>rework</a:t>
            </a:r>
            <a:r>
              <a:rPr lang="fr-FR" dirty="0"/>
              <a:t> (stripping / EP / </a:t>
            </a:r>
            <a:r>
              <a:rPr lang="fr-FR" dirty="0" err="1"/>
              <a:t>coating</a:t>
            </a:r>
            <a:r>
              <a:rPr lang="fr-FR" dirty="0"/>
              <a:t>)</a:t>
            </a:r>
          </a:p>
          <a:p>
            <a:pPr lvl="1"/>
            <a:r>
              <a:rPr lang="fr-FR" dirty="0"/>
              <a:t>Question: Can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perform</a:t>
            </a:r>
            <a:r>
              <a:rPr lang="fr-FR" dirty="0"/>
              <a:t> an </a:t>
            </a:r>
            <a:r>
              <a:rPr lang="fr-FR" dirty="0" err="1"/>
              <a:t>optical</a:t>
            </a:r>
            <a:r>
              <a:rPr lang="fr-FR" dirty="0"/>
              <a:t> inspection on the new </a:t>
            </a:r>
            <a:r>
              <a:rPr lang="fr-FR" dirty="0" err="1"/>
              <a:t>bench</a:t>
            </a:r>
            <a:r>
              <a:rPr lang="fr-FR" dirty="0"/>
              <a:t> in the </a:t>
            </a:r>
            <a:r>
              <a:rPr lang="fr-FR" dirty="0" err="1"/>
              <a:t>meantime</a:t>
            </a:r>
            <a:r>
              <a:rPr lang="fr-FR" dirty="0"/>
              <a:t>?</a:t>
            </a:r>
          </a:p>
          <a:p>
            <a:pPr lvl="2"/>
            <a:r>
              <a:rPr lang="fr-FR" dirty="0"/>
              <a:t>Yes: </a:t>
            </a:r>
            <a:r>
              <a:rPr lang="fr-FR" dirty="0" err="1"/>
              <a:t>where</a:t>
            </a:r>
            <a:r>
              <a:rPr lang="fr-FR" dirty="0"/>
              <a:t>? </a:t>
            </a:r>
            <a:r>
              <a:rPr lang="fr-FR" dirty="0" err="1"/>
              <a:t>When</a:t>
            </a:r>
            <a:r>
              <a:rPr lang="fr-FR" dirty="0"/>
              <a:t>? How long?</a:t>
            </a:r>
          </a:p>
          <a:p>
            <a:pPr lvl="2"/>
            <a:r>
              <a:rPr lang="fr-FR" dirty="0"/>
              <a:t>No: « Basic » inspection </a:t>
            </a:r>
          </a:p>
        </p:txBody>
      </p:sp>
    </p:spTree>
    <p:extLst>
      <p:ext uri="{BB962C8B-B14F-4D97-AF65-F5344CB8AC3E}">
        <p14:creationId xmlns:p14="http://schemas.microsoft.com/office/powerpoint/2010/main" val="2621662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B1EE8D7-8EAC-BD03-996D-4A6F50BA4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1933"/>
            <a:ext cx="10515600" cy="1325563"/>
          </a:xfrm>
        </p:spPr>
        <p:txBody>
          <a:bodyPr/>
          <a:lstStyle/>
          <a:p>
            <a:r>
              <a:rPr lang="en-GB" dirty="0"/>
              <a:t>Objectives</a:t>
            </a:r>
            <a:endParaRPr lang="fr-FR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F5AF0625-0AD8-2006-3B6D-A956EAE76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/>
          <a:lstStyle/>
          <a:p>
            <a:r>
              <a:rPr lang="en-GB" dirty="0"/>
              <a:t>Produce an Nb/Nb cavity without Q-slope </a:t>
            </a:r>
          </a:p>
          <a:p>
            <a:r>
              <a:rPr lang="en-GB" dirty="0"/>
              <a:t>1 cavity produced for FNAL – using baseline Nb/Cu recipe</a:t>
            </a:r>
          </a:p>
          <a:p>
            <a:r>
              <a:rPr lang="en-GB" dirty="0"/>
              <a:t>Presence of Q-slope</a:t>
            </a:r>
            <a:endParaRPr lang="fr-FR" dirty="0"/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17CEA6E3-9C42-4384-A1A7-E2FFF18DDEA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727" t="7830" r="11386" b="4213"/>
          <a:stretch/>
        </p:blipFill>
        <p:spPr>
          <a:xfrm>
            <a:off x="262402" y="2697331"/>
            <a:ext cx="4387420" cy="3614569"/>
          </a:xfrm>
          <a:prstGeom prst="rect">
            <a:avLst/>
          </a:prstGeom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2B9757DB-7B81-403B-BC62-22FD4F94D5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726" t="7541" r="10943" b="4214"/>
          <a:stretch/>
        </p:blipFill>
        <p:spPr>
          <a:xfrm>
            <a:off x="4920806" y="2697330"/>
            <a:ext cx="4456658" cy="3663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405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A841AF-7CD7-1319-1A54-3416E8947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Presence of interfacial oxide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5E5350E-7053-84AA-253C-83803CD71A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6685" y="1359718"/>
            <a:ext cx="9122924" cy="4996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387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A841AF-7CD7-1319-1A54-3416E8947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Original recipe				New recipe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80C0773-7401-C1A5-A8DD-A4E98B99F2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377286"/>
            <a:ext cx="6030520" cy="448849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5CD3D9A-458C-2AA3-262D-5BBFA788D6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80" y="1377286"/>
            <a:ext cx="5912865" cy="4488491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00F7D0F6-94E0-934E-5680-4D89664F8900}"/>
              </a:ext>
            </a:extLst>
          </p:cNvPr>
          <p:cNvSpPr txBox="1"/>
          <p:nvPr/>
        </p:nvSpPr>
        <p:spPr>
          <a:xfrm>
            <a:off x="2266545" y="6040877"/>
            <a:ext cx="8093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Suppression of interfacial oxide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1839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3F2D8C-046B-CF56-EF73-8C40E2D9C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Status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5631EEF-C069-30B7-B896-0DC15B0DAD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752438" cy="43513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1B1 coated with the new recipe</a:t>
            </a:r>
          </a:p>
          <a:p>
            <a:r>
              <a:rPr lang="en-GB" dirty="0" err="1"/>
              <a:t>HPRed</a:t>
            </a:r>
            <a:r>
              <a:rPr lang="en-GB" dirty="0"/>
              <a:t> – No peel-off</a:t>
            </a:r>
          </a:p>
          <a:p>
            <a:r>
              <a:rPr lang="en-GB" dirty="0"/>
              <a:t>Cavity in b.118</a:t>
            </a:r>
          </a:p>
          <a:p>
            <a:r>
              <a:rPr lang="en-GB" dirty="0"/>
              <a:t>NW78/CN100 adapters are to be removed (needed for other cavities)</a:t>
            </a:r>
          </a:p>
          <a:p>
            <a:endParaRPr lang="en-GB" dirty="0"/>
          </a:p>
          <a:p>
            <a:r>
              <a:rPr lang="en-GB" dirty="0"/>
              <a:t>Suggestion:</a:t>
            </a:r>
          </a:p>
          <a:p>
            <a:pPr lvl="1"/>
            <a:r>
              <a:rPr lang="en-GB" dirty="0"/>
              <a:t>Remove adapters in b.252</a:t>
            </a:r>
          </a:p>
          <a:p>
            <a:pPr lvl="1"/>
            <a:r>
              <a:rPr lang="en-GB" dirty="0"/>
              <a:t>Close the cavity in a clean environment</a:t>
            </a:r>
          </a:p>
          <a:p>
            <a:pPr lvl="1"/>
            <a:r>
              <a:rPr lang="en-GB" dirty="0"/>
              <a:t>New HPR in SM18 followed by RF ancillaries assembly</a:t>
            </a:r>
          </a:p>
          <a:p>
            <a:pPr lvl="1"/>
            <a:r>
              <a:rPr lang="en-GB" dirty="0"/>
              <a:t>RF test (Where? </a:t>
            </a:r>
            <a:r>
              <a:rPr lang="en-GB" dirty="0" err="1"/>
              <a:t>Cryolab</a:t>
            </a:r>
            <a:r>
              <a:rPr lang="en-GB" dirty="0"/>
              <a:t> / SM18…)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96012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B4FA78-86A8-9464-8123-4BB9CE581A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KEK cavities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92445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9F3E83-E1FA-F67F-5350-5641468E0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Status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D454B6B-E3ED-9322-E330-B0E16EBFDB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Cu cavities with NW78 flanges </a:t>
            </a:r>
            <a:r>
              <a:rPr lang="en-GB" dirty="0">
                <a:sym typeface="Wingdings" panose="05000000000000000000" pitchFamily="2" charset="2"/>
              </a:rPr>
              <a:t></a:t>
            </a:r>
          </a:p>
          <a:p>
            <a:r>
              <a:rPr lang="fr-FR" dirty="0" err="1"/>
              <a:t>Delivered</a:t>
            </a:r>
            <a:r>
              <a:rPr lang="fr-FR" dirty="0"/>
              <a:t> at CERN</a:t>
            </a:r>
          </a:p>
          <a:p>
            <a:r>
              <a:rPr lang="fr-FR" dirty="0" err="1"/>
              <a:t>Delayed</a:t>
            </a:r>
            <a:r>
              <a:rPr lang="fr-FR" dirty="0"/>
              <a:t> </a:t>
            </a:r>
            <a:r>
              <a:rPr lang="fr-FR" dirty="0" err="1"/>
              <a:t>because</a:t>
            </a:r>
            <a:r>
              <a:rPr lang="fr-FR" dirty="0"/>
              <a:t> of </a:t>
            </a:r>
            <a:r>
              <a:rPr lang="fr-FR" dirty="0" err="1"/>
              <a:t>defects</a:t>
            </a:r>
            <a:endParaRPr lang="fr-FR" dirty="0"/>
          </a:p>
          <a:p>
            <a:pPr lvl="1"/>
            <a:r>
              <a:rPr lang="fr-FR" dirty="0"/>
              <a:t>Surface dents </a:t>
            </a:r>
            <a:r>
              <a:rPr lang="fr-FR" dirty="0" err="1"/>
              <a:t>observed</a:t>
            </a:r>
            <a:r>
              <a:rPr lang="fr-FR" dirty="0"/>
              <a:t> (impact of </a:t>
            </a:r>
            <a:r>
              <a:rPr lang="fr-FR" dirty="0" err="1"/>
              <a:t>ebeam</a:t>
            </a:r>
            <a:r>
              <a:rPr lang="fr-FR" dirty="0"/>
              <a:t> </a:t>
            </a:r>
            <a:r>
              <a:rPr lang="fr-FR" dirty="0" err="1"/>
              <a:t>tooling</a:t>
            </a:r>
            <a:r>
              <a:rPr lang="fr-FR" dirty="0"/>
              <a:t>)</a:t>
            </a:r>
          </a:p>
          <a:p>
            <a:pPr lvl="1"/>
            <a:r>
              <a:rPr lang="fr-FR" dirty="0"/>
              <a:t>Al inclusions </a:t>
            </a:r>
            <a:r>
              <a:rPr lang="fr-FR" dirty="0" err="1"/>
              <a:t>left</a:t>
            </a:r>
            <a:r>
              <a:rPr lang="fr-FR" dirty="0"/>
              <a:t> over (</a:t>
            </a:r>
            <a:r>
              <a:rPr lang="fr-FR" dirty="0" err="1"/>
              <a:t>ebeam</a:t>
            </a:r>
            <a:r>
              <a:rPr lang="fr-FR" dirty="0"/>
              <a:t> </a:t>
            </a:r>
            <a:r>
              <a:rPr lang="fr-FR" dirty="0" err="1"/>
              <a:t>tooling</a:t>
            </a:r>
            <a:r>
              <a:rPr lang="fr-FR" dirty="0"/>
              <a:t>)</a:t>
            </a:r>
          </a:p>
          <a:p>
            <a:r>
              <a:rPr lang="fr-FR" dirty="0"/>
              <a:t>Surface </a:t>
            </a:r>
            <a:r>
              <a:rPr lang="fr-FR" dirty="0" err="1"/>
              <a:t>mechanical</a:t>
            </a:r>
            <a:r>
              <a:rPr lang="fr-FR" dirty="0"/>
              <a:t> </a:t>
            </a:r>
            <a:r>
              <a:rPr lang="fr-FR" dirty="0" err="1"/>
              <a:t>polishing</a:t>
            </a:r>
            <a:r>
              <a:rPr lang="fr-FR" dirty="0"/>
              <a:t> by MME </a:t>
            </a:r>
            <a:r>
              <a:rPr lang="fr-FR" dirty="0" err="1"/>
              <a:t>done</a:t>
            </a:r>
            <a:endParaRPr lang="fr-FR" dirty="0"/>
          </a:p>
          <a:p>
            <a:r>
              <a:rPr lang="fr-FR" dirty="0" err="1"/>
              <a:t>Currently</a:t>
            </a:r>
            <a:r>
              <a:rPr lang="fr-FR" dirty="0"/>
              <a:t> in b.107 for </a:t>
            </a:r>
            <a:r>
              <a:rPr lang="fr-FR" dirty="0" err="1"/>
              <a:t>NaOH</a:t>
            </a:r>
            <a:r>
              <a:rPr lang="fr-FR" dirty="0"/>
              <a:t> </a:t>
            </a:r>
            <a:r>
              <a:rPr lang="fr-FR" dirty="0" err="1"/>
              <a:t>treatment</a:t>
            </a:r>
            <a:r>
              <a:rPr lang="fr-FR" dirty="0"/>
              <a:t> (Al dissolution)</a:t>
            </a:r>
          </a:p>
          <a:p>
            <a:r>
              <a:rPr lang="fr-FR" dirty="0"/>
              <a:t>Objective: Start EP and </a:t>
            </a:r>
            <a:r>
              <a:rPr lang="fr-FR" dirty="0" err="1"/>
              <a:t>coating</a:t>
            </a:r>
            <a:r>
              <a:rPr lang="fr-FR" dirty="0"/>
              <a:t> in Jan24 asap</a:t>
            </a:r>
          </a:p>
        </p:txBody>
      </p:sp>
    </p:spTree>
    <p:extLst>
      <p:ext uri="{BB962C8B-B14F-4D97-AF65-F5344CB8AC3E}">
        <p14:creationId xmlns:p14="http://schemas.microsoft.com/office/powerpoint/2010/main" val="2771311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A79083-679F-05D1-8C5D-41479F62B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Proposal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BB9F440-5974-9260-19FA-E772A8DDD9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432" y="1342491"/>
            <a:ext cx="10915135" cy="5303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279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B4FA78-86A8-9464-8123-4BB9CE581A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400 MHz PC04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961371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283</Words>
  <Application>Microsoft Office PowerPoint</Application>
  <PresentationFormat>Grand écran</PresentationFormat>
  <Paragraphs>47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Thème Office</vt:lpstr>
      <vt:lpstr>1B1 bulk Nb status</vt:lpstr>
      <vt:lpstr>Objectives</vt:lpstr>
      <vt:lpstr>Presence of interfacial oxide</vt:lpstr>
      <vt:lpstr>Original recipe    New recipe</vt:lpstr>
      <vt:lpstr>Current Status</vt:lpstr>
      <vt:lpstr>KEK cavities</vt:lpstr>
      <vt:lpstr>Status</vt:lpstr>
      <vt:lpstr>Proposal</vt:lpstr>
      <vt:lpstr>400 MHz PC04</vt:lpstr>
      <vt:lpstr>Status</vt:lpstr>
      <vt:lpstr>Status</vt:lpstr>
      <vt:lpstr>Status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1B1 bulk Nb status</dc:title>
  <dc:creator>Guillaume Jonathan Rosaz</dc:creator>
  <cp:lastModifiedBy>Guillaume Jonathan Rosaz</cp:lastModifiedBy>
  <cp:revision>14</cp:revision>
  <dcterms:created xsi:type="dcterms:W3CDTF">2023-12-15T12:16:41Z</dcterms:created>
  <dcterms:modified xsi:type="dcterms:W3CDTF">2023-12-15T13:51:56Z</dcterms:modified>
</cp:coreProperties>
</file>