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3" r:id="rId6"/>
    <p:sldId id="301" r:id="rId7"/>
    <p:sldId id="258" r:id="rId8"/>
    <p:sldId id="261" r:id="rId9"/>
    <p:sldId id="262" r:id="rId10"/>
    <p:sldId id="279" r:id="rId11"/>
    <p:sldId id="263" r:id="rId12"/>
    <p:sldId id="294" r:id="rId13"/>
    <p:sldId id="265" r:id="rId14"/>
    <p:sldId id="270" r:id="rId15"/>
    <p:sldId id="302" r:id="rId16"/>
    <p:sldId id="275" r:id="rId17"/>
    <p:sldId id="278" r:id="rId18"/>
    <p:sldId id="277" r:id="rId19"/>
    <p:sldId id="276" r:id="rId20"/>
    <p:sldId id="281" r:id="rId21"/>
    <p:sldId id="296" r:id="rId22"/>
    <p:sldId id="285" r:id="rId23"/>
    <p:sldId id="299" r:id="rId24"/>
    <p:sldId id="292" r:id="rId25"/>
    <p:sldId id="298" r:id="rId26"/>
    <p:sldId id="286" r:id="rId27"/>
    <p:sldId id="297" r:id="rId28"/>
    <p:sldId id="257" r:id="rId29"/>
    <p:sldId id="282" r:id="rId30"/>
    <p:sldId id="284" r:id="rId31"/>
    <p:sldId id="287" r:id="rId32"/>
  </p:sldIdLst>
  <p:sldSz cx="9144000" cy="6858000" type="screen4x3"/>
  <p:notesSz cx="9144000" cy="6858000"/>
  <p:embeddedFontLst>
    <p:embeddedFont>
      <p:font typeface="ArialMT" panose="020B0604020202020204" charset="0"/>
      <p:regular r:id="rId35"/>
    </p:embeddedFont>
    <p:embeddedFont>
      <p:font typeface="Ubuntu" panose="020B0504030602030204" pitchFamily="34" charset="0"/>
      <p:regular r:id="rId36"/>
      <p:bold r:id="rId37"/>
      <p:italic r:id="rId38"/>
      <p:boldItalic r:id="rId39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8F8F8"/>
    <a:srgbClr val="FFFFFF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94" autoAdjust="0"/>
  </p:normalViewPr>
  <p:slideViewPr>
    <p:cSldViewPr snapToGrid="0">
      <p:cViewPr varScale="1">
        <p:scale>
          <a:sx n="97" d="100"/>
          <a:sy n="97" d="100"/>
        </p:scale>
        <p:origin x="100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Ricci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S. </a:t>
          </a:r>
          <a:r>
            <a:rPr lang="fr-CH" sz="900" i="1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kern="1200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Ricci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S. </a:t>
          </a:r>
          <a:r>
            <a:rPr lang="fr-CH" sz="900" i="1" kern="1200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kern="1200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22/02/2024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42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TX=STRUCTUREDCATALOG&amp;CAT=EKP014043733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ms.cern.ch/ekp/servlet/ekp?CID=EKP000043773&amp;TX=FORMAT1&amp;BACKTOCATALOG=Y&amp;DECORATEPAGE=N" TargetMode="External"/><Relationship Id="rId5" Type="http://schemas.openxmlformats.org/officeDocument/2006/relationships/hyperlink" Target="https://security.web.cern.ch/security/rules/en/" TargetMode="External"/><Relationship Id="rId4" Type="http://schemas.openxmlformats.org/officeDocument/2006/relationships/hyperlink" Target="https://lms.cern.ch/ekp/servlet/ekp/WIDGETCONTAINERPAGE?DECORATEPAGE=Y" TargetMode="External"/><Relationship Id="rId9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0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image" Target="../media/image57.png"/><Relationship Id="rId4" Type="http://schemas.openxmlformats.org/officeDocument/2006/relationships/image" Target="../media/image1.png"/><Relationship Id="rId9" Type="http://schemas.openxmlformats.org/officeDocument/2006/relationships/hyperlink" Target="https://www.medgate.ch/en-us/for-patients/medgate-app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justine.lacousse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En-dep-el-secretariat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11" Type="http://schemas.openxmlformats.org/officeDocument/2006/relationships/image" Target="../media/image38.png"/><Relationship Id="rId5" Type="http://schemas.openxmlformats.org/officeDocument/2006/relationships/hyperlink" Target="mailto:sandra.benoit@cern.ch" TargetMode="External"/><Relationship Id="rId10" Type="http://schemas.openxmlformats.org/officeDocument/2006/relationships/hyperlink" Target="mailto:Justine.lacousse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hyperlink" Target="mailto:mme.sec@cern.ch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dmin-eguide.web.cern.ch/node/210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1.png"/><Relationship Id="rId4" Type="http://schemas.openxmlformats.org/officeDocument/2006/relationships/image" Target="../media/image37.png"/><Relationship Id="rId9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ension-benefits@cern.ch" TargetMode="External"/><Relationship Id="rId5" Type="http://schemas.openxmlformats.org/officeDocument/2006/relationships/hyperlink" Target="mailto:en-dep.travels@cern.ch" TargetMode="External"/><Relationship Id="rId4" Type="http://schemas.openxmlformats.org/officeDocument/2006/relationships/hyperlink" Target="mailto:en.dep.dao@cern.ch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phonebook.cern.ch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cern.service-now.com/service-portal?id=attestatio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dmin-eguide.web.cern.ch/" TargetMode="External"/><Relationship Id="rId5" Type="http://schemas.openxmlformats.org/officeDocument/2006/relationships/hyperlink" Target="https://en.web.cern.ch/" TargetMode="External"/><Relationship Id="rId4" Type="http://schemas.openxmlformats.org/officeDocument/2006/relationships/hyperlink" Target="https://backend.pocketcampus.org/get_app.php?app=pccern" TargetMode="External"/><Relationship Id="rId9" Type="http://schemas.openxmlformats.org/officeDocument/2006/relationships/hyperlink" Target="http://maps.cern.ch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microsoft.com/office/2007/relationships/hdphoto" Target="../media/hdphoto1.wdp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.dep.dao@cern.ch" TargetMode="External"/><Relationship Id="rId5" Type="http://schemas.openxmlformats.org/officeDocument/2006/relationships/hyperlink" Target="https://en-dao.web.cern.ch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1.png"/><Relationship Id="rId9" Type="http://schemas.openxmlformats.org/officeDocument/2006/relationships/hyperlink" Target="http://maps.cern.ch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facilities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6.png"/><Relationship Id="rId4" Type="http://schemas.openxmlformats.org/officeDocument/2006/relationships/hyperlink" Target="mailto:en-logistics@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4.png"/><Relationship Id="rId10" Type="http://schemas.openxmlformats.org/officeDocument/2006/relationships/hyperlink" Target="mailto:en-travels@cern.ch" TargetMode="External"/><Relationship Id="rId4" Type="http://schemas.openxmlformats.org/officeDocument/2006/relationships/hyperlink" Target="mailto:en-logistics@cern.ch" TargetMode="External"/><Relationship Id="rId9" Type="http://schemas.openxmlformats.org/officeDocument/2006/relationships/hyperlink" Target="mailto:en-dep.travels@cern.ch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4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5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851920"/>
            <a:ext cx="3863237" cy="2251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Safety at CERN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  <a:hlinkClick r:id="rId6"/>
              </a:rPr>
              <a:t>Data Privacy Basics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944873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12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8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3CE186-9AE3-466B-A623-D4207384186B}"/>
              </a:ext>
            </a:extLst>
          </p:cNvPr>
          <p:cNvGrpSpPr/>
          <p:nvPr/>
        </p:nvGrpSpPr>
        <p:grpSpPr>
          <a:xfrm>
            <a:off x="635430" y="2936929"/>
            <a:ext cx="363252" cy="2170778"/>
            <a:chOff x="635430" y="2936929"/>
            <a:chExt cx="363252" cy="2170778"/>
          </a:xfrm>
        </p:grpSpPr>
        <p:pic>
          <p:nvPicPr>
            <p:cNvPr id="339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2936929"/>
              <a:ext cx="353488" cy="336829"/>
            </a:xfrm>
            <a:prstGeom prst="rect">
              <a:avLst/>
            </a:prstGeom>
            <a:noFill/>
          </p:spPr>
        </p:pic>
        <p:pic>
          <p:nvPicPr>
            <p:cNvPr id="340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3383117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E8B74F-180B-4A60-B3DE-16FD32F0CF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5430" y="3825539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C50A6-0BED-49EC-A98A-BF26B267CC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298762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AEEF5-64A0-4545-94A2-A33ACCACA8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771985"/>
              <a:ext cx="353488" cy="33572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3604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625" y="0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71637" y="3628494"/>
            <a:ext cx="239522" cy="1477328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720917" y="4581315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388324"/>
            <a:ext cx="8077736" cy="92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Saturday 21 December 2024 until Sunday 5 January 2025 inclusive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(without deduction of annual leave)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511159" y="3628494"/>
            <a:ext cx="552146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 March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Wednesday, 1 May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May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26">
            <a:extLst>
              <a:ext uri="{FF2B5EF4-FFF2-40B4-BE49-F238E27FC236}">
                <a16:creationId xmlns:a16="http://schemas.microsoft.com/office/drawing/2014/main" id="{F27D431E-240E-C631-5C6C-40765F919620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3873" y="4320709"/>
            <a:ext cx="2348312" cy="1646141"/>
          </a:xfrm>
          <a:prstGeom prst="rect">
            <a:avLst/>
          </a:prstGeom>
          <a:noFill/>
        </p:spPr>
      </p:pic>
      <p:pic>
        <p:nvPicPr>
          <p:cNvPr id="622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17</a:t>
            </a:r>
          </a:p>
        </p:txBody>
      </p:sp>
      <p:pic>
        <p:nvPicPr>
          <p:cNvPr id="5" name="Picture 4">
            <a:hlinkClick r:id="rId9"/>
            <a:extLst>
              <a:ext uri="{FF2B5EF4-FFF2-40B4-BE49-F238E27FC236}">
                <a16:creationId xmlns:a16="http://schemas.microsoft.com/office/drawing/2014/main" id="{50C90568-42EB-AFD4-8DA7-A33CA16314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24365" y="4737163"/>
            <a:ext cx="1952625" cy="79057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262658"/>
              </p:ext>
            </p:extLst>
          </p:nvPr>
        </p:nvGraphicFramePr>
        <p:xfrm>
          <a:off x="1091109" y="1931432"/>
          <a:ext cx="7918882" cy="4373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Melat Haile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Louisa Catherall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Leslie Falcon </a:t>
                      </a:r>
                      <a:r>
                        <a:rPr lang="en-US" sz="1200" i="1" dirty="0">
                          <a:solidFill>
                            <a:srgbClr val="0C377B"/>
                          </a:solidFill>
                          <a:latin typeface="+mn-lt"/>
                        </a:rPr>
                        <a:t>(Laura in the absence of Leslie)</a:t>
                      </a:r>
                      <a:endParaRPr lang="en-US" sz="1400" i="1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en-dep-el-secretariat@cern.ch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Justine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Lacousse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8"/>
                        </a:rPr>
                        <a:t>justine.lacousse@cern.ch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Jaouni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Justine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Lacousse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10"/>
                        </a:rPr>
                        <a:t>Justine.lacousse@cern.ch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82761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46512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064703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601879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013" y="4458440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485335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442079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2"/>
            <a:ext cx="5299416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CERN Service Portal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50151" y="1562288"/>
            <a:ext cx="556811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55</a:t>
            </a: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Louisa Catherall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73621           35/1-009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EF5150-2045-4558-808D-5E923F8A9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2344" y="3064248"/>
            <a:ext cx="2404747" cy="178426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481384"/>
              </p:ext>
            </p:extLst>
          </p:nvPr>
        </p:nvGraphicFramePr>
        <p:xfrm>
          <a:off x="1091110" y="2396513"/>
          <a:ext cx="7152724" cy="2595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Travel Coordinators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hlinkClick r:id="rId5"/>
                        </a:rPr>
                        <a:t>en-dep.travels@cern.ch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7"/>
                        </a:rPr>
                        <a:t>ATS-Desktop@cern.ch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752232" y="1442507"/>
            <a:ext cx="7073909" cy="4355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GB" sz="14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CERN Campus App today</a:t>
            </a:r>
          </a:p>
          <a:p>
            <a:pPr marL="0"/>
            <a:r>
              <a:rPr lang="en-GB" sz="1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https://backend.pocketcampus.org/get_app.php?app=pccern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/>
            <a:endParaRPr lang="en-US" sz="14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Engineering Department</a:t>
            </a:r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https://en.web.cern.ch/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7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8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9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22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169540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26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FELL, </a:t>
            </a:r>
            <a:r>
              <a:rPr lang="fr-CH" sz="3204" b="1" i="1" dirty="0" err="1">
                <a:solidFill>
                  <a:srgbClr val="0C377B"/>
                </a:solidFill>
                <a:latin typeface="Arial"/>
              </a:rPr>
              <a:t>GRADs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</a:t>
            </a:r>
            <a:r>
              <a:rPr lang="en-US" sz="1200" b="0" i="0" spc="0" baseline="0">
                <a:solidFill>
                  <a:srgbClr val="729FCF"/>
                </a:solidFill>
                <a:latin typeface="Arial"/>
              </a:rPr>
              <a:t>	</a:t>
            </a:r>
            <a:r>
              <a:rPr lang="en-US" sz="1200">
                <a:solidFill>
                  <a:srgbClr val="729FCF"/>
                </a:solidFill>
                <a:latin typeface="Arial"/>
              </a:rPr>
              <a:t>28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0AF51F2C-07F1-40E0-B5EE-10C21F120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42" y="992549"/>
            <a:ext cx="7444670" cy="4451145"/>
          </a:xfrm>
          <a:prstGeom prst="rect">
            <a:avLst/>
          </a:prstGeom>
        </p:spPr>
      </p:pic>
      <p:sp>
        <p:nvSpPr>
          <p:cNvPr id="23" name="Freeform 333">
            <a:extLst>
              <a:ext uri="{FF2B5EF4-FFF2-40B4-BE49-F238E27FC236}">
                <a16:creationId xmlns:a16="http://schemas.microsoft.com/office/drawing/2014/main" id="{BBDC5C4C-7769-43E4-90F1-3411EC2F512F}"/>
              </a:ext>
            </a:extLst>
          </p:cNvPr>
          <p:cNvSpPr/>
          <p:nvPr/>
        </p:nvSpPr>
        <p:spPr>
          <a:xfrm>
            <a:off x="4790632" y="5400946"/>
            <a:ext cx="4202825" cy="689616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57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67" name="Rectangle 667"/>
          <p:cNvSpPr/>
          <p:nvPr/>
        </p:nvSpPr>
        <p:spPr>
          <a:xfrm>
            <a:off x="502919" y="283450"/>
            <a:ext cx="6340197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/>
              </a:rPr>
              <a:t>Main activities of the DAO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5341904" y="5535450"/>
            <a:ext cx="270586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3465A4"/>
                </a:solidFill>
                <a:latin typeface="Arial"/>
                <a:hlinkClick r:id="rId5"/>
              </a:rPr>
              <a:t>en-dao.web.cern.ch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1569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749"/>
            <a:ext cx="9144000" cy="6308344"/>
          </a:xfrm>
          <a:prstGeom prst="rect">
            <a:avLst/>
          </a:prstGeom>
          <a:noFill/>
        </p:spPr>
      </p:pic>
      <p:pic>
        <p:nvPicPr>
          <p:cNvPr id="173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4" name="Picture 18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4031339" y="1097662"/>
            <a:ext cx="1519069" cy="738664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150876" algn="ctr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150876" algn="ctr"/>
            <a:r>
              <a:rPr lang="en-US" sz="1600" b="1" i="0" spc="0" baseline="0" dirty="0">
                <a:solidFill>
                  <a:srgbClr val="333333"/>
                </a:solidFill>
                <a:latin typeface="Arial"/>
              </a:rPr>
              <a:t>EN Dept. HQ </a:t>
            </a:r>
          </a:p>
          <a:p>
            <a:pPr marL="0" algn="ctr"/>
            <a:r>
              <a:rPr lang="en-US" sz="1600" i="0" spc="0" baseline="0" dirty="0">
                <a:solidFill>
                  <a:srgbClr val="333333"/>
                </a:solidFill>
                <a:latin typeface="Arial"/>
              </a:rPr>
              <a:t>  EN-DHO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51730-2CA3-4E14-965F-DF1F202A2F93}"/>
              </a:ext>
            </a:extLst>
          </p:cNvPr>
          <p:cNvSpPr/>
          <p:nvPr/>
        </p:nvSpPr>
        <p:spPr>
          <a:xfrm>
            <a:off x="135747" y="5850972"/>
            <a:ext cx="3085014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192">
            <a:extLst>
              <a:ext uri="{FF2B5EF4-FFF2-40B4-BE49-F238E27FC236}">
                <a16:creationId xmlns:a16="http://schemas.microsoft.com/office/drawing/2014/main" id="{53404842-1936-4176-84C7-E5DBE2CFA3B8}"/>
              </a:ext>
            </a:extLst>
          </p:cNvPr>
          <p:cNvSpPr/>
          <p:nvPr/>
        </p:nvSpPr>
        <p:spPr>
          <a:xfrm>
            <a:off x="150052" y="5866092"/>
            <a:ext cx="3085014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596" dirty="0">
                <a:solidFill>
                  <a:srgbClr val="333333"/>
                </a:solidFill>
                <a:latin typeface="Arial"/>
              </a:rPr>
              <a:t>CERN Maps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9"/>
              </a:rPr>
              <a:t>http://maps.cern.ch</a:t>
            </a:r>
            <a:endParaRPr lang="en-US" sz="1596" b="0" i="0" spc="0" baseline="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22" name="Rectangle 262">
            <a:extLst>
              <a:ext uri="{FF2B5EF4-FFF2-40B4-BE49-F238E27FC236}">
                <a16:creationId xmlns:a16="http://schemas.microsoft.com/office/drawing/2014/main" id="{6F94553A-ED0E-4B4C-BBC5-0A0C9A7F3DBC}"/>
              </a:ext>
            </a:extLst>
          </p:cNvPr>
          <p:cNvSpPr/>
          <p:nvPr/>
        </p:nvSpPr>
        <p:spPr>
          <a:xfrm>
            <a:off x="502919" y="283450"/>
            <a:ext cx="202382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Meyrin Site</a:t>
            </a:r>
            <a:endParaRPr lang="en-US" sz="3204" b="1" i="1" spc="0" baseline="0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Rectangle 194">
            <a:extLst>
              <a:ext uri="{FF2B5EF4-FFF2-40B4-BE49-F238E27FC236}">
                <a16:creationId xmlns:a16="http://schemas.microsoft.com/office/drawing/2014/main" id="{1AE1003B-B391-44CD-8B47-A71A855299CB}"/>
              </a:ext>
            </a:extLst>
          </p:cNvPr>
          <p:cNvSpPr/>
          <p:nvPr/>
        </p:nvSpPr>
        <p:spPr>
          <a:xfrm>
            <a:off x="6293605" y="1361609"/>
            <a:ext cx="1149096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Globe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833D42-BA92-D70D-2745-8867161D2B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27817" y="1917370"/>
            <a:ext cx="2062518" cy="1473227"/>
          </a:xfrm>
          <a:prstGeom prst="rect">
            <a:avLst/>
          </a:prstGeom>
        </p:spPr>
      </p:pic>
      <p:sp>
        <p:nvSpPr>
          <p:cNvPr id="181" name="Freeform 181"/>
          <p:cNvSpPr/>
          <p:nvPr/>
        </p:nvSpPr>
        <p:spPr>
          <a:xfrm>
            <a:off x="8574739" y="1856762"/>
            <a:ext cx="115811" cy="52329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6732" y="1659962"/>
            <a:ext cx="1005474" cy="791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194">
            <a:extLst>
              <a:ext uri="{FF2B5EF4-FFF2-40B4-BE49-F238E27FC236}">
                <a16:creationId xmlns:a16="http://schemas.microsoft.com/office/drawing/2014/main" id="{3F0E2963-40C6-A5AD-6736-934EEE687C0C}"/>
              </a:ext>
            </a:extLst>
          </p:cNvPr>
          <p:cNvSpPr/>
          <p:nvPr/>
        </p:nvSpPr>
        <p:spPr>
          <a:xfrm>
            <a:off x="7231916" y="1600933"/>
            <a:ext cx="1887680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Portail de la Science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1" name="Freeform 251">
            <a:hlinkClick r:id="rId4"/>
          </p:cNvPr>
          <p:cNvSpPr/>
          <p:nvPr/>
        </p:nvSpPr>
        <p:spPr>
          <a:xfrm>
            <a:off x="4571262" y="5741524"/>
            <a:ext cx="3960000" cy="24704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2" name="Freeform 252"/>
          <p:cNvSpPr/>
          <p:nvPr/>
        </p:nvSpPr>
        <p:spPr>
          <a:xfrm>
            <a:off x="6153350" y="3150443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3" name="Freeform 253"/>
          <p:cNvSpPr/>
          <p:nvPr/>
        </p:nvSpPr>
        <p:spPr>
          <a:xfrm>
            <a:off x="7203385" y="3612215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06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1" y="149861"/>
                </a:cubicBezTo>
                <a:cubicBezTo>
                  <a:pt x="258064" y="129414"/>
                  <a:pt x="156211" y="136145"/>
                  <a:pt x="74676" y="156592"/>
                </a:cubicBezTo>
                <a:cubicBezTo>
                  <a:pt x="47498" y="156592"/>
                  <a:pt x="20321" y="190627"/>
                  <a:pt x="0" y="163449"/>
                </a:cubicBezTo>
                <a:cubicBezTo>
                  <a:pt x="0" y="122555"/>
                  <a:pt x="47498" y="129414"/>
                  <a:pt x="74676" y="129414"/>
                </a:cubicBezTo>
                <a:cubicBezTo>
                  <a:pt x="156211" y="115824"/>
                  <a:pt x="285243" y="95377"/>
                  <a:pt x="387097" y="115824"/>
                </a:cubicBezTo>
                <a:cubicBezTo>
                  <a:pt x="353061" y="68072"/>
                  <a:pt x="244475" y="74930"/>
                  <a:pt x="258064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6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5"/>
                </a:cubicBezTo>
                <a:cubicBezTo>
                  <a:pt x="400686" y="136145"/>
                  <a:pt x="400686" y="136145"/>
                  <a:pt x="407416" y="136145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6" y="122555"/>
                  <a:pt x="400686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60" name="Picture 26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2757" y="4695716"/>
            <a:ext cx="627887" cy="627887"/>
          </a:xfrm>
          <a:prstGeom prst="rect">
            <a:avLst/>
          </a:prstGeom>
          <a:noFill/>
        </p:spPr>
      </p:pic>
      <p:pic>
        <p:nvPicPr>
          <p:cNvPr id="261" name="Picture 26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4571261" y="5315721"/>
            <a:ext cx="5168438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795" dirty="0">
                <a:solidFill>
                  <a:srgbClr val="3465A4"/>
                </a:solidFill>
                <a:latin typeface="Arial"/>
                <a:hlinkClick r:id="rId8"/>
              </a:rPr>
              <a:t>e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n.dep.facilities@cern.ch</a:t>
            </a:r>
            <a:endParaRPr lang="en-US" sz="2795" b="0" i="0" spc="0" baseline="0" dirty="0">
              <a:solidFill>
                <a:srgbClr val="3465A4"/>
              </a:solidFill>
              <a:latin typeface="Arial"/>
              <a:hlinkClick r:id="rId4"/>
            </a:endParaRPr>
          </a:p>
        </p:txBody>
      </p:sp>
      <p:sp>
        <p:nvSpPr>
          <p:cNvPr id="266" name="Rectangle 266"/>
          <p:cNvSpPr/>
          <p:nvPr/>
        </p:nvSpPr>
        <p:spPr>
          <a:xfrm>
            <a:off x="4826647" y="3093053"/>
            <a:ext cx="3886320" cy="832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Laurent</a:t>
            </a:r>
            <a:r>
              <a:rPr lang="en-US" sz="2604" dirty="0">
                <a:solidFill>
                  <a:srgbClr val="0C377B"/>
                </a:solidFill>
                <a:latin typeface="Arial"/>
              </a:rPr>
              <a:t>         </a:t>
            </a: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62808</a:t>
            </a:r>
          </a:p>
          <a:p>
            <a:pPr marL="0">
              <a:lnSpc>
                <a:spcPts val="3743"/>
              </a:lnSpc>
              <a:tabLst>
                <a:tab pos="2927858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1" name="Freeform 281"/>
          <p:cNvSpPr/>
          <p:nvPr/>
        </p:nvSpPr>
        <p:spPr>
          <a:xfrm>
            <a:off x="6422135" y="4480434"/>
            <a:ext cx="461772" cy="217933"/>
          </a:xfrm>
          <a:custGeom>
            <a:avLst/>
            <a:gdLst/>
            <a:ahLst/>
            <a:cxnLst/>
            <a:rect l="0" t="0" r="0" b="0"/>
            <a:pathLst>
              <a:path w="461772" h="217933">
                <a:moveTo>
                  <a:pt x="461772" y="149861"/>
                </a:moveTo>
                <a:cubicBezTo>
                  <a:pt x="421006" y="156592"/>
                  <a:pt x="380238" y="177039"/>
                  <a:pt x="332741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0" y="149861"/>
                </a:cubicBezTo>
                <a:cubicBezTo>
                  <a:pt x="258065" y="129414"/>
                  <a:pt x="156210" y="136145"/>
                  <a:pt x="74676" y="156592"/>
                </a:cubicBezTo>
                <a:cubicBezTo>
                  <a:pt x="47499" y="156592"/>
                  <a:pt x="20320" y="190627"/>
                  <a:pt x="0" y="163449"/>
                </a:cubicBezTo>
                <a:cubicBezTo>
                  <a:pt x="0" y="122555"/>
                  <a:pt x="47499" y="129414"/>
                  <a:pt x="74676" y="129414"/>
                </a:cubicBezTo>
                <a:cubicBezTo>
                  <a:pt x="156210" y="115824"/>
                  <a:pt x="285243" y="95377"/>
                  <a:pt x="387096" y="115824"/>
                </a:cubicBezTo>
                <a:cubicBezTo>
                  <a:pt x="353060" y="68072"/>
                  <a:pt x="244475" y="74930"/>
                  <a:pt x="258065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5"/>
                  <a:pt x="461772" y="149861"/>
                </a:cubicBezTo>
                <a:close/>
                <a:moveTo>
                  <a:pt x="393828" y="115824"/>
                </a:moveTo>
                <a:cubicBezTo>
                  <a:pt x="393828" y="122555"/>
                  <a:pt x="393828" y="129414"/>
                  <a:pt x="393828" y="136145"/>
                </a:cubicBezTo>
                <a:cubicBezTo>
                  <a:pt x="400685" y="136145"/>
                  <a:pt x="400685" y="136145"/>
                  <a:pt x="407417" y="136145"/>
                </a:cubicBezTo>
                <a:cubicBezTo>
                  <a:pt x="407417" y="129414"/>
                  <a:pt x="407417" y="122555"/>
                  <a:pt x="407417" y="122555"/>
                </a:cubicBezTo>
                <a:cubicBezTo>
                  <a:pt x="400685" y="122555"/>
                  <a:pt x="400685" y="115824"/>
                  <a:pt x="393828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82" name="Freeform 282"/>
          <p:cNvSpPr/>
          <p:nvPr/>
        </p:nvSpPr>
        <p:spPr>
          <a:xfrm>
            <a:off x="6422135" y="4913377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5175192" y="4379640"/>
            <a:ext cx="3039294" cy="13266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  169807</a:t>
            </a:r>
          </a:p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Jérôm</a:t>
            </a:r>
            <a:r>
              <a:rPr lang="en-US" sz="2795" spc="5063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160077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93" name="Freeform 593"/>
          <p:cNvSpPr/>
          <p:nvPr/>
        </p:nvSpPr>
        <p:spPr>
          <a:xfrm>
            <a:off x="7118604" y="444310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68072"/>
                </a:moveTo>
                <a:cubicBezTo>
                  <a:pt x="421004" y="61341"/>
                  <a:pt x="380238" y="40894"/>
                  <a:pt x="332739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6" y="61341"/>
                </a:cubicBezTo>
                <a:cubicBezTo>
                  <a:pt x="47498" y="61341"/>
                  <a:pt x="20319" y="27178"/>
                  <a:pt x="0" y="54482"/>
                </a:cubicBezTo>
                <a:cubicBezTo>
                  <a:pt x="0" y="95376"/>
                  <a:pt x="47498" y="88519"/>
                  <a:pt x="74676" y="88519"/>
                </a:cubicBezTo>
                <a:cubicBezTo>
                  <a:pt x="156210" y="102107"/>
                  <a:pt x="285241" y="122554"/>
                  <a:pt x="387096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2" y="102107"/>
                </a:cubicBezTo>
                <a:cubicBezTo>
                  <a:pt x="461772" y="95376"/>
                  <a:pt x="461772" y="81660"/>
                  <a:pt x="461772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5" y="81660"/>
                </a:cubicBezTo>
                <a:cubicBezTo>
                  <a:pt x="407415" y="88519"/>
                  <a:pt x="407415" y="95376"/>
                  <a:pt x="407415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94" name="Freeform 594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95" name="Freeform 595">
            <a:hlinkClick r:id="rId4"/>
          </p:cNvPr>
          <p:cNvSpPr/>
          <p:nvPr/>
        </p:nvSpPr>
        <p:spPr>
          <a:xfrm>
            <a:off x="4985764" y="2720670"/>
            <a:ext cx="3788320" cy="28803"/>
          </a:xfrm>
          <a:custGeom>
            <a:avLst/>
            <a:gdLst/>
            <a:ahLst/>
            <a:cxnLst/>
            <a:rect l="0" t="0" r="0" b="0"/>
            <a:pathLst>
              <a:path w="3095244" h="25908">
                <a:moveTo>
                  <a:pt x="0" y="0"/>
                </a:moveTo>
                <a:lnTo>
                  <a:pt x="773812" y="0"/>
                </a:lnTo>
                <a:lnTo>
                  <a:pt x="1547623" y="0"/>
                </a:lnTo>
                <a:lnTo>
                  <a:pt x="2321433" y="0"/>
                </a:lnTo>
                <a:lnTo>
                  <a:pt x="3095244" y="0"/>
                </a:lnTo>
                <a:lnTo>
                  <a:pt x="3095244" y="25908"/>
                </a:lnTo>
                <a:lnTo>
                  <a:pt x="2321433" y="25908"/>
                </a:lnTo>
                <a:lnTo>
                  <a:pt x="1547623" y="25908"/>
                </a:lnTo>
                <a:lnTo>
                  <a:pt x="773812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96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597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pic>
        <p:nvPicPr>
          <p:cNvPr id="598" name="Picture 59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3091" y="3594784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0987" y="4359621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705512" y="4284650"/>
            <a:ext cx="4393832" cy="9405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Bef>
                <a:spcPts val="600"/>
              </a:spcBef>
              <a:spcAft>
                <a:spcPts val="80"/>
              </a:spcAft>
              <a:tabLst>
                <a:tab pos="3019297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  <a:p>
            <a:pPr marL="0">
              <a:lnSpc>
                <a:spcPct val="150000"/>
              </a:lnSpc>
              <a:spcAft>
                <a:spcPts val="80"/>
              </a:spcAft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Or your GAO </a:t>
            </a:r>
            <a:r>
              <a:rPr lang="en-US" sz="1200" b="0" i="0" spc="0" baseline="0" dirty="0">
                <a:solidFill>
                  <a:srgbClr val="0C377B"/>
                </a:solidFill>
                <a:latin typeface="Arial"/>
              </a:rPr>
              <a:t>(in the absence of Marie-Christine)</a:t>
            </a:r>
            <a:endParaRPr lang="en-US" sz="2604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502919" y="910815"/>
            <a:ext cx="3755836" cy="12139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>
              <a:lnSpc>
                <a:spcPts val="2000"/>
              </a:lnSpc>
            </a:pPr>
            <a:r>
              <a:rPr lang="en-US" sz="16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</a:p>
          <a:p>
            <a:pPr marL="0">
              <a:lnSpc>
                <a:spcPts val="2000"/>
              </a:lnSpc>
            </a:pP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ts val="2000"/>
              </a:lnSpc>
            </a:pP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Rectangle 606"/>
          <p:cNvSpPr/>
          <p:nvPr/>
        </p:nvSpPr>
        <p:spPr>
          <a:xfrm>
            <a:off x="5620511" y="346315"/>
            <a:ext cx="2078079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</a:t>
            </a:r>
            <a:r>
              <a:rPr lang="en-US" sz="3204" b="1" i="0" spc="-18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rav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4986528" y="2290841"/>
            <a:ext cx="381835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2800" dirty="0" err="1">
                <a:hlinkClick r:id="rId9"/>
              </a:rPr>
              <a:t>en-dep.travels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@cern.ch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6" y="3949039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382631" y="437930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699" y="4969315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9E7148-1097-4191-B39B-1D6020A16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9279" y="3448376"/>
            <a:ext cx="1029794" cy="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20351</TotalTime>
  <Words>1759</Words>
  <Application>Microsoft Office PowerPoint</Application>
  <PresentationFormat>On-screen Show (4:3)</PresentationFormat>
  <Paragraphs>415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Wingdings</vt:lpstr>
      <vt:lpstr>Ubuntu</vt:lpstr>
      <vt:lpstr>Calibri</vt:lpstr>
      <vt:lpstr>ArialMT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Rachelle Decreuse-Michaud</cp:lastModifiedBy>
  <cp:revision>531</cp:revision>
  <dcterms:modified xsi:type="dcterms:W3CDTF">2024-02-22T15:57:59Z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