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49"/>
  </p:notesMasterIdLst>
  <p:handoutMasterIdLst>
    <p:handoutMasterId r:id="rId50"/>
  </p:handoutMasterIdLst>
  <p:sldIdLst>
    <p:sldId id="265" r:id="rId6"/>
    <p:sldId id="264" r:id="rId7"/>
    <p:sldId id="319" r:id="rId8"/>
    <p:sldId id="285" r:id="rId9"/>
    <p:sldId id="355" r:id="rId10"/>
    <p:sldId id="286" r:id="rId11"/>
    <p:sldId id="287" r:id="rId12"/>
    <p:sldId id="357" r:id="rId13"/>
    <p:sldId id="300" r:id="rId14"/>
    <p:sldId id="350" r:id="rId15"/>
    <p:sldId id="360" r:id="rId16"/>
    <p:sldId id="359" r:id="rId17"/>
    <p:sldId id="351" r:id="rId18"/>
    <p:sldId id="352" r:id="rId19"/>
    <p:sldId id="353" r:id="rId20"/>
    <p:sldId id="256" r:id="rId21"/>
    <p:sldId id="257" r:id="rId22"/>
    <p:sldId id="289" r:id="rId23"/>
    <p:sldId id="290" r:id="rId24"/>
    <p:sldId id="291" r:id="rId25"/>
    <p:sldId id="292" r:id="rId26"/>
    <p:sldId id="293" r:id="rId27"/>
    <p:sldId id="294" r:id="rId28"/>
    <p:sldId id="349" r:id="rId29"/>
    <p:sldId id="377" r:id="rId30"/>
    <p:sldId id="302" r:id="rId31"/>
    <p:sldId id="347" r:id="rId32"/>
    <p:sldId id="318" r:id="rId33"/>
    <p:sldId id="356" r:id="rId34"/>
    <p:sldId id="361" r:id="rId35"/>
    <p:sldId id="334" r:id="rId36"/>
    <p:sldId id="320" r:id="rId37"/>
    <p:sldId id="367" r:id="rId38"/>
    <p:sldId id="368" r:id="rId39"/>
    <p:sldId id="369" r:id="rId40"/>
    <p:sldId id="370" r:id="rId41"/>
    <p:sldId id="371" r:id="rId42"/>
    <p:sldId id="372" r:id="rId43"/>
    <p:sldId id="373" r:id="rId44"/>
    <p:sldId id="374" r:id="rId45"/>
    <p:sldId id="375" r:id="rId46"/>
    <p:sldId id="376" r:id="rId47"/>
    <p:sldId id="259" r:id="rId4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0" autoAdjust="0"/>
    <p:restoredTop sz="94820"/>
  </p:normalViewPr>
  <p:slideViewPr>
    <p:cSldViewPr snapToGrid="0" snapToObjects="1">
      <p:cViewPr varScale="1">
        <p:scale>
          <a:sx n="88" d="100"/>
          <a:sy n="88" d="100"/>
        </p:scale>
        <p:origin x="72" y="7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ecreuse\cernbox\WINDOWS\Desktop\DAO-On-going\DAO-Section-Training%20pesentations\Annual%20meeting%20and%20stats\Stats-EN-08-12-23-rdm.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ecreuse\cernbox\WINDOWS\Desktop\DAO-On-going\DAO-Section-Training%20pesentations\Annual%20meeting%20and%20stats\Stats-EN-08-12-23-rdm.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[Stats-EN-08-12-23-rdm.xlsx]RepAgeSex!PivotTable2</c:name>
    <c:fmtId val="47"/>
  </c:pivotSource>
  <c:chart>
    <c:autoTitleDeleted val="1"/>
    <c:pivotFmts>
      <c:pivotFmt>
        <c:idx val="0"/>
      </c:pivotFmt>
      <c:pivotFmt>
        <c:idx val="1"/>
      </c:pivotFmt>
      <c:pivotFmt>
        <c:idx val="2"/>
      </c:pivotFmt>
      <c:pivotFmt>
        <c:idx val="3"/>
      </c:pivotFmt>
      <c:pivotFmt>
        <c:idx val="4"/>
      </c:pivotFmt>
      <c:pivotFmt>
        <c:idx val="5"/>
      </c:pivotFmt>
      <c:pivotFmt>
        <c:idx val="6"/>
      </c:pivotFmt>
      <c:pivotFmt>
        <c:idx val="7"/>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8"/>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9"/>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0"/>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RepAgeSex!$B$3:$B$4</c:f>
              <c:strCache>
                <c:ptCount val="1"/>
                <c:pt idx="0">
                  <c:v>F</c:v>
                </c:pt>
              </c:strCache>
            </c:strRef>
          </c:tx>
          <c:spPr>
            <a:solidFill>
              <a:schemeClr val="accent1"/>
            </a:solidFill>
            <a:ln>
              <a:noFill/>
            </a:ln>
            <a:effectLst/>
          </c:spPr>
          <c:invertIfNegative val="0"/>
          <c:cat>
            <c:strRef>
              <c:f>RepAgeSex!$A$5:$A$15</c:f>
              <c:strCache>
                <c:ptCount val="10"/>
                <c:pt idx="0">
                  <c:v>AA</c:v>
                </c:pt>
                <c:pt idx="1">
                  <c:v>ACE</c:v>
                </c:pt>
                <c:pt idx="2">
                  <c:v>CV</c:v>
                </c:pt>
                <c:pt idx="3">
                  <c:v>EL</c:v>
                </c:pt>
                <c:pt idx="4">
                  <c:v>HDO</c:v>
                </c:pt>
                <c:pt idx="5">
                  <c:v>HE</c:v>
                </c:pt>
                <c:pt idx="6">
                  <c:v>IM</c:v>
                </c:pt>
                <c:pt idx="7">
                  <c:v>MME</c:v>
                </c:pt>
                <c:pt idx="8">
                  <c:v>PAS</c:v>
                </c:pt>
                <c:pt idx="9">
                  <c:v>(blank)</c:v>
                </c:pt>
              </c:strCache>
            </c:strRef>
          </c:cat>
          <c:val>
            <c:numRef>
              <c:f>RepAgeSex!$B$5:$B$15</c:f>
              <c:numCache>
                <c:formatCode>General</c:formatCode>
                <c:ptCount val="10"/>
                <c:pt idx="0">
                  <c:v>5</c:v>
                </c:pt>
                <c:pt idx="1">
                  <c:v>12</c:v>
                </c:pt>
                <c:pt idx="2">
                  <c:v>10</c:v>
                </c:pt>
                <c:pt idx="3">
                  <c:v>6</c:v>
                </c:pt>
                <c:pt idx="4">
                  <c:v>1</c:v>
                </c:pt>
                <c:pt idx="5">
                  <c:v>4</c:v>
                </c:pt>
                <c:pt idx="6">
                  <c:v>6</c:v>
                </c:pt>
                <c:pt idx="7">
                  <c:v>18</c:v>
                </c:pt>
                <c:pt idx="8">
                  <c:v>8</c:v>
                </c:pt>
                <c:pt idx="9">
                  <c:v>1</c:v>
                </c:pt>
              </c:numCache>
            </c:numRef>
          </c:val>
          <c:extLst>
            <c:ext xmlns:c16="http://schemas.microsoft.com/office/drawing/2014/chart" uri="{C3380CC4-5D6E-409C-BE32-E72D297353CC}">
              <c16:uniqueId val="{00000000-13B7-45EC-AFC0-96C1079416AF}"/>
            </c:ext>
          </c:extLst>
        </c:ser>
        <c:ser>
          <c:idx val="1"/>
          <c:order val="1"/>
          <c:tx>
            <c:strRef>
              <c:f>RepAgeSex!$C$3:$C$4</c:f>
              <c:strCache>
                <c:ptCount val="1"/>
                <c:pt idx="0">
                  <c:v>M</c:v>
                </c:pt>
              </c:strCache>
            </c:strRef>
          </c:tx>
          <c:spPr>
            <a:solidFill>
              <a:schemeClr val="accent3"/>
            </a:solidFill>
            <a:ln>
              <a:noFill/>
            </a:ln>
            <a:effectLst/>
          </c:spPr>
          <c:invertIfNegative val="0"/>
          <c:cat>
            <c:strRef>
              <c:f>RepAgeSex!$A$5:$A$15</c:f>
              <c:strCache>
                <c:ptCount val="10"/>
                <c:pt idx="0">
                  <c:v>AA</c:v>
                </c:pt>
                <c:pt idx="1">
                  <c:v>ACE</c:v>
                </c:pt>
                <c:pt idx="2">
                  <c:v>CV</c:v>
                </c:pt>
                <c:pt idx="3">
                  <c:v>EL</c:v>
                </c:pt>
                <c:pt idx="4">
                  <c:v>HDO</c:v>
                </c:pt>
                <c:pt idx="5">
                  <c:v>HE</c:v>
                </c:pt>
                <c:pt idx="6">
                  <c:v>IM</c:v>
                </c:pt>
                <c:pt idx="7">
                  <c:v>MME</c:v>
                </c:pt>
                <c:pt idx="8">
                  <c:v>PAS</c:v>
                </c:pt>
                <c:pt idx="9">
                  <c:v>(blank)</c:v>
                </c:pt>
              </c:strCache>
            </c:strRef>
          </c:cat>
          <c:val>
            <c:numRef>
              <c:f>RepAgeSex!$C$5:$C$15</c:f>
              <c:numCache>
                <c:formatCode>General</c:formatCode>
                <c:ptCount val="10"/>
                <c:pt idx="0">
                  <c:v>27</c:v>
                </c:pt>
                <c:pt idx="1">
                  <c:v>37</c:v>
                </c:pt>
                <c:pt idx="2">
                  <c:v>62</c:v>
                </c:pt>
                <c:pt idx="3">
                  <c:v>81</c:v>
                </c:pt>
                <c:pt idx="5">
                  <c:v>22</c:v>
                </c:pt>
                <c:pt idx="6">
                  <c:v>32</c:v>
                </c:pt>
                <c:pt idx="7">
                  <c:v>87</c:v>
                </c:pt>
                <c:pt idx="8">
                  <c:v>3</c:v>
                </c:pt>
              </c:numCache>
            </c:numRef>
          </c:val>
          <c:extLst>
            <c:ext xmlns:c16="http://schemas.microsoft.com/office/drawing/2014/chart" uri="{C3380CC4-5D6E-409C-BE32-E72D297353CC}">
              <c16:uniqueId val="{00000001-13B7-45EC-AFC0-96C1079416AF}"/>
            </c:ext>
          </c:extLst>
        </c:ser>
        <c:dLbls>
          <c:showLegendKey val="0"/>
          <c:showVal val="0"/>
          <c:showCatName val="0"/>
          <c:showSerName val="0"/>
          <c:showPercent val="0"/>
          <c:showBubbleSize val="0"/>
        </c:dLbls>
        <c:gapWidth val="79"/>
        <c:overlap val="100"/>
        <c:axId val="341518536"/>
        <c:axId val="341518864"/>
      </c:barChart>
      <c:catAx>
        <c:axId val="341518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341518864"/>
        <c:crosses val="autoZero"/>
        <c:auto val="1"/>
        <c:lblAlgn val="ctr"/>
        <c:lblOffset val="100"/>
        <c:noMultiLvlLbl val="0"/>
      </c:catAx>
      <c:valAx>
        <c:axId val="34151886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41518536"/>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800" b="1"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E6A-4C48-800C-D295E9BEFC5E}"/>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8E6A-4C48-800C-D295E9BEFC5E}"/>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Gender!$B$7:$C$7</c:f>
              <c:strCache>
                <c:ptCount val="2"/>
                <c:pt idx="0">
                  <c:v>F</c:v>
                </c:pt>
                <c:pt idx="1">
                  <c:v>M</c:v>
                </c:pt>
              </c:strCache>
            </c:strRef>
          </c:cat>
          <c:val>
            <c:numRef>
              <c:f>Gender!$B$8:$C$8</c:f>
              <c:numCache>
                <c:formatCode>0%</c:formatCode>
                <c:ptCount val="2"/>
                <c:pt idx="0">
                  <c:v>0.16824644549763032</c:v>
                </c:pt>
                <c:pt idx="1">
                  <c:v>0.83175355450236965</c:v>
                </c:pt>
              </c:numCache>
            </c:numRef>
          </c:val>
          <c:extLst>
            <c:ext xmlns:c16="http://schemas.microsoft.com/office/drawing/2014/chart" uri="{C3380CC4-5D6E-409C-BE32-E72D297353CC}">
              <c16:uniqueId val="{00000004-8E6A-4C48-800C-D295E9BEFC5E}"/>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image" Target="../media/image123.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image" Target="../media/image12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 </a:t>
          </a:r>
          <a:r>
            <a:rPr lang="fr-CH" sz="900" i="1" dirty="0" err="1">
              <a:solidFill>
                <a:sysClr val="window" lastClr="FFFFFF"/>
              </a:solidFill>
              <a:latin typeface="Calibri"/>
              <a:ea typeface="+mn-ea"/>
              <a:cs typeface="+mn-cs"/>
            </a:rPr>
            <a:t>Voght</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cap="none" normalizeH="0" baseline="0" dirty="0">
              <a:ln/>
              <a:solidFill>
                <a:sysClr val="window" lastClr="FFFFFF"/>
              </a:solidFill>
              <a:effectLst/>
              <a:latin typeface="Calibri"/>
              <a:ea typeface="+mn-ea"/>
              <a:cs typeface="+mn-cs"/>
            </a:rPr>
            <a:t>DGL: 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 </a:t>
          </a:r>
          <a:r>
            <a:rPr lang="fr-CH" sz="900" dirty="0" err="1">
              <a:solidFill>
                <a:sysClr val="window" lastClr="FFFFFF"/>
              </a:solidFill>
              <a:latin typeface="Calibri"/>
              <a:ea typeface="+mn-ea"/>
              <a:cs typeface="+mn-cs"/>
            </a:rPr>
            <a:t>Bertarelli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J. Madden</a:t>
          </a: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 </a:t>
          </a:r>
          <a:r>
            <a:rPr lang="fr-CH" sz="900" i="1" kern="1200" dirty="0" err="1">
              <a:solidFill>
                <a:sysClr val="window" lastClr="FFFFFF"/>
              </a:solidFill>
              <a:latin typeface="Calibri"/>
              <a:ea typeface="+mn-ea"/>
              <a:cs typeface="+mn-cs"/>
            </a:rPr>
            <a:t>Voght</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kern="1200" cap="none" normalizeH="0" baseline="0" dirty="0">
              <a:ln/>
              <a:solidFill>
                <a:sysClr val="window" lastClr="FFFFFF"/>
              </a:solidFill>
              <a:effectLst/>
              <a:latin typeface="Calibri"/>
              <a:ea typeface="+mn-ea"/>
              <a:cs typeface="+mn-cs"/>
            </a:rPr>
            <a:t>DGL: 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 </a:t>
          </a:r>
          <a:r>
            <a:rPr lang="fr-CH" sz="900" kern="1200" dirty="0" err="1">
              <a:solidFill>
                <a:sysClr val="window" lastClr="FFFFFF"/>
              </a:solidFill>
              <a:latin typeface="Calibri"/>
              <a:ea typeface="+mn-ea"/>
              <a:cs typeface="+mn-cs"/>
            </a:rPr>
            <a:t>Bertarelli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J. Madden</a:t>
          </a: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3/22/2024</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3/22/2024</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1</a:t>
            </a:fld>
            <a:endParaRPr lang="en-US"/>
          </a:p>
        </p:txBody>
      </p:sp>
    </p:spTree>
    <p:extLst>
      <p:ext uri="{BB962C8B-B14F-4D97-AF65-F5344CB8AC3E}">
        <p14:creationId xmlns:p14="http://schemas.microsoft.com/office/powerpoint/2010/main" val="3421717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18</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21</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26</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30</a:t>
            </a:fld>
            <a:endParaRPr lang="en-US"/>
          </a:p>
        </p:txBody>
      </p:sp>
    </p:spTree>
    <p:extLst>
      <p:ext uri="{BB962C8B-B14F-4D97-AF65-F5344CB8AC3E}">
        <p14:creationId xmlns:p14="http://schemas.microsoft.com/office/powerpoint/2010/main" val="29648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7</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458343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837182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13</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14</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15</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22.03.2024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22.03.2024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22.03.2024</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22.03.2024</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22.03.2024</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22.03.2024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22.03.2024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22.03.2024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9" r:id="rId10"/>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22.03.2024</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slideLayout" Target="../slideLayouts/slideLayout5.xml"/><Relationship Id="rId7" Type="http://schemas.openxmlformats.org/officeDocument/2006/relationships/image" Target="../media/image1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5.xml"/><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tiff"/><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openxmlformats.org/officeDocument/2006/relationships/image" Target="../media/image38.png"/><Relationship Id="rId7" Type="http://schemas.openxmlformats.org/officeDocument/2006/relationships/image" Target="../media/image42.jpeg"/><Relationship Id="rId12" Type="http://schemas.openxmlformats.org/officeDocument/2006/relationships/image" Target="../media/image47.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jpg"/><Relationship Id="rId15" Type="http://schemas.openxmlformats.org/officeDocument/2006/relationships/image" Target="../media/image5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56.jpe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4.jpeg"/><Relationship Id="rId11" Type="http://schemas.openxmlformats.org/officeDocument/2006/relationships/image" Target="../media/image59.png"/><Relationship Id="rId5" Type="http://schemas.openxmlformats.org/officeDocument/2006/relationships/image" Target="../media/image53.png"/><Relationship Id="rId15" Type="http://schemas.openxmlformats.org/officeDocument/2006/relationships/image" Target="../media/image63.png"/><Relationship Id="rId10" Type="http://schemas.openxmlformats.org/officeDocument/2006/relationships/image" Target="../media/image58.jpg"/><Relationship Id="rId4" Type="http://schemas.openxmlformats.org/officeDocument/2006/relationships/image" Target="../media/image52.jpeg"/><Relationship Id="rId9" Type="http://schemas.openxmlformats.org/officeDocument/2006/relationships/image" Target="../media/image57.jpeg"/><Relationship Id="rId14" Type="http://schemas.openxmlformats.org/officeDocument/2006/relationships/image" Target="../media/image62.jp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2.xml"/><Relationship Id="rId5" Type="http://schemas.openxmlformats.org/officeDocument/2006/relationships/image" Target="../media/image70.png"/><Relationship Id="rId4" Type="http://schemas.openxmlformats.org/officeDocument/2006/relationships/image" Target="../media/image69.png"/></Relationships>
</file>

<file path=ppt/slides/_rels/slide1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4.png"/><Relationship Id="rId5" Type="http://schemas.openxmlformats.org/officeDocument/2006/relationships/image" Target="../media/image73.jpeg"/><Relationship Id="rId4" Type="http://schemas.openxmlformats.org/officeDocument/2006/relationships/image" Target="../media/image72.jpeg"/></Relationships>
</file>

<file path=ppt/slides/_rels/slide1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8.xml"/><Relationship Id="rId4" Type="http://schemas.openxmlformats.org/officeDocument/2006/relationships/image" Target="../media/image7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8.xml"/><Relationship Id="rId5" Type="http://schemas.openxmlformats.org/officeDocument/2006/relationships/image" Target="../media/image81.jpeg"/><Relationship Id="rId4" Type="http://schemas.openxmlformats.org/officeDocument/2006/relationships/image" Target="../media/image80.jpeg"/></Relationships>
</file>

<file path=ppt/slides/_rels/slide2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5.xml"/><Relationship Id="rId4" Type="http://schemas.openxmlformats.org/officeDocument/2006/relationships/image" Target="../media/image88.jpeg"/></Relationships>
</file>

<file path=ppt/slides/_rels/slide24.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7.png"/><Relationship Id="rId18" Type="http://schemas.microsoft.com/office/2007/relationships/hdphoto" Target="../media/hdphoto4.wdp"/><Relationship Id="rId3" Type="http://schemas.openxmlformats.org/officeDocument/2006/relationships/image" Target="../media/image89.png"/><Relationship Id="rId7" Type="http://schemas.openxmlformats.org/officeDocument/2006/relationships/image" Target="../media/image93.png"/><Relationship Id="rId12" Type="http://schemas.microsoft.com/office/2007/relationships/hdphoto" Target="../media/hdphoto2.wdp"/><Relationship Id="rId17" Type="http://schemas.openxmlformats.org/officeDocument/2006/relationships/image" Target="../media/image100.png"/><Relationship Id="rId2" Type="http://schemas.openxmlformats.org/officeDocument/2006/relationships/notesSlide" Target="../notesSlides/notesSlide12.xml"/><Relationship Id="rId16" Type="http://schemas.openxmlformats.org/officeDocument/2006/relationships/image" Target="../media/image99.jpeg"/><Relationship Id="rId20" Type="http://schemas.openxmlformats.org/officeDocument/2006/relationships/image" Target="../media/image102.png"/><Relationship Id="rId1" Type="http://schemas.openxmlformats.org/officeDocument/2006/relationships/slideLayout" Target="../slideLayouts/slideLayout5.xml"/><Relationship Id="rId6" Type="http://schemas.openxmlformats.org/officeDocument/2006/relationships/image" Target="../media/image92.jpeg"/><Relationship Id="rId11" Type="http://schemas.openxmlformats.org/officeDocument/2006/relationships/image" Target="../media/image96.png"/><Relationship Id="rId5" Type="http://schemas.openxmlformats.org/officeDocument/2006/relationships/image" Target="../media/image91.png"/><Relationship Id="rId15" Type="http://schemas.openxmlformats.org/officeDocument/2006/relationships/image" Target="../media/image98.jpeg"/><Relationship Id="rId10" Type="http://schemas.openxmlformats.org/officeDocument/2006/relationships/image" Target="../media/image95.jpeg"/><Relationship Id="rId19" Type="http://schemas.openxmlformats.org/officeDocument/2006/relationships/image" Target="../media/image101.png"/><Relationship Id="rId4" Type="http://schemas.openxmlformats.org/officeDocument/2006/relationships/image" Target="../media/image90.png"/><Relationship Id="rId9" Type="http://schemas.microsoft.com/office/2007/relationships/hdphoto" Target="../media/hdphoto1.wdp"/><Relationship Id="rId14" Type="http://schemas.microsoft.com/office/2007/relationships/hdphoto" Target="../media/hdphoto3.wdp"/></Relationships>
</file>

<file path=ppt/slides/_rels/slide25.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2.png"/><Relationship Id="rId18" Type="http://schemas.openxmlformats.org/officeDocument/2006/relationships/image" Target="../media/image117.png"/><Relationship Id="rId3" Type="http://schemas.openxmlformats.org/officeDocument/2006/relationships/image" Target="../media/image103.jpeg"/><Relationship Id="rId7" Type="http://schemas.microsoft.com/office/2007/relationships/hdphoto" Target="../media/hdphoto5.wdp"/><Relationship Id="rId12" Type="http://schemas.openxmlformats.org/officeDocument/2006/relationships/image" Target="../media/image111.jpeg"/><Relationship Id="rId17" Type="http://schemas.openxmlformats.org/officeDocument/2006/relationships/image" Target="../media/image116.jpeg"/><Relationship Id="rId2" Type="http://schemas.openxmlformats.org/officeDocument/2006/relationships/notesSlide" Target="../notesSlides/notesSlide13.xml"/><Relationship Id="rId16" Type="http://schemas.openxmlformats.org/officeDocument/2006/relationships/image" Target="../media/image115.jpeg"/><Relationship Id="rId1" Type="http://schemas.openxmlformats.org/officeDocument/2006/relationships/slideLayout" Target="../slideLayouts/slideLayout8.xml"/><Relationship Id="rId6" Type="http://schemas.openxmlformats.org/officeDocument/2006/relationships/image" Target="../media/image106.png"/><Relationship Id="rId11" Type="http://schemas.openxmlformats.org/officeDocument/2006/relationships/image" Target="../media/image110.png"/><Relationship Id="rId5" Type="http://schemas.openxmlformats.org/officeDocument/2006/relationships/image" Target="../media/image105.jpeg"/><Relationship Id="rId15" Type="http://schemas.openxmlformats.org/officeDocument/2006/relationships/image" Target="../media/image114.jpeg"/><Relationship Id="rId10" Type="http://schemas.openxmlformats.org/officeDocument/2006/relationships/image" Target="../media/image109.png"/><Relationship Id="rId19" Type="http://schemas.microsoft.com/office/2007/relationships/hdphoto" Target="../media/hdphoto6.wdp"/><Relationship Id="rId4" Type="http://schemas.openxmlformats.org/officeDocument/2006/relationships/image" Target="../media/image104.jpeg"/><Relationship Id="rId9" Type="http://schemas.openxmlformats.org/officeDocument/2006/relationships/image" Target="../media/image108.png"/><Relationship Id="rId14" Type="http://schemas.openxmlformats.org/officeDocument/2006/relationships/image" Target="../media/image113.jpeg"/></Relationships>
</file>

<file path=ppt/slides/_rels/slide26.xml.rels><?xml version="1.0" encoding="UTF-8" standalone="yes"?>
<Relationships xmlns="http://schemas.openxmlformats.org/package/2006/relationships"><Relationship Id="rId3" Type="http://schemas.openxmlformats.org/officeDocument/2006/relationships/image" Target="../media/image118.gif"/><Relationship Id="rId7" Type="http://schemas.openxmlformats.org/officeDocument/2006/relationships/image" Target="../media/image122.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21.jpeg"/><Relationship Id="rId5" Type="http://schemas.openxmlformats.org/officeDocument/2006/relationships/image" Target="../media/image120.png"/><Relationship Id="rId4" Type="http://schemas.openxmlformats.org/officeDocument/2006/relationships/image" Target="../media/image119.gi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5.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tiff"/><Relationship Id="rId1" Type="http://schemas.openxmlformats.org/officeDocument/2006/relationships/slideLayout" Target="../slideLayouts/slideLayout4.xml"/><Relationship Id="rId5" Type="http://schemas.openxmlformats.org/officeDocument/2006/relationships/image" Target="../media/image131.png"/><Relationship Id="rId4" Type="http://schemas.openxmlformats.org/officeDocument/2006/relationships/image" Target="../media/image130.tiff"/></Relationships>
</file>

<file path=ppt/slides/_rels/slide34.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hyperlink" Target="https://edms.cern.ch/ui/file/1389540/LAST_RELEASED/SR-SO_E.pdf" TargetMode="External"/><Relationship Id="rId1" Type="http://schemas.openxmlformats.org/officeDocument/2006/relationships/slideLayout" Target="../slideLayouts/slideLayout8.xml"/><Relationship Id="rId5" Type="http://schemas.openxmlformats.org/officeDocument/2006/relationships/image" Target="../media/image134.tiff"/><Relationship Id="rId4" Type="http://schemas.openxmlformats.org/officeDocument/2006/relationships/image" Target="../media/image133.tiff"/></Relationships>
</file>

<file path=ppt/slides/_rels/slide35.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image" Target="../media/image139.tiff"/><Relationship Id="rId3" Type="http://schemas.openxmlformats.org/officeDocument/2006/relationships/hyperlink" Target="https://edh.cern.ch/Document/General/OHS" TargetMode="External"/><Relationship Id="rId7" Type="http://schemas.openxmlformats.org/officeDocument/2006/relationships/image" Target="../media/image138.jpeg"/><Relationship Id="rId2" Type="http://schemas.openxmlformats.org/officeDocument/2006/relationships/image" Target="../media/image137.png"/><Relationship Id="rId1" Type="http://schemas.openxmlformats.org/officeDocument/2006/relationships/slideLayout" Target="../slideLayouts/slideLayout8.xml"/><Relationship Id="rId6" Type="http://schemas.openxmlformats.org/officeDocument/2006/relationships/hyperlink" Target="https://apex-sso.cern.ch/pls/htmldb_edmsdb/f?p=404:1:15952795517400:::::" TargetMode="External"/><Relationship Id="rId5" Type="http://schemas.openxmlformats.org/officeDocument/2006/relationships/hyperlink" Target="https://lms.cern.ch/ekp/servlet/ekp/WIDGETCONTAINERPAGE?DECORATEPAGE=Y" TargetMode="External"/><Relationship Id="rId4" Type="http://schemas.openxmlformats.org/officeDocument/2006/relationships/hyperlink" Target="https://edh.cern.ch/" TargetMode="External"/><Relationship Id="rId9" Type="http://schemas.openxmlformats.org/officeDocument/2006/relationships/image" Target="../media/image140.tiff"/></Relationships>
</file>

<file path=ppt/slides/_rels/slide37.xml.rels><?xml version="1.0" encoding="UTF-8" standalone="yes"?>
<Relationships xmlns="http://schemas.openxmlformats.org/package/2006/relationships"><Relationship Id="rId3" Type="http://schemas.openxmlformats.org/officeDocument/2006/relationships/image" Target="../media/image142.svg"/><Relationship Id="rId2" Type="http://schemas.openxmlformats.org/officeDocument/2006/relationships/image" Target="../media/image141.png"/><Relationship Id="rId1" Type="http://schemas.openxmlformats.org/officeDocument/2006/relationships/slideLayout" Target="../slideLayouts/slideLayout8.xml"/><Relationship Id="rId5" Type="http://schemas.openxmlformats.org/officeDocument/2006/relationships/image" Target="../media/image144.jpeg"/><Relationship Id="rId4" Type="http://schemas.openxmlformats.org/officeDocument/2006/relationships/image" Target="../media/image143.png"/></Relationships>
</file>

<file path=ppt/slides/_rels/slide38.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image" Target="../media/image145.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148.tiff"/><Relationship Id="rId2" Type="http://schemas.openxmlformats.org/officeDocument/2006/relationships/image" Target="../media/image147.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153.jpeg"/><Relationship Id="rId2" Type="http://schemas.openxmlformats.org/officeDocument/2006/relationships/image" Target="../media/image152.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10.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3"/>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(Infor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dirty="0"/>
          </a:p>
        </p:txBody>
      </p:sp>
      <p:sp>
        <p:nvSpPr>
          <p:cNvPr id="2" name="TextBox 1">
            <a:extLst>
              <a:ext uri="{FF2B5EF4-FFF2-40B4-BE49-F238E27FC236}">
                <a16:creationId xmlns:a16="http://schemas.microsoft.com/office/drawing/2014/main" id="{E57A3A04-FB97-75F3-8554-5F6588665714}"/>
              </a:ext>
            </a:extLst>
          </p:cNvPr>
          <p:cNvSpPr txBox="1"/>
          <p:nvPr/>
        </p:nvSpPr>
        <p:spPr>
          <a:xfrm>
            <a:off x="1896694" y="5507422"/>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pic>
        <p:nvPicPr>
          <p:cNvPr id="7" name="Picture 6">
            <a:extLst>
              <a:ext uri="{FF2B5EF4-FFF2-40B4-BE49-F238E27FC236}">
                <a16:creationId xmlns:a16="http://schemas.microsoft.com/office/drawing/2014/main" id="{DFF46C21-0996-5ECD-745E-0CA810BD07C1}"/>
              </a:ext>
            </a:extLst>
          </p:cNvPr>
          <p:cNvPicPr>
            <a:picLocks noChangeAspect="1"/>
          </p:cNvPicPr>
          <p:nvPr/>
        </p:nvPicPr>
        <p:blipFill rotWithShape="1">
          <a:blip r:embed="rId5"/>
          <a:srcRect l="11019" t="1561" r="7840" b="3725"/>
          <a:stretch/>
        </p:blipFill>
        <p:spPr>
          <a:xfrm>
            <a:off x="1708759" y="3649173"/>
            <a:ext cx="1227047" cy="865355"/>
          </a:xfrm>
          <a:prstGeom prst="rect">
            <a:avLst/>
          </a:prstGeom>
        </p:spPr>
      </p:pic>
      <p:pic>
        <p:nvPicPr>
          <p:cNvPr id="9" name="Picture 8">
            <a:extLst>
              <a:ext uri="{FF2B5EF4-FFF2-40B4-BE49-F238E27FC236}">
                <a16:creationId xmlns:a16="http://schemas.microsoft.com/office/drawing/2014/main" id="{AF8A6A73-B0B4-13D5-A8DC-ADD97FB100E0}"/>
              </a:ext>
            </a:extLst>
          </p:cNvPr>
          <p:cNvPicPr>
            <a:picLocks noChangeAspect="1"/>
          </p:cNvPicPr>
          <p:nvPr/>
        </p:nvPicPr>
        <p:blipFill>
          <a:blip r:embed="rId6"/>
          <a:stretch>
            <a:fillRect/>
          </a:stretch>
        </p:blipFill>
        <p:spPr>
          <a:xfrm>
            <a:off x="3322376" y="3610664"/>
            <a:ext cx="943164" cy="1693527"/>
          </a:xfrm>
          <a:prstGeom prst="rect">
            <a:avLst/>
          </a:prstGeom>
        </p:spPr>
      </p:pic>
      <p:pic>
        <p:nvPicPr>
          <p:cNvPr id="10" name="Picture 9" descr="A picture containing camera lens&#10;&#10;Description automatically generated">
            <a:extLst>
              <a:ext uri="{FF2B5EF4-FFF2-40B4-BE49-F238E27FC236}">
                <a16:creationId xmlns:a16="http://schemas.microsoft.com/office/drawing/2014/main" id="{BEAB91FA-2F55-5179-EAC6-5038C6957DEE}"/>
              </a:ext>
            </a:extLst>
          </p:cNvPr>
          <p:cNvPicPr>
            <a:picLocks noChangeAspect="1"/>
          </p:cNvPicPr>
          <p:nvPr/>
        </p:nvPicPr>
        <p:blipFill>
          <a:blip r:embed="rId7"/>
          <a:stretch>
            <a:fillRect/>
          </a:stretch>
        </p:blipFill>
        <p:spPr>
          <a:xfrm>
            <a:off x="288765" y="3649173"/>
            <a:ext cx="1105641" cy="621923"/>
          </a:xfrm>
          <a:prstGeom prst="rect">
            <a:avLst/>
          </a:prstGeom>
        </p:spPr>
      </p:pic>
      <p:pic>
        <p:nvPicPr>
          <p:cNvPr id="12" name="Picture 11" descr="A person in a suit and glasses&#10;&#10;Description automatically generated">
            <a:extLst>
              <a:ext uri="{FF2B5EF4-FFF2-40B4-BE49-F238E27FC236}">
                <a16:creationId xmlns:a16="http://schemas.microsoft.com/office/drawing/2014/main" id="{96CA81B7-EC20-DBB8-B319-A4E4EC176717}"/>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96188" y="4851657"/>
            <a:ext cx="1300506" cy="1284450"/>
          </a:xfrm>
          <a:prstGeom prst="rect">
            <a:avLst/>
          </a:prstGeom>
        </p:spPr>
      </p:pic>
      <p:pic>
        <p:nvPicPr>
          <p:cNvPr id="13" name="DT-v3">
            <a:hlinkClick r:id="" action="ppaction://media"/>
            <a:extLst>
              <a:ext uri="{FF2B5EF4-FFF2-40B4-BE49-F238E27FC236}">
                <a16:creationId xmlns:a16="http://schemas.microsoft.com/office/drawing/2014/main" id="{A1F226B7-866C-DDFC-0178-8EAF97F8F774}"/>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4652110" y="3625482"/>
            <a:ext cx="3903656" cy="1935563"/>
          </a:xfrm>
          <a:prstGeom prst="rect">
            <a:avLst/>
          </a:prstGeom>
        </p:spPr>
      </p:pic>
    </p:spTree>
    <p:extLst>
      <p:ext uri="{BB962C8B-B14F-4D97-AF65-F5344CB8AC3E}">
        <p14:creationId xmlns:p14="http://schemas.microsoft.com/office/powerpoint/2010/main" val="3344947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59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3"/>
                                        </p:tgtEl>
                                      </p:cBhvr>
                                    </p:cmd>
                                  </p:childTnLst>
                                </p:cTn>
                              </p:par>
                            </p:childTnLst>
                          </p:cTn>
                        </p:par>
                      </p:childTnLst>
                    </p:cTn>
                  </p:par>
                </p:childTnLst>
              </p:cTn>
              <p:nextCondLst>
                <p:cond evt="onClick" delay="0">
                  <p:tgtEl>
                    <p:spTgt spid="13"/>
                  </p:tgtEl>
                </p:cond>
              </p:nextCondLst>
            </p:seq>
            <p:video>
              <p:cMediaNode vol="80000">
                <p:cTn id="12" repeatCount="indefinite" fill="hold" display="0">
                  <p:stCondLst>
                    <p:cond delay="indefinite"/>
                  </p:stCondLst>
                </p:cTn>
                <p:tgtEl>
                  <p:spTgt spid="13"/>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399012" y="1252620"/>
            <a:ext cx="8021782" cy="584775"/>
          </a:xfrm>
          <a:prstGeom prst="rect">
            <a:avLst/>
          </a:prstGeom>
        </p:spPr>
        <p:txBody>
          <a:bodyPr wrap="square">
            <a:spAutoFit/>
          </a:bodyPr>
          <a:lstStyle/>
          <a:p>
            <a:pPr>
              <a:spcAft>
                <a:spcPts val="1200"/>
              </a:spcAft>
            </a:pPr>
            <a:r>
              <a:rPr lang="en-US" sz="1600" dirty="0"/>
              <a:t>A key goal is to provide the tools required to manage and document the entire lifecycles of CERN’s equipment and installations – also known as “Digital Thread”.</a:t>
            </a:r>
          </a:p>
        </p:txBody>
      </p:sp>
      <p:sp>
        <p:nvSpPr>
          <p:cNvPr id="8" name="Title 1"/>
          <p:cNvSpPr txBox="1">
            <a:spLocks/>
          </p:cNvSpPr>
          <p:nvPr/>
        </p:nvSpPr>
        <p:spPr>
          <a:xfrm>
            <a:off x="134471" y="8245"/>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dirty="0"/>
          </a:p>
        </p:txBody>
      </p:sp>
      <p:grpSp>
        <p:nvGrpSpPr>
          <p:cNvPr id="2" name="Group 1">
            <a:extLst>
              <a:ext uri="{FF2B5EF4-FFF2-40B4-BE49-F238E27FC236}">
                <a16:creationId xmlns:a16="http://schemas.microsoft.com/office/drawing/2014/main" id="{9B164A38-BD1E-2DCA-8703-D9A05A897A67}"/>
              </a:ext>
            </a:extLst>
          </p:cNvPr>
          <p:cNvGrpSpPr/>
          <p:nvPr/>
        </p:nvGrpSpPr>
        <p:grpSpPr>
          <a:xfrm>
            <a:off x="541345" y="2019378"/>
            <a:ext cx="7833031" cy="4122581"/>
            <a:chOff x="541345" y="2019378"/>
            <a:chExt cx="7833031" cy="4122581"/>
          </a:xfrm>
        </p:grpSpPr>
        <p:pic>
          <p:nvPicPr>
            <p:cNvPr id="7" name="Picture 6">
              <a:extLst>
                <a:ext uri="{FF2B5EF4-FFF2-40B4-BE49-F238E27FC236}">
                  <a16:creationId xmlns:a16="http://schemas.microsoft.com/office/drawing/2014/main" id="{DC7F274C-EE73-D64B-71D4-0B63DD780DCF}"/>
                </a:ext>
              </a:extLst>
            </p:cNvPr>
            <p:cNvPicPr>
              <a:picLocks noChangeAspect="1"/>
            </p:cNvPicPr>
            <p:nvPr/>
          </p:nvPicPr>
          <p:blipFill>
            <a:blip r:embed="rId3"/>
            <a:stretch>
              <a:fillRect/>
            </a:stretch>
          </p:blipFill>
          <p:spPr>
            <a:xfrm>
              <a:off x="625961" y="2375851"/>
              <a:ext cx="1235632" cy="906628"/>
            </a:xfrm>
            <a:prstGeom prst="rect">
              <a:avLst/>
            </a:prstGeom>
          </p:spPr>
        </p:pic>
        <p:pic>
          <p:nvPicPr>
            <p:cNvPr id="10" name="Picture 9">
              <a:extLst>
                <a:ext uri="{FF2B5EF4-FFF2-40B4-BE49-F238E27FC236}">
                  <a16:creationId xmlns:a16="http://schemas.microsoft.com/office/drawing/2014/main" id="{015480F2-35E3-2CF7-AE25-CA46DAE0D250}"/>
                </a:ext>
              </a:extLst>
            </p:cNvPr>
            <p:cNvPicPr>
              <a:picLocks noChangeAspect="1"/>
            </p:cNvPicPr>
            <p:nvPr/>
          </p:nvPicPr>
          <p:blipFill>
            <a:blip r:embed="rId4"/>
            <a:stretch>
              <a:fillRect/>
            </a:stretch>
          </p:blipFill>
          <p:spPr>
            <a:xfrm>
              <a:off x="6958615" y="4875251"/>
              <a:ext cx="1266110" cy="897851"/>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37643750-3096-C6BB-3CDE-DEC0C3B8160B}"/>
                </a:ext>
              </a:extLst>
            </p:cNvPr>
            <p:cNvPicPr>
              <a:picLocks noChangeAspect="1"/>
            </p:cNvPicPr>
            <p:nvPr/>
          </p:nvPicPr>
          <p:blipFill>
            <a:blip r:embed="rId5"/>
            <a:stretch>
              <a:fillRect/>
            </a:stretch>
          </p:blipFill>
          <p:spPr>
            <a:xfrm>
              <a:off x="2117058" y="2411731"/>
              <a:ext cx="1364098" cy="878833"/>
            </a:xfrm>
            <a:prstGeom prst="rect">
              <a:avLst/>
            </a:prstGeom>
            <a:ln>
              <a:solidFill>
                <a:schemeClr val="bg1">
                  <a:lumMod val="75000"/>
                </a:schemeClr>
              </a:solidFill>
            </a:ln>
          </p:spPr>
        </p:pic>
        <p:pic>
          <p:nvPicPr>
            <p:cNvPr id="12" name="Picture 11" descr="A computer software showing a computer program&#10;&#10;Description automatically generated with medium confidence">
              <a:extLst>
                <a:ext uri="{FF2B5EF4-FFF2-40B4-BE49-F238E27FC236}">
                  <a16:creationId xmlns:a16="http://schemas.microsoft.com/office/drawing/2014/main" id="{F1F1652D-F2E1-6BDE-CA5C-5F96BC7CE25D}"/>
                </a:ext>
              </a:extLst>
            </p:cNvPr>
            <p:cNvPicPr>
              <a:picLocks noChangeAspect="1"/>
            </p:cNvPicPr>
            <p:nvPr/>
          </p:nvPicPr>
          <p:blipFill>
            <a:blip r:embed="rId6"/>
            <a:stretch>
              <a:fillRect/>
            </a:stretch>
          </p:blipFill>
          <p:spPr>
            <a:xfrm>
              <a:off x="3703731" y="2396938"/>
              <a:ext cx="1222265" cy="903765"/>
            </a:xfrm>
            <a:prstGeom prst="rect">
              <a:avLst/>
            </a:prstGeom>
          </p:spPr>
        </p:pic>
        <p:pic>
          <p:nvPicPr>
            <p:cNvPr id="13" name="Picture 12" descr="Screen Clipping">
              <a:extLst>
                <a:ext uri="{FF2B5EF4-FFF2-40B4-BE49-F238E27FC236}">
                  <a16:creationId xmlns:a16="http://schemas.microsoft.com/office/drawing/2014/main" id="{EF1E030C-FA25-06D8-8F00-BB900A4D00F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57079" y="4840920"/>
              <a:ext cx="1811797" cy="897851"/>
            </a:xfrm>
            <a:prstGeom prst="rect">
              <a:avLst/>
            </a:prstGeom>
            <a:ln>
              <a:solidFill>
                <a:schemeClr val="tx2">
                  <a:lumMod val="25000"/>
                  <a:lumOff val="75000"/>
                </a:schemeClr>
              </a:solidFill>
            </a:ln>
          </p:spPr>
        </p:pic>
        <p:pic>
          <p:nvPicPr>
            <p:cNvPr id="14" name="Picture 13" descr="A screenshot of a computer&#10;&#10;Description automatically generated">
              <a:extLst>
                <a:ext uri="{FF2B5EF4-FFF2-40B4-BE49-F238E27FC236}">
                  <a16:creationId xmlns:a16="http://schemas.microsoft.com/office/drawing/2014/main" id="{708BD0FC-93D6-2B14-A5C7-ADA87A58C1AA}"/>
                </a:ext>
              </a:extLst>
            </p:cNvPr>
            <p:cNvPicPr>
              <a:picLocks noChangeAspect="1"/>
            </p:cNvPicPr>
            <p:nvPr/>
          </p:nvPicPr>
          <p:blipFill>
            <a:blip r:embed="rId8"/>
            <a:stretch>
              <a:fillRect/>
            </a:stretch>
          </p:blipFill>
          <p:spPr>
            <a:xfrm>
              <a:off x="6507891" y="2392681"/>
              <a:ext cx="1139175" cy="897825"/>
            </a:xfrm>
            <a:prstGeom prst="rect">
              <a:avLst/>
            </a:prstGeom>
          </p:spPr>
        </p:pic>
        <p:pic>
          <p:nvPicPr>
            <p:cNvPr id="15" name="Picture 14">
              <a:extLst>
                <a:ext uri="{FF2B5EF4-FFF2-40B4-BE49-F238E27FC236}">
                  <a16:creationId xmlns:a16="http://schemas.microsoft.com/office/drawing/2014/main" id="{04DE9CD0-E825-F858-2010-DDC22CE9FA2F}"/>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41345" y="3799537"/>
              <a:ext cx="7772400" cy="526079"/>
            </a:xfrm>
            <a:prstGeom prst="rect">
              <a:avLst/>
            </a:prstGeom>
          </p:spPr>
        </p:pic>
        <p:pic>
          <p:nvPicPr>
            <p:cNvPr id="16" name="Picture 15" descr="A screenshot of a graph&#10;&#10;Description automatically generated">
              <a:extLst>
                <a:ext uri="{FF2B5EF4-FFF2-40B4-BE49-F238E27FC236}">
                  <a16:creationId xmlns:a16="http://schemas.microsoft.com/office/drawing/2014/main" id="{8C2091FA-A3B3-8C03-CCE3-5E6DDE273950}"/>
                </a:ext>
              </a:extLst>
            </p:cNvPr>
            <p:cNvPicPr>
              <a:picLocks noChangeAspect="1"/>
            </p:cNvPicPr>
            <p:nvPr/>
          </p:nvPicPr>
          <p:blipFill>
            <a:blip r:embed="rId10"/>
            <a:stretch>
              <a:fillRect/>
            </a:stretch>
          </p:blipFill>
          <p:spPr>
            <a:xfrm>
              <a:off x="3563140" y="4862551"/>
              <a:ext cx="1599747" cy="897851"/>
            </a:xfrm>
            <a:prstGeom prst="rect">
              <a:avLst/>
            </a:prstGeom>
          </p:spPr>
        </p:pic>
        <p:pic>
          <p:nvPicPr>
            <p:cNvPr id="17" name="Content Placeholder 7">
              <a:extLst>
                <a:ext uri="{FF2B5EF4-FFF2-40B4-BE49-F238E27FC236}">
                  <a16:creationId xmlns:a16="http://schemas.microsoft.com/office/drawing/2014/main" id="{8BAFA7A7-09AC-797C-12C3-1B5D36565453}"/>
                </a:ext>
              </a:extLst>
            </p:cNvPr>
            <p:cNvPicPr>
              <a:picLocks noChangeAspect="1"/>
            </p:cNvPicPr>
            <p:nvPr/>
          </p:nvPicPr>
          <p:blipFill>
            <a:blip r:embed="rId11"/>
            <a:stretch>
              <a:fillRect/>
            </a:stretch>
          </p:blipFill>
          <p:spPr bwMode="auto">
            <a:xfrm>
              <a:off x="2566134" y="4862551"/>
              <a:ext cx="810399" cy="851651"/>
            </a:xfrm>
            <a:prstGeom prst="rect">
              <a:avLst/>
            </a:prstGeom>
            <a:ln>
              <a:solidFill>
                <a:schemeClr val="bg1">
                  <a:lumMod val="85000"/>
                </a:schemeClr>
              </a:solidFill>
            </a:ln>
          </p:spPr>
        </p:pic>
        <p:pic>
          <p:nvPicPr>
            <p:cNvPr id="18" name="Picture 17" descr="Screen Clipping">
              <a:extLst>
                <a:ext uri="{FF2B5EF4-FFF2-40B4-BE49-F238E27FC236}">
                  <a16:creationId xmlns:a16="http://schemas.microsoft.com/office/drawing/2014/main" id="{00597285-24E5-494D-781F-F7DC41478D5D}"/>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5181932" y="2412886"/>
              <a:ext cx="1053411" cy="876792"/>
            </a:xfrm>
            <a:prstGeom prst="rect">
              <a:avLst/>
            </a:prstGeom>
            <a:ln>
              <a:solidFill>
                <a:schemeClr val="accent1">
                  <a:lumMod val="40000"/>
                  <a:lumOff val="60000"/>
                </a:schemeClr>
              </a:solidFill>
            </a:ln>
          </p:spPr>
        </p:pic>
        <p:grpSp>
          <p:nvGrpSpPr>
            <p:cNvPr id="19" name="Graphic 1">
              <a:extLst>
                <a:ext uri="{FF2B5EF4-FFF2-40B4-BE49-F238E27FC236}">
                  <a16:creationId xmlns:a16="http://schemas.microsoft.com/office/drawing/2014/main" id="{82C08074-5B41-45B4-6329-B01EC6B93180}"/>
                </a:ext>
              </a:extLst>
            </p:cNvPr>
            <p:cNvGrpSpPr/>
            <p:nvPr/>
          </p:nvGrpSpPr>
          <p:grpSpPr>
            <a:xfrm rot="10800000" flipH="1" flipV="1">
              <a:off x="7027591" y="3329226"/>
              <a:ext cx="95712" cy="95619"/>
              <a:chOff x="6698837" y="1842324"/>
              <a:chExt cx="96488" cy="96393"/>
            </a:xfrm>
            <a:solidFill>
              <a:srgbClr val="000000"/>
            </a:solidFill>
          </p:grpSpPr>
          <p:sp>
            <p:nvSpPr>
              <p:cNvPr id="121" name="Freeform: Shape 29">
                <a:extLst>
                  <a:ext uri="{FF2B5EF4-FFF2-40B4-BE49-F238E27FC236}">
                    <a16:creationId xmlns:a16="http://schemas.microsoft.com/office/drawing/2014/main" id="{C8A6EF7D-3F3E-0F5D-91C8-D8D19488DC8C}"/>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22" name="Freeform: Shape 30">
                <a:extLst>
                  <a:ext uri="{FF2B5EF4-FFF2-40B4-BE49-F238E27FC236}">
                    <a16:creationId xmlns:a16="http://schemas.microsoft.com/office/drawing/2014/main" id="{8385BBB8-611A-F209-F011-EDE657BC1087}"/>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20" name="Graphic 1">
              <a:extLst>
                <a:ext uri="{FF2B5EF4-FFF2-40B4-BE49-F238E27FC236}">
                  <a16:creationId xmlns:a16="http://schemas.microsoft.com/office/drawing/2014/main" id="{CD6FF81C-8D92-3DD8-9319-DC998AE1BCB5}"/>
                </a:ext>
              </a:extLst>
            </p:cNvPr>
            <p:cNvGrpSpPr/>
            <p:nvPr/>
          </p:nvGrpSpPr>
          <p:grpSpPr>
            <a:xfrm rot="10800000" flipH="1" flipV="1">
              <a:off x="5641390" y="3329781"/>
              <a:ext cx="95712" cy="95619"/>
              <a:chOff x="6698837" y="1842324"/>
              <a:chExt cx="96488" cy="96393"/>
            </a:xfrm>
            <a:solidFill>
              <a:srgbClr val="000000"/>
            </a:solidFill>
          </p:grpSpPr>
          <p:sp>
            <p:nvSpPr>
              <p:cNvPr id="119" name="Freeform: Shape 29">
                <a:extLst>
                  <a:ext uri="{FF2B5EF4-FFF2-40B4-BE49-F238E27FC236}">
                    <a16:creationId xmlns:a16="http://schemas.microsoft.com/office/drawing/2014/main" id="{B3EF4E61-BEBC-B674-43AC-B2F164BA8482}"/>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20" name="Freeform: Shape 30">
                <a:extLst>
                  <a:ext uri="{FF2B5EF4-FFF2-40B4-BE49-F238E27FC236}">
                    <a16:creationId xmlns:a16="http://schemas.microsoft.com/office/drawing/2014/main" id="{F7B35CC7-8A3A-B2F2-A280-EFCAEF2275A3}"/>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21" name="Graphic 1">
              <a:extLst>
                <a:ext uri="{FF2B5EF4-FFF2-40B4-BE49-F238E27FC236}">
                  <a16:creationId xmlns:a16="http://schemas.microsoft.com/office/drawing/2014/main" id="{E57BB8D3-B18C-F428-C54C-D4C81BEF01E9}"/>
                </a:ext>
              </a:extLst>
            </p:cNvPr>
            <p:cNvGrpSpPr/>
            <p:nvPr/>
          </p:nvGrpSpPr>
          <p:grpSpPr>
            <a:xfrm rot="10800000" flipH="1" flipV="1">
              <a:off x="4019849" y="3310229"/>
              <a:ext cx="95712" cy="95619"/>
              <a:chOff x="6698837" y="1842324"/>
              <a:chExt cx="96488" cy="96393"/>
            </a:xfrm>
            <a:solidFill>
              <a:srgbClr val="000000"/>
            </a:solidFill>
          </p:grpSpPr>
          <p:sp>
            <p:nvSpPr>
              <p:cNvPr id="117" name="Freeform: Shape 29">
                <a:extLst>
                  <a:ext uri="{FF2B5EF4-FFF2-40B4-BE49-F238E27FC236}">
                    <a16:creationId xmlns:a16="http://schemas.microsoft.com/office/drawing/2014/main" id="{84B38D1A-E282-50DA-3E9D-588F915DBF29}"/>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18" name="Freeform: Shape 30">
                <a:extLst>
                  <a:ext uri="{FF2B5EF4-FFF2-40B4-BE49-F238E27FC236}">
                    <a16:creationId xmlns:a16="http://schemas.microsoft.com/office/drawing/2014/main" id="{30B68079-DCC3-5A33-E182-6E78F1062AC6}"/>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22" name="Graphic 1">
              <a:extLst>
                <a:ext uri="{FF2B5EF4-FFF2-40B4-BE49-F238E27FC236}">
                  <a16:creationId xmlns:a16="http://schemas.microsoft.com/office/drawing/2014/main" id="{B7B1924B-BA0A-1E12-F7CF-313604676EBC}"/>
                </a:ext>
              </a:extLst>
            </p:cNvPr>
            <p:cNvGrpSpPr/>
            <p:nvPr/>
          </p:nvGrpSpPr>
          <p:grpSpPr>
            <a:xfrm rot="10800000" flipH="1" flipV="1">
              <a:off x="4454199" y="3794717"/>
              <a:ext cx="95712" cy="95619"/>
              <a:chOff x="6698837" y="1842324"/>
              <a:chExt cx="96488" cy="96393"/>
            </a:xfrm>
            <a:solidFill>
              <a:srgbClr val="000000"/>
            </a:solidFill>
          </p:grpSpPr>
          <p:sp>
            <p:nvSpPr>
              <p:cNvPr id="115" name="Freeform: Shape 2259">
                <a:extLst>
                  <a:ext uri="{FF2B5EF4-FFF2-40B4-BE49-F238E27FC236}">
                    <a16:creationId xmlns:a16="http://schemas.microsoft.com/office/drawing/2014/main" id="{B843C139-7138-6B59-1497-7A10E5382192}"/>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16" name="Freeform: Shape 2261">
                <a:extLst>
                  <a:ext uri="{FF2B5EF4-FFF2-40B4-BE49-F238E27FC236}">
                    <a16:creationId xmlns:a16="http://schemas.microsoft.com/office/drawing/2014/main" id="{63C60FF4-266B-7066-D02F-427A819D95A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23" name="Straight Connector 22">
              <a:extLst>
                <a:ext uri="{FF2B5EF4-FFF2-40B4-BE49-F238E27FC236}">
                  <a16:creationId xmlns:a16="http://schemas.microsoft.com/office/drawing/2014/main" id="{D846D66E-155B-29F0-DC80-7BD65AF5A298}"/>
                </a:ext>
              </a:extLst>
            </p:cNvPr>
            <p:cNvCxnSpPr>
              <a:cxnSpLocks/>
            </p:cNvCxnSpPr>
            <p:nvPr/>
          </p:nvCxnSpPr>
          <p:spPr>
            <a:xfrm flipH="1" flipV="1">
              <a:off x="2716568" y="3360055"/>
              <a:ext cx="280563" cy="303668"/>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24" name="Graphic 1">
              <a:extLst>
                <a:ext uri="{FF2B5EF4-FFF2-40B4-BE49-F238E27FC236}">
                  <a16:creationId xmlns:a16="http://schemas.microsoft.com/office/drawing/2014/main" id="{5C20D38E-BD67-3A5D-3ED7-4EE1F24DF069}"/>
                </a:ext>
              </a:extLst>
            </p:cNvPr>
            <p:cNvGrpSpPr/>
            <p:nvPr/>
          </p:nvGrpSpPr>
          <p:grpSpPr>
            <a:xfrm rot="10800000" flipH="1" flipV="1">
              <a:off x="2684859" y="3321888"/>
              <a:ext cx="95712" cy="95619"/>
              <a:chOff x="6698837" y="1842324"/>
              <a:chExt cx="96488" cy="96393"/>
            </a:xfrm>
            <a:solidFill>
              <a:srgbClr val="000000"/>
            </a:solidFill>
          </p:grpSpPr>
          <p:sp>
            <p:nvSpPr>
              <p:cNvPr id="113" name="Freeform: Shape 29">
                <a:extLst>
                  <a:ext uri="{FF2B5EF4-FFF2-40B4-BE49-F238E27FC236}">
                    <a16:creationId xmlns:a16="http://schemas.microsoft.com/office/drawing/2014/main" id="{7CBB5A1D-A8FB-15BC-32B2-6B77130F6DF2}"/>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14" name="Freeform: Shape 30">
                <a:extLst>
                  <a:ext uri="{FF2B5EF4-FFF2-40B4-BE49-F238E27FC236}">
                    <a16:creationId xmlns:a16="http://schemas.microsoft.com/office/drawing/2014/main" id="{312314AE-A6F7-3D82-C744-180D70D32E51}"/>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25" name="Graphic 1">
              <a:extLst>
                <a:ext uri="{FF2B5EF4-FFF2-40B4-BE49-F238E27FC236}">
                  <a16:creationId xmlns:a16="http://schemas.microsoft.com/office/drawing/2014/main" id="{C6CFB6BB-A6B0-C2EC-1E4A-57795495358D}"/>
                </a:ext>
              </a:extLst>
            </p:cNvPr>
            <p:cNvGrpSpPr/>
            <p:nvPr/>
          </p:nvGrpSpPr>
          <p:grpSpPr>
            <a:xfrm rot="10800000" flipH="1" flipV="1">
              <a:off x="1159382" y="3341958"/>
              <a:ext cx="95712" cy="95619"/>
              <a:chOff x="6698837" y="1842324"/>
              <a:chExt cx="96488" cy="96393"/>
            </a:xfrm>
            <a:solidFill>
              <a:srgbClr val="000000"/>
            </a:solidFill>
          </p:grpSpPr>
          <p:sp>
            <p:nvSpPr>
              <p:cNvPr id="111" name="Freeform: Shape 29">
                <a:extLst>
                  <a:ext uri="{FF2B5EF4-FFF2-40B4-BE49-F238E27FC236}">
                    <a16:creationId xmlns:a16="http://schemas.microsoft.com/office/drawing/2014/main" id="{7B88D758-94BB-12CF-325E-03DE3F849B66}"/>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12" name="Freeform: Shape 30">
                <a:extLst>
                  <a:ext uri="{FF2B5EF4-FFF2-40B4-BE49-F238E27FC236}">
                    <a16:creationId xmlns:a16="http://schemas.microsoft.com/office/drawing/2014/main" id="{654253ED-4453-01CD-CB65-2B8D4D837E55}"/>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26" name="Straight Connector 25">
              <a:extLst>
                <a:ext uri="{FF2B5EF4-FFF2-40B4-BE49-F238E27FC236}">
                  <a16:creationId xmlns:a16="http://schemas.microsoft.com/office/drawing/2014/main" id="{BC1638E2-DCA3-4C62-2D41-7B21BE5D35A8}"/>
                </a:ext>
              </a:extLst>
            </p:cNvPr>
            <p:cNvCxnSpPr>
              <a:cxnSpLocks/>
            </p:cNvCxnSpPr>
            <p:nvPr/>
          </p:nvCxnSpPr>
          <p:spPr>
            <a:xfrm flipV="1">
              <a:off x="6746720" y="3389191"/>
              <a:ext cx="315713" cy="341711"/>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28" name="Graphic 1">
              <a:extLst>
                <a:ext uri="{FF2B5EF4-FFF2-40B4-BE49-F238E27FC236}">
                  <a16:creationId xmlns:a16="http://schemas.microsoft.com/office/drawing/2014/main" id="{5A17119A-ECEE-ACC0-D95C-391749466544}"/>
                </a:ext>
              </a:extLst>
            </p:cNvPr>
            <p:cNvGrpSpPr/>
            <p:nvPr/>
          </p:nvGrpSpPr>
          <p:grpSpPr>
            <a:xfrm flipH="1">
              <a:off x="4551220" y="3791542"/>
              <a:ext cx="95712" cy="95619"/>
              <a:chOff x="6698837" y="1842324"/>
              <a:chExt cx="96488" cy="96393"/>
            </a:xfrm>
            <a:solidFill>
              <a:srgbClr val="000000"/>
            </a:solidFill>
          </p:grpSpPr>
          <p:sp>
            <p:nvSpPr>
              <p:cNvPr id="109" name="Freeform: Shape 29">
                <a:extLst>
                  <a:ext uri="{FF2B5EF4-FFF2-40B4-BE49-F238E27FC236}">
                    <a16:creationId xmlns:a16="http://schemas.microsoft.com/office/drawing/2014/main" id="{6999E4CF-BDEF-9FB7-3B4A-10F66E6E1E19}"/>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10" name="Freeform: Shape 30">
                <a:extLst>
                  <a:ext uri="{FF2B5EF4-FFF2-40B4-BE49-F238E27FC236}">
                    <a16:creationId xmlns:a16="http://schemas.microsoft.com/office/drawing/2014/main" id="{F213D64F-3736-CD6E-9801-1D78D4D87146}"/>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30" name="Straight Connector 29">
              <a:extLst>
                <a:ext uri="{FF2B5EF4-FFF2-40B4-BE49-F238E27FC236}">
                  <a16:creationId xmlns:a16="http://schemas.microsoft.com/office/drawing/2014/main" id="{94234281-3E68-8508-E543-5216A2ADC7FB}"/>
                </a:ext>
              </a:extLst>
            </p:cNvPr>
            <p:cNvCxnSpPr>
              <a:cxnSpLocks/>
            </p:cNvCxnSpPr>
            <p:nvPr/>
          </p:nvCxnSpPr>
          <p:spPr>
            <a:xfrm>
              <a:off x="1525903" y="3738315"/>
              <a:ext cx="269494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0586281-BEF2-186F-8751-1A80E962D1A1}"/>
                </a:ext>
              </a:extLst>
            </p:cNvPr>
            <p:cNvCxnSpPr>
              <a:cxnSpLocks/>
            </p:cNvCxnSpPr>
            <p:nvPr/>
          </p:nvCxnSpPr>
          <p:spPr>
            <a:xfrm flipH="1" flipV="1">
              <a:off x="1197077" y="3388216"/>
              <a:ext cx="326155" cy="35301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C252ECD-F74B-1395-1CE4-03F60C46C16C}"/>
                </a:ext>
              </a:extLst>
            </p:cNvPr>
            <p:cNvCxnSpPr>
              <a:cxnSpLocks/>
            </p:cNvCxnSpPr>
            <p:nvPr/>
          </p:nvCxnSpPr>
          <p:spPr>
            <a:xfrm flipV="1">
              <a:off x="4597806" y="3668478"/>
              <a:ext cx="160373" cy="17358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8" name="Graphic 1">
              <a:extLst>
                <a:ext uri="{FF2B5EF4-FFF2-40B4-BE49-F238E27FC236}">
                  <a16:creationId xmlns:a16="http://schemas.microsoft.com/office/drawing/2014/main" id="{8183838B-69B6-DE30-CFCA-93041134C041}"/>
                </a:ext>
              </a:extLst>
            </p:cNvPr>
            <p:cNvGrpSpPr/>
            <p:nvPr/>
          </p:nvGrpSpPr>
          <p:grpSpPr>
            <a:xfrm flipH="1">
              <a:off x="4267439" y="3795060"/>
              <a:ext cx="95712" cy="95619"/>
              <a:chOff x="6698837" y="1842324"/>
              <a:chExt cx="96488" cy="96393"/>
            </a:xfrm>
            <a:solidFill>
              <a:srgbClr val="000000"/>
            </a:solidFill>
          </p:grpSpPr>
          <p:sp>
            <p:nvSpPr>
              <p:cNvPr id="107" name="Freeform: Shape 29">
                <a:extLst>
                  <a:ext uri="{FF2B5EF4-FFF2-40B4-BE49-F238E27FC236}">
                    <a16:creationId xmlns:a16="http://schemas.microsoft.com/office/drawing/2014/main" id="{1BF56962-F84D-B5E9-26DB-E4F2165FEFB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08" name="Freeform: Shape 30">
                <a:extLst>
                  <a:ext uri="{FF2B5EF4-FFF2-40B4-BE49-F238E27FC236}">
                    <a16:creationId xmlns:a16="http://schemas.microsoft.com/office/drawing/2014/main" id="{72B09B44-95C7-D213-B8ED-5901B5270FCA}"/>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39" name="Graphic 1">
              <a:extLst>
                <a:ext uri="{FF2B5EF4-FFF2-40B4-BE49-F238E27FC236}">
                  <a16:creationId xmlns:a16="http://schemas.microsoft.com/office/drawing/2014/main" id="{084A0D11-1260-47A8-0CED-6C067C01F893}"/>
                </a:ext>
              </a:extLst>
            </p:cNvPr>
            <p:cNvGrpSpPr/>
            <p:nvPr/>
          </p:nvGrpSpPr>
          <p:grpSpPr>
            <a:xfrm flipH="1">
              <a:off x="4359134" y="3794717"/>
              <a:ext cx="95712" cy="95619"/>
              <a:chOff x="6698837" y="1842324"/>
              <a:chExt cx="96488" cy="96393"/>
            </a:xfrm>
            <a:solidFill>
              <a:srgbClr val="000000"/>
            </a:solidFill>
          </p:grpSpPr>
          <p:sp>
            <p:nvSpPr>
              <p:cNvPr id="105" name="Freeform: Shape 29">
                <a:extLst>
                  <a:ext uri="{FF2B5EF4-FFF2-40B4-BE49-F238E27FC236}">
                    <a16:creationId xmlns:a16="http://schemas.microsoft.com/office/drawing/2014/main" id="{199F4AF0-3DB3-EAD8-F582-5E31B2FE2D4B}"/>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06" name="Freeform: Shape 30">
                <a:extLst>
                  <a:ext uri="{FF2B5EF4-FFF2-40B4-BE49-F238E27FC236}">
                    <a16:creationId xmlns:a16="http://schemas.microsoft.com/office/drawing/2014/main" id="{5DC2B284-F01B-C8B2-2F8B-748941E65D39}"/>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40" name="Graphic 1">
              <a:extLst>
                <a:ext uri="{FF2B5EF4-FFF2-40B4-BE49-F238E27FC236}">
                  <a16:creationId xmlns:a16="http://schemas.microsoft.com/office/drawing/2014/main" id="{E578A944-68F6-F075-BB4E-4B93FCFD03EB}"/>
                </a:ext>
              </a:extLst>
            </p:cNvPr>
            <p:cNvGrpSpPr/>
            <p:nvPr/>
          </p:nvGrpSpPr>
          <p:grpSpPr>
            <a:xfrm flipH="1">
              <a:off x="4648150" y="3792683"/>
              <a:ext cx="95712" cy="95619"/>
              <a:chOff x="6698837" y="1842324"/>
              <a:chExt cx="96488" cy="96393"/>
            </a:xfrm>
            <a:solidFill>
              <a:srgbClr val="000000"/>
            </a:solidFill>
          </p:grpSpPr>
          <p:sp>
            <p:nvSpPr>
              <p:cNvPr id="103" name="Freeform: Shape 29">
                <a:extLst>
                  <a:ext uri="{FF2B5EF4-FFF2-40B4-BE49-F238E27FC236}">
                    <a16:creationId xmlns:a16="http://schemas.microsoft.com/office/drawing/2014/main" id="{CDD2525A-61C8-3B71-A612-8D46B5B8F958}"/>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04" name="Freeform: Shape 30">
                <a:extLst>
                  <a:ext uri="{FF2B5EF4-FFF2-40B4-BE49-F238E27FC236}">
                    <a16:creationId xmlns:a16="http://schemas.microsoft.com/office/drawing/2014/main" id="{2CC0CC8C-EA3E-928E-C98C-DD63EA2C603C}"/>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41" name="Straight Connector 40">
              <a:extLst>
                <a:ext uri="{FF2B5EF4-FFF2-40B4-BE49-F238E27FC236}">
                  <a16:creationId xmlns:a16="http://schemas.microsoft.com/office/drawing/2014/main" id="{835DCE0F-DD1E-7419-1503-762734934A37}"/>
                </a:ext>
              </a:extLst>
            </p:cNvPr>
            <p:cNvCxnSpPr>
              <a:cxnSpLocks/>
            </p:cNvCxnSpPr>
            <p:nvPr/>
          </p:nvCxnSpPr>
          <p:spPr>
            <a:xfrm>
              <a:off x="2988454" y="3666167"/>
              <a:ext cx="1261556"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AF70DE8-E05E-7D3E-C092-7AA6719F0C06}"/>
                </a:ext>
              </a:extLst>
            </p:cNvPr>
            <p:cNvCxnSpPr>
              <a:cxnSpLocks/>
            </p:cNvCxnSpPr>
            <p:nvPr/>
          </p:nvCxnSpPr>
          <p:spPr>
            <a:xfrm flipH="1" flipV="1">
              <a:off x="4250010" y="3666511"/>
              <a:ext cx="161978" cy="17531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B5A8541-A455-64B6-B9E6-21B7E0D5232F}"/>
                </a:ext>
              </a:extLst>
            </p:cNvPr>
            <p:cNvCxnSpPr>
              <a:cxnSpLocks/>
            </p:cNvCxnSpPr>
            <p:nvPr/>
          </p:nvCxnSpPr>
          <p:spPr>
            <a:xfrm flipH="1" flipV="1">
              <a:off x="4076036" y="3378290"/>
              <a:ext cx="422416" cy="461063"/>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D4F0F18-5689-1806-7948-5E6F6623C8C2}"/>
                </a:ext>
              </a:extLst>
            </p:cNvPr>
            <p:cNvCxnSpPr>
              <a:cxnSpLocks/>
            </p:cNvCxnSpPr>
            <p:nvPr/>
          </p:nvCxnSpPr>
          <p:spPr>
            <a:xfrm flipH="1" flipV="1">
              <a:off x="4220843" y="3738315"/>
              <a:ext cx="94089" cy="10183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26C084C-A5D5-5B59-5A24-A46E0ABA9B45}"/>
                </a:ext>
              </a:extLst>
            </p:cNvPr>
            <p:cNvCxnSpPr>
              <a:cxnSpLocks/>
            </p:cNvCxnSpPr>
            <p:nvPr/>
          </p:nvCxnSpPr>
          <p:spPr>
            <a:xfrm>
              <a:off x="4758173" y="3667471"/>
              <a:ext cx="66663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6A81CCA-3164-ACBE-E16D-E95FD2075186}"/>
                </a:ext>
              </a:extLst>
            </p:cNvPr>
            <p:cNvCxnSpPr>
              <a:cxnSpLocks/>
            </p:cNvCxnSpPr>
            <p:nvPr/>
          </p:nvCxnSpPr>
          <p:spPr>
            <a:xfrm flipV="1">
              <a:off x="4691068" y="3734567"/>
              <a:ext cx="96819" cy="10235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EB79DB4-18A0-9A63-91C9-311DAB3EAC47}"/>
                </a:ext>
              </a:extLst>
            </p:cNvPr>
            <p:cNvCxnSpPr>
              <a:cxnSpLocks/>
            </p:cNvCxnSpPr>
            <p:nvPr/>
          </p:nvCxnSpPr>
          <p:spPr>
            <a:xfrm>
              <a:off x="4787887" y="3733107"/>
              <a:ext cx="1960154"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9B13A65-A314-C6A9-F072-8F7844543F14}"/>
                </a:ext>
              </a:extLst>
            </p:cNvPr>
            <p:cNvCxnSpPr>
              <a:cxnSpLocks/>
            </p:cNvCxnSpPr>
            <p:nvPr/>
          </p:nvCxnSpPr>
          <p:spPr>
            <a:xfrm flipV="1">
              <a:off x="5424060" y="3386323"/>
              <a:ext cx="256295" cy="27740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49" name="Picture 48" descr="A screenshot of a computer&#10;&#10;Description automatically generated">
              <a:extLst>
                <a:ext uri="{FF2B5EF4-FFF2-40B4-BE49-F238E27FC236}">
                  <a16:creationId xmlns:a16="http://schemas.microsoft.com/office/drawing/2014/main" id="{25021070-0A4A-8203-5B74-0DF2B4C6E24E}"/>
                </a:ext>
              </a:extLst>
            </p:cNvPr>
            <p:cNvPicPr>
              <a:picLocks noChangeAspect="1"/>
            </p:cNvPicPr>
            <p:nvPr/>
          </p:nvPicPr>
          <p:blipFill>
            <a:blip r:embed="rId13"/>
            <a:stretch>
              <a:fillRect/>
            </a:stretch>
          </p:blipFill>
          <p:spPr>
            <a:xfrm>
              <a:off x="5359341" y="4875251"/>
              <a:ext cx="1412512" cy="879489"/>
            </a:xfrm>
            <a:prstGeom prst="rect">
              <a:avLst/>
            </a:prstGeom>
            <a:ln>
              <a:solidFill>
                <a:schemeClr val="bg2">
                  <a:lumMod val="90000"/>
                </a:schemeClr>
              </a:solidFill>
            </a:ln>
          </p:spPr>
        </p:pic>
        <p:grpSp>
          <p:nvGrpSpPr>
            <p:cNvPr id="50" name="Graphic 1">
              <a:extLst>
                <a:ext uri="{FF2B5EF4-FFF2-40B4-BE49-F238E27FC236}">
                  <a16:creationId xmlns:a16="http://schemas.microsoft.com/office/drawing/2014/main" id="{017C5993-530C-EB4E-BDF1-000DEAC9B29F}"/>
                </a:ext>
              </a:extLst>
            </p:cNvPr>
            <p:cNvGrpSpPr/>
            <p:nvPr/>
          </p:nvGrpSpPr>
          <p:grpSpPr>
            <a:xfrm rot="10800000" flipH="1">
              <a:off x="7382582" y="4713794"/>
              <a:ext cx="95712" cy="95619"/>
              <a:chOff x="6698837" y="1842324"/>
              <a:chExt cx="96488" cy="96393"/>
            </a:xfrm>
            <a:solidFill>
              <a:srgbClr val="000000"/>
            </a:solidFill>
          </p:grpSpPr>
          <p:sp>
            <p:nvSpPr>
              <p:cNvPr id="101" name="Freeform: Shape 29">
                <a:extLst>
                  <a:ext uri="{FF2B5EF4-FFF2-40B4-BE49-F238E27FC236}">
                    <a16:creationId xmlns:a16="http://schemas.microsoft.com/office/drawing/2014/main" id="{6E5F57E6-2B79-C4D7-397B-70DF9385DEF5}"/>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02" name="Freeform: Shape 30">
                <a:extLst>
                  <a:ext uri="{FF2B5EF4-FFF2-40B4-BE49-F238E27FC236}">
                    <a16:creationId xmlns:a16="http://schemas.microsoft.com/office/drawing/2014/main" id="{EA71250B-7E7A-56D0-AAC8-ED6937D41426}"/>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51" name="Graphic 1">
              <a:extLst>
                <a:ext uri="{FF2B5EF4-FFF2-40B4-BE49-F238E27FC236}">
                  <a16:creationId xmlns:a16="http://schemas.microsoft.com/office/drawing/2014/main" id="{673F482B-9CC3-A233-BFA5-4FB637FD79BF}"/>
                </a:ext>
              </a:extLst>
            </p:cNvPr>
            <p:cNvGrpSpPr/>
            <p:nvPr/>
          </p:nvGrpSpPr>
          <p:grpSpPr>
            <a:xfrm rot="10800000" flipH="1">
              <a:off x="5888431" y="4713239"/>
              <a:ext cx="95712" cy="95619"/>
              <a:chOff x="6698837" y="1842324"/>
              <a:chExt cx="96488" cy="96393"/>
            </a:xfrm>
            <a:solidFill>
              <a:srgbClr val="000000"/>
            </a:solidFill>
          </p:grpSpPr>
          <p:sp>
            <p:nvSpPr>
              <p:cNvPr id="99" name="Freeform: Shape 29">
                <a:extLst>
                  <a:ext uri="{FF2B5EF4-FFF2-40B4-BE49-F238E27FC236}">
                    <a16:creationId xmlns:a16="http://schemas.microsoft.com/office/drawing/2014/main" id="{9C88C352-3302-A9B6-00D8-69BAC2237061}"/>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00" name="Freeform: Shape 30">
                <a:extLst>
                  <a:ext uri="{FF2B5EF4-FFF2-40B4-BE49-F238E27FC236}">
                    <a16:creationId xmlns:a16="http://schemas.microsoft.com/office/drawing/2014/main" id="{2ADC81D5-A24F-F87D-1D79-34ED299F3B34}"/>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52" name="Graphic 1">
              <a:extLst>
                <a:ext uri="{FF2B5EF4-FFF2-40B4-BE49-F238E27FC236}">
                  <a16:creationId xmlns:a16="http://schemas.microsoft.com/office/drawing/2014/main" id="{4C9597EC-433C-6D82-B0EF-16BC599E0763}"/>
                </a:ext>
              </a:extLst>
            </p:cNvPr>
            <p:cNvGrpSpPr/>
            <p:nvPr/>
          </p:nvGrpSpPr>
          <p:grpSpPr>
            <a:xfrm rot="10800000" flipH="1">
              <a:off x="3986319" y="4732791"/>
              <a:ext cx="95712" cy="95619"/>
              <a:chOff x="6698837" y="1842324"/>
              <a:chExt cx="96488" cy="96393"/>
            </a:xfrm>
            <a:solidFill>
              <a:srgbClr val="000000"/>
            </a:solidFill>
          </p:grpSpPr>
          <p:sp>
            <p:nvSpPr>
              <p:cNvPr id="97" name="Freeform: Shape 29">
                <a:extLst>
                  <a:ext uri="{FF2B5EF4-FFF2-40B4-BE49-F238E27FC236}">
                    <a16:creationId xmlns:a16="http://schemas.microsoft.com/office/drawing/2014/main" id="{D60421E6-2721-7693-4801-ADCE9103675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98" name="Freeform: Shape 30">
                <a:extLst>
                  <a:ext uri="{FF2B5EF4-FFF2-40B4-BE49-F238E27FC236}">
                    <a16:creationId xmlns:a16="http://schemas.microsoft.com/office/drawing/2014/main" id="{A154E380-C5B2-22BB-A0EF-1BC7B3A8062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53" name="Graphic 1">
              <a:extLst>
                <a:ext uri="{FF2B5EF4-FFF2-40B4-BE49-F238E27FC236}">
                  <a16:creationId xmlns:a16="http://schemas.microsoft.com/office/drawing/2014/main" id="{49B8A1E7-EA8E-8131-DDF4-6EF7F437A89F}"/>
                </a:ext>
              </a:extLst>
            </p:cNvPr>
            <p:cNvGrpSpPr/>
            <p:nvPr/>
          </p:nvGrpSpPr>
          <p:grpSpPr>
            <a:xfrm rot="10800000" flipH="1">
              <a:off x="4434540" y="4248303"/>
              <a:ext cx="95712" cy="95619"/>
              <a:chOff x="6698837" y="1842324"/>
              <a:chExt cx="96488" cy="96393"/>
            </a:xfrm>
            <a:solidFill>
              <a:srgbClr val="000000"/>
            </a:solidFill>
          </p:grpSpPr>
          <p:sp>
            <p:nvSpPr>
              <p:cNvPr id="95" name="Freeform: Shape 2259">
                <a:extLst>
                  <a:ext uri="{FF2B5EF4-FFF2-40B4-BE49-F238E27FC236}">
                    <a16:creationId xmlns:a16="http://schemas.microsoft.com/office/drawing/2014/main" id="{E863BEAA-3150-A5C4-8D82-A694ECBEAF1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96" name="Freeform: Shape 2261">
                <a:extLst>
                  <a:ext uri="{FF2B5EF4-FFF2-40B4-BE49-F238E27FC236}">
                    <a16:creationId xmlns:a16="http://schemas.microsoft.com/office/drawing/2014/main" id="{C6DB51CC-5DE6-E6F0-AE4A-ED21B8CB9EE4}"/>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54" name="Straight Connector 53">
              <a:extLst>
                <a:ext uri="{FF2B5EF4-FFF2-40B4-BE49-F238E27FC236}">
                  <a16:creationId xmlns:a16="http://schemas.microsoft.com/office/drawing/2014/main" id="{C3552307-A033-B760-3066-8C6A75321817}"/>
                </a:ext>
              </a:extLst>
            </p:cNvPr>
            <p:cNvCxnSpPr>
              <a:cxnSpLocks/>
            </p:cNvCxnSpPr>
            <p:nvPr/>
          </p:nvCxnSpPr>
          <p:spPr>
            <a:xfrm flipH="1">
              <a:off x="2944559" y="4474916"/>
              <a:ext cx="280563" cy="303668"/>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55" name="Graphic 1">
              <a:extLst>
                <a:ext uri="{FF2B5EF4-FFF2-40B4-BE49-F238E27FC236}">
                  <a16:creationId xmlns:a16="http://schemas.microsoft.com/office/drawing/2014/main" id="{978E7CDE-0D55-0794-A44E-E71A062009BD}"/>
                </a:ext>
              </a:extLst>
            </p:cNvPr>
            <p:cNvGrpSpPr/>
            <p:nvPr/>
          </p:nvGrpSpPr>
          <p:grpSpPr>
            <a:xfrm rot="10800000" flipH="1">
              <a:off x="2912850" y="4721132"/>
              <a:ext cx="95712" cy="95619"/>
              <a:chOff x="6698837" y="1842324"/>
              <a:chExt cx="96488" cy="96393"/>
            </a:xfrm>
            <a:solidFill>
              <a:srgbClr val="000000"/>
            </a:solidFill>
          </p:grpSpPr>
          <p:sp>
            <p:nvSpPr>
              <p:cNvPr id="93" name="Freeform: Shape 29">
                <a:extLst>
                  <a:ext uri="{FF2B5EF4-FFF2-40B4-BE49-F238E27FC236}">
                    <a16:creationId xmlns:a16="http://schemas.microsoft.com/office/drawing/2014/main" id="{C70C82E6-58AD-EACE-927B-7563BC94E05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94" name="Freeform: Shape 30">
                <a:extLst>
                  <a:ext uri="{FF2B5EF4-FFF2-40B4-BE49-F238E27FC236}">
                    <a16:creationId xmlns:a16="http://schemas.microsoft.com/office/drawing/2014/main" id="{DDB67509-1053-F7B6-B466-091CE2C361C0}"/>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56" name="Graphic 1">
              <a:extLst>
                <a:ext uri="{FF2B5EF4-FFF2-40B4-BE49-F238E27FC236}">
                  <a16:creationId xmlns:a16="http://schemas.microsoft.com/office/drawing/2014/main" id="{FF4B67B4-D150-9999-BEC7-3752B50869AB}"/>
                </a:ext>
              </a:extLst>
            </p:cNvPr>
            <p:cNvGrpSpPr/>
            <p:nvPr/>
          </p:nvGrpSpPr>
          <p:grpSpPr>
            <a:xfrm rot="10800000" flipH="1">
              <a:off x="1139723" y="4701062"/>
              <a:ext cx="95712" cy="95619"/>
              <a:chOff x="6698837" y="1842324"/>
              <a:chExt cx="96488" cy="96393"/>
            </a:xfrm>
            <a:solidFill>
              <a:srgbClr val="000000"/>
            </a:solidFill>
          </p:grpSpPr>
          <p:sp>
            <p:nvSpPr>
              <p:cNvPr id="91" name="Freeform: Shape 29">
                <a:extLst>
                  <a:ext uri="{FF2B5EF4-FFF2-40B4-BE49-F238E27FC236}">
                    <a16:creationId xmlns:a16="http://schemas.microsoft.com/office/drawing/2014/main" id="{23951D75-8E03-2ED4-C076-D3F411322679}"/>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92" name="Freeform: Shape 30">
                <a:extLst>
                  <a:ext uri="{FF2B5EF4-FFF2-40B4-BE49-F238E27FC236}">
                    <a16:creationId xmlns:a16="http://schemas.microsoft.com/office/drawing/2014/main" id="{24B0D34C-3DEF-0054-7DEB-1CA29ACBA943}"/>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57" name="Straight Connector 56">
              <a:extLst>
                <a:ext uri="{FF2B5EF4-FFF2-40B4-BE49-F238E27FC236}">
                  <a16:creationId xmlns:a16="http://schemas.microsoft.com/office/drawing/2014/main" id="{B49D5128-22C0-0141-E46D-3C9515CC1F1D}"/>
                </a:ext>
              </a:extLst>
            </p:cNvPr>
            <p:cNvCxnSpPr>
              <a:cxnSpLocks/>
            </p:cNvCxnSpPr>
            <p:nvPr/>
          </p:nvCxnSpPr>
          <p:spPr>
            <a:xfrm>
              <a:off x="7101711" y="4407737"/>
              <a:ext cx="315713" cy="341711"/>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58" name="Graphic 1">
              <a:extLst>
                <a:ext uri="{FF2B5EF4-FFF2-40B4-BE49-F238E27FC236}">
                  <a16:creationId xmlns:a16="http://schemas.microsoft.com/office/drawing/2014/main" id="{9D0B81D2-BBB4-F617-9988-B73047D022DF}"/>
                </a:ext>
              </a:extLst>
            </p:cNvPr>
            <p:cNvGrpSpPr/>
            <p:nvPr/>
          </p:nvGrpSpPr>
          <p:grpSpPr>
            <a:xfrm flipH="1" flipV="1">
              <a:off x="4531561" y="4251478"/>
              <a:ext cx="95712" cy="95619"/>
              <a:chOff x="6698837" y="1842324"/>
              <a:chExt cx="96488" cy="96393"/>
            </a:xfrm>
            <a:solidFill>
              <a:srgbClr val="000000"/>
            </a:solidFill>
          </p:grpSpPr>
          <p:sp>
            <p:nvSpPr>
              <p:cNvPr id="89" name="Freeform: Shape 29">
                <a:extLst>
                  <a:ext uri="{FF2B5EF4-FFF2-40B4-BE49-F238E27FC236}">
                    <a16:creationId xmlns:a16="http://schemas.microsoft.com/office/drawing/2014/main" id="{68129DB1-BC4F-48AB-542D-5FE1B234F470}"/>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90" name="Freeform: Shape 30">
                <a:extLst>
                  <a:ext uri="{FF2B5EF4-FFF2-40B4-BE49-F238E27FC236}">
                    <a16:creationId xmlns:a16="http://schemas.microsoft.com/office/drawing/2014/main" id="{030E68A9-B049-C1C7-2938-AA4B0B987133}"/>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59" name="Straight Connector 58">
              <a:extLst>
                <a:ext uri="{FF2B5EF4-FFF2-40B4-BE49-F238E27FC236}">
                  <a16:creationId xmlns:a16="http://schemas.microsoft.com/office/drawing/2014/main" id="{360D35EF-2E8D-292E-5756-6517C21BF49C}"/>
                </a:ext>
              </a:extLst>
            </p:cNvPr>
            <p:cNvCxnSpPr>
              <a:cxnSpLocks/>
            </p:cNvCxnSpPr>
            <p:nvPr/>
          </p:nvCxnSpPr>
          <p:spPr>
            <a:xfrm flipV="1">
              <a:off x="1506244" y="4400324"/>
              <a:ext cx="269494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942A0DA-1AC3-1916-0EF9-502AFC171F30}"/>
                </a:ext>
              </a:extLst>
            </p:cNvPr>
            <p:cNvCxnSpPr>
              <a:cxnSpLocks/>
            </p:cNvCxnSpPr>
            <p:nvPr/>
          </p:nvCxnSpPr>
          <p:spPr>
            <a:xfrm flipH="1">
              <a:off x="1177418" y="4397408"/>
              <a:ext cx="326155" cy="35301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E363B58-514D-6725-1B16-1D968D6CC9E0}"/>
                </a:ext>
              </a:extLst>
            </p:cNvPr>
            <p:cNvCxnSpPr>
              <a:cxnSpLocks/>
            </p:cNvCxnSpPr>
            <p:nvPr/>
          </p:nvCxnSpPr>
          <p:spPr>
            <a:xfrm>
              <a:off x="4578147" y="4296581"/>
              <a:ext cx="160373" cy="17358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62" name="Graphic 1">
              <a:extLst>
                <a:ext uri="{FF2B5EF4-FFF2-40B4-BE49-F238E27FC236}">
                  <a16:creationId xmlns:a16="http://schemas.microsoft.com/office/drawing/2014/main" id="{2A6918AF-669B-B8FD-AD88-CD1D054D2373}"/>
                </a:ext>
              </a:extLst>
            </p:cNvPr>
            <p:cNvGrpSpPr/>
            <p:nvPr/>
          </p:nvGrpSpPr>
          <p:grpSpPr>
            <a:xfrm flipH="1" flipV="1">
              <a:off x="4247780" y="4247960"/>
              <a:ext cx="95712" cy="95619"/>
              <a:chOff x="6698837" y="1842324"/>
              <a:chExt cx="96488" cy="96393"/>
            </a:xfrm>
            <a:solidFill>
              <a:srgbClr val="000000"/>
            </a:solidFill>
          </p:grpSpPr>
          <p:sp>
            <p:nvSpPr>
              <p:cNvPr id="87" name="Freeform: Shape 29">
                <a:extLst>
                  <a:ext uri="{FF2B5EF4-FFF2-40B4-BE49-F238E27FC236}">
                    <a16:creationId xmlns:a16="http://schemas.microsoft.com/office/drawing/2014/main" id="{47AA1C44-5F78-B39B-8600-A39D47606F4D}"/>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88" name="Freeform: Shape 30">
                <a:extLst>
                  <a:ext uri="{FF2B5EF4-FFF2-40B4-BE49-F238E27FC236}">
                    <a16:creationId xmlns:a16="http://schemas.microsoft.com/office/drawing/2014/main" id="{60918CE9-CBB1-A877-2827-CE91B237B03B}"/>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63" name="Graphic 1">
              <a:extLst>
                <a:ext uri="{FF2B5EF4-FFF2-40B4-BE49-F238E27FC236}">
                  <a16:creationId xmlns:a16="http://schemas.microsoft.com/office/drawing/2014/main" id="{3A2369C1-7F79-2727-28FF-C97D553DBF8C}"/>
                </a:ext>
              </a:extLst>
            </p:cNvPr>
            <p:cNvGrpSpPr/>
            <p:nvPr/>
          </p:nvGrpSpPr>
          <p:grpSpPr>
            <a:xfrm flipH="1" flipV="1">
              <a:off x="4339475" y="4248303"/>
              <a:ext cx="95712" cy="95619"/>
              <a:chOff x="6698837" y="1842324"/>
              <a:chExt cx="96488" cy="96393"/>
            </a:xfrm>
            <a:solidFill>
              <a:srgbClr val="000000"/>
            </a:solidFill>
          </p:grpSpPr>
          <p:sp>
            <p:nvSpPr>
              <p:cNvPr id="85" name="Freeform: Shape 29">
                <a:extLst>
                  <a:ext uri="{FF2B5EF4-FFF2-40B4-BE49-F238E27FC236}">
                    <a16:creationId xmlns:a16="http://schemas.microsoft.com/office/drawing/2014/main" id="{956E9033-FD73-AAF2-7320-00D1322F184E}"/>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86" name="Freeform: Shape 30">
                <a:extLst>
                  <a:ext uri="{FF2B5EF4-FFF2-40B4-BE49-F238E27FC236}">
                    <a16:creationId xmlns:a16="http://schemas.microsoft.com/office/drawing/2014/main" id="{395BBC46-5491-8781-929A-BF8DAED0916D}"/>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64" name="Graphic 1">
              <a:extLst>
                <a:ext uri="{FF2B5EF4-FFF2-40B4-BE49-F238E27FC236}">
                  <a16:creationId xmlns:a16="http://schemas.microsoft.com/office/drawing/2014/main" id="{8CC95D56-52F2-4990-54B0-75FBCBF06434}"/>
                </a:ext>
              </a:extLst>
            </p:cNvPr>
            <p:cNvGrpSpPr/>
            <p:nvPr/>
          </p:nvGrpSpPr>
          <p:grpSpPr>
            <a:xfrm flipH="1" flipV="1">
              <a:off x="4628491" y="4250337"/>
              <a:ext cx="95712" cy="95619"/>
              <a:chOff x="6698837" y="1842324"/>
              <a:chExt cx="96488" cy="96393"/>
            </a:xfrm>
            <a:solidFill>
              <a:srgbClr val="000000"/>
            </a:solidFill>
          </p:grpSpPr>
          <p:sp>
            <p:nvSpPr>
              <p:cNvPr id="83" name="Freeform: Shape 29">
                <a:extLst>
                  <a:ext uri="{FF2B5EF4-FFF2-40B4-BE49-F238E27FC236}">
                    <a16:creationId xmlns:a16="http://schemas.microsoft.com/office/drawing/2014/main" id="{E05FD4B9-8A21-82B8-8BB4-744A132231F8}"/>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84" name="Freeform: Shape 30">
                <a:extLst>
                  <a:ext uri="{FF2B5EF4-FFF2-40B4-BE49-F238E27FC236}">
                    <a16:creationId xmlns:a16="http://schemas.microsoft.com/office/drawing/2014/main" id="{2A3DE3E9-DE40-A9CA-2B67-EEA2624B236A}"/>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65" name="Straight Connector 64">
              <a:extLst>
                <a:ext uri="{FF2B5EF4-FFF2-40B4-BE49-F238E27FC236}">
                  <a16:creationId xmlns:a16="http://schemas.microsoft.com/office/drawing/2014/main" id="{7D22E4F1-D8AE-9D17-E9F2-F19ABD5158FF}"/>
                </a:ext>
              </a:extLst>
            </p:cNvPr>
            <p:cNvCxnSpPr>
              <a:cxnSpLocks/>
            </p:cNvCxnSpPr>
            <p:nvPr/>
          </p:nvCxnSpPr>
          <p:spPr>
            <a:xfrm>
              <a:off x="3225122" y="4472472"/>
              <a:ext cx="1005229"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9AD48996-DC78-37FE-ACB9-94A2A580F8B2}"/>
                </a:ext>
              </a:extLst>
            </p:cNvPr>
            <p:cNvCxnSpPr>
              <a:cxnSpLocks/>
            </p:cNvCxnSpPr>
            <p:nvPr/>
          </p:nvCxnSpPr>
          <p:spPr>
            <a:xfrm flipH="1">
              <a:off x="4230351" y="4296810"/>
              <a:ext cx="161978" cy="17531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0C773E6-1920-8729-F27B-FB5F4B6D46D6}"/>
                </a:ext>
              </a:extLst>
            </p:cNvPr>
            <p:cNvCxnSpPr>
              <a:cxnSpLocks/>
            </p:cNvCxnSpPr>
            <p:nvPr/>
          </p:nvCxnSpPr>
          <p:spPr>
            <a:xfrm flipH="1">
              <a:off x="4201184" y="4298486"/>
              <a:ext cx="94089" cy="10183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BA0BD47-2B46-7F3C-C10F-D74249408B66}"/>
                </a:ext>
              </a:extLst>
            </p:cNvPr>
            <p:cNvCxnSpPr>
              <a:cxnSpLocks/>
            </p:cNvCxnSpPr>
            <p:nvPr/>
          </p:nvCxnSpPr>
          <p:spPr>
            <a:xfrm>
              <a:off x="4738514" y="4471168"/>
              <a:ext cx="94001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BDEB6882-9F5D-6564-1D6D-DE5FDE0FCFCF}"/>
                </a:ext>
              </a:extLst>
            </p:cNvPr>
            <p:cNvCxnSpPr>
              <a:cxnSpLocks/>
            </p:cNvCxnSpPr>
            <p:nvPr/>
          </p:nvCxnSpPr>
          <p:spPr>
            <a:xfrm>
              <a:off x="4671409" y="4301714"/>
              <a:ext cx="96819" cy="10235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ABCE1268-D5E9-7787-6421-EBA200697665}"/>
                </a:ext>
              </a:extLst>
            </p:cNvPr>
            <p:cNvCxnSpPr>
              <a:cxnSpLocks/>
            </p:cNvCxnSpPr>
            <p:nvPr/>
          </p:nvCxnSpPr>
          <p:spPr>
            <a:xfrm>
              <a:off x="4760732" y="4405532"/>
              <a:ext cx="2339139"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0154C1B4-6424-280C-D55C-754E020907B0}"/>
                </a:ext>
              </a:extLst>
            </p:cNvPr>
            <p:cNvCxnSpPr>
              <a:cxnSpLocks/>
            </p:cNvCxnSpPr>
            <p:nvPr/>
          </p:nvCxnSpPr>
          <p:spPr>
            <a:xfrm>
              <a:off x="5671847" y="4475723"/>
              <a:ext cx="255549" cy="276593"/>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C71365D4-B0EA-73F0-37E4-E5D95DBB4D49}"/>
                </a:ext>
              </a:extLst>
            </p:cNvPr>
            <p:cNvSpPr txBox="1"/>
            <p:nvPr/>
          </p:nvSpPr>
          <p:spPr>
            <a:xfrm>
              <a:off x="792717" y="2025604"/>
              <a:ext cx="909224" cy="346249"/>
            </a:xfrm>
            <a:prstGeom prst="rect">
              <a:avLst/>
            </a:prstGeom>
            <a:noFill/>
          </p:spPr>
          <p:txBody>
            <a:bodyPr wrap="none" rtlCol="0">
              <a:spAutoFit/>
            </a:bodyPr>
            <a:lstStyle/>
            <a:p>
              <a:pPr algn="ctr"/>
              <a:r>
                <a:rPr lang="en-US" sz="1050" b="1" dirty="0">
                  <a:cs typeface="Calibri" panose="020F0502020204030204" pitchFamily="34" charset="0"/>
                </a:rPr>
                <a:t>CAD</a:t>
              </a:r>
              <a:br>
                <a:rPr lang="en-US" sz="1100" b="1" dirty="0">
                  <a:cs typeface="Calibri" panose="020F0502020204030204" pitchFamily="34" charset="0"/>
                </a:rPr>
              </a:br>
              <a:r>
                <a:rPr lang="en-US" sz="600" b="1" dirty="0">
                  <a:cs typeface="Calibri" panose="020F0502020204030204" pitchFamily="34" charset="0"/>
                </a:rPr>
                <a:t>Mechanical 3D CAD</a:t>
              </a:r>
            </a:p>
          </p:txBody>
        </p:sp>
        <p:sp>
          <p:nvSpPr>
            <p:cNvPr id="73" name="TextBox 72">
              <a:extLst>
                <a:ext uri="{FF2B5EF4-FFF2-40B4-BE49-F238E27FC236}">
                  <a16:creationId xmlns:a16="http://schemas.microsoft.com/office/drawing/2014/main" id="{023E24EA-E888-5A65-D024-16499D1F7B55}"/>
                </a:ext>
              </a:extLst>
            </p:cNvPr>
            <p:cNvSpPr txBox="1"/>
            <p:nvPr/>
          </p:nvSpPr>
          <p:spPr>
            <a:xfrm>
              <a:off x="2100429" y="2026092"/>
              <a:ext cx="1338828" cy="346249"/>
            </a:xfrm>
            <a:prstGeom prst="rect">
              <a:avLst/>
            </a:prstGeom>
            <a:noFill/>
          </p:spPr>
          <p:txBody>
            <a:bodyPr wrap="none" rtlCol="0">
              <a:spAutoFit/>
            </a:bodyPr>
            <a:lstStyle/>
            <a:p>
              <a:pPr algn="ctr"/>
              <a:r>
                <a:rPr lang="en-US" sz="1050" b="1" dirty="0">
                  <a:cs typeface="Calibri" panose="020F0502020204030204" pitchFamily="34" charset="0"/>
                </a:rPr>
                <a:t>PLM</a:t>
              </a:r>
              <a:br>
                <a:rPr lang="en-US" sz="1100" b="1" dirty="0">
                  <a:cs typeface="Calibri" panose="020F0502020204030204" pitchFamily="34" charset="0"/>
                </a:rPr>
              </a:br>
              <a:r>
                <a:rPr lang="en-US" sz="600" b="1" dirty="0">
                  <a:cs typeface="Calibri" panose="020F0502020204030204" pitchFamily="34" charset="0"/>
                </a:rPr>
                <a:t>Product Lifecycle Management </a:t>
              </a:r>
            </a:p>
          </p:txBody>
        </p:sp>
        <p:sp>
          <p:nvSpPr>
            <p:cNvPr id="74" name="TextBox 73">
              <a:extLst>
                <a:ext uri="{FF2B5EF4-FFF2-40B4-BE49-F238E27FC236}">
                  <a16:creationId xmlns:a16="http://schemas.microsoft.com/office/drawing/2014/main" id="{FB67F50C-8913-0303-6221-6BD8DBDF8BCB}"/>
                </a:ext>
              </a:extLst>
            </p:cNvPr>
            <p:cNvSpPr txBox="1"/>
            <p:nvPr/>
          </p:nvSpPr>
          <p:spPr>
            <a:xfrm>
              <a:off x="3502231" y="2019378"/>
              <a:ext cx="1701107" cy="346249"/>
            </a:xfrm>
            <a:prstGeom prst="rect">
              <a:avLst/>
            </a:prstGeom>
            <a:noFill/>
          </p:spPr>
          <p:txBody>
            <a:bodyPr wrap="none" rtlCol="0">
              <a:spAutoFit/>
            </a:bodyPr>
            <a:lstStyle/>
            <a:p>
              <a:pPr algn="ctr"/>
              <a:r>
                <a:rPr lang="en-US" sz="1050" b="1" dirty="0">
                  <a:cs typeface="Calibri" panose="020F0502020204030204" pitchFamily="34" charset="0"/>
                </a:rPr>
                <a:t>3D Digital Twins</a:t>
              </a:r>
              <a:br>
                <a:rPr lang="en-US" sz="1100" b="1" dirty="0">
                  <a:cs typeface="Calibri" panose="020F0502020204030204" pitchFamily="34" charset="0"/>
                </a:rPr>
              </a:br>
              <a:r>
                <a:rPr lang="en-US" sz="600" b="1" dirty="0">
                  <a:cs typeface="Calibri" panose="020F0502020204030204" pitchFamily="34" charset="0"/>
                </a:rPr>
                <a:t>Navigation / Visualization of Product Data</a:t>
              </a:r>
            </a:p>
          </p:txBody>
        </p:sp>
        <p:sp>
          <p:nvSpPr>
            <p:cNvPr id="75" name="TextBox 74">
              <a:extLst>
                <a:ext uri="{FF2B5EF4-FFF2-40B4-BE49-F238E27FC236}">
                  <a16:creationId xmlns:a16="http://schemas.microsoft.com/office/drawing/2014/main" id="{7EA37265-DD7E-A9F0-4EAE-DDE30038799D}"/>
                </a:ext>
              </a:extLst>
            </p:cNvPr>
            <p:cNvSpPr txBox="1"/>
            <p:nvPr/>
          </p:nvSpPr>
          <p:spPr>
            <a:xfrm>
              <a:off x="5228377" y="2026640"/>
              <a:ext cx="960519" cy="346249"/>
            </a:xfrm>
            <a:prstGeom prst="rect">
              <a:avLst/>
            </a:prstGeom>
            <a:noFill/>
          </p:spPr>
          <p:txBody>
            <a:bodyPr wrap="none" rtlCol="0">
              <a:spAutoFit/>
            </a:bodyPr>
            <a:lstStyle/>
            <a:p>
              <a:pPr algn="ctr"/>
              <a:r>
                <a:rPr lang="en-US" sz="1050" b="1" dirty="0">
                  <a:cs typeface="Calibri" panose="020F0502020204030204" pitchFamily="34" charset="0"/>
                </a:rPr>
                <a:t>Track It</a:t>
              </a:r>
              <a:br>
                <a:rPr lang="en-US" sz="1100" b="1" dirty="0">
                  <a:cs typeface="Calibri" panose="020F0502020204030204" pitchFamily="34" charset="0"/>
                </a:rPr>
              </a:br>
              <a:r>
                <a:rPr lang="en-US" sz="600" b="1" dirty="0">
                  <a:cs typeface="Calibri" panose="020F0502020204030204" pitchFamily="34" charset="0"/>
                </a:rPr>
                <a:t>Activity Coordination</a:t>
              </a:r>
            </a:p>
          </p:txBody>
        </p:sp>
        <p:sp>
          <p:nvSpPr>
            <p:cNvPr id="76" name="TextBox 75">
              <a:extLst>
                <a:ext uri="{FF2B5EF4-FFF2-40B4-BE49-F238E27FC236}">
                  <a16:creationId xmlns:a16="http://schemas.microsoft.com/office/drawing/2014/main" id="{7DFC8B46-30A5-5DB1-8719-E2DE294007A2}"/>
                </a:ext>
              </a:extLst>
            </p:cNvPr>
            <p:cNvSpPr txBox="1"/>
            <p:nvPr/>
          </p:nvSpPr>
          <p:spPr>
            <a:xfrm>
              <a:off x="6494436" y="2021482"/>
              <a:ext cx="1066318" cy="346249"/>
            </a:xfrm>
            <a:prstGeom prst="rect">
              <a:avLst/>
            </a:prstGeom>
            <a:noFill/>
          </p:spPr>
          <p:txBody>
            <a:bodyPr wrap="none" rtlCol="0">
              <a:spAutoFit/>
            </a:bodyPr>
            <a:lstStyle/>
            <a:p>
              <a:pPr algn="ctr"/>
              <a:r>
                <a:rPr lang="en-US" sz="1050" b="1" dirty="0">
                  <a:cs typeface="Calibri" panose="020F0502020204030204" pitchFamily="34" charset="0"/>
                </a:rPr>
                <a:t>TREC</a:t>
              </a:r>
              <a:br>
                <a:rPr lang="en-US" sz="1100" b="1" dirty="0">
                  <a:cs typeface="Calibri" panose="020F0502020204030204" pitchFamily="34" charset="0"/>
                </a:rPr>
              </a:br>
              <a:r>
                <a:rPr lang="en-US" sz="600" b="1" dirty="0">
                  <a:cs typeface="Calibri" panose="020F0502020204030204" pitchFamily="34" charset="0"/>
                </a:rPr>
                <a:t>Radioactive Traceability</a:t>
              </a:r>
            </a:p>
          </p:txBody>
        </p:sp>
        <p:sp>
          <p:nvSpPr>
            <p:cNvPr id="77" name="TextBox 76">
              <a:extLst>
                <a:ext uri="{FF2B5EF4-FFF2-40B4-BE49-F238E27FC236}">
                  <a16:creationId xmlns:a16="http://schemas.microsoft.com/office/drawing/2014/main" id="{DE6CCE6C-91F8-ABD6-EEC3-D7CBD3875614}"/>
                </a:ext>
              </a:extLst>
            </p:cNvPr>
            <p:cNvSpPr txBox="1"/>
            <p:nvPr/>
          </p:nvSpPr>
          <p:spPr>
            <a:xfrm>
              <a:off x="673790" y="5795710"/>
              <a:ext cx="1516761" cy="346249"/>
            </a:xfrm>
            <a:prstGeom prst="rect">
              <a:avLst/>
            </a:prstGeom>
            <a:noFill/>
          </p:spPr>
          <p:txBody>
            <a:bodyPr wrap="none" rtlCol="0">
              <a:spAutoFit/>
            </a:bodyPr>
            <a:lstStyle/>
            <a:p>
              <a:pPr algn="ctr"/>
              <a:r>
                <a:rPr lang="en-US" sz="1050" b="1" dirty="0">
                  <a:cs typeface="Calibri" panose="020F0502020204030204" pitchFamily="34" charset="0"/>
                </a:rPr>
                <a:t>EDMS</a:t>
              </a:r>
              <a:br>
                <a:rPr lang="en-US" sz="1100" b="1" dirty="0">
                  <a:cs typeface="Calibri" panose="020F0502020204030204" pitchFamily="34" charset="0"/>
                </a:rPr>
              </a:br>
              <a:r>
                <a:rPr lang="en-US" sz="600" b="1" dirty="0">
                  <a:cs typeface="Calibri" panose="020F0502020204030204" pitchFamily="34" charset="0"/>
                </a:rPr>
                <a:t>Engineering Document Management</a:t>
              </a:r>
            </a:p>
          </p:txBody>
        </p:sp>
        <p:sp>
          <p:nvSpPr>
            <p:cNvPr id="78" name="TextBox 77">
              <a:extLst>
                <a:ext uri="{FF2B5EF4-FFF2-40B4-BE49-F238E27FC236}">
                  <a16:creationId xmlns:a16="http://schemas.microsoft.com/office/drawing/2014/main" id="{B0BA5DF1-A65D-A16D-2157-E3ED47DCF720}"/>
                </a:ext>
              </a:extLst>
            </p:cNvPr>
            <p:cNvSpPr txBox="1"/>
            <p:nvPr/>
          </p:nvSpPr>
          <p:spPr>
            <a:xfrm>
              <a:off x="5394080" y="5794800"/>
              <a:ext cx="1269898" cy="346249"/>
            </a:xfrm>
            <a:prstGeom prst="rect">
              <a:avLst/>
            </a:prstGeom>
            <a:noFill/>
          </p:spPr>
          <p:txBody>
            <a:bodyPr wrap="none" rtlCol="0">
              <a:spAutoFit/>
            </a:bodyPr>
            <a:lstStyle/>
            <a:p>
              <a:pPr algn="ctr"/>
              <a:r>
                <a:rPr lang="en-US" sz="1050" b="1" dirty="0">
                  <a:cs typeface="Calibri" panose="020F0502020204030204" pitchFamily="34" charset="0"/>
                </a:rPr>
                <a:t>EAM Store Kiosk</a:t>
              </a:r>
              <a:br>
                <a:rPr lang="en-US" sz="1100" b="1" dirty="0">
                  <a:cs typeface="Calibri" panose="020F0502020204030204" pitchFamily="34" charset="0"/>
                </a:rPr>
              </a:br>
              <a:r>
                <a:rPr lang="en-US" sz="600" b="1" dirty="0">
                  <a:cs typeface="Calibri" panose="020F0502020204030204" pitchFamily="34" charset="0"/>
                </a:rPr>
                <a:t>Spare Part Management</a:t>
              </a:r>
            </a:p>
          </p:txBody>
        </p:sp>
        <p:sp>
          <p:nvSpPr>
            <p:cNvPr id="79" name="TextBox 78">
              <a:extLst>
                <a:ext uri="{FF2B5EF4-FFF2-40B4-BE49-F238E27FC236}">
                  <a16:creationId xmlns:a16="http://schemas.microsoft.com/office/drawing/2014/main" id="{6C0A448E-67D7-B1DD-6EBB-33A804CAFCF5}"/>
                </a:ext>
              </a:extLst>
            </p:cNvPr>
            <p:cNvSpPr txBox="1"/>
            <p:nvPr/>
          </p:nvSpPr>
          <p:spPr>
            <a:xfrm>
              <a:off x="6940970" y="5794800"/>
              <a:ext cx="1433406" cy="346249"/>
            </a:xfrm>
            <a:prstGeom prst="rect">
              <a:avLst/>
            </a:prstGeom>
            <a:noFill/>
          </p:spPr>
          <p:txBody>
            <a:bodyPr wrap="none" rtlCol="0">
              <a:spAutoFit/>
            </a:bodyPr>
            <a:lstStyle/>
            <a:p>
              <a:pPr algn="ctr"/>
              <a:r>
                <a:rPr lang="en-US" sz="1050" b="1" dirty="0">
                  <a:cs typeface="Calibri" panose="020F0502020204030204" pitchFamily="34" charset="0"/>
                </a:rPr>
                <a:t>EAM Light</a:t>
              </a:r>
              <a:br>
                <a:rPr lang="en-US" sz="1100" b="1" dirty="0">
                  <a:cs typeface="Calibri" panose="020F0502020204030204" pitchFamily="34" charset="0"/>
                </a:rPr>
              </a:br>
              <a:r>
                <a:rPr lang="en-US" sz="600" b="1" dirty="0">
                  <a:cs typeface="Calibri" panose="020F0502020204030204" pitchFamily="34" charset="0"/>
                </a:rPr>
                <a:t>Simplified / Mobile EAM Interface</a:t>
              </a:r>
            </a:p>
          </p:txBody>
        </p:sp>
        <p:sp>
          <p:nvSpPr>
            <p:cNvPr id="80" name="TextBox 79">
              <a:extLst>
                <a:ext uri="{FF2B5EF4-FFF2-40B4-BE49-F238E27FC236}">
                  <a16:creationId xmlns:a16="http://schemas.microsoft.com/office/drawing/2014/main" id="{ED44CC48-BF35-5603-02B2-839A9C37A3CD}"/>
                </a:ext>
              </a:extLst>
            </p:cNvPr>
            <p:cNvSpPr txBox="1"/>
            <p:nvPr/>
          </p:nvSpPr>
          <p:spPr>
            <a:xfrm>
              <a:off x="2435847" y="5792219"/>
              <a:ext cx="1130439" cy="346249"/>
            </a:xfrm>
            <a:prstGeom prst="rect">
              <a:avLst/>
            </a:prstGeom>
            <a:noFill/>
          </p:spPr>
          <p:txBody>
            <a:bodyPr wrap="none" rtlCol="0">
              <a:spAutoFit/>
            </a:bodyPr>
            <a:lstStyle/>
            <a:p>
              <a:pPr algn="ctr"/>
              <a:r>
                <a:rPr lang="en-US" sz="1050" b="1" dirty="0">
                  <a:cs typeface="Calibri" panose="020F0502020204030204" pitchFamily="34" charset="0"/>
                </a:rPr>
                <a:t>IMPACT</a:t>
              </a:r>
              <a:br>
                <a:rPr lang="en-US" sz="1100" b="1" dirty="0">
                  <a:cs typeface="Calibri" panose="020F0502020204030204" pitchFamily="34" charset="0"/>
                </a:rPr>
              </a:br>
              <a:r>
                <a:rPr lang="en-US" sz="600" b="1" dirty="0">
                  <a:cs typeface="Calibri" panose="020F0502020204030204" pitchFamily="34" charset="0"/>
                </a:rPr>
                <a:t>Work Permit Management</a:t>
              </a:r>
            </a:p>
          </p:txBody>
        </p:sp>
        <p:sp>
          <p:nvSpPr>
            <p:cNvPr id="81" name="TextBox 80">
              <a:extLst>
                <a:ext uri="{FF2B5EF4-FFF2-40B4-BE49-F238E27FC236}">
                  <a16:creationId xmlns:a16="http://schemas.microsoft.com/office/drawing/2014/main" id="{491D4BE4-3A77-78B2-45C0-652B6C4F5144}"/>
                </a:ext>
              </a:extLst>
            </p:cNvPr>
            <p:cNvSpPr txBox="1"/>
            <p:nvPr/>
          </p:nvSpPr>
          <p:spPr>
            <a:xfrm>
              <a:off x="3692361" y="5792219"/>
              <a:ext cx="1290738" cy="346249"/>
            </a:xfrm>
            <a:prstGeom prst="rect">
              <a:avLst/>
            </a:prstGeom>
            <a:noFill/>
          </p:spPr>
          <p:txBody>
            <a:bodyPr wrap="none" rtlCol="0">
              <a:spAutoFit/>
            </a:bodyPr>
            <a:lstStyle/>
            <a:p>
              <a:pPr algn="ctr"/>
              <a:r>
                <a:rPr lang="en-US" sz="1050" b="1" dirty="0">
                  <a:cs typeface="Calibri" panose="020F0502020204030204" pitchFamily="34" charset="0"/>
                </a:rPr>
                <a:t>EAM</a:t>
              </a:r>
              <a:br>
                <a:rPr lang="en-US" sz="1100" b="1" dirty="0">
                  <a:cs typeface="Calibri" panose="020F0502020204030204" pitchFamily="34" charset="0"/>
                </a:rPr>
              </a:br>
              <a:r>
                <a:rPr lang="en-US" sz="600" b="1" dirty="0">
                  <a:cs typeface="Calibri" panose="020F0502020204030204" pitchFamily="34" charset="0"/>
                </a:rPr>
                <a:t>Enterprise Asset Management</a:t>
              </a:r>
            </a:p>
          </p:txBody>
        </p:sp>
        <p:cxnSp>
          <p:nvCxnSpPr>
            <p:cNvPr id="82" name="Straight Connector 81">
              <a:extLst>
                <a:ext uri="{FF2B5EF4-FFF2-40B4-BE49-F238E27FC236}">
                  <a16:creationId xmlns:a16="http://schemas.microsoft.com/office/drawing/2014/main" id="{FEBEC23F-096C-B581-0201-918A7F61E855}"/>
                </a:ext>
              </a:extLst>
            </p:cNvPr>
            <p:cNvCxnSpPr>
              <a:cxnSpLocks/>
            </p:cNvCxnSpPr>
            <p:nvPr/>
          </p:nvCxnSpPr>
          <p:spPr>
            <a:xfrm flipH="1">
              <a:off x="4039798" y="4300962"/>
              <a:ext cx="445421" cy="482102"/>
            </a:xfrm>
            <a:prstGeom prst="line">
              <a:avLst/>
            </a:prstGeom>
            <a:ln w="952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5615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graph&#10;&#10;Description automatically generated">
            <a:extLst>
              <a:ext uri="{FF2B5EF4-FFF2-40B4-BE49-F238E27FC236}">
                <a16:creationId xmlns:a16="http://schemas.microsoft.com/office/drawing/2014/main" id="{DBF05629-7553-D483-6797-2E372391CE89}"/>
              </a:ext>
            </a:extLst>
          </p:cNvPr>
          <p:cNvPicPr>
            <a:picLocks noChangeAspect="1"/>
          </p:cNvPicPr>
          <p:nvPr/>
        </p:nvPicPr>
        <p:blipFill>
          <a:blip r:embed="rId3"/>
          <a:stretch>
            <a:fillRect/>
          </a:stretch>
        </p:blipFill>
        <p:spPr>
          <a:xfrm>
            <a:off x="4372840" y="3279406"/>
            <a:ext cx="4632614" cy="3208643"/>
          </a:xfrm>
          <a:prstGeom prst="rect">
            <a:avLst/>
          </a:prstGeom>
        </p:spPr>
      </p:pic>
      <p:pic>
        <p:nvPicPr>
          <p:cNvPr id="10" name="Picture 9"/>
          <p:cNvPicPr>
            <a:picLocks noChangeAspect="1"/>
          </p:cNvPicPr>
          <p:nvPr/>
        </p:nvPicPr>
        <p:blipFill rotWithShape="1">
          <a:blip r:embed="rId4"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73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747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276158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071408893"/>
              </p:ext>
            </p:extLst>
          </p:nvPr>
        </p:nvGraphicFramePr>
        <p:xfrm>
          <a:off x="193350" y="327138"/>
          <a:ext cx="5867815" cy="2346960"/>
        </p:xfrm>
        <a:graphic>
          <a:graphicData uri="http://schemas.openxmlformats.org/drawingml/2006/table">
            <a:tbl>
              <a:tblPr bandRow="1">
                <a:tableStyleId>{5C22544A-7EE6-4342-B048-85BDC9FD1C3A}</a:tableStyleId>
              </a:tblPr>
              <a:tblGrid>
                <a:gridCol w="4446210">
                  <a:extLst>
                    <a:ext uri="{9D8B030D-6E8A-4147-A177-3AD203B41FA5}">
                      <a16:colId xmlns:a16="http://schemas.microsoft.com/office/drawing/2014/main" val="20000"/>
                    </a:ext>
                  </a:extLst>
                </a:gridCol>
                <a:gridCol w="1421605">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annual</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2’800’000 m</a:t>
                      </a:r>
                      <a:r>
                        <a:rPr lang="fr-CH" sz="1600" baseline="30000" dirty="0"/>
                        <a:t>3</a:t>
                      </a:r>
                      <a:endParaRPr lang="fr-CH" sz="1600" dirty="0"/>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 </a:t>
                      </a:r>
                      <a:r>
                        <a:rPr lang="fr-CH" sz="1600" dirty="0" err="1"/>
                        <a:t>capacity</a:t>
                      </a:r>
                      <a:r>
                        <a:rPr lang="fr-CH" sz="1600" dirty="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7’398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193350" y="2987933"/>
            <a:ext cx="4970833"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~50’000 inhabitants.</a:t>
            </a:r>
            <a:endParaRPr lang="fr-CH" sz="1400" i="1" dirty="0">
              <a:solidFill>
                <a:schemeClr val="tx1">
                  <a:lumMod val="75000"/>
                  <a:lumOff val="25000"/>
                </a:schemeClr>
              </a:solidFill>
            </a:endParaRPr>
          </a:p>
          <a:p>
            <a:r>
              <a:rPr lang="fr-CH" sz="1400" i="1" dirty="0" err="1">
                <a:solidFill>
                  <a:schemeClr val="tx1">
                    <a:lumMod val="75000"/>
                    <a:lumOff val="25000"/>
                  </a:schemeClr>
                </a:solidFill>
              </a:rPr>
              <a:t>Annual</a:t>
            </a:r>
            <a:r>
              <a:rPr lang="fr-CH" sz="1400" i="1" dirty="0">
                <a:solidFill>
                  <a:schemeClr val="tx1">
                    <a:lumMod val="75000"/>
                    <a:lumOff val="25000"/>
                  </a:schemeClr>
                </a:solidFill>
              </a:rPr>
              <a:t> </a:t>
            </a:r>
            <a:r>
              <a:rPr lang="fr-CH" sz="1400" i="1" dirty="0" err="1">
                <a:solidFill>
                  <a:schemeClr val="tx1">
                    <a:lumMod val="75000"/>
                    <a:lumOff val="25000"/>
                  </a:schemeClr>
                </a:solidFill>
              </a:rPr>
              <a:t>consumption</a:t>
            </a:r>
            <a:r>
              <a:rPr lang="fr-CH" sz="1400" i="1" dirty="0">
                <a:solidFill>
                  <a:schemeClr val="tx1">
                    <a:lumMod val="75000"/>
                    <a:lumOff val="25000"/>
                  </a:schemeClr>
                </a:solidFill>
              </a:rPr>
              <a:t> </a:t>
            </a:r>
            <a:r>
              <a:rPr lang="fr-CH" sz="1400" i="1" dirty="0" err="1">
                <a:solidFill>
                  <a:schemeClr val="tx1">
                    <a:lumMod val="75000"/>
                    <a:lumOff val="25000"/>
                  </a:schemeClr>
                </a:solidFill>
              </a:rPr>
              <a:t>reduced</a:t>
            </a:r>
            <a:r>
              <a:rPr lang="fr-CH" sz="1400" i="1" dirty="0">
                <a:solidFill>
                  <a:schemeClr val="tx1">
                    <a:lumMod val="75000"/>
                    <a:lumOff val="25000"/>
                  </a:schemeClr>
                </a:solidFill>
              </a:rPr>
              <a:t> by 80% in the last 20 </a:t>
            </a:r>
            <a:r>
              <a:rPr lang="fr-CH" sz="1400" i="1" dirty="0" err="1">
                <a:solidFill>
                  <a:schemeClr val="tx1">
                    <a:lumMod val="75000"/>
                    <a:lumOff val="25000"/>
                  </a:schemeClr>
                </a:solidFill>
              </a:rPr>
              <a:t>years</a:t>
            </a:r>
            <a:r>
              <a:rPr lang="fr-CH" sz="1400" i="1" dirty="0">
                <a:solidFill>
                  <a:schemeClr val="tx1">
                    <a:lumMod val="75000"/>
                    <a:lumOff val="25000"/>
                  </a:schemeClr>
                </a:solidFill>
              </a:rPr>
              <a:t>.</a:t>
            </a:r>
            <a:endParaRPr lang="en-US" sz="1400"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a:cxnSpLocks/>
          </p:cNvCxnSpPr>
          <p:nvPr/>
        </p:nvCxnSpPr>
        <p:spPr>
          <a:xfrm flipV="1">
            <a:off x="4223731" y="2281646"/>
            <a:ext cx="444063" cy="706287"/>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19</a:t>
            </a:fld>
            <a:endParaRPr lang="en-US"/>
          </a:p>
        </p:txBody>
      </p:sp>
    </p:spTree>
    <p:extLst>
      <p:ext uri="{BB962C8B-B14F-4D97-AF65-F5344CB8AC3E}">
        <p14:creationId xmlns:p14="http://schemas.microsoft.com/office/powerpoint/2010/main" val="121595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95392967"/>
              </p:ext>
            </p:extLst>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91142341"/>
              </p:ext>
            </p:extLst>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72’000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20</a:t>
            </a:fld>
            <a:endParaRPr lang="en-US"/>
          </a:p>
        </p:txBody>
      </p:sp>
    </p:spTree>
    <p:extLst>
      <p:ext uri="{BB962C8B-B14F-4D97-AF65-F5344CB8AC3E}">
        <p14:creationId xmlns:p14="http://schemas.microsoft.com/office/powerpoint/2010/main" val="1072963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21</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sp>
        <p:nvSpPr>
          <p:cNvPr id="11" name="TextBox 9">
            <a:extLst>
              <a:ext uri="{FF2B5EF4-FFF2-40B4-BE49-F238E27FC236}">
                <a16:creationId xmlns:a16="http://schemas.microsoft.com/office/drawing/2014/main" id="{ED78F401-051A-4460-BF3E-5BE83F88AA6C}"/>
              </a:ext>
            </a:extLst>
          </p:cNvPr>
          <p:cNvSpPr>
            <a:spLocks/>
          </p:cNvSpPr>
          <p:nvPr/>
        </p:nvSpPr>
        <p:spPr bwMode="auto">
          <a:xfrm>
            <a:off x="1535540" y="5628229"/>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Jan De Voght</a:t>
            </a:r>
          </a:p>
        </p:txBody>
      </p:sp>
      <p:pic>
        <p:nvPicPr>
          <p:cNvPr id="4" name="Picture 3" descr="A person wearing glasses&#10;&#10;Description automatically generated with medium confidence">
            <a:extLst>
              <a:ext uri="{FF2B5EF4-FFF2-40B4-BE49-F238E27FC236}">
                <a16:creationId xmlns:a16="http://schemas.microsoft.com/office/drawing/2014/main" id="{64EAE0E5-3B51-215F-F6A8-FAA46DC9758A}"/>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75164" y="4961576"/>
            <a:ext cx="987206" cy="1312984"/>
          </a:xfrm>
          <a:prstGeom prst="rect">
            <a:avLst/>
          </a:prstGeom>
        </p:spPr>
      </p:pic>
    </p:spTree>
    <p:extLst>
      <p:ext uri="{BB962C8B-B14F-4D97-AF65-F5344CB8AC3E}">
        <p14:creationId xmlns:p14="http://schemas.microsoft.com/office/powerpoint/2010/main" val="87813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22</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3728719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dirty="0">
                <a:solidFill>
                  <a:srgbClr val="0C377B"/>
                </a:solidFill>
                <a:latin typeface="Calibri"/>
                <a:cs typeface="Calibri"/>
              </a:rPr>
              <a:t>381</a:t>
            </a:r>
            <a:r>
              <a:rPr kumimoji="0" lang="en-GB" sz="1600" b="1" i="0" u="none" strike="noStrike" kern="1200" cap="none" spc="0" normalizeH="0" baseline="0" noProof="0" dirty="0">
                <a:ln>
                  <a:noFill/>
                </a:ln>
                <a:solidFill>
                  <a:srgbClr val="0C377B"/>
                </a:solidFill>
                <a:effectLst/>
                <a:uLnTx/>
                <a:uFillTx/>
                <a:latin typeface="Calibri"/>
                <a:cs typeface="Calibri"/>
              </a:rPr>
              <a:t>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2576477" cy="340735"/>
          </a:xfrm>
          <a:prstGeom prst="rect">
            <a:avLst/>
          </a:prstGeom>
          <a:noFill/>
          <a:ln w="9525">
            <a:noFill/>
            <a:miter lim="800000"/>
            <a:headEnd type="none" w="sm" len="sm"/>
            <a:tailEnd type="none" w="sm" len="sm"/>
          </a:ln>
          <a:effectLst/>
        </p:spPr>
        <p:txBody>
          <a:bodyPr wrap="non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a:defRPr/>
            </a:pPr>
            <a:r>
              <a:rPr lang="en-US" dirty="0">
                <a:solidFill>
                  <a:srgbClr val="FFFFFF"/>
                </a:solidFill>
                <a:latin typeface="Calibri"/>
                <a:cs typeface="Calibri"/>
              </a:rPr>
              <a:t>132 Personnel &amp; Goods Lifts</a:t>
            </a:r>
            <a:endParaRPr kumimoji="0" lang="en-US" sz="1600" b="1" i="0" u="none" strike="noStrike" kern="1200" cap="none" spc="0" normalizeH="0" baseline="0" noProof="0" dirty="0">
              <a:ln>
                <a:noFill/>
              </a:ln>
              <a:solidFill>
                <a:srgbClr val="FFFFFF"/>
              </a:solidFill>
              <a:effectLst/>
              <a:uLnTx/>
              <a:uFillTx/>
              <a:latin typeface="Calibri"/>
              <a:cs typeface="Calibri"/>
            </a:endParaRP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nchor="t">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sz="1600" b="1" dirty="0">
                <a:solidFill>
                  <a:srgbClr val="0C377B"/>
                </a:solidFill>
                <a:latin typeface="Calibri"/>
                <a:cs typeface="Calibri"/>
              </a:rPr>
              <a:t>52</a:t>
            </a:r>
            <a:r>
              <a:rPr kumimoji="0" lang="en-GB" sz="1600" b="1" i="0" u="none" strike="noStrike" kern="1200" cap="none" spc="0" normalizeH="0" baseline="0" noProof="0" dirty="0">
                <a:ln>
                  <a:noFill/>
                </a:ln>
                <a:solidFill>
                  <a:srgbClr val="0C377B"/>
                </a:solidFill>
                <a:effectLst/>
                <a:uLnTx/>
                <a:uFillTx/>
                <a:latin typeface="Calibri"/>
                <a:cs typeface="Calibri"/>
              </a:rPr>
              <a:t>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a:solidFill>
                  <a:srgbClr val="FFFFFF"/>
                </a:solidFill>
                <a:latin typeface="Calibri"/>
                <a:cs typeface="Calibri"/>
              </a:rPr>
              <a:t>83</a:t>
            </a:r>
            <a:r>
              <a:rPr kumimoji="0" lang="en-GB" sz="1600" b="1" i="0" u="none" strike="noStrike" kern="1200" cap="none" spc="0" normalizeH="0" baseline="0" noProof="0">
                <a:ln>
                  <a:noFill/>
                </a:ln>
                <a:solidFill>
                  <a:srgbClr val="FFFFFF"/>
                </a:solidFill>
                <a:effectLst/>
                <a:uLnTx/>
                <a:uFillTx/>
                <a:latin typeface="Calibri"/>
                <a:cs typeface="Calibri"/>
              </a:rPr>
              <a:t>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220883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18767" y="295346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421" y="2902258"/>
            <a:ext cx="2644856" cy="264485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15574" y="2349474"/>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2120" y="4819421"/>
            <a:ext cx="2174093" cy="14553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126299" y="5690122"/>
            <a:ext cx="1287532" cy="523220"/>
          </a:xfrm>
          <a:prstGeom prst="rect">
            <a:avLst/>
          </a:prstGeom>
          <a:noFill/>
        </p:spPr>
        <p:txBody>
          <a:bodyPr wrap="none" rtlCol="0">
            <a:spAutoFit/>
          </a:bodyPr>
          <a:lstStyle/>
          <a:p>
            <a:pPr algn="ctr"/>
            <a:r>
              <a:rPr lang="en-US" sz="1400" dirty="0">
                <a:solidFill>
                  <a:srgbClr val="0A4A8E"/>
                </a:solidFill>
                <a:effectLst>
                  <a:outerShdw blurRad="50800" dist="38100" dir="2700000" algn="tl" rotWithShape="0">
                    <a:srgbClr val="000000">
                      <a:alpha val="43000"/>
                    </a:srgbClr>
                  </a:outerShdw>
                </a:effectLst>
                <a:latin typeface="Arial"/>
              </a:rPr>
              <a:t>Group Leader</a:t>
            </a:r>
          </a:p>
          <a:p>
            <a:pPr algn="ctr"/>
            <a:r>
              <a:rPr lang="en-US" sz="1400" dirty="0">
                <a:solidFill>
                  <a:srgbClr val="0A4A8E"/>
                </a:solidFill>
                <a:effectLst>
                  <a:outerShdw blurRad="50800" dist="38100" dir="2700000" algn="tl" rotWithShape="0">
                    <a:srgbClr val="000000">
                      <a:alpha val="43000"/>
                    </a:srgbClr>
                  </a:outerShdw>
                </a:effectLst>
                <a:latin typeface="Arial"/>
              </a:rPr>
              <a:t>Said ATIEH</a:t>
            </a:r>
          </a:p>
        </p:txBody>
      </p:sp>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02877" y="3590669"/>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274249" y="5956976"/>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26</a:t>
            </a:fld>
            <a:endParaRPr lang="en-US"/>
          </a:p>
        </p:txBody>
      </p:sp>
      <p:pic>
        <p:nvPicPr>
          <p:cNvPr id="19" name="Grafik 18">
            <a:extLst>
              <a:ext uri="{FF2B5EF4-FFF2-40B4-BE49-F238E27FC236}">
                <a16:creationId xmlns:a16="http://schemas.microsoft.com/office/drawing/2014/main" id="{B02B8653-1346-3548-9F56-EE23D1B140B2}"/>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613749" y="4191859"/>
            <a:ext cx="1251956" cy="2092194"/>
          </a:xfrm>
          <a:prstGeom prst="rect">
            <a:avLst/>
          </a:prstGeom>
        </p:spPr>
      </p:pic>
    </p:spTree>
    <p:extLst>
      <p:ext uri="{BB962C8B-B14F-4D97-AF65-F5344CB8AC3E}">
        <p14:creationId xmlns:p14="http://schemas.microsoft.com/office/powerpoint/2010/main" val="375554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27</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txBody>
          <a:bodyPr/>
          <a:lstStyle/>
          <a:p>
            <a:endParaRPr lang="en-GB"/>
          </a:p>
        </p:txBody>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29</a:t>
            </a:fld>
            <a:endParaRPr lang="en-US"/>
          </a:p>
        </p:txBody>
      </p:sp>
      <p:pic>
        <p:nvPicPr>
          <p:cNvPr id="4" name="Picture 3" descr="A screenshot of a graph">
            <a:extLst>
              <a:ext uri="{FF2B5EF4-FFF2-40B4-BE49-F238E27FC236}">
                <a16:creationId xmlns:a16="http://schemas.microsoft.com/office/drawing/2014/main" id="{159C388B-5054-5409-26AD-46AF129AD0A3}"/>
              </a:ext>
            </a:extLst>
          </p:cNvPr>
          <p:cNvPicPr>
            <a:picLocks noChangeAspect="1"/>
          </p:cNvPicPr>
          <p:nvPr/>
        </p:nvPicPr>
        <p:blipFill>
          <a:blip r:embed="rId2"/>
          <a:stretch>
            <a:fillRect/>
          </a:stretch>
        </p:blipFill>
        <p:spPr>
          <a:xfrm>
            <a:off x="536864" y="906569"/>
            <a:ext cx="7923069" cy="5313295"/>
          </a:xfrm>
          <a:prstGeom prst="rect">
            <a:avLst/>
          </a:prstGeom>
        </p:spPr>
      </p:pic>
    </p:spTree>
    <p:extLst>
      <p:ext uri="{BB962C8B-B14F-4D97-AF65-F5344CB8AC3E}">
        <p14:creationId xmlns:p14="http://schemas.microsoft.com/office/powerpoint/2010/main" val="652798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C5284-26A8-A087-8E5B-090F30F80AB1}"/>
              </a:ext>
            </a:extLst>
          </p:cNvPr>
          <p:cNvSpPr>
            <a:spLocks noGrp="1"/>
          </p:cNvSpPr>
          <p:nvPr>
            <p:ph type="title"/>
          </p:nvPr>
        </p:nvSpPr>
        <p:spPr/>
        <p:txBody>
          <a:bodyPr/>
          <a:lstStyle/>
          <a:p>
            <a:r>
              <a:rPr lang="en-US" dirty="0"/>
              <a:t>The CERN accelerator complex</a:t>
            </a:r>
            <a:endParaRPr lang="en-GB" dirty="0"/>
          </a:p>
        </p:txBody>
      </p:sp>
      <p:sp>
        <p:nvSpPr>
          <p:cNvPr id="3" name="Slide Number Placeholder 2">
            <a:extLst>
              <a:ext uri="{FF2B5EF4-FFF2-40B4-BE49-F238E27FC236}">
                <a16:creationId xmlns:a16="http://schemas.microsoft.com/office/drawing/2014/main" id="{BEF21861-FD27-B30B-8D12-90672833AAFC}"/>
              </a:ext>
            </a:extLst>
          </p:cNvPr>
          <p:cNvSpPr>
            <a:spLocks noGrp="1"/>
          </p:cNvSpPr>
          <p:nvPr>
            <p:ph type="sldNum" sz="quarter" idx="12"/>
          </p:nvPr>
        </p:nvSpPr>
        <p:spPr/>
        <p:txBody>
          <a:bodyPr/>
          <a:lstStyle/>
          <a:p>
            <a:fld id="{9BBCADDF-C6D9-C14C-883B-1CD09994D60D}" type="slidenum">
              <a:rPr lang="en-US" smtClean="0"/>
              <a:pPr/>
              <a:t>30</a:t>
            </a:fld>
            <a:endParaRPr lang="en-US"/>
          </a:p>
        </p:txBody>
      </p:sp>
      <p:sp>
        <p:nvSpPr>
          <p:cNvPr id="5" name="Footer Placeholder 4">
            <a:extLst>
              <a:ext uri="{FF2B5EF4-FFF2-40B4-BE49-F238E27FC236}">
                <a16:creationId xmlns:a16="http://schemas.microsoft.com/office/drawing/2014/main" id="{074C164D-58A1-99FD-374F-5019BA000950}"/>
              </a:ext>
            </a:extLst>
          </p:cNvPr>
          <p:cNvSpPr>
            <a:spLocks noGrp="1"/>
          </p:cNvSpPr>
          <p:nvPr>
            <p:ph type="ftr" sz="quarter" idx="3"/>
          </p:nvPr>
        </p:nvSpPr>
        <p:spPr/>
        <p:txBody>
          <a:bodyPr/>
          <a:lstStyle/>
          <a:p>
            <a:r>
              <a:rPr lang="en-US"/>
              <a:t>Welcome to the EN Department</a:t>
            </a:r>
            <a:endParaRPr lang="en-US" dirty="0"/>
          </a:p>
        </p:txBody>
      </p:sp>
      <p:pic>
        <p:nvPicPr>
          <p:cNvPr id="9" name="Picture 8">
            <a:extLst>
              <a:ext uri="{FF2B5EF4-FFF2-40B4-BE49-F238E27FC236}">
                <a16:creationId xmlns:a16="http://schemas.microsoft.com/office/drawing/2014/main" id="{C5347702-80B3-C0F8-B1E6-0D928A8B6528}"/>
              </a:ext>
            </a:extLst>
          </p:cNvPr>
          <p:cNvPicPr>
            <a:picLocks noChangeAspect="1"/>
          </p:cNvPicPr>
          <p:nvPr/>
        </p:nvPicPr>
        <p:blipFill>
          <a:blip r:embed="rId3"/>
          <a:stretch>
            <a:fillRect/>
          </a:stretch>
        </p:blipFill>
        <p:spPr>
          <a:xfrm>
            <a:off x="390038" y="1048447"/>
            <a:ext cx="8226766" cy="5809553"/>
          </a:xfrm>
          <a:prstGeom prst="rect">
            <a:avLst/>
          </a:prstGeom>
        </p:spPr>
      </p:pic>
    </p:spTree>
    <p:extLst>
      <p:ext uri="{BB962C8B-B14F-4D97-AF65-F5344CB8AC3E}">
        <p14:creationId xmlns:p14="http://schemas.microsoft.com/office/powerpoint/2010/main" val="13206956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31</a:t>
            </a:fld>
            <a:endParaRPr lang="en-US"/>
          </a:p>
        </p:txBody>
      </p:sp>
    </p:spTree>
    <p:extLst>
      <p:ext uri="{BB962C8B-B14F-4D97-AF65-F5344CB8AC3E}">
        <p14:creationId xmlns:p14="http://schemas.microsoft.com/office/powerpoint/2010/main" val="789586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33</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20596909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CAB45-F01B-A249-908F-6F1373E51FEC}"/>
              </a:ext>
            </a:extLst>
          </p:cNvPr>
          <p:cNvSpPr>
            <a:spLocks noGrp="1"/>
          </p:cNvSpPr>
          <p:nvPr>
            <p:ph idx="1"/>
          </p:nvPr>
        </p:nvSpPr>
        <p:spPr>
          <a:xfrm>
            <a:off x="324000" y="1800000"/>
            <a:ext cx="5800435" cy="2751606"/>
          </a:xfrm>
        </p:spPr>
        <p:txBody>
          <a:bodyPr>
            <a:noAutofit/>
          </a:bodyPr>
          <a:lstStyle/>
          <a:p>
            <a:pPr algn="just"/>
            <a:r>
              <a:rPr lang="en-GB" sz="1800" dirty="0"/>
              <a:t>Responsibilities and organisational structure in matters of Safety at CERN are defined in </a:t>
            </a:r>
            <a:r>
              <a:rPr lang="en-GB" sz="1800" dirty="0">
                <a:hlinkClick r:id="rId2"/>
              </a:rPr>
              <a:t>Safety Regulation SR-SO</a:t>
            </a:r>
            <a:endParaRPr lang="en-GB" sz="1800" dirty="0"/>
          </a:p>
          <a:p>
            <a:pPr algn="just"/>
            <a:r>
              <a:rPr lang="en-GB" sz="1800" dirty="0"/>
              <a:t>The Department Leader and your Group Leader have the overall responsibility for your safety conditions at work</a:t>
            </a:r>
          </a:p>
          <a:p>
            <a:pPr algn="just"/>
            <a:r>
              <a:rPr lang="en-GB" sz="1800" dirty="0"/>
              <a:t>Each of us is responsible for safety in our work so </a:t>
            </a:r>
            <a:r>
              <a:rPr lang="en-GB" sz="1800" b="1" u="sng" dirty="0"/>
              <a:t>YOU</a:t>
            </a:r>
            <a:r>
              <a:rPr lang="en-GB" sz="1800" dirty="0"/>
              <a:t> are the first person involved in your own safety</a:t>
            </a:r>
          </a:p>
        </p:txBody>
      </p:sp>
      <p:pic>
        <p:nvPicPr>
          <p:cNvPr id="5" name="Picture 2" descr="Safety is Everyone's Responsibility | Safety Poster Shop">
            <a:extLst>
              <a:ext uri="{FF2B5EF4-FFF2-40B4-BE49-F238E27FC236}">
                <a16:creationId xmlns:a16="http://schemas.microsoft.com/office/drawing/2014/main" id="{F4F75BC3-74DC-E6F4-08F2-26116C476FE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080881" cy="14430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4520F89A-4755-CFF6-CF99-D55E81CB2536}"/>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CERN Safety </a:t>
            </a:r>
            <a:r>
              <a:rPr lang="fr-FR" sz="3600" b="1" dirty="0" err="1">
                <a:solidFill>
                  <a:schemeClr val="accent1">
                    <a:lumMod val="75000"/>
                  </a:schemeClr>
                </a:solidFill>
              </a:rPr>
              <a:t>responsabilities</a:t>
            </a:r>
            <a:endParaRPr lang="fr-FR" sz="3600" b="1" dirty="0">
              <a:solidFill>
                <a:schemeClr val="accent1">
                  <a:lumMod val="75000"/>
                </a:schemeClr>
              </a:solidFill>
            </a:endParaRPr>
          </a:p>
        </p:txBody>
      </p:sp>
      <p:sp>
        <p:nvSpPr>
          <p:cNvPr id="7" name="TextBox 2">
            <a:extLst>
              <a:ext uri="{FF2B5EF4-FFF2-40B4-BE49-F238E27FC236}">
                <a16:creationId xmlns:a16="http://schemas.microsoft.com/office/drawing/2014/main" id="{F955E26B-7076-A0A3-ECCC-973C70CAF02E}"/>
              </a:ext>
            </a:extLst>
          </p:cNvPr>
          <p:cNvSpPr txBox="1"/>
          <p:nvPr/>
        </p:nvSpPr>
        <p:spPr>
          <a:xfrm>
            <a:off x="332102" y="4986118"/>
            <a:ext cx="8479797" cy="11310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i="1" dirty="0"/>
              <a:t>Each person participating in the activities of the Organization or present on its site shall actively contribute to the implementation of the CERN Safety Policy through exemplary conduct and, in particular, compliance with the CERN Safety Rules, the CERN Safety Objectives and best practices, actively seeking information to minimise risks, avoiding dangerous situations for herself/himself and others and exercising the responsibilities assigned to her/him safely.</a:t>
            </a:r>
          </a:p>
        </p:txBody>
      </p:sp>
      <p:grpSp>
        <p:nvGrpSpPr>
          <p:cNvPr id="9" name="Groupe 8">
            <a:extLst>
              <a:ext uri="{FF2B5EF4-FFF2-40B4-BE49-F238E27FC236}">
                <a16:creationId xmlns:a16="http://schemas.microsoft.com/office/drawing/2014/main" id="{FBC694E5-79FF-9CE8-1B5F-189FA678D084}"/>
              </a:ext>
            </a:extLst>
          </p:cNvPr>
          <p:cNvGrpSpPr/>
          <p:nvPr/>
        </p:nvGrpSpPr>
        <p:grpSpPr>
          <a:xfrm>
            <a:off x="6296766" y="1800000"/>
            <a:ext cx="2515133" cy="3043466"/>
            <a:chOff x="6296766" y="1857716"/>
            <a:chExt cx="2515133" cy="3043466"/>
          </a:xfrm>
        </p:grpSpPr>
        <p:pic>
          <p:nvPicPr>
            <p:cNvPr id="4" name="Picture 3">
              <a:extLst>
                <a:ext uri="{FF2B5EF4-FFF2-40B4-BE49-F238E27FC236}">
                  <a16:creationId xmlns:a16="http://schemas.microsoft.com/office/drawing/2014/main" id="{AFAB127D-CD21-064F-83AF-8A8C1A766A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6766" y="1857716"/>
              <a:ext cx="1356533" cy="1901828"/>
            </a:xfrm>
            <a:prstGeom prst="rect">
              <a:avLst/>
            </a:prstGeom>
            <a:ln>
              <a:noFill/>
            </a:ln>
            <a:effectLst>
              <a:outerShdw blurRad="292100" dist="139700" dir="2700000" algn="tl" rotWithShape="0">
                <a:srgbClr val="333333">
                  <a:alpha val="65000"/>
                </a:srgbClr>
              </a:outerShdw>
            </a:effectLst>
          </p:spPr>
        </p:pic>
        <p:pic>
          <p:nvPicPr>
            <p:cNvPr id="8" name="Picture 5">
              <a:extLst>
                <a:ext uri="{FF2B5EF4-FFF2-40B4-BE49-F238E27FC236}">
                  <a16:creationId xmlns:a16="http://schemas.microsoft.com/office/drawing/2014/main" id="{4AD8E951-BF05-220E-F1A2-4E737A4A6C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3022" y="2745139"/>
              <a:ext cx="1528877" cy="2156043"/>
            </a:xfrm>
            <a:prstGeom prst="rect">
              <a:avLst/>
            </a:prstGeom>
            <a:ln>
              <a:noFill/>
            </a:ln>
            <a:effectLst>
              <a:outerShdw blurRad="292100" dist="139700" dir="2700000" algn="tl" rotWithShape="0">
                <a:srgbClr val="333333">
                  <a:alpha val="65000"/>
                </a:srgbClr>
              </a:outerShdw>
            </a:effectLst>
          </p:spPr>
        </p:pic>
      </p:grpSp>
      <p:sp>
        <p:nvSpPr>
          <p:cNvPr id="2" name="Slide Number Placeholder 3">
            <a:extLst>
              <a:ext uri="{FF2B5EF4-FFF2-40B4-BE49-F238E27FC236}">
                <a16:creationId xmlns:a16="http://schemas.microsoft.com/office/drawing/2014/main" id="{A68E97A1-EA2A-628E-8416-A33E528FBFD5}"/>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34</a:t>
            </a:fld>
            <a:endParaRPr lang="en-US" dirty="0"/>
          </a:p>
        </p:txBody>
      </p:sp>
    </p:spTree>
    <p:extLst>
      <p:ext uri="{BB962C8B-B14F-4D97-AF65-F5344CB8AC3E}">
        <p14:creationId xmlns:p14="http://schemas.microsoft.com/office/powerpoint/2010/main" val="578317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isques professionnels : évaluer, inventorier, prévenir - CCI Tarn">
            <a:extLst>
              <a:ext uri="{FF2B5EF4-FFF2-40B4-BE49-F238E27FC236}">
                <a16:creationId xmlns:a16="http://schemas.microsoft.com/office/drawing/2014/main" id="{72F5F078-F2DE-BCD5-92EC-16FF1AA4662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930046" cy="104412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3">
            <a:extLst>
              <a:ext uri="{FF2B5EF4-FFF2-40B4-BE49-F238E27FC236}">
                <a16:creationId xmlns:a16="http://schemas.microsoft.com/office/drawing/2014/main" id="{268D79E9-B8F0-64DB-F0D4-901BE9FF6A2C}"/>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35</a:t>
            </a:fld>
            <a:endParaRPr lang="en-US" dirty="0"/>
          </a:p>
        </p:txBody>
      </p:sp>
      <p:sp>
        <p:nvSpPr>
          <p:cNvPr id="3" name="Title 1">
            <a:extLst>
              <a:ext uri="{FF2B5EF4-FFF2-40B4-BE49-F238E27FC236}">
                <a16:creationId xmlns:a16="http://schemas.microsoft.com/office/drawing/2014/main" id="{FD982373-39A5-1788-9B51-8F426B6D82FC}"/>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a:t>
            </a:r>
            <a:r>
              <a:rPr lang="fr-FR" sz="3600" b="1" dirty="0" err="1">
                <a:solidFill>
                  <a:schemeClr val="accent1">
                    <a:lumMod val="75000"/>
                  </a:schemeClr>
                </a:solidFill>
              </a:rPr>
              <a:t>organization</a:t>
            </a:r>
            <a:endParaRPr lang="fr-FR" sz="3600" b="1" dirty="0">
              <a:solidFill>
                <a:schemeClr val="accent1">
                  <a:lumMod val="75000"/>
                </a:schemeClr>
              </a:solidFill>
            </a:endParaRPr>
          </a:p>
        </p:txBody>
      </p:sp>
      <p:pic>
        <p:nvPicPr>
          <p:cNvPr id="6" name="Image 5">
            <a:extLst>
              <a:ext uri="{FF2B5EF4-FFF2-40B4-BE49-F238E27FC236}">
                <a16:creationId xmlns:a16="http://schemas.microsoft.com/office/drawing/2014/main" id="{300BF924-FA3C-FBD7-BF53-2A4F61F0188C}"/>
              </a:ext>
            </a:extLst>
          </p:cNvPr>
          <p:cNvPicPr>
            <a:picLocks noChangeAspect="1"/>
          </p:cNvPicPr>
          <p:nvPr/>
        </p:nvPicPr>
        <p:blipFill>
          <a:blip r:embed="rId3"/>
          <a:stretch>
            <a:fillRect/>
          </a:stretch>
        </p:blipFill>
        <p:spPr>
          <a:xfrm>
            <a:off x="509049" y="1302194"/>
            <a:ext cx="7585379" cy="4698166"/>
          </a:xfrm>
          <a:prstGeom prst="rect">
            <a:avLst/>
          </a:prstGeom>
        </p:spPr>
      </p:pic>
    </p:spTree>
    <p:extLst>
      <p:ext uri="{BB962C8B-B14F-4D97-AF65-F5344CB8AC3E}">
        <p14:creationId xmlns:p14="http://schemas.microsoft.com/office/powerpoint/2010/main" val="40401386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869 First Steps Illustrations &amp; Clip Art - iStock">
            <a:extLst>
              <a:ext uri="{FF2B5EF4-FFF2-40B4-BE49-F238E27FC236}">
                <a16:creationId xmlns:a16="http://schemas.microsoft.com/office/drawing/2014/main" id="{DECE511B-09B3-62BD-782A-F791CF8AC2CE}"/>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31068"/>
          <a:stretch/>
        </p:blipFill>
        <p:spPr bwMode="auto">
          <a:xfrm>
            <a:off x="0" y="1590"/>
            <a:ext cx="2143125" cy="82729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5">
            <a:extLst>
              <a:ext uri="{FF2B5EF4-FFF2-40B4-BE49-F238E27FC236}">
                <a16:creationId xmlns:a16="http://schemas.microsoft.com/office/drawing/2014/main" id="{D2D67CE5-EEC4-C1E5-FD0C-7C0764B9A62C}"/>
              </a:ext>
            </a:extLst>
          </p:cNvPr>
          <p:cNvSpPr txBox="1"/>
          <p:nvPr/>
        </p:nvSpPr>
        <p:spPr>
          <a:xfrm>
            <a:off x="1" y="1080000"/>
            <a:ext cx="9144000" cy="6063198"/>
          </a:xfrm>
          <a:prstGeom prst="rect">
            <a:avLst/>
          </a:prstGeom>
          <a:noFill/>
        </p:spPr>
        <p:txBody>
          <a:bodyPr wrap="square" rtlCol="0">
            <a:spAutoFit/>
          </a:bodyPr>
          <a:lstStyle/>
          <a:p>
            <a:r>
              <a:rPr lang="en-GB" sz="1600" dirty="0">
                <a:solidFill>
                  <a:srgbClr val="0070C0"/>
                </a:solidFill>
              </a:rPr>
              <a:t>The first steps to do when arriving at CERN regarding safety matters:</a:t>
            </a:r>
          </a:p>
          <a:p>
            <a:pPr algn="just"/>
            <a:endParaRPr lang="en-GB" sz="1600" dirty="0"/>
          </a:p>
          <a:p>
            <a:pPr marL="685800" lvl="1" indent="-342900" algn="just">
              <a:buFont typeface="+mj-lt"/>
              <a:buAutoNum type="arabicPeriod"/>
            </a:pPr>
            <a:r>
              <a:rPr lang="en-GB" sz="1600" b="1" dirty="0"/>
              <a:t>Define your activity and identify the hazards </a:t>
            </a:r>
            <a:r>
              <a:rPr lang="en-GB" sz="1600" dirty="0"/>
              <a:t>associated to it with your supervisor</a:t>
            </a:r>
          </a:p>
          <a:p>
            <a:pPr lvl="3" indent="-342900" algn="just">
              <a:buFont typeface="Wingdings" panose="05000000000000000000" pitchFamily="2" charset="2"/>
              <a:buChar char="§"/>
            </a:pPr>
            <a:r>
              <a:rPr lang="en-GB" sz="1200" dirty="0"/>
              <a:t>Fill the documents (</a:t>
            </a:r>
            <a:r>
              <a:rPr lang="en-GB" sz="1200" dirty="0">
                <a:hlinkClick r:id="rId3"/>
              </a:rPr>
              <a:t>https://edh.cern.ch/Document/General/OHS</a:t>
            </a:r>
            <a:r>
              <a:rPr lang="en-GB" sz="1200" dirty="0"/>
              <a:t>)</a:t>
            </a:r>
          </a:p>
          <a:p>
            <a:pPr lvl="1" algn="just"/>
            <a:endParaRPr lang="en-GB" sz="1600" dirty="0"/>
          </a:p>
          <a:p>
            <a:pPr marL="685800" lvl="1" indent="-342900" algn="just">
              <a:buFont typeface="+mj-lt"/>
              <a:buAutoNum type="arabicPeriod" startAt="2"/>
            </a:pPr>
            <a:r>
              <a:rPr lang="en-GB" sz="1600" b="1" dirty="0"/>
              <a:t>Purchase the needed safety equipment </a:t>
            </a:r>
            <a:r>
              <a:rPr lang="en-GB" sz="1600" dirty="0"/>
              <a:t>via the CERN catalogue(</a:t>
            </a:r>
            <a:r>
              <a:rPr lang="en-GB" sz="1600" dirty="0">
                <a:hlinkClick r:id="rId4"/>
              </a:rPr>
              <a:t>https://edh.cern.ch</a:t>
            </a:r>
            <a:r>
              <a:rPr lang="en-GB" sz="1600" dirty="0"/>
              <a:t>)</a:t>
            </a:r>
          </a:p>
          <a:p>
            <a:pPr marL="1285875" lvl="3" indent="-257175" algn="just">
              <a:buFont typeface="Wingdings" panose="05000000000000000000" pitchFamily="2" charset="2"/>
              <a:buChar char="§"/>
            </a:pPr>
            <a:r>
              <a:rPr lang="en-GB" sz="1200" dirty="0"/>
              <a:t>Ask your supervisor for a budget code</a:t>
            </a:r>
          </a:p>
          <a:p>
            <a:pPr marL="1285875" lvl="3" indent="-257175" algn="just">
              <a:buFont typeface="Wingdings" panose="05000000000000000000" pitchFamily="2" charset="2"/>
              <a:buChar char="§"/>
            </a:pPr>
            <a:r>
              <a:rPr lang="en-GB" sz="1200" dirty="0"/>
              <a:t>Wear the appropriate PPE according to potential risks</a:t>
            </a:r>
          </a:p>
          <a:p>
            <a:pPr marL="1285875" lvl="3" indent="-257175" algn="just">
              <a:buFont typeface="Wingdings" panose="05000000000000000000" pitchFamily="2" charset="2"/>
              <a:buChar char="§"/>
            </a:pPr>
            <a:r>
              <a:rPr lang="en-GB" sz="1200" dirty="0"/>
              <a:t>Self-rescue mask, ODH detector and personal dosimeter are mandatory for particular activities</a:t>
            </a:r>
          </a:p>
          <a:p>
            <a:pPr marL="1285875" lvl="3" indent="-257175" algn="just">
              <a:buFont typeface="Wingdings" panose="05000000000000000000" pitchFamily="2" charset="2"/>
              <a:buChar char="§"/>
            </a:pPr>
            <a:endParaRPr lang="en-GB" sz="1600" dirty="0"/>
          </a:p>
          <a:p>
            <a:pPr marL="685800" lvl="1" indent="-342900" algn="just">
              <a:buFont typeface="+mj-lt"/>
              <a:buAutoNum type="arabicPeriod" startAt="3"/>
            </a:pPr>
            <a:r>
              <a:rPr lang="en-GB" dirty="0"/>
              <a:t>Once the hazards have been identified: </a:t>
            </a:r>
            <a:r>
              <a:rPr lang="en-GB" b="1" dirty="0"/>
              <a:t>Follow the appropriate safety training courses </a:t>
            </a:r>
            <a:r>
              <a:rPr lang="en-GB" dirty="0"/>
              <a:t>via </a:t>
            </a:r>
            <a:r>
              <a:rPr lang="en-GB" dirty="0">
                <a:hlinkClick r:id="rId5"/>
              </a:rPr>
              <a:t>Learning Hub</a:t>
            </a:r>
            <a:endParaRPr lang="en-GB" dirty="0"/>
          </a:p>
          <a:p>
            <a:pPr algn="just"/>
            <a:r>
              <a:rPr lang="en-GB" sz="1800" dirty="0">
                <a:solidFill>
                  <a:srgbClr val="FF0000"/>
                </a:solidFill>
              </a:rPr>
              <a:t>	</a:t>
            </a:r>
            <a:r>
              <a:rPr lang="en-GB" sz="1200" u="sng" dirty="0">
                <a:solidFill>
                  <a:srgbClr val="FF0000"/>
                </a:solidFill>
              </a:rPr>
              <a:t>Mandatory training:</a:t>
            </a:r>
          </a:p>
          <a:p>
            <a:pPr marL="1585913" lvl="3" indent="-214313" algn="just">
              <a:buFont typeface="Arial" panose="020B0604020202020204" pitchFamily="34" charset="0"/>
              <a:buChar char="•"/>
            </a:pPr>
            <a:r>
              <a:rPr lang="en-GB" sz="1200" dirty="0"/>
              <a:t>Safety at CERN</a:t>
            </a:r>
          </a:p>
          <a:p>
            <a:pPr marL="1585913" lvl="3" indent="-214313" algn="just">
              <a:buFont typeface="Arial" panose="020B0604020202020204" pitchFamily="34" charset="0"/>
              <a:buChar char="•"/>
            </a:pPr>
            <a:r>
              <a:rPr lang="en-GB" sz="1200" dirty="0"/>
              <a:t>Emergency Evacuation</a:t>
            </a:r>
          </a:p>
          <a:p>
            <a:pPr marL="1585913" lvl="3" indent="-214313" algn="just">
              <a:buFont typeface="Arial" panose="020B0604020202020204" pitchFamily="34" charset="0"/>
              <a:buChar char="•"/>
            </a:pPr>
            <a:r>
              <a:rPr lang="en-GB" sz="1200" dirty="0"/>
              <a:t>Radiation Protection –Awareness</a:t>
            </a:r>
          </a:p>
          <a:p>
            <a:pPr lvl="2" algn="just"/>
            <a:r>
              <a:rPr lang="en-GB" sz="1200" u="sng" dirty="0" err="1">
                <a:solidFill>
                  <a:srgbClr val="00B050"/>
                </a:solidFill>
              </a:rPr>
              <a:t>Recommanded</a:t>
            </a:r>
            <a:r>
              <a:rPr lang="en-GB" sz="1200" u="sng" dirty="0">
                <a:solidFill>
                  <a:srgbClr val="00B050"/>
                </a:solidFill>
              </a:rPr>
              <a:t> training</a:t>
            </a:r>
          </a:p>
          <a:p>
            <a:pPr marL="1585913" lvl="3" indent="-214313" algn="just">
              <a:buFont typeface="Arial" panose="020B0604020202020204" pitchFamily="34" charset="0"/>
              <a:buChar char="•"/>
            </a:pPr>
            <a:r>
              <a:rPr lang="en-GB" sz="1200" dirty="0"/>
              <a:t>First Aid – Life Saving Actions</a:t>
            </a:r>
          </a:p>
          <a:p>
            <a:pPr lvl="3" algn="just"/>
            <a:endParaRPr lang="en-GB" sz="1200" dirty="0"/>
          </a:p>
          <a:p>
            <a:pPr marL="685800" lvl="1" indent="-342900" algn="just">
              <a:buFont typeface="+mj-lt"/>
              <a:buAutoNum type="arabicPeriod" startAt="4"/>
            </a:pPr>
            <a:r>
              <a:rPr lang="en-GB" dirty="0"/>
              <a:t>Request access permission via </a:t>
            </a:r>
            <a:r>
              <a:rPr lang="en-GB" dirty="0">
                <a:hlinkClick r:id="rId6"/>
              </a:rPr>
              <a:t>ADaMS</a:t>
            </a:r>
            <a:endParaRPr lang="en-GB" dirty="0"/>
          </a:p>
          <a:p>
            <a:pPr lvl="1" algn="just"/>
            <a:r>
              <a:rPr lang="en-GB" dirty="0"/>
              <a:t>       </a:t>
            </a:r>
            <a:r>
              <a:rPr lang="en-GB" sz="1200" dirty="0"/>
              <a:t>Always follow the appropriate safety training courses before requesting the access and mention                                                                                             </a:t>
            </a:r>
          </a:p>
          <a:p>
            <a:pPr lvl="1" algn="just"/>
            <a:r>
              <a:rPr lang="en-GB" sz="1200" dirty="0"/>
              <a:t>          a clear justification (otherwise the access will not be approved)</a:t>
            </a:r>
          </a:p>
          <a:p>
            <a:pPr marL="1285875" lvl="3" indent="-257175">
              <a:buFont typeface="Wingdings" panose="05000000000000000000" pitchFamily="2" charset="2"/>
              <a:buChar char="§"/>
            </a:pPr>
            <a:endParaRPr lang="en-GB" sz="1600" dirty="0"/>
          </a:p>
          <a:p>
            <a:pPr marL="1285875" lvl="3" indent="-257175">
              <a:buFont typeface="Wingdings" panose="05000000000000000000" pitchFamily="2" charset="2"/>
              <a:buChar char="§"/>
            </a:pPr>
            <a:endParaRPr lang="en-GB" dirty="0"/>
          </a:p>
          <a:p>
            <a:pPr lvl="3"/>
            <a:endParaRPr lang="en-GB" dirty="0"/>
          </a:p>
          <a:p>
            <a:pPr lvl="1"/>
            <a:endParaRPr lang="en-GB" dirty="0"/>
          </a:p>
        </p:txBody>
      </p:sp>
      <p:pic>
        <p:nvPicPr>
          <p:cNvPr id="4102" name="Picture 6" descr="Prévention et sécurité sur un chantier - IC TRANSPORT">
            <a:extLst>
              <a:ext uri="{FF2B5EF4-FFF2-40B4-BE49-F238E27FC236}">
                <a16:creationId xmlns:a16="http://schemas.microsoft.com/office/drawing/2014/main" id="{E956B942-FF19-A12F-1E0B-A08CB98D97EB}"/>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973742" y="2556593"/>
            <a:ext cx="724985" cy="7249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B2B7984-87A1-6B2E-C6B4-45B392E61C10}"/>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first </a:t>
            </a:r>
            <a:r>
              <a:rPr lang="fr-FR" sz="3600" b="1" dirty="0" err="1">
                <a:solidFill>
                  <a:schemeClr val="accent1">
                    <a:lumMod val="75000"/>
                  </a:schemeClr>
                </a:solidFill>
              </a:rPr>
              <a:t>steps</a:t>
            </a:r>
            <a:endParaRPr lang="fr-FR" sz="3600" b="1" dirty="0">
              <a:solidFill>
                <a:schemeClr val="accent1">
                  <a:lumMod val="75000"/>
                </a:schemeClr>
              </a:solidFill>
            </a:endParaRPr>
          </a:p>
        </p:txBody>
      </p:sp>
      <p:pic>
        <p:nvPicPr>
          <p:cNvPr id="3" name="Picture 3">
            <a:extLst>
              <a:ext uri="{FF2B5EF4-FFF2-40B4-BE49-F238E27FC236}">
                <a16:creationId xmlns:a16="http://schemas.microsoft.com/office/drawing/2014/main" id="{E0D55711-3679-9BAB-7EB0-8E8CD22A9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99999" y="3785127"/>
            <a:ext cx="1471227" cy="88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DC87F5F-0CE3-36A0-1AF5-23ADDDCAE13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486816" y="5276997"/>
            <a:ext cx="1434548" cy="8828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245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AC1AE9-D2F3-1F48-83D1-CF0313812C8D}"/>
              </a:ext>
            </a:extLst>
          </p:cNvPr>
          <p:cNvSpPr>
            <a:spLocks noGrp="1"/>
          </p:cNvSpPr>
          <p:nvPr>
            <p:ph idx="1"/>
          </p:nvPr>
        </p:nvSpPr>
        <p:spPr>
          <a:xfrm>
            <a:off x="600735" y="1800000"/>
            <a:ext cx="7886700" cy="358837"/>
          </a:xfrm>
        </p:spPr>
        <p:txBody>
          <a:bodyPr>
            <a:normAutofit fontScale="62500" lnSpcReduction="20000"/>
          </a:bodyPr>
          <a:lstStyle/>
          <a:p>
            <a:pPr marL="0" indent="0">
              <a:buNone/>
            </a:pPr>
            <a:r>
              <a:rPr lang="fr-FR" b="1" dirty="0"/>
              <a:t>  Be </a:t>
            </a:r>
            <a:r>
              <a:rPr lang="fr-FR" b="1" dirty="0" err="1"/>
              <a:t>familiar</a:t>
            </a:r>
            <a:r>
              <a:rPr lang="fr-FR" b="1" dirty="0"/>
              <a:t> </a:t>
            </a:r>
            <a:r>
              <a:rPr lang="fr-FR" b="1" dirty="0" err="1"/>
              <a:t>with</a:t>
            </a:r>
            <a:r>
              <a:rPr lang="fr-FR" b="1" dirty="0"/>
              <a:t> </a:t>
            </a:r>
            <a:r>
              <a:rPr lang="fr-FR" b="1" dirty="0" err="1"/>
              <a:t>your</a:t>
            </a:r>
            <a:r>
              <a:rPr lang="fr-FR" b="1" dirty="0"/>
              <a:t> </a:t>
            </a:r>
            <a:r>
              <a:rPr lang="fr-FR" b="1" dirty="0" err="1"/>
              <a:t>working</a:t>
            </a:r>
            <a:r>
              <a:rPr lang="fr-FR" b="1" dirty="0"/>
              <a:t> environment </a:t>
            </a:r>
            <a:r>
              <a:rPr lang="en-GB" sz="2100" b="1" dirty="0"/>
              <a:t>&amp; make sure that you know:</a:t>
            </a:r>
          </a:p>
          <a:p>
            <a:pPr marL="0" indent="0">
              <a:buNone/>
            </a:pPr>
            <a:endParaRPr lang="fr-FR" b="1" dirty="0"/>
          </a:p>
        </p:txBody>
      </p:sp>
      <p:pic>
        <p:nvPicPr>
          <p:cNvPr id="12" name="Picture 24">
            <a:extLst>
              <a:ext uri="{FF2B5EF4-FFF2-40B4-BE49-F238E27FC236}">
                <a16:creationId xmlns:a16="http://schemas.microsoft.com/office/drawing/2014/main" id="{B05EB138-44B6-6393-DC42-80F862A64FFD}"/>
              </a:ext>
            </a:extLst>
          </p:cNvPr>
          <p:cNvPicPr>
            <a:picLocks noChangeAspect="1"/>
          </p:cNvPicPr>
          <p:nvPr/>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54421" y="1800000"/>
            <a:ext cx="394226" cy="316366"/>
          </a:xfrm>
          <a:prstGeom prst="rect">
            <a:avLst/>
          </a:prstGeom>
        </p:spPr>
      </p:pic>
      <p:grpSp>
        <p:nvGrpSpPr>
          <p:cNvPr id="10" name="Groupe 9">
            <a:extLst>
              <a:ext uri="{FF2B5EF4-FFF2-40B4-BE49-F238E27FC236}">
                <a16:creationId xmlns:a16="http://schemas.microsoft.com/office/drawing/2014/main" id="{F9E70566-CEF6-6DC5-AE63-3E77222E22C1}"/>
              </a:ext>
            </a:extLst>
          </p:cNvPr>
          <p:cNvGrpSpPr/>
          <p:nvPr/>
        </p:nvGrpSpPr>
        <p:grpSpPr>
          <a:xfrm>
            <a:off x="0" y="0"/>
            <a:ext cx="1712838" cy="780564"/>
            <a:chOff x="119447" y="1"/>
            <a:chExt cx="2489286" cy="1142999"/>
          </a:xfrm>
        </p:grpSpPr>
        <p:pic>
          <p:nvPicPr>
            <p:cNvPr id="6146" name="Picture 2" descr="Poster Construction de travail Pictogramme dur travail Symbole Icône  Connexion - PIXERS.FR">
              <a:extLst>
                <a:ext uri="{FF2B5EF4-FFF2-40B4-BE49-F238E27FC236}">
                  <a16:creationId xmlns:a16="http://schemas.microsoft.com/office/drawing/2014/main" id="{1C55911E-9B06-C849-F699-6090E891E400}"/>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19447" y="1"/>
              <a:ext cx="1239535" cy="114299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oster Construction de travail Pictogramme dur travail Symbole Icône  Connexion - PIXERS.FR">
              <a:extLst>
                <a:ext uri="{FF2B5EF4-FFF2-40B4-BE49-F238E27FC236}">
                  <a16:creationId xmlns:a16="http://schemas.microsoft.com/office/drawing/2014/main" id="{D37090B4-6C62-36B6-8196-EA7A2FB2CC7B}"/>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369198" y="1"/>
              <a:ext cx="1239535" cy="1142999"/>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Image 1">
            <a:extLst>
              <a:ext uri="{FF2B5EF4-FFF2-40B4-BE49-F238E27FC236}">
                <a16:creationId xmlns:a16="http://schemas.microsoft.com/office/drawing/2014/main" id="{DFDBCFCD-721E-8E79-0DA2-1203F9763E4D}"/>
              </a:ext>
            </a:extLst>
          </p:cNvPr>
          <p:cNvPicPr>
            <a:picLocks noChangeAspect="1"/>
          </p:cNvPicPr>
          <p:nvPr/>
        </p:nvPicPr>
        <p:blipFill>
          <a:blip r:embed="rId5"/>
          <a:stretch>
            <a:fillRect/>
          </a:stretch>
        </p:blipFill>
        <p:spPr>
          <a:xfrm>
            <a:off x="0" y="2359391"/>
            <a:ext cx="9144000" cy="3771153"/>
          </a:xfrm>
          <a:prstGeom prst="rect">
            <a:avLst/>
          </a:prstGeom>
        </p:spPr>
      </p:pic>
      <p:sp>
        <p:nvSpPr>
          <p:cNvPr id="5" name="Title 1">
            <a:extLst>
              <a:ext uri="{FF2B5EF4-FFF2-40B4-BE49-F238E27FC236}">
                <a16:creationId xmlns:a16="http://schemas.microsoft.com/office/drawing/2014/main" id="{148F91C3-25EC-E636-8A9E-FA743F125B41}"/>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Workplace</a:t>
            </a:r>
          </a:p>
        </p:txBody>
      </p:sp>
      <p:sp>
        <p:nvSpPr>
          <p:cNvPr id="4" name="Slide Number Placeholder 1">
            <a:extLst>
              <a:ext uri="{FF2B5EF4-FFF2-40B4-BE49-F238E27FC236}">
                <a16:creationId xmlns:a16="http://schemas.microsoft.com/office/drawing/2014/main" id="{A070716A-5E84-87D8-73DA-62DCDA733668}"/>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37</a:t>
            </a:fld>
            <a:endParaRPr lang="en-US"/>
          </a:p>
        </p:txBody>
      </p:sp>
    </p:spTree>
    <p:extLst>
      <p:ext uri="{BB962C8B-B14F-4D97-AF65-F5344CB8AC3E}">
        <p14:creationId xmlns:p14="http://schemas.microsoft.com/office/powerpoint/2010/main" val="1623779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abilite - Storkcom">
            <a:extLst>
              <a:ext uri="{FF2B5EF4-FFF2-40B4-BE49-F238E27FC236}">
                <a16:creationId xmlns:a16="http://schemas.microsoft.com/office/drawing/2014/main" id="{B332F093-A5F0-66B0-A293-28C361E4346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177290" cy="11772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376462C-E856-A65D-19E8-085E5E30FB88}"/>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Reliability</a:t>
            </a:r>
            <a:r>
              <a:rPr lang="fr-FR" sz="3600" b="1" dirty="0">
                <a:solidFill>
                  <a:schemeClr val="accent1">
                    <a:lumMod val="75000"/>
                  </a:schemeClr>
                </a:solidFill>
              </a:rPr>
              <a:t> techniques</a:t>
            </a:r>
          </a:p>
        </p:txBody>
      </p:sp>
      <p:pic>
        <p:nvPicPr>
          <p:cNvPr id="3" name="Image 2">
            <a:extLst>
              <a:ext uri="{FF2B5EF4-FFF2-40B4-BE49-F238E27FC236}">
                <a16:creationId xmlns:a16="http://schemas.microsoft.com/office/drawing/2014/main" id="{2CDED23D-CB71-0AEF-C615-7A3C4485B97C}"/>
              </a:ext>
            </a:extLst>
          </p:cNvPr>
          <p:cNvPicPr>
            <a:picLocks noChangeAspect="1"/>
          </p:cNvPicPr>
          <p:nvPr/>
        </p:nvPicPr>
        <p:blipFill>
          <a:blip r:embed="rId3"/>
          <a:stretch>
            <a:fillRect/>
          </a:stretch>
        </p:blipFill>
        <p:spPr>
          <a:xfrm>
            <a:off x="0" y="1437736"/>
            <a:ext cx="9144000" cy="3982528"/>
          </a:xfrm>
          <a:prstGeom prst="rect">
            <a:avLst/>
          </a:prstGeom>
        </p:spPr>
      </p:pic>
      <p:sp>
        <p:nvSpPr>
          <p:cNvPr id="4" name="Slide Number Placeholder 1">
            <a:extLst>
              <a:ext uri="{FF2B5EF4-FFF2-40B4-BE49-F238E27FC236}">
                <a16:creationId xmlns:a16="http://schemas.microsoft.com/office/drawing/2014/main" id="{5292ADDE-6B3F-1148-2F76-EF90C8525DF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38</a:t>
            </a:fld>
            <a:endParaRPr lang="en-US"/>
          </a:p>
        </p:txBody>
      </p:sp>
    </p:spTree>
    <p:extLst>
      <p:ext uri="{BB962C8B-B14F-4D97-AF65-F5344CB8AC3E}">
        <p14:creationId xmlns:p14="http://schemas.microsoft.com/office/powerpoint/2010/main" val="7526478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a:extLst>
              <a:ext uri="{FF2B5EF4-FFF2-40B4-BE49-F238E27FC236}">
                <a16:creationId xmlns:a16="http://schemas.microsoft.com/office/drawing/2014/main" id="{F58643CB-0123-DC88-92E4-D62867962DF6}"/>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32693"/>
          <a:stretch/>
        </p:blipFill>
        <p:spPr bwMode="auto">
          <a:xfrm>
            <a:off x="0" y="0"/>
            <a:ext cx="1602685" cy="1143041"/>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3">
            <a:extLst>
              <a:ext uri="{FF2B5EF4-FFF2-40B4-BE49-F238E27FC236}">
                <a16:creationId xmlns:a16="http://schemas.microsoft.com/office/drawing/2014/main" id="{90D51DFC-5384-C64E-B44C-BE06214439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9100" y="2970189"/>
            <a:ext cx="2079140" cy="1466264"/>
          </a:xfrm>
          <a:prstGeom prst="rect">
            <a:avLst/>
          </a:prstGeom>
        </p:spPr>
      </p:pic>
      <p:sp>
        <p:nvSpPr>
          <p:cNvPr id="3" name="Content Placeholder 2">
            <a:extLst>
              <a:ext uri="{FF2B5EF4-FFF2-40B4-BE49-F238E27FC236}">
                <a16:creationId xmlns:a16="http://schemas.microsoft.com/office/drawing/2014/main" id="{F74ED479-7970-7448-B5D0-CB7ECC091F09}"/>
              </a:ext>
            </a:extLst>
          </p:cNvPr>
          <p:cNvSpPr>
            <a:spLocks noGrp="1"/>
          </p:cNvSpPr>
          <p:nvPr>
            <p:ph idx="1"/>
          </p:nvPr>
        </p:nvSpPr>
        <p:spPr>
          <a:xfrm>
            <a:off x="351464" y="2219014"/>
            <a:ext cx="8792535" cy="3830722"/>
          </a:xfrm>
        </p:spPr>
        <p:txBody>
          <a:bodyPr>
            <a:noAutofit/>
          </a:bodyPr>
          <a:lstStyle/>
          <a:p>
            <a:r>
              <a:rPr lang="en-GB" sz="1800" dirty="0"/>
              <a:t>KEEP CALM</a:t>
            </a:r>
          </a:p>
          <a:p>
            <a:r>
              <a:rPr lang="en-GB" sz="1800" dirty="0">
                <a:solidFill>
                  <a:srgbClr val="FF0000"/>
                </a:solidFill>
              </a:rPr>
              <a:t>Call the fire brigade n°(+41 22 76) 74444 </a:t>
            </a:r>
            <a:r>
              <a:rPr lang="en-GB" sz="1800" dirty="0"/>
              <a:t>and communicate</a:t>
            </a:r>
          </a:p>
          <a:p>
            <a:pPr marL="342900" lvl="1" indent="0">
              <a:buClr>
                <a:schemeClr val="accent1">
                  <a:lumMod val="75000"/>
                </a:schemeClr>
              </a:buClr>
              <a:buSzPct val="130000"/>
              <a:buNone/>
            </a:pPr>
            <a:r>
              <a:rPr lang="en-GB" sz="1800" dirty="0"/>
              <a:t>Who you are (CERN ID, phone number)</a:t>
            </a:r>
          </a:p>
          <a:p>
            <a:pPr lvl="2" indent="0">
              <a:buClr>
                <a:schemeClr val="accent1">
                  <a:lumMod val="75000"/>
                </a:schemeClr>
              </a:buClr>
              <a:buSzPct val="130000"/>
              <a:buNone/>
            </a:pPr>
            <a:r>
              <a:rPr lang="en-GB" sz="1800" dirty="0"/>
              <a:t>	Where you are (building, number on the door)</a:t>
            </a:r>
          </a:p>
          <a:p>
            <a:pPr marL="1028700" lvl="3" indent="0">
              <a:buClr>
                <a:schemeClr val="accent1">
                  <a:lumMod val="75000"/>
                </a:schemeClr>
              </a:buClr>
              <a:buSzPct val="130000"/>
              <a:buNone/>
            </a:pPr>
            <a:r>
              <a:rPr lang="en-GB" sz="1800" dirty="0"/>
              <a:t>	What is going on</a:t>
            </a:r>
          </a:p>
          <a:p>
            <a:pPr marL="1028700" lvl="3" indent="0">
              <a:buClr>
                <a:schemeClr val="accent1">
                  <a:lumMod val="75000"/>
                </a:schemeClr>
              </a:buClr>
              <a:buSzPct val="130000"/>
              <a:buNone/>
            </a:pPr>
            <a:endParaRPr lang="en-GB" sz="1800" dirty="0">
              <a:solidFill>
                <a:srgbClr val="FF0000"/>
              </a:solidFill>
            </a:endParaRPr>
          </a:p>
          <a:p>
            <a:pPr marL="1028700" lvl="3" indent="0">
              <a:buClr>
                <a:schemeClr val="accent1">
                  <a:lumMod val="75000"/>
                </a:schemeClr>
              </a:buClr>
              <a:buSzPct val="130000"/>
              <a:buNone/>
            </a:pPr>
            <a:r>
              <a:rPr lang="en-GB" sz="1800" dirty="0">
                <a:solidFill>
                  <a:srgbClr val="FF0000"/>
                </a:solidFill>
              </a:rPr>
              <a:t>               Never hang up without fire brigade authorization</a:t>
            </a:r>
          </a:p>
          <a:p>
            <a:pPr marL="0" indent="0">
              <a:buNone/>
            </a:pPr>
            <a:endParaRPr lang="en-GB" sz="1800" dirty="0">
              <a:effectLst>
                <a:outerShdw blurRad="38100" dist="38100" dir="2700000" algn="tl">
                  <a:srgbClr val="000000">
                    <a:alpha val="43137"/>
                  </a:srgbClr>
                </a:outerShdw>
              </a:effectLst>
            </a:endParaRPr>
          </a:p>
          <a:p>
            <a:pPr marL="0" indent="0" algn="ctr">
              <a:buNone/>
            </a:pPr>
            <a:r>
              <a:rPr lang="en-GB" sz="1800" dirty="0">
                <a:effectLst>
                  <a:outerShdw blurRad="38100" dist="38100" dir="2700000" algn="tl">
                    <a:srgbClr val="000000">
                      <a:alpha val="43137"/>
                    </a:srgbClr>
                  </a:outerShdw>
                </a:effectLst>
              </a:rPr>
              <a:t>Important: </a:t>
            </a:r>
            <a:r>
              <a:rPr lang="en-GB" sz="1800" dirty="0"/>
              <a:t>Do not use the European Emergency call 112                                                </a:t>
            </a:r>
            <a:r>
              <a:rPr lang="en-GB" sz="1800" dirty="0">
                <a:sym typeface="Wingdings" panose="05000000000000000000" pitchFamily="2" charset="2"/>
              </a:rPr>
              <a:t></a:t>
            </a:r>
            <a:r>
              <a:rPr lang="en-GB" sz="1800" dirty="0"/>
              <a:t>Your call will be treated outside CERN</a:t>
            </a:r>
          </a:p>
        </p:txBody>
      </p:sp>
      <p:sp>
        <p:nvSpPr>
          <p:cNvPr id="6" name="Organigramme : Connecteur 5">
            <a:extLst>
              <a:ext uri="{FF2B5EF4-FFF2-40B4-BE49-F238E27FC236}">
                <a16:creationId xmlns:a16="http://schemas.microsoft.com/office/drawing/2014/main" id="{19498676-E1D0-D9E0-51A4-5E245023EC51}"/>
              </a:ext>
            </a:extLst>
          </p:cNvPr>
          <p:cNvSpPr/>
          <p:nvPr/>
        </p:nvSpPr>
        <p:spPr>
          <a:xfrm>
            <a:off x="435829" y="3020344"/>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1</a:t>
            </a:r>
            <a:endParaRPr lang="en-GB" sz="1350" dirty="0">
              <a:solidFill>
                <a:schemeClr val="tx1"/>
              </a:solidFill>
            </a:endParaRPr>
          </a:p>
        </p:txBody>
      </p:sp>
      <p:sp>
        <p:nvSpPr>
          <p:cNvPr id="9" name="Organigramme : Connecteur 8">
            <a:extLst>
              <a:ext uri="{FF2B5EF4-FFF2-40B4-BE49-F238E27FC236}">
                <a16:creationId xmlns:a16="http://schemas.microsoft.com/office/drawing/2014/main" id="{4F600BFF-6FE6-99C4-4065-0CEAF053C990}"/>
              </a:ext>
            </a:extLst>
          </p:cNvPr>
          <p:cNvSpPr/>
          <p:nvPr/>
        </p:nvSpPr>
        <p:spPr>
          <a:xfrm>
            <a:off x="1004587" y="3429000"/>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2</a:t>
            </a:r>
            <a:endParaRPr lang="en-GB" sz="1350" dirty="0">
              <a:solidFill>
                <a:schemeClr val="tx1"/>
              </a:solidFill>
            </a:endParaRPr>
          </a:p>
        </p:txBody>
      </p:sp>
      <p:sp>
        <p:nvSpPr>
          <p:cNvPr id="10" name="Organigramme : Connecteur 9">
            <a:extLst>
              <a:ext uri="{FF2B5EF4-FFF2-40B4-BE49-F238E27FC236}">
                <a16:creationId xmlns:a16="http://schemas.microsoft.com/office/drawing/2014/main" id="{BD7A93F4-B164-5EDC-01BB-E5E3DDCBA780}"/>
              </a:ext>
            </a:extLst>
          </p:cNvPr>
          <p:cNvSpPr/>
          <p:nvPr/>
        </p:nvSpPr>
        <p:spPr>
          <a:xfrm>
            <a:off x="1932419" y="3809946"/>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3</a:t>
            </a:r>
            <a:endParaRPr lang="en-GB" sz="1350" dirty="0">
              <a:solidFill>
                <a:schemeClr val="tx1"/>
              </a:solidFill>
            </a:endParaRPr>
          </a:p>
        </p:txBody>
      </p:sp>
      <p:sp>
        <p:nvSpPr>
          <p:cNvPr id="2" name="Title 1">
            <a:extLst>
              <a:ext uri="{FF2B5EF4-FFF2-40B4-BE49-F238E27FC236}">
                <a16:creationId xmlns:a16="http://schemas.microsoft.com/office/drawing/2014/main" id="{4D19550B-BEC3-B783-BDC5-6DC83AA6BF7D}"/>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 case of emergency</a:t>
            </a:r>
          </a:p>
        </p:txBody>
      </p:sp>
      <p:sp>
        <p:nvSpPr>
          <p:cNvPr id="5" name="Slide Number Placeholder 1">
            <a:extLst>
              <a:ext uri="{FF2B5EF4-FFF2-40B4-BE49-F238E27FC236}">
                <a16:creationId xmlns:a16="http://schemas.microsoft.com/office/drawing/2014/main" id="{F84F37D1-EE32-00E5-6ACC-2162E70CCC29}"/>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39</a:t>
            </a:fld>
            <a:endParaRPr lang="en-US"/>
          </a:p>
        </p:txBody>
      </p:sp>
    </p:spTree>
    <p:extLst>
      <p:ext uri="{BB962C8B-B14F-4D97-AF65-F5344CB8AC3E}">
        <p14:creationId xmlns:p14="http://schemas.microsoft.com/office/powerpoint/2010/main" val="4059303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4</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0D7154-4990-534B-9611-2647C79C1DCC}"/>
              </a:ext>
            </a:extLst>
          </p:cNvPr>
          <p:cNvSpPr>
            <a:spLocks noGrp="1"/>
          </p:cNvSpPr>
          <p:nvPr>
            <p:ph idx="1"/>
          </p:nvPr>
        </p:nvSpPr>
        <p:spPr>
          <a:xfrm>
            <a:off x="540000" y="1800000"/>
            <a:ext cx="8238240" cy="4402017"/>
          </a:xfrm>
        </p:spPr>
        <p:txBody>
          <a:bodyPr>
            <a:noAutofit/>
          </a:bodyPr>
          <a:lstStyle/>
          <a:p>
            <a:pPr algn="just"/>
            <a:r>
              <a:rPr lang="fr-FR" sz="1600" dirty="0"/>
              <a:t>Must </a:t>
            </a:r>
            <a:r>
              <a:rPr lang="fr-FR" sz="1600" dirty="0" err="1"/>
              <a:t>be</a:t>
            </a:r>
            <a:r>
              <a:rPr lang="fr-FR" sz="1600" dirty="0"/>
              <a:t> </a:t>
            </a:r>
            <a:r>
              <a:rPr lang="fr-FR" sz="1600" dirty="0" err="1"/>
              <a:t>done</a:t>
            </a:r>
            <a:r>
              <a:rPr lang="fr-FR" sz="1600" dirty="0"/>
              <a:t> </a:t>
            </a:r>
            <a:r>
              <a:rPr lang="fr-FR" sz="1600" dirty="0" err="1"/>
              <a:t>within</a:t>
            </a:r>
            <a:r>
              <a:rPr lang="fr-FR" sz="1600" dirty="0"/>
              <a:t> 48 </a:t>
            </a:r>
            <a:r>
              <a:rPr lang="fr-FR" sz="1600" dirty="0" err="1"/>
              <a:t>hours</a:t>
            </a:r>
            <a:endParaRPr lang="fr-FR" sz="1600" dirty="0"/>
          </a:p>
          <a:p>
            <a:pPr algn="just"/>
            <a:r>
              <a:rPr lang="fr-FR" sz="1600" dirty="0"/>
              <a:t>« Incident </a:t>
            </a:r>
            <a:r>
              <a:rPr lang="fr-FR" sz="1600" dirty="0" err="1"/>
              <a:t>declaration</a:t>
            </a:r>
            <a:r>
              <a:rPr lang="fr-FR" sz="1600" dirty="0"/>
              <a:t> » via EDH</a:t>
            </a:r>
          </a:p>
          <a:p>
            <a:pPr lvl="4" algn="just">
              <a:buClr>
                <a:schemeClr val="tx1"/>
              </a:buClr>
              <a:buFont typeface="Wingdings" panose="05000000000000000000" pitchFamily="2" charset="2"/>
              <a:buChar char="Ø"/>
            </a:pPr>
            <a:r>
              <a:rPr lang="fr-FR" sz="1600" dirty="0"/>
              <a:t>4 topics</a:t>
            </a:r>
          </a:p>
          <a:p>
            <a:pPr lvl="5">
              <a:buClr>
                <a:schemeClr val="tx1"/>
              </a:buClr>
              <a:buFont typeface="Arial" panose="020B0604020202020204" pitchFamily="34" charset="0"/>
              <a:buChar char="•"/>
            </a:pPr>
            <a:r>
              <a:rPr lang="fr-FR" sz="1600" dirty="0" err="1"/>
              <a:t>Circumstances</a:t>
            </a:r>
            <a:r>
              <a:rPr lang="fr-FR" sz="1600" dirty="0"/>
              <a:t> (Date/Time/Location/Description)</a:t>
            </a:r>
          </a:p>
          <a:p>
            <a:pPr lvl="7">
              <a:buClr>
                <a:schemeClr val="tx1"/>
              </a:buClr>
              <a:buFont typeface="Arial" panose="020B0604020202020204" pitchFamily="34" charset="0"/>
              <a:buChar char="•"/>
            </a:pPr>
            <a:r>
              <a:rPr lang="en-GB" sz="1200" dirty="0"/>
              <a:t>Allows to understand the event</a:t>
            </a:r>
          </a:p>
          <a:p>
            <a:pPr lvl="5">
              <a:buClr>
                <a:schemeClr val="tx1"/>
              </a:buClr>
              <a:buFont typeface="Arial" panose="020B0604020202020204" pitchFamily="34" charset="0"/>
              <a:buChar char="•"/>
            </a:pPr>
            <a:r>
              <a:rPr lang="fr-FR" sz="1600" dirty="0" err="1"/>
              <a:t>Consequences</a:t>
            </a:r>
            <a:r>
              <a:rPr lang="fr-FR" sz="1600" dirty="0"/>
              <a:t> (</a:t>
            </a:r>
            <a:r>
              <a:rPr lang="fr-FR" sz="1600" dirty="0" err="1"/>
              <a:t>Personal</a:t>
            </a:r>
            <a:r>
              <a:rPr lang="fr-FR" sz="1600" dirty="0"/>
              <a:t> </a:t>
            </a:r>
            <a:r>
              <a:rPr lang="fr-FR" sz="1600" dirty="0" err="1"/>
              <a:t>injury</a:t>
            </a:r>
            <a:r>
              <a:rPr lang="fr-FR" sz="1600" dirty="0"/>
              <a:t>/</a:t>
            </a:r>
            <a:r>
              <a:rPr lang="fr-FR" sz="1600" dirty="0" err="1"/>
              <a:t>Material</a:t>
            </a:r>
            <a:r>
              <a:rPr lang="fr-FR" sz="1600" dirty="0"/>
              <a:t> damage/</a:t>
            </a:r>
            <a:r>
              <a:rPr lang="fr-FR" sz="1600" dirty="0" err="1"/>
              <a:t>Environmental</a:t>
            </a:r>
            <a:r>
              <a:rPr lang="fr-FR" sz="1600" dirty="0"/>
              <a:t> </a:t>
            </a:r>
            <a:r>
              <a:rPr lang="fr-FR" sz="1600" dirty="0" err="1"/>
              <a:t>consequences</a:t>
            </a:r>
            <a:r>
              <a:rPr lang="fr-FR" sz="1600" dirty="0"/>
              <a:t>)</a:t>
            </a:r>
          </a:p>
          <a:p>
            <a:pPr lvl="7">
              <a:buClr>
                <a:schemeClr val="tx1"/>
              </a:buClr>
              <a:buFont typeface="Arial" panose="020B0604020202020204" pitchFamily="34" charset="0"/>
              <a:buChar char="•"/>
            </a:pPr>
            <a:r>
              <a:rPr lang="en-GB" sz="1200" dirty="0"/>
              <a:t>To determine whether an accident or near miss has occurred</a:t>
            </a:r>
          </a:p>
          <a:p>
            <a:pPr lvl="7">
              <a:buClr>
                <a:schemeClr val="tx1"/>
              </a:buClr>
              <a:buFont typeface="Arial" panose="020B0604020202020204" pitchFamily="34" charset="0"/>
              <a:buChar char="•"/>
            </a:pPr>
            <a:r>
              <a:rPr lang="en-GB" sz="1200" dirty="0"/>
              <a:t>Allows to determine the routing of information</a:t>
            </a:r>
            <a:endParaRPr lang="fr-FR" sz="1200" dirty="0"/>
          </a:p>
          <a:p>
            <a:pPr lvl="5">
              <a:buClr>
                <a:schemeClr val="tx1"/>
              </a:buClr>
              <a:buFont typeface="Arial" panose="020B0604020202020204" pitchFamily="34" charset="0"/>
              <a:buChar char="•"/>
            </a:pPr>
            <a:r>
              <a:rPr lang="fr-FR" sz="1600" dirty="0" err="1"/>
              <a:t>Witnesses</a:t>
            </a:r>
            <a:endParaRPr lang="fr-FR" sz="1600" dirty="0"/>
          </a:p>
          <a:p>
            <a:pPr lvl="5">
              <a:buClr>
                <a:schemeClr val="tx1"/>
              </a:buClr>
              <a:buFont typeface="Arial" panose="020B0604020202020204" pitchFamily="34" charset="0"/>
              <a:buChar char="•"/>
            </a:pPr>
            <a:r>
              <a:rPr lang="fr-FR" sz="1600" dirty="0" err="1"/>
              <a:t>Comments</a:t>
            </a:r>
            <a:endParaRPr lang="fr-FR" sz="1600" dirty="0"/>
          </a:p>
          <a:p>
            <a:pPr algn="just"/>
            <a:endParaRPr lang="fr-FR" sz="1600" dirty="0"/>
          </a:p>
          <a:p>
            <a:pPr lvl="4" algn="just">
              <a:buClr>
                <a:schemeClr val="tx1"/>
              </a:buClr>
              <a:buFont typeface="Wingdings" panose="05000000000000000000" pitchFamily="2" charset="2"/>
              <a:buChar char="Ø"/>
            </a:pPr>
            <a:r>
              <a:rPr lang="en-GB" sz="1600" dirty="0"/>
              <a:t>Don’t forget to fill in the declaration of occupational accident if necessary (In case of injury/consultation)</a:t>
            </a:r>
            <a:endParaRPr lang="en-US" sz="1600" dirty="0"/>
          </a:p>
        </p:txBody>
      </p:sp>
      <p:pic>
        <p:nvPicPr>
          <p:cNvPr id="3076" name="Picture 4">
            <a:extLst>
              <a:ext uri="{FF2B5EF4-FFF2-40B4-BE49-F238E27FC236}">
                <a16:creationId xmlns:a16="http://schemas.microsoft.com/office/drawing/2014/main" id="{58774658-4411-B99E-F9E0-79E3B5B9E0A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036154" cy="10361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41EFA8-BD64-D651-785E-1468E703BB2A}"/>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Incident report</a:t>
            </a:r>
          </a:p>
        </p:txBody>
      </p:sp>
      <p:sp>
        <p:nvSpPr>
          <p:cNvPr id="4" name="Slide Number Placeholder 1">
            <a:extLst>
              <a:ext uri="{FF2B5EF4-FFF2-40B4-BE49-F238E27FC236}">
                <a16:creationId xmlns:a16="http://schemas.microsoft.com/office/drawing/2014/main" id="{CBB068FC-2093-66CD-C724-775AB59404D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40</a:t>
            </a:fld>
            <a:endParaRPr lang="en-US"/>
          </a:p>
        </p:txBody>
      </p:sp>
    </p:spTree>
    <p:extLst>
      <p:ext uri="{BB962C8B-B14F-4D97-AF65-F5344CB8AC3E}">
        <p14:creationId xmlns:p14="http://schemas.microsoft.com/office/powerpoint/2010/main" val="763285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E1C01A2F-12F9-4354-4BD5-6D871165B2E8}"/>
              </a:ext>
            </a:extLst>
          </p:cNvPr>
          <p:cNvSpPr>
            <a:spLocks noGrp="1"/>
          </p:cNvSpPr>
          <p:nvPr>
            <p:ph type="sldNum" sz="quarter" idx="12"/>
          </p:nvPr>
        </p:nvSpPr>
        <p:spPr/>
        <p:txBody>
          <a:bodyPr/>
          <a:lstStyle/>
          <a:p>
            <a:fld id="{9BBCADDF-C6D9-C14C-883B-1CD09994D60D}" type="slidenum">
              <a:rPr lang="en-US" smtClean="0"/>
              <a:pPr/>
              <a:t>41</a:t>
            </a:fld>
            <a:endParaRPr lang="en-US"/>
          </a:p>
        </p:txBody>
      </p:sp>
      <p:pic>
        <p:nvPicPr>
          <p:cNvPr id="9" name="Espace réservé du contenu 8">
            <a:extLst>
              <a:ext uri="{FF2B5EF4-FFF2-40B4-BE49-F238E27FC236}">
                <a16:creationId xmlns:a16="http://schemas.microsoft.com/office/drawing/2014/main" id="{B571F700-E254-F0D7-1B1C-5D52B35EE8FC}"/>
              </a:ext>
            </a:extLst>
          </p:cNvPr>
          <p:cNvPicPr>
            <a:picLocks noGrp="1" noChangeAspect="1"/>
          </p:cNvPicPr>
          <p:nvPr>
            <p:ph sz="quarter" idx="1"/>
          </p:nvPr>
        </p:nvPicPr>
        <p:blipFill rotWithShape="1">
          <a:blip r:embed="rId2"/>
          <a:srcRect l="2418" t="937" r="2424" b="1201"/>
          <a:stretch/>
        </p:blipFill>
        <p:spPr>
          <a:xfrm>
            <a:off x="4673972" y="291659"/>
            <a:ext cx="4012828" cy="5762297"/>
          </a:xfrm>
        </p:spPr>
      </p:pic>
      <p:sp>
        <p:nvSpPr>
          <p:cNvPr id="5" name="Espace réservé du pied de page 4">
            <a:extLst>
              <a:ext uri="{FF2B5EF4-FFF2-40B4-BE49-F238E27FC236}">
                <a16:creationId xmlns:a16="http://schemas.microsoft.com/office/drawing/2014/main" id="{40916AFC-85A3-0BA2-D4C4-99E37DAF696A}"/>
              </a:ext>
            </a:extLst>
          </p:cNvPr>
          <p:cNvSpPr>
            <a:spLocks noGrp="1"/>
          </p:cNvSpPr>
          <p:nvPr>
            <p:ph type="ftr" sz="quarter" idx="3"/>
          </p:nvPr>
        </p:nvSpPr>
        <p:spPr/>
        <p:txBody>
          <a:bodyPr/>
          <a:lstStyle/>
          <a:p>
            <a:r>
              <a:rPr lang="en-US"/>
              <a:t>Welcome to the EN Department</a:t>
            </a:r>
            <a:endParaRPr lang="en-US" dirty="0"/>
          </a:p>
        </p:txBody>
      </p:sp>
      <p:pic>
        <p:nvPicPr>
          <p:cNvPr id="7" name="Image 6">
            <a:extLst>
              <a:ext uri="{FF2B5EF4-FFF2-40B4-BE49-F238E27FC236}">
                <a16:creationId xmlns:a16="http://schemas.microsoft.com/office/drawing/2014/main" id="{35F1E584-FAC0-78CD-49A2-72D1467BF9B8}"/>
              </a:ext>
            </a:extLst>
          </p:cNvPr>
          <p:cNvPicPr>
            <a:picLocks noChangeAspect="1"/>
          </p:cNvPicPr>
          <p:nvPr/>
        </p:nvPicPr>
        <p:blipFill rotWithShape="1">
          <a:blip r:embed="rId3"/>
          <a:srcRect t="937" b="1201"/>
          <a:stretch/>
        </p:blipFill>
        <p:spPr>
          <a:xfrm>
            <a:off x="63062" y="291660"/>
            <a:ext cx="4115067" cy="5762297"/>
          </a:xfrm>
          <a:prstGeom prst="rect">
            <a:avLst/>
          </a:prstGeom>
        </p:spPr>
      </p:pic>
    </p:spTree>
    <p:extLst>
      <p:ext uri="{BB962C8B-B14F-4D97-AF65-F5344CB8AC3E}">
        <p14:creationId xmlns:p14="http://schemas.microsoft.com/office/powerpoint/2010/main" val="16677266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ZoneTexte 17">
            <a:extLst>
              <a:ext uri="{FF2B5EF4-FFF2-40B4-BE49-F238E27FC236}">
                <a16:creationId xmlns:a16="http://schemas.microsoft.com/office/drawing/2014/main" id="{17A4F0D4-CC65-D8A7-024F-E25719D87E76}"/>
              </a:ext>
            </a:extLst>
          </p:cNvPr>
          <p:cNvSpPr txBox="1"/>
          <p:nvPr/>
        </p:nvSpPr>
        <p:spPr>
          <a:xfrm>
            <a:off x="2630897" y="1466091"/>
            <a:ext cx="4572936" cy="369332"/>
          </a:xfrm>
          <a:prstGeom prst="rect">
            <a:avLst/>
          </a:prstGeom>
          <a:noFill/>
        </p:spPr>
        <p:txBody>
          <a:bodyPr wrap="square">
            <a:spAutoFit/>
          </a:bodyPr>
          <a:lstStyle/>
          <a:p>
            <a:r>
              <a:rPr lang="fr-FR" b="1" dirty="0">
                <a:solidFill>
                  <a:schemeClr val="accent1">
                    <a:lumMod val="75000"/>
                  </a:schemeClr>
                </a:solidFill>
              </a:rPr>
              <a:t>What </a:t>
            </a:r>
            <a:r>
              <a:rPr lang="fr-FR" b="1" dirty="0" err="1">
                <a:solidFill>
                  <a:schemeClr val="accent1">
                    <a:lumMod val="75000"/>
                  </a:schemeClr>
                </a:solidFill>
              </a:rPr>
              <a:t>is</a:t>
            </a:r>
            <a:r>
              <a:rPr lang="fr-FR" b="1" dirty="0">
                <a:solidFill>
                  <a:schemeClr val="accent1">
                    <a:lumMod val="75000"/>
                  </a:schemeClr>
                </a:solidFill>
              </a:rPr>
              <a:t> </a:t>
            </a:r>
            <a:r>
              <a:rPr lang="fr-FR" b="1" dirty="0" err="1">
                <a:solidFill>
                  <a:schemeClr val="accent1">
                    <a:lumMod val="75000"/>
                  </a:schemeClr>
                </a:solidFill>
              </a:rPr>
              <a:t>expected</a:t>
            </a:r>
            <a:r>
              <a:rPr lang="fr-FR" b="1" dirty="0">
                <a:solidFill>
                  <a:schemeClr val="accent1">
                    <a:lumMod val="75000"/>
                  </a:schemeClr>
                </a:solidFill>
              </a:rPr>
              <a:t> </a:t>
            </a:r>
            <a:r>
              <a:rPr lang="fr-FR" b="1" dirty="0" err="1">
                <a:solidFill>
                  <a:schemeClr val="accent1">
                    <a:lumMod val="75000"/>
                  </a:schemeClr>
                </a:solidFill>
              </a:rPr>
              <a:t>from</a:t>
            </a:r>
            <a:r>
              <a:rPr lang="fr-FR" b="1" dirty="0">
                <a:solidFill>
                  <a:schemeClr val="accent1">
                    <a:lumMod val="75000"/>
                  </a:schemeClr>
                </a:solidFill>
              </a:rPr>
              <a:t> </a:t>
            </a:r>
            <a:r>
              <a:rPr lang="fr-FR" b="1" dirty="0" err="1">
                <a:solidFill>
                  <a:schemeClr val="accent1">
                    <a:lumMod val="75000"/>
                  </a:schemeClr>
                </a:solidFill>
              </a:rPr>
              <a:t>you</a:t>
            </a:r>
            <a:r>
              <a:rPr lang="fr-FR" b="1" dirty="0">
                <a:solidFill>
                  <a:schemeClr val="accent1">
                    <a:lumMod val="75000"/>
                  </a:schemeClr>
                </a:solidFill>
              </a:rPr>
              <a:t>?</a:t>
            </a:r>
            <a:endParaRPr lang="en-GB" dirty="0"/>
          </a:p>
        </p:txBody>
      </p:sp>
      <p:pic>
        <p:nvPicPr>
          <p:cNvPr id="4098" name="Picture 2" descr="An Easy Way To Two Point Conclusion Writing - Microservice Architecture Logo  - Free Transparent PNG Download - PNGkey">
            <a:extLst>
              <a:ext uri="{FF2B5EF4-FFF2-40B4-BE49-F238E27FC236}">
                <a16:creationId xmlns:a16="http://schemas.microsoft.com/office/drawing/2014/main" id="{39EFEA62-B24E-321C-0DE5-66399C369D1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874520" cy="815968"/>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0390DDBA-DEF6-AC10-4C8F-3E134EEE6F66}"/>
              </a:ext>
            </a:extLst>
          </p:cNvPr>
          <p:cNvPicPr>
            <a:picLocks noChangeAspect="1"/>
          </p:cNvPicPr>
          <p:nvPr/>
        </p:nvPicPr>
        <p:blipFill>
          <a:blip r:embed="rId3"/>
          <a:stretch>
            <a:fillRect/>
          </a:stretch>
        </p:blipFill>
        <p:spPr>
          <a:xfrm>
            <a:off x="829408" y="2216923"/>
            <a:ext cx="7520277" cy="3436547"/>
          </a:xfrm>
          <a:prstGeom prst="rect">
            <a:avLst/>
          </a:prstGeom>
        </p:spPr>
      </p:pic>
      <p:sp>
        <p:nvSpPr>
          <p:cNvPr id="3" name="Title 1">
            <a:extLst>
              <a:ext uri="{FF2B5EF4-FFF2-40B4-BE49-F238E27FC236}">
                <a16:creationId xmlns:a16="http://schemas.microsoft.com/office/drawing/2014/main" id="{3135934B-31DA-8886-B74F-97D59AA6C37B}"/>
              </a:ext>
            </a:extLst>
          </p:cNvPr>
          <p:cNvSpPr txBox="1">
            <a:spLocks/>
          </p:cNvSpPr>
          <p:nvPr/>
        </p:nvSpPr>
        <p:spPr>
          <a:xfrm>
            <a:off x="1980000" y="0"/>
            <a:ext cx="3278003"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Conclusions</a:t>
            </a:r>
          </a:p>
        </p:txBody>
      </p:sp>
      <p:sp>
        <p:nvSpPr>
          <p:cNvPr id="4" name="Slide Number Placeholder 1">
            <a:extLst>
              <a:ext uri="{FF2B5EF4-FFF2-40B4-BE49-F238E27FC236}">
                <a16:creationId xmlns:a16="http://schemas.microsoft.com/office/drawing/2014/main" id="{5AB7838A-1DF0-5F29-00FA-A1EE0AC1C07D}"/>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42</a:t>
            </a:fld>
            <a:endParaRPr lang="en-US"/>
          </a:p>
        </p:txBody>
      </p:sp>
    </p:spTree>
    <p:extLst>
      <p:ext uri="{BB962C8B-B14F-4D97-AF65-F5344CB8AC3E}">
        <p14:creationId xmlns:p14="http://schemas.microsoft.com/office/powerpoint/2010/main" val="3204042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901084493"/>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Christopher Hartley</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err="1">
                          <a:solidFill>
                            <a:srgbClr val="0A4A8E"/>
                          </a:solidFill>
                        </a:rPr>
                        <a:t>Enrica</a:t>
                      </a:r>
                      <a:r>
                        <a:rPr lang="en-GB" sz="1600" dirty="0">
                          <a:solidFill>
                            <a:srgbClr val="0A4A8E"/>
                          </a:solidFill>
                        </a:rPr>
                        <a:t> </a:t>
                      </a:r>
                      <a:r>
                        <a:rPr lang="en-GB" sz="1600" dirty="0" err="1">
                          <a:solidFill>
                            <a:srgbClr val="0A4A8E"/>
                          </a:solidFill>
                        </a:rPr>
                        <a:t>Porcari</a:t>
                      </a:r>
                      <a:endParaRPr lang="en-GB" sz="1600" dirty="0">
                        <a:solidFill>
                          <a:srgbClr val="0A4A8E"/>
                        </a:solidFill>
                      </a:endParaRP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pPr marL="0" algn="l" rtl="0" eaLnBrk="1" latinLnBrk="0" hangingPunct="1"/>
                      <a:r>
                        <a:rPr kumimoji="0" lang="en-GB" sz="1600" kern="1200" dirty="0">
                          <a:solidFill>
                            <a:srgbClr val="0A4A8E"/>
                          </a:solidFill>
                          <a:latin typeface="+mn-lt"/>
                          <a:ea typeface="+mn-ea"/>
                          <a:cs typeface="+mn-cs"/>
                        </a:rPr>
                        <a:t>José Miguel Jiménez</a:t>
                      </a: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7</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360767951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551567" y="777522"/>
            <a:ext cx="2371724" cy="537210"/>
          </a:xfrm>
        </p:spPr>
        <p:txBody>
          <a:bodyPr>
            <a:normAutofit/>
          </a:bodyPr>
          <a:lstStyle/>
          <a:p>
            <a:pPr marL="0" indent="0">
              <a:buNone/>
            </a:pPr>
            <a:r>
              <a:rPr lang="en-US" sz="1600" b="1" dirty="0">
                <a:solidFill>
                  <a:srgbClr val="0A4A8E"/>
                </a:solidFill>
              </a:rPr>
              <a:t>28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8</a:t>
            </a:fld>
            <a:endParaRPr lang="en-US"/>
          </a:p>
        </p:txBody>
      </p:sp>
      <p:graphicFrame>
        <p:nvGraphicFramePr>
          <p:cNvPr id="6" name="Table 5">
            <a:extLst>
              <a:ext uri="{FF2B5EF4-FFF2-40B4-BE49-F238E27FC236}">
                <a16:creationId xmlns:a16="http://schemas.microsoft.com/office/drawing/2014/main" id="{59B6224D-8BB1-2529-3AE9-D05C66A5A768}"/>
              </a:ext>
            </a:extLst>
          </p:cNvPr>
          <p:cNvGraphicFramePr>
            <a:graphicFrameLocks noGrp="1"/>
          </p:cNvGraphicFramePr>
          <p:nvPr>
            <p:extLst>
              <p:ext uri="{D42A27DB-BD31-4B8C-83A1-F6EECF244321}">
                <p14:modId xmlns:p14="http://schemas.microsoft.com/office/powerpoint/2010/main" val="667486179"/>
              </p:ext>
            </p:extLst>
          </p:nvPr>
        </p:nvGraphicFramePr>
        <p:xfrm>
          <a:off x="266890" y="1030611"/>
          <a:ext cx="8832848" cy="476250"/>
        </p:xfrm>
        <a:graphic>
          <a:graphicData uri="http://schemas.openxmlformats.org/drawingml/2006/table">
            <a:tbl>
              <a:tblPr>
                <a:tableStyleId>{5C22544A-7EE6-4342-B048-85BDC9FD1C3A}</a:tableStyleId>
              </a:tblPr>
              <a:tblGrid>
                <a:gridCol w="435350">
                  <a:extLst>
                    <a:ext uri="{9D8B030D-6E8A-4147-A177-3AD203B41FA5}">
                      <a16:colId xmlns:a16="http://schemas.microsoft.com/office/drawing/2014/main" val="391554378"/>
                    </a:ext>
                  </a:extLst>
                </a:gridCol>
                <a:gridCol w="299303">
                  <a:extLst>
                    <a:ext uri="{9D8B030D-6E8A-4147-A177-3AD203B41FA5}">
                      <a16:colId xmlns:a16="http://schemas.microsoft.com/office/drawing/2014/main" val="1153642105"/>
                    </a:ext>
                  </a:extLst>
                </a:gridCol>
                <a:gridCol w="326513">
                  <a:extLst>
                    <a:ext uri="{9D8B030D-6E8A-4147-A177-3AD203B41FA5}">
                      <a16:colId xmlns:a16="http://schemas.microsoft.com/office/drawing/2014/main" val="765649118"/>
                    </a:ext>
                  </a:extLst>
                </a:gridCol>
                <a:gridCol w="316309">
                  <a:extLst>
                    <a:ext uri="{9D8B030D-6E8A-4147-A177-3AD203B41FA5}">
                      <a16:colId xmlns:a16="http://schemas.microsoft.com/office/drawing/2014/main" val="760244954"/>
                    </a:ext>
                  </a:extLst>
                </a:gridCol>
                <a:gridCol w="285699">
                  <a:extLst>
                    <a:ext uri="{9D8B030D-6E8A-4147-A177-3AD203B41FA5}">
                      <a16:colId xmlns:a16="http://schemas.microsoft.com/office/drawing/2014/main" val="3956247354"/>
                    </a:ext>
                  </a:extLst>
                </a:gridCol>
                <a:gridCol w="312908">
                  <a:extLst>
                    <a:ext uri="{9D8B030D-6E8A-4147-A177-3AD203B41FA5}">
                      <a16:colId xmlns:a16="http://schemas.microsoft.com/office/drawing/2014/main" val="856840791"/>
                    </a:ext>
                  </a:extLst>
                </a:gridCol>
                <a:gridCol w="316309">
                  <a:extLst>
                    <a:ext uri="{9D8B030D-6E8A-4147-A177-3AD203B41FA5}">
                      <a16:colId xmlns:a16="http://schemas.microsoft.com/office/drawing/2014/main" val="3616845566"/>
                    </a:ext>
                  </a:extLst>
                </a:gridCol>
                <a:gridCol w="275495">
                  <a:extLst>
                    <a:ext uri="{9D8B030D-6E8A-4147-A177-3AD203B41FA5}">
                      <a16:colId xmlns:a16="http://schemas.microsoft.com/office/drawing/2014/main" val="4268267920"/>
                    </a:ext>
                  </a:extLst>
                </a:gridCol>
                <a:gridCol w="299303">
                  <a:extLst>
                    <a:ext uri="{9D8B030D-6E8A-4147-A177-3AD203B41FA5}">
                      <a16:colId xmlns:a16="http://schemas.microsoft.com/office/drawing/2014/main" val="32772338"/>
                    </a:ext>
                  </a:extLst>
                </a:gridCol>
                <a:gridCol w="234681">
                  <a:extLst>
                    <a:ext uri="{9D8B030D-6E8A-4147-A177-3AD203B41FA5}">
                      <a16:colId xmlns:a16="http://schemas.microsoft.com/office/drawing/2014/main" val="2457658274"/>
                    </a:ext>
                  </a:extLst>
                </a:gridCol>
                <a:gridCol w="397938">
                  <a:extLst>
                    <a:ext uri="{9D8B030D-6E8A-4147-A177-3AD203B41FA5}">
                      <a16:colId xmlns:a16="http://schemas.microsoft.com/office/drawing/2014/main" val="1338182570"/>
                    </a:ext>
                  </a:extLst>
                </a:gridCol>
                <a:gridCol w="326513">
                  <a:extLst>
                    <a:ext uri="{9D8B030D-6E8A-4147-A177-3AD203B41FA5}">
                      <a16:colId xmlns:a16="http://schemas.microsoft.com/office/drawing/2014/main" val="1593214245"/>
                    </a:ext>
                  </a:extLst>
                </a:gridCol>
                <a:gridCol w="326513">
                  <a:extLst>
                    <a:ext uri="{9D8B030D-6E8A-4147-A177-3AD203B41FA5}">
                      <a16:colId xmlns:a16="http://schemas.microsoft.com/office/drawing/2014/main" val="4109537624"/>
                    </a:ext>
                  </a:extLst>
                </a:gridCol>
                <a:gridCol w="340117">
                  <a:extLst>
                    <a:ext uri="{9D8B030D-6E8A-4147-A177-3AD203B41FA5}">
                      <a16:colId xmlns:a16="http://schemas.microsoft.com/office/drawing/2014/main" val="3587965489"/>
                    </a:ext>
                  </a:extLst>
                </a:gridCol>
                <a:gridCol w="275495">
                  <a:extLst>
                    <a:ext uri="{9D8B030D-6E8A-4147-A177-3AD203B41FA5}">
                      <a16:colId xmlns:a16="http://schemas.microsoft.com/office/drawing/2014/main" val="1663416934"/>
                    </a:ext>
                  </a:extLst>
                </a:gridCol>
                <a:gridCol w="299303">
                  <a:extLst>
                    <a:ext uri="{9D8B030D-6E8A-4147-A177-3AD203B41FA5}">
                      <a16:colId xmlns:a16="http://schemas.microsoft.com/office/drawing/2014/main" val="132775821"/>
                    </a:ext>
                  </a:extLst>
                </a:gridCol>
                <a:gridCol w="357124">
                  <a:extLst>
                    <a:ext uri="{9D8B030D-6E8A-4147-A177-3AD203B41FA5}">
                      <a16:colId xmlns:a16="http://schemas.microsoft.com/office/drawing/2014/main" val="562550096"/>
                    </a:ext>
                  </a:extLst>
                </a:gridCol>
                <a:gridCol w="312908">
                  <a:extLst>
                    <a:ext uri="{9D8B030D-6E8A-4147-A177-3AD203B41FA5}">
                      <a16:colId xmlns:a16="http://schemas.microsoft.com/office/drawing/2014/main" val="3764463964"/>
                    </a:ext>
                  </a:extLst>
                </a:gridCol>
                <a:gridCol w="357124">
                  <a:extLst>
                    <a:ext uri="{9D8B030D-6E8A-4147-A177-3AD203B41FA5}">
                      <a16:colId xmlns:a16="http://schemas.microsoft.com/office/drawing/2014/main" val="2983396322"/>
                    </a:ext>
                  </a:extLst>
                </a:gridCol>
                <a:gridCol w="299303">
                  <a:extLst>
                    <a:ext uri="{9D8B030D-6E8A-4147-A177-3AD203B41FA5}">
                      <a16:colId xmlns:a16="http://schemas.microsoft.com/office/drawing/2014/main" val="1640270343"/>
                    </a:ext>
                  </a:extLst>
                </a:gridCol>
                <a:gridCol w="299303">
                  <a:extLst>
                    <a:ext uri="{9D8B030D-6E8A-4147-A177-3AD203B41FA5}">
                      <a16:colId xmlns:a16="http://schemas.microsoft.com/office/drawing/2014/main" val="1759041460"/>
                    </a:ext>
                  </a:extLst>
                </a:gridCol>
                <a:gridCol w="299303">
                  <a:extLst>
                    <a:ext uri="{9D8B030D-6E8A-4147-A177-3AD203B41FA5}">
                      <a16:colId xmlns:a16="http://schemas.microsoft.com/office/drawing/2014/main" val="3884495146"/>
                    </a:ext>
                  </a:extLst>
                </a:gridCol>
                <a:gridCol w="340117">
                  <a:extLst>
                    <a:ext uri="{9D8B030D-6E8A-4147-A177-3AD203B41FA5}">
                      <a16:colId xmlns:a16="http://schemas.microsoft.com/office/drawing/2014/main" val="3635209082"/>
                    </a:ext>
                  </a:extLst>
                </a:gridCol>
                <a:gridCol w="299303">
                  <a:extLst>
                    <a:ext uri="{9D8B030D-6E8A-4147-A177-3AD203B41FA5}">
                      <a16:colId xmlns:a16="http://schemas.microsoft.com/office/drawing/2014/main" val="1163820181"/>
                    </a:ext>
                  </a:extLst>
                </a:gridCol>
                <a:gridCol w="275495">
                  <a:extLst>
                    <a:ext uri="{9D8B030D-6E8A-4147-A177-3AD203B41FA5}">
                      <a16:colId xmlns:a16="http://schemas.microsoft.com/office/drawing/2014/main" val="4221264660"/>
                    </a:ext>
                  </a:extLst>
                </a:gridCol>
                <a:gridCol w="285699">
                  <a:extLst>
                    <a:ext uri="{9D8B030D-6E8A-4147-A177-3AD203B41FA5}">
                      <a16:colId xmlns:a16="http://schemas.microsoft.com/office/drawing/2014/main" val="3644268785"/>
                    </a:ext>
                  </a:extLst>
                </a:gridCol>
                <a:gridCol w="299303">
                  <a:extLst>
                    <a:ext uri="{9D8B030D-6E8A-4147-A177-3AD203B41FA5}">
                      <a16:colId xmlns:a16="http://schemas.microsoft.com/office/drawing/2014/main" val="718827381"/>
                    </a:ext>
                  </a:extLst>
                </a:gridCol>
                <a:gridCol w="340117">
                  <a:extLst>
                    <a:ext uri="{9D8B030D-6E8A-4147-A177-3AD203B41FA5}">
                      <a16:colId xmlns:a16="http://schemas.microsoft.com/office/drawing/2014/main" val="3762422865"/>
                    </a:ext>
                  </a:extLst>
                </a:gridCol>
              </a:tblGrid>
              <a:tr h="238125">
                <a:tc>
                  <a:txBody>
                    <a:bodyPr/>
                    <a:lstStyle/>
                    <a:p>
                      <a:pPr algn="ctr" fontAlgn="ctr"/>
                      <a:r>
                        <a:rPr lang="en-GB" sz="1400" u="none" strike="noStrike">
                          <a:effectLst/>
                        </a:rPr>
                        <a:t>AT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BE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BG</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CH</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CZ</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DE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DK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EE</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ES</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FI</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FR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GB</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GR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HU</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IN</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IT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MT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NL</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NO</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PL</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RO</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RS</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SE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SK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TR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UA</a:t>
                      </a:r>
                      <a:endParaRPr lang="en-GB" sz="14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78629457"/>
                  </a:ext>
                </a:extLst>
              </a:tr>
              <a:tr h="238125">
                <a:tc>
                  <a:txBody>
                    <a:bodyPr/>
                    <a:lstStyle/>
                    <a:p>
                      <a:pPr algn="ctr" fontAlgn="ctr"/>
                      <a:r>
                        <a:rPr lang="en-GB" sz="1400" u="none" strike="noStrike">
                          <a:effectLst/>
                        </a:rPr>
                        <a:t>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5</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189</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20</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7</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41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19</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16</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1</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265597964"/>
                  </a:ext>
                </a:extLst>
              </a:tr>
            </a:tbl>
          </a:graphicData>
        </a:graphic>
      </p:graphicFrame>
      <p:graphicFrame>
        <p:nvGraphicFramePr>
          <p:cNvPr id="7" name="Table 6">
            <a:extLst>
              <a:ext uri="{FF2B5EF4-FFF2-40B4-BE49-F238E27FC236}">
                <a16:creationId xmlns:a16="http://schemas.microsoft.com/office/drawing/2014/main" id="{92205651-7F87-2CF7-0872-915D03B52303}"/>
              </a:ext>
            </a:extLst>
          </p:cNvPr>
          <p:cNvGraphicFramePr>
            <a:graphicFrameLocks noGrp="1"/>
          </p:cNvGraphicFramePr>
          <p:nvPr>
            <p:extLst>
              <p:ext uri="{D42A27DB-BD31-4B8C-83A1-F6EECF244321}">
                <p14:modId xmlns:p14="http://schemas.microsoft.com/office/powerpoint/2010/main" val="4171694528"/>
              </p:ext>
            </p:extLst>
          </p:nvPr>
        </p:nvGraphicFramePr>
        <p:xfrm>
          <a:off x="4683314" y="1946765"/>
          <a:ext cx="4189625" cy="1107350"/>
        </p:xfrm>
        <a:graphic>
          <a:graphicData uri="http://schemas.openxmlformats.org/drawingml/2006/table">
            <a:tbl>
              <a:tblPr firstRow="1" bandRow="1">
                <a:tableStyleId>{5C22544A-7EE6-4342-B048-85BDC9FD1C3A}</a:tableStyleId>
              </a:tblPr>
              <a:tblGrid>
                <a:gridCol w="3166318">
                  <a:extLst>
                    <a:ext uri="{9D8B030D-6E8A-4147-A177-3AD203B41FA5}">
                      <a16:colId xmlns:a16="http://schemas.microsoft.com/office/drawing/2014/main" val="2571594352"/>
                    </a:ext>
                  </a:extLst>
                </a:gridCol>
                <a:gridCol w="552671">
                  <a:extLst>
                    <a:ext uri="{9D8B030D-6E8A-4147-A177-3AD203B41FA5}">
                      <a16:colId xmlns:a16="http://schemas.microsoft.com/office/drawing/2014/main" val="2929439028"/>
                    </a:ext>
                  </a:extLst>
                </a:gridCol>
                <a:gridCol w="470636">
                  <a:extLst>
                    <a:ext uri="{9D8B030D-6E8A-4147-A177-3AD203B41FA5}">
                      <a16:colId xmlns:a16="http://schemas.microsoft.com/office/drawing/2014/main" val="634117012"/>
                    </a:ext>
                  </a:extLst>
                </a:gridCol>
              </a:tblGrid>
              <a:tr h="251940">
                <a:tc gridSpan="3">
                  <a:txBody>
                    <a:bodyPr/>
                    <a:lstStyle/>
                    <a:p>
                      <a:pPr algn="ctr"/>
                      <a:r>
                        <a:rPr lang="en-US" sz="1100" dirty="0"/>
                        <a:t>Professional Category</a:t>
                      </a:r>
                      <a:endParaRPr lang="en-GB" sz="1100"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257603814"/>
                  </a:ext>
                </a:extLst>
              </a:tr>
              <a:tr h="225773">
                <a:tc>
                  <a:txBody>
                    <a:bodyPr/>
                    <a:lstStyle/>
                    <a:p>
                      <a:r>
                        <a:rPr lang="en-US" sz="1100" dirty="0"/>
                        <a:t>Office and Administrative work</a:t>
                      </a:r>
                      <a:endParaRPr lang="en-GB" sz="1100" dirty="0"/>
                    </a:p>
                  </a:txBody>
                  <a:tcPr/>
                </a:tc>
                <a:tc>
                  <a:txBody>
                    <a:bodyPr/>
                    <a:lstStyle/>
                    <a:p>
                      <a:r>
                        <a:rPr lang="en-US" sz="1100" dirty="0"/>
                        <a:t>15</a:t>
                      </a:r>
                      <a:endParaRPr lang="en-GB" sz="1100" dirty="0"/>
                    </a:p>
                  </a:txBody>
                  <a:tcPr/>
                </a:tc>
                <a:tc>
                  <a:txBody>
                    <a:bodyPr/>
                    <a:lstStyle/>
                    <a:p>
                      <a:r>
                        <a:rPr lang="en-US" sz="1100" dirty="0"/>
                        <a:t>3%</a:t>
                      </a:r>
                      <a:endParaRPr lang="en-GB" sz="1100" dirty="0"/>
                    </a:p>
                  </a:txBody>
                  <a:tcPr/>
                </a:tc>
                <a:extLst>
                  <a:ext uri="{0D108BD9-81ED-4DB2-BD59-A6C34878D82A}">
                    <a16:rowId xmlns:a16="http://schemas.microsoft.com/office/drawing/2014/main" val="2057010695"/>
                  </a:ext>
                </a:extLst>
              </a:tr>
              <a:tr h="225773">
                <a:tc>
                  <a:txBody>
                    <a:bodyPr/>
                    <a:lstStyle/>
                    <a:p>
                      <a:r>
                        <a:rPr lang="en-US" sz="1100" dirty="0"/>
                        <a:t>Technical work</a:t>
                      </a:r>
                      <a:endParaRPr lang="en-GB" sz="1100" dirty="0"/>
                    </a:p>
                  </a:txBody>
                  <a:tcPr/>
                </a:tc>
                <a:tc>
                  <a:txBody>
                    <a:bodyPr/>
                    <a:lstStyle/>
                    <a:p>
                      <a:r>
                        <a:rPr lang="en-US" sz="1100" dirty="0"/>
                        <a:t>197</a:t>
                      </a:r>
                      <a:endParaRPr lang="en-GB" sz="1100" dirty="0"/>
                    </a:p>
                  </a:txBody>
                  <a:tcPr/>
                </a:tc>
                <a:tc>
                  <a:txBody>
                    <a:bodyPr/>
                    <a:lstStyle/>
                    <a:p>
                      <a:r>
                        <a:rPr lang="en-US" sz="1100" dirty="0"/>
                        <a:t>47%</a:t>
                      </a:r>
                      <a:endParaRPr lang="en-GB" sz="1100" dirty="0"/>
                    </a:p>
                  </a:txBody>
                  <a:tcPr/>
                </a:tc>
                <a:extLst>
                  <a:ext uri="{0D108BD9-81ED-4DB2-BD59-A6C34878D82A}">
                    <a16:rowId xmlns:a16="http://schemas.microsoft.com/office/drawing/2014/main" val="3564380576"/>
                  </a:ext>
                </a:extLst>
              </a:tr>
              <a:tr h="330110">
                <a:tc>
                  <a:txBody>
                    <a:bodyPr/>
                    <a:lstStyle/>
                    <a:p>
                      <a:r>
                        <a:rPr lang="en-US" sz="1100" dirty="0"/>
                        <a:t>Scientific and Engineering work</a:t>
                      </a:r>
                      <a:endParaRPr lang="en-GB" sz="1100" dirty="0"/>
                    </a:p>
                  </a:txBody>
                  <a:tcPr/>
                </a:tc>
                <a:tc>
                  <a:txBody>
                    <a:bodyPr/>
                    <a:lstStyle/>
                    <a:p>
                      <a:r>
                        <a:rPr lang="en-US" sz="1100" dirty="0"/>
                        <a:t>210</a:t>
                      </a:r>
                      <a:endParaRPr lang="en-GB" sz="1100" dirty="0"/>
                    </a:p>
                  </a:txBody>
                  <a:tcPr/>
                </a:tc>
                <a:tc>
                  <a:txBody>
                    <a:bodyPr/>
                    <a:lstStyle/>
                    <a:p>
                      <a:r>
                        <a:rPr lang="en-US" sz="1100" dirty="0"/>
                        <a:t>50%</a:t>
                      </a:r>
                      <a:endParaRPr lang="en-GB" sz="1100" dirty="0"/>
                    </a:p>
                  </a:txBody>
                  <a:tcPr/>
                </a:tc>
                <a:extLst>
                  <a:ext uri="{0D108BD9-81ED-4DB2-BD59-A6C34878D82A}">
                    <a16:rowId xmlns:a16="http://schemas.microsoft.com/office/drawing/2014/main" val="1492693781"/>
                  </a:ext>
                </a:extLst>
              </a:tr>
            </a:tbl>
          </a:graphicData>
        </a:graphic>
      </p:graphicFrame>
      <p:pic>
        <p:nvPicPr>
          <p:cNvPr id="11" name="Picture 10">
            <a:extLst>
              <a:ext uri="{FF2B5EF4-FFF2-40B4-BE49-F238E27FC236}">
                <a16:creationId xmlns:a16="http://schemas.microsoft.com/office/drawing/2014/main" id="{3322BD79-937D-6DA3-C1EF-F1F011A3B45D}"/>
              </a:ext>
            </a:extLst>
          </p:cNvPr>
          <p:cNvPicPr>
            <a:picLocks noChangeAspect="1"/>
          </p:cNvPicPr>
          <p:nvPr/>
        </p:nvPicPr>
        <p:blipFill>
          <a:blip r:embed="rId2"/>
          <a:stretch>
            <a:fillRect/>
          </a:stretch>
        </p:blipFill>
        <p:spPr>
          <a:xfrm>
            <a:off x="72370" y="3353200"/>
            <a:ext cx="4670268" cy="3359539"/>
          </a:xfrm>
          <a:prstGeom prst="rect">
            <a:avLst/>
          </a:prstGeom>
        </p:spPr>
      </p:pic>
      <p:graphicFrame>
        <p:nvGraphicFramePr>
          <p:cNvPr id="13" name="Chart 12">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209269417"/>
              </p:ext>
            </p:extLst>
          </p:nvPr>
        </p:nvGraphicFramePr>
        <p:xfrm>
          <a:off x="4742638" y="3243147"/>
          <a:ext cx="4130301" cy="30585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00000000-0008-0000-0B00-000002000000}"/>
              </a:ext>
            </a:extLst>
          </p:cNvPr>
          <p:cNvGraphicFramePr>
            <a:graphicFrameLocks/>
          </p:cNvGraphicFramePr>
          <p:nvPr>
            <p:extLst>
              <p:ext uri="{D42A27DB-BD31-4B8C-83A1-F6EECF244321}">
                <p14:modId xmlns:p14="http://schemas.microsoft.com/office/powerpoint/2010/main" val="4250097269"/>
              </p:ext>
            </p:extLst>
          </p:nvPr>
        </p:nvGraphicFramePr>
        <p:xfrm>
          <a:off x="-252625" y="1320313"/>
          <a:ext cx="3299527" cy="20910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FEBB5AD3-AC8A-407A-9569-3DA1C0E13520}">
  <ds:schemaRefs>
    <ds:schemaRef ds:uri="http://schemas.microsoft.com/sharepoint/v3/contenttype/forms"/>
  </ds:schemaRefs>
</ds:datastoreItem>
</file>

<file path=customXml/itemProps3.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748</TotalTime>
  <Words>2974</Words>
  <Application>Microsoft Office PowerPoint</Application>
  <PresentationFormat>On-screen Show (4:3)</PresentationFormat>
  <Paragraphs>597</Paragraphs>
  <Slides>43</Slides>
  <Notes>15</Notes>
  <HiddenSlides>0</HiddenSlides>
  <MMClips>1</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43</vt:i4>
      </vt:variant>
    </vt:vector>
  </HeadingPairs>
  <TitlesOfParts>
    <vt:vector size="54" baseType="lpstr">
      <vt:lpstr>Arial</vt:lpstr>
      <vt:lpstr>Calibri</vt:lpstr>
      <vt:lpstr>Calibri Light</vt:lpstr>
      <vt:lpstr>Cambria</vt:lpstr>
      <vt:lpstr>Comic Sans MS</vt:lpstr>
      <vt:lpstr>Tahoma</vt:lpstr>
      <vt:lpstr>Ubuntu</vt:lpstr>
      <vt:lpstr>Ubuntu Light</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A long-term perspective</vt:lpstr>
      <vt:lpstr>The CERN accelerator complex</vt:lpstr>
      <vt:lpstr>MAGIC OF CERN</vt:lpstr>
      <vt:lpstr>PowerPoint Presentation</vt:lpstr>
      <vt:lpstr>Our priorities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Louisa Catherall</cp:lastModifiedBy>
  <cp:revision>70</cp:revision>
  <dcterms:created xsi:type="dcterms:W3CDTF">2021-01-04T15:57:32Z</dcterms:created>
  <dcterms:modified xsi:type="dcterms:W3CDTF">2024-03-22T12:38:18Z</dcterms:modified>
</cp:coreProperties>
</file>