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5" r:id="rId1"/>
    <p:sldMasterId id="2147483650" r:id="rId2"/>
    <p:sldMasterId id="2147483658" r:id="rId3"/>
  </p:sldMasterIdLst>
  <p:notesMasterIdLst>
    <p:notesMasterId r:id="rId47"/>
  </p:notesMasterIdLst>
  <p:handoutMasterIdLst>
    <p:handoutMasterId r:id="rId48"/>
  </p:handoutMasterIdLst>
  <p:sldIdLst>
    <p:sldId id="339" r:id="rId4"/>
    <p:sldId id="340" r:id="rId5"/>
    <p:sldId id="341" r:id="rId6"/>
    <p:sldId id="531" r:id="rId7"/>
    <p:sldId id="532" r:id="rId8"/>
    <p:sldId id="534" r:id="rId9"/>
    <p:sldId id="533" r:id="rId10"/>
    <p:sldId id="535" r:id="rId11"/>
    <p:sldId id="573" r:id="rId12"/>
    <p:sldId id="574" r:id="rId13"/>
    <p:sldId id="575" r:id="rId14"/>
    <p:sldId id="576" r:id="rId15"/>
    <p:sldId id="577" r:id="rId16"/>
    <p:sldId id="541" r:id="rId17"/>
    <p:sldId id="542" r:id="rId18"/>
    <p:sldId id="543" r:id="rId19"/>
    <p:sldId id="544" r:id="rId20"/>
    <p:sldId id="578" r:id="rId21"/>
    <p:sldId id="537" r:id="rId22"/>
    <p:sldId id="538" r:id="rId23"/>
    <p:sldId id="579" r:id="rId24"/>
    <p:sldId id="540" r:id="rId25"/>
    <p:sldId id="539" r:id="rId26"/>
    <p:sldId id="348" r:id="rId27"/>
    <p:sldId id="568" r:id="rId28"/>
    <p:sldId id="545" r:id="rId29"/>
    <p:sldId id="546" r:id="rId30"/>
    <p:sldId id="569" r:id="rId31"/>
    <p:sldId id="570" r:id="rId32"/>
    <p:sldId id="547" r:id="rId33"/>
    <p:sldId id="349" r:id="rId34"/>
    <p:sldId id="523" r:id="rId35"/>
    <p:sldId id="516" r:id="rId36"/>
    <p:sldId id="510" r:id="rId37"/>
    <p:sldId id="526" r:id="rId38"/>
    <p:sldId id="528" r:id="rId39"/>
    <p:sldId id="387" r:id="rId40"/>
    <p:sldId id="390" r:id="rId41"/>
    <p:sldId id="391" r:id="rId42"/>
    <p:sldId id="512" r:id="rId43"/>
    <p:sldId id="393" r:id="rId44"/>
    <p:sldId id="555" r:id="rId45"/>
    <p:sldId id="554" r:id="rId46"/>
  </p:sldIdLst>
  <p:sldSz cx="9144000" cy="6858000" type="screen4x3"/>
  <p:notesSz cx="6669088" cy="9928225"/>
  <p:defaultTextStyle>
    <a:defPPr>
      <a:defRPr lang="de-DE"/>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84">
          <p15:clr>
            <a:srgbClr val="A4A3A4"/>
          </p15:clr>
        </p15:guide>
        <p15:guide id="2" pos="1200">
          <p15:clr>
            <a:srgbClr val="A4A3A4"/>
          </p15:clr>
        </p15:guide>
      </p15:sldGuideLst>
    </p:ext>
    <p:ext uri="{2D200454-40CA-4A62-9FC3-DE9A4176ACB9}">
      <p15:notesGuideLst xmlns:p15="http://schemas.microsoft.com/office/powerpoint/2012/main">
        <p15:guide id="1" orient="horz" pos="3127">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423F"/>
    <a:srgbClr val="5B9A4C"/>
    <a:srgbClr val="76B531"/>
    <a:srgbClr val="55BF62"/>
    <a:srgbClr val="2087E4"/>
    <a:srgbClr val="4299E8"/>
    <a:srgbClr val="C2C420"/>
    <a:srgbClr val="B5BE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4618" autoAdjust="0"/>
  </p:normalViewPr>
  <p:slideViewPr>
    <p:cSldViewPr snapToObjects="1">
      <p:cViewPr varScale="1">
        <p:scale>
          <a:sx n="67" d="100"/>
          <a:sy n="67" d="100"/>
        </p:scale>
        <p:origin x="96" y="178"/>
      </p:cViewPr>
      <p:guideLst>
        <p:guide orient="horz" pos="384"/>
        <p:guide pos="1200"/>
      </p:guideLst>
    </p:cSldViewPr>
  </p:slideViewPr>
  <p:outlineViewPr>
    <p:cViewPr>
      <p:scale>
        <a:sx n="33" d="100"/>
        <a:sy n="33" d="100"/>
      </p:scale>
      <p:origin x="120" y="0"/>
    </p:cViewPr>
  </p:outlineViewPr>
  <p:notesTextViewPr>
    <p:cViewPr>
      <p:scale>
        <a:sx n="100" d="100"/>
        <a:sy n="100" d="100"/>
      </p:scale>
      <p:origin x="0" y="0"/>
    </p:cViewPr>
  </p:notesTextViewPr>
  <p:sorterViewPr>
    <p:cViewPr>
      <p:scale>
        <a:sx n="66" d="100"/>
        <a:sy n="66" d="100"/>
      </p:scale>
      <p:origin x="0" y="13002"/>
    </p:cViewPr>
  </p:sorterViewPr>
  <p:notesViewPr>
    <p:cSldViewPr snapToObjects="1">
      <p:cViewPr varScale="1">
        <p:scale>
          <a:sx n="79" d="100"/>
          <a:sy n="79" d="100"/>
        </p:scale>
        <p:origin x="-1674" y="-96"/>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250" cy="496888"/>
          </a:xfrm>
          <a:prstGeom prst="rect">
            <a:avLst/>
          </a:prstGeom>
        </p:spPr>
        <p:txBody>
          <a:bodyPr vert="horz" lIns="91440" tIns="45720" rIns="91440" bIns="45720" rtlCol="0"/>
          <a:lstStyle>
            <a:lvl1pPr algn="l" eaLnBrk="1" hangingPunct="1">
              <a:defRPr sz="1200">
                <a:latin typeface="Arial" pitchFamily="34" charset="0"/>
                <a:ea typeface="+mn-ea"/>
                <a:cs typeface="Arial" pitchFamily="34" charset="0"/>
              </a:defRPr>
            </a:lvl1pPr>
          </a:lstStyle>
          <a:p>
            <a:pPr>
              <a:defRPr/>
            </a:pPr>
            <a:endParaRPr lang="de-DE"/>
          </a:p>
        </p:txBody>
      </p:sp>
      <p:sp>
        <p:nvSpPr>
          <p:cNvPr id="3" name="Datumsplatzhalter 2"/>
          <p:cNvSpPr>
            <a:spLocks noGrp="1"/>
          </p:cNvSpPr>
          <p:nvPr>
            <p:ph type="dt" sz="quarter" idx="1"/>
          </p:nvPr>
        </p:nvSpPr>
        <p:spPr>
          <a:xfrm>
            <a:off x="3778250" y="0"/>
            <a:ext cx="2889250" cy="4968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0B16ED18-A22C-44AE-8B73-EB1A16418D29}" type="datetime1">
              <a:rPr lang="de-DE" altLang="de-DE"/>
              <a:pPr>
                <a:defRPr/>
              </a:pPr>
              <a:t>02.08.2024</a:t>
            </a:fld>
            <a:endParaRPr lang="de-DE" altLang="de-DE"/>
          </a:p>
        </p:txBody>
      </p:sp>
      <p:sp>
        <p:nvSpPr>
          <p:cNvPr id="4" name="Fußzeilenplatzhalt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eaLnBrk="1" hangingPunct="1">
              <a:defRPr sz="1200">
                <a:latin typeface="Arial" pitchFamily="34" charset="0"/>
                <a:ea typeface="+mn-ea"/>
                <a:cs typeface="Arial" pitchFamily="34" charset="0"/>
              </a:defRPr>
            </a:lvl1pPr>
          </a:lstStyle>
          <a:p>
            <a:pPr>
              <a:defRPr/>
            </a:pPr>
            <a:endParaRPr lang="de-DE"/>
          </a:p>
        </p:txBody>
      </p:sp>
      <p:sp>
        <p:nvSpPr>
          <p:cNvPr id="5" name="Foliennummernplatzhalter 4"/>
          <p:cNvSpPr>
            <a:spLocks noGrp="1"/>
          </p:cNvSpPr>
          <p:nvPr>
            <p:ph type="sldNum" sz="quarter" idx="3"/>
          </p:nvPr>
        </p:nvSpPr>
        <p:spPr>
          <a:xfrm>
            <a:off x="3778250" y="9429750"/>
            <a:ext cx="288925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2315C4F-5BC8-41A7-A6AB-5ADDB3E7F1A9}"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25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de-DE"/>
          </a:p>
        </p:txBody>
      </p:sp>
      <p:sp>
        <p:nvSpPr>
          <p:cNvPr id="3" name="Datumsplatzhalter 2"/>
          <p:cNvSpPr>
            <a:spLocks noGrp="1"/>
          </p:cNvSpPr>
          <p:nvPr>
            <p:ph type="dt" idx="1"/>
          </p:nvPr>
        </p:nvSpPr>
        <p:spPr>
          <a:xfrm>
            <a:off x="3778250" y="0"/>
            <a:ext cx="2889250" cy="4968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defRPr>
            </a:lvl1pPr>
          </a:lstStyle>
          <a:p>
            <a:pPr>
              <a:defRPr/>
            </a:pPr>
            <a:fld id="{529BD884-4556-4261-81B9-21C494B94946}" type="datetime1">
              <a:rPr lang="de-DE" altLang="de-DE"/>
              <a:pPr>
                <a:defRPr/>
              </a:pPr>
              <a:t>02.08.2024</a:t>
            </a:fld>
            <a:endParaRPr lang="de-DE" altLang="de-DE"/>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66750" y="4716463"/>
            <a:ext cx="5335588" cy="4467225"/>
          </a:xfrm>
          <a:prstGeom prst="rect">
            <a:avLst/>
          </a:prstGeom>
        </p:spPr>
        <p:txBody>
          <a:bodyPr vert="horz" wrap="square" lIns="91440" tIns="45720" rIns="91440" bIns="45720" numCol="1" anchor="t" anchorCtr="0" compatLnSpc="1">
            <a:prstTxWarp prst="textNoShape">
              <a:avLst/>
            </a:prstTxWarp>
            <a:normAutofit/>
          </a:bodyPr>
          <a:lstStyle/>
          <a:p>
            <a:pPr lvl="0"/>
            <a:r>
              <a:rPr lang="de-DE" altLang="de-DE" noProof="0" smtClean="0"/>
              <a:t>Textmasterformate durch Klicken bearbeiten</a:t>
            </a:r>
          </a:p>
          <a:p>
            <a:pPr lvl="1"/>
            <a:r>
              <a:rPr lang="de-DE" altLang="de-DE" noProof="0" smtClean="0"/>
              <a:t>Zweite Ebene</a:t>
            </a:r>
          </a:p>
          <a:p>
            <a:pPr lvl="2"/>
            <a:r>
              <a:rPr lang="de-DE" altLang="de-DE" noProof="0" smtClean="0"/>
              <a:t>Dritte Ebene</a:t>
            </a:r>
          </a:p>
          <a:p>
            <a:pPr lvl="3"/>
            <a:r>
              <a:rPr lang="de-DE" altLang="de-DE" noProof="0" smtClean="0"/>
              <a:t>Vierte Ebene</a:t>
            </a:r>
          </a:p>
          <a:p>
            <a:pPr lvl="4"/>
            <a:r>
              <a:rPr lang="de-DE" altLang="de-DE" noProof="0" smtClean="0"/>
              <a:t>Fünfte Ebene</a:t>
            </a:r>
          </a:p>
        </p:txBody>
      </p:sp>
      <p:sp>
        <p:nvSpPr>
          <p:cNvPr id="6" name="Fußzeilenplatzhalter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de-DE"/>
          </a:p>
        </p:txBody>
      </p:sp>
      <p:sp>
        <p:nvSpPr>
          <p:cNvPr id="7" name="Foliennummernplatzhalter 6"/>
          <p:cNvSpPr>
            <a:spLocks noGrp="1"/>
          </p:cNvSpPr>
          <p:nvPr>
            <p:ph type="sldNum" sz="quarter" idx="5"/>
          </p:nvPr>
        </p:nvSpPr>
        <p:spPr>
          <a:xfrm>
            <a:off x="3778250" y="9429750"/>
            <a:ext cx="288925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D0F74AB5-FCA3-48CC-8B59-04E95BA4D3D2}"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atlas.ch/multimedia/"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www.weltmaschine.de/cern_und_lhc/lhc/wie_funktioniert_der_lhc/"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de-DE" smtClean="0"/>
              <a:t>Sie können zum Einstieg einen kurzen Film zeigen, z.B. </a:t>
            </a:r>
            <a:r>
              <a:rPr lang="en-US" altLang="en-US" smtClean="0"/>
              <a:t>“</a:t>
            </a:r>
            <a:r>
              <a:rPr lang="en-US" altLang="de-DE" smtClean="0"/>
              <a:t>CERN in 3 Minuten</a:t>
            </a:r>
            <a:r>
              <a:rPr lang="en-US" altLang="en-US" smtClean="0"/>
              <a:t>”</a:t>
            </a:r>
            <a:r>
              <a:rPr lang="en-US" altLang="de-DE" smtClean="0"/>
              <a:t> (Klick auf das Bild): </a:t>
            </a:r>
          </a:p>
          <a:p>
            <a:r>
              <a:rPr lang="en-US" altLang="de-DE" smtClean="0"/>
              <a:t>http://www.weltmaschine.de/service__material/filme__videos/cern_in_3_minuten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t>Insbesondere bei jüngeren Teilnehmern und Nicht-Leistungskursen sollte die Lorentzkraft erläutert werden.</a:t>
            </a:r>
          </a:p>
          <a:p>
            <a:r>
              <a:rPr lang="de-DE" altLang="de-DE" smtClean="0"/>
              <a:t>Der Begriff „Impuls</a:t>
            </a:r>
            <a:r>
              <a:rPr lang="ja-JP" altLang="de-DE" smtClean="0"/>
              <a:t>“</a:t>
            </a:r>
            <a:r>
              <a:rPr lang="de-DE" altLang="ja-JP" smtClean="0"/>
              <a:t> kann nicht vorausgesetzt werden.</a:t>
            </a:r>
          </a:p>
          <a:p>
            <a:r>
              <a:rPr lang="de-DE" altLang="de-DE" smtClean="0"/>
              <a:t>In dieser Animation können Geschwindigkeit (bzw. Impuls), Ladung und Magnetfeld verändert werden: </a:t>
            </a:r>
          </a:p>
          <a:p>
            <a:r>
              <a:rPr lang="de-DE" altLang="de-DE" smtClean="0"/>
              <a:t>http://www.lon-capa.org/~mmp/kap21/cd533capp.htm</a:t>
            </a:r>
          </a:p>
          <a:p>
            <a:endParaRPr lang="de-DE" altLang="de-DE" smtClean="0"/>
          </a:p>
        </p:txBody>
      </p:sp>
      <p:sp>
        <p:nvSpPr>
          <p:cNvPr id="3482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C75D608-FD28-40FC-ABAC-15629618904C}" type="slidenum">
              <a:rPr lang="de-DE" altLang="de-DE" smtClean="0"/>
              <a:pPr>
                <a:spcBef>
                  <a:spcPct val="0"/>
                </a:spcBef>
              </a:pPr>
              <a:t>12</a:t>
            </a:fld>
            <a:endParaRPr lang="de-DE" alt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t>Die Einheit Elektronenvolt ist Teilnehmern nicht unbedingt bekannt. Um die neue Einheit zu veranschaulichen, sollten Vergleiche gegeben werden. Hierfür kann z.B. die nächste Folie genutzt werden.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de-DE" smtClean="0">
                <a:latin typeface="Arial" panose="020B0604020202020204" pitchFamily="34" charset="0"/>
              </a:rPr>
              <a:t>An dieser Stelle wurde der Begriff </a:t>
            </a:r>
            <a:r>
              <a:rPr lang="en-US" altLang="en-US" smtClean="0">
                <a:latin typeface="Arial" panose="020B0604020202020204" pitchFamily="34" charset="0"/>
              </a:rPr>
              <a:t>“</a:t>
            </a:r>
            <a:r>
              <a:rPr lang="en-US" altLang="ja-JP" smtClean="0">
                <a:latin typeface="Arial" panose="020B0604020202020204" pitchFamily="34" charset="0"/>
              </a:rPr>
              <a:t>Elektronenvolt</a:t>
            </a:r>
            <a:r>
              <a:rPr lang="en-US" altLang="en-US" smtClean="0">
                <a:latin typeface="Arial" panose="020B0604020202020204" pitchFamily="34" charset="0"/>
              </a:rPr>
              <a:t>”</a:t>
            </a:r>
            <a:r>
              <a:rPr lang="en-US" altLang="ja-JP" smtClean="0">
                <a:latin typeface="Arial" panose="020B0604020202020204" pitchFamily="34" charset="0"/>
              </a:rPr>
              <a:t> noch nicht erklärt </a:t>
            </a:r>
            <a:r>
              <a:rPr lang="en-US" altLang="ja-JP" smtClean="0">
                <a:latin typeface="Arial" panose="020B0604020202020204" pitchFamily="34" charset="0"/>
                <a:sym typeface="Wingdings" panose="05000000000000000000" pitchFamily="2" charset="2"/>
              </a:rPr>
              <a:t> hier kann man auf später verweisen (Folie 23) und ggf. einen Vergleich geben: 6.5 TeV entspricht ca. der Bewegungsenergie einer fliegenden Mücke – für ein einzelnes Proton ist das aber extrem viel: So viel Energie hatten Teilchen Sekundenbruchteile nach der Entstehung des Universums (s. Folie 51)</a:t>
            </a:r>
            <a:endParaRPr lang="en-US" altLang="ja-JP" smtClean="0">
              <a:latin typeface="Arial" panose="020B0604020202020204" pitchFamily="34" charset="0"/>
            </a:endParaRPr>
          </a:p>
          <a:p>
            <a:pPr eaLnBrk="1" hangingPunct="1">
              <a:spcBef>
                <a:spcPct val="0"/>
              </a:spcBef>
            </a:pPr>
            <a:endParaRPr lang="en-US" altLang="de-DE" smtClean="0">
              <a:latin typeface="Arial" panose="020B0604020202020204" pitchFamily="34" charset="0"/>
            </a:endParaRPr>
          </a:p>
          <a:p>
            <a:pPr eaLnBrk="1" hangingPunct="1">
              <a:spcBef>
                <a:spcPct val="0"/>
              </a:spcBef>
            </a:pPr>
            <a:r>
              <a:rPr lang="en-US" altLang="de-DE" smtClean="0">
                <a:latin typeface="Arial" panose="020B0604020202020204" pitchFamily="34" charset="0"/>
              </a:rPr>
              <a:t>An diese Stelle passt ein kurzes Video (48 Sekunden, Fahrt durch den LHC-Tunnel und Animation einer Teilchenkollision): </a:t>
            </a:r>
            <a:r>
              <a:rPr lang="de-DE" altLang="de-DE" smtClean="0">
                <a:hlinkClick r:id="rId3"/>
              </a:rPr>
              <a:t>http://www.atlas.ch/multimedia/#7-tev-event</a:t>
            </a:r>
            <a:endParaRPr lang="de-DE" altLang="de-DE" smtClean="0"/>
          </a:p>
          <a:p>
            <a:pPr eaLnBrk="1" hangingPunct="1">
              <a:spcBef>
                <a:spcPct val="0"/>
              </a:spcBef>
            </a:pPr>
            <a:r>
              <a:rPr lang="de-DE" altLang="de-DE" smtClean="0">
                <a:latin typeface="Arial" panose="020B0604020202020204" pitchFamily="34" charset="0"/>
              </a:rPr>
              <a:t>Alternativ passt auch folgendes Video (32 Sekunden): </a:t>
            </a:r>
            <a:r>
              <a:rPr lang="de-DE" altLang="de-DE" smtClean="0">
                <a:latin typeface="Arial" panose="020B0604020202020204" pitchFamily="34" charset="0"/>
                <a:hlinkClick r:id="rId4"/>
              </a:rPr>
              <a:t>http://www.weltmaschine.de/cern_und_lhc/lhc/wie_funktioniert_der_lhc/</a:t>
            </a:r>
            <a:r>
              <a:rPr lang="de-DE" altLang="de-DE" smtClean="0">
                <a:latin typeface="Arial" panose="020B0604020202020204" pitchFamily="34" charset="0"/>
              </a:rPr>
              <a:t> </a:t>
            </a:r>
          </a:p>
          <a:p>
            <a:pPr eaLnBrk="1" hangingPunct="1">
              <a:spcBef>
                <a:spcPct val="0"/>
              </a:spcBef>
            </a:pPr>
            <a:endParaRPr lang="de-DE" altLang="de-DE" smtClean="0">
              <a:latin typeface="Arial" panose="020B0604020202020204" pitchFamily="34" charset="0"/>
            </a:endParaRPr>
          </a:p>
          <a:p>
            <a:pPr eaLnBrk="1" hangingPunct="1">
              <a:spcBef>
                <a:spcPct val="0"/>
              </a:spcBef>
            </a:pPr>
            <a:r>
              <a:rPr lang="de-DE" altLang="de-DE" smtClean="0">
                <a:latin typeface="Arial" panose="020B0604020202020204" pitchFamily="34" charset="0"/>
              </a:rPr>
              <a:t>Für den Fall, dass vor Ort keine Internetverbindung bestehen sollte, können Sie die Videos vor der Masterclass herunterladen. </a:t>
            </a:r>
            <a:endParaRPr lang="en-US" altLang="de-DE" smtClean="0">
              <a:latin typeface="Arial" panose="020B0604020202020204" pitchFamily="34" charset="0"/>
            </a:endParaRPr>
          </a:p>
        </p:txBody>
      </p:sp>
      <p:sp>
        <p:nvSpPr>
          <p:cNvPr id="38916" name="Slide Number Placeholder 3"/>
          <p:cNvSpPr txBox="1">
            <a:spLocks noGrp="1"/>
          </p:cNvSpPr>
          <p:nvPr/>
        </p:nvSpPr>
        <p:spPr bwMode="auto">
          <a:xfrm>
            <a:off x="3778250" y="9429750"/>
            <a:ext cx="288925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53" tIns="46026" rIns="92053" bIns="46026"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E4153FF4-7DDA-496B-AAE1-180F80FEA4AE}" type="slidenum">
              <a:rPr lang="en-US" altLang="de-DE">
                <a:solidFill>
                  <a:srgbClr val="000000"/>
                </a:solidFill>
              </a:rPr>
              <a:pPr algn="r" eaLnBrk="1" hangingPunct="1">
                <a:spcBef>
                  <a:spcPct val="0"/>
                </a:spcBef>
              </a:pPr>
              <a:t>14</a:t>
            </a:fld>
            <a:endParaRPr lang="en-US" altLang="de-DE">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de-D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t>Im Kollisionsbereich des LHC herrscht ein Druck von etwa 10</a:t>
            </a:r>
            <a:r>
              <a:rPr lang="de-DE" altLang="de-DE" baseline="30000" smtClean="0"/>
              <a:t>-13 </a:t>
            </a:r>
            <a:r>
              <a:rPr lang="de-DE" altLang="de-DE" smtClean="0"/>
              <a:t>bar, das entspricht 1/10 Billionstel des atmosphärischen Drucks an der Erdoberfläche. </a:t>
            </a:r>
          </a:p>
          <a:p>
            <a:r>
              <a:rPr lang="de-DE" altLang="de-DE" smtClean="0"/>
              <a:t>Die Teilchendichte auf der Erdamosphäre beträgt ca. 10</a:t>
            </a:r>
            <a:r>
              <a:rPr lang="de-DE" altLang="de-DE" baseline="30000" smtClean="0"/>
              <a:t>19</a:t>
            </a:r>
            <a:r>
              <a:rPr lang="de-DE" altLang="de-DE" smtClean="0"/>
              <a:t> Teilchen/cm³; im LHC befinden sich in der Nähe der Kollisionspunkte nur noch etwa 10</a:t>
            </a:r>
            <a:r>
              <a:rPr lang="de-DE" altLang="de-DE" baseline="30000" smtClean="0"/>
              <a:t>6</a:t>
            </a:r>
            <a:r>
              <a:rPr lang="de-DE" altLang="de-DE" smtClean="0"/>
              <a:t> Luftmoleküle/cm³.</a:t>
            </a:r>
          </a:p>
          <a:p>
            <a:endParaRPr lang="de-DE" altLang="de-DE" smtClean="0"/>
          </a:p>
          <a:p>
            <a:r>
              <a:rPr lang="de-DE" altLang="de-DE" smtClean="0"/>
              <a:t>Mögliche Frage an die Teilnehmer: Warum muss im Strahlrohr so ein gutes Vakuum herrschen?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t>Mögliche Fragen an die Teilnehmer: Wozu braucht man so ein starkes Magnetfeld? </a:t>
            </a:r>
          </a:p>
          <a:p>
            <a:r>
              <a:rPr lang="de-DE" altLang="de-DE" smtClean="0"/>
              <a:t>Warum müssen die Magnete supraleitend sein?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7107" name="Text Box 2"/>
          <p:cNvSpPr>
            <a:spLocks noGrp="1" noChangeArrowheads="1"/>
          </p:cNvSpPr>
          <p:nvPr>
            <p:ph type="body" idx="1"/>
          </p:nvPr>
        </p:nvSpPr>
        <p:spPr bwMode="auto">
          <a:xfrm>
            <a:off x="666750" y="4714875"/>
            <a:ext cx="5335588"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smtClean="0">
                <a:solidFill>
                  <a:srgbClr val="000000"/>
                </a:solidFill>
                <a:ea typeface="Arial Unicode MS" panose="020B0604020202020204" pitchFamily="34" charset="-128"/>
                <a:cs typeface="Arial Unicode MS" panose="020B0604020202020204" pitchFamily="34" charset="-128"/>
              </a:rPr>
              <a:t>Hier sind nicht die genauen Zahlen wichtig, sondern die Größenordnungen – um den Teilnehmern in der Folge klar zu machen, warum so viele Kollisionen notwendig sind. </a:t>
            </a:r>
          </a:p>
        </p:txBody>
      </p:sp>
      <p:sp>
        <p:nvSpPr>
          <p:cNvPr id="47108" name="Text Box 3"/>
          <p:cNvSpPr txBox="1">
            <a:spLocks noChangeArrowheads="1"/>
          </p:cNvSpPr>
          <p:nvPr/>
        </p:nvSpPr>
        <p:spPr bwMode="auto">
          <a:xfrm>
            <a:off x="3778250" y="9431338"/>
            <a:ext cx="288925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nchor="b"/>
          <a:lstStyle>
            <a:lvl1pPr>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355CD4B4-3F3B-475A-918D-D2B9F368F44E}" type="slidenum">
              <a:rPr lang="de-DE" altLang="de-DE">
                <a:solidFill>
                  <a:srgbClr val="000000"/>
                </a:solidFill>
              </a:rPr>
              <a:pPr algn="r" eaLnBrk="1" hangingPunct="1">
                <a:spcBef>
                  <a:spcPct val="0"/>
                </a:spcBef>
              </a:pPr>
              <a:t>18</a:t>
            </a:fld>
            <a:endParaRPr lang="de-DE" altLang="de-DE">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bwMode="auto">
          <a:xfrm>
            <a:off x="687388" y="676275"/>
            <a:ext cx="4510087" cy="33845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ctangle 3"/>
          <p:cNvSpPr>
            <a:spLocks noGrp="1" noChangeArrowheads="1"/>
          </p:cNvSpPr>
          <p:nvPr>
            <p:ph type="body" idx="1"/>
          </p:nvPr>
        </p:nvSpPr>
        <p:spPr bwMode="auto">
          <a:xfrm>
            <a:off x="784225" y="4287838"/>
            <a:ext cx="4316413" cy="4062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1085A32-163E-417F-A966-55C77EE717F1}" type="slidenum">
              <a:rPr lang="de-DE" altLang="de-DE" smtClean="0">
                <a:solidFill>
                  <a:srgbClr val="000000"/>
                </a:solidFill>
                <a:latin typeface="Calibri" panose="020F0502020204030204" pitchFamily="34" charset="0"/>
              </a:rPr>
              <a:pPr/>
              <a:t>20</a:t>
            </a:fld>
            <a:endParaRPr lang="de-DE" altLang="de-DE" smtClean="0">
              <a:solidFill>
                <a:srgbClr val="000000"/>
              </a:solidFill>
              <a:latin typeface="Calibri" panose="020F0502020204030204" pitchFamily="34" charset="0"/>
            </a:endParaRPr>
          </a:p>
        </p:txBody>
      </p:sp>
      <p:sp>
        <p:nvSpPr>
          <p:cNvPr id="51203" name="Rectangle 2"/>
          <p:cNvSpPr>
            <a:spLocks noGrp="1" noRot="1" noChangeAspect="1" noChangeArrowheads="1" noTextEdit="1"/>
          </p:cNvSpPr>
          <p:nvPr>
            <p:ph type="sldImg"/>
          </p:nvPr>
        </p:nvSpPr>
        <p:spPr bwMode="auto">
          <a:xfrm>
            <a:off x="1306513" y="933450"/>
            <a:ext cx="4248150" cy="3187700"/>
          </a:xfrm>
          <a:solidFill>
            <a:srgbClr val="FFFFFF"/>
          </a:solidFill>
          <a:ln>
            <a:solidFill>
              <a:srgbClr val="000000"/>
            </a:solidFill>
            <a:miter lim="800000"/>
            <a:headEnd/>
            <a:tailEnd/>
          </a:ln>
        </p:spPr>
      </p:sp>
      <p:sp>
        <p:nvSpPr>
          <p:cNvPr id="51204" name="Rectangle 3"/>
          <p:cNvSpPr>
            <a:spLocks noGrp="1" noChangeArrowheads="1"/>
          </p:cNvSpPr>
          <p:nvPr>
            <p:ph type="body" idx="1"/>
          </p:nvPr>
        </p:nvSpPr>
        <p:spPr bwMode="auto">
          <a:xfrm>
            <a:off x="1046163" y="4430713"/>
            <a:ext cx="4772025" cy="3540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ltLang="de-D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0C96F1B-D744-415F-9565-537E383D200D}" type="slidenum">
              <a:rPr lang="en-US" altLang="de-DE" smtClean="0">
                <a:solidFill>
                  <a:srgbClr val="000000"/>
                </a:solidFill>
                <a:latin typeface="Calibri" panose="020F0502020204030204" pitchFamily="34" charset="0"/>
              </a:rPr>
              <a:pPr/>
              <a:t>22</a:t>
            </a:fld>
            <a:endParaRPr lang="en-US" altLang="de-DE" smtClean="0">
              <a:solidFill>
                <a:srgbClr val="000000"/>
              </a:solidFill>
              <a:latin typeface="Calibri" panose="020F0502020204030204" pitchFamily="34" charset="0"/>
            </a:endParaRPr>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de-DE" smtClean="0"/>
              <a:t>Ein motivierender Einstieg für eine Masterclass!</a:t>
            </a:r>
          </a:p>
          <a:p>
            <a:endParaRPr lang="en-US" altLang="de-D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de-D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panose="05000000000000000000" pitchFamily="2" charset="2"/>
              <a:buNone/>
            </a:pPr>
            <a:r>
              <a:rPr lang="de-DE" altLang="de-DE" smtClean="0">
                <a:sym typeface="Wingdings" panose="05000000000000000000" pitchFamily="2" charset="2"/>
              </a:rPr>
              <a:t>An dieser Stelle können allgemein Streuexperimente erklärt werden.</a:t>
            </a:r>
          </a:p>
          <a:p>
            <a:pPr>
              <a:buFont typeface="Wingdings" panose="05000000000000000000" pitchFamily="2" charset="2"/>
              <a:buNone/>
            </a:pPr>
            <a:r>
              <a:rPr lang="de-DE" altLang="de-DE" smtClean="0">
                <a:sym typeface="Wingdings" panose="05000000000000000000" pitchFamily="2" charset="2"/>
              </a:rPr>
              <a:t>Achtung: Man kann nicht voraussetzen, dass die Teilnehmer wissen, dass Materieteilchen eine Wellenlänge zugeordnet werden kann.</a:t>
            </a:r>
          </a:p>
          <a:p>
            <a:pPr>
              <a:buFont typeface="Wingdings" panose="05000000000000000000" pitchFamily="2" charset="2"/>
              <a:buNone/>
            </a:pPr>
            <a:r>
              <a:rPr lang="de-DE" altLang="de-DE" b="1" smtClean="0"/>
              <a:t>SLAC: </a:t>
            </a:r>
            <a:r>
              <a:rPr lang="de-DE" altLang="de-DE" smtClean="0"/>
              <a:t>Stanford Linear Accelerator Center: Linearbeschleuniger für Elektronen und Positronen</a:t>
            </a:r>
            <a:endParaRPr lang="de-DE" altLang="de-DE" smtClean="0">
              <a:sym typeface="Wingdings" panose="05000000000000000000" pitchFamily="2" charset="2"/>
            </a:endParaRPr>
          </a:p>
          <a:p>
            <a:pPr>
              <a:buFont typeface="Wingdings" panose="05000000000000000000" pitchFamily="2" charset="2"/>
              <a:buNone/>
            </a:pPr>
            <a:endParaRPr lang="de-DE" altLang="de-DE" smtClean="0">
              <a:sym typeface="Wingdings" panose="05000000000000000000" pitchFamily="2" charset="2"/>
            </a:endParaRPr>
          </a:p>
          <a:p>
            <a:pPr>
              <a:buFont typeface="Wingdings" panose="05000000000000000000" pitchFamily="2" charset="2"/>
              <a:buNone/>
            </a:pPr>
            <a:endParaRPr lang="de-DE" altLang="de-DE" smtClean="0">
              <a:sym typeface="Wingdings" panose="05000000000000000000" pitchFamily="2" charset="2"/>
            </a:endParaRPr>
          </a:p>
          <a:p>
            <a:pPr>
              <a:buFont typeface="Wingdings" panose="05000000000000000000" pitchFamily="2" charset="2"/>
              <a:buNone/>
            </a:pPr>
            <a:endParaRPr lang="de-DE" altLang="de-DE" smtClean="0">
              <a:sym typeface="Wingdings" panose="05000000000000000000" pitchFamily="2" charset="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t>Bei jüngeren Schülern sollte man ggf. durchgehen, was mit „andere Energieformen</a:t>
            </a:r>
            <a:r>
              <a:rPr lang="ja-JP" altLang="de-DE" smtClean="0"/>
              <a:t>“</a:t>
            </a:r>
            <a:r>
              <a:rPr lang="de-DE" altLang="ja-JP" smtClean="0"/>
              <a:t> gemeint sein kann: Bewegungsenergie, Wärme, elektrische Energie etc. </a:t>
            </a:r>
          </a:p>
          <a:p>
            <a:r>
              <a:rPr lang="de-DE" altLang="de-DE" smtClean="0"/>
              <a:t>Mögliche Frage an die Teilnehmer, nachdem die Zeile „Beispiele</a:t>
            </a:r>
            <a:r>
              <a:rPr lang="ja-JP" altLang="de-DE" smtClean="0"/>
              <a:t>“</a:t>
            </a:r>
            <a:r>
              <a:rPr lang="de-DE" altLang="ja-JP" smtClean="0"/>
              <a:t> eingeblendet wird: </a:t>
            </a:r>
          </a:p>
          <a:p>
            <a:r>
              <a:rPr lang="de-DE" altLang="de-DE" smtClean="0"/>
              <a:t>Kennt ihr Beispiele, wo Masse in eine andere Energieform umgewandelt wird? (Tipp: Kraftwerk)</a:t>
            </a:r>
          </a:p>
          <a:p>
            <a:endParaRPr lang="de-DE" altLang="de-DE" smtClean="0"/>
          </a:p>
          <a:p>
            <a:r>
              <a:rPr lang="de-DE" altLang="de-DE" smtClean="0"/>
              <a:t>Genau genommen wird bei der Kernspaltung nur Bindungsenergie der Atomkerne in Wärmeenergie umgewandelt - das ist äquivalent zu einer Massenänderung. Jedoch bleiben alle Elementarteilchen und Nukleonen erhalten, es wird also keine Teilchen-Ruhemasse in Energie umgewandelt.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5539" name="Text Box 2"/>
          <p:cNvSpPr>
            <a:spLocks noGrp="1" noChangeArrowheads="1"/>
          </p:cNvSpPr>
          <p:nvPr>
            <p:ph type="body" idx="1"/>
          </p:nvPr>
        </p:nvSpPr>
        <p:spPr bwMode="auto">
          <a:xfrm>
            <a:off x="666750" y="4714875"/>
            <a:ext cx="5335588" cy="48402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smtClean="0">
                <a:solidFill>
                  <a:srgbClr val="000000"/>
                </a:solidFill>
                <a:latin typeface="Arial" panose="020B0604020202020204" pitchFamily="34" charset="0"/>
                <a:ea typeface="Arial Unicode MS" panose="020B0604020202020204" pitchFamily="34" charset="-128"/>
                <a:cs typeface="Arial Unicode MS" panose="020B0604020202020204" pitchFamily="34" charset="-128"/>
              </a:rPr>
              <a:t>Bevor man den Text einblendet, könnte man die Teilnehmer zur Diskussion anregen:</a:t>
            </a:r>
          </a:p>
          <a:p>
            <a:pPr eaLnBrk="1" hangingPunct="1">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mtClean="0">
                <a:solidFill>
                  <a:srgbClr val="000000"/>
                </a:solidFill>
                <a:latin typeface="Arial" panose="020B0604020202020204" pitchFamily="34" charset="0"/>
                <a:ea typeface="Arial Unicode MS" panose="020B0604020202020204" pitchFamily="34" charset="-128"/>
                <a:cs typeface="Arial Unicode MS" panose="020B0604020202020204" pitchFamily="34" charset="-128"/>
              </a:rPr>
              <a:t>“</a:t>
            </a:r>
            <a:r>
              <a:rPr lang="en-US" altLang="de-DE" smtClean="0">
                <a:solidFill>
                  <a:srgbClr val="000000"/>
                </a:solidFill>
                <a:latin typeface="Arial" panose="020B0604020202020204" pitchFamily="34" charset="0"/>
                <a:ea typeface="Arial Unicode MS" panose="020B0604020202020204" pitchFamily="34" charset="-128"/>
                <a:cs typeface="Arial Unicode MS" panose="020B0604020202020204" pitchFamily="34" charset="-128"/>
              </a:rPr>
              <a:t>Dieses Bild sagt viel darüber aus, was wir am LHC machen. Was meint ihr, hat dieses Bild mit Teilchenphysik zu tun?</a:t>
            </a:r>
            <a:r>
              <a:rPr lang="en-US" altLang="en-US" smtClean="0">
                <a:solidFill>
                  <a:srgbClr val="000000"/>
                </a:solidFill>
                <a:latin typeface="Arial" panose="020B0604020202020204" pitchFamily="34" charset="0"/>
                <a:ea typeface="Arial Unicode MS" panose="020B0604020202020204" pitchFamily="34" charset="-128"/>
                <a:cs typeface="Arial Unicode MS" panose="020B0604020202020204" pitchFamily="34" charset="-128"/>
              </a:rPr>
              <a:t>”</a:t>
            </a:r>
            <a:endParaRPr lang="en-US" altLang="de-DE" smtClean="0">
              <a:solidFill>
                <a:srgbClr val="000000"/>
              </a:solidFill>
              <a:latin typeface="Arial" panose="020B0604020202020204" pitchFamily="34" charset="0"/>
              <a:ea typeface="Arial Unicode MS" panose="020B0604020202020204" pitchFamily="34" charset="-128"/>
              <a:cs typeface="Arial Unicode MS" panose="020B0604020202020204" pitchFamily="34" charset="-128"/>
            </a:endParaRPr>
          </a:p>
          <a:p>
            <a:pPr eaLnBrk="1" hangingPunct="1">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tLang="de-DE" smtClean="0">
              <a:solidFill>
                <a:srgbClr val="000000"/>
              </a:solidFill>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65540" name="Text Box 3"/>
          <p:cNvSpPr txBox="1">
            <a:spLocks noChangeArrowheads="1"/>
          </p:cNvSpPr>
          <p:nvPr/>
        </p:nvSpPr>
        <p:spPr bwMode="auto">
          <a:xfrm>
            <a:off x="3778250" y="9431338"/>
            <a:ext cx="288925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nchor="b"/>
          <a:lstStyle>
            <a:lvl1pPr>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4A52081B-F597-46BD-9C51-450002FF618E}" type="slidenum">
              <a:rPr lang="en-US" altLang="de-DE">
                <a:solidFill>
                  <a:srgbClr val="000000"/>
                </a:solidFill>
              </a:rPr>
              <a:pPr algn="r" eaLnBrk="1" hangingPunct="1">
                <a:spcBef>
                  <a:spcPct val="0"/>
                </a:spcBef>
              </a:pPr>
              <a:t>29</a:t>
            </a:fld>
            <a:endParaRPr lang="en-US" altLang="de-DE">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r>
              <a:rPr lang="de-DE" altLang="de-DE" sz="1700" smtClean="0">
                <a:latin typeface="Arial Narrow" panose="020B0606020202030204" pitchFamily="34" charset="0"/>
              </a:rPr>
              <a:t>Jugendliche kennen aus der Schule meist nur lineare Skalen. Deswegen ist es an dieser Stelle sehr wichtig, darauf hinzuweisen, dass die gezeigte Skala nicht linear ist, sondern dass jeder Schritt in dieser Skala eine Multiplikation mit bzw. Division durch 10 bedeutet.  </a:t>
            </a:r>
          </a:p>
          <a:p>
            <a:endParaRPr lang="de-DE" altLang="de-DE" smtClean="0"/>
          </a:p>
          <a:p>
            <a:r>
              <a:rPr lang="de-DE" altLang="de-DE" smtClean="0"/>
              <a:t>Sie können diese Aktivität als „Murmelphase</a:t>
            </a:r>
            <a:r>
              <a:rPr lang="ja-JP" altLang="de-DE" smtClean="0"/>
              <a:t>“</a:t>
            </a:r>
            <a:r>
              <a:rPr lang="de-DE" altLang="ja-JP" smtClean="0"/>
              <a:t> organisieren: </a:t>
            </a:r>
          </a:p>
          <a:p>
            <a:r>
              <a:rPr lang="de-DE" altLang="de-DE" smtClean="0"/>
              <a:t>Stellen Sie den Arbeitsauftrag an die Teilnehmer und legen Sie eine Zeit fest, nach der sie fertig sein sollen, z.B. 3 Minuten. Die Teilnehmer sollen jeweils zu zweit oder zu dritt diskutieren. </a:t>
            </a:r>
          </a:p>
          <a:p>
            <a:r>
              <a:rPr lang="de-DE" altLang="de-DE" smtClean="0"/>
              <a:t>Während der Zeit können Sie die Längenskala an die Tafel zeichnen; nach Ablauf der festgesetzten Zeit kommt ein Teilnehmer nach vorne und schreibt die Begriffe auf Zuruf der anderen Teilnehmer in die Skala an die Tafel.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de-DE" smtClean="0"/>
              <a:t>Ein Klick auf die Grafik öffnet eine interaktive Animation: http://scaleofuniverse.com</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de-DE" altLang="de-DE" sz="2000" smtClean="0"/>
              <a:t>Bei der Grafik unten stellt die gelbe Wellenlinie genau genommen ein virtuelles Photon dar. </a:t>
            </a:r>
          </a:p>
          <a:p>
            <a:r>
              <a:rPr lang="de-DE" altLang="de-DE" sz="2000" smtClean="0"/>
              <a:t>Wenn aus einem reellen Photon ein Teilchen-Antiteilchen-Paar erzeugt wird, muss wegen der Impulserhaltung ein weiteres Teilchen an der Paarerzeugung beteiligt sein. Dies kann z.B. ein Atomkern sein, der (mittels virtueller Photonen) an der Wechselwirkung beteiligt ist. </a:t>
            </a:r>
          </a:p>
          <a:p>
            <a:r>
              <a:rPr lang="de-DE" altLang="de-DE" sz="2000" smtClean="0"/>
              <a:t>- Die Annihilation bzw. Paarbildung kann auch mit anderen Austauschteilchen stattfinden. Wenn an dieser Stelle des Vortrags noch keine Austauschteilchen besprochen wurden, kann hier vereinfacht werden. </a:t>
            </a:r>
          </a:p>
        </p:txBody>
      </p:sp>
      <p:sp>
        <p:nvSpPr>
          <p:cNvPr id="72708" name="Slide Number Placeholder 3"/>
          <p:cNvSpPr txBox="1">
            <a:spLocks noGrp="1"/>
          </p:cNvSpPr>
          <p:nvPr/>
        </p:nvSpPr>
        <p:spPr bwMode="auto">
          <a:xfrm>
            <a:off x="3778250" y="9429750"/>
            <a:ext cx="288925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53" tIns="46026" rIns="92053" bIns="46026"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347C017D-6AE5-4213-948D-38E32BFE698A}" type="slidenum">
              <a:rPr lang="en-US" altLang="de-DE">
                <a:solidFill>
                  <a:srgbClr val="000000"/>
                </a:solidFill>
              </a:rPr>
              <a:pPr algn="r" eaLnBrk="1" hangingPunct="1">
                <a:spcBef>
                  <a:spcPct val="0"/>
                </a:spcBef>
              </a:pPr>
              <a:t>33</a:t>
            </a:fld>
            <a:endParaRPr lang="en-US" altLang="de-DE">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t>Wenn ca. 15 Minuten zur Verfügung stehen, können Sie eine Szene aus dem Film „Illuminati</a:t>
            </a:r>
            <a:r>
              <a:rPr lang="ja-JP" altLang="de-DE" smtClean="0"/>
              <a:t>“</a:t>
            </a:r>
            <a:r>
              <a:rPr lang="de-DE" altLang="ja-JP" smtClean="0"/>
              <a:t> anschauen und die Teilnehmer anschließend analysieren lassen, welche der Zitate zutreffen oder nicht. </a:t>
            </a:r>
          </a:p>
          <a:p>
            <a:r>
              <a:rPr lang="de-DE" altLang="de-DE" smtClean="0"/>
              <a:t>Beim Klicken ändern die Zeilen nacheinander ihre Farben: Grün = richtig, rot = falsch, orange = richtig und falsch.</a:t>
            </a:r>
          </a:p>
          <a:p>
            <a:r>
              <a:rPr lang="de-DE" altLang="de-DE" smtClean="0"/>
              <a:t>Hier ist die Filmszene in englischer Sprache zu finden (Klick auf das Filmposter): </a:t>
            </a:r>
          </a:p>
          <a:p>
            <a:r>
              <a:rPr lang="de-DE" altLang="de-DE" smtClean="0"/>
              <a:t>https://www.youtube.com/watch?v=5oNO7_BOovI</a:t>
            </a:r>
          </a:p>
          <a:p>
            <a:r>
              <a:rPr lang="de-DE" altLang="de-DE" smtClean="0"/>
              <a:t>Eine Übersetzung und Hinweise zur Filmszene sind hier zu finden: </a:t>
            </a:r>
          </a:p>
          <a:p>
            <a:r>
              <a:rPr lang="de-DE" altLang="de-DE" smtClean="0"/>
              <a:t>http://www.weltderphysik.de/thema/physik-im-spielfilm/illuminati/filmszene-im-detail/</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6803" name="Rectangle 2"/>
          <p:cNvSpPr>
            <a:spLocks noGrp="1" noChangeArrowheads="1"/>
          </p:cNvSpPr>
          <p:nvPr>
            <p:ph type="body" idx="1"/>
          </p:nvPr>
        </p:nvSpPr>
        <p:spPr bwMode="auto">
          <a:xfrm>
            <a:off x="666750" y="4714875"/>
            <a:ext cx="5335588"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de-DE" altLang="de-DE" smtClean="0"/>
              <a:t>Den ersten Hinweis auf die Existenz Dunkler Materie gab es schon im Jahr 1933: Der Astronom Fritz Zwicky beobachtete, dass Galaxien im Coma-Galaxienhaufen sich zu schnell bewegten, als dass die sichtbare Materie sie mit ihrer Gravitation zusammenhalten konnte – dazu war zehnmal mehr Masse notwendig. </a:t>
            </a:r>
          </a:p>
          <a:p>
            <a:r>
              <a:rPr lang="de-DE" altLang="de-DE" smtClean="0"/>
              <a:t>Beobachtungen von Spiralgalaxien zeigen auch, dass es deutlich mehr Materie im Universum geben muss als man bis dahin annahm. Gäbe es nur atomare Materie – also Sterne, Planeten, Staubwolken etc. – würden diese Galaxien auseinanderfliegen. </a:t>
            </a:r>
          </a:p>
          <a:p>
            <a:endParaRPr lang="de-DE" altLang="de-DE" smtClean="0"/>
          </a:p>
          <a:p>
            <a:r>
              <a:rPr lang="de-DE" altLang="de-DE" smtClean="0"/>
              <a:t>Viele weitere Messungen weisen auf die Existenz von Dunkler Materie hin, beispielsweise: </a:t>
            </a:r>
          </a:p>
          <a:p>
            <a:pPr>
              <a:buFontTx/>
              <a:buChar char="-"/>
            </a:pPr>
            <a:r>
              <a:rPr lang="de-DE" altLang="de-DE" smtClean="0"/>
              <a:t>Die Struktur der kosmischen Hintergrundstrahlung verrät, dass es außer den Teilchen des Standardmodells noch andere Materie- bzw. Energieformen geben muss (eben die Dunkle Materie und die Dunkle Energie).</a:t>
            </a:r>
          </a:p>
          <a:p>
            <a:pPr>
              <a:buFontTx/>
              <a:buChar char="-"/>
            </a:pPr>
            <a:r>
              <a:rPr lang="de-DE" altLang="de-DE" smtClean="0"/>
              <a:t>Großräumige Strukturen: Überall im Universum beobachtet man großräumige netzartige Ansammlungen von Galaxien. Diese wären viel kleiner, wenn es nur atomare Materie gäbe, da sie sich erst relativ spät nach dem Urknall gebildet hätten. Um die Strukturen zu erzeugen, die man heute beobachtet, muss die Gravitation von Dunkler Materie ihre Entstehung beschleunigt haben. </a:t>
            </a:r>
          </a:p>
          <a:p>
            <a:pPr>
              <a:buFontTx/>
              <a:buChar char="-"/>
            </a:pPr>
            <a:endParaRPr lang="de-DE" altLang="de-DE" smtClean="0"/>
          </a:p>
          <a:p>
            <a:r>
              <a:rPr lang="en-US" altLang="de-DE" smtClean="0"/>
              <a:t>Mehr Informationen zu Dunkler Materie finden Sie im Hauptdokument auf S. 7. </a:t>
            </a:r>
          </a:p>
          <a:p>
            <a:pPr>
              <a:buFontTx/>
              <a:buChar char="-"/>
            </a:pPr>
            <a:endParaRPr lang="en-US" altLang="de-DE" smtClean="0"/>
          </a:p>
        </p:txBody>
      </p:sp>
      <p:sp>
        <p:nvSpPr>
          <p:cNvPr id="76804" name="Text Box 3"/>
          <p:cNvSpPr txBox="1">
            <a:spLocks noChangeArrowheads="1"/>
          </p:cNvSpPr>
          <p:nvPr/>
        </p:nvSpPr>
        <p:spPr bwMode="auto">
          <a:xfrm>
            <a:off x="3778250" y="9431338"/>
            <a:ext cx="288925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nchor="b"/>
          <a:lstStyle>
            <a:lvl1pPr>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BC869C49-7E54-4D3E-BFA2-88DEEB88D87E}" type="slidenum">
              <a:rPr lang="de-DE" altLang="de-DE">
                <a:solidFill>
                  <a:srgbClr val="000000"/>
                </a:solidFill>
              </a:rPr>
              <a:pPr algn="r" eaLnBrk="1" hangingPunct="1">
                <a:spcBef>
                  <a:spcPct val="0"/>
                </a:spcBef>
              </a:pPr>
              <a:t>35</a:t>
            </a:fld>
            <a:endParaRPr lang="de-DE" altLang="de-DE">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mtClean="0">
                <a:latin typeface="Arial Narrow" panose="020B0606020202030204" pitchFamily="34" charset="0"/>
              </a:rPr>
              <a:t>Die Grafik zeigt die zeitliche Entwicklung des Universums. Viele Beobachtungen zeigen, dass es sich mit der Zeit immer weiter ausdehnt und abkühlt. </a:t>
            </a:r>
          </a:p>
          <a:p>
            <a:r>
              <a:rPr lang="de-DE" altLang="de-DE" smtClean="0">
                <a:latin typeface="Arial Narrow" panose="020B0606020202030204" pitchFamily="34" charset="0"/>
              </a:rPr>
              <a:t>Die Zeitachse in der Grafik verläuft nicht linear.</a:t>
            </a:r>
          </a:p>
          <a:p>
            <a:r>
              <a:rPr lang="de-DE" altLang="de-DE" smtClean="0">
                <a:latin typeface="Arial Narrow" panose="020B0606020202030204" pitchFamily="34" charset="0"/>
              </a:rPr>
              <a:t>Am LHC untersucht man die Frühgeschichte des Universums, indem man bei Teilchenkollisionen eine entsprechend hohe Energiedichte erzeugt. Damit lassen sich die Bedingungen rekonstruieren, die nur wenige Sekundenbruchteile nach dem Urknall herrschten. </a:t>
            </a:r>
          </a:p>
          <a:p>
            <a:endParaRPr lang="de-DE" altLang="de-DE" smtClean="0">
              <a:latin typeface="Arial Narrow" panose="020B0606020202030204" pitchFamily="34" charset="0"/>
            </a:endParaRPr>
          </a:p>
          <a:p>
            <a:r>
              <a:rPr lang="en-US" altLang="de-DE" smtClean="0"/>
              <a:t>Mehr Informationen zur Geschichte des Universums finden Sie im Hauptdokument auf S. 6. </a:t>
            </a:r>
          </a:p>
        </p:txBody>
      </p:sp>
      <p:sp>
        <p:nvSpPr>
          <p:cNvPr id="7885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A8A2760-78CA-4FDB-80CB-DDB4A5645EF5}" type="slidenum">
              <a:rPr lang="de-DE" altLang="de-DE" smtClean="0"/>
              <a:pPr>
                <a:spcBef>
                  <a:spcPct val="0"/>
                </a:spcBef>
              </a:pPr>
              <a:t>36</a:t>
            </a:fld>
            <a:endParaRPr lang="de-DE" alt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ctangle 3"/>
          <p:cNvSpPr>
            <a:spLocks noGrp="1" noChangeArrowheads="1"/>
          </p:cNvSpPr>
          <p:nvPr>
            <p:ph type="body" idx="1"/>
          </p:nvPr>
        </p:nvSpPr>
        <p:spPr bwMode="auto">
          <a:xfrm>
            <a:off x="889000" y="4714875"/>
            <a:ext cx="4891088" cy="44688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de-DE" smtClean="0">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0899" name="Rectangle 2"/>
          <p:cNvSpPr>
            <a:spLocks noGrp="1" noChangeArrowheads="1"/>
          </p:cNvSpPr>
          <p:nvPr>
            <p:ph type="body" idx="1"/>
          </p:nvPr>
        </p:nvSpPr>
        <p:spPr bwMode="auto">
          <a:xfrm>
            <a:off x="666750" y="4714875"/>
            <a:ext cx="5335588"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2947" name="Rectangle 2"/>
          <p:cNvSpPr>
            <a:spLocks noGrp="1" noChangeArrowheads="1"/>
          </p:cNvSpPr>
          <p:nvPr>
            <p:ph type="body" idx="1"/>
          </p:nvPr>
        </p:nvSpPr>
        <p:spPr bwMode="auto">
          <a:xfrm>
            <a:off x="666750" y="4714875"/>
            <a:ext cx="5335588"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de-DE" altLang="de-DE" smtClean="0"/>
              <a:t>Bild links: 1990 bestand das Web am CERN nur aus diesem Computer (ein NeXTcube). Tim Berners-Lee (Bild rechts) machte ihn zum Server: Der Server liefert dem Client (ein Computer mit Webbrowser) über das Netz die gewünschte Information, ohne dass z.B. die Betriebssysteme der beiden identisch sein müssen. Auf diesem damals völlig neuen Konzept beruht heute das World Wide Web.</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4995" name="Rectangle 2"/>
          <p:cNvSpPr>
            <a:spLocks noGrp="1" noChangeArrowheads="1"/>
          </p:cNvSpPr>
          <p:nvPr>
            <p:ph type="body" idx="1"/>
          </p:nvPr>
        </p:nvSpPr>
        <p:spPr bwMode="auto">
          <a:xfrm>
            <a:off x="666750" y="4714875"/>
            <a:ext cx="5335588"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de-DE" smtClean="0"/>
              <a:t>In der Krebsmedizin wird als Tracerflüssigkeit meistens 18F-Desoxyglucose verwendet.</a:t>
            </a:r>
          </a:p>
          <a:p>
            <a:r>
              <a:rPr lang="en-US" altLang="de-DE" smtClean="0"/>
              <a:t>Das Bild oben rechts zeigt ein Schnittbild eines menschlichen Gehirns. Die Stellen, wo sich viel Zucker angesammelt hat, sind rot / orange markiert; blau und grün sind die Stellen mit wenig Zucker.</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7043" name="Text Box 2"/>
          <p:cNvSpPr>
            <a:spLocks noGrp="1" noChangeArrowheads="1"/>
          </p:cNvSpPr>
          <p:nvPr>
            <p:ph type="body" idx="1"/>
          </p:nvPr>
        </p:nvSpPr>
        <p:spPr bwMode="auto">
          <a:xfrm>
            <a:off x="666750" y="4714875"/>
            <a:ext cx="5335588"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smtClean="0">
                <a:solidFill>
                  <a:srgbClr val="000000"/>
                </a:solidFill>
                <a:ea typeface="Arial Unicode MS" panose="020B0604020202020204" pitchFamily="34" charset="-128"/>
                <a:cs typeface="Arial Unicode MS" panose="020B0604020202020204" pitchFamily="34" charset="-128"/>
              </a:rPr>
              <a:t>Elektronen und Photonen (z.B. Röntgenstrahlen) geben ihre Energie beim Eindringen ins Körpergewebe kontinuierlich ab. Wenn man sie also zur Behandlung tiefliegender Tumoren verwendet, wird darüberliegendes Gewebe mit geschädigt.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smtClean="0">
              <a:solidFill>
                <a:srgbClr val="000000"/>
              </a:solidFill>
              <a:ea typeface="Arial Unicode MS" panose="020B0604020202020204" pitchFamily="34" charset="-128"/>
              <a:cs typeface="Arial Unicode MS" panose="020B0604020202020204"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smtClean="0">
                <a:solidFill>
                  <a:srgbClr val="000000"/>
                </a:solidFill>
                <a:ea typeface="Arial Unicode MS" panose="020B0604020202020204" pitchFamily="34" charset="-128"/>
                <a:cs typeface="Arial Unicode MS" panose="020B0604020202020204" pitchFamily="34" charset="-128"/>
              </a:rPr>
              <a:t>Bei Hadronen dagegen lässt sich die Eindringtiefe genau einstellen. Sie geben beim Eindringen ins Gewebe zunächst nur wenig Energie ab; die Energiedeposition ist im Bereich des „Bragg-Peak</a:t>
            </a:r>
            <a:r>
              <a:rPr lang="ja-JP" altLang="de-DE" smtClean="0">
                <a:solidFill>
                  <a:srgbClr val="000000"/>
                </a:solidFill>
                <a:ea typeface="Arial Unicode MS" panose="020B0604020202020204" pitchFamily="34" charset="-128"/>
                <a:cs typeface="Arial Unicode MS" panose="020B0604020202020204" pitchFamily="34" charset="-128"/>
              </a:rPr>
              <a:t>“</a:t>
            </a:r>
            <a:r>
              <a:rPr lang="de-DE" altLang="ja-JP" smtClean="0">
                <a:solidFill>
                  <a:srgbClr val="000000"/>
                </a:solidFill>
                <a:ea typeface="Arial Unicode MS" panose="020B0604020202020204" pitchFamily="34" charset="-128"/>
                <a:cs typeface="Arial Unicode MS" panose="020B0604020202020204" pitchFamily="34" charset="-128"/>
              </a:rPr>
              <a:t> (oben grün gekennzeichnet) am höchsten. Daher sind Hadronen sehr gut für tiefliegende Tumore geeignet, da das darüberliegende Gewebe weniger geschädigt wird und da eine geringere Dosis nötig ist, um den gleichen Effekt wie bei Photonen zu erzielen.</a:t>
            </a:r>
            <a:endParaRPr lang="de-DE" altLang="de-DE" smtClean="0">
              <a:solidFill>
                <a:srgbClr val="000000"/>
              </a:solidFill>
              <a:ea typeface="Arial Unicode MS" panose="020B0604020202020204" pitchFamily="34" charset="-128"/>
              <a:cs typeface="Arial Unicode MS" panose="020B0604020202020204" pitchFamily="34" charset="-128"/>
            </a:endParaRPr>
          </a:p>
        </p:txBody>
      </p:sp>
      <p:sp>
        <p:nvSpPr>
          <p:cNvPr id="87044" name="Text Box 3"/>
          <p:cNvSpPr txBox="1">
            <a:spLocks noChangeArrowheads="1"/>
          </p:cNvSpPr>
          <p:nvPr/>
        </p:nvSpPr>
        <p:spPr bwMode="auto">
          <a:xfrm>
            <a:off x="3778250" y="9431338"/>
            <a:ext cx="288925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nchor="b"/>
          <a:lstStyle>
            <a:lvl1pPr>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3C601138-5AA3-4C64-80E1-AC548A0C6426}" type="slidenum">
              <a:rPr lang="de-DE" altLang="de-DE">
                <a:solidFill>
                  <a:srgbClr val="000000"/>
                </a:solidFill>
              </a:rPr>
              <a:pPr algn="r" eaLnBrk="1" hangingPunct="1">
                <a:spcBef>
                  <a:spcPct val="0"/>
                </a:spcBef>
              </a:pPr>
              <a:t>40</a:t>
            </a:fld>
            <a:endParaRPr lang="de-DE" altLang="de-DE">
              <a:solidFill>
                <a:srgbClr val="00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9091" name="Rectangle 2"/>
          <p:cNvSpPr>
            <a:spLocks noGrp="1" noChangeArrowheads="1"/>
          </p:cNvSpPr>
          <p:nvPr>
            <p:ph type="body" idx="1"/>
          </p:nvPr>
        </p:nvSpPr>
        <p:spPr bwMode="auto">
          <a:xfrm>
            <a:off x="666750" y="4714875"/>
            <a:ext cx="5335588"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47E9FD4-23F5-4D77-B874-BB0761834371}" type="slidenum">
              <a:rPr lang="de-DE" altLang="de-DE" smtClean="0">
                <a:solidFill>
                  <a:srgbClr val="000000"/>
                </a:solidFill>
              </a:rPr>
              <a:pPr>
                <a:spcBef>
                  <a:spcPct val="0"/>
                </a:spcBef>
              </a:pPr>
              <a:t>43</a:t>
            </a:fld>
            <a:endParaRPr lang="de-DE" altLang="de-DE" smtClean="0">
              <a:solidFill>
                <a:srgbClr val="000000"/>
              </a:solidFill>
            </a:endParaRPr>
          </a:p>
        </p:txBody>
      </p:sp>
      <p:sp>
        <p:nvSpPr>
          <p:cNvPr id="92163"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2164" name="Rectangle 2"/>
          <p:cNvSpPr>
            <a:spLocks noGrp="1" noChangeArrowheads="1"/>
          </p:cNvSpPr>
          <p:nvPr>
            <p:ph type="body" idx="1"/>
          </p:nvPr>
        </p:nvSpPr>
        <p:spPr bwMode="auto">
          <a:xfrm>
            <a:off x="666750" y="4714875"/>
            <a:ext cx="5335588"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smtClean="0"/>
          </a:p>
        </p:txBody>
      </p:sp>
      <p:sp>
        <p:nvSpPr>
          <p:cNvPr id="92165" name="Text Box 3"/>
          <p:cNvSpPr txBox="1">
            <a:spLocks noChangeArrowheads="1"/>
          </p:cNvSpPr>
          <p:nvPr/>
        </p:nvSpPr>
        <p:spPr bwMode="auto">
          <a:xfrm>
            <a:off x="3778250" y="9431338"/>
            <a:ext cx="288925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nchor="b"/>
          <a:lstStyle>
            <a:lvl1pPr>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6349F52A-E7EC-40BF-9B1F-B5771BEF4B09}" type="slidenum">
              <a:rPr lang="de-DE" altLang="de-DE">
                <a:solidFill>
                  <a:srgbClr val="000000"/>
                </a:solidFill>
              </a:rPr>
              <a:pPr algn="r" eaLnBrk="1" hangingPunct="1">
                <a:spcBef>
                  <a:spcPct val="0"/>
                </a:spcBef>
              </a:pPr>
              <a:t>43</a:t>
            </a:fld>
            <a:endParaRPr lang="de-DE" altLang="de-DE">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de-DE" smtClean="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xfrm>
            <a:off x="687388" y="676275"/>
            <a:ext cx="4510087" cy="33845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Rectangle 3"/>
          <p:cNvSpPr>
            <a:spLocks noGrp="1" noChangeArrowheads="1"/>
          </p:cNvSpPr>
          <p:nvPr>
            <p:ph type="body" idx="1"/>
          </p:nvPr>
        </p:nvSpPr>
        <p:spPr bwMode="auto">
          <a:xfrm>
            <a:off x="784225" y="4287838"/>
            <a:ext cx="4316413" cy="4062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bwMode="auto">
          <a:xfrm>
            <a:off x="687388" y="676275"/>
            <a:ext cx="4510087" cy="33845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Rectangle 3"/>
          <p:cNvSpPr>
            <a:spLocks noGrp="1" noChangeArrowheads="1"/>
          </p:cNvSpPr>
          <p:nvPr>
            <p:ph type="body" idx="1"/>
          </p:nvPr>
        </p:nvSpPr>
        <p:spPr bwMode="auto">
          <a:xfrm>
            <a:off x="784225" y="4287838"/>
            <a:ext cx="4316413" cy="4062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8675" name="Text Box 2"/>
          <p:cNvSpPr>
            <a:spLocks noGrp="1" noChangeArrowheads="1"/>
          </p:cNvSpPr>
          <p:nvPr>
            <p:ph type="body" idx="1"/>
          </p:nvPr>
        </p:nvSpPr>
        <p:spPr bwMode="auto">
          <a:xfrm>
            <a:off x="666750" y="4714875"/>
            <a:ext cx="5335588"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tLang="de-DE" smtClean="0">
              <a:solidFill>
                <a:srgbClr val="000000"/>
              </a:solidFill>
              <a:ea typeface="Arial Unicode MS" panose="020B0604020202020204" pitchFamily="34" charset="-128"/>
              <a:cs typeface="Arial Unicode MS" panose="020B0604020202020204" pitchFamily="34" charset="-128"/>
            </a:endParaRPr>
          </a:p>
        </p:txBody>
      </p:sp>
      <p:sp>
        <p:nvSpPr>
          <p:cNvPr id="28676" name="Text Box 3"/>
          <p:cNvSpPr txBox="1">
            <a:spLocks noChangeArrowheads="1"/>
          </p:cNvSpPr>
          <p:nvPr/>
        </p:nvSpPr>
        <p:spPr bwMode="auto">
          <a:xfrm>
            <a:off x="3778250" y="9431338"/>
            <a:ext cx="288925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nchor="b"/>
          <a:lstStyle>
            <a:lvl1pPr>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CDA53B1B-31A6-4001-89AD-337F8B980508}" type="slidenum">
              <a:rPr lang="de-DE" altLang="de-DE">
                <a:solidFill>
                  <a:srgbClr val="000000"/>
                </a:solidFill>
              </a:rPr>
              <a:pPr algn="r" eaLnBrk="1" hangingPunct="1">
                <a:spcBef>
                  <a:spcPct val="0"/>
                </a:spcBef>
              </a:pPr>
              <a:t>9</a:t>
            </a:fld>
            <a:endParaRPr lang="de-DE" altLang="de-DE">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0723" name="Text Box 2"/>
          <p:cNvSpPr>
            <a:spLocks noGrp="1" noChangeArrowheads="1"/>
          </p:cNvSpPr>
          <p:nvPr>
            <p:ph type="body" idx="1"/>
          </p:nvPr>
        </p:nvSpPr>
        <p:spPr bwMode="auto">
          <a:xfrm>
            <a:off x="666750" y="4714875"/>
            <a:ext cx="5335588"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smtClean="0">
                <a:solidFill>
                  <a:srgbClr val="000000"/>
                </a:solidFill>
                <a:ea typeface="Arial Unicode MS" panose="020B0604020202020204" pitchFamily="34" charset="-128"/>
                <a:cs typeface="Arial Unicode MS" panose="020B0604020202020204" pitchFamily="34" charset="-128"/>
              </a:rPr>
              <a:t>An dieser Stelle können Sie die interaktive Animation [RF_cavity] zeigen. Diese finden Sie im internen Bereich des Teilchenwelt-Forums unter http://www.teilchenwelt.de/forum/index.php?page=Thread&amp;threadID=199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smtClean="0">
                <a:solidFill>
                  <a:srgbClr val="000000"/>
                </a:solidFill>
                <a:ea typeface="Arial Unicode MS" panose="020B0604020202020204" pitchFamily="34" charset="-128"/>
                <a:cs typeface="Arial Unicode MS" panose="020B0604020202020204" pitchFamily="34" charset="-128"/>
              </a:rPr>
              <a:t>Entpacken Sie das zip-Archiv und öffnen Sie die Datei [cavity-simu.html]. Die Simulation kann auch von einem Teilnehmer bedient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smtClean="0">
              <a:solidFill>
                <a:srgbClr val="000000"/>
              </a:solidFill>
              <a:ea typeface="Arial Unicode MS" panose="020B0604020202020204" pitchFamily="34" charset="-128"/>
              <a:cs typeface="Arial Unicode MS" panose="020B0604020202020204"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smtClean="0">
              <a:solidFill>
                <a:srgbClr val="000000"/>
              </a:solidFill>
              <a:ea typeface="Arial Unicode MS" panose="020B0604020202020204" pitchFamily="34" charset="-128"/>
              <a:cs typeface="Arial Unicode MS" panose="020B0604020202020204"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smtClean="0">
              <a:solidFill>
                <a:srgbClr val="000000"/>
              </a:solidFill>
              <a:ea typeface="Arial Unicode MS" panose="020B0604020202020204" pitchFamily="34" charset="-128"/>
              <a:cs typeface="Arial Unicode MS" panose="020B0604020202020204" pitchFamily="34" charset="-128"/>
            </a:endParaRPr>
          </a:p>
        </p:txBody>
      </p:sp>
      <p:sp>
        <p:nvSpPr>
          <p:cNvPr id="30724" name="Text Box 3"/>
          <p:cNvSpPr txBox="1">
            <a:spLocks noChangeArrowheads="1"/>
          </p:cNvSpPr>
          <p:nvPr/>
        </p:nvSpPr>
        <p:spPr bwMode="auto">
          <a:xfrm>
            <a:off x="3778250" y="9431338"/>
            <a:ext cx="288925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nchor="b"/>
          <a:lstStyle>
            <a:lvl1pPr>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2BFB470F-8323-4B00-93E2-9DF2BE568D9A}" type="slidenum">
              <a:rPr lang="de-DE" altLang="de-DE">
                <a:solidFill>
                  <a:srgbClr val="000000"/>
                </a:solidFill>
              </a:rPr>
              <a:pPr algn="r" eaLnBrk="1" hangingPunct="1">
                <a:spcBef>
                  <a:spcPct val="0"/>
                </a:spcBef>
              </a:pPr>
              <a:t>10</a:t>
            </a:fld>
            <a:endParaRPr lang="de-DE" altLang="de-DE">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2771" name="Text Box 2"/>
          <p:cNvSpPr>
            <a:spLocks noGrp="1" noChangeArrowheads="1"/>
          </p:cNvSpPr>
          <p:nvPr>
            <p:ph type="body" idx="1"/>
          </p:nvPr>
        </p:nvSpPr>
        <p:spPr bwMode="auto">
          <a:xfrm>
            <a:off x="666750" y="4714875"/>
            <a:ext cx="5335588"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450"/>
              </a:spcBef>
              <a:buFontTx/>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smtClean="0">
                <a:solidFill>
                  <a:srgbClr val="000000"/>
                </a:solidFill>
                <a:ea typeface="Arial Unicode MS" panose="020B0604020202020204" pitchFamily="34" charset="-128"/>
                <a:cs typeface="Arial Unicode MS" panose="020B0604020202020204" pitchFamily="34" charset="-128"/>
              </a:rPr>
              <a:t> Wenn 5-10 Minuten Zeit und eine Internetverbindung zur Verfügung stehen, können Sie mit den Teilnehmern das LHC-Spiel durchgehen: http://cern50.web.cern.ch/cern50/multimedia/LHCGame/StartGame.html</a:t>
            </a:r>
          </a:p>
          <a:p>
            <a:pPr>
              <a:spcBef>
                <a:spcPts val="450"/>
              </a:spcBef>
              <a:buFontTx/>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smtClean="0">
              <a:solidFill>
                <a:srgbClr val="000000"/>
              </a:solidFill>
              <a:ea typeface="Arial Unicode MS" panose="020B0604020202020204" pitchFamily="34" charset="-128"/>
              <a:cs typeface="Arial Unicode MS" panose="020B0604020202020204" pitchFamily="34" charset="-128"/>
            </a:endParaRPr>
          </a:p>
          <a:p>
            <a:pPr>
              <a:spcBef>
                <a:spcPts val="450"/>
              </a:spcBef>
              <a:buFontTx/>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smtClean="0">
                <a:solidFill>
                  <a:srgbClr val="000000"/>
                </a:solidFill>
                <a:ea typeface="Arial Unicode MS" panose="020B0604020202020204" pitchFamily="34" charset="-128"/>
                <a:cs typeface="Arial Unicode MS" panose="020B0604020202020204" pitchFamily="34" charset="-128"/>
              </a:rPr>
              <a:t> Nicht allen Schülern ist die Lorentzkraft ein Begriff! Sie sollte bei Bedarf näher erklärt werden (siehe nächste Folie)</a:t>
            </a:r>
          </a:p>
        </p:txBody>
      </p:sp>
      <p:sp>
        <p:nvSpPr>
          <p:cNvPr id="32772" name="Text Box 3"/>
          <p:cNvSpPr txBox="1">
            <a:spLocks noChangeArrowheads="1"/>
          </p:cNvSpPr>
          <p:nvPr/>
        </p:nvSpPr>
        <p:spPr bwMode="auto">
          <a:xfrm>
            <a:off x="3778250" y="9431338"/>
            <a:ext cx="288925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nchor="b"/>
          <a:lstStyle>
            <a:lvl1pPr>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F46FE931-CB81-437D-B0E0-F331FF91EE91}" type="slidenum">
              <a:rPr lang="de-DE" altLang="de-DE">
                <a:solidFill>
                  <a:srgbClr val="000000"/>
                </a:solidFill>
              </a:rPr>
              <a:pPr algn="r" eaLnBrk="1" hangingPunct="1">
                <a:spcBef>
                  <a:spcPct val="0"/>
                </a:spcBef>
              </a:pPr>
              <a:t>11</a:t>
            </a:fld>
            <a:endParaRPr lang="de-DE" altLang="de-DE">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609600"/>
            <a:ext cx="6553200" cy="914400"/>
          </a:xfrm>
        </p:spPr>
        <p:txBody>
          <a:bodyPr/>
          <a:lstStyle>
            <a:lvl1pPr>
              <a:tabLst/>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2483768" y="1729442"/>
            <a:ext cx="5288632" cy="1271865"/>
          </a:xfrm>
        </p:spPr>
        <p:txBody>
          <a:bodyPr/>
          <a:lstStyle>
            <a:lvl1pPr marL="0" indent="0" algn="l">
              <a:buNone/>
              <a:defRPr sz="26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Master-Untertitelformat bearbeiten</a:t>
            </a:r>
            <a:endParaRPr lang="de-DE" dirty="0"/>
          </a:p>
        </p:txBody>
      </p:sp>
      <p:sp>
        <p:nvSpPr>
          <p:cNvPr id="4" name="Datumsplatzhalter 3"/>
          <p:cNvSpPr>
            <a:spLocks noGrp="1"/>
          </p:cNvSpPr>
          <p:nvPr>
            <p:ph type="dt" sz="half" idx="10"/>
          </p:nvPr>
        </p:nvSpPr>
        <p:spPr/>
        <p:txBody>
          <a:bodyPr/>
          <a:lstStyle>
            <a:lvl1pPr>
              <a:defRPr/>
            </a:lvl1pPr>
          </a:lstStyle>
          <a:p>
            <a:pPr>
              <a:defRPr/>
            </a:pPr>
            <a:fld id="{0167F217-2217-4B25-BD1E-DFC373910E4B}" type="datetime1">
              <a:rPr lang="de-DE"/>
              <a:pPr>
                <a:defRPr/>
              </a:pPr>
              <a:t>02.08.2024</a:t>
            </a:fld>
            <a:endParaRPr lang="de-DE"/>
          </a:p>
        </p:txBody>
      </p:sp>
      <p:sp>
        <p:nvSpPr>
          <p:cNvPr id="5" name="Fußzeilenplatzhalter 4"/>
          <p:cNvSpPr>
            <a:spLocks noGrp="1"/>
          </p:cNvSpPr>
          <p:nvPr>
            <p:ph type="ftr" sz="quarter" idx="11"/>
          </p:nvPr>
        </p:nvSpPr>
        <p:spPr/>
        <p:txBody>
          <a:bodyPr/>
          <a:lstStyle>
            <a:lvl1pPr>
              <a:defRPr/>
            </a:lvl1pPr>
          </a:lstStyle>
          <a:p>
            <a:pPr>
              <a:defRPr/>
            </a:pPr>
            <a:r>
              <a:rPr lang="de-DE"/>
              <a:t>BSZ Dresden</a:t>
            </a:r>
          </a:p>
        </p:txBody>
      </p:sp>
    </p:spTree>
    <p:extLst>
      <p:ext uri="{BB962C8B-B14F-4D97-AF65-F5344CB8AC3E}">
        <p14:creationId xmlns:p14="http://schemas.microsoft.com/office/powerpoint/2010/main" val="3503761590"/>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5" name="Titelplatzhalter 5"/>
          <p:cNvSpPr>
            <a:spLocks noGrp="1"/>
          </p:cNvSpPr>
          <p:nvPr>
            <p:ph type="title"/>
          </p:nvPr>
        </p:nvSpPr>
        <p:spPr>
          <a:xfrm>
            <a:off x="1907704" y="620688"/>
            <a:ext cx="6624736" cy="796950"/>
          </a:xfrm>
          <a:prstGeom prst="rect">
            <a:avLst/>
          </a:prstGeom>
        </p:spPr>
        <p:txBody>
          <a:bodyPr rtlCol="0">
            <a:normAutofit/>
          </a:bodyPr>
          <a:lstStyle/>
          <a:p>
            <a:r>
              <a:rPr lang="de-DE" dirty="0" smtClean="0"/>
              <a:t>Titelmasterformat durch Klicken bearbeiten</a:t>
            </a:r>
            <a:endParaRPr lang="de-DE" dirty="0"/>
          </a:p>
        </p:txBody>
      </p:sp>
      <p:sp>
        <p:nvSpPr>
          <p:cNvPr id="3" name="Foliennummernplatzhalter 3"/>
          <p:cNvSpPr>
            <a:spLocks noGrp="1"/>
          </p:cNvSpPr>
          <p:nvPr>
            <p:ph type="sldNum" sz="quarter" idx="10"/>
          </p:nvPr>
        </p:nvSpPr>
        <p:spPr/>
        <p:txBody>
          <a:bodyPr/>
          <a:lstStyle>
            <a:lvl1pPr>
              <a:defRPr/>
            </a:lvl1pPr>
          </a:lstStyle>
          <a:p>
            <a:pPr>
              <a:defRPr/>
            </a:pPr>
            <a:fld id="{43B689BA-041C-41B5-A4D6-9E072E6CE01F}" type="slidenum">
              <a:rPr lang="de-DE" altLang="de-DE"/>
              <a:pPr>
                <a:defRPr/>
              </a:pPr>
              <a:t>‹Nr.›</a:t>
            </a:fld>
            <a:endParaRPr lang="de-DE" altLang="de-DE"/>
          </a:p>
        </p:txBody>
      </p:sp>
    </p:spTree>
    <p:extLst>
      <p:ext uri="{BB962C8B-B14F-4D97-AF65-F5344CB8AC3E}">
        <p14:creationId xmlns:p14="http://schemas.microsoft.com/office/powerpoint/2010/main" val="26426786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3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609600"/>
            <a:ext cx="6553200" cy="914400"/>
          </a:xfrm>
        </p:spPr>
        <p:txBody>
          <a:bodyPr/>
          <a:lstStyle>
            <a:lvl1pPr>
              <a:tabLst/>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2483768" y="1729442"/>
            <a:ext cx="5288632" cy="1271865"/>
          </a:xfrm>
        </p:spPr>
        <p:txBody>
          <a:bodyPr/>
          <a:lstStyle>
            <a:lvl1pPr marL="0" indent="0" algn="l">
              <a:buNone/>
              <a:defRPr sz="26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4" name="Datumsplatzhalter 3"/>
          <p:cNvSpPr>
            <a:spLocks noGrp="1"/>
          </p:cNvSpPr>
          <p:nvPr>
            <p:ph type="dt" sz="half" idx="10"/>
          </p:nvPr>
        </p:nvSpPr>
        <p:spPr>
          <a:xfrm>
            <a:off x="457200" y="6356350"/>
            <a:ext cx="1447800" cy="365125"/>
          </a:xfrm>
          <a:prstGeom prst="rect">
            <a:avLst/>
          </a:prstGeom>
        </p:spPr>
        <p:txBody>
          <a:bodyPr/>
          <a:lstStyle>
            <a:lvl1pPr eaLnBrk="1" hangingPunct="1">
              <a:defRPr smtClean="0">
                <a:latin typeface="Arial" charset="0"/>
                <a:ea typeface="+mn-ea"/>
                <a:cs typeface="Arial" charset="0"/>
              </a:defRPr>
            </a:lvl1pPr>
          </a:lstStyle>
          <a:p>
            <a:pPr>
              <a:defRPr/>
            </a:pPr>
            <a:fld id="{F198FB8B-7081-4FA8-971A-E892953A1C52}" type="datetime1">
              <a:rPr lang="de-DE"/>
              <a:pPr>
                <a:defRPr/>
              </a:pPr>
              <a:t>02.08.2024</a:t>
            </a:fld>
            <a:endParaRPr lang="de-DE"/>
          </a:p>
        </p:txBody>
      </p:sp>
      <p:sp>
        <p:nvSpPr>
          <p:cNvPr id="5" name="Fußzeilenplatzhalter 4"/>
          <p:cNvSpPr>
            <a:spLocks noGrp="1"/>
          </p:cNvSpPr>
          <p:nvPr>
            <p:ph type="ftr" sz="quarter" idx="11"/>
          </p:nvPr>
        </p:nvSpPr>
        <p:spPr>
          <a:xfrm>
            <a:off x="1905000" y="6356350"/>
            <a:ext cx="2971800" cy="365125"/>
          </a:xfrm>
          <a:prstGeom prst="rect">
            <a:avLst/>
          </a:prstGeom>
        </p:spPr>
        <p:txBody>
          <a:bodyPr/>
          <a:lstStyle>
            <a:lvl1pPr eaLnBrk="1" hangingPunct="1">
              <a:defRPr smtClean="0">
                <a:latin typeface="Arial" charset="0"/>
                <a:ea typeface="+mn-ea"/>
                <a:cs typeface="Arial" charset="0"/>
              </a:defRPr>
            </a:lvl1pPr>
          </a:lstStyle>
          <a:p>
            <a:pPr>
              <a:defRPr/>
            </a:pPr>
            <a:r>
              <a:rPr lang="de-DE"/>
              <a:t>BSZ Dresden</a:t>
            </a:r>
            <a:endParaRPr lang="de-DE"/>
          </a:p>
        </p:txBody>
      </p:sp>
    </p:spTree>
    <p:extLst>
      <p:ext uri="{BB962C8B-B14F-4D97-AF65-F5344CB8AC3E}">
        <p14:creationId xmlns:p14="http://schemas.microsoft.com/office/powerpoint/2010/main" val="49535707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2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905000" y="620688"/>
            <a:ext cx="6781800" cy="720080"/>
          </a:xfrm>
        </p:spPr>
        <p:txBody>
          <a:bodyPr/>
          <a:lstStyle/>
          <a:p>
            <a:r>
              <a:rPr lang="de-DE" dirty="0" smtClean="0"/>
              <a:t>Mastertitelformat bearbeiten</a:t>
            </a:r>
            <a:endParaRPr lang="de-DE" dirty="0"/>
          </a:p>
        </p:txBody>
      </p:sp>
      <p:sp>
        <p:nvSpPr>
          <p:cNvPr id="3" name="Inhaltsplatzhalter 2"/>
          <p:cNvSpPr>
            <a:spLocks noGrp="1"/>
          </p:cNvSpPr>
          <p:nvPr>
            <p:ph idx="1"/>
          </p:nvPr>
        </p:nvSpPr>
        <p:spPr/>
        <p:txBody>
          <a:bodyPr/>
          <a:lstStyle>
            <a:lvl1pPr>
              <a:defRPr sz="2600"/>
            </a:lvl1pPr>
            <a:lvl3pPr>
              <a:defRPr sz="2200"/>
            </a:lvl3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Foliennummernplatzhalter 3"/>
          <p:cNvSpPr>
            <a:spLocks noGrp="1"/>
          </p:cNvSpPr>
          <p:nvPr>
            <p:ph type="sldNum" sz="quarter" idx="10"/>
          </p:nvPr>
        </p:nvSpPr>
        <p:spPr/>
        <p:txBody>
          <a:bodyPr/>
          <a:lstStyle>
            <a:lvl1pPr>
              <a:defRPr/>
            </a:lvl1pPr>
          </a:lstStyle>
          <a:p>
            <a:pPr>
              <a:defRPr/>
            </a:pPr>
            <a:fld id="{444C039D-39D0-4B02-9413-9234799DCA8B}" type="slidenum">
              <a:rPr lang="de-DE" altLang="de-DE"/>
              <a:pPr>
                <a:defRPr/>
              </a:pPr>
              <a:t>‹Nr.›</a:t>
            </a:fld>
            <a:endParaRPr lang="de-DE" altLang="de-DE"/>
          </a:p>
        </p:txBody>
      </p:sp>
    </p:spTree>
    <p:extLst>
      <p:ext uri="{BB962C8B-B14F-4D97-AF65-F5344CB8AC3E}">
        <p14:creationId xmlns:p14="http://schemas.microsoft.com/office/powerpoint/2010/main" val="349515606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sz="half" idx="1"/>
          </p:nvPr>
        </p:nvSpPr>
        <p:spPr>
          <a:xfrm>
            <a:off x="990000" y="1600200"/>
            <a:ext cx="3780000" cy="4500000"/>
          </a:xfrm>
        </p:spPr>
        <p:txBody>
          <a:bodyPr>
            <a:normAutofit/>
          </a:bodyPr>
          <a:lstStyle>
            <a:lvl1pPr>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950000" y="1600200"/>
            <a:ext cx="3780000" cy="4500000"/>
          </a:xfrm>
        </p:spPr>
        <p:txBody>
          <a:bodyPr>
            <a:normAutofit/>
          </a:bodyPr>
          <a:lstStyle>
            <a:lvl1pPr>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Datumsplatzhalter 3"/>
          <p:cNvSpPr>
            <a:spLocks noGrp="1"/>
          </p:cNvSpPr>
          <p:nvPr>
            <p:ph type="dt" sz="half" idx="10"/>
          </p:nvPr>
        </p:nvSpPr>
        <p:spPr>
          <a:xfrm>
            <a:off x="449263" y="6356350"/>
            <a:ext cx="1441450" cy="360363"/>
          </a:xfrm>
          <a:prstGeom prst="rect">
            <a:avLst/>
          </a:prstGeom>
        </p:spPr>
        <p:txBody>
          <a:bodyPr vert="horz" lIns="91440" tIns="45720" rIns="91440" bIns="45720" rtlCol="0" anchor="ctr"/>
          <a:lstStyle>
            <a:lvl1pPr algn="l" eaLnBrk="1" hangingPunct="1">
              <a:defRPr sz="1200" smtClean="0">
                <a:solidFill>
                  <a:srgbClr val="C2C420"/>
                </a:solidFill>
                <a:latin typeface="Arial" charset="0"/>
                <a:ea typeface="+mn-ea"/>
                <a:cs typeface="Arial" charset="0"/>
              </a:defRPr>
            </a:lvl1pPr>
          </a:lstStyle>
          <a:p>
            <a:pPr>
              <a:defRPr/>
            </a:pPr>
            <a:fld id="{B7170082-381F-4678-A8C1-24B002FE026C}" type="datetime1">
              <a:rPr lang="de-DE"/>
              <a:pPr>
                <a:defRPr/>
              </a:pPr>
              <a:t>02.08.2024</a:t>
            </a:fld>
            <a:endParaRPr lang="de-DE"/>
          </a:p>
        </p:txBody>
      </p:sp>
      <p:sp>
        <p:nvSpPr>
          <p:cNvPr id="6" name="Fußzeilenplatzhalter 4"/>
          <p:cNvSpPr>
            <a:spLocks noGrp="1"/>
          </p:cNvSpPr>
          <p:nvPr>
            <p:ph type="ftr" sz="quarter" idx="11"/>
          </p:nvPr>
        </p:nvSpPr>
        <p:spPr>
          <a:xfrm>
            <a:off x="1890713" y="6356350"/>
            <a:ext cx="2968625" cy="360363"/>
          </a:xfrm>
          <a:prstGeom prst="rect">
            <a:avLst/>
          </a:prstGeom>
        </p:spPr>
        <p:txBody>
          <a:bodyPr vert="horz" lIns="91440" tIns="45720" rIns="91440" bIns="45720" rtlCol="0" anchor="ctr"/>
          <a:lstStyle>
            <a:lvl1pPr algn="l" eaLnBrk="1" hangingPunct="1">
              <a:defRPr sz="1200" smtClean="0">
                <a:solidFill>
                  <a:srgbClr val="C2C420"/>
                </a:solidFill>
                <a:latin typeface="Arial" charset="0"/>
                <a:ea typeface="+mn-ea"/>
                <a:cs typeface="Arial" charset="0"/>
              </a:defRPr>
            </a:lvl1pPr>
          </a:lstStyle>
          <a:p>
            <a:pPr>
              <a:defRPr/>
            </a:pPr>
            <a:r>
              <a:rPr lang="de-DE"/>
              <a:t>BSZ Dresden</a:t>
            </a:r>
            <a:endParaRPr lang="de-DE"/>
          </a:p>
        </p:txBody>
      </p:sp>
      <p:sp>
        <p:nvSpPr>
          <p:cNvPr id="7" name="Foliennummernplatzhalter 5"/>
          <p:cNvSpPr>
            <a:spLocks noGrp="1"/>
          </p:cNvSpPr>
          <p:nvPr>
            <p:ph type="sldNum" sz="quarter" idx="12"/>
          </p:nvPr>
        </p:nvSpPr>
        <p:spPr>
          <a:xfrm>
            <a:off x="4859338" y="6356350"/>
            <a:ext cx="630237" cy="360363"/>
          </a:xfrm>
        </p:spPr>
        <p:txBody>
          <a:bodyPr/>
          <a:lstStyle>
            <a:lvl1pPr>
              <a:defRPr>
                <a:solidFill>
                  <a:srgbClr val="C2C420"/>
                </a:solidFill>
              </a:defRPr>
            </a:lvl1pPr>
          </a:lstStyle>
          <a:p>
            <a:pPr>
              <a:defRPr/>
            </a:pPr>
            <a:fld id="{7C36DD47-C50C-4032-84A4-3847E2371FF3}" type="slidenum">
              <a:rPr lang="de-DE" altLang="de-DE"/>
              <a:pPr>
                <a:defRPr/>
              </a:pPr>
              <a:t>‹Nr.›</a:t>
            </a:fld>
            <a:endParaRPr lang="de-DE" altLang="de-DE"/>
          </a:p>
        </p:txBody>
      </p:sp>
    </p:spTree>
    <p:extLst>
      <p:ext uri="{BB962C8B-B14F-4D97-AF65-F5344CB8AC3E}">
        <p14:creationId xmlns:p14="http://schemas.microsoft.com/office/powerpoint/2010/main" val="2789512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Foliennummernplatzhalter 3"/>
          <p:cNvSpPr>
            <a:spLocks noGrp="1"/>
          </p:cNvSpPr>
          <p:nvPr>
            <p:ph type="sldNum" sz="quarter" idx="10"/>
          </p:nvPr>
        </p:nvSpPr>
        <p:spPr/>
        <p:txBody>
          <a:bodyPr/>
          <a:lstStyle>
            <a:lvl1pPr>
              <a:defRPr/>
            </a:lvl1pPr>
          </a:lstStyle>
          <a:p>
            <a:pPr>
              <a:defRPr/>
            </a:pPr>
            <a:fld id="{B3D2C965-9E1C-4357-8660-05CAD1041FA2}" type="slidenum">
              <a:rPr lang="de-DE" altLang="de-DE"/>
              <a:pPr>
                <a:defRPr/>
              </a:pPr>
              <a:t>‹Nr.›</a:t>
            </a:fld>
            <a:endParaRPr lang="de-DE" altLang="de-DE"/>
          </a:p>
        </p:txBody>
      </p:sp>
    </p:spTree>
    <p:extLst>
      <p:ext uri="{BB962C8B-B14F-4D97-AF65-F5344CB8AC3E}">
        <p14:creationId xmlns:p14="http://schemas.microsoft.com/office/powerpoint/2010/main" val="2848576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533400"/>
            <a:ext cx="5043264" cy="1383432"/>
          </a:xfrm>
          <a:prstGeom prst="rect">
            <a:avLst/>
          </a:prstGeom>
        </p:spPr>
        <p:txBody>
          <a:bodyPr anchor="t">
            <a:normAutofit/>
          </a:bodyPr>
          <a:lstStyle>
            <a:lvl1pPr>
              <a:defRPr sz="3500"/>
            </a:lvl1pPr>
          </a:lstStyle>
          <a:p>
            <a:r>
              <a:rPr lang="de-DE" dirty="0" smtClean="0"/>
              <a:t>Mastertitelformat bearbeiten</a:t>
            </a:r>
            <a:endParaRPr lang="de-DE" dirty="0"/>
          </a:p>
        </p:txBody>
      </p:sp>
      <p:sp>
        <p:nvSpPr>
          <p:cNvPr id="3" name="Foliennummernplatzhalter 3"/>
          <p:cNvSpPr>
            <a:spLocks noGrp="1"/>
          </p:cNvSpPr>
          <p:nvPr>
            <p:ph type="sldNum" sz="quarter" idx="10"/>
          </p:nvPr>
        </p:nvSpPr>
        <p:spPr/>
        <p:txBody>
          <a:bodyPr/>
          <a:lstStyle>
            <a:lvl1pPr>
              <a:defRPr/>
            </a:lvl1pPr>
          </a:lstStyle>
          <a:p>
            <a:pPr>
              <a:defRPr/>
            </a:pPr>
            <a:fld id="{09FFC0D6-871E-42F7-8027-6B6F1F8B75EA}" type="slidenum">
              <a:rPr lang="de-DE" altLang="de-DE"/>
              <a:pPr>
                <a:defRPr/>
              </a:pPr>
              <a:t>‹Nr.›</a:t>
            </a:fld>
            <a:endParaRPr lang="de-DE" altLang="de-DE"/>
          </a:p>
        </p:txBody>
      </p:sp>
    </p:spTree>
    <p:extLst>
      <p:ext uri="{BB962C8B-B14F-4D97-AF65-F5344CB8AC3E}">
        <p14:creationId xmlns:p14="http://schemas.microsoft.com/office/powerpoint/2010/main" val="3220229626"/>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1563688" y="228603"/>
            <a:ext cx="7342187" cy="531813"/>
          </a:xfrm>
        </p:spPr>
        <p:txBody>
          <a:bodyPr/>
          <a:lstStyle/>
          <a:p>
            <a:r>
              <a:rPr lang="de-DE" smtClean="0"/>
              <a:t>Titelmasterformat durch Klicken bearbeiten</a:t>
            </a:r>
            <a:endParaRPr lang="de-DE"/>
          </a:p>
        </p:txBody>
      </p:sp>
    </p:spTree>
    <p:extLst>
      <p:ext uri="{BB962C8B-B14F-4D97-AF65-F5344CB8AC3E}">
        <p14:creationId xmlns:p14="http://schemas.microsoft.com/office/powerpoint/2010/main" val="26004916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07504" y="116632"/>
            <a:ext cx="8928992" cy="940443"/>
          </a:xfrm>
        </p:spPr>
        <p:txBody>
          <a:bodyPr/>
          <a:lstStyle>
            <a:lvl1pPr algn="l">
              <a:defRPr/>
            </a:lvl1pPr>
          </a:lstStyle>
          <a:p>
            <a:r>
              <a:rPr lang="en-US" smtClean="0"/>
              <a:t>Click to edit Master title style</a:t>
            </a:r>
            <a:endParaRPr lang="en-US"/>
          </a:p>
        </p:txBody>
      </p:sp>
      <p:sp>
        <p:nvSpPr>
          <p:cNvPr id="3" name="Espace réservé du contenu 2"/>
          <p:cNvSpPr>
            <a:spLocks noGrp="1"/>
          </p:cNvSpPr>
          <p:nvPr>
            <p:ph idx="1"/>
          </p:nvPr>
        </p:nvSpPr>
        <p:spPr>
          <a:xfrm>
            <a:off x="107504" y="1124744"/>
            <a:ext cx="8928992" cy="49685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8568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533400"/>
            <a:ext cx="5043264" cy="1383432"/>
          </a:xfrm>
          <a:prstGeom prst="rect">
            <a:avLst/>
          </a:prstGeom>
        </p:spPr>
        <p:txBody>
          <a:bodyPr anchor="t">
            <a:normAutofit/>
          </a:bodyPr>
          <a:lstStyle>
            <a:lvl1pPr>
              <a:defRPr sz="3500"/>
            </a:lvl1pPr>
          </a:lstStyle>
          <a:p>
            <a:r>
              <a:rPr lang="de-DE" dirty="0" smtClean="0"/>
              <a:t>Mastertitelformat bearbeiten</a:t>
            </a:r>
            <a:endParaRPr lang="de-DE" dirty="0"/>
          </a:p>
        </p:txBody>
      </p:sp>
      <p:sp>
        <p:nvSpPr>
          <p:cNvPr id="3" name="Datumsplatzhalter 3"/>
          <p:cNvSpPr>
            <a:spLocks noGrp="1"/>
          </p:cNvSpPr>
          <p:nvPr>
            <p:ph type="dt" sz="half" idx="10"/>
          </p:nvPr>
        </p:nvSpPr>
        <p:spPr>
          <a:xfrm>
            <a:off x="457200" y="6356350"/>
            <a:ext cx="1447800" cy="365125"/>
          </a:xfrm>
          <a:prstGeom prst="rect">
            <a:avLst/>
          </a:prstGeom>
        </p:spPr>
        <p:txBody>
          <a:bodyPr/>
          <a:lstStyle>
            <a:lvl1pPr>
              <a:defRPr smtClean="0"/>
            </a:lvl1pPr>
          </a:lstStyle>
          <a:p>
            <a:pPr>
              <a:defRPr/>
            </a:pPr>
            <a:fld id="{E2E1AEE1-5108-4096-AA37-6E3F8A4F5229}" type="datetime1">
              <a:rPr lang="de-DE"/>
              <a:pPr>
                <a:defRPr/>
              </a:pPr>
              <a:t>02.08.2024</a:t>
            </a:fld>
            <a:endParaRPr lang="de-DE"/>
          </a:p>
        </p:txBody>
      </p:sp>
      <p:sp>
        <p:nvSpPr>
          <p:cNvPr id="4" name="Fußzeilenplatzhalter 4"/>
          <p:cNvSpPr>
            <a:spLocks noGrp="1"/>
          </p:cNvSpPr>
          <p:nvPr>
            <p:ph type="ftr" sz="quarter" idx="11"/>
          </p:nvPr>
        </p:nvSpPr>
        <p:spPr>
          <a:xfrm>
            <a:off x="1905000" y="6356350"/>
            <a:ext cx="2971800" cy="365125"/>
          </a:xfrm>
          <a:prstGeom prst="rect">
            <a:avLst/>
          </a:prstGeom>
        </p:spPr>
        <p:txBody>
          <a:bodyPr/>
          <a:lstStyle>
            <a:lvl1pPr>
              <a:defRPr smtClean="0"/>
            </a:lvl1pPr>
          </a:lstStyle>
          <a:p>
            <a:pPr>
              <a:defRPr/>
            </a:pPr>
            <a:r>
              <a:rPr lang="de-DE"/>
              <a:t>BSZ Dresden</a:t>
            </a:r>
            <a:endParaRPr lang="de-DE"/>
          </a:p>
        </p:txBody>
      </p:sp>
    </p:spTree>
    <p:extLst>
      <p:ext uri="{BB962C8B-B14F-4D97-AF65-F5344CB8AC3E}">
        <p14:creationId xmlns:p14="http://schemas.microsoft.com/office/powerpoint/2010/main" val="3721537505"/>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533400"/>
            <a:ext cx="5043264" cy="1383432"/>
          </a:xfrm>
          <a:prstGeom prst="rect">
            <a:avLst/>
          </a:prstGeom>
        </p:spPr>
        <p:txBody>
          <a:bodyPr anchor="t">
            <a:normAutofit/>
          </a:bodyPr>
          <a:lstStyle>
            <a:lvl1pPr>
              <a:defRPr sz="3500"/>
            </a:lvl1pPr>
          </a:lstStyle>
          <a:p>
            <a:r>
              <a:rPr lang="de-DE" dirty="0" smtClean="0"/>
              <a:t>Mastertitelformat bearbeiten</a:t>
            </a:r>
            <a:endParaRPr lang="de-DE" dirty="0"/>
          </a:p>
        </p:txBody>
      </p:sp>
      <p:sp>
        <p:nvSpPr>
          <p:cNvPr id="3" name="Datumsplatzhalter 3"/>
          <p:cNvSpPr>
            <a:spLocks noGrp="1"/>
          </p:cNvSpPr>
          <p:nvPr>
            <p:ph type="dt" sz="half" idx="10"/>
          </p:nvPr>
        </p:nvSpPr>
        <p:spPr>
          <a:xfrm>
            <a:off x="457200" y="6356350"/>
            <a:ext cx="1447800" cy="365125"/>
          </a:xfrm>
          <a:prstGeom prst="rect">
            <a:avLst/>
          </a:prstGeom>
        </p:spPr>
        <p:txBody>
          <a:bodyPr/>
          <a:lstStyle>
            <a:lvl1pPr>
              <a:defRPr smtClean="0"/>
            </a:lvl1pPr>
          </a:lstStyle>
          <a:p>
            <a:pPr>
              <a:defRPr/>
            </a:pPr>
            <a:fld id="{6C4A9130-A60C-4BDE-B59F-4C7DE82A8C09}" type="datetime1">
              <a:rPr lang="de-DE"/>
              <a:pPr>
                <a:defRPr/>
              </a:pPr>
              <a:t>02.08.2024</a:t>
            </a:fld>
            <a:endParaRPr lang="de-DE"/>
          </a:p>
        </p:txBody>
      </p:sp>
      <p:sp>
        <p:nvSpPr>
          <p:cNvPr id="4" name="Fußzeilenplatzhalter 4"/>
          <p:cNvSpPr>
            <a:spLocks noGrp="1"/>
          </p:cNvSpPr>
          <p:nvPr>
            <p:ph type="ftr" sz="quarter" idx="11"/>
          </p:nvPr>
        </p:nvSpPr>
        <p:spPr>
          <a:xfrm>
            <a:off x="1905000" y="6356350"/>
            <a:ext cx="2971800" cy="365125"/>
          </a:xfrm>
          <a:prstGeom prst="rect">
            <a:avLst/>
          </a:prstGeom>
        </p:spPr>
        <p:txBody>
          <a:bodyPr/>
          <a:lstStyle>
            <a:lvl1pPr>
              <a:defRPr smtClean="0"/>
            </a:lvl1pPr>
          </a:lstStyle>
          <a:p>
            <a:pPr>
              <a:defRPr/>
            </a:pPr>
            <a:r>
              <a:rPr lang="de-DE"/>
              <a:t>BSZ Dresden</a:t>
            </a:r>
            <a:endParaRPr lang="de-DE"/>
          </a:p>
        </p:txBody>
      </p:sp>
    </p:spTree>
    <p:extLst>
      <p:ext uri="{BB962C8B-B14F-4D97-AF65-F5344CB8AC3E}">
        <p14:creationId xmlns:p14="http://schemas.microsoft.com/office/powerpoint/2010/main" val="371959375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1905000" y="609600"/>
            <a:ext cx="6781800" cy="1235224"/>
          </a:xfrm>
        </p:spPr>
        <p:txBody>
          <a:bodyPr/>
          <a:lstStyle/>
          <a:p>
            <a:r>
              <a:rPr lang="de-DE" dirty="0" smtClean="0"/>
              <a:t>Titelmasterformat durch Klicken bearbeiten</a:t>
            </a:r>
            <a:endParaRPr lang="de-DE" dirty="0"/>
          </a:p>
        </p:txBody>
      </p:sp>
      <p:sp>
        <p:nvSpPr>
          <p:cNvPr id="3" name="Datumsplatzhalter 3"/>
          <p:cNvSpPr>
            <a:spLocks noGrp="1"/>
          </p:cNvSpPr>
          <p:nvPr>
            <p:ph type="dt" sz="half" idx="10"/>
          </p:nvPr>
        </p:nvSpPr>
        <p:spPr/>
        <p:txBody>
          <a:bodyPr/>
          <a:lstStyle>
            <a:lvl1pPr>
              <a:defRPr/>
            </a:lvl1pPr>
          </a:lstStyle>
          <a:p>
            <a:pPr>
              <a:defRPr/>
            </a:pPr>
            <a:fld id="{C61B5C62-D80D-4F7B-933B-D34B9FCD008C}" type="datetime1">
              <a:rPr lang="de-DE"/>
              <a:pPr>
                <a:defRPr/>
              </a:pPr>
              <a:t>02.08.2024</a:t>
            </a:fld>
            <a:endParaRPr lang="de-DE"/>
          </a:p>
        </p:txBody>
      </p:sp>
      <p:sp>
        <p:nvSpPr>
          <p:cNvPr id="4" name="Fußzeilenplatzhalter 4"/>
          <p:cNvSpPr>
            <a:spLocks noGrp="1"/>
          </p:cNvSpPr>
          <p:nvPr>
            <p:ph type="ftr" sz="quarter" idx="11"/>
          </p:nvPr>
        </p:nvSpPr>
        <p:spPr/>
        <p:txBody>
          <a:bodyPr/>
          <a:lstStyle>
            <a:lvl1pPr>
              <a:defRPr/>
            </a:lvl1pPr>
          </a:lstStyle>
          <a:p>
            <a:pPr>
              <a:defRPr/>
            </a:pPr>
            <a:r>
              <a:rPr lang="de-DE"/>
              <a:t>BSZ Dresden</a:t>
            </a:r>
          </a:p>
        </p:txBody>
      </p:sp>
    </p:spTree>
    <p:extLst>
      <p:ext uri="{BB962C8B-B14F-4D97-AF65-F5344CB8AC3E}">
        <p14:creationId xmlns:p14="http://schemas.microsoft.com/office/powerpoint/2010/main" val="2280002375"/>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533400"/>
            <a:ext cx="5043264" cy="1383432"/>
          </a:xfrm>
          <a:prstGeom prst="rect">
            <a:avLst/>
          </a:prstGeom>
        </p:spPr>
        <p:txBody>
          <a:bodyPr anchor="t">
            <a:normAutofit/>
          </a:bodyPr>
          <a:lstStyle>
            <a:lvl1pPr>
              <a:defRPr sz="3500"/>
            </a:lvl1pPr>
          </a:lstStyle>
          <a:p>
            <a:r>
              <a:rPr lang="de-DE" dirty="0" smtClean="0"/>
              <a:t>Mastertitelformat bearbeiten</a:t>
            </a:r>
            <a:endParaRPr lang="de-DE" dirty="0"/>
          </a:p>
        </p:txBody>
      </p:sp>
      <p:sp>
        <p:nvSpPr>
          <p:cNvPr id="3" name="Datumsplatzhalter 3"/>
          <p:cNvSpPr>
            <a:spLocks noGrp="1"/>
          </p:cNvSpPr>
          <p:nvPr>
            <p:ph type="dt" sz="half" idx="10"/>
          </p:nvPr>
        </p:nvSpPr>
        <p:spPr/>
        <p:txBody>
          <a:bodyPr/>
          <a:lstStyle>
            <a:lvl1pPr>
              <a:defRPr/>
            </a:lvl1pPr>
          </a:lstStyle>
          <a:p>
            <a:pPr>
              <a:defRPr/>
            </a:pPr>
            <a:fld id="{302C8525-830A-4906-AC5B-6C63C1EDF103}" type="datetime1">
              <a:rPr lang="de-DE"/>
              <a:pPr>
                <a:defRPr/>
              </a:pPr>
              <a:t>02.08.2024</a:t>
            </a:fld>
            <a:endParaRPr lang="de-DE"/>
          </a:p>
        </p:txBody>
      </p:sp>
      <p:sp>
        <p:nvSpPr>
          <p:cNvPr id="4" name="Fußzeilenplatzhalter 4"/>
          <p:cNvSpPr>
            <a:spLocks noGrp="1"/>
          </p:cNvSpPr>
          <p:nvPr>
            <p:ph type="ftr" sz="quarter" idx="11"/>
          </p:nvPr>
        </p:nvSpPr>
        <p:spPr/>
        <p:txBody>
          <a:bodyPr/>
          <a:lstStyle>
            <a:lvl1pPr>
              <a:defRPr/>
            </a:lvl1pPr>
          </a:lstStyle>
          <a:p>
            <a:pPr>
              <a:defRPr/>
            </a:pPr>
            <a:r>
              <a:rPr lang="de-DE"/>
              <a:t>BSZ Dresden</a:t>
            </a:r>
          </a:p>
        </p:txBody>
      </p:sp>
    </p:spTree>
    <p:extLst>
      <p:ext uri="{BB962C8B-B14F-4D97-AF65-F5344CB8AC3E}">
        <p14:creationId xmlns:p14="http://schemas.microsoft.com/office/powerpoint/2010/main" val="3304539884"/>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4" name="Inhaltsplatzhalter 2"/>
          <p:cNvSpPr>
            <a:spLocks noGrp="1"/>
          </p:cNvSpPr>
          <p:nvPr>
            <p:ph idx="10"/>
          </p:nvPr>
        </p:nvSpPr>
        <p:spPr>
          <a:xfrm>
            <a:off x="1115616" y="1628800"/>
            <a:ext cx="7416824" cy="4669508"/>
          </a:xfrm>
        </p:spPr>
        <p:txBody>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Titelplatzhalter 5"/>
          <p:cNvSpPr>
            <a:spLocks noGrp="1"/>
          </p:cNvSpPr>
          <p:nvPr>
            <p:ph type="title"/>
          </p:nvPr>
        </p:nvSpPr>
        <p:spPr>
          <a:xfrm>
            <a:off x="1907704" y="620688"/>
            <a:ext cx="6624736" cy="796950"/>
          </a:xfrm>
          <a:prstGeom prst="rect">
            <a:avLst/>
          </a:prstGeom>
        </p:spPr>
        <p:txBody>
          <a:bodyPr rtlCol="0">
            <a:normAutofit/>
          </a:bodyPr>
          <a:lstStyle/>
          <a:p>
            <a:r>
              <a:rPr lang="de-DE" dirty="0" smtClean="0"/>
              <a:t>Titelmasterformat durch Klicken bearbeiten</a:t>
            </a:r>
            <a:endParaRPr lang="de-DE" dirty="0"/>
          </a:p>
        </p:txBody>
      </p:sp>
      <p:sp>
        <p:nvSpPr>
          <p:cNvPr id="5" name="Foliennummernplatzhalter 3"/>
          <p:cNvSpPr>
            <a:spLocks noGrp="1"/>
          </p:cNvSpPr>
          <p:nvPr>
            <p:ph type="sldNum" sz="quarter" idx="11"/>
          </p:nvPr>
        </p:nvSpPr>
        <p:spPr/>
        <p:txBody>
          <a:bodyPr/>
          <a:lstStyle>
            <a:lvl1pPr>
              <a:defRPr/>
            </a:lvl1pPr>
          </a:lstStyle>
          <a:p>
            <a:pPr>
              <a:defRPr/>
            </a:pPr>
            <a:fld id="{5C1B60CA-BA00-4652-8BD9-7A28548709E4}" type="slidenum">
              <a:rPr lang="de-DE" altLang="de-DE"/>
              <a:pPr>
                <a:defRPr/>
              </a:pPr>
              <a:t>‹Nr.›</a:t>
            </a:fld>
            <a:endParaRPr lang="de-DE" altLang="de-DE"/>
          </a:p>
        </p:txBody>
      </p:sp>
    </p:spTree>
    <p:extLst>
      <p:ext uri="{BB962C8B-B14F-4D97-AF65-F5344CB8AC3E}">
        <p14:creationId xmlns:p14="http://schemas.microsoft.com/office/powerpoint/2010/main" val="1940900435"/>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Inhaltsplatzhalter 2"/>
          <p:cNvSpPr>
            <a:spLocks noGrp="1"/>
          </p:cNvSpPr>
          <p:nvPr>
            <p:ph idx="11"/>
          </p:nvPr>
        </p:nvSpPr>
        <p:spPr>
          <a:xfrm>
            <a:off x="1115616" y="1628800"/>
            <a:ext cx="3528392" cy="4669508"/>
          </a:xfrm>
        </p:spPr>
        <p:txBody>
          <a:bodyPr/>
          <a:lstStyle>
            <a:lvl1pPr>
              <a:defRPr sz="2400"/>
            </a:lvl1pPr>
            <a:lvl2pPr>
              <a:defRPr sz="2200"/>
            </a:lvl2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Inhaltsplatzhalter 2"/>
          <p:cNvSpPr>
            <a:spLocks noGrp="1"/>
          </p:cNvSpPr>
          <p:nvPr>
            <p:ph idx="12"/>
          </p:nvPr>
        </p:nvSpPr>
        <p:spPr>
          <a:xfrm>
            <a:off x="4788024" y="1628800"/>
            <a:ext cx="3744416" cy="4669508"/>
          </a:xfrm>
        </p:spPr>
        <p:txBody>
          <a:bodyPr/>
          <a:lstStyle>
            <a:lvl1pPr>
              <a:defRPr sz="2400"/>
            </a:lvl1pPr>
            <a:lvl2pPr>
              <a:defRPr sz="2200"/>
            </a:lvl2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9" name="Titelplatzhalter 5"/>
          <p:cNvSpPr>
            <a:spLocks noGrp="1"/>
          </p:cNvSpPr>
          <p:nvPr>
            <p:ph type="title"/>
          </p:nvPr>
        </p:nvSpPr>
        <p:spPr>
          <a:xfrm>
            <a:off x="1907704" y="620688"/>
            <a:ext cx="6624736" cy="796950"/>
          </a:xfrm>
          <a:prstGeom prst="rect">
            <a:avLst/>
          </a:prstGeom>
        </p:spPr>
        <p:txBody>
          <a:bodyPr rtlCol="0">
            <a:normAutofit/>
          </a:bodyPr>
          <a:lstStyle/>
          <a:p>
            <a:r>
              <a:rPr lang="de-DE" dirty="0" smtClean="0"/>
              <a:t>Titelmasterformat durch Klicken bearbeiten</a:t>
            </a:r>
            <a:endParaRPr lang="de-DE" dirty="0"/>
          </a:p>
        </p:txBody>
      </p:sp>
      <p:sp>
        <p:nvSpPr>
          <p:cNvPr id="5" name="Foliennummernplatzhalter 3"/>
          <p:cNvSpPr>
            <a:spLocks noGrp="1"/>
          </p:cNvSpPr>
          <p:nvPr>
            <p:ph type="sldNum" sz="quarter" idx="13"/>
          </p:nvPr>
        </p:nvSpPr>
        <p:spPr/>
        <p:txBody>
          <a:bodyPr/>
          <a:lstStyle>
            <a:lvl1pPr>
              <a:defRPr/>
            </a:lvl1pPr>
          </a:lstStyle>
          <a:p>
            <a:pPr>
              <a:defRPr/>
            </a:pPr>
            <a:fld id="{BAFBF2A8-E98F-42C2-800F-EDBAE550AD94}" type="slidenum">
              <a:rPr lang="de-DE" altLang="de-DE"/>
              <a:pPr>
                <a:defRPr/>
              </a:pPr>
              <a:t>‹Nr.›</a:t>
            </a:fld>
            <a:endParaRPr lang="de-DE" altLang="de-DE"/>
          </a:p>
        </p:txBody>
      </p:sp>
    </p:spTree>
    <p:extLst>
      <p:ext uri="{BB962C8B-B14F-4D97-AF65-F5344CB8AC3E}">
        <p14:creationId xmlns:p14="http://schemas.microsoft.com/office/powerpoint/2010/main" val="1614760729"/>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 mit Beschriftung">
    <p:spTree>
      <p:nvGrpSpPr>
        <p:cNvPr id="1" name=""/>
        <p:cNvGrpSpPr/>
        <p:nvPr/>
      </p:nvGrpSpPr>
      <p:grpSpPr>
        <a:xfrm>
          <a:off x="0" y="0"/>
          <a:ext cx="0" cy="0"/>
          <a:chOff x="0" y="0"/>
          <a:chExt cx="0" cy="0"/>
        </a:xfrm>
      </p:grpSpPr>
      <p:sp>
        <p:nvSpPr>
          <p:cNvPr id="3" name="Inhaltsplatzhalter 2"/>
          <p:cNvSpPr>
            <a:spLocks noGrp="1"/>
          </p:cNvSpPr>
          <p:nvPr>
            <p:ph idx="1"/>
          </p:nvPr>
        </p:nvSpPr>
        <p:spPr>
          <a:xfrm>
            <a:off x="4788024" y="809625"/>
            <a:ext cx="3744416" cy="5488683"/>
          </a:xfrm>
        </p:spPr>
        <p:txBody>
          <a:bodyPr/>
          <a:lstStyle>
            <a:lvl1pPr>
              <a:defRPr sz="2400"/>
            </a:lvl1pPr>
            <a:lvl2pPr>
              <a:defRPr sz="2200"/>
            </a:lvl2pPr>
            <a:lvl3pPr>
              <a:defRPr sz="2000"/>
            </a:lvl3pPr>
            <a:lvl4pPr>
              <a:defRPr sz="2000"/>
            </a:lvl4pPr>
            <a:lvl5pPr>
              <a:defRPr sz="2000"/>
            </a:lvl5pPr>
            <a:lvl6pPr>
              <a:defRPr sz="2000"/>
            </a:lvl6pPr>
            <a:lvl7pPr>
              <a:defRPr sz="2000"/>
            </a:lvl7pPr>
            <a:lvl8pPr>
              <a:defRPr sz="2000"/>
            </a:lvl8pPr>
            <a:lvl9pPr>
              <a:defRPr sz="2000"/>
            </a:lvl9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Inhaltsplatzhalter 2"/>
          <p:cNvSpPr>
            <a:spLocks noGrp="1"/>
          </p:cNvSpPr>
          <p:nvPr>
            <p:ph idx="10"/>
          </p:nvPr>
        </p:nvSpPr>
        <p:spPr>
          <a:xfrm>
            <a:off x="1115616" y="1628800"/>
            <a:ext cx="3528392" cy="4669508"/>
          </a:xfrm>
        </p:spPr>
        <p:txBody>
          <a:bodyPr/>
          <a:lstStyle>
            <a:lvl1pPr>
              <a:defRPr sz="2400"/>
            </a:lvl1pPr>
            <a:lvl2pPr>
              <a:defRPr sz="2200"/>
            </a:lvl2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Titelplatzhalter 5"/>
          <p:cNvSpPr>
            <a:spLocks noGrp="1"/>
          </p:cNvSpPr>
          <p:nvPr>
            <p:ph type="title"/>
          </p:nvPr>
        </p:nvSpPr>
        <p:spPr>
          <a:xfrm>
            <a:off x="1115616" y="809625"/>
            <a:ext cx="3528392" cy="796950"/>
          </a:xfrm>
          <a:prstGeom prst="rect">
            <a:avLst/>
          </a:prstGeom>
        </p:spPr>
        <p:txBody>
          <a:bodyPr rtlCol="0">
            <a:noAutofit/>
          </a:bodyPr>
          <a:lstStyle>
            <a:lvl1pPr>
              <a:defRPr sz="3000" b="0"/>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108122653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sp>
        <p:nvSpPr>
          <p:cNvPr id="7" name="Inhaltsplatzhalter 2"/>
          <p:cNvSpPr>
            <a:spLocks noGrp="1"/>
          </p:cNvSpPr>
          <p:nvPr>
            <p:ph idx="11"/>
          </p:nvPr>
        </p:nvSpPr>
        <p:spPr>
          <a:xfrm>
            <a:off x="1115616" y="1628800"/>
            <a:ext cx="4896544" cy="4669508"/>
          </a:xfrm>
        </p:spPr>
        <p:txBody>
          <a:bodyPr/>
          <a:lstStyle>
            <a:lvl1pPr>
              <a:defRPr sz="2400"/>
            </a:lvl1pPr>
            <a:lvl2pPr>
              <a:defRPr sz="2200"/>
            </a:lvl2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Inhaltsplatzhalter 2"/>
          <p:cNvSpPr>
            <a:spLocks noGrp="1"/>
          </p:cNvSpPr>
          <p:nvPr>
            <p:ph idx="12"/>
          </p:nvPr>
        </p:nvSpPr>
        <p:spPr>
          <a:xfrm>
            <a:off x="6012160" y="1628800"/>
            <a:ext cx="2520280" cy="4669508"/>
          </a:xfrm>
        </p:spPr>
        <p:txBody>
          <a:bodyPr/>
          <a:lstStyle>
            <a:lvl1pPr>
              <a:defRPr sz="2400"/>
            </a:lvl1pPr>
            <a:lvl2pPr>
              <a:defRPr sz="2200"/>
            </a:lvl2pPr>
          </a:lstStyle>
          <a:p>
            <a:pPr lvl="0"/>
            <a:r>
              <a:rPr lang="de-DE" smtClean="0"/>
              <a:t>Textmasterformate durch Klicken bearbeiten</a:t>
            </a:r>
          </a:p>
          <a:p>
            <a:pPr lvl="1"/>
            <a:r>
              <a:rPr lang="de-DE" smtClean="0"/>
              <a:t>Zweite Ebene</a:t>
            </a:r>
          </a:p>
        </p:txBody>
      </p:sp>
      <p:sp>
        <p:nvSpPr>
          <p:cNvPr id="9" name="Titelplatzhalter 5"/>
          <p:cNvSpPr>
            <a:spLocks noGrp="1"/>
          </p:cNvSpPr>
          <p:nvPr>
            <p:ph type="title"/>
          </p:nvPr>
        </p:nvSpPr>
        <p:spPr>
          <a:xfrm>
            <a:off x="1907704" y="620688"/>
            <a:ext cx="6624736" cy="796950"/>
          </a:xfrm>
          <a:prstGeom prst="rect">
            <a:avLst/>
          </a:prstGeom>
        </p:spPr>
        <p:txBody>
          <a:bodyPr rtlCol="0">
            <a:normAutofit/>
          </a:bodyPr>
          <a:lstStyle/>
          <a:p>
            <a:r>
              <a:rPr lang="de-DE" dirty="0" smtClean="0"/>
              <a:t>Titelmasterformat durch Klicken bearbeiten</a:t>
            </a:r>
            <a:endParaRPr lang="de-DE" dirty="0"/>
          </a:p>
        </p:txBody>
      </p:sp>
      <p:sp>
        <p:nvSpPr>
          <p:cNvPr id="5" name="Foliennummernplatzhalter 3"/>
          <p:cNvSpPr>
            <a:spLocks noGrp="1"/>
          </p:cNvSpPr>
          <p:nvPr>
            <p:ph type="sldNum" sz="quarter" idx="13"/>
          </p:nvPr>
        </p:nvSpPr>
        <p:spPr/>
        <p:txBody>
          <a:bodyPr/>
          <a:lstStyle>
            <a:lvl1pPr>
              <a:defRPr/>
            </a:lvl1pPr>
          </a:lstStyle>
          <a:p>
            <a:pPr>
              <a:defRPr/>
            </a:pPr>
            <a:fld id="{7C331E5A-9170-4CD2-8CA2-B39A6C6E5071}" type="slidenum">
              <a:rPr lang="de-DE" altLang="de-DE"/>
              <a:pPr>
                <a:defRPr/>
              </a:pPr>
              <a:t>‹Nr.›</a:t>
            </a:fld>
            <a:endParaRPr lang="de-DE" altLang="de-DE"/>
          </a:p>
        </p:txBody>
      </p:sp>
    </p:spTree>
    <p:extLst>
      <p:ext uri="{BB962C8B-B14F-4D97-AF65-F5344CB8AC3E}">
        <p14:creationId xmlns:p14="http://schemas.microsoft.com/office/powerpoint/2010/main" val="3214050160"/>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5" name="Titelplatzhalter 5"/>
          <p:cNvSpPr>
            <a:spLocks noGrp="1"/>
          </p:cNvSpPr>
          <p:nvPr>
            <p:ph type="title"/>
          </p:nvPr>
        </p:nvSpPr>
        <p:spPr>
          <a:xfrm>
            <a:off x="1907704" y="620688"/>
            <a:ext cx="6624736" cy="796950"/>
          </a:xfrm>
          <a:prstGeom prst="rect">
            <a:avLst/>
          </a:prstGeom>
        </p:spPr>
        <p:txBody>
          <a:bodyPr rtlCol="0">
            <a:normAutofit/>
          </a:bodyPr>
          <a:lstStyle/>
          <a:p>
            <a:r>
              <a:rPr lang="de-DE" dirty="0" smtClean="0"/>
              <a:t>Titelmasterformat durch Klicken bearbeiten</a:t>
            </a:r>
            <a:endParaRPr lang="de-DE" dirty="0"/>
          </a:p>
        </p:txBody>
      </p:sp>
      <p:sp>
        <p:nvSpPr>
          <p:cNvPr id="6" name="Inhaltsplatzhalter 2"/>
          <p:cNvSpPr>
            <a:spLocks noGrp="1"/>
          </p:cNvSpPr>
          <p:nvPr>
            <p:ph idx="11"/>
          </p:nvPr>
        </p:nvSpPr>
        <p:spPr>
          <a:xfrm>
            <a:off x="1115616" y="1628800"/>
            <a:ext cx="4248472" cy="2376264"/>
          </a:xfrm>
        </p:spPr>
        <p:txBody>
          <a:bodyPr/>
          <a:lstStyle>
            <a:lvl1pPr>
              <a:defRPr sz="2400"/>
            </a:lvl1pPr>
            <a:lvl2pPr>
              <a:defRPr sz="2200"/>
            </a:lvl2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Inhaltsplatzhalter 2"/>
          <p:cNvSpPr>
            <a:spLocks noGrp="1"/>
          </p:cNvSpPr>
          <p:nvPr>
            <p:ph idx="12"/>
          </p:nvPr>
        </p:nvSpPr>
        <p:spPr>
          <a:xfrm>
            <a:off x="5508104" y="1628800"/>
            <a:ext cx="3024336" cy="2376264"/>
          </a:xfrm>
        </p:spPr>
        <p:txBody>
          <a:bodyPr/>
          <a:lstStyle>
            <a:lvl1pPr>
              <a:defRPr sz="2400"/>
            </a:lvl1pPr>
            <a:lvl2pPr>
              <a:defRPr sz="2200"/>
            </a:lvl2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Inhaltsplatzhalter 2"/>
          <p:cNvSpPr>
            <a:spLocks noGrp="1"/>
          </p:cNvSpPr>
          <p:nvPr>
            <p:ph idx="13"/>
          </p:nvPr>
        </p:nvSpPr>
        <p:spPr>
          <a:xfrm>
            <a:off x="1115616" y="4005064"/>
            <a:ext cx="7416824" cy="2376264"/>
          </a:xfrm>
        </p:spPr>
        <p:txBody>
          <a:bodyPr/>
          <a:lstStyle>
            <a:lvl1pPr>
              <a:defRPr sz="2400"/>
            </a:lvl1pPr>
            <a:lvl2pPr>
              <a:defRPr sz="2200"/>
            </a:lvl2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9" name="Foliennummernplatzhalter 3"/>
          <p:cNvSpPr>
            <a:spLocks noGrp="1"/>
          </p:cNvSpPr>
          <p:nvPr>
            <p:ph type="sldNum" sz="quarter" idx="14"/>
          </p:nvPr>
        </p:nvSpPr>
        <p:spPr/>
        <p:txBody>
          <a:bodyPr/>
          <a:lstStyle>
            <a:lvl1pPr>
              <a:defRPr/>
            </a:lvl1pPr>
          </a:lstStyle>
          <a:p>
            <a:pPr>
              <a:defRPr/>
            </a:pPr>
            <a:fld id="{ECD34C0B-D151-43CB-A7AB-DC146F013838}" type="slidenum">
              <a:rPr lang="de-DE" altLang="de-DE"/>
              <a:pPr>
                <a:defRPr/>
              </a:pPr>
              <a:t>‹Nr.›</a:t>
            </a:fld>
            <a:endParaRPr lang="de-DE" altLang="de-DE"/>
          </a:p>
        </p:txBody>
      </p:sp>
    </p:spTree>
    <p:extLst>
      <p:ext uri="{BB962C8B-B14F-4D97-AF65-F5344CB8AC3E}">
        <p14:creationId xmlns:p14="http://schemas.microsoft.com/office/powerpoint/2010/main" val="3637083494"/>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905000" y="620688"/>
            <a:ext cx="6781800" cy="720080"/>
          </a:xfrm>
        </p:spPr>
        <p:txBody>
          <a:bodyPr/>
          <a:lstStyle/>
          <a:p>
            <a:r>
              <a:rPr lang="de-DE" dirty="0" smtClean="0"/>
              <a:t>Mastertitelformat bearbeiten</a:t>
            </a:r>
            <a:endParaRPr lang="de-DE" dirty="0"/>
          </a:p>
        </p:txBody>
      </p:sp>
      <p:sp>
        <p:nvSpPr>
          <p:cNvPr id="4" name="Inhaltsplatzhalter 2"/>
          <p:cNvSpPr>
            <a:spLocks noGrp="1"/>
          </p:cNvSpPr>
          <p:nvPr>
            <p:ph idx="11"/>
          </p:nvPr>
        </p:nvSpPr>
        <p:spPr>
          <a:xfrm>
            <a:off x="1115616" y="3429000"/>
            <a:ext cx="4248472" cy="2952328"/>
          </a:xfrm>
        </p:spPr>
        <p:txBody>
          <a:bodyPr/>
          <a:lstStyle>
            <a:lvl1pPr>
              <a:defRPr sz="2400"/>
            </a:lvl1pPr>
            <a:lvl2pPr>
              <a:defRPr sz="2200"/>
            </a:lvl2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Inhaltsplatzhalter 2"/>
          <p:cNvSpPr>
            <a:spLocks noGrp="1"/>
          </p:cNvSpPr>
          <p:nvPr>
            <p:ph idx="12"/>
          </p:nvPr>
        </p:nvSpPr>
        <p:spPr>
          <a:xfrm>
            <a:off x="5364088" y="3429000"/>
            <a:ext cx="3168352" cy="2952328"/>
          </a:xfrm>
        </p:spPr>
        <p:txBody>
          <a:bodyPr/>
          <a:lstStyle>
            <a:lvl1pPr>
              <a:defRPr sz="2400"/>
            </a:lvl1pPr>
            <a:lvl2pPr>
              <a:defRPr sz="2200"/>
            </a:lvl2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Inhaltsplatzhalter 2"/>
          <p:cNvSpPr>
            <a:spLocks noGrp="1"/>
          </p:cNvSpPr>
          <p:nvPr>
            <p:ph idx="13"/>
          </p:nvPr>
        </p:nvSpPr>
        <p:spPr>
          <a:xfrm>
            <a:off x="1115616" y="1484784"/>
            <a:ext cx="7416824" cy="1944216"/>
          </a:xfrm>
        </p:spPr>
        <p:txBody>
          <a:bodyPr/>
          <a:lstStyle>
            <a:lvl1pPr>
              <a:defRPr sz="2400"/>
            </a:lvl1pPr>
            <a:lvl2pPr>
              <a:defRPr sz="2200"/>
            </a:lvl2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Foliennummernplatzhalter 3"/>
          <p:cNvSpPr>
            <a:spLocks noGrp="1"/>
          </p:cNvSpPr>
          <p:nvPr>
            <p:ph type="sldNum" sz="quarter" idx="14"/>
          </p:nvPr>
        </p:nvSpPr>
        <p:spPr/>
        <p:txBody>
          <a:bodyPr/>
          <a:lstStyle>
            <a:lvl1pPr>
              <a:defRPr/>
            </a:lvl1pPr>
          </a:lstStyle>
          <a:p>
            <a:pPr>
              <a:defRPr/>
            </a:pPr>
            <a:fld id="{4AA053AC-8879-4D76-990A-DAAA94CC8293}" type="slidenum">
              <a:rPr lang="de-DE" altLang="de-DE"/>
              <a:pPr>
                <a:defRPr/>
              </a:pPr>
              <a:t>‹Nr.›</a:t>
            </a:fld>
            <a:endParaRPr lang="de-DE" altLang="de-DE"/>
          </a:p>
        </p:txBody>
      </p:sp>
    </p:spTree>
    <p:extLst>
      <p:ext uri="{BB962C8B-B14F-4D97-AF65-F5344CB8AC3E}">
        <p14:creationId xmlns:p14="http://schemas.microsoft.com/office/powerpoint/2010/main" val="79161396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Beschriftung">
    <p:spTree>
      <p:nvGrpSpPr>
        <p:cNvPr id="1" name=""/>
        <p:cNvGrpSpPr/>
        <p:nvPr/>
      </p:nvGrpSpPr>
      <p:grpSpPr>
        <a:xfrm>
          <a:off x="0" y="0"/>
          <a:ext cx="0" cy="0"/>
          <a:chOff x="0" y="0"/>
          <a:chExt cx="0" cy="0"/>
        </a:xfrm>
      </p:grpSpPr>
      <p:sp>
        <p:nvSpPr>
          <p:cNvPr id="7" name="Titel 1"/>
          <p:cNvSpPr>
            <a:spLocks noGrp="1"/>
          </p:cNvSpPr>
          <p:nvPr>
            <p:ph type="title"/>
          </p:nvPr>
        </p:nvSpPr>
        <p:spPr>
          <a:xfrm>
            <a:off x="1905000" y="4800600"/>
            <a:ext cx="6411416" cy="566738"/>
          </a:xfrm>
        </p:spPr>
        <p:txBody>
          <a:bodyPr anchor="b"/>
          <a:lstStyle>
            <a:lvl1pPr algn="l">
              <a:defRPr sz="2400" b="1"/>
            </a:lvl1pPr>
          </a:lstStyle>
          <a:p>
            <a:r>
              <a:rPr lang="de-DE" dirty="0" smtClean="0"/>
              <a:t>Mastertitelformat bearbeiten</a:t>
            </a:r>
            <a:endParaRPr lang="de-DE" dirty="0"/>
          </a:p>
        </p:txBody>
      </p:sp>
      <p:sp>
        <p:nvSpPr>
          <p:cNvPr id="8" name="Bildplatzhalter 2"/>
          <p:cNvSpPr>
            <a:spLocks noGrp="1"/>
          </p:cNvSpPr>
          <p:nvPr>
            <p:ph type="pic" idx="1"/>
          </p:nvPr>
        </p:nvSpPr>
        <p:spPr>
          <a:xfrm>
            <a:off x="1905000" y="612775"/>
            <a:ext cx="6411416"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9" name="Textplatzhalter 3"/>
          <p:cNvSpPr>
            <a:spLocks noGrp="1"/>
          </p:cNvSpPr>
          <p:nvPr>
            <p:ph type="body" sz="half" idx="2"/>
          </p:nvPr>
        </p:nvSpPr>
        <p:spPr>
          <a:xfrm>
            <a:off x="1905000" y="5367338"/>
            <a:ext cx="6411416" cy="101399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Mastertextformat bearbeiten</a:t>
            </a:r>
          </a:p>
        </p:txBody>
      </p:sp>
      <p:sp>
        <p:nvSpPr>
          <p:cNvPr id="5" name="Foliennummernplatzhalter 3"/>
          <p:cNvSpPr>
            <a:spLocks noGrp="1"/>
          </p:cNvSpPr>
          <p:nvPr>
            <p:ph type="sldNum" sz="quarter" idx="10"/>
          </p:nvPr>
        </p:nvSpPr>
        <p:spPr/>
        <p:txBody>
          <a:bodyPr/>
          <a:lstStyle>
            <a:lvl1pPr>
              <a:defRPr/>
            </a:lvl1pPr>
          </a:lstStyle>
          <a:p>
            <a:pPr>
              <a:defRPr/>
            </a:pPr>
            <a:fld id="{6C182373-34EF-4374-9D40-1794CF351328}" type="slidenum">
              <a:rPr lang="de-DE" altLang="de-DE"/>
              <a:pPr>
                <a:defRPr/>
              </a:pPr>
              <a:t>‹Nr.›</a:t>
            </a:fld>
            <a:endParaRPr lang="de-DE" altLang="de-DE"/>
          </a:p>
        </p:txBody>
      </p:sp>
    </p:spTree>
    <p:extLst>
      <p:ext uri="{BB962C8B-B14F-4D97-AF65-F5344CB8AC3E}">
        <p14:creationId xmlns:p14="http://schemas.microsoft.com/office/powerpoint/2010/main" val="3030491812"/>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image" Target="../media/image3.png"/><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1905000" y="609600"/>
            <a:ext cx="6781800"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Mastertitelformat bearbeiten</a:t>
            </a:r>
          </a:p>
        </p:txBody>
      </p:sp>
      <p:sp>
        <p:nvSpPr>
          <p:cNvPr id="1027" name="Textplatzhalter 2"/>
          <p:cNvSpPr>
            <a:spLocks noGrp="1"/>
          </p:cNvSpPr>
          <p:nvPr>
            <p:ph type="body" idx="1"/>
          </p:nvPr>
        </p:nvSpPr>
        <p:spPr bwMode="auto">
          <a:xfrm>
            <a:off x="2700338" y="1600200"/>
            <a:ext cx="4895850" cy="168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Mastertextformat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4" name="Datumsplatzhalter 3"/>
          <p:cNvSpPr>
            <a:spLocks noGrp="1"/>
          </p:cNvSpPr>
          <p:nvPr>
            <p:ph type="dt" sz="half" idx="2"/>
          </p:nvPr>
        </p:nvSpPr>
        <p:spPr>
          <a:xfrm>
            <a:off x="457200" y="6356350"/>
            <a:ext cx="1447800" cy="365125"/>
          </a:xfrm>
          <a:prstGeom prst="rect">
            <a:avLst/>
          </a:prstGeom>
        </p:spPr>
        <p:txBody>
          <a:bodyPr vert="horz" lIns="91440" tIns="45720" rIns="91440" bIns="45720" rtlCol="0" anchor="ctr"/>
          <a:lstStyle>
            <a:lvl1pPr algn="l" eaLnBrk="1" hangingPunct="1">
              <a:defRPr sz="1200" smtClean="0">
                <a:solidFill>
                  <a:srgbClr val="C2C420"/>
                </a:solidFill>
                <a:latin typeface="Arial Narrow"/>
                <a:ea typeface="+mn-ea"/>
                <a:cs typeface="Arial" charset="0"/>
              </a:defRPr>
            </a:lvl1pPr>
          </a:lstStyle>
          <a:p>
            <a:pPr>
              <a:defRPr/>
            </a:pPr>
            <a:fld id="{4B501E94-904A-4E81-BD0F-35DE71909B0F}" type="datetime1">
              <a:rPr lang="de-DE"/>
              <a:pPr>
                <a:defRPr/>
              </a:pPr>
              <a:t>02.08.2024</a:t>
            </a:fld>
            <a:endParaRPr lang="de-DE"/>
          </a:p>
        </p:txBody>
      </p:sp>
      <p:sp>
        <p:nvSpPr>
          <p:cNvPr id="5" name="Fußzeilenplatzhalter 4"/>
          <p:cNvSpPr>
            <a:spLocks noGrp="1"/>
          </p:cNvSpPr>
          <p:nvPr>
            <p:ph type="ftr" sz="quarter" idx="3"/>
          </p:nvPr>
        </p:nvSpPr>
        <p:spPr>
          <a:xfrm>
            <a:off x="1905000" y="6356350"/>
            <a:ext cx="2971800" cy="365125"/>
          </a:xfrm>
          <a:prstGeom prst="rect">
            <a:avLst/>
          </a:prstGeom>
        </p:spPr>
        <p:txBody>
          <a:bodyPr vert="horz" lIns="91440" tIns="45720" rIns="91440" bIns="45720" rtlCol="0" anchor="ctr"/>
          <a:lstStyle>
            <a:lvl1pPr algn="l" eaLnBrk="1" hangingPunct="1">
              <a:defRPr sz="1200" smtClean="0">
                <a:solidFill>
                  <a:srgbClr val="C2C420"/>
                </a:solidFill>
                <a:latin typeface="Arial Narrow"/>
                <a:ea typeface="+mn-ea"/>
                <a:cs typeface="Arial" charset="0"/>
              </a:defRPr>
            </a:lvl1pPr>
          </a:lstStyle>
          <a:p>
            <a:pPr>
              <a:defRPr/>
            </a:pPr>
            <a:r>
              <a:rPr lang="de-DE"/>
              <a:t>BSZ Dresden</a:t>
            </a:r>
            <a:endParaRPr lang="de-DE"/>
          </a:p>
        </p:txBody>
      </p:sp>
      <p:pic>
        <p:nvPicPr>
          <p:cNvPr id="1030" name="Grafik 9" descr="logo_TU_blau_2126x624.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148263" y="6235700"/>
            <a:ext cx="1655762"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419" r:id="rId1"/>
    <p:sldLayoutId id="2147485420" r:id="rId2"/>
  </p:sldLayoutIdLst>
  <p:transition spd="med"/>
  <p:timing>
    <p:tnLst>
      <p:par>
        <p:cTn id="1" dur="indefinite" restart="never" nodeType="tmRoot"/>
      </p:par>
    </p:tnLst>
  </p:timing>
  <p:hf hdr="0"/>
  <p:txStyles>
    <p:titleStyle>
      <a:lvl1pPr algn="l" defTabSz="457200" rtl="0" eaLnBrk="0" fontAlgn="base" hangingPunct="0">
        <a:spcBef>
          <a:spcPct val="0"/>
        </a:spcBef>
        <a:spcAft>
          <a:spcPct val="0"/>
        </a:spcAft>
        <a:defRPr sz="3500" kern="1200">
          <a:solidFill>
            <a:schemeClr val="tx2"/>
          </a:solidFill>
          <a:latin typeface="Arial Narrow"/>
          <a:ea typeface="MS PGothic" panose="020B0600070205080204" pitchFamily="34" charset="-128"/>
          <a:cs typeface="ＭＳ Ｐゴシック" charset="0"/>
        </a:defRPr>
      </a:lvl1pPr>
      <a:lvl2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2pPr>
      <a:lvl3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3pPr>
      <a:lvl4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4pPr>
      <a:lvl5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5pPr>
      <a:lvl6pPr marL="457200" algn="l" defTabSz="457200" rtl="0" fontAlgn="base">
        <a:spcBef>
          <a:spcPct val="0"/>
        </a:spcBef>
        <a:spcAft>
          <a:spcPct val="0"/>
        </a:spcAft>
        <a:defRPr sz="3500">
          <a:solidFill>
            <a:schemeClr val="tx2"/>
          </a:solidFill>
          <a:latin typeface="Arial Narrow" pitchFamily="34" charset="0"/>
        </a:defRPr>
      </a:lvl6pPr>
      <a:lvl7pPr marL="914400" algn="l" defTabSz="457200" rtl="0" fontAlgn="base">
        <a:spcBef>
          <a:spcPct val="0"/>
        </a:spcBef>
        <a:spcAft>
          <a:spcPct val="0"/>
        </a:spcAft>
        <a:defRPr sz="3500">
          <a:solidFill>
            <a:schemeClr val="tx2"/>
          </a:solidFill>
          <a:latin typeface="Arial Narrow" pitchFamily="34" charset="0"/>
        </a:defRPr>
      </a:lvl7pPr>
      <a:lvl8pPr marL="1371600" algn="l" defTabSz="457200" rtl="0" fontAlgn="base">
        <a:spcBef>
          <a:spcPct val="0"/>
        </a:spcBef>
        <a:spcAft>
          <a:spcPct val="0"/>
        </a:spcAft>
        <a:defRPr sz="3500">
          <a:solidFill>
            <a:schemeClr val="tx2"/>
          </a:solidFill>
          <a:latin typeface="Arial Narrow" pitchFamily="34" charset="0"/>
        </a:defRPr>
      </a:lvl8pPr>
      <a:lvl9pPr marL="1828800" algn="l" defTabSz="457200" rtl="0" fontAlgn="base">
        <a:spcBef>
          <a:spcPct val="0"/>
        </a:spcBef>
        <a:spcAft>
          <a:spcPct val="0"/>
        </a:spcAft>
        <a:defRPr sz="3500">
          <a:solidFill>
            <a:schemeClr val="tx2"/>
          </a:solidFill>
          <a:latin typeface="Arial Narrow"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2"/>
          </a:solidFill>
          <a:latin typeface="Arial Narrow"/>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2"/>
          </a:solidFill>
          <a:latin typeface="Arial Narrow"/>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2"/>
          </a:solidFill>
          <a:latin typeface="Arial Narrow"/>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rgbClr val="376092"/>
          </a:solidFill>
          <a:latin typeface="Arial Narrow"/>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376092"/>
          </a:solidFill>
          <a:latin typeface="Arial Narrow"/>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9"/>
          <a:srcRect/>
          <a:stretch>
            <a:fillRect/>
          </a:stretch>
        </a:blipFill>
        <a:effectLst/>
      </p:bgPr>
    </p:bg>
    <p:spTree>
      <p:nvGrpSpPr>
        <p:cNvPr id="1" name=""/>
        <p:cNvGrpSpPr/>
        <p:nvPr/>
      </p:nvGrpSpPr>
      <p:grpSpPr>
        <a:xfrm>
          <a:off x="0" y="0"/>
          <a:ext cx="0" cy="0"/>
          <a:chOff x="0" y="0"/>
          <a:chExt cx="0" cy="0"/>
        </a:xfrm>
      </p:grpSpPr>
      <p:sp>
        <p:nvSpPr>
          <p:cNvPr id="2050" name="Textplatzhalter 2"/>
          <p:cNvSpPr>
            <a:spLocks noGrp="1"/>
          </p:cNvSpPr>
          <p:nvPr>
            <p:ph type="body" idx="1"/>
          </p:nvPr>
        </p:nvSpPr>
        <p:spPr bwMode="auto">
          <a:xfrm>
            <a:off x="1116013" y="1628775"/>
            <a:ext cx="7416800"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Mastertextformat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2051" name="Titelplatzhalter 5"/>
          <p:cNvSpPr>
            <a:spLocks noGrp="1"/>
          </p:cNvSpPr>
          <p:nvPr>
            <p:ph type="title"/>
          </p:nvPr>
        </p:nvSpPr>
        <p:spPr bwMode="auto">
          <a:xfrm>
            <a:off x="1908175" y="620713"/>
            <a:ext cx="6624638"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4" name="Foliennummernplatzhalter 3"/>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2E9E34D6-46D9-4A71-9E91-6BD8B25A813D}"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sldLayoutIdLst>
    <p:sldLayoutId id="2147485421" r:id="rId1"/>
    <p:sldLayoutId id="2147485422" r:id="rId2"/>
    <p:sldLayoutId id="2147485432" r:id="rId3"/>
    <p:sldLayoutId id="2147485423" r:id="rId4"/>
    <p:sldLayoutId id="2147485424" r:id="rId5"/>
    <p:sldLayoutId id="2147485425" r:id="rId6"/>
    <p:sldLayoutId id="2147485426" r:id="rId7"/>
    <p:sldLayoutId id="2147485427" r:id="rId8"/>
    <p:sldLayoutId id="2147485433" r:id="rId9"/>
    <p:sldLayoutId id="2147485428" r:id="rId10"/>
    <p:sldLayoutId id="2147485434" r:id="rId11"/>
    <p:sldLayoutId id="2147485429" r:id="rId12"/>
    <p:sldLayoutId id="2147485430" r:id="rId13"/>
    <p:sldLayoutId id="2147485435" r:id="rId14"/>
    <p:sldLayoutId id="2147485436" r:id="rId15"/>
    <p:sldLayoutId id="2147485437" r:id="rId16"/>
    <p:sldLayoutId id="2147485438" r:id="rId17"/>
  </p:sldLayoutIdLst>
  <p:transition spd="med"/>
  <p:timing>
    <p:tnLst>
      <p:par>
        <p:cTn id="1" dur="indefinite" restart="never" nodeType="tmRoot"/>
      </p:par>
    </p:tnLst>
  </p:timing>
  <p:hf hdr="0"/>
  <p:txStyles>
    <p:titleStyle>
      <a:lvl1pPr algn="l" defTabSz="457200" rtl="0" eaLnBrk="0" fontAlgn="base" hangingPunct="0">
        <a:spcBef>
          <a:spcPct val="0"/>
        </a:spcBef>
        <a:spcAft>
          <a:spcPct val="0"/>
        </a:spcAft>
        <a:defRPr lang="de-DE" sz="3500" kern="1200">
          <a:solidFill>
            <a:schemeClr val="tx2"/>
          </a:solidFill>
          <a:latin typeface="Arial Narrow"/>
          <a:ea typeface="MS PGothic" panose="020B0600070205080204" pitchFamily="34" charset="-128"/>
          <a:cs typeface="ＭＳ Ｐゴシック" charset="0"/>
        </a:defRPr>
      </a:lvl1pPr>
      <a:lvl2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2pPr>
      <a:lvl3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3pPr>
      <a:lvl4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4pPr>
      <a:lvl5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5pPr>
      <a:lvl6pPr marL="457200" algn="l" defTabSz="457200" rtl="0" fontAlgn="base">
        <a:spcBef>
          <a:spcPct val="0"/>
        </a:spcBef>
        <a:spcAft>
          <a:spcPct val="0"/>
        </a:spcAft>
        <a:defRPr sz="3500">
          <a:solidFill>
            <a:schemeClr val="tx2"/>
          </a:solidFill>
          <a:latin typeface="Arial Narrow" pitchFamily="34" charset="0"/>
        </a:defRPr>
      </a:lvl6pPr>
      <a:lvl7pPr marL="914400" algn="l" defTabSz="457200" rtl="0" fontAlgn="base">
        <a:spcBef>
          <a:spcPct val="0"/>
        </a:spcBef>
        <a:spcAft>
          <a:spcPct val="0"/>
        </a:spcAft>
        <a:defRPr sz="3500">
          <a:solidFill>
            <a:schemeClr val="tx2"/>
          </a:solidFill>
          <a:latin typeface="Arial Narrow" pitchFamily="34" charset="0"/>
        </a:defRPr>
      </a:lvl7pPr>
      <a:lvl8pPr marL="1371600" algn="l" defTabSz="457200" rtl="0" fontAlgn="base">
        <a:spcBef>
          <a:spcPct val="0"/>
        </a:spcBef>
        <a:spcAft>
          <a:spcPct val="0"/>
        </a:spcAft>
        <a:defRPr sz="3500">
          <a:solidFill>
            <a:schemeClr val="tx2"/>
          </a:solidFill>
          <a:latin typeface="Arial Narrow" pitchFamily="34" charset="0"/>
        </a:defRPr>
      </a:lvl8pPr>
      <a:lvl9pPr marL="1828800" algn="l" defTabSz="457200" rtl="0" fontAlgn="base">
        <a:spcBef>
          <a:spcPct val="0"/>
        </a:spcBef>
        <a:spcAft>
          <a:spcPct val="0"/>
        </a:spcAft>
        <a:defRPr sz="3500">
          <a:solidFill>
            <a:schemeClr val="tx2"/>
          </a:solidFill>
          <a:latin typeface="Arial Narrow"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lang="de-DE" sz="3200" kern="1200" dirty="0">
          <a:solidFill>
            <a:schemeClr val="tx2"/>
          </a:solidFill>
          <a:latin typeface="Arial Narrow"/>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lang="de-DE" sz="2800" kern="1200" dirty="0">
          <a:solidFill>
            <a:schemeClr val="tx2"/>
          </a:solidFill>
          <a:latin typeface="Arial Narrow"/>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lang="de-DE" sz="2000" kern="1200">
          <a:solidFill>
            <a:srgbClr val="376092"/>
          </a:solidFill>
          <a:latin typeface="Arial Narrow"/>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lang="de-DE" sz="2000" kern="1200" dirty="0">
          <a:solidFill>
            <a:srgbClr val="376092"/>
          </a:solidFill>
          <a:latin typeface="Arial Narrow"/>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376092"/>
          </a:solidFill>
          <a:latin typeface="Arial Narrow"/>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4" name="Textplatzhalter 2"/>
          <p:cNvSpPr>
            <a:spLocks noGrp="1"/>
          </p:cNvSpPr>
          <p:nvPr>
            <p:ph type="body" idx="1"/>
          </p:nvPr>
        </p:nvSpPr>
        <p:spPr bwMode="auto">
          <a:xfrm>
            <a:off x="2843213" y="2060575"/>
            <a:ext cx="410527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Mastertextformat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10" name="Datumsplatzhalter 3"/>
          <p:cNvSpPr>
            <a:spLocks noGrp="1"/>
          </p:cNvSpPr>
          <p:nvPr>
            <p:ph type="dt" sz="half" idx="2"/>
          </p:nvPr>
        </p:nvSpPr>
        <p:spPr>
          <a:xfrm>
            <a:off x="457200" y="6356350"/>
            <a:ext cx="14478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rgbClr val="C2C420"/>
                </a:solidFill>
                <a:latin typeface="Arial Narrow"/>
                <a:ea typeface="+mn-ea"/>
                <a:cs typeface="+mn-cs"/>
              </a:defRPr>
            </a:lvl1pPr>
          </a:lstStyle>
          <a:p>
            <a:pPr>
              <a:defRPr/>
            </a:pPr>
            <a:fld id="{575CC595-A9C0-4E83-A022-968D2F5BEF04}" type="datetime1">
              <a:rPr lang="de-DE"/>
              <a:pPr>
                <a:defRPr/>
              </a:pPr>
              <a:t>02.08.2024</a:t>
            </a:fld>
            <a:endParaRPr lang="de-DE"/>
          </a:p>
        </p:txBody>
      </p:sp>
      <p:sp>
        <p:nvSpPr>
          <p:cNvPr id="11" name="Fußzeilenplatzhalter 4"/>
          <p:cNvSpPr>
            <a:spLocks noGrp="1"/>
          </p:cNvSpPr>
          <p:nvPr>
            <p:ph type="ftr" sz="quarter" idx="3"/>
          </p:nvPr>
        </p:nvSpPr>
        <p:spPr>
          <a:xfrm>
            <a:off x="1905000" y="6356350"/>
            <a:ext cx="29718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rgbClr val="C2C420"/>
                </a:solidFill>
                <a:latin typeface="Arial Narrow"/>
                <a:ea typeface="+mn-ea"/>
                <a:cs typeface="+mn-cs"/>
              </a:defRPr>
            </a:lvl1pPr>
          </a:lstStyle>
          <a:p>
            <a:pPr>
              <a:defRPr/>
            </a:pPr>
            <a:r>
              <a:rPr lang="de-DE"/>
              <a:t>BSZ Dresden</a:t>
            </a:r>
            <a:endParaRPr lang="de-DE"/>
          </a:p>
        </p:txBody>
      </p:sp>
      <p:sp>
        <p:nvSpPr>
          <p:cNvPr id="7" name="Rechteck 6"/>
          <p:cNvSpPr>
            <a:spLocks noChangeArrowheads="1"/>
          </p:cNvSpPr>
          <p:nvPr/>
        </p:nvSpPr>
        <p:spPr bwMode="auto">
          <a:xfrm>
            <a:off x="5219700" y="6021388"/>
            <a:ext cx="1584325" cy="700087"/>
          </a:xfrm>
          <a:prstGeom prst="rect">
            <a:avLst/>
          </a:prstGeom>
          <a:solidFill>
            <a:srgbClr val="D9D9D9"/>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eaLnBrk="1" fontAlgn="auto" hangingPunct="1">
              <a:spcBef>
                <a:spcPts val="0"/>
              </a:spcBef>
              <a:spcAft>
                <a:spcPts val="0"/>
              </a:spcAft>
              <a:defRPr/>
            </a:pPr>
            <a:r>
              <a:rPr lang="de-DE">
                <a:solidFill>
                  <a:schemeClr val="lt1"/>
                </a:solidFill>
                <a:latin typeface="Arial Narrow" pitchFamily="34" charset="0"/>
                <a:ea typeface="+mn-ea"/>
              </a:rPr>
              <a:t>Logo lokales Institut</a:t>
            </a:r>
          </a:p>
        </p:txBody>
      </p:sp>
      <p:sp>
        <p:nvSpPr>
          <p:cNvPr id="9" name="Titel 1"/>
          <p:cNvSpPr txBox="1">
            <a:spLocks/>
          </p:cNvSpPr>
          <p:nvPr/>
        </p:nvSpPr>
        <p:spPr>
          <a:xfrm>
            <a:off x="1905000" y="533400"/>
            <a:ext cx="5043488" cy="1382713"/>
          </a:xfrm>
          <a:prstGeom prst="rect">
            <a:avLst/>
          </a:prstGeom>
        </p:spPr>
        <p:txBody>
          <a:bodyPr>
            <a:norm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defRPr/>
            </a:pPr>
            <a:r>
              <a:rPr lang="de-DE" sz="3500" smtClean="0">
                <a:solidFill>
                  <a:schemeClr val="tx2"/>
                </a:solidFill>
                <a:latin typeface="Arial Narrow" charset="0"/>
              </a:rPr>
              <a:t>Mastertitelformat bearbeiten</a:t>
            </a:r>
          </a:p>
        </p:txBody>
      </p:sp>
    </p:spTree>
  </p:cSld>
  <p:clrMap bg1="lt1" tx1="dk1" bg2="lt2" tx2="dk2" accent1="accent1" accent2="accent2" accent3="accent3" accent4="accent4" accent5="accent5" accent6="accent6" hlink="hlink" folHlink="folHlink"/>
  <p:sldLayoutIdLst>
    <p:sldLayoutId id="2147485431" r:id="rId1"/>
  </p:sldLayoutIdLst>
  <p:transition spd="med"/>
  <p:timing>
    <p:tnLst>
      <p:par>
        <p:cTn id="1" dur="indefinite" restart="never" nodeType="tmRoot"/>
      </p:par>
    </p:tnLst>
  </p:timing>
  <p:hf hdr="0"/>
  <p:txStyles>
    <p:titleStyle>
      <a:lvl1pPr algn="l" defTabSz="457200" rtl="0" eaLnBrk="0" fontAlgn="base" hangingPunct="0">
        <a:spcBef>
          <a:spcPct val="0"/>
        </a:spcBef>
        <a:spcAft>
          <a:spcPct val="0"/>
        </a:spcAft>
        <a:defRPr sz="3500" kern="1200">
          <a:solidFill>
            <a:schemeClr val="tx2"/>
          </a:solidFill>
          <a:latin typeface="Arial Narrow"/>
          <a:ea typeface="MS PGothic" panose="020B0600070205080204" pitchFamily="34" charset="-128"/>
          <a:cs typeface="ＭＳ Ｐゴシック" charset="0"/>
        </a:defRPr>
      </a:lvl1pPr>
      <a:lvl2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2pPr>
      <a:lvl3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3pPr>
      <a:lvl4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4pPr>
      <a:lvl5pPr algn="l" defTabSz="457200" rtl="0" eaLnBrk="0" fontAlgn="base" hangingPunct="0">
        <a:spcBef>
          <a:spcPct val="0"/>
        </a:spcBef>
        <a:spcAft>
          <a:spcPct val="0"/>
        </a:spcAft>
        <a:defRPr sz="3500">
          <a:solidFill>
            <a:schemeClr val="tx2"/>
          </a:solidFill>
          <a:latin typeface="Arial Narrow" pitchFamily="34" charset="0"/>
          <a:ea typeface="MS PGothic" panose="020B0600070205080204" pitchFamily="34" charset="-128"/>
          <a:cs typeface="ＭＳ Ｐゴシック" charset="0"/>
        </a:defRPr>
      </a:lvl5pPr>
      <a:lvl6pPr marL="457200" algn="l" defTabSz="457200" rtl="0" fontAlgn="base">
        <a:spcBef>
          <a:spcPct val="0"/>
        </a:spcBef>
        <a:spcAft>
          <a:spcPct val="0"/>
        </a:spcAft>
        <a:defRPr sz="3500">
          <a:solidFill>
            <a:schemeClr val="tx2"/>
          </a:solidFill>
          <a:latin typeface="Arial Narrow" pitchFamily="34" charset="0"/>
        </a:defRPr>
      </a:lvl6pPr>
      <a:lvl7pPr marL="914400" algn="l" defTabSz="457200" rtl="0" fontAlgn="base">
        <a:spcBef>
          <a:spcPct val="0"/>
        </a:spcBef>
        <a:spcAft>
          <a:spcPct val="0"/>
        </a:spcAft>
        <a:defRPr sz="3500">
          <a:solidFill>
            <a:schemeClr val="tx2"/>
          </a:solidFill>
          <a:latin typeface="Arial Narrow" pitchFamily="34" charset="0"/>
        </a:defRPr>
      </a:lvl7pPr>
      <a:lvl8pPr marL="1371600" algn="l" defTabSz="457200" rtl="0" fontAlgn="base">
        <a:spcBef>
          <a:spcPct val="0"/>
        </a:spcBef>
        <a:spcAft>
          <a:spcPct val="0"/>
        </a:spcAft>
        <a:defRPr sz="3500">
          <a:solidFill>
            <a:schemeClr val="tx2"/>
          </a:solidFill>
          <a:latin typeface="Arial Narrow" pitchFamily="34" charset="0"/>
        </a:defRPr>
      </a:lvl8pPr>
      <a:lvl9pPr marL="1828800" algn="l" defTabSz="457200" rtl="0" fontAlgn="base">
        <a:spcBef>
          <a:spcPct val="0"/>
        </a:spcBef>
        <a:spcAft>
          <a:spcPct val="0"/>
        </a:spcAft>
        <a:defRPr sz="3500">
          <a:solidFill>
            <a:schemeClr val="tx2"/>
          </a:solidFill>
          <a:latin typeface="Arial Narrow"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kern="1200">
          <a:solidFill>
            <a:schemeClr val="tx2"/>
          </a:solidFill>
          <a:latin typeface="Arial Narrow"/>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kern="1200">
          <a:solidFill>
            <a:schemeClr val="tx2"/>
          </a:solidFill>
          <a:latin typeface="Arial Narrow"/>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kern="1200">
          <a:solidFill>
            <a:schemeClr val="tx2"/>
          </a:solidFill>
          <a:latin typeface="Arial Narrow"/>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kern="1200">
          <a:solidFill>
            <a:schemeClr val="tx2"/>
          </a:solidFill>
          <a:latin typeface="Arial Narrow"/>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kern="1200">
          <a:solidFill>
            <a:schemeClr val="tx2"/>
          </a:solidFill>
          <a:latin typeface="Arial Narrow"/>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weltmaschine.de/service__material/filme__videos/cern_in_3_minute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CERN-MOVIE-2006-008-001_cern_in_3_min.mov" TargetMode="Externa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hyperlink" Target="../../beschleuniger_applet/cavity-simu.htm"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12.jpe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2.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hyperlink" Target="http://www.atlas.ch/multimedia/"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openxmlformats.org/officeDocument/2006/relationships/image" Target="../media/image41.jpeg"/><Relationship Id="rId5" Type="http://schemas.openxmlformats.org/officeDocument/2006/relationships/image" Target="../media/image40.png"/><Relationship Id="rId4" Type="http://schemas.openxmlformats.org/officeDocument/2006/relationships/image" Target="../media/image39.jpe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youtu.be/BEnaEMMAO_s" TargetMode="Externa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notesSlide" Target="../notesSlides/notesSlide19.xml"/><Relationship Id="rId1" Type="http://schemas.openxmlformats.org/officeDocument/2006/relationships/slideLayout" Target="../slideLayouts/slideLayout1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hyperlink" Target="CERN-MOVIE-2012-083-001-1436_ATLAS_construction.mp4" TargetMode="External"/><Relationship Id="rId4" Type="http://schemas.openxmlformats.org/officeDocument/2006/relationships/image" Target="../media/image50.jpeg"/></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2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53.png"/><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2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3.xml"/><Relationship Id="rId1" Type="http://schemas.openxmlformats.org/officeDocument/2006/relationships/slideLayout" Target="../slideLayouts/slideLayout14.xml"/><Relationship Id="rId5" Type="http://schemas.openxmlformats.org/officeDocument/2006/relationships/image" Target="../media/image12.jpeg"/><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8" Type="http://schemas.openxmlformats.org/officeDocument/2006/relationships/image" Target="../media/image66.jpeg"/><Relationship Id="rId13" Type="http://schemas.openxmlformats.org/officeDocument/2006/relationships/image" Target="../media/image71.jpeg"/><Relationship Id="rId18" Type="http://schemas.openxmlformats.org/officeDocument/2006/relationships/image" Target="../media/image76.jpeg"/><Relationship Id="rId3" Type="http://schemas.openxmlformats.org/officeDocument/2006/relationships/image" Target="../media/image61.jpeg"/><Relationship Id="rId21" Type="http://schemas.openxmlformats.org/officeDocument/2006/relationships/image" Target="../media/image79.jpeg"/><Relationship Id="rId7" Type="http://schemas.openxmlformats.org/officeDocument/2006/relationships/image" Target="../media/image65.jpeg"/><Relationship Id="rId12" Type="http://schemas.openxmlformats.org/officeDocument/2006/relationships/image" Target="../media/image70.jpeg"/><Relationship Id="rId17" Type="http://schemas.openxmlformats.org/officeDocument/2006/relationships/image" Target="../media/image75.jpeg"/><Relationship Id="rId25" Type="http://schemas.openxmlformats.org/officeDocument/2006/relationships/image" Target="../media/image83.jpeg"/><Relationship Id="rId2" Type="http://schemas.openxmlformats.org/officeDocument/2006/relationships/image" Target="../media/image60.jpeg"/><Relationship Id="rId16" Type="http://schemas.openxmlformats.org/officeDocument/2006/relationships/image" Target="../media/image74.jpeg"/><Relationship Id="rId20" Type="http://schemas.openxmlformats.org/officeDocument/2006/relationships/image" Target="../media/image78.jpeg"/><Relationship Id="rId1" Type="http://schemas.openxmlformats.org/officeDocument/2006/relationships/slideLayout" Target="../slideLayouts/slideLayout13.xml"/><Relationship Id="rId6" Type="http://schemas.openxmlformats.org/officeDocument/2006/relationships/image" Target="../media/image64.jpeg"/><Relationship Id="rId11" Type="http://schemas.openxmlformats.org/officeDocument/2006/relationships/image" Target="../media/image69.jpeg"/><Relationship Id="rId24" Type="http://schemas.openxmlformats.org/officeDocument/2006/relationships/image" Target="../media/image82.jpeg"/><Relationship Id="rId5" Type="http://schemas.openxmlformats.org/officeDocument/2006/relationships/image" Target="../media/image63.jpeg"/><Relationship Id="rId15" Type="http://schemas.openxmlformats.org/officeDocument/2006/relationships/image" Target="../media/image73.jpeg"/><Relationship Id="rId23" Type="http://schemas.openxmlformats.org/officeDocument/2006/relationships/image" Target="../media/image81.jpeg"/><Relationship Id="rId10" Type="http://schemas.openxmlformats.org/officeDocument/2006/relationships/image" Target="../media/image68.jpeg"/><Relationship Id="rId19" Type="http://schemas.openxmlformats.org/officeDocument/2006/relationships/image" Target="../media/image77.jpeg"/><Relationship Id="rId4" Type="http://schemas.openxmlformats.org/officeDocument/2006/relationships/image" Target="../media/image62.jpeg"/><Relationship Id="rId9" Type="http://schemas.openxmlformats.org/officeDocument/2006/relationships/image" Target="../media/image67.jpeg"/><Relationship Id="rId14" Type="http://schemas.openxmlformats.org/officeDocument/2006/relationships/image" Target="../media/image72.jpeg"/><Relationship Id="rId22" Type="http://schemas.openxmlformats.org/officeDocument/2006/relationships/image" Target="../media/image80.jpeg"/></Relationships>
</file>

<file path=ppt/slides/_rels/slide3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85.jpeg"/></Relationships>
</file>

<file path=ppt/slides/_rels/slide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87.jpeg"/><Relationship Id="rId4" Type="http://schemas.openxmlformats.org/officeDocument/2006/relationships/image" Target="../media/image86.jpeg"/></Relationships>
</file>

<file path=ppt/slides/_rels/slide34.xml.rels><?xml version="1.0" encoding="UTF-8" standalone="yes"?>
<Relationships xmlns="http://schemas.openxmlformats.org/package/2006/relationships"><Relationship Id="rId3" Type="http://schemas.openxmlformats.org/officeDocument/2006/relationships/hyperlink" Target="https://www.youtube.com/watch?v=CpRy5iuOTqc"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hyperlink" Target="https://www.weltmaschine.de/neuigkeiten/neuigkeiten_archiv/2009/illuminati___alles_ueber_antimaterie" TargetMode="External"/><Relationship Id="rId5" Type="http://schemas.openxmlformats.org/officeDocument/2006/relationships/image" Target="../media/image84.png"/><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8.xml"/><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1.xml"/><Relationship Id="rId1" Type="http://schemas.openxmlformats.org/officeDocument/2006/relationships/slideLayout" Target="../slideLayouts/slideLayout14.xml"/><Relationship Id="rId5" Type="http://schemas.openxmlformats.org/officeDocument/2006/relationships/image" Target="../media/image29.png"/><Relationship Id="rId4" Type="http://schemas.openxmlformats.org/officeDocument/2006/relationships/image" Target="../media/image91.png"/></Relationships>
</file>

<file path=ppt/slides/_rels/slide39.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32.xml"/><Relationship Id="rId1" Type="http://schemas.openxmlformats.org/officeDocument/2006/relationships/slideLayout" Target="../slideLayouts/slideLayout14.xml"/><Relationship Id="rId5" Type="http://schemas.openxmlformats.org/officeDocument/2006/relationships/image" Target="../media/image93.jpeg"/><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33.xml"/><Relationship Id="rId1" Type="http://schemas.openxmlformats.org/officeDocument/2006/relationships/slideLayout" Target="../slideLayouts/slideLayout14.xml"/><Relationship Id="rId6" Type="http://schemas.openxmlformats.org/officeDocument/2006/relationships/image" Target="../media/image29.png"/><Relationship Id="rId5" Type="http://schemas.openxmlformats.org/officeDocument/2006/relationships/image" Target="../media/image96.jpeg"/><Relationship Id="rId4" Type="http://schemas.openxmlformats.org/officeDocument/2006/relationships/image" Target="../media/image95.jpeg"/></Relationships>
</file>

<file path=ppt/slides/_rels/slide4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97.png"/><Relationship Id="rId7" Type="http://schemas.openxmlformats.org/officeDocument/2006/relationships/image" Target="../media/image101.jpeg"/><Relationship Id="rId2" Type="http://schemas.openxmlformats.org/officeDocument/2006/relationships/notesSlide" Target="../notesSlides/notesSlide34.xml"/><Relationship Id="rId1" Type="http://schemas.openxmlformats.org/officeDocument/2006/relationships/slideLayout" Target="../slideLayouts/slideLayout14.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 Id="rId9" Type="http://schemas.openxmlformats.org/officeDocument/2006/relationships/image" Target="../media/image102.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hyperlink" Target="CERN-MOVIE-2013-121-001-5872-beschleuniger.mp4" TargetMode="External"/><Relationship Id="rId2" Type="http://schemas.openxmlformats.org/officeDocument/2006/relationships/image" Target="../media/image19.png"/><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12.jpe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itel 1"/>
          <p:cNvSpPr>
            <a:spLocks noGrp="1"/>
          </p:cNvSpPr>
          <p:nvPr>
            <p:ph type="ctrTitle"/>
          </p:nvPr>
        </p:nvSpPr>
        <p:spPr>
          <a:xfrm>
            <a:off x="1885950" y="101600"/>
            <a:ext cx="6843713" cy="914400"/>
          </a:xfrm>
        </p:spPr>
        <p:txBody>
          <a:bodyPr/>
          <a:lstStyle/>
          <a:p>
            <a:pPr algn="ct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dirty="0" smtClean="0">
                <a:latin typeface="Arial Narrow" pitchFamily="32" charset="0"/>
                <a:ea typeface="+mj-ea"/>
                <a:cs typeface="+mj-cs"/>
              </a:rPr>
              <a:t>	</a:t>
            </a:r>
            <a:r>
              <a:rPr lang="de-DE" dirty="0" smtClean="0">
                <a:solidFill>
                  <a:srgbClr val="1F497D"/>
                </a:solidFill>
                <a:latin typeface="Arial Narrow" pitchFamily="32" charset="0"/>
                <a:ea typeface="+mn-ea"/>
                <a:cs typeface="Arial Unicode MS" charset="0"/>
              </a:rPr>
              <a:t>Die Welt der kleinsten Teilchen </a:t>
            </a:r>
            <a:br>
              <a:rPr lang="de-DE" dirty="0" smtClean="0">
                <a:solidFill>
                  <a:srgbClr val="1F497D"/>
                </a:solidFill>
                <a:latin typeface="Arial Narrow" pitchFamily="32" charset="0"/>
                <a:ea typeface="+mn-ea"/>
                <a:cs typeface="Arial Unicode MS" charset="0"/>
              </a:rPr>
            </a:br>
            <a:r>
              <a:rPr lang="de-DE" sz="2400" dirty="0">
                <a:solidFill>
                  <a:srgbClr val="1F497D"/>
                </a:solidFill>
                <a:latin typeface="Arial Narrow" pitchFamily="32" charset="0"/>
                <a:ea typeface="+mn-ea"/>
                <a:cs typeface="Arial Unicode MS" charset="0"/>
              </a:rPr>
              <a:t>M</a:t>
            </a:r>
            <a:r>
              <a:rPr lang="de-DE" sz="2400" dirty="0" smtClean="0">
                <a:solidFill>
                  <a:srgbClr val="1F497D"/>
                </a:solidFill>
                <a:latin typeface="Arial Narrow" pitchFamily="32" charset="0"/>
                <a:ea typeface="+mn-ea"/>
                <a:cs typeface="Arial Unicode MS" charset="0"/>
              </a:rPr>
              <a:t>ichael Kobel</a:t>
            </a:r>
            <a:br>
              <a:rPr lang="de-DE" sz="2400" dirty="0" smtClean="0">
                <a:solidFill>
                  <a:srgbClr val="1F497D"/>
                </a:solidFill>
                <a:latin typeface="Arial Narrow" pitchFamily="32" charset="0"/>
                <a:ea typeface="+mn-ea"/>
                <a:cs typeface="Arial Unicode MS" charset="0"/>
              </a:rPr>
            </a:br>
            <a:r>
              <a:rPr lang="de-DE" sz="2400" dirty="0" smtClean="0">
                <a:solidFill>
                  <a:srgbClr val="1F497D"/>
                </a:solidFill>
                <a:latin typeface="Arial Narrow" pitchFamily="32" charset="0"/>
                <a:ea typeface="+mn-ea"/>
                <a:cs typeface="Arial Unicode MS" charset="0"/>
              </a:rPr>
              <a:t>BSZ </a:t>
            </a:r>
            <a:r>
              <a:rPr lang="de-DE" sz="2400" dirty="0" err="1" smtClean="0">
                <a:solidFill>
                  <a:srgbClr val="1F497D"/>
                </a:solidFill>
                <a:latin typeface="Arial Narrow" pitchFamily="32" charset="0"/>
                <a:ea typeface="+mn-ea"/>
                <a:cs typeface="Arial Unicode MS" charset="0"/>
              </a:rPr>
              <a:t>Agrar</a:t>
            </a:r>
            <a:r>
              <a:rPr lang="de-DE" sz="2400" dirty="0" smtClean="0">
                <a:solidFill>
                  <a:srgbClr val="1F497D"/>
                </a:solidFill>
                <a:latin typeface="Arial Narrow" pitchFamily="32" charset="0"/>
                <a:ea typeface="+mn-ea"/>
                <a:cs typeface="Arial Unicode MS" charset="0"/>
              </a:rPr>
              <a:t> und Ernährung, Dresden, 6.3.2017</a:t>
            </a:r>
          </a:p>
        </p:txBody>
      </p:sp>
      <p:pic>
        <p:nvPicPr>
          <p:cNvPr id="13315" name="Picture 6" descr="https://mediastream.cern.ch/MediaArchive/Photo/Public/2005/0503019/0503019/0503019-A5-at-72-dpi.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2138" y="1866900"/>
            <a:ext cx="3116262" cy="211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5">
            <a:hlinkClick r:id="rId5" action="ppaction://hlinkfile"/>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7538" y="2636838"/>
            <a:ext cx="576262"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umsplatzhalter 1"/>
          <p:cNvSpPr>
            <a:spLocks noGrp="1"/>
          </p:cNvSpPr>
          <p:nvPr>
            <p:ph type="dt" sz="quarter" idx="10"/>
          </p:nvPr>
        </p:nvSpPr>
        <p:spPr/>
        <p:txBody>
          <a:bodyPr/>
          <a:lstStyle/>
          <a:p>
            <a:pPr>
              <a:defRPr/>
            </a:pPr>
            <a:fld id="{9B52FCC4-C040-432F-909F-6585FE70A880}" type="datetime1">
              <a:rPr lang="de-DE"/>
              <a:pPr>
                <a:defRPr/>
              </a:pPr>
              <a:t>02.08.2024</a:t>
            </a:fld>
            <a:endParaRPr lang="de-DE"/>
          </a:p>
        </p:txBody>
      </p:sp>
      <p:sp>
        <p:nvSpPr>
          <p:cNvPr id="3" name="Fußzeilenplatzhalter 2"/>
          <p:cNvSpPr>
            <a:spLocks noGrp="1"/>
          </p:cNvSpPr>
          <p:nvPr>
            <p:ph type="ftr" sz="quarter" idx="11"/>
          </p:nvPr>
        </p:nvSpPr>
        <p:spPr/>
        <p:txBody>
          <a:bodyPr/>
          <a:lstStyle/>
          <a:p>
            <a:pPr>
              <a:defRPr/>
            </a:pPr>
            <a:r>
              <a:rPr lang="de-DE"/>
              <a:t>BSZ Dresden</a:t>
            </a:r>
            <a:endParaRPr lang="de-DE"/>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3"/>
          <p:cNvSpPr txBox="1">
            <a:spLocks noChangeArrowheads="1"/>
          </p:cNvSpPr>
          <p:nvPr/>
        </p:nvSpPr>
        <p:spPr bwMode="auto">
          <a:xfrm>
            <a:off x="1116013" y="1628775"/>
            <a:ext cx="7416800"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FontTx/>
              <a:buNone/>
            </a:pPr>
            <a:r>
              <a:rPr lang="de-DE" altLang="de-DE" sz="2600">
                <a:solidFill>
                  <a:srgbClr val="1F497D"/>
                </a:solidFill>
                <a:ea typeface="Arial Unicode MS" panose="020B0604020202020204" pitchFamily="34" charset="-128"/>
                <a:cs typeface="Arial Unicode MS" panose="020B0604020202020204" pitchFamily="34" charset="-128"/>
              </a:rPr>
              <a:t>	</a:t>
            </a:r>
          </a:p>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b="1">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b="1">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b="1">
              <a:solidFill>
                <a:srgbClr val="1F497D"/>
              </a:solidFill>
              <a:ea typeface="Arial Unicode MS" panose="020B0604020202020204" pitchFamily="34" charset="-128"/>
              <a:cs typeface="Arial Unicode MS" panose="020B0604020202020204" pitchFamily="34" charset="-128"/>
            </a:endParaRPr>
          </a:p>
        </p:txBody>
      </p:sp>
      <p:sp>
        <p:nvSpPr>
          <p:cNvPr id="29699" name="Text Box 6"/>
          <p:cNvSpPr txBox="1">
            <a:spLocks noChangeArrowheads="1"/>
          </p:cNvSpPr>
          <p:nvPr/>
        </p:nvSpPr>
        <p:spPr bwMode="auto">
          <a:xfrm>
            <a:off x="1258888" y="1636713"/>
            <a:ext cx="7634287"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342900" indent="-341313">
              <a:spcBef>
                <a:spcPct val="20000"/>
              </a:spcBef>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ts val="600"/>
              </a:spcBef>
            </a:pPr>
            <a:r>
              <a:rPr lang="de-DE" altLang="de-DE" sz="2400">
                <a:solidFill>
                  <a:srgbClr val="1F497D"/>
                </a:solidFill>
              </a:rPr>
              <a:t>Um in Teilchenbeschleunigern höhere Energien zu erreichen, durchlaufen die geladenen Teilchen ein elektrisches Wechselfeld:</a:t>
            </a:r>
          </a:p>
          <a:p>
            <a:pPr eaLnBrk="1" hangingPunct="1">
              <a:spcBef>
                <a:spcPts val="600"/>
              </a:spcBef>
              <a:buFontTx/>
              <a:buNone/>
            </a:pPr>
            <a:endParaRPr lang="de-DE" altLang="de-DE" sz="2400">
              <a:solidFill>
                <a:srgbClr val="1F497D"/>
              </a:solidFill>
            </a:endParaRPr>
          </a:p>
          <a:p>
            <a:pPr eaLnBrk="1" hangingPunct="1">
              <a:spcBef>
                <a:spcPts val="600"/>
              </a:spcBef>
              <a:buFontTx/>
              <a:buNone/>
            </a:pPr>
            <a:endParaRPr lang="de-DE" altLang="de-DE" sz="2400">
              <a:solidFill>
                <a:srgbClr val="1F497D"/>
              </a:solidFill>
            </a:endParaRPr>
          </a:p>
          <a:p>
            <a:pPr eaLnBrk="1" hangingPunct="1">
              <a:spcBef>
                <a:spcPts val="600"/>
              </a:spcBef>
              <a:buFontTx/>
              <a:buNone/>
            </a:pPr>
            <a:endParaRPr lang="de-DE" altLang="de-DE" sz="2400">
              <a:solidFill>
                <a:srgbClr val="1F497D"/>
              </a:solidFill>
            </a:endParaRPr>
          </a:p>
          <a:p>
            <a:pPr eaLnBrk="1" hangingPunct="1">
              <a:spcBef>
                <a:spcPts val="600"/>
              </a:spcBef>
              <a:buFontTx/>
              <a:buNone/>
            </a:pPr>
            <a:endParaRPr lang="de-DE" altLang="de-DE" sz="2400">
              <a:solidFill>
                <a:srgbClr val="1F497D"/>
              </a:solidFill>
            </a:endParaRPr>
          </a:p>
          <a:p>
            <a:pPr eaLnBrk="1" hangingPunct="1">
              <a:spcBef>
                <a:spcPts val="600"/>
              </a:spcBef>
              <a:buFontTx/>
              <a:buNone/>
            </a:pPr>
            <a:endParaRPr lang="de-DE" altLang="de-DE" sz="2400">
              <a:solidFill>
                <a:srgbClr val="1F497D"/>
              </a:solidFill>
            </a:endParaRPr>
          </a:p>
          <a:p>
            <a:pPr eaLnBrk="1" hangingPunct="1">
              <a:spcBef>
                <a:spcPts val="600"/>
              </a:spcBef>
            </a:pPr>
            <a:r>
              <a:rPr lang="de-DE" altLang="de-DE" sz="2400">
                <a:solidFill>
                  <a:srgbClr val="1F497D"/>
                </a:solidFill>
              </a:rPr>
              <a:t>Wird die Polung des elektrischen Feldes im richtigen Moment umgekehrt, wird das Teilchen beschleunigt. </a:t>
            </a:r>
          </a:p>
          <a:p>
            <a:pPr eaLnBrk="1" hangingPunct="1">
              <a:spcBef>
                <a:spcPts val="600"/>
              </a:spcBef>
              <a:buClr>
                <a:srgbClr val="1F497D"/>
              </a:buClr>
              <a:buFont typeface="Arial" panose="020B0604020202020204" pitchFamily="34" charset="0"/>
              <a:buNone/>
            </a:pPr>
            <a:endParaRPr lang="de-DE" altLang="de-DE" sz="2400">
              <a:solidFill>
                <a:srgbClr val="1F497D"/>
              </a:solidFill>
            </a:endParaRPr>
          </a:p>
          <a:p>
            <a:pPr eaLnBrk="1" hangingPunct="1">
              <a:spcBef>
                <a:spcPts val="600"/>
              </a:spcBef>
              <a:buClr>
                <a:srgbClr val="1F497D"/>
              </a:buClr>
              <a:buFont typeface="Arial" panose="020B0604020202020204" pitchFamily="34" charset="0"/>
              <a:buNone/>
            </a:pPr>
            <a:endParaRPr lang="de-DE" altLang="de-DE" sz="2400">
              <a:solidFill>
                <a:srgbClr val="1F497D"/>
              </a:solidFill>
              <a:latin typeface="Arial" panose="020B0604020202020204" pitchFamily="34" charset="0"/>
            </a:endParaRPr>
          </a:p>
          <a:p>
            <a:pPr eaLnBrk="1" hangingPunct="1">
              <a:spcBef>
                <a:spcPts val="600"/>
              </a:spcBef>
              <a:buClr>
                <a:srgbClr val="1F497D"/>
              </a:buClr>
              <a:buFont typeface="Arial" panose="020B0604020202020204" pitchFamily="34" charset="0"/>
              <a:buNone/>
            </a:pPr>
            <a:endParaRPr lang="de-DE" altLang="de-DE" sz="2400">
              <a:solidFill>
                <a:srgbClr val="1F497D"/>
              </a:solidFill>
              <a:latin typeface="Arial" panose="020B0604020202020204" pitchFamily="34" charset="0"/>
            </a:endParaRPr>
          </a:p>
        </p:txBody>
      </p:sp>
      <p:pic>
        <p:nvPicPr>
          <p:cNvPr id="29700" name="Picture 6">
            <a:hlinkClick r:id="rId3" action="ppaction://hlinkfile"/>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28863" y="2565400"/>
            <a:ext cx="6346825"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Text Box 1"/>
          <p:cNvSpPr txBox="1">
            <a:spLocks noChangeArrowheads="1"/>
          </p:cNvSpPr>
          <p:nvPr/>
        </p:nvSpPr>
        <p:spPr bwMode="auto">
          <a:xfrm>
            <a:off x="1752600" y="242888"/>
            <a:ext cx="74676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endParaRPr lang="en-US" altLang="de-DE" sz="1800">
              <a:solidFill>
                <a:schemeClr val="tx1"/>
              </a:solidFill>
              <a:latin typeface="Arial" panose="020B0604020202020204" pitchFamily="34" charset="0"/>
            </a:endParaRPr>
          </a:p>
        </p:txBody>
      </p:sp>
      <p:sp>
        <p:nvSpPr>
          <p:cNvPr id="29702" name="Text Box 2"/>
          <p:cNvSpPr txBox="1">
            <a:spLocks noChangeArrowheads="1"/>
          </p:cNvSpPr>
          <p:nvPr/>
        </p:nvSpPr>
        <p:spPr bwMode="auto">
          <a:xfrm>
            <a:off x="1905000" y="433388"/>
            <a:ext cx="7239000"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3500">
                <a:solidFill>
                  <a:srgbClr val="1F497D"/>
                </a:solidFill>
                <a:ea typeface="Arial Unicode MS" panose="020B0604020202020204" pitchFamily="34" charset="-128"/>
                <a:cs typeface="Arial Unicode MS" panose="020B0604020202020204" pitchFamily="34" charset="-128"/>
              </a:rPr>
              <a:t>Wie funktioniert ein Teilchenbeschleuniger?</a:t>
            </a:r>
          </a:p>
        </p:txBody>
      </p:sp>
      <p:cxnSp>
        <p:nvCxnSpPr>
          <p:cNvPr id="12" name="Gerade Verbindung mit Pfeil 11"/>
          <p:cNvCxnSpPr/>
          <p:nvPr/>
        </p:nvCxnSpPr>
        <p:spPr>
          <a:xfrm>
            <a:off x="2627313" y="3716338"/>
            <a:ext cx="792162" cy="0"/>
          </a:xfrm>
          <a:prstGeom prst="straightConnector1">
            <a:avLst/>
          </a:prstGeom>
          <a:ln w="22225">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
        <p:nvSpPr>
          <p:cNvPr id="29704" name="Foliennummernplatzhalter 7"/>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AC0A2E35-1A8E-410F-BFDD-5ABB9CE06B81}" type="slidenum">
              <a:rPr lang="de-DE" altLang="de-DE" sz="1200" smtClean="0">
                <a:solidFill>
                  <a:srgbClr val="898989"/>
                </a:solidFill>
                <a:latin typeface="Arial" panose="020B0604020202020204" pitchFamily="34" charset="0"/>
              </a:rPr>
              <a:pPr>
                <a:spcBef>
                  <a:spcPct val="0"/>
                </a:spcBef>
                <a:buFontTx/>
                <a:buNone/>
              </a:pPr>
              <a:t>10</a:t>
            </a:fld>
            <a:endParaRPr lang="de-DE" altLang="de-DE" sz="1200" smtClean="0">
              <a:solidFill>
                <a:srgbClr val="898989"/>
              </a:solidFill>
              <a:latin typeface="Arial" panose="020B0604020202020204" pitchFamily="34" charset="0"/>
            </a:endParaRPr>
          </a:p>
        </p:txBody>
      </p:sp>
      <p:pic>
        <p:nvPicPr>
          <p:cNvPr id="29705" name="Grafik 8" descr="ausrufezeichen.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318500" y="47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6" name="Textfeld 2"/>
          <p:cNvSpPr txBox="1">
            <a:spLocks noChangeArrowheads="1"/>
          </p:cNvSpPr>
          <p:nvPr/>
        </p:nvSpPr>
        <p:spPr bwMode="auto">
          <a:xfrm>
            <a:off x="1739900" y="3500438"/>
            <a:ext cx="7445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t>Proton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2944813"/>
            <a:ext cx="4141787" cy="336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1747" name="Inhaltsplatzhalter 2"/>
          <p:cNvSpPr>
            <a:spLocks noGrp="1"/>
          </p:cNvSpPr>
          <p:nvPr>
            <p:ph idx="10"/>
          </p:nvPr>
        </p:nvSpPr>
        <p:spPr>
          <a:xfrm>
            <a:off x="1125538" y="1641475"/>
            <a:ext cx="7416800" cy="4670425"/>
          </a:xfrm>
        </p:spPr>
        <p:txBody>
          <a:bodyPr/>
          <a:lstStyle/>
          <a:p>
            <a:pPr marL="0" indent="0">
              <a:buFont typeface="Arial" panose="020B0604020202020204" pitchFamily="34" charset="0"/>
              <a:buNone/>
            </a:pPr>
            <a:r>
              <a:rPr altLang="de-DE" sz="2400" smtClean="0">
                <a:latin typeface="Arial Narrow" panose="020B0606020202030204" pitchFamily="34" charset="0"/>
              </a:rPr>
              <a:t>Im LHC durchlaufen Pakete (Bunches) von Protonen                 eine kreisförmige Bahn, auf der sie…</a:t>
            </a:r>
          </a:p>
          <a:p>
            <a:pPr marL="0" indent="0">
              <a:buFont typeface="Arial" panose="020B0604020202020204" pitchFamily="34" charset="0"/>
              <a:buNone/>
            </a:pPr>
            <a:endParaRPr altLang="de-DE" sz="1000" smtClean="0">
              <a:latin typeface="Arial Narrow" panose="020B0606020202030204" pitchFamily="34" charset="0"/>
            </a:endParaRPr>
          </a:p>
          <a:p>
            <a:pPr lvl="1"/>
            <a:r>
              <a:rPr altLang="de-DE" sz="2200" smtClean="0">
                <a:latin typeface="Arial Narrow" panose="020B0606020202030204" pitchFamily="34" charset="0"/>
              </a:rPr>
              <a:t>…</a:t>
            </a:r>
            <a:r>
              <a:rPr altLang="de-DE" sz="2200" b="1" smtClean="0">
                <a:latin typeface="Arial Narrow" panose="020B0606020202030204" pitchFamily="34" charset="0"/>
              </a:rPr>
              <a:t>beschleunigt </a:t>
            </a:r>
            <a:r>
              <a:rPr altLang="de-DE" sz="2200" smtClean="0">
                <a:latin typeface="Arial Narrow" panose="020B0606020202030204" pitchFamily="34" charset="0"/>
              </a:rPr>
              <a:t>werden </a:t>
            </a:r>
          </a:p>
          <a:p>
            <a:pPr lvl="1">
              <a:buFont typeface="Arial" panose="020B0604020202020204" pitchFamily="34" charset="0"/>
              <a:buNone/>
            </a:pPr>
            <a:r>
              <a:rPr altLang="de-DE" sz="2200" smtClean="0">
                <a:latin typeface="Arial Narrow" panose="020B0606020202030204" pitchFamily="34" charset="0"/>
              </a:rPr>
              <a:t>    (</a:t>
            </a:r>
            <a:r>
              <a:rPr altLang="de-DE" sz="2200" smtClean="0">
                <a:solidFill>
                  <a:srgbClr val="1F497D"/>
                </a:solidFill>
                <a:latin typeface="Arial Narrow" panose="020B0606020202030204" pitchFamily="34" charset="0"/>
              </a:rPr>
              <a:t>elektrisches Wechselfeld</a:t>
            </a:r>
            <a:r>
              <a:rPr altLang="de-DE" sz="2200" smtClean="0">
                <a:latin typeface="Arial Narrow" panose="020B0606020202030204" pitchFamily="34" charset="0"/>
              </a:rPr>
              <a:t>)</a:t>
            </a:r>
          </a:p>
          <a:p>
            <a:pPr lvl="1"/>
            <a:r>
              <a:rPr altLang="de-DE" sz="2200" smtClean="0">
                <a:latin typeface="Arial Narrow" panose="020B0606020202030204" pitchFamily="34" charset="0"/>
              </a:rPr>
              <a:t>…</a:t>
            </a:r>
            <a:r>
              <a:rPr altLang="de-DE" sz="2200" b="1" smtClean="0">
                <a:latin typeface="Arial Narrow" panose="020B0606020202030204" pitchFamily="34" charset="0"/>
              </a:rPr>
              <a:t>abgelenkt </a:t>
            </a:r>
            <a:r>
              <a:rPr altLang="de-DE" sz="2200" smtClean="0">
                <a:latin typeface="Arial Narrow" panose="020B0606020202030204" pitchFamily="34" charset="0"/>
              </a:rPr>
              <a:t>werden…</a:t>
            </a:r>
          </a:p>
          <a:p>
            <a:pPr lvl="1">
              <a:buFont typeface="Arial" panose="020B0604020202020204" pitchFamily="34" charset="0"/>
              <a:buNone/>
            </a:pPr>
            <a:r>
              <a:rPr altLang="de-DE" sz="2200" smtClean="0">
                <a:latin typeface="Arial Narrow" panose="020B0606020202030204" pitchFamily="34" charset="0"/>
              </a:rPr>
              <a:t>    (Dipol-Magnete)</a:t>
            </a:r>
          </a:p>
          <a:p>
            <a:pPr lvl="1"/>
            <a:r>
              <a:rPr altLang="de-DE" sz="2200" smtClean="0">
                <a:latin typeface="Arial Narrow" panose="020B0606020202030204" pitchFamily="34" charset="0"/>
              </a:rPr>
              <a:t>…und </a:t>
            </a:r>
            <a:r>
              <a:rPr altLang="de-DE" sz="2200" b="1" smtClean="0">
                <a:latin typeface="Arial Narrow" panose="020B0606020202030204" pitchFamily="34" charset="0"/>
              </a:rPr>
              <a:t>fokussiert</a:t>
            </a:r>
            <a:r>
              <a:rPr altLang="de-DE" sz="2200" smtClean="0">
                <a:latin typeface="Arial Narrow" panose="020B0606020202030204" pitchFamily="34" charset="0"/>
              </a:rPr>
              <a:t> werden</a:t>
            </a:r>
          </a:p>
          <a:p>
            <a:pPr lvl="1">
              <a:buFont typeface="Arial" panose="020B0604020202020204" pitchFamily="34" charset="0"/>
              <a:buNone/>
            </a:pPr>
            <a:r>
              <a:rPr altLang="de-DE" sz="2200" smtClean="0">
                <a:latin typeface="Arial Narrow" panose="020B0606020202030204" pitchFamily="34" charset="0"/>
              </a:rPr>
              <a:t>    (Quadrupol-Magnete)</a:t>
            </a:r>
          </a:p>
          <a:p>
            <a:pPr lvl="1">
              <a:buFont typeface="Arial" panose="020B0604020202020204" pitchFamily="34" charset="0"/>
              <a:buNone/>
            </a:pPr>
            <a:endParaRPr altLang="de-DE" sz="1000" smtClean="0">
              <a:latin typeface="Arial Narrow" panose="020B0606020202030204" pitchFamily="34" charset="0"/>
            </a:endParaRPr>
          </a:p>
        </p:txBody>
      </p:sp>
      <p:sp>
        <p:nvSpPr>
          <p:cNvPr id="31748" name="Text Box 3"/>
          <p:cNvSpPr txBox="1">
            <a:spLocks noChangeArrowheads="1"/>
          </p:cNvSpPr>
          <p:nvPr/>
        </p:nvSpPr>
        <p:spPr bwMode="auto">
          <a:xfrm>
            <a:off x="1905000" y="620713"/>
            <a:ext cx="67818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3500">
                <a:solidFill>
                  <a:srgbClr val="1F497D"/>
                </a:solidFill>
                <a:ea typeface="Arial Unicode MS" panose="020B0604020202020204" pitchFamily="34" charset="-128"/>
                <a:cs typeface="Arial Unicode MS" panose="020B0604020202020204" pitchFamily="34" charset="-128"/>
              </a:rPr>
              <a:t>Wie </a:t>
            </a:r>
            <a:r>
              <a:rPr lang="de-DE" altLang="de-DE" sz="3500">
                <a:ea typeface="Arial Unicode MS" panose="020B0604020202020204" pitchFamily="34" charset="-128"/>
                <a:cs typeface="Arial Unicode MS" panose="020B0604020202020204" pitchFamily="34" charset="-128"/>
              </a:rPr>
              <a:t>funktioniert der LHC</a:t>
            </a:r>
            <a:r>
              <a:rPr lang="de-DE" altLang="de-DE" sz="3500">
                <a:solidFill>
                  <a:srgbClr val="1F497D"/>
                </a:solidFill>
                <a:ea typeface="Arial Unicode MS" panose="020B0604020202020204" pitchFamily="34" charset="-128"/>
                <a:cs typeface="Arial Unicode MS" panose="020B0604020202020204" pitchFamily="34" charset="-128"/>
              </a:rPr>
              <a:t>? </a:t>
            </a:r>
          </a:p>
        </p:txBody>
      </p:sp>
      <p:sp>
        <p:nvSpPr>
          <p:cNvPr id="31749" name="Foliennummernplatzhalt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83A73C47-FC40-4F40-91A7-BC1BDB258224}" type="slidenum">
              <a:rPr lang="de-DE" altLang="de-DE" sz="1200" smtClean="0">
                <a:solidFill>
                  <a:srgbClr val="898989"/>
                </a:solidFill>
                <a:latin typeface="Arial" panose="020B0604020202020204" pitchFamily="34" charset="0"/>
              </a:rPr>
              <a:pPr>
                <a:spcBef>
                  <a:spcPct val="0"/>
                </a:spcBef>
                <a:buFontTx/>
                <a:buNone/>
              </a:pPr>
              <a:t>11</a:t>
            </a:fld>
            <a:endParaRPr lang="de-DE" altLang="de-DE" sz="1200" smtClean="0">
              <a:solidFill>
                <a:srgbClr val="898989"/>
              </a:solidFill>
              <a:latin typeface="Arial" panose="020B0604020202020204" pitchFamily="34" charset="0"/>
            </a:endParaRPr>
          </a:p>
        </p:txBody>
      </p:sp>
      <p:pic>
        <p:nvPicPr>
          <p:cNvPr id="31750" name="Grafik 5" descr="ausrufezeichen.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8500" y="47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Inhaltsplatzhalter 5"/>
          <p:cNvSpPr>
            <a:spLocks noGrp="1"/>
          </p:cNvSpPr>
          <p:nvPr>
            <p:ph idx="10"/>
          </p:nvPr>
        </p:nvSpPr>
        <p:spPr>
          <a:xfrm>
            <a:off x="1116013" y="1628775"/>
            <a:ext cx="7416800" cy="977900"/>
          </a:xfrm>
        </p:spPr>
        <p:txBody>
          <a:bodyPr/>
          <a:lstStyle/>
          <a:p>
            <a:r>
              <a:rPr altLang="de-DE" sz="2400" smtClean="0">
                <a:latin typeface="Arial Narrow" panose="020B0606020202030204" pitchFamily="34" charset="0"/>
              </a:rPr>
              <a:t>Ein Magnetfeld lenkt elektrisch geladene Teilchen                     senkrecht zu ihrer Flugbahn ab (Lorentzkraft):</a:t>
            </a:r>
          </a:p>
          <a:p>
            <a:endParaRPr altLang="de-DE" sz="2400" smtClean="0">
              <a:latin typeface="Arial Narrow" panose="020B0606020202030204" pitchFamily="34" charset="0"/>
            </a:endParaRPr>
          </a:p>
          <a:p>
            <a:endParaRPr altLang="de-DE" sz="2400" smtClean="0">
              <a:latin typeface="Arial Narrow" panose="020B0606020202030204" pitchFamily="34" charset="0"/>
            </a:endParaRPr>
          </a:p>
          <a:p>
            <a:endParaRPr altLang="de-DE" sz="2400" smtClean="0">
              <a:latin typeface="Arial Narrow" panose="020B0606020202030204" pitchFamily="34" charset="0"/>
            </a:endParaRPr>
          </a:p>
          <a:p>
            <a:endParaRPr altLang="de-DE" sz="2400" smtClean="0">
              <a:latin typeface="Arial Narrow" panose="020B0606020202030204" pitchFamily="34" charset="0"/>
            </a:endParaRPr>
          </a:p>
          <a:p>
            <a:endParaRPr altLang="de-DE" sz="2400" smtClean="0">
              <a:latin typeface="Arial Narrow" panose="020B0606020202030204" pitchFamily="34" charset="0"/>
            </a:endParaRPr>
          </a:p>
          <a:p>
            <a:endParaRPr altLang="de-DE" sz="2400" smtClean="0">
              <a:latin typeface="Arial Narrow" panose="020B0606020202030204" pitchFamily="34" charset="0"/>
            </a:endParaRPr>
          </a:p>
          <a:p>
            <a:endParaRPr altLang="de-DE" sz="1800" smtClean="0">
              <a:latin typeface="Arial Narrow" panose="020B0606020202030204" pitchFamily="34" charset="0"/>
            </a:endParaRPr>
          </a:p>
          <a:p>
            <a:r>
              <a:rPr altLang="de-DE" sz="2400" smtClean="0">
                <a:latin typeface="Arial Narrow" panose="020B0606020202030204" pitchFamily="34" charset="0"/>
              </a:rPr>
              <a:t>Die Richtung und Stärke der </a:t>
            </a:r>
            <a:r>
              <a:rPr altLang="de-DE" sz="2400" b="1" smtClean="0">
                <a:latin typeface="Arial Narrow" panose="020B0606020202030204" pitchFamily="34" charset="0"/>
              </a:rPr>
              <a:t>Bahnkrümmung</a:t>
            </a:r>
            <a:r>
              <a:rPr altLang="de-DE" sz="2400" smtClean="0">
                <a:latin typeface="Arial Narrow" panose="020B0606020202030204" pitchFamily="34" charset="0"/>
              </a:rPr>
              <a:t> hängen von der </a:t>
            </a:r>
            <a:r>
              <a:rPr altLang="de-DE" sz="2400" b="1" smtClean="0">
                <a:latin typeface="Arial Narrow" panose="020B0606020202030204" pitchFamily="34" charset="0"/>
              </a:rPr>
              <a:t>elektrischen Ladung </a:t>
            </a:r>
            <a:r>
              <a:rPr altLang="de-DE" sz="2400" smtClean="0">
                <a:latin typeface="Arial Narrow" panose="020B0606020202030204" pitchFamily="34" charset="0"/>
              </a:rPr>
              <a:t>und</a:t>
            </a:r>
            <a:r>
              <a:rPr altLang="de-DE" sz="2400" b="1" smtClean="0">
                <a:latin typeface="Arial Narrow" panose="020B0606020202030204" pitchFamily="34" charset="0"/>
              </a:rPr>
              <a:t> </a:t>
            </a:r>
            <a:r>
              <a:rPr altLang="de-DE" sz="2400" smtClean="0">
                <a:latin typeface="Arial Narrow" panose="020B0606020202030204" pitchFamily="34" charset="0"/>
              </a:rPr>
              <a:t>vom</a:t>
            </a:r>
            <a:r>
              <a:rPr altLang="de-DE" sz="2400" b="1" smtClean="0">
                <a:latin typeface="Arial Narrow" panose="020B0606020202030204" pitchFamily="34" charset="0"/>
              </a:rPr>
              <a:t> Impuls </a:t>
            </a:r>
            <a:r>
              <a:rPr altLang="de-DE" sz="2400" smtClean="0">
                <a:latin typeface="Arial Narrow" panose="020B0606020202030204" pitchFamily="34" charset="0"/>
              </a:rPr>
              <a:t>(also von Masse und  Geschwindigkeit) des Teilchens ab. </a:t>
            </a:r>
          </a:p>
        </p:txBody>
      </p:sp>
      <p:sp>
        <p:nvSpPr>
          <p:cNvPr id="33795" name="Titel 2"/>
          <p:cNvSpPr>
            <a:spLocks noGrp="1"/>
          </p:cNvSpPr>
          <p:nvPr>
            <p:ph type="title"/>
          </p:nvPr>
        </p:nvSpPr>
        <p:spPr>
          <a:xfrm>
            <a:off x="1908175" y="620713"/>
            <a:ext cx="6624638" cy="796925"/>
          </a:xfrm>
        </p:spPr>
        <p:txBody>
          <a:bodyPr/>
          <a:lstStyle/>
          <a:p>
            <a:pPr eaLnBrk="1" hangingPunct="1"/>
            <a:r>
              <a:rPr altLang="de-DE" sz="3200" smtClean="0">
                <a:latin typeface="Arial Narrow" panose="020B0606020202030204" pitchFamily="34" charset="0"/>
              </a:rPr>
              <a:t>Magnetfelder und geladene Teilchen</a:t>
            </a:r>
          </a:p>
        </p:txBody>
      </p:sp>
      <p:sp>
        <p:nvSpPr>
          <p:cNvPr id="33796" name="Inhaltsplatzhalter 5"/>
          <p:cNvSpPr txBox="1">
            <a:spLocks/>
          </p:cNvSpPr>
          <p:nvPr/>
        </p:nvSpPr>
        <p:spPr bwMode="auto">
          <a:xfrm>
            <a:off x="1116013" y="4587875"/>
            <a:ext cx="424815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buFontTx/>
              <a:buNone/>
            </a:pPr>
            <a:r>
              <a:rPr lang="de-DE" altLang="de-DE" sz="1800"/>
              <a:t>x: Das Magnetfeld zeigt vom Betrachter weg</a:t>
            </a:r>
            <a:endParaRPr lang="de-DE" altLang="de-DE" sz="2400"/>
          </a:p>
        </p:txBody>
      </p:sp>
      <p:grpSp>
        <p:nvGrpSpPr>
          <p:cNvPr id="33797" name="Gruppieren 30"/>
          <p:cNvGrpSpPr>
            <a:grpSpLocks/>
          </p:cNvGrpSpPr>
          <p:nvPr/>
        </p:nvGrpSpPr>
        <p:grpSpPr bwMode="auto">
          <a:xfrm>
            <a:off x="1020763" y="2606675"/>
            <a:ext cx="3838575" cy="1981200"/>
            <a:chOff x="1021457" y="2606401"/>
            <a:chExt cx="3838575" cy="1981201"/>
          </a:xfrm>
        </p:grpSpPr>
        <p:grpSp>
          <p:nvGrpSpPr>
            <p:cNvPr id="33808" name="Gruppieren 20"/>
            <p:cNvGrpSpPr>
              <a:grpSpLocks/>
            </p:cNvGrpSpPr>
            <p:nvPr/>
          </p:nvGrpSpPr>
          <p:grpSpPr bwMode="auto">
            <a:xfrm>
              <a:off x="1021457" y="2606401"/>
              <a:ext cx="3838575" cy="1981201"/>
              <a:chOff x="467544" y="4316412"/>
              <a:chExt cx="3838575" cy="1981201"/>
            </a:xfrm>
          </p:grpSpPr>
          <p:pic>
            <p:nvPicPr>
              <p:cNvPr id="33811" name="Picture 4" descr="Teilchen unterschiedlicher elektrischer Ladung erfahren unteschiedliche Ablenkungen im Magnetfe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4316412"/>
                <a:ext cx="3838575" cy="1981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hteck 19"/>
              <p:cNvSpPr/>
              <p:nvPr/>
            </p:nvSpPr>
            <p:spPr>
              <a:xfrm>
                <a:off x="2267769" y="4316412"/>
                <a:ext cx="1800225" cy="4810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grpSp>
        <p:sp>
          <p:nvSpPr>
            <p:cNvPr id="25" name="Rechteck 24"/>
            <p:cNvSpPr/>
            <p:nvPr/>
          </p:nvSpPr>
          <p:spPr>
            <a:xfrm>
              <a:off x="3275707" y="3501751"/>
              <a:ext cx="1346200" cy="2222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baseline="-25000">
                <a:solidFill>
                  <a:srgbClr val="FFFFFF"/>
                </a:solidFill>
                <a:ea typeface="ＭＳ Ｐゴシック" charset="0"/>
                <a:cs typeface="Arial" charset="0"/>
              </a:endParaRPr>
            </a:p>
          </p:txBody>
        </p:sp>
        <p:sp>
          <p:nvSpPr>
            <p:cNvPr id="26" name="Rechteck 25"/>
            <p:cNvSpPr/>
            <p:nvPr/>
          </p:nvSpPr>
          <p:spPr>
            <a:xfrm>
              <a:off x="3275707" y="3876402"/>
              <a:ext cx="1346200" cy="2222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baseline="-25000">
                <a:solidFill>
                  <a:srgbClr val="FFFFFF"/>
                </a:solidFill>
                <a:ea typeface="ＭＳ Ｐゴシック" charset="0"/>
                <a:cs typeface="Arial" charset="0"/>
              </a:endParaRPr>
            </a:p>
          </p:txBody>
        </p:sp>
      </p:grpSp>
      <p:grpSp>
        <p:nvGrpSpPr>
          <p:cNvPr id="4" name="Gruppieren 29"/>
          <p:cNvGrpSpPr>
            <a:grpSpLocks/>
          </p:cNvGrpSpPr>
          <p:nvPr/>
        </p:nvGrpSpPr>
        <p:grpSpPr bwMode="auto">
          <a:xfrm>
            <a:off x="4914900" y="2816225"/>
            <a:ext cx="3905250" cy="1771650"/>
            <a:chOff x="4915222" y="2815951"/>
            <a:chExt cx="3905250" cy="1771651"/>
          </a:xfrm>
        </p:grpSpPr>
        <p:pic>
          <p:nvPicPr>
            <p:cNvPr id="33805" name="Picture 6" descr="Ablenkung im Magnetfeld-2.JPG (21209 By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222" y="2815951"/>
              <a:ext cx="3905250" cy="177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hteck 27"/>
            <p:cNvSpPr/>
            <p:nvPr/>
          </p:nvSpPr>
          <p:spPr>
            <a:xfrm>
              <a:off x="6971035" y="3550964"/>
              <a:ext cx="1344612" cy="22383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baseline="-25000">
                <a:solidFill>
                  <a:srgbClr val="FFFFFF"/>
                </a:solidFill>
                <a:ea typeface="ＭＳ Ｐゴシック" charset="0"/>
                <a:cs typeface="Arial" charset="0"/>
              </a:endParaRPr>
            </a:p>
          </p:txBody>
        </p:sp>
        <p:sp>
          <p:nvSpPr>
            <p:cNvPr id="29" name="Rechteck 28"/>
            <p:cNvSpPr/>
            <p:nvPr/>
          </p:nvSpPr>
          <p:spPr>
            <a:xfrm>
              <a:off x="6971035" y="4149452"/>
              <a:ext cx="1344612" cy="2222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baseline="-25000">
                <a:solidFill>
                  <a:srgbClr val="FFFFFF"/>
                </a:solidFill>
                <a:ea typeface="ＭＳ Ｐゴシック" charset="0"/>
                <a:cs typeface="Arial" charset="0"/>
              </a:endParaRPr>
            </a:p>
          </p:txBody>
        </p:sp>
      </p:grpSp>
      <p:sp>
        <p:nvSpPr>
          <p:cNvPr id="32" name="Inhaltsplatzhalter 5"/>
          <p:cNvSpPr txBox="1">
            <a:spLocks/>
          </p:cNvSpPr>
          <p:nvPr/>
        </p:nvSpPr>
        <p:spPr bwMode="auto">
          <a:xfrm>
            <a:off x="3590925" y="3422650"/>
            <a:ext cx="1030288" cy="366713"/>
          </a:xfrm>
          <a:prstGeom prst="rect">
            <a:avLst/>
          </a:prstGeom>
          <a:noFill/>
          <a:ln w="9525">
            <a:noFill/>
            <a:miter lim="800000"/>
            <a:headEnd/>
            <a:tailEnd/>
          </a:ln>
        </p:spPr>
        <p:txBody>
          <a:bodyPr/>
          <a:lstStyle/>
          <a:p>
            <a:pPr marL="342900" indent="-342900">
              <a:spcBef>
                <a:spcPct val="20000"/>
              </a:spcBef>
              <a:defRPr/>
            </a:pPr>
            <a:r>
              <a:rPr lang="de-DE">
                <a:solidFill>
                  <a:schemeClr val="tx2"/>
                </a:solidFill>
                <a:latin typeface="Arial Narrow" pitchFamily="34" charset="0"/>
                <a:ea typeface="+mn-ea"/>
              </a:rPr>
              <a:t>Elektron</a:t>
            </a:r>
          </a:p>
        </p:txBody>
      </p:sp>
      <p:sp>
        <p:nvSpPr>
          <p:cNvPr id="33800" name="Inhaltsplatzhalter 5"/>
          <p:cNvSpPr txBox="1">
            <a:spLocks/>
          </p:cNvSpPr>
          <p:nvPr/>
        </p:nvSpPr>
        <p:spPr bwMode="auto">
          <a:xfrm>
            <a:off x="3590925" y="3789363"/>
            <a:ext cx="10302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buFontTx/>
              <a:buNone/>
            </a:pPr>
            <a:r>
              <a:rPr lang="de-DE" altLang="de-DE" sz="1800"/>
              <a:t>Positron</a:t>
            </a:r>
            <a:endParaRPr lang="de-DE" altLang="de-DE" sz="2400"/>
          </a:p>
        </p:txBody>
      </p:sp>
      <p:sp>
        <p:nvSpPr>
          <p:cNvPr id="34" name="Inhaltsplatzhalter 5"/>
          <p:cNvSpPr txBox="1">
            <a:spLocks/>
          </p:cNvSpPr>
          <p:nvPr/>
        </p:nvSpPr>
        <p:spPr bwMode="auto">
          <a:xfrm>
            <a:off x="6646863" y="3341688"/>
            <a:ext cx="231775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buFontTx/>
              <a:buNone/>
            </a:pPr>
            <a:r>
              <a:rPr lang="de-DE" altLang="de-DE" sz="1800"/>
              <a:t>	Kleiner Impuls</a:t>
            </a:r>
            <a:endParaRPr lang="de-DE" altLang="de-DE" sz="2400"/>
          </a:p>
          <a:p>
            <a:pPr>
              <a:buFontTx/>
              <a:buNone/>
            </a:pPr>
            <a:endParaRPr lang="de-DE" altLang="de-DE" sz="2400"/>
          </a:p>
          <a:p>
            <a:endParaRPr lang="de-DE" altLang="de-DE" sz="2400"/>
          </a:p>
          <a:p>
            <a:endParaRPr lang="de-DE" altLang="de-DE" sz="2400"/>
          </a:p>
          <a:p>
            <a:endParaRPr lang="de-DE" altLang="de-DE" sz="2400"/>
          </a:p>
        </p:txBody>
      </p:sp>
      <p:sp>
        <p:nvSpPr>
          <p:cNvPr id="35" name="Inhaltsplatzhalter 5"/>
          <p:cNvSpPr txBox="1">
            <a:spLocks/>
          </p:cNvSpPr>
          <p:nvPr/>
        </p:nvSpPr>
        <p:spPr bwMode="auto">
          <a:xfrm>
            <a:off x="6646863" y="4076700"/>
            <a:ext cx="2173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buFontTx/>
              <a:buNone/>
            </a:pPr>
            <a:r>
              <a:rPr lang="de-DE" altLang="de-DE" sz="1800"/>
              <a:t>	Großer Impuls</a:t>
            </a:r>
            <a:endParaRPr lang="de-DE" altLang="de-DE" sz="2400"/>
          </a:p>
          <a:p>
            <a:endParaRPr lang="de-DE" altLang="de-DE" sz="2400"/>
          </a:p>
          <a:p>
            <a:endParaRPr lang="de-DE" altLang="de-DE" sz="2400"/>
          </a:p>
          <a:p>
            <a:endParaRPr lang="de-DE" altLang="de-DE" sz="2400"/>
          </a:p>
          <a:p>
            <a:endParaRPr lang="de-DE" altLang="de-DE" sz="2400"/>
          </a:p>
        </p:txBody>
      </p:sp>
      <p:sp>
        <p:nvSpPr>
          <p:cNvPr id="33803" name="Foliennummernplatzhalter 18"/>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A7C933AA-B018-44D0-8C7A-45B46D383695}" type="slidenum">
              <a:rPr lang="de-DE" altLang="de-DE" sz="1200" smtClean="0">
                <a:solidFill>
                  <a:srgbClr val="898989"/>
                </a:solidFill>
                <a:latin typeface="Arial" panose="020B0604020202020204" pitchFamily="34" charset="0"/>
              </a:rPr>
              <a:pPr>
                <a:spcBef>
                  <a:spcPct val="0"/>
                </a:spcBef>
                <a:buFontTx/>
                <a:buNone/>
              </a:pPr>
              <a:t>12</a:t>
            </a:fld>
            <a:endParaRPr lang="de-DE" altLang="de-DE" sz="1200" smtClean="0">
              <a:solidFill>
                <a:srgbClr val="898989"/>
              </a:solidFill>
              <a:latin typeface="Arial" panose="020B0604020202020204" pitchFamily="34" charset="0"/>
            </a:endParaRPr>
          </a:p>
        </p:txBody>
      </p:sp>
      <p:pic>
        <p:nvPicPr>
          <p:cNvPr id="33804" name="Grafik 20" descr="ausrufezeichen.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318500" y="47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969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Inhaltsplatzhalter 2"/>
          <p:cNvSpPr>
            <a:spLocks noGrp="1"/>
          </p:cNvSpPr>
          <p:nvPr>
            <p:ph idx="10"/>
          </p:nvPr>
        </p:nvSpPr>
        <p:spPr>
          <a:xfrm>
            <a:off x="1116013" y="1628775"/>
            <a:ext cx="7416800" cy="4668838"/>
          </a:xfrm>
        </p:spPr>
        <p:txBody>
          <a:bodyPr/>
          <a:lstStyle/>
          <a:p>
            <a:pPr eaLnBrk="1" hangingPunct="1"/>
            <a:r>
              <a:rPr altLang="de-DE" sz="2400" smtClean="0">
                <a:latin typeface="Arial Narrow" panose="020B0606020202030204" pitchFamily="34" charset="0"/>
              </a:rPr>
              <a:t>1 eV ist die Energie, die ein Elektron gewinnt,                              wenn es eine Spannung von 1 Volt durchfliegt.</a:t>
            </a:r>
          </a:p>
          <a:p>
            <a:pPr eaLnBrk="1" hangingPunct="1">
              <a:buFont typeface="Arial" panose="020B0604020202020204" pitchFamily="34" charset="0"/>
              <a:buNone/>
            </a:pPr>
            <a:endParaRPr altLang="de-DE" sz="2000" smtClean="0">
              <a:latin typeface="Arial Narrow" panose="020B0606020202030204" pitchFamily="34" charset="0"/>
            </a:endParaRPr>
          </a:p>
          <a:p>
            <a:pPr eaLnBrk="1" hangingPunct="1"/>
            <a:r>
              <a:rPr altLang="de-DE" sz="2400" smtClean="0">
                <a:latin typeface="Arial Narrow" panose="020B0606020202030204" pitchFamily="34" charset="0"/>
              </a:rPr>
              <a:t>1 eV = 1,6 * 10</a:t>
            </a:r>
            <a:r>
              <a:rPr altLang="de-DE" sz="2400" baseline="30000" smtClean="0">
                <a:latin typeface="Arial Narrow" panose="020B0606020202030204" pitchFamily="34" charset="0"/>
              </a:rPr>
              <a:t>-19</a:t>
            </a:r>
            <a:r>
              <a:rPr altLang="de-DE" sz="2400" smtClean="0">
                <a:latin typeface="Arial Narrow" panose="020B0606020202030204" pitchFamily="34" charset="0"/>
              </a:rPr>
              <a:t> Joule</a:t>
            </a:r>
          </a:p>
          <a:p>
            <a:pPr eaLnBrk="1" hangingPunct="1">
              <a:buFont typeface="Arial" panose="020B0604020202020204" pitchFamily="34" charset="0"/>
              <a:buNone/>
            </a:pPr>
            <a:r>
              <a:rPr altLang="de-DE" sz="2400" smtClean="0">
                <a:latin typeface="Arial Narrow" panose="020B0606020202030204" pitchFamily="34" charset="0"/>
              </a:rPr>
              <a:t>	1 GeV = 10</a:t>
            </a:r>
            <a:r>
              <a:rPr altLang="de-DE" sz="2400" baseline="30000" smtClean="0">
                <a:latin typeface="Arial Narrow" panose="020B0606020202030204" pitchFamily="34" charset="0"/>
              </a:rPr>
              <a:t>9</a:t>
            </a:r>
            <a:r>
              <a:rPr altLang="de-DE" sz="2400" smtClean="0">
                <a:latin typeface="Arial Narrow" panose="020B0606020202030204" pitchFamily="34" charset="0"/>
              </a:rPr>
              <a:t> eV</a:t>
            </a:r>
          </a:p>
          <a:p>
            <a:pPr eaLnBrk="1" hangingPunct="1">
              <a:buFont typeface="Arial" panose="020B0604020202020204" pitchFamily="34" charset="0"/>
              <a:buNone/>
            </a:pPr>
            <a:r>
              <a:rPr altLang="de-DE" sz="2400" smtClean="0">
                <a:latin typeface="Arial Narrow" panose="020B0606020202030204" pitchFamily="34" charset="0"/>
              </a:rPr>
              <a:t>	1 TeV = 10</a:t>
            </a:r>
            <a:r>
              <a:rPr altLang="de-DE" sz="2400" baseline="30000" smtClean="0">
                <a:latin typeface="Arial Narrow" panose="020B0606020202030204" pitchFamily="34" charset="0"/>
              </a:rPr>
              <a:t>12</a:t>
            </a:r>
            <a:r>
              <a:rPr altLang="de-DE" sz="2400" smtClean="0">
                <a:latin typeface="Arial Narrow" panose="020B0606020202030204" pitchFamily="34" charset="0"/>
              </a:rPr>
              <a:t> eV</a:t>
            </a:r>
          </a:p>
          <a:p>
            <a:pPr eaLnBrk="1" hangingPunct="1"/>
            <a:endParaRPr altLang="de-DE" sz="2200" smtClean="0">
              <a:latin typeface="Arial Narrow" panose="020B0606020202030204" pitchFamily="34" charset="0"/>
            </a:endParaRPr>
          </a:p>
          <a:p>
            <a:pPr eaLnBrk="1" hangingPunct="1">
              <a:buFont typeface="Arial" panose="020B0604020202020204" pitchFamily="34" charset="0"/>
              <a:buNone/>
            </a:pPr>
            <a:r>
              <a:rPr altLang="de-DE" sz="2400" smtClean="0">
                <a:latin typeface="Arial Narrow" panose="020B0606020202030204" pitchFamily="34" charset="0"/>
              </a:rPr>
              <a:t>Beispiele:</a:t>
            </a:r>
          </a:p>
          <a:p>
            <a:pPr eaLnBrk="1" hangingPunct="1"/>
            <a:r>
              <a:rPr altLang="de-DE" sz="2400" smtClean="0">
                <a:latin typeface="Arial Narrow" panose="020B0606020202030204" pitchFamily="34" charset="0"/>
              </a:rPr>
              <a:t>6,5 TeV: Bewegungsenergie eines Protons im LHC, 			    </a:t>
            </a:r>
            <a:r>
              <a:rPr altLang="de-DE" sz="2400" smtClean="0">
                <a:latin typeface="Arial" panose="020B0604020202020204" pitchFamily="34" charset="0"/>
                <a:cs typeface="Arial" panose="020B0604020202020204" pitchFamily="34" charset="0"/>
              </a:rPr>
              <a:t>≈ </a:t>
            </a:r>
            <a:r>
              <a:rPr altLang="de-DE" sz="2400" smtClean="0">
                <a:latin typeface="Arial Narrow" panose="020B0606020202030204" pitchFamily="34" charset="0"/>
              </a:rPr>
              <a:t>Bewegungsenergie einer Mücke</a:t>
            </a:r>
          </a:p>
          <a:p>
            <a:pPr eaLnBrk="1" hangingPunct="1"/>
            <a:r>
              <a:rPr altLang="de-DE" sz="2400" smtClean="0">
                <a:latin typeface="Arial Narrow" panose="020B0606020202030204" pitchFamily="34" charset="0"/>
              </a:rPr>
              <a:t>0,94 GeV/c²: Masse eines Protons </a:t>
            </a:r>
          </a:p>
          <a:p>
            <a:pPr lvl="1" eaLnBrk="1" hangingPunct="1">
              <a:buFont typeface="Symbol" panose="05050102010706020507" pitchFamily="18" charset="2"/>
              <a:buChar char="-"/>
            </a:pPr>
            <a:r>
              <a:rPr altLang="de-DE" sz="2000" smtClean="0">
                <a:latin typeface="Arial Narrow" panose="020B0606020202030204" pitchFamily="34" charset="0"/>
              </a:rPr>
              <a:t>Man kann auch Massen in eV angeben! (wegen </a:t>
            </a:r>
            <a:r>
              <a:rPr altLang="de-DE" sz="2000" b="1" smtClean="0">
                <a:latin typeface="Arial Narrow" panose="020B0606020202030204" pitchFamily="34" charset="0"/>
              </a:rPr>
              <a:t>E=mc²</a:t>
            </a:r>
            <a:r>
              <a:rPr altLang="de-DE" sz="2000" smtClean="0">
                <a:latin typeface="Arial Narrow" panose="020B0606020202030204" pitchFamily="34" charset="0"/>
              </a:rPr>
              <a:t>)</a:t>
            </a:r>
          </a:p>
          <a:p>
            <a:pPr eaLnBrk="1" hangingPunct="1"/>
            <a:endParaRPr altLang="de-DE" sz="2400" smtClean="0">
              <a:latin typeface="Arial Narrow" panose="020B0606020202030204" pitchFamily="34" charset="0"/>
            </a:endParaRPr>
          </a:p>
        </p:txBody>
      </p:sp>
      <p:sp>
        <p:nvSpPr>
          <p:cNvPr id="27651" name="Titel 1"/>
          <p:cNvSpPr>
            <a:spLocks noGrp="1"/>
          </p:cNvSpPr>
          <p:nvPr>
            <p:ph type="title"/>
          </p:nvPr>
        </p:nvSpPr>
        <p:spPr>
          <a:xfrm>
            <a:off x="1908175" y="620713"/>
            <a:ext cx="6624638" cy="796925"/>
          </a:xfrm>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smtClean="0">
                <a:solidFill>
                  <a:srgbClr val="1F497D"/>
                </a:solidFill>
                <a:latin typeface="Arial Narrow" pitchFamily="32" charset="0"/>
                <a:ea typeface="+mn-ea"/>
                <a:cs typeface="Arial Unicode MS" charset="0"/>
              </a:rPr>
              <a:t>Elektronenvolt</a:t>
            </a:r>
          </a:p>
        </p:txBody>
      </p:sp>
      <p:pic>
        <p:nvPicPr>
          <p:cNvPr id="3584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4938" y="2708275"/>
            <a:ext cx="2741612"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Foliennummernplatzhalt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F7CA78B7-4B7F-4DEC-BB88-5F07B3B9101B}" type="slidenum">
              <a:rPr lang="de-DE" altLang="de-DE" sz="1200" smtClean="0">
                <a:solidFill>
                  <a:srgbClr val="898989"/>
                </a:solidFill>
                <a:latin typeface="Arial" panose="020B0604020202020204" pitchFamily="34" charset="0"/>
              </a:rPr>
              <a:pPr>
                <a:spcBef>
                  <a:spcPct val="0"/>
                </a:spcBef>
                <a:buFontTx/>
                <a:buNone/>
              </a:pPr>
              <a:t>13</a:t>
            </a:fld>
            <a:endParaRPr lang="de-DE" altLang="de-DE" sz="1200" smtClean="0">
              <a:solidFill>
                <a:srgbClr val="898989"/>
              </a:solidFill>
              <a:latin typeface="Arial" panose="020B0604020202020204" pitchFamily="34" charset="0"/>
            </a:endParaRPr>
          </a:p>
        </p:txBody>
      </p:sp>
      <p:pic>
        <p:nvPicPr>
          <p:cNvPr id="35846" name="Grafik 5" descr="ausrufezeichen.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8500" y="47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698">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698">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698">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69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ChangeArrowheads="1"/>
          </p:cNvSpPr>
          <p:nvPr/>
        </p:nvSpPr>
        <p:spPr bwMode="auto">
          <a:xfrm>
            <a:off x="1019175" y="1484313"/>
            <a:ext cx="7534275"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buFontTx/>
              <a:buChar char="•"/>
            </a:pPr>
            <a:endParaRPr lang="de-AT" altLang="de-DE" sz="2400">
              <a:solidFill>
                <a:srgbClr val="01446F"/>
              </a:solidFill>
            </a:endParaRPr>
          </a:p>
        </p:txBody>
      </p:sp>
      <p:sp>
        <p:nvSpPr>
          <p:cNvPr id="37891" name="Inhaltsplatzhalter 8"/>
          <p:cNvSpPr>
            <a:spLocks noGrp="1"/>
          </p:cNvSpPr>
          <p:nvPr>
            <p:ph idx="10"/>
          </p:nvPr>
        </p:nvSpPr>
        <p:spPr>
          <a:xfrm>
            <a:off x="1136650" y="1628775"/>
            <a:ext cx="7416800" cy="4668838"/>
          </a:xfrm>
        </p:spPr>
        <p:txBody>
          <a:bodyPr/>
          <a:lstStyle/>
          <a:p>
            <a:pPr eaLnBrk="1" hangingPunct="1">
              <a:buFontTx/>
              <a:buChar char="•"/>
            </a:pPr>
            <a:r>
              <a:rPr altLang="de-DE" sz="2400" smtClean="0">
                <a:solidFill>
                  <a:srgbClr val="01446F"/>
                </a:solidFill>
                <a:latin typeface="Arial Narrow" panose="020B0606020202030204" pitchFamily="34" charset="0"/>
              </a:rPr>
              <a:t>Protonen kreisen in entgegengesetzten Richtungen                mit einer Energie von je 6.5 Tera-Elektronenvolt (TeV)</a:t>
            </a:r>
          </a:p>
          <a:p>
            <a:pPr eaLnBrk="1" hangingPunct="1">
              <a:buFontTx/>
              <a:buChar char="•"/>
            </a:pPr>
            <a:r>
              <a:rPr altLang="de-DE" sz="2400" smtClean="0">
                <a:solidFill>
                  <a:srgbClr val="01446F"/>
                </a:solidFill>
                <a:latin typeface="Arial Narrow" panose="020B0606020202030204" pitchFamily="34" charset="0"/>
              </a:rPr>
              <a:t>Wenn die Protonen zusammenstoßen, entstehen neue Teilchen, die man in Detektoren nachweist.</a:t>
            </a:r>
          </a:p>
          <a:p>
            <a:pPr eaLnBrk="1" hangingPunct="1">
              <a:buFont typeface="Arial" panose="020B0604020202020204" pitchFamily="34" charset="0"/>
              <a:buNone/>
            </a:pPr>
            <a:r>
              <a:rPr altLang="de-DE" sz="2600" smtClean="0">
                <a:solidFill>
                  <a:srgbClr val="01446F"/>
                </a:solidFill>
                <a:latin typeface="Arial Narrow" panose="020B0606020202030204" pitchFamily="34" charset="0"/>
              </a:rPr>
              <a:t>	</a:t>
            </a:r>
            <a:endParaRPr altLang="de-DE" smtClean="0">
              <a:latin typeface="Arial Narrow" panose="020B0606020202030204" pitchFamily="34" charset="0"/>
            </a:endParaRPr>
          </a:p>
        </p:txBody>
      </p:sp>
      <p:sp>
        <p:nvSpPr>
          <p:cNvPr id="37892" name="Titel 7"/>
          <p:cNvSpPr>
            <a:spLocks noGrp="1"/>
          </p:cNvSpPr>
          <p:nvPr>
            <p:ph type="title"/>
          </p:nvPr>
        </p:nvSpPr>
        <p:spPr>
          <a:xfrm>
            <a:off x="1908175" y="620713"/>
            <a:ext cx="6624638" cy="796925"/>
          </a:xfrm>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AT" altLang="de-DE"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Was geschieht im LHC?</a:t>
            </a:r>
            <a:endParaRPr altLang="de-DE"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endParaRPr>
          </a:p>
        </p:txBody>
      </p:sp>
      <p:pic>
        <p:nvPicPr>
          <p:cNvPr id="37893" name="Picture 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8738" y="3789363"/>
            <a:ext cx="4684712" cy="259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Picture 7" descr="Datei:Play Smbol.png">
            <a:hlinkClick r:id="rId3"/>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0425" y="4724400"/>
            <a:ext cx="59055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5" name="Foliennummernplatzhalter 6"/>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5AB4FF93-E8FC-4DDD-A397-25E6D557C6C4}" type="slidenum">
              <a:rPr lang="de-DE" altLang="de-DE" sz="1200" smtClean="0">
                <a:solidFill>
                  <a:srgbClr val="898989"/>
                </a:solidFill>
                <a:latin typeface="Arial" panose="020B0604020202020204" pitchFamily="34" charset="0"/>
              </a:rPr>
              <a:pPr>
                <a:spcBef>
                  <a:spcPct val="0"/>
                </a:spcBef>
                <a:buFontTx/>
                <a:buNone/>
              </a:pPr>
              <a:t>14</a:t>
            </a:fld>
            <a:endParaRPr lang="de-DE" altLang="de-DE" sz="1200" smtClean="0">
              <a:solidFill>
                <a:srgbClr val="898989"/>
              </a:solidFill>
              <a:latin typeface="Arial" panose="020B0604020202020204" pitchFamily="34" charset="0"/>
            </a:endParaRPr>
          </a:p>
        </p:txBody>
      </p:sp>
      <p:pic>
        <p:nvPicPr>
          <p:cNvPr id="37896" name="Grafik 8" descr="ausrufezeichen.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318500" y="47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a:xfrm>
            <a:off x="1905000" y="620713"/>
            <a:ext cx="6781800" cy="720725"/>
          </a:xfrm>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altLang="de-DE"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Der LHC ist…</a:t>
            </a:r>
          </a:p>
        </p:txBody>
      </p:sp>
      <p:sp>
        <p:nvSpPr>
          <p:cNvPr id="39939" name="Inhaltsplatzhalter 5"/>
          <p:cNvSpPr>
            <a:spLocks noGrp="1"/>
          </p:cNvSpPr>
          <p:nvPr>
            <p:ph idx="1"/>
          </p:nvPr>
        </p:nvSpPr>
        <p:spPr>
          <a:xfrm>
            <a:off x="1042988" y="1628775"/>
            <a:ext cx="7489825" cy="4641850"/>
          </a:xfrm>
        </p:spPr>
        <p:txBody>
          <a:bodyPr/>
          <a:lstStyle/>
          <a:p>
            <a:pPr eaLnBrk="1" hangingPunct="1"/>
            <a:r>
              <a:rPr altLang="de-DE" sz="2400" b="1" smtClean="0">
                <a:latin typeface="Arial Narrow" panose="020B0606020202030204" pitchFamily="34" charset="0"/>
                <a:cs typeface="Arial" panose="020B0604020202020204" pitchFamily="34" charset="0"/>
              </a:rPr>
              <a:t>Eine der schnellsten Rennstrecken der Welt</a:t>
            </a:r>
          </a:p>
          <a:p>
            <a:pPr lvl="1" eaLnBrk="1" hangingPunct="1">
              <a:buFont typeface="Symbol" panose="05050102010706020507" pitchFamily="18" charset="2"/>
              <a:buChar char="-"/>
            </a:pPr>
            <a:r>
              <a:rPr altLang="de-DE" sz="2200" smtClean="0">
                <a:latin typeface="Arial Narrow" panose="020B0606020202030204" pitchFamily="34" charset="0"/>
                <a:cs typeface="Arial" panose="020B0604020202020204" pitchFamily="34" charset="0"/>
              </a:rPr>
              <a:t>Bis zu 5 Billiarden Protonen gleichzeitig</a:t>
            </a:r>
          </a:p>
          <a:p>
            <a:pPr lvl="1" eaLnBrk="1" hangingPunct="1">
              <a:buFont typeface="Symbol" panose="05050102010706020507" pitchFamily="18" charset="2"/>
              <a:buChar char="-"/>
            </a:pPr>
            <a:r>
              <a:rPr altLang="de-DE" sz="2200" smtClean="0">
                <a:latin typeface="Arial Narrow" panose="020B0606020202030204" pitchFamily="34" charset="0"/>
                <a:cs typeface="Arial" panose="020B0604020202020204" pitchFamily="34" charset="0"/>
              </a:rPr>
              <a:t>99,</a:t>
            </a:r>
            <a:r>
              <a:rPr lang="en-US" altLang="de-DE" sz="2200" smtClean="0">
                <a:latin typeface="Arial Narrow" panose="020B0606020202030204" pitchFamily="34" charset="0"/>
              </a:rPr>
              <a:t>999997</a:t>
            </a:r>
            <a:r>
              <a:rPr altLang="de-DE" sz="2200" smtClean="0">
                <a:latin typeface="Arial Narrow" panose="020B0606020202030204" pitchFamily="34" charset="0"/>
                <a:cs typeface="Arial" panose="020B0604020202020204" pitchFamily="34" charset="0"/>
              </a:rPr>
              <a:t>% der Lichtgeschwindigkeit </a:t>
            </a:r>
          </a:p>
          <a:p>
            <a:pPr lvl="1" eaLnBrk="1" hangingPunct="1">
              <a:buFont typeface="Symbol" panose="05050102010706020507" pitchFamily="18" charset="2"/>
              <a:buChar char="-"/>
            </a:pPr>
            <a:r>
              <a:rPr altLang="de-DE" sz="2200" smtClean="0">
                <a:latin typeface="Arial Narrow" panose="020B0606020202030204" pitchFamily="34" charset="0"/>
                <a:cs typeface="Arial" panose="020B0604020202020204" pitchFamily="34" charset="0"/>
              </a:rPr>
              <a:t>27 km langer Tunnel </a:t>
            </a:r>
          </a:p>
          <a:p>
            <a:pPr lvl="2" eaLnBrk="1" hangingPunct="1">
              <a:buFont typeface="Wingdings" panose="05000000000000000000" pitchFamily="2" charset="2"/>
              <a:buChar char="Ø"/>
            </a:pPr>
            <a:r>
              <a:rPr altLang="de-DE" smtClean="0">
                <a:latin typeface="Arial Narrow" panose="020B0606020202030204" pitchFamily="34" charset="0"/>
                <a:cs typeface="Arial" panose="020B0604020202020204" pitchFamily="34" charset="0"/>
              </a:rPr>
              <a:t>über 11 000 Runden pro Sekunde!</a:t>
            </a:r>
          </a:p>
        </p:txBody>
      </p:sp>
      <p:sp>
        <p:nvSpPr>
          <p:cNvPr id="39940" name="Foliennummernplatzhalt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98A681B6-C317-4B1B-8B2C-283201BA36C5}" type="slidenum">
              <a:rPr lang="de-DE" altLang="de-DE" sz="1200" smtClean="0">
                <a:solidFill>
                  <a:srgbClr val="898989"/>
                </a:solidFill>
                <a:latin typeface="Arial" panose="020B0604020202020204" pitchFamily="34" charset="0"/>
              </a:rPr>
              <a:pPr>
                <a:spcBef>
                  <a:spcPct val="0"/>
                </a:spcBef>
                <a:buFontTx/>
                <a:buNone/>
              </a:pPr>
              <a:t>15</a:t>
            </a:fld>
            <a:endParaRPr lang="de-DE" altLang="de-DE" sz="1200" smtClean="0">
              <a:solidFill>
                <a:srgbClr val="898989"/>
              </a:solidFill>
              <a:latin typeface="Arial" panose="020B0604020202020204" pitchFamily="34" charset="0"/>
            </a:endParaRPr>
          </a:p>
        </p:txBody>
      </p:sp>
      <p:pic>
        <p:nvPicPr>
          <p:cNvPr id="399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Picture 7" descr="C:\Users\mkuhar\Dropbox\Netzwerk Teilchenwelt\Grafiken_TP\CERN_LHC\Bild2 (478x3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7438" y="3873500"/>
            <a:ext cx="3673475" cy="239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Inhaltsplatzhalter 7"/>
          <p:cNvSpPr>
            <a:spLocks noGrp="1"/>
          </p:cNvSpPr>
          <p:nvPr>
            <p:ph idx="1"/>
          </p:nvPr>
        </p:nvSpPr>
        <p:spPr>
          <a:xfrm>
            <a:off x="1116013" y="1628775"/>
            <a:ext cx="7931150" cy="4641850"/>
          </a:xfrm>
        </p:spPr>
        <p:txBody>
          <a:bodyPr/>
          <a:lstStyle/>
          <a:p>
            <a:pPr eaLnBrk="1" hangingPunct="1"/>
            <a:r>
              <a:rPr altLang="de-DE" b="1" smtClean="0">
                <a:latin typeface="Arial Narrow" panose="020B0606020202030204" pitchFamily="34" charset="0"/>
              </a:rPr>
              <a:t>Der leerste Raum im Sonnensystem</a:t>
            </a:r>
          </a:p>
          <a:p>
            <a:pPr lvl="1" eaLnBrk="1" hangingPunct="1">
              <a:buFont typeface="Symbol" panose="05050102010706020507" pitchFamily="18" charset="2"/>
              <a:buChar char="-"/>
            </a:pPr>
            <a:r>
              <a:rPr altLang="de-DE" sz="2400" smtClean="0">
                <a:latin typeface="Arial Narrow" panose="020B0606020202030204" pitchFamily="34" charset="0"/>
              </a:rPr>
              <a:t>Im Strahlrohr herrscht ein Vakuum wie im interstellaren Raum;                   selbst auf dem Mond ist der Druck höher.</a:t>
            </a:r>
          </a:p>
          <a:p>
            <a:pPr eaLnBrk="1" hangingPunct="1"/>
            <a:endParaRPr altLang="de-DE" smtClean="0">
              <a:latin typeface="Arial Narrow" panose="020B0606020202030204" pitchFamily="34" charset="0"/>
            </a:endParaRPr>
          </a:p>
        </p:txBody>
      </p:sp>
      <p:sp>
        <p:nvSpPr>
          <p:cNvPr id="41987" name="Titel 5"/>
          <p:cNvSpPr>
            <a:spLocks noGrp="1"/>
          </p:cNvSpPr>
          <p:nvPr>
            <p:ph type="title"/>
          </p:nvPr>
        </p:nvSpPr>
        <p:spPr>
          <a:xfrm>
            <a:off x="1905000" y="620713"/>
            <a:ext cx="6781800" cy="720725"/>
          </a:xfrm>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altLang="de-DE"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Der LHC ist…</a:t>
            </a:r>
          </a:p>
        </p:txBody>
      </p:sp>
      <p:sp>
        <p:nvSpPr>
          <p:cNvPr id="41988" name="Foliennummernplatzhalt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CD894615-36C3-4E86-A6BA-1097A0ED2A34}" type="slidenum">
              <a:rPr lang="de-DE" altLang="de-DE" sz="1200" smtClean="0">
                <a:solidFill>
                  <a:srgbClr val="898989"/>
                </a:solidFill>
                <a:latin typeface="Arial" panose="020B0604020202020204" pitchFamily="34" charset="0"/>
              </a:rPr>
              <a:pPr>
                <a:spcBef>
                  <a:spcPct val="0"/>
                </a:spcBef>
                <a:buFontTx/>
                <a:buNone/>
              </a:pPr>
              <a:t>16</a:t>
            </a:fld>
            <a:endParaRPr lang="de-DE" altLang="de-DE" sz="1200" smtClean="0">
              <a:solidFill>
                <a:srgbClr val="898989"/>
              </a:solidFill>
              <a:latin typeface="Arial" panose="020B0604020202020204" pitchFamily="34" charset="0"/>
            </a:endParaRPr>
          </a:p>
        </p:txBody>
      </p:sp>
      <p:pic>
        <p:nvPicPr>
          <p:cNvPr id="4198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Picture 7" descr="C:\Users\mkuhar\Dropbox\Netzwerk Teilchenwelt\Grafiken_TP\CERN_LHC\Bild3 (463x30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3476625"/>
            <a:ext cx="4110037"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el 7"/>
          <p:cNvSpPr>
            <a:spLocks noGrp="1"/>
          </p:cNvSpPr>
          <p:nvPr>
            <p:ph type="title"/>
          </p:nvPr>
        </p:nvSpPr>
        <p:spPr>
          <a:xfrm>
            <a:off x="1905000" y="620713"/>
            <a:ext cx="6781800" cy="720725"/>
          </a:xfrm>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altLang="de-DE"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Der LHC ist…</a:t>
            </a:r>
          </a:p>
        </p:txBody>
      </p:sp>
      <p:sp>
        <p:nvSpPr>
          <p:cNvPr id="44035" name="Inhaltsplatzhalter 8"/>
          <p:cNvSpPr>
            <a:spLocks noGrp="1"/>
          </p:cNvSpPr>
          <p:nvPr>
            <p:ph idx="1"/>
          </p:nvPr>
        </p:nvSpPr>
        <p:spPr>
          <a:xfrm>
            <a:off x="1116013" y="1628775"/>
            <a:ext cx="7570787" cy="4641850"/>
          </a:xfrm>
        </p:spPr>
        <p:txBody>
          <a:bodyPr/>
          <a:lstStyle/>
          <a:p>
            <a:pPr eaLnBrk="1" hangingPunct="1"/>
            <a:r>
              <a:rPr altLang="de-DE" sz="2400" b="1" smtClean="0">
                <a:latin typeface="Arial Narrow" panose="020B0606020202030204" pitchFamily="34" charset="0"/>
              </a:rPr>
              <a:t>Einer der kältesten Orte im Universum…</a:t>
            </a:r>
          </a:p>
          <a:p>
            <a:pPr eaLnBrk="1" hangingPunct="1"/>
            <a:endParaRPr altLang="de-DE" sz="2400" b="1" smtClean="0">
              <a:latin typeface="Arial Narrow" panose="020B0606020202030204" pitchFamily="34" charset="0"/>
            </a:endParaRPr>
          </a:p>
          <a:p>
            <a:pPr lvl="1" eaLnBrk="1" hangingPunct="1">
              <a:buFont typeface="Symbol" panose="05050102010706020507" pitchFamily="18" charset="2"/>
              <a:buChar char="-"/>
            </a:pPr>
            <a:r>
              <a:rPr altLang="de-DE" sz="2200" smtClean="0">
                <a:latin typeface="Arial Narrow" panose="020B0606020202030204" pitchFamily="34" charset="0"/>
              </a:rPr>
              <a:t>Die supraleitenden Magnete des LHC arbeiten bei  -271°C:            kälter als im Weltall!</a:t>
            </a:r>
          </a:p>
          <a:p>
            <a:pPr eaLnBrk="1" hangingPunct="1">
              <a:buFont typeface="Symbol" panose="05050102010706020507" pitchFamily="18" charset="2"/>
              <a:buChar char="-"/>
            </a:pPr>
            <a:endParaRPr altLang="de-DE" sz="2200" smtClean="0">
              <a:latin typeface="Arial Narrow" panose="020B0606020202030204" pitchFamily="34" charset="0"/>
            </a:endParaRPr>
          </a:p>
          <a:p>
            <a:pPr lvl="1" eaLnBrk="1" hangingPunct="1">
              <a:buFont typeface="Symbol" panose="05050102010706020507" pitchFamily="18" charset="2"/>
              <a:buChar char="-"/>
            </a:pPr>
            <a:r>
              <a:rPr altLang="de-DE" sz="2200" smtClean="0">
                <a:latin typeface="Arial Narrow" panose="020B0606020202030204" pitchFamily="34" charset="0"/>
              </a:rPr>
              <a:t>100 Tonnen flüssiges                                                                        Helium – der größte                                                                   Tiefkühlschrank der Welt!</a:t>
            </a:r>
          </a:p>
        </p:txBody>
      </p:sp>
      <p:sp>
        <p:nvSpPr>
          <p:cNvPr id="44036" name="Foliennummernplatzhalt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D308E5D2-2B01-4E70-AE24-37538593E2BA}" type="slidenum">
              <a:rPr lang="de-DE" altLang="de-DE" sz="1200" smtClean="0">
                <a:solidFill>
                  <a:srgbClr val="898989"/>
                </a:solidFill>
                <a:latin typeface="Arial" panose="020B0604020202020204" pitchFamily="34" charset="0"/>
              </a:rPr>
              <a:pPr>
                <a:spcBef>
                  <a:spcPct val="0"/>
                </a:spcBef>
                <a:buFontTx/>
                <a:buNone/>
              </a:pPr>
              <a:t>17</a:t>
            </a:fld>
            <a:endParaRPr lang="de-DE" altLang="de-DE" sz="1200" smtClean="0">
              <a:solidFill>
                <a:srgbClr val="898989"/>
              </a:solidFill>
              <a:latin typeface="Arial" panose="020B0604020202020204" pitchFamily="34" charset="0"/>
            </a:endParaRPr>
          </a:p>
        </p:txBody>
      </p:sp>
      <p:pic>
        <p:nvPicPr>
          <p:cNvPr id="440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8" name="Picture 7" descr="C:\Users\mkuhar\Dropbox\Netzwerk Teilchenwelt\Grafiken_TP\CERN_LHC\Bild4 (604x42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9988" y="3703638"/>
            <a:ext cx="3681412" cy="256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Inhaltsplatzhalter 2"/>
          <p:cNvSpPr>
            <a:spLocks noGrp="1"/>
          </p:cNvSpPr>
          <p:nvPr>
            <p:ph idx="10"/>
          </p:nvPr>
        </p:nvSpPr>
        <p:spPr>
          <a:xfrm>
            <a:off x="1116013" y="1628775"/>
            <a:ext cx="5688012" cy="4668838"/>
          </a:xfrm>
        </p:spPr>
        <p:txBody>
          <a:bodyPr/>
          <a:lstStyle/>
          <a:p>
            <a:pPr eaLnBrk="1" hangingPunct="1">
              <a:spcBef>
                <a:spcPts val="1250"/>
              </a:spcBef>
              <a:buClr>
                <a:srgbClr val="1F497D"/>
              </a:buClr>
              <a:buFont typeface="Arial Narrow" panose="020B0606020202030204" pitchFamily="34" charset="0"/>
              <a:buChar char="•"/>
            </a:pPr>
            <a:r>
              <a:rPr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2 gegenläufige Protonenstrahlen</a:t>
            </a:r>
          </a:p>
          <a:p>
            <a:pPr eaLnBrk="1" hangingPunct="1">
              <a:spcBef>
                <a:spcPts val="1250"/>
              </a:spcBef>
              <a:buClr>
                <a:srgbClr val="1F497D"/>
              </a:buClr>
              <a:buFont typeface="Arial Narrow" panose="020B0606020202030204" pitchFamily="34" charset="0"/>
              <a:buChar char="•"/>
            </a:pPr>
            <a:r>
              <a:rPr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…mit je 1400 Teilchenpaketen             </a:t>
            </a:r>
          </a:p>
          <a:p>
            <a:pPr eaLnBrk="1" hangingPunct="1">
              <a:spcBef>
                <a:spcPts val="1250"/>
              </a:spcBef>
              <a:buClr>
                <a:srgbClr val="1F497D"/>
              </a:buClr>
              <a:buFont typeface="Arial Narrow" panose="020B0606020202030204" pitchFamily="34" charset="0"/>
              <a:buChar char="•"/>
            </a:pPr>
            <a:r>
              <a:rPr lang="nb-NO"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100 Milliarden Protonen</a:t>
            </a:r>
            <a:br>
              <a:rPr lang="nb-NO"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br>
            <a:r>
              <a:rPr lang="nb-NO"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pro Paket</a:t>
            </a:r>
          </a:p>
          <a:p>
            <a:pPr eaLnBrk="1" hangingPunct="1">
              <a:spcBef>
                <a:spcPts val="1250"/>
              </a:spcBef>
              <a:buClr>
                <a:srgbClr val="1F497D"/>
              </a:buClr>
              <a:buFont typeface="Arial Narrow" panose="020B0606020202030204" pitchFamily="34" charset="0"/>
              <a:buChar char="•"/>
            </a:pPr>
            <a:endParaRPr lang="nb-NO"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endParaRPr>
          </a:p>
          <a:p>
            <a:pPr eaLnBrk="1" hangingPunct="1">
              <a:spcBef>
                <a:spcPts val="1250"/>
              </a:spcBef>
              <a:buClr>
                <a:srgbClr val="1F497D"/>
              </a:buClr>
              <a:buFont typeface="Arial Narrow" panose="020B0606020202030204" pitchFamily="34" charset="0"/>
              <a:buChar char="•"/>
            </a:pPr>
            <a:r>
              <a:rPr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20 Millionen Paket-Kreuzungen                                                pro Sekunde…</a:t>
            </a:r>
          </a:p>
          <a:p>
            <a:pPr eaLnBrk="1" hangingPunct="1">
              <a:spcBef>
                <a:spcPts val="1250"/>
              </a:spcBef>
              <a:buClr>
                <a:srgbClr val="1F497D"/>
              </a:buClr>
              <a:buFont typeface="Arial Narrow" panose="020B0606020202030204" pitchFamily="34" charset="0"/>
              <a:buChar char="•"/>
            </a:pPr>
            <a:r>
              <a:rPr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…mit je etwa 30 Proton-Proton-Kollisionen</a:t>
            </a:r>
            <a:br>
              <a:rPr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br>
            <a:endParaRPr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endParaRPr>
          </a:p>
          <a:p>
            <a:pPr eaLnBrk="1" hangingPunct="1">
              <a:spcBef>
                <a:spcPts val="1250"/>
              </a:spcBef>
              <a:buClr>
                <a:srgbClr val="1F497D"/>
              </a:buClr>
              <a:buFont typeface="Arial" panose="020B0604020202020204" pitchFamily="34" charset="0"/>
              <a:buNone/>
            </a:pPr>
            <a:r>
              <a:rPr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sym typeface="Wingdings" panose="05000000000000000000" pitchFamily="2" charset="2"/>
              </a:rPr>
              <a:t>   ca. 6</a:t>
            </a:r>
            <a:r>
              <a:rPr altLang="de-DE" sz="24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00 Millionen Kollisionen pro Sekunde!</a:t>
            </a:r>
          </a:p>
          <a:p>
            <a:endParaRPr altLang="de-DE" smtClean="0">
              <a:latin typeface="Arial Narrow" panose="020B0606020202030204" pitchFamily="34" charset="0"/>
            </a:endParaRPr>
          </a:p>
        </p:txBody>
      </p:sp>
      <p:sp>
        <p:nvSpPr>
          <p:cNvPr id="46083" name="Text Box 4"/>
          <p:cNvSpPr txBox="1">
            <a:spLocks noChangeArrowheads="1"/>
          </p:cNvSpPr>
          <p:nvPr/>
        </p:nvSpPr>
        <p:spPr bwMode="auto">
          <a:xfrm>
            <a:off x="1908175" y="630238"/>
            <a:ext cx="6624638"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3500">
                <a:solidFill>
                  <a:srgbClr val="1F497D"/>
                </a:solidFill>
                <a:ea typeface="Arial Unicode MS" panose="020B0604020202020204" pitchFamily="34" charset="-128"/>
                <a:cs typeface="Arial Unicode MS" panose="020B0604020202020204" pitchFamily="34" charset="-128"/>
              </a:rPr>
              <a:t>Teilchenkollisionen im LHC</a:t>
            </a:r>
          </a:p>
        </p:txBody>
      </p:sp>
      <p:grpSp>
        <p:nvGrpSpPr>
          <p:cNvPr id="46084" name="Gruppieren 13"/>
          <p:cNvGrpSpPr>
            <a:grpSpLocks/>
          </p:cNvGrpSpPr>
          <p:nvPr/>
        </p:nvGrpSpPr>
        <p:grpSpPr bwMode="auto">
          <a:xfrm>
            <a:off x="5141913" y="1427163"/>
            <a:ext cx="4002087" cy="3730625"/>
            <a:chOff x="5141672" y="1427164"/>
            <a:chExt cx="4002328" cy="3730028"/>
          </a:xfrm>
        </p:grpSpPr>
        <p:pic>
          <p:nvPicPr>
            <p:cNvPr id="46087" name="Picture 8" descr="http://www.science.org.au/events/frontiers/frontiers2005/images/barberio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1427164"/>
              <a:ext cx="2987824" cy="319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8" name="Textfeld 7"/>
            <p:cNvSpPr txBox="1">
              <a:spLocks noChangeArrowheads="1"/>
            </p:cNvSpPr>
            <p:nvPr/>
          </p:nvSpPr>
          <p:spPr bwMode="auto">
            <a:xfrm>
              <a:off x="5141672" y="2636912"/>
              <a:ext cx="1302536"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600"/>
                <a:t>Teilchenpakete</a:t>
              </a:r>
            </a:p>
          </p:txBody>
        </p:sp>
        <p:sp>
          <p:nvSpPr>
            <p:cNvPr id="46089" name="Textfeld 8"/>
            <p:cNvSpPr txBox="1">
              <a:spLocks noChangeArrowheads="1"/>
            </p:cNvSpPr>
            <p:nvPr/>
          </p:nvSpPr>
          <p:spPr bwMode="auto">
            <a:xfrm>
              <a:off x="5363845" y="3306470"/>
              <a:ext cx="864339"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600"/>
                <a:t>Protonen</a:t>
              </a:r>
            </a:p>
          </p:txBody>
        </p:sp>
        <p:sp>
          <p:nvSpPr>
            <p:cNvPr id="46090" name="Textfeld 9"/>
            <p:cNvSpPr txBox="1">
              <a:spLocks noChangeArrowheads="1"/>
            </p:cNvSpPr>
            <p:nvPr/>
          </p:nvSpPr>
          <p:spPr bwMode="auto">
            <a:xfrm>
              <a:off x="5632513" y="4572417"/>
              <a:ext cx="1619354" cy="584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600"/>
                <a:t>Quarks, Gluonen</a:t>
              </a:r>
            </a:p>
            <a:p>
              <a:pPr eaLnBrk="1" hangingPunct="1">
                <a:spcBef>
                  <a:spcPct val="0"/>
                </a:spcBef>
                <a:buFontTx/>
                <a:buNone/>
              </a:pPr>
              <a:endParaRPr lang="de-DE" altLang="de-DE" sz="1600"/>
            </a:p>
          </p:txBody>
        </p:sp>
        <p:sp>
          <p:nvSpPr>
            <p:cNvPr id="11" name="Rechteck 10"/>
            <p:cNvSpPr/>
            <p:nvPr/>
          </p:nvSpPr>
          <p:spPr>
            <a:xfrm>
              <a:off x="5868791" y="4149290"/>
              <a:ext cx="503267" cy="4745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sp>
          <p:nvSpPr>
            <p:cNvPr id="13" name="Ellipse 12"/>
            <p:cNvSpPr/>
            <p:nvPr/>
          </p:nvSpPr>
          <p:spPr>
            <a:xfrm>
              <a:off x="6227587" y="4395314"/>
              <a:ext cx="360384" cy="25713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grpSp>
      <p:sp>
        <p:nvSpPr>
          <p:cNvPr id="46085" name="Foliennummernplatzhalter 1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DC852A39-111F-4927-8783-E337632E8814}" type="slidenum">
              <a:rPr lang="de-DE" altLang="de-DE" sz="1200" smtClean="0">
                <a:solidFill>
                  <a:srgbClr val="898989"/>
                </a:solidFill>
                <a:latin typeface="Arial" panose="020B0604020202020204" pitchFamily="34" charset="0"/>
              </a:rPr>
              <a:pPr>
                <a:spcBef>
                  <a:spcPct val="0"/>
                </a:spcBef>
                <a:buFontTx/>
                <a:buNone/>
              </a:pPr>
              <a:t>18</a:t>
            </a:fld>
            <a:endParaRPr lang="de-DE" altLang="de-DE" sz="1200" smtClean="0">
              <a:solidFill>
                <a:srgbClr val="898989"/>
              </a:solidFill>
              <a:latin typeface="Arial" panose="020B0604020202020204" pitchFamily="34" charset="0"/>
            </a:endParaRPr>
          </a:p>
        </p:txBody>
      </p:sp>
      <p:pic>
        <p:nvPicPr>
          <p:cNvPr id="4608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2743200" y="228600"/>
            <a:ext cx="6019800" cy="533400"/>
          </a:xfrm>
        </p:spPr>
        <p:txBody>
          <a:bodyPr/>
          <a:lstStyle/>
          <a:p>
            <a:pPr>
              <a:tabLst>
                <a:tab pos="0" algn="l"/>
                <a:tab pos="820738" algn="l"/>
                <a:tab pos="1643063" algn="l"/>
                <a:tab pos="2465388" algn="l"/>
                <a:tab pos="3287713" algn="l"/>
                <a:tab pos="4108450" algn="l"/>
                <a:tab pos="4930775" algn="l"/>
                <a:tab pos="5753100" algn="l"/>
                <a:tab pos="6575425" algn="l"/>
                <a:tab pos="7397750" algn="l"/>
                <a:tab pos="8218488" algn="l"/>
                <a:tab pos="9040813" algn="l"/>
              </a:tabLst>
            </a:pPr>
            <a:r>
              <a:rPr lang="en-GB" altLang="de-DE" smtClean="0">
                <a:latin typeface="Arial Narrow" panose="020B0606020202030204" pitchFamily="34" charset="0"/>
              </a:rPr>
              <a:t>LHC Energie</a:t>
            </a:r>
          </a:p>
        </p:txBody>
      </p:sp>
      <p:sp>
        <p:nvSpPr>
          <p:cNvPr id="48131" name="Rectangle 3"/>
          <p:cNvSpPr>
            <a:spLocks noGrp="1" noChangeArrowheads="1"/>
          </p:cNvSpPr>
          <p:nvPr>
            <p:ph type="body" idx="1"/>
          </p:nvPr>
        </p:nvSpPr>
        <p:spPr>
          <a:xfrm>
            <a:off x="304800" y="1143000"/>
            <a:ext cx="8458200" cy="5181600"/>
          </a:xfrm>
        </p:spPr>
        <p:txBody>
          <a:bodyPr lIns="0" tIns="0" rIns="0" bIns="0"/>
          <a:lstStyle/>
          <a:p>
            <a:pPr marL="306388" indent="-306388">
              <a:tabLst>
                <a:tab pos="306388" algn="l"/>
                <a:tab pos="817563" algn="l"/>
                <a:tab pos="1639888" algn="l"/>
                <a:tab pos="2462213" algn="l"/>
                <a:tab pos="3284538" algn="l"/>
                <a:tab pos="4106863" algn="l"/>
                <a:tab pos="4927600" algn="l"/>
                <a:tab pos="5749925" algn="l"/>
                <a:tab pos="6572250" algn="l"/>
                <a:tab pos="7394575" algn="l"/>
                <a:tab pos="8216900" algn="l"/>
                <a:tab pos="9037638" algn="l"/>
              </a:tabLst>
            </a:pPr>
            <a:r>
              <a:rPr lang="en-GB" altLang="de-DE" smtClean="0">
                <a:latin typeface="Arial Narrow" panose="020B0606020202030204" pitchFamily="34" charset="0"/>
              </a:rPr>
              <a:t>Gespeicherte Energie der beiden Protonenstrahlen: 2 x 346 MJ</a:t>
            </a:r>
          </a:p>
        </p:txBody>
      </p:sp>
      <p:grpSp>
        <p:nvGrpSpPr>
          <p:cNvPr id="48132" name="Group 4"/>
          <p:cNvGrpSpPr>
            <a:grpSpLocks/>
          </p:cNvGrpSpPr>
          <p:nvPr/>
        </p:nvGrpSpPr>
        <p:grpSpPr bwMode="auto">
          <a:xfrm>
            <a:off x="309563" y="2894013"/>
            <a:ext cx="8455025" cy="1985962"/>
            <a:chOff x="195" y="1823"/>
            <a:chExt cx="5326" cy="1251"/>
          </a:xfrm>
        </p:grpSpPr>
        <p:pic>
          <p:nvPicPr>
            <p:cNvPr id="4814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 y="1823"/>
              <a:ext cx="2016" cy="1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814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6" y="1823"/>
              <a:ext cx="2016" cy="1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814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4" y="2167"/>
              <a:ext cx="347" cy="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8150" name="Line 8"/>
            <p:cNvSpPr>
              <a:spLocks noChangeShapeType="1"/>
            </p:cNvSpPr>
            <p:nvPr/>
          </p:nvSpPr>
          <p:spPr bwMode="auto">
            <a:xfrm>
              <a:off x="2202" y="1823"/>
              <a:ext cx="1306" cy="1124"/>
            </a:xfrm>
            <a:prstGeom prst="line">
              <a:avLst/>
            </a:prstGeom>
            <a:noFill/>
            <a:ln w="36000">
              <a:solidFill>
                <a:srgbClr val="000080"/>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48151" name="Line 9"/>
            <p:cNvSpPr>
              <a:spLocks noChangeShapeType="1"/>
            </p:cNvSpPr>
            <p:nvPr/>
          </p:nvSpPr>
          <p:spPr bwMode="auto">
            <a:xfrm flipV="1">
              <a:off x="2202" y="1827"/>
              <a:ext cx="1309" cy="1113"/>
            </a:xfrm>
            <a:prstGeom prst="line">
              <a:avLst/>
            </a:prstGeom>
            <a:noFill/>
            <a:ln w="36000">
              <a:solidFill>
                <a:srgbClr val="000080"/>
              </a:solidFill>
              <a:round/>
              <a:headEnd/>
              <a:tailEnd/>
            </a:ln>
            <a:extLst>
              <a:ext uri="{909E8E84-426E-40DD-AFC4-6F175D3DCCD1}">
                <a14:hiddenFill xmlns:a14="http://schemas.microsoft.com/office/drawing/2010/main">
                  <a:noFill/>
                </a14:hiddenFill>
              </a:ext>
            </a:extLst>
          </p:spPr>
          <p:txBody>
            <a:bodyPr/>
            <a:lstStyle/>
            <a:p>
              <a:endParaRPr lang="de-DE"/>
            </a:p>
          </p:txBody>
        </p:sp>
      </p:grpSp>
      <p:sp>
        <p:nvSpPr>
          <p:cNvPr id="48133" name="Text Box 10"/>
          <p:cNvSpPr txBox="1">
            <a:spLocks noChangeArrowheads="1"/>
          </p:cNvSpPr>
          <p:nvPr/>
        </p:nvSpPr>
        <p:spPr bwMode="auto">
          <a:xfrm>
            <a:off x="912813" y="2146300"/>
            <a:ext cx="7350125" cy="490538"/>
          </a:xfrm>
          <a:prstGeom prst="rect">
            <a:avLst/>
          </a:prstGeom>
          <a:solidFill>
            <a:srgbClr val="FFFF99"/>
          </a:solidFill>
          <a:ln w="18360">
            <a:solidFill>
              <a:srgbClr val="000000"/>
            </a:solidFill>
            <a:round/>
            <a:headEnd/>
            <a:tailEn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gn="ctr">
              <a:lnSpc>
                <a:spcPct val="96000"/>
              </a:lnSpc>
              <a:spcBef>
                <a:spcPct val="0"/>
              </a:spcBef>
              <a:buClr>
                <a:srgbClr val="000000"/>
              </a:buClr>
              <a:buFontTx/>
              <a:buNone/>
            </a:pPr>
            <a:r>
              <a:rPr lang="en-GB" altLang="de-DE">
                <a:solidFill>
                  <a:srgbClr val="FF0000"/>
                </a:solidFill>
                <a:latin typeface="Luxi Sans"/>
              </a:rPr>
              <a:t> Wie 240 Elefanten auf Kollisionskurs </a:t>
            </a:r>
          </a:p>
        </p:txBody>
      </p:sp>
      <p:sp>
        <p:nvSpPr>
          <p:cNvPr id="48134" name="Text Box 11"/>
          <p:cNvSpPr txBox="1">
            <a:spLocks noChangeArrowheads="1"/>
          </p:cNvSpPr>
          <p:nvPr/>
        </p:nvSpPr>
        <p:spPr bwMode="auto">
          <a:xfrm>
            <a:off x="704850" y="4725988"/>
            <a:ext cx="24765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00FF"/>
                </a:solidFill>
                <a:latin typeface="Luxi Sans"/>
              </a:rPr>
              <a:t>120 Elefanten mit 40 km/h</a:t>
            </a:r>
          </a:p>
        </p:txBody>
      </p:sp>
      <p:sp>
        <p:nvSpPr>
          <p:cNvPr id="48135" name="Text Box 12"/>
          <p:cNvSpPr txBox="1">
            <a:spLocks noChangeArrowheads="1"/>
          </p:cNvSpPr>
          <p:nvPr/>
        </p:nvSpPr>
        <p:spPr bwMode="auto">
          <a:xfrm>
            <a:off x="6034088" y="4725988"/>
            <a:ext cx="24765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00FF"/>
                </a:solidFill>
                <a:latin typeface="Luxi Sans"/>
              </a:rPr>
              <a:t>120 Elefanten mit 40 km/h</a:t>
            </a:r>
          </a:p>
        </p:txBody>
      </p:sp>
      <p:sp>
        <p:nvSpPr>
          <p:cNvPr id="141319" name="Text Box 13"/>
          <p:cNvSpPr txBox="1">
            <a:spLocks noChangeArrowheads="1"/>
          </p:cNvSpPr>
          <p:nvPr/>
        </p:nvSpPr>
        <p:spPr bwMode="auto">
          <a:xfrm>
            <a:off x="4413250" y="5122863"/>
            <a:ext cx="3430588"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00FF"/>
                </a:solidFill>
                <a:latin typeface="Luxi Sans"/>
              </a:rPr>
              <a:t>Nadelöhr:</a:t>
            </a:r>
          </a:p>
          <a:p>
            <a:pPr>
              <a:lnSpc>
                <a:spcPct val="94000"/>
              </a:lnSpc>
              <a:spcBef>
                <a:spcPct val="0"/>
              </a:spcBef>
              <a:buClr>
                <a:srgbClr val="000000"/>
              </a:buClr>
              <a:buFontTx/>
              <a:buNone/>
            </a:pPr>
            <a:r>
              <a:rPr lang="en-GB" altLang="de-DE" sz="1600">
                <a:solidFill>
                  <a:srgbClr val="008000"/>
                </a:solidFill>
                <a:latin typeface="Luxi Sans"/>
              </a:rPr>
              <a:t>0.3 mm</a:t>
            </a:r>
            <a:r>
              <a:rPr lang="en-GB" altLang="de-DE" sz="1600">
                <a:solidFill>
                  <a:srgbClr val="0000FF"/>
                </a:solidFill>
                <a:latin typeface="Luxi Sans"/>
              </a:rPr>
              <a:t> Durchmesser</a:t>
            </a:r>
          </a:p>
          <a:p>
            <a:pPr>
              <a:lnSpc>
                <a:spcPct val="94000"/>
              </a:lnSpc>
              <a:spcBef>
                <a:spcPct val="0"/>
              </a:spcBef>
              <a:buClr>
                <a:srgbClr val="000000"/>
              </a:buClr>
              <a:buFontTx/>
              <a:buNone/>
            </a:pPr>
            <a:endParaRPr lang="en-GB" altLang="de-DE" sz="1600">
              <a:solidFill>
                <a:srgbClr val="0000FF"/>
              </a:solidFill>
              <a:latin typeface="Luxi Sans"/>
            </a:endParaRPr>
          </a:p>
          <a:p>
            <a:pPr>
              <a:lnSpc>
                <a:spcPct val="94000"/>
              </a:lnSpc>
              <a:spcBef>
                <a:spcPct val="0"/>
              </a:spcBef>
              <a:buClr>
                <a:srgbClr val="000000"/>
              </a:buClr>
              <a:buFontTx/>
              <a:buNone/>
            </a:pPr>
            <a:r>
              <a:rPr lang="en-GB" altLang="de-DE" sz="1600">
                <a:solidFill>
                  <a:srgbClr val="0000FF"/>
                </a:solidFill>
                <a:latin typeface="Luxi Sans"/>
              </a:rPr>
              <a:t>Protonstrahlen am Kollisionspunkt:</a:t>
            </a:r>
          </a:p>
          <a:p>
            <a:pPr>
              <a:lnSpc>
                <a:spcPct val="94000"/>
              </a:lnSpc>
              <a:spcBef>
                <a:spcPct val="0"/>
              </a:spcBef>
              <a:buClr>
                <a:srgbClr val="000000"/>
              </a:buClr>
              <a:buFontTx/>
              <a:buNone/>
            </a:pPr>
            <a:r>
              <a:rPr lang="en-GB" altLang="de-DE" sz="1600">
                <a:solidFill>
                  <a:srgbClr val="FF0000"/>
                </a:solidFill>
                <a:latin typeface="Luxi Sans"/>
              </a:rPr>
              <a:t>0.03 mm</a:t>
            </a:r>
            <a:r>
              <a:rPr lang="en-GB" altLang="de-DE" sz="1600">
                <a:solidFill>
                  <a:srgbClr val="0000FF"/>
                </a:solidFill>
                <a:latin typeface="Luxi Sans"/>
              </a:rPr>
              <a:t> Durchmesser</a:t>
            </a:r>
          </a:p>
        </p:txBody>
      </p:sp>
      <p:pic>
        <p:nvPicPr>
          <p:cNvPr id="14132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563" y="5357813"/>
            <a:ext cx="1036637"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1321" name="Text Box 15"/>
          <p:cNvSpPr txBox="1">
            <a:spLocks noChangeArrowheads="1"/>
          </p:cNvSpPr>
          <p:nvPr/>
        </p:nvSpPr>
        <p:spPr bwMode="auto">
          <a:xfrm>
            <a:off x="1492250" y="5375275"/>
            <a:ext cx="2347913" cy="949325"/>
          </a:xfrm>
          <a:prstGeom prst="rect">
            <a:avLst/>
          </a:prstGeom>
          <a:solidFill>
            <a:srgbClr val="FFFF99"/>
          </a:solidFill>
          <a:ln w="18360">
            <a:solidFill>
              <a:srgbClr val="000080"/>
            </a:solidFill>
            <a:round/>
            <a:headEnd/>
            <a:tailEn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00FF"/>
                </a:solidFill>
                <a:latin typeface="Luxi Sans"/>
              </a:rPr>
              <a:t> Die </a:t>
            </a:r>
            <a:r>
              <a:rPr lang="en-GB" altLang="de-DE" sz="1600">
                <a:solidFill>
                  <a:srgbClr val="008000"/>
                </a:solidFill>
                <a:latin typeface="Luxi Sans"/>
              </a:rPr>
              <a:t>Energie eines</a:t>
            </a:r>
          </a:p>
          <a:p>
            <a:pPr>
              <a:lnSpc>
                <a:spcPct val="94000"/>
              </a:lnSpc>
              <a:spcBef>
                <a:spcPct val="0"/>
              </a:spcBef>
              <a:buClr>
                <a:srgbClr val="000000"/>
              </a:buClr>
              <a:buFontTx/>
              <a:buNone/>
            </a:pPr>
            <a:r>
              <a:rPr lang="en-GB" altLang="de-DE" sz="1600">
                <a:solidFill>
                  <a:srgbClr val="008000"/>
                </a:solidFill>
                <a:latin typeface="Luxi Sans"/>
              </a:rPr>
              <a:t> einzelnen Protons</a:t>
            </a:r>
          </a:p>
          <a:p>
            <a:pPr>
              <a:lnSpc>
                <a:spcPct val="94000"/>
              </a:lnSpc>
              <a:spcBef>
                <a:spcPct val="0"/>
              </a:spcBef>
              <a:buClr>
                <a:srgbClr val="000000"/>
              </a:buClr>
              <a:buFontTx/>
              <a:buNone/>
            </a:pPr>
            <a:r>
              <a:rPr lang="en-GB" altLang="de-DE" sz="1600">
                <a:solidFill>
                  <a:srgbClr val="0000FF"/>
                </a:solidFill>
                <a:latin typeface="Luxi Sans"/>
              </a:rPr>
              <a:t> entspricht der einer</a:t>
            </a:r>
          </a:p>
          <a:p>
            <a:pPr>
              <a:lnSpc>
                <a:spcPct val="94000"/>
              </a:lnSpc>
              <a:spcBef>
                <a:spcPct val="0"/>
              </a:spcBef>
              <a:buClr>
                <a:srgbClr val="000000"/>
              </a:buClr>
              <a:buFontTx/>
              <a:buNone/>
            </a:pPr>
            <a:r>
              <a:rPr lang="en-GB" altLang="de-DE" sz="1600">
                <a:solidFill>
                  <a:srgbClr val="008000"/>
                </a:solidFill>
                <a:latin typeface="Luxi Sans"/>
              </a:rPr>
              <a:t> </a:t>
            </a:r>
            <a:r>
              <a:rPr lang="en-GB" altLang="de-DE" sz="1600">
                <a:solidFill>
                  <a:srgbClr val="FF0000"/>
                </a:solidFill>
                <a:latin typeface="Luxi Sans"/>
              </a:rPr>
              <a:t>Mücke</a:t>
            </a:r>
            <a:r>
              <a:rPr lang="en-GB" altLang="de-DE" sz="1600">
                <a:solidFill>
                  <a:srgbClr val="0000FF"/>
                </a:solidFill>
                <a:latin typeface="Luxi Sans"/>
              </a:rPr>
              <a:t> im Anflug  </a:t>
            </a:r>
          </a:p>
        </p:txBody>
      </p:sp>
      <p:sp>
        <p:nvSpPr>
          <p:cNvPr id="48139" name="Line 16"/>
          <p:cNvSpPr>
            <a:spLocks noChangeShapeType="1"/>
          </p:cNvSpPr>
          <p:nvPr/>
        </p:nvSpPr>
        <p:spPr bwMode="auto">
          <a:xfrm>
            <a:off x="3508375" y="3267075"/>
            <a:ext cx="2062163" cy="9890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48140" name="Line 17"/>
          <p:cNvSpPr>
            <a:spLocks noChangeShapeType="1"/>
          </p:cNvSpPr>
          <p:nvPr/>
        </p:nvSpPr>
        <p:spPr bwMode="auto">
          <a:xfrm flipV="1">
            <a:off x="3508375" y="3265488"/>
            <a:ext cx="2062163" cy="9921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48141" name="Line 18"/>
          <p:cNvSpPr>
            <a:spLocks noChangeShapeType="1"/>
          </p:cNvSpPr>
          <p:nvPr/>
        </p:nvSpPr>
        <p:spPr bwMode="auto">
          <a:xfrm>
            <a:off x="3508375" y="3786188"/>
            <a:ext cx="2062163"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48142" name="Freeform 19"/>
          <p:cNvSpPr>
            <a:spLocks noChangeArrowheads="1"/>
          </p:cNvSpPr>
          <p:nvPr/>
        </p:nvSpPr>
        <p:spPr bwMode="auto">
          <a:xfrm>
            <a:off x="3497263" y="2894013"/>
            <a:ext cx="1049337" cy="1784350"/>
          </a:xfrm>
          <a:custGeom>
            <a:avLst/>
            <a:gdLst>
              <a:gd name="T0" fmla="*/ 1539981423 w 2915"/>
              <a:gd name="T1" fmla="*/ 0 h 4958"/>
              <a:gd name="T2" fmla="*/ 2147483646 w 2915"/>
              <a:gd name="T3" fmla="*/ 2147483646 h 4958"/>
              <a:gd name="T4" fmla="*/ 0 w 2915"/>
              <a:gd name="T5" fmla="*/ 2147483646 h 4958"/>
              <a:gd name="T6" fmla="*/ 0 w 2915"/>
              <a:gd name="T7" fmla="*/ 0 h 4958"/>
              <a:gd name="T8" fmla="*/ 1539981423 w 2915"/>
              <a:gd name="T9" fmla="*/ 0 h 4958"/>
              <a:gd name="T10" fmla="*/ 0 60000 65536"/>
              <a:gd name="T11" fmla="*/ 0 60000 65536"/>
              <a:gd name="T12" fmla="*/ 0 60000 65536"/>
              <a:gd name="T13" fmla="*/ 0 60000 65536"/>
              <a:gd name="T14" fmla="*/ 0 60000 65536"/>
              <a:gd name="T15" fmla="*/ 0 w 2915"/>
              <a:gd name="T16" fmla="*/ 0 h 4958"/>
              <a:gd name="T17" fmla="*/ 2915 w 2915"/>
              <a:gd name="T18" fmla="*/ 4958 h 4958"/>
            </a:gdLst>
            <a:ahLst/>
            <a:cxnLst>
              <a:cxn ang="T10">
                <a:pos x="T0" y="T1"/>
              </a:cxn>
              <a:cxn ang="T11">
                <a:pos x="T2" y="T3"/>
              </a:cxn>
              <a:cxn ang="T12">
                <a:pos x="T4" y="T5"/>
              </a:cxn>
              <a:cxn ang="T13">
                <a:pos x="T6" y="T7"/>
              </a:cxn>
              <a:cxn ang="T14">
                <a:pos x="T8" y="T9"/>
              </a:cxn>
            </a:cxnLst>
            <a:rect l="T15" t="T16" r="T17" b="T18"/>
            <a:pathLst>
              <a:path w="2915" h="4958">
                <a:moveTo>
                  <a:pt x="33" y="0"/>
                </a:moveTo>
                <a:lnTo>
                  <a:pt x="2914" y="2445"/>
                </a:lnTo>
                <a:lnTo>
                  <a:pt x="0" y="4957"/>
                </a:lnTo>
                <a:lnTo>
                  <a:pt x="0" y="0"/>
                </a:lnTo>
                <a:lnTo>
                  <a:pt x="33" y="0"/>
                </a:lnTo>
              </a:path>
            </a:pathLst>
          </a:custGeom>
          <a:solidFill>
            <a:srgbClr val="FFFF00">
              <a:alpha val="20000"/>
            </a:srgbClr>
          </a:solidFill>
          <a:ln w="9525">
            <a:solidFill>
              <a:srgbClr val="000000"/>
            </a:solidFill>
            <a:round/>
            <a:headEnd/>
            <a:tailEnd/>
          </a:ln>
        </p:spPr>
        <p:txBody>
          <a:bodyPr wrap="none" lIns="82199" tIns="41101" rIns="82199" bIns="41101" anchor="ctr"/>
          <a:lstStyle/>
          <a:p>
            <a:endParaRPr lang="de-DE"/>
          </a:p>
        </p:txBody>
      </p:sp>
      <p:sp>
        <p:nvSpPr>
          <p:cNvPr id="48143" name="Freeform 20"/>
          <p:cNvSpPr>
            <a:spLocks noChangeArrowheads="1"/>
          </p:cNvSpPr>
          <p:nvPr/>
        </p:nvSpPr>
        <p:spPr bwMode="auto">
          <a:xfrm>
            <a:off x="4521200" y="2894013"/>
            <a:ext cx="1049338" cy="1784350"/>
          </a:xfrm>
          <a:custGeom>
            <a:avLst/>
            <a:gdLst>
              <a:gd name="T0" fmla="*/ 2147483646 w 2915"/>
              <a:gd name="T1" fmla="*/ 0 h 4958"/>
              <a:gd name="T2" fmla="*/ 0 w 2915"/>
              <a:gd name="T3" fmla="*/ 2147483646 h 4958"/>
              <a:gd name="T4" fmla="*/ 2147483646 w 2915"/>
              <a:gd name="T5" fmla="*/ 2147483646 h 4958"/>
              <a:gd name="T6" fmla="*/ 2147483646 w 2915"/>
              <a:gd name="T7" fmla="*/ 0 h 4958"/>
              <a:gd name="T8" fmla="*/ 2147483646 w 2915"/>
              <a:gd name="T9" fmla="*/ 0 h 4958"/>
              <a:gd name="T10" fmla="*/ 0 60000 65536"/>
              <a:gd name="T11" fmla="*/ 0 60000 65536"/>
              <a:gd name="T12" fmla="*/ 0 60000 65536"/>
              <a:gd name="T13" fmla="*/ 0 60000 65536"/>
              <a:gd name="T14" fmla="*/ 0 60000 65536"/>
              <a:gd name="T15" fmla="*/ 0 w 2915"/>
              <a:gd name="T16" fmla="*/ 0 h 4958"/>
              <a:gd name="T17" fmla="*/ 2915 w 2915"/>
              <a:gd name="T18" fmla="*/ 4958 h 4958"/>
            </a:gdLst>
            <a:ahLst/>
            <a:cxnLst>
              <a:cxn ang="T10">
                <a:pos x="T0" y="T1"/>
              </a:cxn>
              <a:cxn ang="T11">
                <a:pos x="T2" y="T3"/>
              </a:cxn>
              <a:cxn ang="T12">
                <a:pos x="T4" y="T5"/>
              </a:cxn>
              <a:cxn ang="T13">
                <a:pos x="T6" y="T7"/>
              </a:cxn>
              <a:cxn ang="T14">
                <a:pos x="T8" y="T9"/>
              </a:cxn>
            </a:cxnLst>
            <a:rect l="T15" t="T16" r="T17" b="T18"/>
            <a:pathLst>
              <a:path w="2915" h="4958">
                <a:moveTo>
                  <a:pt x="2881" y="0"/>
                </a:moveTo>
                <a:lnTo>
                  <a:pt x="0" y="2445"/>
                </a:lnTo>
                <a:lnTo>
                  <a:pt x="2914" y="4957"/>
                </a:lnTo>
                <a:lnTo>
                  <a:pt x="2914" y="0"/>
                </a:lnTo>
                <a:lnTo>
                  <a:pt x="2881" y="0"/>
                </a:lnTo>
              </a:path>
            </a:pathLst>
          </a:custGeom>
          <a:solidFill>
            <a:srgbClr val="FFFF00">
              <a:alpha val="20000"/>
            </a:srgbClr>
          </a:solidFill>
          <a:ln w="9525">
            <a:solidFill>
              <a:srgbClr val="000000"/>
            </a:solidFill>
            <a:round/>
            <a:headEnd/>
            <a:tailEnd/>
          </a:ln>
        </p:spPr>
        <p:txBody>
          <a:bodyPr wrap="none" lIns="82199" tIns="41101" rIns="82199" bIns="41101" anchor="ctr"/>
          <a:lstStyle/>
          <a:p>
            <a:endParaRPr lang="de-DE"/>
          </a:p>
        </p:txBody>
      </p:sp>
      <p:sp>
        <p:nvSpPr>
          <p:cNvPr id="48144" name="Datumsplatzhalter 20"/>
          <p:cNvSpPr>
            <a:spLocks noGrp="1"/>
          </p:cNvSpPr>
          <p:nvPr>
            <p:ph type="dt" sz="quarter" idx="4294967295"/>
          </p:nvPr>
        </p:nvSpPr>
        <p:spPr bwMode="auto">
          <a:xfrm>
            <a:off x="-4763" y="6519863"/>
            <a:ext cx="2133601"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eaLnBrk="1" hangingPunct="1">
              <a:spcBef>
                <a:spcPct val="0"/>
              </a:spcBef>
              <a:buFontTx/>
              <a:buNone/>
            </a:pPr>
            <a:fld id="{F428299B-06B8-4E80-B171-4E4622A43337}" type="datetime1">
              <a:rPr lang="de-DE" altLang="de-DE" sz="1200">
                <a:solidFill>
                  <a:srgbClr val="898989"/>
                </a:solidFill>
                <a:latin typeface="Arial" panose="020B0604020202020204" pitchFamily="34" charset="0"/>
              </a:rPr>
              <a:pPr algn="r" eaLnBrk="1" hangingPunct="1">
                <a:spcBef>
                  <a:spcPct val="0"/>
                </a:spcBef>
                <a:buFontTx/>
                <a:buNone/>
              </a:pPr>
              <a:t>02.08.2024</a:t>
            </a:fld>
            <a:endParaRPr lang="de-DE" altLang="de-DE" sz="1200">
              <a:solidFill>
                <a:srgbClr val="898989"/>
              </a:solidFill>
              <a:latin typeface="Arial" panose="020B0604020202020204" pitchFamily="34" charset="0"/>
            </a:endParaRPr>
          </a:p>
        </p:txBody>
      </p:sp>
      <p:sp>
        <p:nvSpPr>
          <p:cNvPr id="48145" name="Foliennummernplatzhalter 21"/>
          <p:cNvSpPr>
            <a:spLocks noGrp="1"/>
          </p:cNvSpPr>
          <p:nvPr>
            <p:ph type="sldNum" sz="quarter" idx="10"/>
          </p:nvPr>
        </p:nvSpPr>
        <p:spPr bwMode="auto">
          <a:xfrm>
            <a:off x="6553200" y="6600825"/>
            <a:ext cx="1331913" cy="212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87A9AF5B-DFDC-4183-9FD6-58CEE871F03E}" type="slidenum">
              <a:rPr lang="de-DE" altLang="de-DE" sz="1200" smtClean="0">
                <a:solidFill>
                  <a:srgbClr val="898989"/>
                </a:solidFill>
                <a:latin typeface="Arial" panose="020B0604020202020204" pitchFamily="34" charset="0"/>
              </a:rPr>
              <a:pPr>
                <a:spcBef>
                  <a:spcPct val="0"/>
                </a:spcBef>
                <a:buFontTx/>
                <a:buNone/>
              </a:pPr>
              <a:t>19</a:t>
            </a:fld>
            <a:r>
              <a:rPr lang="de-DE" altLang="de-DE" sz="1200" smtClean="0">
                <a:solidFill>
                  <a:srgbClr val="898989"/>
                </a:solidFill>
                <a:latin typeface="Arial" panose="020B0604020202020204" pitchFamily="34" charset="0"/>
              </a:rPr>
              <a:t>  </a:t>
            </a:r>
          </a:p>
        </p:txBody>
      </p:sp>
      <p:sp>
        <p:nvSpPr>
          <p:cNvPr id="48146" name="Fußzeilenplatzhalter 22"/>
          <p:cNvSpPr>
            <a:spLocks noGrp="1"/>
          </p:cNvSpPr>
          <p:nvPr>
            <p:ph type="ftr" sz="quarter" idx="4294967295"/>
          </p:nvPr>
        </p:nvSpPr>
        <p:spPr bwMode="auto">
          <a:xfrm>
            <a:off x="3124200" y="6580188"/>
            <a:ext cx="2895600" cy="30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 typeface="Arial" panose="020B0604020202020204" pitchFamily="34" charset="0"/>
              <a:buNone/>
            </a:pPr>
            <a:r>
              <a:rPr lang="de-DE" altLang="de-DE" sz="1200">
                <a:solidFill>
                  <a:schemeClr val="tx1"/>
                </a:solidFill>
                <a:latin typeface="Arial" panose="020B0604020202020204" pitchFamily="34" charset="0"/>
              </a:rPr>
              <a:t>BSZ Dresden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41319"/>
                                        </p:tgtEl>
                                        <p:attrNameLst>
                                          <p:attrName>style.visibility</p:attrName>
                                        </p:attrNameLst>
                                      </p:cBhvr>
                                      <p:to>
                                        <p:strVal val="visible"/>
                                      </p:to>
                                    </p:set>
                                    <p:anim calcmode="lin" valueType="num">
                                      <p:cBhvr>
                                        <p:cTn id="7" dur="500" fill="hold"/>
                                        <p:tgtEl>
                                          <p:spTgt spid="141319"/>
                                        </p:tgtEl>
                                        <p:attrNameLst>
                                          <p:attrName>ppt_w</p:attrName>
                                        </p:attrNameLst>
                                      </p:cBhvr>
                                      <p:tavLst>
                                        <p:tav tm="0">
                                          <p:val>
                                            <p:fltVal val="0"/>
                                          </p:val>
                                        </p:tav>
                                        <p:tav tm="100000">
                                          <p:val>
                                            <p:strVal val="#ppt_w"/>
                                          </p:val>
                                        </p:tav>
                                      </p:tavLst>
                                    </p:anim>
                                    <p:anim calcmode="lin" valueType="num">
                                      <p:cBhvr>
                                        <p:cTn id="8" dur="500" fill="hold"/>
                                        <p:tgtEl>
                                          <p:spTgt spid="141319"/>
                                        </p:tgtEl>
                                        <p:attrNameLst>
                                          <p:attrName>ppt_h</p:attrName>
                                        </p:attrNameLst>
                                      </p:cBhvr>
                                      <p:tavLst>
                                        <p:tav tm="0">
                                          <p:val>
                                            <p:fltVal val="0"/>
                                          </p:val>
                                        </p:tav>
                                        <p:tav tm="100000">
                                          <p:val>
                                            <p:strVal val="#ppt_h"/>
                                          </p:val>
                                        </p:tav>
                                      </p:tavLst>
                                    </p:anim>
                                    <p:animEffect transition="in" filter="fade">
                                      <p:cBhvr>
                                        <p:cTn id="9" dur="500"/>
                                        <p:tgtEl>
                                          <p:spTgt spid="14131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41321"/>
                                        </p:tgtEl>
                                        <p:attrNameLst>
                                          <p:attrName>style.visibility</p:attrName>
                                        </p:attrNameLst>
                                      </p:cBhvr>
                                      <p:to>
                                        <p:strVal val="visible"/>
                                      </p:to>
                                    </p:set>
                                    <p:anim calcmode="lin" valueType="num">
                                      <p:cBhvr>
                                        <p:cTn id="14" dur="500" fill="hold"/>
                                        <p:tgtEl>
                                          <p:spTgt spid="141321"/>
                                        </p:tgtEl>
                                        <p:attrNameLst>
                                          <p:attrName>ppt_w</p:attrName>
                                        </p:attrNameLst>
                                      </p:cBhvr>
                                      <p:tavLst>
                                        <p:tav tm="0">
                                          <p:val>
                                            <p:fltVal val="0"/>
                                          </p:val>
                                        </p:tav>
                                        <p:tav tm="100000">
                                          <p:val>
                                            <p:strVal val="#ppt_w"/>
                                          </p:val>
                                        </p:tav>
                                      </p:tavLst>
                                    </p:anim>
                                    <p:anim calcmode="lin" valueType="num">
                                      <p:cBhvr>
                                        <p:cTn id="15" dur="500" fill="hold"/>
                                        <p:tgtEl>
                                          <p:spTgt spid="141321"/>
                                        </p:tgtEl>
                                        <p:attrNameLst>
                                          <p:attrName>ppt_h</p:attrName>
                                        </p:attrNameLst>
                                      </p:cBhvr>
                                      <p:tavLst>
                                        <p:tav tm="0">
                                          <p:val>
                                            <p:fltVal val="0"/>
                                          </p:val>
                                        </p:tav>
                                        <p:tav tm="100000">
                                          <p:val>
                                            <p:strVal val="#ppt_h"/>
                                          </p:val>
                                        </p:tav>
                                      </p:tavLst>
                                    </p:anim>
                                    <p:animEffect transition="in" filter="fade">
                                      <p:cBhvr>
                                        <p:cTn id="16" dur="500"/>
                                        <p:tgtEl>
                                          <p:spTgt spid="141321"/>
                                        </p:tgtEl>
                                      </p:cBhvr>
                                    </p:animEffect>
                                  </p:childTnLst>
                                </p:cTn>
                              </p:par>
                              <p:par>
                                <p:cTn id="17" presetID="53" presetClass="entr" presetSubtype="0" fill="hold" nodeType="withEffect">
                                  <p:stCondLst>
                                    <p:cond delay="0"/>
                                  </p:stCondLst>
                                  <p:childTnLst>
                                    <p:set>
                                      <p:cBhvr>
                                        <p:cTn id="18" dur="1" fill="hold">
                                          <p:stCondLst>
                                            <p:cond delay="0"/>
                                          </p:stCondLst>
                                        </p:cTn>
                                        <p:tgtEl>
                                          <p:spTgt spid="141320"/>
                                        </p:tgtEl>
                                        <p:attrNameLst>
                                          <p:attrName>style.visibility</p:attrName>
                                        </p:attrNameLst>
                                      </p:cBhvr>
                                      <p:to>
                                        <p:strVal val="visible"/>
                                      </p:to>
                                    </p:set>
                                    <p:anim calcmode="lin" valueType="num">
                                      <p:cBhvr>
                                        <p:cTn id="19" dur="500" fill="hold"/>
                                        <p:tgtEl>
                                          <p:spTgt spid="141320"/>
                                        </p:tgtEl>
                                        <p:attrNameLst>
                                          <p:attrName>ppt_w</p:attrName>
                                        </p:attrNameLst>
                                      </p:cBhvr>
                                      <p:tavLst>
                                        <p:tav tm="0">
                                          <p:val>
                                            <p:fltVal val="0"/>
                                          </p:val>
                                        </p:tav>
                                        <p:tav tm="100000">
                                          <p:val>
                                            <p:strVal val="#ppt_w"/>
                                          </p:val>
                                        </p:tav>
                                      </p:tavLst>
                                    </p:anim>
                                    <p:anim calcmode="lin" valueType="num">
                                      <p:cBhvr>
                                        <p:cTn id="20" dur="500" fill="hold"/>
                                        <p:tgtEl>
                                          <p:spTgt spid="141320"/>
                                        </p:tgtEl>
                                        <p:attrNameLst>
                                          <p:attrName>ppt_h</p:attrName>
                                        </p:attrNameLst>
                                      </p:cBhvr>
                                      <p:tavLst>
                                        <p:tav tm="0">
                                          <p:val>
                                            <p:fltVal val="0"/>
                                          </p:val>
                                        </p:tav>
                                        <p:tav tm="100000">
                                          <p:val>
                                            <p:strVal val="#ppt_h"/>
                                          </p:val>
                                        </p:tav>
                                      </p:tavLst>
                                    </p:anim>
                                    <p:animEffect transition="in" filter="fade">
                                      <p:cBhvr>
                                        <p:cTn id="21" dur="500"/>
                                        <p:tgtEl>
                                          <p:spTgt spid="1413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9" grpId="0"/>
      <p:bldP spid="1413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Inhaltsplatzhalter 6"/>
          <p:cNvSpPr>
            <a:spLocks noGrp="1"/>
          </p:cNvSpPr>
          <p:nvPr>
            <p:ph idx="10"/>
          </p:nvPr>
        </p:nvSpPr>
        <p:spPr>
          <a:xfrm>
            <a:off x="989013" y="2073275"/>
            <a:ext cx="7416800" cy="4668838"/>
          </a:xfrm>
        </p:spPr>
        <p:txBody>
          <a:bodyPr/>
          <a:lstStyle/>
          <a:p>
            <a:pPr lvl="1" eaLnBrk="1" hangingPunct="1">
              <a:buFont typeface="Wingdings" panose="05000000000000000000" pitchFamily="2" charset="2"/>
              <a:buChar char="Ø"/>
            </a:pPr>
            <a:endParaRPr altLang="de-DE" sz="2000" smtClean="0">
              <a:latin typeface="Arial Narrow" panose="020B0606020202030204" pitchFamily="34" charset="0"/>
              <a:sym typeface="Wingdings" panose="05000000000000000000" pitchFamily="2" charset="2"/>
            </a:endParaRPr>
          </a:p>
          <a:p>
            <a:pPr marL="0" indent="0" eaLnBrk="1" hangingPunct="1">
              <a:buFont typeface="Arial" panose="020B0604020202020204" pitchFamily="34" charset="0"/>
              <a:buNone/>
            </a:pPr>
            <a:endParaRPr altLang="de-DE" sz="2400" smtClean="0">
              <a:latin typeface="Arial Narrow" panose="020B0606020202030204" pitchFamily="34" charset="0"/>
            </a:endParaRPr>
          </a:p>
          <a:p>
            <a:pPr lvl="1" eaLnBrk="1" hangingPunct="1">
              <a:buFont typeface="Arial" panose="020B0604020202020204" pitchFamily="34" charset="0"/>
              <a:buNone/>
            </a:pPr>
            <a:endParaRPr altLang="de-DE" sz="2000" smtClean="0">
              <a:latin typeface="Arial Narrow" panose="020B0606020202030204" pitchFamily="34" charset="0"/>
              <a:sym typeface="Wingdings" panose="05000000000000000000" pitchFamily="2" charset="2"/>
            </a:endParaRPr>
          </a:p>
        </p:txBody>
      </p:sp>
      <p:sp>
        <p:nvSpPr>
          <p:cNvPr id="15363" name="Foliennummernplatzhalt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29CA1255-C991-45E2-88C5-6C97A919F08B}" type="slidenum">
              <a:rPr lang="de-DE" altLang="de-DE" sz="1200" smtClean="0">
                <a:solidFill>
                  <a:srgbClr val="898989"/>
                </a:solidFill>
                <a:latin typeface="Arial" panose="020B0604020202020204" pitchFamily="34" charset="0"/>
              </a:rPr>
              <a:pPr>
                <a:spcBef>
                  <a:spcPct val="0"/>
                </a:spcBef>
                <a:buFontTx/>
                <a:buNone/>
              </a:pPr>
              <a:t>2</a:t>
            </a:fld>
            <a:endParaRPr lang="de-DE" altLang="de-DE" sz="1200" smtClean="0">
              <a:solidFill>
                <a:srgbClr val="898989"/>
              </a:solidFill>
              <a:latin typeface="Arial" panose="020B0604020202020204" pitchFamily="34" charset="0"/>
            </a:endParaRPr>
          </a:p>
        </p:txBody>
      </p:sp>
      <p:pic>
        <p:nvPicPr>
          <p:cNvPr id="15364" name="Picture 5" descr="0911189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475" y="1311275"/>
            <a:ext cx="5888038" cy="393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2" name="Picture 10" descr="http://www.weltderphysik.de/typo3temp/GB/2009_IlluminatPlakat_SonyPictures_1ae0b413c0_06ba2892a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2338" y="1311275"/>
            <a:ext cx="1565275" cy="221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6"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550" y="4806950"/>
            <a:ext cx="4735513"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3" name="Picture 21" descr="http://www.haz.de/var/storage/images/haz/nachrichten/wissen/uebersicht/hubble-liefert-tiefsten-blick-in-den-kosmos/25561949-1-ger-DE/Hubble-liefert-tiefsten-Blick-in-den-Kosmos_ArtikelQuer.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07063" y="3616325"/>
            <a:ext cx="3130550" cy="220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3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332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33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588" y="981075"/>
            <a:ext cx="7339012" cy="528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0513" y="992188"/>
            <a:ext cx="3584575" cy="53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0180" name="Group 4"/>
          <p:cNvGrpSpPr>
            <a:grpSpLocks/>
          </p:cNvGrpSpPr>
          <p:nvPr/>
        </p:nvGrpSpPr>
        <p:grpSpPr bwMode="auto">
          <a:xfrm>
            <a:off x="468313" y="6280150"/>
            <a:ext cx="8486775" cy="207963"/>
            <a:chOff x="227" y="4507"/>
            <a:chExt cx="5861" cy="149"/>
          </a:xfrm>
        </p:grpSpPr>
        <p:sp>
          <p:nvSpPr>
            <p:cNvPr id="50183" name="Line 5"/>
            <p:cNvSpPr>
              <a:spLocks noChangeShapeType="1"/>
            </p:cNvSpPr>
            <p:nvPr/>
          </p:nvSpPr>
          <p:spPr bwMode="auto">
            <a:xfrm flipV="1">
              <a:off x="227" y="4507"/>
              <a:ext cx="5861" cy="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50184" name="Text Box 7"/>
            <p:cNvSpPr txBox="1">
              <a:spLocks noChangeArrowheads="1"/>
            </p:cNvSpPr>
            <p:nvPr/>
          </p:nvSpPr>
          <p:spPr bwMode="auto">
            <a:xfrm>
              <a:off x="272" y="4538"/>
              <a:ext cx="965"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820738">
                <a:spcBef>
                  <a:spcPct val="20000"/>
                </a:spcBef>
                <a:buFont typeface="Arial" panose="020B0604020202020204" pitchFamily="34" charset="0"/>
                <a:buChar char="•"/>
                <a:tabLst>
                  <a:tab pos="649288" algn="l"/>
                  <a:tab pos="1300163" algn="l"/>
                  <a:tab pos="1951038"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820738">
                <a:spcBef>
                  <a:spcPct val="20000"/>
                </a:spcBef>
                <a:buFont typeface="Arial" panose="020B0604020202020204" pitchFamily="34" charset="0"/>
                <a:buChar char="•"/>
                <a:tabLst>
                  <a:tab pos="649288" algn="l"/>
                  <a:tab pos="1300163" algn="l"/>
                  <a:tab pos="1951038"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820738">
                <a:spcBef>
                  <a:spcPct val="20000"/>
                </a:spcBef>
                <a:buFont typeface="Arial" panose="020B0604020202020204" pitchFamily="34" charset="0"/>
                <a:buChar char="•"/>
                <a:tabLst>
                  <a:tab pos="649288" algn="l"/>
                  <a:tab pos="1300163" algn="l"/>
                  <a:tab pos="1951038"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820738">
                <a:spcBef>
                  <a:spcPct val="20000"/>
                </a:spcBef>
                <a:buFont typeface="Arial" panose="020B0604020202020204" pitchFamily="34" charset="0"/>
                <a:buChar char="•"/>
                <a:tabLst>
                  <a:tab pos="649288" algn="l"/>
                  <a:tab pos="1300163" algn="l"/>
                  <a:tab pos="1951038"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820738">
                <a:spcBef>
                  <a:spcPct val="20000"/>
                </a:spcBef>
                <a:buFont typeface="Arial" panose="020B0604020202020204" pitchFamily="34" charset="0"/>
                <a:buChar char="•"/>
                <a:tabLst>
                  <a:tab pos="649288" algn="l"/>
                  <a:tab pos="1300163" algn="l"/>
                  <a:tab pos="1951038"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820738" eaLnBrk="0" fontAlgn="base" hangingPunct="0">
                <a:spcBef>
                  <a:spcPct val="20000"/>
                </a:spcBef>
                <a:spcAft>
                  <a:spcPct val="0"/>
                </a:spcAft>
                <a:buFont typeface="Arial" panose="020B0604020202020204" pitchFamily="34" charset="0"/>
                <a:buChar char="•"/>
                <a:tabLst>
                  <a:tab pos="649288" algn="l"/>
                  <a:tab pos="1300163" algn="l"/>
                  <a:tab pos="1951038"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820738" eaLnBrk="0" fontAlgn="base" hangingPunct="0">
                <a:spcBef>
                  <a:spcPct val="20000"/>
                </a:spcBef>
                <a:spcAft>
                  <a:spcPct val="0"/>
                </a:spcAft>
                <a:buFont typeface="Arial" panose="020B0604020202020204" pitchFamily="34" charset="0"/>
                <a:buChar char="•"/>
                <a:tabLst>
                  <a:tab pos="649288" algn="l"/>
                  <a:tab pos="1300163" algn="l"/>
                  <a:tab pos="1951038"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820738" eaLnBrk="0" fontAlgn="base" hangingPunct="0">
                <a:spcBef>
                  <a:spcPct val="20000"/>
                </a:spcBef>
                <a:spcAft>
                  <a:spcPct val="0"/>
                </a:spcAft>
                <a:buFont typeface="Arial" panose="020B0604020202020204" pitchFamily="34" charset="0"/>
                <a:buChar char="•"/>
                <a:tabLst>
                  <a:tab pos="649288" algn="l"/>
                  <a:tab pos="1300163" algn="l"/>
                  <a:tab pos="1951038"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820738" eaLnBrk="0" fontAlgn="base" hangingPunct="0">
                <a:spcBef>
                  <a:spcPct val="20000"/>
                </a:spcBef>
                <a:spcAft>
                  <a:spcPct val="0"/>
                </a:spcAft>
                <a:buFont typeface="Arial" panose="020B0604020202020204" pitchFamily="34" charset="0"/>
                <a:buChar char="•"/>
                <a:tabLst>
                  <a:tab pos="649288" algn="l"/>
                  <a:tab pos="1300163" algn="l"/>
                  <a:tab pos="1951038" algn="l"/>
                </a:tabLst>
                <a:defRPr sz="2000">
                  <a:solidFill>
                    <a:srgbClr val="376092"/>
                  </a:solidFill>
                  <a:latin typeface="Arial Narrow" panose="020B0606020202030204" pitchFamily="34" charset="0"/>
                  <a:ea typeface="MS PGothic" panose="020B0600070205080204" pitchFamily="34" charset="-128"/>
                </a:defRPr>
              </a:lvl9pPr>
            </a:lstStyle>
            <a:p>
              <a:pPr>
                <a:lnSpc>
                  <a:spcPct val="93000"/>
                </a:lnSpc>
                <a:spcBef>
                  <a:spcPct val="0"/>
                </a:spcBef>
                <a:buClr>
                  <a:srgbClr val="000000"/>
                </a:buClr>
                <a:buSzPct val="45000"/>
                <a:buFontTx/>
                <a:buNone/>
              </a:pPr>
              <a:r>
                <a:rPr lang="en-GB" altLang="de-DE" sz="900" b="1">
                  <a:solidFill>
                    <a:srgbClr val="000000"/>
                  </a:solidFill>
                  <a:latin typeface="Arial" panose="020B0604020202020204" pitchFamily="34" charset="0"/>
                </a:rPr>
                <a:t>CERN visit -  </a:t>
              </a:r>
              <a:r>
                <a:rPr lang="en-GB" altLang="de-DE" sz="900" b="1" i="1">
                  <a:solidFill>
                    <a:srgbClr val="000000"/>
                  </a:solidFill>
                  <a:latin typeface="Arial" panose="020B0604020202020204" pitchFamily="34" charset="0"/>
                </a:rPr>
                <a:t>Introduction</a:t>
              </a:r>
            </a:p>
          </p:txBody>
        </p:sp>
        <p:pic>
          <p:nvPicPr>
            <p:cNvPr id="50185"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 y="4533"/>
              <a:ext cx="123"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216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4988" y="987425"/>
            <a:ext cx="8496300" cy="528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70" name="Rectangle 10"/>
          <p:cNvSpPr>
            <a:spLocks noGrp="1" noChangeArrowheads="1"/>
          </p:cNvSpPr>
          <p:nvPr>
            <p:ph type="title"/>
          </p:nvPr>
        </p:nvSpPr>
        <p:spPr>
          <a:xfrm>
            <a:off x="2268538" y="260350"/>
            <a:ext cx="6016625" cy="531813"/>
          </a:xfrm>
          <a:effectLst>
            <a:outerShdw dist="35921" dir="2700000" algn="ctr" rotWithShape="0">
              <a:schemeClr val="bg2"/>
            </a:outerShdw>
          </a:effectLst>
        </p:spPr>
        <p:txBody>
          <a:bodyPr/>
          <a:lstStyle/>
          <a:p>
            <a:pPr marL="969902" indent="-193663" defTabSz="411136" eaLnBrk="1" hangingPunct="1">
              <a:defRPr/>
            </a:pPr>
            <a:r>
              <a:rPr lang="en-US" dirty="0" err="1" smtClean="0">
                <a:effectLst>
                  <a:outerShdw blurRad="38100" dist="38100" dir="2700000" algn="tl">
                    <a:srgbClr val="000000">
                      <a:alpha val="43137"/>
                    </a:srgbClr>
                  </a:outerShdw>
                </a:effectLst>
              </a:rPr>
              <a:t>Bilder vom LHC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37" fill="hold" nodeType="clickEffect">
                                  <p:stCondLst>
                                    <p:cond delay="0"/>
                                  </p:stCondLst>
                                  <p:childTnLst>
                                    <p:set>
                                      <p:cBhvr>
                                        <p:cTn id="6" dur="1" fill="hold">
                                          <p:stCondLst>
                                            <p:cond delay="0"/>
                                          </p:stCondLst>
                                        </p:cTn>
                                        <p:tgtEl>
                                          <p:spTgt spid="92163"/>
                                        </p:tgtEl>
                                        <p:attrNameLst>
                                          <p:attrName>style.visibility</p:attrName>
                                        </p:attrNameLst>
                                      </p:cBhvr>
                                      <p:to>
                                        <p:strVal val="visible"/>
                                      </p:to>
                                    </p:set>
                                    <p:animEffect transition="in" filter="barn(outVertical)">
                                      <p:cBhvr>
                                        <p:cTn id="7" dur="500"/>
                                        <p:tgtEl>
                                          <p:spTgt spid="9216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92169"/>
                                        </p:tgtEl>
                                        <p:attrNameLst>
                                          <p:attrName>style.visibility</p:attrName>
                                        </p:attrNameLst>
                                      </p:cBhvr>
                                      <p:to>
                                        <p:strVal val="visible"/>
                                      </p:to>
                                    </p:set>
                                    <p:animEffect transition="in" filter="dissolve">
                                      <p:cBhvr>
                                        <p:cTn id="12" dur="500"/>
                                        <p:tgtEl>
                                          <p:spTgt spid="92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el 1"/>
          <p:cNvSpPr>
            <a:spLocks noGrp="1"/>
          </p:cNvSpPr>
          <p:nvPr>
            <p:ph type="title"/>
          </p:nvPr>
        </p:nvSpPr>
        <p:spPr>
          <a:xfrm>
            <a:off x="1979613" y="115888"/>
            <a:ext cx="7056437" cy="941387"/>
          </a:xfrm>
        </p:spPr>
        <p:txBody>
          <a:bodyPr/>
          <a:lstStyle/>
          <a:p>
            <a:r>
              <a:rPr altLang="de-DE" smtClean="0">
                <a:latin typeface="Arial Narrow" panose="020B0606020202030204" pitchFamily="34" charset="0"/>
              </a:rPr>
              <a:t>Besucher sind immer willkommen</a:t>
            </a:r>
          </a:p>
        </p:txBody>
      </p:sp>
      <p:sp>
        <p:nvSpPr>
          <p:cNvPr id="52227" name="Inhaltsplatzhalter 2"/>
          <p:cNvSpPr>
            <a:spLocks noGrp="1"/>
          </p:cNvSpPr>
          <p:nvPr>
            <p:ph idx="1"/>
          </p:nvPr>
        </p:nvSpPr>
        <p:spPr>
          <a:xfrm>
            <a:off x="1271588" y="1773238"/>
            <a:ext cx="7764462" cy="4319587"/>
          </a:xfrm>
        </p:spPr>
        <p:txBody>
          <a:bodyPr/>
          <a:lstStyle/>
          <a:p>
            <a:endParaRPr altLang="de-DE" smtClean="0">
              <a:latin typeface="Arial Narrow" panose="020B0606020202030204" pitchFamily="34" charset="0"/>
            </a:endParaRPr>
          </a:p>
        </p:txBody>
      </p:sp>
      <p:pic>
        <p:nvPicPr>
          <p:cNvPr id="52228" name="Grafik 6">
            <a:hlinkClick r:id="rId2"/>
          </p:cNvPr>
          <p:cNvPicPr>
            <a:picLocks noChangeAspect="1"/>
          </p:cNvPicPr>
          <p:nvPr/>
        </p:nvPicPr>
        <p:blipFill>
          <a:blip r:embed="rId3">
            <a:extLst>
              <a:ext uri="{28A0092B-C50C-407E-A947-70E740481C1C}">
                <a14:useLocalDpi xmlns:a14="http://schemas.microsoft.com/office/drawing/2010/main" val="0"/>
              </a:ext>
            </a:extLst>
          </a:blip>
          <a:srcRect r="18161"/>
          <a:stretch>
            <a:fillRect/>
          </a:stretch>
        </p:blipFill>
        <p:spPr bwMode="auto">
          <a:xfrm>
            <a:off x="935038" y="1057275"/>
            <a:ext cx="7959725" cy="541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0" y="0"/>
            <a:ext cx="9144000" cy="6858000"/>
          </a:xfrm>
          <a:prstGeom prst="rect">
            <a:avLst/>
          </a:prstGeom>
          <a:solidFill>
            <a:schemeClr val="bg1"/>
          </a:solidFill>
          <a:ln w="9525">
            <a:solidFill>
              <a:srgbClr val="000000"/>
            </a:solidFill>
            <a:miter lim="800000"/>
            <a:headEnd/>
            <a:tailEnd/>
          </a:ln>
        </p:spPr>
        <p:txBody>
          <a:bodyPr wrap="none"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ctr">
              <a:spcBef>
                <a:spcPct val="0"/>
              </a:spcBef>
              <a:buFontTx/>
              <a:buNone/>
            </a:pPr>
            <a:endParaRPr lang="en-US" altLang="de-DE" sz="2400">
              <a:solidFill>
                <a:srgbClr val="0055A0"/>
              </a:solidFill>
              <a:latin typeface="Times" panose="02020603050405020304" pitchFamily="18" charset="0"/>
            </a:endParaRPr>
          </a:p>
        </p:txBody>
      </p:sp>
      <p:pic>
        <p:nvPicPr>
          <p:cNvPr id="53251" name="Picture 3" descr="LHC3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17538"/>
            <a:ext cx="9144000" cy="570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08" name="Picture 4" descr="ATLAS Detector 98030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971800"/>
            <a:ext cx="3886200"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09" name="Picture 5" descr="CMS Detector 98030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4137025"/>
            <a:ext cx="3810000"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10" name="Picture 6" descr="LHCB"/>
          <p:cNvPicPr>
            <a:picLocks noChangeAspect="1" noChangeArrowheads="1"/>
          </p:cNvPicPr>
          <p:nvPr/>
        </p:nvPicPr>
        <p:blipFill>
          <a:blip r:embed="rId6">
            <a:extLst>
              <a:ext uri="{28A0092B-C50C-407E-A947-70E740481C1C}">
                <a14:useLocalDpi xmlns:a14="http://schemas.microsoft.com/office/drawing/2010/main" val="0"/>
              </a:ext>
            </a:extLst>
          </a:blip>
          <a:srcRect b="-302"/>
          <a:stretch>
            <a:fillRect/>
          </a:stretch>
        </p:blipFill>
        <p:spPr bwMode="auto">
          <a:xfrm>
            <a:off x="1676400" y="2667000"/>
            <a:ext cx="4419600" cy="321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11" name="Picture 7" descr="ALICE200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1400" y="2819400"/>
            <a:ext cx="55626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6" name="Title 1"/>
          <p:cNvSpPr>
            <a:spLocks noGrp="1"/>
          </p:cNvSpPr>
          <p:nvPr>
            <p:ph type="title"/>
          </p:nvPr>
        </p:nvSpPr>
        <p:spPr>
          <a:xfrm>
            <a:off x="107950" y="115888"/>
            <a:ext cx="8928100" cy="649287"/>
          </a:xfrm>
        </p:spPr>
        <p:txBody>
          <a:bodyPr/>
          <a:lstStyle/>
          <a:p>
            <a:r>
              <a:rPr lang="en-GB" altLang="de-DE" smtClean="0">
                <a:latin typeface="Arial Narrow" panose="020B0606020202030204" pitchFamily="34" charset="0"/>
              </a:rPr>
              <a:t>4 Detektoren an Kollisionspunkten </a:t>
            </a:r>
          </a:p>
        </p:txBody>
      </p:sp>
      <p:sp>
        <p:nvSpPr>
          <p:cNvPr id="3" name="Content Placeholder 2"/>
          <p:cNvSpPr>
            <a:spLocks noGrp="1"/>
          </p:cNvSpPr>
          <p:nvPr>
            <p:ph idx="1"/>
          </p:nvPr>
        </p:nvSpPr>
        <p:spPr>
          <a:xfrm>
            <a:off x="107950" y="765175"/>
            <a:ext cx="8928100" cy="5327650"/>
          </a:xfrm>
        </p:spPr>
        <p:txBody>
          <a:bodyPr/>
          <a:lstStyle/>
          <a:p>
            <a:r>
              <a:rPr lang="en-GB" altLang="de-DE" smtClean="0">
                <a:latin typeface="Arial Narrow" panose="020B0606020202030204" pitchFamily="34" charset="0"/>
              </a:rPr>
              <a:t>ATLAS: A Toroidal Lhc ApparatuS (Allzweck)</a:t>
            </a:r>
          </a:p>
          <a:p>
            <a:r>
              <a:rPr lang="en-GB" altLang="de-DE" smtClean="0">
                <a:latin typeface="Arial Narrow" panose="020B0606020202030204" pitchFamily="34" charset="0"/>
              </a:rPr>
              <a:t>CMS: Compact Muon Solenoid (Allzweck)</a:t>
            </a:r>
          </a:p>
          <a:p>
            <a:r>
              <a:rPr lang="en-GB" altLang="de-DE" smtClean="0">
                <a:latin typeface="Arial Narrow" panose="020B0606020202030204" pitchFamily="34" charset="0"/>
              </a:rPr>
              <a:t>LHC-b : Asymmetrie zwischen Materie und Antimaterie </a:t>
            </a:r>
          </a:p>
          <a:p>
            <a:r>
              <a:rPr lang="en-GB" altLang="de-DE" smtClean="0">
                <a:latin typeface="Arial Narrow" panose="020B0606020202030204" pitchFamily="34" charset="0"/>
              </a:rPr>
              <a:t>ALICE: Quark-Gluon Plasma in Pb-Pb Kollisionen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98308"/>
                                        </p:tgtEl>
                                        <p:attrNameLst>
                                          <p:attrName>style.visibility</p:attrName>
                                        </p:attrNameLst>
                                      </p:cBhvr>
                                      <p:to>
                                        <p:strVal val="visible"/>
                                      </p:to>
                                    </p:set>
                                    <p:anim calcmode="lin" valueType="num">
                                      <p:cBhvr>
                                        <p:cTn id="7" dur="500" fill="hold"/>
                                        <p:tgtEl>
                                          <p:spTgt spid="98308"/>
                                        </p:tgtEl>
                                        <p:attrNameLst>
                                          <p:attrName>ppt_w</p:attrName>
                                        </p:attrNameLst>
                                      </p:cBhvr>
                                      <p:tavLst>
                                        <p:tav tm="0">
                                          <p:val>
                                            <p:fltVal val="0"/>
                                          </p:val>
                                        </p:tav>
                                        <p:tav tm="100000">
                                          <p:val>
                                            <p:strVal val="#ppt_w"/>
                                          </p:val>
                                        </p:tav>
                                      </p:tavLst>
                                    </p:anim>
                                    <p:anim calcmode="lin" valueType="num">
                                      <p:cBhvr>
                                        <p:cTn id="8" dur="500" fill="hold"/>
                                        <p:tgtEl>
                                          <p:spTgt spid="98308"/>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98308"/>
                                        </p:tgtEl>
                                        <p:attrNameLst>
                                          <p:attrName>style.visibility</p:attrName>
                                        </p:attrNameLst>
                                      </p:cBhvr>
                                      <p:to>
                                        <p:strVal val="hidden"/>
                                      </p:to>
                                    </p:set>
                                  </p:subTnLst>
                                </p:cTn>
                              </p:par>
                              <p:par>
                                <p:cTn id="9" presetID="53" presetClass="entr" presetSubtype="0"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3">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3" presetClass="entr" presetSubtype="16" fill="hold" nodeType="clickEffect">
                                  <p:stCondLst>
                                    <p:cond delay="0"/>
                                  </p:stCondLst>
                                  <p:childTnLst>
                                    <p:set>
                                      <p:cBhvr>
                                        <p:cTn id="17" dur="1" fill="hold">
                                          <p:stCondLst>
                                            <p:cond delay="0"/>
                                          </p:stCondLst>
                                        </p:cTn>
                                        <p:tgtEl>
                                          <p:spTgt spid="98309"/>
                                        </p:tgtEl>
                                        <p:attrNameLst>
                                          <p:attrName>style.visibility</p:attrName>
                                        </p:attrNameLst>
                                      </p:cBhvr>
                                      <p:to>
                                        <p:strVal val="visible"/>
                                      </p:to>
                                    </p:set>
                                    <p:anim calcmode="lin" valueType="num">
                                      <p:cBhvr>
                                        <p:cTn id="18" dur="500" fill="hold"/>
                                        <p:tgtEl>
                                          <p:spTgt spid="98309"/>
                                        </p:tgtEl>
                                        <p:attrNameLst>
                                          <p:attrName>ppt_w</p:attrName>
                                        </p:attrNameLst>
                                      </p:cBhvr>
                                      <p:tavLst>
                                        <p:tav tm="0">
                                          <p:val>
                                            <p:fltVal val="0"/>
                                          </p:val>
                                        </p:tav>
                                        <p:tav tm="100000">
                                          <p:val>
                                            <p:strVal val="#ppt_w"/>
                                          </p:val>
                                        </p:tav>
                                      </p:tavLst>
                                    </p:anim>
                                    <p:anim calcmode="lin" valueType="num">
                                      <p:cBhvr>
                                        <p:cTn id="19" dur="500" fill="hold"/>
                                        <p:tgtEl>
                                          <p:spTgt spid="98309"/>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98309"/>
                                        </p:tgtEl>
                                        <p:attrNameLst>
                                          <p:attrName>style.visibility</p:attrName>
                                        </p:attrNameLst>
                                      </p:cBhvr>
                                      <p:to>
                                        <p:strVal val="hidden"/>
                                      </p:to>
                                    </p:set>
                                  </p:subTnLst>
                                </p:cTn>
                              </p:par>
                              <p:par>
                                <p:cTn id="20" presetID="53" presetClass="entr" presetSubtype="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4" dur="500"/>
                                        <p:tgtEl>
                                          <p:spTgt spid="3">
                                            <p:txEl>
                                              <p:pRg st="1" end="1"/>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3" presetClass="entr" presetSubtype="16" fill="hold" nodeType="clickEffect">
                                  <p:stCondLst>
                                    <p:cond delay="0"/>
                                  </p:stCondLst>
                                  <p:childTnLst>
                                    <p:set>
                                      <p:cBhvr>
                                        <p:cTn id="28" dur="1" fill="hold">
                                          <p:stCondLst>
                                            <p:cond delay="0"/>
                                          </p:stCondLst>
                                        </p:cTn>
                                        <p:tgtEl>
                                          <p:spTgt spid="98310"/>
                                        </p:tgtEl>
                                        <p:attrNameLst>
                                          <p:attrName>style.visibility</p:attrName>
                                        </p:attrNameLst>
                                      </p:cBhvr>
                                      <p:to>
                                        <p:strVal val="visible"/>
                                      </p:to>
                                    </p:set>
                                    <p:anim calcmode="lin" valueType="num">
                                      <p:cBhvr>
                                        <p:cTn id="29" dur="500" fill="hold"/>
                                        <p:tgtEl>
                                          <p:spTgt spid="98310"/>
                                        </p:tgtEl>
                                        <p:attrNameLst>
                                          <p:attrName>ppt_w</p:attrName>
                                        </p:attrNameLst>
                                      </p:cBhvr>
                                      <p:tavLst>
                                        <p:tav tm="0">
                                          <p:val>
                                            <p:fltVal val="0"/>
                                          </p:val>
                                        </p:tav>
                                        <p:tav tm="100000">
                                          <p:val>
                                            <p:strVal val="#ppt_w"/>
                                          </p:val>
                                        </p:tav>
                                      </p:tavLst>
                                    </p:anim>
                                    <p:anim calcmode="lin" valueType="num">
                                      <p:cBhvr>
                                        <p:cTn id="30" dur="500" fill="hold"/>
                                        <p:tgtEl>
                                          <p:spTgt spid="98310"/>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98310"/>
                                        </p:tgtEl>
                                        <p:attrNameLst>
                                          <p:attrName>style.visibility</p:attrName>
                                        </p:attrNameLst>
                                      </p:cBhvr>
                                      <p:to>
                                        <p:strVal val="hidden"/>
                                      </p:to>
                                    </p:set>
                                  </p:subTnLst>
                                </p:cTn>
                              </p:par>
                              <p:par>
                                <p:cTn id="31" presetID="53" presetClass="entr" presetSubtype="0" fill="hold"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5" dur="500"/>
                                        <p:tgtEl>
                                          <p:spTgt spid="3">
                                            <p:txEl>
                                              <p:pRg st="2" end="2"/>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0" fill="hold" nodeType="clickEffect">
                                  <p:stCondLst>
                                    <p:cond delay="0"/>
                                  </p:stCondLst>
                                  <p:childTnLst>
                                    <p:set>
                                      <p:cBhvr>
                                        <p:cTn id="39" dur="1" fill="hold">
                                          <p:stCondLst>
                                            <p:cond delay="0"/>
                                          </p:stCondLst>
                                        </p:cTn>
                                        <p:tgtEl>
                                          <p:spTgt spid="98311"/>
                                        </p:tgtEl>
                                        <p:attrNameLst>
                                          <p:attrName>style.visibility</p:attrName>
                                        </p:attrNameLst>
                                      </p:cBhvr>
                                      <p:to>
                                        <p:strVal val="visible"/>
                                      </p:to>
                                    </p:set>
                                    <p:anim calcmode="lin" valueType="num">
                                      <p:cBhvr>
                                        <p:cTn id="40" dur="500" fill="hold"/>
                                        <p:tgtEl>
                                          <p:spTgt spid="98311"/>
                                        </p:tgtEl>
                                        <p:attrNameLst>
                                          <p:attrName>ppt_w</p:attrName>
                                        </p:attrNameLst>
                                      </p:cBhvr>
                                      <p:tavLst>
                                        <p:tav tm="0">
                                          <p:val>
                                            <p:fltVal val="0"/>
                                          </p:val>
                                        </p:tav>
                                        <p:tav tm="100000">
                                          <p:val>
                                            <p:strVal val="#ppt_w"/>
                                          </p:val>
                                        </p:tav>
                                      </p:tavLst>
                                    </p:anim>
                                    <p:anim calcmode="lin" valueType="num">
                                      <p:cBhvr>
                                        <p:cTn id="41" dur="500" fill="hold"/>
                                        <p:tgtEl>
                                          <p:spTgt spid="98311"/>
                                        </p:tgtEl>
                                        <p:attrNameLst>
                                          <p:attrName>ppt_h</p:attrName>
                                        </p:attrNameLst>
                                      </p:cBhvr>
                                      <p:tavLst>
                                        <p:tav tm="0">
                                          <p:val>
                                            <p:fltVal val="0"/>
                                          </p:val>
                                        </p:tav>
                                        <p:tav tm="100000">
                                          <p:val>
                                            <p:strVal val="#ppt_h"/>
                                          </p:val>
                                        </p:tav>
                                      </p:tavLst>
                                    </p:anim>
                                    <p:animEffect transition="in" filter="fade">
                                      <p:cBhvr>
                                        <p:cTn id="42" dur="500"/>
                                        <p:tgtEl>
                                          <p:spTgt spid="98311"/>
                                        </p:tgtEl>
                                      </p:cBhvr>
                                    </p:animEffect>
                                  </p:childTnLst>
                                </p:cTn>
                              </p:par>
                              <p:par>
                                <p:cTn id="43" presetID="53" presetClass="entr" presetSubtype="0" fill="hold" nodeType="with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 calcmode="lin" valueType="num">
                                      <p:cBhvr>
                                        <p:cTn id="4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4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2052638" y="115888"/>
            <a:ext cx="6911975" cy="531812"/>
          </a:xfrm>
        </p:spPr>
        <p:txBody>
          <a:bodyPr/>
          <a:lstStyle/>
          <a:p>
            <a:pPr marL="1077913" indent="-214313" defTabSz="455613" eaLnBrk="1" hangingPunct="1"/>
            <a:r>
              <a:rPr lang="en-US" altLang="de-DE" smtClean="0">
                <a:latin typeface="Arial Narrow" panose="020B0606020202030204" pitchFamily="34" charset="0"/>
              </a:rPr>
              <a:t>Der ATLAS Detektor im Aufbau</a:t>
            </a:r>
          </a:p>
        </p:txBody>
      </p:sp>
      <p:pic>
        <p:nvPicPr>
          <p:cNvPr id="55299" name="Picture 3" descr="0405034_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288" y="836613"/>
            <a:ext cx="8767762"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0" name="Text Box 4"/>
          <p:cNvSpPr txBox="1">
            <a:spLocks noChangeArrowheads="1"/>
          </p:cNvSpPr>
          <p:nvPr/>
        </p:nvSpPr>
        <p:spPr bwMode="auto">
          <a:xfrm>
            <a:off x="412750" y="5507038"/>
            <a:ext cx="1438275" cy="2984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208" tIns="41104" rIns="82208" bIns="41104">
            <a:spAutoFit/>
          </a:bodyPr>
          <a:lstStyle>
            <a:lvl1pPr defTabSz="455613">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r>
              <a:rPr lang="en-US" altLang="de-DE" sz="1400" b="1">
                <a:solidFill>
                  <a:srgbClr val="000000"/>
                </a:solidFill>
                <a:latin typeface="Verdana" panose="020B0604030504040204" pitchFamily="34" charset="0"/>
              </a:rPr>
              <a:t>Beginn 2004</a:t>
            </a:r>
          </a:p>
        </p:txBody>
      </p:sp>
      <p:pic>
        <p:nvPicPr>
          <p:cNvPr id="458757" name="Picture 5" descr="tor_bar_1006_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338" y="836613"/>
            <a:ext cx="8821737" cy="542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8758" name="Picture 6" descr="fde_gen_0207_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855663"/>
            <a:ext cx="8858250" cy="542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3" name="Datumsplatzhalter 6"/>
          <p:cNvSpPr>
            <a:spLocks noGrp="1"/>
          </p:cNvSpPr>
          <p:nvPr>
            <p:ph type="dt" sz="quarter" idx="4294967295"/>
          </p:nvPr>
        </p:nvSpPr>
        <p:spPr bwMode="auto">
          <a:xfrm>
            <a:off x="0" y="6492875"/>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eaLnBrk="1" hangingPunct="1">
              <a:spcBef>
                <a:spcPct val="0"/>
              </a:spcBef>
              <a:buFontTx/>
              <a:buNone/>
            </a:pPr>
            <a:fld id="{5B1B9D9C-5E8D-479A-B13B-A577BBA437AC}" type="datetime1">
              <a:rPr lang="de-DE" altLang="de-DE" sz="1200">
                <a:solidFill>
                  <a:srgbClr val="898989"/>
                </a:solidFill>
                <a:latin typeface="Arial" panose="020B0604020202020204" pitchFamily="34" charset="0"/>
              </a:rPr>
              <a:pPr algn="r" eaLnBrk="1" hangingPunct="1">
                <a:spcBef>
                  <a:spcPct val="0"/>
                </a:spcBef>
                <a:buFontTx/>
                <a:buNone/>
              </a:pPr>
              <a:t>02.08.2024</a:t>
            </a:fld>
            <a:endParaRPr lang="de-DE" altLang="de-DE" sz="1200">
              <a:solidFill>
                <a:srgbClr val="898989"/>
              </a:solidFill>
              <a:latin typeface="Arial" panose="020B0604020202020204" pitchFamily="34" charset="0"/>
            </a:endParaRPr>
          </a:p>
        </p:txBody>
      </p:sp>
      <p:sp>
        <p:nvSpPr>
          <p:cNvPr id="55304" name="Foliennummernplatzhalter 7"/>
          <p:cNvSpPr>
            <a:spLocks noGrp="1"/>
          </p:cNvSpPr>
          <p:nvPr>
            <p:ph type="sldNum" sz="quarter" idx="10"/>
          </p:nvPr>
        </p:nvSpPr>
        <p:spPr bwMode="auto">
          <a:xfrm>
            <a:off x="6553200" y="6600825"/>
            <a:ext cx="1331913" cy="212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24B02BB8-0F45-4870-8B1B-318A71F873C0}" type="slidenum">
              <a:rPr lang="de-DE" altLang="de-DE" sz="1200" smtClean="0">
                <a:solidFill>
                  <a:srgbClr val="898989"/>
                </a:solidFill>
                <a:latin typeface="Arial" panose="020B0604020202020204" pitchFamily="34" charset="0"/>
              </a:rPr>
              <a:pPr>
                <a:spcBef>
                  <a:spcPct val="0"/>
                </a:spcBef>
                <a:buFontTx/>
                <a:buNone/>
              </a:pPr>
              <a:t>23</a:t>
            </a:fld>
            <a:r>
              <a:rPr lang="de-DE" altLang="de-DE" sz="1200" smtClean="0">
                <a:solidFill>
                  <a:srgbClr val="898989"/>
                </a:solidFill>
                <a:latin typeface="Arial" panose="020B0604020202020204" pitchFamily="34" charset="0"/>
              </a:rPr>
              <a:t>  </a:t>
            </a:r>
          </a:p>
        </p:txBody>
      </p:sp>
      <p:sp>
        <p:nvSpPr>
          <p:cNvPr id="55305" name="Fußzeilenplatzhalter 8"/>
          <p:cNvSpPr>
            <a:spLocks noGrp="1"/>
          </p:cNvSpPr>
          <p:nvPr>
            <p:ph type="ftr" sz="quarter" idx="4294967295"/>
          </p:nvPr>
        </p:nvSpPr>
        <p:spPr bwMode="auto">
          <a:xfrm>
            <a:off x="3124200" y="6580188"/>
            <a:ext cx="2895600" cy="30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 typeface="Arial" panose="020B0604020202020204" pitchFamily="34" charset="0"/>
              <a:buNone/>
            </a:pPr>
            <a:r>
              <a:rPr lang="de-DE" altLang="de-DE" sz="1200">
                <a:solidFill>
                  <a:schemeClr val="tx1"/>
                </a:solidFill>
                <a:latin typeface="Arial" panose="020B0604020202020204" pitchFamily="34" charset="0"/>
              </a:rPr>
              <a:t>BSZ Dresden</a:t>
            </a:r>
          </a:p>
        </p:txBody>
      </p:sp>
      <p:sp>
        <p:nvSpPr>
          <p:cNvPr id="55306" name="Rechteck 1"/>
          <p:cNvSpPr>
            <a:spLocks noChangeArrowheads="1"/>
          </p:cNvSpPr>
          <p:nvPr/>
        </p:nvSpPr>
        <p:spPr bwMode="auto">
          <a:xfrm>
            <a:off x="6142038" y="6262688"/>
            <a:ext cx="30019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r>
              <a:rPr lang="de-DE" altLang="de-DE" sz="1200">
                <a:solidFill>
                  <a:schemeClr val="tx1"/>
                </a:solidFill>
                <a:latin typeface="Arial" panose="020B0604020202020204" pitchFamily="34" charset="0"/>
              </a:rPr>
              <a:t>Quelle: http://cds.cern.ch/record/1459438</a:t>
            </a:r>
          </a:p>
        </p:txBody>
      </p:sp>
      <p:pic>
        <p:nvPicPr>
          <p:cNvPr id="11" name="Picture 5">
            <a:hlinkClick r:id="rId5" action="ppaction://hlinkfile"/>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7538" y="2636838"/>
            <a:ext cx="576262"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458757"/>
                                        </p:tgtEl>
                                        <p:attrNameLst>
                                          <p:attrName>style.visibility</p:attrName>
                                        </p:attrNameLst>
                                      </p:cBhvr>
                                      <p:to>
                                        <p:strVal val="visible"/>
                                      </p:to>
                                    </p:set>
                                    <p:anim calcmode="lin" valueType="num">
                                      <p:cBhvr>
                                        <p:cTn id="7" dur="1000" fill="hold"/>
                                        <p:tgtEl>
                                          <p:spTgt spid="458757"/>
                                        </p:tgtEl>
                                        <p:attrNameLst>
                                          <p:attrName>ppt_w</p:attrName>
                                        </p:attrNameLst>
                                      </p:cBhvr>
                                      <p:tavLst>
                                        <p:tav tm="0">
                                          <p:val>
                                            <p:fltVal val="0"/>
                                          </p:val>
                                        </p:tav>
                                        <p:tav tm="100000">
                                          <p:val>
                                            <p:strVal val="#ppt_w"/>
                                          </p:val>
                                        </p:tav>
                                      </p:tavLst>
                                    </p:anim>
                                    <p:anim calcmode="lin" valueType="num">
                                      <p:cBhvr>
                                        <p:cTn id="8" dur="1000" fill="hold"/>
                                        <p:tgtEl>
                                          <p:spTgt spid="458757"/>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458758"/>
                                        </p:tgtEl>
                                        <p:attrNameLst>
                                          <p:attrName>style.visibility</p:attrName>
                                        </p:attrNameLst>
                                      </p:cBhvr>
                                      <p:to>
                                        <p:strVal val="visible"/>
                                      </p:to>
                                    </p:set>
                                    <p:anim calcmode="lin" valueType="num">
                                      <p:cBhvr>
                                        <p:cTn id="13" dur="1000" fill="hold"/>
                                        <p:tgtEl>
                                          <p:spTgt spid="458758"/>
                                        </p:tgtEl>
                                        <p:attrNameLst>
                                          <p:attrName>ppt_w</p:attrName>
                                        </p:attrNameLst>
                                      </p:cBhvr>
                                      <p:tavLst>
                                        <p:tav tm="0">
                                          <p:val>
                                            <p:fltVal val="0"/>
                                          </p:val>
                                        </p:tav>
                                        <p:tav tm="100000">
                                          <p:val>
                                            <p:strVal val="#ppt_w"/>
                                          </p:val>
                                        </p:tav>
                                      </p:tavLst>
                                    </p:anim>
                                    <p:anim calcmode="lin" valueType="num">
                                      <p:cBhvr>
                                        <p:cTn id="14" dur="1000" fill="hold"/>
                                        <p:tgtEl>
                                          <p:spTgt spid="458758"/>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2363788"/>
            <a:ext cx="6048375" cy="335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3" name="Textplatzhalter 8"/>
          <p:cNvSpPr>
            <a:spLocks noGrp="1"/>
          </p:cNvSpPr>
          <p:nvPr>
            <p:ph idx="10"/>
          </p:nvPr>
        </p:nvSpPr>
        <p:spPr>
          <a:xfrm>
            <a:off x="1116013" y="1628775"/>
            <a:ext cx="6840537" cy="4668838"/>
          </a:xfrm>
        </p:spPr>
        <p:txBody>
          <a:bodyPr/>
          <a:lstStyle/>
          <a:p>
            <a:pPr eaLnBrk="1" hangingPunct="1"/>
            <a:r>
              <a:rPr altLang="de-DE" sz="2400" smtClean="0">
                <a:latin typeface="Arial Narrow" panose="020B0606020202030204" pitchFamily="34" charset="0"/>
              </a:rPr>
              <a:t>Alle Materie besteht letztlich aus </a:t>
            </a:r>
            <a:r>
              <a:rPr altLang="de-DE" sz="2400" b="1" smtClean="0">
                <a:latin typeface="Arial Narrow" panose="020B0606020202030204" pitchFamily="34" charset="0"/>
              </a:rPr>
              <a:t>Elementarteilchen</a:t>
            </a:r>
            <a:r>
              <a:rPr altLang="de-DE" sz="2400" smtClean="0">
                <a:latin typeface="Arial Narrow" panose="020B0606020202030204" pitchFamily="34" charset="0"/>
              </a:rPr>
              <a:t> –                           das sind Teilchen, die nicht aus noch kleineren Teilchen bestehen.</a:t>
            </a:r>
          </a:p>
          <a:p>
            <a:pPr eaLnBrk="1" hangingPunct="1"/>
            <a:endParaRPr altLang="de-DE" sz="2400" smtClean="0">
              <a:latin typeface="Arial Narrow" panose="020B0606020202030204" pitchFamily="34" charset="0"/>
            </a:endParaRPr>
          </a:p>
          <a:p>
            <a:pPr eaLnBrk="1" hangingPunct="1"/>
            <a:endParaRPr altLang="de-DE" sz="2400" smtClean="0">
              <a:latin typeface="Arial Narrow" panose="020B0606020202030204" pitchFamily="34" charset="0"/>
            </a:endParaRPr>
          </a:p>
          <a:p>
            <a:pPr eaLnBrk="1" hangingPunct="1"/>
            <a:endParaRPr altLang="de-DE" sz="2400" smtClean="0">
              <a:latin typeface="Arial Narrow" panose="020B0606020202030204" pitchFamily="34" charset="0"/>
            </a:endParaRPr>
          </a:p>
          <a:p>
            <a:pPr eaLnBrk="1" hangingPunct="1"/>
            <a:endParaRPr altLang="de-DE" sz="2400" smtClean="0">
              <a:latin typeface="Arial Narrow" panose="020B0606020202030204" pitchFamily="34" charset="0"/>
            </a:endParaRPr>
          </a:p>
          <a:p>
            <a:pPr eaLnBrk="1" hangingPunct="1"/>
            <a:endParaRPr altLang="de-DE" sz="2400" smtClean="0">
              <a:latin typeface="Arial Narrow" panose="020B0606020202030204" pitchFamily="34" charset="0"/>
            </a:endParaRPr>
          </a:p>
          <a:p>
            <a:pPr eaLnBrk="1" hangingPunct="1"/>
            <a:endParaRPr altLang="de-DE" sz="2400" smtClean="0">
              <a:latin typeface="Arial Narrow" panose="020B0606020202030204" pitchFamily="34" charset="0"/>
            </a:endParaRPr>
          </a:p>
          <a:p>
            <a:pPr eaLnBrk="1" hangingPunct="1"/>
            <a:r>
              <a:rPr altLang="de-DE" sz="2400" smtClean="0">
                <a:latin typeface="Arial Narrow" panose="020B0606020202030204" pitchFamily="34" charset="0"/>
              </a:rPr>
              <a:t>Die stabile Materie in unserer Umgebung besteht aus Elektronen, Up- und Down-Quarks.</a:t>
            </a:r>
            <a:endParaRPr altLang="de-DE" smtClean="0">
              <a:latin typeface="Arial Narrow" panose="020B0606020202030204" pitchFamily="34" charset="0"/>
            </a:endParaRPr>
          </a:p>
        </p:txBody>
      </p:sp>
      <p:sp>
        <p:nvSpPr>
          <p:cNvPr id="23555" name="Titel 1"/>
          <p:cNvSpPr>
            <a:spLocks noGrp="1"/>
          </p:cNvSpPr>
          <p:nvPr>
            <p:ph type="title"/>
          </p:nvPr>
        </p:nvSpPr>
        <p:spPr>
          <a:xfrm>
            <a:off x="1908175" y="620713"/>
            <a:ext cx="6624638" cy="796925"/>
          </a:xfrm>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smtClean="0">
                <a:solidFill>
                  <a:srgbClr val="1F497D"/>
                </a:solidFill>
                <a:latin typeface="Arial Narrow" pitchFamily="32" charset="0"/>
                <a:ea typeface="+mn-ea"/>
                <a:cs typeface="Arial Unicode MS" charset="0"/>
              </a:rPr>
              <a:t>Woraus besteht die Welt?</a:t>
            </a:r>
          </a:p>
        </p:txBody>
      </p:sp>
      <p:sp>
        <p:nvSpPr>
          <p:cNvPr id="56325" name="Foliennummernplatzhalt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86C0DF1B-4BF4-42D7-B595-7A9DD23CE84E}" type="slidenum">
              <a:rPr lang="de-DE" altLang="de-DE" sz="1200" smtClean="0">
                <a:solidFill>
                  <a:srgbClr val="898989"/>
                </a:solidFill>
                <a:latin typeface="Arial" panose="020B0604020202020204" pitchFamily="34" charset="0"/>
              </a:rPr>
              <a:pPr>
                <a:spcBef>
                  <a:spcPct val="0"/>
                </a:spcBef>
                <a:buFontTx/>
                <a:buNone/>
              </a:pPr>
              <a:t>24</a:t>
            </a:fld>
            <a:endParaRPr lang="de-DE" altLang="de-DE" sz="1200" smtClean="0">
              <a:solidFill>
                <a:srgbClr val="898989"/>
              </a:solidFill>
              <a:latin typeface="Arial" panose="020B0604020202020204" pitchFamily="34" charset="0"/>
            </a:endParaRPr>
          </a:p>
        </p:txBody>
      </p:sp>
      <p:pic>
        <p:nvPicPr>
          <p:cNvPr id="56326" name="Grafik 5" descr="ausrufezeichen.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8500" y="47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39"/>
          <p:cNvGrpSpPr>
            <a:grpSpLocks/>
          </p:cNvGrpSpPr>
          <p:nvPr/>
        </p:nvGrpSpPr>
        <p:grpSpPr bwMode="auto">
          <a:xfrm>
            <a:off x="323850" y="3275013"/>
            <a:ext cx="3960813" cy="2241550"/>
            <a:chOff x="323528" y="3274364"/>
            <a:chExt cx="3960440" cy="2242868"/>
          </a:xfrm>
        </p:grpSpPr>
        <p:pic>
          <p:nvPicPr>
            <p:cNvPr id="58388" name="Grafik 23" descr="rutherford Kopi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7095" y="3274364"/>
              <a:ext cx="3936873" cy="2242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89" name="Textfeld 21"/>
            <p:cNvSpPr txBox="1">
              <a:spLocks noChangeArrowheads="1"/>
            </p:cNvSpPr>
            <p:nvPr/>
          </p:nvSpPr>
          <p:spPr bwMode="auto">
            <a:xfrm>
              <a:off x="323528" y="4221088"/>
              <a:ext cx="1112735" cy="36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el-GR" altLang="de-DE" sz="1800">
                  <a:solidFill>
                    <a:srgbClr val="000000"/>
                  </a:solidFill>
                  <a:latin typeface="Times New Roman" panose="02020603050405020304" pitchFamily="18" charset="0"/>
                  <a:cs typeface="Times New Roman" panose="02020603050405020304" pitchFamily="18" charset="0"/>
                </a:rPr>
                <a:t>α</a:t>
              </a:r>
              <a:r>
                <a:rPr lang="de-DE" altLang="de-DE" sz="1800">
                  <a:solidFill>
                    <a:srgbClr val="000000"/>
                  </a:solidFill>
                  <a:cs typeface="Times New Roman" panose="02020603050405020304" pitchFamily="18" charset="0"/>
                </a:rPr>
                <a:t>-Strahler</a:t>
              </a:r>
              <a:endParaRPr lang="de-DE" altLang="de-DE" sz="1800">
                <a:solidFill>
                  <a:schemeClr val="tx1"/>
                </a:solidFill>
                <a:cs typeface="Times New Roman" panose="02020603050405020304" pitchFamily="18" charset="0"/>
              </a:endParaRPr>
            </a:p>
          </p:txBody>
        </p:sp>
        <p:sp>
          <p:nvSpPr>
            <p:cNvPr id="58390" name="Textfeld 22"/>
            <p:cNvSpPr txBox="1">
              <a:spLocks noChangeArrowheads="1"/>
            </p:cNvSpPr>
            <p:nvPr/>
          </p:nvSpPr>
          <p:spPr bwMode="auto">
            <a:xfrm>
              <a:off x="907256" y="5013176"/>
              <a:ext cx="1112735" cy="36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rgbClr val="000000"/>
                  </a:solidFill>
                  <a:cs typeface="Times New Roman" panose="02020603050405020304" pitchFamily="18" charset="0"/>
                </a:rPr>
                <a:t>Detektor</a:t>
              </a:r>
              <a:endParaRPr lang="de-DE" altLang="de-DE" sz="1800">
                <a:solidFill>
                  <a:schemeClr val="tx1"/>
                </a:solidFill>
                <a:cs typeface="Times New Roman" panose="02020603050405020304" pitchFamily="18" charset="0"/>
              </a:endParaRPr>
            </a:p>
          </p:txBody>
        </p:sp>
        <p:sp>
          <p:nvSpPr>
            <p:cNvPr id="58391" name="Textfeld 24"/>
            <p:cNvSpPr txBox="1">
              <a:spLocks noChangeArrowheads="1"/>
            </p:cNvSpPr>
            <p:nvPr/>
          </p:nvSpPr>
          <p:spPr bwMode="auto">
            <a:xfrm>
              <a:off x="539552" y="4581128"/>
              <a:ext cx="1112735" cy="36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rgbClr val="000000"/>
                  </a:solidFill>
                  <a:cs typeface="Times New Roman" panose="02020603050405020304" pitchFamily="18" charset="0"/>
                </a:rPr>
                <a:t>Goldfolie</a:t>
              </a:r>
              <a:endParaRPr lang="de-DE" altLang="de-DE" sz="1800">
                <a:solidFill>
                  <a:schemeClr val="tx1"/>
                </a:solidFill>
                <a:cs typeface="Times New Roman" panose="02020603050405020304" pitchFamily="18" charset="0"/>
              </a:endParaRPr>
            </a:p>
          </p:txBody>
        </p:sp>
        <p:cxnSp>
          <p:nvCxnSpPr>
            <p:cNvPr id="27" name="Gerade Verbindung mit Pfeil 26"/>
            <p:cNvCxnSpPr/>
            <p:nvPr/>
          </p:nvCxnSpPr>
          <p:spPr bwMode="auto">
            <a:xfrm>
              <a:off x="1402926" y="4767491"/>
              <a:ext cx="1284167"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Gerade Verbindung mit Pfeil 29"/>
            <p:cNvCxnSpPr/>
            <p:nvPr/>
          </p:nvCxnSpPr>
          <p:spPr bwMode="auto">
            <a:xfrm>
              <a:off x="1796589" y="5205899"/>
              <a:ext cx="687323"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58371" name="Gruppieren 36"/>
          <p:cNvGrpSpPr>
            <a:grpSpLocks/>
          </p:cNvGrpSpPr>
          <p:nvPr/>
        </p:nvGrpSpPr>
        <p:grpSpPr bwMode="auto">
          <a:xfrm>
            <a:off x="2339975" y="1417638"/>
            <a:ext cx="4662488" cy="2681287"/>
            <a:chOff x="1774825" y="344946"/>
            <a:chExt cx="6757988" cy="3754141"/>
          </a:xfrm>
        </p:grpSpPr>
        <p:pic>
          <p:nvPicPr>
            <p:cNvPr id="58382" name="Grafik 2"/>
            <p:cNvPicPr>
              <a:picLocks noChangeAspect="1"/>
            </p:cNvPicPr>
            <p:nvPr/>
          </p:nvPicPr>
          <p:blipFill>
            <a:blip r:embed="rId4">
              <a:extLst>
                <a:ext uri="{28A0092B-C50C-407E-A947-70E740481C1C}">
                  <a14:useLocalDpi xmlns:a14="http://schemas.microsoft.com/office/drawing/2010/main" val="0"/>
                </a:ext>
              </a:extLst>
            </a:blip>
            <a:srcRect b="20090"/>
            <a:stretch>
              <a:fillRect/>
            </a:stretch>
          </p:blipFill>
          <p:spPr bwMode="auto">
            <a:xfrm>
              <a:off x="1774825" y="344946"/>
              <a:ext cx="6757988" cy="29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hteck 31"/>
            <p:cNvSpPr/>
            <p:nvPr/>
          </p:nvSpPr>
          <p:spPr>
            <a:xfrm>
              <a:off x="4770705" y="344946"/>
              <a:ext cx="1097570" cy="315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sp>
          <p:nvSpPr>
            <p:cNvPr id="33" name="Rechteck 32"/>
            <p:cNvSpPr/>
            <p:nvPr/>
          </p:nvSpPr>
          <p:spPr>
            <a:xfrm>
              <a:off x="2591675" y="3069977"/>
              <a:ext cx="1389794" cy="61124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sp>
          <p:nvSpPr>
            <p:cNvPr id="34" name="Rechteck 33"/>
            <p:cNvSpPr/>
            <p:nvPr/>
          </p:nvSpPr>
          <p:spPr>
            <a:xfrm>
              <a:off x="4924872" y="3069977"/>
              <a:ext cx="1095268" cy="2756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sp>
          <p:nvSpPr>
            <p:cNvPr id="35" name="Rechteck 34"/>
            <p:cNvSpPr/>
            <p:nvPr/>
          </p:nvSpPr>
          <p:spPr>
            <a:xfrm>
              <a:off x="7092398" y="498312"/>
              <a:ext cx="1095268" cy="9201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sp>
          <p:nvSpPr>
            <p:cNvPr id="36" name="Rechteck 35"/>
            <p:cNvSpPr/>
            <p:nvPr/>
          </p:nvSpPr>
          <p:spPr>
            <a:xfrm>
              <a:off x="6947435" y="3345592"/>
              <a:ext cx="1240231" cy="75349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grpSp>
      <p:sp>
        <p:nvSpPr>
          <p:cNvPr id="24578" name="Titel 1"/>
          <p:cNvSpPr>
            <a:spLocks noGrp="1"/>
          </p:cNvSpPr>
          <p:nvPr>
            <p:ph type="title"/>
          </p:nvPr>
        </p:nvSpPr>
        <p:spPr>
          <a:xfrm>
            <a:off x="1908175" y="620713"/>
            <a:ext cx="6624638" cy="796925"/>
          </a:xfrm>
        </p:spPr>
        <p:txBody>
          <a:bodyPr>
            <a:normAutofit fontScale="90000"/>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sz="3900" dirty="0" smtClean="0">
                <a:solidFill>
                  <a:srgbClr val="1F497D"/>
                </a:solidFill>
                <a:latin typeface="Arial Narrow" pitchFamily="32" charset="0"/>
                <a:ea typeface="+mn-ea"/>
                <a:cs typeface="Arial Unicode MS" charset="0"/>
              </a:rPr>
              <a:t>Wozu Teilchenbeschleuniger?</a:t>
            </a:r>
            <a:r>
              <a:rPr dirty="0" smtClean="0">
                <a:solidFill>
                  <a:srgbClr val="1F497D"/>
                </a:solidFill>
                <a:latin typeface="Arial Narrow" pitchFamily="32" charset="0"/>
                <a:ea typeface="+mn-ea"/>
                <a:cs typeface="Arial Unicode MS" charset="0"/>
              </a:rPr>
              <a:t/>
            </a:r>
            <a:br>
              <a:rPr dirty="0" smtClean="0">
                <a:solidFill>
                  <a:srgbClr val="1F497D"/>
                </a:solidFill>
                <a:latin typeface="Arial Narrow" pitchFamily="32" charset="0"/>
                <a:ea typeface="+mn-ea"/>
                <a:cs typeface="Arial Unicode MS" charset="0"/>
              </a:rPr>
            </a:br>
            <a:r>
              <a:rPr dirty="0" smtClean="0">
                <a:solidFill>
                  <a:srgbClr val="1F497D"/>
                </a:solidFill>
                <a:latin typeface="Arial Narrow" pitchFamily="32" charset="0"/>
                <a:ea typeface="+mn-ea"/>
                <a:cs typeface="Arial Unicode MS" charset="0"/>
                <a:sym typeface="Wingdings"/>
              </a:rPr>
              <a:t>1.  </a:t>
            </a:r>
            <a:r>
              <a:rPr dirty="0" smtClean="0">
                <a:solidFill>
                  <a:srgbClr val="1F497D"/>
                </a:solidFill>
                <a:latin typeface="Arial Narrow" pitchFamily="32" charset="0"/>
                <a:ea typeface="+mn-ea"/>
                <a:cs typeface="Arial Unicode MS" charset="0"/>
              </a:rPr>
              <a:t>Strukturuntersuchungen</a:t>
            </a:r>
          </a:p>
        </p:txBody>
      </p:sp>
      <p:sp>
        <p:nvSpPr>
          <p:cNvPr id="3" name="Textfeld 2"/>
          <p:cNvSpPr txBox="1">
            <a:spLocks noChangeArrowheads="1"/>
          </p:cNvSpPr>
          <p:nvPr/>
        </p:nvSpPr>
        <p:spPr bwMode="auto">
          <a:xfrm>
            <a:off x="684213" y="5565775"/>
            <a:ext cx="4071937"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ctr" eaLnBrk="1" hangingPunct="1">
              <a:spcBef>
                <a:spcPct val="0"/>
              </a:spcBef>
              <a:buFontTx/>
              <a:buNone/>
            </a:pPr>
            <a:r>
              <a:rPr lang="de-DE" altLang="de-DE" sz="2000" b="1">
                <a:solidFill>
                  <a:srgbClr val="000000"/>
                </a:solidFill>
              </a:rPr>
              <a:t>Rutherford-Streuexperiment (1911)</a:t>
            </a:r>
          </a:p>
          <a:p>
            <a:pPr algn="ctr" eaLnBrk="1" hangingPunct="1">
              <a:spcBef>
                <a:spcPct val="0"/>
              </a:spcBef>
              <a:buFontTx/>
              <a:buNone/>
            </a:pPr>
            <a:r>
              <a:rPr lang="de-DE" altLang="de-DE" sz="2000">
                <a:solidFill>
                  <a:srgbClr val="000000"/>
                </a:solidFill>
              </a:rPr>
              <a:t>Streuung von </a:t>
            </a:r>
            <a:r>
              <a:rPr lang="el-GR" altLang="de-DE" sz="2000">
                <a:solidFill>
                  <a:srgbClr val="000000"/>
                </a:solidFill>
                <a:latin typeface="Times New Roman" panose="02020603050405020304" pitchFamily="18" charset="0"/>
                <a:cs typeface="Times New Roman" panose="02020603050405020304" pitchFamily="18" charset="0"/>
              </a:rPr>
              <a:t>α</a:t>
            </a:r>
            <a:r>
              <a:rPr lang="de-DE" altLang="de-DE" sz="2000">
                <a:solidFill>
                  <a:srgbClr val="000000"/>
                </a:solidFill>
                <a:cs typeface="Times New Roman" panose="02020603050405020304" pitchFamily="18" charset="0"/>
              </a:rPr>
              <a:t>-Teilchen an Goldatomen </a:t>
            </a:r>
            <a:r>
              <a:rPr lang="de-DE" altLang="de-DE" sz="2000">
                <a:solidFill>
                  <a:srgbClr val="000000"/>
                </a:solidFill>
                <a:cs typeface="Times New Roman" panose="02020603050405020304" pitchFamily="18" charset="0"/>
                <a:sym typeface="Wingdings" panose="05000000000000000000" pitchFamily="2" charset="2"/>
              </a:rPr>
              <a:t> Atomkern</a:t>
            </a:r>
            <a:endParaRPr lang="de-DE" altLang="de-DE" sz="2000">
              <a:solidFill>
                <a:srgbClr val="000000"/>
              </a:solidFill>
              <a:cs typeface="Times New Roman" panose="02020603050405020304" pitchFamily="18" charset="0"/>
            </a:endParaRPr>
          </a:p>
          <a:p>
            <a:pPr eaLnBrk="1" hangingPunct="1">
              <a:spcBef>
                <a:spcPct val="0"/>
              </a:spcBef>
              <a:buFontTx/>
              <a:buNone/>
            </a:pPr>
            <a:endParaRPr lang="de-DE" altLang="de-DE" sz="1800">
              <a:solidFill>
                <a:srgbClr val="000000"/>
              </a:solidFill>
              <a:latin typeface="Arial" panose="020B0604020202020204" pitchFamily="34" charset="0"/>
              <a:cs typeface="Times New Roman" panose="02020603050405020304" pitchFamily="18" charset="0"/>
            </a:endParaRPr>
          </a:p>
        </p:txBody>
      </p:sp>
      <p:sp>
        <p:nvSpPr>
          <p:cNvPr id="14" name="Textfeld 13"/>
          <p:cNvSpPr txBox="1">
            <a:spLocks noChangeArrowheads="1"/>
          </p:cNvSpPr>
          <p:nvPr/>
        </p:nvSpPr>
        <p:spPr bwMode="auto">
          <a:xfrm>
            <a:off x="5076825" y="5565775"/>
            <a:ext cx="41751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ctr" eaLnBrk="1" hangingPunct="1">
              <a:spcBef>
                <a:spcPct val="0"/>
              </a:spcBef>
              <a:buFontTx/>
              <a:buNone/>
            </a:pPr>
            <a:r>
              <a:rPr lang="de-DE" altLang="de-DE" sz="2000" b="1">
                <a:solidFill>
                  <a:srgbClr val="000000"/>
                </a:solidFill>
              </a:rPr>
              <a:t>Experiment am SLAC (1969)</a:t>
            </a:r>
          </a:p>
          <a:p>
            <a:pPr algn="ctr" eaLnBrk="1" hangingPunct="1">
              <a:spcBef>
                <a:spcPct val="0"/>
              </a:spcBef>
              <a:buFontTx/>
              <a:buNone/>
            </a:pPr>
            <a:r>
              <a:rPr lang="de-DE" altLang="de-DE" sz="2000">
                <a:solidFill>
                  <a:srgbClr val="000000"/>
                </a:solidFill>
              </a:rPr>
              <a:t>Streuung von Elektronen an Protonen</a:t>
            </a:r>
          </a:p>
          <a:p>
            <a:pPr algn="ctr" eaLnBrk="1" hangingPunct="1">
              <a:spcBef>
                <a:spcPct val="0"/>
              </a:spcBef>
              <a:buFontTx/>
              <a:buNone/>
            </a:pPr>
            <a:r>
              <a:rPr lang="de-DE" altLang="de-DE" sz="2000">
                <a:solidFill>
                  <a:srgbClr val="000000"/>
                </a:solidFill>
                <a:sym typeface="Wingdings" panose="05000000000000000000" pitchFamily="2" charset="2"/>
              </a:rPr>
              <a:t> Quarks</a:t>
            </a:r>
            <a:endParaRPr lang="de-DE" altLang="de-DE" sz="1800">
              <a:solidFill>
                <a:srgbClr val="000000"/>
              </a:solidFill>
              <a:latin typeface="Arial" panose="020B0604020202020204" pitchFamily="34" charset="0"/>
            </a:endParaRPr>
          </a:p>
        </p:txBody>
      </p:sp>
      <p:grpSp>
        <p:nvGrpSpPr>
          <p:cNvPr id="6" name="Gruppieren 10"/>
          <p:cNvGrpSpPr>
            <a:grpSpLocks/>
          </p:cNvGrpSpPr>
          <p:nvPr/>
        </p:nvGrpSpPr>
        <p:grpSpPr bwMode="auto">
          <a:xfrm>
            <a:off x="5645150" y="4149725"/>
            <a:ext cx="2887663" cy="1239838"/>
            <a:chOff x="5645150" y="4149725"/>
            <a:chExt cx="2887663" cy="1239838"/>
          </a:xfrm>
        </p:grpSpPr>
        <p:pic>
          <p:nvPicPr>
            <p:cNvPr id="58380" name="Picture 5" descr="El-Prot_Streuu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645150" y="4149725"/>
              <a:ext cx="2543175" cy="123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p:nvSpPr>
          <p:spPr>
            <a:xfrm>
              <a:off x="7956550" y="4149725"/>
              <a:ext cx="576263" cy="5746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grpSp>
      <p:cxnSp>
        <p:nvCxnSpPr>
          <p:cNvPr id="15" name="Gerade Verbindung mit Pfeil 14"/>
          <p:cNvCxnSpPr>
            <a:cxnSpLocks noChangeShapeType="1"/>
          </p:cNvCxnSpPr>
          <p:nvPr/>
        </p:nvCxnSpPr>
        <p:spPr bwMode="auto">
          <a:xfrm rot="16200000" flipH="1">
            <a:off x="5939632" y="3428206"/>
            <a:ext cx="1728788" cy="288925"/>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 name="Gerade Verbindung mit Pfeil 4"/>
          <p:cNvCxnSpPr>
            <a:cxnSpLocks noChangeShapeType="1"/>
          </p:cNvCxnSpPr>
          <p:nvPr/>
        </p:nvCxnSpPr>
        <p:spPr bwMode="auto">
          <a:xfrm rot="5400000">
            <a:off x="3963988" y="3306763"/>
            <a:ext cx="823912" cy="760412"/>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58378" name="Foliennummernplatzhalter 2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ABD25049-C141-42B6-8E4A-AEC7EFD4A7B6}" type="slidenum">
              <a:rPr lang="de-DE" altLang="de-DE" sz="1200" smtClean="0">
                <a:solidFill>
                  <a:srgbClr val="898989"/>
                </a:solidFill>
                <a:latin typeface="Arial" panose="020B0604020202020204" pitchFamily="34" charset="0"/>
              </a:rPr>
              <a:pPr>
                <a:spcBef>
                  <a:spcPct val="0"/>
                </a:spcBef>
                <a:buFontTx/>
                <a:buNone/>
              </a:pPr>
              <a:t>25</a:t>
            </a:fld>
            <a:endParaRPr lang="de-DE" altLang="de-DE" sz="1200" smtClean="0">
              <a:solidFill>
                <a:srgbClr val="898989"/>
              </a:solidFill>
              <a:latin typeface="Arial" panose="020B0604020202020204" pitchFamily="34" charset="0"/>
            </a:endParaRPr>
          </a:p>
        </p:txBody>
      </p:sp>
      <p:pic>
        <p:nvPicPr>
          <p:cNvPr id="5837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3"/>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499"/>
                                          </p:stCondLst>
                                        </p:cTn>
                                        <p:tgtEl>
                                          <p:spTgt spid="15"/>
                                        </p:tgtEl>
                                        <p:attrNameLst>
                                          <p:attrName>style.visibility</p:attrName>
                                        </p:attrNameLst>
                                      </p:cBhvr>
                                      <p:to>
                                        <p:strVal val="visible"/>
                                      </p:to>
                                    </p:set>
                                  </p:childTnLst>
                                </p:cTn>
                              </p:par>
                            </p:childTnLst>
                          </p:cTn>
                        </p:par>
                        <p:par>
                          <p:cTn id="16" fill="hold" nodeType="afterGroup">
                            <p:stCondLst>
                              <p:cond delay="500"/>
                            </p:stCondLst>
                            <p:childTnLst>
                              <p:par>
                                <p:cTn id="17" presetID="1" presetClass="entr" presetSubtype="0" fill="hold" grpId="0" nodeType="afterEffect">
                                  <p:stCondLst>
                                    <p:cond delay="0"/>
                                  </p:stCondLst>
                                  <p:childTnLst>
                                    <p:set>
                                      <p:cBhvr>
                                        <p:cTn id="18" dur="1" fill="hold">
                                          <p:stCondLst>
                                            <p:cond delay="499"/>
                                          </p:stCondLst>
                                        </p:cTn>
                                        <p:tgtEl>
                                          <p:spTgt spid="14"/>
                                        </p:tgtEl>
                                        <p:attrNameLst>
                                          <p:attrName>style.visibility</p:attrName>
                                        </p:attrNameLst>
                                      </p:cBhvr>
                                      <p:to>
                                        <p:strVal val="visible"/>
                                      </p:to>
                                    </p:set>
                                  </p:childTnLst>
                                </p:cTn>
                              </p:par>
                            </p:childTnLst>
                          </p:cTn>
                        </p:par>
                        <p:par>
                          <p:cTn id="19" fill="hold" nodeType="afterGroup">
                            <p:stCondLst>
                              <p:cond delay="1000"/>
                            </p:stCondLst>
                            <p:childTnLst>
                              <p:par>
                                <p:cTn id="20" presetID="1" presetClass="entr" presetSubtype="0" fill="hold" nodeType="afterEffect">
                                  <p:stCondLst>
                                    <p:cond delay="0"/>
                                  </p:stCondLst>
                                  <p:childTnLst>
                                    <p:set>
                                      <p:cBhvr>
                                        <p:cTn id="21"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14"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7" descr="goldfoli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0575" y="1803400"/>
            <a:ext cx="5535613" cy="457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9" name="Rectangle 11"/>
          <p:cNvSpPr>
            <a:spLocks noGrp="1" noChangeArrowheads="1"/>
          </p:cNvSpPr>
          <p:nvPr>
            <p:ph type="title"/>
          </p:nvPr>
        </p:nvSpPr>
        <p:spPr>
          <a:xfrm>
            <a:off x="2084388" y="19050"/>
            <a:ext cx="6781800" cy="720725"/>
          </a:xfrm>
        </p:spPr>
        <p:txBody>
          <a:bodyPr/>
          <a:lstStyle/>
          <a:p>
            <a:pPr eaLnBrk="1" hangingPunct="1"/>
            <a:r>
              <a:rPr altLang="de-DE" smtClean="0">
                <a:latin typeface="Arial Narrow" panose="020B0606020202030204" pitchFamily="34" charset="0"/>
              </a:rPr>
              <a:t>Woher kommt dieses Wissen?</a:t>
            </a:r>
            <a:endParaRPr lang="en-GB" altLang="de-DE" smtClean="0">
              <a:latin typeface="Arial Narrow" panose="020B0606020202030204" pitchFamily="34" charset="0"/>
            </a:endParaRPr>
          </a:p>
        </p:txBody>
      </p:sp>
      <p:sp>
        <p:nvSpPr>
          <p:cNvPr id="60420" name="Rectangle 12"/>
          <p:cNvSpPr txBox="1">
            <a:spLocks noChangeArrowheads="1"/>
          </p:cNvSpPr>
          <p:nvPr/>
        </p:nvSpPr>
        <p:spPr bwMode="auto">
          <a:xfrm>
            <a:off x="1116013" y="1196975"/>
            <a:ext cx="3603625" cy="162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Font typeface="Arial" panose="020B0604020202020204" pitchFamily="34" charset="0"/>
              <a:buChar char="•"/>
              <a:tabLst>
                <a:tab pos="269875" algn="l"/>
                <a:tab pos="357188"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69875" algn="l"/>
                <a:tab pos="357188"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69875" algn="l"/>
                <a:tab pos="357188"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69875" algn="l"/>
                <a:tab pos="357188"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69875" algn="l"/>
                <a:tab pos="357188"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269875" algn="l"/>
                <a:tab pos="357188"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269875" algn="l"/>
                <a:tab pos="357188"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269875" algn="l"/>
                <a:tab pos="357188"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269875" algn="l"/>
                <a:tab pos="357188" algn="l"/>
              </a:tabLst>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r>
              <a:rPr lang="de-DE" altLang="de-DE" sz="2000" b="1">
                <a:solidFill>
                  <a:schemeClr val="tx1"/>
                </a:solidFill>
                <a:latin typeface="Arial" panose="020B0604020202020204" pitchFamily="34" charset="0"/>
              </a:rPr>
              <a:t>Streuung von </a:t>
            </a:r>
            <a:r>
              <a:rPr lang="el-GR" altLang="de-DE" sz="2000" b="1">
                <a:solidFill>
                  <a:schemeClr val="tx1"/>
                </a:solidFill>
                <a:latin typeface="Arial" panose="020B0604020202020204" pitchFamily="34" charset="0"/>
              </a:rPr>
              <a:t>α</a:t>
            </a:r>
            <a:r>
              <a:rPr lang="de-DE" altLang="de-DE" sz="2000" b="1">
                <a:solidFill>
                  <a:schemeClr val="tx1"/>
                </a:solidFill>
                <a:latin typeface="Arial" panose="020B0604020202020204" pitchFamily="34" charset="0"/>
              </a:rPr>
              <a:t>-Strahlung an einer Goldfolie</a:t>
            </a:r>
          </a:p>
          <a:p>
            <a:pPr>
              <a:spcBef>
                <a:spcPct val="0"/>
              </a:spcBef>
              <a:spcAft>
                <a:spcPts val="1800"/>
              </a:spcAft>
              <a:buFont typeface="Arial Black" panose="020B0A04020102020204" pitchFamily="34" charset="0"/>
              <a:buNone/>
            </a:pPr>
            <a:r>
              <a:rPr lang="de-DE" altLang="de-DE" sz="1600">
                <a:solidFill>
                  <a:schemeClr val="tx1"/>
                </a:solidFill>
                <a:latin typeface="Arial" panose="020B0604020202020204" pitchFamily="34" charset="0"/>
                <a:sym typeface="Symbol" panose="05050102010706020507" pitchFamily="18" charset="2"/>
              </a:rPr>
              <a:t>(</a:t>
            </a:r>
            <a:r>
              <a:rPr lang="de-DE" altLang="de-DE" sz="1600">
                <a:solidFill>
                  <a:schemeClr val="tx1"/>
                </a:solidFill>
                <a:latin typeface="Arial" panose="020B0604020202020204" pitchFamily="34" charset="0"/>
              </a:rPr>
              <a:t>Geiger, Marsden, Rutherford, 1911)</a:t>
            </a:r>
            <a:endParaRPr lang="de-DE" altLang="de-DE" sz="1600" b="1">
              <a:solidFill>
                <a:schemeClr val="tx1"/>
              </a:solidFill>
              <a:latin typeface="Arial" panose="020B0604020202020204" pitchFamily="34" charset="0"/>
            </a:endParaRPr>
          </a:p>
          <a:p>
            <a:pPr>
              <a:spcBef>
                <a:spcPct val="0"/>
              </a:spcBef>
              <a:spcAft>
                <a:spcPct val="50000"/>
              </a:spcAft>
              <a:buClr>
                <a:srgbClr val="F28E00"/>
              </a:buClr>
              <a:buFont typeface="Arial Black" panose="020B0A04020102020204" pitchFamily="34" charset="0"/>
              <a:buChar char="&gt;"/>
            </a:pPr>
            <a:r>
              <a:rPr lang="de-DE" altLang="de-DE" sz="2000">
                <a:solidFill>
                  <a:schemeClr val="tx1"/>
                </a:solidFill>
                <a:latin typeface="Arial" panose="020B0604020202020204" pitchFamily="34" charset="0"/>
              </a:rPr>
              <a:t>	Existenz eines sehr kleinen 	Atomkerns</a:t>
            </a:r>
          </a:p>
        </p:txBody>
      </p:sp>
      <p:sp>
        <p:nvSpPr>
          <p:cNvPr id="60421" name="Foliennummernplatzhalt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197B184-11E3-4661-8000-CEEBDE59ABBB}" type="slidenum">
              <a:rPr lang="de-DE" altLang="de-DE" smtClean="0">
                <a:solidFill>
                  <a:srgbClr val="898989"/>
                </a:solidFill>
              </a:rPr>
              <a:pPr/>
              <a:t>26</a:t>
            </a:fld>
            <a:endParaRPr lang="de-DE" altLang="de-DE" smtClean="0">
              <a:solidFill>
                <a:srgbClr val="898989"/>
              </a:solidFill>
            </a:endParaRP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7" descr="prot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4005263"/>
            <a:ext cx="2562225" cy="258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3" name="Picture 8" descr="proton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9950" y="738188"/>
            <a:ext cx="3194050" cy="6119812"/>
          </a:xfrm>
          <a:prstGeom prst="rect">
            <a:avLst/>
          </a:prstGeom>
          <a:noFill/>
          <a:ln>
            <a:noFill/>
          </a:ln>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38100">
                <a:solidFill>
                  <a:srgbClr val="000000"/>
                </a:solidFill>
                <a:miter lim="800000"/>
                <a:headEnd/>
                <a:tailEnd/>
              </a14:hiddenLine>
            </a:ext>
          </a:extLst>
        </p:spPr>
      </p:pic>
      <p:sp>
        <p:nvSpPr>
          <p:cNvPr id="61444" name="Rectangle 11"/>
          <p:cNvSpPr>
            <a:spLocks noGrp="1" noChangeArrowheads="1"/>
          </p:cNvSpPr>
          <p:nvPr>
            <p:ph type="title"/>
          </p:nvPr>
        </p:nvSpPr>
        <p:spPr>
          <a:xfrm>
            <a:off x="2195513" y="-30163"/>
            <a:ext cx="6781800" cy="719138"/>
          </a:xfrm>
        </p:spPr>
        <p:txBody>
          <a:bodyPr/>
          <a:lstStyle/>
          <a:p>
            <a:pPr eaLnBrk="1" hangingPunct="1"/>
            <a:r>
              <a:rPr altLang="de-DE" smtClean="0">
                <a:latin typeface="Arial Narrow" panose="020B0606020202030204" pitchFamily="34" charset="0"/>
              </a:rPr>
              <a:t>Beschleuniger als Mikroskope</a:t>
            </a:r>
            <a:endParaRPr lang="en-GB" altLang="de-DE" smtClean="0">
              <a:latin typeface="Arial Narrow" panose="020B0606020202030204" pitchFamily="34" charset="0"/>
            </a:endParaRPr>
          </a:p>
        </p:txBody>
      </p:sp>
      <p:sp>
        <p:nvSpPr>
          <p:cNvPr id="61445" name="Rectangle 12"/>
          <p:cNvSpPr>
            <a:spLocks noGrp="1" noChangeArrowheads="1"/>
          </p:cNvSpPr>
          <p:nvPr>
            <p:ph idx="1"/>
          </p:nvPr>
        </p:nvSpPr>
        <p:spPr>
          <a:xfrm>
            <a:off x="746125" y="908050"/>
            <a:ext cx="5410200" cy="3221038"/>
          </a:xfrm>
        </p:spPr>
        <p:txBody>
          <a:bodyPr/>
          <a:lstStyle/>
          <a:p>
            <a:pPr eaLnBrk="1" hangingPunct="1">
              <a:lnSpc>
                <a:spcPct val="90000"/>
              </a:lnSpc>
              <a:spcAft>
                <a:spcPts val="600"/>
              </a:spcAft>
            </a:pPr>
            <a:r>
              <a:rPr lang="en-GB" altLang="de-DE" sz="2000" smtClean="0">
                <a:latin typeface="Arial Narrow" panose="020B0606020202030204" pitchFamily="34" charset="0"/>
              </a:rPr>
              <a:t>Elektronen sind ideale Sonden zur Untersuchung der Struktur des Protons</a:t>
            </a:r>
          </a:p>
          <a:p>
            <a:pPr eaLnBrk="1" hangingPunct="1">
              <a:lnSpc>
                <a:spcPct val="90000"/>
              </a:lnSpc>
              <a:spcAft>
                <a:spcPts val="600"/>
              </a:spcAft>
            </a:pPr>
            <a:r>
              <a:rPr lang="en-GB" altLang="de-DE" sz="2000" smtClean="0">
                <a:latin typeface="Arial Narrow" panose="020B0606020202030204" pitchFamily="34" charset="0"/>
              </a:rPr>
              <a:t>können durch Austausch eines Lichtquants (Photon) an Quarks streuen </a:t>
            </a:r>
          </a:p>
          <a:p>
            <a:pPr eaLnBrk="1" hangingPunct="1">
              <a:lnSpc>
                <a:spcPct val="90000"/>
              </a:lnSpc>
              <a:spcAft>
                <a:spcPts val="600"/>
              </a:spcAft>
            </a:pPr>
            <a:r>
              <a:rPr lang="en-GB" altLang="de-DE" sz="2000" smtClean="0">
                <a:latin typeface="Arial Narrow" panose="020B0606020202030204" pitchFamily="34" charset="0"/>
              </a:rPr>
              <a:t>machen die 3 Quarks </a:t>
            </a:r>
            <a:br>
              <a:rPr lang="en-GB" altLang="de-DE" sz="2000" smtClean="0">
                <a:latin typeface="Arial Narrow" panose="020B0606020202030204" pitchFamily="34" charset="0"/>
              </a:rPr>
            </a:br>
            <a:r>
              <a:rPr lang="en-GB" altLang="de-DE" sz="2000" smtClean="0">
                <a:latin typeface="Arial Narrow" panose="020B0606020202030204" pitchFamily="34" charset="0"/>
              </a:rPr>
              <a:t>als Bestandteile des Protons sichtbar</a:t>
            </a:r>
          </a:p>
          <a:p>
            <a:pPr eaLnBrk="1" hangingPunct="1">
              <a:lnSpc>
                <a:spcPct val="90000"/>
              </a:lnSpc>
              <a:spcAft>
                <a:spcPts val="600"/>
              </a:spcAft>
            </a:pPr>
            <a:r>
              <a:rPr altLang="de-DE" sz="2000" smtClean="0">
                <a:latin typeface="Arial Narrow" panose="020B0606020202030204" pitchFamily="34" charset="0"/>
              </a:rPr>
              <a:t>Je höher die Energie, desto größer das „Auflösungsvermögen“ der Reaktion</a:t>
            </a:r>
            <a:br>
              <a:rPr altLang="de-DE" sz="2000" smtClean="0">
                <a:latin typeface="Arial Narrow" panose="020B0606020202030204" pitchFamily="34" charset="0"/>
              </a:rPr>
            </a:br>
            <a:r>
              <a:rPr altLang="de-DE" sz="2000" smtClean="0">
                <a:latin typeface="Arial Narrow" panose="020B0606020202030204" pitchFamily="34" charset="0"/>
              </a:rPr>
              <a:t>(Erkennen von kleinen Strukturen) </a:t>
            </a:r>
            <a:endParaRPr lang="en-GB" altLang="de-DE" sz="2000" smtClean="0">
              <a:latin typeface="Arial Narrow" panose="020B0606020202030204" pitchFamily="34" charset="0"/>
            </a:endParaRPr>
          </a:p>
          <a:p>
            <a:pPr eaLnBrk="1" hangingPunct="1">
              <a:lnSpc>
                <a:spcPct val="90000"/>
              </a:lnSpc>
            </a:pPr>
            <a:endParaRPr lang="en-GB" altLang="de-DE" smtClean="0">
              <a:latin typeface="Arial Narrow" panose="020B0606020202030204" pitchFamily="34" charset="0"/>
            </a:endParaRPr>
          </a:p>
          <a:p>
            <a:pPr eaLnBrk="1" hangingPunct="1">
              <a:lnSpc>
                <a:spcPct val="90000"/>
              </a:lnSpc>
            </a:pPr>
            <a:endParaRPr lang="en-GB" altLang="de-DE" smtClean="0">
              <a:latin typeface="Arial Narrow" panose="020B0606020202030204" pitchFamily="34" charset="0"/>
            </a:endParaRPr>
          </a:p>
        </p:txBody>
      </p:sp>
      <p:sp>
        <p:nvSpPr>
          <p:cNvPr id="61446" name="Foliennummernplatzhalt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D98B301-E2EF-4978-9A87-A2DBE84CA19F}" type="slidenum">
              <a:rPr lang="de-DE" altLang="de-DE" smtClean="0">
                <a:solidFill>
                  <a:srgbClr val="898989"/>
                </a:solidFill>
              </a:rPr>
              <a:pPr/>
              <a:t>27</a:t>
            </a:fld>
            <a:endParaRPr lang="de-DE" altLang="de-DE" smtClean="0">
              <a:solidFill>
                <a:srgbClr val="898989"/>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el 2"/>
          <p:cNvSpPr>
            <a:spLocks noGrp="1"/>
          </p:cNvSpPr>
          <p:nvPr>
            <p:ph type="title"/>
          </p:nvPr>
        </p:nvSpPr>
        <p:spPr>
          <a:xfrm>
            <a:off x="1908175" y="620713"/>
            <a:ext cx="6624638" cy="796925"/>
          </a:xfrm>
        </p:spPr>
        <p:txBody>
          <a:bodyPr>
            <a:normAutofit fontScale="90000"/>
          </a:bodyPr>
          <a:lstStyle/>
          <a:p>
            <a:pPr eaLnBrk="1" hangingPunct="1">
              <a:defRPr/>
            </a:pPr>
            <a:r>
              <a:rPr sz="3200" dirty="0">
                <a:solidFill>
                  <a:srgbClr val="1F497D"/>
                </a:solidFill>
                <a:latin typeface="Arial Narrow" charset="0"/>
                <a:ea typeface="Arial Unicode MS" charset="0"/>
                <a:cs typeface="Arial Unicode MS" charset="0"/>
              </a:rPr>
              <a:t>Wozu Teilchenbeschleuniger?</a:t>
            </a:r>
            <a:br>
              <a:rPr sz="3200" dirty="0">
                <a:solidFill>
                  <a:srgbClr val="1F497D"/>
                </a:solidFill>
                <a:latin typeface="Arial Narrow" charset="0"/>
                <a:ea typeface="Arial Unicode MS" charset="0"/>
                <a:cs typeface="Arial Unicode MS" charset="0"/>
              </a:rPr>
            </a:br>
            <a:r>
              <a:rPr sz="3200" dirty="0" smtClean="0">
                <a:solidFill>
                  <a:srgbClr val="1F497D"/>
                </a:solidFill>
                <a:latin typeface="Arial Narrow" charset="0"/>
                <a:ea typeface="Arial Unicode MS" charset="0"/>
                <a:cs typeface="Arial Unicode MS" charset="0"/>
                <a:sym typeface="Wingdings" charset="0"/>
              </a:rPr>
              <a:t>2.  </a:t>
            </a:r>
            <a:r>
              <a:rPr sz="3200" dirty="0">
                <a:solidFill>
                  <a:srgbClr val="1F497D"/>
                </a:solidFill>
                <a:latin typeface="Arial Narrow" charset="0"/>
                <a:ea typeface="Arial Unicode MS" charset="0"/>
                <a:cs typeface="Arial Unicode MS" charset="0"/>
                <a:sym typeface="Wingdings" charset="0"/>
              </a:rPr>
              <a:t>Erzeugung massereicher Teilchen</a:t>
            </a:r>
            <a:endParaRPr sz="3200" dirty="0">
              <a:latin typeface="Arial Narrow" charset="0"/>
              <a:ea typeface="ＭＳ Ｐゴシック" charset="0"/>
            </a:endParaRPr>
          </a:p>
        </p:txBody>
      </p:sp>
      <p:grpSp>
        <p:nvGrpSpPr>
          <p:cNvPr id="62467" name="Group 2"/>
          <p:cNvGrpSpPr>
            <a:grpSpLocks/>
          </p:cNvGrpSpPr>
          <p:nvPr/>
        </p:nvGrpSpPr>
        <p:grpSpPr bwMode="auto">
          <a:xfrm>
            <a:off x="6319838" y="1773238"/>
            <a:ext cx="2212975" cy="3095625"/>
            <a:chOff x="956" y="1297"/>
            <a:chExt cx="1715" cy="2399"/>
          </a:xfrm>
        </p:grpSpPr>
        <p:pic>
          <p:nvPicPr>
            <p:cNvPr id="6247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6" y="1297"/>
              <a:ext cx="1715" cy="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2473" name="Text Box 4"/>
            <p:cNvSpPr txBox="1">
              <a:spLocks noChangeArrowheads="1"/>
            </p:cNvSpPr>
            <p:nvPr/>
          </p:nvSpPr>
          <p:spPr bwMode="auto">
            <a:xfrm>
              <a:off x="956" y="1297"/>
              <a:ext cx="1715" cy="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endParaRPr lang="en-US" altLang="de-DE" sz="1800">
                <a:solidFill>
                  <a:srgbClr val="000000"/>
                </a:solidFill>
                <a:latin typeface="Arial" panose="020B0604020202020204" pitchFamily="34" charset="0"/>
              </a:endParaRPr>
            </a:p>
          </p:txBody>
        </p:sp>
      </p:grpSp>
      <p:sp>
        <p:nvSpPr>
          <p:cNvPr id="2" name="Rechteck 1"/>
          <p:cNvSpPr/>
          <p:nvPr/>
        </p:nvSpPr>
        <p:spPr>
          <a:xfrm>
            <a:off x="6012160" y="5119141"/>
            <a:ext cx="2691763" cy="923330"/>
          </a:xfrm>
          <a:prstGeom prst="rect">
            <a:avLst/>
          </a:prstGeom>
          <a:noFill/>
        </p:spPr>
        <p:txBody>
          <a:bodyPr wrap="none">
            <a:spAutoFit/>
          </a:bodyPr>
          <a:lstStyle/>
          <a:p>
            <a:pPr algn="ctr" eaLnBrk="1" hangingPunct="1">
              <a:defRPr/>
            </a:pPr>
            <a:r>
              <a:rPr lang="de-DE" sz="5400" b="1">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latin typeface="Arial" charset="0"/>
                <a:ea typeface="+mn-ea"/>
                <a:cs typeface="Arial" charset="0"/>
              </a:rPr>
              <a:t>E = mc</a:t>
            </a:r>
            <a:r>
              <a:rPr lang="de-DE" sz="5400" b="1" baseline="3000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latin typeface="Arial" charset="0"/>
                <a:ea typeface="+mn-ea"/>
                <a:cs typeface="Arial" charset="0"/>
              </a:rPr>
              <a:t>2</a:t>
            </a:r>
          </a:p>
        </p:txBody>
      </p:sp>
      <p:sp>
        <p:nvSpPr>
          <p:cNvPr id="9" name="Inhaltsplatzhalter 3"/>
          <p:cNvSpPr txBox="1">
            <a:spLocks/>
          </p:cNvSpPr>
          <p:nvPr/>
        </p:nvSpPr>
        <p:spPr bwMode="auto">
          <a:xfrm>
            <a:off x="1116013" y="1916113"/>
            <a:ext cx="5203825" cy="455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buFont typeface="Arial" panose="020B0604020202020204" pitchFamily="34" charset="0"/>
              <a:buNone/>
            </a:pPr>
            <a:r>
              <a:rPr lang="de-DE" altLang="de-DE" sz="2400" b="1">
                <a:solidFill>
                  <a:schemeClr val="accent2"/>
                </a:solidFill>
              </a:rPr>
              <a:t>Masse ist eine Form von Energie!</a:t>
            </a:r>
          </a:p>
          <a:p>
            <a:pPr>
              <a:buFont typeface="Arial" panose="020B0604020202020204" pitchFamily="34" charset="0"/>
              <a:buNone/>
            </a:pPr>
            <a:endParaRPr lang="de-DE" altLang="de-DE" sz="2200"/>
          </a:p>
          <a:p>
            <a:r>
              <a:rPr lang="de-DE" altLang="de-DE" sz="2200">
                <a:sym typeface="Wingdings" panose="05000000000000000000" pitchFamily="2" charset="2"/>
              </a:rPr>
              <a:t>Masse und andere Energieformen können sich ineinander umwandeln.</a:t>
            </a:r>
          </a:p>
          <a:p>
            <a:pPr>
              <a:buFont typeface="Arial" panose="020B0604020202020204" pitchFamily="34" charset="0"/>
              <a:buNone/>
            </a:pPr>
            <a:r>
              <a:rPr lang="de-DE" altLang="de-DE" sz="2200">
                <a:sym typeface="Wingdings" panose="05000000000000000000" pitchFamily="2" charset="2"/>
              </a:rPr>
              <a:t>	</a:t>
            </a:r>
          </a:p>
          <a:p>
            <a:pPr>
              <a:buFont typeface="Arial" panose="020B0604020202020204" pitchFamily="34" charset="0"/>
              <a:buNone/>
            </a:pPr>
            <a:r>
              <a:rPr lang="de-DE" altLang="de-DE" sz="2400">
                <a:sym typeface="Wingdings" panose="05000000000000000000" pitchFamily="2" charset="2"/>
              </a:rPr>
              <a:t>Beispiel: </a:t>
            </a:r>
          </a:p>
          <a:p>
            <a:r>
              <a:rPr lang="de-DE" altLang="de-DE" sz="2200">
                <a:sym typeface="Wingdings" panose="05000000000000000000" pitchFamily="2" charset="2"/>
              </a:rPr>
              <a:t>Kernspaltung im Kraftwerk</a:t>
            </a:r>
          </a:p>
          <a:p>
            <a:pPr>
              <a:buFont typeface="Arial" panose="020B0604020202020204" pitchFamily="34" charset="0"/>
              <a:buNone/>
            </a:pPr>
            <a:r>
              <a:rPr lang="de-DE" altLang="de-DE" sz="2200">
                <a:sym typeface="Wingdings" panose="05000000000000000000" pitchFamily="2" charset="2"/>
              </a:rPr>
              <a:t>	</a:t>
            </a:r>
            <a:r>
              <a:rPr lang="de-DE" altLang="de-DE" sz="2000">
                <a:sym typeface="Wingdings" panose="05000000000000000000" pitchFamily="2" charset="2"/>
              </a:rPr>
              <a:t>(Masse →Wärme → elektrische Energie)</a:t>
            </a:r>
          </a:p>
          <a:p>
            <a:pPr>
              <a:buFont typeface="Arial" panose="020B0604020202020204" pitchFamily="34" charset="0"/>
              <a:buNone/>
            </a:pPr>
            <a:endParaRPr lang="de-DE" altLang="de-DE" sz="2200">
              <a:sym typeface="Wingdings" panose="05000000000000000000" pitchFamily="2" charset="2"/>
            </a:endParaRPr>
          </a:p>
          <a:p>
            <a:r>
              <a:rPr lang="de-DE" altLang="de-DE" sz="2200"/>
              <a:t>Teilchenkollisionen!</a:t>
            </a:r>
          </a:p>
          <a:p>
            <a:pPr>
              <a:buFont typeface="Arial" panose="020B0604020202020204" pitchFamily="34" charset="0"/>
              <a:buNone/>
            </a:pPr>
            <a:r>
              <a:rPr lang="de-DE" altLang="de-DE" sz="2200"/>
              <a:t>	(Bewegungsenergie </a:t>
            </a:r>
            <a:r>
              <a:rPr lang="de-DE" altLang="de-DE" sz="2200">
                <a:sym typeface="Wingdings" panose="05000000000000000000" pitchFamily="2" charset="2"/>
              </a:rPr>
              <a:t>→ Masse)</a:t>
            </a:r>
            <a:endParaRPr lang="de-DE" altLang="de-DE" sz="1800"/>
          </a:p>
          <a:p>
            <a:pPr>
              <a:buFont typeface="Arial" panose="020B0604020202020204" pitchFamily="34" charset="0"/>
              <a:buNone/>
            </a:pPr>
            <a:endParaRPr lang="de-DE" altLang="de-DE" sz="2200">
              <a:sym typeface="Wingdings" panose="05000000000000000000" pitchFamily="2" charset="2"/>
            </a:endParaRPr>
          </a:p>
        </p:txBody>
      </p:sp>
      <p:sp>
        <p:nvSpPr>
          <p:cNvPr id="62470" name="Foliennummernplatzhalter 7"/>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79D018CF-FEE5-4A24-BB2F-35467F228C18}" type="slidenum">
              <a:rPr lang="de-DE" altLang="de-DE" sz="1200" smtClean="0">
                <a:solidFill>
                  <a:srgbClr val="898989"/>
                </a:solidFill>
                <a:latin typeface="Arial" panose="020B0604020202020204" pitchFamily="34" charset="0"/>
              </a:rPr>
              <a:pPr>
                <a:spcBef>
                  <a:spcPct val="0"/>
                </a:spcBef>
                <a:buFontTx/>
                <a:buNone/>
              </a:pPr>
              <a:t>28</a:t>
            </a:fld>
            <a:endParaRPr lang="de-DE" altLang="de-DE" sz="1200" smtClean="0">
              <a:solidFill>
                <a:srgbClr val="898989"/>
              </a:solidFill>
              <a:latin typeface="Arial" panose="020B0604020202020204" pitchFamily="34" charset="0"/>
            </a:endParaRPr>
          </a:p>
        </p:txBody>
      </p:sp>
      <p:pic>
        <p:nvPicPr>
          <p:cNvPr id="62471" name="Grafik 10" descr="ausrufezeichen.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8500" y="47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9">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10" descr="C:\Users\mkuhar\Dropbox\Netzwerk Teilchenwelt\Grafiken_TP\Obstexplosion\Bild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2838" y="1125538"/>
            <a:ext cx="4035425" cy="503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5" name="Rectangle 1"/>
          <p:cNvSpPr>
            <a:spLocks noChangeArrowheads="1"/>
          </p:cNvSpPr>
          <p:nvPr/>
        </p:nvSpPr>
        <p:spPr bwMode="auto">
          <a:xfrm>
            <a:off x="1019175" y="981075"/>
            <a:ext cx="7534275"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endParaRPr lang="en-US" altLang="de-DE" sz="1800">
              <a:solidFill>
                <a:schemeClr val="tx1"/>
              </a:solidFill>
              <a:latin typeface="Arial" panose="020B0604020202020204" pitchFamily="34" charset="0"/>
            </a:endParaRPr>
          </a:p>
        </p:txBody>
      </p:sp>
      <p:sp>
        <p:nvSpPr>
          <p:cNvPr id="64517" name="Text Box 6"/>
          <p:cNvSpPr txBox="1">
            <a:spLocks noChangeArrowheads="1"/>
          </p:cNvSpPr>
          <p:nvPr/>
        </p:nvSpPr>
        <p:spPr bwMode="auto">
          <a:xfrm>
            <a:off x="5218113" y="549275"/>
            <a:ext cx="3600450" cy="532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ts val="650"/>
              </a:spcBef>
              <a:buClr>
                <a:srgbClr val="01446F"/>
              </a:buClr>
              <a:buFont typeface="Arial Narrow" panose="020B0606020202030204" pitchFamily="34" charset="0"/>
              <a:buChar char="•"/>
            </a:pPr>
            <a:endParaRPr lang="de-DE" altLang="de-DE" sz="2400" b="1"/>
          </a:p>
          <a:p>
            <a:pPr eaLnBrk="1" hangingPunct="1">
              <a:spcBef>
                <a:spcPts val="650"/>
              </a:spcBef>
              <a:buClr>
                <a:srgbClr val="01446F"/>
              </a:buClr>
              <a:buFont typeface="Arial Narrow" panose="020B0606020202030204" pitchFamily="34" charset="0"/>
              <a:buChar char="•"/>
            </a:pPr>
            <a:endParaRPr lang="de-DE" altLang="de-DE" sz="2400"/>
          </a:p>
          <a:p>
            <a:pPr eaLnBrk="1" hangingPunct="1">
              <a:spcBef>
                <a:spcPts val="650"/>
              </a:spcBef>
              <a:buClr>
                <a:srgbClr val="01446F"/>
              </a:buClr>
              <a:buFont typeface="Arial Narrow" panose="020B0606020202030204" pitchFamily="34" charset="0"/>
              <a:buChar char="•"/>
            </a:pPr>
            <a:r>
              <a:rPr lang="de-DE" altLang="de-DE" sz="2400"/>
              <a:t>Bei Teilchenkollisionen wandelt sich ein Teil der Bewegungsenergie in Masse um</a:t>
            </a:r>
          </a:p>
          <a:p>
            <a:pPr eaLnBrk="1" hangingPunct="1">
              <a:spcBef>
                <a:spcPts val="650"/>
              </a:spcBef>
              <a:buClr>
                <a:srgbClr val="01446F"/>
              </a:buClr>
              <a:buFont typeface="Arial Narrow" panose="020B0606020202030204" pitchFamily="34" charset="0"/>
              <a:buChar char="•"/>
            </a:pPr>
            <a:r>
              <a:rPr lang="de-DE" altLang="de-DE" sz="2400"/>
              <a:t>So werden </a:t>
            </a:r>
            <a:r>
              <a:rPr lang="de-DE" altLang="de-DE" sz="2400" b="1"/>
              <a:t>völlig neue Teilchen </a:t>
            </a:r>
            <a:r>
              <a:rPr lang="de-DE" altLang="de-DE" sz="2400"/>
              <a:t>erzeugt…</a:t>
            </a:r>
          </a:p>
          <a:p>
            <a:pPr eaLnBrk="1" hangingPunct="1">
              <a:spcBef>
                <a:spcPts val="650"/>
              </a:spcBef>
              <a:buClr>
                <a:srgbClr val="01446F"/>
              </a:buClr>
              <a:buFont typeface="Arial Narrow" panose="020B0606020202030204" pitchFamily="34" charset="0"/>
              <a:buChar char="•"/>
            </a:pPr>
            <a:r>
              <a:rPr lang="de-DE" altLang="de-DE" sz="2400"/>
              <a:t>…diese waren vorher keine Teile der Protonen!</a:t>
            </a:r>
          </a:p>
          <a:p>
            <a:pPr eaLnBrk="1" hangingPunct="1">
              <a:spcBef>
                <a:spcPts val="650"/>
              </a:spcBef>
              <a:buClr>
                <a:srgbClr val="01446F"/>
              </a:buClr>
              <a:buFont typeface="Arial Narrow" panose="020B0606020202030204" pitchFamily="34" charset="0"/>
              <a:buChar char="•"/>
            </a:pPr>
            <a:endParaRPr lang="de-DE" altLang="de-DE" sz="2400"/>
          </a:p>
          <a:p>
            <a:pPr eaLnBrk="1" hangingPunct="1">
              <a:spcBef>
                <a:spcPts val="650"/>
              </a:spcBef>
              <a:buClr>
                <a:srgbClr val="01446F"/>
              </a:buClr>
              <a:buFont typeface="Arial Narrow" panose="020B0606020202030204" pitchFamily="34" charset="0"/>
              <a:buChar char="•"/>
            </a:pPr>
            <a:r>
              <a:rPr lang="de-DE" altLang="de-DE" sz="2400"/>
              <a:t>Manchmal entstehen auch exotische Teilchen…!</a:t>
            </a:r>
          </a:p>
          <a:p>
            <a:pPr eaLnBrk="1" hangingPunct="1">
              <a:spcBef>
                <a:spcPts val="650"/>
              </a:spcBef>
              <a:buClr>
                <a:srgbClr val="01446F"/>
              </a:buClr>
              <a:buFont typeface="Arial Narrow" panose="020B0606020202030204" pitchFamily="34" charset="0"/>
              <a:buChar char="•"/>
            </a:pPr>
            <a:endParaRPr lang="de-DE" altLang="de-DE" sz="2400" b="1"/>
          </a:p>
          <a:p>
            <a:pPr eaLnBrk="1" hangingPunct="1">
              <a:spcBef>
                <a:spcPts val="650"/>
              </a:spcBef>
              <a:buClr>
                <a:srgbClr val="01446F"/>
              </a:buClr>
              <a:buFont typeface="Arial Narrow" panose="020B0606020202030204" pitchFamily="34" charset="0"/>
              <a:buChar char="•"/>
            </a:pPr>
            <a:endParaRPr lang="de-DE" altLang="de-DE" sz="2400" b="1">
              <a:solidFill>
                <a:srgbClr val="1F497D"/>
              </a:solidFill>
            </a:endParaRPr>
          </a:p>
          <a:p>
            <a:pPr eaLnBrk="1" hangingPunct="1">
              <a:spcBef>
                <a:spcPts val="700"/>
              </a:spcBef>
              <a:buFontTx/>
              <a:buNone/>
            </a:pPr>
            <a:endParaRPr lang="de-DE" altLang="de-DE" sz="2400" b="1">
              <a:solidFill>
                <a:srgbClr val="1F497D"/>
              </a:solidFill>
            </a:endParaRPr>
          </a:p>
        </p:txBody>
      </p:sp>
      <p:pic>
        <p:nvPicPr>
          <p:cNvPr id="11" name="Grafik 10" descr="fisch-sol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56013" y="3357563"/>
            <a:ext cx="106203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Foliennummernplatzhalter 6"/>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64C07AF3-49B3-43D7-BA4B-12BBBD4DB2BA}" type="slidenum">
              <a:rPr lang="de-DE" altLang="de-DE" sz="1200" smtClean="0">
                <a:solidFill>
                  <a:srgbClr val="898989"/>
                </a:solidFill>
                <a:latin typeface="Arial" panose="020B0604020202020204" pitchFamily="34" charset="0"/>
              </a:rPr>
              <a:pPr>
                <a:spcBef>
                  <a:spcPct val="0"/>
                </a:spcBef>
                <a:buFontTx/>
                <a:buNone/>
              </a:pPr>
              <a:t>29</a:t>
            </a:fld>
            <a:endParaRPr lang="de-DE" altLang="de-DE" sz="1200" smtClean="0">
              <a:solidFill>
                <a:srgbClr val="898989"/>
              </a:solidFill>
              <a:latin typeface="Arial" panose="020B0604020202020204" pitchFamily="34" charset="0"/>
            </a:endParaRPr>
          </a:p>
        </p:txBody>
      </p:sp>
      <p:pic>
        <p:nvPicPr>
          <p:cNvPr id="64519" name="Grafik 8" descr="ausrufezeichen.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318500" y="47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4517">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451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4517">
                                            <p:txEl>
                                              <p:pRg st="4" end="4"/>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4517">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Placeholder 6"/>
          <p:cNvSpPr>
            <a:spLocks noGrp="1"/>
          </p:cNvSpPr>
          <p:nvPr>
            <p:ph idx="10"/>
          </p:nvPr>
        </p:nvSpPr>
        <p:spPr>
          <a:xfrm>
            <a:off x="2000250" y="1628775"/>
            <a:ext cx="6532563" cy="4668838"/>
          </a:xfrm>
        </p:spPr>
        <p:txBody>
          <a:bodyPr/>
          <a:lstStyle/>
          <a:p>
            <a:pPr eaLnBrk="1" hangingPunct="1"/>
            <a:endParaRPr lang="en-US" altLang="de-DE" sz="2300" smtClean="0">
              <a:latin typeface="Arial Narrow" panose="020B0606020202030204" pitchFamily="34" charset="0"/>
              <a:cs typeface="Arial" panose="020B0604020202020204" pitchFamily="34" charset="0"/>
            </a:endParaRPr>
          </a:p>
          <a:p>
            <a:pPr eaLnBrk="1" hangingPunct="1"/>
            <a:endParaRPr lang="en-US" altLang="de-DE" sz="2300" smtClean="0">
              <a:latin typeface="Arial Narrow" panose="020B0606020202030204" pitchFamily="34" charset="0"/>
              <a:cs typeface="Arial" panose="020B0604020202020204" pitchFamily="34" charset="0"/>
            </a:endParaRPr>
          </a:p>
          <a:p>
            <a:pPr eaLnBrk="1" hangingPunct="1"/>
            <a:endParaRPr lang="en-US" altLang="de-DE" sz="2300" smtClean="0">
              <a:latin typeface="Arial Narrow" panose="020B0606020202030204" pitchFamily="34" charset="0"/>
              <a:cs typeface="Arial" panose="020B0604020202020204" pitchFamily="34" charset="0"/>
            </a:endParaRPr>
          </a:p>
          <a:p>
            <a:pPr eaLnBrk="1" hangingPunct="1"/>
            <a:endParaRPr lang="en-US" altLang="de-DE" sz="2300" smtClean="0">
              <a:latin typeface="Arial Narrow" panose="020B0606020202030204" pitchFamily="34" charset="0"/>
              <a:cs typeface="Arial" panose="020B0604020202020204" pitchFamily="34" charset="0"/>
            </a:endParaRPr>
          </a:p>
          <a:p>
            <a:pPr eaLnBrk="1" hangingPunct="1"/>
            <a:endParaRPr lang="en-US" altLang="de-DE" sz="2300" smtClean="0">
              <a:latin typeface="Arial Narrow" panose="020B0606020202030204" pitchFamily="34" charset="0"/>
              <a:cs typeface="Arial" panose="020B0604020202020204" pitchFamily="34" charset="0"/>
            </a:endParaRPr>
          </a:p>
          <a:p>
            <a:pPr eaLnBrk="1" hangingPunct="1"/>
            <a:endParaRPr lang="en-US" altLang="de-DE" sz="2300" smtClean="0">
              <a:latin typeface="Arial Narrow" panose="020B0606020202030204" pitchFamily="34" charset="0"/>
              <a:cs typeface="Arial" panose="020B0604020202020204" pitchFamily="34" charset="0"/>
            </a:endParaRPr>
          </a:p>
          <a:p>
            <a:pPr eaLnBrk="1" hangingPunct="1"/>
            <a:endParaRPr lang="en-US" altLang="de-DE" sz="2300" smtClean="0">
              <a:latin typeface="Arial Narrow" panose="020B0606020202030204" pitchFamily="34" charset="0"/>
              <a:cs typeface="Arial" panose="020B0604020202020204" pitchFamily="34" charset="0"/>
            </a:endParaRPr>
          </a:p>
          <a:p>
            <a:pPr eaLnBrk="1" hangingPunct="1">
              <a:buFont typeface="Arial" panose="020B0604020202020204" pitchFamily="34" charset="0"/>
              <a:buNone/>
            </a:pPr>
            <a:endParaRPr lang="en-US" altLang="de-DE" sz="2300" smtClean="0">
              <a:latin typeface="Arial Narrow" panose="020B0606020202030204" pitchFamily="34" charset="0"/>
              <a:cs typeface="Arial" panose="020B0604020202020204" pitchFamily="34" charset="0"/>
            </a:endParaRPr>
          </a:p>
          <a:p>
            <a:pPr eaLnBrk="1" hangingPunct="1">
              <a:buFont typeface="Arial" panose="020B0604020202020204" pitchFamily="34" charset="0"/>
              <a:buNone/>
            </a:pPr>
            <a:endParaRPr lang="en-US" altLang="de-DE" sz="2300" smtClean="0">
              <a:latin typeface="Arial Narrow" panose="020B0606020202030204" pitchFamily="34" charset="0"/>
              <a:cs typeface="Arial" panose="020B0604020202020204" pitchFamily="34" charset="0"/>
            </a:endParaRPr>
          </a:p>
          <a:p>
            <a:pPr eaLnBrk="1" hangingPunct="1">
              <a:buFont typeface="Arial" panose="020B0604020202020204" pitchFamily="34" charset="0"/>
              <a:buNone/>
            </a:pPr>
            <a:endParaRPr lang="en-US" altLang="de-DE" sz="2300" smtClean="0">
              <a:latin typeface="Arial Narrow" panose="020B0606020202030204" pitchFamily="34" charset="0"/>
              <a:cs typeface="Arial" panose="020B0604020202020204" pitchFamily="34" charset="0"/>
            </a:endParaRPr>
          </a:p>
          <a:p>
            <a:pPr eaLnBrk="1" hangingPunct="1">
              <a:buFont typeface="Arial" panose="020B0604020202020204" pitchFamily="34" charset="0"/>
              <a:buNone/>
            </a:pPr>
            <a:r>
              <a:rPr lang="en-US" altLang="de-DE" sz="2400" smtClean="0">
                <a:latin typeface="Arial Narrow" panose="020B0606020202030204" pitchFamily="34" charset="0"/>
                <a:cs typeface="Arial" panose="020B0604020202020204" pitchFamily="34" charset="0"/>
              </a:rPr>
              <a:t>Das größte Teilchenphysik-Forschungszentrum der Welt</a:t>
            </a:r>
          </a:p>
          <a:p>
            <a:pPr eaLnBrk="1" hangingPunct="1">
              <a:buFont typeface="Arial" panose="020B0604020202020204" pitchFamily="34" charset="0"/>
              <a:buNone/>
            </a:pPr>
            <a:r>
              <a:rPr lang="en-US" altLang="de-DE" sz="2400" smtClean="0">
                <a:latin typeface="Arial Narrow" panose="020B0606020202030204" pitchFamily="34" charset="0"/>
                <a:cs typeface="Arial" panose="020B0604020202020204" pitchFamily="34" charset="0"/>
              </a:rPr>
              <a:t>im Grenzgebiet zwischen der Schweiz und Frankreich</a:t>
            </a:r>
          </a:p>
          <a:p>
            <a:pPr eaLnBrk="1" hangingPunct="1"/>
            <a:endParaRPr lang="en-US" altLang="de-DE" sz="2300" smtClean="0">
              <a:latin typeface="Arial Narrow" panose="020B0606020202030204" pitchFamily="34" charset="0"/>
              <a:cs typeface="Arial" panose="020B0604020202020204" pitchFamily="34" charset="0"/>
            </a:endParaRPr>
          </a:p>
        </p:txBody>
      </p:sp>
      <p:sp>
        <p:nvSpPr>
          <p:cNvPr id="35843" name="Titel 4"/>
          <p:cNvSpPr>
            <a:spLocks noGrp="1"/>
          </p:cNvSpPr>
          <p:nvPr>
            <p:ph type="title"/>
          </p:nvPr>
        </p:nvSpPr>
        <p:spPr>
          <a:xfrm>
            <a:off x="1900238" y="47625"/>
            <a:ext cx="6624637" cy="796925"/>
          </a:xfrm>
        </p:spPr>
        <p:txBody>
          <a:bodyPr>
            <a:normAutofit fontScale="90000"/>
          </a:bodyPr>
          <a:lstStyle/>
          <a:p>
            <a:pPr eaLnBrk="1" hangingPunct="1">
              <a:defRPr/>
            </a:pPr>
            <a:r>
              <a:rPr altLang="de-DE" sz="3200" b="1" dirty="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Das CERN  </a:t>
            </a:r>
            <a:r>
              <a:rPr altLang="de-DE" sz="2900" dirty="0" smtClean="0">
                <a:latin typeface="Arial" panose="020B0604020202020204" pitchFamily="34" charset="0"/>
                <a:cs typeface="Arial" panose="020B0604020202020204" pitchFamily="34" charset="0"/>
              </a:rPr>
              <a:t/>
            </a:r>
            <a:br>
              <a:rPr altLang="de-DE" sz="2900" dirty="0" smtClean="0">
                <a:latin typeface="Arial" panose="020B0604020202020204" pitchFamily="34" charset="0"/>
                <a:cs typeface="Arial" panose="020B0604020202020204" pitchFamily="34" charset="0"/>
              </a:rPr>
            </a:br>
            <a:r>
              <a:rPr altLang="de-DE" sz="2300" dirty="0" smtClean="0">
                <a:latin typeface="Arial" panose="020B0604020202020204" pitchFamily="34" charset="0"/>
                <a:cs typeface="Arial" panose="020B0604020202020204" pitchFamily="34" charset="0"/>
              </a:rPr>
              <a:t>(</a:t>
            </a:r>
            <a:r>
              <a:rPr altLang="de-DE" sz="2300" i="1" dirty="0" smtClean="0">
                <a:latin typeface="Arial Narrow" panose="020B0606020202030204" pitchFamily="34" charset="0"/>
              </a:rPr>
              <a:t>Conseil </a:t>
            </a:r>
            <a:r>
              <a:rPr altLang="de-DE" sz="2300" i="1" dirty="0" err="1" smtClean="0">
                <a:latin typeface="Arial Narrow" panose="020B0606020202030204" pitchFamily="34" charset="0"/>
              </a:rPr>
              <a:t>Européen</a:t>
            </a:r>
            <a:r>
              <a:rPr altLang="de-DE" sz="2300" i="1" dirty="0" smtClean="0">
                <a:latin typeface="Arial Narrow" panose="020B0606020202030204" pitchFamily="34" charset="0"/>
              </a:rPr>
              <a:t> </a:t>
            </a:r>
            <a:r>
              <a:rPr altLang="de-DE" sz="2300" i="1" dirty="0" err="1" smtClean="0">
                <a:latin typeface="Arial Narrow" panose="020B0606020202030204" pitchFamily="34" charset="0"/>
              </a:rPr>
              <a:t>pour</a:t>
            </a:r>
            <a:r>
              <a:rPr altLang="de-DE" sz="2300" i="1" dirty="0" smtClean="0">
                <a:latin typeface="Arial Narrow" panose="020B0606020202030204" pitchFamily="34" charset="0"/>
              </a:rPr>
              <a:t> la Recherche </a:t>
            </a:r>
            <a:r>
              <a:rPr altLang="de-DE" sz="2300" i="1" dirty="0" err="1" smtClean="0">
                <a:latin typeface="Arial Narrow" panose="020B0606020202030204" pitchFamily="34" charset="0"/>
              </a:rPr>
              <a:t>Nucléaire</a:t>
            </a:r>
            <a:r>
              <a:rPr altLang="de-DE" sz="2300" i="1" dirty="0" smtClean="0">
                <a:latin typeface="Arial Narrow" panose="020B0606020202030204" pitchFamily="34" charset="0"/>
              </a:rPr>
              <a:t>)</a:t>
            </a:r>
            <a:endParaRPr altLang="de-DE" sz="2300" dirty="0" smtClean="0">
              <a:latin typeface="Arial Narrow" panose="020B0606020202030204" pitchFamily="34" charset="0"/>
            </a:endParaRPr>
          </a:p>
        </p:txBody>
      </p:sp>
      <p:pic>
        <p:nvPicPr>
          <p:cNvPr id="17412" name="Picture 5" descr="aerial-vi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250" y="1571625"/>
            <a:ext cx="5580063"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Foliennummernplatzhalter 5"/>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2D2D3595-A727-4E1C-82DD-7B11F42D37F6}" type="slidenum">
              <a:rPr lang="de-DE" altLang="de-DE" sz="1200" smtClean="0">
                <a:solidFill>
                  <a:srgbClr val="898989"/>
                </a:solidFill>
                <a:latin typeface="Arial" panose="020B0604020202020204" pitchFamily="34" charset="0"/>
              </a:rPr>
              <a:pPr>
                <a:spcBef>
                  <a:spcPct val="0"/>
                </a:spcBef>
                <a:buFontTx/>
                <a:buNone/>
              </a:pPr>
              <a:t>3</a:t>
            </a:fld>
            <a:endParaRPr lang="de-DE" altLang="de-DE" sz="1200" smtClean="0">
              <a:solidFill>
                <a:srgbClr val="898989"/>
              </a:solidFill>
              <a:latin typeface="Arial" panose="020B0604020202020204" pitchFamily="34" charset="0"/>
            </a:endParaRPr>
          </a:p>
        </p:txBody>
      </p:sp>
      <p:pic>
        <p:nvPicPr>
          <p:cNvPr id="17414" name="Grafik 6" descr="ausrufezeichen.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18500" y="47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CERN Meyrin Aerial View 98090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450" y="960438"/>
            <a:ext cx="7821613" cy="472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8"/>
          <p:cNvSpPr txBox="1">
            <a:spLocks noChangeArrowheads="1"/>
          </p:cNvSpPr>
          <p:nvPr/>
        </p:nvSpPr>
        <p:spPr bwMode="auto">
          <a:xfrm>
            <a:off x="736600" y="1030288"/>
            <a:ext cx="85169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50000"/>
              </a:spcBef>
              <a:buFontTx/>
              <a:buNone/>
            </a:pPr>
            <a:r>
              <a:rPr lang="de-DE" altLang="de-DE" sz="2000" b="1">
                <a:solidFill>
                  <a:schemeClr val="tx1"/>
                </a:solidFill>
                <a:latin typeface="Arial" panose="020B0604020202020204" pitchFamily="34" charset="0"/>
              </a:rPr>
              <a:t>Eine Reise in den Makro- und Mikrokosmos</a:t>
            </a:r>
            <a:endParaRPr lang="en-US" altLang="de-DE" sz="2000" b="1">
              <a:solidFill>
                <a:schemeClr val="tx1"/>
              </a:solidFill>
              <a:latin typeface="Arial" panose="020B0604020202020204" pitchFamily="34" charset="0"/>
            </a:endParaRPr>
          </a:p>
        </p:txBody>
      </p:sp>
      <p:sp>
        <p:nvSpPr>
          <p:cNvPr id="66563" name="Rectangle 13"/>
          <p:cNvSpPr>
            <a:spLocks noGrp="1" noChangeArrowheads="1"/>
          </p:cNvSpPr>
          <p:nvPr>
            <p:ph type="title"/>
          </p:nvPr>
        </p:nvSpPr>
        <p:spPr>
          <a:xfrm>
            <a:off x="1985963" y="-3175"/>
            <a:ext cx="6624637" cy="796925"/>
          </a:xfrm>
        </p:spPr>
        <p:txBody>
          <a:bodyPr/>
          <a:lstStyle/>
          <a:p>
            <a:pPr eaLnBrk="1" hangingPunct="1"/>
            <a:r>
              <a:rPr altLang="de-DE" smtClean="0">
                <a:latin typeface="Arial Narrow" panose="020B0606020202030204" pitchFamily="34" charset="0"/>
              </a:rPr>
              <a:t>Die Struktur der Materie</a:t>
            </a:r>
            <a:endParaRPr lang="en-GB" altLang="de-DE" smtClean="0">
              <a:latin typeface="Arial Narrow" panose="020B0606020202030204" pitchFamily="34" charset="0"/>
            </a:endParaRPr>
          </a:p>
        </p:txBody>
      </p:sp>
      <p:grpSp>
        <p:nvGrpSpPr>
          <p:cNvPr id="473126" name="Group 38"/>
          <p:cNvGrpSpPr>
            <a:grpSpLocks/>
          </p:cNvGrpSpPr>
          <p:nvPr/>
        </p:nvGrpSpPr>
        <p:grpSpPr bwMode="auto">
          <a:xfrm>
            <a:off x="509588" y="2722563"/>
            <a:ext cx="8274050" cy="3760787"/>
            <a:chOff x="247" y="1123"/>
            <a:chExt cx="5212" cy="2369"/>
          </a:xfrm>
        </p:grpSpPr>
        <p:pic>
          <p:nvPicPr>
            <p:cNvPr id="66641" name="Picture 14" descr="p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 y="1123"/>
              <a:ext cx="2160" cy="2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6642" name="Rectangle 20"/>
            <p:cNvSpPr>
              <a:spLocks noChangeArrowheads="1"/>
            </p:cNvSpPr>
            <p:nvPr/>
          </p:nvSpPr>
          <p:spPr bwMode="auto">
            <a:xfrm>
              <a:off x="2533" y="2247"/>
              <a:ext cx="2926" cy="1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spcAft>
                  <a:spcPct val="50000"/>
                </a:spcAft>
                <a:buFontTx/>
                <a:buNone/>
              </a:pPr>
              <a:r>
                <a:rPr lang="en-GB" altLang="de-DE" sz="2000" b="1">
                  <a:solidFill>
                    <a:schemeClr val="tx1"/>
                  </a:solidFill>
                  <a:latin typeface="Arial" panose="020B0604020202020204" pitchFamily="34" charset="0"/>
                </a:rPr>
                <a:t>10</a:t>
              </a:r>
              <a:r>
                <a:rPr lang="en-GB" altLang="de-DE" sz="2000" b="1" baseline="50000">
                  <a:solidFill>
                    <a:schemeClr val="tx1"/>
                  </a:solidFill>
                  <a:latin typeface="Arial" panose="020B0604020202020204" pitchFamily="34" charset="0"/>
                </a:rPr>
                <a:t>0</a:t>
              </a:r>
              <a:r>
                <a:rPr lang="en-GB" altLang="de-DE" sz="2000" b="1">
                  <a:solidFill>
                    <a:schemeClr val="tx1"/>
                  </a:solidFill>
                  <a:latin typeface="Arial" panose="020B0604020202020204" pitchFamily="34" charset="0"/>
                </a:rPr>
                <a:t> Meter = 1 Meter</a:t>
              </a:r>
            </a:p>
            <a:p>
              <a:pPr>
                <a:spcBef>
                  <a:spcPct val="0"/>
                </a:spcBef>
                <a:spcAft>
                  <a:spcPct val="50000"/>
                </a:spcAft>
                <a:buFontTx/>
                <a:buNone/>
              </a:pPr>
              <a:r>
                <a:rPr lang="en-GB" altLang="de-DE" sz="2000">
                  <a:solidFill>
                    <a:schemeClr val="tx1"/>
                  </a:solidFill>
                  <a:latin typeface="Arial" panose="020B0604020202020204" pitchFamily="34" charset="0"/>
                </a:rPr>
                <a:t>Ihre Reise beginnt im Garten. Dieser Maßstab ist uns am vertrautesten: unsere eigene Größe. </a:t>
              </a:r>
            </a:p>
          </p:txBody>
        </p:sp>
      </p:grpSp>
      <p:sp>
        <p:nvSpPr>
          <p:cNvPr id="66565" name="Line 21"/>
          <p:cNvSpPr>
            <a:spLocks noChangeShapeType="1"/>
          </p:cNvSpPr>
          <p:nvPr/>
        </p:nvSpPr>
        <p:spPr bwMode="auto">
          <a:xfrm>
            <a:off x="4021138" y="4478338"/>
            <a:ext cx="485775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66566" name="Line 22"/>
          <p:cNvSpPr>
            <a:spLocks noChangeShapeType="1"/>
          </p:cNvSpPr>
          <p:nvPr/>
        </p:nvSpPr>
        <p:spPr bwMode="auto">
          <a:xfrm>
            <a:off x="4021138" y="6454775"/>
            <a:ext cx="485775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66567" name="Line 23"/>
          <p:cNvSpPr>
            <a:spLocks noChangeShapeType="1"/>
          </p:cNvSpPr>
          <p:nvPr/>
        </p:nvSpPr>
        <p:spPr bwMode="auto">
          <a:xfrm>
            <a:off x="4021138" y="4478338"/>
            <a:ext cx="0" cy="19764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66568" name="Line 24"/>
          <p:cNvSpPr>
            <a:spLocks noChangeShapeType="1"/>
          </p:cNvSpPr>
          <p:nvPr/>
        </p:nvSpPr>
        <p:spPr bwMode="auto">
          <a:xfrm>
            <a:off x="8878888" y="4478338"/>
            <a:ext cx="0" cy="19764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nvGrpSpPr>
          <p:cNvPr id="473131" name="Group 43"/>
          <p:cNvGrpSpPr>
            <a:grpSpLocks/>
          </p:cNvGrpSpPr>
          <p:nvPr/>
        </p:nvGrpSpPr>
        <p:grpSpPr bwMode="auto">
          <a:xfrm>
            <a:off x="509588" y="2811463"/>
            <a:ext cx="6875462" cy="3408362"/>
            <a:chOff x="247" y="1179"/>
            <a:chExt cx="4331" cy="2147"/>
          </a:xfrm>
        </p:grpSpPr>
        <p:sp>
          <p:nvSpPr>
            <p:cNvPr id="66639" name="Text Box 39"/>
            <p:cNvSpPr txBox="1">
              <a:spLocks noChangeArrowheads="1"/>
            </p:cNvSpPr>
            <p:nvPr/>
          </p:nvSpPr>
          <p:spPr bwMode="auto">
            <a:xfrm>
              <a:off x="2526" y="3076"/>
              <a:ext cx="20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1</a:t>
              </a:r>
              <a:r>
                <a:rPr lang="de-DE" altLang="de-DE" sz="2000" b="1">
                  <a:solidFill>
                    <a:schemeClr val="tx1"/>
                  </a:solidFill>
                  <a:latin typeface="Arial" panose="020B0604020202020204" pitchFamily="34" charset="0"/>
                </a:rPr>
                <a:t> Meter = 10 Meter</a:t>
              </a:r>
              <a:endParaRPr lang="en-GB" altLang="de-DE" sz="2000" b="1">
                <a:solidFill>
                  <a:schemeClr val="tx1"/>
                </a:solidFill>
                <a:latin typeface="Arial" panose="020B0604020202020204" pitchFamily="34" charset="0"/>
              </a:endParaRPr>
            </a:p>
          </p:txBody>
        </p:sp>
        <p:pic>
          <p:nvPicPr>
            <p:cNvPr id="66640" name="Picture 40" descr="p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 y="1179"/>
              <a:ext cx="2118" cy="2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473134" name="Group 46"/>
          <p:cNvGrpSpPr>
            <a:grpSpLocks/>
          </p:cNvGrpSpPr>
          <p:nvPr/>
        </p:nvGrpSpPr>
        <p:grpSpPr bwMode="auto">
          <a:xfrm>
            <a:off x="508000" y="2716213"/>
            <a:ext cx="6975475" cy="3506787"/>
            <a:chOff x="246" y="1119"/>
            <a:chExt cx="4394" cy="2209"/>
          </a:xfrm>
        </p:grpSpPr>
        <p:pic>
          <p:nvPicPr>
            <p:cNvPr id="66637" name="Picture 44" descr="p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 y="1119"/>
              <a:ext cx="2160" cy="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38" name="Text Box 45"/>
            <p:cNvSpPr txBox="1">
              <a:spLocks noChangeArrowheads="1"/>
            </p:cNvSpPr>
            <p:nvPr/>
          </p:nvSpPr>
          <p:spPr bwMode="auto">
            <a:xfrm>
              <a:off x="2526" y="3078"/>
              <a:ext cx="211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2</a:t>
              </a:r>
              <a:r>
                <a:rPr lang="de-DE" altLang="de-DE" sz="2000" b="1">
                  <a:solidFill>
                    <a:schemeClr val="tx1"/>
                  </a:solidFill>
                  <a:latin typeface="Arial" panose="020B0604020202020204" pitchFamily="34" charset="0"/>
                </a:rPr>
                <a:t> Meter = 100 Meter</a:t>
              </a:r>
              <a:endParaRPr lang="en-GB" altLang="de-DE" sz="2000" b="1">
                <a:solidFill>
                  <a:schemeClr val="tx1"/>
                </a:solidFill>
                <a:latin typeface="Arial" panose="020B0604020202020204" pitchFamily="34" charset="0"/>
              </a:endParaRPr>
            </a:p>
          </p:txBody>
        </p:sp>
      </p:grpSp>
      <p:grpSp>
        <p:nvGrpSpPr>
          <p:cNvPr id="473137" name="Group 49"/>
          <p:cNvGrpSpPr>
            <a:grpSpLocks/>
          </p:cNvGrpSpPr>
          <p:nvPr/>
        </p:nvGrpSpPr>
        <p:grpSpPr bwMode="auto">
          <a:xfrm>
            <a:off x="514350" y="2725738"/>
            <a:ext cx="8680450" cy="3506787"/>
            <a:chOff x="250" y="1125"/>
            <a:chExt cx="5468" cy="2209"/>
          </a:xfrm>
        </p:grpSpPr>
        <p:pic>
          <p:nvPicPr>
            <p:cNvPr id="66635" name="Picture 47" descr="p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 y="1125"/>
              <a:ext cx="2160" cy="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36" name="Text Box 48"/>
            <p:cNvSpPr txBox="1">
              <a:spLocks noChangeArrowheads="1"/>
            </p:cNvSpPr>
            <p:nvPr/>
          </p:nvSpPr>
          <p:spPr bwMode="auto">
            <a:xfrm>
              <a:off x="2530" y="2412"/>
              <a:ext cx="3188"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spcAft>
                  <a:spcPct val="50000"/>
                </a:spcAft>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4</a:t>
              </a:r>
              <a:r>
                <a:rPr lang="de-DE" altLang="de-DE" sz="2000" b="1">
                  <a:solidFill>
                    <a:schemeClr val="tx1"/>
                  </a:solidFill>
                  <a:latin typeface="Arial" panose="020B0604020202020204" pitchFamily="34" charset="0"/>
                </a:rPr>
                <a:t> Meter = 10 000 Meter</a:t>
              </a:r>
            </a:p>
            <a:p>
              <a:pPr>
                <a:spcBef>
                  <a:spcPct val="0"/>
                </a:spcBef>
                <a:spcAft>
                  <a:spcPct val="50000"/>
                </a:spcAft>
                <a:buFontTx/>
                <a:buNone/>
              </a:pPr>
              <a:r>
                <a:rPr lang="de-DE" altLang="de-DE" sz="2000">
                  <a:solidFill>
                    <a:schemeClr val="tx1"/>
                  </a:solidFill>
                  <a:latin typeface="Arial" panose="020B0604020202020204" pitchFamily="34" charset="0"/>
                </a:rPr>
                <a:t>Dies Bild zeigt etwa die Fläche, die der größte Beschleuniger des CERN einnimmt, der Large Hadron Collider LHC.</a:t>
              </a:r>
              <a:endParaRPr lang="en-GB" altLang="de-DE" sz="2000">
                <a:solidFill>
                  <a:schemeClr val="tx1"/>
                </a:solidFill>
                <a:latin typeface="Arial" panose="020B0604020202020204" pitchFamily="34" charset="0"/>
              </a:endParaRPr>
            </a:p>
          </p:txBody>
        </p:sp>
      </p:grpSp>
      <p:grpSp>
        <p:nvGrpSpPr>
          <p:cNvPr id="473159" name="Group 71"/>
          <p:cNvGrpSpPr>
            <a:grpSpLocks/>
          </p:cNvGrpSpPr>
          <p:nvPr/>
        </p:nvGrpSpPr>
        <p:grpSpPr bwMode="auto">
          <a:xfrm>
            <a:off x="504825" y="2719388"/>
            <a:ext cx="8539163" cy="3514725"/>
            <a:chOff x="244" y="1121"/>
            <a:chExt cx="5379" cy="2214"/>
          </a:xfrm>
        </p:grpSpPr>
        <p:sp>
          <p:nvSpPr>
            <p:cNvPr id="66633" name="Text Box 62"/>
            <p:cNvSpPr txBox="1">
              <a:spLocks noChangeArrowheads="1"/>
            </p:cNvSpPr>
            <p:nvPr/>
          </p:nvSpPr>
          <p:spPr bwMode="auto">
            <a:xfrm>
              <a:off x="2535" y="2413"/>
              <a:ext cx="3088"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spcAft>
                  <a:spcPct val="50000"/>
                </a:spcAft>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6</a:t>
              </a:r>
              <a:r>
                <a:rPr lang="de-DE" altLang="de-DE" sz="2000" b="1">
                  <a:solidFill>
                    <a:schemeClr val="tx1"/>
                  </a:solidFill>
                  <a:latin typeface="Arial" panose="020B0604020202020204" pitchFamily="34" charset="0"/>
                </a:rPr>
                <a:t> Meter = 1 000 000 Meter</a:t>
              </a:r>
            </a:p>
            <a:p>
              <a:pPr>
                <a:spcBef>
                  <a:spcPct val="0"/>
                </a:spcBef>
                <a:spcAft>
                  <a:spcPct val="50000"/>
                </a:spcAft>
                <a:buFontTx/>
                <a:buNone/>
              </a:pPr>
              <a:r>
                <a:rPr lang="de-DE" altLang="de-DE" sz="2000">
                  <a:solidFill>
                    <a:schemeClr val="tx1"/>
                  </a:solidFill>
                  <a:latin typeface="Arial" panose="020B0604020202020204" pitchFamily="34" charset="0"/>
                </a:rPr>
                <a:t>In diesem Quadrat von 1000 km Seitenlänge ist der Genfer See deutlich zu erkennen.</a:t>
              </a:r>
              <a:endParaRPr lang="en-GB" altLang="de-DE" sz="2000">
                <a:solidFill>
                  <a:schemeClr val="tx1"/>
                </a:solidFill>
                <a:latin typeface="Arial" panose="020B0604020202020204" pitchFamily="34" charset="0"/>
              </a:endParaRPr>
            </a:p>
          </p:txBody>
        </p:sp>
        <p:pic>
          <p:nvPicPr>
            <p:cNvPr id="66634" name="Picture 69" descr="p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4" y="1121"/>
              <a:ext cx="2160" cy="2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73160" name="Group 72"/>
          <p:cNvGrpSpPr>
            <a:grpSpLocks/>
          </p:cNvGrpSpPr>
          <p:nvPr/>
        </p:nvGrpSpPr>
        <p:grpSpPr bwMode="auto">
          <a:xfrm>
            <a:off x="508000" y="2730500"/>
            <a:ext cx="7840663" cy="3503613"/>
            <a:chOff x="246" y="1128"/>
            <a:chExt cx="4939" cy="2207"/>
          </a:xfrm>
        </p:grpSpPr>
        <p:sp>
          <p:nvSpPr>
            <p:cNvPr id="66631" name="Text Box 68"/>
            <p:cNvSpPr txBox="1">
              <a:spLocks noChangeArrowheads="1"/>
            </p:cNvSpPr>
            <p:nvPr/>
          </p:nvSpPr>
          <p:spPr bwMode="auto">
            <a:xfrm>
              <a:off x="2534" y="3085"/>
              <a:ext cx="265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8</a:t>
              </a:r>
              <a:r>
                <a:rPr lang="de-DE" altLang="de-DE" sz="2000" b="1">
                  <a:solidFill>
                    <a:schemeClr val="tx1"/>
                  </a:solidFill>
                  <a:latin typeface="Arial" panose="020B0604020202020204" pitchFamily="34" charset="0"/>
                </a:rPr>
                <a:t> Meter = 100 000 000 Meter</a:t>
              </a:r>
              <a:endParaRPr lang="en-GB" altLang="de-DE" sz="2000" b="1">
                <a:solidFill>
                  <a:schemeClr val="tx1"/>
                </a:solidFill>
                <a:latin typeface="Arial" panose="020B0604020202020204" pitchFamily="34" charset="0"/>
              </a:endParaRPr>
            </a:p>
          </p:txBody>
        </p:sp>
        <p:pic>
          <p:nvPicPr>
            <p:cNvPr id="66632" name="Picture 66" descr="p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6" y="1128"/>
              <a:ext cx="2160" cy="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73163" name="Group 75"/>
          <p:cNvGrpSpPr>
            <a:grpSpLocks/>
          </p:cNvGrpSpPr>
          <p:nvPr/>
        </p:nvGrpSpPr>
        <p:grpSpPr bwMode="auto">
          <a:xfrm>
            <a:off x="512763" y="2714625"/>
            <a:ext cx="8110537" cy="3511550"/>
            <a:chOff x="249" y="1118"/>
            <a:chExt cx="5109" cy="2212"/>
          </a:xfrm>
        </p:grpSpPr>
        <p:pic>
          <p:nvPicPr>
            <p:cNvPr id="66629" name="Picture 73" descr="p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9" y="1118"/>
              <a:ext cx="2161" cy="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30" name="Text Box 74"/>
            <p:cNvSpPr txBox="1">
              <a:spLocks noChangeArrowheads="1"/>
            </p:cNvSpPr>
            <p:nvPr/>
          </p:nvSpPr>
          <p:spPr bwMode="auto">
            <a:xfrm>
              <a:off x="2534" y="2408"/>
              <a:ext cx="2824"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spcAft>
                  <a:spcPct val="50000"/>
                </a:spcAft>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9</a:t>
              </a:r>
              <a:r>
                <a:rPr lang="de-DE" altLang="de-DE" sz="2000" b="1">
                  <a:solidFill>
                    <a:schemeClr val="tx1"/>
                  </a:solidFill>
                  <a:latin typeface="Arial" panose="020B0604020202020204" pitchFamily="34" charset="0"/>
                </a:rPr>
                <a:t> Meter = 1 000 000 000 Meter</a:t>
              </a:r>
            </a:p>
            <a:p>
              <a:pPr>
                <a:spcBef>
                  <a:spcPct val="0"/>
                </a:spcBef>
                <a:spcAft>
                  <a:spcPct val="50000"/>
                </a:spcAft>
                <a:buFontTx/>
                <a:buNone/>
              </a:pPr>
              <a:r>
                <a:rPr lang="de-DE" altLang="de-DE" sz="2000">
                  <a:solidFill>
                    <a:schemeClr val="tx1"/>
                  </a:solidFill>
                  <a:latin typeface="Arial" panose="020B0604020202020204" pitchFamily="34" charset="0"/>
                </a:rPr>
                <a:t>Die Bahn des Mondes um die Erde: die längste Reise, die Menschen je unternommen haben.</a:t>
              </a:r>
              <a:endParaRPr lang="en-GB" altLang="de-DE" sz="2000">
                <a:solidFill>
                  <a:schemeClr val="tx1"/>
                </a:solidFill>
                <a:latin typeface="Arial" panose="020B0604020202020204" pitchFamily="34" charset="0"/>
              </a:endParaRPr>
            </a:p>
          </p:txBody>
        </p:sp>
      </p:grpSp>
      <p:grpSp>
        <p:nvGrpSpPr>
          <p:cNvPr id="473166" name="Group 78"/>
          <p:cNvGrpSpPr>
            <a:grpSpLocks/>
          </p:cNvGrpSpPr>
          <p:nvPr/>
        </p:nvGrpSpPr>
        <p:grpSpPr bwMode="auto">
          <a:xfrm>
            <a:off x="514350" y="2714625"/>
            <a:ext cx="8331200" cy="3527425"/>
            <a:chOff x="250" y="1118"/>
            <a:chExt cx="5248" cy="2222"/>
          </a:xfrm>
        </p:grpSpPr>
        <p:pic>
          <p:nvPicPr>
            <p:cNvPr id="66627" name="Picture 76" descr="p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0" y="1118"/>
              <a:ext cx="2159" cy="2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28" name="Text Box 77"/>
            <p:cNvSpPr txBox="1">
              <a:spLocks noChangeArrowheads="1"/>
            </p:cNvSpPr>
            <p:nvPr/>
          </p:nvSpPr>
          <p:spPr bwMode="auto">
            <a:xfrm>
              <a:off x="2531" y="2226"/>
              <a:ext cx="2967" cy="1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spcAft>
                  <a:spcPct val="50000"/>
                </a:spcAft>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12</a:t>
              </a:r>
              <a:r>
                <a:rPr lang="de-DE" altLang="de-DE" sz="2000" b="1">
                  <a:solidFill>
                    <a:schemeClr val="tx1"/>
                  </a:solidFill>
                  <a:latin typeface="Arial" panose="020B0604020202020204" pitchFamily="34" charset="0"/>
                </a:rPr>
                <a:t> Meter = 1 000 000 000 000 Meter</a:t>
              </a:r>
            </a:p>
            <a:p>
              <a:pPr>
                <a:spcBef>
                  <a:spcPct val="0"/>
                </a:spcBef>
                <a:spcAft>
                  <a:spcPct val="50000"/>
                </a:spcAft>
                <a:buFontTx/>
                <a:buNone/>
              </a:pPr>
              <a:r>
                <a:rPr lang="de-DE" altLang="de-DE" sz="2000">
                  <a:solidFill>
                    <a:schemeClr val="tx1"/>
                  </a:solidFill>
                  <a:latin typeface="Arial" panose="020B0604020202020204" pitchFamily="34" charset="0"/>
                </a:rPr>
                <a:t>Die Bahnen der vier inneren Planeten: Merkur, Venus, Erde und Mars. Alle vier haben eine Gesteinskruste und einen Kern aus Metallen.</a:t>
              </a:r>
              <a:endParaRPr lang="en-GB" altLang="de-DE" sz="2000">
                <a:solidFill>
                  <a:schemeClr val="tx1"/>
                </a:solidFill>
                <a:latin typeface="Arial" panose="020B0604020202020204" pitchFamily="34" charset="0"/>
              </a:endParaRPr>
            </a:p>
          </p:txBody>
        </p:sp>
      </p:grpSp>
      <p:grpSp>
        <p:nvGrpSpPr>
          <p:cNvPr id="473169" name="Group 81"/>
          <p:cNvGrpSpPr>
            <a:grpSpLocks/>
          </p:cNvGrpSpPr>
          <p:nvPr/>
        </p:nvGrpSpPr>
        <p:grpSpPr bwMode="auto">
          <a:xfrm>
            <a:off x="515938" y="2738438"/>
            <a:ext cx="8648700" cy="3503612"/>
            <a:chOff x="251" y="1133"/>
            <a:chExt cx="5448" cy="2207"/>
          </a:xfrm>
        </p:grpSpPr>
        <p:pic>
          <p:nvPicPr>
            <p:cNvPr id="66625" name="Picture 79" descr="p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1" y="1133"/>
              <a:ext cx="2155" cy="2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26" name="Text Box 80"/>
            <p:cNvSpPr txBox="1">
              <a:spLocks noChangeArrowheads="1"/>
            </p:cNvSpPr>
            <p:nvPr/>
          </p:nvSpPr>
          <p:spPr bwMode="auto">
            <a:xfrm>
              <a:off x="2536" y="2034"/>
              <a:ext cx="3163"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19</a:t>
              </a:r>
              <a:r>
                <a:rPr lang="de-DE" altLang="de-DE" sz="2000" b="1">
                  <a:solidFill>
                    <a:schemeClr val="tx1"/>
                  </a:solidFill>
                  <a:latin typeface="Arial" panose="020B0604020202020204" pitchFamily="34" charset="0"/>
                </a:rPr>
                <a:t> Meter =</a:t>
              </a:r>
            </a:p>
            <a:p>
              <a:pPr>
                <a:spcBef>
                  <a:spcPct val="0"/>
                </a:spcBef>
                <a:spcAft>
                  <a:spcPct val="50000"/>
                </a:spcAft>
                <a:buFontTx/>
                <a:buNone/>
              </a:pPr>
              <a:r>
                <a:rPr lang="de-DE" altLang="de-DE" sz="2000" b="1">
                  <a:solidFill>
                    <a:schemeClr val="tx1"/>
                  </a:solidFill>
                  <a:latin typeface="Arial" panose="020B0604020202020204" pitchFamily="34" charset="0"/>
                </a:rPr>
                <a:t>10 000 000 000 000 000 000 Meter</a:t>
              </a:r>
            </a:p>
            <a:p>
              <a:pPr>
                <a:spcBef>
                  <a:spcPct val="0"/>
                </a:spcBef>
                <a:spcAft>
                  <a:spcPct val="50000"/>
                </a:spcAft>
                <a:buFontTx/>
                <a:buNone/>
              </a:pPr>
              <a:r>
                <a:rPr lang="de-DE" altLang="de-DE" sz="2000">
                  <a:solidFill>
                    <a:schemeClr val="tx1"/>
                  </a:solidFill>
                  <a:latin typeface="Arial" panose="020B0604020202020204" pitchFamily="34" charset="0"/>
                </a:rPr>
                <a:t>Unser Sonnensystem verblasst vor dem Hintergrund der anderen Sterne. Zwischen 10</a:t>
              </a:r>
              <a:r>
                <a:rPr lang="de-DE" altLang="de-DE" sz="2000" baseline="50000">
                  <a:solidFill>
                    <a:schemeClr val="tx1"/>
                  </a:solidFill>
                  <a:latin typeface="Arial" panose="020B0604020202020204" pitchFamily="34" charset="0"/>
                </a:rPr>
                <a:t>14</a:t>
              </a:r>
              <a:r>
                <a:rPr lang="de-DE" altLang="de-DE" sz="2000">
                  <a:solidFill>
                    <a:schemeClr val="tx1"/>
                  </a:solidFill>
                  <a:latin typeface="Arial" panose="020B0604020202020204" pitchFamily="34" charset="0"/>
                </a:rPr>
                <a:t> und 10</a:t>
              </a:r>
              <a:r>
                <a:rPr lang="de-DE" altLang="de-DE" sz="2000" baseline="50000">
                  <a:solidFill>
                    <a:schemeClr val="tx1"/>
                  </a:solidFill>
                  <a:latin typeface="Arial" panose="020B0604020202020204" pitchFamily="34" charset="0"/>
                </a:rPr>
                <a:t>19</a:t>
              </a:r>
              <a:r>
                <a:rPr lang="de-DE" altLang="de-DE" sz="2000">
                  <a:solidFill>
                    <a:schemeClr val="tx1"/>
                  </a:solidFill>
                  <a:latin typeface="Arial" panose="020B0604020202020204" pitchFamily="34" charset="0"/>
                </a:rPr>
                <a:t> sind keine neuen Strukturen zu erkennen.</a:t>
              </a:r>
              <a:endParaRPr lang="en-GB" altLang="de-DE" sz="2000">
                <a:solidFill>
                  <a:schemeClr val="tx1"/>
                </a:solidFill>
                <a:latin typeface="Arial" panose="020B0604020202020204" pitchFamily="34" charset="0"/>
              </a:endParaRPr>
            </a:p>
          </p:txBody>
        </p:sp>
      </p:grpSp>
      <p:grpSp>
        <p:nvGrpSpPr>
          <p:cNvPr id="473172" name="Group 84"/>
          <p:cNvGrpSpPr>
            <a:grpSpLocks/>
          </p:cNvGrpSpPr>
          <p:nvPr/>
        </p:nvGrpSpPr>
        <p:grpSpPr bwMode="auto">
          <a:xfrm>
            <a:off x="517525" y="2722563"/>
            <a:ext cx="8469313" cy="3509962"/>
            <a:chOff x="252" y="1123"/>
            <a:chExt cx="5335" cy="2211"/>
          </a:xfrm>
        </p:grpSpPr>
        <p:pic>
          <p:nvPicPr>
            <p:cNvPr id="66623" name="Picture 82" descr="p2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2" y="1123"/>
              <a:ext cx="2154" cy="2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24" name="Text Box 83"/>
            <p:cNvSpPr txBox="1">
              <a:spLocks noChangeArrowheads="1"/>
            </p:cNvSpPr>
            <p:nvPr/>
          </p:nvSpPr>
          <p:spPr bwMode="auto">
            <a:xfrm>
              <a:off x="2526" y="2028"/>
              <a:ext cx="3061"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21</a:t>
              </a:r>
              <a:r>
                <a:rPr lang="de-DE" altLang="de-DE" sz="2000" b="1">
                  <a:solidFill>
                    <a:schemeClr val="tx1"/>
                  </a:solidFill>
                  <a:latin typeface="Arial" panose="020B0604020202020204" pitchFamily="34" charset="0"/>
                </a:rPr>
                <a:t> Meter =</a:t>
              </a:r>
            </a:p>
            <a:p>
              <a:pPr>
                <a:spcBef>
                  <a:spcPct val="0"/>
                </a:spcBef>
                <a:spcAft>
                  <a:spcPct val="50000"/>
                </a:spcAft>
                <a:buFontTx/>
                <a:buNone/>
              </a:pPr>
              <a:r>
                <a:rPr lang="de-DE" altLang="de-DE" sz="2000" b="1">
                  <a:solidFill>
                    <a:schemeClr val="tx1"/>
                  </a:solidFill>
                  <a:latin typeface="Arial" panose="020B0604020202020204" pitchFamily="34" charset="0"/>
                </a:rPr>
                <a:t>1 000 000 000 000 000 000 000 Meter</a:t>
              </a:r>
            </a:p>
            <a:p>
              <a:pPr>
                <a:spcBef>
                  <a:spcPct val="0"/>
                </a:spcBef>
                <a:spcAft>
                  <a:spcPct val="50000"/>
                </a:spcAft>
                <a:buFontTx/>
                <a:buNone/>
              </a:pPr>
              <a:r>
                <a:rPr lang="de-DE" altLang="de-DE" sz="2000">
                  <a:solidFill>
                    <a:schemeClr val="tx1"/>
                  </a:solidFill>
                  <a:latin typeface="Arial" panose="020B0604020202020204" pitchFamily="34" charset="0"/>
                </a:rPr>
                <a:t>Unsere Galaxis, die Milchstraße, ähnelt einem Wasserstrudel. Sie hat spiralför-mige Arme, die sich von der Mitte nach außen winden, und rotiert mit 900 km/h.</a:t>
              </a:r>
              <a:endParaRPr lang="en-GB" altLang="de-DE" sz="2000">
                <a:solidFill>
                  <a:schemeClr val="tx1"/>
                </a:solidFill>
                <a:latin typeface="Arial" panose="020B0604020202020204" pitchFamily="34" charset="0"/>
              </a:endParaRPr>
            </a:p>
          </p:txBody>
        </p:sp>
      </p:grpSp>
      <p:grpSp>
        <p:nvGrpSpPr>
          <p:cNvPr id="473175" name="Group 87"/>
          <p:cNvGrpSpPr>
            <a:grpSpLocks/>
          </p:cNvGrpSpPr>
          <p:nvPr/>
        </p:nvGrpSpPr>
        <p:grpSpPr bwMode="auto">
          <a:xfrm>
            <a:off x="498475" y="2714625"/>
            <a:ext cx="8520113" cy="3525838"/>
            <a:chOff x="240" y="1118"/>
            <a:chExt cx="5367" cy="2221"/>
          </a:xfrm>
        </p:grpSpPr>
        <p:pic>
          <p:nvPicPr>
            <p:cNvPr id="66621" name="Picture 85" descr="p2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0" y="1118"/>
              <a:ext cx="2165" cy="2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22" name="Text Box 86"/>
            <p:cNvSpPr txBox="1">
              <a:spLocks noChangeArrowheads="1"/>
            </p:cNvSpPr>
            <p:nvPr/>
          </p:nvSpPr>
          <p:spPr bwMode="auto">
            <a:xfrm>
              <a:off x="2516" y="1841"/>
              <a:ext cx="3091" cy="1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23</a:t>
              </a:r>
              <a:r>
                <a:rPr lang="de-DE" altLang="de-DE" sz="2000" b="1">
                  <a:solidFill>
                    <a:schemeClr val="tx1"/>
                  </a:solidFill>
                  <a:latin typeface="Arial" panose="020B0604020202020204" pitchFamily="34" charset="0"/>
                </a:rPr>
                <a:t> Meter =</a:t>
              </a:r>
            </a:p>
            <a:p>
              <a:pPr>
                <a:spcBef>
                  <a:spcPct val="0"/>
                </a:spcBef>
                <a:spcAft>
                  <a:spcPct val="50000"/>
                </a:spcAft>
                <a:buFontTx/>
                <a:buNone/>
              </a:pPr>
              <a:r>
                <a:rPr lang="de-DE" altLang="de-DE" sz="2000" b="1">
                  <a:solidFill>
                    <a:schemeClr val="tx1"/>
                  </a:solidFill>
                  <a:latin typeface="Arial" panose="020B0604020202020204" pitchFamily="34" charset="0"/>
                </a:rPr>
                <a:t>100 000 000 000 000 000 000 000 Meter</a:t>
              </a:r>
            </a:p>
            <a:p>
              <a:pPr>
                <a:spcBef>
                  <a:spcPct val="0"/>
                </a:spcBef>
                <a:spcAft>
                  <a:spcPct val="50000"/>
                </a:spcAft>
                <a:buFontTx/>
                <a:buNone/>
              </a:pPr>
              <a:r>
                <a:rPr lang="de-DE" altLang="de-DE" sz="2000">
                  <a:solidFill>
                    <a:schemeClr val="tx1"/>
                  </a:solidFill>
                  <a:latin typeface="Arial" panose="020B0604020202020204" pitchFamily="34" charset="0"/>
                </a:rPr>
                <a:t>Unsere Milchstraße ist von den anderen Galaxien der „Lokalen Gruppe“ nicht zu unterscheiden. Ein Lichtstrahl würde für eine Reise quer durch dieses Bild über 10</a:t>
              </a:r>
              <a:r>
                <a:rPr lang="de-DE" altLang="de-DE" sz="2000" baseline="50000">
                  <a:solidFill>
                    <a:schemeClr val="tx1"/>
                  </a:solidFill>
                  <a:latin typeface="Arial" panose="020B0604020202020204" pitchFamily="34" charset="0"/>
                </a:rPr>
                <a:t>7</a:t>
              </a:r>
              <a:r>
                <a:rPr lang="de-DE" altLang="de-DE" sz="2000">
                  <a:solidFill>
                    <a:schemeClr val="tx1"/>
                  </a:solidFill>
                  <a:latin typeface="Arial" panose="020B0604020202020204" pitchFamily="34" charset="0"/>
                </a:rPr>
                <a:t> (10 Millionen) Jahre benötigen.</a:t>
              </a:r>
              <a:endParaRPr lang="en-GB" altLang="de-DE" sz="2000">
                <a:solidFill>
                  <a:schemeClr val="tx1"/>
                </a:solidFill>
                <a:latin typeface="Arial" panose="020B0604020202020204" pitchFamily="34" charset="0"/>
              </a:endParaRPr>
            </a:p>
          </p:txBody>
        </p:sp>
      </p:grpSp>
      <p:grpSp>
        <p:nvGrpSpPr>
          <p:cNvPr id="473178" name="Group 90"/>
          <p:cNvGrpSpPr>
            <a:grpSpLocks/>
          </p:cNvGrpSpPr>
          <p:nvPr/>
        </p:nvGrpSpPr>
        <p:grpSpPr bwMode="auto">
          <a:xfrm>
            <a:off x="512763" y="2725738"/>
            <a:ext cx="8516937" cy="3519487"/>
            <a:chOff x="249" y="1125"/>
            <a:chExt cx="5365" cy="2217"/>
          </a:xfrm>
        </p:grpSpPr>
        <p:pic>
          <p:nvPicPr>
            <p:cNvPr id="66619" name="Picture 88" descr="p2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9" y="1125"/>
              <a:ext cx="2160" cy="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20" name="Text Box 89"/>
            <p:cNvSpPr txBox="1">
              <a:spLocks noChangeArrowheads="1"/>
            </p:cNvSpPr>
            <p:nvPr/>
          </p:nvSpPr>
          <p:spPr bwMode="auto">
            <a:xfrm>
              <a:off x="2520" y="1652"/>
              <a:ext cx="3094" cy="1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26</a:t>
              </a:r>
              <a:r>
                <a:rPr lang="de-DE" altLang="de-DE" sz="2000" b="1">
                  <a:solidFill>
                    <a:schemeClr val="tx1"/>
                  </a:solidFill>
                  <a:latin typeface="Arial" panose="020B0604020202020204" pitchFamily="34" charset="0"/>
                </a:rPr>
                <a:t> m =</a:t>
              </a:r>
            </a:p>
            <a:p>
              <a:pPr>
                <a:spcBef>
                  <a:spcPct val="0"/>
                </a:spcBef>
                <a:spcAft>
                  <a:spcPct val="50000"/>
                </a:spcAft>
                <a:buFontTx/>
                <a:buNone/>
              </a:pPr>
              <a:r>
                <a:rPr lang="de-DE" altLang="de-DE" sz="2000" b="1">
                  <a:solidFill>
                    <a:schemeClr val="tx1"/>
                  </a:solidFill>
                  <a:latin typeface="Arial" panose="020B0604020202020204" pitchFamily="34" charset="0"/>
                </a:rPr>
                <a:t>100 000 000 000 000 000 000 000 000 m</a:t>
              </a:r>
            </a:p>
            <a:p>
              <a:pPr>
                <a:spcBef>
                  <a:spcPct val="0"/>
                </a:spcBef>
                <a:spcAft>
                  <a:spcPct val="50000"/>
                </a:spcAft>
                <a:buFontTx/>
                <a:buNone/>
              </a:pPr>
              <a:r>
                <a:rPr lang="de-DE" altLang="de-DE" sz="2000">
                  <a:solidFill>
                    <a:schemeClr val="tx1"/>
                  </a:solidFill>
                  <a:latin typeface="Arial" panose="020B0604020202020204" pitchFamily="34" charset="0"/>
                </a:rPr>
                <a:t>Das Bild mit dem größten Maßstab, das je aufgenommen wurde. Jeder der 9325 Punkte ist eine Galaxis wie unsere Milchstraße. Sie gruppieren sich in Supergalaxien um leere Räume, die    150 Millionen Lichtjahre messen können.</a:t>
              </a:r>
              <a:endParaRPr lang="en-GB" altLang="de-DE" sz="2000">
                <a:solidFill>
                  <a:schemeClr val="tx1"/>
                </a:solidFill>
                <a:latin typeface="Arial" panose="020B0604020202020204" pitchFamily="34" charset="0"/>
              </a:endParaRPr>
            </a:p>
          </p:txBody>
        </p:sp>
      </p:grpSp>
      <p:grpSp>
        <p:nvGrpSpPr>
          <p:cNvPr id="473186" name="Group 98"/>
          <p:cNvGrpSpPr>
            <a:grpSpLocks/>
          </p:cNvGrpSpPr>
          <p:nvPr/>
        </p:nvGrpSpPr>
        <p:grpSpPr bwMode="auto">
          <a:xfrm>
            <a:off x="534988" y="2725738"/>
            <a:ext cx="8302625" cy="3533775"/>
            <a:chOff x="263" y="1125"/>
            <a:chExt cx="5230" cy="2226"/>
          </a:xfrm>
        </p:grpSpPr>
        <p:pic>
          <p:nvPicPr>
            <p:cNvPr id="66617" name="Picture 92" descr="p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38" y="1125"/>
              <a:ext cx="2155" cy="2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18" name="Text Box 93"/>
            <p:cNvSpPr txBox="1">
              <a:spLocks noChangeArrowheads="1"/>
            </p:cNvSpPr>
            <p:nvPr/>
          </p:nvSpPr>
          <p:spPr bwMode="auto">
            <a:xfrm>
              <a:off x="263" y="2429"/>
              <a:ext cx="2950"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0</a:t>
              </a:r>
              <a:r>
                <a:rPr lang="de-DE" altLang="de-DE" sz="2000" b="1">
                  <a:solidFill>
                    <a:schemeClr val="tx1"/>
                  </a:solidFill>
                  <a:latin typeface="Arial" panose="020B0604020202020204" pitchFamily="34" charset="0"/>
                </a:rPr>
                <a:t> Meter = 1 Meter</a:t>
              </a:r>
            </a:p>
            <a:p>
              <a:pPr algn="r">
                <a:spcBef>
                  <a:spcPct val="50000"/>
                </a:spcBef>
                <a:buFontTx/>
                <a:buNone/>
              </a:pPr>
              <a:r>
                <a:rPr lang="de-DE" altLang="de-DE" sz="2000">
                  <a:solidFill>
                    <a:schemeClr val="tx1"/>
                  </a:solidFill>
                  <a:latin typeface="Arial" panose="020B0604020202020204" pitchFamily="34" charset="0"/>
                </a:rPr>
                <a:t>Ihre Reise beginnt im Garten. Dieser Maßstab ist uns am vertrautesten: unsere eigene Größe.</a:t>
              </a:r>
              <a:endParaRPr lang="en-GB" altLang="de-DE" sz="2000">
                <a:solidFill>
                  <a:schemeClr val="tx1"/>
                </a:solidFill>
                <a:latin typeface="Arial" panose="020B0604020202020204" pitchFamily="34" charset="0"/>
              </a:endParaRPr>
            </a:p>
          </p:txBody>
        </p:sp>
      </p:grpSp>
      <p:grpSp>
        <p:nvGrpSpPr>
          <p:cNvPr id="473187" name="Group 99"/>
          <p:cNvGrpSpPr>
            <a:grpSpLocks/>
          </p:cNvGrpSpPr>
          <p:nvPr/>
        </p:nvGrpSpPr>
        <p:grpSpPr bwMode="auto">
          <a:xfrm>
            <a:off x="1849438" y="2725738"/>
            <a:ext cx="7000875" cy="3527425"/>
            <a:chOff x="1091" y="1125"/>
            <a:chExt cx="4410" cy="2222"/>
          </a:xfrm>
        </p:grpSpPr>
        <p:pic>
          <p:nvPicPr>
            <p:cNvPr id="66615" name="Picture 91" descr="p-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337" y="1125"/>
              <a:ext cx="2164" cy="2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16" name="Text Box 95"/>
            <p:cNvSpPr txBox="1">
              <a:spLocks noChangeArrowheads="1"/>
            </p:cNvSpPr>
            <p:nvPr/>
          </p:nvSpPr>
          <p:spPr bwMode="auto">
            <a:xfrm>
              <a:off x="1091" y="3097"/>
              <a:ext cx="214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-1</a:t>
              </a:r>
              <a:r>
                <a:rPr lang="de-DE" altLang="de-DE" sz="2000" b="1">
                  <a:solidFill>
                    <a:schemeClr val="tx1"/>
                  </a:solidFill>
                  <a:latin typeface="Arial" panose="020B0604020202020204" pitchFamily="34" charset="0"/>
                </a:rPr>
                <a:t> = 0,1 Meter</a:t>
              </a:r>
              <a:endParaRPr lang="en-GB" altLang="de-DE" sz="2000" b="1">
                <a:solidFill>
                  <a:schemeClr val="tx1"/>
                </a:solidFill>
                <a:latin typeface="Arial" panose="020B0604020202020204" pitchFamily="34" charset="0"/>
              </a:endParaRPr>
            </a:p>
          </p:txBody>
        </p:sp>
      </p:grpSp>
      <p:grpSp>
        <p:nvGrpSpPr>
          <p:cNvPr id="473190" name="Group 102"/>
          <p:cNvGrpSpPr>
            <a:grpSpLocks/>
          </p:cNvGrpSpPr>
          <p:nvPr/>
        </p:nvGrpSpPr>
        <p:grpSpPr bwMode="auto">
          <a:xfrm>
            <a:off x="60325" y="2725738"/>
            <a:ext cx="8789988" cy="3535362"/>
            <a:chOff x="-36" y="1125"/>
            <a:chExt cx="5537" cy="2227"/>
          </a:xfrm>
        </p:grpSpPr>
        <p:pic>
          <p:nvPicPr>
            <p:cNvPr id="66613" name="Picture 100" descr="p-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334" y="1125"/>
              <a:ext cx="2167" cy="2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14" name="Text Box 101"/>
            <p:cNvSpPr txBox="1">
              <a:spLocks noChangeArrowheads="1"/>
            </p:cNvSpPr>
            <p:nvPr/>
          </p:nvSpPr>
          <p:spPr bwMode="auto">
            <a:xfrm>
              <a:off x="-36" y="3102"/>
              <a:ext cx="327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-2</a:t>
              </a:r>
              <a:r>
                <a:rPr lang="de-DE" altLang="de-DE" sz="2000" b="1">
                  <a:solidFill>
                    <a:schemeClr val="tx1"/>
                  </a:solidFill>
                  <a:latin typeface="Arial" panose="020B0604020202020204" pitchFamily="34" charset="0"/>
                </a:rPr>
                <a:t> Meter = 0,01 Meter</a:t>
              </a:r>
              <a:endParaRPr lang="en-GB" altLang="de-DE" sz="2000" b="1">
                <a:solidFill>
                  <a:schemeClr val="tx1"/>
                </a:solidFill>
                <a:latin typeface="Arial" panose="020B0604020202020204" pitchFamily="34" charset="0"/>
              </a:endParaRPr>
            </a:p>
          </p:txBody>
        </p:sp>
      </p:grpSp>
      <p:grpSp>
        <p:nvGrpSpPr>
          <p:cNvPr id="473194" name="Group 106"/>
          <p:cNvGrpSpPr>
            <a:grpSpLocks/>
          </p:cNvGrpSpPr>
          <p:nvPr/>
        </p:nvGrpSpPr>
        <p:grpSpPr bwMode="auto">
          <a:xfrm>
            <a:off x="1125538" y="2725738"/>
            <a:ext cx="7724775" cy="3533775"/>
            <a:chOff x="635" y="1125"/>
            <a:chExt cx="4866" cy="2226"/>
          </a:xfrm>
        </p:grpSpPr>
        <p:pic>
          <p:nvPicPr>
            <p:cNvPr id="66611" name="Picture 103" descr="p-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340" y="1125"/>
              <a:ext cx="2161" cy="2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12" name="Text Box 104"/>
            <p:cNvSpPr txBox="1">
              <a:spLocks noChangeArrowheads="1"/>
            </p:cNvSpPr>
            <p:nvPr/>
          </p:nvSpPr>
          <p:spPr bwMode="auto">
            <a:xfrm>
              <a:off x="635" y="2429"/>
              <a:ext cx="2599"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0"/>
                </a:spcBef>
                <a:spcAft>
                  <a:spcPct val="50000"/>
                </a:spcAft>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-3</a:t>
              </a:r>
              <a:r>
                <a:rPr lang="de-DE" altLang="de-DE" sz="2000" b="1">
                  <a:solidFill>
                    <a:schemeClr val="tx1"/>
                  </a:solidFill>
                  <a:latin typeface="Arial" panose="020B0604020202020204" pitchFamily="34" charset="0"/>
                </a:rPr>
                <a:t> Meter = 0,001 Meter</a:t>
              </a:r>
            </a:p>
            <a:p>
              <a:pPr algn="r">
                <a:spcBef>
                  <a:spcPct val="0"/>
                </a:spcBef>
                <a:spcAft>
                  <a:spcPct val="50000"/>
                </a:spcAft>
                <a:buFontTx/>
                <a:buNone/>
              </a:pPr>
              <a:r>
                <a:rPr lang="de-DE" altLang="de-DE" sz="2000">
                  <a:solidFill>
                    <a:schemeClr val="tx1"/>
                  </a:solidFill>
                  <a:latin typeface="Arial" panose="020B0604020202020204" pitchFamily="34" charset="0"/>
                </a:rPr>
                <a:t>Ein Fliegenauge besteht aus Hunderten von winzigen Facetten, ähnlich einer Bienenwabe.</a:t>
              </a:r>
              <a:endParaRPr lang="en-GB" altLang="de-DE" sz="2000">
                <a:solidFill>
                  <a:schemeClr val="tx1"/>
                </a:solidFill>
                <a:latin typeface="Arial" panose="020B0604020202020204" pitchFamily="34" charset="0"/>
              </a:endParaRPr>
            </a:p>
          </p:txBody>
        </p:sp>
      </p:grpSp>
      <p:grpSp>
        <p:nvGrpSpPr>
          <p:cNvPr id="473197" name="Group 109"/>
          <p:cNvGrpSpPr>
            <a:grpSpLocks/>
          </p:cNvGrpSpPr>
          <p:nvPr/>
        </p:nvGrpSpPr>
        <p:grpSpPr bwMode="auto">
          <a:xfrm>
            <a:off x="712788" y="2725738"/>
            <a:ext cx="8137525" cy="3535362"/>
            <a:chOff x="375" y="1125"/>
            <a:chExt cx="5126" cy="2227"/>
          </a:xfrm>
        </p:grpSpPr>
        <p:pic>
          <p:nvPicPr>
            <p:cNvPr id="66609" name="Picture 107" descr="p-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328" y="1125"/>
              <a:ext cx="2173" cy="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10" name="Text Box 108"/>
            <p:cNvSpPr txBox="1">
              <a:spLocks noChangeArrowheads="1"/>
            </p:cNvSpPr>
            <p:nvPr/>
          </p:nvSpPr>
          <p:spPr bwMode="auto">
            <a:xfrm>
              <a:off x="375" y="2238"/>
              <a:ext cx="2859" cy="1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-4</a:t>
              </a:r>
              <a:r>
                <a:rPr lang="de-DE" altLang="de-DE" sz="2000" b="1">
                  <a:solidFill>
                    <a:schemeClr val="tx1"/>
                  </a:solidFill>
                  <a:latin typeface="Arial" panose="020B0604020202020204" pitchFamily="34" charset="0"/>
                </a:rPr>
                <a:t> Meter = 0,0001 Meter</a:t>
              </a:r>
            </a:p>
            <a:p>
              <a:pPr algn="r">
                <a:spcBef>
                  <a:spcPct val="50000"/>
                </a:spcBef>
                <a:buFontTx/>
                <a:buNone/>
              </a:pPr>
              <a:r>
                <a:rPr lang="de-DE" altLang="de-DE" sz="2000">
                  <a:solidFill>
                    <a:schemeClr val="tx1"/>
                  </a:solidFill>
                  <a:latin typeface="Arial" panose="020B0604020202020204" pitchFamily="34" charset="0"/>
                </a:rPr>
                <a:t>Das Fliegenauge besteht aus Hunder-ten kleinerer Augen. Jede Facette besteht aus einer kleinen Linse mit lichtempfindlichen Zellen darunter.</a:t>
              </a:r>
              <a:endParaRPr lang="en-GB" altLang="de-DE" sz="2000">
                <a:solidFill>
                  <a:schemeClr val="tx1"/>
                </a:solidFill>
                <a:latin typeface="Arial" panose="020B0604020202020204" pitchFamily="34" charset="0"/>
              </a:endParaRPr>
            </a:p>
          </p:txBody>
        </p:sp>
      </p:grpSp>
      <p:grpSp>
        <p:nvGrpSpPr>
          <p:cNvPr id="473200" name="Group 112"/>
          <p:cNvGrpSpPr>
            <a:grpSpLocks/>
          </p:cNvGrpSpPr>
          <p:nvPr/>
        </p:nvGrpSpPr>
        <p:grpSpPr bwMode="auto">
          <a:xfrm>
            <a:off x="714375" y="2725738"/>
            <a:ext cx="8135938" cy="3540125"/>
            <a:chOff x="376" y="1125"/>
            <a:chExt cx="5125" cy="2230"/>
          </a:xfrm>
        </p:grpSpPr>
        <p:pic>
          <p:nvPicPr>
            <p:cNvPr id="66607" name="Picture 110" descr="p-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325" y="1125"/>
              <a:ext cx="2176" cy="2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08" name="Text Box 111"/>
            <p:cNvSpPr txBox="1">
              <a:spLocks noChangeArrowheads="1"/>
            </p:cNvSpPr>
            <p:nvPr/>
          </p:nvSpPr>
          <p:spPr bwMode="auto">
            <a:xfrm>
              <a:off x="376" y="2433"/>
              <a:ext cx="2858"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-5</a:t>
              </a:r>
              <a:r>
                <a:rPr lang="de-DE" altLang="de-DE" sz="2000" b="1">
                  <a:solidFill>
                    <a:schemeClr val="tx1"/>
                  </a:solidFill>
                  <a:latin typeface="Arial" panose="020B0604020202020204" pitchFamily="34" charset="0"/>
                </a:rPr>
                <a:t> Meter = 0,000 01 Meter</a:t>
              </a:r>
            </a:p>
            <a:p>
              <a:pPr algn="r">
                <a:spcBef>
                  <a:spcPct val="50000"/>
                </a:spcBef>
                <a:buFontTx/>
                <a:buNone/>
              </a:pPr>
              <a:r>
                <a:rPr lang="de-DE" altLang="de-DE" sz="2000">
                  <a:solidFill>
                    <a:schemeClr val="tx1"/>
                  </a:solidFill>
                  <a:latin typeface="Arial" panose="020B0604020202020204" pitchFamily="34" charset="0"/>
                </a:rPr>
                <a:t>Zwischen den Facetten liegen Härchen, die Nervensignale von der Oberfläche des Auges weiterleiten.</a:t>
              </a:r>
              <a:endParaRPr lang="en-GB" altLang="de-DE" sz="2000">
                <a:solidFill>
                  <a:schemeClr val="tx1"/>
                </a:solidFill>
                <a:latin typeface="Arial" panose="020B0604020202020204" pitchFamily="34" charset="0"/>
              </a:endParaRPr>
            </a:p>
          </p:txBody>
        </p:sp>
      </p:grpSp>
      <p:grpSp>
        <p:nvGrpSpPr>
          <p:cNvPr id="473203" name="Group 115"/>
          <p:cNvGrpSpPr>
            <a:grpSpLocks/>
          </p:cNvGrpSpPr>
          <p:nvPr/>
        </p:nvGrpSpPr>
        <p:grpSpPr bwMode="auto">
          <a:xfrm>
            <a:off x="1704975" y="2725738"/>
            <a:ext cx="7145338" cy="3532187"/>
            <a:chOff x="1000" y="1125"/>
            <a:chExt cx="4501" cy="2225"/>
          </a:xfrm>
        </p:grpSpPr>
        <p:pic>
          <p:nvPicPr>
            <p:cNvPr id="66605" name="Picture 113" descr="p-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325" y="1125"/>
              <a:ext cx="2176" cy="2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06" name="Text Box 114"/>
            <p:cNvSpPr txBox="1">
              <a:spLocks noChangeArrowheads="1"/>
            </p:cNvSpPr>
            <p:nvPr/>
          </p:nvSpPr>
          <p:spPr bwMode="auto">
            <a:xfrm>
              <a:off x="1000" y="3100"/>
              <a:ext cx="223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-6</a:t>
              </a:r>
              <a:r>
                <a:rPr lang="de-DE" altLang="de-DE" sz="2000" b="1">
                  <a:solidFill>
                    <a:schemeClr val="tx1"/>
                  </a:solidFill>
                  <a:latin typeface="Arial" panose="020B0604020202020204" pitchFamily="34" charset="0"/>
                </a:rPr>
                <a:t> Meter = 0,000 001 Meter</a:t>
              </a:r>
              <a:endParaRPr lang="en-GB" altLang="de-DE" sz="2000" b="1">
                <a:solidFill>
                  <a:schemeClr val="tx1"/>
                </a:solidFill>
                <a:latin typeface="Arial" panose="020B0604020202020204" pitchFamily="34" charset="0"/>
              </a:endParaRPr>
            </a:p>
          </p:txBody>
        </p:sp>
      </p:grpSp>
      <p:grpSp>
        <p:nvGrpSpPr>
          <p:cNvPr id="473206" name="Group 118"/>
          <p:cNvGrpSpPr>
            <a:grpSpLocks/>
          </p:cNvGrpSpPr>
          <p:nvPr/>
        </p:nvGrpSpPr>
        <p:grpSpPr bwMode="auto">
          <a:xfrm>
            <a:off x="671513" y="2725738"/>
            <a:ext cx="8178800" cy="3540125"/>
            <a:chOff x="349" y="1125"/>
            <a:chExt cx="5152" cy="2230"/>
          </a:xfrm>
        </p:grpSpPr>
        <p:pic>
          <p:nvPicPr>
            <p:cNvPr id="66603" name="Picture 116" descr="p-7"/>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319" y="1125"/>
              <a:ext cx="2182" cy="2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04" name="Text Box 117"/>
            <p:cNvSpPr txBox="1">
              <a:spLocks noChangeArrowheads="1"/>
            </p:cNvSpPr>
            <p:nvPr/>
          </p:nvSpPr>
          <p:spPr bwMode="auto">
            <a:xfrm>
              <a:off x="349" y="3105"/>
              <a:ext cx="28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-7</a:t>
              </a:r>
              <a:r>
                <a:rPr lang="de-DE" altLang="de-DE" sz="2000" b="1">
                  <a:solidFill>
                    <a:schemeClr val="tx1"/>
                  </a:solidFill>
                  <a:latin typeface="Arial" panose="020B0604020202020204" pitchFamily="34" charset="0"/>
                </a:rPr>
                <a:t> Meter = 0,000 0001 Meter</a:t>
              </a:r>
              <a:endParaRPr lang="en-GB" altLang="de-DE" sz="2000" b="1">
                <a:solidFill>
                  <a:schemeClr val="tx1"/>
                </a:solidFill>
                <a:latin typeface="Arial" panose="020B0604020202020204" pitchFamily="34" charset="0"/>
              </a:endParaRPr>
            </a:p>
          </p:txBody>
        </p:sp>
      </p:grpSp>
      <p:grpSp>
        <p:nvGrpSpPr>
          <p:cNvPr id="473209" name="Group 121"/>
          <p:cNvGrpSpPr>
            <a:grpSpLocks/>
          </p:cNvGrpSpPr>
          <p:nvPr/>
        </p:nvGrpSpPr>
        <p:grpSpPr bwMode="auto">
          <a:xfrm>
            <a:off x="501650" y="2725738"/>
            <a:ext cx="8348663" cy="3548062"/>
            <a:chOff x="242" y="1125"/>
            <a:chExt cx="5259" cy="2235"/>
          </a:xfrm>
        </p:grpSpPr>
        <p:pic>
          <p:nvPicPr>
            <p:cNvPr id="66601" name="Picture 119" descr="p-8"/>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314" y="1125"/>
              <a:ext cx="2187" cy="2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02" name="Text Box 120"/>
            <p:cNvSpPr txBox="1">
              <a:spLocks noChangeArrowheads="1"/>
            </p:cNvSpPr>
            <p:nvPr/>
          </p:nvSpPr>
          <p:spPr bwMode="auto">
            <a:xfrm>
              <a:off x="242" y="2054"/>
              <a:ext cx="2976"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-8</a:t>
              </a:r>
              <a:r>
                <a:rPr lang="de-DE" altLang="de-DE" sz="2000" b="1">
                  <a:solidFill>
                    <a:schemeClr val="tx1"/>
                  </a:solidFill>
                  <a:latin typeface="Arial" panose="020B0604020202020204" pitchFamily="34" charset="0"/>
                </a:rPr>
                <a:t> Meter = 0,000 000 01 Meter</a:t>
              </a:r>
            </a:p>
            <a:p>
              <a:pPr algn="r">
                <a:spcBef>
                  <a:spcPct val="50000"/>
                </a:spcBef>
                <a:buFontTx/>
                <a:buNone/>
              </a:pPr>
              <a:r>
                <a:rPr lang="de-DE" altLang="de-DE" sz="2000">
                  <a:solidFill>
                    <a:schemeClr val="tx1"/>
                  </a:solidFill>
                  <a:latin typeface="Arial" panose="020B0604020202020204" pitchFamily="34" charset="0"/>
                </a:rPr>
                <a:t>Im Mittelpunkt dieser Zelle befindet sich ein aus zwei Spiralen gewundenes DNS-Molekül. Es enthält die genetische Information, die zur Reproduktion der Fliege benötigt wird.</a:t>
              </a:r>
              <a:endParaRPr lang="en-GB" altLang="de-DE" sz="2000">
                <a:solidFill>
                  <a:schemeClr val="tx1"/>
                </a:solidFill>
                <a:latin typeface="Arial" panose="020B0604020202020204" pitchFamily="34" charset="0"/>
              </a:endParaRPr>
            </a:p>
          </p:txBody>
        </p:sp>
      </p:grpSp>
      <p:grpSp>
        <p:nvGrpSpPr>
          <p:cNvPr id="473212" name="Group 124"/>
          <p:cNvGrpSpPr>
            <a:grpSpLocks/>
          </p:cNvGrpSpPr>
          <p:nvPr/>
        </p:nvGrpSpPr>
        <p:grpSpPr bwMode="auto">
          <a:xfrm>
            <a:off x="354013" y="2725738"/>
            <a:ext cx="8496300" cy="3540125"/>
            <a:chOff x="149" y="1125"/>
            <a:chExt cx="5352" cy="2230"/>
          </a:xfrm>
        </p:grpSpPr>
        <p:pic>
          <p:nvPicPr>
            <p:cNvPr id="66599" name="Picture 122" descr="p-10"/>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315" y="1125"/>
              <a:ext cx="2186" cy="2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00" name="Text Box 123"/>
            <p:cNvSpPr txBox="1">
              <a:spLocks noChangeArrowheads="1"/>
            </p:cNvSpPr>
            <p:nvPr/>
          </p:nvSpPr>
          <p:spPr bwMode="auto">
            <a:xfrm>
              <a:off x="149" y="2049"/>
              <a:ext cx="3085"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-10</a:t>
              </a:r>
              <a:r>
                <a:rPr lang="de-DE" altLang="de-DE" sz="2000" b="1">
                  <a:solidFill>
                    <a:schemeClr val="tx1"/>
                  </a:solidFill>
                  <a:latin typeface="Arial" panose="020B0604020202020204" pitchFamily="34" charset="0"/>
                </a:rPr>
                <a:t> Meter = 0,000 000 001 Meter</a:t>
              </a:r>
            </a:p>
            <a:p>
              <a:pPr algn="r">
                <a:spcBef>
                  <a:spcPct val="50000"/>
                </a:spcBef>
                <a:buFontTx/>
                <a:buNone/>
              </a:pPr>
              <a:r>
                <a:rPr lang="de-DE" altLang="de-DE" sz="2000">
                  <a:solidFill>
                    <a:schemeClr val="tx1"/>
                  </a:solidFill>
                  <a:latin typeface="Arial" panose="020B0604020202020204" pitchFamily="34" charset="0"/>
                </a:rPr>
                <a:t>Das Kohlenstoffatom, ein wichtiger Baustein des Lebens, besteht über-wiegend aus leerem Raum. Eine Wolke aus sechs negativ geladenen Elektronen umgibt den positiv geladenen Kern.</a:t>
              </a:r>
              <a:endParaRPr lang="en-GB" altLang="de-DE" sz="2000">
                <a:solidFill>
                  <a:schemeClr val="tx1"/>
                </a:solidFill>
                <a:latin typeface="Arial" panose="020B0604020202020204" pitchFamily="34" charset="0"/>
              </a:endParaRPr>
            </a:p>
          </p:txBody>
        </p:sp>
      </p:grpSp>
      <p:grpSp>
        <p:nvGrpSpPr>
          <p:cNvPr id="473215" name="Group 127"/>
          <p:cNvGrpSpPr>
            <a:grpSpLocks/>
          </p:cNvGrpSpPr>
          <p:nvPr/>
        </p:nvGrpSpPr>
        <p:grpSpPr bwMode="auto">
          <a:xfrm>
            <a:off x="254000" y="2725738"/>
            <a:ext cx="8596313" cy="3540125"/>
            <a:chOff x="86" y="1125"/>
            <a:chExt cx="5415" cy="2230"/>
          </a:xfrm>
        </p:grpSpPr>
        <p:pic>
          <p:nvPicPr>
            <p:cNvPr id="66597" name="Picture 125" descr="p-14"/>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319" y="1125"/>
              <a:ext cx="2182" cy="2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98" name="Text Box 126"/>
            <p:cNvSpPr txBox="1">
              <a:spLocks noChangeArrowheads="1"/>
            </p:cNvSpPr>
            <p:nvPr/>
          </p:nvSpPr>
          <p:spPr bwMode="auto">
            <a:xfrm>
              <a:off x="86" y="2049"/>
              <a:ext cx="3148"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-14</a:t>
              </a:r>
              <a:r>
                <a:rPr lang="de-DE" altLang="de-DE" sz="2000" b="1">
                  <a:solidFill>
                    <a:schemeClr val="tx1"/>
                  </a:solidFill>
                  <a:latin typeface="Arial" panose="020B0604020202020204" pitchFamily="34" charset="0"/>
                </a:rPr>
                <a:t> Meter = 0,000 000 000 000 01 Meter</a:t>
              </a:r>
            </a:p>
            <a:p>
              <a:pPr algn="r">
                <a:spcBef>
                  <a:spcPct val="50000"/>
                </a:spcBef>
                <a:buFontTx/>
                <a:buNone/>
              </a:pPr>
              <a:r>
                <a:rPr lang="de-DE" altLang="de-DE" sz="2000">
                  <a:solidFill>
                    <a:schemeClr val="tx1"/>
                  </a:solidFill>
                  <a:latin typeface="Arial" panose="020B0604020202020204" pitchFamily="34" charset="0"/>
                </a:rPr>
                <a:t>Das Zentrum des Kohlenstoffatoms bildet der Kern, der aus sechs Protonen und sechs Neutronen aufgebaut ist. 99,95% der Masse des Atoms konzentrieren sich in diesem winzigen Volumen.</a:t>
              </a:r>
              <a:endParaRPr lang="en-GB" altLang="de-DE" sz="2000">
                <a:solidFill>
                  <a:schemeClr val="tx1"/>
                </a:solidFill>
                <a:latin typeface="Arial" panose="020B0604020202020204" pitchFamily="34" charset="0"/>
              </a:endParaRPr>
            </a:p>
          </p:txBody>
        </p:sp>
      </p:grpSp>
      <p:grpSp>
        <p:nvGrpSpPr>
          <p:cNvPr id="473218" name="Group 130"/>
          <p:cNvGrpSpPr>
            <a:grpSpLocks/>
          </p:cNvGrpSpPr>
          <p:nvPr/>
        </p:nvGrpSpPr>
        <p:grpSpPr bwMode="auto">
          <a:xfrm>
            <a:off x="133350" y="2725738"/>
            <a:ext cx="8716963" cy="4011612"/>
            <a:chOff x="10" y="1125"/>
            <a:chExt cx="5491" cy="2527"/>
          </a:xfrm>
        </p:grpSpPr>
        <p:pic>
          <p:nvPicPr>
            <p:cNvPr id="66595" name="Picture 128" descr="p-15"/>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315" y="1125"/>
              <a:ext cx="2186" cy="2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96" name="Text Box 129"/>
            <p:cNvSpPr txBox="1">
              <a:spLocks noChangeArrowheads="1"/>
            </p:cNvSpPr>
            <p:nvPr/>
          </p:nvSpPr>
          <p:spPr bwMode="auto">
            <a:xfrm>
              <a:off x="10" y="1866"/>
              <a:ext cx="3234" cy="1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a:spcBef>
                  <a:spcPct val="50000"/>
                </a:spcBef>
                <a:buFontTx/>
                <a:buNone/>
              </a:pPr>
              <a:r>
                <a:rPr lang="de-DE" altLang="de-DE" sz="2000" b="1">
                  <a:solidFill>
                    <a:schemeClr val="tx1"/>
                  </a:solidFill>
                  <a:latin typeface="Arial" panose="020B0604020202020204" pitchFamily="34" charset="0"/>
                </a:rPr>
                <a:t>10</a:t>
              </a:r>
              <a:r>
                <a:rPr lang="de-DE" altLang="de-DE" sz="2000" b="1" baseline="50000">
                  <a:solidFill>
                    <a:schemeClr val="tx1"/>
                  </a:solidFill>
                  <a:latin typeface="Arial" panose="020B0604020202020204" pitchFamily="34" charset="0"/>
                </a:rPr>
                <a:t>-15</a:t>
              </a:r>
              <a:r>
                <a:rPr lang="de-DE" altLang="de-DE" sz="2000" b="1">
                  <a:solidFill>
                    <a:schemeClr val="tx1"/>
                  </a:solidFill>
                  <a:latin typeface="Arial" panose="020B0604020202020204" pitchFamily="34" charset="0"/>
                </a:rPr>
                <a:t> Meter = 0,000 000 000 000 001 Meter</a:t>
              </a:r>
            </a:p>
            <a:p>
              <a:pPr algn="r">
                <a:spcBef>
                  <a:spcPct val="50000"/>
                </a:spcBef>
                <a:buFontTx/>
                <a:buNone/>
              </a:pPr>
              <a:r>
                <a:rPr lang="de-DE" altLang="de-DE" sz="2000">
                  <a:solidFill>
                    <a:schemeClr val="tx1"/>
                  </a:solidFill>
                  <a:latin typeface="Arial" panose="020B0604020202020204" pitchFamily="34" charset="0"/>
                </a:rPr>
                <a:t>Protonen und Neutronen im Kern bestehen aus jeweils drei Quarks. Im CERN werden die Wechselwirkungen der Quarks unter-sucht, um zu ergründen, wie bei der Geburt des Universums die elementaren Teilchen entstanden sind.</a:t>
              </a:r>
            </a:p>
            <a:p>
              <a:pPr algn="r">
                <a:spcBef>
                  <a:spcPct val="50000"/>
                </a:spcBef>
                <a:buFontTx/>
                <a:buNone/>
              </a:pPr>
              <a:endParaRPr lang="en-GB" altLang="de-DE" sz="2000">
                <a:solidFill>
                  <a:schemeClr val="tx1"/>
                </a:solidFill>
                <a:latin typeface="Arial" panose="020B0604020202020204" pitchFamily="34" charset="0"/>
              </a:endParaRPr>
            </a:p>
          </p:txBody>
        </p:sp>
      </p:grpSp>
      <p:sp>
        <p:nvSpPr>
          <p:cNvPr id="2" name="Datumsplatzhalter 1"/>
          <p:cNvSpPr>
            <a:spLocks noGrp="1"/>
          </p:cNvSpPr>
          <p:nvPr>
            <p:ph type="dt" sz="quarter" idx="10"/>
          </p:nvPr>
        </p:nvSpPr>
        <p:spPr/>
        <p:txBody>
          <a:bodyPr/>
          <a:lstStyle/>
          <a:p>
            <a:pPr>
              <a:defRPr/>
            </a:pPr>
            <a:fld id="{6735554D-EDF9-4CB6-840D-0B43F57F2107}" type="datetime1">
              <a:rPr lang="de-DE"/>
              <a:pPr>
                <a:defRPr/>
              </a:pPr>
              <a:t>02.08.2024</a:t>
            </a:fld>
            <a:endParaRPr lang="de-DE"/>
          </a:p>
        </p:txBody>
      </p:sp>
      <p:sp>
        <p:nvSpPr>
          <p:cNvPr id="3" name="Fußzeilenplatzhalter 2"/>
          <p:cNvSpPr>
            <a:spLocks noGrp="1"/>
          </p:cNvSpPr>
          <p:nvPr>
            <p:ph type="ftr" sz="quarter" idx="11"/>
          </p:nvPr>
        </p:nvSpPr>
        <p:spPr/>
        <p:txBody>
          <a:bodyPr/>
          <a:lstStyle/>
          <a:p>
            <a:pPr>
              <a:defRPr/>
            </a:pPr>
            <a:r>
              <a:rPr lang="de-DE"/>
              <a:t>BSZ Dresden</a:t>
            </a:r>
            <a:endParaRPr lang="de-DE"/>
          </a:p>
        </p:txBody>
      </p:sp>
      <p:sp>
        <p:nvSpPr>
          <p:cNvPr id="66594" name="Foliennummernplatzhalt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6E80CF59-465D-4940-ADA4-21C155009A0C}" type="slidenum">
              <a:rPr lang="de-DE" altLang="de-DE" smtClean="0">
                <a:solidFill>
                  <a:srgbClr val="C2C420"/>
                </a:solidFill>
              </a:rPr>
              <a:pPr/>
              <a:t>30</a:t>
            </a:fld>
            <a:endParaRPr lang="de-DE" altLang="de-DE" smtClean="0">
              <a:solidFill>
                <a:srgbClr val="C2C42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73126"/>
                                        </p:tgtEl>
                                        <p:attrNameLst>
                                          <p:attrName>style.visibility</p:attrName>
                                        </p:attrNameLst>
                                      </p:cBhvr>
                                      <p:to>
                                        <p:strVal val="visible"/>
                                      </p:to>
                                    </p:set>
                                    <p:animEffect transition="in" filter="fade">
                                      <p:cBhvr>
                                        <p:cTn id="7" dur="500"/>
                                        <p:tgtEl>
                                          <p:spTgt spid="473126"/>
                                        </p:tgtEl>
                                      </p:cBhvr>
                                    </p:animEffect>
                                  </p:childTnLst>
                                  <p:subTnLst>
                                    <p:set>
                                      <p:cBhvr override="childStyle">
                                        <p:cTn dur="1" fill="hold" display="0" masterRel="nextClick" afterEffect="1"/>
                                        <p:tgtEl>
                                          <p:spTgt spid="473126"/>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73131"/>
                                        </p:tgtEl>
                                        <p:attrNameLst>
                                          <p:attrName>style.visibility</p:attrName>
                                        </p:attrNameLst>
                                      </p:cBhvr>
                                      <p:to>
                                        <p:strVal val="visible"/>
                                      </p:to>
                                    </p:set>
                                    <p:animEffect transition="in" filter="fade">
                                      <p:cBhvr>
                                        <p:cTn id="12" dur="500"/>
                                        <p:tgtEl>
                                          <p:spTgt spid="473131"/>
                                        </p:tgtEl>
                                      </p:cBhvr>
                                    </p:animEffect>
                                  </p:childTnLst>
                                  <p:subTnLst>
                                    <p:set>
                                      <p:cBhvr override="childStyle">
                                        <p:cTn dur="1" fill="hold" display="0" masterRel="nextClick" afterEffect="1"/>
                                        <p:tgtEl>
                                          <p:spTgt spid="473131"/>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73134"/>
                                        </p:tgtEl>
                                        <p:attrNameLst>
                                          <p:attrName>style.visibility</p:attrName>
                                        </p:attrNameLst>
                                      </p:cBhvr>
                                      <p:to>
                                        <p:strVal val="visible"/>
                                      </p:to>
                                    </p:set>
                                    <p:animEffect transition="in" filter="fade">
                                      <p:cBhvr>
                                        <p:cTn id="17" dur="500"/>
                                        <p:tgtEl>
                                          <p:spTgt spid="473134"/>
                                        </p:tgtEl>
                                      </p:cBhvr>
                                    </p:animEffect>
                                  </p:childTnLst>
                                  <p:subTnLst>
                                    <p:set>
                                      <p:cBhvr override="childStyle">
                                        <p:cTn dur="1" fill="hold" display="0" masterRel="nextClick" afterEffect="1"/>
                                        <p:tgtEl>
                                          <p:spTgt spid="473134"/>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473137"/>
                                        </p:tgtEl>
                                        <p:attrNameLst>
                                          <p:attrName>style.visibility</p:attrName>
                                        </p:attrNameLst>
                                      </p:cBhvr>
                                      <p:to>
                                        <p:strVal val="visible"/>
                                      </p:to>
                                    </p:set>
                                    <p:animEffect transition="in" filter="fade">
                                      <p:cBhvr>
                                        <p:cTn id="22" dur="500"/>
                                        <p:tgtEl>
                                          <p:spTgt spid="473137"/>
                                        </p:tgtEl>
                                      </p:cBhvr>
                                    </p:animEffect>
                                  </p:childTnLst>
                                  <p:subTnLst>
                                    <p:set>
                                      <p:cBhvr override="childStyle">
                                        <p:cTn dur="1" fill="hold" display="0" masterRel="nextClick" afterEffect="1"/>
                                        <p:tgtEl>
                                          <p:spTgt spid="473137"/>
                                        </p:tgtEl>
                                        <p:attrNameLst>
                                          <p:attrName>style.visibility</p:attrName>
                                        </p:attrNameLst>
                                      </p:cBhvr>
                                      <p:to>
                                        <p:strVal val="hidden"/>
                                      </p:to>
                                    </p:set>
                                  </p:sub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473159"/>
                                        </p:tgtEl>
                                        <p:attrNameLst>
                                          <p:attrName>style.visibility</p:attrName>
                                        </p:attrNameLst>
                                      </p:cBhvr>
                                      <p:to>
                                        <p:strVal val="visible"/>
                                      </p:to>
                                    </p:set>
                                    <p:animEffect transition="in" filter="fade">
                                      <p:cBhvr>
                                        <p:cTn id="27" dur="500"/>
                                        <p:tgtEl>
                                          <p:spTgt spid="473159"/>
                                        </p:tgtEl>
                                      </p:cBhvr>
                                    </p:animEffect>
                                  </p:childTnLst>
                                  <p:subTnLst>
                                    <p:set>
                                      <p:cBhvr override="childStyle">
                                        <p:cTn dur="1" fill="hold" display="0" masterRel="nextClick" afterEffect="1"/>
                                        <p:tgtEl>
                                          <p:spTgt spid="473159"/>
                                        </p:tgtEl>
                                        <p:attrNameLst>
                                          <p:attrName>style.visibility</p:attrName>
                                        </p:attrNameLst>
                                      </p:cBhvr>
                                      <p:to>
                                        <p:strVal val="hidden"/>
                                      </p:to>
                                    </p:set>
                                  </p:sub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473160"/>
                                        </p:tgtEl>
                                        <p:attrNameLst>
                                          <p:attrName>style.visibility</p:attrName>
                                        </p:attrNameLst>
                                      </p:cBhvr>
                                      <p:to>
                                        <p:strVal val="visible"/>
                                      </p:to>
                                    </p:set>
                                    <p:animEffect transition="in" filter="fade">
                                      <p:cBhvr>
                                        <p:cTn id="32" dur="500"/>
                                        <p:tgtEl>
                                          <p:spTgt spid="473160"/>
                                        </p:tgtEl>
                                      </p:cBhvr>
                                    </p:animEffect>
                                  </p:childTnLst>
                                  <p:subTnLst>
                                    <p:set>
                                      <p:cBhvr override="childStyle">
                                        <p:cTn dur="1" fill="hold" display="0" masterRel="nextClick" afterEffect="1"/>
                                        <p:tgtEl>
                                          <p:spTgt spid="473160"/>
                                        </p:tgtEl>
                                        <p:attrNameLst>
                                          <p:attrName>style.visibility</p:attrName>
                                        </p:attrNameLst>
                                      </p:cBhvr>
                                      <p:to>
                                        <p:strVal val="hidden"/>
                                      </p:to>
                                    </p:set>
                                  </p:sub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473163"/>
                                        </p:tgtEl>
                                        <p:attrNameLst>
                                          <p:attrName>style.visibility</p:attrName>
                                        </p:attrNameLst>
                                      </p:cBhvr>
                                      <p:to>
                                        <p:strVal val="visible"/>
                                      </p:to>
                                    </p:set>
                                    <p:animEffect transition="in" filter="fade">
                                      <p:cBhvr>
                                        <p:cTn id="37" dur="500"/>
                                        <p:tgtEl>
                                          <p:spTgt spid="473163"/>
                                        </p:tgtEl>
                                      </p:cBhvr>
                                    </p:animEffect>
                                  </p:childTnLst>
                                  <p:subTnLst>
                                    <p:set>
                                      <p:cBhvr override="childStyle">
                                        <p:cTn dur="1" fill="hold" display="0" masterRel="nextClick" afterEffect="1"/>
                                        <p:tgtEl>
                                          <p:spTgt spid="473163"/>
                                        </p:tgtEl>
                                        <p:attrNameLst>
                                          <p:attrName>style.visibility</p:attrName>
                                        </p:attrNameLst>
                                      </p:cBhvr>
                                      <p:to>
                                        <p:strVal val="hidden"/>
                                      </p:to>
                                    </p:set>
                                  </p:sub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473166"/>
                                        </p:tgtEl>
                                        <p:attrNameLst>
                                          <p:attrName>style.visibility</p:attrName>
                                        </p:attrNameLst>
                                      </p:cBhvr>
                                      <p:to>
                                        <p:strVal val="visible"/>
                                      </p:to>
                                    </p:set>
                                    <p:animEffect transition="in" filter="fade">
                                      <p:cBhvr>
                                        <p:cTn id="42" dur="500"/>
                                        <p:tgtEl>
                                          <p:spTgt spid="473166"/>
                                        </p:tgtEl>
                                      </p:cBhvr>
                                    </p:animEffect>
                                  </p:childTnLst>
                                  <p:subTnLst>
                                    <p:set>
                                      <p:cBhvr override="childStyle">
                                        <p:cTn dur="1" fill="hold" display="0" masterRel="nextClick" afterEffect="1"/>
                                        <p:tgtEl>
                                          <p:spTgt spid="473166"/>
                                        </p:tgtEl>
                                        <p:attrNameLst>
                                          <p:attrName>style.visibility</p:attrName>
                                        </p:attrNameLst>
                                      </p:cBhvr>
                                      <p:to>
                                        <p:strVal val="hidden"/>
                                      </p:to>
                                    </p:set>
                                  </p:sub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473169"/>
                                        </p:tgtEl>
                                        <p:attrNameLst>
                                          <p:attrName>style.visibility</p:attrName>
                                        </p:attrNameLst>
                                      </p:cBhvr>
                                      <p:to>
                                        <p:strVal val="visible"/>
                                      </p:to>
                                    </p:set>
                                    <p:animEffect transition="in" filter="fade">
                                      <p:cBhvr>
                                        <p:cTn id="47" dur="500"/>
                                        <p:tgtEl>
                                          <p:spTgt spid="473169"/>
                                        </p:tgtEl>
                                      </p:cBhvr>
                                    </p:animEffect>
                                  </p:childTnLst>
                                  <p:subTnLst>
                                    <p:set>
                                      <p:cBhvr override="childStyle">
                                        <p:cTn dur="1" fill="hold" display="0" masterRel="nextClick" afterEffect="1"/>
                                        <p:tgtEl>
                                          <p:spTgt spid="473169"/>
                                        </p:tgtEl>
                                        <p:attrNameLst>
                                          <p:attrName>style.visibility</p:attrName>
                                        </p:attrNameLst>
                                      </p:cBhvr>
                                      <p:to>
                                        <p:strVal val="hidden"/>
                                      </p:to>
                                    </p:set>
                                  </p:sub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473172"/>
                                        </p:tgtEl>
                                        <p:attrNameLst>
                                          <p:attrName>style.visibility</p:attrName>
                                        </p:attrNameLst>
                                      </p:cBhvr>
                                      <p:to>
                                        <p:strVal val="visible"/>
                                      </p:to>
                                    </p:set>
                                    <p:animEffect transition="in" filter="fade">
                                      <p:cBhvr>
                                        <p:cTn id="52" dur="500"/>
                                        <p:tgtEl>
                                          <p:spTgt spid="473172"/>
                                        </p:tgtEl>
                                      </p:cBhvr>
                                    </p:animEffect>
                                  </p:childTnLst>
                                  <p:subTnLst>
                                    <p:set>
                                      <p:cBhvr override="childStyle">
                                        <p:cTn dur="1" fill="hold" display="0" masterRel="nextClick" afterEffect="1"/>
                                        <p:tgtEl>
                                          <p:spTgt spid="473172"/>
                                        </p:tgtEl>
                                        <p:attrNameLst>
                                          <p:attrName>style.visibility</p:attrName>
                                        </p:attrNameLst>
                                      </p:cBhvr>
                                      <p:to>
                                        <p:strVal val="hidden"/>
                                      </p:to>
                                    </p:set>
                                  </p:sub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nodeType="clickEffect">
                                  <p:stCondLst>
                                    <p:cond delay="0"/>
                                  </p:stCondLst>
                                  <p:childTnLst>
                                    <p:set>
                                      <p:cBhvr>
                                        <p:cTn id="56" dur="1" fill="hold">
                                          <p:stCondLst>
                                            <p:cond delay="0"/>
                                          </p:stCondLst>
                                        </p:cTn>
                                        <p:tgtEl>
                                          <p:spTgt spid="473175"/>
                                        </p:tgtEl>
                                        <p:attrNameLst>
                                          <p:attrName>style.visibility</p:attrName>
                                        </p:attrNameLst>
                                      </p:cBhvr>
                                      <p:to>
                                        <p:strVal val="visible"/>
                                      </p:to>
                                    </p:set>
                                    <p:animEffect transition="in" filter="fade">
                                      <p:cBhvr>
                                        <p:cTn id="57" dur="500"/>
                                        <p:tgtEl>
                                          <p:spTgt spid="473175"/>
                                        </p:tgtEl>
                                      </p:cBhvr>
                                    </p:animEffect>
                                  </p:childTnLst>
                                  <p:subTnLst>
                                    <p:set>
                                      <p:cBhvr override="childStyle">
                                        <p:cTn dur="1" fill="hold" display="0" masterRel="nextClick" afterEffect="1"/>
                                        <p:tgtEl>
                                          <p:spTgt spid="473175"/>
                                        </p:tgtEl>
                                        <p:attrNameLst>
                                          <p:attrName>style.visibility</p:attrName>
                                        </p:attrNameLst>
                                      </p:cBhvr>
                                      <p:to>
                                        <p:strVal val="hidden"/>
                                      </p:to>
                                    </p:set>
                                  </p:subTnLst>
                                </p:cTn>
                              </p:par>
                            </p:childTnLst>
                          </p:cTn>
                        </p:par>
                      </p:childTnLst>
                    </p:cTn>
                  </p:par>
                  <p:par>
                    <p:cTn id="58" fill="hold" nodeType="clickPar">
                      <p:stCondLst>
                        <p:cond delay="indefinite"/>
                      </p:stCondLst>
                      <p:childTnLst>
                        <p:par>
                          <p:cTn id="59" fill="hold" nodeType="withGroup">
                            <p:stCondLst>
                              <p:cond delay="0"/>
                            </p:stCondLst>
                            <p:childTnLst>
                              <p:par>
                                <p:cTn id="60" presetID="10" presetClass="entr" presetSubtype="0" fill="hold" nodeType="clickEffect">
                                  <p:stCondLst>
                                    <p:cond delay="0"/>
                                  </p:stCondLst>
                                  <p:childTnLst>
                                    <p:set>
                                      <p:cBhvr>
                                        <p:cTn id="61" dur="1" fill="hold">
                                          <p:stCondLst>
                                            <p:cond delay="0"/>
                                          </p:stCondLst>
                                        </p:cTn>
                                        <p:tgtEl>
                                          <p:spTgt spid="473178"/>
                                        </p:tgtEl>
                                        <p:attrNameLst>
                                          <p:attrName>style.visibility</p:attrName>
                                        </p:attrNameLst>
                                      </p:cBhvr>
                                      <p:to>
                                        <p:strVal val="visible"/>
                                      </p:to>
                                    </p:set>
                                    <p:animEffect transition="in" filter="fade">
                                      <p:cBhvr>
                                        <p:cTn id="62" dur="500"/>
                                        <p:tgtEl>
                                          <p:spTgt spid="473178"/>
                                        </p:tgtEl>
                                      </p:cBhvr>
                                    </p:animEffect>
                                  </p:childTnLst>
                                  <p:subTnLst>
                                    <p:set>
                                      <p:cBhvr override="childStyle">
                                        <p:cTn dur="1" fill="hold" display="0" masterRel="nextClick" afterEffect="1"/>
                                        <p:tgtEl>
                                          <p:spTgt spid="473178"/>
                                        </p:tgtEl>
                                        <p:attrNameLst>
                                          <p:attrName>style.visibility</p:attrName>
                                        </p:attrNameLst>
                                      </p:cBhvr>
                                      <p:to>
                                        <p:strVal val="hidden"/>
                                      </p:to>
                                    </p:set>
                                  </p:subTnLst>
                                </p:cTn>
                              </p:par>
                            </p:childTnLst>
                          </p:cTn>
                        </p:par>
                      </p:childTnLst>
                    </p:cTn>
                  </p:par>
                  <p:par>
                    <p:cTn id="63" fill="hold" nodeType="clickPar">
                      <p:stCondLst>
                        <p:cond delay="indefinite"/>
                      </p:stCondLst>
                      <p:childTnLst>
                        <p:par>
                          <p:cTn id="64" fill="hold" nodeType="withGroup">
                            <p:stCondLst>
                              <p:cond delay="0"/>
                            </p:stCondLst>
                            <p:childTnLst>
                              <p:par>
                                <p:cTn id="65" presetID="10" presetClass="entr" presetSubtype="0" fill="hold" nodeType="clickEffect">
                                  <p:stCondLst>
                                    <p:cond delay="0"/>
                                  </p:stCondLst>
                                  <p:childTnLst>
                                    <p:set>
                                      <p:cBhvr>
                                        <p:cTn id="66" dur="1" fill="hold">
                                          <p:stCondLst>
                                            <p:cond delay="0"/>
                                          </p:stCondLst>
                                        </p:cTn>
                                        <p:tgtEl>
                                          <p:spTgt spid="473186"/>
                                        </p:tgtEl>
                                        <p:attrNameLst>
                                          <p:attrName>style.visibility</p:attrName>
                                        </p:attrNameLst>
                                      </p:cBhvr>
                                      <p:to>
                                        <p:strVal val="visible"/>
                                      </p:to>
                                    </p:set>
                                    <p:animEffect transition="in" filter="fade">
                                      <p:cBhvr>
                                        <p:cTn id="67" dur="500"/>
                                        <p:tgtEl>
                                          <p:spTgt spid="473186"/>
                                        </p:tgtEl>
                                      </p:cBhvr>
                                    </p:animEffect>
                                  </p:childTnLst>
                                  <p:subTnLst>
                                    <p:set>
                                      <p:cBhvr override="childStyle">
                                        <p:cTn dur="1" fill="hold" display="0" masterRel="nextClick" afterEffect="1"/>
                                        <p:tgtEl>
                                          <p:spTgt spid="473186"/>
                                        </p:tgtEl>
                                        <p:attrNameLst>
                                          <p:attrName>style.visibility</p:attrName>
                                        </p:attrNameLst>
                                      </p:cBhvr>
                                      <p:to>
                                        <p:strVal val="hidden"/>
                                      </p:to>
                                    </p:set>
                                  </p:subTnLst>
                                </p:cTn>
                              </p:par>
                            </p:childTnLst>
                          </p:cTn>
                        </p:par>
                      </p:childTnLst>
                    </p:cTn>
                  </p:par>
                  <p:par>
                    <p:cTn id="68" fill="hold" nodeType="clickPar">
                      <p:stCondLst>
                        <p:cond delay="indefinite"/>
                      </p:stCondLst>
                      <p:childTnLst>
                        <p:par>
                          <p:cTn id="69" fill="hold" nodeType="withGroup">
                            <p:stCondLst>
                              <p:cond delay="0"/>
                            </p:stCondLst>
                            <p:childTnLst>
                              <p:par>
                                <p:cTn id="70" presetID="10" presetClass="entr" presetSubtype="0" fill="hold" nodeType="clickEffect">
                                  <p:stCondLst>
                                    <p:cond delay="0"/>
                                  </p:stCondLst>
                                  <p:childTnLst>
                                    <p:set>
                                      <p:cBhvr>
                                        <p:cTn id="71" dur="1" fill="hold">
                                          <p:stCondLst>
                                            <p:cond delay="0"/>
                                          </p:stCondLst>
                                        </p:cTn>
                                        <p:tgtEl>
                                          <p:spTgt spid="473187"/>
                                        </p:tgtEl>
                                        <p:attrNameLst>
                                          <p:attrName>style.visibility</p:attrName>
                                        </p:attrNameLst>
                                      </p:cBhvr>
                                      <p:to>
                                        <p:strVal val="visible"/>
                                      </p:to>
                                    </p:set>
                                    <p:animEffect transition="in" filter="fade">
                                      <p:cBhvr>
                                        <p:cTn id="72" dur="500"/>
                                        <p:tgtEl>
                                          <p:spTgt spid="473187"/>
                                        </p:tgtEl>
                                      </p:cBhvr>
                                    </p:animEffect>
                                  </p:childTnLst>
                                  <p:subTnLst>
                                    <p:set>
                                      <p:cBhvr override="childStyle">
                                        <p:cTn dur="1" fill="hold" display="0" masterRel="nextClick" afterEffect="1"/>
                                        <p:tgtEl>
                                          <p:spTgt spid="473187"/>
                                        </p:tgtEl>
                                        <p:attrNameLst>
                                          <p:attrName>style.visibility</p:attrName>
                                        </p:attrNameLst>
                                      </p:cBhvr>
                                      <p:to>
                                        <p:strVal val="hidden"/>
                                      </p:to>
                                    </p:set>
                                  </p:subTnLst>
                                </p:cTn>
                              </p:par>
                            </p:childTnLst>
                          </p:cTn>
                        </p:par>
                      </p:childTnLst>
                    </p:cTn>
                  </p:par>
                  <p:par>
                    <p:cTn id="73" fill="hold" nodeType="clickPar">
                      <p:stCondLst>
                        <p:cond delay="indefinite"/>
                      </p:stCondLst>
                      <p:childTnLst>
                        <p:par>
                          <p:cTn id="74" fill="hold" nodeType="withGroup">
                            <p:stCondLst>
                              <p:cond delay="0"/>
                            </p:stCondLst>
                            <p:childTnLst>
                              <p:par>
                                <p:cTn id="75" presetID="10" presetClass="entr" presetSubtype="0" fill="hold" nodeType="clickEffect">
                                  <p:stCondLst>
                                    <p:cond delay="0"/>
                                  </p:stCondLst>
                                  <p:childTnLst>
                                    <p:set>
                                      <p:cBhvr>
                                        <p:cTn id="76" dur="1" fill="hold">
                                          <p:stCondLst>
                                            <p:cond delay="0"/>
                                          </p:stCondLst>
                                        </p:cTn>
                                        <p:tgtEl>
                                          <p:spTgt spid="473190"/>
                                        </p:tgtEl>
                                        <p:attrNameLst>
                                          <p:attrName>style.visibility</p:attrName>
                                        </p:attrNameLst>
                                      </p:cBhvr>
                                      <p:to>
                                        <p:strVal val="visible"/>
                                      </p:to>
                                    </p:set>
                                    <p:animEffect transition="in" filter="fade">
                                      <p:cBhvr>
                                        <p:cTn id="77" dur="500"/>
                                        <p:tgtEl>
                                          <p:spTgt spid="473190"/>
                                        </p:tgtEl>
                                      </p:cBhvr>
                                    </p:animEffect>
                                  </p:childTnLst>
                                  <p:subTnLst>
                                    <p:set>
                                      <p:cBhvr override="childStyle">
                                        <p:cTn dur="1" fill="hold" display="0" masterRel="nextClick" afterEffect="1"/>
                                        <p:tgtEl>
                                          <p:spTgt spid="473190"/>
                                        </p:tgtEl>
                                        <p:attrNameLst>
                                          <p:attrName>style.visibility</p:attrName>
                                        </p:attrNameLst>
                                      </p:cBhvr>
                                      <p:to>
                                        <p:strVal val="hidden"/>
                                      </p:to>
                                    </p:set>
                                  </p:subTnLst>
                                </p:cTn>
                              </p:par>
                            </p:childTnLst>
                          </p:cTn>
                        </p:par>
                      </p:childTnLst>
                    </p:cTn>
                  </p:par>
                  <p:par>
                    <p:cTn id="78" fill="hold" nodeType="clickPar">
                      <p:stCondLst>
                        <p:cond delay="indefinite"/>
                      </p:stCondLst>
                      <p:childTnLst>
                        <p:par>
                          <p:cTn id="79" fill="hold" nodeType="withGroup">
                            <p:stCondLst>
                              <p:cond delay="0"/>
                            </p:stCondLst>
                            <p:childTnLst>
                              <p:par>
                                <p:cTn id="80" presetID="10" presetClass="entr" presetSubtype="0" fill="hold" nodeType="clickEffect">
                                  <p:stCondLst>
                                    <p:cond delay="0"/>
                                  </p:stCondLst>
                                  <p:childTnLst>
                                    <p:set>
                                      <p:cBhvr>
                                        <p:cTn id="81" dur="1" fill="hold">
                                          <p:stCondLst>
                                            <p:cond delay="0"/>
                                          </p:stCondLst>
                                        </p:cTn>
                                        <p:tgtEl>
                                          <p:spTgt spid="473194"/>
                                        </p:tgtEl>
                                        <p:attrNameLst>
                                          <p:attrName>style.visibility</p:attrName>
                                        </p:attrNameLst>
                                      </p:cBhvr>
                                      <p:to>
                                        <p:strVal val="visible"/>
                                      </p:to>
                                    </p:set>
                                    <p:animEffect transition="in" filter="fade">
                                      <p:cBhvr>
                                        <p:cTn id="82" dur="500"/>
                                        <p:tgtEl>
                                          <p:spTgt spid="473194"/>
                                        </p:tgtEl>
                                      </p:cBhvr>
                                    </p:animEffect>
                                  </p:childTnLst>
                                  <p:subTnLst>
                                    <p:set>
                                      <p:cBhvr override="childStyle">
                                        <p:cTn dur="1" fill="hold" display="0" masterRel="nextClick" afterEffect="1"/>
                                        <p:tgtEl>
                                          <p:spTgt spid="473194"/>
                                        </p:tgtEl>
                                        <p:attrNameLst>
                                          <p:attrName>style.visibility</p:attrName>
                                        </p:attrNameLst>
                                      </p:cBhvr>
                                      <p:to>
                                        <p:strVal val="hidden"/>
                                      </p:to>
                                    </p:set>
                                  </p:subTnLst>
                                </p:cTn>
                              </p:par>
                            </p:childTnLst>
                          </p:cTn>
                        </p:par>
                      </p:childTnLst>
                    </p:cTn>
                  </p:par>
                  <p:par>
                    <p:cTn id="83" fill="hold" nodeType="clickPar">
                      <p:stCondLst>
                        <p:cond delay="indefinite"/>
                      </p:stCondLst>
                      <p:childTnLst>
                        <p:par>
                          <p:cTn id="84" fill="hold" nodeType="withGroup">
                            <p:stCondLst>
                              <p:cond delay="0"/>
                            </p:stCondLst>
                            <p:childTnLst>
                              <p:par>
                                <p:cTn id="85" presetID="10" presetClass="entr" presetSubtype="0" fill="hold" nodeType="clickEffect">
                                  <p:stCondLst>
                                    <p:cond delay="0"/>
                                  </p:stCondLst>
                                  <p:childTnLst>
                                    <p:set>
                                      <p:cBhvr>
                                        <p:cTn id="86" dur="1" fill="hold">
                                          <p:stCondLst>
                                            <p:cond delay="0"/>
                                          </p:stCondLst>
                                        </p:cTn>
                                        <p:tgtEl>
                                          <p:spTgt spid="473197"/>
                                        </p:tgtEl>
                                        <p:attrNameLst>
                                          <p:attrName>style.visibility</p:attrName>
                                        </p:attrNameLst>
                                      </p:cBhvr>
                                      <p:to>
                                        <p:strVal val="visible"/>
                                      </p:to>
                                    </p:set>
                                    <p:animEffect transition="in" filter="fade">
                                      <p:cBhvr>
                                        <p:cTn id="87" dur="500"/>
                                        <p:tgtEl>
                                          <p:spTgt spid="473197"/>
                                        </p:tgtEl>
                                      </p:cBhvr>
                                    </p:animEffect>
                                  </p:childTnLst>
                                  <p:subTnLst>
                                    <p:set>
                                      <p:cBhvr override="childStyle">
                                        <p:cTn dur="1" fill="hold" display="0" masterRel="nextClick" afterEffect="1"/>
                                        <p:tgtEl>
                                          <p:spTgt spid="473197"/>
                                        </p:tgtEl>
                                        <p:attrNameLst>
                                          <p:attrName>style.visibility</p:attrName>
                                        </p:attrNameLst>
                                      </p:cBhvr>
                                      <p:to>
                                        <p:strVal val="hidden"/>
                                      </p:to>
                                    </p:set>
                                  </p:subTnLst>
                                </p:cTn>
                              </p:par>
                            </p:childTnLst>
                          </p:cTn>
                        </p:par>
                      </p:childTnLst>
                    </p:cTn>
                  </p:par>
                  <p:par>
                    <p:cTn id="88" fill="hold" nodeType="clickPar">
                      <p:stCondLst>
                        <p:cond delay="indefinite"/>
                      </p:stCondLst>
                      <p:childTnLst>
                        <p:par>
                          <p:cTn id="89" fill="hold" nodeType="withGroup">
                            <p:stCondLst>
                              <p:cond delay="0"/>
                            </p:stCondLst>
                            <p:childTnLst>
                              <p:par>
                                <p:cTn id="90" presetID="10" presetClass="entr" presetSubtype="0" fill="hold" nodeType="clickEffect">
                                  <p:stCondLst>
                                    <p:cond delay="0"/>
                                  </p:stCondLst>
                                  <p:childTnLst>
                                    <p:set>
                                      <p:cBhvr>
                                        <p:cTn id="91" dur="1" fill="hold">
                                          <p:stCondLst>
                                            <p:cond delay="0"/>
                                          </p:stCondLst>
                                        </p:cTn>
                                        <p:tgtEl>
                                          <p:spTgt spid="473200"/>
                                        </p:tgtEl>
                                        <p:attrNameLst>
                                          <p:attrName>style.visibility</p:attrName>
                                        </p:attrNameLst>
                                      </p:cBhvr>
                                      <p:to>
                                        <p:strVal val="visible"/>
                                      </p:to>
                                    </p:set>
                                    <p:animEffect transition="in" filter="fade">
                                      <p:cBhvr>
                                        <p:cTn id="92" dur="500"/>
                                        <p:tgtEl>
                                          <p:spTgt spid="473200"/>
                                        </p:tgtEl>
                                      </p:cBhvr>
                                    </p:animEffect>
                                  </p:childTnLst>
                                  <p:subTnLst>
                                    <p:set>
                                      <p:cBhvr override="childStyle">
                                        <p:cTn dur="1" fill="hold" display="0" masterRel="nextClick" afterEffect="1"/>
                                        <p:tgtEl>
                                          <p:spTgt spid="473200"/>
                                        </p:tgtEl>
                                        <p:attrNameLst>
                                          <p:attrName>style.visibility</p:attrName>
                                        </p:attrNameLst>
                                      </p:cBhvr>
                                      <p:to>
                                        <p:strVal val="hidden"/>
                                      </p:to>
                                    </p:set>
                                  </p:subTnLst>
                                </p:cTn>
                              </p:par>
                            </p:childTnLst>
                          </p:cTn>
                        </p:par>
                      </p:childTnLst>
                    </p:cTn>
                  </p:par>
                  <p:par>
                    <p:cTn id="93" fill="hold" nodeType="clickPar">
                      <p:stCondLst>
                        <p:cond delay="indefinite"/>
                      </p:stCondLst>
                      <p:childTnLst>
                        <p:par>
                          <p:cTn id="94" fill="hold" nodeType="withGroup">
                            <p:stCondLst>
                              <p:cond delay="0"/>
                            </p:stCondLst>
                            <p:childTnLst>
                              <p:par>
                                <p:cTn id="95" presetID="10" presetClass="entr" presetSubtype="0" fill="hold" nodeType="clickEffect">
                                  <p:stCondLst>
                                    <p:cond delay="0"/>
                                  </p:stCondLst>
                                  <p:childTnLst>
                                    <p:set>
                                      <p:cBhvr>
                                        <p:cTn id="96" dur="1" fill="hold">
                                          <p:stCondLst>
                                            <p:cond delay="0"/>
                                          </p:stCondLst>
                                        </p:cTn>
                                        <p:tgtEl>
                                          <p:spTgt spid="473203"/>
                                        </p:tgtEl>
                                        <p:attrNameLst>
                                          <p:attrName>style.visibility</p:attrName>
                                        </p:attrNameLst>
                                      </p:cBhvr>
                                      <p:to>
                                        <p:strVal val="visible"/>
                                      </p:to>
                                    </p:set>
                                    <p:animEffect transition="in" filter="fade">
                                      <p:cBhvr>
                                        <p:cTn id="97" dur="500"/>
                                        <p:tgtEl>
                                          <p:spTgt spid="473203"/>
                                        </p:tgtEl>
                                      </p:cBhvr>
                                    </p:animEffect>
                                  </p:childTnLst>
                                  <p:subTnLst>
                                    <p:set>
                                      <p:cBhvr override="childStyle">
                                        <p:cTn dur="1" fill="hold" display="0" masterRel="nextClick" afterEffect="1"/>
                                        <p:tgtEl>
                                          <p:spTgt spid="473203"/>
                                        </p:tgtEl>
                                        <p:attrNameLst>
                                          <p:attrName>style.visibility</p:attrName>
                                        </p:attrNameLst>
                                      </p:cBhvr>
                                      <p:to>
                                        <p:strVal val="hidden"/>
                                      </p:to>
                                    </p:set>
                                  </p:subTnLst>
                                </p:cTn>
                              </p:par>
                            </p:childTnLst>
                          </p:cTn>
                        </p:par>
                      </p:childTnLst>
                    </p:cTn>
                  </p:par>
                  <p:par>
                    <p:cTn id="98" fill="hold" nodeType="clickPar">
                      <p:stCondLst>
                        <p:cond delay="indefinite"/>
                      </p:stCondLst>
                      <p:childTnLst>
                        <p:par>
                          <p:cTn id="99" fill="hold" nodeType="withGroup">
                            <p:stCondLst>
                              <p:cond delay="0"/>
                            </p:stCondLst>
                            <p:childTnLst>
                              <p:par>
                                <p:cTn id="100" presetID="10" presetClass="entr" presetSubtype="0" fill="hold" nodeType="clickEffect">
                                  <p:stCondLst>
                                    <p:cond delay="0"/>
                                  </p:stCondLst>
                                  <p:childTnLst>
                                    <p:set>
                                      <p:cBhvr>
                                        <p:cTn id="101" dur="1" fill="hold">
                                          <p:stCondLst>
                                            <p:cond delay="0"/>
                                          </p:stCondLst>
                                        </p:cTn>
                                        <p:tgtEl>
                                          <p:spTgt spid="473206"/>
                                        </p:tgtEl>
                                        <p:attrNameLst>
                                          <p:attrName>style.visibility</p:attrName>
                                        </p:attrNameLst>
                                      </p:cBhvr>
                                      <p:to>
                                        <p:strVal val="visible"/>
                                      </p:to>
                                    </p:set>
                                    <p:animEffect transition="in" filter="fade">
                                      <p:cBhvr>
                                        <p:cTn id="102" dur="500"/>
                                        <p:tgtEl>
                                          <p:spTgt spid="473206"/>
                                        </p:tgtEl>
                                      </p:cBhvr>
                                    </p:animEffect>
                                  </p:childTnLst>
                                  <p:subTnLst>
                                    <p:set>
                                      <p:cBhvr override="childStyle">
                                        <p:cTn dur="1" fill="hold" display="0" masterRel="nextClick" afterEffect="1"/>
                                        <p:tgtEl>
                                          <p:spTgt spid="473206"/>
                                        </p:tgtEl>
                                        <p:attrNameLst>
                                          <p:attrName>style.visibility</p:attrName>
                                        </p:attrNameLst>
                                      </p:cBhvr>
                                      <p:to>
                                        <p:strVal val="hidden"/>
                                      </p:to>
                                    </p:set>
                                  </p:subTnLst>
                                </p:cTn>
                              </p:par>
                            </p:childTnLst>
                          </p:cTn>
                        </p:par>
                      </p:childTnLst>
                    </p:cTn>
                  </p:par>
                  <p:par>
                    <p:cTn id="103" fill="hold" nodeType="clickPar">
                      <p:stCondLst>
                        <p:cond delay="indefinite"/>
                      </p:stCondLst>
                      <p:childTnLst>
                        <p:par>
                          <p:cTn id="104" fill="hold" nodeType="withGroup">
                            <p:stCondLst>
                              <p:cond delay="0"/>
                            </p:stCondLst>
                            <p:childTnLst>
                              <p:par>
                                <p:cTn id="105" presetID="10" presetClass="entr" presetSubtype="0" fill="hold" nodeType="clickEffect">
                                  <p:stCondLst>
                                    <p:cond delay="0"/>
                                  </p:stCondLst>
                                  <p:childTnLst>
                                    <p:set>
                                      <p:cBhvr>
                                        <p:cTn id="106" dur="1" fill="hold">
                                          <p:stCondLst>
                                            <p:cond delay="0"/>
                                          </p:stCondLst>
                                        </p:cTn>
                                        <p:tgtEl>
                                          <p:spTgt spid="473209"/>
                                        </p:tgtEl>
                                        <p:attrNameLst>
                                          <p:attrName>style.visibility</p:attrName>
                                        </p:attrNameLst>
                                      </p:cBhvr>
                                      <p:to>
                                        <p:strVal val="visible"/>
                                      </p:to>
                                    </p:set>
                                    <p:animEffect transition="in" filter="fade">
                                      <p:cBhvr>
                                        <p:cTn id="107" dur="500"/>
                                        <p:tgtEl>
                                          <p:spTgt spid="473209"/>
                                        </p:tgtEl>
                                      </p:cBhvr>
                                    </p:animEffect>
                                  </p:childTnLst>
                                  <p:subTnLst>
                                    <p:set>
                                      <p:cBhvr override="childStyle">
                                        <p:cTn dur="1" fill="hold" display="0" masterRel="nextClick" afterEffect="1"/>
                                        <p:tgtEl>
                                          <p:spTgt spid="473209"/>
                                        </p:tgtEl>
                                        <p:attrNameLst>
                                          <p:attrName>style.visibility</p:attrName>
                                        </p:attrNameLst>
                                      </p:cBhvr>
                                      <p:to>
                                        <p:strVal val="hidden"/>
                                      </p:to>
                                    </p:set>
                                  </p:subTnLst>
                                </p:cTn>
                              </p:par>
                            </p:childTnLst>
                          </p:cTn>
                        </p:par>
                      </p:childTnLst>
                    </p:cTn>
                  </p:par>
                  <p:par>
                    <p:cTn id="108" fill="hold" nodeType="clickPar">
                      <p:stCondLst>
                        <p:cond delay="indefinite"/>
                      </p:stCondLst>
                      <p:childTnLst>
                        <p:par>
                          <p:cTn id="109" fill="hold" nodeType="withGroup">
                            <p:stCondLst>
                              <p:cond delay="0"/>
                            </p:stCondLst>
                            <p:childTnLst>
                              <p:par>
                                <p:cTn id="110" presetID="10" presetClass="entr" presetSubtype="0" fill="hold" nodeType="clickEffect">
                                  <p:stCondLst>
                                    <p:cond delay="0"/>
                                  </p:stCondLst>
                                  <p:childTnLst>
                                    <p:set>
                                      <p:cBhvr>
                                        <p:cTn id="111" dur="1" fill="hold">
                                          <p:stCondLst>
                                            <p:cond delay="0"/>
                                          </p:stCondLst>
                                        </p:cTn>
                                        <p:tgtEl>
                                          <p:spTgt spid="473212"/>
                                        </p:tgtEl>
                                        <p:attrNameLst>
                                          <p:attrName>style.visibility</p:attrName>
                                        </p:attrNameLst>
                                      </p:cBhvr>
                                      <p:to>
                                        <p:strVal val="visible"/>
                                      </p:to>
                                    </p:set>
                                    <p:animEffect transition="in" filter="fade">
                                      <p:cBhvr>
                                        <p:cTn id="112" dur="500"/>
                                        <p:tgtEl>
                                          <p:spTgt spid="473212"/>
                                        </p:tgtEl>
                                      </p:cBhvr>
                                    </p:animEffect>
                                  </p:childTnLst>
                                  <p:subTnLst>
                                    <p:set>
                                      <p:cBhvr override="childStyle">
                                        <p:cTn dur="1" fill="hold" display="0" masterRel="nextClick" afterEffect="1"/>
                                        <p:tgtEl>
                                          <p:spTgt spid="473212"/>
                                        </p:tgtEl>
                                        <p:attrNameLst>
                                          <p:attrName>style.visibility</p:attrName>
                                        </p:attrNameLst>
                                      </p:cBhvr>
                                      <p:to>
                                        <p:strVal val="hidden"/>
                                      </p:to>
                                    </p:set>
                                  </p:subTnLst>
                                </p:cTn>
                              </p:par>
                            </p:childTnLst>
                          </p:cTn>
                        </p:par>
                      </p:childTnLst>
                    </p:cTn>
                  </p:par>
                  <p:par>
                    <p:cTn id="113" fill="hold" nodeType="clickPar">
                      <p:stCondLst>
                        <p:cond delay="indefinite"/>
                      </p:stCondLst>
                      <p:childTnLst>
                        <p:par>
                          <p:cTn id="114" fill="hold" nodeType="withGroup">
                            <p:stCondLst>
                              <p:cond delay="0"/>
                            </p:stCondLst>
                            <p:childTnLst>
                              <p:par>
                                <p:cTn id="115" presetID="10" presetClass="entr" presetSubtype="0" fill="hold" nodeType="clickEffect">
                                  <p:stCondLst>
                                    <p:cond delay="0"/>
                                  </p:stCondLst>
                                  <p:childTnLst>
                                    <p:set>
                                      <p:cBhvr>
                                        <p:cTn id="116" dur="1" fill="hold">
                                          <p:stCondLst>
                                            <p:cond delay="0"/>
                                          </p:stCondLst>
                                        </p:cTn>
                                        <p:tgtEl>
                                          <p:spTgt spid="473215"/>
                                        </p:tgtEl>
                                        <p:attrNameLst>
                                          <p:attrName>style.visibility</p:attrName>
                                        </p:attrNameLst>
                                      </p:cBhvr>
                                      <p:to>
                                        <p:strVal val="visible"/>
                                      </p:to>
                                    </p:set>
                                    <p:animEffect transition="in" filter="fade">
                                      <p:cBhvr>
                                        <p:cTn id="117" dur="500"/>
                                        <p:tgtEl>
                                          <p:spTgt spid="473215"/>
                                        </p:tgtEl>
                                      </p:cBhvr>
                                    </p:animEffect>
                                  </p:childTnLst>
                                  <p:subTnLst>
                                    <p:set>
                                      <p:cBhvr override="childStyle">
                                        <p:cTn dur="1" fill="hold" display="0" masterRel="nextClick" afterEffect="1"/>
                                        <p:tgtEl>
                                          <p:spTgt spid="473215"/>
                                        </p:tgtEl>
                                        <p:attrNameLst>
                                          <p:attrName>style.visibility</p:attrName>
                                        </p:attrNameLst>
                                      </p:cBhvr>
                                      <p:to>
                                        <p:strVal val="hidden"/>
                                      </p:to>
                                    </p:set>
                                  </p:subTnLst>
                                </p:cTn>
                              </p:par>
                            </p:childTnLst>
                          </p:cTn>
                        </p:par>
                      </p:childTnLst>
                    </p:cTn>
                  </p:par>
                  <p:par>
                    <p:cTn id="118" fill="hold" nodeType="clickPar">
                      <p:stCondLst>
                        <p:cond delay="indefinite"/>
                      </p:stCondLst>
                      <p:childTnLst>
                        <p:par>
                          <p:cTn id="119" fill="hold" nodeType="withGroup">
                            <p:stCondLst>
                              <p:cond delay="0"/>
                            </p:stCondLst>
                            <p:childTnLst>
                              <p:par>
                                <p:cTn id="120" presetID="10" presetClass="entr" presetSubtype="0" fill="hold" nodeType="clickEffect">
                                  <p:stCondLst>
                                    <p:cond delay="0"/>
                                  </p:stCondLst>
                                  <p:childTnLst>
                                    <p:set>
                                      <p:cBhvr>
                                        <p:cTn id="121" dur="1" fill="hold">
                                          <p:stCondLst>
                                            <p:cond delay="0"/>
                                          </p:stCondLst>
                                        </p:cTn>
                                        <p:tgtEl>
                                          <p:spTgt spid="473218"/>
                                        </p:tgtEl>
                                        <p:attrNameLst>
                                          <p:attrName>style.visibility</p:attrName>
                                        </p:attrNameLst>
                                      </p:cBhvr>
                                      <p:to>
                                        <p:strVal val="visible"/>
                                      </p:to>
                                    </p:set>
                                    <p:animEffect transition="in" filter="fade">
                                      <p:cBhvr>
                                        <p:cTn id="122" dur="500"/>
                                        <p:tgtEl>
                                          <p:spTgt spid="473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Inhaltsplatzhalter 8"/>
          <p:cNvSpPr>
            <a:spLocks noGrp="1"/>
          </p:cNvSpPr>
          <p:nvPr>
            <p:ph idx="10"/>
          </p:nvPr>
        </p:nvSpPr>
        <p:spPr>
          <a:xfrm>
            <a:off x="1116013" y="1628775"/>
            <a:ext cx="7416800" cy="4668838"/>
          </a:xfrm>
        </p:spPr>
        <p:txBody>
          <a:bodyPr/>
          <a:lstStyle/>
          <a:p>
            <a:pPr eaLnBrk="1" hangingPunct="1"/>
            <a:endParaRPr altLang="de-DE" smtClean="0">
              <a:latin typeface="Arial Narrow" panose="020B0606020202030204" pitchFamily="34" charset="0"/>
            </a:endParaRPr>
          </a:p>
          <a:p>
            <a:pPr eaLnBrk="1" hangingPunct="1"/>
            <a:endParaRPr altLang="de-DE" smtClean="0">
              <a:latin typeface="Arial Narrow" panose="020B0606020202030204" pitchFamily="34" charset="0"/>
            </a:endParaRPr>
          </a:p>
          <a:p>
            <a:pPr eaLnBrk="1" hangingPunct="1"/>
            <a:endParaRPr altLang="de-DE" smtClean="0">
              <a:latin typeface="Arial Narrow" panose="020B0606020202030204" pitchFamily="34" charset="0"/>
            </a:endParaRPr>
          </a:p>
        </p:txBody>
      </p:sp>
      <p:sp>
        <p:nvSpPr>
          <p:cNvPr id="50179" name="Titel 2"/>
          <p:cNvSpPr>
            <a:spLocks noGrp="1"/>
          </p:cNvSpPr>
          <p:nvPr>
            <p:ph type="title"/>
          </p:nvPr>
        </p:nvSpPr>
        <p:spPr>
          <a:xfrm>
            <a:off x="1908175" y="620713"/>
            <a:ext cx="6624638" cy="796925"/>
          </a:xfrm>
        </p:spPr>
        <p:txBody>
          <a:bodyPr>
            <a:normAutofit fontScale="90000"/>
          </a:bodyPr>
          <a:lstStyle/>
          <a:p>
            <a:pPr eaLnBrk="1" hangingPunct="1">
              <a:defRPr/>
            </a:pPr>
            <a:r>
              <a:rPr sz="3200">
                <a:latin typeface="Arial Narrow" charset="0"/>
                <a:ea typeface="ＭＳ Ｐゴシック" charset="0"/>
              </a:rPr>
              <a:t/>
            </a:r>
            <a:br>
              <a:rPr sz="3200">
                <a:latin typeface="Arial Narrow" charset="0"/>
                <a:ea typeface="ＭＳ Ｐゴシック" charset="0"/>
              </a:rPr>
            </a:br>
            <a:r>
              <a:rPr sz="3200">
                <a:solidFill>
                  <a:srgbClr val="1F497D"/>
                </a:solidFill>
                <a:latin typeface="Arial Narrow" charset="0"/>
                <a:ea typeface="Arial Unicode MS" charset="0"/>
                <a:cs typeface="Arial Unicode MS" charset="0"/>
              </a:rPr>
              <a:t>Wie klein sind Elementarteilchen?</a:t>
            </a:r>
            <a:endParaRPr sz="3200">
              <a:latin typeface="Arial Narrow" charset="0"/>
              <a:ea typeface="ＭＳ Ｐゴシック" charset="0"/>
            </a:endParaRPr>
          </a:p>
        </p:txBody>
      </p:sp>
      <p:sp>
        <p:nvSpPr>
          <p:cNvPr id="67588" name="Inhaltsplatzhalter 7"/>
          <p:cNvSpPr txBox="1">
            <a:spLocks/>
          </p:cNvSpPr>
          <p:nvPr/>
        </p:nvSpPr>
        <p:spPr bwMode="auto">
          <a:xfrm>
            <a:off x="1116013" y="1989138"/>
            <a:ext cx="741680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r>
              <a:rPr lang="de-DE" altLang="de-DE" sz="2400" b="1"/>
              <a:t>Ordnet die folgenden Begriffe auf der Längenskala ein!</a:t>
            </a:r>
          </a:p>
          <a:p>
            <a:pPr eaLnBrk="1" hangingPunct="1">
              <a:buFontTx/>
              <a:buNone/>
            </a:pPr>
            <a:r>
              <a:rPr lang="de-DE" altLang="de-DE" sz="2400"/>
              <a:t>	</a:t>
            </a:r>
          </a:p>
          <a:p>
            <a:pPr eaLnBrk="1" hangingPunct="1">
              <a:buFontTx/>
              <a:buNone/>
            </a:pPr>
            <a:r>
              <a:rPr lang="de-DE" altLang="de-DE" sz="2400"/>
              <a:t>	Proton, Atom, Neutron, Mensch, Elektron, Zucker-Molekül, Fliege, Atomkern, Quarks, Fußballfeld</a:t>
            </a:r>
          </a:p>
          <a:p>
            <a:pPr eaLnBrk="1" hangingPunct="1">
              <a:buFontTx/>
              <a:buNone/>
            </a:pPr>
            <a:r>
              <a:rPr lang="de-DE" altLang="de-DE" sz="2400" b="1"/>
              <a:t> </a:t>
            </a:r>
            <a:endParaRPr lang="de-DE" altLang="de-DE" sz="2400"/>
          </a:p>
          <a:p>
            <a:pPr eaLnBrk="1" hangingPunct="1"/>
            <a:endParaRPr lang="de-DE" altLang="de-DE" sz="2400">
              <a:latin typeface="Arial" panose="020B0604020202020204" pitchFamily="34" charset="0"/>
            </a:endParaRPr>
          </a:p>
          <a:p>
            <a:pPr algn="ctr" eaLnBrk="1" hangingPunct="1">
              <a:spcBef>
                <a:spcPct val="0"/>
              </a:spcBef>
              <a:buFontTx/>
              <a:buNone/>
            </a:pPr>
            <a:endParaRPr lang="de-DE" altLang="de-DE" sz="2400"/>
          </a:p>
          <a:p>
            <a:pPr eaLnBrk="1" hangingPunct="1"/>
            <a:endParaRPr lang="de-DE" altLang="de-DE" b="1"/>
          </a:p>
        </p:txBody>
      </p:sp>
      <p:grpSp>
        <p:nvGrpSpPr>
          <p:cNvPr id="67589" name="Gruppieren 54"/>
          <p:cNvGrpSpPr>
            <a:grpSpLocks/>
          </p:cNvGrpSpPr>
          <p:nvPr/>
        </p:nvGrpSpPr>
        <p:grpSpPr bwMode="auto">
          <a:xfrm>
            <a:off x="898525" y="4872038"/>
            <a:ext cx="8137525" cy="1098550"/>
            <a:chOff x="395288" y="4797421"/>
            <a:chExt cx="8137525" cy="1098876"/>
          </a:xfrm>
        </p:grpSpPr>
        <p:grpSp>
          <p:nvGrpSpPr>
            <p:cNvPr id="67602" name="Gruppieren 40"/>
            <p:cNvGrpSpPr>
              <a:grpSpLocks/>
            </p:cNvGrpSpPr>
            <p:nvPr/>
          </p:nvGrpSpPr>
          <p:grpSpPr bwMode="auto">
            <a:xfrm>
              <a:off x="395288" y="4797421"/>
              <a:ext cx="8137525" cy="1098876"/>
              <a:chOff x="395536" y="4652962"/>
              <a:chExt cx="9910863" cy="1099354"/>
            </a:xfrm>
          </p:grpSpPr>
          <p:sp>
            <p:nvSpPr>
              <p:cNvPr id="67606" name="Rechteck 23"/>
              <p:cNvSpPr>
                <a:spLocks noChangeArrowheads="1"/>
              </p:cNvSpPr>
              <p:nvPr/>
            </p:nvSpPr>
            <p:spPr bwMode="auto">
              <a:xfrm>
                <a:off x="395536" y="5013331"/>
                <a:ext cx="9910863" cy="738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2400">
                    <a:solidFill>
                      <a:schemeClr val="tx1"/>
                    </a:solidFill>
                  </a:rPr>
                  <a:t> 10</a:t>
                </a:r>
                <a:r>
                  <a:rPr lang="de-DE" altLang="de-DE" sz="2400" baseline="30000">
                    <a:solidFill>
                      <a:schemeClr val="tx1"/>
                    </a:solidFill>
                  </a:rPr>
                  <a:t>-18            </a:t>
                </a:r>
                <a:r>
                  <a:rPr lang="de-DE" altLang="de-DE" sz="2400">
                    <a:solidFill>
                      <a:schemeClr val="tx1"/>
                    </a:solidFill>
                  </a:rPr>
                  <a:t>10</a:t>
                </a:r>
                <a:r>
                  <a:rPr lang="de-DE" altLang="de-DE" sz="2400" baseline="30000">
                    <a:solidFill>
                      <a:schemeClr val="tx1"/>
                    </a:solidFill>
                  </a:rPr>
                  <a:t>-15</a:t>
                </a:r>
                <a:r>
                  <a:rPr lang="de-DE" altLang="de-DE" sz="2400">
                    <a:solidFill>
                      <a:schemeClr val="tx1"/>
                    </a:solidFill>
                  </a:rPr>
                  <a:t>  	     10</a:t>
                </a:r>
                <a:r>
                  <a:rPr lang="de-DE" altLang="de-DE" sz="2400" baseline="30000">
                    <a:solidFill>
                      <a:schemeClr val="tx1"/>
                    </a:solidFill>
                  </a:rPr>
                  <a:t>-12</a:t>
                </a:r>
                <a:r>
                  <a:rPr lang="de-DE" altLang="de-DE" sz="2400">
                    <a:solidFill>
                      <a:schemeClr val="tx1"/>
                    </a:solidFill>
                  </a:rPr>
                  <a:t>       10</a:t>
                </a:r>
                <a:r>
                  <a:rPr lang="de-DE" altLang="de-DE" sz="2400" baseline="30000">
                    <a:solidFill>
                      <a:schemeClr val="tx1"/>
                    </a:solidFill>
                  </a:rPr>
                  <a:t>-9</a:t>
                </a:r>
                <a:r>
                  <a:rPr lang="de-DE" altLang="de-DE" sz="2400">
                    <a:solidFill>
                      <a:schemeClr val="tx1"/>
                    </a:solidFill>
                  </a:rPr>
                  <a:t>         10</a:t>
                </a:r>
                <a:r>
                  <a:rPr lang="de-DE" altLang="de-DE" sz="2400" baseline="30000">
                    <a:solidFill>
                      <a:schemeClr val="tx1"/>
                    </a:solidFill>
                  </a:rPr>
                  <a:t>-6</a:t>
                </a:r>
                <a:r>
                  <a:rPr lang="de-DE" altLang="de-DE" sz="2400">
                    <a:solidFill>
                      <a:schemeClr val="tx1"/>
                    </a:solidFill>
                  </a:rPr>
                  <a:t>        10</a:t>
                </a:r>
                <a:r>
                  <a:rPr lang="de-DE" altLang="de-DE" sz="2400" baseline="30000">
                    <a:solidFill>
                      <a:schemeClr val="tx1"/>
                    </a:solidFill>
                  </a:rPr>
                  <a:t>-3                </a:t>
                </a:r>
                <a:r>
                  <a:rPr lang="de-DE" altLang="de-DE" sz="2400">
                    <a:solidFill>
                      <a:schemeClr val="tx1"/>
                    </a:solidFill>
                  </a:rPr>
                  <a:t>1            10</a:t>
                </a:r>
                <a:r>
                  <a:rPr lang="de-DE" altLang="de-DE" sz="2400" baseline="30000">
                    <a:solidFill>
                      <a:schemeClr val="tx1"/>
                    </a:solidFill>
                  </a:rPr>
                  <a:t>3</a:t>
                </a:r>
                <a:r>
                  <a:rPr lang="de-DE" altLang="de-DE" sz="2400">
                    <a:solidFill>
                      <a:schemeClr val="tx1"/>
                    </a:solidFill>
                  </a:rPr>
                  <a:t>  </a:t>
                </a:r>
              </a:p>
              <a:p>
                <a:pPr eaLnBrk="1" hangingPunct="1">
                  <a:spcBef>
                    <a:spcPct val="0"/>
                  </a:spcBef>
                  <a:buFontTx/>
                  <a:buNone/>
                </a:pPr>
                <a:r>
                  <a:rPr lang="de-DE" altLang="de-DE" sz="1800">
                    <a:solidFill>
                      <a:schemeClr val="tx1"/>
                    </a:solidFill>
                  </a:rPr>
                  <a:t>							Ausdehnung in m</a:t>
                </a:r>
              </a:p>
            </p:txBody>
          </p:sp>
          <p:grpSp>
            <p:nvGrpSpPr>
              <p:cNvPr id="67607" name="Gruppieren 7"/>
              <p:cNvGrpSpPr>
                <a:grpSpLocks/>
              </p:cNvGrpSpPr>
              <p:nvPr/>
            </p:nvGrpSpPr>
            <p:grpSpPr bwMode="auto">
              <a:xfrm>
                <a:off x="395536" y="4652962"/>
                <a:ext cx="9910863" cy="360518"/>
                <a:chOff x="900113" y="4652962"/>
                <a:chExt cx="9910863" cy="360518"/>
              </a:xfrm>
            </p:grpSpPr>
            <p:grpSp>
              <p:nvGrpSpPr>
                <p:cNvPr id="67608" name="Gruppieren 3"/>
                <p:cNvGrpSpPr>
                  <a:grpSpLocks/>
                </p:cNvGrpSpPr>
                <p:nvPr/>
              </p:nvGrpSpPr>
              <p:grpSpPr bwMode="auto">
                <a:xfrm>
                  <a:off x="900113" y="4652962"/>
                  <a:ext cx="5903746" cy="360518"/>
                  <a:chOff x="900113" y="4652962"/>
                  <a:chExt cx="5903746" cy="360518"/>
                </a:xfrm>
              </p:grpSpPr>
              <p:cxnSp>
                <p:nvCxnSpPr>
                  <p:cNvPr id="35" name="Straight Arrow Connector 2"/>
                  <p:cNvCxnSpPr/>
                  <p:nvPr/>
                </p:nvCxnSpPr>
                <p:spPr bwMode="auto">
                  <a:xfrm>
                    <a:off x="900113" y="4797530"/>
                    <a:ext cx="5902823" cy="0"/>
                  </a:xfrm>
                  <a:prstGeom prst="straightConnector1">
                    <a:avLst/>
                  </a:prstGeom>
                  <a:ln>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Connector 4"/>
                  <p:cNvCxnSpPr>
                    <a:cxnSpLocks noChangeShapeType="1"/>
                  </p:cNvCxnSpPr>
                  <p:nvPr/>
                </p:nvCxnSpPr>
                <p:spPr bwMode="auto">
                  <a:xfrm>
                    <a:off x="4347455"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7" name="Straight Connector 10"/>
                  <p:cNvCxnSpPr>
                    <a:cxnSpLocks noChangeShapeType="1"/>
                  </p:cNvCxnSpPr>
                  <p:nvPr/>
                </p:nvCxnSpPr>
                <p:spPr bwMode="auto">
                  <a:xfrm>
                    <a:off x="4759279"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8" name="Straight Connector 11"/>
                  <p:cNvCxnSpPr>
                    <a:cxnSpLocks noChangeShapeType="1"/>
                  </p:cNvCxnSpPr>
                  <p:nvPr/>
                </p:nvCxnSpPr>
                <p:spPr bwMode="auto">
                  <a:xfrm>
                    <a:off x="5167237"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9" name="Straight Connector 12"/>
                  <p:cNvCxnSpPr>
                    <a:cxnSpLocks noChangeShapeType="1"/>
                  </p:cNvCxnSpPr>
                  <p:nvPr/>
                </p:nvCxnSpPr>
                <p:spPr bwMode="auto">
                  <a:xfrm>
                    <a:off x="5575195"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0" name="Straight Connector 13"/>
                  <p:cNvCxnSpPr>
                    <a:cxnSpLocks noChangeShapeType="1"/>
                  </p:cNvCxnSpPr>
                  <p:nvPr/>
                </p:nvCxnSpPr>
                <p:spPr bwMode="auto">
                  <a:xfrm>
                    <a:off x="6043089"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1" name="Straight Connector 14"/>
                  <p:cNvCxnSpPr>
                    <a:cxnSpLocks noChangeShapeType="1"/>
                  </p:cNvCxnSpPr>
                  <p:nvPr/>
                </p:nvCxnSpPr>
                <p:spPr bwMode="auto">
                  <a:xfrm>
                    <a:off x="6452981"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2" name="Straight Connector 19"/>
                  <p:cNvCxnSpPr>
                    <a:cxnSpLocks noChangeShapeType="1"/>
                  </p:cNvCxnSpPr>
                  <p:nvPr/>
                </p:nvCxnSpPr>
                <p:spPr bwMode="auto">
                  <a:xfrm>
                    <a:off x="3121647"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3" name="Straight Connector 20"/>
                  <p:cNvCxnSpPr>
                    <a:cxnSpLocks noChangeShapeType="1"/>
                  </p:cNvCxnSpPr>
                  <p:nvPr/>
                </p:nvCxnSpPr>
                <p:spPr bwMode="auto">
                  <a:xfrm>
                    <a:off x="3529605"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4" name="Straight Connector 23"/>
                  <p:cNvCxnSpPr>
                    <a:cxnSpLocks noChangeShapeType="1"/>
                  </p:cNvCxnSpPr>
                  <p:nvPr/>
                </p:nvCxnSpPr>
                <p:spPr bwMode="auto">
                  <a:xfrm>
                    <a:off x="3939496"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5" name="Straight Connector 24"/>
                  <p:cNvCxnSpPr>
                    <a:cxnSpLocks noChangeShapeType="1"/>
                  </p:cNvCxnSpPr>
                  <p:nvPr/>
                </p:nvCxnSpPr>
                <p:spPr bwMode="auto">
                  <a:xfrm>
                    <a:off x="2303798"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6" name="Straight Connector 25"/>
                  <p:cNvCxnSpPr>
                    <a:cxnSpLocks noChangeShapeType="1"/>
                  </p:cNvCxnSpPr>
                  <p:nvPr/>
                </p:nvCxnSpPr>
                <p:spPr bwMode="auto">
                  <a:xfrm>
                    <a:off x="1485949"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7" name="Straight Connector 26"/>
                  <p:cNvCxnSpPr>
                    <a:cxnSpLocks noChangeShapeType="1"/>
                  </p:cNvCxnSpPr>
                  <p:nvPr/>
                </p:nvCxnSpPr>
                <p:spPr bwMode="auto">
                  <a:xfrm>
                    <a:off x="1893906"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8" name="Straight Connector 27"/>
                  <p:cNvCxnSpPr>
                    <a:cxnSpLocks noChangeShapeType="1"/>
                  </p:cNvCxnSpPr>
                  <p:nvPr/>
                </p:nvCxnSpPr>
                <p:spPr bwMode="auto">
                  <a:xfrm>
                    <a:off x="2711756"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cxnSp>
              <p:nvCxnSpPr>
                <p:cNvPr id="28" name="Straight Arrow Connector 2"/>
                <p:cNvCxnSpPr/>
                <p:nvPr/>
              </p:nvCxnSpPr>
              <p:spPr bwMode="auto">
                <a:xfrm>
                  <a:off x="6249969" y="4797530"/>
                  <a:ext cx="4561007" cy="1589"/>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29" name="Straight Connector 19"/>
                <p:cNvCxnSpPr>
                  <a:cxnSpLocks noChangeShapeType="1"/>
                </p:cNvCxnSpPr>
                <p:nvPr/>
              </p:nvCxnSpPr>
              <p:spPr bwMode="auto">
                <a:xfrm>
                  <a:off x="8471502"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0" name="Straight Connector 20"/>
                <p:cNvCxnSpPr>
                  <a:cxnSpLocks noChangeShapeType="1"/>
                </p:cNvCxnSpPr>
                <p:nvPr/>
              </p:nvCxnSpPr>
              <p:spPr bwMode="auto">
                <a:xfrm>
                  <a:off x="8879460"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1" name="Straight Connector 24"/>
                <p:cNvCxnSpPr>
                  <a:cxnSpLocks noChangeShapeType="1"/>
                </p:cNvCxnSpPr>
                <p:nvPr/>
              </p:nvCxnSpPr>
              <p:spPr bwMode="auto">
                <a:xfrm>
                  <a:off x="7653653"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2" name="Straight Connector 25"/>
                <p:cNvCxnSpPr>
                  <a:cxnSpLocks noChangeShapeType="1"/>
                </p:cNvCxnSpPr>
                <p:nvPr/>
              </p:nvCxnSpPr>
              <p:spPr bwMode="auto">
                <a:xfrm>
                  <a:off x="6833871"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3" name="Straight Connector 26"/>
                <p:cNvCxnSpPr>
                  <a:cxnSpLocks noChangeShapeType="1"/>
                </p:cNvCxnSpPr>
                <p:nvPr/>
              </p:nvCxnSpPr>
              <p:spPr bwMode="auto">
                <a:xfrm>
                  <a:off x="7241828"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4" name="Straight Connector 27"/>
                <p:cNvCxnSpPr>
                  <a:cxnSpLocks noChangeShapeType="1"/>
                </p:cNvCxnSpPr>
                <p:nvPr/>
              </p:nvCxnSpPr>
              <p:spPr bwMode="auto">
                <a:xfrm>
                  <a:off x="8061611"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grpSp>
        <p:cxnSp>
          <p:nvCxnSpPr>
            <p:cNvPr id="50" name="Straight Connector 20"/>
            <p:cNvCxnSpPr>
              <a:cxnSpLocks noChangeShapeType="1"/>
            </p:cNvCxnSpPr>
            <p:nvPr/>
          </p:nvCxnSpPr>
          <p:spPr bwMode="auto">
            <a:xfrm>
              <a:off x="7308851" y="4797421"/>
              <a:ext cx="0" cy="360469"/>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1" name="Straight Connector 20"/>
            <p:cNvCxnSpPr>
              <a:cxnSpLocks noChangeShapeType="1"/>
            </p:cNvCxnSpPr>
            <p:nvPr/>
          </p:nvCxnSpPr>
          <p:spPr bwMode="auto">
            <a:xfrm>
              <a:off x="7667626" y="4797421"/>
              <a:ext cx="0" cy="360469"/>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4" name="Straight Connector 20"/>
            <p:cNvCxnSpPr>
              <a:cxnSpLocks noChangeShapeType="1"/>
            </p:cNvCxnSpPr>
            <p:nvPr/>
          </p:nvCxnSpPr>
          <p:spPr bwMode="auto">
            <a:xfrm>
              <a:off x="8027988" y="4797421"/>
              <a:ext cx="0" cy="360469"/>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cxnSp>
        <p:nvCxnSpPr>
          <p:cNvPr id="49" name="Straight Arrow Connector 2"/>
          <p:cNvCxnSpPr/>
          <p:nvPr/>
        </p:nvCxnSpPr>
        <p:spPr bwMode="auto">
          <a:xfrm>
            <a:off x="7451725" y="4508500"/>
            <a:ext cx="0" cy="238125"/>
          </a:xfrm>
          <a:prstGeom prst="straightConnector1">
            <a:avLst/>
          </a:prstGeom>
          <a:ln w="19050">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
        <p:nvSpPr>
          <p:cNvPr id="67591" name="Textfeld 57"/>
          <p:cNvSpPr txBox="1">
            <a:spLocks noChangeArrowheads="1"/>
          </p:cNvSpPr>
          <p:nvPr/>
        </p:nvSpPr>
        <p:spPr bwMode="auto">
          <a:xfrm>
            <a:off x="7092950" y="4149725"/>
            <a:ext cx="847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t>Mensch</a:t>
            </a:r>
          </a:p>
        </p:txBody>
      </p:sp>
      <p:sp>
        <p:nvSpPr>
          <p:cNvPr id="67592" name="Foliennummernplatzhalter 5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A0B6CC72-F6E8-44CF-A379-C6BA4D6C8187}" type="slidenum">
              <a:rPr lang="de-DE" altLang="de-DE" sz="1200" smtClean="0">
                <a:solidFill>
                  <a:srgbClr val="898989"/>
                </a:solidFill>
                <a:latin typeface="Arial" panose="020B0604020202020204" pitchFamily="34" charset="0"/>
              </a:rPr>
              <a:pPr>
                <a:spcBef>
                  <a:spcPct val="0"/>
                </a:spcBef>
                <a:buFontTx/>
                <a:buNone/>
              </a:pPr>
              <a:t>31</a:t>
            </a:fld>
            <a:endParaRPr lang="de-DE" altLang="de-DE" sz="1200" smtClean="0">
              <a:solidFill>
                <a:srgbClr val="898989"/>
              </a:solidFill>
              <a:latin typeface="Arial" panose="020B0604020202020204" pitchFamily="34" charset="0"/>
            </a:endParaRPr>
          </a:p>
        </p:txBody>
      </p:sp>
      <p:pic>
        <p:nvPicPr>
          <p:cNvPr id="6759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6438" y="114300"/>
            <a:ext cx="720725"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Bogen 55"/>
          <p:cNvSpPr/>
          <p:nvPr/>
        </p:nvSpPr>
        <p:spPr>
          <a:xfrm rot="7922085">
            <a:off x="7361238" y="5264150"/>
            <a:ext cx="484188" cy="458787"/>
          </a:xfrm>
          <a:prstGeom prst="arc">
            <a:avLst/>
          </a:prstGeom>
          <a:noFill/>
          <a:ln w="19050">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eaLnBrk="1" hangingPunct="1">
              <a:defRPr/>
            </a:pPr>
            <a:endParaRPr lang="de-DE"/>
          </a:p>
        </p:txBody>
      </p:sp>
      <p:sp>
        <p:nvSpPr>
          <p:cNvPr id="57" name="Bogen 56"/>
          <p:cNvSpPr/>
          <p:nvPr/>
        </p:nvSpPr>
        <p:spPr>
          <a:xfrm rot="7922085">
            <a:off x="7728745" y="5247481"/>
            <a:ext cx="500062" cy="485775"/>
          </a:xfrm>
          <a:prstGeom prst="arc">
            <a:avLst/>
          </a:prstGeom>
          <a:noFill/>
          <a:ln w="19050">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eaLnBrk="1" hangingPunct="1">
              <a:defRPr/>
            </a:pPr>
            <a:endParaRPr lang="de-DE"/>
          </a:p>
        </p:txBody>
      </p:sp>
      <p:sp>
        <p:nvSpPr>
          <p:cNvPr id="58" name="Textfeld 57"/>
          <p:cNvSpPr txBox="1">
            <a:spLocks noChangeArrowheads="1"/>
          </p:cNvSpPr>
          <p:nvPr/>
        </p:nvSpPr>
        <p:spPr bwMode="auto">
          <a:xfrm>
            <a:off x="7380288" y="5826125"/>
            <a:ext cx="469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600">
                <a:latin typeface="Arial" panose="020B0604020202020204" pitchFamily="34" charset="0"/>
              </a:rPr>
              <a:t>·10</a:t>
            </a:r>
          </a:p>
        </p:txBody>
      </p:sp>
      <p:sp>
        <p:nvSpPr>
          <p:cNvPr id="59" name="Textfeld 58"/>
          <p:cNvSpPr txBox="1">
            <a:spLocks noChangeArrowheads="1"/>
          </p:cNvSpPr>
          <p:nvPr/>
        </p:nvSpPr>
        <p:spPr bwMode="auto">
          <a:xfrm>
            <a:off x="7812088" y="5826125"/>
            <a:ext cx="469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600">
                <a:latin typeface="Arial" panose="020B0604020202020204" pitchFamily="34" charset="0"/>
              </a:rPr>
              <a:t>·10</a:t>
            </a:r>
          </a:p>
        </p:txBody>
      </p:sp>
      <p:sp>
        <p:nvSpPr>
          <p:cNvPr id="60" name="Bogen 59"/>
          <p:cNvSpPr/>
          <p:nvPr/>
        </p:nvSpPr>
        <p:spPr>
          <a:xfrm rot="7922085">
            <a:off x="6749257" y="5337969"/>
            <a:ext cx="360362" cy="400050"/>
          </a:xfrm>
          <a:prstGeom prst="arc">
            <a:avLst/>
          </a:prstGeom>
          <a:noFill/>
          <a:ln w="19050">
            <a:solidFill>
              <a:schemeClr val="tx1"/>
            </a:solidFill>
            <a:headEnd type="none"/>
            <a:tailEnd type="arrow"/>
          </a:ln>
          <a:effectLst/>
        </p:spPr>
        <p:style>
          <a:lnRef idx="2">
            <a:schemeClr val="accent1"/>
          </a:lnRef>
          <a:fillRef idx="0">
            <a:schemeClr val="accent1"/>
          </a:fillRef>
          <a:effectRef idx="1">
            <a:schemeClr val="accent1"/>
          </a:effectRef>
          <a:fontRef idx="minor">
            <a:schemeClr val="tx1"/>
          </a:fontRef>
        </p:style>
        <p:txBody>
          <a:bodyPr anchor="ctr"/>
          <a:lstStyle/>
          <a:p>
            <a:pPr algn="ctr" eaLnBrk="1" hangingPunct="1">
              <a:defRPr/>
            </a:pPr>
            <a:endParaRPr lang="de-DE"/>
          </a:p>
        </p:txBody>
      </p:sp>
      <p:sp>
        <p:nvSpPr>
          <p:cNvPr id="61" name="Bogen 60"/>
          <p:cNvSpPr/>
          <p:nvPr/>
        </p:nvSpPr>
        <p:spPr>
          <a:xfrm rot="7922085">
            <a:off x="7032626" y="5295900"/>
            <a:ext cx="461962" cy="433387"/>
          </a:xfrm>
          <a:prstGeom prst="arc">
            <a:avLst/>
          </a:prstGeom>
          <a:noFill/>
          <a:ln w="19050">
            <a:solidFill>
              <a:schemeClr val="tx1"/>
            </a:solidFill>
            <a:headEnd type="none"/>
            <a:tailEnd type="arrow"/>
          </a:ln>
          <a:effectLst/>
        </p:spPr>
        <p:style>
          <a:lnRef idx="2">
            <a:schemeClr val="accent1"/>
          </a:lnRef>
          <a:fillRef idx="0">
            <a:schemeClr val="accent1"/>
          </a:fillRef>
          <a:effectRef idx="1">
            <a:schemeClr val="accent1"/>
          </a:effectRef>
          <a:fontRef idx="minor">
            <a:schemeClr val="tx1"/>
          </a:fontRef>
        </p:style>
        <p:txBody>
          <a:bodyPr anchor="ctr"/>
          <a:lstStyle/>
          <a:p>
            <a:pPr algn="ctr" eaLnBrk="1" hangingPunct="1">
              <a:defRPr/>
            </a:pPr>
            <a:endParaRPr lang="de-DE"/>
          </a:p>
        </p:txBody>
      </p:sp>
      <p:sp>
        <p:nvSpPr>
          <p:cNvPr id="62" name="Textfeld 61"/>
          <p:cNvSpPr txBox="1">
            <a:spLocks noChangeArrowheads="1"/>
          </p:cNvSpPr>
          <p:nvPr/>
        </p:nvSpPr>
        <p:spPr bwMode="auto">
          <a:xfrm>
            <a:off x="6659563" y="5826125"/>
            <a:ext cx="469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600">
                <a:latin typeface="Arial" panose="020B0604020202020204" pitchFamily="34" charset="0"/>
              </a:rPr>
              <a:t>:10</a:t>
            </a:r>
          </a:p>
        </p:txBody>
      </p:sp>
      <p:sp>
        <p:nvSpPr>
          <p:cNvPr id="63" name="Textfeld 62"/>
          <p:cNvSpPr txBox="1">
            <a:spLocks noChangeArrowheads="1"/>
          </p:cNvSpPr>
          <p:nvPr/>
        </p:nvSpPr>
        <p:spPr bwMode="auto">
          <a:xfrm>
            <a:off x="7018338" y="5826125"/>
            <a:ext cx="4714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600">
                <a:latin typeface="Arial" panose="020B0604020202020204" pitchFamily="34" charset="0"/>
              </a:rPr>
              <a:t>:10</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2" grpId="0"/>
      <p:bldP spid="6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Inhaltsplatzhalter 8"/>
          <p:cNvSpPr>
            <a:spLocks noGrp="1"/>
          </p:cNvSpPr>
          <p:nvPr>
            <p:ph idx="10"/>
          </p:nvPr>
        </p:nvSpPr>
        <p:spPr>
          <a:xfrm>
            <a:off x="1116013" y="1628775"/>
            <a:ext cx="7416800" cy="4668838"/>
          </a:xfrm>
        </p:spPr>
        <p:txBody>
          <a:bodyPr/>
          <a:lstStyle/>
          <a:p>
            <a:pPr eaLnBrk="1" hangingPunct="1"/>
            <a:endParaRPr altLang="de-DE" smtClean="0">
              <a:latin typeface="Arial Narrow" panose="020B0606020202030204" pitchFamily="34" charset="0"/>
            </a:endParaRPr>
          </a:p>
          <a:p>
            <a:pPr eaLnBrk="1" hangingPunct="1"/>
            <a:endParaRPr altLang="de-DE" smtClean="0">
              <a:latin typeface="Arial Narrow" panose="020B0606020202030204" pitchFamily="34" charset="0"/>
            </a:endParaRPr>
          </a:p>
          <a:p>
            <a:pPr eaLnBrk="1" hangingPunct="1">
              <a:spcBef>
                <a:spcPct val="0"/>
              </a:spcBef>
            </a:pPr>
            <a:endParaRPr altLang="de-DE" smtClean="0">
              <a:solidFill>
                <a:schemeClr val="tx1"/>
              </a:solidFill>
              <a:latin typeface="Arial Narrow" panose="020B0606020202030204" pitchFamily="34" charset="0"/>
              <a:cs typeface="Arial" panose="020B0604020202020204" pitchFamily="34" charset="0"/>
            </a:endParaRPr>
          </a:p>
        </p:txBody>
      </p:sp>
      <p:sp>
        <p:nvSpPr>
          <p:cNvPr id="52227" name="Titel 2"/>
          <p:cNvSpPr>
            <a:spLocks noGrp="1"/>
          </p:cNvSpPr>
          <p:nvPr>
            <p:ph type="title"/>
          </p:nvPr>
        </p:nvSpPr>
        <p:spPr>
          <a:xfrm>
            <a:off x="1882775" y="620713"/>
            <a:ext cx="6624638" cy="796925"/>
          </a:xfrm>
        </p:spPr>
        <p:txBody>
          <a:bodyPr>
            <a:normAutofit fontScale="90000"/>
          </a:bodyPr>
          <a:lstStyle/>
          <a:p>
            <a:pPr eaLnBrk="1" hangingPunct="1">
              <a:defRPr/>
            </a:pPr>
            <a:r>
              <a:rPr altLang="de-DE" sz="2900" smtClean="0">
                <a:latin typeface="Arial Narrow" panose="020B0606020202030204" pitchFamily="34" charset="0"/>
              </a:rPr>
              <a:t/>
            </a:r>
            <a:br>
              <a:rPr altLang="de-DE" sz="2900" smtClean="0">
                <a:latin typeface="Arial Narrow" panose="020B0606020202030204" pitchFamily="34" charset="0"/>
              </a:rPr>
            </a:br>
            <a:r>
              <a:rPr altLang="de-DE" sz="3200" smtClean="0">
                <a:latin typeface="Arial Narrow" panose="020B0606020202030204" pitchFamily="34" charset="0"/>
              </a:rPr>
              <a:t>Wie klein sind Elementarteilchen?</a:t>
            </a:r>
            <a:r>
              <a:rPr altLang="de-DE" sz="3200"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 </a:t>
            </a:r>
            <a:r>
              <a:rPr altLang="de-DE" sz="2600" smtClean="0">
                <a:latin typeface="Arial Narrow" panose="020B0606020202030204" pitchFamily="34" charset="0"/>
              </a:rPr>
              <a:t/>
            </a:r>
            <a:br>
              <a:rPr altLang="de-DE" sz="2600" smtClean="0">
                <a:latin typeface="Arial Narrow" panose="020B0606020202030204" pitchFamily="34" charset="0"/>
              </a:rPr>
            </a:br>
            <a:endParaRPr altLang="de-DE" sz="2600" smtClean="0">
              <a:latin typeface="Arial Narrow" panose="020B0606020202030204" pitchFamily="34" charset="0"/>
            </a:endParaRPr>
          </a:p>
        </p:txBody>
      </p:sp>
      <p:sp>
        <p:nvSpPr>
          <p:cNvPr id="69636" name="Inhaltsplatzhalter 7"/>
          <p:cNvSpPr txBox="1">
            <a:spLocks/>
          </p:cNvSpPr>
          <p:nvPr/>
        </p:nvSpPr>
        <p:spPr bwMode="auto">
          <a:xfrm>
            <a:off x="1116013" y="1628775"/>
            <a:ext cx="7416800"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endParaRPr lang="de-DE" altLang="de-DE" sz="2400">
              <a:latin typeface="Arial" panose="020B0604020202020204" pitchFamily="34" charset="0"/>
            </a:endParaRPr>
          </a:p>
          <a:p>
            <a:pPr algn="ctr" eaLnBrk="1" hangingPunct="1">
              <a:spcBef>
                <a:spcPct val="0"/>
              </a:spcBef>
              <a:buFontTx/>
              <a:buNone/>
            </a:pPr>
            <a:endParaRPr lang="de-DE" altLang="de-DE" sz="2400"/>
          </a:p>
          <a:p>
            <a:pPr eaLnBrk="1" hangingPunct="1"/>
            <a:endParaRPr lang="de-DE" altLang="de-DE" b="1"/>
          </a:p>
        </p:txBody>
      </p:sp>
      <p:sp>
        <p:nvSpPr>
          <p:cNvPr id="24581" name="Textfeld 44"/>
          <p:cNvSpPr txBox="1">
            <a:spLocks noChangeArrowheads="1"/>
          </p:cNvSpPr>
          <p:nvPr/>
        </p:nvSpPr>
        <p:spPr bwMode="auto">
          <a:xfrm>
            <a:off x="4006850" y="3644900"/>
            <a:ext cx="836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Zucker-</a:t>
            </a:r>
          </a:p>
          <a:p>
            <a:pPr eaLnBrk="1" hangingPunct="1">
              <a:spcBef>
                <a:spcPct val="0"/>
              </a:spcBef>
              <a:buFontTx/>
              <a:buNone/>
            </a:pPr>
            <a:r>
              <a:rPr lang="de-DE" altLang="de-DE" sz="1800">
                <a:solidFill>
                  <a:schemeClr val="tx1"/>
                </a:solidFill>
              </a:rPr>
              <a:t>Molekül</a:t>
            </a:r>
          </a:p>
        </p:txBody>
      </p:sp>
      <p:grpSp>
        <p:nvGrpSpPr>
          <p:cNvPr id="2" name="Gruppieren 73"/>
          <p:cNvGrpSpPr>
            <a:grpSpLocks/>
          </p:cNvGrpSpPr>
          <p:nvPr/>
        </p:nvGrpSpPr>
        <p:grpSpPr bwMode="auto">
          <a:xfrm>
            <a:off x="1476375" y="4210050"/>
            <a:ext cx="895350" cy="925513"/>
            <a:chOff x="1926744" y="3706491"/>
            <a:chExt cx="695416" cy="925505"/>
          </a:xfrm>
        </p:grpSpPr>
        <p:grpSp>
          <p:nvGrpSpPr>
            <p:cNvPr id="69695" name="Gruppieren 38"/>
            <p:cNvGrpSpPr>
              <a:grpSpLocks/>
            </p:cNvGrpSpPr>
            <p:nvPr/>
          </p:nvGrpSpPr>
          <p:grpSpPr bwMode="auto">
            <a:xfrm>
              <a:off x="1926744" y="3706491"/>
              <a:ext cx="695416" cy="657880"/>
              <a:chOff x="1635607" y="3718862"/>
              <a:chExt cx="695773" cy="656892"/>
            </a:xfrm>
          </p:grpSpPr>
          <p:sp>
            <p:nvSpPr>
              <p:cNvPr id="69697" name="Textfeld 8"/>
              <p:cNvSpPr txBox="1">
                <a:spLocks noChangeArrowheads="1"/>
              </p:cNvSpPr>
              <p:nvPr/>
            </p:nvSpPr>
            <p:spPr bwMode="auto">
              <a:xfrm>
                <a:off x="1753140" y="3718862"/>
                <a:ext cx="578240" cy="368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Proton</a:t>
                </a:r>
              </a:p>
            </p:txBody>
          </p:sp>
          <p:sp>
            <p:nvSpPr>
              <p:cNvPr id="69698" name="Textfeld 41"/>
              <p:cNvSpPr txBox="1">
                <a:spLocks noChangeArrowheads="1"/>
              </p:cNvSpPr>
              <p:nvPr/>
            </p:nvSpPr>
            <p:spPr bwMode="auto">
              <a:xfrm>
                <a:off x="1635607" y="4006980"/>
                <a:ext cx="667929" cy="368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Neutron</a:t>
                </a:r>
              </a:p>
            </p:txBody>
          </p:sp>
        </p:grpSp>
        <p:cxnSp>
          <p:nvCxnSpPr>
            <p:cNvPr id="47" name="Straight Arrow Connector 2"/>
            <p:cNvCxnSpPr/>
            <p:nvPr/>
          </p:nvCxnSpPr>
          <p:spPr bwMode="auto">
            <a:xfrm flipH="1">
              <a:off x="2575306" y="4355773"/>
              <a:ext cx="7398" cy="276223"/>
            </a:xfrm>
            <a:prstGeom prst="straightConnector1">
              <a:avLst/>
            </a:prstGeom>
            <a:ln w="19050">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5" name="Gruppieren 74"/>
          <p:cNvGrpSpPr>
            <a:grpSpLocks/>
          </p:cNvGrpSpPr>
          <p:nvPr/>
        </p:nvGrpSpPr>
        <p:grpSpPr bwMode="auto">
          <a:xfrm>
            <a:off x="3635375" y="4498975"/>
            <a:ext cx="627063" cy="638175"/>
            <a:chOff x="4135959" y="4138909"/>
            <a:chExt cx="627095" cy="638541"/>
          </a:xfrm>
        </p:grpSpPr>
        <p:sp>
          <p:nvSpPr>
            <p:cNvPr id="69693" name="Textfeld 39"/>
            <p:cNvSpPr txBox="1">
              <a:spLocks noChangeArrowheads="1"/>
            </p:cNvSpPr>
            <p:nvPr/>
          </p:nvSpPr>
          <p:spPr bwMode="auto">
            <a:xfrm>
              <a:off x="4135959" y="4138909"/>
              <a:ext cx="627095" cy="369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Atom</a:t>
              </a:r>
            </a:p>
          </p:txBody>
        </p:sp>
        <p:cxnSp>
          <p:nvCxnSpPr>
            <p:cNvPr id="51" name="Straight Arrow Connector 2"/>
            <p:cNvCxnSpPr/>
            <p:nvPr/>
          </p:nvCxnSpPr>
          <p:spPr bwMode="auto">
            <a:xfrm flipH="1">
              <a:off x="4507453" y="4499479"/>
              <a:ext cx="7938" cy="277971"/>
            </a:xfrm>
            <a:prstGeom prst="straightConnector1">
              <a:avLst/>
            </a:prstGeom>
            <a:ln w="19050">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grpSp>
      <p:cxnSp>
        <p:nvCxnSpPr>
          <p:cNvPr id="52" name="Straight Arrow Connector 2"/>
          <p:cNvCxnSpPr/>
          <p:nvPr/>
        </p:nvCxnSpPr>
        <p:spPr bwMode="auto">
          <a:xfrm rot="5400000">
            <a:off x="4294982" y="4752181"/>
            <a:ext cx="736600" cy="1587"/>
          </a:xfrm>
          <a:prstGeom prst="straightConnector1">
            <a:avLst/>
          </a:prstGeom>
          <a:ln w="19050">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2"/>
          <p:cNvCxnSpPr/>
          <p:nvPr/>
        </p:nvCxnSpPr>
        <p:spPr bwMode="auto">
          <a:xfrm>
            <a:off x="7405688" y="4859338"/>
            <a:ext cx="0" cy="238125"/>
          </a:xfrm>
          <a:prstGeom prst="straightConnector1">
            <a:avLst/>
          </a:prstGeom>
          <a:ln w="19050">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2"/>
          <p:cNvCxnSpPr/>
          <p:nvPr/>
        </p:nvCxnSpPr>
        <p:spPr bwMode="auto">
          <a:xfrm>
            <a:off x="6707188" y="4859338"/>
            <a:ext cx="0" cy="236537"/>
          </a:xfrm>
          <a:prstGeom prst="straightConnector1">
            <a:avLst/>
          </a:prstGeom>
          <a:ln w="19050">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
        <p:nvSpPr>
          <p:cNvPr id="24587" name="Textfeld 56"/>
          <p:cNvSpPr txBox="1">
            <a:spLocks noChangeArrowheads="1"/>
          </p:cNvSpPr>
          <p:nvPr/>
        </p:nvSpPr>
        <p:spPr bwMode="auto">
          <a:xfrm>
            <a:off x="6273800" y="4498975"/>
            <a:ext cx="700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Fliege</a:t>
            </a:r>
          </a:p>
        </p:txBody>
      </p:sp>
      <p:sp>
        <p:nvSpPr>
          <p:cNvPr id="69644" name="Textfeld 57"/>
          <p:cNvSpPr txBox="1">
            <a:spLocks noChangeArrowheads="1"/>
          </p:cNvSpPr>
          <p:nvPr/>
        </p:nvSpPr>
        <p:spPr bwMode="auto">
          <a:xfrm>
            <a:off x="7043738" y="4498975"/>
            <a:ext cx="847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Mensch</a:t>
            </a:r>
          </a:p>
        </p:txBody>
      </p:sp>
      <p:sp>
        <p:nvSpPr>
          <p:cNvPr id="24589" name="Textfeld 60"/>
          <p:cNvSpPr txBox="1">
            <a:spLocks noChangeArrowheads="1"/>
          </p:cNvSpPr>
          <p:nvPr/>
        </p:nvSpPr>
        <p:spPr bwMode="auto">
          <a:xfrm>
            <a:off x="34925" y="4859338"/>
            <a:ext cx="1035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latin typeface="Arial" panose="020B0604020202020204" pitchFamily="34" charset="0"/>
              </a:rPr>
              <a:t>&lt; </a:t>
            </a:r>
            <a:r>
              <a:rPr lang="de-DE" altLang="de-DE" sz="1800">
                <a:solidFill>
                  <a:schemeClr val="tx1"/>
                </a:solidFill>
              </a:rPr>
              <a:t>10</a:t>
            </a:r>
            <a:r>
              <a:rPr lang="de-DE" altLang="de-DE" sz="1800" baseline="30000">
                <a:solidFill>
                  <a:schemeClr val="tx1"/>
                </a:solidFill>
              </a:rPr>
              <a:t>-18</a:t>
            </a:r>
            <a:r>
              <a:rPr lang="de-DE" altLang="de-DE" sz="1800">
                <a:solidFill>
                  <a:schemeClr val="tx1"/>
                </a:solidFill>
                <a:latin typeface="Arial" panose="020B0604020202020204" pitchFamily="34" charset="0"/>
              </a:rPr>
              <a:t> m</a:t>
            </a:r>
          </a:p>
        </p:txBody>
      </p:sp>
      <p:grpSp>
        <p:nvGrpSpPr>
          <p:cNvPr id="69646" name="Gruppieren 40"/>
          <p:cNvGrpSpPr>
            <a:grpSpLocks/>
          </p:cNvGrpSpPr>
          <p:nvPr/>
        </p:nvGrpSpPr>
        <p:grpSpPr bwMode="auto">
          <a:xfrm>
            <a:off x="827088" y="5157788"/>
            <a:ext cx="8137525" cy="1098550"/>
            <a:chOff x="395536" y="4652962"/>
            <a:chExt cx="9910863" cy="1099354"/>
          </a:xfrm>
        </p:grpSpPr>
        <p:sp>
          <p:nvSpPr>
            <p:cNvPr id="69669" name="Rechteck 23"/>
            <p:cNvSpPr>
              <a:spLocks noChangeArrowheads="1"/>
            </p:cNvSpPr>
            <p:nvPr/>
          </p:nvSpPr>
          <p:spPr bwMode="auto">
            <a:xfrm>
              <a:off x="395536" y="5013331"/>
              <a:ext cx="9910863" cy="738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2400">
                  <a:solidFill>
                    <a:schemeClr val="tx1"/>
                  </a:solidFill>
                </a:rPr>
                <a:t> 10</a:t>
              </a:r>
              <a:r>
                <a:rPr lang="de-DE" altLang="de-DE" sz="2400" baseline="30000">
                  <a:solidFill>
                    <a:schemeClr val="tx1"/>
                  </a:solidFill>
                </a:rPr>
                <a:t>-18            </a:t>
              </a:r>
              <a:r>
                <a:rPr lang="de-DE" altLang="de-DE" sz="2400">
                  <a:solidFill>
                    <a:schemeClr val="tx1"/>
                  </a:solidFill>
                </a:rPr>
                <a:t>10</a:t>
              </a:r>
              <a:r>
                <a:rPr lang="de-DE" altLang="de-DE" sz="2400" baseline="30000">
                  <a:solidFill>
                    <a:schemeClr val="tx1"/>
                  </a:solidFill>
                </a:rPr>
                <a:t>-15</a:t>
              </a:r>
              <a:r>
                <a:rPr lang="de-DE" altLang="de-DE" sz="2400">
                  <a:solidFill>
                    <a:schemeClr val="tx1"/>
                  </a:solidFill>
                </a:rPr>
                <a:t>  	     10</a:t>
              </a:r>
              <a:r>
                <a:rPr lang="de-DE" altLang="de-DE" sz="2400" baseline="30000">
                  <a:solidFill>
                    <a:schemeClr val="tx1"/>
                  </a:solidFill>
                </a:rPr>
                <a:t>-12</a:t>
              </a:r>
              <a:r>
                <a:rPr lang="de-DE" altLang="de-DE" sz="2400">
                  <a:solidFill>
                    <a:schemeClr val="tx1"/>
                  </a:solidFill>
                </a:rPr>
                <a:t>       10</a:t>
              </a:r>
              <a:r>
                <a:rPr lang="de-DE" altLang="de-DE" sz="2400" baseline="30000">
                  <a:solidFill>
                    <a:schemeClr val="tx1"/>
                  </a:solidFill>
                </a:rPr>
                <a:t>-9</a:t>
              </a:r>
              <a:r>
                <a:rPr lang="de-DE" altLang="de-DE" sz="2400">
                  <a:solidFill>
                    <a:schemeClr val="tx1"/>
                  </a:solidFill>
                </a:rPr>
                <a:t>         10</a:t>
              </a:r>
              <a:r>
                <a:rPr lang="de-DE" altLang="de-DE" sz="2400" baseline="30000">
                  <a:solidFill>
                    <a:schemeClr val="tx1"/>
                  </a:solidFill>
                </a:rPr>
                <a:t>-6</a:t>
              </a:r>
              <a:r>
                <a:rPr lang="de-DE" altLang="de-DE" sz="2400">
                  <a:solidFill>
                    <a:schemeClr val="tx1"/>
                  </a:solidFill>
                </a:rPr>
                <a:t>        10</a:t>
              </a:r>
              <a:r>
                <a:rPr lang="de-DE" altLang="de-DE" sz="2400" baseline="30000">
                  <a:solidFill>
                    <a:schemeClr val="tx1"/>
                  </a:solidFill>
                </a:rPr>
                <a:t>-3                </a:t>
              </a:r>
              <a:r>
                <a:rPr lang="de-DE" altLang="de-DE" sz="2400">
                  <a:solidFill>
                    <a:schemeClr val="tx1"/>
                  </a:solidFill>
                </a:rPr>
                <a:t>1            10</a:t>
              </a:r>
              <a:r>
                <a:rPr lang="de-DE" altLang="de-DE" sz="2400" baseline="30000">
                  <a:solidFill>
                    <a:schemeClr val="tx1"/>
                  </a:solidFill>
                </a:rPr>
                <a:t>3</a:t>
              </a:r>
              <a:r>
                <a:rPr lang="de-DE" altLang="de-DE" sz="2400">
                  <a:solidFill>
                    <a:schemeClr val="tx1"/>
                  </a:solidFill>
                </a:rPr>
                <a:t>  </a:t>
              </a:r>
            </a:p>
            <a:p>
              <a:pPr eaLnBrk="1" hangingPunct="1">
                <a:spcBef>
                  <a:spcPct val="0"/>
                </a:spcBef>
                <a:buFontTx/>
                <a:buNone/>
              </a:pPr>
              <a:r>
                <a:rPr lang="de-DE" altLang="de-DE" sz="1800">
                  <a:solidFill>
                    <a:schemeClr val="tx1"/>
                  </a:solidFill>
                </a:rPr>
                <a:t>					Ausdehnung in m</a:t>
              </a:r>
            </a:p>
          </p:txBody>
        </p:sp>
        <p:grpSp>
          <p:nvGrpSpPr>
            <p:cNvPr id="69670" name="Gruppieren 7"/>
            <p:cNvGrpSpPr>
              <a:grpSpLocks/>
            </p:cNvGrpSpPr>
            <p:nvPr/>
          </p:nvGrpSpPr>
          <p:grpSpPr bwMode="auto">
            <a:xfrm>
              <a:off x="395536" y="4652962"/>
              <a:ext cx="9910863" cy="360518"/>
              <a:chOff x="900113" y="4652962"/>
              <a:chExt cx="9910863" cy="360518"/>
            </a:xfrm>
          </p:grpSpPr>
          <p:grpSp>
            <p:nvGrpSpPr>
              <p:cNvPr id="69671" name="Gruppieren 3"/>
              <p:cNvGrpSpPr>
                <a:grpSpLocks/>
              </p:cNvGrpSpPr>
              <p:nvPr/>
            </p:nvGrpSpPr>
            <p:grpSpPr bwMode="auto">
              <a:xfrm>
                <a:off x="900113" y="4652962"/>
                <a:ext cx="5903746" cy="360518"/>
                <a:chOff x="900113" y="4652962"/>
                <a:chExt cx="5903746" cy="360518"/>
              </a:xfrm>
            </p:grpSpPr>
            <p:cxnSp>
              <p:nvCxnSpPr>
                <p:cNvPr id="59" name="Straight Arrow Connector 2"/>
                <p:cNvCxnSpPr/>
                <p:nvPr/>
              </p:nvCxnSpPr>
              <p:spPr bwMode="auto">
                <a:xfrm>
                  <a:off x="900113" y="4797530"/>
                  <a:ext cx="5902822" cy="0"/>
                </a:xfrm>
                <a:prstGeom prst="straightConnector1">
                  <a:avLst/>
                </a:prstGeom>
                <a:ln>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60" name="Straight Connector 4"/>
                <p:cNvCxnSpPr>
                  <a:cxnSpLocks noChangeShapeType="1"/>
                </p:cNvCxnSpPr>
                <p:nvPr/>
              </p:nvCxnSpPr>
              <p:spPr bwMode="auto">
                <a:xfrm>
                  <a:off x="4347453"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1" name="Straight Connector 10"/>
                <p:cNvCxnSpPr>
                  <a:cxnSpLocks noChangeShapeType="1"/>
                </p:cNvCxnSpPr>
                <p:nvPr/>
              </p:nvCxnSpPr>
              <p:spPr bwMode="auto">
                <a:xfrm>
                  <a:off x="4759279"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2" name="Straight Connector 11"/>
                <p:cNvCxnSpPr>
                  <a:cxnSpLocks noChangeShapeType="1"/>
                </p:cNvCxnSpPr>
                <p:nvPr/>
              </p:nvCxnSpPr>
              <p:spPr bwMode="auto">
                <a:xfrm>
                  <a:off x="5167236"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3" name="Straight Connector 12"/>
                <p:cNvCxnSpPr>
                  <a:cxnSpLocks noChangeShapeType="1"/>
                </p:cNvCxnSpPr>
                <p:nvPr/>
              </p:nvCxnSpPr>
              <p:spPr bwMode="auto">
                <a:xfrm>
                  <a:off x="5575195"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4" name="Straight Connector 13"/>
                <p:cNvCxnSpPr>
                  <a:cxnSpLocks noChangeShapeType="1"/>
                </p:cNvCxnSpPr>
                <p:nvPr/>
              </p:nvCxnSpPr>
              <p:spPr bwMode="auto">
                <a:xfrm>
                  <a:off x="6043089"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5" name="Straight Connector 14"/>
                <p:cNvCxnSpPr>
                  <a:cxnSpLocks noChangeShapeType="1"/>
                </p:cNvCxnSpPr>
                <p:nvPr/>
              </p:nvCxnSpPr>
              <p:spPr bwMode="auto">
                <a:xfrm>
                  <a:off x="6452981"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6" name="Straight Connector 19"/>
                <p:cNvCxnSpPr>
                  <a:cxnSpLocks noChangeShapeType="1"/>
                </p:cNvCxnSpPr>
                <p:nvPr/>
              </p:nvCxnSpPr>
              <p:spPr bwMode="auto">
                <a:xfrm>
                  <a:off x="3121646"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7" name="Straight Connector 20"/>
                <p:cNvCxnSpPr>
                  <a:cxnSpLocks noChangeShapeType="1"/>
                </p:cNvCxnSpPr>
                <p:nvPr/>
              </p:nvCxnSpPr>
              <p:spPr bwMode="auto">
                <a:xfrm>
                  <a:off x="3529605"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8" name="Straight Connector 23"/>
                <p:cNvCxnSpPr>
                  <a:cxnSpLocks noChangeShapeType="1"/>
                </p:cNvCxnSpPr>
                <p:nvPr/>
              </p:nvCxnSpPr>
              <p:spPr bwMode="auto">
                <a:xfrm>
                  <a:off x="3939496"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9" name="Straight Connector 24"/>
                <p:cNvCxnSpPr>
                  <a:cxnSpLocks noChangeShapeType="1"/>
                </p:cNvCxnSpPr>
                <p:nvPr/>
              </p:nvCxnSpPr>
              <p:spPr bwMode="auto">
                <a:xfrm>
                  <a:off x="2303798"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70" name="Straight Connector 25"/>
                <p:cNvCxnSpPr>
                  <a:cxnSpLocks noChangeShapeType="1"/>
                </p:cNvCxnSpPr>
                <p:nvPr/>
              </p:nvCxnSpPr>
              <p:spPr bwMode="auto">
                <a:xfrm>
                  <a:off x="1485948"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71" name="Straight Connector 26"/>
                <p:cNvCxnSpPr>
                  <a:cxnSpLocks noChangeShapeType="1"/>
                </p:cNvCxnSpPr>
                <p:nvPr/>
              </p:nvCxnSpPr>
              <p:spPr bwMode="auto">
                <a:xfrm>
                  <a:off x="1893906"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72" name="Straight Connector 27"/>
                <p:cNvCxnSpPr>
                  <a:cxnSpLocks noChangeShapeType="1"/>
                </p:cNvCxnSpPr>
                <p:nvPr/>
              </p:nvCxnSpPr>
              <p:spPr bwMode="auto">
                <a:xfrm>
                  <a:off x="2711755"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cxnSp>
            <p:nvCxnSpPr>
              <p:cNvPr id="48" name="Straight Arrow Connector 2"/>
              <p:cNvCxnSpPr/>
              <p:nvPr/>
            </p:nvCxnSpPr>
            <p:spPr bwMode="auto">
              <a:xfrm>
                <a:off x="6249968" y="4797530"/>
                <a:ext cx="4561008" cy="1589"/>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49" name="Straight Connector 19"/>
              <p:cNvCxnSpPr>
                <a:cxnSpLocks noChangeShapeType="1"/>
              </p:cNvCxnSpPr>
              <p:nvPr/>
            </p:nvCxnSpPr>
            <p:spPr bwMode="auto">
              <a:xfrm>
                <a:off x="8471502"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0" name="Straight Connector 20"/>
              <p:cNvCxnSpPr>
                <a:cxnSpLocks noChangeShapeType="1"/>
              </p:cNvCxnSpPr>
              <p:nvPr/>
            </p:nvCxnSpPr>
            <p:spPr bwMode="auto">
              <a:xfrm>
                <a:off x="8879459"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3" name="Straight Connector 24"/>
              <p:cNvCxnSpPr>
                <a:cxnSpLocks noChangeShapeType="1"/>
              </p:cNvCxnSpPr>
              <p:nvPr/>
            </p:nvCxnSpPr>
            <p:spPr bwMode="auto">
              <a:xfrm>
                <a:off x="7653652"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4" name="Straight Connector 25"/>
              <p:cNvCxnSpPr>
                <a:cxnSpLocks noChangeShapeType="1"/>
              </p:cNvCxnSpPr>
              <p:nvPr/>
            </p:nvCxnSpPr>
            <p:spPr bwMode="auto">
              <a:xfrm>
                <a:off x="6833869"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7" name="Straight Connector 26"/>
              <p:cNvCxnSpPr>
                <a:cxnSpLocks noChangeShapeType="1"/>
              </p:cNvCxnSpPr>
              <p:nvPr/>
            </p:nvCxnSpPr>
            <p:spPr bwMode="auto">
              <a:xfrm>
                <a:off x="7241828"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8" name="Straight Connector 27"/>
              <p:cNvCxnSpPr>
                <a:cxnSpLocks noChangeShapeType="1"/>
              </p:cNvCxnSpPr>
              <p:nvPr/>
            </p:nvCxnSpPr>
            <p:spPr bwMode="auto">
              <a:xfrm>
                <a:off x="8061611" y="4652962"/>
                <a:ext cx="0" cy="360626"/>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grpSp>
      <p:sp>
        <p:nvSpPr>
          <p:cNvPr id="22543" name="Textfeld 39"/>
          <p:cNvSpPr txBox="1">
            <a:spLocks noChangeArrowheads="1"/>
          </p:cNvSpPr>
          <p:nvPr/>
        </p:nvSpPr>
        <p:spPr bwMode="auto">
          <a:xfrm>
            <a:off x="2339975" y="3924300"/>
            <a:ext cx="1295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Atomkern</a:t>
            </a:r>
          </a:p>
        </p:txBody>
      </p:sp>
      <p:cxnSp>
        <p:nvCxnSpPr>
          <p:cNvPr id="79" name="Straight Connector 20"/>
          <p:cNvCxnSpPr>
            <a:cxnSpLocks noChangeShapeType="1"/>
          </p:cNvCxnSpPr>
          <p:nvPr/>
        </p:nvCxnSpPr>
        <p:spPr bwMode="auto">
          <a:xfrm>
            <a:off x="7740650" y="5157788"/>
            <a:ext cx="0" cy="360362"/>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80" name="Straight Connector 20"/>
          <p:cNvCxnSpPr>
            <a:cxnSpLocks noChangeShapeType="1"/>
          </p:cNvCxnSpPr>
          <p:nvPr/>
        </p:nvCxnSpPr>
        <p:spPr bwMode="auto">
          <a:xfrm>
            <a:off x="8099425" y="5157788"/>
            <a:ext cx="0" cy="360362"/>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81" name="Straight Connector 20"/>
          <p:cNvCxnSpPr>
            <a:cxnSpLocks noChangeShapeType="1"/>
          </p:cNvCxnSpPr>
          <p:nvPr/>
        </p:nvCxnSpPr>
        <p:spPr bwMode="auto">
          <a:xfrm>
            <a:off x="8459788" y="5157788"/>
            <a:ext cx="0" cy="360362"/>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82" name="Straight Arrow Connector 2"/>
          <p:cNvCxnSpPr/>
          <p:nvPr/>
        </p:nvCxnSpPr>
        <p:spPr bwMode="auto">
          <a:xfrm rot="5400000">
            <a:off x="7722394" y="4752181"/>
            <a:ext cx="736600" cy="1588"/>
          </a:xfrm>
          <a:prstGeom prst="straightConnector1">
            <a:avLst/>
          </a:prstGeom>
          <a:ln w="19050">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
        <p:nvSpPr>
          <p:cNvPr id="24596" name="Textfeld 57"/>
          <p:cNvSpPr txBox="1">
            <a:spLocks noChangeArrowheads="1"/>
          </p:cNvSpPr>
          <p:nvPr/>
        </p:nvSpPr>
        <p:spPr bwMode="auto">
          <a:xfrm>
            <a:off x="7740650" y="3924300"/>
            <a:ext cx="12239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Fußballfeld</a:t>
            </a:r>
          </a:p>
        </p:txBody>
      </p:sp>
      <p:pic>
        <p:nvPicPr>
          <p:cNvPr id="6965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6438" y="114300"/>
            <a:ext cx="720725"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Bogen 74"/>
          <p:cNvSpPr/>
          <p:nvPr/>
        </p:nvSpPr>
        <p:spPr>
          <a:xfrm rot="7922085">
            <a:off x="7360444" y="5623719"/>
            <a:ext cx="485775" cy="458787"/>
          </a:xfrm>
          <a:prstGeom prst="arc">
            <a:avLst/>
          </a:prstGeom>
          <a:noFill/>
          <a:ln w="19050">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eaLnBrk="1" hangingPunct="1">
              <a:defRPr/>
            </a:pPr>
            <a:endParaRPr lang="de-DE"/>
          </a:p>
        </p:txBody>
      </p:sp>
      <p:sp>
        <p:nvSpPr>
          <p:cNvPr id="76" name="Bogen 75"/>
          <p:cNvSpPr/>
          <p:nvPr/>
        </p:nvSpPr>
        <p:spPr>
          <a:xfrm rot="7922085">
            <a:off x="7728745" y="5606256"/>
            <a:ext cx="500062" cy="485775"/>
          </a:xfrm>
          <a:prstGeom prst="arc">
            <a:avLst/>
          </a:prstGeom>
          <a:noFill/>
          <a:ln w="19050">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eaLnBrk="1" hangingPunct="1">
              <a:defRPr/>
            </a:pPr>
            <a:endParaRPr lang="de-DE"/>
          </a:p>
        </p:txBody>
      </p:sp>
      <p:sp>
        <p:nvSpPr>
          <p:cNvPr id="69656" name="Textfeld 76"/>
          <p:cNvSpPr txBox="1">
            <a:spLocks noChangeArrowheads="1"/>
          </p:cNvSpPr>
          <p:nvPr/>
        </p:nvSpPr>
        <p:spPr bwMode="auto">
          <a:xfrm>
            <a:off x="7380288" y="6186488"/>
            <a:ext cx="469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600">
                <a:latin typeface="Arial" panose="020B0604020202020204" pitchFamily="34" charset="0"/>
              </a:rPr>
              <a:t>·10</a:t>
            </a:r>
          </a:p>
        </p:txBody>
      </p:sp>
      <p:sp>
        <p:nvSpPr>
          <p:cNvPr id="69657" name="Textfeld 82"/>
          <p:cNvSpPr txBox="1">
            <a:spLocks noChangeArrowheads="1"/>
          </p:cNvSpPr>
          <p:nvPr/>
        </p:nvSpPr>
        <p:spPr bwMode="auto">
          <a:xfrm>
            <a:off x="7812088" y="6186488"/>
            <a:ext cx="469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600">
                <a:latin typeface="Arial" panose="020B0604020202020204" pitchFamily="34" charset="0"/>
              </a:rPr>
              <a:t>·10</a:t>
            </a:r>
          </a:p>
        </p:txBody>
      </p:sp>
      <p:sp>
        <p:nvSpPr>
          <p:cNvPr id="84" name="Bogen 83"/>
          <p:cNvSpPr/>
          <p:nvPr/>
        </p:nvSpPr>
        <p:spPr>
          <a:xfrm rot="7922085">
            <a:off x="6749256" y="5698332"/>
            <a:ext cx="360363" cy="400050"/>
          </a:xfrm>
          <a:prstGeom prst="arc">
            <a:avLst/>
          </a:prstGeom>
          <a:noFill/>
          <a:ln w="19050">
            <a:solidFill>
              <a:schemeClr val="tx1"/>
            </a:solidFill>
            <a:headEnd type="none"/>
            <a:tailEnd type="arrow"/>
          </a:ln>
          <a:effectLst/>
        </p:spPr>
        <p:style>
          <a:lnRef idx="2">
            <a:schemeClr val="accent1"/>
          </a:lnRef>
          <a:fillRef idx="0">
            <a:schemeClr val="accent1"/>
          </a:fillRef>
          <a:effectRef idx="1">
            <a:schemeClr val="accent1"/>
          </a:effectRef>
          <a:fontRef idx="minor">
            <a:schemeClr val="tx1"/>
          </a:fontRef>
        </p:style>
        <p:txBody>
          <a:bodyPr anchor="ctr"/>
          <a:lstStyle/>
          <a:p>
            <a:pPr algn="ctr" eaLnBrk="1" hangingPunct="1">
              <a:defRPr/>
            </a:pPr>
            <a:endParaRPr lang="de-DE"/>
          </a:p>
        </p:txBody>
      </p:sp>
      <p:sp>
        <p:nvSpPr>
          <p:cNvPr id="85" name="Bogen 84"/>
          <p:cNvSpPr/>
          <p:nvPr/>
        </p:nvSpPr>
        <p:spPr>
          <a:xfrm rot="7922085">
            <a:off x="7033419" y="5655469"/>
            <a:ext cx="460375" cy="433387"/>
          </a:xfrm>
          <a:prstGeom prst="arc">
            <a:avLst/>
          </a:prstGeom>
          <a:noFill/>
          <a:ln w="19050">
            <a:solidFill>
              <a:schemeClr val="tx1"/>
            </a:solidFill>
            <a:headEnd type="none"/>
            <a:tailEnd type="arrow"/>
          </a:ln>
          <a:effectLst/>
        </p:spPr>
        <p:style>
          <a:lnRef idx="2">
            <a:schemeClr val="accent1"/>
          </a:lnRef>
          <a:fillRef idx="0">
            <a:schemeClr val="accent1"/>
          </a:fillRef>
          <a:effectRef idx="1">
            <a:schemeClr val="accent1"/>
          </a:effectRef>
          <a:fontRef idx="minor">
            <a:schemeClr val="tx1"/>
          </a:fontRef>
        </p:style>
        <p:txBody>
          <a:bodyPr anchor="ctr"/>
          <a:lstStyle/>
          <a:p>
            <a:pPr algn="ctr" eaLnBrk="1" hangingPunct="1">
              <a:defRPr/>
            </a:pPr>
            <a:endParaRPr lang="de-DE"/>
          </a:p>
        </p:txBody>
      </p:sp>
      <p:sp>
        <p:nvSpPr>
          <p:cNvPr id="69660" name="Textfeld 85"/>
          <p:cNvSpPr txBox="1">
            <a:spLocks noChangeArrowheads="1"/>
          </p:cNvSpPr>
          <p:nvPr/>
        </p:nvSpPr>
        <p:spPr bwMode="auto">
          <a:xfrm>
            <a:off x="6659563" y="6186488"/>
            <a:ext cx="469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600">
                <a:latin typeface="Arial" panose="020B0604020202020204" pitchFamily="34" charset="0"/>
              </a:rPr>
              <a:t>:10</a:t>
            </a:r>
          </a:p>
        </p:txBody>
      </p:sp>
      <p:sp>
        <p:nvSpPr>
          <p:cNvPr id="69661" name="Textfeld 86"/>
          <p:cNvSpPr txBox="1">
            <a:spLocks noChangeArrowheads="1"/>
          </p:cNvSpPr>
          <p:nvPr/>
        </p:nvSpPr>
        <p:spPr bwMode="auto">
          <a:xfrm>
            <a:off x="7018338" y="6186488"/>
            <a:ext cx="4714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600">
                <a:latin typeface="Arial" panose="020B0604020202020204" pitchFamily="34" charset="0"/>
              </a:rPr>
              <a:t>:10</a:t>
            </a:r>
          </a:p>
        </p:txBody>
      </p:sp>
      <p:cxnSp>
        <p:nvCxnSpPr>
          <p:cNvPr id="83" name="Straight Arrow Connector 2"/>
          <p:cNvCxnSpPr/>
          <p:nvPr/>
        </p:nvCxnSpPr>
        <p:spPr bwMode="auto">
          <a:xfrm rot="5400000">
            <a:off x="2293144" y="4752181"/>
            <a:ext cx="736600" cy="1588"/>
          </a:xfrm>
          <a:prstGeom prst="straightConnector1">
            <a:avLst/>
          </a:prstGeom>
          <a:ln w="19050">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10" name="Gruppieren 38"/>
          <p:cNvGrpSpPr>
            <a:grpSpLocks/>
          </p:cNvGrpSpPr>
          <p:nvPr/>
        </p:nvGrpSpPr>
        <p:grpSpPr bwMode="auto">
          <a:xfrm>
            <a:off x="84138" y="4210050"/>
            <a:ext cx="881062" cy="658813"/>
            <a:chOff x="1701321" y="3718861"/>
            <a:chExt cx="683576" cy="656376"/>
          </a:xfrm>
        </p:grpSpPr>
        <p:sp>
          <p:nvSpPr>
            <p:cNvPr id="69667" name="Textfeld 8"/>
            <p:cNvSpPr txBox="1">
              <a:spLocks noChangeArrowheads="1"/>
            </p:cNvSpPr>
            <p:nvPr/>
          </p:nvSpPr>
          <p:spPr bwMode="auto">
            <a:xfrm>
              <a:off x="1753141" y="3718861"/>
              <a:ext cx="617609" cy="36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Quarks</a:t>
              </a:r>
            </a:p>
          </p:txBody>
        </p:sp>
        <p:sp>
          <p:nvSpPr>
            <p:cNvPr id="69668" name="Textfeld 41"/>
            <p:cNvSpPr txBox="1">
              <a:spLocks noChangeArrowheads="1"/>
            </p:cNvSpPr>
            <p:nvPr/>
          </p:nvSpPr>
          <p:spPr bwMode="auto">
            <a:xfrm>
              <a:off x="1701321" y="4006980"/>
              <a:ext cx="683576" cy="36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Elektron</a:t>
              </a:r>
            </a:p>
          </p:txBody>
        </p:sp>
      </p:grpSp>
      <p:sp>
        <p:nvSpPr>
          <p:cNvPr id="69664" name="Foliennummernplatzhalter 4"/>
          <p:cNvSpPr txBox="1">
            <a:spLocks/>
          </p:cNvSpPr>
          <p:nvPr/>
        </p:nvSpPr>
        <p:spPr bwMode="auto">
          <a:xfrm>
            <a:off x="7019925" y="651986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eaLnBrk="1" hangingPunct="1">
              <a:spcBef>
                <a:spcPct val="0"/>
              </a:spcBef>
              <a:buFontTx/>
              <a:buNone/>
            </a:pPr>
            <a:endParaRPr lang="de-DE" altLang="de-DE" sz="1200">
              <a:solidFill>
                <a:srgbClr val="C2C420"/>
              </a:solidFill>
            </a:endParaRPr>
          </a:p>
        </p:txBody>
      </p:sp>
      <p:pic>
        <p:nvPicPr>
          <p:cNvPr id="69665" name="Picture 66" descr="C:\Users\mkuhar\Dropbox\Netzwerk Teilchenwelt\Grafiken_TP\Teilchen\Groessenordnungen (640x18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5138" y="1844675"/>
            <a:ext cx="5854700" cy="135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66" name="Foliennummernplatzhalt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CF35C07-5949-47DA-8AEC-F3738AB506A6}" type="slidenum">
              <a:rPr lang="de-DE" altLang="de-DE" smtClean="0">
                <a:solidFill>
                  <a:srgbClr val="898989"/>
                </a:solidFill>
              </a:rPr>
              <a:pPr/>
              <a:t>32</a:t>
            </a:fld>
            <a:endParaRPr lang="de-DE" altLang="de-DE" smtClean="0">
              <a:solidFill>
                <a:srgbClr val="898989"/>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9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8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58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8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543"/>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58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p:bldP spid="24587" grpId="0"/>
      <p:bldP spid="24589" grpId="0"/>
      <p:bldP spid="22543" grpId="0"/>
      <p:bldP spid="2459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Inhaltsplatzhalter 8"/>
          <p:cNvSpPr txBox="1">
            <a:spLocks/>
          </p:cNvSpPr>
          <p:nvPr/>
        </p:nvSpPr>
        <p:spPr bwMode="auto">
          <a:xfrm>
            <a:off x="1019175" y="1603375"/>
            <a:ext cx="5208588" cy="443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buFontTx/>
              <a:buChar char="•"/>
            </a:pPr>
            <a:r>
              <a:rPr lang="de-DE" altLang="de-DE" sz="2200">
                <a:solidFill>
                  <a:srgbClr val="01446F"/>
                </a:solidFill>
              </a:rPr>
              <a:t>Trifft ein Materieteilchen auf sein Antiteilchen, so „vernichten</a:t>
            </a:r>
            <a:r>
              <a:rPr lang="ja-JP" altLang="de-DE" sz="2200">
                <a:solidFill>
                  <a:srgbClr val="01446F"/>
                </a:solidFill>
              </a:rPr>
              <a:t>“</a:t>
            </a:r>
            <a:r>
              <a:rPr lang="de-DE" altLang="ja-JP" sz="2200">
                <a:solidFill>
                  <a:srgbClr val="01446F"/>
                </a:solidFill>
              </a:rPr>
              <a:t> sie sich,                                                                                                        d.h. aus der vorhandenen Energie entstehen Photonen (oder andere Botenteilchen):</a:t>
            </a:r>
          </a:p>
          <a:p>
            <a:pPr eaLnBrk="1" hangingPunct="1">
              <a:buFontTx/>
              <a:buChar char="•"/>
            </a:pPr>
            <a:endParaRPr lang="de-DE" altLang="de-DE" sz="2000">
              <a:solidFill>
                <a:srgbClr val="01446F"/>
              </a:solidFill>
            </a:endParaRPr>
          </a:p>
          <a:p>
            <a:pPr eaLnBrk="1" hangingPunct="1">
              <a:buFontTx/>
              <a:buChar char="•"/>
            </a:pPr>
            <a:endParaRPr lang="de-DE" altLang="de-DE" sz="2000">
              <a:solidFill>
                <a:srgbClr val="01446F"/>
              </a:solidFill>
            </a:endParaRPr>
          </a:p>
          <a:p>
            <a:pPr eaLnBrk="1" hangingPunct="1">
              <a:buFontTx/>
              <a:buChar char="•"/>
            </a:pPr>
            <a:endParaRPr lang="de-DE" altLang="de-DE" sz="2000">
              <a:solidFill>
                <a:srgbClr val="01446F"/>
              </a:solidFill>
            </a:endParaRPr>
          </a:p>
          <a:p>
            <a:pPr eaLnBrk="1" hangingPunct="1">
              <a:buFontTx/>
              <a:buChar char="•"/>
            </a:pPr>
            <a:endParaRPr lang="de-DE" altLang="de-DE" sz="2200">
              <a:solidFill>
                <a:srgbClr val="01446F"/>
              </a:solidFill>
            </a:endParaRPr>
          </a:p>
          <a:p>
            <a:pPr eaLnBrk="1" hangingPunct="1">
              <a:buFontTx/>
              <a:buChar char="•"/>
            </a:pPr>
            <a:endParaRPr lang="de-DE" altLang="de-DE" sz="2200">
              <a:solidFill>
                <a:srgbClr val="01446F"/>
              </a:solidFill>
            </a:endParaRPr>
          </a:p>
          <a:p>
            <a:pPr eaLnBrk="1" hangingPunct="1">
              <a:buFontTx/>
              <a:buChar char="•"/>
            </a:pPr>
            <a:r>
              <a:rPr lang="de-DE" altLang="de-DE" sz="2200">
                <a:solidFill>
                  <a:srgbClr val="01446F"/>
                </a:solidFill>
              </a:rPr>
              <a:t>Umgekehrt kann aus Botenteilchen                 ein Teilchen-Antiteilchen-Paar entstehen: </a:t>
            </a:r>
          </a:p>
          <a:p>
            <a:pPr eaLnBrk="1" hangingPunct="1">
              <a:buFontTx/>
              <a:buChar char="•"/>
            </a:pPr>
            <a:endParaRPr lang="de-DE" altLang="de-DE" sz="2400">
              <a:solidFill>
                <a:srgbClr val="01446F"/>
              </a:solidFill>
            </a:endParaRPr>
          </a:p>
          <a:p>
            <a:pPr eaLnBrk="1" hangingPunct="1">
              <a:buFontTx/>
              <a:buChar char="•"/>
            </a:pPr>
            <a:endParaRPr lang="de-DE" altLang="de-DE" sz="2400">
              <a:solidFill>
                <a:srgbClr val="01446F"/>
              </a:solidFill>
            </a:endParaRPr>
          </a:p>
          <a:p>
            <a:pPr eaLnBrk="1" hangingPunct="1">
              <a:buFontTx/>
              <a:buChar char="•"/>
            </a:pPr>
            <a:endParaRPr lang="de-DE" altLang="de-DE" sz="2400">
              <a:solidFill>
                <a:srgbClr val="01446F"/>
              </a:solidFill>
            </a:endParaRPr>
          </a:p>
          <a:p>
            <a:pPr eaLnBrk="1" hangingPunct="1">
              <a:buFontTx/>
              <a:buChar char="•"/>
            </a:pPr>
            <a:endParaRPr lang="de-DE" altLang="de-DE" sz="2400">
              <a:solidFill>
                <a:srgbClr val="01446F"/>
              </a:solidFill>
            </a:endParaRPr>
          </a:p>
          <a:p>
            <a:pPr eaLnBrk="1" hangingPunct="1">
              <a:buFontTx/>
              <a:buChar char="•"/>
            </a:pPr>
            <a:endParaRPr lang="de-DE" altLang="de-DE" sz="600">
              <a:solidFill>
                <a:srgbClr val="01446F"/>
              </a:solidFill>
            </a:endParaRPr>
          </a:p>
        </p:txBody>
      </p:sp>
      <p:sp>
        <p:nvSpPr>
          <p:cNvPr id="71683" name="Rectangle 5"/>
          <p:cNvSpPr>
            <a:spLocks noChangeArrowheads="1"/>
          </p:cNvSpPr>
          <p:nvPr/>
        </p:nvSpPr>
        <p:spPr bwMode="auto">
          <a:xfrm>
            <a:off x="1019175" y="1484313"/>
            <a:ext cx="7534275"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buFontTx/>
              <a:buChar char="•"/>
            </a:pPr>
            <a:endParaRPr lang="de-AT" altLang="de-DE" sz="2400">
              <a:solidFill>
                <a:srgbClr val="01446F"/>
              </a:solidFill>
            </a:endParaRPr>
          </a:p>
        </p:txBody>
      </p:sp>
      <p:sp>
        <p:nvSpPr>
          <p:cNvPr id="71684" name="Titel 7"/>
          <p:cNvSpPr>
            <a:spLocks noGrp="1"/>
          </p:cNvSpPr>
          <p:nvPr>
            <p:ph type="title"/>
          </p:nvPr>
        </p:nvSpPr>
        <p:spPr>
          <a:xfrm>
            <a:off x="1908175" y="620713"/>
            <a:ext cx="6624638" cy="796925"/>
          </a:xfrm>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AT" altLang="de-DE"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rPr>
              <a:t>Antimaterie</a:t>
            </a:r>
            <a:endParaRPr altLang="de-DE" smtClean="0">
              <a:solidFill>
                <a:srgbClr val="1F497D"/>
              </a:solidFill>
              <a:latin typeface="Arial Narrow" panose="020B0606020202030204" pitchFamily="34" charset="0"/>
              <a:ea typeface="Arial Unicode MS" panose="020B0604020202020204" pitchFamily="34" charset="-128"/>
              <a:cs typeface="Arial Unicode MS" panose="020B0604020202020204" pitchFamily="34" charset="-128"/>
            </a:endParaRPr>
          </a:p>
        </p:txBody>
      </p:sp>
      <p:sp>
        <p:nvSpPr>
          <p:cNvPr id="12" name="Rechteck 11"/>
          <p:cNvSpPr/>
          <p:nvPr/>
        </p:nvSpPr>
        <p:spPr>
          <a:xfrm>
            <a:off x="7019925" y="3564864"/>
            <a:ext cx="1484702" cy="523220"/>
          </a:xfrm>
          <a:prstGeom prst="rect">
            <a:avLst/>
          </a:prstGeom>
          <a:noFill/>
        </p:spPr>
        <p:txBody>
          <a:bodyPr wrap="none">
            <a:spAutoFit/>
          </a:bodyPr>
          <a:lstStyle/>
          <a:p>
            <a:pPr algn="ctr" eaLnBrk="1" hangingPunct="1">
              <a:defRPr/>
            </a:pPr>
            <a:r>
              <a:rPr lang="de-DE" sz="2800" b="1"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latin typeface="Arial" charset="0"/>
                <a:ea typeface="+mn-ea"/>
                <a:cs typeface="Arial" charset="0"/>
              </a:rPr>
              <a:t>E = mc</a:t>
            </a:r>
            <a:r>
              <a:rPr lang="de-DE" sz="2800" b="1" baseline="30000"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latin typeface="Arial" charset="0"/>
                <a:ea typeface="+mn-ea"/>
                <a:cs typeface="Arial" charset="0"/>
              </a:rPr>
              <a:t>2</a:t>
            </a:r>
          </a:p>
        </p:txBody>
      </p:sp>
      <p:pic>
        <p:nvPicPr>
          <p:cNvPr id="71686" name="Grafik 16" descr="ausrufezeiche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18500" y="47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6" name="Picture 10" descr="C:\Users\mkuhar\Dropbox\Netzwerk Teilchenwelt\Grafiken_TP\Antimaterie_paarbildung (640x3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0338" y="4927600"/>
            <a:ext cx="2393950" cy="116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8" name="Picture 11" descr="C:\Users\mkuhar\Dropbox\Netzwerk Teilchenwelt\Grafiken_TP\Antimaterie_annihilation (640x31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5575" y="1700213"/>
            <a:ext cx="2393950" cy="1166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9" name="Foliennummernplatzhalt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477FF46-4765-4671-A3D9-AAFCD3750F93}" type="slidenum">
              <a:rPr lang="de-DE" altLang="de-DE" smtClean="0">
                <a:solidFill>
                  <a:srgbClr val="898989"/>
                </a:solidFill>
              </a:rPr>
              <a:pPr/>
              <a:t>33</a:t>
            </a:fld>
            <a:endParaRPr lang="de-DE" altLang="de-DE" smtClean="0">
              <a:solidFill>
                <a:srgbClr val="898989"/>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794">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7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Inhaltsplatzhalter 2"/>
          <p:cNvSpPr>
            <a:spLocks noGrp="1"/>
          </p:cNvSpPr>
          <p:nvPr>
            <p:ph idx="10"/>
          </p:nvPr>
        </p:nvSpPr>
        <p:spPr>
          <a:xfrm>
            <a:off x="1116013" y="1628775"/>
            <a:ext cx="7570787" cy="4668838"/>
          </a:xfrm>
        </p:spPr>
        <p:txBody>
          <a:bodyPr/>
          <a:lstStyle/>
          <a:p>
            <a:pPr eaLnBrk="1" hangingPunct="1"/>
            <a:r>
              <a:rPr altLang="de-DE" sz="1800" smtClean="0">
                <a:latin typeface="Arial Narrow" panose="020B0606020202030204" pitchFamily="34" charset="0"/>
              </a:rPr>
              <a:t>„…eine extrem brennbare Substanz genannt Antimaterie </a:t>
            </a:r>
            <a:r>
              <a:rPr lang="ja-JP" altLang="de-DE" sz="1800" smtClean="0">
                <a:latin typeface="Arial Narrow" panose="020B0606020202030204" pitchFamily="34" charset="0"/>
              </a:rPr>
              <a:t>“</a:t>
            </a:r>
            <a:endParaRPr altLang="ja-JP" sz="1800" smtClean="0">
              <a:latin typeface="Arial Narrow" panose="020B0606020202030204" pitchFamily="34" charset="0"/>
            </a:endParaRPr>
          </a:p>
          <a:p>
            <a:pPr eaLnBrk="1" hangingPunct="1"/>
            <a:r>
              <a:rPr altLang="de-DE" sz="1800" smtClean="0">
                <a:latin typeface="Arial Narrow" panose="020B0606020202030204" pitchFamily="34" charset="0"/>
              </a:rPr>
              <a:t>„…weil Antimaterie noch nie zuvor in signifikanten Mengen generiert wurde.</a:t>
            </a:r>
            <a:r>
              <a:rPr lang="ja-JP" altLang="de-DE" sz="1800" smtClean="0">
                <a:latin typeface="Arial Narrow" panose="020B0606020202030204" pitchFamily="34" charset="0"/>
              </a:rPr>
              <a:t>“</a:t>
            </a:r>
            <a:endParaRPr altLang="ja-JP" sz="1800" smtClean="0">
              <a:latin typeface="Arial Narrow" panose="020B0606020202030204" pitchFamily="34" charset="0"/>
            </a:endParaRPr>
          </a:p>
          <a:p>
            <a:pPr eaLnBrk="1" hangingPunct="1"/>
            <a:r>
              <a:rPr altLang="de-DE" sz="1800" smtClean="0">
                <a:latin typeface="Arial Narrow" panose="020B0606020202030204" pitchFamily="34" charset="0"/>
              </a:rPr>
              <a:t>„Ein Weg, den Ursprung des</a:t>
            </a:r>
            <a:r>
              <a:rPr altLang="ja-JP" sz="1800" smtClean="0">
                <a:latin typeface="Arial Narrow" panose="020B0606020202030204" pitchFamily="34" charset="0"/>
              </a:rPr>
              <a:t> Universums zu studieren…</a:t>
            </a:r>
            <a:r>
              <a:rPr lang="ja-JP" altLang="de-DE" sz="1800" smtClean="0">
                <a:latin typeface="Arial Narrow" panose="020B0606020202030204" pitchFamily="34" charset="0"/>
              </a:rPr>
              <a:t>“</a:t>
            </a:r>
            <a:endParaRPr altLang="ja-JP" sz="1800" smtClean="0">
              <a:latin typeface="Arial Narrow" panose="020B0606020202030204" pitchFamily="34" charset="0"/>
            </a:endParaRPr>
          </a:p>
          <a:p>
            <a:pPr eaLnBrk="1" hangingPunct="1"/>
            <a:r>
              <a:rPr altLang="de-DE" sz="1800" smtClean="0">
                <a:latin typeface="Arial Narrow" panose="020B0606020202030204" pitchFamily="34" charset="0"/>
              </a:rPr>
              <a:t>„…ist, das zu isolieren was von manchen das Gott-Partikel genannt wird</a:t>
            </a:r>
            <a:r>
              <a:rPr lang="ja-JP" altLang="de-DE" sz="1800" smtClean="0">
                <a:latin typeface="Arial Narrow" panose="020B0606020202030204" pitchFamily="34" charset="0"/>
              </a:rPr>
              <a:t>“</a:t>
            </a:r>
            <a:endParaRPr altLang="ja-JP" sz="1800" smtClean="0">
              <a:latin typeface="Arial Narrow" panose="020B0606020202030204" pitchFamily="34" charset="0"/>
            </a:endParaRPr>
          </a:p>
          <a:p>
            <a:pPr eaLnBrk="1" hangingPunct="1"/>
            <a:r>
              <a:rPr altLang="de-DE" sz="1800" smtClean="0">
                <a:latin typeface="Arial Narrow" panose="020B0606020202030204" pitchFamily="34" charset="0"/>
              </a:rPr>
              <a:t>„Es ist das, was</a:t>
            </a:r>
            <a:r>
              <a:rPr altLang="ja-JP" sz="1800" smtClean="0">
                <a:latin typeface="Arial Narrow" panose="020B0606020202030204" pitchFamily="34" charset="0"/>
              </a:rPr>
              <a:t> aller Materie Masse verleiht, ohne das wir nicht existieren könnten.“</a:t>
            </a:r>
          </a:p>
          <a:p>
            <a:pPr eaLnBrk="1" hangingPunct="1"/>
            <a:r>
              <a:rPr altLang="de-DE" sz="1800" smtClean="0">
                <a:latin typeface="Arial Narrow" panose="020B0606020202030204" pitchFamily="34" charset="0"/>
              </a:rPr>
              <a:t>„Aber es gibt auch Auswirkungen auf die Energieforschung</a:t>
            </a:r>
            <a:r>
              <a:rPr lang="ja-JP" altLang="de-DE" sz="1800" smtClean="0">
                <a:latin typeface="Arial Narrow" panose="020B0606020202030204" pitchFamily="34" charset="0"/>
              </a:rPr>
              <a:t>“</a:t>
            </a:r>
            <a:endParaRPr altLang="ja-JP" sz="1800" smtClean="0">
              <a:latin typeface="Arial Narrow" panose="020B0606020202030204" pitchFamily="34" charset="0"/>
            </a:endParaRPr>
          </a:p>
          <a:p>
            <a:pPr eaLnBrk="1" hangingPunct="1"/>
            <a:r>
              <a:rPr altLang="de-DE" sz="1800" smtClean="0">
                <a:latin typeface="Arial Narrow" panose="020B0606020202030204" pitchFamily="34" charset="0"/>
              </a:rPr>
              <a:t>„Die Antimaterie schwebt frei … im Vakuum … mit Elektromagneten</a:t>
            </a:r>
            <a:r>
              <a:rPr lang="ja-JP" altLang="de-DE" sz="1800" smtClean="0">
                <a:latin typeface="Arial Narrow" panose="020B0606020202030204" pitchFamily="34" charset="0"/>
              </a:rPr>
              <a:t>“</a:t>
            </a:r>
            <a:endParaRPr altLang="ja-JP" sz="1800" smtClean="0">
              <a:latin typeface="Arial Narrow" panose="020B0606020202030204" pitchFamily="34" charset="0"/>
            </a:endParaRPr>
          </a:p>
          <a:p>
            <a:pPr eaLnBrk="1" hangingPunct="1"/>
            <a:r>
              <a:rPr altLang="de-DE" sz="1800" smtClean="0">
                <a:latin typeface="Arial Narrow" panose="020B0606020202030204" pitchFamily="34" charset="0"/>
              </a:rPr>
              <a:t>„aber wenn sie ihren Schwebezustand verliert und mit Materie in Kontakt kommt … </a:t>
            </a:r>
            <a:br>
              <a:rPr altLang="de-DE" sz="1800" smtClean="0">
                <a:latin typeface="Arial Narrow" panose="020B0606020202030204" pitchFamily="34" charset="0"/>
              </a:rPr>
            </a:br>
            <a:r>
              <a:rPr altLang="de-DE" sz="1800" smtClean="0">
                <a:latin typeface="Arial Narrow" panose="020B0606020202030204" pitchFamily="34" charset="0"/>
              </a:rPr>
              <a:t>kommt es zur gewaltigen Annihilation (Vernichtung)</a:t>
            </a:r>
            <a:r>
              <a:rPr lang="ja-JP" altLang="de-DE" sz="1800" smtClean="0">
                <a:latin typeface="Arial Narrow" panose="020B0606020202030204" pitchFamily="34" charset="0"/>
              </a:rPr>
              <a:t>“</a:t>
            </a:r>
            <a:endParaRPr altLang="ja-JP" sz="1800" smtClean="0">
              <a:latin typeface="Arial Narrow" panose="020B0606020202030204" pitchFamily="34" charset="0"/>
            </a:endParaRPr>
          </a:p>
          <a:p>
            <a:pPr eaLnBrk="1" hangingPunct="1"/>
            <a:r>
              <a:rPr altLang="de-DE" sz="1800" smtClean="0">
                <a:latin typeface="Arial Narrow" panose="020B0606020202030204" pitchFamily="34" charset="0"/>
              </a:rPr>
              <a:t>„…sie wäre apokalyptisch, eine grelle Explosion mit der Kraft von 5 Kilotonnen (TNT)</a:t>
            </a:r>
            <a:r>
              <a:rPr lang="ja-JP" altLang="de-DE" sz="1800" smtClean="0">
                <a:latin typeface="Arial Narrow" panose="020B0606020202030204" pitchFamily="34" charset="0"/>
              </a:rPr>
              <a:t>“</a:t>
            </a:r>
            <a:endParaRPr altLang="ja-JP" sz="1800" smtClean="0">
              <a:latin typeface="Arial Narrow" panose="020B0606020202030204" pitchFamily="34" charset="0"/>
            </a:endParaRPr>
          </a:p>
          <a:p>
            <a:pPr eaLnBrk="1" hangingPunct="1"/>
            <a:endParaRPr altLang="de-DE" sz="2400" smtClean="0">
              <a:latin typeface="Arial Narrow" panose="020B0606020202030204" pitchFamily="34" charset="0"/>
            </a:endParaRPr>
          </a:p>
        </p:txBody>
      </p:sp>
      <p:sp>
        <p:nvSpPr>
          <p:cNvPr id="27651" name="Titel 1"/>
          <p:cNvSpPr>
            <a:spLocks noGrp="1"/>
          </p:cNvSpPr>
          <p:nvPr>
            <p:ph type="title"/>
          </p:nvPr>
        </p:nvSpPr>
        <p:spPr>
          <a:xfrm>
            <a:off x="1908175" y="620713"/>
            <a:ext cx="6624638" cy="796925"/>
          </a:xfrm>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smtClean="0">
                <a:solidFill>
                  <a:srgbClr val="1F497D"/>
                </a:solidFill>
                <a:latin typeface="Arial Narrow" pitchFamily="32" charset="0"/>
                <a:ea typeface="+mn-ea"/>
                <a:cs typeface="Arial Unicode MS" charset="0"/>
              </a:rPr>
              <a:t>Illuminati: Fakt oder Fiktion?</a:t>
            </a:r>
          </a:p>
        </p:txBody>
      </p:sp>
      <p:sp>
        <p:nvSpPr>
          <p:cNvPr id="73732" name="Foliennummernplatzhalt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328524A2-F7B3-45A2-825C-E0A985E1E495}" type="slidenum">
              <a:rPr lang="de-DE" altLang="de-DE" sz="1200" smtClean="0">
                <a:solidFill>
                  <a:srgbClr val="898989"/>
                </a:solidFill>
                <a:latin typeface="Arial" panose="020B0604020202020204" pitchFamily="34" charset="0"/>
              </a:rPr>
              <a:pPr>
                <a:spcBef>
                  <a:spcPct val="0"/>
                </a:spcBef>
                <a:buFontTx/>
                <a:buNone/>
              </a:pPr>
              <a:t>34</a:t>
            </a:fld>
            <a:endParaRPr lang="de-DE" altLang="de-DE" sz="1200" smtClean="0">
              <a:solidFill>
                <a:srgbClr val="898989"/>
              </a:solidFill>
              <a:latin typeface="Arial" panose="020B0604020202020204" pitchFamily="34" charset="0"/>
            </a:endParaRPr>
          </a:p>
        </p:txBody>
      </p:sp>
      <p:pic>
        <p:nvPicPr>
          <p:cNvPr id="9" name="Picture 10" descr="http://www.weltderphysik.de/typo3temp/GB/2009_IlluminatPlakat_SonyPictures_1ae0b413c0_06ba2892a0.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1570038"/>
            <a:ext cx="2236788"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26438" y="114300"/>
            <a:ext cx="720725"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feld 1"/>
          <p:cNvSpPr txBox="1"/>
          <p:nvPr/>
        </p:nvSpPr>
        <p:spPr>
          <a:xfrm>
            <a:off x="179512" y="5949281"/>
            <a:ext cx="8867651" cy="307777"/>
          </a:xfrm>
          <a:prstGeom prst="rect">
            <a:avLst/>
          </a:prstGeom>
          <a:noFill/>
        </p:spPr>
        <p:txBody>
          <a:bodyPr wrap="square" rtlCol="0">
            <a:spAutoFit/>
          </a:bodyPr>
          <a:lstStyle/>
          <a:p>
            <a:r>
              <a:rPr lang="de-DE" sz="1400" dirty="0" smtClean="0"/>
              <a:t>Mehr unter: </a:t>
            </a:r>
            <a:r>
              <a:rPr lang="de-DE" sz="1400" dirty="0" smtClean="0">
                <a:hlinkClick r:id="rId6"/>
              </a:rPr>
              <a:t>www.weltmaschine.de/neuigkeiten/neuigkeiten_archiv/2009/illuminati___alles_ueber_antimaterie</a:t>
            </a:r>
            <a:r>
              <a:rPr lang="de-DE" sz="1400" dirty="0" smtClean="0"/>
              <a:t>  </a:t>
            </a:r>
            <a:endParaRPr lang="de-DE" sz="1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nodeType="clickEffect">
                                  <p:stCondLst>
                                    <p:cond delay="0"/>
                                  </p:stCondLst>
                                  <p:childTnLst>
                                    <p:animEffect transition="out" filter="blinds(horizontal)">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29698">
                                            <p:txEl>
                                              <p:pRg st="0" end="0"/>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29698">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29698">
                                            <p:txEl>
                                              <p:pRg st="2" end="2"/>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29698">
                                            <p:txEl>
                                              <p:pRg st="3" end="3"/>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9698">
                                            <p:txEl>
                                              <p:pRg st="4" end="4"/>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29698">
                                            <p:txEl>
                                              <p:pRg st="5" end="5"/>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29698">
                                            <p:txEl>
                                              <p:pRg st="6" end="6"/>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29698">
                                            <p:txEl>
                                              <p:pRg st="7" end="7"/>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29698">
                                            <p:txEl>
                                              <p:pRg st="8" end="8"/>
                                            </p:txEl>
                                          </p:spTgt>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mph" presetSubtype="2" fill="hold" nodeType="clickEffect">
                                  <p:stCondLst>
                                    <p:cond delay="0"/>
                                  </p:stCondLst>
                                  <p:childTnLst>
                                    <p:animClr clrSpc="rgb" dir="cw">
                                      <p:cBhvr override="childStyle">
                                        <p:cTn id="31" dur="500" fill="hold"/>
                                        <p:tgtEl>
                                          <p:spTgt spid="29698">
                                            <p:txEl>
                                              <p:pRg st="0" end="0"/>
                                            </p:txEl>
                                          </p:spTgt>
                                        </p:tgtEl>
                                        <p:attrNameLst>
                                          <p:attrName>style.color</p:attrName>
                                        </p:attrNameLst>
                                      </p:cBhvr>
                                      <p:to>
                                        <a:srgbClr val="E08B2E"/>
                                      </p:to>
                                    </p:animClr>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mph" presetSubtype="2" fill="hold" nodeType="clickEffect">
                                  <p:stCondLst>
                                    <p:cond delay="0"/>
                                  </p:stCondLst>
                                  <p:childTnLst>
                                    <p:animClr clrSpc="rgb" dir="cw">
                                      <p:cBhvr override="childStyle">
                                        <p:cTn id="35" dur="500" fill="hold"/>
                                        <p:tgtEl>
                                          <p:spTgt spid="29698">
                                            <p:txEl>
                                              <p:pRg st="1" end="1"/>
                                            </p:txEl>
                                          </p:spTgt>
                                        </p:tgtEl>
                                        <p:attrNameLst>
                                          <p:attrName>style.color</p:attrName>
                                        </p:attrNameLst>
                                      </p:cBhvr>
                                      <p:to>
                                        <a:srgbClr val="5DB173"/>
                                      </p:to>
                                    </p:animClr>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mph" presetSubtype="2" fill="hold" nodeType="clickEffect">
                                  <p:stCondLst>
                                    <p:cond delay="0"/>
                                  </p:stCondLst>
                                  <p:childTnLst>
                                    <p:animClr clrSpc="rgb" dir="cw">
                                      <p:cBhvr override="childStyle">
                                        <p:cTn id="39" dur="500" fill="hold"/>
                                        <p:tgtEl>
                                          <p:spTgt spid="29698">
                                            <p:txEl>
                                              <p:pRg st="2" end="2"/>
                                            </p:txEl>
                                          </p:spTgt>
                                        </p:tgtEl>
                                        <p:attrNameLst>
                                          <p:attrName>style.color</p:attrName>
                                        </p:attrNameLst>
                                      </p:cBhvr>
                                      <p:to>
                                        <a:srgbClr val="5DB173"/>
                                      </p:to>
                                    </p:animClr>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mph" presetSubtype="2" fill="hold" nodeType="clickEffect">
                                  <p:stCondLst>
                                    <p:cond delay="0"/>
                                  </p:stCondLst>
                                  <p:childTnLst>
                                    <p:animClr clrSpc="rgb" dir="cw">
                                      <p:cBhvr override="childStyle">
                                        <p:cTn id="43" dur="500" fill="hold"/>
                                        <p:tgtEl>
                                          <p:spTgt spid="29698">
                                            <p:txEl>
                                              <p:pRg st="3" end="3"/>
                                            </p:txEl>
                                          </p:spTgt>
                                        </p:tgtEl>
                                        <p:attrNameLst>
                                          <p:attrName>style.color</p:attrName>
                                        </p:attrNameLst>
                                      </p:cBhvr>
                                      <p:to>
                                        <a:schemeClr val="accent2"/>
                                      </p:to>
                                    </p:animClr>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mph" presetSubtype="2" fill="hold" nodeType="clickEffect">
                                  <p:stCondLst>
                                    <p:cond delay="0"/>
                                  </p:stCondLst>
                                  <p:childTnLst>
                                    <p:animClr clrSpc="rgb" dir="cw">
                                      <p:cBhvr override="childStyle">
                                        <p:cTn id="47" dur="500" fill="hold"/>
                                        <p:tgtEl>
                                          <p:spTgt spid="29698">
                                            <p:txEl>
                                              <p:pRg st="4" end="4"/>
                                            </p:txEl>
                                          </p:spTgt>
                                        </p:tgtEl>
                                        <p:attrNameLst>
                                          <p:attrName>style.color</p:attrName>
                                        </p:attrNameLst>
                                      </p:cBhvr>
                                      <p:to>
                                        <a:srgbClr val="499D49"/>
                                      </p:to>
                                    </p:animClr>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mph" presetSubtype="2" fill="hold" nodeType="clickEffect">
                                  <p:stCondLst>
                                    <p:cond delay="0"/>
                                  </p:stCondLst>
                                  <p:childTnLst>
                                    <p:animClr clrSpc="rgb" dir="cw">
                                      <p:cBhvr override="childStyle">
                                        <p:cTn id="51" dur="500" fill="hold"/>
                                        <p:tgtEl>
                                          <p:spTgt spid="29698">
                                            <p:txEl>
                                              <p:pRg st="5" end="5"/>
                                            </p:txEl>
                                          </p:spTgt>
                                        </p:tgtEl>
                                        <p:attrNameLst>
                                          <p:attrName>style.color</p:attrName>
                                        </p:attrNameLst>
                                      </p:cBhvr>
                                      <p:to>
                                        <a:schemeClr val="accent2"/>
                                      </p:to>
                                    </p:animClr>
                                  </p:childTnLst>
                                </p:cTn>
                              </p:par>
                            </p:childTnLst>
                          </p:cTn>
                        </p:par>
                      </p:childTnLst>
                    </p:cTn>
                  </p:par>
                  <p:par>
                    <p:cTn id="52" fill="hold" nodeType="clickPar">
                      <p:stCondLst>
                        <p:cond delay="indefinite"/>
                      </p:stCondLst>
                      <p:childTnLst>
                        <p:par>
                          <p:cTn id="53" fill="hold" nodeType="withGroup">
                            <p:stCondLst>
                              <p:cond delay="0"/>
                            </p:stCondLst>
                            <p:childTnLst>
                              <p:par>
                                <p:cTn id="54" presetID="3" presetClass="emph" presetSubtype="2" fill="hold" nodeType="clickEffect">
                                  <p:stCondLst>
                                    <p:cond delay="0"/>
                                  </p:stCondLst>
                                  <p:childTnLst>
                                    <p:animClr clrSpc="rgb" dir="cw">
                                      <p:cBhvr override="childStyle">
                                        <p:cTn id="55" dur="500" fill="hold"/>
                                        <p:tgtEl>
                                          <p:spTgt spid="29698">
                                            <p:txEl>
                                              <p:pRg st="6" end="6"/>
                                            </p:txEl>
                                          </p:spTgt>
                                        </p:tgtEl>
                                        <p:attrNameLst>
                                          <p:attrName>style.color</p:attrName>
                                        </p:attrNameLst>
                                      </p:cBhvr>
                                      <p:to>
                                        <a:srgbClr val="E08B2E"/>
                                      </p:to>
                                    </p:animClr>
                                  </p:childTnLst>
                                </p:cTn>
                              </p:par>
                            </p:childTnLst>
                          </p:cTn>
                        </p:par>
                      </p:childTnLst>
                    </p:cTn>
                  </p:par>
                  <p:par>
                    <p:cTn id="56" fill="hold" nodeType="clickPar">
                      <p:stCondLst>
                        <p:cond delay="indefinite"/>
                      </p:stCondLst>
                      <p:childTnLst>
                        <p:par>
                          <p:cTn id="57" fill="hold" nodeType="withGroup">
                            <p:stCondLst>
                              <p:cond delay="0"/>
                            </p:stCondLst>
                            <p:childTnLst>
                              <p:par>
                                <p:cTn id="58" presetID="3" presetClass="emph" presetSubtype="2" fill="hold" nodeType="clickEffect">
                                  <p:stCondLst>
                                    <p:cond delay="0"/>
                                  </p:stCondLst>
                                  <p:childTnLst>
                                    <p:animClr clrSpc="rgb" dir="cw">
                                      <p:cBhvr override="childStyle">
                                        <p:cTn id="59" dur="500" fill="hold"/>
                                        <p:tgtEl>
                                          <p:spTgt spid="29698">
                                            <p:txEl>
                                              <p:pRg st="7" end="7"/>
                                            </p:txEl>
                                          </p:spTgt>
                                        </p:tgtEl>
                                        <p:attrNameLst>
                                          <p:attrName>style.color</p:attrName>
                                        </p:attrNameLst>
                                      </p:cBhvr>
                                      <p:to>
                                        <a:srgbClr val="5DB173"/>
                                      </p:to>
                                    </p:animClr>
                                  </p:childTnLst>
                                </p:cTn>
                              </p:par>
                            </p:childTnLst>
                          </p:cTn>
                        </p:par>
                      </p:childTnLst>
                    </p:cTn>
                  </p:par>
                  <p:par>
                    <p:cTn id="60" fill="hold" nodeType="clickPar">
                      <p:stCondLst>
                        <p:cond delay="indefinite"/>
                      </p:stCondLst>
                      <p:childTnLst>
                        <p:par>
                          <p:cTn id="61" fill="hold" nodeType="withGroup">
                            <p:stCondLst>
                              <p:cond delay="0"/>
                            </p:stCondLst>
                            <p:childTnLst>
                              <p:par>
                                <p:cTn id="62" presetID="3" presetClass="emph" presetSubtype="2" fill="hold" nodeType="clickEffect">
                                  <p:stCondLst>
                                    <p:cond delay="0"/>
                                  </p:stCondLst>
                                  <p:childTnLst>
                                    <p:animClr clrSpc="rgb" dir="cw">
                                      <p:cBhvr override="childStyle">
                                        <p:cTn id="63" dur="500" fill="hold"/>
                                        <p:tgtEl>
                                          <p:spTgt spid="29698">
                                            <p:txEl>
                                              <p:pRg st="8" end="8"/>
                                            </p:txEl>
                                          </p:spTgt>
                                        </p:tgtEl>
                                        <p:attrNameLst>
                                          <p:attrName>style.color</p:attrName>
                                        </p:attrNameLst>
                                      </p:cBhvr>
                                      <p:to>
                                        <a:srgbClr val="5B9A4C"/>
                                      </p:to>
                                    </p:animClr>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778" name="Gruppieren 12"/>
          <p:cNvGrpSpPr>
            <a:grpSpLocks/>
          </p:cNvGrpSpPr>
          <p:nvPr/>
        </p:nvGrpSpPr>
        <p:grpSpPr bwMode="auto">
          <a:xfrm>
            <a:off x="5434013" y="3860800"/>
            <a:ext cx="3602037" cy="2952750"/>
            <a:chOff x="5324475" y="3789040"/>
            <a:chExt cx="3602787" cy="2953073"/>
          </a:xfrm>
        </p:grpSpPr>
        <p:pic>
          <p:nvPicPr>
            <p:cNvPr id="75783" name="Grafik 11" descr="dunklematerie.png"/>
            <p:cNvPicPr>
              <a:picLocks noChangeAspect="1"/>
            </p:cNvPicPr>
            <p:nvPr/>
          </p:nvPicPr>
          <p:blipFill>
            <a:blip r:embed="rId3">
              <a:extLst>
                <a:ext uri="{28A0092B-C50C-407E-A947-70E740481C1C}">
                  <a14:useLocalDpi xmlns:a14="http://schemas.microsoft.com/office/drawing/2010/main" val="0"/>
                </a:ext>
              </a:extLst>
            </a:blip>
            <a:srcRect l="12299" r="17010"/>
            <a:stretch>
              <a:fillRect/>
            </a:stretch>
          </p:blipFill>
          <p:spPr bwMode="auto">
            <a:xfrm>
              <a:off x="5446440" y="3789040"/>
              <a:ext cx="3480822" cy="295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5784" name="Gruppieren 15"/>
            <p:cNvGrpSpPr>
              <a:grpSpLocks/>
            </p:cNvGrpSpPr>
            <p:nvPr/>
          </p:nvGrpSpPr>
          <p:grpSpPr bwMode="auto">
            <a:xfrm>
              <a:off x="5324475" y="4365105"/>
              <a:ext cx="2860668" cy="2313588"/>
              <a:chOff x="5486637" y="3152615"/>
              <a:chExt cx="2606812" cy="2108763"/>
            </a:xfrm>
          </p:grpSpPr>
          <p:sp>
            <p:nvSpPr>
              <p:cNvPr id="75785" name="Textfeld 10"/>
              <p:cNvSpPr txBox="1">
                <a:spLocks noChangeArrowheads="1"/>
              </p:cNvSpPr>
              <p:nvPr/>
            </p:nvSpPr>
            <p:spPr bwMode="auto">
              <a:xfrm>
                <a:off x="5486637" y="4924707"/>
                <a:ext cx="1791549" cy="336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t>Atomare Materie: 5%</a:t>
                </a:r>
              </a:p>
            </p:txBody>
          </p:sp>
          <p:sp>
            <p:nvSpPr>
              <p:cNvPr id="75786" name="Textfeld 11"/>
              <p:cNvSpPr txBox="1">
                <a:spLocks noChangeArrowheads="1"/>
              </p:cNvSpPr>
              <p:nvPr/>
            </p:nvSpPr>
            <p:spPr bwMode="auto">
              <a:xfrm>
                <a:off x="5719590" y="3677678"/>
                <a:ext cx="1430368" cy="589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bg1"/>
                    </a:solidFill>
                  </a:rPr>
                  <a:t>Dunkle Materie: </a:t>
                </a:r>
              </a:p>
              <a:p>
                <a:pPr eaLnBrk="1" hangingPunct="1">
                  <a:spcBef>
                    <a:spcPct val="0"/>
                  </a:spcBef>
                  <a:buFontTx/>
                  <a:buNone/>
                </a:pPr>
                <a:r>
                  <a:rPr lang="de-DE" altLang="de-DE" sz="1800">
                    <a:solidFill>
                      <a:schemeClr val="bg1"/>
                    </a:solidFill>
                  </a:rPr>
                  <a:t>27%</a:t>
                </a:r>
              </a:p>
            </p:txBody>
          </p:sp>
          <p:sp>
            <p:nvSpPr>
              <p:cNvPr id="75787" name="Textfeld 13"/>
              <p:cNvSpPr txBox="1">
                <a:spLocks noChangeArrowheads="1"/>
              </p:cNvSpPr>
              <p:nvPr/>
            </p:nvSpPr>
            <p:spPr bwMode="auto">
              <a:xfrm>
                <a:off x="6300440" y="3152615"/>
                <a:ext cx="1793009" cy="336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bg1"/>
                    </a:solidFill>
                  </a:rPr>
                  <a:t>Dunkle Energie: 68%</a:t>
                </a:r>
              </a:p>
            </p:txBody>
          </p:sp>
        </p:grpSp>
      </p:grpSp>
      <p:sp>
        <p:nvSpPr>
          <p:cNvPr id="75779" name="Text Box 2"/>
          <p:cNvSpPr txBox="1">
            <a:spLocks noChangeArrowheads="1"/>
          </p:cNvSpPr>
          <p:nvPr/>
        </p:nvSpPr>
        <p:spPr bwMode="auto">
          <a:xfrm>
            <a:off x="1905000" y="609600"/>
            <a:ext cx="6781800"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3500">
                <a:solidFill>
                  <a:srgbClr val="1F497D"/>
                </a:solidFill>
                <a:ea typeface="Arial Unicode MS" panose="020B0604020202020204" pitchFamily="34" charset="-128"/>
                <a:cs typeface="Arial Unicode MS" panose="020B0604020202020204" pitchFamily="34" charset="-128"/>
              </a:rPr>
              <a:t>Was ist Dunkle Materie?</a:t>
            </a:r>
          </a:p>
        </p:txBody>
      </p:sp>
      <p:sp>
        <p:nvSpPr>
          <p:cNvPr id="75780" name="Text Box 3"/>
          <p:cNvSpPr txBox="1">
            <a:spLocks noChangeArrowheads="1"/>
          </p:cNvSpPr>
          <p:nvPr/>
        </p:nvSpPr>
        <p:spPr bwMode="auto">
          <a:xfrm>
            <a:off x="1146175" y="1484313"/>
            <a:ext cx="7962900"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985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ts val="650"/>
              </a:spcBef>
              <a:buClr>
                <a:srgbClr val="1F497D"/>
              </a:buClr>
              <a:buFontTx/>
              <a:buNone/>
            </a:pPr>
            <a:r>
              <a:rPr lang="de-DE" altLang="de-DE" sz="2000">
                <a:solidFill>
                  <a:srgbClr val="1F497D"/>
                </a:solidFill>
                <a:ea typeface="Arial Unicode MS" panose="020B0604020202020204" pitchFamily="34" charset="-128"/>
                <a:cs typeface="Arial Unicode MS" panose="020B0604020202020204" pitchFamily="34" charset="-128"/>
              </a:rPr>
              <a:t>Beobachtungen zeigen, dass es nicht nur atomare Materie geben kann: </a:t>
            </a:r>
          </a:p>
          <a:p>
            <a:pPr eaLnBrk="1" hangingPunct="1">
              <a:spcBef>
                <a:spcPts val="65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Galaxien rotieren zu schnell: Viel mehr Materie wäre nötig!</a:t>
            </a:r>
          </a:p>
          <a:p>
            <a:pPr eaLnBrk="1" hangingPunct="1">
              <a:spcBef>
                <a:spcPts val="65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Die Strukturen von Galaxienhaufen sind nur mit viel mehr Materie zu erklären.</a:t>
            </a:r>
          </a:p>
          <a:p>
            <a:pPr lvl="1" eaLnBrk="1" hangingPunct="1">
              <a:spcBef>
                <a:spcPts val="650"/>
              </a:spcBef>
              <a:buClr>
                <a:srgbClr val="1F497D"/>
              </a:buClr>
              <a:buFont typeface="Wingdings" panose="05000000000000000000" pitchFamily="2" charset="2"/>
              <a:buChar char="Ø"/>
            </a:pPr>
            <a:r>
              <a:rPr lang="de-DE" altLang="de-DE" sz="1800">
                <a:ea typeface="Arial Unicode MS" panose="020B0604020202020204" pitchFamily="34" charset="-128"/>
                <a:cs typeface="Arial Unicode MS" panose="020B0604020202020204" pitchFamily="34" charset="-128"/>
              </a:rPr>
              <a:t>Es muss eine bisher unbekannte Materieform geben: Dunkle Materie.	</a:t>
            </a:r>
          </a:p>
          <a:p>
            <a:pPr eaLnBrk="1" hangingPunct="1">
              <a:spcBef>
                <a:spcPts val="650"/>
              </a:spcBef>
              <a:buClr>
                <a:srgbClr val="1F497D"/>
              </a:buClr>
            </a:pPr>
            <a:r>
              <a:rPr lang="de-DE" altLang="de-DE" sz="2000">
                <a:ea typeface="Arial Unicode MS" panose="020B0604020202020204" pitchFamily="34" charset="-128"/>
                <a:cs typeface="Arial Unicode MS" panose="020B0604020202020204" pitchFamily="34" charset="-128"/>
              </a:rPr>
              <a:t>Das Universum dehnt sich heute schneller aus als früher.</a:t>
            </a:r>
          </a:p>
          <a:p>
            <a:pPr lvl="1" eaLnBrk="1" hangingPunct="1">
              <a:spcBef>
                <a:spcPts val="650"/>
              </a:spcBef>
              <a:buClr>
                <a:srgbClr val="1F497D"/>
              </a:buClr>
              <a:buFont typeface="Wingdings" panose="05000000000000000000" pitchFamily="2" charset="2"/>
              <a:buChar char="Ø"/>
            </a:pPr>
            <a:r>
              <a:rPr lang="de-DE" altLang="de-DE" sz="1800">
                <a:ea typeface="Arial Unicode MS" panose="020B0604020202020204" pitchFamily="34" charset="-128"/>
                <a:cs typeface="Arial Unicode MS" panose="020B0604020202020204" pitchFamily="34" charset="-128"/>
              </a:rPr>
              <a:t>Etwas beschleunigt die Ausdehnung des Universums: Dunkle Energie.</a:t>
            </a:r>
          </a:p>
          <a:p>
            <a:pPr eaLnBrk="1" hangingPunct="1">
              <a:spcBef>
                <a:spcPts val="650"/>
              </a:spcBef>
              <a:buClr>
                <a:srgbClr val="1F497D"/>
              </a:buClr>
            </a:pPr>
            <a:endParaRPr lang="de-DE" altLang="de-DE" sz="18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Der größte Teil des Universums besteht aus                                                              Dunkler Materie und Dunkler Energie!                                   </a:t>
            </a:r>
          </a:p>
          <a:p>
            <a:pPr eaLnBrk="1" hangingPunct="1">
              <a:spcBef>
                <a:spcPts val="65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Am CERN sucht man nach Teilchen,                                                                                aus denen Dunkle Materie 	                   	                                                 bestehen könnte. </a:t>
            </a:r>
            <a:endParaRPr lang="de-DE" altLang="de-DE">
              <a:solidFill>
                <a:srgbClr val="1F497D"/>
              </a:solidFill>
              <a:ea typeface="Arial Unicode MS" panose="020B0604020202020204" pitchFamily="34" charset="-128"/>
              <a:cs typeface="Arial Unicode MS" panose="020B0604020202020204" pitchFamily="34" charset="-128"/>
            </a:endParaRPr>
          </a:p>
          <a:p>
            <a:pPr eaLnBrk="1" hangingPunct="1">
              <a:spcBef>
                <a:spcPts val="800"/>
              </a:spcBef>
              <a:buClr>
                <a:srgbClr val="1F497D"/>
              </a:buClr>
              <a:buFont typeface="Arial" panose="020B0604020202020204" pitchFamily="34" charset="0"/>
              <a:buNone/>
            </a:pPr>
            <a:endParaRPr lang="de-DE" altLang="de-DE">
              <a:solidFill>
                <a:srgbClr val="1F497D"/>
              </a:solidFill>
              <a:ea typeface="Arial Unicode MS" panose="020B0604020202020204" pitchFamily="34" charset="-128"/>
              <a:cs typeface="Arial Unicode MS" panose="020B0604020202020204" pitchFamily="34" charset="-128"/>
            </a:endParaRPr>
          </a:p>
          <a:p>
            <a:pPr eaLnBrk="1" hangingPunct="1">
              <a:spcBef>
                <a:spcPts val="800"/>
              </a:spcBef>
              <a:buClr>
                <a:srgbClr val="1F497D"/>
              </a:buClr>
              <a:buFont typeface="Arial" panose="020B0604020202020204" pitchFamily="34" charset="0"/>
              <a:buNone/>
            </a:pPr>
            <a:endParaRPr lang="de-DE" altLang="de-DE">
              <a:solidFill>
                <a:srgbClr val="1F497D"/>
              </a:solidFill>
              <a:ea typeface="Arial Unicode MS" panose="020B0604020202020204" pitchFamily="34" charset="-128"/>
              <a:cs typeface="Arial Unicode MS" panose="020B0604020202020204" pitchFamily="34" charset="-128"/>
            </a:endParaRPr>
          </a:p>
        </p:txBody>
      </p:sp>
      <p:pic>
        <p:nvPicPr>
          <p:cNvPr id="757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Foliennummernplatzhalt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F34C852-A9EF-4991-8685-7F37C9DC2F18}" type="slidenum">
              <a:rPr lang="de-DE" altLang="de-DE" smtClean="0">
                <a:solidFill>
                  <a:srgbClr val="898989"/>
                </a:solidFill>
              </a:rPr>
              <a:pPr/>
              <a:t>35</a:t>
            </a:fld>
            <a:endParaRPr lang="de-DE" altLang="de-DE" smtClean="0">
              <a:solidFill>
                <a:srgbClr val="898989"/>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Grafik 43" descr="Urknall_JochenStuhrmann_Geo_PicturePres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19225" y="1341438"/>
            <a:ext cx="7580313" cy="382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7" name="Titel 1"/>
          <p:cNvSpPr>
            <a:spLocks noGrp="1"/>
          </p:cNvSpPr>
          <p:nvPr>
            <p:ph type="title"/>
          </p:nvPr>
        </p:nvSpPr>
        <p:spPr>
          <a:xfrm>
            <a:off x="1905000" y="620713"/>
            <a:ext cx="6781800" cy="720725"/>
          </a:xfrm>
        </p:spPr>
        <p:txBody>
          <a:bodyPr/>
          <a:lstStyle/>
          <a:p>
            <a:r>
              <a:rPr altLang="de-DE" smtClean="0">
                <a:latin typeface="Arial Narrow" panose="020B0606020202030204" pitchFamily="34" charset="0"/>
              </a:rPr>
              <a:t>Die Geschichte des Universums</a:t>
            </a:r>
          </a:p>
        </p:txBody>
      </p:sp>
      <p:cxnSp>
        <p:nvCxnSpPr>
          <p:cNvPr id="103" name="Gerade Verbindung 102"/>
          <p:cNvCxnSpPr/>
          <p:nvPr/>
        </p:nvCxnSpPr>
        <p:spPr>
          <a:xfrm>
            <a:off x="4227513" y="3167063"/>
            <a:ext cx="714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 name="Gerade Verbindung mit Pfeil 8"/>
          <p:cNvCxnSpPr/>
          <p:nvPr/>
        </p:nvCxnSpPr>
        <p:spPr>
          <a:xfrm>
            <a:off x="34925" y="5591175"/>
            <a:ext cx="9074150" cy="1588"/>
          </a:xfrm>
          <a:prstGeom prst="straightConnector1">
            <a:avLst/>
          </a:prstGeom>
          <a:ln w="419100">
            <a:tailEnd type="triangle" w="sm" len="sm"/>
          </a:ln>
          <a:effectLst/>
        </p:spPr>
        <p:style>
          <a:lnRef idx="2">
            <a:schemeClr val="accent1"/>
          </a:lnRef>
          <a:fillRef idx="0">
            <a:schemeClr val="accent1"/>
          </a:fillRef>
          <a:effectRef idx="1">
            <a:schemeClr val="accent1"/>
          </a:effectRef>
          <a:fontRef idx="minor">
            <a:schemeClr val="tx1"/>
          </a:fontRef>
        </p:style>
      </p:cxnSp>
      <p:sp>
        <p:nvSpPr>
          <p:cNvPr id="77830" name="Textfeld 9"/>
          <p:cNvSpPr txBox="1">
            <a:spLocks noChangeArrowheads="1"/>
          </p:cNvSpPr>
          <p:nvPr/>
        </p:nvSpPr>
        <p:spPr bwMode="auto">
          <a:xfrm>
            <a:off x="255588" y="5405438"/>
            <a:ext cx="5000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bg1"/>
                </a:solidFill>
              </a:rPr>
              <a:t>Zeit</a:t>
            </a:r>
          </a:p>
        </p:txBody>
      </p:sp>
      <p:cxnSp>
        <p:nvCxnSpPr>
          <p:cNvPr id="11" name="Gerade Verbindung mit Pfeil 10"/>
          <p:cNvCxnSpPr/>
          <p:nvPr/>
        </p:nvCxnSpPr>
        <p:spPr>
          <a:xfrm flipV="1">
            <a:off x="-540568" y="6231787"/>
            <a:ext cx="8877176" cy="5525"/>
          </a:xfrm>
          <a:prstGeom prst="straightConnector1">
            <a:avLst/>
          </a:prstGeom>
          <a:ln w="317500">
            <a:solidFill>
              <a:schemeClr val="tx2"/>
            </a:solidFill>
            <a:tailEnd type="triangle" w="sm" len="sm"/>
          </a:ln>
          <a:effectLst/>
          <a:scene3d>
            <a:camera prst="orthographicFront">
              <a:rot lat="0" lon="0" rev="10800000"/>
            </a:camera>
            <a:lightRig rig="threePt" dir="t"/>
          </a:scene3d>
        </p:spPr>
        <p:style>
          <a:lnRef idx="2">
            <a:schemeClr val="accent1"/>
          </a:lnRef>
          <a:fillRef idx="0">
            <a:schemeClr val="accent1"/>
          </a:fillRef>
          <a:effectRef idx="1">
            <a:schemeClr val="accent1"/>
          </a:effectRef>
          <a:fontRef idx="minor">
            <a:schemeClr val="tx1"/>
          </a:fontRef>
        </p:style>
      </p:cxnSp>
      <p:sp>
        <p:nvSpPr>
          <p:cNvPr id="77832" name="Textfeld 24"/>
          <p:cNvSpPr txBox="1">
            <a:spLocks noChangeArrowheads="1"/>
          </p:cNvSpPr>
          <p:nvPr/>
        </p:nvSpPr>
        <p:spPr bwMode="auto">
          <a:xfrm>
            <a:off x="7740650" y="4921250"/>
            <a:ext cx="552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solidFill>
                  <a:schemeClr val="bg1"/>
                </a:solidFill>
              </a:rPr>
              <a:t>heute</a:t>
            </a:r>
          </a:p>
        </p:txBody>
      </p:sp>
      <p:sp>
        <p:nvSpPr>
          <p:cNvPr id="77833" name="Textfeld 32"/>
          <p:cNvSpPr txBox="1">
            <a:spLocks noChangeArrowheads="1"/>
          </p:cNvSpPr>
          <p:nvPr/>
        </p:nvSpPr>
        <p:spPr bwMode="auto">
          <a:xfrm>
            <a:off x="7761288" y="5330825"/>
            <a:ext cx="612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solidFill>
                  <a:schemeClr val="bg1"/>
                </a:solidFill>
              </a:rPr>
              <a:t>14·10</a:t>
            </a:r>
            <a:r>
              <a:rPr lang="de-DE" altLang="de-DE" sz="1400" baseline="30000">
                <a:solidFill>
                  <a:schemeClr val="bg1"/>
                </a:solidFill>
              </a:rPr>
              <a:t>9</a:t>
            </a:r>
            <a:endParaRPr lang="de-DE" altLang="de-DE" sz="1400">
              <a:solidFill>
                <a:schemeClr val="bg1"/>
              </a:solidFill>
            </a:endParaRPr>
          </a:p>
          <a:p>
            <a:pPr eaLnBrk="1" hangingPunct="1">
              <a:spcBef>
                <a:spcPct val="0"/>
              </a:spcBef>
              <a:buFontTx/>
              <a:buNone/>
            </a:pPr>
            <a:r>
              <a:rPr lang="de-DE" altLang="de-DE" sz="1400">
                <a:solidFill>
                  <a:schemeClr val="bg1"/>
                </a:solidFill>
              </a:rPr>
              <a:t>Jahre</a:t>
            </a:r>
          </a:p>
        </p:txBody>
      </p:sp>
      <p:grpSp>
        <p:nvGrpSpPr>
          <p:cNvPr id="77834" name="Gruppieren 64"/>
          <p:cNvGrpSpPr>
            <a:grpSpLocks/>
          </p:cNvGrpSpPr>
          <p:nvPr/>
        </p:nvGrpSpPr>
        <p:grpSpPr bwMode="auto">
          <a:xfrm>
            <a:off x="276225" y="6021388"/>
            <a:ext cx="8232775" cy="369887"/>
            <a:chOff x="939843" y="6021388"/>
            <a:chExt cx="7595134" cy="369332"/>
          </a:xfrm>
        </p:grpSpPr>
        <p:sp>
          <p:nvSpPr>
            <p:cNvPr id="77872" name="Textfeld 11"/>
            <p:cNvSpPr txBox="1">
              <a:spLocks noChangeArrowheads="1"/>
            </p:cNvSpPr>
            <p:nvPr/>
          </p:nvSpPr>
          <p:spPr bwMode="auto">
            <a:xfrm>
              <a:off x="939843" y="6021388"/>
              <a:ext cx="7738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bg1"/>
                  </a:solidFill>
                </a:rPr>
                <a:t>Energie</a:t>
              </a:r>
            </a:p>
          </p:txBody>
        </p:sp>
        <p:sp>
          <p:nvSpPr>
            <p:cNvPr id="77873" name="Textfeld 42"/>
            <p:cNvSpPr txBox="1">
              <a:spLocks noChangeArrowheads="1"/>
            </p:cNvSpPr>
            <p:nvPr/>
          </p:nvSpPr>
          <p:spPr bwMode="auto">
            <a:xfrm>
              <a:off x="2478518" y="6073551"/>
              <a:ext cx="665808" cy="291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300">
                  <a:solidFill>
                    <a:schemeClr val="bg1"/>
                  </a:solidFill>
                </a:rPr>
                <a:t>100 GeV</a:t>
              </a:r>
            </a:p>
          </p:txBody>
        </p:sp>
        <p:sp>
          <p:nvSpPr>
            <p:cNvPr id="77874" name="Textfeld 43"/>
            <p:cNvSpPr txBox="1">
              <a:spLocks noChangeArrowheads="1"/>
            </p:cNvSpPr>
            <p:nvPr/>
          </p:nvSpPr>
          <p:spPr bwMode="auto">
            <a:xfrm>
              <a:off x="3042937" y="6068205"/>
              <a:ext cx="1236477" cy="291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300">
                  <a:solidFill>
                    <a:schemeClr val="bg1"/>
                  </a:solidFill>
                </a:rPr>
                <a:t>150 MeV</a:t>
              </a:r>
            </a:p>
          </p:txBody>
        </p:sp>
        <p:sp>
          <p:nvSpPr>
            <p:cNvPr id="77875" name="Textfeld 44"/>
            <p:cNvSpPr txBox="1">
              <a:spLocks noChangeArrowheads="1"/>
            </p:cNvSpPr>
            <p:nvPr/>
          </p:nvSpPr>
          <p:spPr bwMode="auto">
            <a:xfrm>
              <a:off x="4172314" y="6073551"/>
              <a:ext cx="429182" cy="291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300">
                  <a:solidFill>
                    <a:schemeClr val="bg1"/>
                  </a:solidFill>
                </a:rPr>
                <a:t>1</a:t>
              </a:r>
              <a:r>
                <a:rPr lang="de-DE" altLang="de-DE" sz="800">
                  <a:solidFill>
                    <a:schemeClr val="bg1"/>
                  </a:solidFill>
                </a:rPr>
                <a:t> </a:t>
              </a:r>
              <a:r>
                <a:rPr lang="de-DE" altLang="de-DE" sz="1300">
                  <a:solidFill>
                    <a:schemeClr val="bg1"/>
                  </a:solidFill>
                </a:rPr>
                <a:t>eV</a:t>
              </a:r>
            </a:p>
          </p:txBody>
        </p:sp>
        <p:sp>
          <p:nvSpPr>
            <p:cNvPr id="77876" name="Textfeld 45"/>
            <p:cNvSpPr txBox="1">
              <a:spLocks noChangeArrowheads="1"/>
            </p:cNvSpPr>
            <p:nvPr/>
          </p:nvSpPr>
          <p:spPr bwMode="auto">
            <a:xfrm>
              <a:off x="6032372" y="6073551"/>
              <a:ext cx="534185" cy="291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300">
                  <a:solidFill>
                    <a:schemeClr val="bg1"/>
                  </a:solidFill>
                </a:rPr>
                <a:t>1</a:t>
              </a:r>
              <a:r>
                <a:rPr lang="de-DE" altLang="de-DE" sz="800">
                  <a:solidFill>
                    <a:schemeClr val="bg1"/>
                  </a:solidFill>
                </a:rPr>
                <a:t> </a:t>
              </a:r>
              <a:r>
                <a:rPr lang="de-DE" altLang="de-DE" sz="1300">
                  <a:solidFill>
                    <a:schemeClr val="bg1"/>
                  </a:solidFill>
                </a:rPr>
                <a:t>meV</a:t>
              </a:r>
            </a:p>
          </p:txBody>
        </p:sp>
        <p:sp>
          <p:nvSpPr>
            <p:cNvPr id="77877" name="Textfeld 46"/>
            <p:cNvSpPr txBox="1">
              <a:spLocks noChangeArrowheads="1"/>
            </p:cNvSpPr>
            <p:nvPr/>
          </p:nvSpPr>
          <p:spPr bwMode="auto">
            <a:xfrm>
              <a:off x="7826280" y="6073551"/>
              <a:ext cx="708697" cy="291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300">
                  <a:solidFill>
                    <a:schemeClr val="bg1"/>
                  </a:solidFill>
                </a:rPr>
                <a:t>0,25</a:t>
              </a:r>
              <a:r>
                <a:rPr lang="de-DE" altLang="de-DE" sz="800">
                  <a:solidFill>
                    <a:schemeClr val="bg1"/>
                  </a:solidFill>
                </a:rPr>
                <a:t> </a:t>
              </a:r>
              <a:r>
                <a:rPr lang="de-DE" altLang="de-DE" sz="1300">
                  <a:solidFill>
                    <a:schemeClr val="bg1"/>
                  </a:solidFill>
                </a:rPr>
                <a:t>meV</a:t>
              </a:r>
            </a:p>
          </p:txBody>
        </p:sp>
        <p:sp>
          <p:nvSpPr>
            <p:cNvPr id="77878" name="Textfeld 41"/>
            <p:cNvSpPr txBox="1">
              <a:spLocks noChangeArrowheads="1"/>
            </p:cNvSpPr>
            <p:nvPr/>
          </p:nvSpPr>
          <p:spPr bwMode="auto">
            <a:xfrm>
              <a:off x="1913020" y="6073551"/>
              <a:ext cx="648890" cy="291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300">
                  <a:solidFill>
                    <a:schemeClr val="bg1"/>
                  </a:solidFill>
                </a:rPr>
                <a:t>10</a:t>
              </a:r>
              <a:r>
                <a:rPr lang="de-DE" altLang="de-DE" sz="1400" baseline="30000">
                  <a:solidFill>
                    <a:schemeClr val="bg1"/>
                  </a:solidFill>
                </a:rPr>
                <a:t>13</a:t>
              </a:r>
              <a:r>
                <a:rPr lang="de-DE" altLang="de-DE" sz="800">
                  <a:solidFill>
                    <a:schemeClr val="bg1"/>
                  </a:solidFill>
                </a:rPr>
                <a:t> </a:t>
              </a:r>
              <a:r>
                <a:rPr lang="de-DE" altLang="de-DE" sz="1300">
                  <a:solidFill>
                    <a:schemeClr val="bg1"/>
                  </a:solidFill>
                </a:rPr>
                <a:t>TeV</a:t>
              </a:r>
            </a:p>
          </p:txBody>
        </p:sp>
      </p:grpSp>
      <p:grpSp>
        <p:nvGrpSpPr>
          <p:cNvPr id="4" name="Gruppieren 50"/>
          <p:cNvGrpSpPr>
            <a:grpSpLocks/>
          </p:cNvGrpSpPr>
          <p:nvPr/>
        </p:nvGrpSpPr>
        <p:grpSpPr bwMode="auto">
          <a:xfrm>
            <a:off x="1511300" y="5167313"/>
            <a:ext cx="1344613" cy="1646237"/>
            <a:chOff x="3406730" y="6489631"/>
            <a:chExt cx="1344341" cy="1585593"/>
          </a:xfrm>
        </p:grpSpPr>
        <p:sp>
          <p:nvSpPr>
            <p:cNvPr id="17443" name="Text Box 5"/>
            <p:cNvSpPr txBox="1">
              <a:spLocks noChangeArrowheads="1"/>
            </p:cNvSpPr>
            <p:nvPr/>
          </p:nvSpPr>
          <p:spPr bwMode="auto">
            <a:xfrm>
              <a:off x="3406730" y="7728137"/>
              <a:ext cx="1344341" cy="347087"/>
            </a:xfrm>
            <a:prstGeom prst="rect">
              <a:avLst/>
            </a:prstGeom>
            <a:noFill/>
            <a:ln w="19050">
              <a:noFill/>
              <a:miter lim="800000"/>
              <a:headEnd/>
              <a:tailEnd/>
            </a:ln>
          </p:spPr>
          <p:txBody>
            <a:bodyPr lIns="82945" tIns="41473" rIns="82945" bIns="41473">
              <a:spAutoFit/>
            </a:bodyPr>
            <a:lstStyle/>
            <a:p>
              <a:pPr eaLnBrk="1" hangingPunct="1">
                <a:buFont typeface="Wingdings" pitchFamily="2" charset="2"/>
                <a:buNone/>
                <a:defRPr/>
              </a:pPr>
              <a:r>
                <a:rPr lang="en-US" dirty="0">
                  <a:solidFill>
                    <a:schemeClr val="accent6">
                      <a:lumMod val="75000"/>
                    </a:schemeClr>
                  </a:solidFill>
                  <a:latin typeface="Arial Narrow" pitchFamily="34" charset="0"/>
                  <a:ea typeface="+mn-ea"/>
                  <a:cs typeface="Arial" pitchFamily="34" charset="0"/>
                </a:rPr>
                <a:t>LHC-</a:t>
              </a:r>
              <a:r>
                <a:rPr lang="en-US" dirty="0" err="1">
                  <a:solidFill>
                    <a:schemeClr val="accent6">
                      <a:lumMod val="75000"/>
                    </a:schemeClr>
                  </a:solidFill>
                  <a:latin typeface="Arial Narrow" pitchFamily="34" charset="0"/>
                  <a:ea typeface="+mn-ea"/>
                  <a:cs typeface="Arial" pitchFamily="34" charset="0"/>
                </a:rPr>
                <a:t>Energie</a:t>
              </a:r>
              <a:endParaRPr lang="en-US" dirty="0">
                <a:solidFill>
                  <a:schemeClr val="accent6">
                    <a:lumMod val="75000"/>
                  </a:schemeClr>
                </a:solidFill>
                <a:latin typeface="Arial Narrow" pitchFamily="34" charset="0"/>
                <a:ea typeface="+mn-ea"/>
                <a:cs typeface="Arial" pitchFamily="34" charset="0"/>
              </a:endParaRPr>
            </a:p>
          </p:txBody>
        </p:sp>
        <p:sp>
          <p:nvSpPr>
            <p:cNvPr id="17444" name="Line 4"/>
            <p:cNvSpPr>
              <a:spLocks noChangeShapeType="1"/>
            </p:cNvSpPr>
            <p:nvPr/>
          </p:nvSpPr>
          <p:spPr bwMode="auto">
            <a:xfrm flipH="1">
              <a:off x="3911453" y="6489631"/>
              <a:ext cx="0" cy="1302725"/>
            </a:xfrm>
            <a:prstGeom prst="line">
              <a:avLst/>
            </a:prstGeom>
            <a:noFill/>
            <a:ln w="22225">
              <a:solidFill>
                <a:schemeClr val="accent6">
                  <a:lumMod val="75000"/>
                </a:schemeClr>
              </a:solidFill>
              <a:prstDash val="sysDot"/>
              <a:round/>
              <a:headEnd/>
              <a:tailEnd/>
            </a:ln>
          </p:spPr>
          <p:txBody>
            <a:bodyPr lIns="82945" tIns="41473" rIns="82945" bIns="41473"/>
            <a:lstStyle/>
            <a:p>
              <a:pPr eaLnBrk="1" hangingPunct="1">
                <a:defRPr/>
              </a:pPr>
              <a:endParaRPr lang="de-DE">
                <a:solidFill>
                  <a:schemeClr val="accent6">
                    <a:lumMod val="75000"/>
                  </a:schemeClr>
                </a:solidFill>
                <a:ea typeface="+mn-ea"/>
                <a:cs typeface="Arial" pitchFamily="34" charset="0"/>
              </a:endParaRPr>
            </a:p>
          </p:txBody>
        </p:sp>
      </p:grpSp>
      <p:sp>
        <p:nvSpPr>
          <p:cNvPr id="77836" name="Textfeld 19"/>
          <p:cNvSpPr txBox="1">
            <a:spLocks noChangeArrowheads="1"/>
          </p:cNvSpPr>
          <p:nvPr/>
        </p:nvSpPr>
        <p:spPr bwMode="auto">
          <a:xfrm>
            <a:off x="539750" y="2924175"/>
            <a:ext cx="827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b="1"/>
              <a:t>Urknall</a:t>
            </a:r>
          </a:p>
        </p:txBody>
      </p:sp>
      <p:grpSp>
        <p:nvGrpSpPr>
          <p:cNvPr id="77837" name="Gruppieren 74"/>
          <p:cNvGrpSpPr>
            <a:grpSpLocks/>
          </p:cNvGrpSpPr>
          <p:nvPr/>
        </p:nvGrpSpPr>
        <p:grpSpPr bwMode="auto">
          <a:xfrm>
            <a:off x="5688013" y="4271963"/>
            <a:ext cx="831850" cy="1893887"/>
            <a:chOff x="5688013" y="4271963"/>
            <a:chExt cx="832279" cy="1892556"/>
          </a:xfrm>
        </p:grpSpPr>
        <p:cxnSp>
          <p:nvCxnSpPr>
            <p:cNvPr id="74" name="Gerade Verbindung 73"/>
            <p:cNvCxnSpPr/>
            <p:nvPr/>
          </p:nvCxnSpPr>
          <p:spPr>
            <a:xfrm flipH="1">
              <a:off x="6000911" y="5166684"/>
              <a:ext cx="1589" cy="997835"/>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99" name="Textfeld 23"/>
            <p:cNvSpPr txBox="1">
              <a:spLocks noChangeArrowheads="1"/>
            </p:cNvSpPr>
            <p:nvPr/>
          </p:nvSpPr>
          <p:spPr bwMode="auto">
            <a:xfrm>
              <a:off x="5688013" y="4705045"/>
              <a:ext cx="832279" cy="523507"/>
            </a:xfrm>
            <a:prstGeom prst="rect">
              <a:avLst/>
            </a:prstGeom>
            <a:noFill/>
            <a:ln>
              <a:noFill/>
            </a:ln>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de-DE" sz="1350" dirty="0" smtClean="0">
                  <a:solidFill>
                    <a:schemeClr val="bg1"/>
                  </a:solidFill>
                  <a:latin typeface="Arial Narrow" pitchFamily="34" charset="0"/>
                  <a:ea typeface="+mn-ea"/>
                </a:rPr>
                <a:t>Sterne</a:t>
              </a:r>
              <a:r>
                <a:rPr lang="de-DE" sz="1400" dirty="0" smtClean="0">
                  <a:solidFill>
                    <a:schemeClr val="bg1"/>
                  </a:solidFill>
                  <a:latin typeface="Arial Narrow" pitchFamily="34" charset="0"/>
                  <a:ea typeface="+mn-ea"/>
                </a:rPr>
                <a:t> </a:t>
              </a:r>
            </a:p>
            <a:p>
              <a:pPr eaLnBrk="1" hangingPunct="1">
                <a:defRPr/>
              </a:pPr>
              <a:r>
                <a:rPr lang="de-DE" sz="1350" dirty="0" smtClean="0">
                  <a:solidFill>
                    <a:schemeClr val="bg1"/>
                  </a:solidFill>
                  <a:latin typeface="Arial Narrow" pitchFamily="34" charset="0"/>
                  <a:ea typeface="+mn-ea"/>
                </a:rPr>
                <a:t>entstehen</a:t>
              </a:r>
            </a:p>
          </p:txBody>
        </p:sp>
        <p:sp>
          <p:nvSpPr>
            <p:cNvPr id="77868" name="Textfeld 33"/>
            <p:cNvSpPr txBox="1">
              <a:spLocks noChangeArrowheads="1"/>
            </p:cNvSpPr>
            <p:nvPr/>
          </p:nvSpPr>
          <p:spPr bwMode="auto">
            <a:xfrm>
              <a:off x="5796136" y="5329238"/>
              <a:ext cx="5533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solidFill>
                    <a:schemeClr val="bg1"/>
                  </a:solidFill>
                </a:rPr>
                <a:t>10</a:t>
              </a:r>
              <a:r>
                <a:rPr lang="de-DE" altLang="de-DE" sz="1400" baseline="30000">
                  <a:solidFill>
                    <a:schemeClr val="bg1"/>
                  </a:solidFill>
                </a:rPr>
                <a:t>9</a:t>
              </a:r>
              <a:r>
                <a:rPr lang="de-DE" altLang="de-DE" sz="1400">
                  <a:solidFill>
                    <a:schemeClr val="bg1"/>
                  </a:solidFill>
                </a:rPr>
                <a:t> </a:t>
              </a:r>
            </a:p>
            <a:p>
              <a:pPr eaLnBrk="1" hangingPunct="1">
                <a:spcBef>
                  <a:spcPct val="0"/>
                </a:spcBef>
                <a:buFontTx/>
                <a:buNone/>
              </a:pPr>
              <a:r>
                <a:rPr lang="de-DE" altLang="de-DE" sz="1400">
                  <a:solidFill>
                    <a:schemeClr val="bg1"/>
                  </a:solidFill>
                </a:rPr>
                <a:t>Jahre</a:t>
              </a:r>
            </a:p>
          </p:txBody>
        </p:sp>
        <p:cxnSp>
          <p:nvCxnSpPr>
            <p:cNvPr id="47" name="Gerade Verbindung 46"/>
            <p:cNvCxnSpPr/>
            <p:nvPr/>
          </p:nvCxnSpPr>
          <p:spPr>
            <a:xfrm>
              <a:off x="6000911" y="4271963"/>
              <a:ext cx="0" cy="452119"/>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grpSp>
        <p:nvGrpSpPr>
          <p:cNvPr id="77838" name="Gruppieren 75"/>
          <p:cNvGrpSpPr>
            <a:grpSpLocks/>
          </p:cNvGrpSpPr>
          <p:nvPr/>
        </p:nvGrpSpPr>
        <p:grpSpPr bwMode="auto">
          <a:xfrm>
            <a:off x="3779838" y="4149725"/>
            <a:ext cx="833437" cy="1919288"/>
            <a:chOff x="4208600" y="4149725"/>
            <a:chExt cx="832280" cy="1917814"/>
          </a:xfrm>
        </p:grpSpPr>
        <p:cxnSp>
          <p:nvCxnSpPr>
            <p:cNvPr id="73" name="Gerade Verbindung 72"/>
            <p:cNvCxnSpPr/>
            <p:nvPr/>
          </p:nvCxnSpPr>
          <p:spPr>
            <a:xfrm>
              <a:off x="4322741" y="5166531"/>
              <a:ext cx="0" cy="901008"/>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95" name="Textfeld 22"/>
            <p:cNvSpPr txBox="1">
              <a:spLocks noChangeArrowheads="1"/>
            </p:cNvSpPr>
            <p:nvPr/>
          </p:nvSpPr>
          <p:spPr bwMode="auto">
            <a:xfrm>
              <a:off x="4208600" y="4706510"/>
              <a:ext cx="832280" cy="521886"/>
            </a:xfrm>
            <a:prstGeom prst="rect">
              <a:avLst/>
            </a:prstGeom>
            <a:noFill/>
            <a:ln>
              <a:noFill/>
            </a:ln>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de-DE" sz="1350" dirty="0" smtClean="0">
                  <a:solidFill>
                    <a:schemeClr val="bg1"/>
                  </a:solidFill>
                  <a:latin typeface="Arial Narrow" pitchFamily="34" charset="0"/>
                  <a:ea typeface="+mn-ea"/>
                </a:rPr>
                <a:t>Atome</a:t>
              </a:r>
              <a:r>
                <a:rPr lang="de-DE" sz="1400" dirty="0" smtClean="0">
                  <a:solidFill>
                    <a:schemeClr val="bg1"/>
                  </a:solidFill>
                  <a:latin typeface="Arial Narrow" pitchFamily="34" charset="0"/>
                  <a:ea typeface="+mn-ea"/>
                </a:rPr>
                <a:t> </a:t>
              </a:r>
            </a:p>
            <a:p>
              <a:pPr eaLnBrk="1" hangingPunct="1">
                <a:defRPr/>
              </a:pPr>
              <a:r>
                <a:rPr lang="de-DE" sz="1350" dirty="0" smtClean="0">
                  <a:solidFill>
                    <a:schemeClr val="bg1"/>
                  </a:solidFill>
                  <a:latin typeface="Arial Narrow" pitchFamily="34" charset="0"/>
                  <a:ea typeface="+mn-ea"/>
                </a:rPr>
                <a:t>entstehen</a:t>
              </a:r>
            </a:p>
          </p:txBody>
        </p:sp>
        <p:sp>
          <p:nvSpPr>
            <p:cNvPr id="77864" name="Textfeld 34"/>
            <p:cNvSpPr txBox="1">
              <a:spLocks noChangeArrowheads="1"/>
            </p:cNvSpPr>
            <p:nvPr/>
          </p:nvSpPr>
          <p:spPr bwMode="auto">
            <a:xfrm>
              <a:off x="4214029" y="5330825"/>
              <a:ext cx="7168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solidFill>
                    <a:schemeClr val="bg1"/>
                  </a:solidFill>
                </a:rPr>
                <a:t>376 000</a:t>
              </a:r>
            </a:p>
            <a:p>
              <a:pPr eaLnBrk="1" hangingPunct="1">
                <a:spcBef>
                  <a:spcPct val="0"/>
                </a:spcBef>
                <a:buFontTx/>
                <a:buNone/>
              </a:pPr>
              <a:r>
                <a:rPr lang="de-DE" altLang="de-DE" sz="1400">
                  <a:solidFill>
                    <a:schemeClr val="bg1"/>
                  </a:solidFill>
                </a:rPr>
                <a:t>Jahre</a:t>
              </a:r>
            </a:p>
          </p:txBody>
        </p:sp>
        <p:cxnSp>
          <p:nvCxnSpPr>
            <p:cNvPr id="61" name="Gerade Verbindung 60"/>
            <p:cNvCxnSpPr/>
            <p:nvPr/>
          </p:nvCxnSpPr>
          <p:spPr>
            <a:xfrm>
              <a:off x="4322741" y="4149725"/>
              <a:ext cx="0" cy="555198"/>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sp>
        <p:nvSpPr>
          <p:cNvPr id="77839" name="Textfeld 43"/>
          <p:cNvSpPr txBox="1">
            <a:spLocks noChangeArrowheads="1"/>
          </p:cNvSpPr>
          <p:nvPr/>
        </p:nvSpPr>
        <p:spPr bwMode="auto">
          <a:xfrm>
            <a:off x="3203575" y="6073775"/>
            <a:ext cx="693738"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300">
                <a:solidFill>
                  <a:schemeClr val="bg1"/>
                </a:solidFill>
              </a:rPr>
              <a:t>0,1</a:t>
            </a:r>
            <a:r>
              <a:rPr lang="de-DE" altLang="de-DE" sz="800">
                <a:solidFill>
                  <a:schemeClr val="bg1"/>
                </a:solidFill>
              </a:rPr>
              <a:t> </a:t>
            </a:r>
            <a:r>
              <a:rPr lang="de-DE" altLang="de-DE" sz="1300">
                <a:solidFill>
                  <a:schemeClr val="bg1"/>
                </a:solidFill>
              </a:rPr>
              <a:t>MeV</a:t>
            </a:r>
          </a:p>
        </p:txBody>
      </p:sp>
      <p:grpSp>
        <p:nvGrpSpPr>
          <p:cNvPr id="77840" name="Gruppieren 79"/>
          <p:cNvGrpSpPr>
            <a:grpSpLocks/>
          </p:cNvGrpSpPr>
          <p:nvPr/>
        </p:nvGrpSpPr>
        <p:grpSpPr bwMode="auto">
          <a:xfrm>
            <a:off x="1763713" y="4086225"/>
            <a:ext cx="1217612" cy="1982788"/>
            <a:chOff x="1762658" y="4086225"/>
            <a:chExt cx="1218638" cy="1982533"/>
          </a:xfrm>
        </p:grpSpPr>
        <p:cxnSp>
          <p:nvCxnSpPr>
            <p:cNvPr id="48" name="Gerade Verbindung 47"/>
            <p:cNvCxnSpPr/>
            <p:nvPr/>
          </p:nvCxnSpPr>
          <p:spPr>
            <a:xfrm>
              <a:off x="2194822" y="4797334"/>
              <a:ext cx="0" cy="1271424"/>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cxnSp>
          <p:nvCxnSpPr>
            <p:cNvPr id="66" name="Gerade Verbindung 65"/>
            <p:cNvCxnSpPr/>
            <p:nvPr/>
          </p:nvCxnSpPr>
          <p:spPr>
            <a:xfrm>
              <a:off x="2194822" y="4086225"/>
              <a:ext cx="0" cy="206348"/>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77860" name="Textfeld 37"/>
            <p:cNvSpPr txBox="1">
              <a:spLocks noChangeArrowheads="1"/>
            </p:cNvSpPr>
            <p:nvPr/>
          </p:nvSpPr>
          <p:spPr bwMode="auto">
            <a:xfrm>
              <a:off x="1943906" y="5465763"/>
              <a:ext cx="632436" cy="30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solidFill>
                    <a:schemeClr val="bg1"/>
                  </a:solidFill>
                </a:rPr>
                <a:t>10</a:t>
              </a:r>
              <a:r>
                <a:rPr lang="de-DE" altLang="de-DE" sz="1600" baseline="30000">
                  <a:solidFill>
                    <a:schemeClr val="bg1"/>
                  </a:solidFill>
                </a:rPr>
                <a:t>-10</a:t>
              </a:r>
              <a:r>
                <a:rPr lang="de-DE" altLang="de-DE" sz="800">
                  <a:solidFill>
                    <a:schemeClr val="bg1"/>
                  </a:solidFill>
                </a:rPr>
                <a:t>  </a:t>
              </a:r>
              <a:r>
                <a:rPr lang="de-DE" altLang="de-DE" sz="1400">
                  <a:solidFill>
                    <a:schemeClr val="bg1"/>
                  </a:solidFill>
                </a:rPr>
                <a:t>s</a:t>
              </a:r>
            </a:p>
          </p:txBody>
        </p:sp>
        <p:sp>
          <p:nvSpPr>
            <p:cNvPr id="77861" name="Textfeld 21"/>
            <p:cNvSpPr txBox="1">
              <a:spLocks noChangeArrowheads="1"/>
            </p:cNvSpPr>
            <p:nvPr/>
          </p:nvSpPr>
          <p:spPr bwMode="auto">
            <a:xfrm>
              <a:off x="1762658" y="4292573"/>
              <a:ext cx="1218638" cy="50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300">
                  <a:solidFill>
                    <a:schemeClr val="bg1"/>
                  </a:solidFill>
                </a:rPr>
                <a:t>Kräfte nehmen</a:t>
              </a:r>
            </a:p>
            <a:p>
              <a:pPr eaLnBrk="1" hangingPunct="1">
                <a:spcBef>
                  <a:spcPct val="0"/>
                </a:spcBef>
                <a:buFontTx/>
                <a:buNone/>
              </a:pPr>
              <a:r>
                <a:rPr lang="de-DE" altLang="de-DE" sz="1300">
                  <a:solidFill>
                    <a:schemeClr val="bg1"/>
                  </a:solidFill>
                </a:rPr>
                <a:t>heutige Form an</a:t>
              </a:r>
            </a:p>
          </p:txBody>
        </p:sp>
      </p:grpSp>
      <p:grpSp>
        <p:nvGrpSpPr>
          <p:cNvPr id="77841" name="Gruppieren 80"/>
          <p:cNvGrpSpPr>
            <a:grpSpLocks/>
          </p:cNvGrpSpPr>
          <p:nvPr/>
        </p:nvGrpSpPr>
        <p:grpSpPr bwMode="auto">
          <a:xfrm>
            <a:off x="1331913" y="3573463"/>
            <a:ext cx="989012" cy="2500312"/>
            <a:chOff x="1331641" y="3573016"/>
            <a:chExt cx="989320" cy="2500562"/>
          </a:xfrm>
        </p:grpSpPr>
        <p:cxnSp>
          <p:nvCxnSpPr>
            <p:cNvPr id="68" name="Gerade Verbindung 67"/>
            <p:cNvCxnSpPr/>
            <p:nvPr/>
          </p:nvCxnSpPr>
          <p:spPr>
            <a:xfrm>
              <a:off x="1835035" y="5157499"/>
              <a:ext cx="7940" cy="916079"/>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cxnSp>
          <p:nvCxnSpPr>
            <p:cNvPr id="37" name="Gerade Verbindung 36"/>
            <p:cNvCxnSpPr/>
            <p:nvPr/>
          </p:nvCxnSpPr>
          <p:spPr>
            <a:xfrm>
              <a:off x="1835035" y="3573016"/>
              <a:ext cx="0" cy="1155816"/>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77856" name="Textfeld 38"/>
            <p:cNvSpPr txBox="1">
              <a:spLocks noChangeArrowheads="1"/>
            </p:cNvSpPr>
            <p:nvPr/>
          </p:nvSpPr>
          <p:spPr bwMode="auto">
            <a:xfrm>
              <a:off x="1331641" y="5466710"/>
              <a:ext cx="616066" cy="307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solidFill>
                    <a:schemeClr val="bg1"/>
                  </a:solidFill>
                </a:rPr>
                <a:t>10</a:t>
              </a:r>
              <a:r>
                <a:rPr lang="de-DE" altLang="de-DE" sz="1600" baseline="30000">
                  <a:solidFill>
                    <a:schemeClr val="bg1"/>
                  </a:solidFill>
                </a:rPr>
                <a:t>-</a:t>
              </a:r>
              <a:r>
                <a:rPr lang="de-DE" altLang="de-DE" sz="1400" baseline="30000">
                  <a:solidFill>
                    <a:schemeClr val="bg1"/>
                  </a:solidFill>
                </a:rPr>
                <a:t>35</a:t>
              </a:r>
              <a:r>
                <a:rPr lang="de-DE" altLang="de-DE" sz="800">
                  <a:solidFill>
                    <a:schemeClr val="bg1"/>
                  </a:solidFill>
                </a:rPr>
                <a:t>  </a:t>
              </a:r>
              <a:r>
                <a:rPr lang="de-DE" altLang="de-DE" sz="1400">
                  <a:solidFill>
                    <a:schemeClr val="bg1"/>
                  </a:solidFill>
                </a:rPr>
                <a:t>s</a:t>
              </a:r>
            </a:p>
          </p:txBody>
        </p:sp>
        <p:sp>
          <p:nvSpPr>
            <p:cNvPr id="77857" name="Textfeld 19"/>
            <p:cNvSpPr txBox="1">
              <a:spLocks noChangeArrowheads="1"/>
            </p:cNvSpPr>
            <p:nvPr/>
          </p:nvSpPr>
          <p:spPr bwMode="auto">
            <a:xfrm>
              <a:off x="1364988" y="4706604"/>
              <a:ext cx="955973" cy="522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300">
                  <a:solidFill>
                    <a:schemeClr val="bg1"/>
                  </a:solidFill>
                </a:rPr>
                <a:t>Inflationäre</a:t>
              </a:r>
              <a:r>
                <a:rPr lang="de-DE" altLang="de-DE" sz="1400">
                  <a:solidFill>
                    <a:schemeClr val="bg1"/>
                  </a:solidFill>
                </a:rPr>
                <a:t> </a:t>
              </a:r>
            </a:p>
            <a:p>
              <a:pPr eaLnBrk="1" hangingPunct="1">
                <a:spcBef>
                  <a:spcPct val="0"/>
                </a:spcBef>
                <a:buFontTx/>
                <a:buNone/>
              </a:pPr>
              <a:r>
                <a:rPr lang="de-DE" altLang="de-DE" sz="1300">
                  <a:solidFill>
                    <a:schemeClr val="bg1"/>
                  </a:solidFill>
                </a:rPr>
                <a:t>Expansion</a:t>
              </a:r>
            </a:p>
          </p:txBody>
        </p:sp>
      </p:grpSp>
      <p:grpSp>
        <p:nvGrpSpPr>
          <p:cNvPr id="77842" name="Gruppieren 76"/>
          <p:cNvGrpSpPr>
            <a:grpSpLocks/>
          </p:cNvGrpSpPr>
          <p:nvPr/>
        </p:nvGrpSpPr>
        <p:grpSpPr bwMode="auto">
          <a:xfrm>
            <a:off x="2987675" y="4133850"/>
            <a:ext cx="909638" cy="1939925"/>
            <a:chOff x="3113210" y="4133849"/>
            <a:chExt cx="1019514" cy="1939666"/>
          </a:xfrm>
        </p:grpSpPr>
        <p:cxnSp>
          <p:nvCxnSpPr>
            <p:cNvPr id="71" name="Gerade Verbindung 70"/>
            <p:cNvCxnSpPr/>
            <p:nvPr/>
          </p:nvCxnSpPr>
          <p:spPr>
            <a:xfrm>
              <a:off x="3563362" y="4797335"/>
              <a:ext cx="0" cy="127618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82" name="Textfeld 21"/>
            <p:cNvSpPr txBox="1">
              <a:spLocks noChangeArrowheads="1"/>
            </p:cNvSpPr>
            <p:nvPr/>
          </p:nvSpPr>
          <p:spPr bwMode="auto">
            <a:xfrm>
              <a:off x="3113210" y="4292578"/>
              <a:ext cx="1019514" cy="507932"/>
            </a:xfrm>
            <a:prstGeom prst="rect">
              <a:avLst/>
            </a:prstGeom>
            <a:noFill/>
            <a:ln>
              <a:noFill/>
            </a:ln>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de-DE" sz="1350" dirty="0" smtClean="0">
                  <a:solidFill>
                    <a:schemeClr val="bg1"/>
                  </a:solidFill>
                  <a:latin typeface="Arial Narrow" pitchFamily="34" charset="0"/>
                  <a:ea typeface="+mn-ea"/>
                </a:rPr>
                <a:t>Atomkerne </a:t>
              </a:r>
            </a:p>
            <a:p>
              <a:pPr eaLnBrk="1" hangingPunct="1">
                <a:defRPr/>
              </a:pPr>
              <a:r>
                <a:rPr lang="de-DE" sz="1350" dirty="0" smtClean="0">
                  <a:solidFill>
                    <a:schemeClr val="bg1"/>
                  </a:solidFill>
                  <a:latin typeface="Arial Narrow" pitchFamily="34" charset="0"/>
                  <a:ea typeface="+mn-ea"/>
                </a:rPr>
                <a:t>entstehen</a:t>
              </a:r>
            </a:p>
          </p:txBody>
        </p:sp>
        <p:cxnSp>
          <p:nvCxnSpPr>
            <p:cNvPr id="45" name="Gerade Verbindung 44"/>
            <p:cNvCxnSpPr/>
            <p:nvPr/>
          </p:nvCxnSpPr>
          <p:spPr>
            <a:xfrm>
              <a:off x="3563362" y="4133849"/>
              <a:ext cx="0" cy="22222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77853" name="Textfeld 36"/>
            <p:cNvSpPr txBox="1">
              <a:spLocks noChangeArrowheads="1"/>
            </p:cNvSpPr>
            <p:nvPr/>
          </p:nvSpPr>
          <p:spPr bwMode="auto">
            <a:xfrm>
              <a:off x="3375094" y="5471820"/>
              <a:ext cx="5453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solidFill>
                    <a:schemeClr val="bg1"/>
                  </a:solidFill>
                </a:rPr>
                <a:t>3 min</a:t>
              </a:r>
            </a:p>
          </p:txBody>
        </p:sp>
      </p:grpSp>
      <p:grpSp>
        <p:nvGrpSpPr>
          <p:cNvPr id="77843" name="Gruppieren 78"/>
          <p:cNvGrpSpPr>
            <a:grpSpLocks/>
          </p:cNvGrpSpPr>
          <p:nvPr/>
        </p:nvGrpSpPr>
        <p:grpSpPr bwMode="auto">
          <a:xfrm>
            <a:off x="2411413" y="4149725"/>
            <a:ext cx="928687" cy="1924050"/>
            <a:chOff x="2555695" y="4149725"/>
            <a:chExt cx="928459" cy="1923789"/>
          </a:xfrm>
        </p:grpSpPr>
        <p:cxnSp>
          <p:nvCxnSpPr>
            <p:cNvPr id="72" name="Gerade Verbindung 71"/>
            <p:cNvCxnSpPr/>
            <p:nvPr/>
          </p:nvCxnSpPr>
          <p:spPr>
            <a:xfrm>
              <a:off x="3058808" y="5167175"/>
              <a:ext cx="0" cy="906339"/>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cxnSp>
          <p:nvCxnSpPr>
            <p:cNvPr id="43" name="Gerade Verbindung 42"/>
            <p:cNvCxnSpPr/>
            <p:nvPr/>
          </p:nvCxnSpPr>
          <p:spPr>
            <a:xfrm>
              <a:off x="3058808" y="4149725"/>
              <a:ext cx="0" cy="579359"/>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78" name="Textfeld 21"/>
            <p:cNvSpPr txBox="1">
              <a:spLocks noChangeArrowheads="1"/>
            </p:cNvSpPr>
            <p:nvPr/>
          </p:nvSpPr>
          <p:spPr bwMode="auto">
            <a:xfrm>
              <a:off x="2555695" y="4705275"/>
              <a:ext cx="928459" cy="523804"/>
            </a:xfrm>
            <a:prstGeom prst="rect">
              <a:avLst/>
            </a:prstGeom>
            <a:noFill/>
            <a:ln>
              <a:noFill/>
            </a:ln>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de-DE" sz="1350" dirty="0" smtClean="0">
                  <a:solidFill>
                    <a:schemeClr val="bg1"/>
                  </a:solidFill>
                  <a:latin typeface="Arial Narrow" pitchFamily="34" charset="0"/>
                  <a:ea typeface="+mn-ea"/>
                </a:rPr>
                <a:t>Nukleonen</a:t>
              </a:r>
              <a:r>
                <a:rPr lang="de-DE" sz="1400" dirty="0" smtClean="0">
                  <a:solidFill>
                    <a:schemeClr val="bg1"/>
                  </a:solidFill>
                  <a:latin typeface="Arial Narrow" pitchFamily="34" charset="0"/>
                  <a:ea typeface="+mn-ea"/>
                </a:rPr>
                <a:t> </a:t>
              </a:r>
            </a:p>
            <a:p>
              <a:pPr eaLnBrk="1" hangingPunct="1">
                <a:defRPr/>
              </a:pPr>
              <a:r>
                <a:rPr lang="de-DE" sz="1350" dirty="0" smtClean="0">
                  <a:solidFill>
                    <a:schemeClr val="bg1"/>
                  </a:solidFill>
                  <a:latin typeface="Arial Narrow" pitchFamily="34" charset="0"/>
                  <a:ea typeface="+mn-ea"/>
                </a:rPr>
                <a:t>entstehen</a:t>
              </a:r>
            </a:p>
          </p:txBody>
        </p:sp>
        <p:sp>
          <p:nvSpPr>
            <p:cNvPr id="77849" name="Textfeld 36"/>
            <p:cNvSpPr txBox="1">
              <a:spLocks noChangeArrowheads="1"/>
            </p:cNvSpPr>
            <p:nvPr/>
          </p:nvSpPr>
          <p:spPr bwMode="auto">
            <a:xfrm>
              <a:off x="2744886" y="5466710"/>
              <a:ext cx="569247" cy="307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solidFill>
                    <a:schemeClr val="bg1"/>
                  </a:solidFill>
                </a:rPr>
                <a:t>10</a:t>
              </a:r>
              <a:r>
                <a:rPr lang="de-DE" altLang="de-DE" sz="1600" baseline="30000">
                  <a:solidFill>
                    <a:schemeClr val="bg1"/>
                  </a:solidFill>
                </a:rPr>
                <a:t>-5</a:t>
              </a:r>
              <a:r>
                <a:rPr lang="de-DE" altLang="de-DE" sz="800">
                  <a:solidFill>
                    <a:schemeClr val="bg1"/>
                  </a:solidFill>
                </a:rPr>
                <a:t>  </a:t>
              </a:r>
              <a:r>
                <a:rPr lang="de-DE" altLang="de-DE" sz="1400">
                  <a:solidFill>
                    <a:schemeClr val="bg1"/>
                  </a:solidFill>
                </a:rPr>
                <a:t>s</a:t>
              </a:r>
            </a:p>
          </p:txBody>
        </p:sp>
      </p:grpSp>
      <p:pic>
        <p:nvPicPr>
          <p:cNvPr id="7784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45" name="Foliennummernplatzhalt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372E8FF1-228B-452B-BD24-A75EC0097EBC}" type="slidenum">
              <a:rPr lang="de-DE" altLang="de-DE" smtClean="0">
                <a:solidFill>
                  <a:srgbClr val="898989"/>
                </a:solidFill>
              </a:rPr>
              <a:pPr/>
              <a:t>36</a:t>
            </a:fld>
            <a:endParaRPr lang="de-DE" altLang="de-DE" smtClean="0">
              <a:solidFill>
                <a:srgbClr val="898989"/>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p:cNvSpPr txBox="1">
            <a:spLocks noChangeArrowheads="1"/>
          </p:cNvSpPr>
          <p:nvPr/>
        </p:nvSpPr>
        <p:spPr bwMode="auto">
          <a:xfrm>
            <a:off x="1116013" y="1628775"/>
            <a:ext cx="7416800" cy="493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41363" indent="-28416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ts val="650"/>
              </a:spcBef>
              <a:buClr>
                <a:srgbClr val="1F497D"/>
              </a:buClr>
            </a:pPr>
            <a:r>
              <a:rPr lang="de-DE" altLang="de-DE" sz="2400">
                <a:solidFill>
                  <a:srgbClr val="1F497D"/>
                </a:solidFill>
                <a:ea typeface="Arial Unicode MS" panose="020B0604020202020204" pitchFamily="34" charset="-128"/>
                <a:cs typeface="Arial Unicode MS" panose="020B0604020202020204" pitchFamily="34" charset="-128"/>
              </a:rPr>
              <a:t>Erkenntnisgewinn!</a:t>
            </a:r>
          </a:p>
          <a:p>
            <a:pPr eaLnBrk="1" hangingPunct="1">
              <a:spcBef>
                <a:spcPts val="650"/>
              </a:spcBef>
              <a:buClr>
                <a:srgbClr val="1F497D"/>
              </a:buClr>
              <a:buFontTx/>
              <a:buNone/>
            </a:pPr>
            <a:r>
              <a:rPr lang="de-DE" altLang="de-DE" sz="2400">
                <a:solidFill>
                  <a:srgbClr val="1F497D"/>
                </a:solidFill>
                <a:ea typeface="Arial Unicode MS" panose="020B0604020202020204" pitchFamily="34" charset="-128"/>
                <a:cs typeface="Arial Unicode MS" panose="020B0604020202020204" pitchFamily="34" charset="-128"/>
              </a:rPr>
              <a:t>	…z.B. über die Geschichte, Funktionsweise und den Aufbau des Universums</a:t>
            </a:r>
          </a:p>
          <a:p>
            <a:pPr eaLnBrk="1" hangingPunct="1">
              <a:spcBef>
                <a:spcPts val="650"/>
              </a:spcBef>
              <a:buClr>
                <a:srgbClr val="1F497D"/>
              </a:buClr>
              <a:buFont typeface="Arial" panose="020B0604020202020204" pitchFamily="34" charset="0"/>
              <a:buNone/>
            </a:pPr>
            <a:endParaRPr lang="de-DE" altLang="de-DE" sz="24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pPr>
            <a:r>
              <a:rPr lang="de-DE" altLang="de-DE" sz="2400">
                <a:solidFill>
                  <a:srgbClr val="1F497D"/>
                </a:solidFill>
                <a:ea typeface="Arial Unicode MS" panose="020B0604020202020204" pitchFamily="34" charset="-128"/>
                <a:cs typeface="Arial Unicode MS" panose="020B0604020202020204" pitchFamily="34" charset="-128"/>
              </a:rPr>
              <a:t>Anwendungen: </a:t>
            </a:r>
          </a:p>
          <a:p>
            <a:pPr lvl="1" eaLnBrk="1" hangingPunct="1">
              <a:spcBef>
                <a:spcPts val="600"/>
              </a:spcBef>
              <a:buClr>
                <a:srgbClr val="1F497D"/>
              </a:buClr>
            </a:pPr>
            <a:r>
              <a:rPr lang="de-DE" altLang="de-DE" sz="2400">
                <a:solidFill>
                  <a:srgbClr val="1F497D"/>
                </a:solidFill>
                <a:ea typeface="Arial Unicode MS" panose="020B0604020202020204" pitchFamily="34" charset="-128"/>
                <a:cs typeface="Arial Unicode MS" panose="020B0604020202020204" pitchFamily="34" charset="-128"/>
              </a:rPr>
              <a:t>World Wide Web</a:t>
            </a:r>
          </a:p>
          <a:p>
            <a:pPr lvl="1" eaLnBrk="1" hangingPunct="1">
              <a:spcBef>
                <a:spcPts val="600"/>
              </a:spcBef>
              <a:buClr>
                <a:srgbClr val="1F497D"/>
              </a:buClr>
            </a:pPr>
            <a:r>
              <a:rPr lang="de-DE" altLang="de-DE" sz="2400">
                <a:solidFill>
                  <a:srgbClr val="1F497D"/>
                </a:solidFill>
                <a:ea typeface="Arial Unicode MS" panose="020B0604020202020204" pitchFamily="34" charset="-128"/>
                <a:cs typeface="Arial Unicode MS" panose="020B0604020202020204" pitchFamily="34" charset="-128"/>
              </a:rPr>
              <a:t>Medizin: Tumortherapie, PET </a:t>
            </a:r>
          </a:p>
          <a:p>
            <a:pPr lvl="1" eaLnBrk="1" hangingPunct="1">
              <a:spcBef>
                <a:spcPts val="600"/>
              </a:spcBef>
              <a:buClr>
                <a:srgbClr val="1F497D"/>
              </a:buClr>
            </a:pPr>
            <a:r>
              <a:rPr lang="de-DE" altLang="de-DE" sz="2400">
                <a:solidFill>
                  <a:srgbClr val="1F497D"/>
                </a:solidFill>
                <a:ea typeface="Arial Unicode MS" panose="020B0604020202020204" pitchFamily="34" charset="-128"/>
                <a:cs typeface="Arial Unicode MS" panose="020B0604020202020204" pitchFamily="34" charset="-128"/>
              </a:rPr>
              <a:t>Weiterentwicklung von Technologien für Computerchips, Detektoren, Magnete uvm.</a:t>
            </a:r>
          </a:p>
          <a:p>
            <a:pPr lvl="1" eaLnBrk="1" hangingPunct="1">
              <a:spcBef>
                <a:spcPts val="600"/>
              </a:spcBef>
              <a:buFontTx/>
              <a:buNone/>
            </a:pPr>
            <a:endParaRPr lang="de-DE" altLang="de-DE" sz="2400">
              <a:solidFill>
                <a:srgbClr val="1F497D"/>
              </a:solidFill>
              <a:ea typeface="Arial Unicode MS" panose="020B0604020202020204" pitchFamily="34" charset="-128"/>
              <a:cs typeface="Arial Unicode MS" panose="020B0604020202020204" pitchFamily="34" charset="-128"/>
            </a:endParaRPr>
          </a:p>
          <a:p>
            <a:pPr eaLnBrk="1" hangingPunct="1">
              <a:spcBef>
                <a:spcPts val="600"/>
              </a:spcBef>
              <a:buClr>
                <a:srgbClr val="1F497D"/>
              </a:buClr>
              <a:buFont typeface="Arial" panose="020B0604020202020204" pitchFamily="34" charset="0"/>
              <a:buNone/>
            </a:pPr>
            <a:endParaRPr lang="de-DE" altLang="de-DE" sz="2400">
              <a:solidFill>
                <a:srgbClr val="1F497D"/>
              </a:solidFill>
              <a:ea typeface="Arial Unicode MS" panose="020B0604020202020204" pitchFamily="34" charset="-128"/>
              <a:cs typeface="Arial Unicode MS" panose="020B0604020202020204" pitchFamily="34" charset="-128"/>
            </a:endParaRPr>
          </a:p>
        </p:txBody>
      </p:sp>
      <p:sp>
        <p:nvSpPr>
          <p:cNvPr id="79875" name="Text Box 2"/>
          <p:cNvSpPr txBox="1">
            <a:spLocks noChangeArrowheads="1"/>
          </p:cNvSpPr>
          <p:nvPr/>
        </p:nvSpPr>
        <p:spPr bwMode="auto">
          <a:xfrm>
            <a:off x="1908175" y="620713"/>
            <a:ext cx="6624638"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3500">
                <a:solidFill>
                  <a:srgbClr val="1F497D"/>
                </a:solidFill>
                <a:ea typeface="Arial Unicode MS" panose="020B0604020202020204" pitchFamily="34" charset="-128"/>
                <a:cs typeface="Arial Unicode MS" panose="020B0604020202020204" pitchFamily="34" charset="-128"/>
              </a:rPr>
              <a:t>Was bringt mir das CERN?</a:t>
            </a:r>
          </a:p>
        </p:txBody>
      </p:sp>
      <p:sp>
        <p:nvSpPr>
          <p:cNvPr id="7987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1CEC2A73-30D8-490C-8A77-0F3B321EC417}" type="slidenum">
              <a:rPr lang="de-DE" altLang="de-DE" sz="1200" smtClean="0">
                <a:solidFill>
                  <a:srgbClr val="898989"/>
                </a:solidFill>
                <a:latin typeface="Arial" panose="020B0604020202020204" pitchFamily="34" charset="0"/>
              </a:rPr>
              <a:pPr>
                <a:spcBef>
                  <a:spcPct val="0"/>
                </a:spcBef>
                <a:buFontTx/>
                <a:buNone/>
              </a:pPr>
              <a:t>37</a:t>
            </a:fld>
            <a:endParaRPr lang="de-DE" altLang="de-DE" sz="1200" smtClean="0">
              <a:solidFill>
                <a:srgbClr val="898989"/>
              </a:solidFill>
              <a:latin typeface="Arial" panose="020B0604020202020204" pitchFamily="34" charset="0"/>
            </a:endParaRPr>
          </a:p>
        </p:txBody>
      </p:sp>
      <p:pic>
        <p:nvPicPr>
          <p:cNvPr id="798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1"/>
          <p:cNvSpPr txBox="1">
            <a:spLocks noChangeArrowheads="1"/>
          </p:cNvSpPr>
          <p:nvPr/>
        </p:nvSpPr>
        <p:spPr bwMode="auto">
          <a:xfrm>
            <a:off x="1905000" y="620713"/>
            <a:ext cx="67818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3500">
                <a:solidFill>
                  <a:srgbClr val="1F497D"/>
                </a:solidFill>
                <a:ea typeface="Arial Unicode MS" panose="020B0604020202020204" pitchFamily="34" charset="-128"/>
                <a:cs typeface="Arial Unicode MS" panose="020B0604020202020204" pitchFamily="34" charset="-128"/>
              </a:rPr>
              <a:t>Das World Wide Web</a:t>
            </a:r>
          </a:p>
        </p:txBody>
      </p:sp>
      <p:sp>
        <p:nvSpPr>
          <p:cNvPr id="81923" name="Text Box 2"/>
          <p:cNvSpPr txBox="1">
            <a:spLocks noChangeArrowheads="1"/>
          </p:cNvSpPr>
          <p:nvPr/>
        </p:nvSpPr>
        <p:spPr bwMode="auto">
          <a:xfrm>
            <a:off x="1116013" y="1628775"/>
            <a:ext cx="7416800"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ts val="650"/>
              </a:spcBef>
              <a:buClr>
                <a:srgbClr val="1F497D"/>
              </a:buClr>
            </a:pPr>
            <a:r>
              <a:rPr lang="de-DE" altLang="de-DE" sz="2600">
                <a:solidFill>
                  <a:srgbClr val="1F497D"/>
                </a:solidFill>
                <a:ea typeface="Arial Unicode MS" panose="020B0604020202020204" pitchFamily="34" charset="-128"/>
                <a:cs typeface="Arial Unicode MS" panose="020B0604020202020204" pitchFamily="34" charset="-128"/>
              </a:rPr>
              <a:t>Erfunden 1989 am CERN von Tim Berners-Lee</a:t>
            </a:r>
          </a:p>
          <a:p>
            <a:pPr eaLnBrk="1" hangingPunct="1">
              <a:spcBef>
                <a:spcPts val="650"/>
              </a:spcBef>
              <a:buClr>
                <a:srgbClr val="1F497D"/>
              </a:buClr>
            </a:pPr>
            <a:r>
              <a:rPr lang="de-DE" altLang="de-DE" sz="2600">
                <a:solidFill>
                  <a:srgbClr val="1F497D"/>
                </a:solidFill>
                <a:ea typeface="Arial Unicode MS" panose="020B0604020202020204" pitchFamily="34" charset="-128"/>
                <a:cs typeface="Arial Unicode MS" panose="020B0604020202020204" pitchFamily="34" charset="-128"/>
              </a:rPr>
              <a:t>Methode, um schnell und einfach                        wissenschaftliche Daten auszutauschen</a:t>
            </a:r>
          </a:p>
          <a:p>
            <a:pPr eaLnBrk="1" hangingPunct="1">
              <a:spcBef>
                <a:spcPts val="650"/>
              </a:spcBef>
              <a:buClr>
                <a:srgbClr val="1F497D"/>
              </a:buClr>
            </a:pPr>
            <a:r>
              <a:rPr lang="de-DE" altLang="de-DE" sz="2600">
                <a:solidFill>
                  <a:srgbClr val="1F497D"/>
                </a:solidFill>
                <a:ea typeface="Arial Unicode MS" panose="020B0604020202020204" pitchFamily="34" charset="-128"/>
                <a:cs typeface="Arial Unicode MS" panose="020B0604020202020204" pitchFamily="34" charset="-128"/>
              </a:rPr>
              <a:t>Erster Webserver lief am CERN</a:t>
            </a:r>
          </a:p>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p:txBody>
      </p:sp>
      <p:pic>
        <p:nvPicPr>
          <p:cNvPr id="819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4364038"/>
            <a:ext cx="3095625"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192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0675" y="4364038"/>
            <a:ext cx="3140075"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1926" name="Foliennummernplatzhalt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DDF3F321-0D13-4116-B317-E724AB0B9092}" type="slidenum">
              <a:rPr lang="de-DE" altLang="de-DE" sz="1200" smtClean="0">
                <a:solidFill>
                  <a:srgbClr val="898989"/>
                </a:solidFill>
                <a:latin typeface="Arial" panose="020B0604020202020204" pitchFamily="34" charset="0"/>
              </a:rPr>
              <a:pPr>
                <a:spcBef>
                  <a:spcPct val="0"/>
                </a:spcBef>
                <a:buFontTx/>
                <a:buNone/>
              </a:pPr>
              <a:t>38</a:t>
            </a:fld>
            <a:endParaRPr lang="de-DE" altLang="de-DE" sz="1200" smtClean="0">
              <a:solidFill>
                <a:srgbClr val="898989"/>
              </a:solidFill>
              <a:latin typeface="Arial" panose="020B0604020202020204" pitchFamily="34" charset="0"/>
            </a:endParaRPr>
          </a:p>
        </p:txBody>
      </p:sp>
      <p:pic>
        <p:nvPicPr>
          <p:cNvPr id="8192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17" descr="C:\Users\mkuhar\Dropbox\Netzwerk Teilchenwelt\Grafiken_TP\pet (640x44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9838" y="3467100"/>
            <a:ext cx="4094162" cy="305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2" name="Text Box 7"/>
          <p:cNvSpPr txBox="1">
            <a:spLocks noChangeArrowheads="1"/>
          </p:cNvSpPr>
          <p:nvPr/>
        </p:nvSpPr>
        <p:spPr bwMode="auto">
          <a:xfrm>
            <a:off x="1905000" y="620713"/>
            <a:ext cx="67818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3500">
                <a:solidFill>
                  <a:srgbClr val="1F497D"/>
                </a:solidFill>
                <a:ea typeface="Arial Unicode MS" panose="020B0604020202020204" pitchFamily="34" charset="-128"/>
                <a:cs typeface="Arial Unicode MS" panose="020B0604020202020204" pitchFamily="34" charset="-128"/>
              </a:rPr>
              <a:t>Positronen-Emissions-Tomografie</a:t>
            </a:r>
          </a:p>
        </p:txBody>
      </p:sp>
      <p:sp>
        <p:nvSpPr>
          <p:cNvPr id="60420" name="Text Box 8"/>
          <p:cNvSpPr txBox="1">
            <a:spLocks noChangeArrowheads="1"/>
          </p:cNvSpPr>
          <p:nvPr/>
        </p:nvSpPr>
        <p:spPr bwMode="auto">
          <a:xfrm>
            <a:off x="971550" y="1666875"/>
            <a:ext cx="5437188"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ts val="600"/>
              </a:spcBef>
              <a:buClr>
                <a:srgbClr val="1F497D"/>
              </a:buClr>
              <a:buFontTx/>
              <a:buNone/>
            </a:pPr>
            <a:r>
              <a:rPr lang="de-DE" altLang="de-DE" sz="2200">
                <a:solidFill>
                  <a:srgbClr val="1F497D"/>
                </a:solidFill>
                <a:ea typeface="Arial Unicode MS" panose="020B0604020202020204" pitchFamily="34" charset="-128"/>
                <a:cs typeface="Arial Unicode MS" panose="020B0604020202020204" pitchFamily="34" charset="-128"/>
              </a:rPr>
              <a:t>PET:  Ein bildgebendes Verfahren für die Medizin</a:t>
            </a:r>
          </a:p>
          <a:p>
            <a:pPr eaLnBrk="1" hangingPunct="1">
              <a:spcBef>
                <a:spcPts val="60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Patienten wird eine spezielle Zuckerlösung gespritzt </a:t>
            </a:r>
          </a:p>
          <a:p>
            <a:pPr eaLnBrk="1" hangingPunct="1">
              <a:spcBef>
                <a:spcPts val="60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Diese enthält ein Fluor-Isotop,	                                    das Positronen abstrahlt </a:t>
            </a:r>
            <a:r>
              <a:rPr lang="de-DE" altLang="de-DE" sz="2000">
                <a:ea typeface="Arial Unicode MS" panose="020B0604020202020204" pitchFamily="34" charset="-128"/>
                <a:cs typeface="Arial Unicode MS" panose="020B0604020202020204" pitchFamily="34" charset="-128"/>
              </a:rPr>
              <a:t>(</a:t>
            </a:r>
            <a:r>
              <a:rPr lang="el-GR" altLang="de-DE" sz="2000">
                <a:ea typeface="Arial Unicode MS" panose="020B0604020202020204" pitchFamily="34" charset="-128"/>
                <a:cs typeface="Arial Unicode MS" panose="020B0604020202020204" pitchFamily="34" charset="-128"/>
              </a:rPr>
              <a:t>β</a:t>
            </a:r>
            <a:r>
              <a:rPr lang="de-DE" altLang="de-DE" sz="2000" baseline="50000">
                <a:ea typeface="Arial Unicode MS" panose="020B0604020202020204" pitchFamily="34" charset="-128"/>
                <a:cs typeface="Arial Unicode MS" panose="020B0604020202020204" pitchFamily="34" charset="-128"/>
              </a:rPr>
              <a:t>+</a:t>
            </a:r>
            <a:r>
              <a:rPr lang="de-DE" altLang="de-DE" sz="2000">
                <a:ea typeface="Arial Unicode MS" panose="020B0604020202020204" pitchFamily="34" charset="-128"/>
                <a:cs typeface="Arial Unicode MS" panose="020B0604020202020204" pitchFamily="34" charset="-128"/>
              </a:rPr>
              <a:t>- Strahler)</a:t>
            </a:r>
          </a:p>
          <a:p>
            <a:pPr eaLnBrk="1" hangingPunct="1">
              <a:spcBef>
                <a:spcPts val="60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Zucker sammelt sich in Gewebe,                                das viel Energie benötigt,                                                         besonders in Tumorgewebe</a:t>
            </a:r>
          </a:p>
          <a:p>
            <a:pPr eaLnBrk="1" hangingPunct="1">
              <a:spcBef>
                <a:spcPts val="60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Positronen und Elektronen                                                             zerstrahlen in zwei Photonen</a:t>
            </a:r>
          </a:p>
          <a:p>
            <a:pPr eaLnBrk="1" hangingPunct="1">
              <a:spcBef>
                <a:spcPts val="60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Detektoren registrieren die Photonen</a:t>
            </a:r>
          </a:p>
          <a:p>
            <a:pPr eaLnBrk="1" hangingPunct="1">
              <a:spcBef>
                <a:spcPts val="60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Eine Software berechnet den                                   Ursprungsort der Photonen…</a:t>
            </a:r>
          </a:p>
          <a:p>
            <a:pPr eaLnBrk="1" hangingPunct="1">
              <a:spcBef>
                <a:spcPts val="60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 und setzt daraus ein Bild zusammen</a:t>
            </a:r>
          </a:p>
          <a:p>
            <a:pPr eaLnBrk="1" hangingPunct="1">
              <a:spcBef>
                <a:spcPts val="600"/>
              </a:spcBef>
              <a:buClr>
                <a:srgbClr val="1F497D"/>
              </a:buClr>
              <a:buFont typeface="Arial" panose="020B0604020202020204" pitchFamily="34" charset="0"/>
              <a:buNone/>
            </a:pPr>
            <a:endParaRPr lang="de-DE" altLang="de-DE" sz="2400">
              <a:solidFill>
                <a:srgbClr val="1F497D"/>
              </a:solidFill>
              <a:ea typeface="Arial Unicode MS" panose="020B0604020202020204" pitchFamily="34" charset="-128"/>
              <a:cs typeface="Arial Unicode MS" panose="020B0604020202020204" pitchFamily="34" charset="-128"/>
            </a:endParaRPr>
          </a:p>
        </p:txBody>
      </p:sp>
      <p:sp>
        <p:nvSpPr>
          <p:cNvPr id="83974" name="Text Box 9"/>
          <p:cNvSpPr txBox="1">
            <a:spLocks noChangeArrowheads="1"/>
          </p:cNvSpPr>
          <p:nvPr/>
        </p:nvSpPr>
        <p:spPr bwMode="auto">
          <a:xfrm>
            <a:off x="5765800" y="3068638"/>
            <a:ext cx="110966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Detektoren</a:t>
            </a:r>
          </a:p>
        </p:txBody>
      </p:sp>
      <p:sp>
        <p:nvSpPr>
          <p:cNvPr id="83975" name="Text Box 8"/>
          <p:cNvSpPr txBox="1">
            <a:spLocks noChangeArrowheads="1"/>
          </p:cNvSpPr>
          <p:nvPr/>
        </p:nvSpPr>
        <p:spPr bwMode="auto">
          <a:xfrm>
            <a:off x="5292725" y="6356350"/>
            <a:ext cx="113982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el-GR" altLang="de-DE" sz="1800">
                <a:solidFill>
                  <a:schemeClr val="tx1"/>
                </a:solidFill>
              </a:rPr>
              <a:t>β</a:t>
            </a:r>
            <a:r>
              <a:rPr lang="de-DE" altLang="de-DE" sz="1800" baseline="50000">
                <a:solidFill>
                  <a:schemeClr val="tx1"/>
                </a:solidFill>
              </a:rPr>
              <a:t>+</a:t>
            </a:r>
            <a:r>
              <a:rPr lang="de-DE" altLang="de-DE" sz="1800">
                <a:solidFill>
                  <a:schemeClr val="tx1"/>
                </a:solidFill>
              </a:rPr>
              <a:t>- Strahler</a:t>
            </a:r>
          </a:p>
        </p:txBody>
      </p:sp>
      <p:sp>
        <p:nvSpPr>
          <p:cNvPr id="83976" name="Foliennummernplatzhalter 1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A9201B0B-9AE4-4611-B03D-94BC33DE4702}" type="slidenum">
              <a:rPr lang="de-DE" altLang="de-DE" sz="1200" smtClean="0">
                <a:solidFill>
                  <a:srgbClr val="898989"/>
                </a:solidFill>
                <a:latin typeface="Arial" panose="020B0604020202020204" pitchFamily="34" charset="0"/>
              </a:rPr>
              <a:pPr>
                <a:spcBef>
                  <a:spcPct val="0"/>
                </a:spcBef>
                <a:buFontTx/>
                <a:buNone/>
              </a:pPr>
              <a:t>39</a:t>
            </a:fld>
            <a:endParaRPr lang="de-DE" altLang="de-DE" sz="1200" smtClean="0">
              <a:solidFill>
                <a:srgbClr val="898989"/>
              </a:solidFill>
              <a:latin typeface="Arial" panose="020B0604020202020204" pitchFamily="34" charset="0"/>
            </a:endParaRPr>
          </a:p>
        </p:txBody>
      </p:sp>
      <p:pic>
        <p:nvPicPr>
          <p:cNvPr id="83977" name="Picture 15" descr="File:PET-imag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4088" y="1341438"/>
            <a:ext cx="1668462"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420">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042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0420">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0420">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0420">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0420">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04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b="1048"/>
          <a:stretch>
            <a:fillRect/>
          </a:stretch>
        </p:blipFill>
        <p:spPr bwMode="auto">
          <a:xfrm>
            <a:off x="34925" y="0"/>
            <a:ext cx="9036050" cy="6165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 Box 6"/>
          <p:cNvSpPr txBox="1">
            <a:spLocks noChangeArrowheads="1"/>
          </p:cNvSpPr>
          <p:nvPr/>
        </p:nvSpPr>
        <p:spPr bwMode="auto">
          <a:xfrm>
            <a:off x="665163" y="6092825"/>
            <a:ext cx="7219950" cy="468313"/>
          </a:xfrm>
          <a:prstGeom prst="rect">
            <a:avLst/>
          </a:prstGeom>
          <a:solidFill>
            <a:srgbClr val="FFFF99"/>
          </a:solidFill>
          <a:ln w="18360">
            <a:solidFill>
              <a:srgbClr val="000080"/>
            </a:solidFill>
            <a:round/>
            <a:headEnd/>
            <a:tailEnd/>
          </a:ln>
        </p:spPr>
        <p:txBody>
          <a:bodyPr lIns="10010" tIns="10010" rIns="10010" bIns="10010"/>
          <a:lstStyle/>
          <a:p>
            <a:pPr algn="ctr" defTabSz="507908">
              <a:lnSpc>
                <a:spcPct val="96000"/>
              </a:lnSpc>
              <a:buClr>
                <a:srgbClr val="000000"/>
              </a:buClr>
              <a:buSzPct val="100000"/>
              <a:tabLst>
                <a:tab pos="0" algn="l"/>
                <a:tab pos="1017396" algn="l"/>
                <a:tab pos="2033204" algn="l"/>
                <a:tab pos="3050596" algn="l"/>
                <a:tab pos="4067994" algn="l"/>
                <a:tab pos="5083802" algn="l"/>
                <a:tab pos="6101196" algn="l"/>
                <a:tab pos="7117008" algn="l"/>
                <a:tab pos="8134402" algn="l"/>
                <a:tab pos="9151796" algn="l"/>
                <a:tab pos="10167606" algn="l"/>
                <a:tab pos="11185001" algn="l"/>
              </a:tabLst>
              <a:defRPr/>
            </a:pPr>
            <a:r>
              <a:rPr lang="en-GB" sz="1600" b="1" dirty="0">
                <a:solidFill>
                  <a:srgbClr val="000080"/>
                </a:solidFill>
                <a:latin typeface="+mn-lt"/>
              </a:rPr>
              <a:t>ca. 2300 CERN-</a:t>
            </a:r>
            <a:r>
              <a:rPr lang="en-GB" sz="1600" b="1" dirty="0" err="1">
                <a:solidFill>
                  <a:srgbClr val="000080"/>
                </a:solidFill>
                <a:latin typeface="+mn-lt"/>
              </a:rPr>
              <a:t>Angestellte</a:t>
            </a:r>
            <a:r>
              <a:rPr lang="en-GB" sz="1600" b="1" dirty="0">
                <a:solidFill>
                  <a:srgbClr val="000080"/>
                </a:solidFill>
                <a:latin typeface="+mn-lt"/>
              </a:rPr>
              <a:t> (</a:t>
            </a:r>
            <a:r>
              <a:rPr lang="en-GB" sz="1600" b="1" dirty="0" err="1">
                <a:solidFill>
                  <a:srgbClr val="000080"/>
                </a:solidFill>
                <a:latin typeface="+mn-lt"/>
              </a:rPr>
              <a:t>deutscher</a:t>
            </a:r>
            <a:r>
              <a:rPr lang="en-GB" sz="1600" b="1" dirty="0">
                <a:solidFill>
                  <a:srgbClr val="000080"/>
                </a:solidFill>
                <a:latin typeface="+mn-lt"/>
              </a:rPr>
              <a:t> </a:t>
            </a:r>
            <a:r>
              <a:rPr lang="en-GB" sz="1600" b="1" dirty="0" err="1">
                <a:solidFill>
                  <a:srgbClr val="000080"/>
                </a:solidFill>
                <a:latin typeface="+mn-lt"/>
              </a:rPr>
              <a:t>Anteil</a:t>
            </a:r>
            <a:r>
              <a:rPr lang="en-GB" sz="1600" b="1" dirty="0">
                <a:solidFill>
                  <a:srgbClr val="000080"/>
                </a:solidFill>
                <a:latin typeface="+mn-lt"/>
              </a:rPr>
              <a:t> ca. 10%)‏</a:t>
            </a:r>
          </a:p>
          <a:p>
            <a:pPr algn="ctr" defTabSz="507908">
              <a:lnSpc>
                <a:spcPct val="94000"/>
              </a:lnSpc>
              <a:buClr>
                <a:srgbClr val="000000"/>
              </a:buClr>
              <a:buSzPct val="100000"/>
              <a:tabLst>
                <a:tab pos="0" algn="l"/>
                <a:tab pos="1017396" algn="l"/>
                <a:tab pos="2033204" algn="l"/>
                <a:tab pos="3050596" algn="l"/>
                <a:tab pos="4067994" algn="l"/>
                <a:tab pos="5083802" algn="l"/>
                <a:tab pos="6101196" algn="l"/>
                <a:tab pos="7117008" algn="l"/>
                <a:tab pos="8134402" algn="l"/>
                <a:tab pos="9151796" algn="l"/>
                <a:tab pos="10167606" algn="l"/>
                <a:tab pos="11185001" algn="l"/>
              </a:tabLst>
              <a:defRPr/>
            </a:pPr>
            <a:r>
              <a:rPr lang="en-GB" sz="1600" b="1" dirty="0">
                <a:solidFill>
                  <a:srgbClr val="000080"/>
                </a:solidFill>
                <a:latin typeface="+mn-lt"/>
              </a:rPr>
              <a:t> </a:t>
            </a:r>
            <a:r>
              <a:rPr lang="en-GB" sz="1600" b="1" dirty="0" err="1">
                <a:solidFill>
                  <a:srgbClr val="000080"/>
                </a:solidFill>
                <a:latin typeface="+mn-lt"/>
              </a:rPr>
              <a:t>weltweit</a:t>
            </a:r>
            <a:r>
              <a:rPr lang="en-GB" sz="1600" b="1" dirty="0">
                <a:solidFill>
                  <a:srgbClr val="000080"/>
                </a:solidFill>
                <a:latin typeface="+mn-lt"/>
              </a:rPr>
              <a:t> </a:t>
            </a:r>
            <a:r>
              <a:rPr lang="en-GB" sz="1600" b="1" dirty="0" err="1">
                <a:solidFill>
                  <a:srgbClr val="000080"/>
                </a:solidFill>
                <a:latin typeface="+mn-lt"/>
              </a:rPr>
              <a:t>etwa</a:t>
            </a:r>
            <a:r>
              <a:rPr lang="en-GB" sz="1600" b="1" dirty="0">
                <a:solidFill>
                  <a:srgbClr val="000080"/>
                </a:solidFill>
                <a:latin typeface="+mn-lt"/>
              </a:rPr>
              <a:t> 10500 “</a:t>
            </a:r>
            <a:r>
              <a:rPr lang="en-GB" sz="1600" b="1" dirty="0" err="1">
                <a:solidFill>
                  <a:srgbClr val="000080"/>
                </a:solidFill>
                <a:latin typeface="+mn-lt"/>
              </a:rPr>
              <a:t>Nutzer</a:t>
            </a:r>
            <a:r>
              <a:rPr lang="en-GB" sz="1600" b="1" dirty="0">
                <a:solidFill>
                  <a:srgbClr val="000080"/>
                </a:solidFill>
                <a:latin typeface="+mn-lt"/>
              </a:rPr>
              <a:t>” (ca. 11% </a:t>
            </a:r>
            <a:r>
              <a:rPr lang="en-GB" sz="1600" b="1" dirty="0" err="1">
                <a:solidFill>
                  <a:srgbClr val="000080"/>
                </a:solidFill>
                <a:latin typeface="+mn-lt"/>
              </a:rPr>
              <a:t>aus</a:t>
            </a:r>
            <a:r>
              <a:rPr lang="en-GB" sz="1600" b="1" dirty="0">
                <a:solidFill>
                  <a:srgbClr val="000080"/>
                </a:solidFill>
                <a:latin typeface="+mn-lt"/>
              </a:rPr>
              <a:t> Deutschland)‏</a:t>
            </a:r>
          </a:p>
        </p:txBody>
      </p:sp>
      <p:sp>
        <p:nvSpPr>
          <p:cNvPr id="19460" name="Datumsplatzhalter 5"/>
          <p:cNvSpPr>
            <a:spLocks noGrp="1"/>
          </p:cNvSpPr>
          <p:nvPr>
            <p:ph type="dt" sz="quarter" idx="4294967295"/>
          </p:nvPr>
        </p:nvSpPr>
        <p:spPr bwMode="auto">
          <a:xfrm>
            <a:off x="0" y="6503988"/>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eaLnBrk="1" hangingPunct="1">
              <a:spcBef>
                <a:spcPct val="0"/>
              </a:spcBef>
              <a:buFontTx/>
              <a:buNone/>
            </a:pPr>
            <a:fld id="{82803742-B533-4FCD-98B3-24FC990022E1}" type="datetime1">
              <a:rPr lang="de-DE" altLang="de-DE" sz="1200">
                <a:solidFill>
                  <a:srgbClr val="898989"/>
                </a:solidFill>
                <a:latin typeface="Arial" panose="020B0604020202020204" pitchFamily="34" charset="0"/>
              </a:rPr>
              <a:pPr algn="r" eaLnBrk="1" hangingPunct="1">
                <a:spcBef>
                  <a:spcPct val="0"/>
                </a:spcBef>
                <a:buFontTx/>
                <a:buNone/>
              </a:pPr>
              <a:t>02.08.2024</a:t>
            </a:fld>
            <a:endParaRPr lang="de-DE" altLang="de-DE" sz="1200">
              <a:solidFill>
                <a:srgbClr val="898989"/>
              </a:solidFill>
              <a:latin typeface="Arial" panose="020B0604020202020204" pitchFamily="34" charset="0"/>
            </a:endParaRPr>
          </a:p>
        </p:txBody>
      </p:sp>
      <p:sp>
        <p:nvSpPr>
          <p:cNvPr id="19461" name="Foliennummernplatzhalter 6"/>
          <p:cNvSpPr>
            <a:spLocks noGrp="1"/>
          </p:cNvSpPr>
          <p:nvPr>
            <p:ph type="sldNum" sz="quarter" idx="10"/>
          </p:nvPr>
        </p:nvSpPr>
        <p:spPr bwMode="auto">
          <a:xfrm>
            <a:off x="7812088" y="6529388"/>
            <a:ext cx="1331912" cy="212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8B0F5893-53BB-4973-868E-EC735E7026ED}" type="slidenum">
              <a:rPr lang="de-DE" altLang="de-DE" sz="1200" smtClean="0">
                <a:solidFill>
                  <a:srgbClr val="898989"/>
                </a:solidFill>
                <a:latin typeface="Arial" panose="020B0604020202020204" pitchFamily="34" charset="0"/>
              </a:rPr>
              <a:pPr>
                <a:spcBef>
                  <a:spcPct val="0"/>
                </a:spcBef>
                <a:buFontTx/>
                <a:buNone/>
              </a:pPr>
              <a:t>4</a:t>
            </a:fld>
            <a:r>
              <a:rPr lang="de-DE" altLang="de-DE" sz="1200" smtClean="0">
                <a:solidFill>
                  <a:srgbClr val="898989"/>
                </a:solidFill>
                <a:latin typeface="Arial" panose="020B0604020202020204" pitchFamily="34" charset="0"/>
              </a:rPr>
              <a:t>  </a:t>
            </a:r>
          </a:p>
        </p:txBody>
      </p:sp>
      <p:sp>
        <p:nvSpPr>
          <p:cNvPr id="19462" name="Fußzeilenplatzhalter 7"/>
          <p:cNvSpPr>
            <a:spLocks noGrp="1"/>
          </p:cNvSpPr>
          <p:nvPr>
            <p:ph type="ftr" sz="quarter" idx="4294967295"/>
          </p:nvPr>
        </p:nvSpPr>
        <p:spPr bwMode="auto">
          <a:xfrm>
            <a:off x="3124200" y="6580188"/>
            <a:ext cx="2895600" cy="30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r>
              <a:rPr lang="de-DE" altLang="de-DE" sz="1200">
                <a:solidFill>
                  <a:schemeClr val="tx1"/>
                </a:solidFill>
                <a:latin typeface="Arial" panose="020B0604020202020204" pitchFamily="34" charset="0"/>
              </a:rPr>
              <a:t>BSZ Dresden</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1116013" y="1628775"/>
            <a:ext cx="3887787"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985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ts val="65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Vorteil gegenüber                                                   Bestrahlung mit                                                            Elektronen oder Photonen: </a:t>
            </a:r>
          </a:p>
          <a:p>
            <a:pPr eaLnBrk="1" hangingPunct="1">
              <a:spcBef>
                <a:spcPts val="650"/>
              </a:spcBef>
              <a:buFontTx/>
              <a:buNone/>
            </a:pPr>
            <a:r>
              <a:rPr lang="de-DE" altLang="de-DE" sz="2000">
                <a:solidFill>
                  <a:srgbClr val="1F497D"/>
                </a:solidFill>
                <a:ea typeface="Arial Unicode MS" panose="020B0604020202020204" pitchFamily="34" charset="-128"/>
                <a:cs typeface="Arial Unicode MS" panose="020B0604020202020204" pitchFamily="34" charset="-128"/>
              </a:rPr>
              <a:t>	</a:t>
            </a:r>
            <a:r>
              <a:rPr lang="de-DE" altLang="de-DE" sz="2000" b="1">
                <a:solidFill>
                  <a:srgbClr val="1F497D"/>
                </a:solidFill>
                <a:ea typeface="Arial Unicode MS" panose="020B0604020202020204" pitchFamily="34" charset="-128"/>
                <a:cs typeface="Arial Unicode MS" panose="020B0604020202020204" pitchFamily="34" charset="-128"/>
              </a:rPr>
              <a:t>Eindringtiefe einstellbar,                     genaue Fokussierung                               auf den Tumor möglich	</a:t>
            </a:r>
          </a:p>
          <a:p>
            <a:pPr lvl="1" eaLnBrk="1" hangingPunct="1">
              <a:spcBef>
                <a:spcPts val="650"/>
              </a:spcBef>
              <a:buFont typeface="Wingdings" panose="05000000000000000000" pitchFamily="2" charset="2"/>
              <a:buChar char="Ø"/>
            </a:pPr>
            <a:r>
              <a:rPr lang="de-DE" altLang="de-DE" sz="2000">
                <a:solidFill>
                  <a:srgbClr val="1F497D"/>
                </a:solidFill>
                <a:ea typeface="Arial Unicode MS" panose="020B0604020202020204" pitchFamily="34" charset="-128"/>
                <a:cs typeface="Arial Unicode MS" panose="020B0604020202020204" pitchFamily="34" charset="-128"/>
              </a:rPr>
              <a:t>es werden mehr Tumorzellen als gesunde Zellen zerstört</a:t>
            </a:r>
          </a:p>
          <a:p>
            <a:pPr lvl="1" eaLnBrk="1" hangingPunct="1">
              <a:spcBef>
                <a:spcPts val="650"/>
              </a:spcBef>
              <a:buFont typeface="Wingdings" panose="05000000000000000000" pitchFamily="2" charset="2"/>
              <a:buChar char="Ø"/>
            </a:pPr>
            <a:r>
              <a:rPr lang="de-DE" altLang="de-DE" sz="2000">
                <a:solidFill>
                  <a:srgbClr val="1F497D"/>
                </a:solidFill>
                <a:ea typeface="Arial Unicode MS" panose="020B0604020202020204" pitchFamily="34" charset="-128"/>
                <a:cs typeface="Arial Unicode MS" panose="020B0604020202020204" pitchFamily="34" charset="-128"/>
              </a:rPr>
              <a:t>gut für tiefliegende Tumore geeignet</a:t>
            </a:r>
          </a:p>
          <a:p>
            <a:pPr lvl="1" eaLnBrk="1" hangingPunct="1">
              <a:spcBef>
                <a:spcPts val="650"/>
              </a:spcBef>
              <a:buFont typeface="Wingdings" panose="05000000000000000000" pitchFamily="2" charset="2"/>
              <a:buChar char="Ø"/>
            </a:pPr>
            <a:r>
              <a:rPr lang="de-DE" altLang="de-DE" sz="2000">
                <a:solidFill>
                  <a:srgbClr val="1F497D"/>
                </a:solidFill>
                <a:ea typeface="Arial Unicode MS" panose="020B0604020202020204" pitchFamily="34" charset="-128"/>
                <a:cs typeface="Arial Unicode MS" panose="020B0604020202020204" pitchFamily="34" charset="-128"/>
              </a:rPr>
              <a:t>geringere Dosis nötig</a:t>
            </a:r>
          </a:p>
          <a:p>
            <a:pPr eaLnBrk="1" hangingPunct="1">
              <a:spcBef>
                <a:spcPts val="650"/>
              </a:spcBef>
              <a:buFontTx/>
              <a:buNone/>
            </a:pPr>
            <a:endParaRPr lang="de-DE" altLang="de-DE" sz="20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pPr>
            <a:r>
              <a:rPr lang="de-DE" altLang="de-DE" sz="2000">
                <a:solidFill>
                  <a:srgbClr val="1F497D"/>
                </a:solidFill>
                <a:ea typeface="Arial Unicode MS" panose="020B0604020202020204" pitchFamily="34" charset="-128"/>
                <a:cs typeface="Arial Unicode MS" panose="020B0604020202020204" pitchFamily="34" charset="-128"/>
              </a:rPr>
              <a:t>Nachteile: 	hohe Kosten, großer Beschleuniger nötig</a:t>
            </a:r>
          </a:p>
        </p:txBody>
      </p:sp>
      <p:sp>
        <p:nvSpPr>
          <p:cNvPr id="86019" name="Text Box 2"/>
          <p:cNvSpPr txBox="1">
            <a:spLocks noChangeArrowheads="1"/>
          </p:cNvSpPr>
          <p:nvPr/>
        </p:nvSpPr>
        <p:spPr bwMode="auto">
          <a:xfrm>
            <a:off x="1908175" y="620713"/>
            <a:ext cx="6624638"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3500">
                <a:solidFill>
                  <a:srgbClr val="1F497D"/>
                </a:solidFill>
                <a:ea typeface="Arial Unicode MS" panose="020B0604020202020204" pitchFamily="34" charset="-128"/>
                <a:cs typeface="Arial Unicode MS" panose="020B0604020202020204" pitchFamily="34" charset="-128"/>
              </a:rPr>
              <a:t>Tumortherapie mit Hadronen</a:t>
            </a:r>
          </a:p>
        </p:txBody>
      </p:sp>
      <p:pic>
        <p:nvPicPr>
          <p:cNvPr id="86020" name="Picture 2" descr="http://www.gsi.de/index.php?eID=tx_nawsecuredl&amp;u=0&amp;file=/typo3temp/pics/3abe8ebdc9.jpg&amp;t=1351096352&amp;hash=61b5d2057c357f67aeff69ea02457b7c3efbeaa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8063" y="1557338"/>
            <a:ext cx="3744912"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1" name="Picture 4" descr="Zwei Röntgenbilder eines Schädels von oben betrachtet, überlagert mit ellipsenförmigen bunten  Flächen, das jeweils rosafarbene Zentrum wird umgeben von roten, gelben, grünen, hellblauen und dunkelblauen Kreisflächen. Die Gesamtfläche auf dem linken Bild beschränkt sich auf die Mitte des Schädels und reicht quasi von Ohr zu Ohr, auf dem rechten Bild wird die gesamte Schädelfläche bedeck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0063" y="4554538"/>
            <a:ext cx="1712912"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2" name="Picture 4" descr="Zwei Röntgenbilder eines Schädels von oben betrachtet, überlagert mit ellipsenförmigen bunten  Flächen, das jeweils rosafarbene Zentrum wird umgeben von roten, gelben, grünen, hellblauen und dunkelblauen Kreisflächen. Die Gesamtfläche auf dem linken Bild beschränkt sich auf die Mitte des Schädels und reicht quasi von Ohr zu Ohr, auf dem rechten Bild wird die gesamte Schädelfläche bedeckt."/>
          <p:cNvPicPr>
            <a:picLocks noChangeAspect="1" noChangeArrowheads="1"/>
          </p:cNvPicPr>
          <p:nvPr/>
        </p:nvPicPr>
        <p:blipFill>
          <a:blip r:embed="rId5">
            <a:extLst>
              <a:ext uri="{28A0092B-C50C-407E-A947-70E740481C1C}">
                <a14:useLocalDpi xmlns:a14="http://schemas.microsoft.com/office/drawing/2010/main" val="0"/>
              </a:ext>
            </a:extLst>
          </a:blip>
          <a:srcRect r="-371"/>
          <a:stretch>
            <a:fillRect/>
          </a:stretch>
        </p:blipFill>
        <p:spPr bwMode="auto">
          <a:xfrm>
            <a:off x="5003800" y="4554538"/>
            <a:ext cx="17430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3" name="Textfeld 11"/>
          <p:cNvSpPr txBox="1">
            <a:spLocks noChangeArrowheads="1"/>
          </p:cNvSpPr>
          <p:nvPr/>
        </p:nvSpPr>
        <p:spPr bwMode="auto">
          <a:xfrm>
            <a:off x="4979988" y="6335713"/>
            <a:ext cx="3532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800">
                <a:solidFill>
                  <a:schemeClr val="tx1"/>
                </a:solidFill>
              </a:rPr>
              <a:t>Photonen    	         Kohlenstoff-Ionen</a:t>
            </a:r>
          </a:p>
        </p:txBody>
      </p:sp>
      <p:pic>
        <p:nvPicPr>
          <p:cNvPr id="86024"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5" name="Foliennummernplatzhalt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97C1950-BCEB-48EA-BD1F-2BFE25DD2659}" type="slidenum">
              <a:rPr lang="de-DE" altLang="de-DE" smtClean="0">
                <a:solidFill>
                  <a:srgbClr val="898989"/>
                </a:solidFill>
              </a:rPr>
              <a:pPr/>
              <a:t>40</a:t>
            </a:fld>
            <a:endParaRPr lang="de-DE" altLang="de-DE" smtClean="0">
              <a:solidFill>
                <a:srgbClr val="898989"/>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418">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0418">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0418">
                                            <p:txEl>
                                              <p:pRg st="4" end="4"/>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041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1"/>
          <p:cNvSpPr txBox="1">
            <a:spLocks noChangeArrowheads="1"/>
          </p:cNvSpPr>
          <p:nvPr/>
        </p:nvSpPr>
        <p:spPr bwMode="auto">
          <a:xfrm>
            <a:off x="1905000" y="447675"/>
            <a:ext cx="6781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3500">
                <a:solidFill>
                  <a:srgbClr val="1F497D"/>
                </a:solidFill>
                <a:ea typeface="Arial Unicode MS" panose="020B0604020202020204" pitchFamily="34" charset="-128"/>
                <a:cs typeface="Arial Unicode MS" panose="020B0604020202020204" pitchFamily="34" charset="-128"/>
              </a:rPr>
              <a:t>Grundlagenforschung </a:t>
            </a:r>
          </a:p>
          <a:p>
            <a:pPr eaLnBrk="1" hangingPunct="1">
              <a:spcBef>
                <a:spcPct val="0"/>
              </a:spcBef>
              <a:buFontTx/>
              <a:buNone/>
            </a:pPr>
            <a:r>
              <a:rPr lang="de-DE" altLang="de-DE" sz="3500">
                <a:solidFill>
                  <a:srgbClr val="1F497D"/>
                </a:solidFill>
                <a:ea typeface="Arial Unicode MS" panose="020B0604020202020204" pitchFamily="34" charset="-128"/>
                <a:cs typeface="Arial Unicode MS" panose="020B0604020202020204" pitchFamily="34" charset="-128"/>
              </a:rPr>
              <a:t>als Motor für Innovation</a:t>
            </a:r>
          </a:p>
        </p:txBody>
      </p:sp>
      <p:grpSp>
        <p:nvGrpSpPr>
          <p:cNvPr id="88067" name="Group 2"/>
          <p:cNvGrpSpPr>
            <a:grpSpLocks/>
          </p:cNvGrpSpPr>
          <p:nvPr/>
        </p:nvGrpSpPr>
        <p:grpSpPr bwMode="auto">
          <a:xfrm>
            <a:off x="3246438" y="5157788"/>
            <a:ext cx="676275" cy="458787"/>
            <a:chOff x="2045" y="3249"/>
            <a:chExt cx="426" cy="289"/>
          </a:xfrm>
        </p:grpSpPr>
        <p:pic>
          <p:nvPicPr>
            <p:cNvPr id="8808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5" y="3249"/>
              <a:ext cx="426"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8081" name="Text Box 4"/>
            <p:cNvSpPr txBox="1">
              <a:spLocks noChangeArrowheads="1"/>
            </p:cNvSpPr>
            <p:nvPr/>
          </p:nvSpPr>
          <p:spPr bwMode="auto">
            <a:xfrm>
              <a:off x="2045" y="3249"/>
              <a:ext cx="426"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endParaRPr lang="en-US" altLang="de-DE" sz="1800">
                <a:solidFill>
                  <a:schemeClr val="tx1"/>
                </a:solidFill>
                <a:latin typeface="Arial" panose="020B0604020202020204" pitchFamily="34" charset="0"/>
              </a:endParaRPr>
            </a:p>
          </p:txBody>
        </p:sp>
      </p:grpSp>
      <p:pic>
        <p:nvPicPr>
          <p:cNvPr id="8806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2438" y="2003425"/>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8069"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5175" y="3225800"/>
            <a:ext cx="2903538"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807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2275" y="4524375"/>
            <a:ext cx="1330325" cy="160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8071"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5175" y="2593975"/>
            <a:ext cx="677863"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807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2975" y="2636838"/>
            <a:ext cx="677863"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807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2975" y="5141913"/>
            <a:ext cx="677863"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8074" name="Text Box 12"/>
          <p:cNvSpPr txBox="1">
            <a:spLocks noChangeArrowheads="1"/>
          </p:cNvSpPr>
          <p:nvPr/>
        </p:nvSpPr>
        <p:spPr bwMode="auto">
          <a:xfrm>
            <a:off x="4054475" y="2281238"/>
            <a:ext cx="1504950" cy="83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2400">
                <a:solidFill>
                  <a:srgbClr val="000000"/>
                </a:solidFill>
              </a:rPr>
              <a:t>Relativitäts-</a:t>
            </a:r>
          </a:p>
          <a:p>
            <a:pPr eaLnBrk="1" hangingPunct="1">
              <a:spcBef>
                <a:spcPct val="0"/>
              </a:spcBef>
              <a:buFontTx/>
              <a:buNone/>
            </a:pPr>
            <a:r>
              <a:rPr lang="de-DE" altLang="de-DE" sz="2400">
                <a:solidFill>
                  <a:srgbClr val="000000"/>
                </a:solidFill>
              </a:rPr>
              <a:t>theorie</a:t>
            </a:r>
          </a:p>
        </p:txBody>
      </p:sp>
      <p:sp>
        <p:nvSpPr>
          <p:cNvPr id="88075" name="Text Box 13"/>
          <p:cNvSpPr txBox="1">
            <a:spLocks noChangeArrowheads="1"/>
          </p:cNvSpPr>
          <p:nvPr/>
        </p:nvSpPr>
        <p:spPr bwMode="auto">
          <a:xfrm>
            <a:off x="4078288" y="4797425"/>
            <a:ext cx="1687512"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2400">
                <a:solidFill>
                  <a:srgbClr val="000000"/>
                </a:solidFill>
              </a:rPr>
              <a:t>Elektro-</a:t>
            </a:r>
          </a:p>
          <a:p>
            <a:pPr eaLnBrk="1" hangingPunct="1">
              <a:spcBef>
                <a:spcPct val="0"/>
              </a:spcBef>
              <a:buFontTx/>
              <a:buNone/>
            </a:pPr>
            <a:r>
              <a:rPr lang="de-DE" altLang="de-DE" sz="2400">
                <a:solidFill>
                  <a:srgbClr val="000000"/>
                </a:solidFill>
              </a:rPr>
              <a:t>magnetismus</a:t>
            </a:r>
          </a:p>
        </p:txBody>
      </p:sp>
      <p:pic>
        <p:nvPicPr>
          <p:cNvPr id="88076" name="Picture 21" descr="Datei:Mobile phone evolution.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46913" y="4025900"/>
            <a:ext cx="1639887" cy="246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7" name="Foliennummernplatzhalter 1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ED868FA1-7C9A-4D69-A95F-4A4A88391AED}" type="slidenum">
              <a:rPr lang="de-DE" altLang="de-DE" sz="1200" smtClean="0">
                <a:solidFill>
                  <a:srgbClr val="898989"/>
                </a:solidFill>
                <a:latin typeface="Arial" panose="020B0604020202020204" pitchFamily="34" charset="0"/>
              </a:rPr>
              <a:pPr>
                <a:spcBef>
                  <a:spcPct val="0"/>
                </a:spcBef>
                <a:buFontTx/>
                <a:buNone/>
              </a:pPr>
              <a:t>41</a:t>
            </a:fld>
            <a:endParaRPr lang="de-DE" altLang="de-DE" sz="1200" smtClean="0">
              <a:solidFill>
                <a:srgbClr val="898989"/>
              </a:solidFill>
              <a:latin typeface="Arial" panose="020B0604020202020204" pitchFamily="34" charset="0"/>
            </a:endParaRPr>
          </a:p>
        </p:txBody>
      </p:sp>
      <p:pic>
        <p:nvPicPr>
          <p:cNvPr id="88078"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26438" y="120650"/>
            <a:ext cx="7207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79" name="Picture 18" descr="C:\Users\mkuhar\Dropbox\Netzwerk Teilchenwelt\Grafiken_TP\Bild11.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27850" y="1884363"/>
            <a:ext cx="1878013"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el 3"/>
          <p:cNvSpPr>
            <a:spLocks noGrp="1"/>
          </p:cNvSpPr>
          <p:nvPr>
            <p:ph type="title"/>
          </p:nvPr>
        </p:nvSpPr>
        <p:spPr>
          <a:xfrm>
            <a:off x="1905000" y="609600"/>
            <a:ext cx="6781800" cy="1235075"/>
          </a:xfrm>
        </p:spPr>
        <p:txBody>
          <a:bodyPr/>
          <a:lstStyle/>
          <a:p>
            <a:r>
              <a:rPr lang="de-DE" altLang="de-DE" smtClean="0">
                <a:latin typeface="Arial Narrow" panose="020B0606020202030204" pitchFamily="34" charset="0"/>
              </a:rPr>
              <a:t>Danke für‘s Zuhören!</a:t>
            </a:r>
          </a:p>
        </p:txBody>
      </p:sp>
      <p:sp>
        <p:nvSpPr>
          <p:cNvPr id="2" name="Datumsplatzhalter 1"/>
          <p:cNvSpPr>
            <a:spLocks noGrp="1"/>
          </p:cNvSpPr>
          <p:nvPr>
            <p:ph type="dt" sz="quarter" idx="10"/>
          </p:nvPr>
        </p:nvSpPr>
        <p:spPr/>
        <p:txBody>
          <a:bodyPr/>
          <a:lstStyle/>
          <a:p>
            <a:pPr>
              <a:defRPr/>
            </a:pPr>
            <a:fld id="{B2222044-3F79-4DCD-934B-38DBD911C8E0}" type="datetime1">
              <a:rPr lang="de-DE"/>
              <a:pPr>
                <a:defRPr/>
              </a:pPr>
              <a:t>02.08.2024</a:t>
            </a:fld>
            <a:endParaRPr lang="de-DE"/>
          </a:p>
        </p:txBody>
      </p:sp>
      <p:sp>
        <p:nvSpPr>
          <p:cNvPr id="3" name="Fußzeilenplatzhalter 2"/>
          <p:cNvSpPr>
            <a:spLocks noGrp="1"/>
          </p:cNvSpPr>
          <p:nvPr>
            <p:ph type="ftr" sz="quarter" idx="11"/>
          </p:nvPr>
        </p:nvSpPr>
        <p:spPr/>
        <p:txBody>
          <a:bodyPr/>
          <a:lstStyle/>
          <a:p>
            <a:pPr>
              <a:defRPr/>
            </a:pPr>
            <a:r>
              <a:rPr lang="de-DE"/>
              <a:t>BSZ Dresden</a:t>
            </a:r>
            <a:endParaRPr lang="de-DE"/>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1"/>
          <p:cNvSpPr txBox="1">
            <a:spLocks noChangeArrowheads="1"/>
          </p:cNvSpPr>
          <p:nvPr/>
        </p:nvSpPr>
        <p:spPr bwMode="auto">
          <a:xfrm>
            <a:off x="2411413" y="620713"/>
            <a:ext cx="6275387" cy="720725"/>
          </a:xfrm>
          <a:prstGeom prst="rect">
            <a:avLst/>
          </a:prstGeom>
          <a:noFill/>
          <a:ln w="9525">
            <a:noFill/>
            <a:round/>
            <a:headEnd/>
            <a:tailEnd/>
          </a:ln>
        </p:spPr>
        <p:txBody>
          <a:bodyPr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sz="2400">
                <a:solidFill>
                  <a:schemeClr val="tx2"/>
                </a:solidFill>
                <a:latin typeface="Arial Narrow" pitchFamily="32" charset="0"/>
                <a:ea typeface="+mj-ea"/>
                <a:cs typeface="+mj-cs"/>
              </a:rPr>
              <a:t>Impressum</a:t>
            </a:r>
          </a:p>
        </p:txBody>
      </p:sp>
      <p:sp>
        <p:nvSpPr>
          <p:cNvPr id="91139" name="Text Box 2"/>
          <p:cNvSpPr txBox="1">
            <a:spLocks noChangeArrowheads="1"/>
          </p:cNvSpPr>
          <p:nvPr/>
        </p:nvSpPr>
        <p:spPr bwMode="auto">
          <a:xfrm>
            <a:off x="2411413" y="6281738"/>
            <a:ext cx="71374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Clr>
                <a:srgbClr val="1F497D"/>
              </a:buClr>
              <a:buFontTx/>
              <a:buNone/>
            </a:pPr>
            <a:r>
              <a:rPr lang="de-DE" altLang="de-DE" sz="1600">
                <a:solidFill>
                  <a:srgbClr val="1F497D"/>
                </a:solidFill>
                <a:ea typeface="Arial Unicode MS" panose="020B0604020202020204" pitchFamily="34" charset="-128"/>
                <a:cs typeface="Arial Unicode MS" panose="020B0604020202020204" pitchFamily="34" charset="-128"/>
              </a:rPr>
              <a:t>http://www.teilchenwelt.de/service/impressum</a:t>
            </a:r>
          </a:p>
          <a:p>
            <a:pPr eaLnBrk="1" hangingPunct="1">
              <a:spcBef>
                <a:spcPts val="600"/>
              </a:spcBef>
              <a:buClr>
                <a:srgbClr val="1F497D"/>
              </a:buClr>
              <a:buFontTx/>
              <a:buNone/>
            </a:pPr>
            <a:endParaRPr lang="de-DE" altLang="de-DE" sz="1600">
              <a:solidFill>
                <a:srgbClr val="1F497D"/>
              </a:solidFill>
              <a:ea typeface="Arial Unicode MS" panose="020B0604020202020204" pitchFamily="34" charset="-128"/>
              <a:cs typeface="Arial Unicode MS" panose="020B0604020202020204" pitchFamily="34" charset="-128"/>
            </a:endParaRPr>
          </a:p>
          <a:p>
            <a:pPr eaLnBrk="1" hangingPunct="1">
              <a:spcBef>
                <a:spcPts val="600"/>
              </a:spcBef>
              <a:buFontTx/>
              <a:buNone/>
            </a:pPr>
            <a:endParaRPr lang="de-DE" altLang="de-DE" sz="2400">
              <a:solidFill>
                <a:srgbClr val="1F497D"/>
              </a:solidFill>
              <a:ea typeface="Arial Unicode MS" panose="020B0604020202020204" pitchFamily="34" charset="-128"/>
              <a:cs typeface="Arial Unicode MS" panose="020B0604020202020204" pitchFamily="34" charset="-128"/>
            </a:endParaRPr>
          </a:p>
          <a:p>
            <a:pPr eaLnBrk="1" hangingPunct="1">
              <a:spcBef>
                <a:spcPts val="600"/>
              </a:spcBef>
              <a:buClr>
                <a:srgbClr val="1F497D"/>
              </a:buClr>
              <a:buFont typeface="Arial" panose="020B0604020202020204" pitchFamily="34" charset="0"/>
              <a:buNone/>
            </a:pPr>
            <a:endParaRPr lang="de-DE" altLang="de-DE" sz="2400">
              <a:solidFill>
                <a:srgbClr val="1F497D"/>
              </a:solidFill>
              <a:ea typeface="Arial Unicode MS" panose="020B0604020202020204" pitchFamily="34" charset="-128"/>
              <a:cs typeface="Arial Unicode MS" panose="020B0604020202020204" pitchFamily="34" charset="-128"/>
            </a:endParaRPr>
          </a:p>
        </p:txBody>
      </p:sp>
      <p:grpSp>
        <p:nvGrpSpPr>
          <p:cNvPr id="91140" name="Gruppieren 6"/>
          <p:cNvGrpSpPr>
            <a:grpSpLocks/>
          </p:cNvGrpSpPr>
          <p:nvPr/>
        </p:nvGrpSpPr>
        <p:grpSpPr bwMode="auto">
          <a:xfrm>
            <a:off x="2411413" y="1341438"/>
            <a:ext cx="5040312" cy="4352925"/>
            <a:chOff x="2411413" y="1341439"/>
            <a:chExt cx="5039471" cy="4352803"/>
          </a:xfrm>
        </p:grpSpPr>
        <p:sp>
          <p:nvSpPr>
            <p:cNvPr id="91142" name="Text Box 2"/>
            <p:cNvSpPr txBox="1">
              <a:spLocks noChangeArrowheads="1"/>
            </p:cNvSpPr>
            <p:nvPr/>
          </p:nvSpPr>
          <p:spPr bwMode="auto">
            <a:xfrm>
              <a:off x="2411413" y="1844662"/>
              <a:ext cx="2447517" cy="194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4136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Clr>
                  <a:srgbClr val="1F497D"/>
                </a:buClr>
                <a:buFontTx/>
                <a:buNone/>
              </a:pPr>
              <a:r>
                <a:rPr lang="de-DE" altLang="de-DE" sz="1200">
                  <a:solidFill>
                    <a:srgbClr val="1F497D"/>
                  </a:solidFill>
                  <a:ea typeface="Arial Unicode MS" panose="020B0604020202020204" pitchFamily="34" charset="-128"/>
                  <a:cs typeface="Arial Unicode MS" panose="020B0604020202020204" pitchFamily="34" charset="-128"/>
                </a:rPr>
                <a:t>Bildnachweise:</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CERN: 5-12, 32,46,53,59</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Sony Pictures Releasing GmbH: 6, 32</a:t>
              </a:r>
              <a:endParaRPr lang="de-DE" altLang="de-DE" sz="1200">
                <a:solidFill>
                  <a:srgbClr val="1F497D"/>
                </a:solidFill>
                <a:ea typeface="Arial Unicode MS" panose="020B0604020202020204" pitchFamily="34" charset="-128"/>
                <a:cs typeface="Arial Unicode MS" panose="020B0604020202020204" pitchFamily="34" charset="-128"/>
              </a:endParaRP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Netzwerk Teilchenwelt:                               13, 16, 18-22, 26-31, 34, 43, 45, 73, 74, 78-81, 90, 94, 100</a:t>
              </a:r>
            </a:p>
            <a:p>
              <a:pPr eaLnBrk="1" hangingPunct="1">
                <a:spcBef>
                  <a:spcPct val="0"/>
                </a:spcBef>
                <a:buClr>
                  <a:srgbClr val="1F497D"/>
                </a:buClr>
              </a:pPr>
              <a:r>
                <a:rPr lang="en-US" altLang="de-DE" sz="1200">
                  <a:ea typeface="Arial Unicode MS" panose="020B0604020202020204" pitchFamily="34" charset="-128"/>
                  <a:cs typeface="Arial Unicode MS" panose="020B0604020202020204" pitchFamily="34" charset="-128"/>
                </a:rPr>
                <a:t>The Nobel Prize in Physics 2008 © The Royal Swedish Academy of Sciences </a:t>
              </a:r>
            </a:p>
            <a:p>
              <a:pPr eaLnBrk="1" hangingPunct="1">
                <a:spcBef>
                  <a:spcPct val="0"/>
                </a:spcBef>
                <a:buClr>
                  <a:srgbClr val="1F497D"/>
                </a:buClr>
                <a:buFontTx/>
                <a:buNone/>
              </a:pPr>
              <a:r>
                <a:rPr lang="en-US" altLang="de-DE" sz="1200">
                  <a:ea typeface="Arial Unicode MS" panose="020B0604020202020204" pitchFamily="34" charset="-128"/>
                  <a:cs typeface="Arial Unicode MS" panose="020B0604020202020204" pitchFamily="34" charset="-128"/>
                </a:rPr>
                <a:t>	</a:t>
              </a:r>
              <a:r>
                <a:rPr lang="de-DE" altLang="de-DE" sz="1200">
                  <a:ea typeface="Arial Unicode MS" panose="020B0604020202020204" pitchFamily="34" charset="-128"/>
                  <a:cs typeface="Arial Unicode MS" panose="020B0604020202020204" pitchFamily="34" charset="-128"/>
                </a:rPr>
                <a:t>(</a:t>
              </a:r>
              <a:r>
                <a:rPr lang="en-US" altLang="de-DE" sz="1200">
                  <a:ea typeface="Arial Unicode MS" panose="020B0604020202020204" pitchFamily="34" charset="-128"/>
                  <a:cs typeface="Arial Unicode MS" panose="020B0604020202020204" pitchFamily="34" charset="-128"/>
                </a:rPr>
                <a:t>Illustration: Typoform) :</a:t>
              </a:r>
              <a:r>
                <a:rPr lang="de-DE" altLang="de-DE" sz="1200">
                  <a:ea typeface="Arial Unicode MS" panose="020B0604020202020204" pitchFamily="34" charset="-128"/>
                  <a:cs typeface="Arial Unicode MS" panose="020B0604020202020204" pitchFamily="34" charset="-128"/>
                </a:rPr>
                <a:t>15</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Wikipedia (Florian DO): 41</a:t>
              </a:r>
            </a:p>
            <a:p>
              <a:pPr lvl="1" eaLnBrk="1" hangingPunct="1">
                <a:spcBef>
                  <a:spcPct val="0"/>
                </a:spcBef>
                <a:buClr>
                  <a:srgbClr val="1F497D"/>
                </a:buClr>
              </a:pPr>
              <a:endParaRPr lang="de-DE" altLang="de-DE" sz="1200">
                <a:solidFill>
                  <a:srgbClr val="1F497D"/>
                </a:solidFill>
                <a:ea typeface="Arial Unicode MS" panose="020B0604020202020204" pitchFamily="34" charset="-128"/>
                <a:cs typeface="Arial Unicode MS" panose="020B0604020202020204" pitchFamily="34" charset="-128"/>
              </a:endParaRPr>
            </a:p>
            <a:p>
              <a:pPr lvl="1" eaLnBrk="1" hangingPunct="1">
                <a:spcBef>
                  <a:spcPct val="0"/>
                </a:spcBef>
                <a:buClr>
                  <a:srgbClr val="1F497D"/>
                </a:buClr>
              </a:pPr>
              <a:endParaRPr lang="de-DE" altLang="de-DE" sz="1200">
                <a:solidFill>
                  <a:srgbClr val="1F497D"/>
                </a:solidFill>
                <a:ea typeface="Arial Unicode MS" panose="020B0604020202020204" pitchFamily="34" charset="-128"/>
                <a:cs typeface="Arial Unicode MS" panose="020B0604020202020204" pitchFamily="34" charset="-128"/>
              </a:endParaRPr>
            </a:p>
            <a:p>
              <a:pPr eaLnBrk="1" hangingPunct="1">
                <a:spcBef>
                  <a:spcPct val="0"/>
                </a:spcBef>
                <a:buClr>
                  <a:srgbClr val="1F497D"/>
                </a:buClr>
              </a:pPr>
              <a:endParaRPr lang="de-DE" altLang="de-DE" sz="1200">
                <a:solidFill>
                  <a:srgbClr val="1F497D"/>
                </a:solidFill>
                <a:ea typeface="Arial Unicode MS" panose="020B0604020202020204" pitchFamily="34" charset="-128"/>
                <a:cs typeface="Arial Unicode MS" panose="020B0604020202020204" pitchFamily="34" charset="-128"/>
              </a:endParaRPr>
            </a:p>
            <a:p>
              <a:pPr eaLnBrk="1" hangingPunct="1">
                <a:spcBef>
                  <a:spcPts val="600"/>
                </a:spcBef>
                <a:buFontTx/>
                <a:buNone/>
              </a:pPr>
              <a:endParaRPr lang="de-DE" altLang="de-DE" sz="2400">
                <a:solidFill>
                  <a:srgbClr val="1F497D"/>
                </a:solidFill>
                <a:ea typeface="Arial Unicode MS" panose="020B0604020202020204" pitchFamily="34" charset="-128"/>
                <a:cs typeface="Arial Unicode MS" panose="020B0604020202020204" pitchFamily="34" charset="-128"/>
              </a:endParaRPr>
            </a:p>
            <a:p>
              <a:pPr eaLnBrk="1" hangingPunct="1">
                <a:spcBef>
                  <a:spcPts val="600"/>
                </a:spcBef>
                <a:buClr>
                  <a:srgbClr val="1F497D"/>
                </a:buClr>
                <a:buFont typeface="Arial" panose="020B0604020202020204" pitchFamily="34" charset="0"/>
                <a:buNone/>
              </a:pPr>
              <a:endParaRPr lang="de-DE" altLang="de-DE" sz="2400">
                <a:solidFill>
                  <a:srgbClr val="1F497D"/>
                </a:solidFill>
                <a:ea typeface="Arial Unicode MS" panose="020B0604020202020204" pitchFamily="34" charset="-128"/>
                <a:cs typeface="Arial Unicode MS" panose="020B0604020202020204" pitchFamily="34" charset="-128"/>
              </a:endParaRPr>
            </a:p>
          </p:txBody>
        </p:sp>
        <p:sp>
          <p:nvSpPr>
            <p:cNvPr id="91143" name="Text Box 2"/>
            <p:cNvSpPr txBox="1">
              <a:spLocks noChangeArrowheads="1"/>
            </p:cNvSpPr>
            <p:nvPr/>
          </p:nvSpPr>
          <p:spPr bwMode="auto">
            <a:xfrm>
              <a:off x="5003367" y="1916098"/>
              <a:ext cx="2447517" cy="3778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215900" indent="-2159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International Particle Physics Outreach Group, www.physicsmasterclasses.org:                   42, 95, 106, 110, 113, 114</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Wikipedia (Sundance Raphael): 43</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LEIFI Physik, www.leifiphysik.de: 43</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ATLAS collaboration:                           47-49, 58-69,82, 83, 86-89, 96, 101, 104, 105, 115</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Jochen Stuhrmann / GEO /               picture press: 51</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NASA/ESA: 6, 52</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Wikipedia (Jens Langner): 54</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GSI: 55</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Wikipedia (Anders): 56</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Air Force Link: 56</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ATLAS collaboration /                      Konrad Jende: 62, 71, 72</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The Particle Zoo, www.particlezoo.net: 74-81, 84, 85</a:t>
              </a:r>
            </a:p>
            <a:p>
              <a:pPr eaLnBrk="1" hangingPunct="1">
                <a:spcBef>
                  <a:spcPct val="0"/>
                </a:spcBef>
                <a:buClr>
                  <a:srgbClr val="1F497D"/>
                </a:buClr>
              </a:pPr>
              <a:r>
                <a:rPr lang="de-DE" altLang="de-DE" sz="1200">
                  <a:ea typeface="Arial Unicode MS" panose="020B0604020202020204" pitchFamily="34" charset="-128"/>
                  <a:cs typeface="Arial Unicode MS" panose="020B0604020202020204" pitchFamily="34" charset="-128"/>
                </a:rPr>
                <a:t>Fermilab: 112</a:t>
              </a:r>
            </a:p>
            <a:p>
              <a:pPr eaLnBrk="1" hangingPunct="1">
                <a:spcBef>
                  <a:spcPct val="0"/>
                </a:spcBef>
                <a:buClr>
                  <a:srgbClr val="1F497D"/>
                </a:buClr>
              </a:pPr>
              <a:endParaRPr lang="de-DE" altLang="de-DE" sz="1200">
                <a:solidFill>
                  <a:srgbClr val="1F497D"/>
                </a:solidFill>
                <a:ea typeface="Arial Unicode MS" panose="020B0604020202020204" pitchFamily="34" charset="-128"/>
                <a:cs typeface="Arial Unicode MS" panose="020B0604020202020204" pitchFamily="34" charset="-128"/>
              </a:endParaRPr>
            </a:p>
            <a:p>
              <a:pPr eaLnBrk="1" hangingPunct="1">
                <a:spcBef>
                  <a:spcPts val="600"/>
                </a:spcBef>
                <a:buFontTx/>
                <a:buNone/>
              </a:pPr>
              <a:endParaRPr lang="de-DE" altLang="de-DE" sz="2400">
                <a:solidFill>
                  <a:srgbClr val="1F497D"/>
                </a:solidFill>
                <a:ea typeface="Arial Unicode MS" panose="020B0604020202020204" pitchFamily="34" charset="-128"/>
                <a:cs typeface="Arial Unicode MS" panose="020B0604020202020204" pitchFamily="34" charset="-128"/>
              </a:endParaRPr>
            </a:p>
            <a:p>
              <a:pPr eaLnBrk="1" hangingPunct="1">
                <a:spcBef>
                  <a:spcPts val="600"/>
                </a:spcBef>
                <a:buClr>
                  <a:srgbClr val="1F497D"/>
                </a:buClr>
                <a:buFont typeface="Arial" panose="020B0604020202020204" pitchFamily="34" charset="0"/>
                <a:buNone/>
              </a:pPr>
              <a:endParaRPr lang="de-DE" altLang="de-DE" sz="2400">
                <a:solidFill>
                  <a:srgbClr val="1F497D"/>
                </a:solidFill>
                <a:ea typeface="Arial Unicode MS" panose="020B0604020202020204" pitchFamily="34" charset="-128"/>
                <a:cs typeface="Arial Unicode MS" panose="020B0604020202020204" pitchFamily="34" charset="-128"/>
              </a:endParaRPr>
            </a:p>
          </p:txBody>
        </p:sp>
        <p:sp>
          <p:nvSpPr>
            <p:cNvPr id="91144" name="Text Box 2"/>
            <p:cNvSpPr txBox="1">
              <a:spLocks noChangeArrowheads="1"/>
            </p:cNvSpPr>
            <p:nvPr/>
          </p:nvSpPr>
          <p:spPr bwMode="auto">
            <a:xfrm>
              <a:off x="2411413" y="1341439"/>
              <a:ext cx="4752875" cy="503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Clr>
                  <a:srgbClr val="1F497D"/>
                </a:buClr>
                <a:buFontTx/>
                <a:buNone/>
              </a:pPr>
              <a:r>
                <a:rPr lang="de-DE" altLang="de-DE" sz="1200">
                  <a:solidFill>
                    <a:srgbClr val="1F497D"/>
                  </a:solidFill>
                  <a:ea typeface="Arial Unicode MS" panose="020B0604020202020204" pitchFamily="34" charset="-128"/>
                  <a:cs typeface="Arial Unicode MS" panose="020B0604020202020204" pitchFamily="34" charset="-128"/>
                </a:rPr>
                <a:t>Autoren: Manuela Kuhar, Fabian Kuger</a:t>
              </a:r>
            </a:p>
            <a:p>
              <a:pPr eaLnBrk="1" hangingPunct="1">
                <a:spcBef>
                  <a:spcPct val="0"/>
                </a:spcBef>
                <a:buClr>
                  <a:srgbClr val="1F497D"/>
                </a:buClr>
                <a:buFontTx/>
                <a:buNone/>
              </a:pPr>
              <a:r>
                <a:rPr lang="de-DE" altLang="de-DE" sz="1200">
                  <a:solidFill>
                    <a:srgbClr val="1F497D"/>
                  </a:solidFill>
                  <a:ea typeface="Arial Unicode MS" panose="020B0604020202020204" pitchFamily="34" charset="-128"/>
                  <a:cs typeface="Arial Unicode MS" panose="020B0604020202020204" pitchFamily="34" charset="-128"/>
                </a:rPr>
                <a:t>Kontakt: material@teilchenwelt.de</a:t>
              </a:r>
            </a:p>
          </p:txBody>
        </p:sp>
      </p:grpSp>
      <p:pic>
        <p:nvPicPr>
          <p:cNvPr id="91141" name="Grafik 7" descr="logo_weltderphysik-neu.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62813" y="1625600"/>
            <a:ext cx="94932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1" name="TextBox 4"/>
          <p:cNvSpPr txBox="1">
            <a:spLocks noChangeArrowheads="1"/>
          </p:cNvSpPr>
          <p:nvPr/>
        </p:nvSpPr>
        <p:spPr bwMode="auto">
          <a:xfrm>
            <a:off x="1763713" y="-28575"/>
            <a:ext cx="6238875" cy="708025"/>
          </a:xfrm>
          <a:prstGeom prst="rect">
            <a:avLst/>
          </a:prstGeom>
          <a:noFill/>
          <a:ln w="9525">
            <a:noFill/>
            <a:miter lim="800000"/>
            <a:headEnd/>
            <a:tailEnd/>
          </a:ln>
          <a:effectLst>
            <a:outerShdw blurRad="38100" dist="38100" dir="2700000" algn="tl" rotWithShape="0">
              <a:prstClr val="black"/>
            </a:outerShdw>
          </a:effectLst>
        </p:spPr>
        <p:txBody>
          <a:bodyPr>
            <a:spAutoFit/>
          </a:bodyPr>
          <a:lstStyle/>
          <a:p>
            <a:pPr>
              <a:defRPr/>
            </a:pPr>
            <a:r>
              <a:rPr lang="en-GB" sz="4000" dirty="0" err="1">
                <a:solidFill>
                  <a:schemeClr val="accent2"/>
                </a:solidFill>
                <a:effectLst>
                  <a:outerShdw blurRad="38100" dist="38100" dir="2700000">
                    <a:srgbClr val="000000"/>
                  </a:outerShdw>
                </a:effectLst>
                <a:latin typeface="Arial" charset="0"/>
                <a:ea typeface="ＭＳ Ｐゴシック" charset="-128"/>
              </a:rPr>
              <a:t>Sommerstudenten</a:t>
            </a:r>
            <a:r>
              <a:rPr lang="en-GB" sz="4000" dirty="0">
                <a:solidFill>
                  <a:schemeClr val="accent2"/>
                </a:solidFill>
                <a:effectLst>
                  <a:outerShdw blurRad="38100" dist="38100" dir="2700000">
                    <a:srgbClr val="000000"/>
                  </a:outerShdw>
                </a:effectLst>
                <a:latin typeface="Arial" charset="0"/>
                <a:ea typeface="ＭＳ Ｐゴシック" charset="-128"/>
              </a:rPr>
              <a:t> 2014</a:t>
            </a:r>
          </a:p>
        </p:txBody>
      </p:sp>
      <p:pic>
        <p:nvPicPr>
          <p:cNvPr id="20483" name="Picture 4" descr="Summer_Students_201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765175"/>
            <a:ext cx="9144000" cy="575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Foliennummernplatzhalt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BCD2BBC-4EC2-4A71-9C08-526701B7417D}" type="slidenum">
              <a:rPr lang="de-DE" altLang="de-DE" smtClean="0">
                <a:solidFill>
                  <a:srgbClr val="898989"/>
                </a:solidFill>
              </a:rPr>
              <a:pPr/>
              <a:t>5</a:t>
            </a:fld>
            <a:endParaRPr lang="de-DE" altLang="de-DE" smtClean="0">
              <a:solidFill>
                <a:srgbClr val="898989"/>
              </a:solidFill>
            </a:endParaRP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81000" y="6553200"/>
            <a:ext cx="190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425" y="1179513"/>
            <a:ext cx="7277100"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2532" name="Oval 4"/>
          <p:cNvSpPr>
            <a:spLocks noChangeArrowheads="1"/>
          </p:cNvSpPr>
          <p:nvPr/>
        </p:nvSpPr>
        <p:spPr bwMode="auto">
          <a:xfrm>
            <a:off x="1892300" y="27797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33" name="Oval 5"/>
          <p:cNvSpPr>
            <a:spLocks noChangeArrowheads="1"/>
          </p:cNvSpPr>
          <p:nvPr/>
        </p:nvSpPr>
        <p:spPr bwMode="auto">
          <a:xfrm>
            <a:off x="3492500" y="43037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34" name="Oval 6"/>
          <p:cNvSpPr>
            <a:spLocks noChangeArrowheads="1"/>
          </p:cNvSpPr>
          <p:nvPr/>
        </p:nvSpPr>
        <p:spPr bwMode="auto">
          <a:xfrm>
            <a:off x="2197100" y="28559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35" name="Oval 7"/>
          <p:cNvSpPr>
            <a:spLocks noChangeArrowheads="1"/>
          </p:cNvSpPr>
          <p:nvPr/>
        </p:nvSpPr>
        <p:spPr bwMode="auto">
          <a:xfrm>
            <a:off x="2349500" y="28559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36" name="Oval 8"/>
          <p:cNvSpPr>
            <a:spLocks noChangeArrowheads="1"/>
          </p:cNvSpPr>
          <p:nvPr/>
        </p:nvSpPr>
        <p:spPr bwMode="auto">
          <a:xfrm>
            <a:off x="2501900" y="28559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37" name="Oval 9"/>
          <p:cNvSpPr>
            <a:spLocks noChangeArrowheads="1"/>
          </p:cNvSpPr>
          <p:nvPr/>
        </p:nvSpPr>
        <p:spPr bwMode="auto">
          <a:xfrm>
            <a:off x="2578100" y="29321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38" name="Oval 10"/>
          <p:cNvSpPr>
            <a:spLocks noChangeArrowheads="1"/>
          </p:cNvSpPr>
          <p:nvPr/>
        </p:nvSpPr>
        <p:spPr bwMode="auto">
          <a:xfrm>
            <a:off x="2806700" y="29321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39" name="Oval 11"/>
          <p:cNvSpPr>
            <a:spLocks noChangeArrowheads="1"/>
          </p:cNvSpPr>
          <p:nvPr/>
        </p:nvSpPr>
        <p:spPr bwMode="auto">
          <a:xfrm>
            <a:off x="2959100" y="29321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40" name="Oval 12"/>
          <p:cNvSpPr>
            <a:spLocks noChangeArrowheads="1"/>
          </p:cNvSpPr>
          <p:nvPr/>
        </p:nvSpPr>
        <p:spPr bwMode="auto">
          <a:xfrm>
            <a:off x="2730500" y="30845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41" name="Oval 13"/>
          <p:cNvSpPr>
            <a:spLocks noChangeArrowheads="1"/>
          </p:cNvSpPr>
          <p:nvPr/>
        </p:nvSpPr>
        <p:spPr bwMode="auto">
          <a:xfrm>
            <a:off x="2578100" y="32369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42" name="Oval 14"/>
          <p:cNvSpPr>
            <a:spLocks noChangeArrowheads="1"/>
          </p:cNvSpPr>
          <p:nvPr/>
        </p:nvSpPr>
        <p:spPr bwMode="auto">
          <a:xfrm>
            <a:off x="2730500" y="32369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43" name="Oval 15"/>
          <p:cNvSpPr>
            <a:spLocks noChangeArrowheads="1"/>
          </p:cNvSpPr>
          <p:nvPr/>
        </p:nvSpPr>
        <p:spPr bwMode="auto">
          <a:xfrm>
            <a:off x="2959100" y="32369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44" name="Oval 16"/>
          <p:cNvSpPr>
            <a:spLocks noChangeArrowheads="1"/>
          </p:cNvSpPr>
          <p:nvPr/>
        </p:nvSpPr>
        <p:spPr bwMode="auto">
          <a:xfrm>
            <a:off x="3263900" y="32369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45" name="Oval 17"/>
          <p:cNvSpPr>
            <a:spLocks noChangeArrowheads="1"/>
          </p:cNvSpPr>
          <p:nvPr/>
        </p:nvSpPr>
        <p:spPr bwMode="auto">
          <a:xfrm>
            <a:off x="3492500" y="33131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46" name="Oval 18"/>
          <p:cNvSpPr>
            <a:spLocks noChangeArrowheads="1"/>
          </p:cNvSpPr>
          <p:nvPr/>
        </p:nvSpPr>
        <p:spPr bwMode="auto">
          <a:xfrm>
            <a:off x="3416300" y="34655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47" name="Oval 19"/>
          <p:cNvSpPr>
            <a:spLocks noChangeArrowheads="1"/>
          </p:cNvSpPr>
          <p:nvPr/>
        </p:nvSpPr>
        <p:spPr bwMode="auto">
          <a:xfrm>
            <a:off x="3568700" y="35417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48" name="Oval 20"/>
          <p:cNvSpPr>
            <a:spLocks noChangeArrowheads="1"/>
          </p:cNvSpPr>
          <p:nvPr/>
        </p:nvSpPr>
        <p:spPr bwMode="auto">
          <a:xfrm>
            <a:off x="3797300" y="36179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49" name="Oval 21"/>
          <p:cNvSpPr>
            <a:spLocks noChangeArrowheads="1"/>
          </p:cNvSpPr>
          <p:nvPr/>
        </p:nvSpPr>
        <p:spPr bwMode="auto">
          <a:xfrm>
            <a:off x="4025900" y="36941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50" name="Oval 22"/>
          <p:cNvSpPr>
            <a:spLocks noChangeArrowheads="1"/>
          </p:cNvSpPr>
          <p:nvPr/>
        </p:nvSpPr>
        <p:spPr bwMode="auto">
          <a:xfrm>
            <a:off x="3949700" y="39227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51" name="Oval 23"/>
          <p:cNvSpPr>
            <a:spLocks noChangeArrowheads="1"/>
          </p:cNvSpPr>
          <p:nvPr/>
        </p:nvSpPr>
        <p:spPr bwMode="auto">
          <a:xfrm>
            <a:off x="3797300" y="40751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52" name="Oval 24"/>
          <p:cNvSpPr>
            <a:spLocks noChangeArrowheads="1"/>
          </p:cNvSpPr>
          <p:nvPr/>
        </p:nvSpPr>
        <p:spPr bwMode="auto">
          <a:xfrm>
            <a:off x="2044700" y="29321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53" name="Oval 25"/>
          <p:cNvSpPr>
            <a:spLocks noChangeArrowheads="1"/>
          </p:cNvSpPr>
          <p:nvPr/>
        </p:nvSpPr>
        <p:spPr bwMode="auto">
          <a:xfrm>
            <a:off x="3721100" y="43799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54" name="Oval 26"/>
          <p:cNvSpPr>
            <a:spLocks noChangeArrowheads="1"/>
          </p:cNvSpPr>
          <p:nvPr/>
        </p:nvSpPr>
        <p:spPr bwMode="auto">
          <a:xfrm>
            <a:off x="3797300" y="45323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55" name="Oval 27"/>
          <p:cNvSpPr>
            <a:spLocks noChangeArrowheads="1"/>
          </p:cNvSpPr>
          <p:nvPr/>
        </p:nvSpPr>
        <p:spPr bwMode="auto">
          <a:xfrm>
            <a:off x="4025900" y="46085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56" name="Oval 28"/>
          <p:cNvSpPr>
            <a:spLocks noChangeArrowheads="1"/>
          </p:cNvSpPr>
          <p:nvPr/>
        </p:nvSpPr>
        <p:spPr bwMode="auto">
          <a:xfrm>
            <a:off x="4330700" y="46847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57" name="Oval 29"/>
          <p:cNvSpPr>
            <a:spLocks noChangeArrowheads="1"/>
          </p:cNvSpPr>
          <p:nvPr/>
        </p:nvSpPr>
        <p:spPr bwMode="auto">
          <a:xfrm>
            <a:off x="4559300" y="47609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58" name="Oval 30"/>
          <p:cNvSpPr>
            <a:spLocks noChangeArrowheads="1"/>
          </p:cNvSpPr>
          <p:nvPr/>
        </p:nvSpPr>
        <p:spPr bwMode="auto">
          <a:xfrm>
            <a:off x="4787900" y="48371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59" name="Oval 31"/>
          <p:cNvSpPr>
            <a:spLocks noChangeArrowheads="1"/>
          </p:cNvSpPr>
          <p:nvPr/>
        </p:nvSpPr>
        <p:spPr bwMode="auto">
          <a:xfrm>
            <a:off x="5016500" y="48371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60" name="Oval 32"/>
          <p:cNvSpPr>
            <a:spLocks noChangeArrowheads="1"/>
          </p:cNvSpPr>
          <p:nvPr/>
        </p:nvSpPr>
        <p:spPr bwMode="auto">
          <a:xfrm>
            <a:off x="5321300" y="49133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61" name="Oval 33"/>
          <p:cNvSpPr>
            <a:spLocks noChangeArrowheads="1"/>
          </p:cNvSpPr>
          <p:nvPr/>
        </p:nvSpPr>
        <p:spPr bwMode="auto">
          <a:xfrm>
            <a:off x="5549900" y="48371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62" name="Oval 34"/>
          <p:cNvSpPr>
            <a:spLocks noChangeArrowheads="1"/>
          </p:cNvSpPr>
          <p:nvPr/>
        </p:nvSpPr>
        <p:spPr bwMode="auto">
          <a:xfrm>
            <a:off x="5764213" y="4670425"/>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63" name="Oval 35"/>
          <p:cNvSpPr>
            <a:spLocks noChangeArrowheads="1"/>
          </p:cNvSpPr>
          <p:nvPr/>
        </p:nvSpPr>
        <p:spPr bwMode="auto">
          <a:xfrm>
            <a:off x="6078538" y="46466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64" name="Oval 36"/>
          <p:cNvSpPr>
            <a:spLocks noChangeArrowheads="1"/>
          </p:cNvSpPr>
          <p:nvPr/>
        </p:nvSpPr>
        <p:spPr bwMode="auto">
          <a:xfrm>
            <a:off x="6159500" y="44561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65" name="Oval 37"/>
          <p:cNvSpPr>
            <a:spLocks noChangeArrowheads="1"/>
          </p:cNvSpPr>
          <p:nvPr/>
        </p:nvSpPr>
        <p:spPr bwMode="auto">
          <a:xfrm>
            <a:off x="6530975" y="428466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66" name="Oval 38"/>
          <p:cNvSpPr>
            <a:spLocks noChangeArrowheads="1"/>
          </p:cNvSpPr>
          <p:nvPr/>
        </p:nvSpPr>
        <p:spPr bwMode="auto">
          <a:xfrm>
            <a:off x="6526213" y="39227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67" name="Oval 39"/>
          <p:cNvSpPr>
            <a:spLocks noChangeArrowheads="1"/>
          </p:cNvSpPr>
          <p:nvPr/>
        </p:nvSpPr>
        <p:spPr bwMode="auto">
          <a:xfrm>
            <a:off x="6883400" y="3989388"/>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68" name="Oval 40"/>
          <p:cNvSpPr>
            <a:spLocks noChangeArrowheads="1"/>
          </p:cNvSpPr>
          <p:nvPr/>
        </p:nvSpPr>
        <p:spPr bwMode="auto">
          <a:xfrm>
            <a:off x="7069138" y="3608388"/>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69" name="Oval 41"/>
          <p:cNvSpPr>
            <a:spLocks noChangeArrowheads="1"/>
          </p:cNvSpPr>
          <p:nvPr/>
        </p:nvSpPr>
        <p:spPr bwMode="auto">
          <a:xfrm>
            <a:off x="6864350" y="363696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70" name="Oval 42"/>
          <p:cNvSpPr>
            <a:spLocks noChangeArrowheads="1"/>
          </p:cNvSpPr>
          <p:nvPr/>
        </p:nvSpPr>
        <p:spPr bwMode="auto">
          <a:xfrm>
            <a:off x="7234238" y="3503613"/>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71" name="Oval 43"/>
          <p:cNvSpPr>
            <a:spLocks noChangeArrowheads="1"/>
          </p:cNvSpPr>
          <p:nvPr/>
        </p:nvSpPr>
        <p:spPr bwMode="auto">
          <a:xfrm rot="120000">
            <a:off x="2959100" y="2536825"/>
            <a:ext cx="5226050" cy="1919288"/>
          </a:xfrm>
          <a:prstGeom prst="ellipse">
            <a:avLst/>
          </a:prstGeom>
          <a:noFill/>
          <a:ln w="57240">
            <a:solidFill>
              <a:srgbClr val="E30B0B"/>
            </a:solidFill>
            <a:round/>
            <a:headEnd/>
            <a:tailEnd/>
          </a:ln>
          <a:extLst>
            <a:ext uri="{909E8E84-426E-40DD-AFC4-6F175D3DCCD1}">
              <a14:hiddenFill xmlns:a14="http://schemas.microsoft.com/office/drawing/2010/main">
                <a:solidFill>
                  <a:srgbClr val="FFFFFF"/>
                </a:solidFill>
              </a14:hiddenFill>
            </a:ext>
          </a:extLst>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72" name="Freeform 44"/>
          <p:cNvSpPr>
            <a:spLocks noChangeArrowheads="1"/>
          </p:cNvSpPr>
          <p:nvPr/>
        </p:nvSpPr>
        <p:spPr bwMode="auto">
          <a:xfrm>
            <a:off x="2365375" y="2903538"/>
            <a:ext cx="808038" cy="600075"/>
          </a:xfrm>
          <a:custGeom>
            <a:avLst/>
            <a:gdLst>
              <a:gd name="T0" fmla="*/ 2147483646 w 2244"/>
              <a:gd name="T1" fmla="*/ 2147483646 h 1668"/>
              <a:gd name="T2" fmla="*/ 2147483646 w 2244"/>
              <a:gd name="T3" fmla="*/ 2147483646 h 1668"/>
              <a:gd name="T4" fmla="*/ 2147483646 w 2244"/>
              <a:gd name="T5" fmla="*/ 2147483646 h 1668"/>
              <a:gd name="T6" fmla="*/ 2147483646 w 2244"/>
              <a:gd name="T7" fmla="*/ 2147483646 h 1668"/>
              <a:gd name="T8" fmla="*/ 2147483646 w 2244"/>
              <a:gd name="T9" fmla="*/ 2147483646 h 1668"/>
              <a:gd name="T10" fmla="*/ 0 60000 65536"/>
              <a:gd name="T11" fmla="*/ 0 60000 65536"/>
              <a:gd name="T12" fmla="*/ 0 60000 65536"/>
              <a:gd name="T13" fmla="*/ 0 60000 65536"/>
              <a:gd name="T14" fmla="*/ 0 60000 65536"/>
              <a:gd name="T15" fmla="*/ 0 w 2244"/>
              <a:gd name="T16" fmla="*/ 0 h 1668"/>
              <a:gd name="T17" fmla="*/ 2244 w 2244"/>
              <a:gd name="T18" fmla="*/ 1668 h 1668"/>
            </a:gdLst>
            <a:ahLst/>
            <a:cxnLst>
              <a:cxn ang="T10">
                <a:pos x="T0" y="T1"/>
              </a:cxn>
              <a:cxn ang="T11">
                <a:pos x="T2" y="T3"/>
              </a:cxn>
              <a:cxn ang="T12">
                <a:pos x="T4" y="T5"/>
              </a:cxn>
              <a:cxn ang="T13">
                <a:pos x="T6" y="T7"/>
              </a:cxn>
              <a:cxn ang="T14">
                <a:pos x="T8" y="T9"/>
              </a:cxn>
            </a:cxnLst>
            <a:rect l="T15" t="T16" r="T17" b="T18"/>
            <a:pathLst>
              <a:path w="2244" h="1668">
                <a:moveTo>
                  <a:pt x="552" y="1601"/>
                </a:moveTo>
                <a:cubicBezTo>
                  <a:pt x="1041" y="1667"/>
                  <a:pt x="195" y="1628"/>
                  <a:pt x="751" y="1614"/>
                </a:cubicBezTo>
                <a:cubicBezTo>
                  <a:pt x="1307" y="1600"/>
                  <a:pt x="2243" y="142"/>
                  <a:pt x="2066" y="71"/>
                </a:cubicBezTo>
                <a:cubicBezTo>
                  <a:pt x="1889" y="0"/>
                  <a:pt x="711" y="737"/>
                  <a:pt x="433" y="1125"/>
                </a:cubicBezTo>
                <a:cubicBezTo>
                  <a:pt x="151" y="1509"/>
                  <a:pt x="0" y="1486"/>
                  <a:pt x="565" y="1614"/>
                </a:cubicBezTo>
              </a:path>
            </a:pathLst>
          </a:custGeom>
          <a:noFill/>
          <a:ln w="19080">
            <a:solidFill>
              <a:srgbClr val="FFFF00"/>
            </a:solidFill>
            <a:round/>
            <a:headEnd/>
            <a:tailEnd/>
          </a:ln>
          <a:extLst>
            <a:ext uri="{909E8E84-426E-40DD-AFC4-6F175D3DCCD1}">
              <a14:hiddenFill xmlns:a14="http://schemas.microsoft.com/office/drawing/2010/main">
                <a:solidFill>
                  <a:srgbClr val="FFFFFF"/>
                </a:solidFill>
              </a14:hiddenFill>
            </a:ext>
          </a:extLst>
        </p:spPr>
        <p:txBody>
          <a:bodyPr lIns="82199" tIns="41101" rIns="82199" bIns="41101"/>
          <a:lstStyle/>
          <a:p>
            <a:endParaRPr lang="de-DE"/>
          </a:p>
        </p:txBody>
      </p:sp>
      <p:sp>
        <p:nvSpPr>
          <p:cNvPr id="22573" name="Oval 45"/>
          <p:cNvSpPr>
            <a:spLocks noChangeArrowheads="1"/>
          </p:cNvSpPr>
          <p:nvPr/>
        </p:nvSpPr>
        <p:spPr bwMode="auto">
          <a:xfrm>
            <a:off x="2959100" y="3054350"/>
            <a:ext cx="1289050" cy="447675"/>
          </a:xfrm>
          <a:prstGeom prst="ellipse">
            <a:avLst/>
          </a:prstGeom>
          <a:noFill/>
          <a:ln w="28440">
            <a:solidFill>
              <a:srgbClr val="FF8080"/>
            </a:solidFill>
            <a:round/>
            <a:headEnd/>
            <a:tailEnd/>
          </a:ln>
          <a:extLst>
            <a:ext uri="{909E8E84-426E-40DD-AFC4-6F175D3DCCD1}">
              <a14:hiddenFill xmlns:a14="http://schemas.microsoft.com/office/drawing/2010/main">
                <a:solidFill>
                  <a:srgbClr val="FFFFFF"/>
                </a:solidFill>
              </a14:hiddenFill>
            </a:ext>
          </a:extLst>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74" name="Line 46"/>
          <p:cNvSpPr>
            <a:spLocks noChangeShapeType="1"/>
          </p:cNvSpPr>
          <p:nvPr/>
        </p:nvSpPr>
        <p:spPr bwMode="auto">
          <a:xfrm>
            <a:off x="3806825" y="3065463"/>
            <a:ext cx="609600" cy="76200"/>
          </a:xfrm>
          <a:prstGeom prst="line">
            <a:avLst/>
          </a:prstGeom>
          <a:noFill/>
          <a:ln w="28440">
            <a:solidFill>
              <a:srgbClr val="FF8080"/>
            </a:solidFill>
            <a:round/>
            <a:headEnd/>
            <a:tailEn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22575" name="Line 47"/>
          <p:cNvSpPr>
            <a:spLocks noChangeShapeType="1"/>
          </p:cNvSpPr>
          <p:nvPr/>
        </p:nvSpPr>
        <p:spPr bwMode="auto">
          <a:xfrm flipH="1">
            <a:off x="2282825" y="3557588"/>
            <a:ext cx="231775" cy="304800"/>
          </a:xfrm>
          <a:prstGeom prst="line">
            <a:avLst/>
          </a:prstGeom>
          <a:noFill/>
          <a:ln w="36720">
            <a:solidFill>
              <a:srgbClr val="FF0000"/>
            </a:solidFill>
            <a:round/>
            <a:headEnd type="triangle" w="med" len="med"/>
            <a:tailEn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22576" name="Line 48"/>
          <p:cNvSpPr>
            <a:spLocks noChangeShapeType="1"/>
          </p:cNvSpPr>
          <p:nvPr/>
        </p:nvSpPr>
        <p:spPr bwMode="auto">
          <a:xfrm>
            <a:off x="6651625" y="4540250"/>
            <a:ext cx="204788" cy="676275"/>
          </a:xfrm>
          <a:prstGeom prst="line">
            <a:avLst/>
          </a:prstGeom>
          <a:noFill/>
          <a:ln w="36720">
            <a:solidFill>
              <a:srgbClr val="FF0000"/>
            </a:solidFill>
            <a:round/>
            <a:headEnd type="triangle" w="med" len="med"/>
            <a:tailEnd/>
          </a:ln>
          <a:extLst>
            <a:ext uri="{909E8E84-426E-40DD-AFC4-6F175D3DCCD1}">
              <a14:hiddenFill xmlns:a14="http://schemas.microsoft.com/office/drawing/2010/main">
                <a:noFill/>
              </a14:hiddenFill>
            </a:ext>
          </a:extLst>
        </p:spPr>
        <p:txBody>
          <a:bodyPr lIns="82199" tIns="41101" rIns="82199" bIns="41101"/>
          <a:lstStyle/>
          <a:p>
            <a:endParaRPr lang="de-DE"/>
          </a:p>
        </p:txBody>
      </p:sp>
      <p:grpSp>
        <p:nvGrpSpPr>
          <p:cNvPr id="22577" name="Group 49"/>
          <p:cNvGrpSpPr>
            <a:grpSpLocks/>
          </p:cNvGrpSpPr>
          <p:nvPr/>
        </p:nvGrpSpPr>
        <p:grpSpPr bwMode="auto">
          <a:xfrm>
            <a:off x="881063" y="3875088"/>
            <a:ext cx="1851025" cy="571500"/>
            <a:chOff x="488" y="2510"/>
            <a:chExt cx="1332" cy="223"/>
          </a:xfrm>
        </p:grpSpPr>
        <p:grpSp>
          <p:nvGrpSpPr>
            <p:cNvPr id="22600" name="Group 50"/>
            <p:cNvGrpSpPr>
              <a:grpSpLocks/>
            </p:cNvGrpSpPr>
            <p:nvPr/>
          </p:nvGrpSpPr>
          <p:grpSpPr bwMode="auto">
            <a:xfrm>
              <a:off x="488" y="2510"/>
              <a:ext cx="1332" cy="223"/>
              <a:chOff x="488" y="2510"/>
              <a:chExt cx="1332" cy="223"/>
            </a:xfrm>
          </p:grpSpPr>
          <p:sp>
            <p:nvSpPr>
              <p:cNvPr id="22601" name="AutoShape 51"/>
              <p:cNvSpPr>
                <a:spLocks noChangeArrowheads="1"/>
              </p:cNvSpPr>
              <p:nvPr/>
            </p:nvSpPr>
            <p:spPr bwMode="auto">
              <a:xfrm>
                <a:off x="488" y="2510"/>
                <a:ext cx="1333" cy="224"/>
              </a:xfrm>
              <a:prstGeom prst="roundRect">
                <a:avLst>
                  <a:gd name="adj" fmla="val 444"/>
                </a:avLst>
              </a:prstGeom>
              <a:solidFill>
                <a:srgbClr val="FFFF99"/>
              </a:solidFill>
              <a:ln w="18360">
                <a:solidFill>
                  <a:srgbClr val="000000"/>
                </a:solidFill>
                <a:round/>
                <a:headEnd/>
                <a:tailEnd/>
              </a:ln>
            </p:spPr>
            <p:txBody>
              <a:bodyPr wrap="none"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602" name="AutoShape 52"/>
              <p:cNvSpPr>
                <a:spLocks noChangeArrowheads="1"/>
              </p:cNvSpPr>
              <p:nvPr/>
            </p:nvSpPr>
            <p:spPr bwMode="auto">
              <a:xfrm>
                <a:off x="488" y="2510"/>
                <a:ext cx="1333" cy="224"/>
              </a:xfrm>
              <a:prstGeom prst="roundRect">
                <a:avLst>
                  <a:gd name="adj" fmla="val 444"/>
                </a:avLst>
              </a:prstGeom>
              <a:solidFill>
                <a:srgbClr val="FFFF99"/>
              </a:solidFill>
              <a:ln w="18360">
                <a:solidFill>
                  <a:srgbClr val="000000"/>
                </a:solidFill>
                <a:round/>
                <a:headEnd/>
                <a:tailEnd/>
              </a:ln>
            </p:spPr>
            <p:txBody>
              <a:bodyPr lIns="102471" tIns="51236" rIns="102471" bIns="51236"/>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gn="ctr">
                  <a:lnSpc>
                    <a:spcPct val="96000"/>
                  </a:lnSpc>
                  <a:spcBef>
                    <a:spcPct val="0"/>
                  </a:spcBef>
                  <a:buClr>
                    <a:srgbClr val="000000"/>
                  </a:buClr>
                  <a:buFontTx/>
                  <a:buNone/>
                </a:pPr>
                <a:r>
                  <a:rPr lang="en-GB" altLang="de-DE" sz="1600">
                    <a:solidFill>
                      <a:srgbClr val="FF0000"/>
                    </a:solidFill>
                    <a:latin typeface="Arial" panose="020B0604020202020204" pitchFamily="34" charset="0"/>
                  </a:rPr>
                  <a:t> </a:t>
                </a:r>
                <a:r>
                  <a:rPr lang="en-GB" altLang="de-DE" sz="1600">
                    <a:solidFill>
                      <a:srgbClr val="FF0000"/>
                    </a:solidFill>
                    <a:latin typeface="Luxi Sans"/>
                  </a:rPr>
                  <a:t> CERN Hauptgelände  </a:t>
                </a:r>
              </a:p>
            </p:txBody>
          </p:sp>
        </p:grpSp>
      </p:grpSp>
      <p:sp>
        <p:nvSpPr>
          <p:cNvPr id="22578" name="Text Box 53"/>
          <p:cNvSpPr txBox="1">
            <a:spLocks noChangeArrowheads="1"/>
          </p:cNvSpPr>
          <p:nvPr/>
        </p:nvSpPr>
        <p:spPr bwMode="auto">
          <a:xfrm>
            <a:off x="7026275" y="3711575"/>
            <a:ext cx="801688"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720">
                <a:solidFill>
                  <a:srgbClr val="000000"/>
                </a:solidFill>
                <a:round/>
                <a:headEnd/>
                <a:tailEn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FF99"/>
                </a:solidFill>
                <a:latin typeface="Luxi Sans"/>
              </a:rPr>
              <a:t>Schweiz</a:t>
            </a:r>
          </a:p>
        </p:txBody>
      </p:sp>
      <p:sp>
        <p:nvSpPr>
          <p:cNvPr id="22579" name="Text Box 54"/>
          <p:cNvSpPr txBox="1">
            <a:spLocks noChangeArrowheads="1"/>
          </p:cNvSpPr>
          <p:nvPr/>
        </p:nvSpPr>
        <p:spPr bwMode="auto">
          <a:xfrm>
            <a:off x="6826250" y="3189288"/>
            <a:ext cx="1036638"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720">
                <a:solidFill>
                  <a:srgbClr val="000000"/>
                </a:solidFill>
                <a:round/>
                <a:headEnd/>
                <a:tailEn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FF99"/>
                </a:solidFill>
                <a:latin typeface="Luxi Sans"/>
              </a:rPr>
              <a:t>Frankreich</a:t>
            </a:r>
          </a:p>
        </p:txBody>
      </p:sp>
      <p:sp>
        <p:nvSpPr>
          <p:cNvPr id="22580" name="Text Box 55"/>
          <p:cNvSpPr txBox="1">
            <a:spLocks noChangeArrowheads="1"/>
          </p:cNvSpPr>
          <p:nvPr/>
        </p:nvSpPr>
        <p:spPr bwMode="auto">
          <a:xfrm>
            <a:off x="5619750" y="5267325"/>
            <a:ext cx="2509838" cy="573088"/>
          </a:xfrm>
          <a:prstGeom prst="rect">
            <a:avLst/>
          </a:prstGeom>
          <a:solidFill>
            <a:srgbClr val="FFFF99"/>
          </a:solidFill>
          <a:ln w="18360">
            <a:solidFill>
              <a:srgbClr val="000000"/>
            </a:solidFill>
            <a:round/>
            <a:headEnd/>
            <a:tailEn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2000">
                <a:solidFill>
                  <a:srgbClr val="0000FF"/>
                </a:solidFill>
                <a:latin typeface="Luxi Sans"/>
              </a:rPr>
              <a:t> </a:t>
            </a:r>
            <a:r>
              <a:rPr lang="en-GB" altLang="de-DE" sz="2000">
                <a:solidFill>
                  <a:srgbClr val="FF0000"/>
                </a:solidFill>
                <a:latin typeface="Luxi Sans"/>
              </a:rPr>
              <a:t>LHC Beschleuniger </a:t>
            </a:r>
          </a:p>
          <a:p>
            <a:pPr>
              <a:lnSpc>
                <a:spcPct val="94000"/>
              </a:lnSpc>
              <a:spcBef>
                <a:spcPct val="0"/>
              </a:spcBef>
              <a:buClr>
                <a:srgbClr val="000000"/>
              </a:buClr>
              <a:buFontTx/>
              <a:buNone/>
            </a:pPr>
            <a:r>
              <a:rPr lang="en-GB" altLang="de-DE" sz="1400">
                <a:solidFill>
                  <a:srgbClr val="FF0000"/>
                </a:solidFill>
                <a:latin typeface="Luxi Sans"/>
              </a:rPr>
              <a:t>  (etwa 100m unter der Erde) </a:t>
            </a:r>
          </a:p>
        </p:txBody>
      </p:sp>
      <p:sp>
        <p:nvSpPr>
          <p:cNvPr id="136244" name="Text Box 56"/>
          <p:cNvSpPr txBox="1">
            <a:spLocks noChangeArrowheads="1"/>
          </p:cNvSpPr>
          <p:nvPr/>
        </p:nvSpPr>
        <p:spPr bwMode="auto">
          <a:xfrm>
            <a:off x="2743200" y="228600"/>
            <a:ext cx="5068888" cy="533400"/>
          </a:xfrm>
          <a:prstGeom prst="rect">
            <a:avLst/>
          </a:prstGeom>
          <a:noFill/>
          <a:ln w="9525">
            <a:noFill/>
            <a:round/>
            <a:headEnd/>
            <a:tailEnd/>
          </a:ln>
        </p:spPr>
        <p:txBody>
          <a:bodyPr lIns="0" tIns="0" rIns="0" bIns="0" anchor="ctr"/>
          <a:lstStyle/>
          <a:p>
            <a:pPr defTabSz="456660">
              <a:lnSpc>
                <a:spcPct val="92000"/>
              </a:lnSpc>
              <a:buClr>
                <a:srgbClr val="FFFFFF"/>
              </a:buClr>
              <a:buSzPct val="100000"/>
              <a:tabLst>
                <a:tab pos="0" algn="l"/>
                <a:tab pos="914741" algn="l"/>
                <a:tab pos="1828054" algn="l"/>
                <a:tab pos="2742791" algn="l"/>
                <a:tab pos="3657533" algn="l"/>
                <a:tab pos="4570846" algn="l"/>
                <a:tab pos="5485585" algn="l"/>
                <a:tab pos="6398902" algn="l"/>
                <a:tab pos="7313641" algn="l"/>
                <a:tab pos="8228380" algn="l"/>
                <a:tab pos="9141695" algn="l"/>
                <a:tab pos="10056434" algn="l"/>
              </a:tabLst>
              <a:defRPr/>
            </a:pPr>
            <a:r>
              <a:rPr lang="en-GB" sz="2400" dirty="0" err="1">
                <a:latin typeface="+mn-lt"/>
              </a:rPr>
              <a:t>Gelände</a:t>
            </a:r>
            <a:r>
              <a:rPr lang="en-GB" sz="2400" dirty="0">
                <a:latin typeface="+mn-lt"/>
              </a:rPr>
              <a:t> und </a:t>
            </a:r>
            <a:r>
              <a:rPr lang="en-GB" sz="2400" dirty="0" err="1">
                <a:latin typeface="+mn-lt"/>
              </a:rPr>
              <a:t>Beschleuniger</a:t>
            </a:r>
            <a:endParaRPr lang="en-GB" sz="2400" dirty="0">
              <a:latin typeface="+mn-lt"/>
            </a:endParaRPr>
          </a:p>
        </p:txBody>
      </p:sp>
      <p:sp>
        <p:nvSpPr>
          <p:cNvPr id="22582" name="Line 57"/>
          <p:cNvSpPr>
            <a:spLocks noChangeShapeType="1"/>
          </p:cNvSpPr>
          <p:nvPr/>
        </p:nvSpPr>
        <p:spPr bwMode="auto">
          <a:xfrm>
            <a:off x="4032250" y="3494088"/>
            <a:ext cx="252413" cy="325437"/>
          </a:xfrm>
          <a:prstGeom prst="line">
            <a:avLst/>
          </a:prstGeom>
          <a:noFill/>
          <a:ln w="36720">
            <a:solidFill>
              <a:srgbClr val="FF0000"/>
            </a:solidFill>
            <a:round/>
            <a:headEnd type="triangle" w="med" len="med"/>
            <a:tailEnd/>
          </a:ln>
          <a:extLst>
            <a:ext uri="{909E8E84-426E-40DD-AFC4-6F175D3DCCD1}">
              <a14:hiddenFill xmlns:a14="http://schemas.microsoft.com/office/drawing/2010/main">
                <a:noFill/>
              </a14:hiddenFill>
            </a:ext>
          </a:extLst>
        </p:spPr>
        <p:txBody>
          <a:bodyPr lIns="82199" tIns="41101" rIns="82199" bIns="41101"/>
          <a:lstStyle/>
          <a:p>
            <a:endParaRPr lang="de-DE"/>
          </a:p>
        </p:txBody>
      </p:sp>
      <p:grpSp>
        <p:nvGrpSpPr>
          <p:cNvPr id="22583" name="Group 58"/>
          <p:cNvGrpSpPr>
            <a:grpSpLocks/>
          </p:cNvGrpSpPr>
          <p:nvPr/>
        </p:nvGrpSpPr>
        <p:grpSpPr bwMode="auto">
          <a:xfrm>
            <a:off x="4303713" y="3840163"/>
            <a:ext cx="1516062" cy="415925"/>
            <a:chOff x="2711" y="2419"/>
            <a:chExt cx="956" cy="154"/>
          </a:xfrm>
        </p:grpSpPr>
        <p:grpSp>
          <p:nvGrpSpPr>
            <p:cNvPr id="22597" name="Group 59"/>
            <p:cNvGrpSpPr>
              <a:grpSpLocks/>
            </p:cNvGrpSpPr>
            <p:nvPr/>
          </p:nvGrpSpPr>
          <p:grpSpPr bwMode="auto">
            <a:xfrm>
              <a:off x="2711" y="2419"/>
              <a:ext cx="956" cy="154"/>
              <a:chOff x="2711" y="2419"/>
              <a:chExt cx="956" cy="154"/>
            </a:xfrm>
          </p:grpSpPr>
          <p:sp>
            <p:nvSpPr>
              <p:cNvPr id="22598" name="AutoShape 60"/>
              <p:cNvSpPr>
                <a:spLocks noChangeArrowheads="1"/>
              </p:cNvSpPr>
              <p:nvPr/>
            </p:nvSpPr>
            <p:spPr bwMode="auto">
              <a:xfrm>
                <a:off x="2711" y="2419"/>
                <a:ext cx="957" cy="155"/>
              </a:xfrm>
              <a:prstGeom prst="roundRect">
                <a:avLst>
                  <a:gd name="adj" fmla="val 648"/>
                </a:avLst>
              </a:prstGeom>
              <a:solidFill>
                <a:srgbClr val="FFFF99"/>
              </a:solidFill>
              <a:ln w="18360">
                <a:solidFill>
                  <a:srgbClr val="000000"/>
                </a:solidFill>
                <a:round/>
                <a:headEnd/>
                <a:tailEnd/>
              </a:ln>
            </p:spPr>
            <p:txBody>
              <a:bodyPr wrap="none"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99" name="AutoShape 61"/>
              <p:cNvSpPr>
                <a:spLocks noChangeArrowheads="1"/>
              </p:cNvSpPr>
              <p:nvPr/>
            </p:nvSpPr>
            <p:spPr bwMode="auto">
              <a:xfrm>
                <a:off x="2711" y="2419"/>
                <a:ext cx="957" cy="155"/>
              </a:xfrm>
              <a:prstGeom prst="roundRect">
                <a:avLst>
                  <a:gd name="adj" fmla="val 648"/>
                </a:avLst>
              </a:prstGeom>
              <a:solidFill>
                <a:srgbClr val="FFFF99"/>
              </a:solidFill>
              <a:ln w="18360">
                <a:solidFill>
                  <a:srgbClr val="000000"/>
                </a:solidFill>
                <a:round/>
                <a:headEnd/>
                <a:tailEnd/>
              </a:ln>
            </p:spPr>
            <p:txBody>
              <a:bodyPr lIns="102471" tIns="51236" rIns="102471" bIns="51236"/>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gn="ctr">
                  <a:lnSpc>
                    <a:spcPct val="96000"/>
                  </a:lnSpc>
                  <a:spcBef>
                    <a:spcPct val="0"/>
                  </a:spcBef>
                  <a:buClr>
                    <a:srgbClr val="000000"/>
                  </a:buClr>
                  <a:buFontTx/>
                  <a:buNone/>
                </a:pPr>
                <a:r>
                  <a:rPr lang="en-GB" altLang="de-DE" sz="1200">
                    <a:solidFill>
                      <a:srgbClr val="FF0000"/>
                    </a:solidFill>
                    <a:latin typeface="Arial" panose="020B0604020202020204" pitchFamily="34" charset="0"/>
                  </a:rPr>
                  <a:t> </a:t>
                </a:r>
                <a:r>
                  <a:rPr lang="en-GB" altLang="de-DE" sz="1200">
                    <a:solidFill>
                      <a:srgbClr val="FF0000"/>
                    </a:solidFill>
                    <a:latin typeface="Luxi Sans"/>
                  </a:rPr>
                  <a:t> SPS Beschleuniger  </a:t>
                </a:r>
              </a:p>
            </p:txBody>
          </p:sp>
        </p:grpSp>
      </p:grpSp>
      <p:sp>
        <p:nvSpPr>
          <p:cNvPr id="22584" name="Freeform 62"/>
          <p:cNvSpPr>
            <a:spLocks noChangeArrowheads="1"/>
          </p:cNvSpPr>
          <p:nvPr/>
        </p:nvSpPr>
        <p:spPr bwMode="auto">
          <a:xfrm>
            <a:off x="4195763" y="2911475"/>
            <a:ext cx="830262" cy="382588"/>
          </a:xfrm>
          <a:custGeom>
            <a:avLst/>
            <a:gdLst>
              <a:gd name="T0" fmla="*/ 2147483646 w 2307"/>
              <a:gd name="T1" fmla="*/ 2147483646 h 1064"/>
              <a:gd name="T2" fmla="*/ 2147483646 w 2307"/>
              <a:gd name="T3" fmla="*/ 2147483646 h 1064"/>
              <a:gd name="T4" fmla="*/ 2147483646 w 2307"/>
              <a:gd name="T5" fmla="*/ 2147483646 h 1064"/>
              <a:gd name="T6" fmla="*/ 2147483646 w 2307"/>
              <a:gd name="T7" fmla="*/ 2147483646 h 1064"/>
              <a:gd name="T8" fmla="*/ 2147483646 w 2307"/>
              <a:gd name="T9" fmla="*/ 2147483646 h 1064"/>
              <a:gd name="T10" fmla="*/ 2147483646 w 2307"/>
              <a:gd name="T11" fmla="*/ 2147483646 h 1064"/>
              <a:gd name="T12" fmla="*/ 0 60000 65536"/>
              <a:gd name="T13" fmla="*/ 0 60000 65536"/>
              <a:gd name="T14" fmla="*/ 0 60000 65536"/>
              <a:gd name="T15" fmla="*/ 0 60000 65536"/>
              <a:gd name="T16" fmla="*/ 0 60000 65536"/>
              <a:gd name="T17" fmla="*/ 0 60000 65536"/>
              <a:gd name="T18" fmla="*/ 0 w 2307"/>
              <a:gd name="T19" fmla="*/ 0 h 1064"/>
              <a:gd name="T20" fmla="*/ 2307 w 2307"/>
              <a:gd name="T21" fmla="*/ 1064 h 1064"/>
            </a:gdLst>
            <a:ahLst/>
            <a:cxnLst>
              <a:cxn ang="T12">
                <a:pos x="T0" y="T1"/>
              </a:cxn>
              <a:cxn ang="T13">
                <a:pos x="T2" y="T3"/>
              </a:cxn>
              <a:cxn ang="T14">
                <a:pos x="T4" y="T5"/>
              </a:cxn>
              <a:cxn ang="T15">
                <a:pos x="T6" y="T7"/>
              </a:cxn>
              <a:cxn ang="T16">
                <a:pos x="T8" y="T9"/>
              </a:cxn>
              <a:cxn ang="T17">
                <a:pos x="T10" y="T11"/>
              </a:cxn>
            </a:cxnLst>
            <a:rect l="T18" t="T19" r="T20" b="T21"/>
            <a:pathLst>
              <a:path w="2307" h="1064">
                <a:moveTo>
                  <a:pt x="758" y="798"/>
                </a:moveTo>
                <a:cubicBezTo>
                  <a:pt x="1076" y="1063"/>
                  <a:pt x="996" y="586"/>
                  <a:pt x="1552" y="705"/>
                </a:cubicBezTo>
                <a:cubicBezTo>
                  <a:pt x="2108" y="824"/>
                  <a:pt x="2094" y="837"/>
                  <a:pt x="2200" y="652"/>
                </a:cubicBezTo>
                <a:cubicBezTo>
                  <a:pt x="2306" y="467"/>
                  <a:pt x="560" y="0"/>
                  <a:pt x="282" y="388"/>
                </a:cubicBezTo>
                <a:cubicBezTo>
                  <a:pt x="0" y="772"/>
                  <a:pt x="299" y="696"/>
                  <a:pt x="864" y="824"/>
                </a:cubicBezTo>
                <a:lnTo>
                  <a:pt x="758" y="798"/>
                </a:lnTo>
              </a:path>
            </a:pathLst>
          </a:custGeom>
          <a:noFill/>
          <a:ln w="1908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lIns="82199" tIns="41101" rIns="82199" bIns="41101" anchor="ctr"/>
          <a:lstStyle/>
          <a:p>
            <a:endParaRPr lang="de-DE"/>
          </a:p>
        </p:txBody>
      </p:sp>
      <p:grpSp>
        <p:nvGrpSpPr>
          <p:cNvPr id="22585" name="Group 63"/>
          <p:cNvGrpSpPr>
            <a:grpSpLocks/>
          </p:cNvGrpSpPr>
          <p:nvPr/>
        </p:nvGrpSpPr>
        <p:grpSpPr bwMode="auto">
          <a:xfrm>
            <a:off x="5006975" y="2836863"/>
            <a:ext cx="1316038" cy="401637"/>
            <a:chOff x="3154" y="1787"/>
            <a:chExt cx="829" cy="167"/>
          </a:xfrm>
        </p:grpSpPr>
        <p:grpSp>
          <p:nvGrpSpPr>
            <p:cNvPr id="22594" name="Group 64"/>
            <p:cNvGrpSpPr>
              <a:grpSpLocks/>
            </p:cNvGrpSpPr>
            <p:nvPr/>
          </p:nvGrpSpPr>
          <p:grpSpPr bwMode="auto">
            <a:xfrm>
              <a:off x="3154" y="1787"/>
              <a:ext cx="829" cy="167"/>
              <a:chOff x="3154" y="1787"/>
              <a:chExt cx="829" cy="167"/>
            </a:xfrm>
          </p:grpSpPr>
          <p:sp>
            <p:nvSpPr>
              <p:cNvPr id="22595" name="AutoShape 65"/>
              <p:cNvSpPr>
                <a:spLocks noChangeArrowheads="1"/>
              </p:cNvSpPr>
              <p:nvPr/>
            </p:nvSpPr>
            <p:spPr bwMode="auto">
              <a:xfrm>
                <a:off x="3154" y="1787"/>
                <a:ext cx="830" cy="168"/>
              </a:xfrm>
              <a:prstGeom prst="roundRect">
                <a:avLst>
                  <a:gd name="adj" fmla="val 593"/>
                </a:avLst>
              </a:prstGeom>
              <a:solidFill>
                <a:srgbClr val="FFFF99"/>
              </a:solidFill>
              <a:ln w="18360">
                <a:solidFill>
                  <a:srgbClr val="000000"/>
                </a:solidFill>
                <a:round/>
                <a:headEnd/>
                <a:tailEnd/>
              </a:ln>
            </p:spPr>
            <p:txBody>
              <a:bodyPr wrap="none"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96" name="AutoShape 66"/>
              <p:cNvSpPr>
                <a:spLocks noChangeArrowheads="1"/>
              </p:cNvSpPr>
              <p:nvPr/>
            </p:nvSpPr>
            <p:spPr bwMode="auto">
              <a:xfrm>
                <a:off x="3154" y="1787"/>
                <a:ext cx="830" cy="168"/>
              </a:xfrm>
              <a:prstGeom prst="roundRect">
                <a:avLst>
                  <a:gd name="adj" fmla="val 593"/>
                </a:avLst>
              </a:prstGeom>
              <a:solidFill>
                <a:srgbClr val="FFFF99"/>
              </a:solidFill>
              <a:ln w="18360">
                <a:solidFill>
                  <a:srgbClr val="000000"/>
                </a:solidFill>
                <a:round/>
                <a:headEnd/>
                <a:tailEnd/>
              </a:ln>
            </p:spPr>
            <p:txBody>
              <a:bodyPr lIns="102471" tIns="51236" rIns="102471" bIns="51236"/>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gn="ctr">
                  <a:lnSpc>
                    <a:spcPct val="88000"/>
                  </a:lnSpc>
                  <a:spcBef>
                    <a:spcPct val="0"/>
                  </a:spcBef>
                  <a:buClr>
                    <a:srgbClr val="000000"/>
                  </a:buClr>
                  <a:buFontTx/>
                  <a:buNone/>
                </a:pPr>
                <a:r>
                  <a:rPr lang="en-GB" altLang="de-DE" sz="1200">
                    <a:solidFill>
                      <a:srgbClr val="FF0000"/>
                    </a:solidFill>
                    <a:latin typeface="Luxi Sans"/>
                  </a:rPr>
                  <a:t>CERN-Prevessin</a:t>
                </a:r>
              </a:p>
            </p:txBody>
          </p:sp>
        </p:grpSp>
      </p:grpSp>
      <p:sp>
        <p:nvSpPr>
          <p:cNvPr id="22586" name="Line 67"/>
          <p:cNvSpPr>
            <a:spLocks noChangeShapeType="1"/>
          </p:cNvSpPr>
          <p:nvPr/>
        </p:nvSpPr>
        <p:spPr bwMode="auto">
          <a:xfrm>
            <a:off x="3003550" y="2001838"/>
            <a:ext cx="5083175" cy="1587"/>
          </a:xfrm>
          <a:prstGeom prst="line">
            <a:avLst/>
          </a:prstGeom>
          <a:noFill/>
          <a:ln w="18360">
            <a:solidFill>
              <a:srgbClr val="FF00FF"/>
            </a:solidFill>
            <a:round/>
            <a:headEnd type="triangle" w="med" len="med"/>
            <a:tailEnd type="triangle" w="med" len="me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22587" name="Text Box 68"/>
          <p:cNvSpPr txBox="1">
            <a:spLocks noChangeArrowheads="1"/>
          </p:cNvSpPr>
          <p:nvPr/>
        </p:nvSpPr>
        <p:spPr bwMode="auto">
          <a:xfrm>
            <a:off x="5403850" y="1711325"/>
            <a:ext cx="581025"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FF"/>
                </a:solidFill>
                <a:latin typeface="Luxi Sans"/>
              </a:rPr>
              <a:t>~8 km</a:t>
            </a:r>
          </a:p>
        </p:txBody>
      </p:sp>
      <p:sp>
        <p:nvSpPr>
          <p:cNvPr id="22588" name="Oval 69"/>
          <p:cNvSpPr>
            <a:spLocks noChangeArrowheads="1"/>
          </p:cNvSpPr>
          <p:nvPr/>
        </p:nvSpPr>
        <p:spPr bwMode="auto">
          <a:xfrm>
            <a:off x="6242050" y="4319588"/>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89" name="Oval 70"/>
          <p:cNvSpPr>
            <a:spLocks noChangeArrowheads="1"/>
          </p:cNvSpPr>
          <p:nvPr/>
        </p:nvSpPr>
        <p:spPr bwMode="auto">
          <a:xfrm>
            <a:off x="6459538" y="4103688"/>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90" name="Oval 71"/>
          <p:cNvSpPr>
            <a:spLocks noChangeArrowheads="1"/>
          </p:cNvSpPr>
          <p:nvPr/>
        </p:nvSpPr>
        <p:spPr bwMode="auto">
          <a:xfrm>
            <a:off x="7754938" y="3563938"/>
            <a:ext cx="76200" cy="76200"/>
          </a:xfrm>
          <a:prstGeom prst="ellipse">
            <a:avLst/>
          </a:prstGeom>
          <a:solidFill>
            <a:srgbClr val="BBE0E3"/>
          </a:solidFill>
          <a:ln w="9360">
            <a:solidFill>
              <a:srgbClr val="000000"/>
            </a:solidFill>
            <a:round/>
            <a:headEnd/>
            <a:tailEnd/>
          </a:ln>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2591" name="Datumsplatzhalter 71"/>
          <p:cNvSpPr>
            <a:spLocks noGrp="1"/>
          </p:cNvSpPr>
          <p:nvPr>
            <p:ph type="dt" sz="quarter" idx="4294967295"/>
          </p:nvPr>
        </p:nvSpPr>
        <p:spPr bwMode="auto">
          <a:xfrm>
            <a:off x="0" y="646430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eaLnBrk="1" hangingPunct="1">
              <a:spcBef>
                <a:spcPct val="0"/>
              </a:spcBef>
              <a:buFontTx/>
              <a:buNone/>
            </a:pPr>
            <a:fld id="{E2A0DD40-3489-4014-B008-2C6304B76CB8}" type="datetime1">
              <a:rPr lang="de-DE" altLang="de-DE" sz="1200">
                <a:solidFill>
                  <a:srgbClr val="898989"/>
                </a:solidFill>
                <a:latin typeface="Arial" panose="020B0604020202020204" pitchFamily="34" charset="0"/>
              </a:rPr>
              <a:pPr algn="r" eaLnBrk="1" hangingPunct="1">
                <a:spcBef>
                  <a:spcPct val="0"/>
                </a:spcBef>
                <a:buFontTx/>
                <a:buNone/>
              </a:pPr>
              <a:t>02.08.2024</a:t>
            </a:fld>
            <a:endParaRPr lang="de-DE" altLang="de-DE" sz="1200">
              <a:solidFill>
                <a:srgbClr val="898989"/>
              </a:solidFill>
              <a:latin typeface="Arial" panose="020B0604020202020204" pitchFamily="34" charset="0"/>
            </a:endParaRPr>
          </a:p>
        </p:txBody>
      </p:sp>
      <p:sp>
        <p:nvSpPr>
          <p:cNvPr id="22592" name="Foliennummernplatzhalter 72"/>
          <p:cNvSpPr>
            <a:spLocks noGrp="1"/>
          </p:cNvSpPr>
          <p:nvPr>
            <p:ph type="sldNum" sz="quarter" idx="10"/>
          </p:nvPr>
        </p:nvSpPr>
        <p:spPr bwMode="auto">
          <a:xfrm>
            <a:off x="6553200" y="6600825"/>
            <a:ext cx="1331913" cy="212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r>
              <a:rPr lang="de-DE" altLang="de-DE" sz="1200" smtClean="0">
                <a:solidFill>
                  <a:srgbClr val="898989"/>
                </a:solidFill>
                <a:latin typeface="Arial" panose="020B0604020202020204" pitchFamily="34" charset="0"/>
              </a:rPr>
              <a:t> </a:t>
            </a:r>
            <a:fld id="{394EE3A7-95CE-4EFE-A6C5-9B4DA41727A2}" type="slidenum">
              <a:rPr lang="de-DE" altLang="de-DE" sz="1200" smtClean="0">
                <a:solidFill>
                  <a:srgbClr val="898989"/>
                </a:solidFill>
                <a:latin typeface="Arial" panose="020B0604020202020204" pitchFamily="34" charset="0"/>
              </a:rPr>
              <a:pPr>
                <a:spcBef>
                  <a:spcPct val="0"/>
                </a:spcBef>
                <a:buFontTx/>
                <a:buNone/>
              </a:pPr>
              <a:t>6</a:t>
            </a:fld>
            <a:r>
              <a:rPr lang="de-DE" altLang="de-DE" sz="1200" smtClean="0">
                <a:solidFill>
                  <a:srgbClr val="898989"/>
                </a:solidFill>
                <a:latin typeface="Arial" panose="020B0604020202020204" pitchFamily="34" charset="0"/>
              </a:rPr>
              <a:t> </a:t>
            </a:r>
          </a:p>
        </p:txBody>
      </p:sp>
      <p:sp>
        <p:nvSpPr>
          <p:cNvPr id="22593" name="Fußzeilenplatzhalter 73"/>
          <p:cNvSpPr>
            <a:spLocks noGrp="1"/>
          </p:cNvSpPr>
          <p:nvPr>
            <p:ph type="ftr" sz="quarter" idx="4294967295"/>
          </p:nvPr>
        </p:nvSpPr>
        <p:spPr bwMode="auto">
          <a:xfrm>
            <a:off x="3124200" y="6580188"/>
            <a:ext cx="2895600" cy="30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 typeface="Arial" panose="020B0604020202020204" pitchFamily="34" charset="0"/>
              <a:buNone/>
            </a:pPr>
            <a:r>
              <a:rPr lang="de-DE" altLang="de-DE" sz="1200">
                <a:solidFill>
                  <a:schemeClr val="tx1"/>
                </a:solidFill>
                <a:latin typeface="Arial" panose="020B0604020202020204" pitchFamily="34" charset="0"/>
              </a:rPr>
              <a:t>BSZ Dresden</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0363" y="1757363"/>
            <a:ext cx="7443787"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4579" name="Text Box 3"/>
          <p:cNvSpPr txBox="1">
            <a:spLocks noChangeArrowheads="1"/>
          </p:cNvSpPr>
          <p:nvPr/>
        </p:nvSpPr>
        <p:spPr bwMode="auto">
          <a:xfrm>
            <a:off x="381000" y="6086475"/>
            <a:ext cx="190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4580" name="AutoShape 4"/>
          <p:cNvSpPr>
            <a:spLocks noChangeArrowheads="1"/>
          </p:cNvSpPr>
          <p:nvPr/>
        </p:nvSpPr>
        <p:spPr bwMode="auto">
          <a:xfrm>
            <a:off x="228600" y="1077913"/>
            <a:ext cx="8153400" cy="304800"/>
          </a:xfrm>
          <a:prstGeom prst="roundRect">
            <a:avLst>
              <a:gd name="adj" fmla="val 519"/>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4581" name="Text Box 5"/>
          <p:cNvSpPr txBox="1">
            <a:spLocks noChangeArrowheads="1"/>
          </p:cNvSpPr>
          <p:nvPr/>
        </p:nvSpPr>
        <p:spPr bwMode="auto">
          <a:xfrm>
            <a:off x="2809875" y="1055688"/>
            <a:ext cx="5129213" cy="604837"/>
          </a:xfrm>
          <a:prstGeom prst="rect">
            <a:avLst/>
          </a:prstGeom>
          <a:solidFill>
            <a:srgbClr val="FFFF99"/>
          </a:solidFill>
          <a:ln w="18360">
            <a:solidFill>
              <a:srgbClr val="000000"/>
            </a:solidFill>
            <a:round/>
            <a:headEnd/>
            <a:tailEn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2000">
                <a:solidFill>
                  <a:srgbClr val="FF00FF"/>
                </a:solidFill>
                <a:latin typeface="Luxi Sans"/>
              </a:rPr>
              <a:t> </a:t>
            </a:r>
            <a:r>
              <a:rPr lang="en-GB" altLang="de-DE" sz="2000">
                <a:solidFill>
                  <a:srgbClr val="008000"/>
                </a:solidFill>
                <a:latin typeface="Luxi Sans"/>
              </a:rPr>
              <a:t>Die CERN Teilchen-Beschleuniger: </a:t>
            </a:r>
          </a:p>
          <a:p>
            <a:pPr>
              <a:lnSpc>
                <a:spcPct val="94000"/>
              </a:lnSpc>
              <a:spcBef>
                <a:spcPct val="0"/>
              </a:spcBef>
              <a:buClr>
                <a:srgbClr val="000000"/>
              </a:buClr>
              <a:buFontTx/>
              <a:buNone/>
            </a:pPr>
            <a:r>
              <a:rPr lang="en-GB" altLang="de-DE" sz="2000">
                <a:solidFill>
                  <a:srgbClr val="008000"/>
                </a:solidFill>
                <a:latin typeface="Luxi Sans"/>
              </a:rPr>
              <a:t>       mehr als </a:t>
            </a:r>
            <a:r>
              <a:rPr lang="en-GB" altLang="de-DE" sz="2000">
                <a:solidFill>
                  <a:srgbClr val="FF0000"/>
                </a:solidFill>
                <a:latin typeface="Luxi Sans"/>
              </a:rPr>
              <a:t>50 km Tunnel</a:t>
            </a:r>
            <a:r>
              <a:rPr lang="en-GB" altLang="de-DE" sz="2000">
                <a:solidFill>
                  <a:srgbClr val="008000"/>
                </a:solidFill>
                <a:latin typeface="Luxi Sans"/>
              </a:rPr>
              <a:t> unter der Erde </a:t>
            </a:r>
          </a:p>
        </p:txBody>
      </p:sp>
      <p:sp>
        <p:nvSpPr>
          <p:cNvPr id="138245" name="Text Box 6"/>
          <p:cNvSpPr txBox="1">
            <a:spLocks noChangeArrowheads="1"/>
          </p:cNvSpPr>
          <p:nvPr/>
        </p:nvSpPr>
        <p:spPr bwMode="auto">
          <a:xfrm>
            <a:off x="1763713" y="44450"/>
            <a:ext cx="7380287" cy="690563"/>
          </a:xfrm>
          <a:prstGeom prst="rect">
            <a:avLst/>
          </a:prstGeom>
          <a:noFill/>
          <a:ln w="9525">
            <a:noFill/>
            <a:round/>
            <a:headEnd/>
            <a:tailEnd/>
          </a:ln>
        </p:spPr>
        <p:txBody>
          <a:bodyPr lIns="0" tIns="0" rIns="0" bIns="0" anchor="ctr"/>
          <a:lstStyle/>
          <a:p>
            <a:pPr defTabSz="456660">
              <a:lnSpc>
                <a:spcPct val="92000"/>
              </a:lnSpc>
              <a:buClr>
                <a:srgbClr val="FFFFFF"/>
              </a:buClr>
              <a:buSzPct val="100000"/>
              <a:tabLst>
                <a:tab pos="0" algn="l"/>
                <a:tab pos="914741" algn="l"/>
                <a:tab pos="1828054" algn="l"/>
                <a:tab pos="2742791" algn="l"/>
                <a:tab pos="3657533" algn="l"/>
                <a:tab pos="4570846" algn="l"/>
                <a:tab pos="5485585" algn="l"/>
                <a:tab pos="6398902" algn="l"/>
                <a:tab pos="7313641" algn="l"/>
                <a:tab pos="8228380" algn="l"/>
                <a:tab pos="9141695" algn="l"/>
                <a:tab pos="10056434" algn="l"/>
              </a:tabLst>
              <a:defRPr/>
            </a:pPr>
            <a:r>
              <a:rPr lang="en-GB" sz="2400" dirty="0" err="1">
                <a:latin typeface="+mn-lt"/>
              </a:rPr>
              <a:t>Wesentliche</a:t>
            </a:r>
            <a:r>
              <a:rPr lang="en-GB" sz="2400" dirty="0">
                <a:latin typeface="+mn-lt"/>
              </a:rPr>
              <a:t> </a:t>
            </a:r>
            <a:r>
              <a:rPr lang="en-GB" sz="2400" dirty="0" err="1">
                <a:latin typeface="+mn-lt"/>
              </a:rPr>
              <a:t>Aufgabe</a:t>
            </a:r>
            <a:r>
              <a:rPr lang="en-GB" sz="2400" dirty="0">
                <a:latin typeface="+mn-lt"/>
              </a:rPr>
              <a:t>: </a:t>
            </a:r>
            <a:r>
              <a:rPr lang="en-GB" sz="2400" dirty="0" err="1">
                <a:latin typeface="+mn-lt"/>
              </a:rPr>
              <a:t>Bau</a:t>
            </a:r>
            <a:r>
              <a:rPr lang="en-GB" sz="2400" dirty="0">
                <a:latin typeface="+mn-lt"/>
              </a:rPr>
              <a:t> und </a:t>
            </a:r>
            <a:r>
              <a:rPr lang="en-GB" sz="2400" dirty="0" err="1">
                <a:latin typeface="+mn-lt"/>
              </a:rPr>
              <a:t>Betrieb</a:t>
            </a:r>
            <a:r>
              <a:rPr lang="en-GB" sz="2400" dirty="0">
                <a:latin typeface="+mn-lt"/>
              </a:rPr>
              <a:t> von </a:t>
            </a:r>
            <a:r>
              <a:rPr lang="en-GB" sz="2400" dirty="0" err="1">
                <a:latin typeface="+mn-lt"/>
              </a:rPr>
              <a:t>Beschleunigern</a:t>
            </a:r>
            <a:endParaRPr lang="en-GB" sz="2400" dirty="0">
              <a:latin typeface="+mn-lt"/>
            </a:endParaRPr>
          </a:p>
        </p:txBody>
      </p:sp>
      <p:sp>
        <p:nvSpPr>
          <p:cNvPr id="24583" name="Line 7"/>
          <p:cNvSpPr>
            <a:spLocks noChangeShapeType="1"/>
          </p:cNvSpPr>
          <p:nvPr/>
        </p:nvSpPr>
        <p:spPr bwMode="auto">
          <a:xfrm flipV="1">
            <a:off x="3735388" y="5930900"/>
            <a:ext cx="579437" cy="406400"/>
          </a:xfrm>
          <a:prstGeom prst="line">
            <a:avLst/>
          </a:prstGeom>
          <a:noFill/>
          <a:ln w="54720">
            <a:solidFill>
              <a:srgbClr val="FF0000"/>
            </a:solidFill>
            <a:round/>
            <a:headEnd/>
            <a:tailEnd type="triangle" w="med" len="me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24584" name="Text Box 8"/>
          <p:cNvSpPr txBox="1">
            <a:spLocks/>
          </p:cNvSpPr>
          <p:nvPr/>
        </p:nvSpPr>
        <p:spPr bwMode="auto">
          <a:xfrm>
            <a:off x="2916238" y="6284913"/>
            <a:ext cx="725487" cy="314325"/>
          </a:xfrm>
          <a:prstGeom prst="rect">
            <a:avLst/>
          </a:prstGeom>
          <a:solidFill>
            <a:srgbClr val="FFFF99"/>
          </a:solidFill>
          <a:ln w="18360">
            <a:solidFill>
              <a:srgbClr val="000080"/>
            </a:solidFill>
            <a:round/>
            <a:headEnd/>
            <a:tailEnd type="triangle" w="med" len="me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00"/>
                </a:solidFill>
                <a:latin typeface="Luxi Sans"/>
              </a:rPr>
              <a:t> </a:t>
            </a:r>
            <a:r>
              <a:rPr lang="en-GB" altLang="de-DE" sz="2000">
                <a:solidFill>
                  <a:srgbClr val="FF0000"/>
                </a:solidFill>
                <a:latin typeface="Luxi Sans"/>
              </a:rPr>
              <a:t>Start </a:t>
            </a:r>
          </a:p>
        </p:txBody>
      </p:sp>
      <p:sp>
        <p:nvSpPr>
          <p:cNvPr id="24585" name="Oval 9"/>
          <p:cNvSpPr>
            <a:spLocks/>
          </p:cNvSpPr>
          <p:nvPr/>
        </p:nvSpPr>
        <p:spPr bwMode="auto">
          <a:xfrm>
            <a:off x="4187825" y="5549900"/>
            <a:ext cx="760413" cy="363538"/>
          </a:xfrm>
          <a:prstGeom prst="ellipse">
            <a:avLst/>
          </a:prstGeom>
          <a:noFill/>
          <a:ln w="54720">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lIns="82199" tIns="41101" rIns="82199" bIns="41101"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endParaRPr lang="de-DE" altLang="de-DE" sz="1800">
              <a:solidFill>
                <a:schemeClr val="tx1"/>
              </a:solidFill>
              <a:latin typeface="Arial" panose="020B0604020202020204" pitchFamily="34" charset="0"/>
            </a:endParaRPr>
          </a:p>
        </p:txBody>
      </p:sp>
      <p:sp>
        <p:nvSpPr>
          <p:cNvPr id="24586" name="Text Box 10"/>
          <p:cNvSpPr txBox="1">
            <a:spLocks/>
          </p:cNvSpPr>
          <p:nvPr/>
        </p:nvSpPr>
        <p:spPr bwMode="auto">
          <a:xfrm>
            <a:off x="4013200" y="5575300"/>
            <a:ext cx="244475" cy="254000"/>
          </a:xfrm>
          <a:prstGeom prst="rect">
            <a:avLst/>
          </a:prstGeom>
          <a:solidFill>
            <a:srgbClr val="FFFF99"/>
          </a:solidFill>
          <a:ln w="18360">
            <a:solidFill>
              <a:srgbClr val="000080"/>
            </a:solidFill>
            <a:round/>
            <a:headEnd/>
            <a:tailEnd type="triangle" w="med" len="me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00"/>
                </a:solidFill>
                <a:latin typeface="Luxi Sans"/>
              </a:rPr>
              <a:t> 1 </a:t>
            </a:r>
          </a:p>
        </p:txBody>
      </p:sp>
      <p:sp>
        <p:nvSpPr>
          <p:cNvPr id="24587" name="Text Box 11"/>
          <p:cNvSpPr txBox="1">
            <a:spLocks/>
          </p:cNvSpPr>
          <p:nvPr/>
        </p:nvSpPr>
        <p:spPr bwMode="auto">
          <a:xfrm>
            <a:off x="4970463" y="4437063"/>
            <a:ext cx="244475" cy="257175"/>
          </a:xfrm>
          <a:prstGeom prst="rect">
            <a:avLst/>
          </a:prstGeom>
          <a:solidFill>
            <a:srgbClr val="FFFF99"/>
          </a:solidFill>
          <a:ln w="18360">
            <a:solidFill>
              <a:srgbClr val="000080"/>
            </a:solidFill>
            <a:round/>
            <a:headEnd/>
            <a:tailEnd type="triangle" w="med" len="me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00"/>
                </a:solidFill>
                <a:latin typeface="Luxi Sans"/>
              </a:rPr>
              <a:t> 2 </a:t>
            </a:r>
          </a:p>
        </p:txBody>
      </p:sp>
      <p:sp>
        <p:nvSpPr>
          <p:cNvPr id="24588" name="Text Box 12"/>
          <p:cNvSpPr txBox="1">
            <a:spLocks/>
          </p:cNvSpPr>
          <p:nvPr/>
        </p:nvSpPr>
        <p:spPr bwMode="auto">
          <a:xfrm>
            <a:off x="5942013" y="5278438"/>
            <a:ext cx="266700" cy="254000"/>
          </a:xfrm>
          <a:prstGeom prst="rect">
            <a:avLst/>
          </a:prstGeom>
          <a:solidFill>
            <a:srgbClr val="FFFF99"/>
          </a:solidFill>
          <a:ln w="18360">
            <a:solidFill>
              <a:srgbClr val="000080"/>
            </a:solidFill>
            <a:round/>
            <a:headEnd/>
            <a:tailEnd type="triangle" w="med" len="med"/>
          </a:ln>
        </p:spPr>
        <p:txBody>
          <a:bodyPr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00"/>
                </a:solidFill>
                <a:latin typeface="Luxi Sans"/>
              </a:rPr>
              <a:t> 3 </a:t>
            </a:r>
          </a:p>
        </p:txBody>
      </p:sp>
      <p:sp>
        <p:nvSpPr>
          <p:cNvPr id="24589" name="Text Box 13"/>
          <p:cNvSpPr txBox="1">
            <a:spLocks/>
          </p:cNvSpPr>
          <p:nvPr/>
        </p:nvSpPr>
        <p:spPr bwMode="auto">
          <a:xfrm>
            <a:off x="5354638" y="3155950"/>
            <a:ext cx="266700" cy="255588"/>
          </a:xfrm>
          <a:prstGeom prst="rect">
            <a:avLst/>
          </a:prstGeom>
          <a:solidFill>
            <a:srgbClr val="FFFF99"/>
          </a:solidFill>
          <a:ln w="18360">
            <a:solidFill>
              <a:srgbClr val="000080"/>
            </a:solidFill>
            <a:round/>
            <a:headEnd/>
            <a:tailEnd type="triangle" w="med" len="med"/>
          </a:ln>
        </p:spPr>
        <p:txBody>
          <a:bodyPr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00"/>
                </a:solidFill>
                <a:latin typeface="Luxi Sans"/>
              </a:rPr>
              <a:t> 4 </a:t>
            </a:r>
          </a:p>
        </p:txBody>
      </p:sp>
      <p:sp>
        <p:nvSpPr>
          <p:cNvPr id="24590" name="Text Box 14"/>
          <p:cNvSpPr txBox="1">
            <a:spLocks/>
          </p:cNvSpPr>
          <p:nvPr/>
        </p:nvSpPr>
        <p:spPr bwMode="auto">
          <a:xfrm>
            <a:off x="2992438" y="2171700"/>
            <a:ext cx="266700" cy="255588"/>
          </a:xfrm>
          <a:prstGeom prst="rect">
            <a:avLst/>
          </a:prstGeom>
          <a:solidFill>
            <a:srgbClr val="FFFF99"/>
          </a:solidFill>
          <a:ln w="18360">
            <a:solidFill>
              <a:srgbClr val="000080"/>
            </a:solidFill>
            <a:round/>
            <a:headEnd/>
            <a:tailEnd type="triangle" w="med" len="med"/>
          </a:ln>
        </p:spPr>
        <p:txBody>
          <a:bodyPr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00"/>
                </a:solidFill>
                <a:latin typeface="Luxi Sans"/>
              </a:rPr>
              <a:t> 5 </a:t>
            </a:r>
          </a:p>
        </p:txBody>
      </p:sp>
      <p:grpSp>
        <p:nvGrpSpPr>
          <p:cNvPr id="24591" name="Group 15"/>
          <p:cNvGrpSpPr>
            <a:grpSpLocks/>
          </p:cNvGrpSpPr>
          <p:nvPr/>
        </p:nvGrpSpPr>
        <p:grpSpPr bwMode="auto">
          <a:xfrm>
            <a:off x="228600" y="5443538"/>
            <a:ext cx="1141413" cy="1370012"/>
            <a:chOff x="144" y="3374"/>
            <a:chExt cx="719" cy="863"/>
          </a:xfrm>
        </p:grpSpPr>
        <p:pic>
          <p:nvPicPr>
            <p:cNvPr id="24615"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 y="3374"/>
              <a:ext cx="720"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4616" name="Text Box 17"/>
            <p:cNvSpPr txBox="1">
              <a:spLocks noChangeArrowheads="1"/>
            </p:cNvSpPr>
            <p:nvPr/>
          </p:nvSpPr>
          <p:spPr bwMode="auto">
            <a:xfrm>
              <a:off x="368" y="3753"/>
              <a:ext cx="454"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type="triangle" w="med" len="med"/>
                </a14:hiddenLine>
              </a:ext>
            </a:extLst>
          </p:spPr>
          <p:txBody>
            <a:bodyPr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100">
                  <a:solidFill>
                    <a:srgbClr val="333366"/>
                  </a:solidFill>
                  <a:latin typeface="Luxi Sans"/>
                </a:rPr>
                <a:t>PROTONS</a:t>
              </a:r>
            </a:p>
          </p:txBody>
        </p:sp>
      </p:grpSp>
      <p:sp>
        <p:nvSpPr>
          <p:cNvPr id="24592" name="Text Box 18"/>
          <p:cNvSpPr txBox="1">
            <a:spLocks/>
          </p:cNvSpPr>
          <p:nvPr/>
        </p:nvSpPr>
        <p:spPr bwMode="auto">
          <a:xfrm>
            <a:off x="449263" y="4964113"/>
            <a:ext cx="244475" cy="255587"/>
          </a:xfrm>
          <a:prstGeom prst="rect">
            <a:avLst/>
          </a:prstGeom>
          <a:solidFill>
            <a:srgbClr val="FFFF99"/>
          </a:solidFill>
          <a:ln w="18360">
            <a:solidFill>
              <a:srgbClr val="000080"/>
            </a:solidFill>
            <a:round/>
            <a:headEnd/>
            <a:tailEnd type="triangle" w="med" len="me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00"/>
                </a:solidFill>
                <a:latin typeface="Luxi Sans"/>
              </a:rPr>
              <a:t> 1 </a:t>
            </a:r>
          </a:p>
        </p:txBody>
      </p:sp>
      <p:sp>
        <p:nvSpPr>
          <p:cNvPr id="24593" name="Text Box 19"/>
          <p:cNvSpPr txBox="1">
            <a:spLocks/>
          </p:cNvSpPr>
          <p:nvPr/>
        </p:nvSpPr>
        <p:spPr bwMode="auto">
          <a:xfrm>
            <a:off x="449263" y="4064000"/>
            <a:ext cx="244475" cy="254000"/>
          </a:xfrm>
          <a:prstGeom prst="rect">
            <a:avLst/>
          </a:prstGeom>
          <a:solidFill>
            <a:srgbClr val="FFFF99"/>
          </a:solidFill>
          <a:ln w="18360">
            <a:solidFill>
              <a:srgbClr val="000080"/>
            </a:solidFill>
            <a:round/>
            <a:headEnd/>
            <a:tailEnd type="triangle" w="med" len="me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00"/>
                </a:solidFill>
                <a:latin typeface="Luxi Sans"/>
              </a:rPr>
              <a:t> 2 </a:t>
            </a:r>
          </a:p>
        </p:txBody>
      </p:sp>
      <p:sp>
        <p:nvSpPr>
          <p:cNvPr id="24594" name="Text Box 20"/>
          <p:cNvSpPr txBox="1">
            <a:spLocks/>
          </p:cNvSpPr>
          <p:nvPr/>
        </p:nvSpPr>
        <p:spPr bwMode="auto">
          <a:xfrm>
            <a:off x="449263" y="3198813"/>
            <a:ext cx="244475" cy="257175"/>
          </a:xfrm>
          <a:prstGeom prst="rect">
            <a:avLst/>
          </a:prstGeom>
          <a:solidFill>
            <a:srgbClr val="FFFF99"/>
          </a:solidFill>
          <a:ln w="18360">
            <a:solidFill>
              <a:srgbClr val="000080"/>
            </a:solidFill>
            <a:round/>
            <a:headEnd/>
            <a:tailEnd type="triangle" w="med" len="me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00"/>
                </a:solidFill>
                <a:latin typeface="Luxi Sans"/>
              </a:rPr>
              <a:t> 3 </a:t>
            </a:r>
          </a:p>
        </p:txBody>
      </p:sp>
      <p:sp>
        <p:nvSpPr>
          <p:cNvPr id="24595" name="Text Box 21"/>
          <p:cNvSpPr txBox="1">
            <a:spLocks/>
          </p:cNvSpPr>
          <p:nvPr/>
        </p:nvSpPr>
        <p:spPr bwMode="auto">
          <a:xfrm>
            <a:off x="449263" y="2300288"/>
            <a:ext cx="244475" cy="255587"/>
          </a:xfrm>
          <a:prstGeom prst="rect">
            <a:avLst/>
          </a:prstGeom>
          <a:solidFill>
            <a:srgbClr val="FFFF99"/>
          </a:solidFill>
          <a:ln w="18360">
            <a:solidFill>
              <a:srgbClr val="000080"/>
            </a:solidFill>
            <a:round/>
            <a:headEnd/>
            <a:tailEnd type="triangle" w="med" len="me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00"/>
                </a:solidFill>
                <a:latin typeface="Luxi Sans"/>
              </a:rPr>
              <a:t> 4 </a:t>
            </a:r>
          </a:p>
        </p:txBody>
      </p:sp>
      <p:sp>
        <p:nvSpPr>
          <p:cNvPr id="24596" name="Text Box 22"/>
          <p:cNvSpPr txBox="1">
            <a:spLocks/>
          </p:cNvSpPr>
          <p:nvPr/>
        </p:nvSpPr>
        <p:spPr bwMode="auto">
          <a:xfrm>
            <a:off x="449263" y="1400175"/>
            <a:ext cx="244475" cy="255588"/>
          </a:xfrm>
          <a:prstGeom prst="rect">
            <a:avLst/>
          </a:prstGeom>
          <a:solidFill>
            <a:srgbClr val="FFFF99"/>
          </a:solidFill>
          <a:ln w="18360">
            <a:solidFill>
              <a:srgbClr val="000080"/>
            </a:solidFill>
            <a:round/>
            <a:headEnd/>
            <a:tailEnd type="triangle" w="med" len="med"/>
          </a:ln>
        </p:spPr>
        <p:txBody>
          <a:bodyPr wrap="none" lIns="9000" tIns="9000" rIns="9000" bIns="900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FF0000"/>
                </a:solidFill>
                <a:latin typeface="Luxi Sans"/>
              </a:rPr>
              <a:t> 5 </a:t>
            </a:r>
          </a:p>
        </p:txBody>
      </p:sp>
      <p:sp>
        <p:nvSpPr>
          <p:cNvPr id="24597" name="Text Box 23"/>
          <p:cNvSpPr txBox="1">
            <a:spLocks noChangeArrowheads="1"/>
          </p:cNvSpPr>
          <p:nvPr/>
        </p:nvSpPr>
        <p:spPr bwMode="auto">
          <a:xfrm>
            <a:off x="1143000" y="4978400"/>
            <a:ext cx="73183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8000"/>
                </a:solidFill>
                <a:latin typeface="Luxi Sans"/>
              </a:rPr>
              <a:t>LINAC2</a:t>
            </a:r>
          </a:p>
        </p:txBody>
      </p:sp>
      <p:sp>
        <p:nvSpPr>
          <p:cNvPr id="24598" name="Text Box 24"/>
          <p:cNvSpPr txBox="1">
            <a:spLocks noChangeArrowheads="1"/>
          </p:cNvSpPr>
          <p:nvPr/>
        </p:nvSpPr>
        <p:spPr bwMode="auto">
          <a:xfrm>
            <a:off x="1143000" y="4078288"/>
            <a:ext cx="1001713"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8000"/>
                </a:solidFill>
                <a:latin typeface="Luxi Sans"/>
              </a:rPr>
              <a:t>BOOSTER</a:t>
            </a:r>
          </a:p>
        </p:txBody>
      </p:sp>
      <p:sp>
        <p:nvSpPr>
          <p:cNvPr id="24599" name="Text Box 25"/>
          <p:cNvSpPr txBox="1">
            <a:spLocks noChangeArrowheads="1"/>
          </p:cNvSpPr>
          <p:nvPr/>
        </p:nvSpPr>
        <p:spPr bwMode="auto">
          <a:xfrm>
            <a:off x="1143000" y="3214688"/>
            <a:ext cx="271463"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8000"/>
                </a:solidFill>
                <a:latin typeface="Luxi Sans"/>
              </a:rPr>
              <a:t>PS</a:t>
            </a:r>
          </a:p>
        </p:txBody>
      </p:sp>
      <p:sp>
        <p:nvSpPr>
          <p:cNvPr id="24600" name="Text Box 26"/>
          <p:cNvSpPr txBox="1">
            <a:spLocks noChangeArrowheads="1"/>
          </p:cNvSpPr>
          <p:nvPr/>
        </p:nvSpPr>
        <p:spPr bwMode="auto">
          <a:xfrm>
            <a:off x="1143000" y="2314575"/>
            <a:ext cx="40798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8000"/>
                </a:solidFill>
                <a:latin typeface="Luxi Sans"/>
              </a:rPr>
              <a:t>SPS</a:t>
            </a:r>
          </a:p>
        </p:txBody>
      </p:sp>
      <p:sp>
        <p:nvSpPr>
          <p:cNvPr id="24601" name="Text Box 27"/>
          <p:cNvSpPr txBox="1">
            <a:spLocks noChangeArrowheads="1"/>
          </p:cNvSpPr>
          <p:nvPr/>
        </p:nvSpPr>
        <p:spPr bwMode="auto">
          <a:xfrm>
            <a:off x="1143000" y="1412875"/>
            <a:ext cx="417513"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8000"/>
                </a:solidFill>
                <a:latin typeface="Luxi Sans"/>
              </a:rPr>
              <a:t>LHC</a:t>
            </a:r>
          </a:p>
        </p:txBody>
      </p:sp>
      <p:sp>
        <p:nvSpPr>
          <p:cNvPr id="24602" name="Line 28"/>
          <p:cNvSpPr>
            <a:spLocks noChangeShapeType="1"/>
          </p:cNvSpPr>
          <p:nvPr/>
        </p:nvSpPr>
        <p:spPr bwMode="auto">
          <a:xfrm flipV="1">
            <a:off x="901700" y="4833938"/>
            <a:ext cx="1588" cy="560387"/>
          </a:xfrm>
          <a:prstGeom prst="line">
            <a:avLst/>
          </a:prstGeom>
          <a:noFill/>
          <a:ln w="36720">
            <a:solidFill>
              <a:srgbClr val="FF0000"/>
            </a:solidFill>
            <a:round/>
            <a:headEnd/>
            <a:tailEnd type="triangle" w="med" len="me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24603" name="Text Box 29"/>
          <p:cNvSpPr txBox="1">
            <a:spLocks noChangeArrowheads="1"/>
          </p:cNvSpPr>
          <p:nvPr/>
        </p:nvSpPr>
        <p:spPr bwMode="auto">
          <a:xfrm>
            <a:off x="527050" y="4559300"/>
            <a:ext cx="700088"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type="triangle" w="med" len="me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00FF"/>
                </a:solidFill>
                <a:latin typeface="Luxi Sans"/>
              </a:rPr>
              <a:t>50 MeV</a:t>
            </a:r>
          </a:p>
        </p:txBody>
      </p:sp>
      <p:sp>
        <p:nvSpPr>
          <p:cNvPr id="24604" name="Line 30"/>
          <p:cNvSpPr>
            <a:spLocks noChangeShapeType="1"/>
          </p:cNvSpPr>
          <p:nvPr/>
        </p:nvSpPr>
        <p:spPr bwMode="auto">
          <a:xfrm flipV="1">
            <a:off x="901700" y="3933825"/>
            <a:ext cx="1588" cy="560388"/>
          </a:xfrm>
          <a:prstGeom prst="line">
            <a:avLst/>
          </a:prstGeom>
          <a:noFill/>
          <a:ln w="36720">
            <a:solidFill>
              <a:srgbClr val="FF0000"/>
            </a:solidFill>
            <a:round/>
            <a:headEnd/>
            <a:tailEnd type="triangle" w="med" len="me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24605" name="Text Box 31"/>
          <p:cNvSpPr txBox="1">
            <a:spLocks noChangeArrowheads="1"/>
          </p:cNvSpPr>
          <p:nvPr/>
        </p:nvSpPr>
        <p:spPr bwMode="auto">
          <a:xfrm>
            <a:off x="527050" y="3659188"/>
            <a:ext cx="744538"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type="triangle" w="med" len="me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00FF"/>
                </a:solidFill>
                <a:latin typeface="Luxi Sans"/>
              </a:rPr>
              <a:t>1.4 GeV</a:t>
            </a:r>
          </a:p>
        </p:txBody>
      </p:sp>
      <p:sp>
        <p:nvSpPr>
          <p:cNvPr id="24606" name="Line 32"/>
          <p:cNvSpPr>
            <a:spLocks noChangeShapeType="1"/>
          </p:cNvSpPr>
          <p:nvPr/>
        </p:nvSpPr>
        <p:spPr bwMode="auto">
          <a:xfrm flipV="1">
            <a:off x="901700" y="3070225"/>
            <a:ext cx="1588" cy="560388"/>
          </a:xfrm>
          <a:prstGeom prst="line">
            <a:avLst/>
          </a:prstGeom>
          <a:noFill/>
          <a:ln w="36720">
            <a:solidFill>
              <a:srgbClr val="FF0000"/>
            </a:solidFill>
            <a:round/>
            <a:headEnd/>
            <a:tailEnd type="triangle" w="med" len="me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24607" name="Text Box 33"/>
          <p:cNvSpPr txBox="1">
            <a:spLocks noChangeArrowheads="1"/>
          </p:cNvSpPr>
          <p:nvPr/>
        </p:nvSpPr>
        <p:spPr bwMode="auto">
          <a:xfrm>
            <a:off x="527050" y="2794000"/>
            <a:ext cx="687388"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type="triangle" w="med" len="me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00FF"/>
                </a:solidFill>
                <a:latin typeface="Luxi Sans"/>
              </a:rPr>
              <a:t>26 GeV</a:t>
            </a:r>
          </a:p>
        </p:txBody>
      </p:sp>
      <p:sp>
        <p:nvSpPr>
          <p:cNvPr id="24608" name="Line 34"/>
          <p:cNvSpPr>
            <a:spLocks noChangeShapeType="1"/>
          </p:cNvSpPr>
          <p:nvPr/>
        </p:nvSpPr>
        <p:spPr bwMode="auto">
          <a:xfrm flipV="1">
            <a:off x="901700" y="2170113"/>
            <a:ext cx="1588" cy="560387"/>
          </a:xfrm>
          <a:prstGeom prst="line">
            <a:avLst/>
          </a:prstGeom>
          <a:noFill/>
          <a:ln w="36720">
            <a:solidFill>
              <a:srgbClr val="FF0000"/>
            </a:solidFill>
            <a:round/>
            <a:headEnd/>
            <a:tailEnd type="triangle" w="med" len="me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24609" name="Text Box 35"/>
          <p:cNvSpPr txBox="1">
            <a:spLocks noChangeArrowheads="1"/>
          </p:cNvSpPr>
          <p:nvPr/>
        </p:nvSpPr>
        <p:spPr bwMode="auto">
          <a:xfrm>
            <a:off x="490538" y="1895475"/>
            <a:ext cx="801687"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type="triangle" w="med" len="me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00FF"/>
                </a:solidFill>
                <a:latin typeface="Luxi Sans"/>
              </a:rPr>
              <a:t>450 GeV</a:t>
            </a:r>
          </a:p>
        </p:txBody>
      </p:sp>
      <p:sp>
        <p:nvSpPr>
          <p:cNvPr id="24610" name="Line 36"/>
          <p:cNvSpPr>
            <a:spLocks noChangeShapeType="1"/>
          </p:cNvSpPr>
          <p:nvPr/>
        </p:nvSpPr>
        <p:spPr bwMode="auto">
          <a:xfrm flipV="1">
            <a:off x="901700" y="1304925"/>
            <a:ext cx="1588" cy="560388"/>
          </a:xfrm>
          <a:prstGeom prst="line">
            <a:avLst/>
          </a:prstGeom>
          <a:noFill/>
          <a:ln w="36720">
            <a:solidFill>
              <a:srgbClr val="FF0000"/>
            </a:solidFill>
            <a:round/>
            <a:headEnd/>
            <a:tailEnd type="triangle" w="med" len="med"/>
          </a:ln>
          <a:extLst>
            <a:ext uri="{909E8E84-426E-40DD-AFC4-6F175D3DCCD1}">
              <a14:hiddenFill xmlns:a14="http://schemas.microsoft.com/office/drawing/2010/main">
                <a:noFill/>
              </a14:hiddenFill>
            </a:ext>
          </a:extLst>
        </p:spPr>
        <p:txBody>
          <a:bodyPr lIns="82199" tIns="41101" rIns="82199" bIns="41101"/>
          <a:lstStyle/>
          <a:p>
            <a:endParaRPr lang="de-DE"/>
          </a:p>
        </p:txBody>
      </p:sp>
      <p:sp>
        <p:nvSpPr>
          <p:cNvPr id="24611" name="Text Box 37"/>
          <p:cNvSpPr txBox="1">
            <a:spLocks noChangeArrowheads="1"/>
          </p:cNvSpPr>
          <p:nvPr/>
        </p:nvSpPr>
        <p:spPr bwMode="auto">
          <a:xfrm>
            <a:off x="561975" y="1030288"/>
            <a:ext cx="541338"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type="triangle" w="med" len="med"/>
              </a14:hiddenLine>
            </a:ext>
          </a:extLst>
        </p:spPr>
        <p:txBody>
          <a:bodyPr wrap="none" lIns="0" tIns="0" rIns="0" bIns="0"/>
          <a:lstStyle>
            <a:lvl1pPr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3200">
                <a:solidFill>
                  <a:schemeClr val="tx2"/>
                </a:solidFill>
                <a:latin typeface="Arial Narrow" panose="020B0606020202030204" pitchFamily="34" charset="0"/>
                <a:ea typeface="MS PGothic" panose="020B0600070205080204" pitchFamily="34" charset="-128"/>
              </a:defRPr>
            </a:lvl1pPr>
            <a:lvl2pPr marL="742950" indent="-28575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800">
                <a:solidFill>
                  <a:schemeClr val="tx2"/>
                </a:solidFill>
                <a:latin typeface="Arial Narrow" panose="020B0606020202030204" pitchFamily="34" charset="0"/>
                <a:ea typeface="MS PGothic" panose="020B0600070205080204" pitchFamily="34" charset="-128"/>
              </a:defRPr>
            </a:lvl2pPr>
            <a:lvl3pPr marL="11430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3pPr>
            <a:lvl4pPr marL="16002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4pPr>
            <a:lvl5pPr marL="2057400" indent="-228600" defTabSz="455613">
              <a:spcBef>
                <a:spcPct val="20000"/>
              </a:spcBef>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5613" eaLnBrk="0" fontAlgn="base" hangingPunct="0">
              <a:spcBef>
                <a:spcPct val="20000"/>
              </a:spcBef>
              <a:spcAft>
                <a:spcPct val="0"/>
              </a:spcAft>
              <a:buFont typeface="Arial" panose="020B0604020202020204" pitchFamily="34" charset="0"/>
              <a:buChar char="•"/>
              <a:tabLst>
                <a:tab pos="0" algn="l"/>
                <a:tab pos="914400" algn="l"/>
                <a:tab pos="1827213" algn="l"/>
                <a:tab pos="2741613" algn="l"/>
                <a:tab pos="3656013" algn="l"/>
                <a:tab pos="4570413" algn="l"/>
                <a:tab pos="5484813" algn="l"/>
                <a:tab pos="6397625" algn="l"/>
                <a:tab pos="7313613" algn="l"/>
                <a:tab pos="8228013" algn="l"/>
                <a:tab pos="9140825" algn="l"/>
                <a:tab pos="10055225" algn="l"/>
              </a:tabLst>
              <a:defRPr sz="2000">
                <a:solidFill>
                  <a:srgbClr val="376092"/>
                </a:solidFill>
                <a:latin typeface="Arial Narrow" panose="020B0606020202030204" pitchFamily="34" charset="0"/>
                <a:ea typeface="MS PGothic" panose="020B0600070205080204" pitchFamily="34" charset="-128"/>
              </a:defRPr>
            </a:lvl9pPr>
          </a:lstStyle>
          <a:p>
            <a:pPr>
              <a:lnSpc>
                <a:spcPct val="96000"/>
              </a:lnSpc>
              <a:spcBef>
                <a:spcPct val="0"/>
              </a:spcBef>
              <a:buClr>
                <a:srgbClr val="000000"/>
              </a:buClr>
              <a:buFontTx/>
              <a:buNone/>
            </a:pPr>
            <a:r>
              <a:rPr lang="en-GB" altLang="de-DE" sz="1600">
                <a:solidFill>
                  <a:srgbClr val="0000FF"/>
                </a:solidFill>
                <a:latin typeface="Luxi Sans"/>
              </a:rPr>
              <a:t>7 TeV</a:t>
            </a:r>
          </a:p>
        </p:txBody>
      </p:sp>
      <p:sp>
        <p:nvSpPr>
          <p:cNvPr id="24612" name="Datumsplatzhalter 37"/>
          <p:cNvSpPr>
            <a:spLocks noGrp="1"/>
          </p:cNvSpPr>
          <p:nvPr>
            <p:ph type="dt" sz="quarter" idx="4294967295"/>
          </p:nvPr>
        </p:nvSpPr>
        <p:spPr bwMode="auto">
          <a:xfrm>
            <a:off x="304800" y="653256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lgn="r" eaLnBrk="1" hangingPunct="1">
              <a:spcBef>
                <a:spcPct val="0"/>
              </a:spcBef>
              <a:buFontTx/>
              <a:buNone/>
            </a:pPr>
            <a:fld id="{12973D47-AA80-4522-A1C7-0E6BD3A8DA42}" type="datetime1">
              <a:rPr lang="de-DE" altLang="de-DE" sz="1200">
                <a:solidFill>
                  <a:schemeClr val="tx1"/>
                </a:solidFill>
                <a:latin typeface="Arial" panose="020B0604020202020204" pitchFamily="34" charset="0"/>
              </a:rPr>
              <a:pPr algn="r" eaLnBrk="1" hangingPunct="1">
                <a:spcBef>
                  <a:spcPct val="0"/>
                </a:spcBef>
                <a:buFontTx/>
                <a:buNone/>
              </a:pPr>
              <a:t>02.08.2024</a:t>
            </a:fld>
            <a:endParaRPr lang="de-DE" altLang="de-DE" sz="1200">
              <a:solidFill>
                <a:schemeClr val="tx1"/>
              </a:solidFill>
              <a:latin typeface="Arial" panose="020B0604020202020204" pitchFamily="34" charset="0"/>
            </a:endParaRPr>
          </a:p>
        </p:txBody>
      </p:sp>
      <p:sp>
        <p:nvSpPr>
          <p:cNvPr id="24613" name="Foliennummernplatzhalter 38"/>
          <p:cNvSpPr>
            <a:spLocks noGrp="1"/>
          </p:cNvSpPr>
          <p:nvPr>
            <p:ph type="sldNum" sz="quarter" idx="10"/>
          </p:nvPr>
        </p:nvSpPr>
        <p:spPr bwMode="auto">
          <a:xfrm>
            <a:off x="6553200" y="6600825"/>
            <a:ext cx="1331913" cy="212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r>
              <a:rPr lang="de-DE" altLang="de-DE" sz="1200" smtClean="0">
                <a:solidFill>
                  <a:srgbClr val="898989"/>
                </a:solidFill>
                <a:latin typeface="Arial" panose="020B0604020202020204" pitchFamily="34" charset="0"/>
              </a:rPr>
              <a:t> </a:t>
            </a:r>
            <a:fld id="{4FBCC22A-2C65-40A0-A600-98F9DEE8897E}" type="slidenum">
              <a:rPr lang="de-DE" altLang="de-DE" sz="1200" smtClean="0">
                <a:solidFill>
                  <a:srgbClr val="898989"/>
                </a:solidFill>
                <a:latin typeface="Arial" panose="020B0604020202020204" pitchFamily="34" charset="0"/>
              </a:rPr>
              <a:pPr>
                <a:spcBef>
                  <a:spcPct val="0"/>
                </a:spcBef>
                <a:buFontTx/>
                <a:buNone/>
              </a:pPr>
              <a:t>7</a:t>
            </a:fld>
            <a:r>
              <a:rPr lang="de-DE" altLang="de-DE" sz="1200" smtClean="0">
                <a:solidFill>
                  <a:srgbClr val="898989"/>
                </a:solidFill>
                <a:latin typeface="Arial" panose="020B0604020202020204" pitchFamily="34" charset="0"/>
              </a:rPr>
              <a:t> </a:t>
            </a:r>
          </a:p>
        </p:txBody>
      </p:sp>
      <p:sp>
        <p:nvSpPr>
          <p:cNvPr id="24614" name="Fußzeilenplatzhalter 39"/>
          <p:cNvSpPr>
            <a:spLocks noGrp="1"/>
          </p:cNvSpPr>
          <p:nvPr>
            <p:ph type="ftr" sz="quarter" idx="4294967295"/>
          </p:nvPr>
        </p:nvSpPr>
        <p:spPr bwMode="auto">
          <a:xfrm>
            <a:off x="3124200" y="6580188"/>
            <a:ext cx="2895600" cy="30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 typeface="Arial" panose="020B0604020202020204" pitchFamily="34" charset="0"/>
              <a:buNone/>
            </a:pPr>
            <a:r>
              <a:rPr lang="de-DE" altLang="de-DE" sz="1200">
                <a:solidFill>
                  <a:schemeClr val="tx1"/>
                </a:solidFill>
                <a:latin typeface="Arial" panose="020B0604020202020204" pitchFamily="34" charset="0"/>
              </a:rPr>
              <a:t>BSZ Dresden</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liennummernplatzhalt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781165F5-9F4C-4A21-8A4C-CBEFD604E291}" type="slidenum">
              <a:rPr lang="de-DE" altLang="de-DE" sz="1200" smtClean="0">
                <a:solidFill>
                  <a:srgbClr val="898989"/>
                </a:solidFill>
                <a:latin typeface="Arial" panose="020B0604020202020204" pitchFamily="34" charset="0"/>
              </a:rPr>
              <a:pPr>
                <a:spcBef>
                  <a:spcPct val="0"/>
                </a:spcBef>
                <a:buFontTx/>
                <a:buNone/>
              </a:pPr>
              <a:t>8</a:t>
            </a:fld>
            <a:endParaRPr lang="de-DE" altLang="de-DE" sz="1200" smtClean="0">
              <a:solidFill>
                <a:srgbClr val="898989"/>
              </a:solidFill>
              <a:latin typeface="Arial" panose="020B0604020202020204" pitchFamily="34" charset="0"/>
            </a:endParaRPr>
          </a:p>
        </p:txBody>
      </p:sp>
      <p:pic>
        <p:nvPicPr>
          <p:cNvPr id="26627" name="Grafik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8225" y="727075"/>
            <a:ext cx="7648575" cy="537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6"/>
          <p:cNvSpPr txBox="1">
            <a:spLocks noChangeArrowheads="1"/>
          </p:cNvSpPr>
          <p:nvPr/>
        </p:nvSpPr>
        <p:spPr bwMode="auto">
          <a:xfrm>
            <a:off x="1763713" y="44450"/>
            <a:ext cx="6021387" cy="690563"/>
          </a:xfrm>
          <a:prstGeom prst="rect">
            <a:avLst/>
          </a:prstGeom>
          <a:noFill/>
          <a:ln w="9525">
            <a:noFill/>
            <a:round/>
            <a:headEnd/>
            <a:tailEnd/>
          </a:ln>
        </p:spPr>
        <p:txBody>
          <a:bodyPr lIns="0" tIns="0" rIns="0" bIns="0" anchor="ctr"/>
          <a:lstStyle/>
          <a:p>
            <a:pPr algn="r" defTabSz="456660">
              <a:lnSpc>
                <a:spcPct val="92000"/>
              </a:lnSpc>
              <a:buClr>
                <a:srgbClr val="FFFFFF"/>
              </a:buClr>
              <a:buSzPct val="100000"/>
              <a:tabLst>
                <a:tab pos="0" algn="l"/>
                <a:tab pos="914741" algn="l"/>
                <a:tab pos="1828054" algn="l"/>
                <a:tab pos="2742791" algn="l"/>
                <a:tab pos="3657533" algn="l"/>
                <a:tab pos="4570846" algn="l"/>
                <a:tab pos="5485585" algn="l"/>
                <a:tab pos="6398902" algn="l"/>
                <a:tab pos="7313641" algn="l"/>
                <a:tab pos="8228380" algn="l"/>
                <a:tab pos="9141695" algn="l"/>
                <a:tab pos="10056434" algn="l"/>
              </a:tabLst>
              <a:defRPr/>
            </a:pPr>
            <a:r>
              <a:rPr lang="en-GB" sz="2400" dirty="0">
                <a:latin typeface="+mn-lt"/>
              </a:rPr>
              <a:t>Video: von den </a:t>
            </a:r>
            <a:r>
              <a:rPr lang="en-GB" sz="2400" dirty="0" err="1">
                <a:latin typeface="+mn-lt"/>
              </a:rPr>
              <a:t>Beschleunigern</a:t>
            </a:r>
            <a:r>
              <a:rPr lang="en-GB" sz="2400" dirty="0">
                <a:latin typeface="+mn-lt"/>
              </a:rPr>
              <a:t> </a:t>
            </a:r>
            <a:r>
              <a:rPr lang="en-GB" sz="2400" dirty="0" err="1">
                <a:latin typeface="+mn-lt"/>
              </a:rPr>
              <a:t>zu</a:t>
            </a:r>
            <a:r>
              <a:rPr lang="en-GB" sz="2400" dirty="0">
                <a:latin typeface="+mn-lt"/>
              </a:rPr>
              <a:t> den </a:t>
            </a:r>
            <a:r>
              <a:rPr lang="en-GB" sz="2400" dirty="0" err="1">
                <a:latin typeface="+mn-lt"/>
              </a:rPr>
              <a:t>Daten</a:t>
            </a:r>
            <a:endParaRPr lang="en-GB" sz="2400" dirty="0">
              <a:latin typeface="+mn-lt"/>
            </a:endParaRPr>
          </a:p>
        </p:txBody>
      </p:sp>
      <p:pic>
        <p:nvPicPr>
          <p:cNvPr id="26629" name="Picture 5">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538" y="2636838"/>
            <a:ext cx="576262"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
          <p:cNvSpPr txBox="1">
            <a:spLocks noChangeArrowheads="1"/>
          </p:cNvSpPr>
          <p:nvPr/>
        </p:nvSpPr>
        <p:spPr bwMode="auto">
          <a:xfrm>
            <a:off x="1752600" y="242888"/>
            <a:ext cx="74676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endParaRPr lang="en-US" altLang="de-DE" sz="1800">
              <a:solidFill>
                <a:schemeClr val="tx1"/>
              </a:solidFill>
              <a:latin typeface="Arial" panose="020B0604020202020204" pitchFamily="34" charset="0"/>
            </a:endParaRPr>
          </a:p>
        </p:txBody>
      </p:sp>
      <p:sp>
        <p:nvSpPr>
          <p:cNvPr id="27651" name="Text Box 2"/>
          <p:cNvSpPr txBox="1">
            <a:spLocks noChangeArrowheads="1"/>
          </p:cNvSpPr>
          <p:nvPr/>
        </p:nvSpPr>
        <p:spPr bwMode="auto">
          <a:xfrm>
            <a:off x="1905000" y="433388"/>
            <a:ext cx="7239000"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3500">
                <a:solidFill>
                  <a:srgbClr val="1F497D"/>
                </a:solidFill>
                <a:ea typeface="Arial Unicode MS" panose="020B0604020202020204" pitchFamily="34" charset="-128"/>
                <a:cs typeface="Arial Unicode MS" panose="020B0604020202020204" pitchFamily="34" charset="-128"/>
              </a:rPr>
              <a:t>Wie funktioniert ein Teilchenbeschleuniger?</a:t>
            </a:r>
          </a:p>
        </p:txBody>
      </p:sp>
      <p:sp>
        <p:nvSpPr>
          <p:cNvPr id="27652" name="Text Box 3"/>
          <p:cNvSpPr txBox="1">
            <a:spLocks noChangeArrowheads="1"/>
          </p:cNvSpPr>
          <p:nvPr/>
        </p:nvSpPr>
        <p:spPr bwMode="auto">
          <a:xfrm>
            <a:off x="1116013" y="1628775"/>
            <a:ext cx="7416800"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FontTx/>
              <a:buNone/>
            </a:pPr>
            <a:r>
              <a:rPr lang="de-DE" altLang="de-DE" sz="2600">
                <a:solidFill>
                  <a:srgbClr val="1F497D"/>
                </a:solidFill>
                <a:ea typeface="Arial Unicode MS" panose="020B0604020202020204" pitchFamily="34" charset="-128"/>
                <a:cs typeface="Arial Unicode MS" panose="020B0604020202020204" pitchFamily="34" charset="-128"/>
              </a:rPr>
              <a:t>	</a:t>
            </a:r>
          </a:p>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b="1">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b="1">
              <a:solidFill>
                <a:srgbClr val="1F497D"/>
              </a:solidFill>
              <a:ea typeface="Arial Unicode MS" panose="020B0604020202020204" pitchFamily="34" charset="-128"/>
              <a:cs typeface="Arial Unicode MS" panose="020B0604020202020204" pitchFamily="34" charset="-128"/>
            </a:endParaRPr>
          </a:p>
          <a:p>
            <a:pPr eaLnBrk="1" hangingPunct="1">
              <a:spcBef>
                <a:spcPts val="650"/>
              </a:spcBef>
              <a:buClr>
                <a:srgbClr val="1F497D"/>
              </a:buClr>
              <a:buFont typeface="Arial" panose="020B0604020202020204" pitchFamily="34" charset="0"/>
              <a:buNone/>
            </a:pPr>
            <a:endParaRPr lang="de-DE" altLang="de-DE" sz="2600" b="1">
              <a:solidFill>
                <a:srgbClr val="1F497D"/>
              </a:solidFill>
              <a:ea typeface="Arial Unicode MS" panose="020B0604020202020204" pitchFamily="34" charset="-128"/>
              <a:cs typeface="Arial Unicode MS" panose="020B0604020202020204" pitchFamily="34" charset="-128"/>
            </a:endParaRPr>
          </a:p>
        </p:txBody>
      </p:sp>
      <p:sp>
        <p:nvSpPr>
          <p:cNvPr id="44037" name="Text Box 6"/>
          <p:cNvSpPr txBox="1">
            <a:spLocks noChangeArrowheads="1"/>
          </p:cNvSpPr>
          <p:nvPr/>
        </p:nvSpPr>
        <p:spPr bwMode="auto">
          <a:xfrm>
            <a:off x="1258888" y="1636713"/>
            <a:ext cx="7580312"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342900" indent="-341313">
              <a:spcBef>
                <a:spcPct val="20000"/>
              </a:spcBef>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ts val="600"/>
              </a:spcBef>
              <a:buFontTx/>
              <a:buNone/>
            </a:pPr>
            <a:r>
              <a:rPr lang="de-DE" altLang="de-DE" sz="2400" b="1">
                <a:solidFill>
                  <a:srgbClr val="1F497D"/>
                </a:solidFill>
              </a:rPr>
              <a:t>Der einfachste Beschleuniger: </a:t>
            </a:r>
          </a:p>
          <a:p>
            <a:pPr eaLnBrk="1" hangingPunct="1">
              <a:spcBef>
                <a:spcPts val="600"/>
              </a:spcBef>
              <a:buFontTx/>
              <a:buNone/>
            </a:pPr>
            <a:r>
              <a:rPr lang="de-DE" altLang="de-DE" sz="2400" b="1">
                <a:solidFill>
                  <a:srgbClr val="1F497D"/>
                </a:solidFill>
              </a:rPr>
              <a:t>Ein alter Fernseher (Braun</a:t>
            </a:r>
            <a:r>
              <a:rPr lang="ja-JP" altLang="de-DE" sz="2400" b="1">
                <a:solidFill>
                  <a:srgbClr val="1F497D"/>
                </a:solidFill>
              </a:rPr>
              <a:t>‘</a:t>
            </a:r>
            <a:r>
              <a:rPr lang="de-DE" altLang="ja-JP" sz="2400" b="1">
                <a:solidFill>
                  <a:srgbClr val="1F497D"/>
                </a:solidFill>
              </a:rPr>
              <a:t>sche Röhre)! </a:t>
            </a:r>
          </a:p>
          <a:p>
            <a:pPr eaLnBrk="1" hangingPunct="1">
              <a:spcBef>
                <a:spcPts val="600"/>
              </a:spcBef>
              <a:buClr>
                <a:srgbClr val="1F497D"/>
              </a:buClr>
            </a:pPr>
            <a:r>
              <a:rPr lang="de-DE" altLang="de-DE" sz="2200">
                <a:solidFill>
                  <a:srgbClr val="1F497D"/>
                </a:solidFill>
              </a:rPr>
              <a:t>Elektronen erzeugen: Glühkathode</a:t>
            </a:r>
          </a:p>
          <a:p>
            <a:pPr eaLnBrk="1" hangingPunct="1">
              <a:spcBef>
                <a:spcPts val="600"/>
              </a:spcBef>
              <a:buClr>
                <a:srgbClr val="1F497D"/>
              </a:buClr>
            </a:pPr>
            <a:r>
              <a:rPr lang="de-DE" altLang="de-DE" sz="2200">
                <a:solidFill>
                  <a:srgbClr val="1F497D"/>
                </a:solidFill>
              </a:rPr>
              <a:t>…beschleunigen: elektrisches Feld (Hochspannung)</a:t>
            </a:r>
          </a:p>
          <a:p>
            <a:pPr eaLnBrk="1" hangingPunct="1">
              <a:spcBef>
                <a:spcPts val="600"/>
              </a:spcBef>
              <a:buClr>
                <a:srgbClr val="1F497D"/>
              </a:buClr>
            </a:pPr>
            <a:r>
              <a:rPr lang="de-DE" altLang="de-DE" sz="2200">
                <a:solidFill>
                  <a:srgbClr val="1F497D"/>
                </a:solidFill>
              </a:rPr>
              <a:t>…ablenken und fokussieren: elektrisches oder magnetisches Feld </a:t>
            </a:r>
          </a:p>
          <a:p>
            <a:pPr eaLnBrk="1" hangingPunct="1">
              <a:spcBef>
                <a:spcPts val="600"/>
              </a:spcBef>
              <a:buClr>
                <a:srgbClr val="1F497D"/>
              </a:buClr>
              <a:buFont typeface="Arial" panose="020B0604020202020204" pitchFamily="34" charset="0"/>
              <a:buNone/>
            </a:pPr>
            <a:endParaRPr lang="de-DE" altLang="de-DE" sz="2400">
              <a:solidFill>
                <a:srgbClr val="1F497D"/>
              </a:solidFill>
            </a:endParaRPr>
          </a:p>
          <a:p>
            <a:pPr eaLnBrk="1" hangingPunct="1">
              <a:spcBef>
                <a:spcPts val="600"/>
              </a:spcBef>
              <a:buClr>
                <a:srgbClr val="1F497D"/>
              </a:buClr>
              <a:buFont typeface="Arial" panose="020B0604020202020204" pitchFamily="34" charset="0"/>
              <a:buNone/>
            </a:pPr>
            <a:endParaRPr lang="de-DE" altLang="de-DE" sz="2400">
              <a:solidFill>
                <a:srgbClr val="1F497D"/>
              </a:solidFill>
              <a:latin typeface="Arial" panose="020B0604020202020204" pitchFamily="34" charset="0"/>
            </a:endParaRPr>
          </a:p>
          <a:p>
            <a:pPr eaLnBrk="1" hangingPunct="1">
              <a:spcBef>
                <a:spcPts val="600"/>
              </a:spcBef>
              <a:buClr>
                <a:srgbClr val="1F497D"/>
              </a:buClr>
              <a:buFont typeface="Arial" panose="020B0604020202020204" pitchFamily="34" charset="0"/>
              <a:buNone/>
            </a:pPr>
            <a:endParaRPr lang="de-DE" altLang="de-DE" sz="2400">
              <a:solidFill>
                <a:srgbClr val="1F497D"/>
              </a:solidFill>
              <a:latin typeface="Arial" panose="020B0604020202020204" pitchFamily="34" charset="0"/>
            </a:endParaRPr>
          </a:p>
        </p:txBody>
      </p:sp>
      <p:pic>
        <p:nvPicPr>
          <p:cNvPr id="27654" name="Picture 9" descr="http://berlincitynews.de/wp-content/uploads/2012/03/fernseh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325" y="1196975"/>
            <a:ext cx="2870200"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uppieren 26"/>
          <p:cNvGrpSpPr>
            <a:grpSpLocks/>
          </p:cNvGrpSpPr>
          <p:nvPr/>
        </p:nvGrpSpPr>
        <p:grpSpPr bwMode="auto">
          <a:xfrm>
            <a:off x="1905000" y="3789363"/>
            <a:ext cx="6796088" cy="2743200"/>
            <a:chOff x="1905000" y="3789363"/>
            <a:chExt cx="6796088" cy="2743200"/>
          </a:xfrm>
        </p:grpSpPr>
        <p:grpSp>
          <p:nvGrpSpPr>
            <p:cNvPr id="27658" name="Gruppieren 20"/>
            <p:cNvGrpSpPr>
              <a:grpSpLocks/>
            </p:cNvGrpSpPr>
            <p:nvPr/>
          </p:nvGrpSpPr>
          <p:grpSpPr bwMode="auto">
            <a:xfrm>
              <a:off x="1905000" y="3789363"/>
              <a:ext cx="6627813" cy="2743200"/>
              <a:chOff x="1905000" y="3789040"/>
              <a:chExt cx="6627813" cy="2743523"/>
            </a:xfrm>
          </p:grpSpPr>
          <p:pic>
            <p:nvPicPr>
              <p:cNvPr id="276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5513" y="3848100"/>
                <a:ext cx="5975350" cy="268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nvGrpSpPr>
              <p:cNvPr id="27673" name="Gruppieren 10"/>
              <p:cNvGrpSpPr>
                <a:grpSpLocks/>
              </p:cNvGrpSpPr>
              <p:nvPr/>
            </p:nvGrpSpPr>
            <p:grpSpPr bwMode="auto">
              <a:xfrm>
                <a:off x="1905000" y="3789040"/>
                <a:ext cx="6627813" cy="1008112"/>
                <a:chOff x="1905000" y="3789040"/>
                <a:chExt cx="6627813" cy="1008112"/>
              </a:xfrm>
            </p:grpSpPr>
            <p:sp>
              <p:nvSpPr>
                <p:cNvPr id="8" name="Rechteck 7"/>
                <p:cNvSpPr/>
                <p:nvPr/>
              </p:nvSpPr>
              <p:spPr>
                <a:xfrm>
                  <a:off x="1905000" y="4220891"/>
                  <a:ext cx="2522538" cy="57633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sp>
              <p:nvSpPr>
                <p:cNvPr id="9" name="Rechteck 8"/>
                <p:cNvSpPr/>
                <p:nvPr/>
              </p:nvSpPr>
              <p:spPr>
                <a:xfrm>
                  <a:off x="3633788" y="3933519"/>
                  <a:ext cx="2522537" cy="57633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sp>
              <p:nvSpPr>
                <p:cNvPr id="10" name="Rechteck 9"/>
                <p:cNvSpPr/>
                <p:nvPr/>
              </p:nvSpPr>
              <p:spPr>
                <a:xfrm>
                  <a:off x="7237413" y="3789040"/>
                  <a:ext cx="1295400" cy="36040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grpSp>
        </p:grpSp>
        <p:cxnSp>
          <p:nvCxnSpPr>
            <p:cNvPr id="13" name="Gerade Verbindung 12"/>
            <p:cNvCxnSpPr/>
            <p:nvPr/>
          </p:nvCxnSpPr>
          <p:spPr bwMode="auto">
            <a:xfrm rot="5400000">
              <a:off x="2807494" y="4833144"/>
              <a:ext cx="217488"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7660" name="Textfeld 15"/>
            <p:cNvSpPr txBox="1">
              <a:spLocks noChangeArrowheads="1"/>
            </p:cNvSpPr>
            <p:nvPr/>
          </p:nvSpPr>
          <p:spPr bwMode="auto">
            <a:xfrm>
              <a:off x="2041525" y="4437063"/>
              <a:ext cx="10175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t>Glühkathode</a:t>
              </a:r>
            </a:p>
          </p:txBody>
        </p:sp>
        <p:sp>
          <p:nvSpPr>
            <p:cNvPr id="27661" name="Textfeld 16"/>
            <p:cNvSpPr txBox="1">
              <a:spLocks noChangeArrowheads="1"/>
            </p:cNvSpPr>
            <p:nvPr/>
          </p:nvSpPr>
          <p:spPr bwMode="auto">
            <a:xfrm>
              <a:off x="3051175" y="4221163"/>
              <a:ext cx="873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t>Fokussier-</a:t>
              </a:r>
            </a:p>
            <a:p>
              <a:pPr eaLnBrk="1" hangingPunct="1">
                <a:spcBef>
                  <a:spcPct val="0"/>
                </a:spcBef>
                <a:buFontTx/>
                <a:buNone/>
              </a:pPr>
              <a:r>
                <a:rPr lang="de-DE" altLang="de-DE" sz="1400"/>
                <a:t>Elektrode</a:t>
              </a:r>
            </a:p>
          </p:txBody>
        </p:sp>
        <p:sp>
          <p:nvSpPr>
            <p:cNvPr id="27662" name="Textfeld 17"/>
            <p:cNvSpPr txBox="1">
              <a:spLocks noChangeArrowheads="1"/>
            </p:cNvSpPr>
            <p:nvPr/>
          </p:nvSpPr>
          <p:spPr bwMode="auto">
            <a:xfrm>
              <a:off x="3851275" y="4221163"/>
              <a:ext cx="609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t>Anode</a:t>
              </a:r>
            </a:p>
          </p:txBody>
        </p:sp>
        <p:sp>
          <p:nvSpPr>
            <p:cNvPr id="27663" name="Textfeld 18"/>
            <p:cNvSpPr txBox="1">
              <a:spLocks noChangeArrowheads="1"/>
            </p:cNvSpPr>
            <p:nvPr/>
          </p:nvSpPr>
          <p:spPr bwMode="auto">
            <a:xfrm>
              <a:off x="4716463" y="4283075"/>
              <a:ext cx="10747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t>Ablenkplatten</a:t>
              </a:r>
            </a:p>
          </p:txBody>
        </p:sp>
        <p:sp>
          <p:nvSpPr>
            <p:cNvPr id="27664" name="Textfeld 19"/>
            <p:cNvSpPr txBox="1">
              <a:spLocks noChangeArrowheads="1"/>
            </p:cNvSpPr>
            <p:nvPr/>
          </p:nvSpPr>
          <p:spPr bwMode="auto">
            <a:xfrm>
              <a:off x="7640638" y="4067175"/>
              <a:ext cx="1060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t>Leuchtschirm</a:t>
              </a:r>
            </a:p>
          </p:txBody>
        </p:sp>
        <p:cxnSp>
          <p:nvCxnSpPr>
            <p:cNvPr id="28" name="Gerade Verbindung 27"/>
            <p:cNvCxnSpPr/>
            <p:nvPr/>
          </p:nvCxnSpPr>
          <p:spPr bwMode="auto">
            <a:xfrm rot="5400000">
              <a:off x="3383756" y="4833144"/>
              <a:ext cx="217488"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29" name="Gerade Verbindung 28"/>
            <p:cNvCxnSpPr/>
            <p:nvPr/>
          </p:nvCxnSpPr>
          <p:spPr bwMode="auto">
            <a:xfrm rot="5400000">
              <a:off x="3959225" y="4689475"/>
              <a:ext cx="215900"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30" name="Gerade Verbindung 29"/>
            <p:cNvCxnSpPr/>
            <p:nvPr/>
          </p:nvCxnSpPr>
          <p:spPr bwMode="auto">
            <a:xfrm rot="5400000">
              <a:off x="4751388" y="4689475"/>
              <a:ext cx="215900"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31" name="Gerade Verbindung 30"/>
            <p:cNvCxnSpPr/>
            <p:nvPr/>
          </p:nvCxnSpPr>
          <p:spPr bwMode="auto">
            <a:xfrm rot="5400000">
              <a:off x="5256213" y="4689475"/>
              <a:ext cx="215900"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7669" name="Textfeld 31"/>
            <p:cNvSpPr txBox="1">
              <a:spLocks noChangeArrowheads="1"/>
            </p:cNvSpPr>
            <p:nvPr/>
          </p:nvSpPr>
          <p:spPr bwMode="auto">
            <a:xfrm>
              <a:off x="7762875" y="4591050"/>
              <a:ext cx="9382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eaLnBrk="1" hangingPunct="1">
                <a:spcBef>
                  <a:spcPct val="0"/>
                </a:spcBef>
                <a:buFontTx/>
                <a:buNone/>
              </a:pPr>
              <a:r>
                <a:rPr lang="de-DE" altLang="de-DE" sz="1400"/>
                <a:t>Elektronen-</a:t>
              </a:r>
            </a:p>
            <a:p>
              <a:pPr eaLnBrk="1" hangingPunct="1">
                <a:spcBef>
                  <a:spcPct val="0"/>
                </a:spcBef>
                <a:buFontTx/>
                <a:buNone/>
              </a:pPr>
              <a:r>
                <a:rPr lang="de-DE" altLang="de-DE" sz="1400"/>
                <a:t>Strahl</a:t>
              </a:r>
            </a:p>
          </p:txBody>
        </p:sp>
        <p:cxnSp>
          <p:nvCxnSpPr>
            <p:cNvPr id="33" name="Gerade Verbindung 32"/>
            <p:cNvCxnSpPr/>
            <p:nvPr/>
          </p:nvCxnSpPr>
          <p:spPr bwMode="auto">
            <a:xfrm rot="10800000" flipV="1">
              <a:off x="7537450" y="4860925"/>
              <a:ext cx="274638" cy="7938"/>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36" name="Gerade Verbindung 35"/>
            <p:cNvCxnSpPr/>
            <p:nvPr/>
          </p:nvCxnSpPr>
          <p:spPr bwMode="auto">
            <a:xfrm rot="10800000" flipV="1">
              <a:off x="7413625" y="4221163"/>
              <a:ext cx="276225" cy="7937"/>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grpSp>
      <p:sp>
        <p:nvSpPr>
          <p:cNvPr id="27656" name="Foliennummernplatzhalter 26"/>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Arial Narrow" panose="020B0606020202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2"/>
                </a:solidFill>
                <a:latin typeface="Arial Narrow" panose="020B0606020202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376092"/>
                </a:solidFill>
                <a:latin typeface="Arial Narrow" panose="020B0606020202030204" pitchFamily="34" charset="0"/>
                <a:ea typeface="MS PGothic" panose="020B0600070205080204" pitchFamily="34" charset="-128"/>
              </a:defRPr>
            </a:lvl9pPr>
          </a:lstStyle>
          <a:p>
            <a:pPr>
              <a:spcBef>
                <a:spcPct val="0"/>
              </a:spcBef>
              <a:buFontTx/>
              <a:buNone/>
            </a:pPr>
            <a:fld id="{45928013-9C1B-461B-91B4-FB9DA2F48298}" type="slidenum">
              <a:rPr lang="de-DE" altLang="de-DE" sz="1200" smtClean="0">
                <a:solidFill>
                  <a:srgbClr val="898989"/>
                </a:solidFill>
                <a:latin typeface="Arial" panose="020B0604020202020204" pitchFamily="34" charset="0"/>
              </a:rPr>
              <a:pPr>
                <a:spcBef>
                  <a:spcPct val="0"/>
                </a:spcBef>
                <a:buFontTx/>
                <a:buNone/>
              </a:pPr>
              <a:t>9</a:t>
            </a:fld>
            <a:endParaRPr lang="de-DE" altLang="de-DE" sz="1200" smtClean="0">
              <a:solidFill>
                <a:srgbClr val="898989"/>
              </a:solidFill>
              <a:latin typeface="Arial" panose="020B0604020202020204" pitchFamily="34" charset="0"/>
            </a:endParaRPr>
          </a:p>
        </p:txBody>
      </p:sp>
      <p:pic>
        <p:nvPicPr>
          <p:cNvPr id="27657" name="Grafik 31" descr="ausrufezeichen.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318500" y="47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03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03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03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vorlage_neu</Template>
  <TotalTime>0</TotalTime>
  <Words>3970</Words>
  <Application>Microsoft Office PowerPoint</Application>
  <PresentationFormat>Bildschirmpräsentation (4:3)</PresentationFormat>
  <Paragraphs>595</Paragraphs>
  <Slides>43</Slides>
  <Notes>35</Notes>
  <HiddenSlides>0</HiddenSlides>
  <MMClips>0</MMClips>
  <ScaleCrop>false</ScaleCrop>
  <HeadingPairs>
    <vt:vector size="6" baseType="variant">
      <vt:variant>
        <vt:lpstr>Verwendete Schriftarten</vt:lpstr>
      </vt:variant>
      <vt:variant>
        <vt:i4>12</vt:i4>
      </vt:variant>
      <vt:variant>
        <vt:lpstr>Design</vt:lpstr>
      </vt:variant>
      <vt:variant>
        <vt:i4>3</vt:i4>
      </vt:variant>
      <vt:variant>
        <vt:lpstr>Folientitel</vt:lpstr>
      </vt:variant>
      <vt:variant>
        <vt:i4>43</vt:i4>
      </vt:variant>
    </vt:vector>
  </HeadingPairs>
  <TitlesOfParts>
    <vt:vector size="58" baseType="lpstr">
      <vt:lpstr>Arial</vt:lpstr>
      <vt:lpstr>MS PGothic</vt:lpstr>
      <vt:lpstr>Arial Narrow</vt:lpstr>
      <vt:lpstr>Calibri</vt:lpstr>
      <vt:lpstr>Arial Unicode MS</vt:lpstr>
      <vt:lpstr>Wingdings</vt:lpstr>
      <vt:lpstr>Luxi Sans</vt:lpstr>
      <vt:lpstr>Symbol</vt:lpstr>
      <vt:lpstr>Times</vt:lpstr>
      <vt:lpstr>Verdana</vt:lpstr>
      <vt:lpstr>Times New Roman</vt:lpstr>
      <vt:lpstr>Arial Black</vt:lpstr>
      <vt:lpstr>Office-Design</vt:lpstr>
      <vt:lpstr>1_Office-Design</vt:lpstr>
      <vt:lpstr>2_Office-Design</vt:lpstr>
      <vt:lpstr> Die Welt der kleinsten Teilchen  Michael Kobel BSZ Agrar und Ernährung, Dresden, 6.3.2017</vt:lpstr>
      <vt:lpstr>PowerPoint-Präsentation</vt:lpstr>
      <vt:lpstr>Das CERN   (Conseil Européen pour la Recherche Nucléaire)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Magnetfelder und geladene Teilchen</vt:lpstr>
      <vt:lpstr>Elektronenvolt</vt:lpstr>
      <vt:lpstr>Was geschieht im LHC?</vt:lpstr>
      <vt:lpstr>Der LHC ist…</vt:lpstr>
      <vt:lpstr>Der LHC ist…</vt:lpstr>
      <vt:lpstr>Der LHC ist…</vt:lpstr>
      <vt:lpstr>PowerPoint-Präsentation</vt:lpstr>
      <vt:lpstr>LHC Energie</vt:lpstr>
      <vt:lpstr>Bilder vom LHC </vt:lpstr>
      <vt:lpstr>Besucher sind immer willkommen</vt:lpstr>
      <vt:lpstr>4 Detektoren an Kollisionspunkten </vt:lpstr>
      <vt:lpstr>Der ATLAS Detektor im Aufbau</vt:lpstr>
      <vt:lpstr>Woraus besteht die Welt?</vt:lpstr>
      <vt:lpstr>Wozu Teilchenbeschleuniger? 1.  Strukturuntersuchungen</vt:lpstr>
      <vt:lpstr>Woher kommt dieses Wissen?</vt:lpstr>
      <vt:lpstr>Beschleuniger als Mikroskope</vt:lpstr>
      <vt:lpstr>Wozu Teilchenbeschleuniger? 2.  Erzeugung massereicher Teilchen</vt:lpstr>
      <vt:lpstr>PowerPoint-Präsentation</vt:lpstr>
      <vt:lpstr>Die Struktur der Materie</vt:lpstr>
      <vt:lpstr> Wie klein sind Elementarteilchen?</vt:lpstr>
      <vt:lpstr> Wie klein sind Elementarteilchen?  </vt:lpstr>
      <vt:lpstr>Antimaterie</vt:lpstr>
      <vt:lpstr>Illuminati: Fakt oder Fiktion?</vt:lpstr>
      <vt:lpstr>PowerPoint-Präsentation</vt:lpstr>
      <vt:lpstr>Die Geschichte des Universums</vt:lpstr>
      <vt:lpstr>PowerPoint-Präsentation</vt:lpstr>
      <vt:lpstr>PowerPoint-Präsentation</vt:lpstr>
      <vt:lpstr>PowerPoint-Präsentation</vt:lpstr>
      <vt:lpstr>PowerPoint-Präsentation</vt:lpstr>
      <vt:lpstr>PowerPoint-Präsentation</vt:lpstr>
      <vt:lpstr>Danke für‘s Zuhören!</vt:lpstr>
      <vt:lpstr>PowerPoint-Präsentation</vt:lpstr>
    </vt:vector>
  </TitlesOfParts>
  <Company>Unterfranken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Manuela Kuhar</dc:creator>
  <cp:lastModifiedBy>Michael Kobel</cp:lastModifiedBy>
  <cp:revision>883</cp:revision>
  <dcterms:created xsi:type="dcterms:W3CDTF">2012-01-27T15:38:15Z</dcterms:created>
  <dcterms:modified xsi:type="dcterms:W3CDTF">2024-08-02T12:44:08Z</dcterms:modified>
</cp:coreProperties>
</file>