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6" r:id="rId2"/>
    <p:sldMasterId id="2147483720" r:id="rId3"/>
    <p:sldMasterId id="2147483732" r:id="rId4"/>
    <p:sldMasterId id="2147483762" r:id="rId5"/>
  </p:sldMasterIdLst>
  <p:notesMasterIdLst>
    <p:notesMasterId r:id="rId38"/>
  </p:notesMasterIdLst>
  <p:handoutMasterIdLst>
    <p:handoutMasterId r:id="rId39"/>
  </p:handoutMasterIdLst>
  <p:sldIdLst>
    <p:sldId id="257" r:id="rId6"/>
    <p:sldId id="661" r:id="rId7"/>
    <p:sldId id="626" r:id="rId8"/>
    <p:sldId id="648" r:id="rId9"/>
    <p:sldId id="649" r:id="rId10"/>
    <p:sldId id="628" r:id="rId11"/>
    <p:sldId id="630" r:id="rId12"/>
    <p:sldId id="629" r:id="rId13"/>
    <p:sldId id="720" r:id="rId14"/>
    <p:sldId id="721" r:id="rId15"/>
    <p:sldId id="723" r:id="rId16"/>
    <p:sldId id="672" r:id="rId17"/>
    <p:sldId id="631" r:id="rId18"/>
    <p:sldId id="673" r:id="rId19"/>
    <p:sldId id="632" r:id="rId20"/>
    <p:sldId id="680" r:id="rId21"/>
    <p:sldId id="675" r:id="rId22"/>
    <p:sldId id="676" r:id="rId23"/>
    <p:sldId id="704" r:id="rId24"/>
    <p:sldId id="692" r:id="rId25"/>
    <p:sldId id="638" r:id="rId26"/>
    <p:sldId id="691" r:id="rId27"/>
    <p:sldId id="664" r:id="rId28"/>
    <p:sldId id="644" r:id="rId29"/>
    <p:sldId id="722" r:id="rId30"/>
    <p:sldId id="697" r:id="rId31"/>
    <p:sldId id="698" r:id="rId32"/>
    <p:sldId id="705" r:id="rId33"/>
    <p:sldId id="667" r:id="rId34"/>
    <p:sldId id="699" r:id="rId35"/>
    <p:sldId id="700" r:id="rId36"/>
    <p:sldId id="695" r:id="rId37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1pPr>
    <a:lvl2pPr marL="457164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2pPr>
    <a:lvl3pPr marL="914323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3pPr>
    <a:lvl4pPr marL="1371485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4pPr>
    <a:lvl5pPr marL="1828646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5pPr>
    <a:lvl6pPr marL="2285808" algn="l" defTabSz="914323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6pPr>
    <a:lvl7pPr marL="2742970" algn="l" defTabSz="914323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7pPr>
    <a:lvl8pPr marL="3200132" algn="l" defTabSz="914323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8pPr>
    <a:lvl9pPr marL="3657294" algn="l" defTabSz="914323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Kobel" initials="MK" lastIdx="1" clrIdx="0">
    <p:extLst>
      <p:ext uri="{19B8F6BF-5375-455C-9EA6-DF929625EA0E}">
        <p15:presenceInfo xmlns:p15="http://schemas.microsoft.com/office/powerpoint/2012/main" userId="Michael Kob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FFFF"/>
    <a:srgbClr val="FF6600"/>
    <a:srgbClr val="FFFFCC"/>
    <a:srgbClr val="990099"/>
    <a:srgbClr val="FFFF99"/>
    <a:srgbClr val="0B2A51"/>
    <a:srgbClr val="D773CB"/>
    <a:srgbClr val="3B1136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0" autoAdjust="0"/>
    <p:restoredTop sz="97466" autoAdjust="0"/>
  </p:normalViewPr>
  <p:slideViewPr>
    <p:cSldViewPr>
      <p:cViewPr varScale="1">
        <p:scale>
          <a:sx n="68" d="100"/>
          <a:sy n="68" d="100"/>
        </p:scale>
        <p:origin x="14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02"/>
    </p:cViewPr>
  </p:sorterViewPr>
  <p:notesViewPr>
    <p:cSldViewPr>
      <p:cViewPr varScale="1">
        <p:scale>
          <a:sx n="52" d="100"/>
          <a:sy n="52" d="100"/>
        </p:scale>
        <p:origin x="-1512" y="-84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7-24T21:13:10.879" idx="1">
    <p:pos x="5139" y="242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0ED94E4F-41C5-410D-848F-4BDD1938E2D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351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040A0E1-387D-456F-9CC6-FA9026585B4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255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16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32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485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646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808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70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32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94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6125"/>
            <a:ext cx="4960938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2614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2354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399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6125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7373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49EBBDF-A2C0-4AFB-B8B8-A46C0BFF5865}" type="slidenum">
              <a:rPr lang="de-DE" smtClean="0"/>
              <a:pPr>
                <a:defRPr/>
              </a:pPr>
              <a:t>3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730751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55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88814" y="4715406"/>
            <a:ext cx="4891460" cy="446747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40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6125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69636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A446E89-2A21-4BF8-BF48-374C8CFA18CA}" type="slidenum">
              <a:rPr lang="de-DE" smtClean="0">
                <a:solidFill>
                  <a:srgbClr val="EEECE1"/>
                </a:solidFill>
              </a:rPr>
              <a:pPr>
                <a:defRPr/>
              </a:pPr>
              <a:t>5</a:t>
            </a:fld>
            <a:endParaRPr lang="de-DE" smtClean="0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22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6125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80900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32F718-BA18-4477-80F6-75A2BFD25F93}" type="slidenum">
              <a:rPr lang="de-DE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05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042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2BC003-1D96-448F-9F45-030D157CD3A6}" type="slidenum">
              <a:rPr lang="de-DE" altLang="de-DE">
                <a:solidFill>
                  <a:srgbClr val="000000"/>
                </a:solidFill>
              </a:rPr>
              <a:pPr eaLnBrk="1" hangingPunct="1"/>
              <a:t>17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28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614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C79D26-C3DC-4758-92A0-497BD46136A0}" type="slidenum">
              <a:rPr lang="de-DE" altLang="de-DE">
                <a:solidFill>
                  <a:srgbClr val="000000"/>
                </a:solidFill>
              </a:rPr>
              <a:pPr eaLnBrk="1" hangingPunct="1"/>
              <a:t>18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64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337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54075" y="746125"/>
            <a:ext cx="4960938" cy="3721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74756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53F14F6-7BF8-48FB-A0FA-37015C2BA84D}" type="slidenum">
              <a:rPr lang="de-DE" smtClean="0"/>
              <a:pPr>
                <a:defRPr/>
              </a:pPr>
              <a:t>24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4995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rgbClr val="0B2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4" y="4437112"/>
            <a:ext cx="7467600" cy="685800"/>
          </a:xfrm>
        </p:spPr>
        <p:txBody>
          <a:bodyPr tIns="0" anchor="ctr"/>
          <a:lstStyle>
            <a:lvl1pPr marL="0" indent="0">
              <a:spcBef>
                <a:spcPct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-12700" y="11684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3462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/>
          </a:p>
        </p:txBody>
      </p:sp>
      <p:pic>
        <p:nvPicPr>
          <p:cNvPr id="5140" name="Picture 20" descr="D:\Job\Aktive Beratung\TUD Neu CI\Kopie von TU_Logo_90mm\TU_Logo_90_S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438151"/>
            <a:ext cx="1905000" cy="558800"/>
          </a:xfrm>
          <a:prstGeom prst="rect">
            <a:avLst/>
          </a:prstGeom>
          <a:noFill/>
        </p:spPr>
      </p:pic>
      <p:pic>
        <p:nvPicPr>
          <p:cNvPr id="8" name="Bild 9" descr="DDC_Logo_BB-15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4" y="6237314"/>
            <a:ext cx="1152127" cy="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24" y="244164"/>
            <a:ext cx="2329172" cy="808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267745" y="188640"/>
            <a:ext cx="5616624" cy="432048"/>
          </a:xfrm>
        </p:spPr>
        <p:txBody>
          <a:bodyPr anchor="b"/>
          <a:lstStyle>
            <a:lvl1pPr algn="l">
              <a:buFont typeface="Arial" pitchFamily="34" charset="0"/>
              <a:buNone/>
              <a:defRPr sz="2000" b="1"/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552" y="1268760"/>
            <a:ext cx="8136904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164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5" y="692696"/>
            <a:ext cx="561662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91A8-12B7-4F59-AC1F-D6F50D2F3692}" type="slidenum">
              <a:rPr lang="de-DE" smtClean="0"/>
              <a:pPr/>
              <a:t>‹Nr.›</a:t>
            </a:fld>
            <a:r>
              <a:rPr lang="de-DE" dirty="0" smtClean="0"/>
              <a:t> of 49</a:t>
            </a:r>
            <a:endParaRPr lang="de-DE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3"/>
          </p:nvPr>
        </p:nvSpPr>
        <p:spPr>
          <a:xfrm>
            <a:off x="539552" y="5877272"/>
            <a:ext cx="813690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</a:t>
            </a:r>
            <a:fld id="{D4C937E9-21FD-4E81-917C-0497985623CB}" type="slidenum">
              <a:rPr lang="de-DE"/>
              <a:pPr/>
              <a:t>‹Nr.›</a:t>
            </a:fld>
            <a:r>
              <a:rPr lang="de-DE"/>
              <a:t> von 20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7175" y="1676400"/>
            <a:ext cx="1874838" cy="4419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7904" y="1676400"/>
            <a:ext cx="5476875" cy="4419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Folie </a:t>
            </a:r>
            <a:fld id="{75D992F7-7555-498F-93B3-E6AC768E48C7}" type="slidenum">
              <a:rPr lang="de-DE"/>
              <a:pPr/>
              <a:t>‹Nr.›</a:t>
            </a:fld>
            <a:r>
              <a:rPr lang="de-DE"/>
              <a:t> von 20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2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CERN, 31.07.2024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Michael Kobel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0EE80D-6DC7-44C8-A3CF-73A721BC05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72400" cy="685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990600" y="914400"/>
            <a:ext cx="8153400" cy="59436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Michael Kobel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104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15D37D-FCF4-41F9-9BA3-B321678D5BE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2" y="609603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2" y="1412780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2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609601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4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4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2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4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9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buFont typeface="Wingdings" pitchFamily="2" charset="2"/>
              <a:buChar char="v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25000"/>
              <a:defRPr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73E9-608F-490E-901B-D137EDF7F20B}" type="slidenum">
              <a:rPr lang="de-DE" smtClean="0"/>
              <a:pPr/>
              <a:t>‹Nr.›</a:t>
            </a:fld>
            <a:r>
              <a:rPr lang="de-DE" dirty="0" smtClean="0"/>
              <a:t> 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2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2" y="609602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de-DE" sz="1800" b="0" smtClean="0">
                <a:solidFill>
                  <a:prstClr val="black"/>
                </a:solidFill>
                <a:latin typeface="Calibri"/>
              </a:rPr>
              <a:t>CERN, 31.07.2024</a:t>
            </a:r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de-DE" sz="1800" b="0" dirty="0" smtClean="0">
                <a:solidFill>
                  <a:prstClr val="black"/>
                </a:solidFill>
                <a:latin typeface="Calibri"/>
              </a:rPr>
              <a:t>Michael Kobel</a:t>
            </a:r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3822" y="228321"/>
            <a:ext cx="7342712" cy="53227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105703" y="1143007"/>
            <a:ext cx="4158601" cy="5179919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403311" y="1143007"/>
            <a:ext cx="4158601" cy="5179919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92688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268761"/>
            <a:ext cx="4108648" cy="50405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268761"/>
            <a:ext cx="3657600" cy="5040560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de-DE" sz="1800" b="0" smtClean="0">
                <a:solidFill>
                  <a:prstClr val="black"/>
                </a:solidFill>
                <a:latin typeface="Calibri"/>
              </a:rPr>
              <a:t>CERN, 31.07.2024</a:t>
            </a:r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de-DE" sz="1800" b="0" dirty="0" smtClean="0">
                <a:solidFill>
                  <a:prstClr val="black"/>
                </a:solidFill>
                <a:latin typeface="Calibri"/>
              </a:rPr>
              <a:t>Michael Kobel</a:t>
            </a:r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r>
              <a:rPr lang="de-DE" sz="1800" b="0" dirty="0" smtClean="0">
                <a:solidFill>
                  <a:prstClr val="black"/>
                </a:solidFill>
                <a:latin typeface="Calibri"/>
              </a:rPr>
              <a:t> </a:t>
            </a:r>
            <a:fld id="{BBB5A837-4018-4CB7-AB90-7ED586C7C998}" type="slidenum">
              <a:rPr lang="de-DE" sz="1800" b="0" smtClean="0">
                <a:solidFill>
                  <a:prstClr val="black"/>
                </a:solidFill>
                <a:latin typeface="Calibri"/>
              </a:rPr>
              <a:pPr/>
              <a:t>‹Nr.›</a:t>
            </a:fld>
            <a:r>
              <a:rPr lang="de-DE" sz="1800" b="0" dirty="0" smtClean="0">
                <a:solidFill>
                  <a:prstClr val="black"/>
                </a:solidFill>
                <a:latin typeface="Calibri"/>
              </a:rPr>
              <a:t> of 49</a:t>
            </a:r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115616" y="1628800"/>
            <a:ext cx="7416824" cy="4669508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itelplatzhalter 5"/>
          <p:cNvSpPr>
            <a:spLocks noGrp="1"/>
          </p:cNvSpPr>
          <p:nvPr>
            <p:ph type="title"/>
          </p:nvPr>
        </p:nvSpPr>
        <p:spPr>
          <a:xfrm>
            <a:off x="1907704" y="620688"/>
            <a:ext cx="6624736" cy="79695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553203" y="6356350"/>
            <a:ext cx="2133600" cy="365125"/>
          </a:xfrm>
          <a:prstGeom prst="rect">
            <a:avLst/>
          </a:prstGeom>
        </p:spPr>
        <p:txBody>
          <a:bodyPr lIns="91432" tIns="45716" rIns="91432" bIns="45716"/>
          <a:lstStyle>
            <a:lvl1pPr defTabSz="457164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E468086-A8FA-4BD4-8725-8F196BFF91FA}" type="slidenum">
              <a:rPr lang="de-DE" sz="1800" b="0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‹Nr.›</a:t>
            </a:fld>
            <a:endParaRPr lang="de-DE" sz="1800" b="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2" y="609603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2" y="1412780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6343" y="2130523"/>
            <a:ext cx="7771314" cy="146937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243" y="3885640"/>
            <a:ext cx="6401523" cy="1753721"/>
          </a:xfrm>
        </p:spPr>
        <p:txBody>
          <a:bodyPr/>
          <a:lstStyle>
            <a:lvl1pPr marL="0" indent="0" algn="ctr">
              <a:buNone/>
              <a:defRPr/>
            </a:lvl1pPr>
            <a:lvl2pPr marL="411033" indent="0" algn="ctr">
              <a:buNone/>
              <a:defRPr/>
            </a:lvl2pPr>
            <a:lvl3pPr marL="822069" indent="0" algn="ctr">
              <a:buNone/>
              <a:defRPr/>
            </a:lvl3pPr>
            <a:lvl4pPr marL="1233102" indent="0" algn="ctr">
              <a:buNone/>
              <a:defRPr/>
            </a:lvl4pPr>
            <a:lvl5pPr marL="1644137" indent="0" algn="ctr">
              <a:buNone/>
              <a:defRPr/>
            </a:lvl5pPr>
            <a:lvl6pPr marL="2055170" indent="0" algn="ctr">
              <a:buNone/>
              <a:defRPr/>
            </a:lvl6pPr>
            <a:lvl7pPr marL="2466204" indent="0" algn="ctr">
              <a:buNone/>
              <a:defRPr/>
            </a:lvl7pPr>
            <a:lvl8pPr marL="2877238" indent="0" algn="ctr">
              <a:buNone/>
              <a:defRPr/>
            </a:lvl8pPr>
            <a:lvl9pPr marL="3288272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EE6EC-B6A0-4261-AAA7-FA8C4DA100AB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19B11-53F3-4C2F-B348-930E60E06622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543" y="4406713"/>
            <a:ext cx="7772762" cy="136291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543" y="2906526"/>
            <a:ext cx="7772762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033" indent="0">
              <a:buNone/>
              <a:defRPr sz="1600"/>
            </a:lvl2pPr>
            <a:lvl3pPr marL="822069" indent="0">
              <a:buNone/>
              <a:defRPr sz="1400"/>
            </a:lvl3pPr>
            <a:lvl4pPr marL="1233102" indent="0">
              <a:buNone/>
              <a:defRPr sz="1300"/>
            </a:lvl4pPr>
            <a:lvl5pPr marL="1644137" indent="0">
              <a:buNone/>
              <a:defRPr sz="1300"/>
            </a:lvl5pPr>
            <a:lvl6pPr marL="2055170" indent="0">
              <a:buNone/>
              <a:defRPr sz="1300"/>
            </a:lvl6pPr>
            <a:lvl7pPr marL="2466204" indent="0">
              <a:buNone/>
              <a:defRPr sz="1300"/>
            </a:lvl7pPr>
            <a:lvl8pPr marL="2877238" indent="0">
              <a:buNone/>
              <a:defRPr sz="1300"/>
            </a:lvl8pPr>
            <a:lvl9pPr marL="3288272" indent="0">
              <a:buNone/>
              <a:defRPr sz="13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1D375-934E-4E67-8FF3-A1F227CBD6FD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6344" y="1980640"/>
            <a:ext cx="3815430" cy="411536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0779" y="1980640"/>
            <a:ext cx="3816878" cy="411536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678B6-E052-47BA-86FD-295D710DBECA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490865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457164" indent="-457164">
              <a:buSzPct val="100000"/>
              <a:buFont typeface="+mj-lt"/>
              <a:buAutoNum type="arabicPeriod"/>
              <a:defRPr sz="2000"/>
            </a:lvl1pPr>
            <a:lvl2pPr marL="457164" indent="0">
              <a:buNone/>
              <a:defRPr sz="1800"/>
            </a:lvl2pPr>
            <a:lvl3pPr marL="914323" indent="0">
              <a:buNone/>
              <a:defRPr sz="1600"/>
            </a:lvl3pPr>
            <a:lvl4pPr marL="1371485" indent="0">
              <a:buNone/>
              <a:defRPr sz="1400"/>
            </a:lvl4pPr>
            <a:lvl5pPr marL="1828646" indent="0">
              <a:buNone/>
              <a:defRPr sz="1400"/>
            </a:lvl5pPr>
            <a:lvl6pPr marL="2285808" indent="0">
              <a:buNone/>
              <a:defRPr sz="1400"/>
            </a:lvl6pPr>
            <a:lvl7pPr marL="2742970" indent="0">
              <a:buNone/>
              <a:defRPr sz="1400"/>
            </a:lvl7pPr>
            <a:lvl8pPr marL="3200132" indent="0">
              <a:buNone/>
              <a:defRPr sz="1400"/>
            </a:lvl8pPr>
            <a:lvl9pPr marL="3657294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A0D9-8D1B-4DF9-AC7E-2C36BBEC1553}" type="slidenum">
              <a:rPr lang="de-DE" smtClean="0"/>
              <a:pPr/>
              <a:t>‹Nr.›</a:t>
            </a:fld>
            <a:r>
              <a:rPr lang="de-DE" dirty="0" smtClean="0"/>
              <a:t> of 45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562" y="274544"/>
            <a:ext cx="82288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566" y="1535206"/>
            <a:ext cx="4039867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033" indent="0">
              <a:buNone/>
              <a:defRPr sz="1800" b="1"/>
            </a:lvl2pPr>
            <a:lvl3pPr marL="822069" indent="0">
              <a:buNone/>
              <a:defRPr sz="1600" b="1"/>
            </a:lvl3pPr>
            <a:lvl4pPr marL="1233102" indent="0">
              <a:buNone/>
              <a:defRPr sz="1400" b="1"/>
            </a:lvl4pPr>
            <a:lvl5pPr marL="1644137" indent="0">
              <a:buNone/>
              <a:defRPr sz="1400" b="1"/>
            </a:lvl5pPr>
            <a:lvl6pPr marL="2055170" indent="0">
              <a:buNone/>
              <a:defRPr sz="1400" b="1"/>
            </a:lvl6pPr>
            <a:lvl7pPr marL="2466204" indent="0">
              <a:buNone/>
              <a:defRPr sz="1400" b="1"/>
            </a:lvl7pPr>
            <a:lvl8pPr marL="2877238" indent="0">
              <a:buNone/>
              <a:defRPr sz="1400" b="1"/>
            </a:lvl8pPr>
            <a:lvl9pPr marL="3288272" indent="0">
              <a:buNone/>
              <a:defRPr sz="1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566" y="2175344"/>
            <a:ext cx="4039867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127" y="1535206"/>
            <a:ext cx="4041315" cy="64013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033" indent="0">
              <a:buNone/>
              <a:defRPr sz="1800" b="1"/>
            </a:lvl2pPr>
            <a:lvl3pPr marL="822069" indent="0">
              <a:buNone/>
              <a:defRPr sz="1600" b="1"/>
            </a:lvl3pPr>
            <a:lvl4pPr marL="1233102" indent="0">
              <a:buNone/>
              <a:defRPr sz="1400" b="1"/>
            </a:lvl4pPr>
            <a:lvl5pPr marL="1644137" indent="0">
              <a:buNone/>
              <a:defRPr sz="1400" b="1"/>
            </a:lvl5pPr>
            <a:lvl6pPr marL="2055170" indent="0">
              <a:buNone/>
              <a:defRPr sz="1400" b="1"/>
            </a:lvl6pPr>
            <a:lvl7pPr marL="2466204" indent="0">
              <a:buNone/>
              <a:defRPr sz="1400" b="1"/>
            </a:lvl7pPr>
            <a:lvl8pPr marL="2877238" indent="0">
              <a:buNone/>
              <a:defRPr sz="1400" b="1"/>
            </a:lvl8pPr>
            <a:lvl9pPr marL="3288272" indent="0">
              <a:buNone/>
              <a:defRPr sz="14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127" y="2175344"/>
            <a:ext cx="4041315" cy="3951474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CD6F2-4663-4DA4-B85D-34D008909709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DA564-E425-4386-A1CC-8BAA559D4541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F4C7C-8057-4F4D-B914-E1B2FBDE7CC8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566" y="273144"/>
            <a:ext cx="3007457" cy="116261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70" y="273144"/>
            <a:ext cx="5111373" cy="585367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566" y="1435755"/>
            <a:ext cx="3007457" cy="4691062"/>
          </a:xfrm>
        </p:spPr>
        <p:txBody>
          <a:bodyPr/>
          <a:lstStyle>
            <a:lvl1pPr marL="0" indent="0">
              <a:buNone/>
              <a:defRPr sz="1300"/>
            </a:lvl1pPr>
            <a:lvl2pPr marL="411033" indent="0">
              <a:buNone/>
              <a:defRPr sz="1100"/>
            </a:lvl2pPr>
            <a:lvl3pPr marL="822069" indent="0">
              <a:buNone/>
              <a:defRPr sz="900"/>
            </a:lvl3pPr>
            <a:lvl4pPr marL="1233102" indent="0">
              <a:buNone/>
              <a:defRPr sz="800"/>
            </a:lvl4pPr>
            <a:lvl5pPr marL="1644137" indent="0">
              <a:buNone/>
              <a:defRPr sz="800"/>
            </a:lvl5pPr>
            <a:lvl6pPr marL="2055170" indent="0">
              <a:buNone/>
              <a:defRPr sz="800"/>
            </a:lvl6pPr>
            <a:lvl7pPr marL="2466204" indent="0">
              <a:buNone/>
              <a:defRPr sz="800"/>
            </a:lvl7pPr>
            <a:lvl8pPr marL="2877238" indent="0">
              <a:buNone/>
              <a:defRPr sz="800"/>
            </a:lvl8pPr>
            <a:lvl9pPr marL="3288272" indent="0">
              <a:buNone/>
              <a:defRPr sz="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A5AC4-E6C3-406D-9EB5-B95D01D25A18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600" y="4800325"/>
            <a:ext cx="5486400" cy="56729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600" y="612122"/>
            <a:ext cx="5486400" cy="4115360"/>
          </a:xfrm>
        </p:spPr>
        <p:txBody>
          <a:bodyPr/>
          <a:lstStyle>
            <a:lvl1pPr marL="0" indent="0">
              <a:buNone/>
              <a:defRPr sz="2900"/>
            </a:lvl1pPr>
            <a:lvl2pPr marL="411033" indent="0">
              <a:buNone/>
              <a:defRPr sz="2500"/>
            </a:lvl2pPr>
            <a:lvl3pPr marL="822069" indent="0">
              <a:buNone/>
              <a:defRPr sz="2200"/>
            </a:lvl3pPr>
            <a:lvl4pPr marL="1233102" indent="0">
              <a:buNone/>
              <a:defRPr sz="1800"/>
            </a:lvl4pPr>
            <a:lvl5pPr marL="1644137" indent="0">
              <a:buNone/>
              <a:defRPr sz="1800"/>
            </a:lvl5pPr>
            <a:lvl6pPr marL="2055170" indent="0">
              <a:buNone/>
              <a:defRPr sz="1800"/>
            </a:lvl6pPr>
            <a:lvl7pPr marL="2466204" indent="0">
              <a:buNone/>
              <a:defRPr sz="1800"/>
            </a:lvl7pPr>
            <a:lvl8pPr marL="2877238" indent="0">
              <a:buNone/>
              <a:defRPr sz="1800"/>
            </a:lvl8pPr>
            <a:lvl9pPr marL="3288272" indent="0">
              <a:buNone/>
              <a:defRPr sz="18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600" y="5367618"/>
            <a:ext cx="5486400" cy="804022"/>
          </a:xfrm>
        </p:spPr>
        <p:txBody>
          <a:bodyPr/>
          <a:lstStyle>
            <a:lvl1pPr marL="0" indent="0">
              <a:buNone/>
              <a:defRPr sz="1300"/>
            </a:lvl1pPr>
            <a:lvl2pPr marL="411033" indent="0">
              <a:buNone/>
              <a:defRPr sz="1100"/>
            </a:lvl2pPr>
            <a:lvl3pPr marL="822069" indent="0">
              <a:buNone/>
              <a:defRPr sz="900"/>
            </a:lvl3pPr>
            <a:lvl4pPr marL="1233102" indent="0">
              <a:buNone/>
              <a:defRPr sz="800"/>
            </a:lvl4pPr>
            <a:lvl5pPr marL="1644137" indent="0">
              <a:buNone/>
              <a:defRPr sz="800"/>
            </a:lvl5pPr>
            <a:lvl6pPr marL="2055170" indent="0">
              <a:buNone/>
              <a:defRPr sz="800"/>
            </a:lvl6pPr>
            <a:lvl7pPr marL="2466204" indent="0">
              <a:buNone/>
              <a:defRPr sz="800"/>
            </a:lvl7pPr>
            <a:lvl8pPr marL="2877238" indent="0">
              <a:buNone/>
              <a:defRPr sz="800"/>
            </a:lvl8pPr>
            <a:lvl9pPr marL="3288272" indent="0">
              <a:buNone/>
              <a:defRPr sz="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0CB89-F878-4096-87A5-57143D485304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52416-DD4C-4413-9C2E-E6DA1AB909BD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914" y="609321"/>
            <a:ext cx="1941743" cy="54866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6347" y="609321"/>
            <a:ext cx="5690565" cy="548668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6BA45-B5C5-4B37-89F5-3CEF34BA2A04}" type="slidenum">
              <a:rPr lang="en-US">
                <a:solidFill>
                  <a:srgbClr val="000000"/>
                </a:solidFill>
              </a:rPr>
              <a:pPr/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B2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2667" y="2703513"/>
            <a:ext cx="7504112" cy="1143000"/>
          </a:xfrm>
        </p:spPr>
        <p:txBody>
          <a:bodyPr tIns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4" y="4437112"/>
            <a:ext cx="7467600" cy="685800"/>
          </a:xfrm>
        </p:spPr>
        <p:txBody>
          <a:bodyPr tIns="0" anchor="ctr"/>
          <a:lstStyle>
            <a:lvl1pPr marL="0" indent="0">
              <a:spcBef>
                <a:spcPct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-12700" y="11684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3462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pic>
        <p:nvPicPr>
          <p:cNvPr id="5140" name="Picture 20" descr="D:\Job\Aktive Beratung\TUD Neu CI\Kopie von TU_Logo_90mm\TU_Logo_90_S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438151"/>
            <a:ext cx="1905000" cy="558800"/>
          </a:xfrm>
          <a:prstGeom prst="rect">
            <a:avLst/>
          </a:prstGeom>
          <a:noFill/>
        </p:spPr>
      </p:pic>
      <p:pic>
        <p:nvPicPr>
          <p:cNvPr id="8" name="Bild 9" descr="DDC_Logo_BB-15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4" y="6237314"/>
            <a:ext cx="1152127" cy="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288" y="179587"/>
            <a:ext cx="2336203" cy="811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buFont typeface="Wingdings" pitchFamily="2" charset="2"/>
              <a:buChar char="v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25000"/>
              <a:defRPr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490865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457164" indent="-457164">
              <a:buSzPct val="100000"/>
              <a:buFont typeface="+mj-lt"/>
              <a:buAutoNum type="arabicPeriod"/>
              <a:defRPr sz="2000"/>
            </a:lvl1pPr>
            <a:lvl2pPr marL="457164" indent="0">
              <a:buNone/>
              <a:defRPr sz="1800"/>
            </a:lvl2pPr>
            <a:lvl3pPr marL="914323" indent="0">
              <a:buNone/>
              <a:defRPr sz="1600"/>
            </a:lvl3pPr>
            <a:lvl4pPr marL="1371485" indent="0">
              <a:buNone/>
              <a:defRPr sz="1400"/>
            </a:lvl4pPr>
            <a:lvl5pPr marL="1828646" indent="0">
              <a:buNone/>
              <a:defRPr sz="1400"/>
            </a:lvl5pPr>
            <a:lvl6pPr marL="2285808" indent="0">
              <a:buNone/>
              <a:defRPr sz="1400"/>
            </a:lvl6pPr>
            <a:lvl7pPr marL="2742970" indent="0">
              <a:buNone/>
              <a:defRPr sz="1400"/>
            </a:lvl7pPr>
            <a:lvl8pPr marL="3200132" indent="0">
              <a:buNone/>
              <a:defRPr sz="1400"/>
            </a:lvl8pPr>
            <a:lvl9pPr marL="3657294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A0D9-8D1B-4DF9-AC7E-2C36BBEC1553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92688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268761"/>
            <a:ext cx="4108648" cy="50405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268761"/>
            <a:ext cx="3657600" cy="5040560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‹Nr.›</a:t>
            </a:fld>
            <a:r>
              <a:rPr lang="de-DE" dirty="0" smtClean="0"/>
              <a:t> of 45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92688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268761"/>
            <a:ext cx="4108648" cy="50405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268761"/>
            <a:ext cx="3657600" cy="5040560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BBB5A837-4018-4CB7-AB90-7ED586C7C998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275040" cy="490066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692699"/>
            <a:ext cx="6264696" cy="216024"/>
          </a:xfrm>
        </p:spPr>
        <p:txBody>
          <a:bodyPr anchor="b"/>
          <a:lstStyle>
            <a:lvl1pPr marL="0" indent="0">
              <a:buNone/>
              <a:defRPr sz="1400" b="0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2664296" cy="36724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7825" y="1277070"/>
            <a:ext cx="5698976" cy="366409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1524" y="5085184"/>
            <a:ext cx="8435281" cy="122413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BBB5A837-4018-4CB7-AB90-7ED586C7C998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4900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5"/>
            <a:ext cx="4040188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27707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1916835"/>
            <a:ext cx="4041775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D42DA88A-3C4B-4710-8E3A-60CFF3CBF6D4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FA9D60DB-0363-4C6B-8AE5-CB833B06872E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2BBAD2DA-2475-4E12-AF85-8386B95AC8EA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126876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518457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4" y="2204865"/>
            <a:ext cx="3008313" cy="424847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2D93E-8333-44AF-95FC-D574F59CD950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267745" y="188640"/>
            <a:ext cx="5616624" cy="432048"/>
          </a:xfrm>
        </p:spPr>
        <p:txBody>
          <a:bodyPr anchor="b"/>
          <a:lstStyle>
            <a:lvl1pPr algn="l">
              <a:buFont typeface="Arial" pitchFamily="34" charset="0"/>
              <a:buNone/>
              <a:defRPr sz="2000" b="1"/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552" y="1268760"/>
            <a:ext cx="8136904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164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5" y="692696"/>
            <a:ext cx="561662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91A8-12B7-4F59-AC1F-D6F50D2F3692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3"/>
          </p:nvPr>
        </p:nvSpPr>
        <p:spPr>
          <a:xfrm>
            <a:off x="539552" y="5877272"/>
            <a:ext cx="813690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808080"/>
                </a:solidFill>
              </a:rPr>
              <a:t>Folie </a:t>
            </a:r>
            <a:fld id="{D4C937E9-21FD-4E81-917C-0497985623CB}" type="slidenum">
              <a:rPr lang="de-DE">
                <a:solidFill>
                  <a:srgbClr val="808080"/>
                </a:solidFill>
              </a:rPr>
              <a:pPr/>
              <a:t>‹Nr.›</a:t>
            </a:fld>
            <a:r>
              <a:rPr lang="de-DE">
                <a:solidFill>
                  <a:srgbClr val="808080"/>
                </a:solidFill>
              </a:rPr>
              <a:t> von 20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7175" y="1676400"/>
            <a:ext cx="1874838" cy="4419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7904" y="1676400"/>
            <a:ext cx="5476875" cy="4419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808080"/>
                </a:solidFill>
              </a:rPr>
              <a:t>Folie </a:t>
            </a:r>
            <a:fld id="{75D992F7-7555-498F-93B3-E6AC768E48C7}" type="slidenum">
              <a:rPr lang="de-DE">
                <a:solidFill>
                  <a:srgbClr val="808080"/>
                </a:solidFill>
              </a:rPr>
              <a:pPr/>
              <a:t>‹Nr.›</a:t>
            </a:fld>
            <a:r>
              <a:rPr lang="de-DE">
                <a:solidFill>
                  <a:srgbClr val="808080"/>
                </a:solidFill>
              </a:rPr>
              <a:t> von 20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2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0EE80D-6DC7-44C8-A3CF-73A721BC0560}" type="slidenum">
              <a:rPr lang="de-DE">
                <a:solidFill>
                  <a:srgbClr val="80808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0808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275040" cy="490066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692699"/>
            <a:ext cx="6264696" cy="216024"/>
          </a:xfrm>
        </p:spPr>
        <p:txBody>
          <a:bodyPr anchor="b"/>
          <a:lstStyle>
            <a:lvl1pPr marL="0" indent="0">
              <a:buNone/>
              <a:defRPr sz="1400" b="0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2664296" cy="36724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7825" y="1277070"/>
            <a:ext cx="5698976" cy="366409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1524" y="5085184"/>
            <a:ext cx="8435281" cy="122413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1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‹Nr.›</a:t>
            </a:fld>
            <a:r>
              <a:rPr lang="de-DE" dirty="0" smtClean="0"/>
              <a:t> of 45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2" y="609602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2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4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9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0"/>
            <a:ext cx="6624736" cy="692696"/>
          </a:xfrm>
        </p:spPr>
        <p:txBody>
          <a:bodyPr/>
          <a:lstStyle>
            <a:lvl1pPr>
              <a:defRPr sz="2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2" y="6356365"/>
            <a:ext cx="20574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5"/>
            <a:ext cx="1135414" cy="365125"/>
          </a:xfrm>
        </p:spPr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CERN, 31.07.2024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1" y="908723"/>
            <a:ext cx="7538988" cy="5184576"/>
          </a:xfrm>
        </p:spPr>
        <p:txBody>
          <a:bodyPr>
            <a:noAutofit/>
          </a:bodyPr>
          <a:lstStyle>
            <a:lvl1pPr marL="228580" indent="-228580" algn="l" defTabSz="914323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248" indent="-266678" algn="l" defTabSz="914323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624" indent="-279376" algn="l" defTabSz="914323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None/>
              <a:defRPr sz="1800">
                <a:solidFill>
                  <a:srgbClr val="002060"/>
                </a:solidFill>
              </a:defRPr>
            </a:lvl3pPr>
            <a:lvl4pPr marL="13714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580" lvl="0" indent="-228580" algn="l" defTabSz="914323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  <a:br>
              <a:rPr lang="en-US" dirty="0" smtClean="0"/>
            </a:br>
            <a:r>
              <a:rPr lang="en-US" dirty="0" err="1" smtClean="0"/>
              <a:t>dfdfdff</a:t>
            </a:r>
            <a:endParaRPr lang="en-US" dirty="0" smtClean="0"/>
          </a:p>
          <a:p>
            <a:pPr marL="622248" lvl="1" indent="-266678" algn="l" defTabSz="914323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  <a:br>
              <a:rPr lang="en-US" dirty="0" smtClean="0"/>
            </a:br>
            <a:r>
              <a:rPr lang="en-US" dirty="0" err="1" smtClean="0"/>
              <a:t>sfsdsdd</a:t>
            </a:r>
            <a:endParaRPr lang="en-US" dirty="0" smtClean="0"/>
          </a:p>
          <a:p>
            <a:pPr marL="901624" lvl="2" indent="-279376" algn="l" defTabSz="914323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  <a:br>
              <a:rPr lang="en-US" dirty="0" smtClean="0"/>
            </a:br>
            <a:r>
              <a:rPr lang="en-US" dirty="0" err="1" smtClean="0"/>
              <a:t>dfdffdfd</a:t>
            </a:r>
            <a:endParaRPr lang="en-US" dirty="0" smtClean="0"/>
          </a:p>
          <a:p>
            <a:pPr marL="901624" lvl="2" indent="-279376" algn="l" defTabSz="914323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901624" lvl="2" indent="-279376" algn="l" defTabSz="914323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err="1" smtClean="0"/>
              <a:t>Csdsd</a:t>
            </a:r>
            <a:endParaRPr lang="en-US" dirty="0" smtClean="0"/>
          </a:p>
          <a:p>
            <a:pPr marL="901624" lvl="2" indent="-279376" algn="l" defTabSz="914323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72400" cy="685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990600" y="914400"/>
            <a:ext cx="8153400" cy="59436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en-US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808080"/>
                </a:solidFill>
              </a:rPr>
              <a:t>Michael Kobel</a:t>
            </a:r>
            <a:endParaRPr lang="en-US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104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15D37D-FCF4-41F9-9BA3-B321678D5BE2}" type="slidenum">
              <a:rPr lang="en-US">
                <a:solidFill>
                  <a:srgbClr val="808080"/>
                </a:solidFill>
              </a:rPr>
              <a:pPr/>
              <a:t>‹Nr.›</a:t>
            </a:fld>
            <a:endParaRPr lang="en-US">
              <a:solidFill>
                <a:srgbClr val="80808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B2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2667" y="2703513"/>
            <a:ext cx="7504112" cy="1143000"/>
          </a:xfrm>
        </p:spPr>
        <p:txBody>
          <a:bodyPr tIns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4" y="4437112"/>
            <a:ext cx="7467600" cy="685800"/>
          </a:xfrm>
        </p:spPr>
        <p:txBody>
          <a:bodyPr tIns="0" anchor="ctr"/>
          <a:lstStyle>
            <a:lvl1pPr marL="0" indent="0">
              <a:spcBef>
                <a:spcPct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-12700" y="11684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3462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pic>
        <p:nvPicPr>
          <p:cNvPr id="5140" name="Picture 20" descr="D:\Job\Aktive Beratung\TUD Neu CI\Kopie von TU_Logo_90mm\TU_Logo_90_S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438151"/>
            <a:ext cx="1905000" cy="558800"/>
          </a:xfrm>
          <a:prstGeom prst="rect">
            <a:avLst/>
          </a:prstGeom>
          <a:noFill/>
        </p:spPr>
      </p:pic>
      <p:pic>
        <p:nvPicPr>
          <p:cNvPr id="8" name="Bild 9" descr="DDC_Logo_BB-15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4" y="6237314"/>
            <a:ext cx="1152127" cy="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752" y="347521"/>
            <a:ext cx="1870746" cy="649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buFont typeface="Wingdings" pitchFamily="2" charset="2"/>
              <a:buChar char="v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25000"/>
              <a:defRPr/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490865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457164" indent="-457164">
              <a:buSzPct val="100000"/>
              <a:buFont typeface="+mj-lt"/>
              <a:buAutoNum type="arabicPeriod"/>
              <a:defRPr sz="2000"/>
            </a:lvl1pPr>
            <a:lvl2pPr marL="457164" indent="0">
              <a:buNone/>
              <a:defRPr sz="1800"/>
            </a:lvl2pPr>
            <a:lvl3pPr marL="914323" indent="0">
              <a:buNone/>
              <a:defRPr sz="1600"/>
            </a:lvl3pPr>
            <a:lvl4pPr marL="1371485" indent="0">
              <a:buNone/>
              <a:defRPr sz="1400"/>
            </a:lvl4pPr>
            <a:lvl5pPr marL="1828646" indent="0">
              <a:buNone/>
              <a:defRPr sz="1400"/>
            </a:lvl5pPr>
            <a:lvl6pPr marL="2285808" indent="0">
              <a:buNone/>
              <a:defRPr sz="1400"/>
            </a:lvl6pPr>
            <a:lvl7pPr marL="2742970" indent="0">
              <a:buNone/>
              <a:defRPr sz="1400"/>
            </a:lvl7pPr>
            <a:lvl8pPr marL="3200132" indent="0">
              <a:buNone/>
              <a:defRPr sz="1400"/>
            </a:lvl8pPr>
            <a:lvl9pPr marL="3657294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A0D9-8D1B-4DF9-AC7E-2C36BBEC1553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6192688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268761"/>
            <a:ext cx="4108648" cy="504056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268761"/>
            <a:ext cx="3657600" cy="5040560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BBB5A837-4018-4CB7-AB90-7ED586C7C998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275040" cy="490066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692699"/>
            <a:ext cx="6264696" cy="216024"/>
          </a:xfrm>
        </p:spPr>
        <p:txBody>
          <a:bodyPr anchor="b"/>
          <a:lstStyle>
            <a:lvl1pPr marL="0" indent="0">
              <a:buNone/>
              <a:defRPr sz="1400" b="0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2664296" cy="36724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7825" y="1277070"/>
            <a:ext cx="5698976" cy="366409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1524" y="5085184"/>
            <a:ext cx="8435281" cy="122413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BBB5A837-4018-4CB7-AB90-7ED586C7C998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4900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5"/>
            <a:ext cx="4040188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27707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1916835"/>
            <a:ext cx="4041775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D42DA88A-3C4B-4710-8E3A-60CFF3CBF6D4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45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49006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5"/>
            <a:ext cx="4040188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27707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64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8" indent="0">
              <a:buNone/>
              <a:defRPr sz="1600" b="1"/>
            </a:lvl6pPr>
            <a:lvl7pPr marL="2742970" indent="0">
              <a:buNone/>
              <a:defRPr sz="1600" b="1"/>
            </a:lvl7pPr>
            <a:lvl8pPr marL="3200132" indent="0">
              <a:buNone/>
              <a:defRPr sz="1600" b="1"/>
            </a:lvl8pPr>
            <a:lvl9pPr marL="3657294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1916835"/>
            <a:ext cx="4041775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D42DA88A-3C4B-4710-8E3A-60CFF3CBF6D4}" type="slidenum">
              <a:rPr lang="de-DE" smtClean="0"/>
              <a:pPr/>
              <a:t>‹Nr.›</a:t>
            </a:fld>
            <a:r>
              <a:rPr lang="de-DE" dirty="0" smtClean="0"/>
              <a:t> of 45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FA9D60DB-0363-4C6B-8AE5-CB833B06872E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 </a:t>
            </a:r>
            <a:fld id="{2BBAD2DA-2475-4E12-AF85-8386B95AC8EA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126876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518457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4" y="2204865"/>
            <a:ext cx="3008313" cy="424847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2D93E-8333-44AF-95FC-D574F59CD950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of 49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267745" y="188640"/>
            <a:ext cx="5616624" cy="432048"/>
          </a:xfrm>
        </p:spPr>
        <p:txBody>
          <a:bodyPr anchor="b"/>
          <a:lstStyle>
            <a:lvl1pPr algn="l">
              <a:buFont typeface="Arial" pitchFamily="34" charset="0"/>
              <a:buNone/>
              <a:defRPr sz="2000" b="1"/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552" y="1268760"/>
            <a:ext cx="8136904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164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8" indent="0">
              <a:buNone/>
              <a:defRPr sz="2000"/>
            </a:lvl6pPr>
            <a:lvl7pPr marL="2742970" indent="0">
              <a:buNone/>
              <a:defRPr sz="2000"/>
            </a:lvl7pPr>
            <a:lvl8pPr marL="3200132" indent="0">
              <a:buNone/>
              <a:defRPr sz="2000"/>
            </a:lvl8pPr>
            <a:lvl9pPr marL="3657294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5" y="692696"/>
            <a:ext cx="561662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91A8-12B7-4F59-AC1F-D6F50D2F3692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of 49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3"/>
          </p:nvPr>
        </p:nvSpPr>
        <p:spPr>
          <a:xfrm>
            <a:off x="539552" y="5877272"/>
            <a:ext cx="813690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808080"/>
                </a:solidFill>
              </a:rPr>
              <a:t>Folie </a:t>
            </a:r>
            <a:fld id="{D4C937E9-21FD-4E81-917C-0497985623CB}" type="slidenum">
              <a:rPr lang="de-DE">
                <a:solidFill>
                  <a:srgbClr val="808080"/>
                </a:solidFill>
              </a:rPr>
              <a:pPr/>
              <a:t>‹Nr.›</a:t>
            </a:fld>
            <a:r>
              <a:rPr lang="de-DE">
                <a:solidFill>
                  <a:srgbClr val="808080"/>
                </a:solidFill>
              </a:rPr>
              <a:t> von 20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7175" y="1676400"/>
            <a:ext cx="1874838" cy="4419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7904" y="1676400"/>
            <a:ext cx="5476875" cy="4419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808080"/>
                </a:solidFill>
              </a:rPr>
              <a:t>Folie </a:t>
            </a:r>
            <a:fld id="{75D992F7-7555-498F-93B3-E6AC768E48C7}" type="slidenum">
              <a:rPr lang="de-DE">
                <a:solidFill>
                  <a:srgbClr val="808080"/>
                </a:solidFill>
              </a:rPr>
              <a:pPr/>
              <a:t>‹Nr.›</a:t>
            </a:fld>
            <a:r>
              <a:rPr lang="de-DE">
                <a:solidFill>
                  <a:srgbClr val="808080"/>
                </a:solidFill>
              </a:rPr>
              <a:t> von 20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2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>
              <a:solidFill>
                <a:srgbClr val="80808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60EE80D-6DC7-44C8-A3CF-73A721BC0560}" type="slidenum">
              <a:rPr lang="de-DE">
                <a:solidFill>
                  <a:srgbClr val="80808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80808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2" y="609602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772400" cy="685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990600" y="914400"/>
            <a:ext cx="8153400" cy="59436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en-US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808080"/>
                </a:solidFill>
              </a:rPr>
              <a:t>Michael Kobel</a:t>
            </a:r>
            <a:endParaRPr lang="en-US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10404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515D37D-FCF4-41F9-9BA3-B321678D5BE2}" type="slidenum">
              <a:rPr lang="en-US">
                <a:solidFill>
                  <a:srgbClr val="808080"/>
                </a:solidFill>
              </a:rPr>
              <a:pPr/>
              <a:t>‹Nr.›</a:t>
            </a:fld>
            <a:endParaRPr lang="en-US">
              <a:solidFill>
                <a:srgbClr val="80808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FA9D60DB-0363-4C6B-8AE5-CB833B06872E}" type="slidenum">
              <a:rPr lang="de-DE" smtClean="0"/>
              <a:pPr/>
              <a:t>‹Nr.›</a:t>
            </a:fld>
            <a:r>
              <a:rPr lang="de-DE" dirty="0" smtClean="0"/>
              <a:t> of 49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2BBAD2DA-2475-4E12-AF85-8386B95AC8EA}" type="slidenum">
              <a:rPr lang="de-DE" smtClean="0"/>
              <a:pPr/>
              <a:t>‹Nr.›</a:t>
            </a:fld>
            <a:r>
              <a:rPr lang="de-DE" dirty="0" smtClean="0"/>
              <a:t> of 49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126876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68761"/>
            <a:ext cx="5111750" cy="518457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4" y="2204865"/>
            <a:ext cx="3008313" cy="4248472"/>
          </a:xfrm>
        </p:spPr>
        <p:txBody>
          <a:bodyPr/>
          <a:lstStyle>
            <a:lvl1pPr marL="0" indent="0">
              <a:buNone/>
              <a:defRPr sz="1400"/>
            </a:lvl1pPr>
            <a:lvl2pPr marL="457164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8" indent="0">
              <a:buNone/>
              <a:defRPr sz="900"/>
            </a:lvl6pPr>
            <a:lvl7pPr marL="2742970" indent="0">
              <a:buNone/>
              <a:defRPr sz="900"/>
            </a:lvl7pPr>
            <a:lvl8pPr marL="3200132" indent="0">
              <a:buNone/>
              <a:defRPr sz="900"/>
            </a:lvl8pPr>
            <a:lvl9pPr marL="3657294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CERN, 31.07.2024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2D93E-8333-44AF-95FC-D574F59CD950}" type="slidenum">
              <a:rPr lang="de-DE" smtClean="0"/>
              <a:pPr/>
              <a:t>‹Nr.›</a:t>
            </a:fld>
            <a:r>
              <a:rPr lang="de-DE" dirty="0" smtClean="0"/>
              <a:t>  of 49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55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3728" y="383704"/>
            <a:ext cx="603475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124745"/>
            <a:ext cx="77746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560" y="6603404"/>
            <a:ext cx="2201416" cy="28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0584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r>
              <a:rPr lang="de-DE" dirty="0" smtClean="0"/>
              <a:t>Michael Kobel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0584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1E0900E2-04EA-41A3-8CBD-802766BB9D90}" type="slidenum">
              <a:rPr lang="de-DE" smtClean="0"/>
              <a:pPr/>
              <a:t>‹Nr.›</a:t>
            </a:fld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252536" y="980728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000125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/>
          </a:p>
        </p:txBody>
      </p:sp>
      <p:pic>
        <p:nvPicPr>
          <p:cNvPr id="1039" name="Picture 15" descr="TU_Logo_90_HKS4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9588" y="438154"/>
            <a:ext cx="1443037" cy="423863"/>
          </a:xfrm>
          <a:prstGeom prst="rect">
            <a:avLst/>
          </a:prstGeom>
          <a:noFill/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862" y="404664"/>
            <a:ext cx="1255634" cy="4358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71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5pPr>
      <a:lvl6pPr marL="45716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6pPr>
      <a:lvl7pPr marL="914323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7pPr>
      <a:lvl8pPr marL="137148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8pPr>
      <a:lvl9pPr marL="182864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9pPr>
    </p:titleStyle>
    <p:bodyStyle>
      <a:lvl1pPr marL="342870" indent="-342870" algn="l" rtl="0" eaLnBrk="1" fontAlgn="base" hangingPunct="1">
        <a:spcBef>
          <a:spcPct val="20000"/>
        </a:spcBef>
        <a:spcAft>
          <a:spcPct val="0"/>
        </a:spcAft>
        <a:buSzPct val="130000"/>
        <a:buFont typeface="Wingdings" pitchFamily="2" charset="2"/>
        <a:buChar char="v"/>
        <a:defRPr sz="1800">
          <a:solidFill>
            <a:srgbClr val="001D4B"/>
          </a:solidFill>
          <a:latin typeface="+mn-lt"/>
          <a:ea typeface="+mn-ea"/>
          <a:cs typeface="+mn-cs"/>
        </a:defRPr>
      </a:lvl1pPr>
      <a:lvl2pPr marL="742887" indent="-285726" algn="l" rtl="0" eaLnBrk="1" fontAlgn="base" hangingPunct="1">
        <a:spcBef>
          <a:spcPct val="20000"/>
        </a:spcBef>
        <a:spcAft>
          <a:spcPct val="0"/>
        </a:spcAft>
        <a:buSzPct val="150000"/>
        <a:buChar char="•"/>
        <a:defRPr sz="1600">
          <a:solidFill>
            <a:srgbClr val="001D4B"/>
          </a:solidFill>
          <a:latin typeface="+mn-lt"/>
        </a:defRPr>
      </a:lvl2pPr>
      <a:lvl3pPr marL="1142904" indent="-22858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Char char="§"/>
        <a:defRPr sz="1600">
          <a:solidFill>
            <a:srgbClr val="001D4B"/>
          </a:solidFill>
          <a:latin typeface="+mn-lt"/>
        </a:defRPr>
      </a:lvl3pPr>
      <a:lvl4pPr marL="1600065" indent="-228580" algn="l" rtl="0" eaLnBrk="1" fontAlgn="base" hangingPunct="1">
        <a:spcBef>
          <a:spcPct val="20000"/>
        </a:spcBef>
        <a:spcAft>
          <a:spcPct val="0"/>
        </a:spcAft>
        <a:buSzPct val="125000"/>
        <a:buChar char="-"/>
        <a:defRPr sz="1400">
          <a:solidFill>
            <a:srgbClr val="001D4B"/>
          </a:solidFill>
          <a:latin typeface="+mn-lt"/>
        </a:defRPr>
      </a:lvl4pPr>
      <a:lvl5pPr marL="2057227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5pPr>
      <a:lvl6pPr marL="2514388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6pPr>
      <a:lvl7pPr marL="297155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7pPr>
      <a:lvl8pPr marL="342871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8pPr>
      <a:lvl9pPr marL="3885874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6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1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2" y="1"/>
            <a:ext cx="6781800" cy="675110"/>
          </a:xfrm>
          <a:prstGeom prst="rect">
            <a:avLst/>
          </a:prstGeom>
        </p:spPr>
        <p:txBody>
          <a:bodyPr vert="horz" lIns="91432" tIns="45716" rIns="91432" bIns="45716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43608" y="1052736"/>
            <a:ext cx="7643192" cy="5073427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defTabSz="457164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870" indent="-342870" algn="l" defTabSz="457164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887" indent="-285726" algn="l" defTabSz="457164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2904" indent="-228580" algn="l" defTabSz="457164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065" indent="-228580" algn="l" defTabSz="457164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227" indent="-228580" algn="l" defTabSz="457164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388" indent="-228580" algn="l" defTabSz="4571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2" indent="-228580" algn="l" defTabSz="4571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2" indent="-228580" algn="l" defTabSz="4571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4" indent="-228580" algn="l" defTabSz="45716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6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45716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62">
                <a:gamma/>
                <a:shade val="0"/>
                <a:invGamma/>
              </a:srgbClr>
            </a:gs>
            <a:gs pos="100000">
              <a:srgbClr val="00006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6343" y="609320"/>
            <a:ext cx="777131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343" y="1980640"/>
            <a:ext cx="7771314" cy="411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3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6348" y="6248684"/>
            <a:ext cx="1904095" cy="45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l" defTabSz="914837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b="0" smtClean="0">
                <a:solidFill>
                  <a:srgbClr val="000000"/>
                </a:solidFill>
              </a:rPr>
              <a:t>CERN, 31.07.2024</a:t>
            </a:r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403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743" y="6248684"/>
            <a:ext cx="2894514" cy="45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ctr" defTabSz="914837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b="0" smtClean="0">
                <a:solidFill>
                  <a:srgbClr val="000000"/>
                </a:solidFill>
              </a:rPr>
              <a:t>Michael Kobel</a:t>
            </a:r>
          </a:p>
        </p:txBody>
      </p:sp>
      <p:sp>
        <p:nvSpPr>
          <p:cNvPr id="403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566" y="6248684"/>
            <a:ext cx="1904095" cy="45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defTabSz="914837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algn="r"/>
            <a:fld id="{A1642C0D-49DE-475E-8CC2-EAD481E1CBCC}" type="slidenum">
              <a:rPr lang="en-US" b="0" smtClean="0">
                <a:solidFill>
                  <a:srgbClr val="000000"/>
                </a:solidFill>
              </a:rPr>
              <a:pPr algn="r"/>
              <a:t>‹Nr.›</a:t>
            </a:fld>
            <a:endParaRPr lang="en-US" b="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11033"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822069"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233102"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644137" algn="ctr" defTabSz="914837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529" indent="-342529" algn="l" defTabSz="914837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3573" indent="-286868" algn="l" defTabSz="914837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189" indent="-228353" algn="l" defTabSz="914837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94" indent="-228353" algn="l" defTabSz="914837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598" indent="-228353" algn="l" defTabSz="914837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632" indent="-228353" algn="l" defTabSz="914837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8666" indent="-228353" algn="l" defTabSz="914837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9700" indent="-228353" algn="l" defTabSz="914837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00733" indent="-228353" algn="l" defTabSz="914837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033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069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3102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4137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5170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6204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7238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8272" algn="l" defTabSz="82206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73616" y="413182"/>
            <a:ext cx="5450712" cy="423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124745"/>
            <a:ext cx="77746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560" y="6603404"/>
            <a:ext cx="2201416" cy="28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0584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0584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1E0900E2-04EA-41A3-8CBD-802766BB9D90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252536" y="980728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000125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pic>
        <p:nvPicPr>
          <p:cNvPr id="1039" name="Picture 15" descr="TU_Logo_90_HKS4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09588" y="438154"/>
            <a:ext cx="1443037" cy="423863"/>
          </a:xfrm>
          <a:prstGeom prst="rect">
            <a:avLst/>
          </a:prstGeom>
          <a:noFill/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854" y="404664"/>
            <a:ext cx="1255634" cy="4358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5pPr>
      <a:lvl6pPr marL="45716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6pPr>
      <a:lvl7pPr marL="914323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7pPr>
      <a:lvl8pPr marL="137148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8pPr>
      <a:lvl9pPr marL="182864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9pPr>
    </p:titleStyle>
    <p:bodyStyle>
      <a:lvl1pPr marL="342870" indent="-342870" algn="l" rtl="0" eaLnBrk="1" fontAlgn="base" hangingPunct="1">
        <a:spcBef>
          <a:spcPct val="20000"/>
        </a:spcBef>
        <a:spcAft>
          <a:spcPct val="0"/>
        </a:spcAft>
        <a:buSzPct val="130000"/>
        <a:buFont typeface="Wingdings" pitchFamily="2" charset="2"/>
        <a:buChar char="v"/>
        <a:defRPr sz="1800">
          <a:solidFill>
            <a:srgbClr val="001D4B"/>
          </a:solidFill>
          <a:latin typeface="+mn-lt"/>
          <a:ea typeface="+mn-ea"/>
          <a:cs typeface="+mn-cs"/>
        </a:defRPr>
      </a:lvl1pPr>
      <a:lvl2pPr marL="742887" indent="-285726" algn="l" rtl="0" eaLnBrk="1" fontAlgn="base" hangingPunct="1">
        <a:spcBef>
          <a:spcPct val="20000"/>
        </a:spcBef>
        <a:spcAft>
          <a:spcPct val="0"/>
        </a:spcAft>
        <a:buSzPct val="150000"/>
        <a:buChar char="•"/>
        <a:defRPr sz="1600">
          <a:solidFill>
            <a:srgbClr val="001D4B"/>
          </a:solidFill>
          <a:latin typeface="+mn-lt"/>
        </a:defRPr>
      </a:lvl2pPr>
      <a:lvl3pPr marL="1142904" indent="-22858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Char char="§"/>
        <a:defRPr sz="1600">
          <a:solidFill>
            <a:srgbClr val="001D4B"/>
          </a:solidFill>
          <a:latin typeface="+mn-lt"/>
        </a:defRPr>
      </a:lvl3pPr>
      <a:lvl4pPr marL="1600065" indent="-228580" algn="l" rtl="0" eaLnBrk="1" fontAlgn="base" hangingPunct="1">
        <a:spcBef>
          <a:spcPct val="20000"/>
        </a:spcBef>
        <a:spcAft>
          <a:spcPct val="0"/>
        </a:spcAft>
        <a:buSzPct val="125000"/>
        <a:buChar char="-"/>
        <a:defRPr sz="1400">
          <a:solidFill>
            <a:srgbClr val="001D4B"/>
          </a:solidFill>
          <a:latin typeface="+mn-lt"/>
        </a:defRPr>
      </a:lvl4pPr>
      <a:lvl5pPr marL="2057227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5pPr>
      <a:lvl6pPr marL="2514388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6pPr>
      <a:lvl7pPr marL="297155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7pPr>
      <a:lvl8pPr marL="342871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8pPr>
      <a:lvl9pPr marL="3885874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6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23728" y="404664"/>
            <a:ext cx="603475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124745"/>
            <a:ext cx="777463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560" y="6603404"/>
            <a:ext cx="2201416" cy="28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0584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r>
              <a:rPr lang="de-DE" dirty="0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0584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1E0900E2-04EA-41A3-8CBD-802766BB9D90}" type="slidenum">
              <a:rPr lang="de-DE" smtClean="0">
                <a:solidFill>
                  <a:srgbClr val="808080"/>
                </a:solidFill>
              </a:rPr>
              <a:pPr/>
              <a:t>‹Nr.›</a:t>
            </a:fld>
            <a:r>
              <a:rPr lang="de-DE" dirty="0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252536" y="980728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000125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pic>
        <p:nvPicPr>
          <p:cNvPr id="1039" name="Picture 15" descr="TU_Logo_90_HKS41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09588" y="438154"/>
            <a:ext cx="1443037" cy="423863"/>
          </a:xfrm>
          <a:prstGeom prst="rect">
            <a:avLst/>
          </a:prstGeom>
          <a:noFill/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47521"/>
            <a:ext cx="1409162" cy="4891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5pPr>
      <a:lvl6pPr marL="45716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6pPr>
      <a:lvl7pPr marL="914323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7pPr>
      <a:lvl8pPr marL="137148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8pPr>
      <a:lvl9pPr marL="1828646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9pPr>
    </p:titleStyle>
    <p:bodyStyle>
      <a:lvl1pPr marL="342870" indent="-342870" algn="l" rtl="0" eaLnBrk="1" fontAlgn="base" hangingPunct="1">
        <a:spcBef>
          <a:spcPct val="20000"/>
        </a:spcBef>
        <a:spcAft>
          <a:spcPct val="0"/>
        </a:spcAft>
        <a:buSzPct val="130000"/>
        <a:buFont typeface="Wingdings" pitchFamily="2" charset="2"/>
        <a:buChar char="v"/>
        <a:defRPr sz="1800">
          <a:solidFill>
            <a:srgbClr val="001D4B"/>
          </a:solidFill>
          <a:latin typeface="+mn-lt"/>
          <a:ea typeface="+mn-ea"/>
          <a:cs typeface="+mn-cs"/>
        </a:defRPr>
      </a:lvl1pPr>
      <a:lvl2pPr marL="742887" indent="-285726" algn="l" rtl="0" eaLnBrk="1" fontAlgn="base" hangingPunct="1">
        <a:spcBef>
          <a:spcPct val="20000"/>
        </a:spcBef>
        <a:spcAft>
          <a:spcPct val="0"/>
        </a:spcAft>
        <a:buSzPct val="150000"/>
        <a:buChar char="•"/>
        <a:defRPr sz="1600">
          <a:solidFill>
            <a:srgbClr val="001D4B"/>
          </a:solidFill>
          <a:latin typeface="+mn-lt"/>
        </a:defRPr>
      </a:lvl2pPr>
      <a:lvl3pPr marL="1142904" indent="-22858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Char char="§"/>
        <a:defRPr sz="1600">
          <a:solidFill>
            <a:srgbClr val="001D4B"/>
          </a:solidFill>
          <a:latin typeface="+mn-lt"/>
        </a:defRPr>
      </a:lvl3pPr>
      <a:lvl4pPr marL="1600065" indent="-228580" algn="l" rtl="0" eaLnBrk="1" fontAlgn="base" hangingPunct="1">
        <a:spcBef>
          <a:spcPct val="20000"/>
        </a:spcBef>
        <a:spcAft>
          <a:spcPct val="0"/>
        </a:spcAft>
        <a:buSzPct val="125000"/>
        <a:buChar char="-"/>
        <a:defRPr sz="1400">
          <a:solidFill>
            <a:srgbClr val="001D4B"/>
          </a:solidFill>
          <a:latin typeface="+mn-lt"/>
        </a:defRPr>
      </a:lvl4pPr>
      <a:lvl5pPr marL="2057227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5pPr>
      <a:lvl6pPr marL="2514388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6pPr>
      <a:lvl7pPr marL="297155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7pPr>
      <a:lvl8pPr marL="3428712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8pPr>
      <a:lvl9pPr marL="3885874" indent="-22858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6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2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4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de.wikipedia.org/wiki/Elektromagnetischer_Feldst%C3%A4rketenso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eb.ihep.su/owa/dbserv/hw.part2?s_c=GLASHOW+196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hyperlink" Target="http://prl.aps.org/pdf/PRL/v19/i21/p1264_1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35.png"/><Relationship Id="rId3" Type="http://schemas.openxmlformats.org/officeDocument/2006/relationships/image" Target="../media/image37.jpeg"/><Relationship Id="rId7" Type="http://schemas.openxmlformats.org/officeDocument/2006/relationships/image" Target="../media/image32.png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34.png"/><Relationship Id="rId5" Type="http://schemas.openxmlformats.org/officeDocument/2006/relationships/image" Target="../media/image39.jpeg"/><Relationship Id="rId15" Type="http://schemas.openxmlformats.org/officeDocument/2006/relationships/image" Target="../media/image36.png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38.png"/><Relationship Id="rId9" Type="http://schemas.openxmlformats.org/officeDocument/2006/relationships/image" Target="../media/image33.png"/><Relationship Id="rId1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44.wmf"/><Relationship Id="rId4" Type="http://schemas.openxmlformats.org/officeDocument/2006/relationships/image" Target="../media/image41.wmf"/><Relationship Id="rId9" Type="http://schemas.openxmlformats.org/officeDocument/2006/relationships/oleObject" Target="../embeddings/oleObject1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44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4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article/10.1088/1361-6552/aa5b25" TargetMode="External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ntumdiaries.org/2011/06/26/cern-mug-summarizes-standard-model-but-is-off-by-a-factor-of-2/" TargetMode="Externa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57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ites.uci.edu/energyobserver/2012/12/02/update-on-some-higgs-blog-entries/" TargetMode="Externa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5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21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65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55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64.wmf"/><Relationship Id="rId5" Type="http://schemas.openxmlformats.org/officeDocument/2006/relationships/image" Target="../media/image61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6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cds.cern.ch/record/1647794/files/CERN-THESIS-2013-27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53.png"/><Relationship Id="rId5" Type="http://schemas.openxmlformats.org/officeDocument/2006/relationships/image" Target="../media/image16.png"/><Relationship Id="rId10" Type="http://schemas.openxmlformats.org/officeDocument/2006/relationships/image" Target="../media/image21.gif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580" y="1628800"/>
            <a:ext cx="7731199" cy="3816424"/>
          </a:xfrm>
        </p:spPr>
        <p:txBody>
          <a:bodyPr/>
          <a:lstStyle/>
          <a:p>
            <a:pPr algn="ctr"/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3200" dirty="0" smtClean="0"/>
              <a:t>Die Theorie hinter dem Standardmodell: Symmetrien &amp; </a:t>
            </a:r>
            <a:r>
              <a:rPr lang="de-DE" sz="3200" dirty="0" err="1" smtClean="0"/>
              <a:t>Lagrangedichten</a:t>
            </a:r>
            <a:r>
              <a:rPr lang="de-DE" sz="3200" dirty="0" smtClean="0"/>
              <a:t> </a:t>
            </a:r>
            <a:r>
              <a:rPr lang="de-DE" sz="3200" dirty="0" smtClean="0">
                <a:solidFill>
                  <a:srgbClr val="FFFFFF"/>
                </a:solidFill>
              </a:rPr>
              <a:t/>
            </a:r>
            <a:br>
              <a:rPr lang="de-DE" sz="3200" dirty="0" smtClean="0">
                <a:solidFill>
                  <a:srgbClr val="FFFFFF"/>
                </a:solidFill>
              </a:rPr>
            </a:br>
            <a:r>
              <a:rPr lang="de-DE" sz="3200" dirty="0" smtClean="0">
                <a:solidFill>
                  <a:srgbClr val="FFFFFF"/>
                </a:solidFill>
              </a:rPr>
              <a:t>           </a:t>
            </a:r>
            <a:r>
              <a:rPr lang="de-DE" dirty="0" smtClean="0">
                <a:solidFill>
                  <a:srgbClr val="FFFFFF"/>
                </a:solidFill>
              </a:rPr>
              <a:t/>
            </a:r>
            <a:br>
              <a:rPr lang="de-DE" dirty="0" smtClean="0">
                <a:solidFill>
                  <a:srgbClr val="FFFFFF"/>
                </a:solidFill>
              </a:rPr>
            </a:br>
            <a:r>
              <a:rPr lang="de-DE" sz="2000" b="0" dirty="0" smtClean="0">
                <a:solidFill>
                  <a:srgbClr val="FFFFFF"/>
                </a:solidFill>
              </a:rPr>
              <a:t>Michael Kobel </a:t>
            </a:r>
            <a:br>
              <a:rPr lang="de-DE" sz="2000" b="0" dirty="0" smtClean="0">
                <a:solidFill>
                  <a:srgbClr val="FFFFFF"/>
                </a:solidFill>
              </a:rPr>
            </a:br>
            <a:r>
              <a:rPr lang="de-DE" sz="2000" b="0" dirty="0" smtClean="0">
                <a:solidFill>
                  <a:srgbClr val="FFFFFF"/>
                </a:solidFill>
              </a:rPr>
              <a:t> Technische Universität Dresden</a:t>
            </a:r>
            <a:br>
              <a:rPr lang="de-DE" sz="2000" b="0" dirty="0" smtClean="0">
                <a:solidFill>
                  <a:srgbClr val="FFFFFF"/>
                </a:solidFill>
              </a:rPr>
            </a:br>
            <a:r>
              <a:rPr lang="de-DE" sz="2000" b="0" dirty="0" smtClean="0">
                <a:solidFill>
                  <a:srgbClr val="FFFFFF"/>
                </a:solidFill>
              </a:rPr>
              <a:t/>
            </a:r>
            <a:br>
              <a:rPr lang="de-DE" sz="2000" b="0" dirty="0" smtClean="0">
                <a:solidFill>
                  <a:srgbClr val="FFFFFF"/>
                </a:solidFill>
              </a:rPr>
            </a:br>
            <a:r>
              <a:rPr lang="de-DE" sz="2000" b="0" dirty="0" smtClean="0">
                <a:solidFill>
                  <a:srgbClr val="FFFFFF"/>
                </a:solidFill>
              </a:rPr>
              <a:t> </a:t>
            </a:r>
            <a:r>
              <a:rPr lang="de-DE" sz="2000" dirty="0" smtClean="0">
                <a:solidFill>
                  <a:srgbClr val="FFFFFF"/>
                </a:solidFill>
              </a:rPr>
              <a:t/>
            </a:r>
            <a:br>
              <a:rPr lang="de-DE" sz="2000" dirty="0" smtClean="0">
                <a:solidFill>
                  <a:srgbClr val="FFFFFF"/>
                </a:solidFill>
              </a:rPr>
            </a:br>
            <a:endParaRPr lang="de-DE" sz="2000" b="0" dirty="0">
              <a:solidFill>
                <a:srgbClr val="000000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992832" y="1200150"/>
            <a:ext cx="7467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91432" bIns="45716" anchor="ctr"/>
          <a:lstStyle/>
          <a:p>
            <a:pPr>
              <a:spcBef>
                <a:spcPct val="50000"/>
              </a:spcBef>
            </a:pPr>
            <a:r>
              <a:rPr lang="de-DE" dirty="0" smtClean="0">
                <a:solidFill>
                  <a:srgbClr val="FFFFFF"/>
                </a:solidFill>
                <a:latin typeface="Verdana" pitchFamily="34" charset="0"/>
              </a:rPr>
              <a:t>Bereich Mathematik und Naturwissenschaften, </a:t>
            </a:r>
            <a:r>
              <a:rPr lang="de-DE" b="0" dirty="0" smtClean="0">
                <a:solidFill>
                  <a:srgbClr val="FFFFFF"/>
                </a:solidFill>
                <a:latin typeface="Verdana" pitchFamily="34" charset="0"/>
              </a:rPr>
              <a:t>Fakultät Physik</a:t>
            </a:r>
            <a:endParaRPr lang="de-DE" sz="2400" b="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36848" y="4869160"/>
            <a:ext cx="7467600" cy="576064"/>
          </a:xfrm>
          <a:noFill/>
          <a:ln/>
        </p:spPr>
        <p:txBody>
          <a:bodyPr/>
          <a:lstStyle/>
          <a:p>
            <a:pPr algn="ctr"/>
            <a:r>
              <a:rPr lang="de-DE" sz="1800" b="1" dirty="0" smtClean="0"/>
              <a:t>Netzwerk Teilchenwelt Summer School </a:t>
            </a:r>
            <a:br>
              <a:rPr lang="de-DE" sz="1800" b="1" dirty="0" smtClean="0"/>
            </a:br>
            <a:r>
              <a:rPr lang="de-DE" sz="1800" b="1" dirty="0" smtClean="0"/>
              <a:t>CERN  </a:t>
            </a:r>
            <a:r>
              <a:rPr lang="de-DE" sz="1800" b="1" dirty="0" smtClean="0"/>
              <a:t>31</a:t>
            </a:r>
            <a:r>
              <a:rPr lang="de-DE" sz="1800" b="1" dirty="0" smtClean="0"/>
              <a:t>.07.2024</a:t>
            </a:r>
            <a:endParaRPr lang="de-DE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„Rettung“ durch das Photon-“</a:t>
            </a:r>
            <a:r>
              <a:rPr lang="de-DE" dirty="0" err="1" smtClean="0"/>
              <a:t>Eichfeld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10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88"/>
          <a:stretch/>
        </p:blipFill>
        <p:spPr>
          <a:xfrm>
            <a:off x="0" y="1124744"/>
            <a:ext cx="9108504" cy="537616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95536" y="6237312"/>
            <a:ext cx="4392488" cy="2635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388" b="76047"/>
          <a:stretch/>
        </p:blipFill>
        <p:spPr>
          <a:xfrm>
            <a:off x="0" y="1124743"/>
            <a:ext cx="9108504" cy="1287760"/>
          </a:xfrm>
          <a:prstGeom prst="rect">
            <a:avLst/>
          </a:prstGeom>
        </p:spPr>
      </p:pic>
      <p:cxnSp>
        <p:nvCxnSpPr>
          <p:cNvPr id="11" name="Gerader Verbinder 10"/>
          <p:cNvCxnSpPr/>
          <p:nvPr/>
        </p:nvCxnSpPr>
        <p:spPr bwMode="auto">
          <a:xfrm>
            <a:off x="4572000" y="2852936"/>
            <a:ext cx="0" cy="14401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0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Feldstärketensor, </a:t>
            </a:r>
            <a:r>
              <a:rPr lang="de-DE" dirty="0"/>
              <a:t>siehe </a:t>
            </a:r>
            <a:r>
              <a:rPr lang="de-DE" sz="1400" dirty="0">
                <a:hlinkClick r:id="rId2"/>
              </a:rPr>
              <a:t>https://</a:t>
            </a:r>
            <a:r>
              <a:rPr lang="de-DE" sz="1400" dirty="0" smtClean="0">
                <a:hlinkClick r:id="rId2"/>
              </a:rPr>
              <a:t>de.wikipedia.org/wiki/Elektromagnetischer_Feldst%C3%A4rketensor</a:t>
            </a:r>
            <a:endParaRPr lang="de-DE" sz="1400" dirty="0" smtClean="0"/>
          </a:p>
          <a:p>
            <a:endParaRPr lang="de-DE" sz="1400" dirty="0"/>
          </a:p>
          <a:p>
            <a:pPr lvl="1"/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11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326303"/>
            <a:ext cx="3888432" cy="318570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177" y="2326303"/>
            <a:ext cx="4541422" cy="2902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9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el 1"/>
          <p:cNvSpPr>
            <a:spLocks noGrp="1"/>
          </p:cNvSpPr>
          <p:nvPr>
            <p:ph type="title"/>
          </p:nvPr>
        </p:nvSpPr>
        <p:spPr>
          <a:xfrm>
            <a:off x="2339752" y="383704"/>
            <a:ext cx="7504113" cy="381000"/>
          </a:xfrm>
        </p:spPr>
        <p:txBody>
          <a:bodyPr/>
          <a:lstStyle/>
          <a:p>
            <a:pPr eaLnBrk="1" hangingPunct="1"/>
            <a:r>
              <a:rPr lang="de-DE" altLang="de-DE" dirty="0" smtClean="0"/>
              <a:t>4.2. </a:t>
            </a:r>
            <a:r>
              <a:rPr lang="de-DE" altLang="de-DE" dirty="0"/>
              <a:t>H</a:t>
            </a:r>
            <a:r>
              <a:rPr lang="de-DE" altLang="de-DE" dirty="0" smtClean="0"/>
              <a:t>istorischer Überblick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412776"/>
            <a:ext cx="8507413" cy="5113337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err="1" smtClean="0"/>
              <a:t>Sheldon</a:t>
            </a:r>
            <a:r>
              <a:rPr lang="de-DE" sz="1400" dirty="0" smtClean="0"/>
              <a:t> Glashow (*1932)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smtClean="0"/>
              <a:t>1950: Bronx High School of Science</a:t>
            </a:r>
            <a:br>
              <a:rPr lang="de-DE" sz="1400" dirty="0" smtClean="0"/>
            </a:br>
            <a:r>
              <a:rPr lang="de-DE" sz="1400" dirty="0" smtClean="0"/>
              <a:t>(selbe Klasse wie Steven Weinberg)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smtClean="0"/>
              <a:t>1959: </a:t>
            </a:r>
            <a:r>
              <a:rPr lang="de-DE" sz="1400" dirty="0" err="1" smtClean="0"/>
              <a:t>Ph.D</a:t>
            </a:r>
            <a:r>
              <a:rPr lang="de-DE" sz="1400" dirty="0" smtClean="0"/>
              <a:t>. in Harvard bei Julian Schwinger </a:t>
            </a:r>
            <a:br>
              <a:rPr lang="de-DE" sz="1400" dirty="0" smtClean="0"/>
            </a:br>
            <a:r>
              <a:rPr lang="de-DE" sz="1400" dirty="0" smtClean="0"/>
              <a:t>(Nobelpreis für QED 1965 mit Feynman und </a:t>
            </a:r>
            <a:r>
              <a:rPr lang="de-DE" sz="1400" dirty="0" err="1" smtClean="0"/>
              <a:t>Tomonaga</a:t>
            </a:r>
            <a:r>
              <a:rPr lang="de-DE" sz="1400" dirty="0" smtClean="0"/>
              <a:t>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smtClean="0"/>
              <a:t>1961: Vorschlag </a:t>
            </a:r>
            <a:r>
              <a:rPr lang="en-US" sz="1400" dirty="0" smtClean="0"/>
              <a:t>SU(2)</a:t>
            </a:r>
            <a:r>
              <a:rPr lang="en-US" sz="1400" baseline="-25000" dirty="0"/>
              <a:t>I</a:t>
            </a:r>
            <a:r>
              <a:rPr lang="en-US" sz="1400" dirty="0" smtClean="0"/>
              <a:t> </a:t>
            </a:r>
            <a:r>
              <a:rPr lang="de-DE" sz="1400" dirty="0" smtClean="0">
                <a:latin typeface="Symbol"/>
              </a:rPr>
              <a:t>Ä </a:t>
            </a:r>
            <a:r>
              <a:rPr lang="en-US" sz="1400" kern="1200" dirty="0" smtClean="0"/>
              <a:t>U(1)</a:t>
            </a:r>
            <a:r>
              <a:rPr lang="en-US" sz="1400" kern="1200" baseline="-25000" dirty="0" smtClean="0"/>
              <a:t>Y</a:t>
            </a:r>
            <a:r>
              <a:rPr lang="en-US" sz="1400" kern="1200" dirty="0" smtClean="0"/>
              <a:t> </a:t>
            </a:r>
            <a:br>
              <a:rPr lang="en-US" sz="1400" kern="1200" dirty="0" smtClean="0"/>
            </a:br>
            <a:r>
              <a:rPr lang="en-US" sz="1400" i="1" dirty="0" smtClean="0"/>
              <a:t>Partial Symmetry of Weak Interactions</a:t>
            </a:r>
            <a:r>
              <a:rPr lang="en-US" sz="1400" dirty="0" smtClean="0"/>
              <a:t>, </a:t>
            </a:r>
            <a:br>
              <a:rPr lang="en-US" sz="1400" dirty="0" smtClean="0"/>
            </a:br>
            <a:r>
              <a:rPr lang="en-US" sz="1400" dirty="0" smtClean="0"/>
              <a:t>Nuclear Physics, Bd. 22, 1961, S. 579. </a:t>
            </a:r>
            <a:r>
              <a:rPr lang="en-US" sz="1400" dirty="0" smtClean="0">
                <a:hlinkClick r:id="rId2"/>
              </a:rPr>
              <a:t>Abstract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 err="1" smtClean="0">
                <a:solidFill>
                  <a:srgbClr val="0070C0"/>
                </a:solidFill>
              </a:rPr>
              <a:t>Einführung</a:t>
            </a:r>
            <a:r>
              <a:rPr lang="en-US" sz="1400" dirty="0" smtClean="0">
                <a:solidFill>
                  <a:srgbClr val="0070C0"/>
                </a:solidFill>
              </a:rPr>
              <a:t> des </a:t>
            </a:r>
            <a:r>
              <a:rPr lang="en-US" sz="1400" dirty="0" err="1" smtClean="0">
                <a:solidFill>
                  <a:srgbClr val="0070C0"/>
                </a:solidFill>
              </a:rPr>
              <a:t>Schwachen</a:t>
            </a:r>
            <a:r>
              <a:rPr lang="en-US" sz="1400" dirty="0" smtClean="0">
                <a:solidFill>
                  <a:srgbClr val="0070C0"/>
                </a:solidFill>
              </a:rPr>
              <a:t> Isospins </a:t>
            </a:r>
            <a:r>
              <a:rPr lang="en-US" sz="1400" dirty="0" err="1" smtClean="0">
                <a:solidFill>
                  <a:srgbClr val="0070C0"/>
                </a:solidFill>
              </a:rPr>
              <a:t>I</a:t>
            </a:r>
            <a:r>
              <a:rPr lang="en-US" sz="1400" baseline="30000" dirty="0" err="1" smtClean="0">
                <a:solidFill>
                  <a:srgbClr val="0070C0"/>
                </a:solidFill>
              </a:rPr>
              <a:t>w</a:t>
            </a:r>
            <a:r>
              <a:rPr lang="en-US" sz="1400" baseline="30000" dirty="0" smtClean="0">
                <a:solidFill>
                  <a:srgbClr val="0070C0"/>
                </a:solidFill>
              </a:rPr>
              <a:t/>
            </a:r>
            <a:br>
              <a:rPr lang="en-US" sz="1400" baseline="30000" dirty="0" smtClean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analog </a:t>
            </a:r>
            <a:r>
              <a:rPr lang="en-US" sz="1400" dirty="0" err="1">
                <a:solidFill>
                  <a:srgbClr val="0070C0"/>
                </a:solidFill>
              </a:rPr>
              <a:t>zum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vorher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bekannten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Starken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</a:rPr>
              <a:t>Isospin I</a:t>
            </a:r>
            <a:r>
              <a:rPr lang="en-US" sz="1400" baseline="30000" dirty="0" smtClean="0">
                <a:solidFill>
                  <a:srgbClr val="0070C0"/>
                </a:solidFill>
              </a:rPr>
              <a:t>S</a:t>
            </a:r>
            <a:r>
              <a:rPr lang="de-DE" sz="1400" dirty="0" smtClean="0">
                <a:solidFill>
                  <a:srgbClr val="0070C0"/>
                </a:solidFill>
              </a:rPr>
              <a:t> 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dirty="0" smtClean="0">
                <a:solidFill>
                  <a:srgbClr val="0070C0"/>
                </a:solidFill>
              </a:rPr>
              <a:t>[ </a:t>
            </a:r>
            <a:r>
              <a:rPr lang="de-DE" sz="1400" dirty="0">
                <a:solidFill>
                  <a:srgbClr val="0070C0"/>
                </a:solidFill>
              </a:rPr>
              <a:t>da Quarks unbekannt </a:t>
            </a:r>
            <a:r>
              <a:rPr lang="de-DE" sz="1400" dirty="0" smtClean="0">
                <a:solidFill>
                  <a:srgbClr val="0070C0"/>
                </a:solidFill>
              </a:rPr>
              <a:t>urspr. für </a:t>
            </a:r>
            <a:r>
              <a:rPr lang="de-DE" sz="1400" dirty="0">
                <a:solidFill>
                  <a:srgbClr val="0070C0"/>
                </a:solidFill>
              </a:rPr>
              <a:t>(</a:t>
            </a:r>
            <a:r>
              <a:rPr lang="de-DE" sz="1400" dirty="0" err="1">
                <a:solidFill>
                  <a:srgbClr val="0070C0"/>
                </a:solidFill>
              </a:rPr>
              <a:t>p,n</a:t>
            </a:r>
            <a:r>
              <a:rPr lang="de-DE" sz="1400" dirty="0">
                <a:solidFill>
                  <a:srgbClr val="0070C0"/>
                </a:solidFill>
              </a:rPr>
              <a:t>) und (</a:t>
            </a:r>
            <a:r>
              <a:rPr lang="de-DE" sz="1400" dirty="0" err="1">
                <a:solidFill>
                  <a:srgbClr val="0070C0"/>
                </a:solidFill>
              </a:rPr>
              <a:t>e,v</a:t>
            </a:r>
            <a:r>
              <a:rPr lang="de-DE" sz="1400" baseline="-25000" dirty="0" err="1">
                <a:solidFill>
                  <a:srgbClr val="0070C0"/>
                </a:solidFill>
              </a:rPr>
              <a:t>e</a:t>
            </a:r>
            <a:r>
              <a:rPr lang="de-DE" sz="1400" dirty="0">
                <a:solidFill>
                  <a:srgbClr val="0070C0"/>
                </a:solidFill>
              </a:rPr>
              <a:t>) ]</a:t>
            </a:r>
            <a:endParaRPr lang="de-DE" sz="1400" baseline="300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smtClean="0">
                <a:solidFill>
                  <a:srgbClr val="0070C0"/>
                </a:solidFill>
              </a:rPr>
              <a:t>Ad-hoc Einführung der Elektroschwachen Mischung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dirty="0" smtClean="0">
                <a:solidFill>
                  <a:srgbClr val="0070C0"/>
                </a:solidFill>
              </a:rPr>
              <a:t>und des schwachen Mischungswinkels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i="1" dirty="0" smtClean="0">
                <a:solidFill>
                  <a:srgbClr val="0070C0"/>
                </a:solidFill>
              </a:rPr>
              <a:t>(Diskussion später diese Woche)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de-DE" sz="1400" dirty="0" smtClean="0">
                <a:solidFill>
                  <a:srgbClr val="0070C0"/>
                </a:solidFill>
              </a:rPr>
              <a:t>Vorhersage des </a:t>
            </a:r>
            <a:r>
              <a:rPr lang="de-DE" sz="1400" dirty="0">
                <a:solidFill>
                  <a:srgbClr val="0070C0"/>
                </a:solidFill>
              </a:rPr>
              <a:t>Z</a:t>
            </a:r>
            <a:r>
              <a:rPr lang="de-DE" sz="1400" baseline="30000" dirty="0">
                <a:solidFill>
                  <a:srgbClr val="0070C0"/>
                </a:solidFill>
              </a:rPr>
              <a:t>0</a:t>
            </a:r>
            <a:r>
              <a:rPr lang="de-DE" sz="1400" dirty="0">
                <a:solidFill>
                  <a:srgbClr val="0070C0"/>
                </a:solidFill>
              </a:rPr>
              <a:t> („neutrale schwache Ströme“)</a:t>
            </a:r>
            <a:endParaRPr lang="de-DE" sz="1400" dirty="0" smtClean="0">
              <a:solidFill>
                <a:srgbClr val="0070C0"/>
              </a:solidFill>
            </a:endParaRP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de-DE" sz="1400" dirty="0" smtClean="0">
                <a:solidFill>
                  <a:srgbClr val="0070C0"/>
                </a:solidFill>
              </a:rPr>
              <a:t>Photon-Kopplungen so, dass es an Elektr. Ladung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dirty="0" smtClean="0">
                <a:solidFill>
                  <a:srgbClr val="0070C0"/>
                </a:solidFill>
              </a:rPr>
              <a:t>und damit nicht an Neutrinos koppelt</a:t>
            </a:r>
            <a:br>
              <a:rPr lang="de-DE" sz="1400" dirty="0" smtClean="0">
                <a:solidFill>
                  <a:srgbClr val="0070C0"/>
                </a:solidFill>
              </a:rPr>
            </a:br>
            <a:r>
              <a:rPr lang="de-DE" sz="1400" dirty="0" smtClean="0">
                <a:solidFill>
                  <a:srgbClr val="0070C0"/>
                </a:solidFill>
              </a:rPr>
              <a:t>(keine Erklärung, warum die Natur ausgerechnet diesen Mischungswinkel wählte) </a:t>
            </a:r>
            <a:br>
              <a:rPr lang="de-DE" sz="1400" dirty="0" smtClean="0">
                <a:solidFill>
                  <a:srgbClr val="0070C0"/>
                </a:solidFill>
              </a:rPr>
            </a:br>
            <a:endParaRPr lang="de-DE" sz="14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de-DE" sz="1400" dirty="0" smtClean="0">
                <a:solidFill>
                  <a:srgbClr val="FF0000"/>
                </a:solidFill>
              </a:rPr>
              <a:t>Probleme mit Teilchenmassen, da Symmetrien nur mit masselosen Teilchen möglich</a:t>
            </a:r>
          </a:p>
          <a:p>
            <a:pPr marL="0" indent="0" eaLnBrk="1" hangingPunct="1">
              <a:buNone/>
              <a:defRPr/>
            </a:pPr>
            <a:endParaRPr lang="de-DE" sz="1400" dirty="0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84784"/>
            <a:ext cx="342900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12</a:t>
            </a:fld>
            <a:r>
              <a:rPr lang="de-DE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243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Line 2"/>
          <p:cNvSpPr>
            <a:spLocks noChangeShapeType="1"/>
          </p:cNvSpPr>
          <p:nvPr/>
        </p:nvSpPr>
        <p:spPr bwMode="ltGray">
          <a:xfrm>
            <a:off x="4343943" y="4686490"/>
            <a:ext cx="2742476" cy="91468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80913" tIns="42074" rIns="80913" bIns="42074" anchor="ctr"/>
          <a:lstStyle/>
          <a:p>
            <a:endParaRPr lang="de-DE"/>
          </a:p>
        </p:txBody>
      </p:sp>
      <p:sp>
        <p:nvSpPr>
          <p:cNvPr id="371715" name="Freeform 3"/>
          <p:cNvSpPr>
            <a:spLocks/>
          </p:cNvSpPr>
          <p:nvPr/>
        </p:nvSpPr>
        <p:spPr bwMode="ltGray">
          <a:xfrm>
            <a:off x="3656157" y="4532408"/>
            <a:ext cx="2018485" cy="2208960"/>
          </a:xfrm>
          <a:custGeom>
            <a:avLst/>
            <a:gdLst/>
            <a:ahLst/>
            <a:cxnLst>
              <a:cxn ang="0">
                <a:pos x="1104" y="0"/>
              </a:cxn>
              <a:cxn ang="0">
                <a:pos x="1152" y="624"/>
              </a:cxn>
              <a:cxn ang="0">
                <a:pos x="384" y="768"/>
              </a:cxn>
              <a:cxn ang="0">
                <a:pos x="0" y="1392"/>
              </a:cxn>
            </a:cxnLst>
            <a:rect l="0" t="0" r="r" b="b"/>
            <a:pathLst>
              <a:path w="1272" h="1392">
                <a:moveTo>
                  <a:pt x="1104" y="0"/>
                </a:moveTo>
                <a:cubicBezTo>
                  <a:pt x="1188" y="248"/>
                  <a:pt x="1272" y="496"/>
                  <a:pt x="1152" y="624"/>
                </a:cubicBezTo>
                <a:cubicBezTo>
                  <a:pt x="1032" y="752"/>
                  <a:pt x="576" y="640"/>
                  <a:pt x="384" y="768"/>
                </a:cubicBezTo>
                <a:cubicBezTo>
                  <a:pt x="192" y="896"/>
                  <a:pt x="72" y="1280"/>
                  <a:pt x="0" y="1392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82207" tIns="41103" rIns="82207" bIns="41103" anchor="ctr"/>
          <a:lstStyle/>
          <a:p>
            <a:endParaRPr lang="de-DE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67204" y="4532412"/>
            <a:ext cx="1924366" cy="916081"/>
            <a:chOff x="3828" y="2784"/>
            <a:chExt cx="1932" cy="825"/>
          </a:xfrm>
        </p:grpSpPr>
        <p:pic>
          <p:nvPicPr>
            <p:cNvPr id="371717" name="Picture 5" descr="teilch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8" y="2784"/>
              <a:ext cx="1932" cy="825"/>
            </a:xfrm>
            <a:prstGeom prst="rect">
              <a:avLst/>
            </a:prstGeom>
            <a:noFill/>
          </p:spPr>
        </p:pic>
        <p:sp>
          <p:nvSpPr>
            <p:cNvPr id="371718" name="Line 6"/>
            <p:cNvSpPr>
              <a:spLocks noChangeShapeType="1"/>
            </p:cNvSpPr>
            <p:nvPr/>
          </p:nvSpPr>
          <p:spPr bwMode="ltGray">
            <a:xfrm>
              <a:off x="4848" y="2784"/>
              <a:ext cx="0" cy="43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717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31319" y="1165045"/>
            <a:ext cx="8456209" cy="5179919"/>
          </a:xfrm>
        </p:spPr>
        <p:txBody>
          <a:bodyPr/>
          <a:lstStyle/>
          <a:p>
            <a:r>
              <a:rPr lang="de-DE" sz="2200" dirty="0"/>
              <a:t>1961 </a:t>
            </a:r>
            <a:r>
              <a:rPr lang="de-DE" sz="2200" dirty="0" err="1"/>
              <a:t>S.Glashow</a:t>
            </a:r>
            <a:r>
              <a:rPr lang="de-DE" sz="2200" dirty="0"/>
              <a:t>:  Eichung der schwachen Ladung</a:t>
            </a:r>
            <a:br>
              <a:rPr lang="de-DE" sz="22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2200" dirty="0"/>
              <a:t>              </a:t>
            </a:r>
            <a:br>
              <a:rPr lang="de-DE" sz="2200" dirty="0"/>
            </a:br>
            <a:r>
              <a:rPr lang="de-DE" sz="2200" dirty="0"/>
              <a:t>                  </a:t>
            </a:r>
            <a:r>
              <a:rPr lang="de-DE" sz="2200" dirty="0" smtClean="0"/>
              <a:t> 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Neutrino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:   I</a:t>
            </a:r>
            <a:r>
              <a:rPr lang="de-DE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= ½         Elektron: I</a:t>
            </a:r>
            <a:r>
              <a:rPr lang="de-DE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= -½</a:t>
            </a:r>
            <a:br>
              <a:rPr lang="de-DE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                      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Proton:      I</a:t>
            </a:r>
            <a:r>
              <a:rPr lang="de-DE" baseline="-25000" dirty="0" smtClean="0">
                <a:solidFill>
                  <a:schemeClr val="tx1"/>
                </a:solidFill>
                <a:latin typeface="Verdana" pitchFamily="34" charset="0"/>
              </a:rPr>
              <a:t>3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= ½    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     Neutron:  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I</a:t>
            </a:r>
            <a:r>
              <a:rPr lang="de-DE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= -½</a:t>
            </a:r>
            <a:r>
              <a:rPr lang="de-DE" sz="2200" dirty="0">
                <a:solidFill>
                  <a:schemeClr val="tx1"/>
                </a:solidFill>
              </a:rPr>
              <a:t/>
            </a:r>
            <a:br>
              <a:rPr lang="de-DE" sz="2200" dirty="0">
                <a:solidFill>
                  <a:schemeClr val="tx1"/>
                </a:solidFill>
              </a:rPr>
            </a:br>
            <a:r>
              <a:rPr lang="de-DE" sz="2200" dirty="0">
                <a:solidFill>
                  <a:schemeClr val="tx1"/>
                </a:solidFill>
              </a:rPr>
              <a:t>               </a:t>
            </a:r>
            <a:r>
              <a:rPr lang="de-DE" dirty="0" smtClean="0">
                <a:solidFill>
                  <a:srgbClr val="CC0000"/>
                </a:solidFill>
                <a:latin typeface="Verdana" pitchFamily="34" charset="0"/>
              </a:rPr>
              <a:t>Idee</a:t>
            </a: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>: (</a:t>
            </a:r>
            <a:r>
              <a:rPr lang="de-DE" sz="2200" dirty="0">
                <a:solidFill>
                  <a:srgbClr val="CC0000"/>
                </a:solidFill>
                <a:latin typeface="Symbol" pitchFamily="18" charset="2"/>
              </a:rPr>
              <a:t>n</a:t>
            </a: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>, e) und </a:t>
            </a:r>
            <a:r>
              <a:rPr lang="de-DE" dirty="0" smtClean="0">
                <a:solidFill>
                  <a:srgbClr val="CC0000"/>
                </a:solidFill>
                <a:latin typeface="Verdana" pitchFamily="34" charset="0"/>
              </a:rPr>
              <a:t>(p, </a:t>
            </a: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>n</a:t>
            </a:r>
            <a:r>
              <a:rPr lang="de-DE" dirty="0" smtClean="0">
                <a:solidFill>
                  <a:srgbClr val="CC0000"/>
                </a:solidFill>
                <a:latin typeface="Verdana" pitchFamily="34" charset="0"/>
              </a:rPr>
              <a:t>) </a:t>
            </a: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>unterscheiden sich </a:t>
            </a:r>
            <a:r>
              <a:rPr lang="de-DE" dirty="0" smtClean="0">
                <a:solidFill>
                  <a:srgbClr val="CC0000"/>
                </a:solidFill>
                <a:latin typeface="Verdana" pitchFamily="34" charset="0"/>
              </a:rPr>
              <a:t>jeweils </a:t>
            </a:r>
            <a:r>
              <a:rPr lang="de-DE" i="1" dirty="0" smtClean="0">
                <a:solidFill>
                  <a:srgbClr val="CC0000"/>
                </a:solidFill>
                <a:latin typeface="Verdana" pitchFamily="34" charset="0"/>
              </a:rPr>
              <a:t>nur </a:t>
            </a: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/>
            </a:r>
            <a:br>
              <a:rPr lang="de-DE" dirty="0">
                <a:solidFill>
                  <a:srgbClr val="CC0000"/>
                </a:solidFill>
                <a:latin typeface="Verdana" pitchFamily="34" charset="0"/>
              </a:rPr>
            </a:br>
            <a:r>
              <a:rPr lang="de-DE" dirty="0">
                <a:solidFill>
                  <a:srgbClr val="CC0000"/>
                </a:solidFill>
                <a:latin typeface="Verdana" pitchFamily="34" charset="0"/>
              </a:rPr>
              <a:t>                  durch die „Richtung“ </a:t>
            </a:r>
            <a:r>
              <a:rPr lang="de-DE" dirty="0" smtClean="0">
                <a:solidFill>
                  <a:srgbClr val="CC0000"/>
                </a:solidFill>
                <a:latin typeface="Verdana" pitchFamily="34" charset="0"/>
              </a:rPr>
              <a:t>des schwachen Ladungsvektors </a:t>
            </a:r>
            <a:r>
              <a:rPr lang="de-DE" dirty="0" err="1" smtClean="0">
                <a:solidFill>
                  <a:srgbClr val="CC0000"/>
                </a:solidFill>
                <a:latin typeface="Verdana" pitchFamily="34" charset="0"/>
              </a:rPr>
              <a:t>I</a:t>
            </a:r>
            <a:r>
              <a:rPr lang="de-DE" baseline="30000" dirty="0" err="1" smtClean="0">
                <a:solidFill>
                  <a:srgbClr val="CC0000"/>
                </a:solidFill>
                <a:latin typeface="Verdana" pitchFamily="34" charset="0"/>
              </a:rPr>
              <a:t>w</a:t>
            </a:r>
            <a:endParaRPr lang="de-DE" dirty="0">
              <a:solidFill>
                <a:srgbClr val="CC0000"/>
              </a:solidFill>
              <a:latin typeface="Verdana" pitchFamily="34" charset="0"/>
            </a:endParaRPr>
          </a:p>
          <a:p>
            <a:r>
              <a:rPr lang="de-DE" sz="2200" dirty="0"/>
              <a:t>lokale </a:t>
            </a:r>
            <a:r>
              <a:rPr lang="de-DE" sz="2200" dirty="0" err="1"/>
              <a:t>Umeichung</a:t>
            </a:r>
            <a:r>
              <a:rPr lang="de-DE" sz="2200" dirty="0"/>
              <a:t/>
            </a:r>
            <a:br>
              <a:rPr lang="de-DE" sz="2200" dirty="0"/>
            </a:br>
            <a:endParaRPr lang="de-DE" sz="2200" dirty="0">
              <a:solidFill>
                <a:schemeClr val="tx1"/>
              </a:solidFill>
            </a:endParaRPr>
          </a:p>
        </p:txBody>
      </p:sp>
      <p:sp>
        <p:nvSpPr>
          <p:cNvPr id="3717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Die schwache Eichsymmetrie </a:t>
            </a:r>
            <a:r>
              <a:rPr lang="de-DE" dirty="0" smtClean="0"/>
              <a:t>SU(2)</a:t>
            </a:r>
            <a:r>
              <a:rPr lang="de-DE" baseline="-25000" dirty="0" smtClean="0"/>
              <a:t>I</a:t>
            </a:r>
            <a:endParaRPr lang="de-DE" dirty="0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447985" y="2029296"/>
            <a:ext cx="990419" cy="990319"/>
            <a:chOff x="864" y="1104"/>
            <a:chExt cx="672" cy="719"/>
          </a:xfrm>
        </p:grpSpPr>
        <p:sp>
          <p:nvSpPr>
            <p:cNvPr id="371722" name="Line 10"/>
            <p:cNvSpPr>
              <a:spLocks noChangeShapeType="1"/>
            </p:cNvSpPr>
            <p:nvPr/>
          </p:nvSpPr>
          <p:spPr bwMode="ltGray">
            <a:xfrm>
              <a:off x="1104" y="1104"/>
              <a:ext cx="0" cy="432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1723" name="Line 11"/>
            <p:cNvSpPr>
              <a:spLocks noChangeShapeType="1"/>
            </p:cNvSpPr>
            <p:nvPr/>
          </p:nvSpPr>
          <p:spPr bwMode="ltGray">
            <a:xfrm rot="5400000">
              <a:off x="1319" y="1321"/>
              <a:ext cx="1" cy="432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1724" name="Line 12"/>
            <p:cNvSpPr>
              <a:spLocks noChangeShapeType="1"/>
            </p:cNvSpPr>
            <p:nvPr/>
          </p:nvSpPr>
          <p:spPr bwMode="ltGray">
            <a:xfrm rot="5400000" flipH="1" flipV="1">
              <a:off x="840" y="1560"/>
              <a:ext cx="287" cy="2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486400" y="1648299"/>
            <a:ext cx="3066824" cy="1374121"/>
            <a:chOff x="3408" y="816"/>
            <a:chExt cx="1932" cy="865"/>
          </a:xfrm>
        </p:grpSpPr>
        <p:sp>
          <p:nvSpPr>
            <p:cNvPr id="371727" name="Line 15"/>
            <p:cNvSpPr>
              <a:spLocks noChangeShapeType="1"/>
            </p:cNvSpPr>
            <p:nvPr/>
          </p:nvSpPr>
          <p:spPr bwMode="ltGray">
            <a:xfrm rot="10768098">
              <a:off x="4464" y="1440"/>
              <a:ext cx="1" cy="24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371728" name="Picture 16" descr="teilch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8" y="816"/>
              <a:ext cx="1932" cy="825"/>
            </a:xfrm>
            <a:prstGeom prst="rect">
              <a:avLst/>
            </a:prstGeom>
            <a:noFill/>
          </p:spPr>
        </p:pic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1524724" y="5009705"/>
            <a:ext cx="990419" cy="991721"/>
            <a:chOff x="864" y="1104"/>
            <a:chExt cx="672" cy="719"/>
          </a:xfrm>
        </p:grpSpPr>
        <p:sp>
          <p:nvSpPr>
            <p:cNvPr id="371730" name="Line 18"/>
            <p:cNvSpPr>
              <a:spLocks noChangeShapeType="1"/>
            </p:cNvSpPr>
            <p:nvPr/>
          </p:nvSpPr>
          <p:spPr bwMode="ltGray">
            <a:xfrm>
              <a:off x="1104" y="1104"/>
              <a:ext cx="0" cy="432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1731" name="Line 19"/>
            <p:cNvSpPr>
              <a:spLocks noChangeShapeType="1"/>
            </p:cNvSpPr>
            <p:nvPr/>
          </p:nvSpPr>
          <p:spPr bwMode="ltGray">
            <a:xfrm rot="5400000">
              <a:off x="1319" y="1321"/>
              <a:ext cx="1" cy="432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1732" name="Line 20"/>
            <p:cNvSpPr>
              <a:spLocks noChangeShapeType="1"/>
            </p:cNvSpPr>
            <p:nvPr/>
          </p:nvSpPr>
          <p:spPr bwMode="ltGray">
            <a:xfrm rot="5400000" flipH="1" flipV="1">
              <a:off x="840" y="1560"/>
              <a:ext cx="287" cy="24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371733" name="Text Box 21"/>
          <p:cNvSpPr txBox="1">
            <a:spLocks noChangeArrowheads="1"/>
          </p:cNvSpPr>
          <p:nvPr/>
        </p:nvSpPr>
        <p:spPr bwMode="ltGray">
          <a:xfrm>
            <a:off x="828245" y="4804325"/>
            <a:ext cx="2554238" cy="150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5" rIns="91410" bIns="45705" anchor="ctr">
            <a:spAutoFit/>
          </a:bodyPr>
          <a:lstStyle/>
          <a:p>
            <a:pPr defTabSz="914837">
              <a:spcBef>
                <a:spcPct val="50000"/>
              </a:spcBef>
            </a:pP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         </a:t>
            </a: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  <a:p>
            <a:pPr defTabSz="914837">
              <a:lnSpc>
                <a:spcPct val="80000"/>
              </a:lnSpc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       </a:t>
            </a:r>
          </a:p>
          <a:p>
            <a:pPr defTabSz="914837">
              <a:lnSpc>
                <a:spcPct val="80000"/>
              </a:lnSpc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           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2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  <a:p>
            <a:pPr defTabSz="914837"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1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5180880" y="5601169"/>
            <a:ext cx="799285" cy="762000"/>
            <a:chOff x="3264" y="3552"/>
            <a:chExt cx="503" cy="480"/>
          </a:xfrm>
        </p:grpSpPr>
        <p:sp>
          <p:nvSpPr>
            <p:cNvPr id="371735" name="Line 23"/>
            <p:cNvSpPr>
              <a:spLocks noChangeShapeType="1"/>
            </p:cNvSpPr>
            <p:nvPr/>
          </p:nvSpPr>
          <p:spPr bwMode="ltGray">
            <a:xfrm flipH="1">
              <a:off x="3360" y="3696"/>
              <a:ext cx="240" cy="24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371736" name="Line 24"/>
            <p:cNvSpPr>
              <a:spLocks noChangeShapeType="1"/>
            </p:cNvSpPr>
            <p:nvPr/>
          </p:nvSpPr>
          <p:spPr bwMode="ltGray">
            <a:xfrm rot="18884786" flipH="1">
              <a:off x="3479" y="3744"/>
              <a:ext cx="28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371737" name="Line 25"/>
            <p:cNvSpPr>
              <a:spLocks noChangeShapeType="1"/>
            </p:cNvSpPr>
            <p:nvPr/>
          </p:nvSpPr>
          <p:spPr bwMode="ltGray">
            <a:xfrm rot="2708981" flipH="1">
              <a:off x="3264" y="3552"/>
              <a:ext cx="288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sp>
        <p:nvSpPr>
          <p:cNvPr id="371738" name="Text Box 26"/>
          <p:cNvSpPr txBox="1">
            <a:spLocks noChangeArrowheads="1"/>
          </p:cNvSpPr>
          <p:nvPr/>
        </p:nvSpPr>
        <p:spPr bwMode="ltGray">
          <a:xfrm>
            <a:off x="3790307" y="5710232"/>
            <a:ext cx="2388735" cy="7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0" tIns="45705" rIns="91410" bIns="45705" anchor="ctr">
            <a:spAutoFit/>
          </a:bodyPr>
          <a:lstStyle/>
          <a:p>
            <a:pPr algn="ctr" defTabSz="914837"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2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  <a:p>
            <a:pPr algn="ctr" defTabSz="914837"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     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1         </a:t>
            </a: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048001" y="1648294"/>
            <a:ext cx="3066824" cy="1309687"/>
            <a:chOff x="3828" y="2784"/>
            <a:chExt cx="1932" cy="825"/>
          </a:xfrm>
        </p:grpSpPr>
        <p:pic>
          <p:nvPicPr>
            <p:cNvPr id="371740" name="Picture 28" descr="teilch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28" y="2784"/>
              <a:ext cx="1932" cy="825"/>
            </a:xfrm>
            <a:prstGeom prst="rect">
              <a:avLst/>
            </a:prstGeom>
            <a:noFill/>
          </p:spPr>
        </p:pic>
        <p:sp>
          <p:nvSpPr>
            <p:cNvPr id="371741" name="Line 29"/>
            <p:cNvSpPr>
              <a:spLocks noChangeShapeType="1"/>
            </p:cNvSpPr>
            <p:nvPr/>
          </p:nvSpPr>
          <p:spPr bwMode="ltGray">
            <a:xfrm>
              <a:off x="4848" y="2784"/>
              <a:ext cx="0" cy="43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4800062" y="4686493"/>
            <a:ext cx="2057580" cy="988919"/>
            <a:chOff x="3408" y="816"/>
            <a:chExt cx="1932" cy="865"/>
          </a:xfrm>
        </p:grpSpPr>
        <p:sp>
          <p:nvSpPr>
            <p:cNvPr id="371743" name="Line 31"/>
            <p:cNvSpPr>
              <a:spLocks noChangeShapeType="1"/>
            </p:cNvSpPr>
            <p:nvPr/>
          </p:nvSpPr>
          <p:spPr bwMode="ltGray">
            <a:xfrm rot="10768098">
              <a:off x="4464" y="1440"/>
              <a:ext cx="1" cy="24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lg" len="med"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371744" name="Picture 32" descr="teilch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08" y="816"/>
              <a:ext cx="1932" cy="825"/>
            </a:xfrm>
            <a:prstGeom prst="rect">
              <a:avLst/>
            </a:prstGeom>
            <a:noFill/>
          </p:spPr>
        </p:pic>
      </p:grpSp>
      <p:sp>
        <p:nvSpPr>
          <p:cNvPr id="371745" name="Text Box 33"/>
          <p:cNvSpPr txBox="1">
            <a:spLocks noChangeArrowheads="1"/>
          </p:cNvSpPr>
          <p:nvPr/>
        </p:nvSpPr>
        <p:spPr bwMode="ltGray">
          <a:xfrm>
            <a:off x="4115162" y="4653136"/>
            <a:ext cx="457562" cy="4638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89973" tIns="46785" rIns="89973" bIns="46785">
            <a:spAutoFit/>
          </a:bodyPr>
          <a:lstStyle/>
          <a:p>
            <a:pPr algn="ctr" defTabSz="914837">
              <a:spcBef>
                <a:spcPct val="50000"/>
              </a:spcBef>
            </a:pPr>
            <a:r>
              <a:rPr lang="de-DE" sz="2400" dirty="0">
                <a:solidFill>
                  <a:schemeClr val="tx1"/>
                </a:solidFill>
                <a:latin typeface="Symbol" pitchFamily="18" charset="2"/>
              </a:rPr>
              <a:t>n</a:t>
            </a:r>
          </a:p>
        </p:txBody>
      </p:sp>
      <p:sp>
        <p:nvSpPr>
          <p:cNvPr id="371746" name="Text Box 34"/>
          <p:cNvSpPr txBox="1">
            <a:spLocks noChangeArrowheads="1"/>
          </p:cNvSpPr>
          <p:nvPr/>
        </p:nvSpPr>
        <p:spPr bwMode="ltGray">
          <a:xfrm>
            <a:off x="6628857" y="5448489"/>
            <a:ext cx="457562" cy="4638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89973" tIns="46785" rIns="89973" bIns="46785">
            <a:spAutoFit/>
          </a:bodyPr>
          <a:lstStyle/>
          <a:p>
            <a:pPr algn="ctr" defTabSz="914837">
              <a:spcBef>
                <a:spcPct val="50000"/>
              </a:spcBef>
            </a:pPr>
            <a:r>
              <a:rPr lang="de-DE" sz="2400" dirty="0">
                <a:solidFill>
                  <a:schemeClr val="tx1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371747" name="Line 35"/>
          <p:cNvSpPr>
            <a:spLocks noChangeShapeType="1"/>
          </p:cNvSpPr>
          <p:nvPr/>
        </p:nvSpPr>
        <p:spPr bwMode="ltGray">
          <a:xfrm flipV="1">
            <a:off x="5790476" y="4532412"/>
            <a:ext cx="1905543" cy="458041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lIns="80913" tIns="42074" rIns="80913" bIns="42074" anchor="ctr"/>
          <a:lstStyle/>
          <a:p>
            <a:endParaRPr lang="de-DE"/>
          </a:p>
        </p:txBody>
      </p:sp>
      <p:sp>
        <p:nvSpPr>
          <p:cNvPr id="371748" name="Text Box 36"/>
          <p:cNvSpPr txBox="1">
            <a:spLocks noChangeArrowheads="1"/>
          </p:cNvSpPr>
          <p:nvPr/>
        </p:nvSpPr>
        <p:spPr bwMode="ltGray">
          <a:xfrm>
            <a:off x="7391945" y="4532408"/>
            <a:ext cx="858652" cy="40226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89973" tIns="46785" rIns="89973" bIns="46785">
            <a:spAutoFit/>
          </a:bodyPr>
          <a:lstStyle/>
          <a:p>
            <a:pPr algn="ctr" defTabSz="914837">
              <a:spcBef>
                <a:spcPct val="50000"/>
              </a:spcBef>
            </a:pPr>
            <a:r>
              <a:rPr lang="de-DE" sz="2000" dirty="0">
                <a:solidFill>
                  <a:schemeClr val="tx1"/>
                </a:solidFill>
              </a:rPr>
              <a:t>W</a:t>
            </a:r>
            <a:r>
              <a:rPr lang="de-DE" sz="2000" baseline="30000" dirty="0">
                <a:solidFill>
                  <a:schemeClr val="tx1"/>
                </a:solidFill>
              </a:rPr>
              <a:t>+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371749" name="Text Box 37"/>
          <p:cNvSpPr txBox="1">
            <a:spLocks noChangeArrowheads="1"/>
          </p:cNvSpPr>
          <p:nvPr/>
        </p:nvSpPr>
        <p:spPr bwMode="ltGray">
          <a:xfrm>
            <a:off x="763087" y="1678815"/>
            <a:ext cx="2554238" cy="150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5" rIns="91410" bIns="45705" anchor="ctr">
            <a:spAutoFit/>
          </a:bodyPr>
          <a:lstStyle/>
          <a:p>
            <a:pPr defTabSz="914837">
              <a:spcBef>
                <a:spcPct val="50000"/>
              </a:spcBef>
            </a:pP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          </a:t>
            </a: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3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  <a:p>
            <a:pPr defTabSz="914837">
              <a:lnSpc>
                <a:spcPct val="80000"/>
              </a:lnSpc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       </a:t>
            </a:r>
          </a:p>
          <a:p>
            <a:pPr defTabSz="914837">
              <a:lnSpc>
                <a:spcPct val="80000"/>
              </a:lnSpc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           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2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  <a:p>
            <a:pPr defTabSz="914837">
              <a:spcBef>
                <a:spcPct val="50000"/>
              </a:spcBef>
            </a:pPr>
            <a:r>
              <a:rPr lang="de-DE" sz="1800" dirty="0">
                <a:solidFill>
                  <a:schemeClr val="tx1"/>
                </a:solidFill>
                <a:latin typeface="Verdana" pitchFamily="34" charset="0"/>
              </a:rPr>
              <a:t>         I</a:t>
            </a:r>
            <a:r>
              <a:rPr lang="de-DE" sz="1800" baseline="-25000" dirty="0">
                <a:solidFill>
                  <a:schemeClr val="tx1"/>
                </a:solidFill>
                <a:latin typeface="Verdana" pitchFamily="34" charset="0"/>
              </a:rPr>
              <a:t>1</a:t>
            </a:r>
            <a:endParaRPr lang="de-DE" sz="18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7" name="Datumsplatzhalter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38" name="Foliennummernplatzhalt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13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39" name="Fußzeilenplatzhalt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5800" y="5416128"/>
            <a:ext cx="59182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itel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7643834" cy="214759"/>
          </a:xfrm>
        </p:spPr>
        <p:txBody>
          <a:bodyPr>
            <a:noAutofit/>
          </a:bodyPr>
          <a:lstStyle/>
          <a:p>
            <a:pPr marL="1077891" lvl="0" indent="-214309" defTabSz="455604">
              <a:defRPr/>
            </a:pPr>
            <a:r>
              <a:rPr lang="de-DE" sz="1800" dirty="0" smtClean="0">
                <a:solidFill>
                  <a:srgbClr val="808080"/>
                </a:solidFill>
                <a:ea typeface="+mn-ea"/>
                <a:cs typeface="+mn-cs"/>
              </a:rPr>
              <a:t>Historischer Ablauf Eichtheorien </a:t>
            </a:r>
            <a:br>
              <a:rPr lang="de-DE" sz="1800" dirty="0" smtClean="0">
                <a:solidFill>
                  <a:srgbClr val="808080"/>
                </a:solidFill>
                <a:ea typeface="+mn-ea"/>
                <a:cs typeface="+mn-cs"/>
              </a:rPr>
            </a:br>
            <a:r>
              <a:rPr lang="de-DE" sz="1800" dirty="0" smtClean="0">
                <a:solidFill>
                  <a:srgbClr val="808080"/>
                </a:solidFill>
                <a:ea typeface="+mn-ea"/>
                <a:cs typeface="+mn-cs"/>
              </a:rPr>
              <a:t>Schwache und Starke Wechselwirkung</a:t>
            </a:r>
            <a:endParaRPr lang="de-DE" sz="2000" dirty="0" smtClean="0"/>
          </a:p>
        </p:txBody>
      </p:sp>
      <p:sp>
        <p:nvSpPr>
          <p:cNvPr id="105476" name="Inhaltsplatzhalter 2"/>
          <p:cNvSpPr>
            <a:spLocks noGrp="1"/>
          </p:cNvSpPr>
          <p:nvPr>
            <p:ph idx="1"/>
          </p:nvPr>
        </p:nvSpPr>
        <p:spPr>
          <a:xfrm>
            <a:off x="171450" y="1125091"/>
            <a:ext cx="8972550" cy="201587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de-DE" sz="1400" dirty="0" smtClean="0"/>
              <a:t>1961: GLASHOW (*1932) 			     Lokale Elektroschwache Eichsymmetrie </a:t>
            </a:r>
            <a:endParaRPr lang="de-DE" sz="1400" baseline="-25000" dirty="0" smtClean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sz="1400" dirty="0" smtClean="0"/>
              <a:t>1964: ENGLERT, BROUT, HIGGS		     </a:t>
            </a:r>
            <a:r>
              <a:rPr lang="en-US" sz="1400" dirty="0" err="1" smtClean="0">
                <a:solidFill>
                  <a:srgbClr val="FF0000"/>
                </a:solidFill>
              </a:rPr>
              <a:t>Spontane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Symmetriebrechung</a:t>
            </a: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          KIBBLE, GURALNIK, HAGEN (</a:t>
            </a:r>
            <a:r>
              <a:rPr lang="en-US" sz="1400" dirty="0" err="1" smtClean="0"/>
              <a:t>Bilder</a:t>
            </a:r>
            <a:r>
              <a:rPr lang="en-US" sz="1400" dirty="0" smtClean="0"/>
              <a:t>)	     </a:t>
            </a:r>
            <a:r>
              <a:rPr lang="en-US" sz="1400" dirty="0" smtClean="0">
                <a:solidFill>
                  <a:srgbClr val="FF0000"/>
                </a:solidFill>
              </a:rPr>
              <a:t>zur </a:t>
            </a:r>
            <a:r>
              <a:rPr lang="en-US" sz="1400" dirty="0" err="1" smtClean="0">
                <a:solidFill>
                  <a:srgbClr val="FF0000"/>
                </a:solidFill>
              </a:rPr>
              <a:t>Massenerzeugung</a:t>
            </a:r>
            <a:r>
              <a:rPr lang="en-US" sz="1400" dirty="0" smtClean="0">
                <a:solidFill>
                  <a:srgbClr val="FF0000"/>
                </a:solidFill>
              </a:rPr>
              <a:t> (“Higgs Boson”)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1400" dirty="0" smtClean="0"/>
              <a:t>1964: GELL-MANN (1929-2019), ZWEIG(*1937)   Quarks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sz="1400" dirty="0" smtClean="0"/>
              <a:t>1965: HAN, NAMBU (1921-2015), GREENBERG	     Starke “</a:t>
            </a:r>
            <a:r>
              <a:rPr lang="en-US" sz="1400" dirty="0" err="1" smtClean="0"/>
              <a:t>Farb</a:t>
            </a:r>
            <a:r>
              <a:rPr lang="en-US" sz="1400" dirty="0" smtClean="0"/>
              <a:t>-” </a:t>
            </a:r>
            <a:r>
              <a:rPr lang="en-US" sz="1400" dirty="0" err="1" smtClean="0"/>
              <a:t>Ladung</a:t>
            </a:r>
            <a:endParaRPr lang="en-US" sz="1400" dirty="0" smtClean="0"/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sz="1400" dirty="0" smtClean="0"/>
              <a:t>1967: SALAM (1926-96), WEINBERG (1933-2021) </a:t>
            </a:r>
            <a:r>
              <a:rPr lang="en-US" sz="1400" dirty="0" err="1" smtClean="0">
                <a:solidFill>
                  <a:srgbClr val="FF0000"/>
                </a:solidFill>
              </a:rPr>
              <a:t>Anwendung</a:t>
            </a:r>
            <a:r>
              <a:rPr lang="en-US" sz="1400" dirty="0" smtClean="0">
                <a:solidFill>
                  <a:srgbClr val="FF0000"/>
                </a:solidFill>
              </a:rPr>
              <a:t> auf </a:t>
            </a:r>
            <a:r>
              <a:rPr lang="en-US" sz="1400" dirty="0" err="1" smtClean="0">
                <a:solidFill>
                  <a:srgbClr val="FF0000"/>
                </a:solidFill>
              </a:rPr>
              <a:t>Baustein-Teilchen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	Weinberg:“A model of Leptons” 	     </a:t>
            </a:r>
            <a:r>
              <a:rPr lang="en-US" sz="1400" dirty="0" smtClean="0">
                <a:solidFill>
                  <a:srgbClr val="FF0000"/>
                </a:solidFill>
              </a:rPr>
              <a:t>(</a:t>
            </a:r>
            <a:r>
              <a:rPr lang="en-US" sz="1400" dirty="0" err="1" smtClean="0">
                <a:solidFill>
                  <a:srgbClr val="FF0000"/>
                </a:solidFill>
              </a:rPr>
              <a:t>Nobelpreis</a:t>
            </a:r>
            <a:r>
              <a:rPr lang="en-US" sz="1400" dirty="0" smtClean="0">
                <a:solidFill>
                  <a:srgbClr val="FF0000"/>
                </a:solidFill>
              </a:rPr>
              <a:t> 1979 </a:t>
            </a:r>
            <a:r>
              <a:rPr lang="en-US" sz="1400" dirty="0" err="1" smtClean="0">
                <a:solidFill>
                  <a:srgbClr val="FF0000"/>
                </a:solidFill>
              </a:rPr>
              <a:t>mit</a:t>
            </a:r>
            <a:r>
              <a:rPr lang="en-US" sz="1400" dirty="0" smtClean="0">
                <a:solidFill>
                  <a:srgbClr val="FF0000"/>
                </a:solidFill>
              </a:rPr>
              <a:t> Glashow, </a:t>
            </a:r>
            <a:r>
              <a:rPr lang="en-US" sz="1400" dirty="0" err="1" smtClean="0">
                <a:solidFill>
                  <a:srgbClr val="FF0000"/>
                </a:solidFill>
              </a:rPr>
              <a:t>Foto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90000"/>
              </a:lnSpc>
              <a:spcBef>
                <a:spcPts val="400"/>
              </a:spcBef>
            </a:pPr>
            <a:r>
              <a:rPr lang="en-US" sz="1400" dirty="0"/>
              <a:t>1973:	GROSS, POLITZER, WILCZEK,		</a:t>
            </a:r>
            <a:r>
              <a:rPr lang="en-US" sz="1400" dirty="0" smtClean="0"/>
              <a:t> starker </a:t>
            </a:r>
            <a:r>
              <a:rPr lang="en-US" sz="1400" dirty="0" err="1"/>
              <a:t>Kopplungsparameter</a:t>
            </a:r>
            <a:r>
              <a:rPr lang="en-US" sz="1400" dirty="0"/>
              <a:t> (</a:t>
            </a:r>
            <a:r>
              <a:rPr lang="en-US" sz="1400" dirty="0" err="1"/>
              <a:t>Nobelpreis</a:t>
            </a:r>
            <a:r>
              <a:rPr lang="en-US" sz="1400" dirty="0"/>
              <a:t> 2004)</a:t>
            </a:r>
            <a:br>
              <a:rPr lang="en-US" sz="1400" dirty="0"/>
            </a:br>
            <a:r>
              <a:rPr lang="en-US" sz="1400" dirty="0"/>
              <a:t>FRITSCH,GELL-MANN,LEUTWYLER,WEINBERG  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und </a:t>
            </a:r>
            <a:r>
              <a:rPr lang="en-US" sz="1400" dirty="0" err="1" smtClean="0">
                <a:solidFill>
                  <a:schemeClr val="tx1"/>
                </a:solidFill>
              </a:rPr>
              <a:t>Lokale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Eichsymmetrie</a:t>
            </a:r>
            <a:r>
              <a:rPr lang="en-US" sz="1400" dirty="0" smtClean="0">
                <a:solidFill>
                  <a:schemeClr val="tx1"/>
                </a:solidFill>
              </a:rPr>
              <a:t> der </a:t>
            </a:r>
            <a:r>
              <a:rPr lang="en-US" sz="1400" dirty="0" err="1" smtClean="0">
                <a:solidFill>
                  <a:schemeClr val="tx1"/>
                </a:solidFill>
              </a:rPr>
              <a:t>starken</a:t>
            </a:r>
            <a:r>
              <a:rPr lang="en-US" sz="1400" dirty="0" smtClean="0">
                <a:solidFill>
                  <a:schemeClr val="tx1"/>
                </a:solidFill>
              </a:rPr>
              <a:t> WW 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54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7559" y="3259001"/>
            <a:ext cx="3193281" cy="212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511675"/>
            <a:ext cx="241141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9" name="Rechteck 5"/>
          <p:cNvSpPr>
            <a:spLocks noChangeArrowheads="1"/>
          </p:cNvSpPr>
          <p:nvPr/>
        </p:nvSpPr>
        <p:spPr bwMode="auto">
          <a:xfrm>
            <a:off x="3157240" y="6273206"/>
            <a:ext cx="4583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r>
              <a:rPr lang="de-DE" dirty="0">
                <a:solidFill>
                  <a:srgbClr val="808080"/>
                </a:solidFill>
                <a:hlinkClick r:id="rId5"/>
              </a:rPr>
              <a:t>http://prl.aps.org/pdf/PRL/v19/i21/p1264_1</a:t>
            </a:r>
            <a:r>
              <a:rPr lang="de-DE" dirty="0">
                <a:solidFill>
                  <a:srgbClr val="808080"/>
                </a:solidFill>
              </a:rPr>
              <a:t> </a:t>
            </a:r>
          </a:p>
        </p:txBody>
      </p:sp>
      <p:pic>
        <p:nvPicPr>
          <p:cNvPr id="10548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50862" y="3302404"/>
            <a:ext cx="2829521" cy="207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1" name="Textfeld 8"/>
          <p:cNvSpPr txBox="1">
            <a:spLocks noChangeArrowheads="1"/>
          </p:cNvSpPr>
          <p:nvPr/>
        </p:nvSpPr>
        <p:spPr bwMode="auto">
          <a:xfrm>
            <a:off x="2770981" y="3291688"/>
            <a:ext cx="792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2010</a:t>
            </a:r>
          </a:p>
        </p:txBody>
      </p:sp>
      <p:sp>
        <p:nvSpPr>
          <p:cNvPr id="105482" name="Textfeld 9"/>
          <p:cNvSpPr txBox="1">
            <a:spLocks noChangeArrowheads="1"/>
          </p:cNvSpPr>
          <p:nvPr/>
        </p:nvSpPr>
        <p:spPr bwMode="auto">
          <a:xfrm>
            <a:off x="5076825" y="4551363"/>
            <a:ext cx="790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r>
              <a:rPr lang="de-DE">
                <a:solidFill>
                  <a:srgbClr val="FFFFFF"/>
                </a:solidFill>
              </a:rPr>
              <a:t>1979</a:t>
            </a:r>
          </a:p>
        </p:txBody>
      </p:sp>
      <p:sp>
        <p:nvSpPr>
          <p:cNvPr id="11" name="Ellipse 10"/>
          <p:cNvSpPr/>
          <p:nvPr/>
        </p:nvSpPr>
        <p:spPr bwMode="auto">
          <a:xfrm>
            <a:off x="6732240" y="5949280"/>
            <a:ext cx="1008112" cy="3600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mtClean="0">
              <a:solidFill>
                <a:srgbClr val="80808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32240" y="6289575"/>
            <a:ext cx="2051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Masse  für  Bausteine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14</a:t>
            </a:fld>
            <a:r>
              <a:rPr lang="de-DE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2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5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5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/>
      <p:bldP spid="105482" grpId="0"/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starke</a:t>
            </a:r>
            <a:r>
              <a:rPr lang="en-US" dirty="0"/>
              <a:t> </a:t>
            </a:r>
            <a:r>
              <a:rPr lang="en-US" dirty="0" err="1"/>
              <a:t>Eichsymmetrie</a:t>
            </a:r>
            <a:r>
              <a:rPr lang="en-US" dirty="0"/>
              <a:t> SU(3)</a:t>
            </a:r>
            <a:r>
              <a:rPr lang="en-US" baseline="-25000" dirty="0"/>
              <a:t>c</a:t>
            </a:r>
            <a:endParaRPr lang="en-US" dirty="0"/>
          </a:p>
        </p:txBody>
      </p:sp>
      <p:pic>
        <p:nvPicPr>
          <p:cNvPr id="422916" name="Picture 4" descr="farbenB"/>
          <p:cNvPicPr>
            <a:picLocks noChangeAspect="1" noChangeArrowheads="1"/>
          </p:cNvPicPr>
          <p:nvPr/>
        </p:nvPicPr>
        <p:blipFill>
          <a:blip r:embed="rId3" cstate="print"/>
          <a:srcRect l="24500" t="19527" r="13754" b="24976"/>
          <a:stretch>
            <a:fillRect/>
          </a:stretch>
        </p:blipFill>
        <p:spPr bwMode="auto">
          <a:xfrm rot="9040179">
            <a:off x="1286668" y="2388265"/>
            <a:ext cx="4032626" cy="3430401"/>
          </a:xfrm>
          <a:prstGeom prst="rect">
            <a:avLst/>
          </a:prstGeom>
          <a:noFill/>
        </p:spPr>
      </p:pic>
      <p:pic>
        <p:nvPicPr>
          <p:cNvPr id="422917" name="Picture 5" descr="ww_stark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733" y="1820342"/>
            <a:ext cx="1151144" cy="115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2918" name="Picture 6" descr="farbenC"/>
          <p:cNvPicPr>
            <a:picLocks noChangeAspect="1" noChangeArrowheads="1"/>
          </p:cNvPicPr>
          <p:nvPr/>
        </p:nvPicPr>
        <p:blipFill>
          <a:blip r:embed="rId5" cstate="print"/>
          <a:srcRect r="4454" b="19113"/>
          <a:stretch>
            <a:fillRect/>
          </a:stretch>
        </p:blipFill>
        <p:spPr bwMode="auto">
          <a:xfrm rot="9034154">
            <a:off x="1397036" y="2396042"/>
            <a:ext cx="4155705" cy="339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229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322135"/>
              </p:ext>
            </p:extLst>
          </p:nvPr>
        </p:nvGraphicFramePr>
        <p:xfrm>
          <a:off x="5101671" y="2844353"/>
          <a:ext cx="445978" cy="390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37" name="Image" r:id="rId6" imgW="266761" imgH="241185" progId="">
                  <p:embed/>
                </p:oleObj>
              </mc:Choice>
              <mc:Fallback>
                <p:oleObj name="Image" r:id="rId6" imgW="266761" imgH="24118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1671" y="2844353"/>
                        <a:ext cx="445978" cy="3908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29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889122"/>
              </p:ext>
            </p:extLst>
          </p:nvPr>
        </p:nvGraphicFramePr>
        <p:xfrm>
          <a:off x="3104051" y="6041055"/>
          <a:ext cx="496658" cy="502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38" name="Image" r:id="rId8" imgW="266761" imgH="279365" progId="">
                  <p:embed/>
                </p:oleObj>
              </mc:Choice>
              <mc:Fallback>
                <p:oleObj name="Image" r:id="rId8" imgW="266761" imgH="27936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4051" y="6041055"/>
                        <a:ext cx="496658" cy="502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29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65511"/>
              </p:ext>
            </p:extLst>
          </p:nvPr>
        </p:nvGraphicFramePr>
        <p:xfrm>
          <a:off x="1097868" y="2654870"/>
          <a:ext cx="445978" cy="431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39" name="Image" r:id="rId10" imgW="266761" imgH="266761" progId="">
                  <p:embed/>
                </p:oleObj>
              </mc:Choice>
              <mc:Fallback>
                <p:oleObj name="Image" r:id="rId10" imgW="266761" imgH="266761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868" y="2654870"/>
                        <a:ext cx="445978" cy="4314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29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725667"/>
              </p:ext>
            </p:extLst>
          </p:nvPr>
        </p:nvGraphicFramePr>
        <p:xfrm>
          <a:off x="1094403" y="2652375"/>
          <a:ext cx="496658" cy="504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40" name="Image" r:id="rId12" imgW="253789" imgH="266761" progId="">
                  <p:embed/>
                </p:oleObj>
              </mc:Choice>
              <mc:Fallback>
                <p:oleObj name="Image" r:id="rId12" imgW="253789" imgH="266761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4403" y="2652375"/>
                        <a:ext cx="496658" cy="5042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292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694310"/>
              </p:ext>
            </p:extLst>
          </p:nvPr>
        </p:nvGraphicFramePr>
        <p:xfrm>
          <a:off x="5077056" y="2780928"/>
          <a:ext cx="495209" cy="504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641" name="Image" r:id="rId14" imgW="241185" imgH="253789" progId="">
                  <p:embed/>
                </p:oleObj>
              </mc:Choice>
              <mc:Fallback>
                <p:oleObj name="Image" r:id="rId14" imgW="241185" imgH="253789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7056" y="2780928"/>
                        <a:ext cx="495209" cy="5042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B8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2924" name="Picture 12" descr="ww_stark_3t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23528" y="1788126"/>
            <a:ext cx="1178656" cy="4714875"/>
          </a:xfrm>
          <a:prstGeom prst="rect">
            <a:avLst/>
          </a:prstGeom>
          <a:noFill/>
        </p:spPr>
      </p:pic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15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80" y="1052736"/>
            <a:ext cx="8424353" cy="5943319"/>
          </a:xfrm>
        </p:spPr>
        <p:txBody>
          <a:bodyPr/>
          <a:lstStyle/>
          <a:p>
            <a:r>
              <a:rPr lang="en-US" sz="2200" dirty="0"/>
              <a:t>1973: Gross, </a:t>
            </a:r>
            <a:r>
              <a:rPr lang="en-US" sz="2200" dirty="0" err="1"/>
              <a:t>Politzer</a:t>
            </a:r>
            <a:r>
              <a:rPr lang="en-US" sz="2200" dirty="0"/>
              <a:t>, </a:t>
            </a:r>
            <a:r>
              <a:rPr lang="en-US" sz="2200" dirty="0" err="1"/>
              <a:t>Wilczek</a:t>
            </a:r>
            <a:r>
              <a:rPr lang="en-US" sz="2200" dirty="0"/>
              <a:t>, </a:t>
            </a:r>
            <a:r>
              <a:rPr lang="en-US" sz="2200" dirty="0" err="1"/>
              <a:t>Nambu</a:t>
            </a:r>
            <a:r>
              <a:rPr lang="en-US" sz="2200" dirty="0"/>
              <a:t>, </a:t>
            </a:r>
            <a:r>
              <a:rPr lang="en-US" sz="2200" dirty="0" err="1"/>
              <a:t>Fritzsch</a:t>
            </a:r>
            <a:r>
              <a:rPr lang="en-US" sz="2200" dirty="0"/>
              <a:t>…</a:t>
            </a:r>
            <a:br>
              <a:rPr lang="en-US" sz="2200" dirty="0"/>
            </a:br>
            <a:r>
              <a:rPr lang="en-US" sz="2200" dirty="0" err="1"/>
              <a:t>starke</a:t>
            </a:r>
            <a:r>
              <a:rPr lang="en-US" sz="2200" dirty="0"/>
              <a:t> WW </a:t>
            </a:r>
            <a:r>
              <a:rPr lang="en-US" sz="2200" dirty="0" err="1"/>
              <a:t>durch</a:t>
            </a:r>
            <a:r>
              <a:rPr lang="en-US" sz="2200" dirty="0"/>
              <a:t> </a:t>
            </a:r>
            <a:r>
              <a:rPr lang="en-US" sz="2200" dirty="0" err="1"/>
              <a:t>Umeichung</a:t>
            </a:r>
            <a:r>
              <a:rPr lang="en-US" sz="2200" dirty="0"/>
              <a:t> </a:t>
            </a:r>
            <a:r>
              <a:rPr lang="en-US" sz="2200" dirty="0" err="1"/>
              <a:t>der</a:t>
            </a:r>
            <a:r>
              <a:rPr lang="en-US" sz="2200" dirty="0"/>
              <a:t> </a:t>
            </a:r>
            <a:r>
              <a:rPr lang="en-US" sz="2200" dirty="0" err="1"/>
              <a:t>Farbladung</a:t>
            </a:r>
            <a:endParaRPr lang="en-US" sz="2200" dirty="0"/>
          </a:p>
          <a:p>
            <a:pPr>
              <a:buFont typeface="StarSymbol" charset="0"/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4229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22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0"/>
                                        <p:tgtEl>
                                          <p:spTgt spid="422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0"/>
                                        <p:tgtEl>
                                          <p:spTgt spid="422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2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4.3. Mathematische Umsetzung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124744"/>
            <a:ext cx="8280920" cy="532859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de-DE" dirty="0" err="1"/>
              <a:t>Jede</a:t>
            </a:r>
            <a:r>
              <a:rPr lang="en-US" altLang="de-DE" dirty="0"/>
              <a:t> </a:t>
            </a:r>
            <a:r>
              <a:rPr lang="en-US" altLang="de-DE" dirty="0" err="1"/>
              <a:t>Eichsymmetrie</a:t>
            </a:r>
            <a:r>
              <a:rPr lang="en-US" altLang="de-DE" dirty="0"/>
              <a:t> </a:t>
            </a:r>
            <a:r>
              <a:rPr lang="en-US" altLang="de-DE" dirty="0" err="1"/>
              <a:t>wird</a:t>
            </a:r>
            <a:r>
              <a:rPr lang="en-US" altLang="de-DE" dirty="0"/>
              <a:t> </a:t>
            </a:r>
            <a:r>
              <a:rPr lang="en-US" altLang="de-DE" dirty="0" err="1"/>
              <a:t>durch</a:t>
            </a:r>
            <a:r>
              <a:rPr lang="en-US" altLang="de-DE" dirty="0"/>
              <a:t> n </a:t>
            </a:r>
            <a:r>
              <a:rPr lang="en-US" altLang="de-DE" dirty="0" err="1" smtClean="0"/>
              <a:t>Ladungsoperatoren</a:t>
            </a:r>
            <a:r>
              <a:rPr lang="en-US" altLang="de-DE" dirty="0" smtClean="0"/>
              <a:t> ”</a:t>
            </a:r>
            <a:r>
              <a:rPr lang="en-US" altLang="de-DE" dirty="0" err="1" smtClean="0"/>
              <a:t>generiert</a:t>
            </a:r>
            <a:r>
              <a:rPr lang="en-US" altLang="de-DE" dirty="0" smtClean="0"/>
              <a:t>”</a:t>
            </a:r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en-US" altLang="de-DE" i="1" dirty="0" err="1" smtClean="0">
                <a:solidFill>
                  <a:schemeClr val="accent2"/>
                </a:solidFill>
              </a:rPr>
              <a:t>Emag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Symmetrie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mit</a:t>
            </a:r>
            <a:r>
              <a:rPr lang="en-US" altLang="de-DE" i="1" dirty="0" smtClean="0">
                <a:solidFill>
                  <a:schemeClr val="accent2"/>
                </a:solidFill>
              </a:rPr>
              <a:t> n=1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durch</a:t>
            </a:r>
            <a:r>
              <a:rPr lang="en-US" altLang="de-DE" i="1" dirty="0" smtClean="0">
                <a:solidFill>
                  <a:schemeClr val="accent2"/>
                </a:solidFill>
              </a:rPr>
              <a:t/>
            </a:r>
            <a:br>
              <a:rPr lang="en-US" altLang="de-DE" i="1" dirty="0" smtClean="0">
                <a:solidFill>
                  <a:schemeClr val="accent2"/>
                </a:solidFill>
              </a:rPr>
            </a:br>
            <a:r>
              <a:rPr lang="en-US" altLang="de-DE" i="1" dirty="0" err="1" smtClean="0">
                <a:solidFill>
                  <a:schemeClr val="accent2"/>
                </a:solidFill>
              </a:rPr>
              <a:t>Ladungszahl</a:t>
            </a:r>
            <a:r>
              <a:rPr lang="en-US" altLang="de-DE" i="1" dirty="0" smtClean="0">
                <a:solidFill>
                  <a:schemeClr val="accent2"/>
                </a:solidFill>
              </a:rPr>
              <a:t> (1x1 Matrix)     </a:t>
            </a:r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en-US" altLang="de-DE" i="1" dirty="0" err="1" smtClean="0">
                <a:solidFill>
                  <a:schemeClr val="accent2"/>
                </a:solidFill>
              </a:rPr>
              <a:t>Schwache</a:t>
            </a:r>
            <a:r>
              <a:rPr lang="en-US" altLang="de-DE" i="1" dirty="0" smtClean="0">
                <a:solidFill>
                  <a:schemeClr val="accent2"/>
                </a:solidFill>
              </a:rPr>
              <a:t> Isospin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Eichsymmetrie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>
                <a:solidFill>
                  <a:schemeClr val="accent2"/>
                </a:solidFill>
              </a:rPr>
              <a:t>mit</a:t>
            </a:r>
            <a:r>
              <a:rPr lang="en-US" altLang="de-DE" i="1" dirty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</a:rPr>
              <a:t>n=3 </a:t>
            </a:r>
            <a:r>
              <a:rPr lang="en-US" altLang="de-DE" i="1" dirty="0" err="1">
                <a:solidFill>
                  <a:schemeClr val="accent2"/>
                </a:solidFill>
              </a:rPr>
              <a:t>durch</a:t>
            </a:r>
            <a:r>
              <a:rPr lang="en-US" altLang="de-DE" i="1" dirty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</a:rPr>
              <a:t>    := </a:t>
            </a:r>
            <a:r>
              <a:rPr lang="en-US" altLang="de-DE" i="1" dirty="0">
                <a:solidFill>
                  <a:schemeClr val="accent2"/>
                </a:solidFill>
              </a:rPr>
              <a:t>½ </a:t>
            </a:r>
            <a:r>
              <a:rPr lang="en-US" altLang="de-DE" i="1" dirty="0" err="1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de-DE" i="1" baseline="-25000" dirty="0" err="1">
                <a:solidFill>
                  <a:schemeClr val="accent2"/>
                </a:solidFill>
              </a:rPr>
              <a:t>i</a:t>
            </a:r>
            <a:r>
              <a:rPr lang="en-US" altLang="de-DE" i="1" baseline="-25000" dirty="0">
                <a:solidFill>
                  <a:schemeClr val="accent2"/>
                </a:solidFill>
              </a:rPr>
              <a:t> </a:t>
            </a:r>
            <a:r>
              <a:rPr lang="en-US" altLang="de-DE" i="1" dirty="0">
                <a:solidFill>
                  <a:schemeClr val="accent2"/>
                </a:solidFill>
              </a:rPr>
              <a:t>,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i</a:t>
            </a:r>
            <a:r>
              <a:rPr lang="en-US" altLang="de-DE" i="1" dirty="0" smtClean="0">
                <a:solidFill>
                  <a:schemeClr val="accent2"/>
                </a:solidFill>
              </a:rPr>
              <a:t>=1,2,3   </a:t>
            </a:r>
            <a:br>
              <a:rPr lang="en-US" altLang="de-DE" i="1" dirty="0" smtClean="0">
                <a:solidFill>
                  <a:schemeClr val="accent2"/>
                </a:solidFill>
              </a:rPr>
            </a:br>
            <a:r>
              <a:rPr lang="en-US" altLang="de-DE" i="1" dirty="0" err="1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de-DE" i="1" baseline="-25000" dirty="0" err="1">
                <a:solidFill>
                  <a:schemeClr val="accent2"/>
                </a:solidFill>
              </a:rPr>
              <a:t>i</a:t>
            </a:r>
            <a:r>
              <a:rPr lang="en-US" altLang="de-DE" i="1" baseline="-25000" dirty="0">
                <a:solidFill>
                  <a:schemeClr val="accent2"/>
                </a:solidFill>
              </a:rPr>
              <a:t> </a:t>
            </a:r>
            <a:r>
              <a:rPr lang="en-US" altLang="de-DE" i="1" baseline="-25000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</a:rPr>
              <a:t>Pauli-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Matrizen</a:t>
            </a:r>
            <a:r>
              <a:rPr lang="en-US" altLang="de-DE" i="1" dirty="0" smtClean="0">
                <a:solidFill>
                  <a:schemeClr val="accent2"/>
                </a:solidFill>
              </a:rPr>
              <a:t> (2x2) </a:t>
            </a:r>
          </a:p>
          <a:p>
            <a:pPr lvl="1">
              <a:lnSpc>
                <a:spcPct val="150000"/>
              </a:lnSpc>
              <a:spcBef>
                <a:spcPct val="0"/>
              </a:spcBef>
            </a:pPr>
            <a:r>
              <a:rPr lang="en-US" altLang="de-DE" i="1" dirty="0" smtClean="0">
                <a:solidFill>
                  <a:schemeClr val="accent2"/>
                </a:solidFill>
              </a:rPr>
              <a:t>Starke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Eichsymmetrie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>
                <a:solidFill>
                  <a:schemeClr val="accent2"/>
                </a:solidFill>
              </a:rPr>
              <a:t>mit</a:t>
            </a:r>
            <a:r>
              <a:rPr lang="en-US" altLang="de-DE" i="1" dirty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</a:rPr>
              <a:t>n=8 </a:t>
            </a:r>
            <a:r>
              <a:rPr lang="en-US" altLang="de-DE" i="1" dirty="0" err="1">
                <a:solidFill>
                  <a:schemeClr val="accent2"/>
                </a:solidFill>
              </a:rPr>
              <a:t>durch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    </a:t>
            </a:r>
            <a:r>
              <a:rPr lang="en-US" altLang="de-DE" i="1" dirty="0">
                <a:solidFill>
                  <a:schemeClr val="accent2"/>
                </a:solidFill>
              </a:rPr>
              <a:t>:= ½ </a:t>
            </a:r>
            <a:r>
              <a:rPr lang="en-US" altLang="de-DE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l</a:t>
            </a:r>
            <a:r>
              <a:rPr lang="en-US" altLang="de-DE" i="1" baseline="-25000" dirty="0" smtClean="0">
                <a:solidFill>
                  <a:schemeClr val="accent2"/>
                </a:solidFill>
              </a:rPr>
              <a:t>a </a:t>
            </a:r>
            <a:r>
              <a:rPr lang="en-US" altLang="de-DE" i="1" dirty="0">
                <a:solidFill>
                  <a:schemeClr val="accent2"/>
                </a:solidFill>
              </a:rPr>
              <a:t>, </a:t>
            </a:r>
            <a:r>
              <a:rPr lang="en-US" altLang="de-DE" i="1" dirty="0" smtClean="0">
                <a:solidFill>
                  <a:schemeClr val="accent2"/>
                </a:solidFill>
              </a:rPr>
              <a:t>a=1,…,8   </a:t>
            </a:r>
            <a:br>
              <a:rPr lang="en-US" altLang="de-DE" i="1" dirty="0" smtClean="0">
                <a:solidFill>
                  <a:schemeClr val="accent2"/>
                </a:solidFill>
              </a:rPr>
            </a:br>
            <a:r>
              <a:rPr lang="en-US" altLang="de-DE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l</a:t>
            </a:r>
            <a:r>
              <a:rPr lang="en-US" altLang="de-DE" i="1" baseline="-25000" dirty="0" smtClean="0">
                <a:solidFill>
                  <a:schemeClr val="accent2"/>
                </a:solidFill>
              </a:rPr>
              <a:t>a</a:t>
            </a:r>
            <a:r>
              <a:rPr lang="en-US" altLang="de-DE" i="1" dirty="0">
                <a:solidFill>
                  <a:schemeClr val="accent2"/>
                </a:solidFill>
              </a:rPr>
              <a:t> </a:t>
            </a:r>
            <a:r>
              <a:rPr lang="en-US" altLang="de-DE" i="1" dirty="0" smtClean="0">
                <a:solidFill>
                  <a:schemeClr val="accent2"/>
                </a:solidFill>
              </a:rPr>
              <a:t>Gell-Mann-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Matrizen</a:t>
            </a:r>
            <a:r>
              <a:rPr lang="en-US" altLang="de-DE" i="1" dirty="0" smtClean="0">
                <a:solidFill>
                  <a:schemeClr val="accent2"/>
                </a:solidFill>
              </a:rPr>
              <a:t> (3x3) </a:t>
            </a:r>
            <a:r>
              <a:rPr lang="en-US" altLang="de-DE" i="1" dirty="0">
                <a:solidFill>
                  <a:schemeClr val="accent2"/>
                </a:solidFill>
              </a:rPr>
              <a:t/>
            </a:r>
            <a:br>
              <a:rPr lang="en-US" altLang="de-DE" i="1" dirty="0">
                <a:solidFill>
                  <a:schemeClr val="accent2"/>
                </a:solidFill>
              </a:rPr>
            </a:br>
            <a:endParaRPr lang="en-US" altLang="de-DE" i="1" dirty="0">
              <a:solidFill>
                <a:schemeClr val="accent2"/>
              </a:solidFill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de-DE" dirty="0" smtClean="0"/>
              <a:t>Die </a:t>
            </a:r>
            <a:r>
              <a:rPr lang="en-US" altLang="de-DE" dirty="0" err="1" smtClean="0"/>
              <a:t>Ladungen</a:t>
            </a:r>
            <a:r>
              <a:rPr lang="en-US" altLang="de-DE" dirty="0" smtClean="0"/>
              <a:t> </a:t>
            </a:r>
            <a:r>
              <a:rPr lang="en-US" altLang="de-DE" dirty="0" err="1"/>
              <a:t>sind</a:t>
            </a:r>
            <a:r>
              <a:rPr lang="en-US" altLang="de-DE" dirty="0"/>
              <a:t> </a:t>
            </a:r>
            <a:r>
              <a:rPr lang="en-US" altLang="de-DE" dirty="0" err="1"/>
              <a:t>Eigenwerte</a:t>
            </a:r>
            <a:r>
              <a:rPr lang="en-US" altLang="de-DE" dirty="0"/>
              <a:t> der </a:t>
            </a:r>
            <a:r>
              <a:rPr lang="en-US" altLang="de-DE" dirty="0" smtClean="0"/>
              <a:t>“</a:t>
            </a:r>
            <a:r>
              <a:rPr lang="en-US" altLang="de-DE" dirty="0" err="1" smtClean="0"/>
              <a:t>Generatoren</a:t>
            </a:r>
            <a:r>
              <a:rPr lang="en-US" altLang="de-DE" dirty="0" smtClean="0"/>
              <a:t>” </a:t>
            </a:r>
          </a:p>
          <a:p>
            <a:pPr lvl="1">
              <a:lnSpc>
                <a:spcPct val="170000"/>
              </a:lnSpc>
              <a:spcBef>
                <a:spcPct val="0"/>
              </a:spcBef>
            </a:pPr>
            <a:r>
              <a:rPr lang="en-US" altLang="de-DE" i="1" dirty="0" err="1" smtClean="0">
                <a:solidFill>
                  <a:schemeClr val="accent2"/>
                </a:solidFill>
              </a:rPr>
              <a:t>z.B</a:t>
            </a:r>
            <a:r>
              <a:rPr lang="en-US" altLang="de-DE" i="1" dirty="0">
                <a:solidFill>
                  <a:schemeClr val="accent2"/>
                </a:solidFill>
              </a:rPr>
              <a:t>. I</a:t>
            </a:r>
            <a:r>
              <a:rPr lang="en-US" altLang="de-DE" i="1" baseline="-25000" dirty="0">
                <a:solidFill>
                  <a:schemeClr val="accent2"/>
                </a:solidFill>
              </a:rPr>
              <a:t>3</a:t>
            </a:r>
            <a:r>
              <a:rPr lang="en-US" altLang="de-DE" i="1" dirty="0">
                <a:solidFill>
                  <a:schemeClr val="accent2"/>
                </a:solidFill>
              </a:rPr>
              <a:t>(e</a:t>
            </a:r>
            <a:r>
              <a:rPr lang="en-US" altLang="de-DE" i="1" baseline="30000" dirty="0">
                <a:solidFill>
                  <a:schemeClr val="accent2"/>
                </a:solidFill>
              </a:rPr>
              <a:t>-</a:t>
            </a:r>
            <a:r>
              <a:rPr lang="en-US" altLang="de-DE" i="1" dirty="0">
                <a:solidFill>
                  <a:schemeClr val="accent2"/>
                </a:solidFill>
              </a:rPr>
              <a:t>) = -½, </a:t>
            </a:r>
            <a:r>
              <a:rPr lang="en-US" altLang="de-DE" i="1" dirty="0" smtClean="0">
                <a:solidFill>
                  <a:schemeClr val="accent2"/>
                </a:solidFill>
              </a:rPr>
              <a:t>da</a:t>
            </a:r>
          </a:p>
          <a:p>
            <a:pPr lvl="1">
              <a:lnSpc>
                <a:spcPct val="170000"/>
              </a:lnSpc>
              <a:spcBef>
                <a:spcPct val="0"/>
              </a:spcBef>
            </a:pPr>
            <a:r>
              <a:rPr lang="en-US" altLang="de-DE" i="1" dirty="0" err="1" smtClean="0">
                <a:solidFill>
                  <a:schemeClr val="accent2"/>
                </a:solidFill>
              </a:rPr>
              <a:t>Nicht</a:t>
            </a:r>
            <a:r>
              <a:rPr lang="en-US" altLang="de-DE" i="1" dirty="0" smtClean="0">
                <a:solidFill>
                  <a:schemeClr val="accent2"/>
                </a:solidFill>
              </a:rPr>
              <a:t>-diagonal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Operatoren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haben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keinen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Eigenwert</a:t>
            </a:r>
            <a:r>
              <a:rPr lang="en-US" altLang="de-DE" i="1" dirty="0" smtClean="0">
                <a:solidFill>
                  <a:schemeClr val="accent2"/>
                </a:solidFill>
              </a:rPr>
              <a:t> -&gt;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nicht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messbar</a:t>
            </a:r>
            <a:endParaRPr lang="en-US" altLang="de-DE" i="1" dirty="0" smtClean="0">
              <a:solidFill>
                <a:schemeClr val="accent2"/>
              </a:solidFill>
            </a:endParaRPr>
          </a:p>
          <a:p>
            <a:pPr lvl="2">
              <a:lnSpc>
                <a:spcPct val="170000"/>
              </a:lnSpc>
              <a:spcBef>
                <a:spcPct val="0"/>
              </a:spcBef>
            </a:pPr>
            <a:r>
              <a:rPr lang="en-US" altLang="de-DE" i="1" dirty="0" err="1" smtClean="0">
                <a:solidFill>
                  <a:schemeClr val="accent2"/>
                </a:solidFill>
              </a:rPr>
              <a:t>Schwache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Ladung</a:t>
            </a:r>
            <a:r>
              <a:rPr lang="en-US" altLang="de-DE" i="1" dirty="0" smtClean="0">
                <a:solidFill>
                  <a:schemeClr val="accent2"/>
                </a:solidFill>
              </a:rPr>
              <a:t>: 1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Eigenwert</a:t>
            </a:r>
            <a:endParaRPr lang="en-US" altLang="de-DE" i="1" dirty="0" smtClean="0">
              <a:solidFill>
                <a:schemeClr val="accent2"/>
              </a:solidFill>
            </a:endParaRPr>
          </a:p>
          <a:p>
            <a:pPr lvl="2">
              <a:lnSpc>
                <a:spcPct val="170000"/>
              </a:lnSpc>
              <a:spcBef>
                <a:spcPct val="0"/>
              </a:spcBef>
            </a:pPr>
            <a:r>
              <a:rPr lang="en-US" altLang="de-DE" i="1" dirty="0" smtClean="0">
                <a:solidFill>
                  <a:schemeClr val="accent2"/>
                </a:solidFill>
              </a:rPr>
              <a:t>Starke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Ladung</a:t>
            </a:r>
            <a:r>
              <a:rPr lang="en-US" altLang="de-DE" i="1" dirty="0" smtClean="0">
                <a:solidFill>
                  <a:schemeClr val="accent2"/>
                </a:solidFill>
              </a:rPr>
              <a:t>: 2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Eigenwerte</a:t>
            </a:r>
            <a:r>
              <a:rPr lang="en-US" altLang="de-DE" i="1" dirty="0" smtClean="0">
                <a:solidFill>
                  <a:schemeClr val="accent2"/>
                </a:solidFill>
              </a:rPr>
              <a:t> (2-dim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Vektor</a:t>
            </a:r>
            <a:r>
              <a:rPr lang="en-US" altLang="de-DE" i="1" dirty="0" smtClean="0">
                <a:solidFill>
                  <a:schemeClr val="accent2"/>
                </a:solidFill>
              </a:rPr>
              <a:t>)</a:t>
            </a:r>
          </a:p>
          <a:p>
            <a:pPr lvl="2">
              <a:lnSpc>
                <a:spcPct val="170000"/>
              </a:lnSpc>
              <a:spcBef>
                <a:spcPct val="0"/>
              </a:spcBef>
            </a:pPr>
            <a:endParaRPr lang="en-US" altLang="de-DE" sz="800" i="1" dirty="0">
              <a:solidFill>
                <a:schemeClr val="accent2"/>
              </a:solidFill>
            </a:endParaRP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16</a:t>
            </a:fld>
            <a:r>
              <a:rPr lang="de-DE" smtClean="0"/>
              <a:t>  </a:t>
            </a:r>
            <a:endParaRPr lang="de-DE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411759"/>
              </p:ext>
            </p:extLst>
          </p:nvPr>
        </p:nvGraphicFramePr>
        <p:xfrm>
          <a:off x="3577210" y="4587875"/>
          <a:ext cx="3515070" cy="497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73" name="Formel" r:id="rId3" imgW="1612800" imgH="317160" progId="Equation.3">
                  <p:embed/>
                </p:oleObj>
              </mc:Choice>
              <mc:Fallback>
                <p:oleObj name="Formel" r:id="rId3" imgW="161280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7210" y="4587875"/>
                        <a:ext cx="3515070" cy="4973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738039"/>
              </p:ext>
            </p:extLst>
          </p:nvPr>
        </p:nvGraphicFramePr>
        <p:xfrm>
          <a:off x="6516216" y="2276872"/>
          <a:ext cx="288032" cy="471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74" name="Formel" r:id="rId5" imgW="139680" imgH="228600" progId="Equation.3">
                  <p:embed/>
                </p:oleObj>
              </mc:Choice>
              <mc:Fallback>
                <p:oleObj name="Formel" r:id="rId5" imgW="139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16216" y="2276872"/>
                        <a:ext cx="288032" cy="471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547655"/>
              </p:ext>
            </p:extLst>
          </p:nvPr>
        </p:nvGraphicFramePr>
        <p:xfrm>
          <a:off x="5227033" y="3030435"/>
          <a:ext cx="3667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75" name="Formel" r:id="rId7" imgW="177480" imgH="215640" progId="Equation.3">
                  <p:embed/>
                </p:oleObj>
              </mc:Choice>
              <mc:Fallback>
                <p:oleObj name="Formel" r:id="rId7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27033" y="3030435"/>
                        <a:ext cx="366712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0876040"/>
              </p:ext>
            </p:extLst>
          </p:nvPr>
        </p:nvGraphicFramePr>
        <p:xfrm>
          <a:off x="4788718" y="1616348"/>
          <a:ext cx="2873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76" name="Formel" r:id="rId9" imgW="139680" imgH="215640" progId="Equation.3">
                  <p:embed/>
                </p:oleObj>
              </mc:Choice>
              <mc:Fallback>
                <p:oleObj name="Formel" r:id="rId9" imgW="1396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88718" y="1616348"/>
                        <a:ext cx="287338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350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863" y="1342281"/>
            <a:ext cx="588962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13" y="3933081"/>
            <a:ext cx="5389563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013" y="3326656"/>
            <a:ext cx="2657475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34858" y="275481"/>
            <a:ext cx="6119812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marL="1077913" indent="-214313" algn="r" defTabSz="455613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r>
              <a:rPr lang="en-US" sz="2000" dirty="0" err="1" smtClean="0">
                <a:latin typeface="+mj-lt"/>
                <a:ea typeface="+mj-ea"/>
                <a:cs typeface="+mj-cs"/>
              </a:rPr>
              <a:t>Farbladungsoperatoren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 </a:t>
            </a:r>
            <a:endParaRPr lang="en-US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30075" y="1053356"/>
            <a:ext cx="7921626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1800" dirty="0" smtClean="0"/>
              <a:t>Die 8 Gell-Mann </a:t>
            </a:r>
            <a:r>
              <a:rPr lang="en-US" sz="1800" dirty="0" err="1" smtClean="0"/>
              <a:t>Matrizen</a:t>
            </a:r>
            <a:r>
              <a:rPr lang="en-US" sz="1800" dirty="0" smtClean="0"/>
              <a:t> und </a:t>
            </a:r>
            <a:r>
              <a:rPr lang="en-US" sz="1800" dirty="0" err="1" smtClean="0"/>
              <a:t>Leiteroperatoren</a:t>
            </a:r>
            <a:r>
              <a:rPr lang="en-US" sz="1800" dirty="0" smtClean="0"/>
              <a:t> (Berger, Kap.4) 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17</a:t>
            </a:fld>
            <a:r>
              <a:rPr lang="de-DE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20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2303525" y="17917"/>
            <a:ext cx="8229600" cy="922338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err="1" smtClean="0"/>
              <a:t>Operationen</a:t>
            </a:r>
            <a:r>
              <a:rPr lang="en-US" sz="2400" dirty="0" smtClean="0"/>
              <a:t> im </a:t>
            </a:r>
            <a:r>
              <a:rPr lang="en-US" sz="2400" dirty="0" err="1" smtClean="0"/>
              <a:t>Farbraum</a:t>
            </a:r>
            <a:r>
              <a:rPr lang="en-US" sz="2400" dirty="0" smtClean="0"/>
              <a:t> der QCD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18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12" name="Grafik 11" descr="C:\Users\Bernadette\Desktop\AG1 AG2\Abbildungen\starke_Ladung.pn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10800000" flipH="1" flipV="1">
            <a:off x="1115616" y="1947117"/>
            <a:ext cx="3601463" cy="360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56159" y="1158089"/>
            <a:ext cx="8424353" cy="594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16" rIns="91432" bIns="45716" numCol="1" anchor="t" anchorCtr="0" compatLnSpc="1">
            <a:prstTxWarp prst="textNoShape">
              <a:avLst/>
            </a:prstTxWarp>
          </a:bodyPr>
          <a:lstStyle>
            <a:lvl1pPr marL="342870" indent="-342870" algn="l" rtl="0" eaLnBrk="1" fontAlgn="base" hangingPunct="1">
              <a:spcBef>
                <a:spcPct val="20000"/>
              </a:spcBef>
              <a:spcAft>
                <a:spcPct val="0"/>
              </a:spcAft>
              <a:buSzPct val="130000"/>
              <a:buFont typeface="Wingdings" pitchFamily="2" charset="2"/>
              <a:buChar char="v"/>
              <a:defRPr sz="180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marL="742887" indent="-285726" algn="l" rtl="0" eaLnBrk="1" fontAlgn="base" hangingPunct="1">
              <a:spcBef>
                <a:spcPct val="20000"/>
              </a:spcBef>
              <a:spcAft>
                <a:spcPct val="0"/>
              </a:spcAft>
              <a:buSzPct val="150000"/>
              <a:buChar char="•"/>
              <a:defRPr sz="1600">
                <a:solidFill>
                  <a:srgbClr val="001D4B"/>
                </a:solidFill>
                <a:latin typeface="+mn-lt"/>
              </a:defRPr>
            </a:lvl2pPr>
            <a:lvl3pPr marL="1142904" indent="-228580" algn="l" rtl="0" eaLnBrk="1" fontAlgn="base" hangingPunct="1">
              <a:spcBef>
                <a:spcPct val="20000"/>
              </a:spcBef>
              <a:spcAft>
                <a:spcPct val="0"/>
              </a:spcAft>
              <a:buSzPct val="150000"/>
              <a:buFont typeface="Wingdings" pitchFamily="2" charset="2"/>
              <a:buChar char="§"/>
              <a:defRPr sz="1600">
                <a:solidFill>
                  <a:srgbClr val="001D4B"/>
                </a:solidFill>
                <a:latin typeface="+mn-lt"/>
              </a:defRPr>
            </a:lvl3pPr>
            <a:lvl4pPr marL="1600065" indent="-228580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-"/>
              <a:defRPr sz="1400">
                <a:solidFill>
                  <a:srgbClr val="001D4B"/>
                </a:solidFill>
                <a:latin typeface="+mn-lt"/>
              </a:defRPr>
            </a:lvl4pPr>
            <a:lvl5pPr marL="2057227" indent="-22858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5pPr>
            <a:lvl6pPr marL="2514388" indent="-22858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6pPr>
            <a:lvl7pPr marL="2971552" indent="-22858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7pPr>
            <a:lvl8pPr marL="3428712" indent="-22858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8pPr>
            <a:lvl9pPr marL="3885874" indent="-228580" algn="l" rtl="0" eaLnBrk="1" fontAlgn="base" hangingPunct="1">
              <a:spcBef>
                <a:spcPct val="20000"/>
              </a:spcBef>
              <a:spcAft>
                <a:spcPct val="0"/>
              </a:spcAft>
              <a:buChar char="-"/>
              <a:defRPr sz="1400">
                <a:solidFill>
                  <a:srgbClr val="001D4B"/>
                </a:solidFill>
                <a:latin typeface="+mn-lt"/>
              </a:defRPr>
            </a:lvl9pPr>
          </a:lstStyle>
          <a:p>
            <a:r>
              <a:rPr lang="en-US" sz="2200" b="0" kern="0" dirty="0" smtClean="0"/>
              <a:t>Leiter-</a:t>
            </a:r>
            <a:r>
              <a:rPr lang="en-US" sz="2200" b="0" kern="0" dirty="0" err="1" smtClean="0"/>
              <a:t>Operatoren</a:t>
            </a:r>
            <a:r>
              <a:rPr lang="en-US" sz="2200" b="0" kern="0" dirty="0" smtClean="0"/>
              <a:t>:~ </a:t>
            </a:r>
            <a:r>
              <a:rPr lang="en-US" sz="2200" b="0" kern="0" dirty="0" err="1" smtClean="0"/>
              <a:t>Drehungen</a:t>
            </a:r>
            <a:r>
              <a:rPr lang="en-US" sz="2200" b="0" kern="0" dirty="0" smtClean="0"/>
              <a:t> im </a:t>
            </a:r>
            <a:r>
              <a:rPr lang="en-US" sz="2200" b="0" kern="0" dirty="0" err="1" smtClean="0"/>
              <a:t>Farbraum</a:t>
            </a:r>
            <a:r>
              <a:rPr lang="en-US" sz="2200" b="0" kern="0" dirty="0" smtClean="0"/>
              <a:t/>
            </a:r>
            <a:br>
              <a:rPr lang="en-US" sz="2200" b="0" kern="0" dirty="0" smtClean="0"/>
            </a:b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/>
            </a:r>
            <a:br>
              <a:rPr lang="en-US" sz="2000" b="0" kern="0" dirty="0" smtClean="0"/>
            </a:br>
            <a:r>
              <a:rPr lang="en-US" sz="2000" b="0" kern="0" dirty="0" smtClean="0"/>
              <a:t>           </a:t>
            </a:r>
          </a:p>
          <a:p>
            <a:pPr marL="0" indent="0">
              <a:buNone/>
            </a:pPr>
            <a:r>
              <a:rPr lang="en-US" sz="2000" b="0" kern="0" dirty="0" smtClean="0">
                <a:solidFill>
                  <a:srgbClr val="00B050"/>
                </a:solidFill>
              </a:rPr>
              <a:t>                |</a:t>
            </a:r>
            <a:r>
              <a:rPr lang="en-US" sz="2000" kern="0" dirty="0" smtClean="0">
                <a:solidFill>
                  <a:srgbClr val="00B050"/>
                </a:solidFill>
              </a:rPr>
              <a:t>G</a:t>
            </a:r>
            <a:r>
              <a:rPr lang="de-DE" sz="2000" dirty="0" smtClean="0">
                <a:solidFill>
                  <a:srgbClr val="00B050"/>
                </a:solidFill>
                <a:latin typeface="Symbol" panose="05050102010706020507" pitchFamily="18" charset="2"/>
              </a:rPr>
              <a:t>ñ          </a:t>
            </a:r>
            <a:r>
              <a:rPr lang="en-US" sz="2000" b="0" kern="0" dirty="0" smtClean="0">
                <a:solidFill>
                  <a:srgbClr val="FF0000"/>
                </a:solidFill>
              </a:rPr>
              <a:t>|</a:t>
            </a:r>
            <a:r>
              <a:rPr lang="en-US" sz="2000" kern="0" dirty="0" smtClean="0">
                <a:solidFill>
                  <a:srgbClr val="FF0000"/>
                </a:solidFill>
              </a:rPr>
              <a:t>R</a:t>
            </a:r>
            <a: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ñ</a:t>
            </a:r>
            <a:b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</a:br>
            <a: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/>
            </a:r>
            <a:b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</a:br>
            <a: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/>
            </a:r>
            <a:b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</a:br>
            <a: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/>
            </a:r>
            <a:b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</a:br>
            <a:r>
              <a:rPr lang="de-DE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                               </a:t>
            </a:r>
            <a:r>
              <a:rPr lang="en-US" sz="2000" b="0" kern="0" dirty="0" smtClean="0">
                <a:solidFill>
                  <a:schemeClr val="accent2"/>
                </a:solidFill>
              </a:rPr>
              <a:t>|</a:t>
            </a:r>
            <a:r>
              <a:rPr lang="en-US" sz="2000" kern="0" dirty="0" smtClean="0">
                <a:solidFill>
                  <a:schemeClr val="accent2"/>
                </a:solidFill>
              </a:rPr>
              <a:t>B</a:t>
            </a:r>
            <a:r>
              <a:rPr lang="de-DE" sz="2000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ñ</a:t>
            </a:r>
            <a:endParaRPr lang="de-DE" sz="2000" dirty="0">
              <a:solidFill>
                <a:schemeClr val="accent2"/>
              </a:solidFill>
              <a:latin typeface="Symbol" panose="05050102010706020507" pitchFamily="18" charset="2"/>
            </a:endParaRPr>
          </a:p>
          <a:p>
            <a:pPr marL="0" indent="0">
              <a:buNone/>
            </a:pPr>
            <a:endParaRPr lang="de-DE" sz="2400" dirty="0">
              <a:solidFill>
                <a:srgbClr val="00B050"/>
              </a:solidFill>
              <a:latin typeface="Symbol" panose="05050102010706020507" pitchFamily="18" charset="2"/>
            </a:endParaRPr>
          </a:p>
          <a:p>
            <a:endParaRPr lang="en-US" sz="2200" b="0" kern="0" dirty="0" smtClean="0"/>
          </a:p>
        </p:txBody>
      </p:sp>
      <p:pic>
        <p:nvPicPr>
          <p:cNvPr id="4710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00213"/>
            <a:ext cx="33813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89138"/>
            <a:ext cx="15065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499" y="3988603"/>
            <a:ext cx="3086100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30" y="3573710"/>
            <a:ext cx="21637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6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1306" y="404664"/>
            <a:ext cx="7776988" cy="358775"/>
          </a:xfrm>
        </p:spPr>
        <p:txBody>
          <a:bodyPr/>
          <a:lstStyle/>
          <a:p>
            <a:r>
              <a:rPr lang="en-US" altLang="de-DE" dirty="0" smtClean="0"/>
              <a:t>4.4. </a:t>
            </a:r>
            <a:r>
              <a:rPr lang="en-US" altLang="de-DE" dirty="0" err="1" smtClean="0"/>
              <a:t>Symmetrien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verlangen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Wechselwirkung</a:t>
            </a:r>
            <a:endParaRPr lang="en-US" altLang="de-DE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956" y="1207343"/>
            <a:ext cx="8964612" cy="55340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de-DE" dirty="0" err="1" smtClean="0"/>
              <a:t>Freie</a:t>
            </a:r>
            <a:r>
              <a:rPr lang="en-US" altLang="de-DE" dirty="0" smtClean="0"/>
              <a:t> </a:t>
            </a:r>
            <a:r>
              <a:rPr lang="en-US" altLang="de-DE" dirty="0" err="1"/>
              <a:t>Lagrangedichte</a:t>
            </a:r>
            <a:r>
              <a:rPr lang="en-US" altLang="de-DE" dirty="0"/>
              <a:t> </a:t>
            </a:r>
            <a:r>
              <a:rPr lang="de-DE" dirty="0">
                <a:latin typeface="Lucida Calligraphy" pitchFamily="66" charset="0"/>
              </a:rPr>
              <a:t>L </a:t>
            </a:r>
            <a:r>
              <a:rPr lang="en-US" altLang="de-DE" dirty="0" err="1" smtClean="0"/>
              <a:t>nicht</a:t>
            </a:r>
            <a:r>
              <a:rPr lang="en-US" altLang="de-DE" dirty="0" smtClean="0"/>
              <a:t> </a:t>
            </a:r>
            <a:r>
              <a:rPr lang="en-US" altLang="de-DE" dirty="0"/>
              <a:t>invariant </a:t>
            </a:r>
            <a:r>
              <a:rPr lang="en-US" altLang="de-DE" dirty="0" err="1"/>
              <a:t>unter</a:t>
            </a:r>
            <a:r>
              <a:rPr lang="en-US" altLang="de-DE" dirty="0"/>
              <a:t> </a:t>
            </a:r>
            <a:r>
              <a:rPr lang="en-US" altLang="de-DE" dirty="0">
                <a:solidFill>
                  <a:srgbClr val="CC0000"/>
                </a:solidFill>
              </a:rPr>
              <a:t>*</a:t>
            </a:r>
            <a:r>
              <a:rPr lang="en-US" altLang="de-DE" dirty="0" err="1">
                <a:solidFill>
                  <a:srgbClr val="CC0000"/>
                </a:solidFill>
              </a:rPr>
              <a:t>lokalen</a:t>
            </a:r>
            <a:r>
              <a:rPr lang="en-US" altLang="de-DE" dirty="0">
                <a:solidFill>
                  <a:srgbClr val="CC0000"/>
                </a:solidFill>
              </a:rPr>
              <a:t>*</a:t>
            </a:r>
            <a:r>
              <a:rPr lang="en-US" altLang="de-DE" dirty="0"/>
              <a:t> </a:t>
            </a:r>
            <a:r>
              <a:rPr lang="en-US" altLang="de-DE" dirty="0" err="1"/>
              <a:t>Eichtransf</a:t>
            </a:r>
            <a:r>
              <a:rPr lang="en-US" altLang="de-DE" dirty="0"/>
              <a:t>.</a:t>
            </a:r>
            <a:r>
              <a:rPr lang="en-US" altLang="de-DE" sz="1000" dirty="0"/>
              <a:t/>
            </a:r>
            <a:br>
              <a:rPr lang="en-US" altLang="de-DE" sz="1000" dirty="0"/>
            </a:br>
            <a:endParaRPr lang="en-US" altLang="de-DE" dirty="0"/>
          </a:p>
          <a:p>
            <a:pPr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/>
              <a:t>Invarianz</a:t>
            </a:r>
            <a:r>
              <a:rPr lang="en-US" altLang="de-DE" dirty="0"/>
              <a:t> </a:t>
            </a:r>
            <a:r>
              <a:rPr lang="en-US" altLang="de-DE" dirty="0" err="1" smtClean="0"/>
              <a:t>nur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möglich</a:t>
            </a:r>
            <a:r>
              <a:rPr lang="en-US" altLang="de-DE" dirty="0" smtClean="0"/>
              <a:t>, </a:t>
            </a:r>
            <a:r>
              <a:rPr lang="en-US" altLang="de-DE" dirty="0" err="1" smtClean="0"/>
              <a:t>wenn</a:t>
            </a:r>
            <a:r>
              <a:rPr lang="en-US" altLang="de-DE" dirty="0" smtClean="0"/>
              <a:t> “</a:t>
            </a:r>
            <a:r>
              <a:rPr lang="en-US" altLang="de-DE" dirty="0" err="1" smtClean="0"/>
              <a:t>Eichbosonen</a:t>
            </a:r>
            <a:r>
              <a:rPr lang="en-US" altLang="de-DE" dirty="0" smtClean="0"/>
              <a:t>” </a:t>
            </a:r>
            <a:r>
              <a:rPr lang="en-US" altLang="de-DE" i="1" dirty="0"/>
              <a:t>V</a:t>
            </a:r>
            <a:r>
              <a:rPr lang="en-US" altLang="de-DE" i="1" baseline="-25000" dirty="0"/>
              <a:t>µ</a:t>
            </a:r>
            <a:r>
              <a:rPr lang="en-US" altLang="de-DE" dirty="0"/>
              <a:t> </a:t>
            </a:r>
            <a:r>
              <a:rPr lang="en-US" altLang="de-DE" dirty="0" err="1" smtClean="0"/>
              <a:t>vorhanden</a:t>
            </a:r>
            <a:r>
              <a:rPr lang="en-US" altLang="de-DE" dirty="0" smtClean="0"/>
              <a:t> </a:t>
            </a:r>
            <a:br>
              <a:rPr lang="en-US" altLang="de-DE" dirty="0" smtClean="0"/>
            </a:br>
            <a:r>
              <a:rPr lang="en-US" altLang="de-DE" i="1" dirty="0" smtClean="0"/>
              <a:t>V</a:t>
            </a:r>
            <a:r>
              <a:rPr lang="en-US" altLang="de-DE" i="1" baseline="-25000" dirty="0" smtClean="0"/>
              <a:t>µ</a:t>
            </a:r>
            <a:r>
              <a:rPr lang="en-US" altLang="de-DE" dirty="0" smtClean="0"/>
              <a:t> = </a:t>
            </a:r>
            <a:r>
              <a:rPr lang="en-US" altLang="de-DE" dirty="0" err="1" smtClean="0"/>
              <a:t>Gluonen</a:t>
            </a:r>
            <a:r>
              <a:rPr lang="en-US" altLang="de-DE" dirty="0" smtClean="0"/>
              <a:t> </a:t>
            </a:r>
            <a:r>
              <a:rPr lang="en-US" altLang="de-DE" i="1" dirty="0" smtClean="0"/>
              <a:t>G</a:t>
            </a:r>
            <a:r>
              <a:rPr lang="en-US" altLang="de-DE" i="1" baseline="-25000" dirty="0" smtClean="0"/>
              <a:t>aµ, </a:t>
            </a:r>
            <a:r>
              <a:rPr lang="en-US" altLang="de-DE" sz="1200" dirty="0"/>
              <a:t>a=1,…,</a:t>
            </a:r>
            <a:r>
              <a:rPr lang="en-US" altLang="de-DE" sz="1200" dirty="0" smtClean="0"/>
              <a:t>8</a:t>
            </a:r>
            <a:r>
              <a:rPr lang="en-US" altLang="de-DE" dirty="0" smtClean="0"/>
              <a:t>, </a:t>
            </a:r>
            <a:r>
              <a:rPr lang="en-US" altLang="de-DE" dirty="0" err="1" smtClean="0"/>
              <a:t>Weakonen</a:t>
            </a:r>
            <a:r>
              <a:rPr lang="en-US" altLang="de-DE" dirty="0" smtClean="0"/>
              <a:t> </a:t>
            </a:r>
            <a:r>
              <a:rPr lang="en-US" altLang="de-DE" i="1" dirty="0" smtClean="0"/>
              <a:t>W</a:t>
            </a:r>
            <a:r>
              <a:rPr lang="en-US" altLang="de-DE" i="1" baseline="-25000" dirty="0" smtClean="0"/>
              <a:t>iµ,</a:t>
            </a:r>
            <a:r>
              <a:rPr lang="en-US" altLang="de-DE" dirty="0"/>
              <a:t> </a:t>
            </a:r>
            <a:r>
              <a:rPr lang="en-US" altLang="de-DE" sz="1200" dirty="0" err="1" smtClean="0"/>
              <a:t>i</a:t>
            </a:r>
            <a:r>
              <a:rPr lang="en-US" altLang="de-DE" sz="1200" dirty="0" smtClean="0"/>
              <a:t>=1,2,3</a:t>
            </a:r>
            <a:r>
              <a:rPr lang="en-US" altLang="de-DE" dirty="0" smtClean="0"/>
              <a:t>, Photon </a:t>
            </a:r>
            <a:r>
              <a:rPr lang="en-US" altLang="de-DE" i="1" dirty="0" smtClean="0"/>
              <a:t>A</a:t>
            </a:r>
            <a:r>
              <a:rPr lang="en-US" altLang="de-DE" i="1" baseline="-25000" dirty="0" smtClean="0"/>
              <a:t>µ</a:t>
            </a:r>
            <a:r>
              <a:rPr lang="en-US" altLang="de-DE" dirty="0" smtClean="0"/>
              <a:t>  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endParaRPr lang="en-US" altLang="de-DE" dirty="0" smtClean="0"/>
          </a:p>
          <a:p>
            <a:pPr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/>
              <a:t>Zahl</a:t>
            </a:r>
            <a:r>
              <a:rPr lang="en-US" altLang="de-DE" dirty="0"/>
              <a:t> der </a:t>
            </a:r>
            <a:r>
              <a:rPr lang="en-US" altLang="de-DE" dirty="0" err="1"/>
              <a:t>Eichbosonen</a:t>
            </a:r>
            <a:r>
              <a:rPr lang="en-US" altLang="de-DE" dirty="0"/>
              <a:t> = </a:t>
            </a:r>
            <a:r>
              <a:rPr lang="en-US" altLang="de-DE" dirty="0" err="1"/>
              <a:t>Zahl</a:t>
            </a:r>
            <a:r>
              <a:rPr lang="en-US" altLang="de-DE" dirty="0"/>
              <a:t> der </a:t>
            </a:r>
            <a:r>
              <a:rPr lang="en-US" altLang="de-DE" dirty="0" err="1" smtClean="0"/>
              <a:t>Generatoren</a:t>
            </a:r>
            <a:r>
              <a:rPr lang="en-US" altLang="de-DE" dirty="0" smtClean="0"/>
              <a:t> </a:t>
            </a:r>
            <a:r>
              <a:rPr lang="en-US" altLang="de-DE" i="1" dirty="0" smtClean="0"/>
              <a:t>T</a:t>
            </a:r>
            <a:r>
              <a:rPr lang="en-US" altLang="de-DE" dirty="0" smtClean="0"/>
              <a:t> </a:t>
            </a:r>
            <a:r>
              <a:rPr lang="en-US" altLang="de-DE" dirty="0"/>
              <a:t>der </a:t>
            </a:r>
            <a:r>
              <a:rPr lang="en-US" altLang="de-DE" dirty="0" err="1" smtClean="0"/>
              <a:t>Symmetrie</a:t>
            </a:r>
            <a:endParaRPr lang="en-US" altLang="de-DE" dirty="0" smtClean="0"/>
          </a:p>
          <a:p>
            <a:pPr lvl="1"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 smtClean="0"/>
              <a:t>Emag</a:t>
            </a:r>
            <a:r>
              <a:rPr lang="en-US" altLang="de-DE" dirty="0" smtClean="0"/>
              <a:t>: </a:t>
            </a:r>
          </a:p>
          <a:p>
            <a:pPr lvl="1"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 smtClean="0"/>
              <a:t>Schwach</a:t>
            </a:r>
            <a:r>
              <a:rPr lang="en-US" altLang="de-DE" dirty="0" smtClean="0"/>
              <a:t>:      </a:t>
            </a:r>
            <a:r>
              <a:rPr lang="en-US" altLang="de-DE" dirty="0" err="1" smtClean="0"/>
              <a:t>i</a:t>
            </a:r>
            <a:r>
              <a:rPr lang="en-US" altLang="de-DE" dirty="0" smtClean="0"/>
              <a:t>=1,2,3 </a:t>
            </a:r>
          </a:p>
          <a:p>
            <a:pPr lvl="1">
              <a:lnSpc>
                <a:spcPct val="140000"/>
              </a:lnSpc>
              <a:spcBef>
                <a:spcPct val="0"/>
              </a:spcBef>
            </a:pPr>
            <a:r>
              <a:rPr lang="en-US" altLang="de-DE" dirty="0" smtClean="0"/>
              <a:t>Stark:       a=1,…,8</a:t>
            </a:r>
            <a:endParaRPr lang="en-US" altLang="de-DE" dirty="0"/>
          </a:p>
          <a:p>
            <a:pPr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 smtClean="0"/>
              <a:t>Eichbosonen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haben</a:t>
            </a:r>
            <a:r>
              <a:rPr lang="en-US" altLang="de-DE" dirty="0" smtClean="0"/>
              <a:t> </a:t>
            </a:r>
            <a:r>
              <a:rPr lang="en-US" altLang="de-DE" dirty="0">
                <a:solidFill>
                  <a:srgbClr val="CC0000"/>
                </a:solidFill>
              </a:rPr>
              <a:t>*</a:t>
            </a:r>
            <a:r>
              <a:rPr lang="en-US" altLang="de-DE" dirty="0" err="1" smtClean="0">
                <a:solidFill>
                  <a:srgbClr val="CC0000"/>
                </a:solidFill>
              </a:rPr>
              <a:t>Wechselwirkung</a:t>
            </a:r>
            <a:r>
              <a:rPr lang="en-US" altLang="de-DE" dirty="0" smtClean="0">
                <a:solidFill>
                  <a:srgbClr val="CC0000"/>
                </a:solidFill>
              </a:rPr>
              <a:t>*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mit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Materiemultipletts</a:t>
            </a:r>
            <a:endParaRPr lang="en-US" altLang="de-DE" dirty="0"/>
          </a:p>
          <a:p>
            <a:pPr lvl="1">
              <a:lnSpc>
                <a:spcPct val="140000"/>
              </a:lnSpc>
              <a:spcBef>
                <a:spcPct val="0"/>
              </a:spcBef>
            </a:pPr>
            <a:r>
              <a:rPr lang="en-US" altLang="de-DE" dirty="0" err="1"/>
              <a:t>e</a:t>
            </a:r>
            <a:r>
              <a:rPr lang="en-US" altLang="de-DE" dirty="0" err="1" smtClean="0"/>
              <a:t>infaches</a:t>
            </a:r>
            <a:r>
              <a:rPr lang="en-US" altLang="de-DE" dirty="0" smtClean="0"/>
              <a:t> “</a:t>
            </a:r>
            <a:r>
              <a:rPr lang="en-US" altLang="de-DE" dirty="0" err="1" smtClean="0"/>
              <a:t>Rezept</a:t>
            </a:r>
            <a:r>
              <a:rPr lang="en-US" altLang="de-DE" dirty="0" smtClean="0"/>
              <a:t>” zur </a:t>
            </a:r>
            <a:r>
              <a:rPr lang="en-US" altLang="de-DE" dirty="0" err="1" smtClean="0"/>
              <a:t>Erfüllung</a:t>
            </a:r>
            <a:r>
              <a:rPr lang="en-US" altLang="de-DE" dirty="0" smtClean="0"/>
              <a:t> der </a:t>
            </a:r>
            <a:r>
              <a:rPr lang="en-US" altLang="de-DE" dirty="0" err="1" smtClean="0"/>
              <a:t>Symmetrien</a:t>
            </a:r>
            <a:r>
              <a:rPr lang="en-US" altLang="de-DE" dirty="0" smtClean="0"/>
              <a:t>:</a:t>
            </a:r>
            <a:br>
              <a:rPr lang="en-US" altLang="de-DE" dirty="0" smtClean="0"/>
            </a:br>
            <a:r>
              <a:rPr lang="en-US" altLang="de-DE" dirty="0" err="1" smtClean="0"/>
              <a:t>Ersetze</a:t>
            </a:r>
            <a:r>
              <a:rPr lang="en-US" altLang="de-DE" dirty="0" smtClean="0"/>
              <a:t> die </a:t>
            </a:r>
            <a:r>
              <a:rPr lang="en-US" altLang="de-DE" dirty="0" err="1" smtClean="0"/>
              <a:t>Ableitung</a:t>
            </a:r>
            <a:r>
              <a:rPr lang="en-US" altLang="de-DE" dirty="0" smtClean="0"/>
              <a:t> </a:t>
            </a:r>
            <a:r>
              <a:rPr lang="en-US" altLang="de-DE" sz="2000" dirty="0">
                <a:latin typeface="Symbol" panose="05050102010706020507" pitchFamily="18" charset="2"/>
              </a:rPr>
              <a:t>¶</a:t>
            </a:r>
            <a:r>
              <a:rPr lang="en-US" altLang="de-DE" sz="2000" baseline="-25000" dirty="0">
                <a:latin typeface="Symbol" panose="05050102010706020507" pitchFamily="18" charset="2"/>
              </a:rPr>
              <a:t>m</a:t>
            </a:r>
            <a:r>
              <a:rPr lang="en-US" altLang="de-DE" sz="2000" dirty="0">
                <a:latin typeface="Symbol" panose="05050102010706020507" pitchFamily="18" charset="2"/>
              </a:rPr>
              <a:t> </a:t>
            </a:r>
            <a:r>
              <a:rPr lang="en-US" altLang="de-DE" dirty="0" err="1"/>
              <a:t>durch</a:t>
            </a:r>
            <a:r>
              <a:rPr lang="en-US" altLang="de-DE" dirty="0"/>
              <a:t> </a:t>
            </a:r>
            <a:r>
              <a:rPr lang="en-US" altLang="de-DE" sz="2000" dirty="0"/>
              <a:t> </a:t>
            </a:r>
            <a:r>
              <a:rPr lang="en-US" altLang="de-DE" sz="2000" i="1" dirty="0" err="1" smtClean="0"/>
              <a:t>D</a:t>
            </a:r>
            <a:r>
              <a:rPr lang="en-US" altLang="de-DE" sz="2000" i="1" baseline="-25000" dirty="0" err="1" smtClean="0">
                <a:latin typeface="Symbol" panose="05050102010706020507" pitchFamily="18" charset="2"/>
              </a:rPr>
              <a:t>m</a:t>
            </a:r>
            <a:r>
              <a:rPr lang="en-US" altLang="de-DE" sz="2000" i="1" dirty="0" smtClean="0"/>
              <a:t> </a:t>
            </a:r>
            <a:r>
              <a:rPr lang="en-US" altLang="de-DE" sz="2000" i="1" dirty="0"/>
              <a:t>= </a:t>
            </a:r>
            <a:r>
              <a:rPr lang="en-US" altLang="de-DE" sz="2000" dirty="0">
                <a:latin typeface="Symbol" panose="05050102010706020507" pitchFamily="18" charset="2"/>
              </a:rPr>
              <a:t>¶</a:t>
            </a:r>
            <a:r>
              <a:rPr lang="en-US" altLang="de-DE" sz="2000" baseline="-25000" dirty="0">
                <a:latin typeface="Symbol" panose="05050102010706020507" pitchFamily="18" charset="2"/>
              </a:rPr>
              <a:t>m</a:t>
            </a:r>
            <a:r>
              <a:rPr lang="en-US" altLang="de-DE" sz="2000" dirty="0">
                <a:latin typeface="Symbol" panose="05050102010706020507" pitchFamily="18" charset="2"/>
              </a:rPr>
              <a:t> +</a:t>
            </a:r>
            <a:r>
              <a:rPr lang="en-US" altLang="de-DE" sz="2000" i="1" dirty="0" smtClean="0">
                <a:latin typeface="Symbol" panose="05050102010706020507" pitchFamily="18" charset="2"/>
              </a:rPr>
              <a:t> </a:t>
            </a:r>
            <a:r>
              <a:rPr lang="en-US" altLang="de-DE" sz="2000" i="1" dirty="0" err="1">
                <a:latin typeface="Symbol" panose="05050102010706020507" pitchFamily="18" charset="2"/>
              </a:rPr>
              <a:t>i</a:t>
            </a:r>
            <a:r>
              <a:rPr lang="en-US" altLang="de-DE" sz="2000" i="1" dirty="0">
                <a:latin typeface="Symbol" panose="05050102010706020507" pitchFamily="18" charset="2"/>
              </a:rPr>
              <a:t> </a:t>
            </a:r>
            <a:r>
              <a:rPr lang="en-US" altLang="de-DE" sz="2000" i="1" dirty="0"/>
              <a:t>g </a:t>
            </a:r>
            <a:r>
              <a:rPr lang="en-US" altLang="de-DE" dirty="0" smtClean="0">
                <a:latin typeface="Symbol" panose="05050102010706020507" pitchFamily="18" charset="2"/>
              </a:rPr>
              <a:t>S</a:t>
            </a:r>
            <a:r>
              <a:rPr lang="en-US" altLang="de-DE" sz="2000" i="1" dirty="0" smtClean="0"/>
              <a:t>TV</a:t>
            </a:r>
            <a:r>
              <a:rPr lang="en-US" altLang="de-DE" sz="2000" i="1" baseline="-25000" dirty="0" smtClean="0"/>
              <a:t>µ</a:t>
            </a:r>
            <a:r>
              <a:rPr lang="en-US" altLang="de-DE" sz="2000" i="1" baseline="-25000" dirty="0"/>
              <a:t/>
            </a:r>
            <a:br>
              <a:rPr lang="en-US" altLang="de-DE" sz="2000" i="1" baseline="-25000" dirty="0"/>
            </a:br>
            <a:r>
              <a:rPr lang="en-US" altLang="de-DE" sz="2000" i="1" baseline="-25000" dirty="0"/>
              <a:t> </a:t>
            </a:r>
            <a:r>
              <a:rPr lang="en-US" altLang="de-DE" i="1" dirty="0" err="1">
                <a:solidFill>
                  <a:schemeClr val="accent2"/>
                </a:solidFill>
              </a:rPr>
              <a:t>z.B</a:t>
            </a:r>
            <a:r>
              <a:rPr lang="en-US" altLang="de-DE" i="1" dirty="0">
                <a:solidFill>
                  <a:schemeClr val="accent2"/>
                </a:solidFill>
              </a:rPr>
              <a:t>.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Elektromagnetismus</a:t>
            </a:r>
            <a:r>
              <a:rPr lang="en-US" altLang="de-DE" i="1" dirty="0" smtClean="0">
                <a:solidFill>
                  <a:schemeClr val="accent2"/>
                </a:solidFill>
              </a:rPr>
              <a:t>          </a:t>
            </a:r>
            <a:r>
              <a:rPr lang="en-US" altLang="de-DE" sz="1800" i="1" dirty="0" err="1">
                <a:solidFill>
                  <a:schemeClr val="accent2"/>
                </a:solidFill>
              </a:rPr>
              <a:t>D</a:t>
            </a:r>
            <a:r>
              <a:rPr lang="en-US" altLang="de-DE" sz="1800" i="1" baseline="-25000" dirty="0" err="1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US" altLang="de-DE" sz="1800" i="1" dirty="0">
                <a:solidFill>
                  <a:schemeClr val="accent2"/>
                </a:solidFill>
              </a:rPr>
              <a:t> = </a:t>
            </a:r>
            <a:r>
              <a:rPr lang="en-US" altLang="de-DE" sz="1800" dirty="0">
                <a:solidFill>
                  <a:schemeClr val="accent2"/>
                </a:solidFill>
                <a:latin typeface="Symbol" panose="05050102010706020507" pitchFamily="18" charset="2"/>
              </a:rPr>
              <a:t>¶</a:t>
            </a:r>
            <a:r>
              <a:rPr lang="en-US" altLang="de-DE" sz="1800" baseline="-25000" dirty="0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US" altLang="de-DE" sz="1800" dirty="0">
                <a:solidFill>
                  <a:schemeClr val="accent2"/>
                </a:solidFill>
                <a:latin typeface="Symbol" panose="05050102010706020507" pitchFamily="18" charset="2"/>
              </a:rPr>
              <a:t> </a:t>
            </a:r>
            <a:r>
              <a:rPr lang="en-US" altLang="de-DE" sz="1800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+ </a:t>
            </a:r>
            <a:r>
              <a:rPr lang="en-US" altLang="de-DE" sz="1800" i="1" dirty="0" err="1" smtClean="0">
                <a:solidFill>
                  <a:schemeClr val="accent2"/>
                </a:solidFill>
                <a:latin typeface="Symbol" panose="05050102010706020507" pitchFamily="18" charset="2"/>
              </a:rPr>
              <a:t>i</a:t>
            </a:r>
            <a:r>
              <a:rPr lang="en-US" altLang="de-DE" sz="1800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  </a:t>
            </a:r>
            <a:r>
              <a:rPr lang="en-US" altLang="de-DE" sz="1800" i="1" dirty="0" smtClean="0">
                <a:solidFill>
                  <a:schemeClr val="accent2"/>
                </a:solidFill>
              </a:rPr>
              <a:t>g</a:t>
            </a:r>
            <a:r>
              <a:rPr lang="en-US" altLang="de-DE" sz="1800" i="1" baseline="-25000" dirty="0" smtClean="0">
                <a:solidFill>
                  <a:schemeClr val="accent2"/>
                </a:solidFill>
              </a:rPr>
              <a:t>em </a:t>
            </a:r>
            <a:r>
              <a:rPr lang="en-US" altLang="de-DE" sz="1800" i="1" dirty="0" smtClean="0">
                <a:solidFill>
                  <a:schemeClr val="accent2"/>
                </a:solidFill>
              </a:rPr>
              <a:t>ZA</a:t>
            </a:r>
            <a:r>
              <a:rPr lang="en-US" altLang="de-DE" sz="1800" i="1" baseline="-25000" dirty="0" smtClean="0">
                <a:solidFill>
                  <a:schemeClr val="accent2"/>
                </a:solidFill>
              </a:rPr>
              <a:t>µ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br>
              <a:rPr lang="en-US" altLang="de-DE" i="1" dirty="0" smtClean="0">
                <a:solidFill>
                  <a:schemeClr val="accent2"/>
                </a:solidFill>
              </a:rPr>
            </a:br>
            <a:r>
              <a:rPr lang="en-US" altLang="de-DE" i="1" dirty="0" smtClean="0">
                <a:solidFill>
                  <a:schemeClr val="accent2"/>
                </a:solidFill>
              </a:rPr>
              <a:t>       </a:t>
            </a:r>
            <a:r>
              <a:rPr lang="en-US" altLang="de-DE" i="1" dirty="0" err="1" smtClean="0">
                <a:solidFill>
                  <a:schemeClr val="accent2"/>
                </a:solidFill>
              </a:rPr>
              <a:t>Schwache</a:t>
            </a:r>
            <a:r>
              <a:rPr lang="en-US" altLang="de-DE" i="1" dirty="0" smtClean="0">
                <a:solidFill>
                  <a:schemeClr val="accent2"/>
                </a:solidFill>
              </a:rPr>
              <a:t> </a:t>
            </a:r>
            <a:r>
              <a:rPr lang="en-US" altLang="de-DE" i="1" dirty="0" err="1">
                <a:solidFill>
                  <a:schemeClr val="accent2"/>
                </a:solidFill>
              </a:rPr>
              <a:t>Wechselwirkung</a:t>
            </a:r>
            <a:r>
              <a:rPr lang="en-US" altLang="de-DE" i="1" dirty="0">
                <a:solidFill>
                  <a:schemeClr val="accent2"/>
                </a:solidFill>
              </a:rPr>
              <a:t> </a:t>
            </a:r>
            <a:r>
              <a:rPr lang="en-US" altLang="de-DE" sz="2000" i="1" dirty="0" err="1">
                <a:solidFill>
                  <a:schemeClr val="accent2"/>
                </a:solidFill>
              </a:rPr>
              <a:t>D</a:t>
            </a:r>
            <a:r>
              <a:rPr lang="en-US" altLang="de-DE" sz="2000" i="1" baseline="-25000" dirty="0" err="1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US" altLang="de-DE" sz="2000" i="1" dirty="0">
                <a:solidFill>
                  <a:schemeClr val="accent2"/>
                </a:solidFill>
              </a:rPr>
              <a:t> = </a:t>
            </a:r>
            <a:r>
              <a:rPr lang="en-US" altLang="de-DE" sz="2000" dirty="0">
                <a:solidFill>
                  <a:schemeClr val="accent2"/>
                </a:solidFill>
                <a:latin typeface="Symbol" panose="05050102010706020507" pitchFamily="18" charset="2"/>
              </a:rPr>
              <a:t>¶</a:t>
            </a:r>
            <a:r>
              <a:rPr lang="en-US" altLang="de-DE" sz="2000" baseline="-25000" dirty="0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US" altLang="de-DE" sz="2000" dirty="0">
                <a:solidFill>
                  <a:schemeClr val="accent2"/>
                </a:solidFill>
                <a:latin typeface="Symbol" panose="05050102010706020507" pitchFamily="18" charset="2"/>
              </a:rPr>
              <a:t> +</a:t>
            </a:r>
            <a:r>
              <a:rPr lang="en-US" altLang="de-DE" sz="2000" i="1" dirty="0" smtClean="0">
                <a:solidFill>
                  <a:schemeClr val="accent2"/>
                </a:solidFill>
                <a:latin typeface="Symbol" panose="05050102010706020507" pitchFamily="18" charset="2"/>
              </a:rPr>
              <a:t> </a:t>
            </a:r>
            <a:r>
              <a:rPr lang="en-US" altLang="de-DE" sz="2000" i="1" dirty="0" err="1">
                <a:solidFill>
                  <a:schemeClr val="accent2"/>
                </a:solidFill>
                <a:latin typeface="Symbol" panose="05050102010706020507" pitchFamily="18" charset="2"/>
              </a:rPr>
              <a:t>i</a:t>
            </a:r>
            <a:r>
              <a:rPr lang="en-US" altLang="de-DE" sz="2000" i="1" dirty="0">
                <a:solidFill>
                  <a:schemeClr val="accent2"/>
                </a:solidFill>
                <a:latin typeface="Symbol" panose="05050102010706020507" pitchFamily="18" charset="2"/>
              </a:rPr>
              <a:t> </a:t>
            </a:r>
            <a:r>
              <a:rPr lang="en-US" altLang="de-DE" sz="2000" i="1" dirty="0" err="1">
                <a:solidFill>
                  <a:schemeClr val="accent2"/>
                </a:solidFill>
              </a:rPr>
              <a:t>g</a:t>
            </a:r>
            <a:r>
              <a:rPr lang="en-US" altLang="de-DE" sz="2000" i="1" baseline="-25000" dirty="0" err="1">
                <a:solidFill>
                  <a:schemeClr val="accent2"/>
                </a:solidFill>
              </a:rPr>
              <a:t>W</a:t>
            </a:r>
            <a:r>
              <a:rPr lang="en-US" altLang="de-DE" sz="2000" i="1" baseline="-25000" dirty="0">
                <a:solidFill>
                  <a:schemeClr val="accent2"/>
                </a:solidFill>
              </a:rPr>
              <a:t> </a:t>
            </a:r>
            <a:r>
              <a:rPr lang="en-US" altLang="de-DE" sz="2000" dirty="0" err="1" smtClean="0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de-DE" sz="2000" i="1" dirty="0" err="1" smtClean="0">
                <a:solidFill>
                  <a:schemeClr val="accent2"/>
                </a:solidFill>
                <a:latin typeface="Symbol" panose="05050102010706020507" pitchFamily="18" charset="2"/>
              </a:rPr>
              <a:t>I</a:t>
            </a:r>
            <a:r>
              <a:rPr lang="en-US" altLang="de-DE" sz="2000" i="1" baseline="-25000" dirty="0" err="1" smtClean="0">
                <a:solidFill>
                  <a:schemeClr val="accent2"/>
                </a:solidFill>
              </a:rPr>
              <a:t>i</a:t>
            </a:r>
            <a:r>
              <a:rPr lang="en-US" altLang="de-DE" sz="2000" i="1" dirty="0" err="1" smtClean="0">
                <a:solidFill>
                  <a:schemeClr val="accent2"/>
                </a:solidFill>
              </a:rPr>
              <a:t>W</a:t>
            </a:r>
            <a:r>
              <a:rPr lang="en-US" altLang="de-DE" sz="2000" i="1" baseline="-25000" dirty="0" err="1" smtClean="0">
                <a:solidFill>
                  <a:schemeClr val="accent2"/>
                </a:solidFill>
              </a:rPr>
              <a:t>i</a:t>
            </a:r>
            <a:r>
              <a:rPr lang="en-US" altLang="de-DE" sz="2000" i="1" baseline="-25000" dirty="0" smtClean="0">
                <a:solidFill>
                  <a:schemeClr val="accent2"/>
                </a:solidFill>
              </a:rPr>
              <a:t>µ</a:t>
            </a:r>
            <a:r>
              <a:rPr lang="en-US" altLang="de-DE" sz="2000" i="1" baseline="-25000" dirty="0">
                <a:solidFill>
                  <a:schemeClr val="accent2"/>
                </a:solidFill>
              </a:rPr>
              <a:t/>
            </a:r>
            <a:br>
              <a:rPr lang="en-US" altLang="de-DE" sz="2000" i="1" baseline="-25000" dirty="0">
                <a:solidFill>
                  <a:schemeClr val="accent2"/>
                </a:solidFill>
              </a:rPr>
            </a:br>
            <a:endParaRPr lang="en-US" altLang="de-DE" dirty="0">
              <a:solidFill>
                <a:schemeClr val="accent2"/>
              </a:solidFill>
            </a:endParaRP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1336919"/>
              </p:ext>
            </p:extLst>
          </p:nvPr>
        </p:nvGraphicFramePr>
        <p:xfrm>
          <a:off x="2264498" y="3284984"/>
          <a:ext cx="2873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375" name="Formel" r:id="rId4" imgW="139680" imgH="215640" progId="Equation.3">
                  <p:embed/>
                </p:oleObj>
              </mc:Choice>
              <mc:Fallback>
                <p:oleObj name="Formel" r:id="rId4" imgW="1396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4498" y="3284984"/>
                        <a:ext cx="287338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566163"/>
              </p:ext>
            </p:extLst>
          </p:nvPr>
        </p:nvGraphicFramePr>
        <p:xfrm>
          <a:off x="2551836" y="3637992"/>
          <a:ext cx="288032" cy="471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376" name="Formel" r:id="rId6" imgW="139680" imgH="228600" progId="Equation.3">
                  <p:embed/>
                </p:oleObj>
              </mc:Choice>
              <mc:Fallback>
                <p:oleObj name="Formel" r:id="rId6" imgW="139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1836" y="3637992"/>
                        <a:ext cx="288032" cy="471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784383"/>
              </p:ext>
            </p:extLst>
          </p:nvPr>
        </p:nvGraphicFramePr>
        <p:xfrm>
          <a:off x="2185124" y="3998377"/>
          <a:ext cx="36671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377" name="Formel" r:id="rId8" imgW="177480" imgH="215640" progId="Equation.3">
                  <p:embed/>
                </p:oleObj>
              </mc:Choice>
              <mc:Fallback>
                <p:oleObj name="Formel" r:id="rId8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185124" y="3998377"/>
                        <a:ext cx="366712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19</a:t>
            </a:fld>
            <a:r>
              <a:rPr lang="de-DE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923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idx="1"/>
          </p:nvPr>
        </p:nvSpPr>
        <p:spPr>
          <a:xfrm>
            <a:off x="323528" y="2348880"/>
            <a:ext cx="8748464" cy="1986012"/>
          </a:xfrm>
        </p:spPr>
        <p:txBody>
          <a:bodyPr/>
          <a:lstStyle/>
          <a:p>
            <a:r>
              <a:rPr lang="de-DE" dirty="0" smtClean="0"/>
              <a:t>Theorien von früher und heute </a:t>
            </a:r>
          </a:p>
          <a:p>
            <a:r>
              <a:rPr lang="de-DE" dirty="0" err="1" smtClean="0"/>
              <a:t>Lagrangefunktion</a:t>
            </a:r>
            <a:r>
              <a:rPr lang="de-DE" dirty="0" smtClean="0"/>
              <a:t> in klassischer Mechanik </a:t>
            </a:r>
          </a:p>
          <a:p>
            <a:r>
              <a:rPr lang="de-DE" dirty="0" err="1" smtClean="0"/>
              <a:t>Lagrangedichte</a:t>
            </a:r>
            <a:r>
              <a:rPr lang="de-DE" dirty="0" smtClean="0"/>
              <a:t> der Teilchenphysik</a:t>
            </a:r>
            <a:endParaRPr lang="de-DE" sz="2200" b="1" cap="all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de-DE" sz="2200" b="1" cap="all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Symmetrien</a:t>
            </a:r>
          </a:p>
          <a:p>
            <a:r>
              <a:rPr lang="de-DE" dirty="0"/>
              <a:t>Z</a:t>
            </a:r>
            <a:r>
              <a:rPr lang="de-DE" dirty="0" smtClean="0"/>
              <a:t>usammenfassung und Bedeutung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</a:t>
            </a:fld>
            <a:r>
              <a:rPr lang="de-DE" dirty="0" smtClean="0"/>
              <a:t> of 45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Übersetzung </a:t>
            </a:r>
            <a:r>
              <a:rPr lang="de-DE" dirty="0" err="1" smtClean="0"/>
              <a:t>Lagrangedichte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Vertices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20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16" y="1060311"/>
            <a:ext cx="8051733" cy="552027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115616" y="1196752"/>
            <a:ext cx="8280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Quelle: </a:t>
            </a:r>
            <a:r>
              <a:rPr lang="de-DE" sz="1400" dirty="0">
                <a:hlinkClick r:id="rId3"/>
              </a:rPr>
              <a:t>http://</a:t>
            </a:r>
            <a:r>
              <a:rPr lang="de-DE" sz="1400" dirty="0" smtClean="0">
                <a:hlinkClick r:id="rId3"/>
              </a:rPr>
              <a:t>iopscience.iop.org/article/10.1088/1361-6552/aa5b25</a:t>
            </a:r>
            <a:r>
              <a:rPr lang="de-DE" sz="1400" dirty="0" smtClean="0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6662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326" y="1700808"/>
            <a:ext cx="4790154" cy="336109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7798445" cy="381000"/>
          </a:xfrm>
        </p:spPr>
        <p:txBody>
          <a:bodyPr/>
          <a:lstStyle/>
          <a:p>
            <a:r>
              <a:rPr lang="de-DE" dirty="0" smtClean="0"/>
              <a:t>Nur diese Formel erfüllt alle Symmetrien !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21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55576" y="5301212"/>
            <a:ext cx="7992888" cy="246221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dirty="0" smtClean="0">
                <a:hlinkClick r:id="rId3"/>
              </a:rPr>
              <a:t>http://www.quantumdiaries.org/2011/06/26/cern-mug-summarizes-standard-model-but-is-off-by-a-factor-of-2/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1" name="Inhaltsplatzhalter 10" descr="SM_cernmug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" y="1700808"/>
            <a:ext cx="4823339" cy="3384376"/>
          </a:xfrm>
        </p:spPr>
      </p:pic>
      <p:cxnSp>
        <p:nvCxnSpPr>
          <p:cNvPr id="12" name="Gerade Verbindung mit Pfeil 11"/>
          <p:cNvCxnSpPr/>
          <p:nvPr/>
        </p:nvCxnSpPr>
        <p:spPr bwMode="auto">
          <a:xfrm>
            <a:off x="5076056" y="1628800"/>
            <a:ext cx="360040" cy="14125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2267748" y="980730"/>
            <a:ext cx="2808312" cy="58476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sz="1600" dirty="0" smtClean="0"/>
              <a:t>Wechselwirkungen zwischen</a:t>
            </a:r>
            <a:br>
              <a:rPr lang="de-DE" sz="1600" dirty="0" smtClean="0"/>
            </a:br>
            <a:r>
              <a:rPr lang="de-DE" sz="1600" dirty="0" smtClean="0">
                <a:solidFill>
                  <a:srgbClr val="FFC000"/>
                </a:solidFill>
              </a:rPr>
              <a:t>Boten und Bausteinen</a:t>
            </a:r>
            <a:endParaRPr lang="de-DE" sz="1600" dirty="0">
              <a:solidFill>
                <a:srgbClr val="FFC000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V="1">
            <a:off x="3419872" y="4365107"/>
            <a:ext cx="2376264" cy="16561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3419872" y="3717032"/>
            <a:ext cx="4464496" cy="23042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539552" y="5694349"/>
            <a:ext cx="4320480" cy="830989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sz="1600" dirty="0" smtClean="0">
                <a:solidFill>
                  <a:srgbClr val="FFC000"/>
                </a:solidFill>
              </a:rPr>
              <a:t>Higgs mit Bausteinen und Boten</a:t>
            </a:r>
          </a:p>
          <a:p>
            <a:r>
              <a:rPr lang="de-DE" sz="1600" dirty="0" smtClean="0"/>
              <a:t>Massen der Bausteine und Botenteilchen</a:t>
            </a:r>
            <a:br>
              <a:rPr lang="de-DE" sz="1600" dirty="0" smtClean="0"/>
            </a:br>
            <a:r>
              <a:rPr lang="de-DE" sz="1600" dirty="0" smtClean="0"/>
              <a:t>Erzeugung und Zerfälle des Higgs Teilchens</a:t>
            </a:r>
            <a:endParaRPr lang="de-DE" sz="1600" dirty="0"/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 flipV="1">
            <a:off x="7308304" y="4725144"/>
            <a:ext cx="576064" cy="12961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Gerade Verbindung mit Pfeil 23"/>
          <p:cNvCxnSpPr/>
          <p:nvPr/>
        </p:nvCxnSpPr>
        <p:spPr bwMode="auto">
          <a:xfrm flipH="1" flipV="1">
            <a:off x="7812360" y="4725144"/>
            <a:ext cx="72008" cy="12961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6479704" y="5949284"/>
            <a:ext cx="2664296" cy="58476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sz="1600" dirty="0" err="1" smtClean="0">
                <a:solidFill>
                  <a:srgbClr val="FFC000"/>
                </a:solidFill>
              </a:rPr>
              <a:t>Higgsteilchen</a:t>
            </a:r>
            <a:r>
              <a:rPr lang="de-DE" sz="1600" dirty="0" smtClean="0">
                <a:solidFill>
                  <a:srgbClr val="FFC000"/>
                </a:solidFill>
              </a:rPr>
              <a:t> unter sich</a:t>
            </a:r>
            <a:br>
              <a:rPr lang="de-DE" sz="1600" dirty="0" smtClean="0">
                <a:solidFill>
                  <a:srgbClr val="FFC000"/>
                </a:solidFill>
              </a:rPr>
            </a:br>
            <a:r>
              <a:rPr lang="de-DE" sz="1600" dirty="0" smtClean="0"/>
              <a:t>noch nicht beobachtet</a:t>
            </a:r>
            <a:endParaRPr lang="de-DE" sz="1600" dirty="0"/>
          </a:p>
        </p:txBody>
      </p:sp>
      <p:sp>
        <p:nvSpPr>
          <p:cNvPr id="19" name="Textfeld 18"/>
          <p:cNvSpPr txBox="1"/>
          <p:nvPr/>
        </p:nvSpPr>
        <p:spPr>
          <a:xfrm>
            <a:off x="5364088" y="980730"/>
            <a:ext cx="3779912" cy="584767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sz="1600" dirty="0" smtClean="0">
                <a:solidFill>
                  <a:srgbClr val="FFC000"/>
                </a:solidFill>
              </a:rPr>
              <a:t>Botenteilchen unter sich: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>
                <a:sym typeface="Wingdings" pitchFamily="2" charset="2"/>
              </a:rPr>
              <a:t> </a:t>
            </a:r>
            <a:r>
              <a:rPr lang="de-DE" sz="1600" dirty="0" err="1" smtClean="0">
                <a:sym typeface="Wingdings" pitchFamily="2" charset="2"/>
              </a:rPr>
              <a:t>emag</a:t>
            </a:r>
            <a:r>
              <a:rPr lang="de-DE" sz="1600" dirty="0" smtClean="0">
                <a:sym typeface="Wingdings" pitchFamily="2" charset="2"/>
              </a:rPr>
              <a:t> Wellen, </a:t>
            </a:r>
            <a:r>
              <a:rPr lang="de-DE" sz="1600" dirty="0" err="1" smtClean="0">
                <a:sym typeface="Wingdings" pitchFamily="2" charset="2"/>
              </a:rPr>
              <a:t>Confinement</a:t>
            </a:r>
            <a:r>
              <a:rPr lang="de-DE" sz="1600" dirty="0" smtClean="0">
                <a:sym typeface="Wingdings" pitchFamily="2" charset="2"/>
              </a:rPr>
              <a:t>, VBS… </a:t>
            </a:r>
            <a:endParaRPr lang="de-DE" sz="1600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5934757" y="1564090"/>
            <a:ext cx="475069" cy="11331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Abgerundetes Rechteck 22"/>
          <p:cNvSpPr/>
          <p:nvPr/>
        </p:nvSpPr>
        <p:spPr bwMode="auto">
          <a:xfrm>
            <a:off x="6228184" y="1556792"/>
            <a:ext cx="1440160" cy="127285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6030416" y="580618"/>
            <a:ext cx="3131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Forschung in Dresden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3" grpId="0"/>
      <p:bldP spid="18" grpId="0"/>
      <p:bldP spid="30" grpId="0"/>
      <p:bldP spid="19" grpId="0"/>
      <p:bldP spid="23" grpId="0" animBg="1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22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2" y="1462537"/>
            <a:ext cx="9060148" cy="511804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27584" y="2132856"/>
            <a:ext cx="2808312" cy="400110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Free (</a:t>
            </a:r>
            <a:r>
              <a:rPr lang="de-DE" dirty="0" err="1" smtClean="0"/>
              <a:t>electromagnetic</a:t>
            </a:r>
            <a:r>
              <a:rPr lang="de-DE" dirty="0" smtClean="0"/>
              <a:t>) </a:t>
            </a:r>
            <a:r>
              <a:rPr lang="de-DE" dirty="0" err="1" smtClean="0"/>
              <a:t>waves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(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strong) </a:t>
            </a:r>
            <a:r>
              <a:rPr lang="de-DE" dirty="0" err="1" smtClean="0"/>
              <a:t>Bosons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39552" y="3140968"/>
            <a:ext cx="2808312" cy="246221"/>
          </a:xfrm>
          <a:prstGeom prst="rect">
            <a:avLst/>
          </a:prstGeom>
          <a:solidFill>
            <a:srgbClr val="66CCFF"/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/>
              <a:t>and</a:t>
            </a:r>
            <a:r>
              <a:rPr lang="de-DE" dirty="0" smtClean="0"/>
              <a:t> Gauge </a:t>
            </a:r>
            <a:r>
              <a:rPr lang="de-DE" dirty="0" err="1" smtClean="0"/>
              <a:t>Bosons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216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idx="1"/>
          </p:nvPr>
        </p:nvSpPr>
        <p:spPr>
          <a:xfrm>
            <a:off x="323528" y="2348880"/>
            <a:ext cx="8748464" cy="1986012"/>
          </a:xfrm>
        </p:spPr>
        <p:txBody>
          <a:bodyPr/>
          <a:lstStyle/>
          <a:p>
            <a:r>
              <a:rPr lang="de-DE" dirty="0" smtClean="0"/>
              <a:t>Theorien von früher und heute </a:t>
            </a:r>
          </a:p>
          <a:p>
            <a:r>
              <a:rPr lang="de-DE" dirty="0" err="1" smtClean="0"/>
              <a:t>Lagrangefunktion</a:t>
            </a:r>
            <a:r>
              <a:rPr lang="de-DE" dirty="0" smtClean="0"/>
              <a:t> in klassischer Mechanik </a:t>
            </a:r>
          </a:p>
          <a:p>
            <a:r>
              <a:rPr lang="de-DE" dirty="0" err="1" smtClean="0"/>
              <a:t>Lagrangedichte</a:t>
            </a:r>
            <a:r>
              <a:rPr lang="de-DE" dirty="0" smtClean="0"/>
              <a:t> der Teilchenphysik</a:t>
            </a:r>
            <a:endParaRPr lang="de-DE" sz="2200" b="1" cap="all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r>
              <a:rPr lang="de-DE" dirty="0" smtClean="0"/>
              <a:t>Symmetrien</a:t>
            </a:r>
          </a:p>
          <a:p>
            <a:r>
              <a:rPr lang="de-DE" sz="2200" b="1" cap="all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Zusammenfassung und Bedeutung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23</a:t>
            </a:fld>
            <a:r>
              <a:rPr lang="de-DE" dirty="0" smtClean="0"/>
              <a:t> of 45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Zusammenfassung und Bedeutung</a:t>
            </a:r>
          </a:p>
        </p:txBody>
      </p:sp>
      <p:sp>
        <p:nvSpPr>
          <p:cNvPr id="30723" name="Inhaltsplatzhalter 2"/>
          <p:cNvSpPr>
            <a:spLocks noGrp="1"/>
          </p:cNvSpPr>
          <p:nvPr>
            <p:ph idx="1"/>
          </p:nvPr>
        </p:nvSpPr>
        <p:spPr>
          <a:xfrm>
            <a:off x="323850" y="1484788"/>
            <a:ext cx="8820150" cy="4741863"/>
          </a:xfrm>
        </p:spPr>
        <p:txBody>
          <a:bodyPr/>
          <a:lstStyle/>
          <a:p>
            <a:r>
              <a:rPr lang="de-DE" dirty="0" smtClean="0"/>
              <a:t>Aufstellung der Terme der </a:t>
            </a:r>
            <a:r>
              <a:rPr lang="de-DE" dirty="0" err="1" smtClean="0"/>
              <a:t>Lagrangedichte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Natur verlangt ihre Invarianz unter 3 „lokalen </a:t>
            </a:r>
            <a:r>
              <a:rPr lang="de-DE" dirty="0" err="1" smtClean="0"/>
              <a:t>Umeichungen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-&gt; 3 lokale Eichsymmetrien</a:t>
            </a:r>
          </a:p>
          <a:p>
            <a:pPr lvl="1"/>
            <a:r>
              <a:rPr lang="de-DE" dirty="0" smtClean="0"/>
              <a:t>Jede Symmetrie  lässt sich nur mit Hilfe von</a:t>
            </a:r>
            <a:br>
              <a:rPr lang="de-DE" dirty="0" smtClean="0"/>
            </a:br>
            <a:r>
              <a:rPr lang="de-DE" dirty="0" smtClean="0"/>
              <a:t>Wechselwirkungstermen in der </a:t>
            </a:r>
            <a:r>
              <a:rPr lang="de-DE" dirty="0" err="1" smtClean="0"/>
              <a:t>Lagrangedichte</a:t>
            </a:r>
            <a:r>
              <a:rPr lang="de-DE" dirty="0" smtClean="0"/>
              <a:t> erfüllen</a:t>
            </a:r>
            <a:br>
              <a:rPr lang="de-DE" dirty="0" smtClean="0"/>
            </a:br>
            <a:r>
              <a:rPr lang="de-DE" b="1" dirty="0" smtClean="0">
                <a:solidFill>
                  <a:srgbClr val="FF0000"/>
                </a:solidFill>
              </a:rPr>
              <a:t>-&gt; lok. Eichsymmetrie ist „Ursache“ der Wechselwirkungen !</a:t>
            </a:r>
            <a:br>
              <a:rPr lang="de-DE" b="1" dirty="0" smtClean="0">
                <a:solidFill>
                  <a:srgbClr val="FF0000"/>
                </a:solidFill>
              </a:rPr>
            </a:br>
            <a:r>
              <a:rPr lang="de-DE" b="1" dirty="0" smtClean="0">
                <a:solidFill>
                  <a:srgbClr val="FF0000"/>
                </a:solidFill>
              </a:rPr>
              <a:t/>
            </a:r>
            <a:br>
              <a:rPr lang="de-DE" b="1" dirty="0" smtClean="0">
                <a:solidFill>
                  <a:srgbClr val="FF0000"/>
                </a:solidFill>
              </a:rPr>
            </a:b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Bedeutung der Terme in der </a:t>
            </a:r>
            <a:r>
              <a:rPr lang="de-DE" dirty="0" err="1" smtClean="0"/>
              <a:t>Lagrangedichte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Jedem Term entspricht entweder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kinetische Energie freier Teilchen 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 Wechselwirkung (Vertex) zwischen Teilchen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Terme (=Vertices), die die Eichsymmetrie nicht erfüllen, sind verboten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und damit auch Prozesse, die diese erfordern. 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Bewegungsgleichungen (Dirac, Klein-Gordon, Maxwell,…)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folgen aus Prinzip minimaler Wirkung</a:t>
            </a:r>
            <a:endParaRPr lang="de-DE" dirty="0" smtClean="0"/>
          </a:p>
          <a:p>
            <a:pPr lvl="1">
              <a:buFontTx/>
              <a:buNone/>
            </a:pPr>
            <a:r>
              <a:rPr lang="de-DE" dirty="0" smtClean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24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Zutaten für unser Universum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052737"/>
            <a:ext cx="8604448" cy="5616624"/>
          </a:xfrm>
        </p:spPr>
        <p:txBody>
          <a:bodyPr/>
          <a:lstStyle/>
          <a:p>
            <a:pPr lvl="0"/>
            <a:r>
              <a:rPr lang="de-DE" dirty="0" smtClean="0"/>
              <a:t>3 Typen von </a:t>
            </a:r>
            <a:r>
              <a:rPr lang="de-DE" b="1" dirty="0" smtClean="0"/>
              <a:t>Ladungen</a:t>
            </a:r>
            <a:r>
              <a:rPr lang="de-DE" dirty="0" smtClean="0"/>
              <a:t> generieren 3 Symmetrie Gruppen:</a:t>
            </a:r>
          </a:p>
          <a:p>
            <a:pPr lvl="1"/>
            <a:r>
              <a:rPr lang="de-DE" dirty="0" smtClean="0"/>
              <a:t>SU(3)</a:t>
            </a:r>
            <a:r>
              <a:rPr lang="de-DE" baseline="-25000" dirty="0" smtClean="0"/>
              <a:t>C</a:t>
            </a:r>
            <a:r>
              <a:rPr lang="de-DE" dirty="0" smtClean="0"/>
              <a:t> </a:t>
            </a:r>
            <a:r>
              <a:rPr lang="de-DE" dirty="0" smtClean="0">
                <a:latin typeface="Symbol"/>
              </a:rPr>
              <a:t>Ä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SU(2)</a:t>
            </a:r>
            <a:r>
              <a:rPr lang="de-DE" baseline="-25000" dirty="0" smtClean="0">
                <a:ea typeface="Verdana" pitchFamily="34" charset="0"/>
                <a:cs typeface="Verdana" pitchFamily="34" charset="0"/>
              </a:rPr>
              <a:t>I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dirty="0" smtClean="0">
                <a:latin typeface="Symbol"/>
              </a:rPr>
              <a:t>Ä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U(1)</a:t>
            </a:r>
            <a:r>
              <a:rPr lang="de-DE" baseline="-25000" dirty="0" smtClean="0">
                <a:ea typeface="Verdana" pitchFamily="34" charset="0"/>
                <a:cs typeface="Verdana" pitchFamily="34" charset="0"/>
              </a:rPr>
              <a:t>Y</a:t>
            </a:r>
            <a:endParaRPr lang="de-DE" dirty="0" smtClean="0"/>
          </a:p>
          <a:p>
            <a:pPr lvl="1"/>
            <a:r>
              <a:rPr lang="de-DE" dirty="0" smtClean="0"/>
              <a:t>Diese „lokalen Eichsymmetrien“ verlangen (!) </a:t>
            </a:r>
            <a:r>
              <a:rPr lang="de-DE" b="1" dirty="0" smtClean="0">
                <a:ea typeface="Verdana" pitchFamily="34" charset="0"/>
                <a:cs typeface="Verdana" pitchFamily="34" charset="0"/>
              </a:rPr>
              <a:t>Wechselwirkungen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,</a:t>
            </a:r>
            <a:br>
              <a:rPr lang="de-DE" dirty="0" smtClean="0">
                <a:ea typeface="Verdana" pitchFamily="34" charset="0"/>
                <a:cs typeface="Verdana" pitchFamily="34" charset="0"/>
              </a:rPr>
            </a:br>
            <a:r>
              <a:rPr lang="de-DE" dirty="0" smtClean="0"/>
              <a:t>(sonst können die lokalen Symmetrien nicht erfüllt werden)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Je 1 freien </a:t>
            </a:r>
            <a:r>
              <a:rPr lang="de-DE" b="1" dirty="0" smtClean="0"/>
              <a:t>Kopplungs</a:t>
            </a:r>
            <a:r>
              <a:rPr lang="de-DE" b="1" dirty="0" smtClean="0">
                <a:ea typeface="+mn-ea"/>
                <a:cs typeface="+mn-cs"/>
              </a:rPr>
              <a:t>parameter</a:t>
            </a:r>
            <a:r>
              <a:rPr lang="de-DE" dirty="0" smtClean="0">
                <a:ea typeface="+mn-ea"/>
                <a:cs typeface="+mn-cs"/>
              </a:rPr>
              <a:t> (Stärke) für jede Wechselwirkung</a:t>
            </a:r>
            <a:br>
              <a:rPr lang="de-DE" dirty="0" smtClean="0">
                <a:ea typeface="+mn-ea"/>
                <a:cs typeface="+mn-cs"/>
              </a:rPr>
            </a:br>
            <a:r>
              <a:rPr lang="de-DE" sz="1600" dirty="0" smtClean="0"/>
              <a:t>(genaue Werte abhängig vom jeweiligen Energieübertrag z.B. 1/</a:t>
            </a:r>
            <a:r>
              <a:rPr lang="de-DE" sz="1600" dirty="0" err="1" smtClean="0">
                <a:latin typeface="Symbol" panose="05050102010706020507" pitchFamily="18" charset="2"/>
              </a:rPr>
              <a:t>a</a:t>
            </a:r>
            <a:r>
              <a:rPr lang="de-DE" sz="1600" baseline="-25000" dirty="0" err="1" smtClean="0"/>
              <a:t>s</a:t>
            </a:r>
            <a:r>
              <a:rPr lang="de-DE" sz="1600" baseline="-25000" dirty="0" smtClean="0"/>
              <a:t> </a:t>
            </a:r>
            <a:r>
              <a:rPr lang="de-DE" sz="1600" dirty="0" smtClean="0"/>
              <a:t>~ 2-10 )</a:t>
            </a:r>
          </a:p>
          <a:p>
            <a:pPr lvl="1"/>
            <a:r>
              <a:rPr lang="de-DE" dirty="0" smtClean="0"/>
              <a:t>                                                   vor Kondensation des BEH-Feldes</a:t>
            </a:r>
          </a:p>
          <a:p>
            <a:pPr marL="457161" lvl="1" indent="0">
              <a:buNone/>
            </a:pPr>
            <a:endParaRPr lang="de-DE" dirty="0" smtClean="0">
              <a:ea typeface="+mn-ea"/>
              <a:cs typeface="+mn-cs"/>
            </a:endParaRPr>
          </a:p>
          <a:p>
            <a:pPr lvl="1"/>
            <a:r>
              <a:rPr lang="de-DE" dirty="0" smtClean="0">
                <a:ea typeface="+mn-ea"/>
                <a:cs typeface="+mn-cs"/>
              </a:rPr>
              <a:t>                                                   nach Kondensation des BEH Feldes</a:t>
            </a:r>
            <a:br>
              <a:rPr lang="de-DE" dirty="0" smtClean="0">
                <a:ea typeface="+mn-ea"/>
                <a:cs typeface="+mn-cs"/>
              </a:rPr>
            </a:br>
            <a:r>
              <a:rPr lang="de-DE" dirty="0" smtClean="0">
                <a:ea typeface="+mn-ea"/>
                <a:cs typeface="+mn-cs"/>
              </a:rPr>
              <a:t>                                                   </a:t>
            </a:r>
          </a:p>
          <a:p>
            <a:r>
              <a:rPr lang="de-DE" b="1" dirty="0" err="1" smtClean="0">
                <a:solidFill>
                  <a:srgbClr val="FF6600"/>
                </a:solidFill>
              </a:rPr>
              <a:t>Brout</a:t>
            </a:r>
            <a:r>
              <a:rPr lang="de-DE" b="1" dirty="0" smtClean="0">
                <a:solidFill>
                  <a:srgbClr val="FF6600"/>
                </a:solidFill>
              </a:rPr>
              <a:t>-Englert-Higgs (BEH) Mechanismus</a:t>
            </a:r>
            <a:r>
              <a:rPr lang="de-DE" b="1" dirty="0" smtClean="0">
                <a:solidFill>
                  <a:srgbClr val="FF6600"/>
                </a:solidFill>
                <a:ea typeface="+mn-ea"/>
                <a:cs typeface="+mn-cs"/>
              </a:rPr>
              <a:t> </a:t>
            </a:r>
            <a:r>
              <a:rPr lang="de-DE" dirty="0" smtClean="0">
                <a:solidFill>
                  <a:srgbClr val="FF6600"/>
                </a:solidFill>
              </a:rPr>
              <a:t>bei 10</a:t>
            </a:r>
            <a:r>
              <a:rPr lang="de-DE" baseline="30000" dirty="0" smtClean="0">
                <a:solidFill>
                  <a:srgbClr val="FF6600"/>
                </a:solidFill>
              </a:rPr>
              <a:t>-12</a:t>
            </a:r>
            <a:r>
              <a:rPr lang="de-DE" dirty="0" smtClean="0">
                <a:solidFill>
                  <a:srgbClr val="FF6600"/>
                </a:solidFill>
              </a:rPr>
              <a:t>s nach Urknall</a:t>
            </a:r>
            <a:endParaRPr lang="de-DE" b="1" dirty="0" smtClean="0">
              <a:solidFill>
                <a:srgbClr val="FF6600"/>
              </a:solidFill>
              <a:ea typeface="+mn-ea"/>
              <a:cs typeface="+mn-cs"/>
            </a:endParaRPr>
          </a:p>
          <a:p>
            <a:pPr lvl="1"/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Kondensation eines allgegenwärtigen BEH-Feldes</a:t>
            </a:r>
          </a:p>
          <a:p>
            <a:pPr lvl="1"/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Spontane Brechung der schwachen Eichsymmetrien</a:t>
            </a:r>
          </a:p>
          <a:p>
            <a:pPr lvl="1"/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Elektroschwache Mischung von (B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0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, W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0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) zu (Z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0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, </a:t>
            </a:r>
            <a:r>
              <a:rPr lang="de-DE" dirty="0" smtClean="0">
                <a:solidFill>
                  <a:srgbClr val="FF6600"/>
                </a:solidFill>
                <a:latin typeface="Symbol" pitchFamily="18" charset="2"/>
                <a:ea typeface="+mn-ea"/>
                <a:cs typeface="+mn-cs"/>
              </a:rPr>
              <a:t>g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)</a:t>
            </a:r>
          </a:p>
          <a:p>
            <a:pPr lvl="1"/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Generierung der Massen von W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+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, W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-</a:t>
            </a:r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 und Z</a:t>
            </a:r>
            <a:r>
              <a:rPr lang="de-DE" baseline="30000" dirty="0" smtClean="0">
                <a:solidFill>
                  <a:srgbClr val="FF6600"/>
                </a:solidFill>
                <a:ea typeface="+mn-ea"/>
                <a:cs typeface="+mn-cs"/>
              </a:rPr>
              <a:t>0</a:t>
            </a:r>
            <a:endParaRPr lang="de-DE" dirty="0" smtClean="0">
              <a:solidFill>
                <a:srgbClr val="FF6600"/>
              </a:solidFill>
              <a:ea typeface="+mn-ea"/>
              <a:cs typeface="+mn-cs"/>
            </a:endParaRPr>
          </a:p>
          <a:p>
            <a:pPr lvl="1"/>
            <a:r>
              <a:rPr lang="de-DE" dirty="0" smtClean="0">
                <a:solidFill>
                  <a:srgbClr val="FF6600"/>
                </a:solidFill>
                <a:ea typeface="+mn-ea"/>
                <a:cs typeface="+mn-cs"/>
              </a:rPr>
              <a:t>Mischung der Fermionen und Generierung ihrer Massen </a:t>
            </a:r>
          </a:p>
          <a:p>
            <a:pPr lvl="1"/>
            <a:endParaRPr lang="de-DE" dirty="0" smtClean="0">
              <a:ea typeface="+mn-ea"/>
              <a:cs typeface="+mn-cs"/>
            </a:endParaRPr>
          </a:p>
          <a:p>
            <a:r>
              <a:rPr lang="de-DE" b="1" dirty="0" smtClean="0">
                <a:solidFill>
                  <a:srgbClr val="C00000"/>
                </a:solidFill>
              </a:rPr>
              <a:t>Gravitation</a:t>
            </a:r>
            <a:r>
              <a:rPr lang="de-DE" dirty="0" smtClean="0">
                <a:ea typeface="+mn-ea"/>
                <a:cs typeface="+mn-cs"/>
              </a:rPr>
              <a:t/>
            </a:r>
            <a:br>
              <a:rPr lang="de-DE" dirty="0" smtClean="0">
                <a:ea typeface="+mn-ea"/>
                <a:cs typeface="+mn-cs"/>
              </a:rPr>
            </a:br>
            <a:r>
              <a:rPr lang="de-DE" dirty="0" smtClean="0">
                <a:ea typeface="+mn-ea"/>
                <a:cs typeface="+mn-cs"/>
              </a:rPr>
              <a:t/>
            </a:r>
            <a:br>
              <a:rPr lang="de-DE" dirty="0" smtClean="0">
                <a:ea typeface="+mn-ea"/>
                <a:cs typeface="+mn-cs"/>
              </a:rPr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25</a:t>
            </a:fld>
            <a:r>
              <a:rPr lang="de-DE" dirty="0" smtClean="0"/>
              <a:t>  </a:t>
            </a:r>
            <a:endParaRPr lang="de-DE" dirty="0"/>
          </a:p>
        </p:txBody>
      </p:sp>
      <p:graphicFrame>
        <p:nvGraphicFramePr>
          <p:cNvPr id="365571" name="Object 3"/>
          <p:cNvGraphicFramePr>
            <a:graphicFrameLocks noChangeAspect="1"/>
          </p:cNvGraphicFramePr>
          <p:nvPr>
            <p:extLst/>
          </p:nvPr>
        </p:nvGraphicFramePr>
        <p:xfrm>
          <a:off x="1570038" y="3141663"/>
          <a:ext cx="25368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82" name="Formel" r:id="rId3" imgW="1307880" imgH="431640" progId="Equation.3">
                  <p:embed/>
                </p:oleObj>
              </mc:Choice>
              <mc:Fallback>
                <p:oleObj name="Formel" r:id="rId3" imgW="1307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3141663"/>
                        <a:ext cx="25368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468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6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9" y="908720"/>
            <a:ext cx="8893175" cy="685800"/>
          </a:xfrm>
        </p:spPr>
        <p:txBody>
          <a:bodyPr/>
          <a:lstStyle/>
          <a:p>
            <a:pPr eaLnBrk="1" hangingPunct="1"/>
            <a:r>
              <a:rPr lang="en-US" b="1" dirty="0" smtClean="0"/>
              <a:t>Why are all the interactions so similar in their structure?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6" y="1700809"/>
            <a:ext cx="8153400" cy="45100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i="1" dirty="0" smtClean="0">
                <a:latin typeface="Comic Sans MS" pitchFamily="66" charset="0"/>
              </a:rPr>
              <a:t>There are a number of possibilities:</a:t>
            </a:r>
          </a:p>
          <a:p>
            <a:pPr eaLnBrk="1" hangingPunct="1">
              <a:defRPr/>
            </a:pPr>
            <a:r>
              <a:rPr lang="en-US" i="1" dirty="0" smtClean="0">
                <a:latin typeface="Comic Sans MS" pitchFamily="66" charset="0"/>
              </a:rPr>
              <a:t>The first is the limited imagination of physicists:</a:t>
            </a:r>
            <a:br>
              <a:rPr lang="en-US" i="1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When we see a new phenomenon, we try to fit it in the frame-work we already have – until we have made enough experiments we don’t know that it doesn’t work…</a:t>
            </a:r>
            <a:br>
              <a:rPr lang="en-US" i="1" dirty="0" smtClean="0">
                <a:latin typeface="Comic Sans MS" pitchFamily="66" charset="0"/>
              </a:rPr>
            </a:br>
            <a: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It’s because physicists have only been able to think </a:t>
            </a:r>
            <a:b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of the same damn thing, over and over again.</a:t>
            </a:r>
            <a:b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i="1" dirty="0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i="1" dirty="0" smtClean="0">
                <a:latin typeface="Comic Sans MS" pitchFamily="66" charset="0"/>
              </a:rPr>
              <a:t>Another possibility is that it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is </a:t>
            </a:r>
            <a:r>
              <a:rPr lang="en-US" i="1" dirty="0" smtClean="0">
                <a:latin typeface="Comic Sans MS" pitchFamily="66" charset="0"/>
              </a:rPr>
              <a:t>the same damn</a:t>
            </a:r>
            <a:r>
              <a:rPr lang="en-US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thing over and over again – </a:t>
            </a:r>
            <a: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that Nature has only one way of doing things, </a:t>
            </a:r>
            <a:b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She repeats her story from time to time.</a:t>
            </a:r>
            <a:br>
              <a:rPr lang="en-US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i="1" dirty="0" smtClean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i="1" dirty="0" smtClean="0">
                <a:latin typeface="Comic Sans MS" pitchFamily="66" charset="0"/>
              </a:rPr>
              <a:t>A third possibility is that things look similar because they are aspects of the same thing – </a:t>
            </a:r>
            <a:r>
              <a:rPr lang="en-US" i="1" dirty="0" smtClean="0">
                <a:solidFill>
                  <a:srgbClr val="990000"/>
                </a:solidFill>
                <a:latin typeface="Comic Sans MS" pitchFamily="66" charset="0"/>
              </a:rPr>
              <a:t>some larger picture underneath…</a:t>
            </a:r>
          </a:p>
          <a:p>
            <a:pPr eaLnBrk="1" hangingPunct="1">
              <a:buFontTx/>
              <a:buNone/>
              <a:defRPr/>
            </a:pPr>
            <a:endParaRPr lang="en-US" sz="1200" b="1" dirty="0" smtClean="0">
              <a:latin typeface="Arial" pitchFamily="34" charset="0"/>
            </a:endParaRPr>
          </a:p>
          <a:p>
            <a:pPr eaLnBrk="1" hangingPunct="1">
              <a:buFontTx/>
              <a:buNone/>
              <a:defRPr/>
            </a:pPr>
            <a:r>
              <a:rPr lang="en-US" sz="1200" b="1" dirty="0" smtClean="0">
                <a:latin typeface="Arial" pitchFamily="34" charset="0"/>
              </a:rPr>
              <a:t>Richard. P. Feynman, “The strange theory of light and matter” 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Princeton University Press, 1985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“Die </a:t>
            </a:r>
            <a:r>
              <a:rPr lang="en-US" sz="1200" b="1" dirty="0" err="1" smtClean="0">
                <a:latin typeface="Arial" pitchFamily="34" charset="0"/>
              </a:rPr>
              <a:t>seltsame</a:t>
            </a:r>
            <a:r>
              <a:rPr lang="en-US" sz="1200" b="1" dirty="0" smtClean="0">
                <a:latin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</a:rPr>
              <a:t>Theorie</a:t>
            </a:r>
            <a:r>
              <a:rPr lang="en-US" sz="1200" b="1" dirty="0" smtClean="0">
                <a:latin typeface="Arial" pitchFamily="34" charset="0"/>
              </a:rPr>
              <a:t> des </a:t>
            </a:r>
            <a:r>
              <a:rPr lang="en-US" sz="1200" b="1" dirty="0" err="1" smtClean="0">
                <a:latin typeface="Arial" pitchFamily="34" charset="0"/>
              </a:rPr>
              <a:t>Lichts</a:t>
            </a:r>
            <a:r>
              <a:rPr lang="en-US" sz="1200" b="1" dirty="0" smtClean="0">
                <a:latin typeface="Arial" pitchFamily="34" charset="0"/>
              </a:rPr>
              <a:t> und </a:t>
            </a:r>
            <a:r>
              <a:rPr lang="en-US" sz="1200" b="1" dirty="0" err="1" smtClean="0">
                <a:latin typeface="Arial" pitchFamily="34" charset="0"/>
              </a:rPr>
              <a:t>der</a:t>
            </a:r>
            <a:r>
              <a:rPr lang="en-US" sz="1200" b="1" dirty="0" smtClean="0">
                <a:latin typeface="Arial" pitchFamily="34" charset="0"/>
              </a:rPr>
              <a:t> </a:t>
            </a:r>
            <a:r>
              <a:rPr lang="en-US" sz="1200" b="1" dirty="0" err="1" smtClean="0">
                <a:latin typeface="Arial" pitchFamily="34" charset="0"/>
              </a:rPr>
              <a:t>Materie</a:t>
            </a:r>
            <a:r>
              <a:rPr lang="en-US" sz="1200" b="1" dirty="0" smtClean="0">
                <a:latin typeface="Arial" pitchFamily="34" charset="0"/>
              </a:rPr>
              <a:t>”</a:t>
            </a:r>
            <a:br>
              <a:rPr lang="en-US" sz="1200" b="1" dirty="0" smtClean="0">
                <a:latin typeface="Arial" pitchFamily="34" charset="0"/>
              </a:rPr>
            </a:br>
            <a:r>
              <a:rPr lang="en-US" sz="1200" b="1" dirty="0" smtClean="0">
                <a:latin typeface="Arial" pitchFamily="34" charset="0"/>
              </a:rPr>
              <a:t>                            Piper </a:t>
            </a:r>
            <a:r>
              <a:rPr lang="en-US" sz="1200" b="1" dirty="0" err="1" smtClean="0">
                <a:latin typeface="Arial" pitchFamily="34" charset="0"/>
              </a:rPr>
              <a:t>Taschenbuch</a:t>
            </a:r>
            <a:r>
              <a:rPr lang="en-US" sz="1200" b="1" dirty="0" smtClean="0">
                <a:latin typeface="Arial" pitchFamily="34" charset="0"/>
              </a:rPr>
              <a:t>, 9,95€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26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922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6" name="Picture 6" descr="http://sites.uci.edu/energyobserver/files/2012/12/gutsEnglish-1024x7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1" y="1903441"/>
            <a:ext cx="6096000" cy="4333875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mögliches „larger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underneath</a:t>
            </a:r>
            <a:r>
              <a:rPr lang="de-DE" dirty="0" smtClean="0"/>
              <a:t>“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70" y="1124745"/>
            <a:ext cx="8208912" cy="5328592"/>
          </a:xfrm>
        </p:spPr>
        <p:txBody>
          <a:bodyPr/>
          <a:lstStyle/>
          <a:p>
            <a:r>
              <a:rPr lang="de-DE" dirty="0" smtClean="0"/>
              <a:t>Kopplungsparameter </a:t>
            </a:r>
            <a:r>
              <a:rPr lang="de-DE" dirty="0" smtClean="0">
                <a:latin typeface="Symbol" pitchFamily="18" charset="2"/>
              </a:rPr>
              <a:t>a</a:t>
            </a:r>
            <a:r>
              <a:rPr lang="de-DE" dirty="0" smtClean="0"/>
              <a:t> nähern sich bei hoher Energie an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alle Kräfte haben ähnliche Stärke</a:t>
            </a:r>
          </a:p>
          <a:p>
            <a:r>
              <a:rPr lang="de-DE" dirty="0" smtClean="0">
                <a:sym typeface="Wingdings" pitchFamily="2" charset="2"/>
              </a:rPr>
              <a:t>Zeichen für einen gemeinsamen Ursprung aller Wechselwirkungen?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Klappt sogar noch besser mit Supersymmetrie!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27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6660232" y="5251266"/>
            <a:ext cx="2232248" cy="553998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r>
              <a:rPr lang="de-DE" dirty="0" smtClean="0">
                <a:hlinkClick r:id="rId3"/>
              </a:rPr>
              <a:t>http://sites.uci.edu/energyobserver/2012/12/02/update-on-some-higgs-blog-entries/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2123728" y="5682737"/>
            <a:ext cx="2160240" cy="338554"/>
          </a:xfrm>
          <a:prstGeom prst="rect">
            <a:avLst/>
          </a:prstGeom>
          <a:noFill/>
        </p:spPr>
        <p:txBody>
          <a:bodyPr wrap="square" lIns="91432" tIns="45716" rIns="91432" bIns="45716" rtlCol="0">
            <a:spAutoFit/>
          </a:bodyPr>
          <a:lstStyle/>
          <a:p>
            <a:r>
              <a:rPr lang="de-DE" sz="1600" dirty="0" smtClean="0">
                <a:solidFill>
                  <a:schemeClr val="tx1"/>
                </a:solidFill>
              </a:rPr>
              <a:t>Typische Energie 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8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sagen die Symmetrien vorher?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Aus Axiomen des Standardmodells </a:t>
            </a:r>
          </a:p>
          <a:p>
            <a:pPr lvl="1"/>
            <a:r>
              <a:rPr lang="de-DE" dirty="0" smtClean="0"/>
              <a:t>3 Symmetrien mit je 1 freien Kopplungsparameter </a:t>
            </a:r>
            <a:r>
              <a:rPr lang="de-DE" sz="1800" dirty="0" smtClean="0">
                <a:latin typeface="Symbol" panose="05050102010706020507" pitchFamily="18" charset="2"/>
              </a:rPr>
              <a:t>a</a:t>
            </a:r>
          </a:p>
          <a:p>
            <a:pPr lvl="1"/>
            <a:r>
              <a:rPr lang="de-DE" dirty="0" smtClean="0"/>
              <a:t>Spontane Brechung einer Symmetrie durch das </a:t>
            </a:r>
            <a:r>
              <a:rPr lang="de-DE" dirty="0" err="1" smtClean="0"/>
              <a:t>BEHiggs</a:t>
            </a:r>
            <a:r>
              <a:rPr lang="de-DE" dirty="0" smtClean="0"/>
              <a:t>-Feld</a:t>
            </a:r>
            <a:br>
              <a:rPr lang="de-DE" dirty="0" smtClean="0"/>
            </a:br>
            <a:r>
              <a:rPr lang="de-DE" dirty="0" smtClean="0"/>
              <a:t>(mind. 15, und falls Neutrinos ihre Masse (auch) über</a:t>
            </a:r>
            <a:br>
              <a:rPr lang="de-DE" dirty="0" smtClean="0"/>
            </a:br>
            <a:r>
              <a:rPr lang="de-DE" dirty="0" smtClean="0"/>
              <a:t>dass BEH-Feld bekommen 22-24 weitere freie Parameter)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e</a:t>
            </a:r>
            <a:r>
              <a:rPr lang="de-DE" dirty="0" smtClean="0"/>
              <a:t>rgibt sich theoretische Vorhersagekraft für</a:t>
            </a:r>
          </a:p>
          <a:p>
            <a:pPr lvl="1"/>
            <a:r>
              <a:rPr lang="de-DE" dirty="0" smtClean="0"/>
              <a:t>Anzahl und *alle* Eigenschaften der Botenteilchen</a:t>
            </a:r>
            <a:br>
              <a:rPr lang="de-DE" dirty="0" smtClean="0"/>
            </a:br>
            <a:r>
              <a:rPr lang="de-DE" dirty="0" smtClean="0"/>
              <a:t>(daher konnte Glashow das Z</a:t>
            </a:r>
            <a:r>
              <a:rPr lang="de-DE" baseline="30000" dirty="0"/>
              <a:t>0</a:t>
            </a:r>
            <a:r>
              <a:rPr lang="de-DE" dirty="0" smtClean="0"/>
              <a:t> voraussagen)</a:t>
            </a:r>
          </a:p>
          <a:p>
            <a:pPr lvl="1"/>
            <a:r>
              <a:rPr lang="de-DE" dirty="0" smtClean="0"/>
              <a:t>Erlaubte und verbotene Prozesse mit</a:t>
            </a:r>
            <a:br>
              <a:rPr lang="de-DE" dirty="0" smtClean="0"/>
            </a:br>
            <a:r>
              <a:rPr lang="de-DE" dirty="0" smtClean="0"/>
              <a:t>Wahrscheinlichkeiten und Winkelverteilungen</a:t>
            </a:r>
          </a:p>
          <a:p>
            <a:pPr lvl="1"/>
            <a:r>
              <a:rPr lang="de-DE" dirty="0" smtClean="0"/>
              <a:t>Energie (Abstands-)</a:t>
            </a:r>
            <a:r>
              <a:rPr lang="de-DE" dirty="0" err="1" smtClean="0"/>
              <a:t>abhängigkeit</a:t>
            </a:r>
            <a:r>
              <a:rPr lang="de-DE" dirty="0" smtClean="0"/>
              <a:t> der Kopplungsparameter </a:t>
            </a:r>
            <a:r>
              <a:rPr lang="de-DE" sz="1800" dirty="0" smtClean="0">
                <a:latin typeface="Symbol" panose="05050102010706020507" pitchFamily="18" charset="2"/>
              </a:rPr>
              <a:t>a</a:t>
            </a:r>
            <a:endParaRPr lang="de-DE" dirty="0" smtClean="0"/>
          </a:p>
          <a:p>
            <a:endParaRPr lang="de-DE" dirty="0"/>
          </a:p>
          <a:p>
            <a:r>
              <a:rPr lang="de-DE" dirty="0"/>
              <a:t>w</a:t>
            </a:r>
            <a:r>
              <a:rPr lang="de-DE" dirty="0" smtClean="0"/>
              <a:t>obei als rein experimenteller Input nicht vorhersagbar sind</a:t>
            </a:r>
          </a:p>
          <a:p>
            <a:pPr lvl="1"/>
            <a:r>
              <a:rPr lang="de-DE" dirty="0" smtClean="0"/>
              <a:t>freie Parameter</a:t>
            </a:r>
          </a:p>
          <a:p>
            <a:pPr lvl="1"/>
            <a:r>
              <a:rPr lang="de-DE" dirty="0" smtClean="0"/>
              <a:t>Objekte (Materieteilchen-</a:t>
            </a:r>
            <a:r>
              <a:rPr lang="de-DE" dirty="0" err="1" smtClean="0"/>
              <a:t>Multipletts</a:t>
            </a:r>
            <a:r>
              <a:rPr lang="de-DE" dirty="0" smtClean="0"/>
              <a:t>) </a:t>
            </a:r>
            <a:br>
              <a:rPr lang="de-DE" dirty="0" smtClean="0"/>
            </a:br>
            <a:r>
              <a:rPr lang="de-DE" dirty="0" smtClean="0"/>
              <a:t>auf die die Symmetrien wirken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28</a:t>
            </a:fld>
            <a:r>
              <a:rPr lang="de-DE" smtClean="0"/>
              <a:t>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452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8098160" cy="1500187"/>
          </a:xfrm>
        </p:spPr>
        <p:txBody>
          <a:bodyPr/>
          <a:lstStyle/>
          <a:p>
            <a:pPr>
              <a:buNone/>
            </a:pPr>
            <a:r>
              <a:rPr lang="de-DE" sz="4800" b="1" cap="all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ANHANG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29</a:t>
            </a:fld>
            <a:r>
              <a:rPr lang="de-DE" dirty="0" smtClean="0">
                <a:solidFill>
                  <a:srgbClr val="808080"/>
                </a:solidFill>
              </a:rPr>
              <a:t> of 45 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xfrm>
            <a:off x="2049488" y="332656"/>
            <a:ext cx="6408712" cy="381000"/>
          </a:xfrm>
        </p:spPr>
        <p:txBody>
          <a:bodyPr/>
          <a:lstStyle/>
          <a:p>
            <a:r>
              <a:rPr lang="de-DE" sz="1800" dirty="0" smtClean="0"/>
              <a:t>Entstehung der </a:t>
            </a:r>
            <a:r>
              <a:rPr lang="de-DE" sz="1800" dirty="0" err="1" smtClean="0"/>
              <a:t>Lagrangedichte</a:t>
            </a:r>
            <a:r>
              <a:rPr lang="de-DE" sz="1800" dirty="0" smtClean="0"/>
              <a:t> </a:t>
            </a:r>
            <a:r>
              <a:rPr lang="de-DE" sz="1800" b="1" dirty="0" smtClean="0"/>
              <a:t>mit </a:t>
            </a:r>
            <a:r>
              <a:rPr lang="de-DE" sz="1800" b="1" dirty="0" err="1" smtClean="0"/>
              <a:t>WWirkungen</a:t>
            </a:r>
            <a:r>
              <a:rPr lang="de-DE" sz="1800" b="1" dirty="0" smtClean="0"/>
              <a:t> </a:t>
            </a:r>
          </a:p>
        </p:txBody>
      </p:sp>
      <p:sp>
        <p:nvSpPr>
          <p:cNvPr id="29699" name="Inhaltsplatzhalter 2"/>
          <p:cNvSpPr>
            <a:spLocks noGrp="1"/>
          </p:cNvSpPr>
          <p:nvPr>
            <p:ph idx="1"/>
          </p:nvPr>
        </p:nvSpPr>
        <p:spPr>
          <a:xfrm>
            <a:off x="6659567" y="1484784"/>
            <a:ext cx="2484437" cy="4679950"/>
          </a:xfrm>
        </p:spPr>
        <p:txBody>
          <a:bodyPr/>
          <a:lstStyle/>
          <a:p>
            <a:r>
              <a:rPr lang="de-DE" smtClean="0"/>
              <a:t>„Weltformel“</a:t>
            </a:r>
            <a:br>
              <a:rPr lang="de-DE" smtClean="0"/>
            </a:br>
            <a:r>
              <a:rPr lang="de-DE" smtClean="0"/>
              <a:t>auf CERN</a:t>
            </a:r>
            <a:br>
              <a:rPr lang="de-DE" smtClean="0"/>
            </a:br>
            <a:r>
              <a:rPr lang="de-DE" smtClean="0"/>
              <a:t>T-shirt und</a:t>
            </a:r>
            <a:br>
              <a:rPr lang="de-DE" smtClean="0"/>
            </a:br>
            <a:r>
              <a:rPr lang="de-DE" smtClean="0"/>
              <a:t>Mouse Pad</a:t>
            </a:r>
          </a:p>
          <a:p>
            <a:pPr lvl="1"/>
            <a:endParaRPr lang="de-DE" smtClean="0"/>
          </a:p>
          <a:p>
            <a:pPr>
              <a:buFontTx/>
              <a:buNone/>
            </a:pPr>
            <a:endParaRPr lang="de-DE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268760"/>
            <a:ext cx="60960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9" y="4220049"/>
            <a:ext cx="16859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3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96975"/>
            <a:ext cx="8229600" cy="358775"/>
          </a:xfrm>
        </p:spPr>
        <p:txBody>
          <a:bodyPr/>
          <a:lstStyle/>
          <a:p>
            <a:r>
              <a:rPr lang="en-US" altLang="de-DE" sz="1800"/>
              <a:t>Übersicht Wechselwirkungen und Eichbosonen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5157787"/>
          </a:xfrm>
        </p:spPr>
        <p:txBody>
          <a:bodyPr/>
          <a:lstStyle/>
          <a:p>
            <a:r>
              <a:rPr lang="en-US" altLang="de-DE" sz="1600"/>
              <a:t>Eichsymmetrien mit masselosen Eichbosonen (ungebrochen)</a:t>
            </a:r>
          </a:p>
        </p:txBody>
      </p:sp>
      <p:graphicFrame>
        <p:nvGraphicFramePr>
          <p:cNvPr id="25661" name="Group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674538"/>
              </p:ext>
            </p:extLst>
          </p:nvPr>
        </p:nvGraphicFramePr>
        <p:xfrm>
          <a:off x="1042988" y="2205038"/>
          <a:ext cx="6913388" cy="4254502"/>
        </p:xfrm>
        <a:graphic>
          <a:graphicData uri="http://schemas.openxmlformats.org/drawingml/2006/table">
            <a:tbl>
              <a:tblPr/>
              <a:tblGrid>
                <a:gridCol w="2322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7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Eichsymmetrie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QED U(1)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Z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QCD SU(3)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c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abelsch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nicht- abelsch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D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¶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+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  A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¶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+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s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1" u="none" strike="noStrike" cap="none" normalizeH="0" baseline="3000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Kopplung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em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=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0.3 (= e nat. </a:t>
                      </a: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Einh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. 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s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=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Generatoren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1:     (1x1)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8 :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+mn-lt"/>
                        </a:rPr>
                        <a:t>C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 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(3x3)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Eichfelder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aµ, 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= 1,…,8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Eichbosonen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Photon </a:t>
                      </a: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Gluonen</a:t>
                      </a: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1…8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77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Wirkt auf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Teilchenmultiplett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(</a:t>
                      </a:r>
                      <a:r>
                        <a:rPr kumimoji="0" lang="en-US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e</a:t>
                      </a:r>
                      <a:r>
                        <a:rPr kumimoji="0" lang="en-US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),(m),(t),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/>
                      </a:r>
                      <a:b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</a:b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(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u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),(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c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(t),</a:t>
                      </a:r>
                      <a:b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(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d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),(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s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endParaRPr lang="de-DE" sz="1200" kern="1200" dirty="0"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8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Ladungen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Elektrische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Ladung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-1, -1, -1,+⅔, -⅓, -⅓,…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Starke</a:t>
                      </a:r>
                      <a:b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Farb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-</a:t>
                      </a:r>
                      <a:b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</a:b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ladung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5652" name="Object 52"/>
          <p:cNvGraphicFramePr>
            <a:graphicFrameLocks noChangeAspect="1"/>
          </p:cNvGraphicFramePr>
          <p:nvPr>
            <p:extLst/>
          </p:nvPr>
        </p:nvGraphicFramePr>
        <p:xfrm>
          <a:off x="3705535" y="3573016"/>
          <a:ext cx="218393" cy="284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66" name="Formel" r:id="rId4" imgW="126720" imgH="164880" progId="Equation.3">
                  <p:embed/>
                </p:oleObj>
              </mc:Choice>
              <mc:Fallback>
                <p:oleObj name="Formel" r:id="rId4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5535" y="3573016"/>
                        <a:ext cx="218393" cy="2843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965309"/>
              </p:ext>
            </p:extLst>
          </p:nvPr>
        </p:nvGraphicFramePr>
        <p:xfrm>
          <a:off x="3923928" y="2928609"/>
          <a:ext cx="218393" cy="284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67" name="Formel" r:id="rId6" imgW="126720" imgH="164880" progId="Equation.3">
                  <p:embed/>
                </p:oleObj>
              </mc:Choice>
              <mc:Fallback>
                <p:oleObj name="Formel" r:id="rId6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928609"/>
                        <a:ext cx="218393" cy="2843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0192" y="4539928"/>
            <a:ext cx="919013" cy="905296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30</a:t>
            </a:fld>
            <a:r>
              <a:rPr lang="de-DE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  <p:pic>
        <p:nvPicPr>
          <p:cNvPr id="13" name="Grafik 12" descr="C:\Users\Bernadette\Desktop\AG1 AG2\Abbildungen\starke_Ladung.png"/>
          <p:cNvPicPr/>
          <p:nvPr/>
        </p:nvPicPr>
        <p:blipFill>
          <a:blip r:embed="rId8" cstate="print"/>
          <a:stretch>
            <a:fillRect/>
          </a:stretch>
        </p:blipFill>
        <p:spPr bwMode="auto">
          <a:xfrm rot="10800000" flipH="1" flipV="1">
            <a:off x="6732241" y="5445224"/>
            <a:ext cx="987398" cy="9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85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196975"/>
            <a:ext cx="9036050" cy="54721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de-DE" sz="1600" dirty="0" err="1"/>
              <a:t>Schwache</a:t>
            </a:r>
            <a:r>
              <a:rPr lang="en-US" altLang="de-DE" sz="1600" dirty="0"/>
              <a:t> </a:t>
            </a:r>
            <a:r>
              <a:rPr lang="en-US" altLang="de-DE" sz="1600" dirty="0" err="1"/>
              <a:t>Eichsymmetrien</a:t>
            </a:r>
            <a:r>
              <a:rPr lang="en-US" altLang="de-DE" sz="1600" dirty="0"/>
              <a:t>: </a:t>
            </a:r>
            <a:r>
              <a:rPr lang="en-US" altLang="de-DE" sz="1600" dirty="0" err="1"/>
              <a:t>ungebrochen</a:t>
            </a:r>
            <a:r>
              <a:rPr lang="en-US" altLang="de-DE" sz="1600" dirty="0"/>
              <a:t> </a:t>
            </a:r>
            <a:r>
              <a:rPr lang="en-US" altLang="de-DE" sz="1600" dirty="0" err="1"/>
              <a:t>nur</a:t>
            </a:r>
            <a:r>
              <a:rPr lang="en-US" altLang="de-DE" sz="1600" dirty="0"/>
              <a:t> </a:t>
            </a:r>
            <a:r>
              <a:rPr lang="en-US" altLang="de-DE" sz="1600" dirty="0" err="1"/>
              <a:t>bis</a:t>
            </a:r>
            <a:r>
              <a:rPr lang="en-US" altLang="de-DE" sz="1600" dirty="0"/>
              <a:t> ~10</a:t>
            </a:r>
            <a:r>
              <a:rPr lang="en-US" altLang="de-DE" sz="1600" baseline="30000" dirty="0"/>
              <a:t>-10</a:t>
            </a:r>
            <a:r>
              <a:rPr lang="en-US" altLang="de-DE" sz="1600" dirty="0"/>
              <a:t> s </a:t>
            </a:r>
            <a:r>
              <a:rPr lang="en-US" altLang="de-DE" sz="1600" dirty="0" err="1"/>
              <a:t>nach</a:t>
            </a:r>
            <a:r>
              <a:rPr lang="en-US" altLang="de-DE" sz="1600" dirty="0"/>
              <a:t> </a:t>
            </a:r>
            <a:r>
              <a:rPr lang="en-US" altLang="de-DE" sz="1600" dirty="0" err="1"/>
              <a:t>dem</a:t>
            </a:r>
            <a:r>
              <a:rPr lang="en-US" altLang="de-DE" sz="1600" dirty="0"/>
              <a:t> </a:t>
            </a:r>
            <a:r>
              <a:rPr lang="en-US" altLang="de-DE" sz="1600" dirty="0" err="1"/>
              <a:t>Urknall</a:t>
            </a:r>
            <a:endParaRPr lang="en-US" altLang="de-DE" sz="1600" dirty="0"/>
          </a:p>
          <a:p>
            <a:pPr>
              <a:lnSpc>
                <a:spcPct val="90000"/>
              </a:lnSpc>
            </a:pPr>
            <a:r>
              <a:rPr lang="en-US" altLang="de-DE" sz="1600" dirty="0"/>
              <a:t/>
            </a:r>
            <a:br>
              <a:rPr lang="en-US" altLang="de-DE" sz="1600" dirty="0"/>
            </a:b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endParaRPr lang="en-US" altLang="de-DE" sz="1600" dirty="0"/>
          </a:p>
          <a:p>
            <a:pPr>
              <a:lnSpc>
                <a:spcPct val="90000"/>
              </a:lnSpc>
            </a:pPr>
            <a:r>
              <a:rPr lang="en-US" altLang="de-DE" sz="1600" dirty="0" err="1" smtClean="0"/>
              <a:t>nach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Symmetriebrechung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im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Brout</a:t>
            </a:r>
            <a:r>
              <a:rPr lang="en-US" altLang="de-DE" sz="1600" dirty="0" smtClean="0"/>
              <a:t>-</a:t>
            </a:r>
            <a:r>
              <a:rPr lang="en-US" altLang="de-DE" sz="1600" dirty="0" err="1"/>
              <a:t>E</a:t>
            </a:r>
            <a:r>
              <a:rPr lang="en-US" altLang="de-DE" sz="1600" dirty="0" err="1" smtClean="0"/>
              <a:t>nglert</a:t>
            </a:r>
            <a:r>
              <a:rPr lang="en-US" altLang="de-DE" sz="1600" dirty="0" smtClean="0"/>
              <a:t>-Higgs Feld B</a:t>
            </a:r>
            <a:r>
              <a:rPr lang="en-US" altLang="de-DE" sz="1600" baseline="30000" dirty="0" smtClean="0"/>
              <a:t>0</a:t>
            </a:r>
            <a:r>
              <a:rPr lang="en-US" altLang="de-DE" sz="1600" dirty="0" smtClean="0"/>
              <a:t> und W</a:t>
            </a:r>
            <a:r>
              <a:rPr lang="en-US" altLang="de-DE" sz="1600" baseline="30000" dirty="0"/>
              <a:t>0</a:t>
            </a:r>
            <a:r>
              <a:rPr lang="en-US" altLang="de-DE" sz="1600" dirty="0" smtClean="0"/>
              <a:t> </a:t>
            </a:r>
            <a:br>
              <a:rPr lang="en-US" altLang="de-DE" sz="1600" dirty="0" smtClean="0"/>
            </a:br>
            <a:r>
              <a:rPr lang="en-US" altLang="de-DE" sz="1600" dirty="0" err="1" smtClean="0"/>
              <a:t>vermischt</a:t>
            </a:r>
            <a:r>
              <a:rPr lang="en-US" altLang="de-DE" sz="1600" dirty="0" smtClean="0"/>
              <a:t> </a:t>
            </a:r>
            <a:r>
              <a:rPr lang="en-US" altLang="de-DE" sz="1600" dirty="0" err="1" smtClean="0"/>
              <a:t>zu</a:t>
            </a:r>
            <a:r>
              <a:rPr lang="en-US" altLang="de-DE" sz="1600" dirty="0" smtClean="0"/>
              <a:t> Z</a:t>
            </a:r>
            <a:r>
              <a:rPr lang="en-US" altLang="de-DE" sz="1600" baseline="30000" dirty="0"/>
              <a:t>0</a:t>
            </a:r>
            <a:r>
              <a:rPr lang="en-US" altLang="de-DE" sz="1600" dirty="0" smtClean="0"/>
              <a:t> und </a:t>
            </a:r>
            <a:r>
              <a:rPr lang="en-US" altLang="de-DE" sz="1600" dirty="0" smtClean="0">
                <a:latin typeface="Symbol" panose="05050102010706020507" pitchFamily="18" charset="2"/>
              </a:rPr>
              <a:t>g</a:t>
            </a:r>
            <a:r>
              <a:rPr lang="en-US" altLang="de-DE" sz="1600" dirty="0" smtClean="0"/>
              <a:t> in “</a:t>
            </a:r>
            <a:r>
              <a:rPr lang="en-US" altLang="de-DE" sz="1600" dirty="0" err="1" smtClean="0"/>
              <a:t>elektroschwacher</a:t>
            </a:r>
            <a:r>
              <a:rPr lang="en-US" altLang="de-DE" sz="1600" dirty="0" smtClean="0"/>
              <a:t> </a:t>
            </a:r>
            <a:r>
              <a:rPr lang="en-US" altLang="de-DE" sz="1600" dirty="0" err="1"/>
              <a:t>Wechselwirkung</a:t>
            </a:r>
            <a:r>
              <a:rPr lang="en-US" altLang="de-DE" sz="1600" dirty="0"/>
              <a:t> </a:t>
            </a:r>
          </a:p>
          <a:p>
            <a:pPr>
              <a:lnSpc>
                <a:spcPct val="90000"/>
              </a:lnSpc>
            </a:pPr>
            <a:endParaRPr lang="en-US" altLang="de-DE" dirty="0"/>
          </a:p>
          <a:p>
            <a:pPr>
              <a:lnSpc>
                <a:spcPct val="90000"/>
              </a:lnSpc>
            </a:pPr>
            <a:endParaRPr lang="en-US" altLang="de-DE" dirty="0"/>
          </a:p>
        </p:txBody>
      </p:sp>
      <p:graphicFrame>
        <p:nvGraphicFramePr>
          <p:cNvPr id="26687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7386910"/>
              </p:ext>
            </p:extLst>
          </p:nvPr>
        </p:nvGraphicFramePr>
        <p:xfrm>
          <a:off x="1042988" y="1806575"/>
          <a:ext cx="7200900" cy="3748407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8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8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Eichsymmetrie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U(1)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Y</a:t>
                      </a:r>
                      <a:endParaRPr kumimoji="0" lang="en-US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(“QFD”) SU(2)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abelsch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nicht- abelsch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D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¶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+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i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Y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  B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¶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+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  <a:r>
                        <a:rPr kumimoji="0" lang="en-US" altLang="de-DE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I</a:t>
                      </a:r>
                      <a:r>
                        <a:rPr kumimoji="0" lang="en-US" altLang="de-DE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  <a:r>
                        <a:rPr kumimoji="0" lang="en-US" altLang="de-DE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  <a:endParaRPr kumimoji="0" lang="en-US" altLang="de-DE" sz="1400" b="0" i="1" u="none" strike="noStrike" cap="none" normalizeH="0" baseline="3000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Kopplung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Y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=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 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=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0.63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Generatoren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1:     (1x1)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3 : </a:t>
                      </a:r>
                      <a:r>
                        <a:rPr kumimoji="0" lang="en-US" altLang="de-DE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I</a:t>
                      </a:r>
                      <a:r>
                        <a:rPr kumimoji="0" lang="en-US" altLang="de-DE" sz="16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 </a:t>
                      </a:r>
                      <a:r>
                        <a:rPr kumimoji="0" lang="en-US" altLang="de-DE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(2x2)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Eichfelder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B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iµ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kumimoji="0" lang="en-US" altLang="de-DE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, </a:t>
                      </a:r>
                      <a:r>
                        <a:rPr kumimoji="0" lang="en-US" altLang="de-DE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= 1,…,3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Eichbosonen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B-Boson</a:t>
                      </a:r>
                      <a:endParaRPr kumimoji="0" lang="en-US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Weakonen</a:t>
                      </a: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</a:t>
                      </a:r>
                      <a:r>
                        <a:rPr kumimoji="0" lang="en-US" altLang="de-DE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+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,W</a:t>
                      </a:r>
                      <a:r>
                        <a:rPr kumimoji="0" lang="en-US" altLang="de-DE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-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,W</a:t>
                      </a:r>
                      <a:r>
                        <a:rPr kumimoji="0" lang="en-US" altLang="de-DE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  <a:r>
                        <a:rPr kumimoji="0" lang="en-US" altLang="de-DE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0</a:t>
                      </a:r>
                      <a:endParaRPr kumimoji="0" lang="en-US" altLang="de-DE" sz="1400" b="0" i="0" u="none" strike="noStrike" cap="none" normalizeH="0" baseline="-2500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Wirkt auf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Teilchenmultiplett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(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),(m),(t),(n</a:t>
                      </a:r>
                      <a:r>
                        <a:rPr kumimoji="0" lang="en-US" altLang="de-DE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e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)(n</a:t>
                      </a:r>
                      <a:r>
                        <a:rPr kumimoji="0" lang="en-US" altLang="de-DE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)(n</a:t>
                      </a:r>
                      <a:r>
                        <a:rPr kumimoji="0" lang="en-US" altLang="de-DE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  <a:t>),</a:t>
                      </a:r>
                      <a:b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Symbol" panose="05050102010706020507" pitchFamily="18" charset="2"/>
                        </a:rPr>
                      </a:b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(u),(c),(t),(d),(s),(b)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87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Ladungen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Schwache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Hyperladung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Y</a:t>
                      </a:r>
                      <a:r>
                        <a:rPr kumimoji="0" lang="en-US" altLang="de-DE" sz="14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W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Arial" panose="020B0604020202020204" pitchFamily="34" charset="0"/>
                        </a:rPr>
                        <a:t> = Z - </a:t>
                      </a: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rgbClr val="001D4B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Schwache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Isospin-</a:t>
                      </a:r>
                      <a:r>
                        <a:rPr kumimoji="0" lang="en-US" altLang="de-DE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Ladung</a:t>
                      </a:r>
                      <a:endParaRPr kumimoji="0" lang="en-US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1D4B"/>
                        </a:solidFill>
                        <a:effectLst/>
                        <a:latin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I</a:t>
                      </a:r>
                      <a:r>
                        <a:rPr kumimoji="0" lang="en-US" altLang="de-DE" sz="1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3</a:t>
                      </a:r>
                      <a:r>
                        <a:rPr kumimoji="0" lang="en-US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1D4B"/>
                          </a:solidFill>
                          <a:effectLst/>
                          <a:latin typeface="Verdana" panose="020B0604030504040204" pitchFamily="34" charset="0"/>
                        </a:rPr>
                        <a:t> =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6675" name="Object 51"/>
          <p:cNvGraphicFramePr>
            <a:graphicFrameLocks noChangeAspect="1"/>
          </p:cNvGraphicFramePr>
          <p:nvPr/>
        </p:nvGraphicFramePr>
        <p:xfrm>
          <a:off x="3519488" y="3186113"/>
          <a:ext cx="273050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54" name="Formel" r:id="rId4" imgW="228600" imgH="203040" progId="Equation.3">
                  <p:embed/>
                </p:oleObj>
              </mc:Choice>
              <mc:Fallback>
                <p:oleObj name="Formel" r:id="rId4" imgW="228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8" y="3186113"/>
                        <a:ext cx="273050" cy="24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76" name="Object 52"/>
          <p:cNvGraphicFramePr>
            <a:graphicFrameLocks noChangeAspect="1"/>
          </p:cNvGraphicFramePr>
          <p:nvPr/>
        </p:nvGraphicFramePr>
        <p:xfrm>
          <a:off x="3848100" y="2538413"/>
          <a:ext cx="271463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55" name="Formel" r:id="rId6" imgW="228600" imgH="203040" progId="Equation.3">
                  <p:embed/>
                </p:oleObj>
              </mc:Choice>
              <mc:Fallback>
                <p:oleObj name="Formel" r:id="rId6" imgW="2286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8100" y="2538413"/>
                        <a:ext cx="271463" cy="24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77" name="Object 53"/>
          <p:cNvGraphicFramePr>
            <a:graphicFrameLocks noChangeAspect="1"/>
          </p:cNvGraphicFramePr>
          <p:nvPr/>
        </p:nvGraphicFramePr>
        <p:xfrm>
          <a:off x="5427663" y="4175125"/>
          <a:ext cx="1385887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56" name="Formel" r:id="rId8" imgW="965160" imgH="482400" progId="Equation.3">
                  <p:embed/>
                </p:oleObj>
              </mc:Choice>
              <mc:Fallback>
                <p:oleObj name="Formel" r:id="rId8" imgW="965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7663" y="4175125"/>
                        <a:ext cx="1385887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78" name="Object 54"/>
          <p:cNvGraphicFramePr>
            <a:graphicFrameLocks noChangeAspect="1"/>
          </p:cNvGraphicFramePr>
          <p:nvPr/>
        </p:nvGraphicFramePr>
        <p:xfrm>
          <a:off x="6832600" y="4176713"/>
          <a:ext cx="145732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57" name="Formel" r:id="rId10" imgW="1015920" imgH="482400" progId="Equation.3">
                  <p:embed/>
                </p:oleObj>
              </mc:Choice>
              <mc:Fallback>
                <p:oleObj name="Formel" r:id="rId10" imgW="1015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600" y="4176713"/>
                        <a:ext cx="1457325" cy="69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79" name="Object 55"/>
          <p:cNvGraphicFramePr>
            <a:graphicFrameLocks noChangeAspect="1"/>
          </p:cNvGraphicFramePr>
          <p:nvPr/>
        </p:nvGraphicFramePr>
        <p:xfrm>
          <a:off x="5995988" y="5132388"/>
          <a:ext cx="5207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58" name="Formel" r:id="rId12" imgW="520560" imgH="457200" progId="Equation.3">
                  <p:embed/>
                </p:oleObj>
              </mc:Choice>
              <mc:Fallback>
                <p:oleObj name="Formel" r:id="rId12" imgW="520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8" y="5132388"/>
                        <a:ext cx="5207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31</a:t>
            </a:fld>
            <a:r>
              <a:rPr lang="de-DE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71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Suche nach Neuer Physik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683568" y="1124745"/>
            <a:ext cx="8064896" cy="5328592"/>
          </a:xfrm>
        </p:spPr>
        <p:txBody>
          <a:bodyPr/>
          <a:lstStyle/>
          <a:p>
            <a:r>
              <a:rPr lang="de-DE" b="1" dirty="0" smtClean="0"/>
              <a:t>Theoretiker</a:t>
            </a:r>
            <a:r>
              <a:rPr lang="de-DE" dirty="0" smtClean="0"/>
              <a:t> schlagen neue(n) Term(e) in </a:t>
            </a:r>
            <a:r>
              <a:rPr lang="de-DE" dirty="0" smtClean="0">
                <a:latin typeface="Lucida Calligraphy" pitchFamily="66" charset="0"/>
              </a:rPr>
              <a:t>L</a:t>
            </a:r>
            <a:r>
              <a:rPr lang="de-DE" dirty="0" smtClean="0"/>
              <a:t> vor</a:t>
            </a:r>
          </a:p>
          <a:p>
            <a:pPr lvl="1"/>
            <a:r>
              <a:rPr lang="de-DE" dirty="0" smtClean="0"/>
              <a:t>(Meist) motiviert von neuen Ideen / Erklärungen </a:t>
            </a:r>
          </a:p>
          <a:p>
            <a:r>
              <a:rPr lang="de-DE" b="1" dirty="0" smtClean="0"/>
              <a:t>Experimentalphysiker</a:t>
            </a:r>
            <a:r>
              <a:rPr lang="de-DE" dirty="0" smtClean="0"/>
              <a:t> simulieren Effekt in Detektor+ Daten </a:t>
            </a:r>
          </a:p>
          <a:p>
            <a:pPr lvl="1"/>
            <a:r>
              <a:rPr lang="de-DE" dirty="0" smtClean="0"/>
              <a:t>suchen danach, </a:t>
            </a:r>
            <a:r>
              <a:rPr lang="de-DE" dirty="0" err="1" smtClean="0"/>
              <a:t>bzw</a:t>
            </a:r>
            <a:r>
              <a:rPr lang="de-DE" dirty="0" smtClean="0"/>
              <a:t> schließen diesen Term aus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Beispiel Diplomarbeit in Dresden 2013</a:t>
            </a:r>
            <a:br>
              <a:rPr lang="de-DE" dirty="0" smtClean="0"/>
            </a:br>
            <a:r>
              <a:rPr lang="de-DE" sz="1400" b="1" dirty="0" smtClean="0"/>
              <a:t>Constanze Hasterok</a:t>
            </a:r>
            <a:r>
              <a:rPr lang="de-DE" sz="1400" dirty="0" smtClean="0"/>
              <a:t>, </a:t>
            </a:r>
            <a:r>
              <a:rPr lang="en-US" sz="1400" dirty="0" smtClean="0"/>
              <a:t>Optimization of the Search for </a:t>
            </a:r>
            <a:r>
              <a:rPr lang="de-DE" sz="1400" dirty="0" err="1" smtClean="0"/>
              <a:t>Contributions</a:t>
            </a:r>
            <a:r>
              <a:rPr lang="de-DE" sz="1400" dirty="0" smtClean="0"/>
              <a:t> of </a:t>
            </a:r>
            <a:r>
              <a:rPr lang="de-DE" sz="1400" dirty="0" err="1" smtClean="0"/>
              <a:t>Anomalous</a:t>
            </a:r>
            <a:r>
              <a:rPr lang="de-DE" sz="1400" dirty="0" smtClean="0"/>
              <a:t> </a:t>
            </a:r>
            <a:r>
              <a:rPr lang="de-DE" sz="1400" dirty="0" err="1" smtClean="0"/>
              <a:t>Quartic</a:t>
            </a:r>
            <a:r>
              <a:rPr lang="de-DE" sz="1400" dirty="0" smtClean="0"/>
              <a:t> Gauge </a:t>
            </a:r>
            <a:r>
              <a:rPr lang="de-DE" sz="1400" dirty="0" err="1" smtClean="0"/>
              <a:t>Couplings</a:t>
            </a:r>
            <a:r>
              <a:rPr lang="de-DE" sz="1400" dirty="0" smtClean="0"/>
              <a:t> to Vector Boson Scattering </a:t>
            </a:r>
            <a:r>
              <a:rPr lang="en-US" sz="1400" dirty="0" smtClean="0"/>
              <a:t>at the Large </a:t>
            </a:r>
            <a:r>
              <a:rPr lang="en-US" sz="1400" dirty="0" err="1" smtClean="0"/>
              <a:t>Hadron</a:t>
            </a:r>
            <a:r>
              <a:rPr lang="en-US" sz="1400" dirty="0" smtClean="0"/>
              <a:t> Collider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400" dirty="0" smtClean="0">
                <a:hlinkClick r:id="rId2"/>
              </a:rPr>
              <a:t>https://cds.cern.ch/record/1647794/files/CERN-THESIS-2013-273.pdf</a:t>
            </a:r>
            <a:r>
              <a:rPr lang="de-DE" sz="1400" dirty="0" smtClean="0"/>
              <a:t> </a:t>
            </a:r>
          </a:p>
          <a:p>
            <a:pPr lvl="1"/>
            <a:r>
              <a:rPr lang="de-DE" sz="1200" dirty="0" smtClean="0"/>
              <a:t>Neuer „</a:t>
            </a:r>
            <a:r>
              <a:rPr lang="de-DE" sz="1200" dirty="0" err="1" smtClean="0"/>
              <a:t>aQGC</a:t>
            </a:r>
            <a:r>
              <a:rPr lang="de-DE" sz="1200" dirty="0" smtClean="0"/>
              <a:t>“ Beitrag zum WWWW-</a:t>
            </a:r>
            <a:r>
              <a:rPr lang="de-DE" sz="1200" dirty="0" err="1" smtClean="0"/>
              <a:t>vertex</a:t>
            </a:r>
            <a:r>
              <a:rPr lang="de-DE" sz="1200" dirty="0" smtClean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CERN, 31.07.2024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Michael Kobel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13EBA283-81CD-428D-9703-4AE41BDC50AA}" type="slidenum">
              <a:rPr lang="de-DE" b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32</a:t>
            </a:fld>
            <a:endParaRPr lang="de-DE" b="0" dirty="0"/>
          </a:p>
        </p:txBody>
      </p:sp>
      <p:pic>
        <p:nvPicPr>
          <p:cNvPr id="71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645024"/>
            <a:ext cx="2899469" cy="286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59" y="3861048"/>
            <a:ext cx="536083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SM_cernmug_bubbles.jpg"/>
          <p:cNvPicPr>
            <a:picLocks noChangeAspect="1"/>
          </p:cNvPicPr>
          <p:nvPr/>
        </p:nvPicPr>
        <p:blipFill>
          <a:blip r:embed="rId5" cstate="print"/>
          <a:srcRect l="56706" r="22393" b="61702"/>
          <a:stretch>
            <a:fillRect/>
          </a:stretch>
        </p:blipFill>
        <p:spPr>
          <a:xfrm>
            <a:off x="827584" y="3861048"/>
            <a:ext cx="1008112" cy="1296144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 bwMode="auto">
          <a:xfrm>
            <a:off x="2051720" y="4653136"/>
            <a:ext cx="1656184" cy="576064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75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8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8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526" y="152681"/>
            <a:ext cx="8609695" cy="1143000"/>
          </a:xfrm>
        </p:spPr>
        <p:txBody>
          <a:bodyPr/>
          <a:lstStyle/>
          <a:p>
            <a:r>
              <a:rPr lang="de-DE" sz="25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de-DE" sz="25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Mathematische </a:t>
            </a:r>
            <a:r>
              <a:rPr lang="de-DE" sz="25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Symmetrien</a:t>
            </a:r>
            <a:r>
              <a:rPr lang="de-DE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200" dirty="0">
                <a:solidFill>
                  <a:srgbClr val="FF7C80"/>
                </a:solidFill>
                <a:latin typeface="Arial" pitchFamily="34" charset="0"/>
                <a:cs typeface="Arial" pitchFamily="34" charset="0"/>
              </a:rPr>
              <a:t>(Hermann  </a:t>
            </a:r>
            <a:r>
              <a:rPr lang="de-DE" sz="2200" dirty="0" err="1">
                <a:solidFill>
                  <a:srgbClr val="FF7C80"/>
                </a:solidFill>
                <a:latin typeface="Arial" pitchFamily="34" charset="0"/>
                <a:cs typeface="Arial" pitchFamily="34" charset="0"/>
              </a:rPr>
              <a:t>Weyl</a:t>
            </a:r>
            <a:r>
              <a:rPr lang="de-DE" sz="2200" dirty="0">
                <a:solidFill>
                  <a:srgbClr val="FF7C8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200" u="sng" dirty="0">
              <a:solidFill>
                <a:srgbClr val="FF7C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4483" name="Text Box 3"/>
          <p:cNvSpPr txBox="1">
            <a:spLocks noChangeArrowheads="1"/>
          </p:cNvSpPr>
          <p:nvPr/>
        </p:nvSpPr>
        <p:spPr bwMode="auto">
          <a:xfrm>
            <a:off x="915124" y="1295682"/>
            <a:ext cx="7315200" cy="4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2" tIns="45716" rIns="91432" bIns="45716">
            <a:spAutoFit/>
          </a:bodyPr>
          <a:lstStyle/>
          <a:p>
            <a:pPr algn="ctr" defTabSz="914894">
              <a:spcBef>
                <a:spcPct val="50000"/>
              </a:spcBef>
            </a:pPr>
            <a:r>
              <a:rPr lang="de-DE" sz="2000" dirty="0">
                <a:solidFill>
                  <a:srgbClr val="99FF99"/>
                </a:solidFill>
              </a:rPr>
              <a:t>Werkzeugkiste:   Transformationsgruppen</a:t>
            </a:r>
            <a:endParaRPr lang="en-US" sz="2000" dirty="0">
              <a:solidFill>
                <a:srgbClr val="99FF99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1906" y="4647641"/>
            <a:ext cx="8165164" cy="1617850"/>
            <a:chOff x="480" y="2928"/>
            <a:chExt cx="4759" cy="1018"/>
          </a:xfrm>
        </p:grpSpPr>
        <p:sp>
          <p:nvSpPr>
            <p:cNvPr id="404485" name="AutoShape 5"/>
            <p:cNvSpPr>
              <a:spLocks noChangeArrowheads="1"/>
            </p:cNvSpPr>
            <p:nvPr/>
          </p:nvSpPr>
          <p:spPr bwMode="auto">
            <a:xfrm>
              <a:off x="480" y="2938"/>
              <a:ext cx="4752" cy="1008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486" name="Text Box 6"/>
            <p:cNvSpPr txBox="1">
              <a:spLocks noChangeArrowheads="1"/>
            </p:cNvSpPr>
            <p:nvPr/>
          </p:nvSpPr>
          <p:spPr bwMode="auto">
            <a:xfrm>
              <a:off x="583" y="2928"/>
              <a:ext cx="4656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1695" tIns="50848" rIns="101695" bIns="50848">
              <a:spAutoFit/>
            </a:bodyPr>
            <a:lstStyle/>
            <a:p>
              <a:pPr defTabSz="914894">
                <a:lnSpc>
                  <a:spcPct val="130000"/>
                </a:lnSpc>
                <a:spcBef>
                  <a:spcPct val="50000"/>
                </a:spcBef>
              </a:pPr>
              <a:r>
                <a:rPr lang="de-DE" sz="2300" u="sng" dirty="0">
                  <a:solidFill>
                    <a:schemeClr val="tx1"/>
                  </a:solidFill>
                </a:rPr>
                <a:t>R.P. Feynman:</a:t>
              </a:r>
              <a:r>
                <a:rPr lang="de-DE" sz="2300" dirty="0">
                  <a:solidFill>
                    <a:schemeClr val="tx1"/>
                  </a:solidFill>
                </a:rPr>
                <a:t>  Ein  </a:t>
              </a:r>
              <a:r>
                <a:rPr lang="de-DE" sz="2300" dirty="0">
                  <a:solidFill>
                    <a:srgbClr val="FF0000"/>
                  </a:solidFill>
                </a:rPr>
                <a:t>Objekt   </a:t>
              </a:r>
              <a:r>
                <a:rPr lang="de-DE" sz="2300" dirty="0">
                  <a:solidFill>
                    <a:schemeClr val="tx1"/>
                  </a:solidFill>
                </a:rPr>
                <a:t>heißt </a:t>
              </a:r>
              <a:r>
                <a:rPr lang="de-DE" sz="2300" i="1" dirty="0">
                  <a:solidFill>
                    <a:srgbClr val="000050"/>
                  </a:solidFill>
                </a:rPr>
                <a:t>symmetrisch</a:t>
              </a:r>
              <a:r>
                <a:rPr lang="de-DE" sz="2300" dirty="0">
                  <a:solidFill>
                    <a:schemeClr val="tx1"/>
                  </a:solidFill>
                </a:rPr>
                <a:t>, wenn man mit </a:t>
              </a:r>
              <a:r>
                <a:rPr lang="de-DE" sz="2300" dirty="0" smtClean="0">
                  <a:solidFill>
                    <a:schemeClr val="tx1"/>
                  </a:solidFill>
                </a:rPr>
                <a:t> ihm  </a:t>
              </a:r>
              <a:r>
                <a:rPr lang="de-DE" sz="2300" dirty="0">
                  <a:solidFill>
                    <a:srgbClr val="FF0000"/>
                  </a:solidFill>
                </a:rPr>
                <a:t>etwas anstellen  </a:t>
              </a:r>
              <a:r>
                <a:rPr lang="de-DE" sz="2300" dirty="0">
                  <a:solidFill>
                    <a:schemeClr val="tx1"/>
                  </a:solidFill>
                </a:rPr>
                <a:t>kann, </a:t>
              </a:r>
              <a:r>
                <a:rPr lang="de-DE" sz="2300" dirty="0">
                  <a:solidFill>
                    <a:srgbClr val="FF0000"/>
                  </a:solidFill>
                </a:rPr>
                <a:t>ohne  </a:t>
              </a:r>
              <a:r>
                <a:rPr lang="de-DE" sz="2300" dirty="0">
                  <a:solidFill>
                    <a:schemeClr val="tx1"/>
                  </a:solidFill>
                </a:rPr>
                <a:t>es am Ende, wenn man fertig ist mit der Prozedur, </a:t>
              </a:r>
              <a:r>
                <a:rPr lang="de-DE" sz="2300" dirty="0">
                  <a:solidFill>
                    <a:srgbClr val="FF0000"/>
                  </a:solidFill>
                </a:rPr>
                <a:t> geändert  </a:t>
              </a:r>
              <a:r>
                <a:rPr lang="de-DE" sz="2300" dirty="0">
                  <a:solidFill>
                    <a:schemeClr val="tx1"/>
                  </a:solidFill>
                </a:rPr>
                <a:t>zu haben.</a:t>
              </a:r>
              <a:endParaRPr lang="en-US" sz="2300" dirty="0">
                <a:solidFill>
                  <a:schemeClr val="tx1"/>
                </a:solidFill>
              </a:endParaRPr>
            </a:p>
          </p:txBody>
        </p:sp>
      </p:grpSp>
      <p:sp>
        <p:nvSpPr>
          <p:cNvPr id="404487" name="AutoShape 7"/>
          <p:cNvSpPr>
            <a:spLocks noChangeArrowheads="1"/>
          </p:cNvSpPr>
          <p:nvPr/>
        </p:nvSpPr>
        <p:spPr bwMode="auto">
          <a:xfrm>
            <a:off x="1219200" y="2438682"/>
            <a:ext cx="1523276" cy="129568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88" name="AutoShape 8"/>
          <p:cNvSpPr>
            <a:spLocks noChangeArrowheads="1"/>
          </p:cNvSpPr>
          <p:nvPr/>
        </p:nvSpPr>
        <p:spPr bwMode="auto">
          <a:xfrm>
            <a:off x="6324781" y="2438682"/>
            <a:ext cx="1523276" cy="129568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89" name="AutoShape 9"/>
          <p:cNvSpPr>
            <a:spLocks noChangeArrowheads="1"/>
          </p:cNvSpPr>
          <p:nvPr/>
        </p:nvSpPr>
        <p:spPr bwMode="auto">
          <a:xfrm>
            <a:off x="3809640" y="2438682"/>
            <a:ext cx="1524723" cy="129568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0" name="AutoShape 10"/>
          <p:cNvSpPr>
            <a:spLocks noChangeArrowheads="1"/>
          </p:cNvSpPr>
          <p:nvPr/>
        </p:nvSpPr>
        <p:spPr bwMode="auto">
          <a:xfrm rot="-1032819">
            <a:off x="3811087" y="2451287"/>
            <a:ext cx="1427709" cy="1295681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1" name="AutoShape 11"/>
          <p:cNvSpPr>
            <a:spLocks noChangeArrowheads="1"/>
          </p:cNvSpPr>
          <p:nvPr/>
        </p:nvSpPr>
        <p:spPr bwMode="auto">
          <a:xfrm rot="-2470683">
            <a:off x="3673528" y="2462492"/>
            <a:ext cx="1523276" cy="1295681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2" name="AutoShape 12"/>
          <p:cNvSpPr>
            <a:spLocks noChangeArrowheads="1"/>
          </p:cNvSpPr>
          <p:nvPr/>
        </p:nvSpPr>
        <p:spPr bwMode="auto">
          <a:xfrm rot="-3503503">
            <a:off x="3694703" y="2502985"/>
            <a:ext cx="1427350" cy="129594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3" name="AutoShape 13"/>
          <p:cNvSpPr>
            <a:spLocks noChangeArrowheads="1"/>
          </p:cNvSpPr>
          <p:nvPr/>
        </p:nvSpPr>
        <p:spPr bwMode="auto">
          <a:xfrm rot="16380917">
            <a:off x="3563844" y="2593331"/>
            <a:ext cx="1524000" cy="129594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4" name="AutoShape 14"/>
          <p:cNvSpPr>
            <a:spLocks noChangeArrowheads="1"/>
          </p:cNvSpPr>
          <p:nvPr/>
        </p:nvSpPr>
        <p:spPr bwMode="auto">
          <a:xfrm rot="15348098">
            <a:off x="3621582" y="2640980"/>
            <a:ext cx="1427350" cy="129449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sp>
        <p:nvSpPr>
          <p:cNvPr id="404495" name="AutoShape 15"/>
          <p:cNvSpPr>
            <a:spLocks noChangeArrowheads="1"/>
          </p:cNvSpPr>
          <p:nvPr/>
        </p:nvSpPr>
        <p:spPr bwMode="auto">
          <a:xfrm>
            <a:off x="3809640" y="2438682"/>
            <a:ext cx="1524723" cy="129568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212" tIns="41106" rIns="82212" bIns="41106" anchor="ctr"/>
          <a:lstStyle/>
          <a:p>
            <a:endParaRPr lang="de-DE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000557" y="2305612"/>
            <a:ext cx="3338275" cy="2881313"/>
            <a:chOff x="630" y="1452"/>
            <a:chExt cx="2103" cy="1815"/>
          </a:xfrm>
        </p:grpSpPr>
        <p:sp>
          <p:nvSpPr>
            <p:cNvPr id="404497" name="Oval 17"/>
            <p:cNvSpPr>
              <a:spLocks noChangeArrowheads="1"/>
            </p:cNvSpPr>
            <p:nvPr/>
          </p:nvSpPr>
          <p:spPr bwMode="auto">
            <a:xfrm>
              <a:off x="2109" y="2931"/>
              <a:ext cx="624" cy="336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498" name="Oval 18"/>
            <p:cNvSpPr>
              <a:spLocks noChangeArrowheads="1"/>
            </p:cNvSpPr>
            <p:nvPr/>
          </p:nvSpPr>
          <p:spPr bwMode="auto">
            <a:xfrm>
              <a:off x="630" y="1452"/>
              <a:ext cx="1246" cy="1236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499" name="Text Box 19"/>
            <p:cNvSpPr txBox="1">
              <a:spLocks noChangeArrowheads="1"/>
            </p:cNvSpPr>
            <p:nvPr/>
          </p:nvSpPr>
          <p:spPr bwMode="auto">
            <a:xfrm>
              <a:off x="864" y="2400"/>
              <a:ext cx="768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1695" tIns="50848" rIns="101695" bIns="50848">
              <a:spAutoFit/>
            </a:bodyPr>
            <a:lstStyle/>
            <a:p>
              <a:pPr algn="ctr" defTabSz="914894">
                <a:spcBef>
                  <a:spcPct val="50000"/>
                </a:spcBef>
              </a:pPr>
              <a:r>
                <a:rPr lang="de-DE" sz="1800" dirty="0">
                  <a:solidFill>
                    <a:srgbClr val="FFFF00"/>
                  </a:solidFill>
                </a:rPr>
                <a:t>Dreieck</a:t>
              </a:r>
              <a:endParaRPr lang="en-US" sz="1800" dirty="0">
                <a:solidFill>
                  <a:srgbClr val="FFFF00"/>
                </a:solidFill>
              </a:endParaRPr>
            </a:p>
          </p:txBody>
        </p:sp>
        <p:cxnSp>
          <p:nvCxnSpPr>
            <p:cNvPr id="404500" name="AutoShape 20"/>
            <p:cNvCxnSpPr>
              <a:cxnSpLocks noChangeShapeType="1"/>
              <a:stCxn id="404498" idx="5"/>
              <a:endCxn id="404497" idx="1"/>
            </p:cNvCxnSpPr>
            <p:nvPr/>
          </p:nvCxnSpPr>
          <p:spPr bwMode="auto">
            <a:xfrm rot="16200000" flipH="1">
              <a:off x="1710" y="2490"/>
              <a:ext cx="473" cy="507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763093" y="2276872"/>
            <a:ext cx="4027660" cy="3334696"/>
            <a:chOff x="1110" y="1440"/>
            <a:chExt cx="2538" cy="2101"/>
          </a:xfrm>
        </p:grpSpPr>
        <p:sp>
          <p:nvSpPr>
            <p:cNvPr id="404502" name="Oval 22"/>
            <p:cNvSpPr>
              <a:spLocks noChangeArrowheads="1"/>
            </p:cNvSpPr>
            <p:nvPr/>
          </p:nvSpPr>
          <p:spPr bwMode="auto">
            <a:xfrm>
              <a:off x="2112" y="1440"/>
              <a:ext cx="1536" cy="144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503" name="Oval 23"/>
            <p:cNvSpPr>
              <a:spLocks noChangeArrowheads="1"/>
            </p:cNvSpPr>
            <p:nvPr/>
          </p:nvSpPr>
          <p:spPr bwMode="auto">
            <a:xfrm>
              <a:off x="1110" y="3255"/>
              <a:ext cx="1431" cy="286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504" name="Text Box 24"/>
            <p:cNvSpPr txBox="1">
              <a:spLocks noChangeArrowheads="1"/>
            </p:cNvSpPr>
            <p:nvPr/>
          </p:nvSpPr>
          <p:spPr bwMode="auto">
            <a:xfrm>
              <a:off x="2496" y="2592"/>
              <a:ext cx="768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1695" tIns="50848" rIns="101695" bIns="50848">
              <a:spAutoFit/>
            </a:bodyPr>
            <a:lstStyle/>
            <a:p>
              <a:pPr algn="ctr" defTabSz="914894">
                <a:spcBef>
                  <a:spcPct val="50000"/>
                </a:spcBef>
              </a:pPr>
              <a:r>
                <a:rPr lang="de-DE" sz="1800" dirty="0">
                  <a:solidFill>
                    <a:srgbClr val="FFFF00"/>
                  </a:solidFill>
                </a:rPr>
                <a:t>Drehung</a:t>
              </a:r>
              <a:endParaRPr lang="en-US" sz="1800" dirty="0">
                <a:solidFill>
                  <a:srgbClr val="FFFF00"/>
                </a:solidFill>
              </a:endParaRPr>
            </a:p>
          </p:txBody>
        </p:sp>
        <p:cxnSp>
          <p:nvCxnSpPr>
            <p:cNvPr id="404505" name="AutoShape 25"/>
            <p:cNvCxnSpPr>
              <a:cxnSpLocks noChangeShapeType="1"/>
              <a:stCxn id="404503" idx="7"/>
              <a:endCxn id="404502" idx="4"/>
            </p:cNvCxnSpPr>
            <p:nvPr/>
          </p:nvCxnSpPr>
          <p:spPr bwMode="auto">
            <a:xfrm flipV="1">
              <a:off x="2332" y="2880"/>
              <a:ext cx="548" cy="417"/>
            </a:xfrm>
            <a:prstGeom prst="straightConnector1">
              <a:avLst/>
            </a:prstGeom>
            <a:noFill/>
            <a:ln w="190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4471177" y="2336427"/>
            <a:ext cx="3608556" cy="3897030"/>
            <a:chOff x="2816" y="1472"/>
            <a:chExt cx="2274" cy="2455"/>
          </a:xfrm>
        </p:grpSpPr>
        <p:sp>
          <p:nvSpPr>
            <p:cNvPr id="404507" name="Oval 27"/>
            <p:cNvSpPr>
              <a:spLocks noChangeArrowheads="1"/>
            </p:cNvSpPr>
            <p:nvPr/>
          </p:nvSpPr>
          <p:spPr bwMode="auto">
            <a:xfrm>
              <a:off x="3830" y="1472"/>
              <a:ext cx="1260" cy="1236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508" name="Oval 28"/>
            <p:cNvSpPr>
              <a:spLocks noChangeArrowheads="1"/>
            </p:cNvSpPr>
            <p:nvPr/>
          </p:nvSpPr>
          <p:spPr bwMode="auto">
            <a:xfrm rot="1635115">
              <a:off x="2816" y="3337"/>
              <a:ext cx="1121" cy="590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4509" name="Text Box 29"/>
            <p:cNvSpPr txBox="1">
              <a:spLocks noChangeArrowheads="1"/>
            </p:cNvSpPr>
            <p:nvPr/>
          </p:nvSpPr>
          <p:spPr bwMode="auto">
            <a:xfrm>
              <a:off x="4080" y="2400"/>
              <a:ext cx="768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1695" tIns="50848" rIns="101695" bIns="50848">
              <a:spAutoFit/>
            </a:bodyPr>
            <a:lstStyle/>
            <a:p>
              <a:pPr algn="ctr" defTabSz="914894">
                <a:spcBef>
                  <a:spcPct val="50000"/>
                </a:spcBef>
              </a:pPr>
              <a:r>
                <a:rPr lang="de-DE" sz="1800" dirty="0">
                  <a:solidFill>
                    <a:srgbClr val="FFFF00"/>
                  </a:solidFill>
                </a:rPr>
                <a:t>Dreieck</a:t>
              </a:r>
              <a:endParaRPr lang="en-US" sz="1800" dirty="0">
                <a:solidFill>
                  <a:srgbClr val="FFFF00"/>
                </a:solidFill>
              </a:endParaRPr>
            </a:p>
          </p:txBody>
        </p:sp>
        <p:cxnSp>
          <p:nvCxnSpPr>
            <p:cNvPr id="404510" name="AutoShape 30"/>
            <p:cNvCxnSpPr>
              <a:cxnSpLocks noChangeShapeType="1"/>
              <a:stCxn id="404508" idx="0"/>
              <a:endCxn id="404507" idx="4"/>
            </p:cNvCxnSpPr>
            <p:nvPr/>
          </p:nvCxnSpPr>
          <p:spPr bwMode="auto">
            <a:xfrm rot="5400000" flipH="1" flipV="1">
              <a:off x="3655" y="2565"/>
              <a:ext cx="661" cy="948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35" name="Datumsplatzhalt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CERN, 31.07.2024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6" name="Foliennummernplatzhalt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Lohse, 2006</a:t>
            </a:r>
            <a:endParaRPr 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ußzeilenplatzhalt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Michael Kobel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404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3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8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800"/>
                            </p:stCondLst>
                            <p:childTnLst>
                              <p:par>
                                <p:cTn id="3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500"/>
                                        <p:tgtEl>
                                          <p:spTgt spid="404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8" grpId="0" animBg="1"/>
      <p:bldP spid="404489" grpId="0" animBg="1"/>
      <p:bldP spid="404490" grpId="0" animBg="1"/>
      <p:bldP spid="404491" grpId="0" animBg="1"/>
      <p:bldP spid="404492" grpId="0" animBg="1"/>
      <p:bldP spid="404493" grpId="0" animBg="1"/>
      <p:bldP spid="404494" grpId="0" animBg="1"/>
      <p:bldP spid="404495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332656"/>
            <a:ext cx="6336704" cy="459506"/>
          </a:xfrm>
        </p:spPr>
        <p:txBody>
          <a:bodyPr/>
          <a:lstStyle/>
          <a:p>
            <a:pPr algn="ctr" eaLnBrk="1" hangingPunct="1"/>
            <a:r>
              <a:rPr lang="de-DE" dirty="0" smtClean="0"/>
              <a:t>4.1 Das Konzept des Standardmodells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ltGray">
          <a:xfrm>
            <a:off x="684213" y="1009684"/>
            <a:ext cx="3524250" cy="130804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de-DE" sz="2400" i="1" dirty="0" smtClean="0">
                <a:solidFill>
                  <a:srgbClr val="006699"/>
                </a:solidFill>
              </a:rPr>
              <a:t>Lokale</a:t>
            </a:r>
            <a:r>
              <a:rPr lang="de-DE" sz="2400" i="1" dirty="0">
                <a:solidFill>
                  <a:srgbClr val="006699"/>
                </a:solidFill>
              </a:rPr>
              <a:t/>
            </a:r>
            <a:br>
              <a:rPr lang="de-DE" sz="2400" i="1" dirty="0">
                <a:solidFill>
                  <a:srgbClr val="006699"/>
                </a:solidFill>
              </a:rPr>
            </a:br>
            <a:r>
              <a:rPr lang="de-DE" sz="2400" i="1" dirty="0" smtClean="0">
                <a:solidFill>
                  <a:srgbClr val="006699"/>
                </a:solidFill>
              </a:rPr>
              <a:t>Eich-Symmetrien</a:t>
            </a:r>
            <a:r>
              <a:rPr lang="de-DE" sz="900" i="1" dirty="0" smtClean="0">
                <a:solidFill>
                  <a:srgbClr val="006699"/>
                </a:solidFill>
              </a:rPr>
              <a:t/>
            </a:r>
            <a:br>
              <a:rPr lang="de-DE" sz="900" i="1" dirty="0" smtClean="0">
                <a:solidFill>
                  <a:srgbClr val="006699"/>
                </a:solidFill>
              </a:rPr>
            </a:br>
            <a:r>
              <a:rPr lang="de-DE" sz="900" i="1" dirty="0">
                <a:solidFill>
                  <a:srgbClr val="006699"/>
                </a:solidFill>
              </a:rPr>
              <a:t/>
            </a:r>
            <a:br>
              <a:rPr lang="de-DE" sz="900" i="1" dirty="0">
                <a:solidFill>
                  <a:srgbClr val="006699"/>
                </a:solidFill>
              </a:rPr>
            </a:br>
            <a:r>
              <a:rPr lang="de-DE" sz="2000" i="1" dirty="0">
                <a:solidFill>
                  <a:srgbClr val="990000"/>
                </a:solidFill>
              </a:rPr>
              <a:t>SU(3)</a:t>
            </a:r>
            <a:r>
              <a:rPr lang="de-DE" sz="2000" i="1" baseline="-25000" dirty="0">
                <a:solidFill>
                  <a:srgbClr val="990000"/>
                </a:solidFill>
              </a:rPr>
              <a:t>c </a:t>
            </a:r>
            <a:r>
              <a:rPr lang="de-DE" sz="2000" i="1" dirty="0">
                <a:solidFill>
                  <a:srgbClr val="990000"/>
                </a:solidFill>
              </a:rPr>
              <a:t>x </a:t>
            </a:r>
            <a:r>
              <a:rPr lang="de-DE" sz="2000" i="1" dirty="0" smtClean="0">
                <a:solidFill>
                  <a:srgbClr val="990000"/>
                </a:solidFill>
              </a:rPr>
              <a:t>SU(2)</a:t>
            </a:r>
            <a:r>
              <a:rPr lang="de-DE" sz="2000" i="1" baseline="-25000" dirty="0" smtClean="0">
                <a:solidFill>
                  <a:srgbClr val="990000"/>
                </a:solidFill>
              </a:rPr>
              <a:t>I  </a:t>
            </a:r>
            <a:r>
              <a:rPr lang="de-DE" sz="2000" i="1" dirty="0" smtClean="0">
                <a:solidFill>
                  <a:srgbClr val="990000"/>
                </a:solidFill>
              </a:rPr>
              <a:t>x </a:t>
            </a:r>
            <a:r>
              <a:rPr lang="de-DE" sz="2000" i="1" dirty="0">
                <a:solidFill>
                  <a:srgbClr val="990000"/>
                </a:solidFill>
              </a:rPr>
              <a:t>U(1)</a:t>
            </a:r>
            <a:r>
              <a:rPr lang="de-DE" sz="2000" i="1" baseline="-25000" dirty="0">
                <a:solidFill>
                  <a:srgbClr val="990000"/>
                </a:solidFill>
              </a:rPr>
              <a:t>Y</a:t>
            </a:r>
            <a:endParaRPr lang="de-DE" sz="2000" i="1" dirty="0">
              <a:solidFill>
                <a:srgbClr val="990000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ltGray">
          <a:xfrm>
            <a:off x="5819775" y="1174759"/>
            <a:ext cx="2278063" cy="95409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square" lIns="91432" tIns="45716" rIns="91432" bIns="45716" anchor="b"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de-DE" sz="2400" i="1" dirty="0" smtClean="0">
                <a:solidFill>
                  <a:srgbClr val="006699"/>
                </a:solidFill>
              </a:rPr>
              <a:t>Ladungen</a:t>
            </a:r>
          </a:p>
          <a:p>
            <a:pPr algn="ctr" eaLnBrk="0" hangingPunct="0">
              <a:lnSpc>
                <a:spcPct val="80000"/>
              </a:lnSpc>
            </a:pPr>
            <a:endParaRPr lang="de-DE" sz="900" i="1" dirty="0" smtClean="0">
              <a:solidFill>
                <a:srgbClr val="006699"/>
              </a:solidFill>
            </a:endParaRPr>
          </a:p>
          <a:p>
            <a:pPr algn="ctr" eaLnBrk="0" hangingPunct="0">
              <a:lnSpc>
                <a:spcPct val="80000"/>
              </a:lnSpc>
            </a:pPr>
            <a:r>
              <a:rPr lang="de-DE" sz="2000" i="1" dirty="0" smtClean="0">
                <a:solidFill>
                  <a:srgbClr val="990000"/>
                </a:solidFill>
              </a:rPr>
              <a:t>Erzeugende der Symmetrien</a:t>
            </a:r>
            <a:endParaRPr lang="de-DE" sz="2000" i="1" dirty="0">
              <a:solidFill>
                <a:srgbClr val="990000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ltGray">
          <a:xfrm>
            <a:off x="684213" y="3275175"/>
            <a:ext cx="3524250" cy="106489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32" tIns="45716" rIns="91432" bIns="45716" anchor="ctr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de-DE" sz="2400" i="1" dirty="0">
                <a:solidFill>
                  <a:srgbClr val="006699"/>
                </a:solidFill>
                <a:latin typeface="Arial" charset="0"/>
              </a:rPr>
              <a:t>Lagrange </a:t>
            </a:r>
            <a:r>
              <a:rPr lang="de-DE" sz="2400" i="1" dirty="0" smtClean="0">
                <a:solidFill>
                  <a:srgbClr val="006699"/>
                </a:solidFill>
                <a:latin typeface="Arial" charset="0"/>
              </a:rPr>
              <a:t>Dichte:</a:t>
            </a:r>
            <a:br>
              <a:rPr lang="de-DE" sz="2400" i="1" dirty="0" smtClean="0">
                <a:solidFill>
                  <a:srgbClr val="006699"/>
                </a:solidFill>
                <a:latin typeface="Arial" charset="0"/>
              </a:rPr>
            </a:br>
            <a:r>
              <a:rPr lang="de-DE" sz="2400" i="1" dirty="0" smtClean="0">
                <a:solidFill>
                  <a:srgbClr val="006699"/>
                </a:solidFill>
                <a:latin typeface="Arial" charset="0"/>
              </a:rPr>
              <a:t>= Dichte von E</a:t>
            </a:r>
            <a:r>
              <a:rPr lang="de-DE" sz="2000" i="1" baseline="-25000" dirty="0" smtClean="0">
                <a:solidFill>
                  <a:srgbClr val="006699"/>
                </a:solidFill>
                <a:latin typeface="Arial" charset="0"/>
              </a:rPr>
              <a:t>kin</a:t>
            </a:r>
            <a:r>
              <a:rPr lang="de-DE" sz="2000" i="1" dirty="0" smtClean="0">
                <a:solidFill>
                  <a:srgbClr val="006699"/>
                </a:solidFill>
                <a:latin typeface="Arial" charset="0"/>
              </a:rPr>
              <a:t>– </a:t>
            </a:r>
            <a:r>
              <a:rPr lang="de-DE" sz="2000" i="1" dirty="0" err="1" smtClean="0">
                <a:solidFill>
                  <a:srgbClr val="006699"/>
                </a:solidFill>
                <a:latin typeface="Arial" charset="0"/>
              </a:rPr>
              <a:t>E</a:t>
            </a:r>
            <a:r>
              <a:rPr lang="de-DE" sz="2000" i="1" baseline="-25000" dirty="0" err="1" smtClean="0">
                <a:solidFill>
                  <a:srgbClr val="006699"/>
                </a:solidFill>
                <a:latin typeface="Arial" charset="0"/>
              </a:rPr>
              <a:t>pot</a:t>
            </a:r>
            <a:r>
              <a:rPr lang="de-DE" sz="2400" i="1" dirty="0">
                <a:solidFill>
                  <a:srgbClr val="006699"/>
                </a:solidFill>
                <a:latin typeface="Arial" charset="0"/>
              </a:rPr>
              <a:t/>
            </a:r>
            <a:br>
              <a:rPr lang="de-DE" sz="2400" i="1" dirty="0">
                <a:solidFill>
                  <a:srgbClr val="006699"/>
                </a:solidFill>
                <a:latin typeface="Arial" charset="0"/>
              </a:rPr>
            </a:br>
            <a:r>
              <a:rPr lang="de-DE" sz="2800" i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L = T - V</a:t>
            </a:r>
            <a:endParaRPr lang="de-DE" sz="2800" i="1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ltGray">
          <a:xfrm>
            <a:off x="330487" y="5301208"/>
            <a:ext cx="6213544" cy="128649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de-DE" sz="2400" i="1" dirty="0" smtClean="0">
                <a:solidFill>
                  <a:srgbClr val="006699"/>
                </a:solidFill>
              </a:rPr>
              <a:t>Bewegungsgleichungen</a:t>
            </a:r>
            <a:br>
              <a:rPr lang="de-DE" sz="2400" i="1" dirty="0" smtClean="0">
                <a:solidFill>
                  <a:srgbClr val="006699"/>
                </a:solidFill>
              </a:rPr>
            </a:br>
            <a:r>
              <a:rPr lang="de-DE" i="1" dirty="0" smtClean="0">
                <a:solidFill>
                  <a:srgbClr val="006699"/>
                </a:solidFill>
              </a:rPr>
              <a:t/>
            </a:r>
            <a:br>
              <a:rPr lang="de-DE" i="1" dirty="0" smtClean="0">
                <a:solidFill>
                  <a:srgbClr val="006699"/>
                </a:solidFill>
              </a:rPr>
            </a:br>
            <a:r>
              <a:rPr lang="de-DE" sz="2400" i="1" dirty="0" smtClean="0">
                <a:solidFill>
                  <a:srgbClr val="990000"/>
                </a:solidFill>
              </a:rPr>
              <a:t>Dirac mit  Wechselwirkung: </a:t>
            </a:r>
            <a:r>
              <a:rPr lang="de-DE" sz="2400" dirty="0" smtClean="0">
                <a:solidFill>
                  <a:srgbClr val="990000"/>
                </a:solidFill>
              </a:rPr>
              <a:t>(</a:t>
            </a:r>
            <a:r>
              <a:rPr lang="de-DE" sz="2000" i="1" dirty="0" err="1">
                <a:solidFill>
                  <a:srgbClr val="990000"/>
                </a:solidFill>
                <a:latin typeface="Times New Roman" pitchFamily="18" charset="0"/>
              </a:rPr>
              <a:t>iħ</a:t>
            </a:r>
            <a:r>
              <a:rPr lang="de-DE" sz="2400" dirty="0" err="1" smtClean="0">
                <a:solidFill>
                  <a:srgbClr val="990000"/>
                </a:solidFill>
                <a:latin typeface="Symbol" pitchFamily="18" charset="2"/>
              </a:rPr>
              <a:t>g</a:t>
            </a:r>
            <a:r>
              <a:rPr lang="de-DE" sz="2400" baseline="30000" dirty="0" err="1" smtClean="0">
                <a:solidFill>
                  <a:srgbClr val="990000"/>
                </a:solidFill>
                <a:latin typeface="Symbol" pitchFamily="18" charset="2"/>
              </a:rPr>
              <a:t>m</a:t>
            </a:r>
            <a:r>
              <a:rPr lang="de-DE" sz="2000" dirty="0" err="1" smtClean="0">
                <a:solidFill>
                  <a:srgbClr val="990000"/>
                </a:solidFill>
              </a:rPr>
              <a:t>D</a:t>
            </a:r>
            <a:r>
              <a:rPr lang="de-DE" sz="2400" baseline="-25000" dirty="0" err="1" smtClean="0">
                <a:solidFill>
                  <a:srgbClr val="990000"/>
                </a:solidFill>
                <a:latin typeface="Symbol" pitchFamily="18" charset="2"/>
              </a:rPr>
              <a:t>m</a:t>
            </a:r>
            <a:r>
              <a:rPr lang="de-DE" sz="2400" dirty="0" smtClean="0">
                <a:solidFill>
                  <a:srgbClr val="990000"/>
                </a:solidFill>
              </a:rPr>
              <a:t>-</a:t>
            </a:r>
            <a:r>
              <a:rPr lang="de-DE" sz="2400" baseline="-25000" dirty="0" smtClean="0">
                <a:solidFill>
                  <a:srgbClr val="990000"/>
                </a:solidFill>
              </a:rPr>
              <a:t> </a:t>
            </a:r>
            <a:r>
              <a:rPr lang="de-DE" sz="2000" dirty="0" smtClean="0">
                <a:solidFill>
                  <a:srgbClr val="990000"/>
                </a:solidFill>
              </a:rPr>
              <a:t>mc</a:t>
            </a:r>
            <a:r>
              <a:rPr lang="de-DE" sz="2400" dirty="0" smtClean="0">
                <a:solidFill>
                  <a:srgbClr val="990000"/>
                </a:solidFill>
              </a:rPr>
              <a:t>) </a:t>
            </a:r>
            <a:r>
              <a:rPr lang="de-DE" sz="2400" dirty="0" smtClean="0">
                <a:solidFill>
                  <a:srgbClr val="990000"/>
                </a:solidFill>
                <a:latin typeface="Symbol" pitchFamily="18" charset="2"/>
              </a:rPr>
              <a:t>y = 0</a:t>
            </a:r>
            <a:endParaRPr lang="de-DE" sz="2400" i="1" dirty="0" smtClean="0">
              <a:solidFill>
                <a:srgbClr val="990000"/>
              </a:solidFill>
              <a:latin typeface="Symbol" pitchFamily="18" charset="2"/>
            </a:endParaRP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de-DE" sz="2400" i="1" dirty="0" smtClean="0">
                <a:solidFill>
                  <a:srgbClr val="990000"/>
                </a:solidFill>
              </a:rPr>
              <a:t>Maxwell (Licht, Ströme, Felder): </a:t>
            </a:r>
            <a:r>
              <a:rPr lang="de-DE" sz="2400" dirty="0">
                <a:solidFill>
                  <a:srgbClr val="990000"/>
                </a:solidFill>
                <a:latin typeface="Symbol" pitchFamily="18" charset="2"/>
              </a:rPr>
              <a:t>¶</a:t>
            </a:r>
            <a:r>
              <a:rPr lang="de-DE" sz="2400" baseline="-25000" dirty="0" err="1">
                <a:solidFill>
                  <a:srgbClr val="990000"/>
                </a:solidFill>
                <a:latin typeface="Symbol" pitchFamily="18" charset="2"/>
              </a:rPr>
              <a:t>m</a:t>
            </a:r>
            <a:r>
              <a:rPr lang="de-DE" sz="2000" dirty="0" err="1">
                <a:solidFill>
                  <a:srgbClr val="990000"/>
                </a:solidFill>
              </a:rPr>
              <a:t>F</a:t>
            </a:r>
            <a:r>
              <a:rPr lang="de-DE" sz="2400" baseline="30000" dirty="0" err="1">
                <a:solidFill>
                  <a:srgbClr val="990000"/>
                </a:solidFill>
                <a:latin typeface="Symbol" pitchFamily="18" charset="2"/>
              </a:rPr>
              <a:t>mn</a:t>
            </a:r>
            <a:r>
              <a:rPr lang="de-DE" sz="2400" dirty="0">
                <a:solidFill>
                  <a:srgbClr val="990000"/>
                </a:solidFill>
                <a:latin typeface="Symbol" pitchFamily="18" charset="2"/>
              </a:rPr>
              <a:t> = </a:t>
            </a:r>
            <a:r>
              <a:rPr lang="de-DE" sz="2000" dirty="0" err="1">
                <a:solidFill>
                  <a:srgbClr val="990000"/>
                </a:solidFill>
              </a:rPr>
              <a:t>J</a:t>
            </a:r>
            <a:r>
              <a:rPr lang="de-DE" sz="2400" baseline="30000" dirty="0" err="1">
                <a:solidFill>
                  <a:srgbClr val="990000"/>
                </a:solidFill>
                <a:latin typeface="Symbol" pitchFamily="18" charset="2"/>
              </a:rPr>
              <a:t>n</a:t>
            </a:r>
            <a:endParaRPr lang="de-DE" sz="2400" baseline="-25000" dirty="0">
              <a:solidFill>
                <a:srgbClr val="990000"/>
              </a:solidFill>
              <a:latin typeface="Symbol" pitchFamily="18" charset="2"/>
            </a:endParaRP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ltGray">
          <a:xfrm flipH="1">
            <a:off x="2479675" y="4365104"/>
            <a:ext cx="1588" cy="9493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flipH="1">
            <a:off x="4176714" y="1657350"/>
            <a:ext cx="1687512" cy="158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176713" y="2017717"/>
            <a:ext cx="1689100" cy="15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325938" y="1225554"/>
            <a:ext cx="1395412" cy="120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err="1">
                <a:solidFill>
                  <a:srgbClr val="808080"/>
                </a:solidFill>
              </a:rPr>
              <a:t>generieren</a:t>
            </a:r>
            <a:endParaRPr lang="en-US" sz="1800" dirty="0">
              <a:solidFill>
                <a:srgbClr val="808080"/>
              </a:solidFill>
            </a:endParaRPr>
          </a:p>
          <a:p>
            <a:pPr algn="ctr">
              <a:spcBef>
                <a:spcPct val="50000"/>
              </a:spcBef>
            </a:pPr>
            <a:endParaRPr lang="en-US" sz="1800" dirty="0">
              <a:solidFill>
                <a:srgbClr val="80808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800" dirty="0" err="1">
                <a:solidFill>
                  <a:srgbClr val="808080"/>
                </a:solidFill>
              </a:rPr>
              <a:t>erhalten</a:t>
            </a:r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2408238" y="2378076"/>
            <a:ext cx="1587" cy="8318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2624138" y="2378076"/>
            <a:ext cx="1587" cy="83185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766767" y="2665414"/>
            <a:ext cx="3009900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err="1">
                <a:solidFill>
                  <a:srgbClr val="808080"/>
                </a:solidFill>
              </a:rPr>
              <a:t>bestimmen</a:t>
            </a:r>
            <a:r>
              <a:rPr lang="en-US" sz="1800" dirty="0">
                <a:solidFill>
                  <a:srgbClr val="808080"/>
                </a:solidFill>
              </a:rPr>
              <a:t>	</a:t>
            </a:r>
            <a:r>
              <a:rPr lang="en-US" sz="1800" dirty="0" err="1">
                <a:solidFill>
                  <a:srgbClr val="808080"/>
                </a:solidFill>
              </a:rPr>
              <a:t>erfüllt</a:t>
            </a:r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4176717" y="3817942"/>
            <a:ext cx="1616075" cy="158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 sz="1800" dirty="0">
              <a:solidFill>
                <a:srgbClr val="808080"/>
              </a:solidFill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ltGray">
          <a:xfrm>
            <a:off x="5819779" y="3078322"/>
            <a:ext cx="2276475" cy="13111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91432" tIns="45716" rIns="91432" bIns="45716" anchor="b"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de-DE" sz="2400" i="1" dirty="0">
                <a:solidFill>
                  <a:srgbClr val="006699"/>
                </a:solidFill>
              </a:rPr>
              <a:t>Wechsel-</a:t>
            </a:r>
            <a:r>
              <a:rPr lang="de-DE" sz="2400" i="1" dirty="0" err="1">
                <a:solidFill>
                  <a:srgbClr val="006699"/>
                </a:solidFill>
              </a:rPr>
              <a:t>wirkungen</a:t>
            </a:r>
            <a:endParaRPr lang="de-DE" sz="2400" i="1" dirty="0">
              <a:solidFill>
                <a:srgbClr val="006699"/>
              </a:solidFill>
            </a:endParaRPr>
          </a:p>
          <a:p>
            <a:pPr algn="ctr" eaLnBrk="0" hangingPunct="0">
              <a:lnSpc>
                <a:spcPct val="80000"/>
              </a:lnSpc>
            </a:pPr>
            <a:endParaRPr lang="de-DE" i="1" dirty="0">
              <a:solidFill>
                <a:srgbClr val="006699"/>
              </a:solidFill>
            </a:endParaRPr>
          </a:p>
          <a:p>
            <a:pPr algn="ctr" eaLnBrk="0" hangingPunct="0">
              <a:lnSpc>
                <a:spcPct val="80000"/>
              </a:lnSpc>
            </a:pPr>
            <a:r>
              <a:rPr lang="de-DE" sz="2000" i="1" dirty="0" smtClean="0">
                <a:solidFill>
                  <a:srgbClr val="990000"/>
                </a:solidFill>
              </a:rPr>
              <a:t>Botenteilchen:</a:t>
            </a:r>
            <a:r>
              <a:rPr lang="de-DE" sz="2000" i="1" dirty="0">
                <a:solidFill>
                  <a:srgbClr val="990000"/>
                </a:solidFill>
              </a:rPr>
              <a:t/>
            </a:r>
            <a:br>
              <a:rPr lang="de-DE" sz="2000" i="1" dirty="0">
                <a:solidFill>
                  <a:srgbClr val="990000"/>
                </a:solidFill>
              </a:rPr>
            </a:br>
            <a:r>
              <a:rPr lang="de-DE" sz="2000" i="1" dirty="0">
                <a:solidFill>
                  <a:srgbClr val="990000"/>
                </a:solidFill>
              </a:rPr>
              <a:t>g</a:t>
            </a:r>
            <a:r>
              <a:rPr lang="de-DE" sz="2000" i="1" baseline="-25000" dirty="0">
                <a:solidFill>
                  <a:srgbClr val="990000"/>
                </a:solidFill>
              </a:rPr>
              <a:t>1-8 </a:t>
            </a:r>
            <a:r>
              <a:rPr lang="de-DE" sz="2000" i="1" dirty="0">
                <a:solidFill>
                  <a:srgbClr val="990000"/>
                </a:solidFill>
              </a:rPr>
              <a:t>, W</a:t>
            </a:r>
            <a:r>
              <a:rPr lang="de-DE" sz="2000" i="1" baseline="30000" dirty="0">
                <a:solidFill>
                  <a:srgbClr val="990000"/>
                </a:solidFill>
              </a:rPr>
              <a:t>+</a:t>
            </a:r>
            <a:r>
              <a:rPr lang="de-DE" sz="2000" i="1" dirty="0">
                <a:solidFill>
                  <a:srgbClr val="990000"/>
                </a:solidFill>
                <a:latin typeface="Symbol" pitchFamily="18" charset="2"/>
              </a:rPr>
              <a:t>, </a:t>
            </a:r>
            <a:r>
              <a:rPr lang="de-DE" sz="2000" i="1" dirty="0">
                <a:solidFill>
                  <a:srgbClr val="990000"/>
                </a:solidFill>
              </a:rPr>
              <a:t>W</a:t>
            </a:r>
            <a:r>
              <a:rPr lang="de-DE" sz="2000" i="1" baseline="30000" dirty="0">
                <a:solidFill>
                  <a:srgbClr val="990000"/>
                </a:solidFill>
              </a:rPr>
              <a:t>-</a:t>
            </a:r>
            <a:r>
              <a:rPr lang="de-DE" sz="2000" i="1" dirty="0">
                <a:solidFill>
                  <a:srgbClr val="990000"/>
                </a:solidFill>
                <a:latin typeface="Symbol" pitchFamily="18" charset="2"/>
              </a:rPr>
              <a:t>, </a:t>
            </a:r>
            <a:r>
              <a:rPr lang="de-DE" sz="2000" i="1" dirty="0">
                <a:solidFill>
                  <a:srgbClr val="990000"/>
                </a:solidFill>
              </a:rPr>
              <a:t>Z</a:t>
            </a:r>
            <a:r>
              <a:rPr lang="de-DE" sz="2000" i="1" baseline="30000" dirty="0">
                <a:solidFill>
                  <a:srgbClr val="990000"/>
                </a:solidFill>
              </a:rPr>
              <a:t>0</a:t>
            </a:r>
            <a:r>
              <a:rPr lang="de-DE" sz="2000" i="1" baseline="-25000" dirty="0">
                <a:solidFill>
                  <a:srgbClr val="990000"/>
                </a:solidFill>
              </a:rPr>
              <a:t>, </a:t>
            </a:r>
            <a:r>
              <a:rPr lang="de-DE" sz="2400" i="1" dirty="0">
                <a:solidFill>
                  <a:srgbClr val="990000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6872288" y="2377508"/>
            <a:ext cx="1587" cy="652462"/>
          </a:xfrm>
          <a:prstGeom prst="line">
            <a:avLst/>
          </a:prstGeom>
          <a:noFill/>
          <a:ln w="41275">
            <a:solidFill>
              <a:srgbClr val="C00000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 flipV="1">
            <a:off x="6872292" y="2132856"/>
            <a:ext cx="3967" cy="765349"/>
          </a:xfrm>
          <a:prstGeom prst="line">
            <a:avLst/>
          </a:prstGeom>
          <a:noFill/>
          <a:ln w="41275">
            <a:solidFill>
              <a:srgbClr val="C00000"/>
            </a:solidFill>
            <a:round/>
            <a:headEnd/>
            <a:tailEnd type="triangle" w="lg" len="lg"/>
          </a:ln>
        </p:spPr>
        <p:txBody>
          <a:bodyPr lIns="91432" tIns="45716" rIns="91432" bIns="45716"/>
          <a:lstStyle/>
          <a:p>
            <a:endParaRPr lang="de-DE">
              <a:solidFill>
                <a:srgbClr val="808080"/>
              </a:solidFill>
            </a:endParaRP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2517775" y="4581128"/>
            <a:ext cx="1835150" cy="64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solidFill>
                  <a:srgbClr val="808080"/>
                </a:solidFill>
              </a:rPr>
              <a:t>Euler-Lagrange</a:t>
            </a:r>
            <a:br>
              <a:rPr lang="en-US" sz="1800" dirty="0">
                <a:solidFill>
                  <a:srgbClr val="808080"/>
                </a:solidFill>
              </a:rPr>
            </a:br>
            <a:r>
              <a:rPr lang="en-US" sz="1800" dirty="0" err="1">
                <a:solidFill>
                  <a:srgbClr val="808080"/>
                </a:solidFill>
              </a:rPr>
              <a:t>Gleichungen</a:t>
            </a:r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4325938" y="3378200"/>
            <a:ext cx="1395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err="1">
                <a:solidFill>
                  <a:srgbClr val="808080"/>
                </a:solidFill>
              </a:rPr>
              <a:t>benötigt</a:t>
            </a:r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7092280" y="2420889"/>
            <a:ext cx="1395412" cy="3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 err="1" smtClean="0">
                <a:solidFill>
                  <a:srgbClr val="808080"/>
                </a:solidFill>
              </a:rPr>
              <a:t>koppeln</a:t>
            </a:r>
            <a:r>
              <a:rPr lang="en-US" sz="1800" dirty="0" smtClean="0">
                <a:solidFill>
                  <a:srgbClr val="808080"/>
                </a:solidFill>
              </a:rPr>
              <a:t> an </a:t>
            </a:r>
            <a:endParaRPr lang="en-US" sz="1800" dirty="0">
              <a:solidFill>
                <a:srgbClr val="808080"/>
              </a:solidFill>
            </a:endParaRPr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CERN, 31.07.2024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>
                <a:solidFill>
                  <a:srgbClr val="808080"/>
                </a:solidFill>
              </a:rPr>
              <a:pPr/>
              <a:t>5</a:t>
            </a:fld>
            <a:r>
              <a:rPr lang="de-DE" smtClean="0">
                <a:solidFill>
                  <a:srgbClr val="808080"/>
                </a:solidFill>
              </a:rPr>
              <a:t>  </a:t>
            </a:r>
            <a:endParaRPr lang="de-DE" dirty="0">
              <a:solidFill>
                <a:srgbClr val="808080"/>
              </a:solidFill>
            </a:endParaRPr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808080"/>
                </a:solidFill>
              </a:rPr>
              <a:t>Michael Kobel</a:t>
            </a:r>
            <a:endParaRPr lang="de-DE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18438" grpId="0" animBg="1"/>
      <p:bldP spid="18439" grpId="0" animBg="1"/>
      <p:bldP spid="18443" grpId="0" animBg="1"/>
      <p:bldP spid="18444" grpId="0" animBg="1"/>
      <p:bldP spid="18445" grpId="0"/>
      <p:bldP spid="18446" grpId="0" animBg="1"/>
      <p:bldP spid="18447" grpId="0" animBg="1"/>
      <p:bldP spid="18448" grpId="0" animBg="1"/>
      <p:bldP spid="18449" grpId="0" animBg="1"/>
      <p:bldP spid="18450" grpId="0"/>
      <p:bldP spid="18451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7764" y="116636"/>
            <a:ext cx="7342712" cy="530879"/>
          </a:xfrm>
        </p:spPr>
        <p:txBody>
          <a:bodyPr/>
          <a:lstStyle/>
          <a:p>
            <a:pPr algn="ctr"/>
            <a:r>
              <a:rPr lang="de-DE" dirty="0" smtClean="0"/>
              <a:t>Lokale </a:t>
            </a:r>
            <a:r>
              <a:rPr lang="de-DE" dirty="0" err="1" smtClean="0"/>
              <a:t>Umeichungen</a:t>
            </a:r>
            <a:r>
              <a:rPr lang="de-DE" dirty="0" smtClean="0"/>
              <a:t> auf einer Waage </a:t>
            </a:r>
            <a:endParaRPr lang="de-DE" dirty="0"/>
          </a:p>
        </p:txBody>
      </p:sp>
      <p:sp>
        <p:nvSpPr>
          <p:cNvPr id="369667" name="Freeform 3"/>
          <p:cNvSpPr>
            <a:spLocks/>
          </p:cNvSpPr>
          <p:nvPr/>
        </p:nvSpPr>
        <p:spPr bwMode="auto">
          <a:xfrm>
            <a:off x="1741922" y="3527056"/>
            <a:ext cx="1701377" cy="289953"/>
          </a:xfrm>
          <a:custGeom>
            <a:avLst/>
            <a:gdLst/>
            <a:ahLst/>
            <a:cxnLst>
              <a:cxn ang="0">
                <a:pos x="1680" y="0"/>
              </a:cxn>
              <a:cxn ang="0">
                <a:pos x="1696" y="0"/>
              </a:cxn>
              <a:cxn ang="0">
                <a:pos x="1718" y="1"/>
              </a:cxn>
              <a:cxn ang="0">
                <a:pos x="1739" y="2"/>
              </a:cxn>
              <a:cxn ang="0">
                <a:pos x="1759" y="3"/>
              </a:cxn>
              <a:cxn ang="0">
                <a:pos x="1775" y="4"/>
              </a:cxn>
              <a:cxn ang="0">
                <a:pos x="1793" y="6"/>
              </a:cxn>
              <a:cxn ang="0">
                <a:pos x="1807" y="8"/>
              </a:cxn>
              <a:cxn ang="0">
                <a:pos x="1821" y="9"/>
              </a:cxn>
              <a:cxn ang="0">
                <a:pos x="1832" y="11"/>
              </a:cxn>
              <a:cxn ang="0">
                <a:pos x="1844" y="13"/>
              </a:cxn>
              <a:cxn ang="0">
                <a:pos x="1853" y="14"/>
              </a:cxn>
              <a:cxn ang="0">
                <a:pos x="1864" y="17"/>
              </a:cxn>
              <a:cxn ang="0">
                <a:pos x="1872" y="19"/>
              </a:cxn>
              <a:cxn ang="0">
                <a:pos x="1880" y="22"/>
              </a:cxn>
              <a:cxn ang="0">
                <a:pos x="1886" y="25"/>
              </a:cxn>
              <a:cxn ang="0">
                <a:pos x="1892" y="27"/>
              </a:cxn>
              <a:cxn ang="0">
                <a:pos x="1897" y="30"/>
              </a:cxn>
              <a:cxn ang="0">
                <a:pos x="1900" y="34"/>
              </a:cxn>
              <a:cxn ang="0">
                <a:pos x="1782" y="288"/>
              </a:cxn>
              <a:cxn ang="0">
                <a:pos x="1781" y="291"/>
              </a:cxn>
              <a:cxn ang="0">
                <a:pos x="1778" y="293"/>
              </a:cxn>
              <a:cxn ang="0">
                <a:pos x="1774" y="296"/>
              </a:cxn>
              <a:cxn ang="0">
                <a:pos x="1768" y="298"/>
              </a:cxn>
              <a:cxn ang="0">
                <a:pos x="1760" y="302"/>
              </a:cxn>
              <a:cxn ang="0">
                <a:pos x="1750" y="304"/>
              </a:cxn>
              <a:cxn ang="0">
                <a:pos x="1739" y="307"/>
              </a:cxn>
              <a:cxn ang="0">
                <a:pos x="1726" y="309"/>
              </a:cxn>
              <a:cxn ang="0">
                <a:pos x="1712" y="311"/>
              </a:cxn>
              <a:cxn ang="0">
                <a:pos x="1695" y="314"/>
              </a:cxn>
              <a:cxn ang="0">
                <a:pos x="1677" y="315"/>
              </a:cxn>
              <a:cxn ang="0">
                <a:pos x="1659" y="316"/>
              </a:cxn>
              <a:cxn ang="0">
                <a:pos x="1640" y="318"/>
              </a:cxn>
              <a:cxn ang="0">
                <a:pos x="1623" y="319"/>
              </a:cxn>
              <a:cxn ang="0">
                <a:pos x="1604" y="319"/>
              </a:cxn>
              <a:cxn ang="0">
                <a:pos x="1590" y="319"/>
              </a:cxn>
              <a:cxn ang="0">
                <a:pos x="337" y="319"/>
              </a:cxn>
              <a:cxn ang="0">
                <a:pos x="294" y="319"/>
              </a:cxn>
              <a:cxn ang="0">
                <a:pos x="269" y="318"/>
              </a:cxn>
              <a:cxn ang="0">
                <a:pos x="242" y="316"/>
              </a:cxn>
              <a:cxn ang="0">
                <a:pos x="217" y="314"/>
              </a:cxn>
              <a:cxn ang="0">
                <a:pos x="196" y="312"/>
              </a:cxn>
              <a:cxn ang="0">
                <a:pos x="177" y="308"/>
              </a:cxn>
              <a:cxn ang="0">
                <a:pos x="158" y="305"/>
              </a:cxn>
              <a:cxn ang="0">
                <a:pos x="144" y="302"/>
              </a:cxn>
              <a:cxn ang="0">
                <a:pos x="134" y="298"/>
              </a:cxn>
              <a:cxn ang="0">
                <a:pos x="126" y="294"/>
              </a:cxn>
              <a:cxn ang="0">
                <a:pos x="121" y="290"/>
              </a:cxn>
              <a:cxn ang="0">
                <a:pos x="0" y="36"/>
              </a:cxn>
              <a:cxn ang="0">
                <a:pos x="4" y="31"/>
              </a:cxn>
              <a:cxn ang="0">
                <a:pos x="7" y="29"/>
              </a:cxn>
              <a:cxn ang="0">
                <a:pos x="14" y="25"/>
              </a:cxn>
              <a:cxn ang="0">
                <a:pos x="21" y="22"/>
              </a:cxn>
              <a:cxn ang="0">
                <a:pos x="39" y="17"/>
              </a:cxn>
              <a:cxn ang="0">
                <a:pos x="65" y="12"/>
              </a:cxn>
              <a:cxn ang="0">
                <a:pos x="94" y="8"/>
              </a:cxn>
              <a:cxn ang="0">
                <a:pos x="120" y="4"/>
              </a:cxn>
              <a:cxn ang="0">
                <a:pos x="149" y="3"/>
              </a:cxn>
              <a:cxn ang="0">
                <a:pos x="174" y="1"/>
              </a:cxn>
              <a:cxn ang="0">
                <a:pos x="201" y="0"/>
              </a:cxn>
            </a:cxnLst>
            <a:rect l="0" t="0" r="r" b="b"/>
            <a:pathLst>
              <a:path w="1901" h="319">
                <a:moveTo>
                  <a:pt x="219" y="0"/>
                </a:moveTo>
                <a:lnTo>
                  <a:pt x="1680" y="0"/>
                </a:lnTo>
                <a:lnTo>
                  <a:pt x="1688" y="0"/>
                </a:lnTo>
                <a:lnTo>
                  <a:pt x="1696" y="0"/>
                </a:lnTo>
                <a:lnTo>
                  <a:pt x="1707" y="0"/>
                </a:lnTo>
                <a:lnTo>
                  <a:pt x="1718" y="1"/>
                </a:lnTo>
                <a:lnTo>
                  <a:pt x="1727" y="1"/>
                </a:lnTo>
                <a:lnTo>
                  <a:pt x="1739" y="2"/>
                </a:lnTo>
                <a:lnTo>
                  <a:pt x="1749" y="2"/>
                </a:lnTo>
                <a:lnTo>
                  <a:pt x="1759" y="3"/>
                </a:lnTo>
                <a:lnTo>
                  <a:pt x="1766" y="3"/>
                </a:lnTo>
                <a:lnTo>
                  <a:pt x="1775" y="4"/>
                </a:lnTo>
                <a:lnTo>
                  <a:pt x="1782" y="4"/>
                </a:lnTo>
                <a:lnTo>
                  <a:pt x="1793" y="6"/>
                </a:lnTo>
                <a:lnTo>
                  <a:pt x="1801" y="7"/>
                </a:lnTo>
                <a:lnTo>
                  <a:pt x="1807" y="8"/>
                </a:lnTo>
                <a:lnTo>
                  <a:pt x="1815" y="8"/>
                </a:lnTo>
                <a:lnTo>
                  <a:pt x="1821" y="9"/>
                </a:lnTo>
                <a:lnTo>
                  <a:pt x="1826" y="10"/>
                </a:lnTo>
                <a:lnTo>
                  <a:pt x="1832" y="11"/>
                </a:lnTo>
                <a:lnTo>
                  <a:pt x="1838" y="12"/>
                </a:lnTo>
                <a:lnTo>
                  <a:pt x="1844" y="13"/>
                </a:lnTo>
                <a:lnTo>
                  <a:pt x="1848" y="14"/>
                </a:lnTo>
                <a:lnTo>
                  <a:pt x="1853" y="14"/>
                </a:lnTo>
                <a:lnTo>
                  <a:pt x="1859" y="16"/>
                </a:lnTo>
                <a:lnTo>
                  <a:pt x="1864" y="17"/>
                </a:lnTo>
                <a:lnTo>
                  <a:pt x="1868" y="18"/>
                </a:lnTo>
                <a:lnTo>
                  <a:pt x="1872" y="19"/>
                </a:lnTo>
                <a:lnTo>
                  <a:pt x="1876" y="20"/>
                </a:lnTo>
                <a:lnTo>
                  <a:pt x="1880" y="22"/>
                </a:lnTo>
                <a:lnTo>
                  <a:pt x="1883" y="23"/>
                </a:lnTo>
                <a:lnTo>
                  <a:pt x="1886" y="25"/>
                </a:lnTo>
                <a:lnTo>
                  <a:pt x="1890" y="25"/>
                </a:lnTo>
                <a:lnTo>
                  <a:pt x="1892" y="27"/>
                </a:lnTo>
                <a:lnTo>
                  <a:pt x="1896" y="29"/>
                </a:lnTo>
                <a:lnTo>
                  <a:pt x="1897" y="30"/>
                </a:lnTo>
                <a:lnTo>
                  <a:pt x="1898" y="32"/>
                </a:lnTo>
                <a:lnTo>
                  <a:pt x="1900" y="34"/>
                </a:lnTo>
                <a:lnTo>
                  <a:pt x="1901" y="36"/>
                </a:lnTo>
                <a:lnTo>
                  <a:pt x="1782" y="288"/>
                </a:lnTo>
                <a:lnTo>
                  <a:pt x="1782" y="290"/>
                </a:lnTo>
                <a:lnTo>
                  <a:pt x="1781" y="291"/>
                </a:lnTo>
                <a:lnTo>
                  <a:pt x="1780" y="292"/>
                </a:lnTo>
                <a:lnTo>
                  <a:pt x="1778" y="293"/>
                </a:lnTo>
                <a:lnTo>
                  <a:pt x="1777" y="295"/>
                </a:lnTo>
                <a:lnTo>
                  <a:pt x="1774" y="296"/>
                </a:lnTo>
                <a:lnTo>
                  <a:pt x="1771" y="298"/>
                </a:lnTo>
                <a:lnTo>
                  <a:pt x="1768" y="298"/>
                </a:lnTo>
                <a:lnTo>
                  <a:pt x="1764" y="300"/>
                </a:lnTo>
                <a:lnTo>
                  <a:pt x="1760" y="302"/>
                </a:lnTo>
                <a:lnTo>
                  <a:pt x="1755" y="303"/>
                </a:lnTo>
                <a:lnTo>
                  <a:pt x="1750" y="304"/>
                </a:lnTo>
                <a:lnTo>
                  <a:pt x="1744" y="305"/>
                </a:lnTo>
                <a:lnTo>
                  <a:pt x="1739" y="307"/>
                </a:lnTo>
                <a:lnTo>
                  <a:pt x="1731" y="308"/>
                </a:lnTo>
                <a:lnTo>
                  <a:pt x="1726" y="309"/>
                </a:lnTo>
                <a:lnTo>
                  <a:pt x="1720" y="310"/>
                </a:lnTo>
                <a:lnTo>
                  <a:pt x="1712" y="311"/>
                </a:lnTo>
                <a:lnTo>
                  <a:pt x="1705" y="312"/>
                </a:lnTo>
                <a:lnTo>
                  <a:pt x="1695" y="314"/>
                </a:lnTo>
                <a:lnTo>
                  <a:pt x="1687" y="314"/>
                </a:lnTo>
                <a:lnTo>
                  <a:pt x="1677" y="315"/>
                </a:lnTo>
                <a:lnTo>
                  <a:pt x="1668" y="316"/>
                </a:lnTo>
                <a:lnTo>
                  <a:pt x="1659" y="316"/>
                </a:lnTo>
                <a:lnTo>
                  <a:pt x="1650" y="317"/>
                </a:lnTo>
                <a:lnTo>
                  <a:pt x="1640" y="318"/>
                </a:lnTo>
                <a:lnTo>
                  <a:pt x="1631" y="318"/>
                </a:lnTo>
                <a:lnTo>
                  <a:pt x="1623" y="319"/>
                </a:lnTo>
                <a:lnTo>
                  <a:pt x="1613" y="319"/>
                </a:lnTo>
                <a:lnTo>
                  <a:pt x="1604" y="319"/>
                </a:lnTo>
                <a:lnTo>
                  <a:pt x="1596" y="319"/>
                </a:lnTo>
                <a:lnTo>
                  <a:pt x="1590" y="319"/>
                </a:lnTo>
                <a:lnTo>
                  <a:pt x="951" y="319"/>
                </a:lnTo>
                <a:lnTo>
                  <a:pt x="337" y="319"/>
                </a:lnTo>
                <a:lnTo>
                  <a:pt x="310" y="319"/>
                </a:lnTo>
                <a:lnTo>
                  <a:pt x="294" y="319"/>
                </a:lnTo>
                <a:lnTo>
                  <a:pt x="281" y="319"/>
                </a:lnTo>
                <a:lnTo>
                  <a:pt x="269" y="318"/>
                </a:lnTo>
                <a:lnTo>
                  <a:pt x="257" y="317"/>
                </a:lnTo>
                <a:lnTo>
                  <a:pt x="242" y="316"/>
                </a:lnTo>
                <a:lnTo>
                  <a:pt x="231" y="315"/>
                </a:lnTo>
                <a:lnTo>
                  <a:pt x="217" y="314"/>
                </a:lnTo>
                <a:lnTo>
                  <a:pt x="206" y="313"/>
                </a:lnTo>
                <a:lnTo>
                  <a:pt x="196" y="312"/>
                </a:lnTo>
                <a:lnTo>
                  <a:pt x="187" y="310"/>
                </a:lnTo>
                <a:lnTo>
                  <a:pt x="177" y="308"/>
                </a:lnTo>
                <a:lnTo>
                  <a:pt x="166" y="307"/>
                </a:lnTo>
                <a:lnTo>
                  <a:pt x="158" y="305"/>
                </a:lnTo>
                <a:lnTo>
                  <a:pt x="151" y="303"/>
                </a:lnTo>
                <a:lnTo>
                  <a:pt x="144" y="302"/>
                </a:lnTo>
                <a:lnTo>
                  <a:pt x="139" y="300"/>
                </a:lnTo>
                <a:lnTo>
                  <a:pt x="134" y="298"/>
                </a:lnTo>
                <a:lnTo>
                  <a:pt x="129" y="296"/>
                </a:lnTo>
                <a:lnTo>
                  <a:pt x="126" y="294"/>
                </a:lnTo>
                <a:lnTo>
                  <a:pt x="123" y="292"/>
                </a:lnTo>
                <a:lnTo>
                  <a:pt x="121" y="290"/>
                </a:lnTo>
                <a:lnTo>
                  <a:pt x="120" y="288"/>
                </a:lnTo>
                <a:lnTo>
                  <a:pt x="0" y="36"/>
                </a:lnTo>
                <a:lnTo>
                  <a:pt x="2" y="33"/>
                </a:lnTo>
                <a:lnTo>
                  <a:pt x="4" y="31"/>
                </a:lnTo>
                <a:lnTo>
                  <a:pt x="5" y="30"/>
                </a:lnTo>
                <a:lnTo>
                  <a:pt x="7" y="29"/>
                </a:lnTo>
                <a:lnTo>
                  <a:pt x="11" y="26"/>
                </a:lnTo>
                <a:lnTo>
                  <a:pt x="14" y="25"/>
                </a:lnTo>
                <a:lnTo>
                  <a:pt x="17" y="24"/>
                </a:lnTo>
                <a:lnTo>
                  <a:pt x="21" y="22"/>
                </a:lnTo>
                <a:lnTo>
                  <a:pt x="30" y="19"/>
                </a:lnTo>
                <a:lnTo>
                  <a:pt x="39" y="17"/>
                </a:lnTo>
                <a:lnTo>
                  <a:pt x="51" y="14"/>
                </a:lnTo>
                <a:lnTo>
                  <a:pt x="65" y="12"/>
                </a:lnTo>
                <a:lnTo>
                  <a:pt x="82" y="8"/>
                </a:lnTo>
                <a:lnTo>
                  <a:pt x="94" y="8"/>
                </a:lnTo>
                <a:lnTo>
                  <a:pt x="105" y="6"/>
                </a:lnTo>
                <a:lnTo>
                  <a:pt x="120" y="4"/>
                </a:lnTo>
                <a:lnTo>
                  <a:pt x="136" y="3"/>
                </a:lnTo>
                <a:lnTo>
                  <a:pt x="149" y="3"/>
                </a:lnTo>
                <a:lnTo>
                  <a:pt x="161" y="2"/>
                </a:lnTo>
                <a:lnTo>
                  <a:pt x="174" y="1"/>
                </a:lnTo>
                <a:lnTo>
                  <a:pt x="187" y="0"/>
                </a:lnTo>
                <a:lnTo>
                  <a:pt x="201" y="0"/>
                </a:lnTo>
                <a:lnTo>
                  <a:pt x="219" y="0"/>
                </a:lnTo>
                <a:close/>
              </a:path>
            </a:pathLst>
          </a:custGeom>
          <a:solidFill>
            <a:srgbClr val="00606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207" tIns="41103" rIns="82207" bIns="41103"/>
          <a:lstStyle/>
          <a:p>
            <a:endParaRPr lang="de-DE"/>
          </a:p>
        </p:txBody>
      </p:sp>
      <p:sp>
        <p:nvSpPr>
          <p:cNvPr id="369668" name="Freeform 4"/>
          <p:cNvSpPr>
            <a:spLocks/>
          </p:cNvSpPr>
          <p:nvPr/>
        </p:nvSpPr>
        <p:spPr bwMode="auto">
          <a:xfrm>
            <a:off x="1600019" y="1599643"/>
            <a:ext cx="1980838" cy="2105306"/>
          </a:xfrm>
          <a:custGeom>
            <a:avLst/>
            <a:gdLst/>
            <a:ahLst/>
            <a:cxnLst>
              <a:cxn ang="0">
                <a:pos x="1958" y="0"/>
              </a:cxn>
              <a:cxn ang="0">
                <a:pos x="1976" y="0"/>
              </a:cxn>
              <a:cxn ang="0">
                <a:pos x="2002" y="5"/>
              </a:cxn>
              <a:cxn ang="0">
                <a:pos x="2026" y="12"/>
              </a:cxn>
              <a:cxn ang="0">
                <a:pos x="2049" y="21"/>
              </a:cxn>
              <a:cxn ang="0">
                <a:pos x="2068" y="30"/>
              </a:cxn>
              <a:cxn ang="0">
                <a:pos x="2090" y="43"/>
              </a:cxn>
              <a:cxn ang="0">
                <a:pos x="2105" y="54"/>
              </a:cxn>
              <a:cxn ang="0">
                <a:pos x="2121" y="66"/>
              </a:cxn>
              <a:cxn ang="0">
                <a:pos x="2135" y="80"/>
              </a:cxn>
              <a:cxn ang="0">
                <a:pos x="2149" y="94"/>
              </a:cxn>
              <a:cxn ang="0">
                <a:pos x="2158" y="106"/>
              </a:cxn>
              <a:cxn ang="0">
                <a:pos x="2171" y="125"/>
              </a:cxn>
              <a:cxn ang="0">
                <a:pos x="2181" y="140"/>
              </a:cxn>
              <a:cxn ang="0">
                <a:pos x="2190" y="158"/>
              </a:cxn>
              <a:cxn ang="0">
                <a:pos x="2198" y="179"/>
              </a:cxn>
              <a:cxn ang="0">
                <a:pos x="2205" y="200"/>
              </a:cxn>
              <a:cxn ang="0">
                <a:pos x="2210" y="222"/>
              </a:cxn>
              <a:cxn ang="0">
                <a:pos x="2214" y="248"/>
              </a:cxn>
              <a:cxn ang="0">
                <a:pos x="2077" y="2095"/>
              </a:cxn>
              <a:cxn ang="0">
                <a:pos x="2075" y="2117"/>
              </a:cxn>
              <a:cxn ang="0">
                <a:pos x="2072" y="2135"/>
              </a:cxn>
              <a:cxn ang="0">
                <a:pos x="2067" y="2153"/>
              </a:cxn>
              <a:cxn ang="0">
                <a:pos x="2060" y="2173"/>
              </a:cxn>
              <a:cxn ang="0">
                <a:pos x="2050" y="2193"/>
              </a:cxn>
              <a:cxn ang="0">
                <a:pos x="2039" y="2212"/>
              </a:cxn>
              <a:cxn ang="0">
                <a:pos x="2026" y="2230"/>
              </a:cxn>
              <a:cxn ang="0">
                <a:pos x="2012" y="2248"/>
              </a:cxn>
              <a:cxn ang="0">
                <a:pos x="1995" y="2263"/>
              </a:cxn>
              <a:cxn ang="0">
                <a:pos x="1974" y="2279"/>
              </a:cxn>
              <a:cxn ang="0">
                <a:pos x="1953" y="2292"/>
              </a:cxn>
              <a:cxn ang="0">
                <a:pos x="1933" y="2302"/>
              </a:cxn>
              <a:cxn ang="0">
                <a:pos x="1911" y="2311"/>
              </a:cxn>
              <a:cxn ang="0">
                <a:pos x="1891" y="2316"/>
              </a:cxn>
              <a:cxn ang="0">
                <a:pos x="1869" y="2319"/>
              </a:cxn>
              <a:cxn ang="0">
                <a:pos x="1853" y="2321"/>
              </a:cxn>
              <a:cxn ang="0">
                <a:pos x="392" y="2321"/>
              </a:cxn>
              <a:cxn ang="0">
                <a:pos x="342" y="2319"/>
              </a:cxn>
              <a:cxn ang="0">
                <a:pos x="312" y="2312"/>
              </a:cxn>
              <a:cxn ang="0">
                <a:pos x="282" y="2302"/>
              </a:cxn>
              <a:cxn ang="0">
                <a:pos x="252" y="2286"/>
              </a:cxn>
              <a:cxn ang="0">
                <a:pos x="228" y="2268"/>
              </a:cxn>
              <a:cxn ang="0">
                <a:pos x="206" y="2246"/>
              </a:cxn>
              <a:cxn ang="0">
                <a:pos x="184" y="2221"/>
              </a:cxn>
              <a:cxn ang="0">
                <a:pos x="167" y="2194"/>
              </a:cxn>
              <a:cxn ang="0">
                <a:pos x="156" y="2167"/>
              </a:cxn>
              <a:cxn ang="0">
                <a:pos x="145" y="2141"/>
              </a:cxn>
              <a:cxn ang="0">
                <a:pos x="140" y="2111"/>
              </a:cxn>
              <a:cxn ang="0">
                <a:pos x="0" y="258"/>
              </a:cxn>
              <a:cxn ang="0">
                <a:pos x="4" y="226"/>
              </a:cxn>
              <a:cxn ang="0">
                <a:pos x="7" y="207"/>
              </a:cxn>
              <a:cxn ang="0">
                <a:pos x="16" y="180"/>
              </a:cxn>
              <a:cxn ang="0">
                <a:pos x="24" y="158"/>
              </a:cxn>
              <a:cxn ang="0">
                <a:pos x="44" y="121"/>
              </a:cxn>
              <a:cxn ang="0">
                <a:pos x="75" y="84"/>
              </a:cxn>
              <a:cxn ang="0">
                <a:pos x="109" y="54"/>
              </a:cxn>
              <a:cxn ang="0">
                <a:pos x="139" y="34"/>
              </a:cxn>
              <a:cxn ang="0">
                <a:pos x="173" y="17"/>
              </a:cxn>
              <a:cxn ang="0">
                <a:pos x="202" y="8"/>
              </a:cxn>
              <a:cxn ang="0">
                <a:pos x="233" y="1"/>
              </a:cxn>
            </a:cxnLst>
            <a:rect l="0" t="0" r="r" b="b"/>
            <a:pathLst>
              <a:path w="2214" h="2321">
                <a:moveTo>
                  <a:pt x="254" y="0"/>
                </a:moveTo>
                <a:lnTo>
                  <a:pt x="1958" y="0"/>
                </a:lnTo>
                <a:lnTo>
                  <a:pt x="1967" y="0"/>
                </a:lnTo>
                <a:lnTo>
                  <a:pt x="1976" y="0"/>
                </a:lnTo>
                <a:lnTo>
                  <a:pt x="1990" y="2"/>
                </a:lnTo>
                <a:lnTo>
                  <a:pt x="2002" y="5"/>
                </a:lnTo>
                <a:lnTo>
                  <a:pt x="2013" y="8"/>
                </a:lnTo>
                <a:lnTo>
                  <a:pt x="2026" y="12"/>
                </a:lnTo>
                <a:lnTo>
                  <a:pt x="2038" y="16"/>
                </a:lnTo>
                <a:lnTo>
                  <a:pt x="2049" y="21"/>
                </a:lnTo>
                <a:lnTo>
                  <a:pt x="2058" y="25"/>
                </a:lnTo>
                <a:lnTo>
                  <a:pt x="2068" y="30"/>
                </a:lnTo>
                <a:lnTo>
                  <a:pt x="2077" y="34"/>
                </a:lnTo>
                <a:lnTo>
                  <a:pt x="2090" y="43"/>
                </a:lnTo>
                <a:lnTo>
                  <a:pt x="2099" y="49"/>
                </a:lnTo>
                <a:lnTo>
                  <a:pt x="2105" y="54"/>
                </a:lnTo>
                <a:lnTo>
                  <a:pt x="2114" y="60"/>
                </a:lnTo>
                <a:lnTo>
                  <a:pt x="2121" y="66"/>
                </a:lnTo>
                <a:lnTo>
                  <a:pt x="2128" y="73"/>
                </a:lnTo>
                <a:lnTo>
                  <a:pt x="2135" y="80"/>
                </a:lnTo>
                <a:lnTo>
                  <a:pt x="2142" y="87"/>
                </a:lnTo>
                <a:lnTo>
                  <a:pt x="2149" y="94"/>
                </a:lnTo>
                <a:lnTo>
                  <a:pt x="2154" y="99"/>
                </a:lnTo>
                <a:lnTo>
                  <a:pt x="2158" y="106"/>
                </a:lnTo>
                <a:lnTo>
                  <a:pt x="2165" y="115"/>
                </a:lnTo>
                <a:lnTo>
                  <a:pt x="2171" y="125"/>
                </a:lnTo>
                <a:lnTo>
                  <a:pt x="2176" y="131"/>
                </a:lnTo>
                <a:lnTo>
                  <a:pt x="2181" y="140"/>
                </a:lnTo>
                <a:lnTo>
                  <a:pt x="2186" y="150"/>
                </a:lnTo>
                <a:lnTo>
                  <a:pt x="2190" y="158"/>
                </a:lnTo>
                <a:lnTo>
                  <a:pt x="2194" y="167"/>
                </a:lnTo>
                <a:lnTo>
                  <a:pt x="2198" y="179"/>
                </a:lnTo>
                <a:lnTo>
                  <a:pt x="2202" y="188"/>
                </a:lnTo>
                <a:lnTo>
                  <a:pt x="2205" y="200"/>
                </a:lnTo>
                <a:lnTo>
                  <a:pt x="2209" y="212"/>
                </a:lnTo>
                <a:lnTo>
                  <a:pt x="2210" y="222"/>
                </a:lnTo>
                <a:lnTo>
                  <a:pt x="2212" y="234"/>
                </a:lnTo>
                <a:lnTo>
                  <a:pt x="2214" y="248"/>
                </a:lnTo>
                <a:lnTo>
                  <a:pt x="2214" y="258"/>
                </a:lnTo>
                <a:lnTo>
                  <a:pt x="2077" y="2095"/>
                </a:lnTo>
                <a:lnTo>
                  <a:pt x="2077" y="2107"/>
                </a:lnTo>
                <a:lnTo>
                  <a:pt x="2075" y="2117"/>
                </a:lnTo>
                <a:lnTo>
                  <a:pt x="2074" y="2124"/>
                </a:lnTo>
                <a:lnTo>
                  <a:pt x="2072" y="2135"/>
                </a:lnTo>
                <a:lnTo>
                  <a:pt x="2069" y="2144"/>
                </a:lnTo>
                <a:lnTo>
                  <a:pt x="2067" y="2153"/>
                </a:lnTo>
                <a:lnTo>
                  <a:pt x="2064" y="2162"/>
                </a:lnTo>
                <a:lnTo>
                  <a:pt x="2060" y="2173"/>
                </a:lnTo>
                <a:lnTo>
                  <a:pt x="2055" y="2182"/>
                </a:lnTo>
                <a:lnTo>
                  <a:pt x="2050" y="2193"/>
                </a:lnTo>
                <a:lnTo>
                  <a:pt x="2044" y="2204"/>
                </a:lnTo>
                <a:lnTo>
                  <a:pt x="2039" y="2212"/>
                </a:lnTo>
                <a:lnTo>
                  <a:pt x="2033" y="2221"/>
                </a:lnTo>
                <a:lnTo>
                  <a:pt x="2026" y="2230"/>
                </a:lnTo>
                <a:lnTo>
                  <a:pt x="2017" y="2241"/>
                </a:lnTo>
                <a:lnTo>
                  <a:pt x="2012" y="2248"/>
                </a:lnTo>
                <a:lnTo>
                  <a:pt x="2004" y="2254"/>
                </a:lnTo>
                <a:lnTo>
                  <a:pt x="1995" y="2263"/>
                </a:lnTo>
                <a:lnTo>
                  <a:pt x="1985" y="2270"/>
                </a:lnTo>
                <a:lnTo>
                  <a:pt x="1974" y="2279"/>
                </a:lnTo>
                <a:lnTo>
                  <a:pt x="1965" y="2286"/>
                </a:lnTo>
                <a:lnTo>
                  <a:pt x="1953" y="2292"/>
                </a:lnTo>
                <a:lnTo>
                  <a:pt x="1944" y="2297"/>
                </a:lnTo>
                <a:lnTo>
                  <a:pt x="1933" y="2302"/>
                </a:lnTo>
                <a:lnTo>
                  <a:pt x="1922" y="2307"/>
                </a:lnTo>
                <a:lnTo>
                  <a:pt x="1911" y="2311"/>
                </a:lnTo>
                <a:lnTo>
                  <a:pt x="1900" y="2314"/>
                </a:lnTo>
                <a:lnTo>
                  <a:pt x="1891" y="2316"/>
                </a:lnTo>
                <a:lnTo>
                  <a:pt x="1880" y="2318"/>
                </a:lnTo>
                <a:lnTo>
                  <a:pt x="1869" y="2319"/>
                </a:lnTo>
                <a:lnTo>
                  <a:pt x="1860" y="2321"/>
                </a:lnTo>
                <a:lnTo>
                  <a:pt x="1853" y="2321"/>
                </a:lnTo>
                <a:lnTo>
                  <a:pt x="1108" y="2321"/>
                </a:lnTo>
                <a:lnTo>
                  <a:pt x="392" y="2321"/>
                </a:lnTo>
                <a:lnTo>
                  <a:pt x="361" y="2321"/>
                </a:lnTo>
                <a:lnTo>
                  <a:pt x="342" y="2319"/>
                </a:lnTo>
                <a:lnTo>
                  <a:pt x="327" y="2317"/>
                </a:lnTo>
                <a:lnTo>
                  <a:pt x="312" y="2312"/>
                </a:lnTo>
                <a:lnTo>
                  <a:pt x="298" y="2308"/>
                </a:lnTo>
                <a:lnTo>
                  <a:pt x="282" y="2302"/>
                </a:lnTo>
                <a:lnTo>
                  <a:pt x="269" y="2295"/>
                </a:lnTo>
                <a:lnTo>
                  <a:pt x="252" y="2286"/>
                </a:lnTo>
                <a:lnTo>
                  <a:pt x="239" y="2276"/>
                </a:lnTo>
                <a:lnTo>
                  <a:pt x="228" y="2268"/>
                </a:lnTo>
                <a:lnTo>
                  <a:pt x="217" y="2258"/>
                </a:lnTo>
                <a:lnTo>
                  <a:pt x="206" y="2246"/>
                </a:lnTo>
                <a:lnTo>
                  <a:pt x="192" y="2233"/>
                </a:lnTo>
                <a:lnTo>
                  <a:pt x="184" y="2221"/>
                </a:lnTo>
                <a:lnTo>
                  <a:pt x="175" y="2207"/>
                </a:lnTo>
                <a:lnTo>
                  <a:pt x="167" y="2194"/>
                </a:lnTo>
                <a:lnTo>
                  <a:pt x="162" y="2183"/>
                </a:lnTo>
                <a:lnTo>
                  <a:pt x="156" y="2167"/>
                </a:lnTo>
                <a:lnTo>
                  <a:pt x="150" y="2154"/>
                </a:lnTo>
                <a:lnTo>
                  <a:pt x="145" y="2141"/>
                </a:lnTo>
                <a:lnTo>
                  <a:pt x="143" y="2125"/>
                </a:lnTo>
                <a:lnTo>
                  <a:pt x="140" y="2111"/>
                </a:lnTo>
                <a:lnTo>
                  <a:pt x="138" y="2095"/>
                </a:lnTo>
                <a:lnTo>
                  <a:pt x="0" y="258"/>
                </a:lnTo>
                <a:lnTo>
                  <a:pt x="1" y="240"/>
                </a:lnTo>
                <a:lnTo>
                  <a:pt x="4" y="226"/>
                </a:lnTo>
                <a:lnTo>
                  <a:pt x="5" y="218"/>
                </a:lnTo>
                <a:lnTo>
                  <a:pt x="7" y="207"/>
                </a:lnTo>
                <a:lnTo>
                  <a:pt x="11" y="194"/>
                </a:lnTo>
                <a:lnTo>
                  <a:pt x="16" y="180"/>
                </a:lnTo>
                <a:lnTo>
                  <a:pt x="19" y="171"/>
                </a:lnTo>
                <a:lnTo>
                  <a:pt x="24" y="158"/>
                </a:lnTo>
                <a:lnTo>
                  <a:pt x="34" y="140"/>
                </a:lnTo>
                <a:lnTo>
                  <a:pt x="44" y="121"/>
                </a:lnTo>
                <a:lnTo>
                  <a:pt x="60" y="102"/>
                </a:lnTo>
                <a:lnTo>
                  <a:pt x="75" y="84"/>
                </a:lnTo>
                <a:lnTo>
                  <a:pt x="94" y="65"/>
                </a:lnTo>
                <a:lnTo>
                  <a:pt x="109" y="54"/>
                </a:lnTo>
                <a:lnTo>
                  <a:pt x="122" y="44"/>
                </a:lnTo>
                <a:lnTo>
                  <a:pt x="139" y="34"/>
                </a:lnTo>
                <a:lnTo>
                  <a:pt x="158" y="24"/>
                </a:lnTo>
                <a:lnTo>
                  <a:pt x="173" y="17"/>
                </a:lnTo>
                <a:lnTo>
                  <a:pt x="186" y="12"/>
                </a:lnTo>
                <a:lnTo>
                  <a:pt x="202" y="8"/>
                </a:lnTo>
                <a:lnTo>
                  <a:pt x="217" y="4"/>
                </a:lnTo>
                <a:lnTo>
                  <a:pt x="233" y="1"/>
                </a:lnTo>
                <a:lnTo>
                  <a:pt x="254" y="0"/>
                </a:lnTo>
                <a:close/>
              </a:path>
            </a:pathLst>
          </a:custGeom>
          <a:solidFill>
            <a:srgbClr val="80808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207" tIns="41103" rIns="82207" bIns="41103"/>
          <a:lstStyle/>
          <a:p>
            <a:endParaRPr lang="de-DE"/>
          </a:p>
        </p:txBody>
      </p:sp>
      <p:sp>
        <p:nvSpPr>
          <p:cNvPr id="369669" name="Freeform 5"/>
          <p:cNvSpPr>
            <a:spLocks/>
          </p:cNvSpPr>
          <p:nvPr/>
        </p:nvSpPr>
        <p:spPr bwMode="auto">
          <a:xfrm>
            <a:off x="1676767" y="1676685"/>
            <a:ext cx="1909887" cy="2025463"/>
          </a:xfrm>
          <a:custGeom>
            <a:avLst/>
            <a:gdLst/>
            <a:ahLst/>
            <a:cxnLst>
              <a:cxn ang="0">
                <a:pos x="1885" y="0"/>
              </a:cxn>
              <a:cxn ang="0">
                <a:pos x="1903" y="1"/>
              </a:cxn>
              <a:cxn ang="0">
                <a:pos x="1927" y="6"/>
              </a:cxn>
              <a:cxn ang="0">
                <a:pos x="1951" y="12"/>
              </a:cxn>
              <a:cxn ang="0">
                <a:pos x="1973" y="21"/>
              </a:cxn>
              <a:cxn ang="0">
                <a:pos x="1991" y="30"/>
              </a:cxn>
              <a:cxn ang="0">
                <a:pos x="2012" y="42"/>
              </a:cxn>
              <a:cxn ang="0">
                <a:pos x="2027" y="53"/>
              </a:cxn>
              <a:cxn ang="0">
                <a:pos x="2041" y="65"/>
              </a:cxn>
              <a:cxn ang="0">
                <a:pos x="2056" y="77"/>
              </a:cxn>
              <a:cxn ang="0">
                <a:pos x="2068" y="91"/>
              </a:cxn>
              <a:cxn ang="0">
                <a:pos x="2078" y="103"/>
              </a:cxn>
              <a:cxn ang="0">
                <a:pos x="2090" y="120"/>
              </a:cxn>
              <a:cxn ang="0">
                <a:pos x="2100" y="136"/>
              </a:cxn>
              <a:cxn ang="0">
                <a:pos x="2108" y="153"/>
              </a:cxn>
              <a:cxn ang="0">
                <a:pos x="2117" y="173"/>
              </a:cxn>
              <a:cxn ang="0">
                <a:pos x="2123" y="193"/>
              </a:cxn>
              <a:cxn ang="0">
                <a:pos x="2128" y="214"/>
              </a:cxn>
              <a:cxn ang="0">
                <a:pos x="2131" y="240"/>
              </a:cxn>
              <a:cxn ang="0">
                <a:pos x="1999" y="2016"/>
              </a:cxn>
              <a:cxn ang="0">
                <a:pos x="1998" y="2037"/>
              </a:cxn>
              <a:cxn ang="0">
                <a:pos x="1995" y="2055"/>
              </a:cxn>
              <a:cxn ang="0">
                <a:pos x="1990" y="2072"/>
              </a:cxn>
              <a:cxn ang="0">
                <a:pos x="1983" y="2091"/>
              </a:cxn>
              <a:cxn ang="0">
                <a:pos x="1975" y="2111"/>
              </a:cxn>
              <a:cxn ang="0">
                <a:pos x="1963" y="2129"/>
              </a:cxn>
              <a:cxn ang="0">
                <a:pos x="1951" y="2146"/>
              </a:cxn>
              <a:cxn ang="0">
                <a:pos x="1937" y="2163"/>
              </a:cxn>
              <a:cxn ang="0">
                <a:pos x="1920" y="2178"/>
              </a:cxn>
              <a:cxn ang="0">
                <a:pos x="1901" y="2194"/>
              </a:cxn>
              <a:cxn ang="0">
                <a:pos x="1881" y="2205"/>
              </a:cxn>
              <a:cxn ang="0">
                <a:pos x="1861" y="2216"/>
              </a:cxn>
              <a:cxn ang="0">
                <a:pos x="1840" y="2224"/>
              </a:cxn>
              <a:cxn ang="0">
                <a:pos x="1821" y="2229"/>
              </a:cxn>
              <a:cxn ang="0">
                <a:pos x="1800" y="2232"/>
              </a:cxn>
              <a:cxn ang="0">
                <a:pos x="1783" y="2234"/>
              </a:cxn>
              <a:cxn ang="0">
                <a:pos x="378" y="2234"/>
              </a:cxn>
              <a:cxn ang="0">
                <a:pos x="330" y="2232"/>
              </a:cxn>
              <a:cxn ang="0">
                <a:pos x="301" y="2226"/>
              </a:cxn>
              <a:cxn ang="0">
                <a:pos x="272" y="2216"/>
              </a:cxn>
              <a:cxn ang="0">
                <a:pos x="243" y="2199"/>
              </a:cxn>
              <a:cxn ang="0">
                <a:pos x="220" y="2183"/>
              </a:cxn>
              <a:cxn ang="0">
                <a:pos x="199" y="2162"/>
              </a:cxn>
              <a:cxn ang="0">
                <a:pos x="177" y="2138"/>
              </a:cxn>
              <a:cxn ang="0">
                <a:pos x="162" y="2112"/>
              </a:cxn>
              <a:cxn ang="0">
                <a:pos x="150" y="2086"/>
              </a:cxn>
              <a:cxn ang="0">
                <a:pos x="140" y="2061"/>
              </a:cxn>
              <a:cxn ang="0">
                <a:pos x="135" y="2032"/>
              </a:cxn>
              <a:cxn ang="0">
                <a:pos x="0" y="250"/>
              </a:cxn>
              <a:cxn ang="0">
                <a:pos x="4" y="218"/>
              </a:cxn>
              <a:cxn ang="0">
                <a:pos x="7" y="201"/>
              </a:cxn>
              <a:cxn ang="0">
                <a:pos x="16" y="175"/>
              </a:cxn>
              <a:cxn ang="0">
                <a:pos x="23" y="153"/>
              </a:cxn>
              <a:cxn ang="0">
                <a:pos x="44" y="117"/>
              </a:cxn>
              <a:cxn ang="0">
                <a:pos x="73" y="82"/>
              </a:cxn>
              <a:cxn ang="0">
                <a:pos x="105" y="52"/>
              </a:cxn>
              <a:cxn ang="0">
                <a:pos x="134" y="33"/>
              </a:cxn>
              <a:cxn ang="0">
                <a:pos x="167" y="17"/>
              </a:cxn>
              <a:cxn ang="0">
                <a:pos x="195" y="9"/>
              </a:cxn>
              <a:cxn ang="0">
                <a:pos x="226" y="2"/>
              </a:cxn>
            </a:cxnLst>
            <a:rect l="0" t="0" r="r" b="b"/>
            <a:pathLst>
              <a:path w="2133" h="2234">
                <a:moveTo>
                  <a:pt x="246" y="0"/>
                </a:moveTo>
                <a:lnTo>
                  <a:pt x="1885" y="0"/>
                </a:lnTo>
                <a:lnTo>
                  <a:pt x="1893" y="0"/>
                </a:lnTo>
                <a:lnTo>
                  <a:pt x="1903" y="1"/>
                </a:lnTo>
                <a:lnTo>
                  <a:pt x="1915" y="3"/>
                </a:lnTo>
                <a:lnTo>
                  <a:pt x="1927" y="6"/>
                </a:lnTo>
                <a:lnTo>
                  <a:pt x="1938" y="9"/>
                </a:lnTo>
                <a:lnTo>
                  <a:pt x="1951" y="12"/>
                </a:lnTo>
                <a:lnTo>
                  <a:pt x="1962" y="17"/>
                </a:lnTo>
                <a:lnTo>
                  <a:pt x="1973" y="21"/>
                </a:lnTo>
                <a:lnTo>
                  <a:pt x="1981" y="25"/>
                </a:lnTo>
                <a:lnTo>
                  <a:pt x="1991" y="30"/>
                </a:lnTo>
                <a:lnTo>
                  <a:pt x="2000" y="34"/>
                </a:lnTo>
                <a:lnTo>
                  <a:pt x="2012" y="42"/>
                </a:lnTo>
                <a:lnTo>
                  <a:pt x="2020" y="48"/>
                </a:lnTo>
                <a:lnTo>
                  <a:pt x="2027" y="53"/>
                </a:lnTo>
                <a:lnTo>
                  <a:pt x="2035" y="59"/>
                </a:lnTo>
                <a:lnTo>
                  <a:pt x="2041" y="65"/>
                </a:lnTo>
                <a:lnTo>
                  <a:pt x="2049" y="71"/>
                </a:lnTo>
                <a:lnTo>
                  <a:pt x="2056" y="77"/>
                </a:lnTo>
                <a:lnTo>
                  <a:pt x="2063" y="84"/>
                </a:lnTo>
                <a:lnTo>
                  <a:pt x="2068" y="91"/>
                </a:lnTo>
                <a:lnTo>
                  <a:pt x="2074" y="97"/>
                </a:lnTo>
                <a:lnTo>
                  <a:pt x="2078" y="103"/>
                </a:lnTo>
                <a:lnTo>
                  <a:pt x="2085" y="111"/>
                </a:lnTo>
                <a:lnTo>
                  <a:pt x="2090" y="120"/>
                </a:lnTo>
                <a:lnTo>
                  <a:pt x="2096" y="127"/>
                </a:lnTo>
                <a:lnTo>
                  <a:pt x="2100" y="136"/>
                </a:lnTo>
                <a:lnTo>
                  <a:pt x="2105" y="145"/>
                </a:lnTo>
                <a:lnTo>
                  <a:pt x="2108" y="153"/>
                </a:lnTo>
                <a:lnTo>
                  <a:pt x="2112" y="162"/>
                </a:lnTo>
                <a:lnTo>
                  <a:pt x="2117" y="173"/>
                </a:lnTo>
                <a:lnTo>
                  <a:pt x="2120" y="181"/>
                </a:lnTo>
                <a:lnTo>
                  <a:pt x="2123" y="193"/>
                </a:lnTo>
                <a:lnTo>
                  <a:pt x="2126" y="204"/>
                </a:lnTo>
                <a:lnTo>
                  <a:pt x="2128" y="214"/>
                </a:lnTo>
                <a:lnTo>
                  <a:pt x="2129" y="225"/>
                </a:lnTo>
                <a:lnTo>
                  <a:pt x="2131" y="240"/>
                </a:lnTo>
                <a:lnTo>
                  <a:pt x="2133" y="249"/>
                </a:lnTo>
                <a:lnTo>
                  <a:pt x="1999" y="2016"/>
                </a:lnTo>
                <a:lnTo>
                  <a:pt x="1999" y="2029"/>
                </a:lnTo>
                <a:lnTo>
                  <a:pt x="1998" y="2037"/>
                </a:lnTo>
                <a:lnTo>
                  <a:pt x="1997" y="2045"/>
                </a:lnTo>
                <a:lnTo>
                  <a:pt x="1995" y="2055"/>
                </a:lnTo>
                <a:lnTo>
                  <a:pt x="1992" y="2063"/>
                </a:lnTo>
                <a:lnTo>
                  <a:pt x="1990" y="2072"/>
                </a:lnTo>
                <a:lnTo>
                  <a:pt x="1986" y="2082"/>
                </a:lnTo>
                <a:lnTo>
                  <a:pt x="1983" y="2091"/>
                </a:lnTo>
                <a:lnTo>
                  <a:pt x="1979" y="2101"/>
                </a:lnTo>
                <a:lnTo>
                  <a:pt x="1975" y="2111"/>
                </a:lnTo>
                <a:lnTo>
                  <a:pt x="1968" y="2121"/>
                </a:lnTo>
                <a:lnTo>
                  <a:pt x="1963" y="2129"/>
                </a:lnTo>
                <a:lnTo>
                  <a:pt x="1957" y="2139"/>
                </a:lnTo>
                <a:lnTo>
                  <a:pt x="1951" y="2146"/>
                </a:lnTo>
                <a:lnTo>
                  <a:pt x="1942" y="2157"/>
                </a:lnTo>
                <a:lnTo>
                  <a:pt x="1937" y="2163"/>
                </a:lnTo>
                <a:lnTo>
                  <a:pt x="1930" y="2170"/>
                </a:lnTo>
                <a:lnTo>
                  <a:pt x="1920" y="2178"/>
                </a:lnTo>
                <a:lnTo>
                  <a:pt x="1912" y="2185"/>
                </a:lnTo>
                <a:lnTo>
                  <a:pt x="1901" y="2194"/>
                </a:lnTo>
                <a:lnTo>
                  <a:pt x="1892" y="2199"/>
                </a:lnTo>
                <a:lnTo>
                  <a:pt x="1881" y="2205"/>
                </a:lnTo>
                <a:lnTo>
                  <a:pt x="1871" y="2211"/>
                </a:lnTo>
                <a:lnTo>
                  <a:pt x="1861" y="2216"/>
                </a:lnTo>
                <a:lnTo>
                  <a:pt x="1850" y="2221"/>
                </a:lnTo>
                <a:lnTo>
                  <a:pt x="1840" y="2224"/>
                </a:lnTo>
                <a:lnTo>
                  <a:pt x="1829" y="2227"/>
                </a:lnTo>
                <a:lnTo>
                  <a:pt x="1821" y="2229"/>
                </a:lnTo>
                <a:lnTo>
                  <a:pt x="1810" y="2232"/>
                </a:lnTo>
                <a:lnTo>
                  <a:pt x="1800" y="2232"/>
                </a:lnTo>
                <a:lnTo>
                  <a:pt x="1791" y="2234"/>
                </a:lnTo>
                <a:lnTo>
                  <a:pt x="1783" y="2234"/>
                </a:lnTo>
                <a:lnTo>
                  <a:pt x="1067" y="2234"/>
                </a:lnTo>
                <a:lnTo>
                  <a:pt x="378" y="2234"/>
                </a:lnTo>
                <a:lnTo>
                  <a:pt x="347" y="2234"/>
                </a:lnTo>
                <a:lnTo>
                  <a:pt x="330" y="2232"/>
                </a:lnTo>
                <a:lnTo>
                  <a:pt x="315" y="2230"/>
                </a:lnTo>
                <a:lnTo>
                  <a:pt x="301" y="2226"/>
                </a:lnTo>
                <a:lnTo>
                  <a:pt x="287" y="2221"/>
                </a:lnTo>
                <a:lnTo>
                  <a:pt x="272" y="2216"/>
                </a:lnTo>
                <a:lnTo>
                  <a:pt x="259" y="2209"/>
                </a:lnTo>
                <a:lnTo>
                  <a:pt x="243" y="2199"/>
                </a:lnTo>
                <a:lnTo>
                  <a:pt x="231" y="2191"/>
                </a:lnTo>
                <a:lnTo>
                  <a:pt x="220" y="2183"/>
                </a:lnTo>
                <a:lnTo>
                  <a:pt x="210" y="2173"/>
                </a:lnTo>
                <a:lnTo>
                  <a:pt x="199" y="2162"/>
                </a:lnTo>
                <a:lnTo>
                  <a:pt x="186" y="2150"/>
                </a:lnTo>
                <a:lnTo>
                  <a:pt x="177" y="2138"/>
                </a:lnTo>
                <a:lnTo>
                  <a:pt x="170" y="2124"/>
                </a:lnTo>
                <a:lnTo>
                  <a:pt x="162" y="2112"/>
                </a:lnTo>
                <a:lnTo>
                  <a:pt x="156" y="2102"/>
                </a:lnTo>
                <a:lnTo>
                  <a:pt x="150" y="2086"/>
                </a:lnTo>
                <a:lnTo>
                  <a:pt x="145" y="2073"/>
                </a:lnTo>
                <a:lnTo>
                  <a:pt x="140" y="2061"/>
                </a:lnTo>
                <a:lnTo>
                  <a:pt x="138" y="2046"/>
                </a:lnTo>
                <a:lnTo>
                  <a:pt x="135" y="2032"/>
                </a:lnTo>
                <a:lnTo>
                  <a:pt x="134" y="2016"/>
                </a:lnTo>
                <a:lnTo>
                  <a:pt x="0" y="250"/>
                </a:lnTo>
                <a:lnTo>
                  <a:pt x="2" y="231"/>
                </a:lnTo>
                <a:lnTo>
                  <a:pt x="4" y="218"/>
                </a:lnTo>
                <a:lnTo>
                  <a:pt x="6" y="210"/>
                </a:lnTo>
                <a:lnTo>
                  <a:pt x="7" y="201"/>
                </a:lnTo>
                <a:lnTo>
                  <a:pt x="12" y="187"/>
                </a:lnTo>
                <a:lnTo>
                  <a:pt x="16" y="175"/>
                </a:lnTo>
                <a:lnTo>
                  <a:pt x="19" y="165"/>
                </a:lnTo>
                <a:lnTo>
                  <a:pt x="23" y="153"/>
                </a:lnTo>
                <a:lnTo>
                  <a:pt x="34" y="135"/>
                </a:lnTo>
                <a:lnTo>
                  <a:pt x="44" y="117"/>
                </a:lnTo>
                <a:lnTo>
                  <a:pt x="58" y="98"/>
                </a:lnTo>
                <a:lnTo>
                  <a:pt x="73" y="82"/>
                </a:lnTo>
                <a:lnTo>
                  <a:pt x="91" y="63"/>
                </a:lnTo>
                <a:lnTo>
                  <a:pt x="105" y="52"/>
                </a:lnTo>
                <a:lnTo>
                  <a:pt x="118" y="44"/>
                </a:lnTo>
                <a:lnTo>
                  <a:pt x="134" y="33"/>
                </a:lnTo>
                <a:lnTo>
                  <a:pt x="153" y="24"/>
                </a:lnTo>
                <a:lnTo>
                  <a:pt x="167" y="17"/>
                </a:lnTo>
                <a:lnTo>
                  <a:pt x="180" y="13"/>
                </a:lnTo>
                <a:lnTo>
                  <a:pt x="195" y="9"/>
                </a:lnTo>
                <a:lnTo>
                  <a:pt x="210" y="5"/>
                </a:lnTo>
                <a:lnTo>
                  <a:pt x="226" y="2"/>
                </a:lnTo>
                <a:lnTo>
                  <a:pt x="246" y="0"/>
                </a:lnTo>
                <a:close/>
              </a:path>
            </a:pathLst>
          </a:custGeom>
          <a:solidFill>
            <a:srgbClr val="00C0C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207" tIns="41103" rIns="82207" bIns="41103"/>
          <a:lstStyle/>
          <a:p>
            <a:endParaRPr lang="de-DE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92056" y="1700639"/>
            <a:ext cx="1047136" cy="578242"/>
            <a:chOff x="1318" y="1071"/>
            <a:chExt cx="659" cy="366"/>
          </a:xfrm>
        </p:grpSpPr>
        <p:sp>
          <p:nvSpPr>
            <p:cNvPr id="369671" name="Rectangle 7"/>
            <p:cNvSpPr>
              <a:spLocks noChangeArrowheads="1"/>
            </p:cNvSpPr>
            <p:nvPr/>
          </p:nvSpPr>
          <p:spPr bwMode="auto">
            <a:xfrm>
              <a:off x="1347" y="1107"/>
              <a:ext cx="571" cy="234"/>
            </a:xfrm>
            <a:prstGeom prst="rect">
              <a:avLst/>
            </a:prstGeom>
            <a:solidFill>
              <a:srgbClr val="E0E0E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672" name="Arc 8"/>
            <p:cNvSpPr>
              <a:spLocks/>
            </p:cNvSpPr>
            <p:nvPr/>
          </p:nvSpPr>
          <p:spPr bwMode="auto">
            <a:xfrm>
              <a:off x="1346" y="1127"/>
              <a:ext cx="578" cy="223"/>
            </a:xfrm>
            <a:custGeom>
              <a:avLst/>
              <a:gdLst>
                <a:gd name="G0" fmla="+- 21594 0 0"/>
                <a:gd name="G1" fmla="+- 21600 0 0"/>
                <a:gd name="G2" fmla="+- 21600 0 0"/>
                <a:gd name="T0" fmla="*/ 0 w 43188"/>
                <a:gd name="T1" fmla="*/ 21102 h 21600"/>
                <a:gd name="T2" fmla="*/ 43188 w 43188"/>
                <a:gd name="T3" fmla="*/ 21101 h 21600"/>
                <a:gd name="T4" fmla="*/ 21594 w 431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88" h="21600" fill="none" extrusionOk="0">
                  <a:moveTo>
                    <a:pt x="-1" y="21101"/>
                  </a:moveTo>
                  <a:cubicBezTo>
                    <a:pt x="270" y="9369"/>
                    <a:pt x="9858" y="-1"/>
                    <a:pt x="21594" y="0"/>
                  </a:cubicBezTo>
                  <a:cubicBezTo>
                    <a:pt x="33328" y="0"/>
                    <a:pt x="42917" y="9369"/>
                    <a:pt x="43188" y="21100"/>
                  </a:cubicBezTo>
                </a:path>
                <a:path w="43188" h="21600" stroke="0" extrusionOk="0">
                  <a:moveTo>
                    <a:pt x="-1" y="21101"/>
                  </a:moveTo>
                  <a:cubicBezTo>
                    <a:pt x="270" y="9369"/>
                    <a:pt x="9858" y="-1"/>
                    <a:pt x="21594" y="0"/>
                  </a:cubicBezTo>
                  <a:cubicBezTo>
                    <a:pt x="33328" y="0"/>
                    <a:pt x="42917" y="9369"/>
                    <a:pt x="43188" y="21100"/>
                  </a:cubicBezTo>
                  <a:lnTo>
                    <a:pt x="21594" y="2160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673" name="Line 9"/>
            <p:cNvSpPr>
              <a:spLocks noChangeShapeType="1"/>
            </p:cNvSpPr>
            <p:nvPr/>
          </p:nvSpPr>
          <p:spPr bwMode="auto">
            <a:xfrm>
              <a:off x="1338" y="1343"/>
              <a:ext cx="58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357" y="1127"/>
              <a:ext cx="551" cy="186"/>
              <a:chOff x="1443" y="648"/>
              <a:chExt cx="977" cy="326"/>
            </a:xfrm>
          </p:grpSpPr>
          <p:sp>
            <p:nvSpPr>
              <p:cNvPr id="369675" name="Line 11"/>
              <p:cNvSpPr>
                <a:spLocks noChangeShapeType="1"/>
              </p:cNvSpPr>
              <p:nvPr/>
            </p:nvSpPr>
            <p:spPr bwMode="auto">
              <a:xfrm>
                <a:off x="1932" y="648"/>
                <a:ext cx="1" cy="1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1443" y="658"/>
                <a:ext cx="387" cy="316"/>
                <a:chOff x="1443" y="658"/>
                <a:chExt cx="387" cy="316"/>
              </a:xfrm>
            </p:grpSpPr>
            <p:sp>
              <p:nvSpPr>
                <p:cNvPr id="369677" name="Line 13"/>
                <p:cNvSpPr>
                  <a:spLocks noChangeShapeType="1"/>
                </p:cNvSpPr>
                <p:nvPr/>
              </p:nvSpPr>
              <p:spPr bwMode="auto">
                <a:xfrm>
                  <a:off x="1503" y="825"/>
                  <a:ext cx="114" cy="10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78" name="Line 14"/>
                <p:cNvSpPr>
                  <a:spLocks noChangeShapeType="1"/>
                </p:cNvSpPr>
                <p:nvPr/>
              </p:nvSpPr>
              <p:spPr bwMode="auto">
                <a:xfrm>
                  <a:off x="1695" y="692"/>
                  <a:ext cx="56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79" name="Line 15"/>
                <p:cNvSpPr>
                  <a:spLocks noChangeShapeType="1"/>
                </p:cNvSpPr>
                <p:nvPr/>
              </p:nvSpPr>
              <p:spPr bwMode="auto">
                <a:xfrm>
                  <a:off x="1586" y="750"/>
                  <a:ext cx="58" cy="7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0" name="Line 16"/>
                <p:cNvSpPr>
                  <a:spLocks noChangeShapeType="1"/>
                </p:cNvSpPr>
                <p:nvPr/>
              </p:nvSpPr>
              <p:spPr bwMode="auto">
                <a:xfrm>
                  <a:off x="1819" y="658"/>
                  <a:ext cx="11" cy="9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1" name="Line 17"/>
                <p:cNvSpPr>
                  <a:spLocks noChangeShapeType="1"/>
                </p:cNvSpPr>
                <p:nvPr/>
              </p:nvSpPr>
              <p:spPr bwMode="auto">
                <a:xfrm>
                  <a:off x="1443" y="928"/>
                  <a:ext cx="74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2033" y="658"/>
                <a:ext cx="387" cy="316"/>
                <a:chOff x="2033" y="658"/>
                <a:chExt cx="387" cy="316"/>
              </a:xfrm>
            </p:grpSpPr>
            <p:sp>
              <p:nvSpPr>
                <p:cNvPr id="369683" name="Line 19"/>
                <p:cNvSpPr>
                  <a:spLocks noChangeShapeType="1"/>
                </p:cNvSpPr>
                <p:nvPr/>
              </p:nvSpPr>
              <p:spPr bwMode="auto">
                <a:xfrm flipH="1">
                  <a:off x="2246" y="825"/>
                  <a:ext cx="114" cy="10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4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112" y="692"/>
                  <a:ext cx="56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5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2220" y="750"/>
                  <a:ext cx="57" cy="7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6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033" y="658"/>
                  <a:ext cx="12" cy="9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687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2347" y="928"/>
                  <a:ext cx="73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1320" y="1078"/>
              <a:ext cx="627" cy="292"/>
              <a:chOff x="1377" y="563"/>
              <a:chExt cx="1112" cy="510"/>
            </a:xfrm>
          </p:grpSpPr>
          <p:sp>
            <p:nvSpPr>
              <p:cNvPr id="369689" name="Freeform 25"/>
              <p:cNvSpPr>
                <a:spLocks/>
              </p:cNvSpPr>
              <p:nvPr/>
            </p:nvSpPr>
            <p:spPr bwMode="auto">
              <a:xfrm>
                <a:off x="1377" y="563"/>
                <a:ext cx="1112" cy="5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111" y="1"/>
                  </a:cxn>
                  <a:cxn ang="0">
                    <a:pos x="1112" y="510"/>
                  </a:cxn>
                  <a:cxn ang="0">
                    <a:pos x="0" y="510"/>
                  </a:cxn>
                  <a:cxn ang="0">
                    <a:pos x="0" y="0"/>
                  </a:cxn>
                  <a:cxn ang="0">
                    <a:pos x="46" y="46"/>
                  </a:cxn>
                  <a:cxn ang="0">
                    <a:pos x="46" y="464"/>
                  </a:cxn>
                  <a:cxn ang="0">
                    <a:pos x="1067" y="464"/>
                  </a:cxn>
                  <a:cxn ang="0">
                    <a:pos x="1066" y="46"/>
                  </a:cxn>
                  <a:cxn ang="0">
                    <a:pos x="46" y="46"/>
                  </a:cxn>
                  <a:cxn ang="0">
                    <a:pos x="0" y="1"/>
                  </a:cxn>
                </a:cxnLst>
                <a:rect l="0" t="0" r="r" b="b"/>
                <a:pathLst>
                  <a:path w="1112" h="510">
                    <a:moveTo>
                      <a:pt x="0" y="1"/>
                    </a:moveTo>
                    <a:lnTo>
                      <a:pt x="1111" y="1"/>
                    </a:lnTo>
                    <a:lnTo>
                      <a:pt x="1112" y="510"/>
                    </a:lnTo>
                    <a:lnTo>
                      <a:pt x="0" y="510"/>
                    </a:lnTo>
                    <a:lnTo>
                      <a:pt x="0" y="0"/>
                    </a:lnTo>
                    <a:lnTo>
                      <a:pt x="46" y="46"/>
                    </a:lnTo>
                    <a:lnTo>
                      <a:pt x="46" y="464"/>
                    </a:lnTo>
                    <a:lnTo>
                      <a:pt x="1067" y="464"/>
                    </a:lnTo>
                    <a:lnTo>
                      <a:pt x="1066" y="46"/>
                    </a:lnTo>
                    <a:lnTo>
                      <a:pt x="46" y="4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0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690" name="Line 26"/>
              <p:cNvSpPr>
                <a:spLocks noChangeShapeType="1"/>
              </p:cNvSpPr>
              <p:nvPr/>
            </p:nvSpPr>
            <p:spPr bwMode="auto">
              <a:xfrm flipH="1">
                <a:off x="1377" y="1027"/>
                <a:ext cx="45" cy="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691" name="Line 27"/>
              <p:cNvSpPr>
                <a:spLocks noChangeShapeType="1"/>
              </p:cNvSpPr>
              <p:nvPr/>
            </p:nvSpPr>
            <p:spPr bwMode="auto">
              <a:xfrm>
                <a:off x="2443" y="1027"/>
                <a:ext cx="45" cy="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692" name="Line 28"/>
              <p:cNvSpPr>
                <a:spLocks noChangeShapeType="1"/>
              </p:cNvSpPr>
              <p:nvPr/>
            </p:nvSpPr>
            <p:spPr bwMode="auto">
              <a:xfrm flipH="1">
                <a:off x="2443" y="564"/>
                <a:ext cx="45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</p:grpSp>
        <p:sp>
          <p:nvSpPr>
            <p:cNvPr id="369693" name="Text Box 29"/>
            <p:cNvSpPr txBox="1">
              <a:spLocks noChangeArrowheads="1"/>
            </p:cNvSpPr>
            <p:nvPr/>
          </p:nvSpPr>
          <p:spPr bwMode="ltGray">
            <a:xfrm rot="18487875">
              <a:off x="1292" y="1171"/>
              <a:ext cx="292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>
                <a:spcBef>
                  <a:spcPct val="50000"/>
                </a:spcBef>
              </a:pPr>
              <a:r>
                <a:rPr lang="de-DE" sz="1800" dirty="0">
                  <a:solidFill>
                    <a:schemeClr val="tx1"/>
                  </a:solidFill>
                </a:rPr>
                <a:t>50</a:t>
              </a:r>
              <a:endParaRPr lang="de-DE" sz="2400" dirty="0">
                <a:solidFill>
                  <a:schemeClr val="tx1"/>
                </a:solidFill>
              </a:endParaRPr>
            </a:p>
          </p:txBody>
        </p:sp>
        <p:sp>
          <p:nvSpPr>
            <p:cNvPr id="369694" name="Text Box 30"/>
            <p:cNvSpPr txBox="1">
              <a:spLocks noChangeArrowheads="1"/>
            </p:cNvSpPr>
            <p:nvPr/>
          </p:nvSpPr>
          <p:spPr bwMode="ltGray">
            <a:xfrm rot="2667931">
              <a:off x="1686" y="1153"/>
              <a:ext cx="29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>
                <a:spcBef>
                  <a:spcPct val="50000"/>
                </a:spcBef>
              </a:pPr>
              <a:r>
                <a:rPr lang="de-DE" sz="1800" dirty="0">
                  <a:solidFill>
                    <a:schemeClr val="tx1"/>
                  </a:solidFill>
                </a:rPr>
                <a:t>70</a:t>
              </a:r>
              <a:endParaRPr lang="de-DE" sz="2400" dirty="0">
                <a:solidFill>
                  <a:schemeClr val="tx1"/>
                </a:solidFill>
              </a:endParaRPr>
            </a:p>
          </p:txBody>
        </p:sp>
        <p:sp>
          <p:nvSpPr>
            <p:cNvPr id="369695" name="Rectangle 31"/>
            <p:cNvSpPr>
              <a:spLocks noChangeArrowheads="1"/>
            </p:cNvSpPr>
            <p:nvPr/>
          </p:nvSpPr>
          <p:spPr bwMode="ltGray">
            <a:xfrm>
              <a:off x="1488" y="1071"/>
              <a:ext cx="29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/>
              <a:r>
                <a:rPr lang="de-DE" sz="1800" dirty="0">
                  <a:solidFill>
                    <a:schemeClr val="tx1"/>
                  </a:solidFill>
                </a:rPr>
                <a:t>60</a:t>
              </a:r>
              <a:endParaRPr lang="de-DE" sz="2400" dirty="0">
                <a:solidFill>
                  <a:schemeClr val="tx1"/>
                </a:solidFill>
              </a:endParaRPr>
            </a:p>
          </p:txBody>
        </p:sp>
        <p:sp>
          <p:nvSpPr>
            <p:cNvPr id="369696" name="Freeform 32"/>
            <p:cNvSpPr>
              <a:spLocks/>
            </p:cNvSpPr>
            <p:nvPr/>
          </p:nvSpPr>
          <p:spPr bwMode="auto">
            <a:xfrm rot="21530598">
              <a:off x="1603" y="1200"/>
              <a:ext cx="77" cy="156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150"/>
                </a:cxn>
                <a:cxn ang="0">
                  <a:pos x="47" y="150"/>
                </a:cxn>
                <a:cxn ang="0">
                  <a:pos x="47" y="274"/>
                </a:cxn>
                <a:cxn ang="0">
                  <a:pos x="88" y="274"/>
                </a:cxn>
                <a:cxn ang="0">
                  <a:pos x="88" y="148"/>
                </a:cxn>
                <a:cxn ang="0">
                  <a:pos x="136" y="148"/>
                </a:cxn>
                <a:cxn ang="0">
                  <a:pos x="67" y="0"/>
                </a:cxn>
              </a:cxnLst>
              <a:rect l="0" t="0" r="r" b="b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</p:grpSp>
      <p:graphicFrame>
        <p:nvGraphicFramePr>
          <p:cNvPr id="369697" name="Object 33"/>
          <p:cNvGraphicFramePr>
            <a:graphicFrameLocks noChangeAspect="1"/>
          </p:cNvGraphicFramePr>
          <p:nvPr/>
        </p:nvGraphicFramePr>
        <p:xfrm>
          <a:off x="2806188" y="609321"/>
          <a:ext cx="900644" cy="320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0" name="Clip" r:id="rId3" imgW="476280" imgH="1748880" progId="">
                  <p:embed/>
                </p:oleObj>
              </mc:Choice>
              <mc:Fallback>
                <p:oleObj name="Clip" r:id="rId3" imgW="476280" imgH="174888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6188" y="609321"/>
                        <a:ext cx="900644" cy="3200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698" name="Object 34"/>
          <p:cNvGraphicFramePr>
            <a:graphicFrameLocks noChangeAspect="1"/>
          </p:cNvGraphicFramePr>
          <p:nvPr/>
        </p:nvGraphicFramePr>
        <p:xfrm>
          <a:off x="1132322" y="6171640"/>
          <a:ext cx="1249608" cy="463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1" name="Clip" r:id="rId5" imgW="1212840" imgH="464760" progId="">
                  <p:embed/>
                </p:oleObj>
              </mc:Choice>
              <mc:Fallback>
                <p:oleObj name="Clip" r:id="rId5" imgW="1212840" imgH="46476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322" y="6171640"/>
                        <a:ext cx="1249608" cy="4636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699" name="Object 35"/>
          <p:cNvGraphicFramePr>
            <a:graphicFrameLocks noChangeAspect="1"/>
          </p:cNvGraphicFramePr>
          <p:nvPr/>
        </p:nvGraphicFramePr>
        <p:xfrm>
          <a:off x="5156260" y="4191003"/>
          <a:ext cx="1697034" cy="1064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2" name="Clip" r:id="rId7" imgW="1642680" imgH="1065240" progId="">
                  <p:embed/>
                </p:oleObj>
              </mc:Choice>
              <mc:Fallback>
                <p:oleObj name="Clip" r:id="rId7" imgW="1642680" imgH="10652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6260" y="4191003"/>
                        <a:ext cx="1697034" cy="10645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700" name="Object 36"/>
          <p:cNvGraphicFramePr>
            <a:graphicFrameLocks noChangeAspect="1"/>
          </p:cNvGraphicFramePr>
          <p:nvPr/>
        </p:nvGraphicFramePr>
        <p:xfrm>
          <a:off x="6769316" y="4191005"/>
          <a:ext cx="738470" cy="1274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3" name="Clip" r:id="rId9" imgW="713880" imgH="1274400" progId="">
                  <p:embed/>
                </p:oleObj>
              </mc:Choice>
              <mc:Fallback>
                <p:oleObj name="Clip" r:id="rId9" imgW="713880" imgH="127440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69316" y="4191005"/>
                        <a:ext cx="738470" cy="12746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6476819" y="1980640"/>
            <a:ext cx="1980838" cy="2134721"/>
            <a:chOff x="768" y="768"/>
            <a:chExt cx="2214" cy="2444"/>
          </a:xfrm>
        </p:grpSpPr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768" y="768"/>
              <a:ext cx="2214" cy="2444"/>
              <a:chOff x="824" y="440"/>
              <a:chExt cx="2214" cy="2444"/>
            </a:xfrm>
          </p:grpSpPr>
          <p:sp>
            <p:nvSpPr>
              <p:cNvPr id="369703" name="Freeform 39"/>
              <p:cNvSpPr>
                <a:spLocks/>
              </p:cNvSpPr>
              <p:nvPr/>
            </p:nvSpPr>
            <p:spPr bwMode="auto">
              <a:xfrm>
                <a:off x="982" y="2565"/>
                <a:ext cx="1901" cy="319"/>
              </a:xfrm>
              <a:custGeom>
                <a:avLst/>
                <a:gdLst/>
                <a:ahLst/>
                <a:cxnLst>
                  <a:cxn ang="0">
                    <a:pos x="1680" y="0"/>
                  </a:cxn>
                  <a:cxn ang="0">
                    <a:pos x="1696" y="0"/>
                  </a:cxn>
                  <a:cxn ang="0">
                    <a:pos x="1718" y="1"/>
                  </a:cxn>
                  <a:cxn ang="0">
                    <a:pos x="1739" y="2"/>
                  </a:cxn>
                  <a:cxn ang="0">
                    <a:pos x="1759" y="3"/>
                  </a:cxn>
                  <a:cxn ang="0">
                    <a:pos x="1775" y="4"/>
                  </a:cxn>
                  <a:cxn ang="0">
                    <a:pos x="1793" y="6"/>
                  </a:cxn>
                  <a:cxn ang="0">
                    <a:pos x="1807" y="8"/>
                  </a:cxn>
                  <a:cxn ang="0">
                    <a:pos x="1821" y="9"/>
                  </a:cxn>
                  <a:cxn ang="0">
                    <a:pos x="1832" y="11"/>
                  </a:cxn>
                  <a:cxn ang="0">
                    <a:pos x="1844" y="13"/>
                  </a:cxn>
                  <a:cxn ang="0">
                    <a:pos x="1853" y="14"/>
                  </a:cxn>
                  <a:cxn ang="0">
                    <a:pos x="1864" y="17"/>
                  </a:cxn>
                  <a:cxn ang="0">
                    <a:pos x="1872" y="19"/>
                  </a:cxn>
                  <a:cxn ang="0">
                    <a:pos x="1880" y="22"/>
                  </a:cxn>
                  <a:cxn ang="0">
                    <a:pos x="1886" y="25"/>
                  </a:cxn>
                  <a:cxn ang="0">
                    <a:pos x="1892" y="27"/>
                  </a:cxn>
                  <a:cxn ang="0">
                    <a:pos x="1897" y="30"/>
                  </a:cxn>
                  <a:cxn ang="0">
                    <a:pos x="1900" y="34"/>
                  </a:cxn>
                  <a:cxn ang="0">
                    <a:pos x="1782" y="288"/>
                  </a:cxn>
                  <a:cxn ang="0">
                    <a:pos x="1781" y="291"/>
                  </a:cxn>
                  <a:cxn ang="0">
                    <a:pos x="1778" y="293"/>
                  </a:cxn>
                  <a:cxn ang="0">
                    <a:pos x="1774" y="296"/>
                  </a:cxn>
                  <a:cxn ang="0">
                    <a:pos x="1768" y="298"/>
                  </a:cxn>
                  <a:cxn ang="0">
                    <a:pos x="1760" y="302"/>
                  </a:cxn>
                  <a:cxn ang="0">
                    <a:pos x="1750" y="304"/>
                  </a:cxn>
                  <a:cxn ang="0">
                    <a:pos x="1739" y="307"/>
                  </a:cxn>
                  <a:cxn ang="0">
                    <a:pos x="1726" y="309"/>
                  </a:cxn>
                  <a:cxn ang="0">
                    <a:pos x="1712" y="311"/>
                  </a:cxn>
                  <a:cxn ang="0">
                    <a:pos x="1695" y="314"/>
                  </a:cxn>
                  <a:cxn ang="0">
                    <a:pos x="1677" y="315"/>
                  </a:cxn>
                  <a:cxn ang="0">
                    <a:pos x="1659" y="316"/>
                  </a:cxn>
                  <a:cxn ang="0">
                    <a:pos x="1640" y="318"/>
                  </a:cxn>
                  <a:cxn ang="0">
                    <a:pos x="1623" y="319"/>
                  </a:cxn>
                  <a:cxn ang="0">
                    <a:pos x="1604" y="319"/>
                  </a:cxn>
                  <a:cxn ang="0">
                    <a:pos x="1590" y="319"/>
                  </a:cxn>
                  <a:cxn ang="0">
                    <a:pos x="337" y="319"/>
                  </a:cxn>
                  <a:cxn ang="0">
                    <a:pos x="294" y="319"/>
                  </a:cxn>
                  <a:cxn ang="0">
                    <a:pos x="269" y="318"/>
                  </a:cxn>
                  <a:cxn ang="0">
                    <a:pos x="242" y="316"/>
                  </a:cxn>
                  <a:cxn ang="0">
                    <a:pos x="217" y="314"/>
                  </a:cxn>
                  <a:cxn ang="0">
                    <a:pos x="196" y="312"/>
                  </a:cxn>
                  <a:cxn ang="0">
                    <a:pos x="177" y="308"/>
                  </a:cxn>
                  <a:cxn ang="0">
                    <a:pos x="158" y="305"/>
                  </a:cxn>
                  <a:cxn ang="0">
                    <a:pos x="144" y="302"/>
                  </a:cxn>
                  <a:cxn ang="0">
                    <a:pos x="134" y="298"/>
                  </a:cxn>
                  <a:cxn ang="0">
                    <a:pos x="126" y="294"/>
                  </a:cxn>
                  <a:cxn ang="0">
                    <a:pos x="121" y="290"/>
                  </a:cxn>
                  <a:cxn ang="0">
                    <a:pos x="0" y="36"/>
                  </a:cxn>
                  <a:cxn ang="0">
                    <a:pos x="4" y="31"/>
                  </a:cxn>
                  <a:cxn ang="0">
                    <a:pos x="7" y="29"/>
                  </a:cxn>
                  <a:cxn ang="0">
                    <a:pos x="14" y="25"/>
                  </a:cxn>
                  <a:cxn ang="0">
                    <a:pos x="21" y="22"/>
                  </a:cxn>
                  <a:cxn ang="0">
                    <a:pos x="39" y="17"/>
                  </a:cxn>
                  <a:cxn ang="0">
                    <a:pos x="65" y="12"/>
                  </a:cxn>
                  <a:cxn ang="0">
                    <a:pos x="94" y="8"/>
                  </a:cxn>
                  <a:cxn ang="0">
                    <a:pos x="120" y="4"/>
                  </a:cxn>
                  <a:cxn ang="0">
                    <a:pos x="149" y="3"/>
                  </a:cxn>
                  <a:cxn ang="0">
                    <a:pos x="174" y="1"/>
                  </a:cxn>
                  <a:cxn ang="0">
                    <a:pos x="201" y="0"/>
                  </a:cxn>
                </a:cxnLst>
                <a:rect l="0" t="0" r="r" b="b"/>
                <a:pathLst>
                  <a:path w="1901" h="319">
                    <a:moveTo>
                      <a:pt x="219" y="0"/>
                    </a:moveTo>
                    <a:lnTo>
                      <a:pt x="1680" y="0"/>
                    </a:lnTo>
                    <a:lnTo>
                      <a:pt x="1688" y="0"/>
                    </a:lnTo>
                    <a:lnTo>
                      <a:pt x="1696" y="0"/>
                    </a:lnTo>
                    <a:lnTo>
                      <a:pt x="1707" y="0"/>
                    </a:lnTo>
                    <a:lnTo>
                      <a:pt x="1718" y="1"/>
                    </a:lnTo>
                    <a:lnTo>
                      <a:pt x="1727" y="1"/>
                    </a:lnTo>
                    <a:lnTo>
                      <a:pt x="1739" y="2"/>
                    </a:lnTo>
                    <a:lnTo>
                      <a:pt x="1749" y="2"/>
                    </a:lnTo>
                    <a:lnTo>
                      <a:pt x="1759" y="3"/>
                    </a:lnTo>
                    <a:lnTo>
                      <a:pt x="1766" y="3"/>
                    </a:lnTo>
                    <a:lnTo>
                      <a:pt x="1775" y="4"/>
                    </a:lnTo>
                    <a:lnTo>
                      <a:pt x="1782" y="4"/>
                    </a:lnTo>
                    <a:lnTo>
                      <a:pt x="1793" y="6"/>
                    </a:lnTo>
                    <a:lnTo>
                      <a:pt x="1801" y="7"/>
                    </a:lnTo>
                    <a:lnTo>
                      <a:pt x="1807" y="8"/>
                    </a:lnTo>
                    <a:lnTo>
                      <a:pt x="1815" y="8"/>
                    </a:lnTo>
                    <a:lnTo>
                      <a:pt x="1821" y="9"/>
                    </a:lnTo>
                    <a:lnTo>
                      <a:pt x="1826" y="10"/>
                    </a:lnTo>
                    <a:lnTo>
                      <a:pt x="1832" y="11"/>
                    </a:lnTo>
                    <a:lnTo>
                      <a:pt x="1838" y="12"/>
                    </a:lnTo>
                    <a:lnTo>
                      <a:pt x="1844" y="13"/>
                    </a:lnTo>
                    <a:lnTo>
                      <a:pt x="1848" y="14"/>
                    </a:lnTo>
                    <a:lnTo>
                      <a:pt x="1853" y="14"/>
                    </a:lnTo>
                    <a:lnTo>
                      <a:pt x="1859" y="16"/>
                    </a:lnTo>
                    <a:lnTo>
                      <a:pt x="1864" y="17"/>
                    </a:lnTo>
                    <a:lnTo>
                      <a:pt x="1868" y="18"/>
                    </a:lnTo>
                    <a:lnTo>
                      <a:pt x="1872" y="19"/>
                    </a:lnTo>
                    <a:lnTo>
                      <a:pt x="1876" y="20"/>
                    </a:lnTo>
                    <a:lnTo>
                      <a:pt x="1880" y="22"/>
                    </a:lnTo>
                    <a:lnTo>
                      <a:pt x="1883" y="23"/>
                    </a:lnTo>
                    <a:lnTo>
                      <a:pt x="1886" y="25"/>
                    </a:lnTo>
                    <a:lnTo>
                      <a:pt x="1890" y="25"/>
                    </a:lnTo>
                    <a:lnTo>
                      <a:pt x="1892" y="27"/>
                    </a:lnTo>
                    <a:lnTo>
                      <a:pt x="1896" y="29"/>
                    </a:lnTo>
                    <a:lnTo>
                      <a:pt x="1897" y="30"/>
                    </a:lnTo>
                    <a:lnTo>
                      <a:pt x="1898" y="32"/>
                    </a:lnTo>
                    <a:lnTo>
                      <a:pt x="1900" y="34"/>
                    </a:lnTo>
                    <a:lnTo>
                      <a:pt x="1901" y="36"/>
                    </a:lnTo>
                    <a:lnTo>
                      <a:pt x="1782" y="288"/>
                    </a:lnTo>
                    <a:lnTo>
                      <a:pt x="1782" y="290"/>
                    </a:lnTo>
                    <a:lnTo>
                      <a:pt x="1781" y="291"/>
                    </a:lnTo>
                    <a:lnTo>
                      <a:pt x="1780" y="292"/>
                    </a:lnTo>
                    <a:lnTo>
                      <a:pt x="1778" y="293"/>
                    </a:lnTo>
                    <a:lnTo>
                      <a:pt x="1777" y="295"/>
                    </a:lnTo>
                    <a:lnTo>
                      <a:pt x="1774" y="296"/>
                    </a:lnTo>
                    <a:lnTo>
                      <a:pt x="1771" y="298"/>
                    </a:lnTo>
                    <a:lnTo>
                      <a:pt x="1768" y="298"/>
                    </a:lnTo>
                    <a:lnTo>
                      <a:pt x="1764" y="300"/>
                    </a:lnTo>
                    <a:lnTo>
                      <a:pt x="1760" y="302"/>
                    </a:lnTo>
                    <a:lnTo>
                      <a:pt x="1755" y="303"/>
                    </a:lnTo>
                    <a:lnTo>
                      <a:pt x="1750" y="304"/>
                    </a:lnTo>
                    <a:lnTo>
                      <a:pt x="1744" y="305"/>
                    </a:lnTo>
                    <a:lnTo>
                      <a:pt x="1739" y="307"/>
                    </a:lnTo>
                    <a:lnTo>
                      <a:pt x="1731" y="308"/>
                    </a:lnTo>
                    <a:lnTo>
                      <a:pt x="1726" y="309"/>
                    </a:lnTo>
                    <a:lnTo>
                      <a:pt x="1720" y="310"/>
                    </a:lnTo>
                    <a:lnTo>
                      <a:pt x="1712" y="311"/>
                    </a:lnTo>
                    <a:lnTo>
                      <a:pt x="1705" y="312"/>
                    </a:lnTo>
                    <a:lnTo>
                      <a:pt x="1695" y="314"/>
                    </a:lnTo>
                    <a:lnTo>
                      <a:pt x="1687" y="314"/>
                    </a:lnTo>
                    <a:lnTo>
                      <a:pt x="1677" y="315"/>
                    </a:lnTo>
                    <a:lnTo>
                      <a:pt x="1668" y="316"/>
                    </a:lnTo>
                    <a:lnTo>
                      <a:pt x="1659" y="316"/>
                    </a:lnTo>
                    <a:lnTo>
                      <a:pt x="1650" y="317"/>
                    </a:lnTo>
                    <a:lnTo>
                      <a:pt x="1640" y="318"/>
                    </a:lnTo>
                    <a:lnTo>
                      <a:pt x="1631" y="318"/>
                    </a:lnTo>
                    <a:lnTo>
                      <a:pt x="1623" y="319"/>
                    </a:lnTo>
                    <a:lnTo>
                      <a:pt x="1613" y="319"/>
                    </a:lnTo>
                    <a:lnTo>
                      <a:pt x="1604" y="319"/>
                    </a:lnTo>
                    <a:lnTo>
                      <a:pt x="1596" y="319"/>
                    </a:lnTo>
                    <a:lnTo>
                      <a:pt x="1590" y="319"/>
                    </a:lnTo>
                    <a:lnTo>
                      <a:pt x="951" y="319"/>
                    </a:lnTo>
                    <a:lnTo>
                      <a:pt x="337" y="319"/>
                    </a:lnTo>
                    <a:lnTo>
                      <a:pt x="310" y="319"/>
                    </a:lnTo>
                    <a:lnTo>
                      <a:pt x="294" y="319"/>
                    </a:lnTo>
                    <a:lnTo>
                      <a:pt x="281" y="319"/>
                    </a:lnTo>
                    <a:lnTo>
                      <a:pt x="269" y="318"/>
                    </a:lnTo>
                    <a:lnTo>
                      <a:pt x="257" y="317"/>
                    </a:lnTo>
                    <a:lnTo>
                      <a:pt x="242" y="316"/>
                    </a:lnTo>
                    <a:lnTo>
                      <a:pt x="231" y="315"/>
                    </a:lnTo>
                    <a:lnTo>
                      <a:pt x="217" y="314"/>
                    </a:lnTo>
                    <a:lnTo>
                      <a:pt x="206" y="313"/>
                    </a:lnTo>
                    <a:lnTo>
                      <a:pt x="196" y="312"/>
                    </a:lnTo>
                    <a:lnTo>
                      <a:pt x="187" y="310"/>
                    </a:lnTo>
                    <a:lnTo>
                      <a:pt x="177" y="308"/>
                    </a:lnTo>
                    <a:lnTo>
                      <a:pt x="166" y="307"/>
                    </a:lnTo>
                    <a:lnTo>
                      <a:pt x="158" y="305"/>
                    </a:lnTo>
                    <a:lnTo>
                      <a:pt x="151" y="303"/>
                    </a:lnTo>
                    <a:lnTo>
                      <a:pt x="144" y="302"/>
                    </a:lnTo>
                    <a:lnTo>
                      <a:pt x="139" y="300"/>
                    </a:lnTo>
                    <a:lnTo>
                      <a:pt x="134" y="298"/>
                    </a:lnTo>
                    <a:lnTo>
                      <a:pt x="129" y="296"/>
                    </a:lnTo>
                    <a:lnTo>
                      <a:pt x="126" y="294"/>
                    </a:lnTo>
                    <a:lnTo>
                      <a:pt x="123" y="292"/>
                    </a:lnTo>
                    <a:lnTo>
                      <a:pt x="121" y="290"/>
                    </a:lnTo>
                    <a:lnTo>
                      <a:pt x="120" y="288"/>
                    </a:lnTo>
                    <a:lnTo>
                      <a:pt x="0" y="36"/>
                    </a:lnTo>
                    <a:lnTo>
                      <a:pt x="2" y="33"/>
                    </a:lnTo>
                    <a:lnTo>
                      <a:pt x="4" y="31"/>
                    </a:lnTo>
                    <a:lnTo>
                      <a:pt x="5" y="30"/>
                    </a:lnTo>
                    <a:lnTo>
                      <a:pt x="7" y="29"/>
                    </a:lnTo>
                    <a:lnTo>
                      <a:pt x="11" y="26"/>
                    </a:lnTo>
                    <a:lnTo>
                      <a:pt x="14" y="25"/>
                    </a:lnTo>
                    <a:lnTo>
                      <a:pt x="17" y="24"/>
                    </a:lnTo>
                    <a:lnTo>
                      <a:pt x="21" y="22"/>
                    </a:lnTo>
                    <a:lnTo>
                      <a:pt x="30" y="19"/>
                    </a:lnTo>
                    <a:lnTo>
                      <a:pt x="39" y="17"/>
                    </a:lnTo>
                    <a:lnTo>
                      <a:pt x="51" y="14"/>
                    </a:lnTo>
                    <a:lnTo>
                      <a:pt x="65" y="12"/>
                    </a:lnTo>
                    <a:lnTo>
                      <a:pt x="82" y="8"/>
                    </a:lnTo>
                    <a:lnTo>
                      <a:pt x="94" y="8"/>
                    </a:lnTo>
                    <a:lnTo>
                      <a:pt x="105" y="6"/>
                    </a:lnTo>
                    <a:lnTo>
                      <a:pt x="120" y="4"/>
                    </a:lnTo>
                    <a:lnTo>
                      <a:pt x="136" y="3"/>
                    </a:lnTo>
                    <a:lnTo>
                      <a:pt x="149" y="3"/>
                    </a:lnTo>
                    <a:lnTo>
                      <a:pt x="161" y="2"/>
                    </a:lnTo>
                    <a:lnTo>
                      <a:pt x="174" y="1"/>
                    </a:lnTo>
                    <a:lnTo>
                      <a:pt x="187" y="0"/>
                    </a:lnTo>
                    <a:lnTo>
                      <a:pt x="201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00606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04" name="Freeform 40"/>
              <p:cNvSpPr>
                <a:spLocks/>
              </p:cNvSpPr>
              <p:nvPr/>
            </p:nvSpPr>
            <p:spPr bwMode="auto">
              <a:xfrm>
                <a:off x="824" y="440"/>
                <a:ext cx="2214" cy="2321"/>
              </a:xfrm>
              <a:custGeom>
                <a:avLst/>
                <a:gdLst/>
                <a:ahLst/>
                <a:cxnLst>
                  <a:cxn ang="0">
                    <a:pos x="1958" y="0"/>
                  </a:cxn>
                  <a:cxn ang="0">
                    <a:pos x="1976" y="0"/>
                  </a:cxn>
                  <a:cxn ang="0">
                    <a:pos x="2002" y="5"/>
                  </a:cxn>
                  <a:cxn ang="0">
                    <a:pos x="2026" y="12"/>
                  </a:cxn>
                  <a:cxn ang="0">
                    <a:pos x="2049" y="21"/>
                  </a:cxn>
                  <a:cxn ang="0">
                    <a:pos x="2068" y="30"/>
                  </a:cxn>
                  <a:cxn ang="0">
                    <a:pos x="2090" y="43"/>
                  </a:cxn>
                  <a:cxn ang="0">
                    <a:pos x="2105" y="54"/>
                  </a:cxn>
                  <a:cxn ang="0">
                    <a:pos x="2121" y="66"/>
                  </a:cxn>
                  <a:cxn ang="0">
                    <a:pos x="2135" y="80"/>
                  </a:cxn>
                  <a:cxn ang="0">
                    <a:pos x="2149" y="94"/>
                  </a:cxn>
                  <a:cxn ang="0">
                    <a:pos x="2158" y="106"/>
                  </a:cxn>
                  <a:cxn ang="0">
                    <a:pos x="2171" y="125"/>
                  </a:cxn>
                  <a:cxn ang="0">
                    <a:pos x="2181" y="140"/>
                  </a:cxn>
                  <a:cxn ang="0">
                    <a:pos x="2190" y="158"/>
                  </a:cxn>
                  <a:cxn ang="0">
                    <a:pos x="2198" y="179"/>
                  </a:cxn>
                  <a:cxn ang="0">
                    <a:pos x="2205" y="200"/>
                  </a:cxn>
                  <a:cxn ang="0">
                    <a:pos x="2210" y="222"/>
                  </a:cxn>
                  <a:cxn ang="0">
                    <a:pos x="2214" y="248"/>
                  </a:cxn>
                  <a:cxn ang="0">
                    <a:pos x="2077" y="2095"/>
                  </a:cxn>
                  <a:cxn ang="0">
                    <a:pos x="2075" y="2117"/>
                  </a:cxn>
                  <a:cxn ang="0">
                    <a:pos x="2072" y="2135"/>
                  </a:cxn>
                  <a:cxn ang="0">
                    <a:pos x="2067" y="2153"/>
                  </a:cxn>
                  <a:cxn ang="0">
                    <a:pos x="2060" y="2173"/>
                  </a:cxn>
                  <a:cxn ang="0">
                    <a:pos x="2050" y="2193"/>
                  </a:cxn>
                  <a:cxn ang="0">
                    <a:pos x="2039" y="2212"/>
                  </a:cxn>
                  <a:cxn ang="0">
                    <a:pos x="2026" y="2230"/>
                  </a:cxn>
                  <a:cxn ang="0">
                    <a:pos x="2012" y="2248"/>
                  </a:cxn>
                  <a:cxn ang="0">
                    <a:pos x="1995" y="2263"/>
                  </a:cxn>
                  <a:cxn ang="0">
                    <a:pos x="1974" y="2279"/>
                  </a:cxn>
                  <a:cxn ang="0">
                    <a:pos x="1953" y="2292"/>
                  </a:cxn>
                  <a:cxn ang="0">
                    <a:pos x="1933" y="2302"/>
                  </a:cxn>
                  <a:cxn ang="0">
                    <a:pos x="1911" y="2311"/>
                  </a:cxn>
                  <a:cxn ang="0">
                    <a:pos x="1891" y="2316"/>
                  </a:cxn>
                  <a:cxn ang="0">
                    <a:pos x="1869" y="2319"/>
                  </a:cxn>
                  <a:cxn ang="0">
                    <a:pos x="1853" y="2321"/>
                  </a:cxn>
                  <a:cxn ang="0">
                    <a:pos x="392" y="2321"/>
                  </a:cxn>
                  <a:cxn ang="0">
                    <a:pos x="342" y="2319"/>
                  </a:cxn>
                  <a:cxn ang="0">
                    <a:pos x="312" y="2312"/>
                  </a:cxn>
                  <a:cxn ang="0">
                    <a:pos x="282" y="2302"/>
                  </a:cxn>
                  <a:cxn ang="0">
                    <a:pos x="252" y="2286"/>
                  </a:cxn>
                  <a:cxn ang="0">
                    <a:pos x="228" y="2268"/>
                  </a:cxn>
                  <a:cxn ang="0">
                    <a:pos x="206" y="2246"/>
                  </a:cxn>
                  <a:cxn ang="0">
                    <a:pos x="184" y="2221"/>
                  </a:cxn>
                  <a:cxn ang="0">
                    <a:pos x="167" y="2194"/>
                  </a:cxn>
                  <a:cxn ang="0">
                    <a:pos x="156" y="2167"/>
                  </a:cxn>
                  <a:cxn ang="0">
                    <a:pos x="145" y="2141"/>
                  </a:cxn>
                  <a:cxn ang="0">
                    <a:pos x="140" y="2111"/>
                  </a:cxn>
                  <a:cxn ang="0">
                    <a:pos x="0" y="258"/>
                  </a:cxn>
                  <a:cxn ang="0">
                    <a:pos x="4" y="226"/>
                  </a:cxn>
                  <a:cxn ang="0">
                    <a:pos x="7" y="207"/>
                  </a:cxn>
                  <a:cxn ang="0">
                    <a:pos x="16" y="180"/>
                  </a:cxn>
                  <a:cxn ang="0">
                    <a:pos x="24" y="158"/>
                  </a:cxn>
                  <a:cxn ang="0">
                    <a:pos x="44" y="121"/>
                  </a:cxn>
                  <a:cxn ang="0">
                    <a:pos x="75" y="84"/>
                  </a:cxn>
                  <a:cxn ang="0">
                    <a:pos x="109" y="54"/>
                  </a:cxn>
                  <a:cxn ang="0">
                    <a:pos x="139" y="34"/>
                  </a:cxn>
                  <a:cxn ang="0">
                    <a:pos x="173" y="17"/>
                  </a:cxn>
                  <a:cxn ang="0">
                    <a:pos x="202" y="8"/>
                  </a:cxn>
                  <a:cxn ang="0">
                    <a:pos x="233" y="1"/>
                  </a:cxn>
                </a:cxnLst>
                <a:rect l="0" t="0" r="r" b="b"/>
                <a:pathLst>
                  <a:path w="2214" h="2321">
                    <a:moveTo>
                      <a:pt x="254" y="0"/>
                    </a:moveTo>
                    <a:lnTo>
                      <a:pt x="1958" y="0"/>
                    </a:lnTo>
                    <a:lnTo>
                      <a:pt x="1967" y="0"/>
                    </a:lnTo>
                    <a:lnTo>
                      <a:pt x="1976" y="0"/>
                    </a:lnTo>
                    <a:lnTo>
                      <a:pt x="1990" y="2"/>
                    </a:lnTo>
                    <a:lnTo>
                      <a:pt x="2002" y="5"/>
                    </a:lnTo>
                    <a:lnTo>
                      <a:pt x="2013" y="8"/>
                    </a:lnTo>
                    <a:lnTo>
                      <a:pt x="2026" y="12"/>
                    </a:lnTo>
                    <a:lnTo>
                      <a:pt x="2038" y="16"/>
                    </a:lnTo>
                    <a:lnTo>
                      <a:pt x="2049" y="21"/>
                    </a:lnTo>
                    <a:lnTo>
                      <a:pt x="2058" y="25"/>
                    </a:lnTo>
                    <a:lnTo>
                      <a:pt x="2068" y="30"/>
                    </a:lnTo>
                    <a:lnTo>
                      <a:pt x="2077" y="34"/>
                    </a:lnTo>
                    <a:lnTo>
                      <a:pt x="2090" y="43"/>
                    </a:lnTo>
                    <a:lnTo>
                      <a:pt x="2099" y="49"/>
                    </a:lnTo>
                    <a:lnTo>
                      <a:pt x="2105" y="54"/>
                    </a:lnTo>
                    <a:lnTo>
                      <a:pt x="2114" y="60"/>
                    </a:lnTo>
                    <a:lnTo>
                      <a:pt x="2121" y="66"/>
                    </a:lnTo>
                    <a:lnTo>
                      <a:pt x="2128" y="73"/>
                    </a:lnTo>
                    <a:lnTo>
                      <a:pt x="2135" y="80"/>
                    </a:lnTo>
                    <a:lnTo>
                      <a:pt x="2142" y="87"/>
                    </a:lnTo>
                    <a:lnTo>
                      <a:pt x="2149" y="94"/>
                    </a:lnTo>
                    <a:lnTo>
                      <a:pt x="2154" y="99"/>
                    </a:lnTo>
                    <a:lnTo>
                      <a:pt x="2158" y="106"/>
                    </a:lnTo>
                    <a:lnTo>
                      <a:pt x="2165" y="115"/>
                    </a:lnTo>
                    <a:lnTo>
                      <a:pt x="2171" y="125"/>
                    </a:lnTo>
                    <a:lnTo>
                      <a:pt x="2176" y="131"/>
                    </a:lnTo>
                    <a:lnTo>
                      <a:pt x="2181" y="140"/>
                    </a:lnTo>
                    <a:lnTo>
                      <a:pt x="2186" y="150"/>
                    </a:lnTo>
                    <a:lnTo>
                      <a:pt x="2190" y="158"/>
                    </a:lnTo>
                    <a:lnTo>
                      <a:pt x="2194" y="167"/>
                    </a:lnTo>
                    <a:lnTo>
                      <a:pt x="2198" y="179"/>
                    </a:lnTo>
                    <a:lnTo>
                      <a:pt x="2202" y="188"/>
                    </a:lnTo>
                    <a:lnTo>
                      <a:pt x="2205" y="200"/>
                    </a:lnTo>
                    <a:lnTo>
                      <a:pt x="2209" y="212"/>
                    </a:lnTo>
                    <a:lnTo>
                      <a:pt x="2210" y="222"/>
                    </a:lnTo>
                    <a:lnTo>
                      <a:pt x="2212" y="234"/>
                    </a:lnTo>
                    <a:lnTo>
                      <a:pt x="2214" y="248"/>
                    </a:lnTo>
                    <a:lnTo>
                      <a:pt x="2214" y="258"/>
                    </a:lnTo>
                    <a:lnTo>
                      <a:pt x="2077" y="2095"/>
                    </a:lnTo>
                    <a:lnTo>
                      <a:pt x="2077" y="2107"/>
                    </a:lnTo>
                    <a:lnTo>
                      <a:pt x="2075" y="2117"/>
                    </a:lnTo>
                    <a:lnTo>
                      <a:pt x="2074" y="2124"/>
                    </a:lnTo>
                    <a:lnTo>
                      <a:pt x="2072" y="2135"/>
                    </a:lnTo>
                    <a:lnTo>
                      <a:pt x="2069" y="2144"/>
                    </a:lnTo>
                    <a:lnTo>
                      <a:pt x="2067" y="2153"/>
                    </a:lnTo>
                    <a:lnTo>
                      <a:pt x="2064" y="2162"/>
                    </a:lnTo>
                    <a:lnTo>
                      <a:pt x="2060" y="2173"/>
                    </a:lnTo>
                    <a:lnTo>
                      <a:pt x="2055" y="2182"/>
                    </a:lnTo>
                    <a:lnTo>
                      <a:pt x="2050" y="2193"/>
                    </a:lnTo>
                    <a:lnTo>
                      <a:pt x="2044" y="2204"/>
                    </a:lnTo>
                    <a:lnTo>
                      <a:pt x="2039" y="2212"/>
                    </a:lnTo>
                    <a:lnTo>
                      <a:pt x="2033" y="2221"/>
                    </a:lnTo>
                    <a:lnTo>
                      <a:pt x="2026" y="2230"/>
                    </a:lnTo>
                    <a:lnTo>
                      <a:pt x="2017" y="2241"/>
                    </a:lnTo>
                    <a:lnTo>
                      <a:pt x="2012" y="2248"/>
                    </a:lnTo>
                    <a:lnTo>
                      <a:pt x="2004" y="2254"/>
                    </a:lnTo>
                    <a:lnTo>
                      <a:pt x="1995" y="2263"/>
                    </a:lnTo>
                    <a:lnTo>
                      <a:pt x="1985" y="2270"/>
                    </a:lnTo>
                    <a:lnTo>
                      <a:pt x="1974" y="2279"/>
                    </a:lnTo>
                    <a:lnTo>
                      <a:pt x="1965" y="2286"/>
                    </a:lnTo>
                    <a:lnTo>
                      <a:pt x="1953" y="2292"/>
                    </a:lnTo>
                    <a:lnTo>
                      <a:pt x="1944" y="2297"/>
                    </a:lnTo>
                    <a:lnTo>
                      <a:pt x="1933" y="2302"/>
                    </a:lnTo>
                    <a:lnTo>
                      <a:pt x="1922" y="2307"/>
                    </a:lnTo>
                    <a:lnTo>
                      <a:pt x="1911" y="2311"/>
                    </a:lnTo>
                    <a:lnTo>
                      <a:pt x="1900" y="2314"/>
                    </a:lnTo>
                    <a:lnTo>
                      <a:pt x="1891" y="2316"/>
                    </a:lnTo>
                    <a:lnTo>
                      <a:pt x="1880" y="2318"/>
                    </a:lnTo>
                    <a:lnTo>
                      <a:pt x="1869" y="2319"/>
                    </a:lnTo>
                    <a:lnTo>
                      <a:pt x="1860" y="2321"/>
                    </a:lnTo>
                    <a:lnTo>
                      <a:pt x="1853" y="2321"/>
                    </a:lnTo>
                    <a:lnTo>
                      <a:pt x="1108" y="2321"/>
                    </a:lnTo>
                    <a:lnTo>
                      <a:pt x="392" y="2321"/>
                    </a:lnTo>
                    <a:lnTo>
                      <a:pt x="361" y="2321"/>
                    </a:lnTo>
                    <a:lnTo>
                      <a:pt x="342" y="2319"/>
                    </a:lnTo>
                    <a:lnTo>
                      <a:pt x="327" y="2317"/>
                    </a:lnTo>
                    <a:lnTo>
                      <a:pt x="312" y="2312"/>
                    </a:lnTo>
                    <a:lnTo>
                      <a:pt x="298" y="2308"/>
                    </a:lnTo>
                    <a:lnTo>
                      <a:pt x="282" y="2302"/>
                    </a:lnTo>
                    <a:lnTo>
                      <a:pt x="269" y="2295"/>
                    </a:lnTo>
                    <a:lnTo>
                      <a:pt x="252" y="2286"/>
                    </a:lnTo>
                    <a:lnTo>
                      <a:pt x="239" y="2276"/>
                    </a:lnTo>
                    <a:lnTo>
                      <a:pt x="228" y="2268"/>
                    </a:lnTo>
                    <a:lnTo>
                      <a:pt x="217" y="2258"/>
                    </a:lnTo>
                    <a:lnTo>
                      <a:pt x="206" y="2246"/>
                    </a:lnTo>
                    <a:lnTo>
                      <a:pt x="192" y="2233"/>
                    </a:lnTo>
                    <a:lnTo>
                      <a:pt x="184" y="2221"/>
                    </a:lnTo>
                    <a:lnTo>
                      <a:pt x="175" y="2207"/>
                    </a:lnTo>
                    <a:lnTo>
                      <a:pt x="167" y="2194"/>
                    </a:lnTo>
                    <a:lnTo>
                      <a:pt x="162" y="2183"/>
                    </a:lnTo>
                    <a:lnTo>
                      <a:pt x="156" y="2167"/>
                    </a:lnTo>
                    <a:lnTo>
                      <a:pt x="150" y="2154"/>
                    </a:lnTo>
                    <a:lnTo>
                      <a:pt x="145" y="2141"/>
                    </a:lnTo>
                    <a:lnTo>
                      <a:pt x="143" y="2125"/>
                    </a:lnTo>
                    <a:lnTo>
                      <a:pt x="140" y="2111"/>
                    </a:lnTo>
                    <a:lnTo>
                      <a:pt x="138" y="2095"/>
                    </a:lnTo>
                    <a:lnTo>
                      <a:pt x="0" y="258"/>
                    </a:lnTo>
                    <a:lnTo>
                      <a:pt x="1" y="240"/>
                    </a:lnTo>
                    <a:lnTo>
                      <a:pt x="4" y="226"/>
                    </a:lnTo>
                    <a:lnTo>
                      <a:pt x="5" y="218"/>
                    </a:lnTo>
                    <a:lnTo>
                      <a:pt x="7" y="207"/>
                    </a:lnTo>
                    <a:lnTo>
                      <a:pt x="11" y="194"/>
                    </a:lnTo>
                    <a:lnTo>
                      <a:pt x="16" y="180"/>
                    </a:lnTo>
                    <a:lnTo>
                      <a:pt x="19" y="171"/>
                    </a:lnTo>
                    <a:lnTo>
                      <a:pt x="24" y="158"/>
                    </a:lnTo>
                    <a:lnTo>
                      <a:pt x="34" y="140"/>
                    </a:lnTo>
                    <a:lnTo>
                      <a:pt x="44" y="121"/>
                    </a:lnTo>
                    <a:lnTo>
                      <a:pt x="60" y="102"/>
                    </a:lnTo>
                    <a:lnTo>
                      <a:pt x="75" y="84"/>
                    </a:lnTo>
                    <a:lnTo>
                      <a:pt x="94" y="65"/>
                    </a:lnTo>
                    <a:lnTo>
                      <a:pt x="109" y="54"/>
                    </a:lnTo>
                    <a:lnTo>
                      <a:pt x="122" y="44"/>
                    </a:lnTo>
                    <a:lnTo>
                      <a:pt x="139" y="34"/>
                    </a:lnTo>
                    <a:lnTo>
                      <a:pt x="158" y="24"/>
                    </a:lnTo>
                    <a:lnTo>
                      <a:pt x="173" y="17"/>
                    </a:lnTo>
                    <a:lnTo>
                      <a:pt x="186" y="12"/>
                    </a:lnTo>
                    <a:lnTo>
                      <a:pt x="202" y="8"/>
                    </a:lnTo>
                    <a:lnTo>
                      <a:pt x="217" y="4"/>
                    </a:lnTo>
                    <a:lnTo>
                      <a:pt x="233" y="1"/>
                    </a:lnTo>
                    <a:lnTo>
                      <a:pt x="254" y="0"/>
                    </a:lnTo>
                    <a:close/>
                  </a:path>
                </a:pathLst>
              </a:custGeom>
              <a:solidFill>
                <a:srgbClr val="80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05" name="Freeform 41"/>
              <p:cNvSpPr>
                <a:spLocks/>
              </p:cNvSpPr>
              <p:nvPr/>
            </p:nvSpPr>
            <p:spPr bwMode="auto">
              <a:xfrm>
                <a:off x="866" y="483"/>
                <a:ext cx="2133" cy="2234"/>
              </a:xfrm>
              <a:custGeom>
                <a:avLst/>
                <a:gdLst/>
                <a:ahLst/>
                <a:cxnLst>
                  <a:cxn ang="0">
                    <a:pos x="1885" y="0"/>
                  </a:cxn>
                  <a:cxn ang="0">
                    <a:pos x="1903" y="1"/>
                  </a:cxn>
                  <a:cxn ang="0">
                    <a:pos x="1927" y="6"/>
                  </a:cxn>
                  <a:cxn ang="0">
                    <a:pos x="1951" y="12"/>
                  </a:cxn>
                  <a:cxn ang="0">
                    <a:pos x="1973" y="21"/>
                  </a:cxn>
                  <a:cxn ang="0">
                    <a:pos x="1991" y="30"/>
                  </a:cxn>
                  <a:cxn ang="0">
                    <a:pos x="2012" y="42"/>
                  </a:cxn>
                  <a:cxn ang="0">
                    <a:pos x="2027" y="53"/>
                  </a:cxn>
                  <a:cxn ang="0">
                    <a:pos x="2041" y="65"/>
                  </a:cxn>
                  <a:cxn ang="0">
                    <a:pos x="2056" y="77"/>
                  </a:cxn>
                  <a:cxn ang="0">
                    <a:pos x="2068" y="91"/>
                  </a:cxn>
                  <a:cxn ang="0">
                    <a:pos x="2078" y="103"/>
                  </a:cxn>
                  <a:cxn ang="0">
                    <a:pos x="2090" y="120"/>
                  </a:cxn>
                  <a:cxn ang="0">
                    <a:pos x="2100" y="136"/>
                  </a:cxn>
                  <a:cxn ang="0">
                    <a:pos x="2108" y="153"/>
                  </a:cxn>
                  <a:cxn ang="0">
                    <a:pos x="2117" y="173"/>
                  </a:cxn>
                  <a:cxn ang="0">
                    <a:pos x="2123" y="193"/>
                  </a:cxn>
                  <a:cxn ang="0">
                    <a:pos x="2128" y="214"/>
                  </a:cxn>
                  <a:cxn ang="0">
                    <a:pos x="2131" y="240"/>
                  </a:cxn>
                  <a:cxn ang="0">
                    <a:pos x="1999" y="2016"/>
                  </a:cxn>
                  <a:cxn ang="0">
                    <a:pos x="1998" y="2037"/>
                  </a:cxn>
                  <a:cxn ang="0">
                    <a:pos x="1995" y="2055"/>
                  </a:cxn>
                  <a:cxn ang="0">
                    <a:pos x="1990" y="2072"/>
                  </a:cxn>
                  <a:cxn ang="0">
                    <a:pos x="1983" y="2091"/>
                  </a:cxn>
                  <a:cxn ang="0">
                    <a:pos x="1975" y="2111"/>
                  </a:cxn>
                  <a:cxn ang="0">
                    <a:pos x="1963" y="2129"/>
                  </a:cxn>
                  <a:cxn ang="0">
                    <a:pos x="1951" y="2146"/>
                  </a:cxn>
                  <a:cxn ang="0">
                    <a:pos x="1937" y="2163"/>
                  </a:cxn>
                  <a:cxn ang="0">
                    <a:pos x="1920" y="2178"/>
                  </a:cxn>
                  <a:cxn ang="0">
                    <a:pos x="1901" y="2194"/>
                  </a:cxn>
                  <a:cxn ang="0">
                    <a:pos x="1881" y="2205"/>
                  </a:cxn>
                  <a:cxn ang="0">
                    <a:pos x="1861" y="2216"/>
                  </a:cxn>
                  <a:cxn ang="0">
                    <a:pos x="1840" y="2224"/>
                  </a:cxn>
                  <a:cxn ang="0">
                    <a:pos x="1821" y="2229"/>
                  </a:cxn>
                  <a:cxn ang="0">
                    <a:pos x="1800" y="2232"/>
                  </a:cxn>
                  <a:cxn ang="0">
                    <a:pos x="1783" y="2234"/>
                  </a:cxn>
                  <a:cxn ang="0">
                    <a:pos x="378" y="2234"/>
                  </a:cxn>
                  <a:cxn ang="0">
                    <a:pos x="330" y="2232"/>
                  </a:cxn>
                  <a:cxn ang="0">
                    <a:pos x="301" y="2226"/>
                  </a:cxn>
                  <a:cxn ang="0">
                    <a:pos x="272" y="2216"/>
                  </a:cxn>
                  <a:cxn ang="0">
                    <a:pos x="243" y="2199"/>
                  </a:cxn>
                  <a:cxn ang="0">
                    <a:pos x="220" y="2183"/>
                  </a:cxn>
                  <a:cxn ang="0">
                    <a:pos x="199" y="2162"/>
                  </a:cxn>
                  <a:cxn ang="0">
                    <a:pos x="177" y="2138"/>
                  </a:cxn>
                  <a:cxn ang="0">
                    <a:pos x="162" y="2112"/>
                  </a:cxn>
                  <a:cxn ang="0">
                    <a:pos x="150" y="2086"/>
                  </a:cxn>
                  <a:cxn ang="0">
                    <a:pos x="140" y="2061"/>
                  </a:cxn>
                  <a:cxn ang="0">
                    <a:pos x="135" y="2032"/>
                  </a:cxn>
                  <a:cxn ang="0">
                    <a:pos x="0" y="250"/>
                  </a:cxn>
                  <a:cxn ang="0">
                    <a:pos x="4" y="218"/>
                  </a:cxn>
                  <a:cxn ang="0">
                    <a:pos x="7" y="201"/>
                  </a:cxn>
                  <a:cxn ang="0">
                    <a:pos x="16" y="175"/>
                  </a:cxn>
                  <a:cxn ang="0">
                    <a:pos x="23" y="153"/>
                  </a:cxn>
                  <a:cxn ang="0">
                    <a:pos x="44" y="117"/>
                  </a:cxn>
                  <a:cxn ang="0">
                    <a:pos x="73" y="82"/>
                  </a:cxn>
                  <a:cxn ang="0">
                    <a:pos x="105" y="52"/>
                  </a:cxn>
                  <a:cxn ang="0">
                    <a:pos x="134" y="33"/>
                  </a:cxn>
                  <a:cxn ang="0">
                    <a:pos x="167" y="17"/>
                  </a:cxn>
                  <a:cxn ang="0">
                    <a:pos x="195" y="9"/>
                  </a:cxn>
                  <a:cxn ang="0">
                    <a:pos x="226" y="2"/>
                  </a:cxn>
                </a:cxnLst>
                <a:rect l="0" t="0" r="r" b="b"/>
                <a:pathLst>
                  <a:path w="2133" h="2234">
                    <a:moveTo>
                      <a:pt x="246" y="0"/>
                    </a:moveTo>
                    <a:lnTo>
                      <a:pt x="1885" y="0"/>
                    </a:lnTo>
                    <a:lnTo>
                      <a:pt x="1893" y="0"/>
                    </a:lnTo>
                    <a:lnTo>
                      <a:pt x="1903" y="1"/>
                    </a:lnTo>
                    <a:lnTo>
                      <a:pt x="1915" y="3"/>
                    </a:lnTo>
                    <a:lnTo>
                      <a:pt x="1927" y="6"/>
                    </a:lnTo>
                    <a:lnTo>
                      <a:pt x="1938" y="9"/>
                    </a:lnTo>
                    <a:lnTo>
                      <a:pt x="1951" y="12"/>
                    </a:lnTo>
                    <a:lnTo>
                      <a:pt x="1962" y="17"/>
                    </a:lnTo>
                    <a:lnTo>
                      <a:pt x="1973" y="21"/>
                    </a:lnTo>
                    <a:lnTo>
                      <a:pt x="1981" y="25"/>
                    </a:lnTo>
                    <a:lnTo>
                      <a:pt x="1991" y="30"/>
                    </a:lnTo>
                    <a:lnTo>
                      <a:pt x="2000" y="34"/>
                    </a:lnTo>
                    <a:lnTo>
                      <a:pt x="2012" y="42"/>
                    </a:lnTo>
                    <a:lnTo>
                      <a:pt x="2020" y="48"/>
                    </a:lnTo>
                    <a:lnTo>
                      <a:pt x="2027" y="53"/>
                    </a:lnTo>
                    <a:lnTo>
                      <a:pt x="2035" y="59"/>
                    </a:lnTo>
                    <a:lnTo>
                      <a:pt x="2041" y="65"/>
                    </a:lnTo>
                    <a:lnTo>
                      <a:pt x="2049" y="71"/>
                    </a:lnTo>
                    <a:lnTo>
                      <a:pt x="2056" y="77"/>
                    </a:lnTo>
                    <a:lnTo>
                      <a:pt x="2063" y="84"/>
                    </a:lnTo>
                    <a:lnTo>
                      <a:pt x="2068" y="91"/>
                    </a:lnTo>
                    <a:lnTo>
                      <a:pt x="2074" y="97"/>
                    </a:lnTo>
                    <a:lnTo>
                      <a:pt x="2078" y="103"/>
                    </a:lnTo>
                    <a:lnTo>
                      <a:pt x="2085" y="111"/>
                    </a:lnTo>
                    <a:lnTo>
                      <a:pt x="2090" y="120"/>
                    </a:lnTo>
                    <a:lnTo>
                      <a:pt x="2096" y="127"/>
                    </a:lnTo>
                    <a:lnTo>
                      <a:pt x="2100" y="136"/>
                    </a:lnTo>
                    <a:lnTo>
                      <a:pt x="2105" y="145"/>
                    </a:lnTo>
                    <a:lnTo>
                      <a:pt x="2108" y="153"/>
                    </a:lnTo>
                    <a:lnTo>
                      <a:pt x="2112" y="162"/>
                    </a:lnTo>
                    <a:lnTo>
                      <a:pt x="2117" y="173"/>
                    </a:lnTo>
                    <a:lnTo>
                      <a:pt x="2120" y="181"/>
                    </a:lnTo>
                    <a:lnTo>
                      <a:pt x="2123" y="193"/>
                    </a:lnTo>
                    <a:lnTo>
                      <a:pt x="2126" y="204"/>
                    </a:lnTo>
                    <a:lnTo>
                      <a:pt x="2128" y="214"/>
                    </a:lnTo>
                    <a:lnTo>
                      <a:pt x="2129" y="225"/>
                    </a:lnTo>
                    <a:lnTo>
                      <a:pt x="2131" y="240"/>
                    </a:lnTo>
                    <a:lnTo>
                      <a:pt x="2133" y="249"/>
                    </a:lnTo>
                    <a:lnTo>
                      <a:pt x="1999" y="2016"/>
                    </a:lnTo>
                    <a:lnTo>
                      <a:pt x="1999" y="2029"/>
                    </a:lnTo>
                    <a:lnTo>
                      <a:pt x="1998" y="2037"/>
                    </a:lnTo>
                    <a:lnTo>
                      <a:pt x="1997" y="2045"/>
                    </a:lnTo>
                    <a:lnTo>
                      <a:pt x="1995" y="2055"/>
                    </a:lnTo>
                    <a:lnTo>
                      <a:pt x="1992" y="2063"/>
                    </a:lnTo>
                    <a:lnTo>
                      <a:pt x="1990" y="2072"/>
                    </a:lnTo>
                    <a:lnTo>
                      <a:pt x="1986" y="2082"/>
                    </a:lnTo>
                    <a:lnTo>
                      <a:pt x="1983" y="2091"/>
                    </a:lnTo>
                    <a:lnTo>
                      <a:pt x="1979" y="2101"/>
                    </a:lnTo>
                    <a:lnTo>
                      <a:pt x="1975" y="2111"/>
                    </a:lnTo>
                    <a:lnTo>
                      <a:pt x="1968" y="2121"/>
                    </a:lnTo>
                    <a:lnTo>
                      <a:pt x="1963" y="2129"/>
                    </a:lnTo>
                    <a:lnTo>
                      <a:pt x="1957" y="2139"/>
                    </a:lnTo>
                    <a:lnTo>
                      <a:pt x="1951" y="2146"/>
                    </a:lnTo>
                    <a:lnTo>
                      <a:pt x="1942" y="2157"/>
                    </a:lnTo>
                    <a:lnTo>
                      <a:pt x="1937" y="2163"/>
                    </a:lnTo>
                    <a:lnTo>
                      <a:pt x="1930" y="2170"/>
                    </a:lnTo>
                    <a:lnTo>
                      <a:pt x="1920" y="2178"/>
                    </a:lnTo>
                    <a:lnTo>
                      <a:pt x="1912" y="2185"/>
                    </a:lnTo>
                    <a:lnTo>
                      <a:pt x="1901" y="2194"/>
                    </a:lnTo>
                    <a:lnTo>
                      <a:pt x="1892" y="2199"/>
                    </a:lnTo>
                    <a:lnTo>
                      <a:pt x="1881" y="2205"/>
                    </a:lnTo>
                    <a:lnTo>
                      <a:pt x="1871" y="2211"/>
                    </a:lnTo>
                    <a:lnTo>
                      <a:pt x="1861" y="2216"/>
                    </a:lnTo>
                    <a:lnTo>
                      <a:pt x="1850" y="2221"/>
                    </a:lnTo>
                    <a:lnTo>
                      <a:pt x="1840" y="2224"/>
                    </a:lnTo>
                    <a:lnTo>
                      <a:pt x="1829" y="2227"/>
                    </a:lnTo>
                    <a:lnTo>
                      <a:pt x="1821" y="2229"/>
                    </a:lnTo>
                    <a:lnTo>
                      <a:pt x="1810" y="2232"/>
                    </a:lnTo>
                    <a:lnTo>
                      <a:pt x="1800" y="2232"/>
                    </a:lnTo>
                    <a:lnTo>
                      <a:pt x="1791" y="2234"/>
                    </a:lnTo>
                    <a:lnTo>
                      <a:pt x="1783" y="2234"/>
                    </a:lnTo>
                    <a:lnTo>
                      <a:pt x="1067" y="2234"/>
                    </a:lnTo>
                    <a:lnTo>
                      <a:pt x="378" y="2234"/>
                    </a:lnTo>
                    <a:lnTo>
                      <a:pt x="347" y="2234"/>
                    </a:lnTo>
                    <a:lnTo>
                      <a:pt x="330" y="2232"/>
                    </a:lnTo>
                    <a:lnTo>
                      <a:pt x="315" y="2230"/>
                    </a:lnTo>
                    <a:lnTo>
                      <a:pt x="301" y="2226"/>
                    </a:lnTo>
                    <a:lnTo>
                      <a:pt x="287" y="2221"/>
                    </a:lnTo>
                    <a:lnTo>
                      <a:pt x="272" y="2216"/>
                    </a:lnTo>
                    <a:lnTo>
                      <a:pt x="259" y="2209"/>
                    </a:lnTo>
                    <a:lnTo>
                      <a:pt x="243" y="2199"/>
                    </a:lnTo>
                    <a:lnTo>
                      <a:pt x="231" y="2191"/>
                    </a:lnTo>
                    <a:lnTo>
                      <a:pt x="220" y="2183"/>
                    </a:lnTo>
                    <a:lnTo>
                      <a:pt x="210" y="2173"/>
                    </a:lnTo>
                    <a:lnTo>
                      <a:pt x="199" y="2162"/>
                    </a:lnTo>
                    <a:lnTo>
                      <a:pt x="186" y="2150"/>
                    </a:lnTo>
                    <a:lnTo>
                      <a:pt x="177" y="2138"/>
                    </a:lnTo>
                    <a:lnTo>
                      <a:pt x="170" y="2124"/>
                    </a:lnTo>
                    <a:lnTo>
                      <a:pt x="162" y="2112"/>
                    </a:lnTo>
                    <a:lnTo>
                      <a:pt x="156" y="2102"/>
                    </a:lnTo>
                    <a:lnTo>
                      <a:pt x="150" y="2086"/>
                    </a:lnTo>
                    <a:lnTo>
                      <a:pt x="145" y="2073"/>
                    </a:lnTo>
                    <a:lnTo>
                      <a:pt x="140" y="2061"/>
                    </a:lnTo>
                    <a:lnTo>
                      <a:pt x="138" y="2046"/>
                    </a:lnTo>
                    <a:lnTo>
                      <a:pt x="135" y="2032"/>
                    </a:lnTo>
                    <a:lnTo>
                      <a:pt x="134" y="2016"/>
                    </a:lnTo>
                    <a:lnTo>
                      <a:pt x="0" y="250"/>
                    </a:lnTo>
                    <a:lnTo>
                      <a:pt x="2" y="231"/>
                    </a:lnTo>
                    <a:lnTo>
                      <a:pt x="4" y="218"/>
                    </a:lnTo>
                    <a:lnTo>
                      <a:pt x="6" y="210"/>
                    </a:lnTo>
                    <a:lnTo>
                      <a:pt x="7" y="201"/>
                    </a:lnTo>
                    <a:lnTo>
                      <a:pt x="12" y="187"/>
                    </a:lnTo>
                    <a:lnTo>
                      <a:pt x="16" y="175"/>
                    </a:lnTo>
                    <a:lnTo>
                      <a:pt x="19" y="165"/>
                    </a:lnTo>
                    <a:lnTo>
                      <a:pt x="23" y="153"/>
                    </a:lnTo>
                    <a:lnTo>
                      <a:pt x="34" y="135"/>
                    </a:lnTo>
                    <a:lnTo>
                      <a:pt x="44" y="117"/>
                    </a:lnTo>
                    <a:lnTo>
                      <a:pt x="58" y="98"/>
                    </a:lnTo>
                    <a:lnTo>
                      <a:pt x="73" y="82"/>
                    </a:lnTo>
                    <a:lnTo>
                      <a:pt x="91" y="63"/>
                    </a:lnTo>
                    <a:lnTo>
                      <a:pt x="105" y="52"/>
                    </a:lnTo>
                    <a:lnTo>
                      <a:pt x="118" y="44"/>
                    </a:lnTo>
                    <a:lnTo>
                      <a:pt x="134" y="33"/>
                    </a:lnTo>
                    <a:lnTo>
                      <a:pt x="153" y="24"/>
                    </a:lnTo>
                    <a:lnTo>
                      <a:pt x="167" y="17"/>
                    </a:lnTo>
                    <a:lnTo>
                      <a:pt x="180" y="13"/>
                    </a:lnTo>
                    <a:lnTo>
                      <a:pt x="195" y="9"/>
                    </a:lnTo>
                    <a:lnTo>
                      <a:pt x="210" y="5"/>
                    </a:lnTo>
                    <a:lnTo>
                      <a:pt x="226" y="2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rgbClr val="00C0C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06" name="Rectangle 42"/>
              <p:cNvSpPr>
                <a:spLocks noChangeArrowheads="1"/>
              </p:cNvSpPr>
              <p:nvPr/>
            </p:nvSpPr>
            <p:spPr bwMode="auto">
              <a:xfrm>
                <a:off x="1426" y="613"/>
                <a:ext cx="1013" cy="410"/>
              </a:xfrm>
              <a:prstGeom prst="rect">
                <a:avLst/>
              </a:prstGeom>
              <a:solidFill>
                <a:srgbClr val="E0E0E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07" name="Arc 43"/>
              <p:cNvSpPr>
                <a:spLocks/>
              </p:cNvSpPr>
              <p:nvPr/>
            </p:nvSpPr>
            <p:spPr bwMode="auto">
              <a:xfrm>
                <a:off x="1423" y="648"/>
                <a:ext cx="1026" cy="390"/>
              </a:xfrm>
              <a:custGeom>
                <a:avLst/>
                <a:gdLst>
                  <a:gd name="G0" fmla="+- 21594 0 0"/>
                  <a:gd name="G1" fmla="+- 21600 0 0"/>
                  <a:gd name="G2" fmla="+- 21600 0 0"/>
                  <a:gd name="T0" fmla="*/ 0 w 43188"/>
                  <a:gd name="T1" fmla="*/ 21102 h 21600"/>
                  <a:gd name="T2" fmla="*/ 43188 w 43188"/>
                  <a:gd name="T3" fmla="*/ 21101 h 21600"/>
                  <a:gd name="T4" fmla="*/ 21594 w 4318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88" h="21600" fill="none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</a:path>
                  <a:path w="43188" h="21600" stroke="0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  <a:lnTo>
                      <a:pt x="21594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08" name="Line 44"/>
              <p:cNvSpPr>
                <a:spLocks noChangeShapeType="1"/>
              </p:cNvSpPr>
              <p:nvPr/>
            </p:nvSpPr>
            <p:spPr bwMode="auto">
              <a:xfrm>
                <a:off x="1410" y="1027"/>
                <a:ext cx="103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grpSp>
            <p:nvGrpSpPr>
              <p:cNvPr id="9" name="Group 45"/>
              <p:cNvGrpSpPr>
                <a:grpSpLocks/>
              </p:cNvGrpSpPr>
              <p:nvPr/>
            </p:nvGrpSpPr>
            <p:grpSpPr bwMode="auto">
              <a:xfrm>
                <a:off x="1443" y="648"/>
                <a:ext cx="977" cy="326"/>
                <a:chOff x="1443" y="648"/>
                <a:chExt cx="977" cy="326"/>
              </a:xfrm>
            </p:grpSpPr>
            <p:sp>
              <p:nvSpPr>
                <p:cNvPr id="369710" name="Line 46"/>
                <p:cNvSpPr>
                  <a:spLocks noChangeShapeType="1"/>
                </p:cNvSpPr>
                <p:nvPr/>
              </p:nvSpPr>
              <p:spPr bwMode="auto">
                <a:xfrm>
                  <a:off x="1932" y="648"/>
                  <a:ext cx="1" cy="15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grpSp>
              <p:nvGrpSpPr>
                <p:cNvPr id="10" name="Group 47"/>
                <p:cNvGrpSpPr>
                  <a:grpSpLocks/>
                </p:cNvGrpSpPr>
                <p:nvPr/>
              </p:nvGrpSpPr>
              <p:grpSpPr bwMode="auto">
                <a:xfrm>
                  <a:off x="1443" y="658"/>
                  <a:ext cx="387" cy="316"/>
                  <a:chOff x="1443" y="658"/>
                  <a:chExt cx="387" cy="316"/>
                </a:xfrm>
              </p:grpSpPr>
              <p:sp>
                <p:nvSpPr>
                  <p:cNvPr id="369712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503" y="825"/>
                    <a:ext cx="114" cy="10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13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1695" y="692"/>
                    <a:ext cx="56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14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1586" y="750"/>
                    <a:ext cx="58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15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1819" y="658"/>
                    <a:ext cx="11" cy="9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16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1443" y="928"/>
                    <a:ext cx="74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</p:grpSp>
            <p:grpSp>
              <p:nvGrpSpPr>
                <p:cNvPr id="11" name="Group 53"/>
                <p:cNvGrpSpPr>
                  <a:grpSpLocks/>
                </p:cNvGrpSpPr>
                <p:nvPr/>
              </p:nvGrpSpPr>
              <p:grpSpPr bwMode="auto">
                <a:xfrm>
                  <a:off x="2033" y="658"/>
                  <a:ext cx="387" cy="316"/>
                  <a:chOff x="2033" y="658"/>
                  <a:chExt cx="387" cy="316"/>
                </a:xfrm>
              </p:grpSpPr>
              <p:sp>
                <p:nvSpPr>
                  <p:cNvPr id="369718" name="Line 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825"/>
                    <a:ext cx="114" cy="10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19" name="Line 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12" y="692"/>
                    <a:ext cx="56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20" name="Line 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20" y="750"/>
                    <a:ext cx="57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21" name="Line 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33" y="658"/>
                    <a:ext cx="12" cy="98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  <p:sp>
                <p:nvSpPr>
                  <p:cNvPr id="369722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47" y="928"/>
                    <a:ext cx="73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endParaRPr lang="de-DE"/>
                  </a:p>
                </p:txBody>
              </p:sp>
            </p:grpSp>
          </p:grpSp>
          <p:grpSp>
            <p:nvGrpSpPr>
              <p:cNvPr id="12" name="Group 59"/>
              <p:cNvGrpSpPr>
                <a:grpSpLocks/>
              </p:cNvGrpSpPr>
              <p:nvPr/>
            </p:nvGrpSpPr>
            <p:grpSpPr bwMode="auto">
              <a:xfrm>
                <a:off x="1377" y="563"/>
                <a:ext cx="1112" cy="510"/>
                <a:chOff x="1377" y="563"/>
                <a:chExt cx="1112" cy="510"/>
              </a:xfrm>
            </p:grpSpPr>
            <p:sp>
              <p:nvSpPr>
                <p:cNvPr id="369724" name="Freeform 60"/>
                <p:cNvSpPr>
                  <a:spLocks/>
                </p:cNvSpPr>
                <p:nvPr/>
              </p:nvSpPr>
              <p:spPr bwMode="auto">
                <a:xfrm>
                  <a:off x="1377" y="563"/>
                  <a:ext cx="1112" cy="510"/>
                </a:xfrm>
                <a:custGeom>
                  <a:avLst/>
                  <a:gdLst/>
                  <a:ahLst/>
                  <a:cxnLst>
                    <a:cxn ang="0">
                      <a:pos x="0" y="1"/>
                    </a:cxn>
                    <a:cxn ang="0">
                      <a:pos x="1111" y="1"/>
                    </a:cxn>
                    <a:cxn ang="0">
                      <a:pos x="1112" y="510"/>
                    </a:cxn>
                    <a:cxn ang="0">
                      <a:pos x="0" y="510"/>
                    </a:cxn>
                    <a:cxn ang="0">
                      <a:pos x="0" y="0"/>
                    </a:cxn>
                    <a:cxn ang="0">
                      <a:pos x="46" y="46"/>
                    </a:cxn>
                    <a:cxn ang="0">
                      <a:pos x="46" y="464"/>
                    </a:cxn>
                    <a:cxn ang="0">
                      <a:pos x="1067" y="464"/>
                    </a:cxn>
                    <a:cxn ang="0">
                      <a:pos x="1066" y="46"/>
                    </a:cxn>
                    <a:cxn ang="0">
                      <a:pos x="46" y="46"/>
                    </a:cxn>
                    <a:cxn ang="0">
                      <a:pos x="0" y="1"/>
                    </a:cxn>
                  </a:cxnLst>
                  <a:rect l="0" t="0" r="r" b="b"/>
                  <a:pathLst>
                    <a:path w="1112" h="510">
                      <a:moveTo>
                        <a:pt x="0" y="1"/>
                      </a:moveTo>
                      <a:lnTo>
                        <a:pt x="1111" y="1"/>
                      </a:lnTo>
                      <a:lnTo>
                        <a:pt x="1112" y="510"/>
                      </a:lnTo>
                      <a:lnTo>
                        <a:pt x="0" y="510"/>
                      </a:lnTo>
                      <a:lnTo>
                        <a:pt x="0" y="0"/>
                      </a:lnTo>
                      <a:lnTo>
                        <a:pt x="46" y="46"/>
                      </a:lnTo>
                      <a:lnTo>
                        <a:pt x="46" y="464"/>
                      </a:lnTo>
                      <a:lnTo>
                        <a:pt x="1067" y="464"/>
                      </a:lnTo>
                      <a:lnTo>
                        <a:pt x="1066" y="46"/>
                      </a:lnTo>
                      <a:lnTo>
                        <a:pt x="46" y="46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25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1377" y="1027"/>
                  <a:ext cx="45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26" name="Line 62"/>
                <p:cNvSpPr>
                  <a:spLocks noChangeShapeType="1"/>
                </p:cNvSpPr>
                <p:nvPr/>
              </p:nvSpPr>
              <p:spPr bwMode="auto">
                <a:xfrm>
                  <a:off x="2443" y="1027"/>
                  <a:ext cx="45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27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443" y="564"/>
                  <a:ext cx="45" cy="4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  <p:sp>
            <p:nvSpPr>
              <p:cNvPr id="369728" name="Text Box 64"/>
              <p:cNvSpPr txBox="1">
                <a:spLocks noChangeArrowheads="1"/>
              </p:cNvSpPr>
              <p:nvPr/>
            </p:nvSpPr>
            <p:spPr bwMode="ltGray">
              <a:xfrm rot="18487875">
                <a:off x="1330" y="708"/>
                <a:ext cx="529" cy="4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1677" tIns="50839" rIns="101677" bIns="50839" anchor="ctr">
                <a:spAutoFit/>
              </a:bodyPr>
              <a:lstStyle/>
              <a:p>
                <a:pPr algn="ctr" defTabSz="914837">
                  <a:spcBef>
                    <a:spcPct val="50000"/>
                  </a:spcBef>
                </a:pPr>
                <a:r>
                  <a:rPr lang="de-DE" sz="1800" dirty="0">
                    <a:solidFill>
                      <a:schemeClr val="tx1"/>
                    </a:solidFill>
                  </a:rPr>
                  <a:t>50</a:t>
                </a:r>
                <a:endParaRPr lang="de-DE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9729" name="Text Box 65"/>
              <p:cNvSpPr txBox="1">
                <a:spLocks noChangeArrowheads="1"/>
              </p:cNvSpPr>
              <p:nvPr/>
            </p:nvSpPr>
            <p:spPr bwMode="ltGray">
              <a:xfrm rot="2667931">
                <a:off x="2017" y="697"/>
                <a:ext cx="516" cy="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1677" tIns="50839" rIns="101677" bIns="50839" anchor="ctr">
                <a:spAutoFit/>
              </a:bodyPr>
              <a:lstStyle/>
              <a:p>
                <a:pPr algn="ctr" defTabSz="914837">
                  <a:spcBef>
                    <a:spcPct val="50000"/>
                  </a:spcBef>
                </a:pPr>
                <a:r>
                  <a:rPr lang="de-DE" sz="1800" dirty="0">
                    <a:solidFill>
                      <a:schemeClr val="tx1"/>
                    </a:solidFill>
                  </a:rPr>
                  <a:t>70</a:t>
                </a:r>
                <a:endParaRPr lang="de-DE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9730" name="Rectangle 66"/>
              <p:cNvSpPr>
                <a:spLocks noChangeArrowheads="1"/>
              </p:cNvSpPr>
              <p:nvPr/>
            </p:nvSpPr>
            <p:spPr bwMode="ltGray">
              <a:xfrm>
                <a:off x="1669" y="553"/>
                <a:ext cx="516" cy="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1677" tIns="50839" rIns="101677" bIns="50839" anchor="ctr">
                <a:spAutoFit/>
              </a:bodyPr>
              <a:lstStyle/>
              <a:p>
                <a:pPr algn="ctr" defTabSz="914837"/>
                <a:r>
                  <a:rPr lang="de-DE" sz="1800" dirty="0">
                    <a:solidFill>
                      <a:schemeClr val="tx1"/>
                    </a:solidFill>
                  </a:rPr>
                  <a:t>60</a:t>
                </a:r>
                <a:endParaRPr lang="de-DE" sz="2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9731" name="Freeform 67"/>
            <p:cNvSpPr>
              <a:spLocks/>
            </p:cNvSpPr>
            <p:nvPr/>
          </p:nvSpPr>
          <p:spPr bwMode="auto">
            <a:xfrm rot="19902144">
              <a:off x="1680" y="1104"/>
              <a:ext cx="136" cy="274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150"/>
                </a:cxn>
                <a:cxn ang="0">
                  <a:pos x="47" y="150"/>
                </a:cxn>
                <a:cxn ang="0">
                  <a:pos x="47" y="274"/>
                </a:cxn>
                <a:cxn ang="0">
                  <a:pos x="88" y="274"/>
                </a:cxn>
                <a:cxn ang="0">
                  <a:pos x="88" y="148"/>
                </a:cxn>
                <a:cxn ang="0">
                  <a:pos x="136" y="148"/>
                </a:cxn>
                <a:cxn ang="0">
                  <a:pos x="67" y="0"/>
                </a:cxn>
              </a:cxnLst>
              <a:rect l="0" t="0" r="r" b="b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2286362" y="4647640"/>
            <a:ext cx="1980838" cy="2210360"/>
            <a:chOff x="2976" y="480"/>
            <a:chExt cx="2214" cy="2444"/>
          </a:xfrm>
        </p:grpSpPr>
        <p:sp>
          <p:nvSpPr>
            <p:cNvPr id="369733" name="Text Box 69"/>
            <p:cNvSpPr txBox="1">
              <a:spLocks noChangeArrowheads="1"/>
            </p:cNvSpPr>
            <p:nvPr/>
          </p:nvSpPr>
          <p:spPr bwMode="ltGray">
            <a:xfrm>
              <a:off x="3541" y="1018"/>
              <a:ext cx="484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>
                <a:spcBef>
                  <a:spcPct val="50000"/>
                </a:spcBef>
              </a:pPr>
              <a:r>
                <a:rPr lang="de-DE" sz="1600" dirty="0">
                  <a:solidFill>
                    <a:schemeClr val="tx1"/>
                  </a:solidFill>
                </a:rPr>
                <a:t>50</a:t>
              </a:r>
              <a:endParaRPr lang="de-DE" sz="1200" dirty="0">
                <a:solidFill>
                  <a:schemeClr val="tx1"/>
                </a:solidFill>
                <a:latin typeface="Brush Script MT" pitchFamily="66" charset="0"/>
              </a:endParaRPr>
            </a:p>
          </p:txBody>
        </p:sp>
        <p:sp>
          <p:nvSpPr>
            <p:cNvPr id="369734" name="Freeform 70"/>
            <p:cNvSpPr>
              <a:spLocks/>
            </p:cNvSpPr>
            <p:nvPr/>
          </p:nvSpPr>
          <p:spPr bwMode="auto">
            <a:xfrm>
              <a:off x="3134" y="2605"/>
              <a:ext cx="1901" cy="319"/>
            </a:xfrm>
            <a:custGeom>
              <a:avLst/>
              <a:gdLst/>
              <a:ahLst/>
              <a:cxnLst>
                <a:cxn ang="0">
                  <a:pos x="1680" y="0"/>
                </a:cxn>
                <a:cxn ang="0">
                  <a:pos x="1696" y="0"/>
                </a:cxn>
                <a:cxn ang="0">
                  <a:pos x="1718" y="1"/>
                </a:cxn>
                <a:cxn ang="0">
                  <a:pos x="1739" y="2"/>
                </a:cxn>
                <a:cxn ang="0">
                  <a:pos x="1759" y="3"/>
                </a:cxn>
                <a:cxn ang="0">
                  <a:pos x="1775" y="4"/>
                </a:cxn>
                <a:cxn ang="0">
                  <a:pos x="1793" y="6"/>
                </a:cxn>
                <a:cxn ang="0">
                  <a:pos x="1807" y="8"/>
                </a:cxn>
                <a:cxn ang="0">
                  <a:pos x="1821" y="9"/>
                </a:cxn>
                <a:cxn ang="0">
                  <a:pos x="1832" y="11"/>
                </a:cxn>
                <a:cxn ang="0">
                  <a:pos x="1844" y="13"/>
                </a:cxn>
                <a:cxn ang="0">
                  <a:pos x="1853" y="14"/>
                </a:cxn>
                <a:cxn ang="0">
                  <a:pos x="1864" y="17"/>
                </a:cxn>
                <a:cxn ang="0">
                  <a:pos x="1872" y="19"/>
                </a:cxn>
                <a:cxn ang="0">
                  <a:pos x="1880" y="22"/>
                </a:cxn>
                <a:cxn ang="0">
                  <a:pos x="1886" y="25"/>
                </a:cxn>
                <a:cxn ang="0">
                  <a:pos x="1892" y="27"/>
                </a:cxn>
                <a:cxn ang="0">
                  <a:pos x="1897" y="30"/>
                </a:cxn>
                <a:cxn ang="0">
                  <a:pos x="1900" y="34"/>
                </a:cxn>
                <a:cxn ang="0">
                  <a:pos x="1782" y="288"/>
                </a:cxn>
                <a:cxn ang="0">
                  <a:pos x="1781" y="291"/>
                </a:cxn>
                <a:cxn ang="0">
                  <a:pos x="1778" y="293"/>
                </a:cxn>
                <a:cxn ang="0">
                  <a:pos x="1774" y="296"/>
                </a:cxn>
                <a:cxn ang="0">
                  <a:pos x="1768" y="298"/>
                </a:cxn>
                <a:cxn ang="0">
                  <a:pos x="1760" y="302"/>
                </a:cxn>
                <a:cxn ang="0">
                  <a:pos x="1750" y="304"/>
                </a:cxn>
                <a:cxn ang="0">
                  <a:pos x="1739" y="307"/>
                </a:cxn>
                <a:cxn ang="0">
                  <a:pos x="1726" y="309"/>
                </a:cxn>
                <a:cxn ang="0">
                  <a:pos x="1712" y="311"/>
                </a:cxn>
                <a:cxn ang="0">
                  <a:pos x="1695" y="314"/>
                </a:cxn>
                <a:cxn ang="0">
                  <a:pos x="1677" y="315"/>
                </a:cxn>
                <a:cxn ang="0">
                  <a:pos x="1659" y="316"/>
                </a:cxn>
                <a:cxn ang="0">
                  <a:pos x="1640" y="318"/>
                </a:cxn>
                <a:cxn ang="0">
                  <a:pos x="1623" y="319"/>
                </a:cxn>
                <a:cxn ang="0">
                  <a:pos x="1604" y="319"/>
                </a:cxn>
                <a:cxn ang="0">
                  <a:pos x="1590" y="319"/>
                </a:cxn>
                <a:cxn ang="0">
                  <a:pos x="337" y="319"/>
                </a:cxn>
                <a:cxn ang="0">
                  <a:pos x="294" y="319"/>
                </a:cxn>
                <a:cxn ang="0">
                  <a:pos x="269" y="318"/>
                </a:cxn>
                <a:cxn ang="0">
                  <a:pos x="242" y="316"/>
                </a:cxn>
                <a:cxn ang="0">
                  <a:pos x="217" y="314"/>
                </a:cxn>
                <a:cxn ang="0">
                  <a:pos x="196" y="312"/>
                </a:cxn>
                <a:cxn ang="0">
                  <a:pos x="177" y="308"/>
                </a:cxn>
                <a:cxn ang="0">
                  <a:pos x="158" y="305"/>
                </a:cxn>
                <a:cxn ang="0">
                  <a:pos x="144" y="302"/>
                </a:cxn>
                <a:cxn ang="0">
                  <a:pos x="134" y="298"/>
                </a:cxn>
                <a:cxn ang="0">
                  <a:pos x="126" y="294"/>
                </a:cxn>
                <a:cxn ang="0">
                  <a:pos x="121" y="290"/>
                </a:cxn>
                <a:cxn ang="0">
                  <a:pos x="0" y="36"/>
                </a:cxn>
                <a:cxn ang="0">
                  <a:pos x="4" y="31"/>
                </a:cxn>
                <a:cxn ang="0">
                  <a:pos x="7" y="29"/>
                </a:cxn>
                <a:cxn ang="0">
                  <a:pos x="14" y="25"/>
                </a:cxn>
                <a:cxn ang="0">
                  <a:pos x="21" y="22"/>
                </a:cxn>
                <a:cxn ang="0">
                  <a:pos x="39" y="17"/>
                </a:cxn>
                <a:cxn ang="0">
                  <a:pos x="65" y="12"/>
                </a:cxn>
                <a:cxn ang="0">
                  <a:pos x="94" y="8"/>
                </a:cxn>
                <a:cxn ang="0">
                  <a:pos x="120" y="4"/>
                </a:cxn>
                <a:cxn ang="0">
                  <a:pos x="149" y="3"/>
                </a:cxn>
                <a:cxn ang="0">
                  <a:pos x="174" y="1"/>
                </a:cxn>
                <a:cxn ang="0">
                  <a:pos x="201" y="0"/>
                </a:cxn>
              </a:cxnLst>
              <a:rect l="0" t="0" r="r" b="b"/>
              <a:pathLst>
                <a:path w="1901" h="319">
                  <a:moveTo>
                    <a:pt x="219" y="0"/>
                  </a:moveTo>
                  <a:lnTo>
                    <a:pt x="1680" y="0"/>
                  </a:lnTo>
                  <a:lnTo>
                    <a:pt x="1688" y="0"/>
                  </a:lnTo>
                  <a:lnTo>
                    <a:pt x="1696" y="0"/>
                  </a:lnTo>
                  <a:lnTo>
                    <a:pt x="1707" y="0"/>
                  </a:lnTo>
                  <a:lnTo>
                    <a:pt x="1718" y="1"/>
                  </a:lnTo>
                  <a:lnTo>
                    <a:pt x="1727" y="1"/>
                  </a:lnTo>
                  <a:lnTo>
                    <a:pt x="1739" y="2"/>
                  </a:lnTo>
                  <a:lnTo>
                    <a:pt x="1749" y="2"/>
                  </a:lnTo>
                  <a:lnTo>
                    <a:pt x="1759" y="3"/>
                  </a:lnTo>
                  <a:lnTo>
                    <a:pt x="1766" y="3"/>
                  </a:lnTo>
                  <a:lnTo>
                    <a:pt x="1775" y="4"/>
                  </a:lnTo>
                  <a:lnTo>
                    <a:pt x="1782" y="4"/>
                  </a:lnTo>
                  <a:lnTo>
                    <a:pt x="1793" y="6"/>
                  </a:lnTo>
                  <a:lnTo>
                    <a:pt x="1801" y="7"/>
                  </a:lnTo>
                  <a:lnTo>
                    <a:pt x="1807" y="8"/>
                  </a:lnTo>
                  <a:lnTo>
                    <a:pt x="1815" y="8"/>
                  </a:lnTo>
                  <a:lnTo>
                    <a:pt x="1821" y="9"/>
                  </a:lnTo>
                  <a:lnTo>
                    <a:pt x="1826" y="10"/>
                  </a:lnTo>
                  <a:lnTo>
                    <a:pt x="1832" y="11"/>
                  </a:lnTo>
                  <a:lnTo>
                    <a:pt x="1838" y="12"/>
                  </a:lnTo>
                  <a:lnTo>
                    <a:pt x="1844" y="13"/>
                  </a:lnTo>
                  <a:lnTo>
                    <a:pt x="1848" y="14"/>
                  </a:lnTo>
                  <a:lnTo>
                    <a:pt x="1853" y="14"/>
                  </a:lnTo>
                  <a:lnTo>
                    <a:pt x="1859" y="16"/>
                  </a:lnTo>
                  <a:lnTo>
                    <a:pt x="1864" y="17"/>
                  </a:lnTo>
                  <a:lnTo>
                    <a:pt x="1868" y="18"/>
                  </a:lnTo>
                  <a:lnTo>
                    <a:pt x="1872" y="19"/>
                  </a:lnTo>
                  <a:lnTo>
                    <a:pt x="1876" y="20"/>
                  </a:lnTo>
                  <a:lnTo>
                    <a:pt x="1880" y="22"/>
                  </a:lnTo>
                  <a:lnTo>
                    <a:pt x="1883" y="23"/>
                  </a:lnTo>
                  <a:lnTo>
                    <a:pt x="1886" y="25"/>
                  </a:lnTo>
                  <a:lnTo>
                    <a:pt x="1890" y="25"/>
                  </a:lnTo>
                  <a:lnTo>
                    <a:pt x="1892" y="27"/>
                  </a:lnTo>
                  <a:lnTo>
                    <a:pt x="1896" y="29"/>
                  </a:lnTo>
                  <a:lnTo>
                    <a:pt x="1897" y="30"/>
                  </a:lnTo>
                  <a:lnTo>
                    <a:pt x="1898" y="32"/>
                  </a:lnTo>
                  <a:lnTo>
                    <a:pt x="1900" y="34"/>
                  </a:lnTo>
                  <a:lnTo>
                    <a:pt x="1901" y="36"/>
                  </a:lnTo>
                  <a:lnTo>
                    <a:pt x="1782" y="288"/>
                  </a:lnTo>
                  <a:lnTo>
                    <a:pt x="1782" y="290"/>
                  </a:lnTo>
                  <a:lnTo>
                    <a:pt x="1781" y="291"/>
                  </a:lnTo>
                  <a:lnTo>
                    <a:pt x="1780" y="292"/>
                  </a:lnTo>
                  <a:lnTo>
                    <a:pt x="1778" y="293"/>
                  </a:lnTo>
                  <a:lnTo>
                    <a:pt x="1777" y="295"/>
                  </a:lnTo>
                  <a:lnTo>
                    <a:pt x="1774" y="296"/>
                  </a:lnTo>
                  <a:lnTo>
                    <a:pt x="1771" y="298"/>
                  </a:lnTo>
                  <a:lnTo>
                    <a:pt x="1768" y="298"/>
                  </a:lnTo>
                  <a:lnTo>
                    <a:pt x="1764" y="300"/>
                  </a:lnTo>
                  <a:lnTo>
                    <a:pt x="1760" y="302"/>
                  </a:lnTo>
                  <a:lnTo>
                    <a:pt x="1755" y="303"/>
                  </a:lnTo>
                  <a:lnTo>
                    <a:pt x="1750" y="304"/>
                  </a:lnTo>
                  <a:lnTo>
                    <a:pt x="1744" y="305"/>
                  </a:lnTo>
                  <a:lnTo>
                    <a:pt x="1739" y="307"/>
                  </a:lnTo>
                  <a:lnTo>
                    <a:pt x="1731" y="308"/>
                  </a:lnTo>
                  <a:lnTo>
                    <a:pt x="1726" y="309"/>
                  </a:lnTo>
                  <a:lnTo>
                    <a:pt x="1720" y="310"/>
                  </a:lnTo>
                  <a:lnTo>
                    <a:pt x="1712" y="311"/>
                  </a:lnTo>
                  <a:lnTo>
                    <a:pt x="1705" y="312"/>
                  </a:lnTo>
                  <a:lnTo>
                    <a:pt x="1695" y="314"/>
                  </a:lnTo>
                  <a:lnTo>
                    <a:pt x="1687" y="314"/>
                  </a:lnTo>
                  <a:lnTo>
                    <a:pt x="1677" y="315"/>
                  </a:lnTo>
                  <a:lnTo>
                    <a:pt x="1668" y="316"/>
                  </a:lnTo>
                  <a:lnTo>
                    <a:pt x="1659" y="316"/>
                  </a:lnTo>
                  <a:lnTo>
                    <a:pt x="1650" y="317"/>
                  </a:lnTo>
                  <a:lnTo>
                    <a:pt x="1640" y="318"/>
                  </a:lnTo>
                  <a:lnTo>
                    <a:pt x="1631" y="318"/>
                  </a:lnTo>
                  <a:lnTo>
                    <a:pt x="1623" y="319"/>
                  </a:lnTo>
                  <a:lnTo>
                    <a:pt x="1613" y="319"/>
                  </a:lnTo>
                  <a:lnTo>
                    <a:pt x="1604" y="319"/>
                  </a:lnTo>
                  <a:lnTo>
                    <a:pt x="1596" y="319"/>
                  </a:lnTo>
                  <a:lnTo>
                    <a:pt x="1590" y="319"/>
                  </a:lnTo>
                  <a:lnTo>
                    <a:pt x="951" y="319"/>
                  </a:lnTo>
                  <a:lnTo>
                    <a:pt x="337" y="319"/>
                  </a:lnTo>
                  <a:lnTo>
                    <a:pt x="310" y="319"/>
                  </a:lnTo>
                  <a:lnTo>
                    <a:pt x="294" y="319"/>
                  </a:lnTo>
                  <a:lnTo>
                    <a:pt x="281" y="319"/>
                  </a:lnTo>
                  <a:lnTo>
                    <a:pt x="269" y="318"/>
                  </a:lnTo>
                  <a:lnTo>
                    <a:pt x="257" y="317"/>
                  </a:lnTo>
                  <a:lnTo>
                    <a:pt x="242" y="316"/>
                  </a:lnTo>
                  <a:lnTo>
                    <a:pt x="231" y="315"/>
                  </a:lnTo>
                  <a:lnTo>
                    <a:pt x="217" y="314"/>
                  </a:lnTo>
                  <a:lnTo>
                    <a:pt x="206" y="313"/>
                  </a:lnTo>
                  <a:lnTo>
                    <a:pt x="196" y="312"/>
                  </a:lnTo>
                  <a:lnTo>
                    <a:pt x="187" y="310"/>
                  </a:lnTo>
                  <a:lnTo>
                    <a:pt x="177" y="308"/>
                  </a:lnTo>
                  <a:lnTo>
                    <a:pt x="166" y="307"/>
                  </a:lnTo>
                  <a:lnTo>
                    <a:pt x="158" y="305"/>
                  </a:lnTo>
                  <a:lnTo>
                    <a:pt x="151" y="303"/>
                  </a:lnTo>
                  <a:lnTo>
                    <a:pt x="144" y="302"/>
                  </a:lnTo>
                  <a:lnTo>
                    <a:pt x="139" y="300"/>
                  </a:lnTo>
                  <a:lnTo>
                    <a:pt x="134" y="298"/>
                  </a:lnTo>
                  <a:lnTo>
                    <a:pt x="129" y="296"/>
                  </a:lnTo>
                  <a:lnTo>
                    <a:pt x="126" y="294"/>
                  </a:lnTo>
                  <a:lnTo>
                    <a:pt x="123" y="292"/>
                  </a:lnTo>
                  <a:lnTo>
                    <a:pt x="121" y="290"/>
                  </a:lnTo>
                  <a:lnTo>
                    <a:pt x="120" y="288"/>
                  </a:lnTo>
                  <a:lnTo>
                    <a:pt x="0" y="36"/>
                  </a:lnTo>
                  <a:lnTo>
                    <a:pt x="2" y="33"/>
                  </a:lnTo>
                  <a:lnTo>
                    <a:pt x="4" y="31"/>
                  </a:lnTo>
                  <a:lnTo>
                    <a:pt x="5" y="30"/>
                  </a:lnTo>
                  <a:lnTo>
                    <a:pt x="7" y="29"/>
                  </a:lnTo>
                  <a:lnTo>
                    <a:pt x="11" y="26"/>
                  </a:lnTo>
                  <a:lnTo>
                    <a:pt x="14" y="25"/>
                  </a:lnTo>
                  <a:lnTo>
                    <a:pt x="17" y="24"/>
                  </a:lnTo>
                  <a:lnTo>
                    <a:pt x="21" y="22"/>
                  </a:lnTo>
                  <a:lnTo>
                    <a:pt x="30" y="19"/>
                  </a:lnTo>
                  <a:lnTo>
                    <a:pt x="39" y="17"/>
                  </a:lnTo>
                  <a:lnTo>
                    <a:pt x="51" y="14"/>
                  </a:lnTo>
                  <a:lnTo>
                    <a:pt x="65" y="12"/>
                  </a:lnTo>
                  <a:lnTo>
                    <a:pt x="82" y="8"/>
                  </a:lnTo>
                  <a:lnTo>
                    <a:pt x="94" y="8"/>
                  </a:lnTo>
                  <a:lnTo>
                    <a:pt x="105" y="6"/>
                  </a:lnTo>
                  <a:lnTo>
                    <a:pt x="120" y="4"/>
                  </a:lnTo>
                  <a:lnTo>
                    <a:pt x="136" y="3"/>
                  </a:lnTo>
                  <a:lnTo>
                    <a:pt x="149" y="3"/>
                  </a:lnTo>
                  <a:lnTo>
                    <a:pt x="161" y="2"/>
                  </a:lnTo>
                  <a:lnTo>
                    <a:pt x="174" y="1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9" y="0"/>
                  </a:lnTo>
                  <a:close/>
                </a:path>
              </a:pathLst>
            </a:custGeom>
            <a:solidFill>
              <a:srgbClr val="00606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735" name="Freeform 71"/>
            <p:cNvSpPr>
              <a:spLocks/>
            </p:cNvSpPr>
            <p:nvPr/>
          </p:nvSpPr>
          <p:spPr bwMode="auto">
            <a:xfrm>
              <a:off x="2976" y="480"/>
              <a:ext cx="2214" cy="2321"/>
            </a:xfrm>
            <a:custGeom>
              <a:avLst/>
              <a:gdLst/>
              <a:ahLst/>
              <a:cxnLst>
                <a:cxn ang="0">
                  <a:pos x="1958" y="0"/>
                </a:cxn>
                <a:cxn ang="0">
                  <a:pos x="1976" y="0"/>
                </a:cxn>
                <a:cxn ang="0">
                  <a:pos x="2002" y="5"/>
                </a:cxn>
                <a:cxn ang="0">
                  <a:pos x="2026" y="12"/>
                </a:cxn>
                <a:cxn ang="0">
                  <a:pos x="2049" y="21"/>
                </a:cxn>
                <a:cxn ang="0">
                  <a:pos x="2068" y="30"/>
                </a:cxn>
                <a:cxn ang="0">
                  <a:pos x="2090" y="43"/>
                </a:cxn>
                <a:cxn ang="0">
                  <a:pos x="2105" y="54"/>
                </a:cxn>
                <a:cxn ang="0">
                  <a:pos x="2121" y="66"/>
                </a:cxn>
                <a:cxn ang="0">
                  <a:pos x="2135" y="80"/>
                </a:cxn>
                <a:cxn ang="0">
                  <a:pos x="2149" y="94"/>
                </a:cxn>
                <a:cxn ang="0">
                  <a:pos x="2158" y="106"/>
                </a:cxn>
                <a:cxn ang="0">
                  <a:pos x="2171" y="125"/>
                </a:cxn>
                <a:cxn ang="0">
                  <a:pos x="2181" y="140"/>
                </a:cxn>
                <a:cxn ang="0">
                  <a:pos x="2190" y="158"/>
                </a:cxn>
                <a:cxn ang="0">
                  <a:pos x="2198" y="179"/>
                </a:cxn>
                <a:cxn ang="0">
                  <a:pos x="2205" y="200"/>
                </a:cxn>
                <a:cxn ang="0">
                  <a:pos x="2210" y="222"/>
                </a:cxn>
                <a:cxn ang="0">
                  <a:pos x="2214" y="248"/>
                </a:cxn>
                <a:cxn ang="0">
                  <a:pos x="2077" y="2095"/>
                </a:cxn>
                <a:cxn ang="0">
                  <a:pos x="2075" y="2117"/>
                </a:cxn>
                <a:cxn ang="0">
                  <a:pos x="2072" y="2135"/>
                </a:cxn>
                <a:cxn ang="0">
                  <a:pos x="2067" y="2153"/>
                </a:cxn>
                <a:cxn ang="0">
                  <a:pos x="2060" y="2173"/>
                </a:cxn>
                <a:cxn ang="0">
                  <a:pos x="2050" y="2193"/>
                </a:cxn>
                <a:cxn ang="0">
                  <a:pos x="2039" y="2212"/>
                </a:cxn>
                <a:cxn ang="0">
                  <a:pos x="2026" y="2230"/>
                </a:cxn>
                <a:cxn ang="0">
                  <a:pos x="2012" y="2248"/>
                </a:cxn>
                <a:cxn ang="0">
                  <a:pos x="1995" y="2263"/>
                </a:cxn>
                <a:cxn ang="0">
                  <a:pos x="1974" y="2279"/>
                </a:cxn>
                <a:cxn ang="0">
                  <a:pos x="1953" y="2292"/>
                </a:cxn>
                <a:cxn ang="0">
                  <a:pos x="1933" y="2302"/>
                </a:cxn>
                <a:cxn ang="0">
                  <a:pos x="1911" y="2311"/>
                </a:cxn>
                <a:cxn ang="0">
                  <a:pos x="1891" y="2316"/>
                </a:cxn>
                <a:cxn ang="0">
                  <a:pos x="1869" y="2319"/>
                </a:cxn>
                <a:cxn ang="0">
                  <a:pos x="1853" y="2321"/>
                </a:cxn>
                <a:cxn ang="0">
                  <a:pos x="392" y="2321"/>
                </a:cxn>
                <a:cxn ang="0">
                  <a:pos x="342" y="2319"/>
                </a:cxn>
                <a:cxn ang="0">
                  <a:pos x="312" y="2312"/>
                </a:cxn>
                <a:cxn ang="0">
                  <a:pos x="282" y="2302"/>
                </a:cxn>
                <a:cxn ang="0">
                  <a:pos x="252" y="2286"/>
                </a:cxn>
                <a:cxn ang="0">
                  <a:pos x="228" y="2268"/>
                </a:cxn>
                <a:cxn ang="0">
                  <a:pos x="206" y="2246"/>
                </a:cxn>
                <a:cxn ang="0">
                  <a:pos x="184" y="2221"/>
                </a:cxn>
                <a:cxn ang="0">
                  <a:pos x="167" y="2194"/>
                </a:cxn>
                <a:cxn ang="0">
                  <a:pos x="156" y="2167"/>
                </a:cxn>
                <a:cxn ang="0">
                  <a:pos x="145" y="2141"/>
                </a:cxn>
                <a:cxn ang="0">
                  <a:pos x="140" y="2111"/>
                </a:cxn>
                <a:cxn ang="0">
                  <a:pos x="0" y="258"/>
                </a:cxn>
                <a:cxn ang="0">
                  <a:pos x="4" y="226"/>
                </a:cxn>
                <a:cxn ang="0">
                  <a:pos x="7" y="207"/>
                </a:cxn>
                <a:cxn ang="0">
                  <a:pos x="16" y="180"/>
                </a:cxn>
                <a:cxn ang="0">
                  <a:pos x="24" y="158"/>
                </a:cxn>
                <a:cxn ang="0">
                  <a:pos x="44" y="121"/>
                </a:cxn>
                <a:cxn ang="0">
                  <a:pos x="75" y="84"/>
                </a:cxn>
                <a:cxn ang="0">
                  <a:pos x="109" y="54"/>
                </a:cxn>
                <a:cxn ang="0">
                  <a:pos x="139" y="34"/>
                </a:cxn>
                <a:cxn ang="0">
                  <a:pos x="173" y="17"/>
                </a:cxn>
                <a:cxn ang="0">
                  <a:pos x="202" y="8"/>
                </a:cxn>
                <a:cxn ang="0">
                  <a:pos x="233" y="1"/>
                </a:cxn>
              </a:cxnLst>
              <a:rect l="0" t="0" r="r" b="b"/>
              <a:pathLst>
                <a:path w="2214" h="2321">
                  <a:moveTo>
                    <a:pt x="254" y="0"/>
                  </a:moveTo>
                  <a:lnTo>
                    <a:pt x="1958" y="0"/>
                  </a:lnTo>
                  <a:lnTo>
                    <a:pt x="1967" y="0"/>
                  </a:lnTo>
                  <a:lnTo>
                    <a:pt x="1976" y="0"/>
                  </a:lnTo>
                  <a:lnTo>
                    <a:pt x="1990" y="2"/>
                  </a:lnTo>
                  <a:lnTo>
                    <a:pt x="2002" y="5"/>
                  </a:lnTo>
                  <a:lnTo>
                    <a:pt x="2013" y="8"/>
                  </a:lnTo>
                  <a:lnTo>
                    <a:pt x="2026" y="12"/>
                  </a:lnTo>
                  <a:lnTo>
                    <a:pt x="2038" y="16"/>
                  </a:lnTo>
                  <a:lnTo>
                    <a:pt x="2049" y="21"/>
                  </a:lnTo>
                  <a:lnTo>
                    <a:pt x="2058" y="25"/>
                  </a:lnTo>
                  <a:lnTo>
                    <a:pt x="2068" y="30"/>
                  </a:lnTo>
                  <a:lnTo>
                    <a:pt x="2077" y="34"/>
                  </a:lnTo>
                  <a:lnTo>
                    <a:pt x="2090" y="43"/>
                  </a:lnTo>
                  <a:lnTo>
                    <a:pt x="2099" y="49"/>
                  </a:lnTo>
                  <a:lnTo>
                    <a:pt x="2105" y="54"/>
                  </a:lnTo>
                  <a:lnTo>
                    <a:pt x="2114" y="60"/>
                  </a:lnTo>
                  <a:lnTo>
                    <a:pt x="2121" y="66"/>
                  </a:lnTo>
                  <a:lnTo>
                    <a:pt x="2128" y="73"/>
                  </a:lnTo>
                  <a:lnTo>
                    <a:pt x="2135" y="80"/>
                  </a:lnTo>
                  <a:lnTo>
                    <a:pt x="2142" y="87"/>
                  </a:lnTo>
                  <a:lnTo>
                    <a:pt x="2149" y="94"/>
                  </a:lnTo>
                  <a:lnTo>
                    <a:pt x="2154" y="99"/>
                  </a:lnTo>
                  <a:lnTo>
                    <a:pt x="2158" y="106"/>
                  </a:lnTo>
                  <a:lnTo>
                    <a:pt x="2165" y="115"/>
                  </a:lnTo>
                  <a:lnTo>
                    <a:pt x="2171" y="125"/>
                  </a:lnTo>
                  <a:lnTo>
                    <a:pt x="2176" y="131"/>
                  </a:lnTo>
                  <a:lnTo>
                    <a:pt x="2181" y="140"/>
                  </a:lnTo>
                  <a:lnTo>
                    <a:pt x="2186" y="150"/>
                  </a:lnTo>
                  <a:lnTo>
                    <a:pt x="2190" y="158"/>
                  </a:lnTo>
                  <a:lnTo>
                    <a:pt x="2194" y="167"/>
                  </a:lnTo>
                  <a:lnTo>
                    <a:pt x="2198" y="179"/>
                  </a:lnTo>
                  <a:lnTo>
                    <a:pt x="2202" y="188"/>
                  </a:lnTo>
                  <a:lnTo>
                    <a:pt x="2205" y="200"/>
                  </a:lnTo>
                  <a:lnTo>
                    <a:pt x="2209" y="212"/>
                  </a:lnTo>
                  <a:lnTo>
                    <a:pt x="2210" y="222"/>
                  </a:lnTo>
                  <a:lnTo>
                    <a:pt x="2212" y="234"/>
                  </a:lnTo>
                  <a:lnTo>
                    <a:pt x="2214" y="248"/>
                  </a:lnTo>
                  <a:lnTo>
                    <a:pt x="2214" y="258"/>
                  </a:lnTo>
                  <a:lnTo>
                    <a:pt x="2077" y="2095"/>
                  </a:lnTo>
                  <a:lnTo>
                    <a:pt x="2077" y="2107"/>
                  </a:lnTo>
                  <a:lnTo>
                    <a:pt x="2075" y="2117"/>
                  </a:lnTo>
                  <a:lnTo>
                    <a:pt x="2074" y="2124"/>
                  </a:lnTo>
                  <a:lnTo>
                    <a:pt x="2072" y="2135"/>
                  </a:lnTo>
                  <a:lnTo>
                    <a:pt x="2069" y="2144"/>
                  </a:lnTo>
                  <a:lnTo>
                    <a:pt x="2067" y="2153"/>
                  </a:lnTo>
                  <a:lnTo>
                    <a:pt x="2064" y="2162"/>
                  </a:lnTo>
                  <a:lnTo>
                    <a:pt x="2060" y="2173"/>
                  </a:lnTo>
                  <a:lnTo>
                    <a:pt x="2055" y="2182"/>
                  </a:lnTo>
                  <a:lnTo>
                    <a:pt x="2050" y="2193"/>
                  </a:lnTo>
                  <a:lnTo>
                    <a:pt x="2044" y="2204"/>
                  </a:lnTo>
                  <a:lnTo>
                    <a:pt x="2039" y="2212"/>
                  </a:lnTo>
                  <a:lnTo>
                    <a:pt x="2033" y="2221"/>
                  </a:lnTo>
                  <a:lnTo>
                    <a:pt x="2026" y="2230"/>
                  </a:lnTo>
                  <a:lnTo>
                    <a:pt x="2017" y="2241"/>
                  </a:lnTo>
                  <a:lnTo>
                    <a:pt x="2012" y="2248"/>
                  </a:lnTo>
                  <a:lnTo>
                    <a:pt x="2004" y="2254"/>
                  </a:lnTo>
                  <a:lnTo>
                    <a:pt x="1995" y="2263"/>
                  </a:lnTo>
                  <a:lnTo>
                    <a:pt x="1985" y="2270"/>
                  </a:lnTo>
                  <a:lnTo>
                    <a:pt x="1974" y="2279"/>
                  </a:lnTo>
                  <a:lnTo>
                    <a:pt x="1965" y="2286"/>
                  </a:lnTo>
                  <a:lnTo>
                    <a:pt x="1953" y="2292"/>
                  </a:lnTo>
                  <a:lnTo>
                    <a:pt x="1944" y="2297"/>
                  </a:lnTo>
                  <a:lnTo>
                    <a:pt x="1933" y="2302"/>
                  </a:lnTo>
                  <a:lnTo>
                    <a:pt x="1922" y="2307"/>
                  </a:lnTo>
                  <a:lnTo>
                    <a:pt x="1911" y="2311"/>
                  </a:lnTo>
                  <a:lnTo>
                    <a:pt x="1900" y="2314"/>
                  </a:lnTo>
                  <a:lnTo>
                    <a:pt x="1891" y="2316"/>
                  </a:lnTo>
                  <a:lnTo>
                    <a:pt x="1880" y="2318"/>
                  </a:lnTo>
                  <a:lnTo>
                    <a:pt x="1869" y="2319"/>
                  </a:lnTo>
                  <a:lnTo>
                    <a:pt x="1860" y="2321"/>
                  </a:lnTo>
                  <a:lnTo>
                    <a:pt x="1853" y="2321"/>
                  </a:lnTo>
                  <a:lnTo>
                    <a:pt x="1108" y="2321"/>
                  </a:lnTo>
                  <a:lnTo>
                    <a:pt x="392" y="2321"/>
                  </a:lnTo>
                  <a:lnTo>
                    <a:pt x="361" y="2321"/>
                  </a:lnTo>
                  <a:lnTo>
                    <a:pt x="342" y="2319"/>
                  </a:lnTo>
                  <a:lnTo>
                    <a:pt x="327" y="2317"/>
                  </a:lnTo>
                  <a:lnTo>
                    <a:pt x="312" y="2312"/>
                  </a:lnTo>
                  <a:lnTo>
                    <a:pt x="298" y="2308"/>
                  </a:lnTo>
                  <a:lnTo>
                    <a:pt x="282" y="2302"/>
                  </a:lnTo>
                  <a:lnTo>
                    <a:pt x="269" y="2295"/>
                  </a:lnTo>
                  <a:lnTo>
                    <a:pt x="252" y="2286"/>
                  </a:lnTo>
                  <a:lnTo>
                    <a:pt x="239" y="2276"/>
                  </a:lnTo>
                  <a:lnTo>
                    <a:pt x="228" y="2268"/>
                  </a:lnTo>
                  <a:lnTo>
                    <a:pt x="217" y="2258"/>
                  </a:lnTo>
                  <a:lnTo>
                    <a:pt x="206" y="2246"/>
                  </a:lnTo>
                  <a:lnTo>
                    <a:pt x="192" y="2233"/>
                  </a:lnTo>
                  <a:lnTo>
                    <a:pt x="184" y="2221"/>
                  </a:lnTo>
                  <a:lnTo>
                    <a:pt x="175" y="2207"/>
                  </a:lnTo>
                  <a:lnTo>
                    <a:pt x="167" y="2194"/>
                  </a:lnTo>
                  <a:lnTo>
                    <a:pt x="162" y="2183"/>
                  </a:lnTo>
                  <a:lnTo>
                    <a:pt x="156" y="2167"/>
                  </a:lnTo>
                  <a:lnTo>
                    <a:pt x="150" y="2154"/>
                  </a:lnTo>
                  <a:lnTo>
                    <a:pt x="145" y="2141"/>
                  </a:lnTo>
                  <a:lnTo>
                    <a:pt x="143" y="2125"/>
                  </a:lnTo>
                  <a:lnTo>
                    <a:pt x="140" y="2111"/>
                  </a:lnTo>
                  <a:lnTo>
                    <a:pt x="138" y="2095"/>
                  </a:lnTo>
                  <a:lnTo>
                    <a:pt x="0" y="258"/>
                  </a:lnTo>
                  <a:lnTo>
                    <a:pt x="1" y="240"/>
                  </a:lnTo>
                  <a:lnTo>
                    <a:pt x="4" y="226"/>
                  </a:lnTo>
                  <a:lnTo>
                    <a:pt x="5" y="218"/>
                  </a:lnTo>
                  <a:lnTo>
                    <a:pt x="7" y="207"/>
                  </a:lnTo>
                  <a:lnTo>
                    <a:pt x="11" y="194"/>
                  </a:lnTo>
                  <a:lnTo>
                    <a:pt x="16" y="180"/>
                  </a:lnTo>
                  <a:lnTo>
                    <a:pt x="19" y="171"/>
                  </a:lnTo>
                  <a:lnTo>
                    <a:pt x="24" y="158"/>
                  </a:lnTo>
                  <a:lnTo>
                    <a:pt x="34" y="140"/>
                  </a:lnTo>
                  <a:lnTo>
                    <a:pt x="44" y="121"/>
                  </a:lnTo>
                  <a:lnTo>
                    <a:pt x="60" y="102"/>
                  </a:lnTo>
                  <a:lnTo>
                    <a:pt x="75" y="84"/>
                  </a:lnTo>
                  <a:lnTo>
                    <a:pt x="94" y="65"/>
                  </a:lnTo>
                  <a:lnTo>
                    <a:pt x="109" y="54"/>
                  </a:lnTo>
                  <a:lnTo>
                    <a:pt x="122" y="44"/>
                  </a:lnTo>
                  <a:lnTo>
                    <a:pt x="139" y="34"/>
                  </a:lnTo>
                  <a:lnTo>
                    <a:pt x="158" y="24"/>
                  </a:lnTo>
                  <a:lnTo>
                    <a:pt x="173" y="17"/>
                  </a:lnTo>
                  <a:lnTo>
                    <a:pt x="186" y="12"/>
                  </a:lnTo>
                  <a:lnTo>
                    <a:pt x="202" y="8"/>
                  </a:lnTo>
                  <a:lnTo>
                    <a:pt x="217" y="4"/>
                  </a:lnTo>
                  <a:lnTo>
                    <a:pt x="233" y="1"/>
                  </a:lnTo>
                  <a:lnTo>
                    <a:pt x="254" y="0"/>
                  </a:lnTo>
                  <a:close/>
                </a:path>
              </a:pathLst>
            </a:custGeom>
            <a:solidFill>
              <a:srgbClr val="80808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736" name="Freeform 72"/>
            <p:cNvSpPr>
              <a:spLocks/>
            </p:cNvSpPr>
            <p:nvPr/>
          </p:nvSpPr>
          <p:spPr bwMode="auto">
            <a:xfrm>
              <a:off x="3018" y="523"/>
              <a:ext cx="2133" cy="2234"/>
            </a:xfrm>
            <a:custGeom>
              <a:avLst/>
              <a:gdLst/>
              <a:ahLst/>
              <a:cxnLst>
                <a:cxn ang="0">
                  <a:pos x="1885" y="0"/>
                </a:cxn>
                <a:cxn ang="0">
                  <a:pos x="1903" y="1"/>
                </a:cxn>
                <a:cxn ang="0">
                  <a:pos x="1927" y="6"/>
                </a:cxn>
                <a:cxn ang="0">
                  <a:pos x="1951" y="12"/>
                </a:cxn>
                <a:cxn ang="0">
                  <a:pos x="1973" y="21"/>
                </a:cxn>
                <a:cxn ang="0">
                  <a:pos x="1991" y="30"/>
                </a:cxn>
                <a:cxn ang="0">
                  <a:pos x="2012" y="42"/>
                </a:cxn>
                <a:cxn ang="0">
                  <a:pos x="2027" y="53"/>
                </a:cxn>
                <a:cxn ang="0">
                  <a:pos x="2041" y="65"/>
                </a:cxn>
                <a:cxn ang="0">
                  <a:pos x="2056" y="77"/>
                </a:cxn>
                <a:cxn ang="0">
                  <a:pos x="2068" y="91"/>
                </a:cxn>
                <a:cxn ang="0">
                  <a:pos x="2078" y="103"/>
                </a:cxn>
                <a:cxn ang="0">
                  <a:pos x="2090" y="120"/>
                </a:cxn>
                <a:cxn ang="0">
                  <a:pos x="2100" y="136"/>
                </a:cxn>
                <a:cxn ang="0">
                  <a:pos x="2108" y="153"/>
                </a:cxn>
                <a:cxn ang="0">
                  <a:pos x="2117" y="173"/>
                </a:cxn>
                <a:cxn ang="0">
                  <a:pos x="2123" y="193"/>
                </a:cxn>
                <a:cxn ang="0">
                  <a:pos x="2128" y="214"/>
                </a:cxn>
                <a:cxn ang="0">
                  <a:pos x="2131" y="240"/>
                </a:cxn>
                <a:cxn ang="0">
                  <a:pos x="1999" y="2016"/>
                </a:cxn>
                <a:cxn ang="0">
                  <a:pos x="1998" y="2037"/>
                </a:cxn>
                <a:cxn ang="0">
                  <a:pos x="1995" y="2055"/>
                </a:cxn>
                <a:cxn ang="0">
                  <a:pos x="1990" y="2072"/>
                </a:cxn>
                <a:cxn ang="0">
                  <a:pos x="1983" y="2091"/>
                </a:cxn>
                <a:cxn ang="0">
                  <a:pos x="1975" y="2111"/>
                </a:cxn>
                <a:cxn ang="0">
                  <a:pos x="1963" y="2129"/>
                </a:cxn>
                <a:cxn ang="0">
                  <a:pos x="1951" y="2146"/>
                </a:cxn>
                <a:cxn ang="0">
                  <a:pos x="1937" y="2163"/>
                </a:cxn>
                <a:cxn ang="0">
                  <a:pos x="1920" y="2178"/>
                </a:cxn>
                <a:cxn ang="0">
                  <a:pos x="1901" y="2194"/>
                </a:cxn>
                <a:cxn ang="0">
                  <a:pos x="1881" y="2205"/>
                </a:cxn>
                <a:cxn ang="0">
                  <a:pos x="1861" y="2216"/>
                </a:cxn>
                <a:cxn ang="0">
                  <a:pos x="1840" y="2224"/>
                </a:cxn>
                <a:cxn ang="0">
                  <a:pos x="1821" y="2229"/>
                </a:cxn>
                <a:cxn ang="0">
                  <a:pos x="1800" y="2232"/>
                </a:cxn>
                <a:cxn ang="0">
                  <a:pos x="1783" y="2234"/>
                </a:cxn>
                <a:cxn ang="0">
                  <a:pos x="378" y="2234"/>
                </a:cxn>
                <a:cxn ang="0">
                  <a:pos x="330" y="2232"/>
                </a:cxn>
                <a:cxn ang="0">
                  <a:pos x="301" y="2226"/>
                </a:cxn>
                <a:cxn ang="0">
                  <a:pos x="272" y="2216"/>
                </a:cxn>
                <a:cxn ang="0">
                  <a:pos x="243" y="2199"/>
                </a:cxn>
                <a:cxn ang="0">
                  <a:pos x="220" y="2183"/>
                </a:cxn>
                <a:cxn ang="0">
                  <a:pos x="199" y="2162"/>
                </a:cxn>
                <a:cxn ang="0">
                  <a:pos x="177" y="2138"/>
                </a:cxn>
                <a:cxn ang="0">
                  <a:pos x="162" y="2112"/>
                </a:cxn>
                <a:cxn ang="0">
                  <a:pos x="150" y="2086"/>
                </a:cxn>
                <a:cxn ang="0">
                  <a:pos x="140" y="2061"/>
                </a:cxn>
                <a:cxn ang="0">
                  <a:pos x="135" y="2032"/>
                </a:cxn>
                <a:cxn ang="0">
                  <a:pos x="0" y="250"/>
                </a:cxn>
                <a:cxn ang="0">
                  <a:pos x="4" y="218"/>
                </a:cxn>
                <a:cxn ang="0">
                  <a:pos x="7" y="201"/>
                </a:cxn>
                <a:cxn ang="0">
                  <a:pos x="16" y="175"/>
                </a:cxn>
                <a:cxn ang="0">
                  <a:pos x="23" y="153"/>
                </a:cxn>
                <a:cxn ang="0">
                  <a:pos x="44" y="117"/>
                </a:cxn>
                <a:cxn ang="0">
                  <a:pos x="73" y="82"/>
                </a:cxn>
                <a:cxn ang="0">
                  <a:pos x="105" y="52"/>
                </a:cxn>
                <a:cxn ang="0">
                  <a:pos x="134" y="33"/>
                </a:cxn>
                <a:cxn ang="0">
                  <a:pos x="167" y="17"/>
                </a:cxn>
                <a:cxn ang="0">
                  <a:pos x="195" y="9"/>
                </a:cxn>
                <a:cxn ang="0">
                  <a:pos x="226" y="2"/>
                </a:cxn>
              </a:cxnLst>
              <a:rect l="0" t="0" r="r" b="b"/>
              <a:pathLst>
                <a:path w="2133" h="2234">
                  <a:moveTo>
                    <a:pt x="246" y="0"/>
                  </a:moveTo>
                  <a:lnTo>
                    <a:pt x="1885" y="0"/>
                  </a:lnTo>
                  <a:lnTo>
                    <a:pt x="1893" y="0"/>
                  </a:lnTo>
                  <a:lnTo>
                    <a:pt x="1903" y="1"/>
                  </a:lnTo>
                  <a:lnTo>
                    <a:pt x="1915" y="3"/>
                  </a:lnTo>
                  <a:lnTo>
                    <a:pt x="1927" y="6"/>
                  </a:lnTo>
                  <a:lnTo>
                    <a:pt x="1938" y="9"/>
                  </a:lnTo>
                  <a:lnTo>
                    <a:pt x="1951" y="12"/>
                  </a:lnTo>
                  <a:lnTo>
                    <a:pt x="1962" y="17"/>
                  </a:lnTo>
                  <a:lnTo>
                    <a:pt x="1973" y="21"/>
                  </a:lnTo>
                  <a:lnTo>
                    <a:pt x="1981" y="25"/>
                  </a:lnTo>
                  <a:lnTo>
                    <a:pt x="1991" y="30"/>
                  </a:lnTo>
                  <a:lnTo>
                    <a:pt x="2000" y="34"/>
                  </a:lnTo>
                  <a:lnTo>
                    <a:pt x="2012" y="42"/>
                  </a:lnTo>
                  <a:lnTo>
                    <a:pt x="2020" y="48"/>
                  </a:lnTo>
                  <a:lnTo>
                    <a:pt x="2027" y="53"/>
                  </a:lnTo>
                  <a:lnTo>
                    <a:pt x="2035" y="59"/>
                  </a:lnTo>
                  <a:lnTo>
                    <a:pt x="2041" y="65"/>
                  </a:lnTo>
                  <a:lnTo>
                    <a:pt x="2049" y="71"/>
                  </a:lnTo>
                  <a:lnTo>
                    <a:pt x="2056" y="77"/>
                  </a:lnTo>
                  <a:lnTo>
                    <a:pt x="2063" y="84"/>
                  </a:lnTo>
                  <a:lnTo>
                    <a:pt x="2068" y="91"/>
                  </a:lnTo>
                  <a:lnTo>
                    <a:pt x="2074" y="97"/>
                  </a:lnTo>
                  <a:lnTo>
                    <a:pt x="2078" y="103"/>
                  </a:lnTo>
                  <a:lnTo>
                    <a:pt x="2085" y="111"/>
                  </a:lnTo>
                  <a:lnTo>
                    <a:pt x="2090" y="120"/>
                  </a:lnTo>
                  <a:lnTo>
                    <a:pt x="2096" y="127"/>
                  </a:lnTo>
                  <a:lnTo>
                    <a:pt x="2100" y="136"/>
                  </a:lnTo>
                  <a:lnTo>
                    <a:pt x="2105" y="145"/>
                  </a:lnTo>
                  <a:lnTo>
                    <a:pt x="2108" y="153"/>
                  </a:lnTo>
                  <a:lnTo>
                    <a:pt x="2112" y="162"/>
                  </a:lnTo>
                  <a:lnTo>
                    <a:pt x="2117" y="173"/>
                  </a:lnTo>
                  <a:lnTo>
                    <a:pt x="2120" y="181"/>
                  </a:lnTo>
                  <a:lnTo>
                    <a:pt x="2123" y="193"/>
                  </a:lnTo>
                  <a:lnTo>
                    <a:pt x="2126" y="204"/>
                  </a:lnTo>
                  <a:lnTo>
                    <a:pt x="2128" y="214"/>
                  </a:lnTo>
                  <a:lnTo>
                    <a:pt x="2129" y="225"/>
                  </a:lnTo>
                  <a:lnTo>
                    <a:pt x="2131" y="240"/>
                  </a:lnTo>
                  <a:lnTo>
                    <a:pt x="2133" y="249"/>
                  </a:lnTo>
                  <a:lnTo>
                    <a:pt x="1999" y="2016"/>
                  </a:lnTo>
                  <a:lnTo>
                    <a:pt x="1999" y="2029"/>
                  </a:lnTo>
                  <a:lnTo>
                    <a:pt x="1998" y="2037"/>
                  </a:lnTo>
                  <a:lnTo>
                    <a:pt x="1997" y="2045"/>
                  </a:lnTo>
                  <a:lnTo>
                    <a:pt x="1995" y="2055"/>
                  </a:lnTo>
                  <a:lnTo>
                    <a:pt x="1992" y="2063"/>
                  </a:lnTo>
                  <a:lnTo>
                    <a:pt x="1990" y="2072"/>
                  </a:lnTo>
                  <a:lnTo>
                    <a:pt x="1986" y="2082"/>
                  </a:lnTo>
                  <a:lnTo>
                    <a:pt x="1983" y="2091"/>
                  </a:lnTo>
                  <a:lnTo>
                    <a:pt x="1979" y="2101"/>
                  </a:lnTo>
                  <a:lnTo>
                    <a:pt x="1975" y="2111"/>
                  </a:lnTo>
                  <a:lnTo>
                    <a:pt x="1968" y="2121"/>
                  </a:lnTo>
                  <a:lnTo>
                    <a:pt x="1963" y="2129"/>
                  </a:lnTo>
                  <a:lnTo>
                    <a:pt x="1957" y="2139"/>
                  </a:lnTo>
                  <a:lnTo>
                    <a:pt x="1951" y="2146"/>
                  </a:lnTo>
                  <a:lnTo>
                    <a:pt x="1942" y="2157"/>
                  </a:lnTo>
                  <a:lnTo>
                    <a:pt x="1937" y="2163"/>
                  </a:lnTo>
                  <a:lnTo>
                    <a:pt x="1930" y="2170"/>
                  </a:lnTo>
                  <a:lnTo>
                    <a:pt x="1920" y="2178"/>
                  </a:lnTo>
                  <a:lnTo>
                    <a:pt x="1912" y="2185"/>
                  </a:lnTo>
                  <a:lnTo>
                    <a:pt x="1901" y="2194"/>
                  </a:lnTo>
                  <a:lnTo>
                    <a:pt x="1892" y="2199"/>
                  </a:lnTo>
                  <a:lnTo>
                    <a:pt x="1881" y="2205"/>
                  </a:lnTo>
                  <a:lnTo>
                    <a:pt x="1871" y="2211"/>
                  </a:lnTo>
                  <a:lnTo>
                    <a:pt x="1861" y="2216"/>
                  </a:lnTo>
                  <a:lnTo>
                    <a:pt x="1850" y="2221"/>
                  </a:lnTo>
                  <a:lnTo>
                    <a:pt x="1840" y="2224"/>
                  </a:lnTo>
                  <a:lnTo>
                    <a:pt x="1829" y="2227"/>
                  </a:lnTo>
                  <a:lnTo>
                    <a:pt x="1821" y="2229"/>
                  </a:lnTo>
                  <a:lnTo>
                    <a:pt x="1810" y="2232"/>
                  </a:lnTo>
                  <a:lnTo>
                    <a:pt x="1800" y="2232"/>
                  </a:lnTo>
                  <a:lnTo>
                    <a:pt x="1791" y="2234"/>
                  </a:lnTo>
                  <a:lnTo>
                    <a:pt x="1783" y="2234"/>
                  </a:lnTo>
                  <a:lnTo>
                    <a:pt x="1067" y="2234"/>
                  </a:lnTo>
                  <a:lnTo>
                    <a:pt x="378" y="2234"/>
                  </a:lnTo>
                  <a:lnTo>
                    <a:pt x="347" y="2234"/>
                  </a:lnTo>
                  <a:lnTo>
                    <a:pt x="330" y="2232"/>
                  </a:lnTo>
                  <a:lnTo>
                    <a:pt x="315" y="2230"/>
                  </a:lnTo>
                  <a:lnTo>
                    <a:pt x="301" y="2226"/>
                  </a:lnTo>
                  <a:lnTo>
                    <a:pt x="287" y="2221"/>
                  </a:lnTo>
                  <a:lnTo>
                    <a:pt x="272" y="2216"/>
                  </a:lnTo>
                  <a:lnTo>
                    <a:pt x="259" y="2209"/>
                  </a:lnTo>
                  <a:lnTo>
                    <a:pt x="243" y="2199"/>
                  </a:lnTo>
                  <a:lnTo>
                    <a:pt x="231" y="2191"/>
                  </a:lnTo>
                  <a:lnTo>
                    <a:pt x="220" y="2183"/>
                  </a:lnTo>
                  <a:lnTo>
                    <a:pt x="210" y="2173"/>
                  </a:lnTo>
                  <a:lnTo>
                    <a:pt x="199" y="2162"/>
                  </a:lnTo>
                  <a:lnTo>
                    <a:pt x="186" y="2150"/>
                  </a:lnTo>
                  <a:lnTo>
                    <a:pt x="177" y="2138"/>
                  </a:lnTo>
                  <a:lnTo>
                    <a:pt x="170" y="2124"/>
                  </a:lnTo>
                  <a:lnTo>
                    <a:pt x="162" y="2112"/>
                  </a:lnTo>
                  <a:lnTo>
                    <a:pt x="156" y="2102"/>
                  </a:lnTo>
                  <a:lnTo>
                    <a:pt x="150" y="2086"/>
                  </a:lnTo>
                  <a:lnTo>
                    <a:pt x="145" y="2073"/>
                  </a:lnTo>
                  <a:lnTo>
                    <a:pt x="140" y="2061"/>
                  </a:lnTo>
                  <a:lnTo>
                    <a:pt x="138" y="2046"/>
                  </a:lnTo>
                  <a:lnTo>
                    <a:pt x="135" y="2032"/>
                  </a:lnTo>
                  <a:lnTo>
                    <a:pt x="134" y="2016"/>
                  </a:lnTo>
                  <a:lnTo>
                    <a:pt x="0" y="250"/>
                  </a:lnTo>
                  <a:lnTo>
                    <a:pt x="2" y="231"/>
                  </a:lnTo>
                  <a:lnTo>
                    <a:pt x="4" y="218"/>
                  </a:lnTo>
                  <a:lnTo>
                    <a:pt x="6" y="210"/>
                  </a:lnTo>
                  <a:lnTo>
                    <a:pt x="7" y="201"/>
                  </a:lnTo>
                  <a:lnTo>
                    <a:pt x="12" y="187"/>
                  </a:lnTo>
                  <a:lnTo>
                    <a:pt x="16" y="175"/>
                  </a:lnTo>
                  <a:lnTo>
                    <a:pt x="19" y="165"/>
                  </a:lnTo>
                  <a:lnTo>
                    <a:pt x="23" y="153"/>
                  </a:lnTo>
                  <a:lnTo>
                    <a:pt x="34" y="135"/>
                  </a:lnTo>
                  <a:lnTo>
                    <a:pt x="44" y="117"/>
                  </a:lnTo>
                  <a:lnTo>
                    <a:pt x="58" y="98"/>
                  </a:lnTo>
                  <a:lnTo>
                    <a:pt x="73" y="82"/>
                  </a:lnTo>
                  <a:lnTo>
                    <a:pt x="91" y="63"/>
                  </a:lnTo>
                  <a:lnTo>
                    <a:pt x="105" y="52"/>
                  </a:lnTo>
                  <a:lnTo>
                    <a:pt x="118" y="44"/>
                  </a:lnTo>
                  <a:lnTo>
                    <a:pt x="134" y="33"/>
                  </a:lnTo>
                  <a:lnTo>
                    <a:pt x="153" y="24"/>
                  </a:lnTo>
                  <a:lnTo>
                    <a:pt x="167" y="17"/>
                  </a:lnTo>
                  <a:lnTo>
                    <a:pt x="180" y="13"/>
                  </a:lnTo>
                  <a:lnTo>
                    <a:pt x="195" y="9"/>
                  </a:lnTo>
                  <a:lnTo>
                    <a:pt x="210" y="5"/>
                  </a:lnTo>
                  <a:lnTo>
                    <a:pt x="226" y="2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00C0C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737" name="Rectangle 73"/>
            <p:cNvSpPr>
              <a:spLocks noChangeArrowheads="1"/>
            </p:cNvSpPr>
            <p:nvPr/>
          </p:nvSpPr>
          <p:spPr bwMode="auto">
            <a:xfrm>
              <a:off x="3578" y="653"/>
              <a:ext cx="1013" cy="410"/>
            </a:xfrm>
            <a:prstGeom prst="rect">
              <a:avLst/>
            </a:prstGeom>
            <a:solidFill>
              <a:srgbClr val="E0E0E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738" name="Arc 74"/>
            <p:cNvSpPr>
              <a:spLocks/>
            </p:cNvSpPr>
            <p:nvPr/>
          </p:nvSpPr>
          <p:spPr bwMode="auto">
            <a:xfrm>
              <a:off x="3575" y="688"/>
              <a:ext cx="1026" cy="390"/>
            </a:xfrm>
            <a:custGeom>
              <a:avLst/>
              <a:gdLst>
                <a:gd name="G0" fmla="+- 21594 0 0"/>
                <a:gd name="G1" fmla="+- 21600 0 0"/>
                <a:gd name="G2" fmla="+- 21600 0 0"/>
                <a:gd name="T0" fmla="*/ 0 w 43188"/>
                <a:gd name="T1" fmla="*/ 21102 h 21600"/>
                <a:gd name="T2" fmla="*/ 43188 w 43188"/>
                <a:gd name="T3" fmla="*/ 21101 h 21600"/>
                <a:gd name="T4" fmla="*/ 21594 w 4318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88" h="21600" fill="none" extrusionOk="0">
                  <a:moveTo>
                    <a:pt x="-1" y="21101"/>
                  </a:moveTo>
                  <a:cubicBezTo>
                    <a:pt x="270" y="9369"/>
                    <a:pt x="9858" y="-1"/>
                    <a:pt x="21594" y="0"/>
                  </a:cubicBezTo>
                  <a:cubicBezTo>
                    <a:pt x="33328" y="0"/>
                    <a:pt x="42917" y="9369"/>
                    <a:pt x="43188" y="21100"/>
                  </a:cubicBezTo>
                </a:path>
                <a:path w="43188" h="21600" stroke="0" extrusionOk="0">
                  <a:moveTo>
                    <a:pt x="-1" y="21101"/>
                  </a:moveTo>
                  <a:cubicBezTo>
                    <a:pt x="270" y="9369"/>
                    <a:pt x="9858" y="-1"/>
                    <a:pt x="21594" y="0"/>
                  </a:cubicBezTo>
                  <a:cubicBezTo>
                    <a:pt x="33328" y="0"/>
                    <a:pt x="42917" y="9369"/>
                    <a:pt x="43188" y="21100"/>
                  </a:cubicBezTo>
                  <a:lnTo>
                    <a:pt x="21594" y="2160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369739" name="Line 75"/>
            <p:cNvSpPr>
              <a:spLocks noChangeShapeType="1"/>
            </p:cNvSpPr>
            <p:nvPr/>
          </p:nvSpPr>
          <p:spPr bwMode="auto">
            <a:xfrm>
              <a:off x="3562" y="1067"/>
              <a:ext cx="1033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  <p:grpSp>
          <p:nvGrpSpPr>
            <p:cNvPr id="14" name="Group 76"/>
            <p:cNvGrpSpPr>
              <a:grpSpLocks/>
            </p:cNvGrpSpPr>
            <p:nvPr/>
          </p:nvGrpSpPr>
          <p:grpSpPr bwMode="auto">
            <a:xfrm>
              <a:off x="3595" y="688"/>
              <a:ext cx="977" cy="326"/>
              <a:chOff x="1443" y="648"/>
              <a:chExt cx="977" cy="326"/>
            </a:xfrm>
          </p:grpSpPr>
          <p:sp>
            <p:nvSpPr>
              <p:cNvPr id="369741" name="Line 77"/>
              <p:cNvSpPr>
                <a:spLocks noChangeShapeType="1"/>
              </p:cNvSpPr>
              <p:nvPr/>
            </p:nvSpPr>
            <p:spPr bwMode="auto">
              <a:xfrm>
                <a:off x="1932" y="648"/>
                <a:ext cx="1" cy="15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grpSp>
            <p:nvGrpSpPr>
              <p:cNvPr id="15" name="Group 78"/>
              <p:cNvGrpSpPr>
                <a:grpSpLocks/>
              </p:cNvGrpSpPr>
              <p:nvPr/>
            </p:nvGrpSpPr>
            <p:grpSpPr bwMode="auto">
              <a:xfrm>
                <a:off x="1443" y="658"/>
                <a:ext cx="387" cy="316"/>
                <a:chOff x="1443" y="658"/>
                <a:chExt cx="387" cy="316"/>
              </a:xfrm>
            </p:grpSpPr>
            <p:sp>
              <p:nvSpPr>
                <p:cNvPr id="369743" name="Line 79"/>
                <p:cNvSpPr>
                  <a:spLocks noChangeShapeType="1"/>
                </p:cNvSpPr>
                <p:nvPr/>
              </p:nvSpPr>
              <p:spPr bwMode="auto">
                <a:xfrm>
                  <a:off x="1503" y="825"/>
                  <a:ext cx="114" cy="10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44" name="Line 80"/>
                <p:cNvSpPr>
                  <a:spLocks noChangeShapeType="1"/>
                </p:cNvSpPr>
                <p:nvPr/>
              </p:nvSpPr>
              <p:spPr bwMode="auto">
                <a:xfrm>
                  <a:off x="1695" y="692"/>
                  <a:ext cx="56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45" name="Line 81"/>
                <p:cNvSpPr>
                  <a:spLocks noChangeShapeType="1"/>
                </p:cNvSpPr>
                <p:nvPr/>
              </p:nvSpPr>
              <p:spPr bwMode="auto">
                <a:xfrm>
                  <a:off x="1586" y="750"/>
                  <a:ext cx="58" cy="7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46" name="Line 82"/>
                <p:cNvSpPr>
                  <a:spLocks noChangeShapeType="1"/>
                </p:cNvSpPr>
                <p:nvPr/>
              </p:nvSpPr>
              <p:spPr bwMode="auto">
                <a:xfrm>
                  <a:off x="1819" y="658"/>
                  <a:ext cx="11" cy="9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47" name="Line 83"/>
                <p:cNvSpPr>
                  <a:spLocks noChangeShapeType="1"/>
                </p:cNvSpPr>
                <p:nvPr/>
              </p:nvSpPr>
              <p:spPr bwMode="auto">
                <a:xfrm>
                  <a:off x="1443" y="928"/>
                  <a:ext cx="74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  <p:grpSp>
            <p:nvGrpSpPr>
              <p:cNvPr id="16" name="Group 84"/>
              <p:cNvGrpSpPr>
                <a:grpSpLocks/>
              </p:cNvGrpSpPr>
              <p:nvPr/>
            </p:nvGrpSpPr>
            <p:grpSpPr bwMode="auto">
              <a:xfrm>
                <a:off x="2033" y="658"/>
                <a:ext cx="387" cy="316"/>
                <a:chOff x="2033" y="658"/>
                <a:chExt cx="387" cy="316"/>
              </a:xfrm>
            </p:grpSpPr>
            <p:sp>
              <p:nvSpPr>
                <p:cNvPr id="369749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2246" y="825"/>
                  <a:ext cx="114" cy="10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50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2112" y="692"/>
                  <a:ext cx="56" cy="14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51" name="Line 87"/>
                <p:cNvSpPr>
                  <a:spLocks noChangeShapeType="1"/>
                </p:cNvSpPr>
                <p:nvPr/>
              </p:nvSpPr>
              <p:spPr bwMode="auto">
                <a:xfrm flipH="1">
                  <a:off x="2220" y="750"/>
                  <a:ext cx="57" cy="7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52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2033" y="658"/>
                  <a:ext cx="12" cy="9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369753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2347" y="928"/>
                  <a:ext cx="73" cy="4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</p:grpSp>
        <p:grpSp>
          <p:nvGrpSpPr>
            <p:cNvPr id="17" name="Group 90"/>
            <p:cNvGrpSpPr>
              <a:grpSpLocks/>
            </p:cNvGrpSpPr>
            <p:nvPr/>
          </p:nvGrpSpPr>
          <p:grpSpPr bwMode="auto">
            <a:xfrm>
              <a:off x="3529" y="603"/>
              <a:ext cx="1112" cy="510"/>
              <a:chOff x="1377" y="563"/>
              <a:chExt cx="1112" cy="510"/>
            </a:xfrm>
          </p:grpSpPr>
          <p:sp>
            <p:nvSpPr>
              <p:cNvPr id="369755" name="Freeform 91"/>
              <p:cNvSpPr>
                <a:spLocks/>
              </p:cNvSpPr>
              <p:nvPr/>
            </p:nvSpPr>
            <p:spPr bwMode="auto">
              <a:xfrm>
                <a:off x="1377" y="563"/>
                <a:ext cx="1112" cy="5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111" y="1"/>
                  </a:cxn>
                  <a:cxn ang="0">
                    <a:pos x="1112" y="510"/>
                  </a:cxn>
                  <a:cxn ang="0">
                    <a:pos x="0" y="510"/>
                  </a:cxn>
                  <a:cxn ang="0">
                    <a:pos x="0" y="0"/>
                  </a:cxn>
                  <a:cxn ang="0">
                    <a:pos x="46" y="46"/>
                  </a:cxn>
                  <a:cxn ang="0">
                    <a:pos x="46" y="464"/>
                  </a:cxn>
                  <a:cxn ang="0">
                    <a:pos x="1067" y="464"/>
                  </a:cxn>
                  <a:cxn ang="0">
                    <a:pos x="1066" y="46"/>
                  </a:cxn>
                  <a:cxn ang="0">
                    <a:pos x="46" y="46"/>
                  </a:cxn>
                  <a:cxn ang="0">
                    <a:pos x="0" y="1"/>
                  </a:cxn>
                </a:cxnLst>
                <a:rect l="0" t="0" r="r" b="b"/>
                <a:pathLst>
                  <a:path w="1112" h="510">
                    <a:moveTo>
                      <a:pt x="0" y="1"/>
                    </a:moveTo>
                    <a:lnTo>
                      <a:pt x="1111" y="1"/>
                    </a:lnTo>
                    <a:lnTo>
                      <a:pt x="1112" y="510"/>
                    </a:lnTo>
                    <a:lnTo>
                      <a:pt x="0" y="510"/>
                    </a:lnTo>
                    <a:lnTo>
                      <a:pt x="0" y="0"/>
                    </a:lnTo>
                    <a:lnTo>
                      <a:pt x="46" y="46"/>
                    </a:lnTo>
                    <a:lnTo>
                      <a:pt x="46" y="464"/>
                    </a:lnTo>
                    <a:lnTo>
                      <a:pt x="1067" y="464"/>
                    </a:lnTo>
                    <a:lnTo>
                      <a:pt x="1066" y="46"/>
                    </a:lnTo>
                    <a:lnTo>
                      <a:pt x="46" y="46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80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56" name="Line 92"/>
              <p:cNvSpPr>
                <a:spLocks noChangeShapeType="1"/>
              </p:cNvSpPr>
              <p:nvPr/>
            </p:nvSpPr>
            <p:spPr bwMode="auto">
              <a:xfrm flipH="1">
                <a:off x="1377" y="1027"/>
                <a:ext cx="45" cy="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57" name="Line 93"/>
              <p:cNvSpPr>
                <a:spLocks noChangeShapeType="1"/>
              </p:cNvSpPr>
              <p:nvPr/>
            </p:nvSpPr>
            <p:spPr bwMode="auto">
              <a:xfrm>
                <a:off x="2443" y="1027"/>
                <a:ext cx="45" cy="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  <p:sp>
            <p:nvSpPr>
              <p:cNvPr id="369758" name="Line 94"/>
              <p:cNvSpPr>
                <a:spLocks noChangeShapeType="1"/>
              </p:cNvSpPr>
              <p:nvPr/>
            </p:nvSpPr>
            <p:spPr bwMode="auto">
              <a:xfrm flipH="1">
                <a:off x="2443" y="564"/>
                <a:ext cx="45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de-DE"/>
              </a:p>
            </p:txBody>
          </p:sp>
        </p:grpSp>
        <p:sp>
          <p:nvSpPr>
            <p:cNvPr id="369759" name="Text Box 95"/>
            <p:cNvSpPr txBox="1">
              <a:spLocks noChangeArrowheads="1"/>
            </p:cNvSpPr>
            <p:nvPr/>
          </p:nvSpPr>
          <p:spPr bwMode="ltGray">
            <a:xfrm rot="1039581">
              <a:off x="4020" y="634"/>
              <a:ext cx="51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>
                <a:spcBef>
                  <a:spcPct val="50000"/>
                </a:spcBef>
              </a:pPr>
              <a:r>
                <a:rPr lang="de-DE" sz="1800" dirty="0">
                  <a:solidFill>
                    <a:schemeClr val="tx1"/>
                  </a:solidFill>
                </a:rPr>
                <a:t>70</a:t>
              </a:r>
              <a:endParaRPr lang="de-DE" sz="2400" dirty="0">
                <a:solidFill>
                  <a:schemeClr val="tx1"/>
                </a:solidFill>
              </a:endParaRPr>
            </a:p>
          </p:txBody>
        </p:sp>
        <p:sp>
          <p:nvSpPr>
            <p:cNvPr id="369760" name="Rectangle 96"/>
            <p:cNvSpPr>
              <a:spLocks noChangeArrowheads="1"/>
            </p:cNvSpPr>
            <p:nvPr/>
          </p:nvSpPr>
          <p:spPr bwMode="ltGray">
            <a:xfrm rot="20113633">
              <a:off x="3624" y="634"/>
              <a:ext cx="51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01677" tIns="50839" rIns="101677" bIns="50839" anchor="ctr">
              <a:spAutoFit/>
            </a:bodyPr>
            <a:lstStyle/>
            <a:p>
              <a:pPr algn="ctr" defTabSz="914837"/>
              <a:r>
                <a:rPr lang="de-DE" sz="1800" dirty="0">
                  <a:solidFill>
                    <a:schemeClr val="tx1"/>
                  </a:solidFill>
                </a:rPr>
                <a:t>60</a:t>
              </a:r>
              <a:endParaRPr lang="de-DE" sz="2400" dirty="0">
                <a:solidFill>
                  <a:schemeClr val="tx1"/>
                </a:solidFill>
              </a:endParaRPr>
            </a:p>
          </p:txBody>
        </p:sp>
        <p:sp>
          <p:nvSpPr>
            <p:cNvPr id="369761" name="Freeform 97"/>
            <p:cNvSpPr>
              <a:spLocks/>
            </p:cNvSpPr>
            <p:nvPr/>
          </p:nvSpPr>
          <p:spPr bwMode="auto">
            <a:xfrm rot="21530598">
              <a:off x="4032" y="768"/>
              <a:ext cx="136" cy="274"/>
            </a:xfrm>
            <a:custGeom>
              <a:avLst/>
              <a:gdLst/>
              <a:ahLst/>
              <a:cxnLst>
                <a:cxn ang="0">
                  <a:pos x="67" y="0"/>
                </a:cxn>
                <a:cxn ang="0">
                  <a:pos x="0" y="150"/>
                </a:cxn>
                <a:cxn ang="0">
                  <a:pos x="47" y="150"/>
                </a:cxn>
                <a:cxn ang="0">
                  <a:pos x="47" y="274"/>
                </a:cxn>
                <a:cxn ang="0">
                  <a:pos x="88" y="274"/>
                </a:cxn>
                <a:cxn ang="0">
                  <a:pos x="88" y="148"/>
                </a:cxn>
                <a:cxn ang="0">
                  <a:pos x="136" y="148"/>
                </a:cxn>
                <a:cxn ang="0">
                  <a:pos x="67" y="0"/>
                </a:cxn>
              </a:cxnLst>
              <a:rect l="0" t="0" r="r" b="b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endParaRPr lang="de-DE"/>
            </a:p>
          </p:txBody>
        </p:sp>
      </p:grpSp>
      <p:graphicFrame>
        <p:nvGraphicFramePr>
          <p:cNvPr id="369762" name="Object 98"/>
          <p:cNvGraphicFramePr>
            <a:graphicFrameLocks noChangeAspect="1"/>
          </p:cNvGraphicFramePr>
          <p:nvPr/>
        </p:nvGraphicFramePr>
        <p:xfrm>
          <a:off x="3492531" y="3657321"/>
          <a:ext cx="900644" cy="320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4" name="Clip" r:id="rId11" imgW="476280" imgH="1748880" progId="">
                  <p:embed/>
                </p:oleObj>
              </mc:Choice>
              <mc:Fallback>
                <p:oleObj name="Clip" r:id="rId11" imgW="476280" imgH="17488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31" y="3657321"/>
                        <a:ext cx="900644" cy="3200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9763" name="Object 99"/>
          <p:cNvGraphicFramePr>
            <a:graphicFrameLocks noChangeAspect="1"/>
          </p:cNvGraphicFramePr>
          <p:nvPr/>
        </p:nvGraphicFramePr>
        <p:xfrm>
          <a:off x="7759733" y="914684"/>
          <a:ext cx="900644" cy="320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05" name="Clip" r:id="rId12" imgW="476280" imgH="1748880" progId="">
                  <p:embed/>
                </p:oleObj>
              </mc:Choice>
              <mc:Fallback>
                <p:oleObj name="Clip" r:id="rId12" imgW="476280" imgH="174888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733" y="914684"/>
                        <a:ext cx="900644" cy="32006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9764" name="Text Box 100"/>
          <p:cNvSpPr txBox="1">
            <a:spLocks noChangeArrowheads="1"/>
          </p:cNvSpPr>
          <p:nvPr/>
        </p:nvSpPr>
        <p:spPr bwMode="ltGray">
          <a:xfrm>
            <a:off x="1373399" y="969316"/>
            <a:ext cx="801381" cy="4572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10" tIns="45705" rIns="91410" bIns="45705" anchor="ctr">
            <a:spAutoFit/>
          </a:bodyPr>
          <a:lstStyle/>
          <a:p>
            <a:pPr algn="ctr" defTabSz="914837">
              <a:spcBef>
                <a:spcPct val="50000"/>
              </a:spcBef>
            </a:pPr>
            <a:r>
              <a:rPr lang="de-DE" sz="2400" dirty="0" smtClean="0">
                <a:solidFill>
                  <a:schemeClr val="tx1"/>
                </a:solidFill>
                <a:latin typeface="Times New Roman" pitchFamily="18" charset="0"/>
              </a:rPr>
              <a:t>Hier</a:t>
            </a:r>
            <a:endParaRPr lang="de-DE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9765" name="Freeform 101"/>
          <p:cNvSpPr>
            <a:spLocks/>
          </p:cNvSpPr>
          <p:nvPr/>
        </p:nvSpPr>
        <p:spPr bwMode="auto">
          <a:xfrm rot="21567158">
            <a:off x="2438400" y="3885640"/>
            <a:ext cx="302628" cy="613522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0" y="150"/>
              </a:cxn>
              <a:cxn ang="0">
                <a:pos x="47" y="150"/>
              </a:cxn>
              <a:cxn ang="0">
                <a:pos x="47" y="274"/>
              </a:cxn>
              <a:cxn ang="0">
                <a:pos x="88" y="274"/>
              </a:cxn>
              <a:cxn ang="0">
                <a:pos x="88" y="148"/>
              </a:cxn>
              <a:cxn ang="0">
                <a:pos x="136" y="148"/>
              </a:cxn>
              <a:cxn ang="0">
                <a:pos x="67" y="0"/>
              </a:cxn>
            </a:cxnLst>
            <a:rect l="0" t="0" r="r" b="b"/>
            <a:pathLst>
              <a:path w="136" h="274">
                <a:moveTo>
                  <a:pt x="67" y="0"/>
                </a:moveTo>
                <a:lnTo>
                  <a:pt x="0" y="150"/>
                </a:lnTo>
                <a:lnTo>
                  <a:pt x="47" y="150"/>
                </a:lnTo>
                <a:lnTo>
                  <a:pt x="47" y="274"/>
                </a:lnTo>
                <a:lnTo>
                  <a:pt x="88" y="274"/>
                </a:lnTo>
                <a:lnTo>
                  <a:pt x="88" y="148"/>
                </a:lnTo>
                <a:lnTo>
                  <a:pt x="136" y="148"/>
                </a:lnTo>
                <a:lnTo>
                  <a:pt x="67" y="0"/>
                </a:lnTo>
                <a:close/>
              </a:path>
            </a:pathLst>
          </a:custGeom>
          <a:solidFill>
            <a:srgbClr val="20202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207" tIns="41103" rIns="82207" bIns="41103"/>
          <a:lstStyle/>
          <a:p>
            <a:endParaRPr lang="de-DE"/>
          </a:p>
        </p:txBody>
      </p:sp>
      <p:sp>
        <p:nvSpPr>
          <p:cNvPr id="369766" name="Rectangle 102"/>
          <p:cNvSpPr>
            <a:spLocks noChangeArrowheads="1"/>
          </p:cNvSpPr>
          <p:nvPr/>
        </p:nvSpPr>
        <p:spPr bwMode="ltGray">
          <a:xfrm>
            <a:off x="857224" y="3959483"/>
            <a:ext cx="1812666" cy="46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0" tIns="45705" rIns="91410" bIns="45705" anchor="ctr">
            <a:spAutoFit/>
          </a:bodyPr>
          <a:lstStyle/>
          <a:p>
            <a:pPr algn="ctr" defTabSz="914837"/>
            <a:r>
              <a:rPr lang="de-DE" sz="2400" dirty="0" smtClean="0">
                <a:solidFill>
                  <a:schemeClr val="tx1"/>
                </a:solidFill>
                <a:latin typeface="Times New Roman" pitchFamily="18" charset="0"/>
              </a:rPr>
              <a:t>Messung:</a:t>
            </a:r>
            <a:endParaRPr lang="de-DE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9767" name="Freeform 103"/>
          <p:cNvSpPr>
            <a:spLocks/>
          </p:cNvSpPr>
          <p:nvPr/>
        </p:nvSpPr>
        <p:spPr bwMode="auto">
          <a:xfrm rot="19896559">
            <a:off x="6019259" y="3200684"/>
            <a:ext cx="304076" cy="612121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0" y="150"/>
              </a:cxn>
              <a:cxn ang="0">
                <a:pos x="47" y="150"/>
              </a:cxn>
              <a:cxn ang="0">
                <a:pos x="47" y="274"/>
              </a:cxn>
              <a:cxn ang="0">
                <a:pos x="88" y="274"/>
              </a:cxn>
              <a:cxn ang="0">
                <a:pos x="88" y="148"/>
              </a:cxn>
              <a:cxn ang="0">
                <a:pos x="136" y="148"/>
              </a:cxn>
              <a:cxn ang="0">
                <a:pos x="67" y="0"/>
              </a:cxn>
            </a:cxnLst>
            <a:rect l="0" t="0" r="r" b="b"/>
            <a:pathLst>
              <a:path w="136" h="274">
                <a:moveTo>
                  <a:pt x="67" y="0"/>
                </a:moveTo>
                <a:lnTo>
                  <a:pt x="0" y="150"/>
                </a:lnTo>
                <a:lnTo>
                  <a:pt x="47" y="150"/>
                </a:lnTo>
                <a:lnTo>
                  <a:pt x="47" y="274"/>
                </a:lnTo>
                <a:lnTo>
                  <a:pt x="88" y="274"/>
                </a:lnTo>
                <a:lnTo>
                  <a:pt x="88" y="148"/>
                </a:lnTo>
                <a:lnTo>
                  <a:pt x="136" y="148"/>
                </a:lnTo>
                <a:lnTo>
                  <a:pt x="67" y="0"/>
                </a:lnTo>
                <a:close/>
              </a:path>
            </a:pathLst>
          </a:custGeom>
          <a:solidFill>
            <a:srgbClr val="20202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207" tIns="41103" rIns="82207" bIns="41103"/>
          <a:lstStyle/>
          <a:p>
            <a:endParaRPr lang="de-DE"/>
          </a:p>
        </p:txBody>
      </p:sp>
      <p:sp>
        <p:nvSpPr>
          <p:cNvPr id="369768" name="Rectangle 104"/>
          <p:cNvSpPr>
            <a:spLocks noChangeArrowheads="1"/>
          </p:cNvSpPr>
          <p:nvPr/>
        </p:nvSpPr>
        <p:spPr bwMode="ltGray">
          <a:xfrm>
            <a:off x="4572000" y="3274523"/>
            <a:ext cx="1641100" cy="46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10" tIns="45705" rIns="91410" bIns="45705" anchor="ctr">
            <a:spAutoFit/>
          </a:bodyPr>
          <a:lstStyle/>
          <a:p>
            <a:pPr algn="ctr" defTabSz="914837"/>
            <a:r>
              <a:rPr lang="de-DE" sz="2400" dirty="0" smtClean="0">
                <a:solidFill>
                  <a:schemeClr val="tx1"/>
                </a:solidFill>
                <a:latin typeface="Times New Roman" pitchFamily="18" charset="0"/>
              </a:rPr>
              <a:t>Messung:</a:t>
            </a:r>
            <a:endParaRPr lang="de-DE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9769" name="Rectangle 105"/>
          <p:cNvSpPr>
            <a:spLocks noChangeArrowheads="1"/>
          </p:cNvSpPr>
          <p:nvPr/>
        </p:nvSpPr>
        <p:spPr bwMode="ltGray">
          <a:xfrm>
            <a:off x="5414688" y="1294698"/>
            <a:ext cx="818926" cy="4572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10" tIns="45705" rIns="91410" bIns="45705" anchor="ctr">
            <a:spAutoFit/>
          </a:bodyPr>
          <a:lstStyle/>
          <a:p>
            <a:pPr algn="ctr" defTabSz="914837"/>
            <a:r>
              <a:rPr lang="de-DE" sz="2400" dirty="0" smtClean="0">
                <a:solidFill>
                  <a:schemeClr val="tx1"/>
                </a:solidFill>
                <a:latin typeface="Times New Roman" pitchFamily="18" charset="0"/>
              </a:rPr>
              <a:t>Dort</a:t>
            </a:r>
            <a:endParaRPr lang="de-DE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9770" name="Freeform 106"/>
          <p:cNvSpPr>
            <a:spLocks/>
          </p:cNvSpPr>
          <p:nvPr/>
        </p:nvSpPr>
        <p:spPr bwMode="ltGray">
          <a:xfrm>
            <a:off x="4025387" y="990320"/>
            <a:ext cx="939740" cy="5715000"/>
          </a:xfrm>
          <a:custGeom>
            <a:avLst/>
            <a:gdLst/>
            <a:ahLst/>
            <a:cxnLst>
              <a:cxn ang="0">
                <a:pos x="488" y="0"/>
              </a:cxn>
              <a:cxn ang="0">
                <a:pos x="8" y="1296"/>
              </a:cxn>
              <a:cxn ang="0">
                <a:pos x="536" y="2016"/>
              </a:cxn>
              <a:cxn ang="0">
                <a:pos x="344" y="3600"/>
              </a:cxn>
            </a:cxnLst>
            <a:rect l="0" t="0" r="r" b="b"/>
            <a:pathLst>
              <a:path w="592" h="3600">
                <a:moveTo>
                  <a:pt x="488" y="0"/>
                </a:moveTo>
                <a:cubicBezTo>
                  <a:pt x="244" y="480"/>
                  <a:pt x="0" y="960"/>
                  <a:pt x="8" y="1296"/>
                </a:cubicBezTo>
                <a:cubicBezTo>
                  <a:pt x="16" y="1632"/>
                  <a:pt x="480" y="1632"/>
                  <a:pt x="536" y="2016"/>
                </a:cubicBezTo>
                <a:cubicBezTo>
                  <a:pt x="592" y="2400"/>
                  <a:pt x="376" y="3336"/>
                  <a:pt x="344" y="3600"/>
                </a:cubicBezTo>
              </a:path>
            </a:pathLst>
          </a:cu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 wrap="none" lIns="82207" tIns="41103" rIns="82207" bIns="41103" anchor="ctr"/>
          <a:lstStyle/>
          <a:p>
            <a:endParaRPr lang="de-DE"/>
          </a:p>
        </p:txBody>
      </p:sp>
      <p:sp>
        <p:nvSpPr>
          <p:cNvPr id="108" name="Inhaltsplatzhalter 19"/>
          <p:cNvSpPr>
            <a:spLocks noGrp="1"/>
          </p:cNvSpPr>
          <p:nvPr>
            <p:ph sz="half" idx="1"/>
          </p:nvPr>
        </p:nvSpPr>
        <p:spPr>
          <a:xfrm>
            <a:off x="4932040" y="5661248"/>
            <a:ext cx="4211960" cy="1080120"/>
          </a:xfrm>
        </p:spPr>
        <p:txBody>
          <a:bodyPr/>
          <a:lstStyle/>
          <a:p>
            <a:r>
              <a:rPr lang="de-DE" sz="1600" dirty="0" smtClean="0"/>
              <a:t>Lokale Eichsymmetrie erfordert </a:t>
            </a:r>
          </a:p>
          <a:p>
            <a:pPr lvl="1"/>
            <a:r>
              <a:rPr lang="en-US" dirty="0" smtClean="0"/>
              <a:t>Absorption </a:t>
            </a:r>
            <a:r>
              <a:rPr lang="en-US" dirty="0" err="1" smtClean="0"/>
              <a:t>oder</a:t>
            </a:r>
            <a:r>
              <a:rPr lang="en-US" dirty="0" smtClean="0"/>
              <a:t> Emission</a:t>
            </a:r>
            <a:br>
              <a:rPr lang="en-US" dirty="0" smtClean="0"/>
            </a:br>
            <a:r>
              <a:rPr lang="en-US" dirty="0" smtClean="0"/>
              <a:t>von “</a:t>
            </a:r>
            <a:r>
              <a:rPr lang="en-US" dirty="0" err="1" smtClean="0"/>
              <a:t>Eich-Teilchen</a:t>
            </a:r>
            <a:r>
              <a:rPr lang="en-US" dirty="0" smtClean="0"/>
              <a:t>”</a:t>
            </a:r>
            <a:endParaRPr lang="de-DE" dirty="0" smtClean="0"/>
          </a:p>
        </p:txBody>
      </p:sp>
      <p:sp>
        <p:nvSpPr>
          <p:cNvPr id="109" name="Datumsplatzhalter 10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110" name="Foliennummernplatzhalt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6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11" name="Fußzeilenplatzhalter 1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9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9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9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9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9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9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9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9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9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9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9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9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9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9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9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9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9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9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9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9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9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9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69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6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6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6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animBg="1"/>
      <p:bldP spid="369667" grpId="1" animBg="1"/>
      <p:bldP spid="369668" grpId="0" animBg="1"/>
      <p:bldP spid="369669" grpId="0" animBg="1"/>
      <p:bldP spid="369764" grpId="0" animBg="1"/>
      <p:bldP spid="369765" grpId="0" animBg="1"/>
      <p:bldP spid="369766" grpId="0"/>
      <p:bldP spid="369767" grpId="0" animBg="1"/>
      <p:bldP spid="369768" grpId="0"/>
      <p:bldP spid="369769" grpId="0" animBg="1"/>
      <p:bldP spid="369770" grpId="0" animBg="1"/>
      <p:bldP spid="10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Line 2"/>
          <p:cNvSpPr>
            <a:spLocks noChangeShapeType="1"/>
          </p:cNvSpPr>
          <p:nvPr/>
        </p:nvSpPr>
        <p:spPr bwMode="ltGray">
          <a:xfrm>
            <a:off x="953319" y="1178029"/>
            <a:ext cx="5581650" cy="3876675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 type="triangle" w="lg" len="lg"/>
          </a:ln>
        </p:spPr>
        <p:txBody>
          <a:bodyPr wrap="none" lIns="82192" tIns="41101" rIns="82192" bIns="41101" anchor="ctr"/>
          <a:lstStyle/>
          <a:p>
            <a:pPr>
              <a:defRPr/>
            </a:pPr>
            <a:endParaRPr lang="de-DE" u="sng">
              <a:solidFill>
                <a:srgbClr val="000000"/>
              </a:solidFill>
              <a:cs typeface="+mn-cs"/>
            </a:endParaRPr>
          </a:p>
        </p:txBody>
      </p:sp>
      <p:sp>
        <p:nvSpPr>
          <p:cNvPr id="370700" name="Freeform 12"/>
          <p:cNvSpPr>
            <a:spLocks/>
          </p:cNvSpPr>
          <p:nvPr/>
        </p:nvSpPr>
        <p:spPr bwMode="ltGray">
          <a:xfrm>
            <a:off x="2514600" y="1219200"/>
            <a:ext cx="3810000" cy="5486400"/>
          </a:xfrm>
          <a:custGeom>
            <a:avLst/>
            <a:gdLst>
              <a:gd name="T0" fmla="*/ 2147483647 w 2400"/>
              <a:gd name="T1" fmla="*/ 0 h 3456"/>
              <a:gd name="T2" fmla="*/ 2147483647 w 2400"/>
              <a:gd name="T3" fmla="*/ 2147483647 h 3456"/>
              <a:gd name="T4" fmla="*/ 2147483647 w 2400"/>
              <a:gd name="T5" fmla="*/ 2147483647 h 3456"/>
              <a:gd name="T6" fmla="*/ 0 w 2400"/>
              <a:gd name="T7" fmla="*/ 2147483647 h 3456"/>
              <a:gd name="T8" fmla="*/ 0 60000 65536"/>
              <a:gd name="T9" fmla="*/ 0 60000 65536"/>
              <a:gd name="T10" fmla="*/ 0 60000 65536"/>
              <a:gd name="T11" fmla="*/ 0 60000 65536"/>
              <a:gd name="T12" fmla="*/ 0 w 2400"/>
              <a:gd name="T13" fmla="*/ 0 h 3456"/>
              <a:gd name="T14" fmla="*/ 2400 w 2400"/>
              <a:gd name="T15" fmla="*/ 3456 h 34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0" h="3456">
                <a:moveTo>
                  <a:pt x="2400" y="0"/>
                </a:moveTo>
                <a:cubicBezTo>
                  <a:pt x="1780" y="44"/>
                  <a:pt x="1160" y="88"/>
                  <a:pt x="912" y="480"/>
                </a:cubicBezTo>
                <a:cubicBezTo>
                  <a:pt x="664" y="872"/>
                  <a:pt x="1064" y="1856"/>
                  <a:pt x="912" y="2352"/>
                </a:cubicBezTo>
                <a:cubicBezTo>
                  <a:pt x="760" y="2848"/>
                  <a:pt x="152" y="3272"/>
                  <a:pt x="0" y="3456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wrap="none" lIns="82192" tIns="41101" rIns="82192" bIns="41101" anchor="ctr"/>
          <a:lstStyle/>
          <a:p>
            <a:pPr>
              <a:defRPr/>
            </a:pPr>
            <a:endParaRPr lang="de-DE" u="sng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555776" y="4977199"/>
            <a:ext cx="6157913" cy="1666669"/>
            <a:chOff x="1768" y="2939"/>
            <a:chExt cx="3879" cy="1049"/>
          </a:xfrm>
        </p:grpSpPr>
        <p:sp>
          <p:nvSpPr>
            <p:cNvPr id="58397" name="Text Box 14"/>
            <p:cNvSpPr txBox="1">
              <a:spLocks noChangeArrowheads="1"/>
            </p:cNvSpPr>
            <p:nvPr/>
          </p:nvSpPr>
          <p:spPr bwMode="ltGray">
            <a:xfrm>
              <a:off x="1768" y="2939"/>
              <a:ext cx="3879" cy="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677" tIns="50839" rIns="101677" bIns="50839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de-DE" sz="2200" dirty="0">
                  <a:solidFill>
                    <a:srgbClr val="000000"/>
                  </a:solidFill>
                </a:rPr>
                <a:t>Ergebnis:</a:t>
              </a:r>
            </a:p>
            <a:p>
              <a:pPr algn="ctr" eaLnBrk="0" hangingPunct="0"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de-DE" sz="2200" dirty="0">
                  <a:solidFill>
                    <a:srgbClr val="000000"/>
                  </a:solidFill>
                </a:rPr>
                <a:t>         Fundamentalprozess („Vertex“)                   </a:t>
              </a:r>
            </a:p>
            <a:p>
              <a:pPr algn="ctr" eaLnBrk="0" hangingPunct="0"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de-DE" sz="2200" dirty="0">
                  <a:solidFill>
                    <a:srgbClr val="000000"/>
                  </a:solidFill>
                </a:rPr>
                <a:t>       Aufnahme oder Abgabe </a:t>
              </a:r>
            </a:p>
            <a:p>
              <a:pPr algn="ctr" eaLnBrk="0" hangingPunct="0">
                <a:lnSpc>
                  <a:spcPct val="40000"/>
                </a:lnSpc>
                <a:spcBef>
                  <a:spcPct val="50000"/>
                </a:spcBef>
                <a:defRPr/>
              </a:pPr>
              <a:r>
                <a:rPr lang="de-DE" sz="2200" dirty="0">
                  <a:solidFill>
                    <a:srgbClr val="000000"/>
                  </a:solidFill>
                </a:rPr>
                <a:t>eines </a:t>
              </a:r>
              <a:r>
                <a:rPr lang="de-DE" sz="2200" dirty="0" err="1">
                  <a:solidFill>
                    <a:srgbClr val="000000"/>
                  </a:solidFill>
                </a:rPr>
                <a:t>Eichbosons</a:t>
              </a:r>
              <a:r>
                <a:rPr lang="de-DE" sz="2200" dirty="0">
                  <a:solidFill>
                    <a:srgbClr val="000000"/>
                  </a:solidFill>
                </a:rPr>
                <a:t> (</a:t>
              </a:r>
              <a:r>
                <a:rPr lang="de-DE" sz="2200" i="1" dirty="0">
                  <a:solidFill>
                    <a:srgbClr val="000000"/>
                  </a:solidFill>
                </a:rPr>
                <a:t>Photon</a:t>
              </a:r>
              <a:r>
                <a:rPr lang="de-DE" sz="2400" i="1" dirty="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r>
                <a:rPr lang="de-DE" sz="2800" dirty="0">
                  <a:solidFill>
                    <a:srgbClr val="000000"/>
                  </a:solidFill>
                  <a:latin typeface="Symbol" pitchFamily="18" charset="2"/>
                </a:rPr>
                <a:t>g</a:t>
              </a:r>
              <a:r>
                <a:rPr lang="de-DE" sz="2400" dirty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</a:p>
          </p:txBody>
        </p:sp>
        <p:pic>
          <p:nvPicPr>
            <p:cNvPr id="23582" name="Picture 15" descr="feyn-elmag-vertex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25" y="3460"/>
              <a:ext cx="475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875782" y="2284515"/>
            <a:ext cx="2971800" cy="1309688"/>
            <a:chOff x="2064" y="1296"/>
            <a:chExt cx="1872" cy="825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2400" y="1344"/>
              <a:ext cx="1536" cy="672"/>
              <a:chOff x="4032" y="1344"/>
              <a:chExt cx="1152" cy="744"/>
            </a:xfrm>
          </p:grpSpPr>
          <p:pic>
            <p:nvPicPr>
              <p:cNvPr id="23576" name="Picture 5" descr="photon-well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176" y="1344"/>
                <a:ext cx="912" cy="6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8393" name="Rectangle 6"/>
              <p:cNvSpPr>
                <a:spLocks noChangeArrowheads="1"/>
              </p:cNvSpPr>
              <p:nvPr/>
            </p:nvSpPr>
            <p:spPr bwMode="ltGray">
              <a:xfrm rot="-5400000">
                <a:off x="3792" y="1680"/>
                <a:ext cx="744" cy="7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>
                  <a:defRPr/>
                </a:pPr>
                <a:endParaRPr lang="de-DE" sz="2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394" name="Rectangle 7"/>
              <p:cNvSpPr>
                <a:spLocks noChangeArrowheads="1"/>
              </p:cNvSpPr>
              <p:nvPr/>
            </p:nvSpPr>
            <p:spPr bwMode="ltGray">
              <a:xfrm>
                <a:off x="4080" y="1344"/>
                <a:ext cx="1104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>
                  <a:defRPr/>
                </a:pPr>
                <a:endParaRPr lang="de-DE" sz="2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395" name="Rectangle 8"/>
              <p:cNvSpPr>
                <a:spLocks noChangeArrowheads="1"/>
              </p:cNvSpPr>
              <p:nvPr/>
            </p:nvSpPr>
            <p:spPr bwMode="ltGray">
              <a:xfrm>
                <a:off x="4032" y="1968"/>
                <a:ext cx="1104" cy="9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>
                  <a:defRPr/>
                </a:pPr>
                <a:endParaRPr lang="de-DE" sz="2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396" name="Rectangle 9"/>
              <p:cNvSpPr>
                <a:spLocks noChangeArrowheads="1"/>
              </p:cNvSpPr>
              <p:nvPr/>
            </p:nvSpPr>
            <p:spPr bwMode="ltGray">
              <a:xfrm rot="-5400000">
                <a:off x="4704" y="1680"/>
                <a:ext cx="744" cy="7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r" eaLnBrk="0" hangingPunct="0">
                  <a:defRPr/>
                </a:pPr>
                <a:endParaRPr lang="de-DE" sz="2200" dirty="0">
                  <a:solidFill>
                    <a:srgbClr val="000000"/>
                  </a:solidFill>
                </a:endParaRPr>
              </a:p>
            </p:txBody>
          </p:sp>
        </p:grpSp>
        <p:pic>
          <p:nvPicPr>
            <p:cNvPr id="23575" name="Picture 10" descr="teilchen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4" y="1296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0699" name="Rectangle 11"/>
          <p:cNvSpPr>
            <a:spLocks noGrp="1" noChangeArrowheads="1"/>
          </p:cNvSpPr>
          <p:nvPr>
            <p:ph type="title"/>
          </p:nvPr>
        </p:nvSpPr>
        <p:spPr>
          <a:xfrm>
            <a:off x="792982" y="212047"/>
            <a:ext cx="7772400" cy="685800"/>
          </a:xfrm>
        </p:spPr>
        <p:txBody>
          <a:bodyPr wrap="none"/>
          <a:lstStyle/>
          <a:p>
            <a:pPr marL="1078762" indent="-215467" algn="ctr" defTabSz="456621">
              <a:defRPr/>
            </a:pPr>
            <a:r>
              <a:rPr lang="de-DE" dirty="0" smtClean="0"/>
              <a:t>Lok. </a:t>
            </a:r>
            <a:r>
              <a:rPr lang="de-DE" dirty="0" err="1" smtClean="0"/>
              <a:t>Umeichung</a:t>
            </a:r>
            <a:r>
              <a:rPr lang="de-DE" dirty="0" smtClean="0"/>
              <a:t> im Elektromagnetismus U(1)</a:t>
            </a:r>
            <a:r>
              <a:rPr lang="de-DE" baseline="-25000" dirty="0"/>
              <a:t>Z</a:t>
            </a:r>
            <a:endParaRPr lang="de-DE" dirty="0" smtClean="0"/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637781" y="2894115"/>
            <a:ext cx="2601913" cy="1995488"/>
            <a:chOff x="2544" y="1680"/>
            <a:chExt cx="1639" cy="1257"/>
          </a:xfrm>
        </p:grpSpPr>
        <p:pic>
          <p:nvPicPr>
            <p:cNvPr id="23572" name="Picture 17" descr="teilchen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44" y="1680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3" name="Picture 18" descr="teilchen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16" y="2112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580207" y="836714"/>
            <a:ext cx="3470323" cy="3092452"/>
            <a:chOff x="617" y="384"/>
            <a:chExt cx="2187" cy="1948"/>
          </a:xfrm>
        </p:grpSpPr>
        <p:sp>
          <p:nvSpPr>
            <p:cNvPr id="58382" name="Freeform 20"/>
            <p:cNvSpPr>
              <a:spLocks/>
            </p:cNvSpPr>
            <p:nvPr/>
          </p:nvSpPr>
          <p:spPr bwMode="auto">
            <a:xfrm rot="-32842">
              <a:off x="2232" y="1872"/>
              <a:ext cx="191" cy="386"/>
            </a:xfrm>
            <a:custGeom>
              <a:avLst/>
              <a:gdLst>
                <a:gd name="T0" fmla="*/ 185 w 136"/>
                <a:gd name="T1" fmla="*/ 0 h 274"/>
                <a:gd name="T2" fmla="*/ 0 w 136"/>
                <a:gd name="T3" fmla="*/ 418 h 274"/>
                <a:gd name="T4" fmla="*/ 131 w 136"/>
                <a:gd name="T5" fmla="*/ 418 h 274"/>
                <a:gd name="T6" fmla="*/ 131 w 136"/>
                <a:gd name="T7" fmla="*/ 766 h 274"/>
                <a:gd name="T8" fmla="*/ 244 w 136"/>
                <a:gd name="T9" fmla="*/ 766 h 274"/>
                <a:gd name="T10" fmla="*/ 244 w 136"/>
                <a:gd name="T11" fmla="*/ 413 h 274"/>
                <a:gd name="T12" fmla="*/ 376 w 136"/>
                <a:gd name="T13" fmla="*/ 413 h 274"/>
                <a:gd name="T14" fmla="*/ 185 w 136"/>
                <a:gd name="T15" fmla="*/ 0 h 2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274"/>
                <a:gd name="T26" fmla="*/ 136 w 136"/>
                <a:gd name="T27" fmla="*/ 274 h 2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pPr>
                <a:defRPr/>
              </a:pPr>
              <a:endParaRPr lang="de-DE" u="sng">
                <a:solidFill>
                  <a:srgbClr val="000000"/>
                </a:solidFill>
                <a:cs typeface="+mn-cs"/>
              </a:endParaRPr>
            </a:p>
          </p:txBody>
        </p:sp>
        <p:pic>
          <p:nvPicPr>
            <p:cNvPr id="23567" name="Picture 21" descr="teilchen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37" y="1162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8" name="Picture 22" descr="teilchen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296" y="768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9" name="Picture 23" descr="teilchen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8" y="384"/>
              <a:ext cx="967" cy="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86" name="Text Box 24"/>
            <p:cNvSpPr txBox="1">
              <a:spLocks noChangeArrowheads="1"/>
            </p:cNvSpPr>
            <p:nvPr/>
          </p:nvSpPr>
          <p:spPr bwMode="ltGray">
            <a:xfrm>
              <a:off x="713" y="523"/>
              <a:ext cx="25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677" tIns="50839" rIns="101677" bIns="50839" anchor="ctr"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de-DE" sz="2800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8387" name="Rectangle 25"/>
            <p:cNvSpPr>
              <a:spLocks noChangeArrowheads="1"/>
            </p:cNvSpPr>
            <p:nvPr/>
          </p:nvSpPr>
          <p:spPr bwMode="ltGray">
            <a:xfrm>
              <a:off x="617" y="1821"/>
              <a:ext cx="1586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677" tIns="50839" rIns="101677" bIns="50839" anchor="ctr">
              <a:spAutoFit/>
            </a:bodyPr>
            <a:lstStyle/>
            <a:p>
              <a:pPr algn="ctr" eaLnBrk="0" hangingPunct="0">
                <a:defRPr/>
              </a:pPr>
              <a:r>
                <a:rPr lang="de-DE" sz="2200" dirty="0" err="1">
                  <a:solidFill>
                    <a:srgbClr val="000000"/>
                  </a:solidFill>
                </a:rPr>
                <a:t>Nullpunktseichung</a:t>
              </a:r>
              <a:r>
                <a:rPr lang="de-DE" sz="2200" dirty="0">
                  <a:solidFill>
                    <a:srgbClr val="000000"/>
                  </a:solidFill>
                </a:rPr>
                <a:t/>
              </a:r>
              <a:br>
                <a:rPr lang="de-DE" sz="2200" dirty="0">
                  <a:solidFill>
                    <a:srgbClr val="000000"/>
                  </a:solidFill>
                </a:rPr>
              </a:br>
              <a:r>
                <a:rPr lang="de-DE" sz="2200" dirty="0">
                  <a:solidFill>
                    <a:srgbClr val="000000"/>
                  </a:solidFill>
                </a:rPr>
                <a:t> der Phase</a:t>
              </a:r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4226779" y="1671735"/>
            <a:ext cx="2865501" cy="811210"/>
            <a:chOff x="2653" y="909"/>
            <a:chExt cx="1806" cy="512"/>
          </a:xfrm>
        </p:grpSpPr>
        <p:sp>
          <p:nvSpPr>
            <p:cNvPr id="58380" name="Rectangle 27"/>
            <p:cNvSpPr>
              <a:spLocks noChangeArrowheads="1"/>
            </p:cNvSpPr>
            <p:nvPr/>
          </p:nvSpPr>
          <p:spPr bwMode="ltGray">
            <a:xfrm>
              <a:off x="2873" y="909"/>
              <a:ext cx="1586" cy="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1677" tIns="50839" rIns="101677" bIns="50839" anchor="ctr">
              <a:spAutoFit/>
            </a:bodyPr>
            <a:lstStyle/>
            <a:p>
              <a:pPr algn="ctr" eaLnBrk="0" hangingPunct="0">
                <a:defRPr/>
              </a:pPr>
              <a:r>
                <a:rPr lang="de-DE" sz="2200" dirty="0" err="1">
                  <a:solidFill>
                    <a:srgbClr val="000000"/>
                  </a:solidFill>
                </a:rPr>
                <a:t>Nullpunktseichung</a:t>
              </a:r>
              <a:r>
                <a:rPr lang="de-DE" sz="2200" dirty="0">
                  <a:solidFill>
                    <a:srgbClr val="000000"/>
                  </a:solidFill>
                </a:rPr>
                <a:t/>
              </a:r>
              <a:br>
                <a:rPr lang="de-DE" sz="2200" dirty="0">
                  <a:solidFill>
                    <a:srgbClr val="000000"/>
                  </a:solidFill>
                </a:rPr>
              </a:br>
              <a:r>
                <a:rPr lang="de-DE" sz="2200" dirty="0">
                  <a:solidFill>
                    <a:srgbClr val="000000"/>
                  </a:solidFill>
                </a:rPr>
                <a:t> der Phase</a:t>
              </a:r>
            </a:p>
          </p:txBody>
        </p:sp>
        <p:sp>
          <p:nvSpPr>
            <p:cNvPr id="58381" name="Freeform 28"/>
            <p:cNvSpPr>
              <a:spLocks/>
            </p:cNvSpPr>
            <p:nvPr/>
          </p:nvSpPr>
          <p:spPr bwMode="auto">
            <a:xfrm rot="5427891">
              <a:off x="2751" y="1109"/>
              <a:ext cx="191" cy="387"/>
            </a:xfrm>
            <a:custGeom>
              <a:avLst/>
              <a:gdLst>
                <a:gd name="T0" fmla="*/ 185 w 136"/>
                <a:gd name="T1" fmla="*/ 0 h 274"/>
                <a:gd name="T2" fmla="*/ 0 w 136"/>
                <a:gd name="T3" fmla="*/ 422 h 274"/>
                <a:gd name="T4" fmla="*/ 131 w 136"/>
                <a:gd name="T5" fmla="*/ 422 h 274"/>
                <a:gd name="T6" fmla="*/ 131 w 136"/>
                <a:gd name="T7" fmla="*/ 773 h 274"/>
                <a:gd name="T8" fmla="*/ 244 w 136"/>
                <a:gd name="T9" fmla="*/ 773 h 274"/>
                <a:gd name="T10" fmla="*/ 244 w 136"/>
                <a:gd name="T11" fmla="*/ 417 h 274"/>
                <a:gd name="T12" fmla="*/ 376 w 136"/>
                <a:gd name="T13" fmla="*/ 417 h 274"/>
                <a:gd name="T14" fmla="*/ 185 w 136"/>
                <a:gd name="T15" fmla="*/ 0 h 2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274"/>
                <a:gd name="T26" fmla="*/ 136 w 136"/>
                <a:gd name="T27" fmla="*/ 274 h 2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pPr>
                <a:defRPr/>
              </a:pPr>
              <a:endParaRPr lang="de-DE" u="sng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370717" name="Line 29"/>
          <p:cNvSpPr>
            <a:spLocks noChangeShapeType="1"/>
          </p:cNvSpPr>
          <p:nvPr/>
        </p:nvSpPr>
        <p:spPr bwMode="auto">
          <a:xfrm>
            <a:off x="3955281" y="3224312"/>
            <a:ext cx="287338" cy="2159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 lIns="82192" tIns="41101" rIns="82192" bIns="41101"/>
          <a:lstStyle/>
          <a:p>
            <a:pPr>
              <a:defRPr/>
            </a:pPr>
            <a:endParaRPr lang="de-DE" u="sng">
              <a:solidFill>
                <a:srgbClr val="000000"/>
              </a:solidFill>
              <a:cs typeface="+mn-cs"/>
            </a:endParaRPr>
          </a:p>
        </p:txBody>
      </p:sp>
      <p:sp>
        <p:nvSpPr>
          <p:cNvPr id="23563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159438" y="5013176"/>
            <a:ext cx="5834063" cy="792162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1600" i="1" dirty="0" smtClean="0"/>
              <a:t>QED 1927: Dirac, Jordan, </a:t>
            </a:r>
            <a:br>
              <a:rPr lang="en-US" sz="1600" i="1" dirty="0" smtClean="0"/>
            </a:br>
            <a:r>
              <a:rPr lang="en-US" sz="1600" i="1" dirty="0" smtClean="0"/>
              <a:t>Heisenberg, Pauli…</a:t>
            </a:r>
            <a:br>
              <a:rPr lang="en-US" sz="1600" i="1" dirty="0" smtClean="0"/>
            </a:br>
            <a:r>
              <a:rPr lang="en-US" sz="1600" i="1" dirty="0" err="1" smtClean="0"/>
              <a:t>Eichtheorie</a:t>
            </a:r>
            <a:r>
              <a:rPr lang="en-US" sz="1600" i="1" dirty="0" smtClean="0"/>
              <a:t> 1941: Pauli, …</a:t>
            </a:r>
          </a:p>
        </p:txBody>
      </p:sp>
      <p:sp>
        <p:nvSpPr>
          <p:cNvPr id="368642" name="AutoShape 2" descr="data:image/jpeg;base64,/9j/4AAQSkZJRgABAQAAAQABAAD/2wCEAAkGBg8QDxUQERIRFRAVERYWGBgXFCIWEhoWHxwZIBocHhkpJzIgIyUsJR4TJDEsLzMpLC0tFyA9QTQqNSg3OCoBCQoKBQUFDQUFDSkYEhgpKSkpKSkpKSkpKSkpKSkpKSkpKSkpKSkpKSkpKSkpKSkpKSkpKSkpKSkpKSkpKSkpKf/AABEIACcAjgMBIgACEQEDEQH/xAAbAAEAAwEBAQEAAAAAAAAAAAAABAUGAwIHAf/EADEQAAIBAwIFAgUDBAMAAAAAAAECAwAEERIhBQYTMUEiURQycYGRM0JhNGKCkgcWI//EABQBAQAAAAAAAAAAAAAAAAAAAAD/xAAUEQEAAAAAAAAAAAAAAAAAAAAA/9oADAMBAAIRAxEAPwD7jSs/x3mpbe6trcNEWlmVHBcdRVYNpITOdyO/Yb1d3NwscbSN8qKWP0AyaDrSqSHmMJbwSzg5uMadCFlBZSyKf5IwB7n6124fxZnuHgcYPSSZMjS3TbIwy+GBBH3oJM3GbZJlgeeFZ2+WMyKJG+iZyex/FdDxCEKr9SPQ5UK2oaWLfKAfOfGO9ZTi0CxcV+JkntY1aKFNL3jQyBUM2pul8j514Ge2k4IqjtOEu1n0JuIWsriSBxL8fISVSRXwFzhSAoUOuGbucHOQ+n0qj5PvOrbKxuDO4Cq+6kJIqgOoKgHuC3qyfV3xiufNfNS2QjGqLW80QKu4DCNpFRmC5ycavHsfag0FK/M1QWfNadCKeUNouJGEWhC3p9RjDY/cwX8tig0FKq+HcWZ55IHGCI45U20t031ABl8MCrA1HtOcrOW5e2WaHUojwRMhDl9fpUZySNO4/uFB75mvpoRA0ThQ15BG4K6iyO4UgHx3znft/NXGao+ZXtHMcc92kDJLHMB1Y0ZijZXIcHbI8Y7HeuXMHF7VkROtMdSmUG2dv01H6jOm4QEjzgkY3GRQaKlV3Lt681nBNJ+pJBG7eDkqCTgds9/vWS4Pz4bm8h0S5SeeeIQdPGmKPVpl16cliVydyul1GAQSQ31Kz9nzWnw8NxKH03LN0QkZb0kExqcfuZRn6tipnDeKs88sDjDIkcq7YJik1BdQ8MCkgP08UEe75ShkTDPJ1PiBP1cJ1tSsGVc6MaQAq9s6R381Ct1ubm5lVhKLPrSjJcaWURLCUC51ABxO24xkgjOcjU0oKD/q5kt44ZZZB0hFo6ekBXiYMkgypOrAUEHK4ztvU+14cRcSXD41FFjQDfEaknc+5JJ+w3NWFKCrbiFhKzgvbO8bmNtRUlWGklTn21Ln21V0ItPUo+HBUb/L6c4xkeO4/IqpueQoHuJbgOytKSSOnEyAn4fVgMh79BO+d3Y9ztBT/iy0CFerMcxLGSVjYlQLQDOUwf6WI/V3PkYC55XnttMkVuMpHKVaT04kk7udjnIOxyB4xkYpxPlSG4jnSRpCZiPXhOpGBjSsZ04AGCRkE5J3rrwLl5LMOEdiryPIwKoMs2nJ9Kj2P+x/jFtQZnhUl1JduSJfhknkwzOultKRxYCg6gNaTtuAMkEZzmvcPKA6KwNLIEhkVodGn0aH1xtuh9WPQc5UgHYZrR0oK+z4cVuJLh8amVI1A3xGuSMn3JZz9/NeLbl63juJLhUXXIsYI0rpXRqwV2yCdRzv4HarOlBV8d4hYW6iW8e3jUnSGl0jJ3OAT9zUS65Zt7lusksgilt0idYioilhBcoCdJYD/wBJPkZcht8114/wBrh4ZUeJXiLjEsPWiZWAyCupSDspBB8eQatraHQipscADYBR+BsKDO8AkuZLh3ZZFtlkmCEuNLDKBcJnIC6H7gfMce9SuE8pQ2zqweVxGHWFHKlIVc5YJhQT7ZYscbZq8pQZyDlAdGOB5ZAkDoYNBX0CNsxndO+nCHOQQDgDNWdlw4rPLcNjW4RABviJNRUE+TlpD/ljfGasKUClKUClKUClKUClKUClKUClKUClKUClKUClKUH/2Q=="/>
          <p:cNvSpPr>
            <a:spLocks noChangeAspect="1" noChangeArrowheads="1"/>
          </p:cNvSpPr>
          <p:nvPr/>
        </p:nvSpPr>
        <p:spPr bwMode="auto">
          <a:xfrm>
            <a:off x="155575" y="-174623"/>
            <a:ext cx="1352550" cy="371475"/>
          </a:xfrm>
          <a:prstGeom prst="rect">
            <a:avLst/>
          </a:prstGeom>
          <a:noFill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68644" name="AutoShape 4" descr="data:image/jpeg;base64,/9j/4AAQSkZJRgABAQAAAQABAAD/2wCEAAkGBg8QDxUQERIRFRAVERYWGBgXFCIWEhoWHxwZIBocHhkpJzIgIyUsJR4TJDEsLzMpLC0tFyA9QTQqNSg3OCoBCQoKBQUFDQUFDSkYEhgpKSkpKSkpKSkpKSkpKSkpKSkpKSkpKSkpKSkpKSkpKSkpKSkpKSkpKSkpKSkpKSkpKf/AABEIACcAjgMBIgACEQEDEQH/xAAbAAEAAwEBAQEAAAAAAAAAAAAABAUGAwIHAf/EADEQAAIBAwIFAgUDBAMAAAAAAAECAwAEERIhBQYTMUEiURQycYGRM0JhNGKCkgcWI//EABQBAQAAAAAAAAAAAAAAAAAAAAD/xAAUEQEAAAAAAAAAAAAAAAAAAAAA/9oADAMBAAIRAxEAPwD7jSs/x3mpbe6trcNEWlmVHBcdRVYNpITOdyO/Yb1d3NwscbSN8qKWP0AyaDrSqSHmMJbwSzg5uMadCFlBZSyKf5IwB7n6124fxZnuHgcYPSSZMjS3TbIwy+GBBH3oJM3GbZJlgeeFZ2+WMyKJG+iZyex/FdDxCEKr9SPQ5UK2oaWLfKAfOfGO9ZTi0CxcV+JkntY1aKFNL3jQyBUM2pul8j514Ge2k4IqjtOEu1n0JuIWsriSBxL8fISVSRXwFzhSAoUOuGbucHOQ+n0qj5PvOrbKxuDO4Cq+6kJIqgOoKgHuC3qyfV3xiufNfNS2QjGqLW80QKu4DCNpFRmC5ycavHsfag0FK/M1QWfNadCKeUNouJGEWhC3p9RjDY/cwX8tig0FKq+HcWZ55IHGCI45U20t031ABl8MCrA1HtOcrOW5e2WaHUojwRMhDl9fpUZySNO4/uFB75mvpoRA0ThQ15BG4K6iyO4UgHx3znft/NXGao+ZXtHMcc92kDJLHMB1Y0ZijZXIcHbI8Y7HeuXMHF7VkROtMdSmUG2dv01H6jOm4QEjzgkY3GRQaKlV3Lt681nBNJ+pJBG7eDkqCTgds9/vWS4Pz4bm8h0S5SeeeIQdPGmKPVpl16cliVydyul1GAQSQ31Kz9nzWnw8NxKH03LN0QkZb0kExqcfuZRn6tipnDeKs88sDjDIkcq7YJik1BdQ8MCkgP08UEe75ShkTDPJ1PiBP1cJ1tSsGVc6MaQAq9s6R381Ct1ubm5lVhKLPrSjJcaWURLCUC51ABxO24xkgjOcjU0oKD/q5kt44ZZZB0hFo6ekBXiYMkgypOrAUEHK4ztvU+14cRcSXD41FFjQDfEaknc+5JJ+w3NWFKCrbiFhKzgvbO8bmNtRUlWGklTn21Ln21V0ItPUo+HBUb/L6c4xkeO4/IqpueQoHuJbgOytKSSOnEyAn4fVgMh79BO+d3Y9ztBT/iy0CFerMcxLGSVjYlQLQDOUwf6WI/V3PkYC55XnttMkVuMpHKVaT04kk7udjnIOxyB4xkYpxPlSG4jnSRpCZiPXhOpGBjSsZ04AGCRkE5J3rrwLl5LMOEdiryPIwKoMs2nJ9Kj2P+x/jFtQZnhUl1JduSJfhknkwzOultKRxYCg6gNaTtuAMkEZzmvcPKA6KwNLIEhkVodGn0aH1xtuh9WPQc5UgHYZrR0oK+z4cVuJLh8amVI1A3xGuSMn3JZz9/NeLbl63juJLhUXXIsYI0rpXRqwV2yCdRzv4HarOlBV8d4hYW6iW8e3jUnSGl0jJ3OAT9zUS65Zt7lusksgilt0idYioilhBcoCdJYD/wBJPkZcht8114/wBrh4ZUeJXiLjEsPWiZWAyCupSDspBB8eQatraHQipscADYBR+BsKDO8AkuZLh3ZZFtlkmCEuNLDKBcJnIC6H7gfMce9SuE8pQ2zqweVxGHWFHKlIVc5YJhQT7ZYscbZq8pQZyDlAdGOB5ZAkDoYNBX0CNsxndO+nCHOQQDgDNWdlw4rPLcNjW4RABviJNRUE+TlpD/ljfGasKUClKUClKUClKUClKUClKUClKUClKUClKUClKUH/2Q=="/>
          <p:cNvSpPr>
            <a:spLocks noChangeAspect="1" noChangeArrowheads="1"/>
          </p:cNvSpPr>
          <p:nvPr/>
        </p:nvSpPr>
        <p:spPr bwMode="auto">
          <a:xfrm>
            <a:off x="155575" y="-174623"/>
            <a:ext cx="1352550" cy="371475"/>
          </a:xfrm>
          <a:prstGeom prst="rect">
            <a:avLst/>
          </a:prstGeom>
          <a:noFill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68646" name="Picture 6" descr="https://www.mppmu.mpg.de/~rwagner/skript/img2208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13160" y="2661036"/>
            <a:ext cx="2628504" cy="729198"/>
          </a:xfrm>
          <a:prstGeom prst="rect">
            <a:avLst/>
          </a:prstGeom>
          <a:noFill/>
        </p:spPr>
      </p:pic>
      <p:sp>
        <p:nvSpPr>
          <p:cNvPr id="34" name="Datumsplatzhalt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35" name="Foliennummernplatzhalt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7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36" name="Fußzeilenplatzhalt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1830438" y="4177194"/>
                <a:ext cx="2134202" cy="476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40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𝝍</m:t>
                          </m:r>
                          <m:r>
                            <m:rPr>
                              <m:nor/>
                            </m:rPr>
                            <a:rPr lang="de-DE" sz="2400" dirty="0"/>
                            <m:t> </m:t>
                          </m:r>
                          <m:r>
                            <a:rPr lang="de-DE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400" b="1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𝒆</m:t>
                          </m:r>
                        </m:e>
                        <m:sup>
                          <m:r>
                            <a:rPr lang="de-DE" sz="2400" b="1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𝒊𝒁</m:t>
                          </m:r>
                          <m:r>
                            <a:rPr lang="de-DE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𝜽</m:t>
                          </m:r>
                          <m:r>
                            <a:rPr lang="de-DE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(</m:t>
                          </m:r>
                          <m:r>
                            <a:rPr lang="de-DE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𝒙</m:t>
                          </m:r>
                          <m:r>
                            <a:rPr lang="de-DE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Symbol" panose="05050102010706020507" pitchFamily="18" charset="2"/>
                            </a:rPr>
                            <m:t>)</m:t>
                          </m:r>
                        </m:sup>
                      </m:sSup>
                      <m:r>
                        <a:rPr lang="de-DE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Symbol" panose="05050102010706020507" pitchFamily="18" charset="2"/>
                        </a:rPr>
                        <m:t>𝝍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0438" y="4177194"/>
                <a:ext cx="2134202" cy="47699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feld 7"/>
          <p:cNvSpPr txBox="1"/>
          <p:nvPr/>
        </p:nvSpPr>
        <p:spPr>
          <a:xfrm>
            <a:off x="7272000" y="2708920"/>
            <a:ext cx="240884" cy="3171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0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0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 build="p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1078762" indent="-215467" algn="ctr" defTabSz="456621">
              <a:defRPr/>
            </a:pPr>
            <a:r>
              <a:rPr lang="de-DE" dirty="0" err="1" smtClean="0"/>
              <a:t>Analogien</a:t>
            </a:r>
            <a:r>
              <a:rPr lang="de-DE" dirty="0" smtClean="0"/>
              <a:t>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363" y="1215731"/>
            <a:ext cx="8455025" cy="5180013"/>
          </a:xfrm>
        </p:spPr>
        <p:txBody>
          <a:bodyPr/>
          <a:lstStyle/>
          <a:p>
            <a:pPr eaLnBrk="1" hangingPunct="1"/>
            <a:r>
              <a:rPr lang="de-DE" sz="2000" dirty="0" smtClean="0"/>
              <a:t>Ziel der </a:t>
            </a:r>
            <a:r>
              <a:rPr lang="de-DE" sz="2000" i="1" dirty="0" smtClean="0"/>
              <a:t>Person </a:t>
            </a:r>
            <a:r>
              <a:rPr lang="de-DE" sz="2000" i="1" dirty="0" smtClean="0">
                <a:solidFill>
                  <a:srgbClr val="FF5050"/>
                </a:solidFill>
              </a:rPr>
              <a:t>(Teilchen)</a:t>
            </a:r>
            <a:r>
              <a:rPr lang="de-DE" sz="2000" i="1" dirty="0" smtClean="0"/>
              <a:t>:</a:t>
            </a:r>
          </a:p>
          <a:p>
            <a:pPr lvl="1" eaLnBrk="1" hangingPunct="1"/>
            <a:r>
              <a:rPr lang="de-DE" sz="2000" dirty="0" smtClean="0"/>
              <a:t>Keine Änderung des </a:t>
            </a:r>
            <a:r>
              <a:rPr lang="de-DE" sz="2000" i="1" dirty="0" smtClean="0"/>
              <a:t>angezeigten Gewichts  </a:t>
            </a:r>
            <a:r>
              <a:rPr lang="de-DE" sz="2000" i="1" dirty="0" smtClean="0">
                <a:solidFill>
                  <a:srgbClr val="FF5050"/>
                </a:solidFill>
              </a:rPr>
              <a:t>(Phasenwerts)</a:t>
            </a:r>
            <a:r>
              <a:rPr lang="de-DE" sz="2000" i="1" dirty="0" smtClean="0"/>
              <a:t>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unter lokalen Änderung der Eichung</a:t>
            </a:r>
            <a:r>
              <a:rPr lang="de-DE" sz="2000" i="1" dirty="0" smtClean="0">
                <a:solidFill>
                  <a:srgbClr val="FF5050"/>
                </a:solidFill>
              </a:rPr>
              <a:t/>
            </a:r>
            <a:br>
              <a:rPr lang="de-DE" sz="2000" i="1" dirty="0" smtClean="0">
                <a:solidFill>
                  <a:srgbClr val="FF5050"/>
                </a:solidFill>
              </a:rPr>
            </a:br>
            <a:endParaRPr lang="de-DE" sz="2000" i="1" dirty="0" smtClean="0">
              <a:solidFill>
                <a:srgbClr val="FF5050"/>
              </a:solidFill>
            </a:endParaRPr>
          </a:p>
          <a:p>
            <a:pPr eaLnBrk="1" hangingPunct="1"/>
            <a:r>
              <a:rPr lang="de-DE" sz="2000" i="1" dirty="0" smtClean="0"/>
              <a:t>Sensitivität</a:t>
            </a:r>
            <a:r>
              <a:rPr lang="de-DE" sz="2000" dirty="0" smtClean="0"/>
              <a:t> auf </a:t>
            </a:r>
            <a:r>
              <a:rPr lang="de-DE" sz="2000" dirty="0" err="1" smtClean="0"/>
              <a:t>Umeichungen</a:t>
            </a:r>
            <a:r>
              <a:rPr lang="de-DE" sz="2000" dirty="0" smtClean="0"/>
              <a:t> </a:t>
            </a:r>
          </a:p>
          <a:p>
            <a:pPr lvl="1" eaLnBrk="1" hangingPunct="1"/>
            <a:r>
              <a:rPr lang="de-DE" sz="2000" dirty="0" smtClean="0"/>
              <a:t>Bestimmt durch </a:t>
            </a:r>
            <a:r>
              <a:rPr lang="de-DE" sz="2000" i="1" dirty="0" err="1" smtClean="0"/>
              <a:t>Meßskala</a:t>
            </a:r>
            <a:r>
              <a:rPr lang="de-DE" sz="2000" i="1" dirty="0" smtClean="0"/>
              <a:t> </a:t>
            </a:r>
            <a:r>
              <a:rPr lang="de-DE" sz="2000" i="1" dirty="0" smtClean="0">
                <a:solidFill>
                  <a:srgbClr val="FF5050"/>
                </a:solidFill>
              </a:rPr>
              <a:t>(Ladungszahl Z)</a:t>
            </a:r>
            <a:br>
              <a:rPr lang="de-DE" sz="2000" i="1" dirty="0" smtClean="0">
                <a:solidFill>
                  <a:srgbClr val="FF5050"/>
                </a:solidFill>
              </a:rPr>
            </a:br>
            <a:endParaRPr lang="de-DE" sz="2000" i="1" dirty="0" smtClean="0">
              <a:solidFill>
                <a:srgbClr val="FF5050"/>
              </a:solidFill>
            </a:endParaRPr>
          </a:p>
          <a:p>
            <a:pPr eaLnBrk="1" hangingPunct="1"/>
            <a:r>
              <a:rPr lang="de-DE" sz="2000" dirty="0" smtClean="0"/>
              <a:t>Wahrscheinlichkeit der </a:t>
            </a:r>
            <a:r>
              <a:rPr lang="de-DE" sz="2000" i="1" dirty="0" smtClean="0"/>
              <a:t>Nahrungsänderung </a:t>
            </a:r>
            <a:r>
              <a:rPr lang="de-DE" sz="2000" i="1" dirty="0" smtClean="0">
                <a:solidFill>
                  <a:srgbClr val="FF5050"/>
                </a:solidFill>
              </a:rPr>
              <a:t>(Wechselwirkung)</a:t>
            </a:r>
            <a:endParaRPr lang="de-DE" sz="2000" i="1" dirty="0" smtClean="0"/>
          </a:p>
          <a:p>
            <a:pPr lvl="1"/>
            <a:r>
              <a:rPr lang="de-DE" sz="2000" i="1" dirty="0" smtClean="0"/>
              <a:t>Häufigkeit der </a:t>
            </a:r>
            <a:r>
              <a:rPr lang="de-DE" sz="2000" dirty="0" smtClean="0"/>
              <a:t>Gewichtskontrolle </a:t>
            </a:r>
            <a:r>
              <a:rPr lang="de-DE" sz="2000" dirty="0" smtClean="0">
                <a:solidFill>
                  <a:srgbClr val="FF5050"/>
                </a:solidFill>
              </a:rPr>
              <a:t>(</a:t>
            </a:r>
            <a:r>
              <a:rPr lang="de-DE" sz="2000" i="1" dirty="0" smtClean="0">
                <a:solidFill>
                  <a:srgbClr val="FF5050"/>
                </a:solidFill>
              </a:rPr>
              <a:t>Kopplung e</a:t>
            </a:r>
            <a:r>
              <a:rPr lang="de-DE" sz="2000" i="1" baseline="-25000" dirty="0" smtClean="0">
                <a:solidFill>
                  <a:srgbClr val="FF5050"/>
                </a:solidFill>
              </a:rPr>
              <a:t> </a:t>
            </a:r>
            <a:r>
              <a:rPr lang="de-DE" sz="2000" i="1" dirty="0" smtClean="0">
                <a:solidFill>
                  <a:srgbClr val="FF5050"/>
                </a:solidFill>
              </a:rPr>
              <a:t>=: </a:t>
            </a:r>
            <a:r>
              <a:rPr lang="de-DE" sz="2000" i="1" dirty="0" err="1" smtClean="0">
                <a:solidFill>
                  <a:srgbClr val="FF5050"/>
                </a:solidFill>
              </a:rPr>
              <a:t>g</a:t>
            </a:r>
            <a:r>
              <a:rPr lang="de-DE" sz="2000" i="1" baseline="-25000" dirty="0" err="1" smtClean="0">
                <a:solidFill>
                  <a:srgbClr val="FF5050"/>
                </a:solidFill>
              </a:rPr>
              <a:t>e</a:t>
            </a:r>
            <a:r>
              <a:rPr lang="de-DE" sz="2000" i="1" dirty="0" err="1" smtClean="0">
                <a:solidFill>
                  <a:srgbClr val="FF6600"/>
                </a:solidFill>
                <a:latin typeface="Symbol" panose="05050102010706020507" pitchFamily="18" charset="2"/>
              </a:rPr>
              <a:t>Ö</a:t>
            </a:r>
            <a:r>
              <a:rPr lang="de-DE" sz="2000" i="1" dirty="0" smtClean="0">
                <a:solidFill>
                  <a:srgbClr val="FF6600"/>
                </a:solidFill>
              </a:rPr>
              <a:t>(ħ</a:t>
            </a:r>
            <a:r>
              <a:rPr lang="de-DE" sz="2000" i="1" dirty="0" smtClean="0">
                <a:solidFill>
                  <a:srgbClr val="FF5050"/>
                </a:solidFill>
              </a:rPr>
              <a:t>c</a:t>
            </a:r>
            <a:r>
              <a:rPr lang="de-DE" sz="2000" i="1" dirty="0" smtClean="0">
                <a:solidFill>
                  <a:srgbClr val="FF5050"/>
                </a:solidFill>
                <a:latin typeface="Symbol" panose="05050102010706020507" pitchFamily="18" charset="2"/>
              </a:rPr>
              <a:t>e</a:t>
            </a:r>
            <a:r>
              <a:rPr lang="de-DE" sz="2000" i="1" baseline="-25000" dirty="0" smtClean="0">
                <a:solidFill>
                  <a:srgbClr val="FF5050"/>
                </a:solidFill>
              </a:rPr>
              <a:t>0</a:t>
            </a:r>
            <a:r>
              <a:rPr lang="de-DE" sz="2000" i="1" dirty="0" smtClean="0">
                <a:solidFill>
                  <a:srgbClr val="FF5050"/>
                </a:solidFill>
              </a:rPr>
              <a:t>) </a:t>
            </a:r>
            <a:r>
              <a:rPr lang="de-DE" sz="2000" dirty="0" smtClean="0">
                <a:solidFill>
                  <a:srgbClr val="FF5050"/>
                </a:solidFill>
              </a:rPr>
              <a:t>)</a:t>
            </a:r>
          </a:p>
          <a:p>
            <a:pPr lvl="1" eaLnBrk="1" hangingPunct="1"/>
            <a:endParaRPr lang="de-DE" sz="2000" i="1" dirty="0" smtClean="0">
              <a:solidFill>
                <a:srgbClr val="FF5050"/>
              </a:solidFill>
            </a:endParaRPr>
          </a:p>
          <a:p>
            <a:r>
              <a:rPr lang="de-DE" sz="2000" dirty="0" smtClean="0"/>
              <a:t>Zunahme oder Abnahme von </a:t>
            </a:r>
            <a:r>
              <a:rPr lang="de-DE" sz="2000" i="1" dirty="0" smtClean="0"/>
              <a:t>Gewicht </a:t>
            </a:r>
            <a:r>
              <a:rPr lang="de-DE" sz="2000" i="1" dirty="0" smtClean="0">
                <a:solidFill>
                  <a:srgbClr val="FF5050"/>
                </a:solidFill>
              </a:rPr>
              <a:t>(Phase)</a:t>
            </a:r>
            <a:endParaRPr lang="de-DE" sz="2000" i="1" dirty="0" smtClean="0"/>
          </a:p>
          <a:p>
            <a:pPr lvl="1"/>
            <a:r>
              <a:rPr lang="de-DE" sz="2000" dirty="0" smtClean="0"/>
              <a:t>in Form von </a:t>
            </a:r>
            <a:r>
              <a:rPr lang="de-DE" sz="2000" i="1" dirty="0" smtClean="0"/>
              <a:t>Nahrung </a:t>
            </a:r>
            <a:r>
              <a:rPr lang="de-DE" sz="2000" i="1" dirty="0" smtClean="0">
                <a:solidFill>
                  <a:srgbClr val="FF5050"/>
                </a:solidFill>
              </a:rPr>
              <a:t>(Eichbosonen: Photonen)</a:t>
            </a:r>
            <a:r>
              <a:rPr lang="de-DE" sz="2200" i="1" dirty="0" smtClean="0">
                <a:solidFill>
                  <a:srgbClr val="FF5050"/>
                </a:solidFill>
              </a:rPr>
              <a:t/>
            </a:r>
            <a:br>
              <a:rPr lang="de-DE" sz="2200" i="1" dirty="0" smtClean="0">
                <a:solidFill>
                  <a:srgbClr val="FF5050"/>
                </a:solidFill>
              </a:rPr>
            </a:br>
            <a:endParaRPr lang="de-DE" sz="2200" i="1" dirty="0" smtClean="0">
              <a:solidFill>
                <a:srgbClr val="FF5050"/>
              </a:solidFill>
            </a:endParaRPr>
          </a:p>
          <a:p>
            <a:pPr eaLnBrk="1" hangingPunct="1"/>
            <a:r>
              <a:rPr lang="de-DE" sz="2000" dirty="0" smtClean="0"/>
              <a:t>Menge der </a:t>
            </a:r>
            <a:r>
              <a:rPr lang="de-DE" sz="2000" i="1" dirty="0" smtClean="0"/>
              <a:t>Zu- und Abnahme  </a:t>
            </a:r>
            <a:r>
              <a:rPr lang="de-DE" sz="2000" i="1" dirty="0" smtClean="0">
                <a:solidFill>
                  <a:srgbClr val="FF5050"/>
                </a:solidFill>
              </a:rPr>
              <a:t>(QM-Amplitude)</a:t>
            </a:r>
            <a:endParaRPr lang="de-DE" sz="2000" i="1" dirty="0" smtClean="0"/>
          </a:p>
          <a:p>
            <a:pPr lvl="1" eaLnBrk="1" hangingPunct="1"/>
            <a:r>
              <a:rPr lang="de-DE" sz="2000" dirty="0" smtClean="0">
                <a:solidFill>
                  <a:srgbClr val="008000"/>
                </a:solidFill>
              </a:rPr>
              <a:t>Produkt von </a:t>
            </a:r>
            <a:r>
              <a:rPr lang="de-DE" sz="2000" i="1" dirty="0" smtClean="0">
                <a:solidFill>
                  <a:srgbClr val="008000"/>
                </a:solidFill>
              </a:rPr>
              <a:t>Sensitivität*Häufigkeit </a:t>
            </a:r>
            <a:r>
              <a:rPr lang="de-DE" sz="2000" i="1" dirty="0" smtClean="0">
                <a:solidFill>
                  <a:srgbClr val="FF5050"/>
                </a:solidFill>
              </a:rPr>
              <a:t>(Produkt Z*e)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7424738" y="5532140"/>
          <a:ext cx="1643062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5172" name="Clip" r:id="rId4" imgW="1642680" imgH="1065240" progId="">
                  <p:embed/>
                </p:oleObj>
              </mc:Choice>
              <mc:Fallback>
                <p:oleObj name="Clip" r:id="rId4" imgW="1642680" imgH="10652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4738" y="5532140"/>
                        <a:ext cx="1643062" cy="1065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794948" y="2015827"/>
            <a:ext cx="995363" cy="909638"/>
            <a:chOff x="4830" y="1043"/>
            <a:chExt cx="627" cy="573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830" y="1043"/>
              <a:ext cx="627" cy="316"/>
              <a:chOff x="1320" y="1078"/>
              <a:chExt cx="627" cy="316"/>
            </a:xfrm>
          </p:grpSpPr>
          <p:sp>
            <p:nvSpPr>
              <p:cNvPr id="4133" name="Rectangle 7"/>
              <p:cNvSpPr>
                <a:spLocks noChangeArrowheads="1"/>
              </p:cNvSpPr>
              <p:nvPr/>
            </p:nvSpPr>
            <p:spPr bwMode="auto">
              <a:xfrm>
                <a:off x="1347" y="1107"/>
                <a:ext cx="571" cy="234"/>
              </a:xfrm>
              <a:prstGeom prst="rect">
                <a:avLst/>
              </a:prstGeom>
              <a:solidFill>
                <a:srgbClr val="E0E0E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134" name="Arc 8"/>
              <p:cNvSpPr>
                <a:spLocks/>
              </p:cNvSpPr>
              <p:nvPr/>
            </p:nvSpPr>
            <p:spPr bwMode="auto">
              <a:xfrm>
                <a:off x="1346" y="1127"/>
                <a:ext cx="578" cy="223"/>
              </a:xfrm>
              <a:custGeom>
                <a:avLst/>
                <a:gdLst>
                  <a:gd name="T0" fmla="*/ 0 w 43188"/>
                  <a:gd name="T1" fmla="*/ 0 h 21600"/>
                  <a:gd name="T2" fmla="*/ 0 w 43188"/>
                  <a:gd name="T3" fmla="*/ 0 h 21600"/>
                  <a:gd name="T4" fmla="*/ 0 w 4318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8"/>
                  <a:gd name="T10" fmla="*/ 0 h 21600"/>
                  <a:gd name="T11" fmla="*/ 43188 w 4318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8" h="21600" fill="none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</a:path>
                  <a:path w="43188" h="21600" stroke="0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  <a:lnTo>
                      <a:pt x="21594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135" name="Line 9"/>
              <p:cNvSpPr>
                <a:spLocks noChangeShapeType="1"/>
              </p:cNvSpPr>
              <p:nvPr/>
            </p:nvSpPr>
            <p:spPr bwMode="auto">
              <a:xfrm>
                <a:off x="1338" y="1343"/>
                <a:ext cx="58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1357" y="1127"/>
                <a:ext cx="551" cy="186"/>
                <a:chOff x="1443" y="648"/>
                <a:chExt cx="977" cy="326"/>
              </a:xfrm>
            </p:grpSpPr>
            <p:sp>
              <p:nvSpPr>
                <p:cNvPr id="4146" name="Line 11"/>
                <p:cNvSpPr>
                  <a:spLocks noChangeShapeType="1"/>
                </p:cNvSpPr>
                <p:nvPr/>
              </p:nvSpPr>
              <p:spPr bwMode="auto">
                <a:xfrm>
                  <a:off x="1932" y="648"/>
                  <a:ext cx="0" cy="15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grpSp>
              <p:nvGrpSpPr>
                <p:cNvPr id="5" name="Group 12"/>
                <p:cNvGrpSpPr>
                  <a:grpSpLocks/>
                </p:cNvGrpSpPr>
                <p:nvPr/>
              </p:nvGrpSpPr>
              <p:grpSpPr bwMode="auto">
                <a:xfrm>
                  <a:off x="1443" y="658"/>
                  <a:ext cx="387" cy="316"/>
                  <a:chOff x="1443" y="658"/>
                  <a:chExt cx="387" cy="316"/>
                </a:xfrm>
              </p:grpSpPr>
              <p:sp>
                <p:nvSpPr>
                  <p:cNvPr id="4154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503" y="825"/>
                    <a:ext cx="112" cy="10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1695" y="692"/>
                    <a:ext cx="55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587" y="750"/>
                    <a:ext cx="57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7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1819" y="660"/>
                    <a:ext cx="11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8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443" y="928"/>
                    <a:ext cx="74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</p:grpSp>
            <p:grpSp>
              <p:nvGrpSpPr>
                <p:cNvPr id="6" name="Group 18"/>
                <p:cNvGrpSpPr>
                  <a:grpSpLocks/>
                </p:cNvGrpSpPr>
                <p:nvPr/>
              </p:nvGrpSpPr>
              <p:grpSpPr bwMode="auto">
                <a:xfrm>
                  <a:off x="2033" y="658"/>
                  <a:ext cx="387" cy="316"/>
                  <a:chOff x="2033" y="658"/>
                  <a:chExt cx="387" cy="316"/>
                </a:xfrm>
              </p:grpSpPr>
              <p:sp>
                <p:nvSpPr>
                  <p:cNvPr id="4149" name="Line 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825"/>
                    <a:ext cx="113" cy="10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0" name="Line 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13" y="692"/>
                    <a:ext cx="55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1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20" y="750"/>
                    <a:ext cx="57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2" name="Line 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33" y="660"/>
                    <a:ext cx="1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53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47" y="928"/>
                    <a:ext cx="73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</p:grpSp>
          </p:grpSp>
          <p:grpSp>
            <p:nvGrpSpPr>
              <p:cNvPr id="7" name="Group 24"/>
              <p:cNvGrpSpPr>
                <a:grpSpLocks/>
              </p:cNvGrpSpPr>
              <p:nvPr/>
            </p:nvGrpSpPr>
            <p:grpSpPr bwMode="auto">
              <a:xfrm>
                <a:off x="1320" y="1078"/>
                <a:ext cx="627" cy="292"/>
                <a:chOff x="1377" y="563"/>
                <a:chExt cx="1112" cy="510"/>
              </a:xfrm>
            </p:grpSpPr>
            <p:sp>
              <p:nvSpPr>
                <p:cNvPr id="4142" name="Freeform 25"/>
                <p:cNvSpPr>
                  <a:spLocks/>
                </p:cNvSpPr>
                <p:nvPr/>
              </p:nvSpPr>
              <p:spPr bwMode="auto">
                <a:xfrm>
                  <a:off x="1377" y="563"/>
                  <a:ext cx="1112" cy="510"/>
                </a:xfrm>
                <a:custGeom>
                  <a:avLst/>
                  <a:gdLst>
                    <a:gd name="T0" fmla="*/ 0 w 1112"/>
                    <a:gd name="T1" fmla="*/ 1 h 510"/>
                    <a:gd name="T2" fmla="*/ 1111 w 1112"/>
                    <a:gd name="T3" fmla="*/ 1 h 510"/>
                    <a:gd name="T4" fmla="*/ 1112 w 1112"/>
                    <a:gd name="T5" fmla="*/ 510 h 510"/>
                    <a:gd name="T6" fmla="*/ 0 w 1112"/>
                    <a:gd name="T7" fmla="*/ 510 h 510"/>
                    <a:gd name="T8" fmla="*/ 0 w 1112"/>
                    <a:gd name="T9" fmla="*/ 0 h 510"/>
                    <a:gd name="T10" fmla="*/ 46 w 1112"/>
                    <a:gd name="T11" fmla="*/ 46 h 510"/>
                    <a:gd name="T12" fmla="*/ 46 w 1112"/>
                    <a:gd name="T13" fmla="*/ 464 h 510"/>
                    <a:gd name="T14" fmla="*/ 1067 w 1112"/>
                    <a:gd name="T15" fmla="*/ 464 h 510"/>
                    <a:gd name="T16" fmla="*/ 1066 w 1112"/>
                    <a:gd name="T17" fmla="*/ 46 h 510"/>
                    <a:gd name="T18" fmla="*/ 46 w 1112"/>
                    <a:gd name="T19" fmla="*/ 46 h 510"/>
                    <a:gd name="T20" fmla="*/ 0 w 1112"/>
                    <a:gd name="T21" fmla="*/ 1 h 51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12"/>
                    <a:gd name="T34" fmla="*/ 0 h 510"/>
                    <a:gd name="T35" fmla="*/ 1112 w 1112"/>
                    <a:gd name="T36" fmla="*/ 510 h 51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12" h="510">
                      <a:moveTo>
                        <a:pt x="0" y="1"/>
                      </a:moveTo>
                      <a:lnTo>
                        <a:pt x="1111" y="1"/>
                      </a:lnTo>
                      <a:lnTo>
                        <a:pt x="1112" y="510"/>
                      </a:lnTo>
                      <a:lnTo>
                        <a:pt x="0" y="510"/>
                      </a:lnTo>
                      <a:lnTo>
                        <a:pt x="0" y="0"/>
                      </a:lnTo>
                      <a:lnTo>
                        <a:pt x="46" y="46"/>
                      </a:lnTo>
                      <a:lnTo>
                        <a:pt x="46" y="464"/>
                      </a:lnTo>
                      <a:lnTo>
                        <a:pt x="1067" y="464"/>
                      </a:lnTo>
                      <a:lnTo>
                        <a:pt x="1066" y="46"/>
                      </a:lnTo>
                      <a:lnTo>
                        <a:pt x="46" y="46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43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1377" y="1028"/>
                  <a:ext cx="44" cy="4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44" name="Line 27"/>
                <p:cNvSpPr>
                  <a:spLocks noChangeShapeType="1"/>
                </p:cNvSpPr>
                <p:nvPr/>
              </p:nvSpPr>
              <p:spPr bwMode="auto">
                <a:xfrm>
                  <a:off x="2443" y="1028"/>
                  <a:ext cx="44" cy="4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45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2443" y="565"/>
                  <a:ext cx="44" cy="4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  <p:sp>
            <p:nvSpPr>
              <p:cNvPr id="4138" name="Text Box 29"/>
              <p:cNvSpPr txBox="1">
                <a:spLocks noChangeArrowheads="1"/>
              </p:cNvSpPr>
              <p:nvPr/>
            </p:nvSpPr>
            <p:spPr bwMode="ltGray">
              <a:xfrm rot="18487875">
                <a:off x="1334" y="1213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50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9" name="Text Box 30"/>
              <p:cNvSpPr txBox="1">
                <a:spLocks noChangeArrowheads="1"/>
              </p:cNvSpPr>
              <p:nvPr/>
            </p:nvSpPr>
            <p:spPr bwMode="ltGray">
              <a:xfrm rot="2667931">
                <a:off x="1720" y="1200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70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0" name="Rectangle 31"/>
              <p:cNvSpPr>
                <a:spLocks noChangeArrowheads="1"/>
              </p:cNvSpPr>
              <p:nvPr/>
            </p:nvSpPr>
            <p:spPr bwMode="ltGray">
              <a:xfrm>
                <a:off x="1522" y="1118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60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1" name="Freeform 32"/>
              <p:cNvSpPr>
                <a:spLocks/>
              </p:cNvSpPr>
              <p:nvPr/>
            </p:nvSpPr>
            <p:spPr bwMode="auto">
              <a:xfrm rot="-69402">
                <a:off x="1603" y="1200"/>
                <a:ext cx="77" cy="156"/>
              </a:xfrm>
              <a:custGeom>
                <a:avLst/>
                <a:gdLst>
                  <a:gd name="T0" fmla="*/ 1 w 136"/>
                  <a:gd name="T1" fmla="*/ 0 h 274"/>
                  <a:gd name="T2" fmla="*/ 0 w 136"/>
                  <a:gd name="T3" fmla="*/ 3 h 274"/>
                  <a:gd name="T4" fmla="*/ 1 w 136"/>
                  <a:gd name="T5" fmla="*/ 3 h 274"/>
                  <a:gd name="T6" fmla="*/ 1 w 136"/>
                  <a:gd name="T7" fmla="*/ 6 h 274"/>
                  <a:gd name="T8" fmla="*/ 2 w 136"/>
                  <a:gd name="T9" fmla="*/ 6 h 274"/>
                  <a:gd name="T10" fmla="*/ 2 w 136"/>
                  <a:gd name="T11" fmla="*/ 3 h 274"/>
                  <a:gd name="T12" fmla="*/ 3 w 136"/>
                  <a:gd name="T13" fmla="*/ 3 h 274"/>
                  <a:gd name="T14" fmla="*/ 1 w 136"/>
                  <a:gd name="T15" fmla="*/ 0 h 2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6"/>
                  <a:gd name="T25" fmla="*/ 0 h 274"/>
                  <a:gd name="T26" fmla="*/ 136 w 136"/>
                  <a:gd name="T27" fmla="*/ 274 h 2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6" h="274">
                    <a:moveTo>
                      <a:pt x="67" y="0"/>
                    </a:moveTo>
                    <a:lnTo>
                      <a:pt x="0" y="150"/>
                    </a:lnTo>
                    <a:lnTo>
                      <a:pt x="47" y="150"/>
                    </a:lnTo>
                    <a:lnTo>
                      <a:pt x="47" y="274"/>
                    </a:lnTo>
                    <a:lnTo>
                      <a:pt x="88" y="274"/>
                    </a:lnTo>
                    <a:lnTo>
                      <a:pt x="88" y="148"/>
                    </a:lnTo>
                    <a:lnTo>
                      <a:pt x="136" y="14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20202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sp>
          <p:nvSpPr>
            <p:cNvPr id="4132" name="Freeform 33"/>
            <p:cNvSpPr>
              <a:spLocks/>
            </p:cNvSpPr>
            <p:nvPr/>
          </p:nvSpPr>
          <p:spPr bwMode="auto">
            <a:xfrm rot="-1703441">
              <a:off x="5057" y="1326"/>
              <a:ext cx="144" cy="290"/>
            </a:xfrm>
            <a:custGeom>
              <a:avLst/>
              <a:gdLst>
                <a:gd name="T0" fmla="*/ 100 w 136"/>
                <a:gd name="T1" fmla="*/ 0 h 274"/>
                <a:gd name="T2" fmla="*/ 0 w 136"/>
                <a:gd name="T3" fmla="*/ 223 h 274"/>
                <a:gd name="T4" fmla="*/ 70 w 136"/>
                <a:gd name="T5" fmla="*/ 223 h 274"/>
                <a:gd name="T6" fmla="*/ 70 w 136"/>
                <a:gd name="T7" fmla="*/ 407 h 274"/>
                <a:gd name="T8" fmla="*/ 130 w 136"/>
                <a:gd name="T9" fmla="*/ 407 h 274"/>
                <a:gd name="T10" fmla="*/ 130 w 136"/>
                <a:gd name="T11" fmla="*/ 221 h 274"/>
                <a:gd name="T12" fmla="*/ 202 w 136"/>
                <a:gd name="T13" fmla="*/ 221 h 274"/>
                <a:gd name="T14" fmla="*/ 100 w 136"/>
                <a:gd name="T15" fmla="*/ 0 h 2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274"/>
                <a:gd name="T26" fmla="*/ 136 w 136"/>
                <a:gd name="T27" fmla="*/ 274 h 2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pPr>
                <a:defRPr/>
              </a:pPr>
              <a:endParaRPr lang="de-DE" u="sng">
                <a:solidFill>
                  <a:srgbClr val="000000"/>
                </a:solidFill>
                <a:cs typeface="+mn-cs"/>
              </a:endParaRPr>
            </a:p>
          </p:txBody>
        </p:sp>
      </p:grp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7794941" y="2969991"/>
            <a:ext cx="995363" cy="908050"/>
            <a:chOff x="4785" y="2314"/>
            <a:chExt cx="627" cy="572"/>
          </a:xfrm>
        </p:grpSpPr>
        <p:grpSp>
          <p:nvGrpSpPr>
            <p:cNvPr id="9" name="Group 35"/>
            <p:cNvGrpSpPr>
              <a:grpSpLocks/>
            </p:cNvGrpSpPr>
            <p:nvPr/>
          </p:nvGrpSpPr>
          <p:grpSpPr bwMode="auto">
            <a:xfrm>
              <a:off x="4785" y="2314"/>
              <a:ext cx="627" cy="316"/>
              <a:chOff x="1320" y="1078"/>
              <a:chExt cx="627" cy="316"/>
            </a:xfrm>
          </p:grpSpPr>
          <p:sp>
            <p:nvSpPr>
              <p:cNvPr id="4105" name="Rectangle 36"/>
              <p:cNvSpPr>
                <a:spLocks noChangeArrowheads="1"/>
              </p:cNvSpPr>
              <p:nvPr/>
            </p:nvSpPr>
            <p:spPr bwMode="auto">
              <a:xfrm>
                <a:off x="1347" y="1107"/>
                <a:ext cx="571" cy="234"/>
              </a:xfrm>
              <a:prstGeom prst="rect">
                <a:avLst/>
              </a:prstGeom>
              <a:solidFill>
                <a:srgbClr val="E0E0E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106" name="Arc 37"/>
              <p:cNvSpPr>
                <a:spLocks/>
              </p:cNvSpPr>
              <p:nvPr/>
            </p:nvSpPr>
            <p:spPr bwMode="auto">
              <a:xfrm>
                <a:off x="1346" y="1127"/>
                <a:ext cx="578" cy="223"/>
              </a:xfrm>
              <a:custGeom>
                <a:avLst/>
                <a:gdLst>
                  <a:gd name="T0" fmla="*/ 0 w 43188"/>
                  <a:gd name="T1" fmla="*/ 0 h 21600"/>
                  <a:gd name="T2" fmla="*/ 0 w 43188"/>
                  <a:gd name="T3" fmla="*/ 0 h 21600"/>
                  <a:gd name="T4" fmla="*/ 0 w 4318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43188"/>
                  <a:gd name="T10" fmla="*/ 0 h 21600"/>
                  <a:gd name="T11" fmla="*/ 43188 w 4318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88" h="21600" fill="none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</a:path>
                  <a:path w="43188" h="21600" stroke="0" extrusionOk="0">
                    <a:moveTo>
                      <a:pt x="-1" y="21101"/>
                    </a:moveTo>
                    <a:cubicBezTo>
                      <a:pt x="270" y="9369"/>
                      <a:pt x="9858" y="-1"/>
                      <a:pt x="21594" y="0"/>
                    </a:cubicBezTo>
                    <a:cubicBezTo>
                      <a:pt x="33328" y="0"/>
                      <a:pt x="42917" y="9369"/>
                      <a:pt x="43188" y="21100"/>
                    </a:cubicBezTo>
                    <a:lnTo>
                      <a:pt x="21594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107" name="Line 38"/>
              <p:cNvSpPr>
                <a:spLocks noChangeShapeType="1"/>
              </p:cNvSpPr>
              <p:nvPr/>
            </p:nvSpPr>
            <p:spPr bwMode="auto">
              <a:xfrm>
                <a:off x="1338" y="1343"/>
                <a:ext cx="58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  <p:grpSp>
            <p:nvGrpSpPr>
              <p:cNvPr id="10" name="Group 39"/>
              <p:cNvGrpSpPr>
                <a:grpSpLocks/>
              </p:cNvGrpSpPr>
              <p:nvPr/>
            </p:nvGrpSpPr>
            <p:grpSpPr bwMode="auto">
              <a:xfrm>
                <a:off x="1357" y="1127"/>
                <a:ext cx="551" cy="186"/>
                <a:chOff x="1443" y="648"/>
                <a:chExt cx="977" cy="326"/>
              </a:xfrm>
            </p:grpSpPr>
            <p:sp>
              <p:nvSpPr>
                <p:cNvPr id="4118" name="Line 40"/>
                <p:cNvSpPr>
                  <a:spLocks noChangeShapeType="1"/>
                </p:cNvSpPr>
                <p:nvPr/>
              </p:nvSpPr>
              <p:spPr bwMode="auto">
                <a:xfrm>
                  <a:off x="1932" y="648"/>
                  <a:ext cx="0" cy="15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grpSp>
              <p:nvGrpSpPr>
                <p:cNvPr id="11" name="Group 41"/>
                <p:cNvGrpSpPr>
                  <a:grpSpLocks/>
                </p:cNvGrpSpPr>
                <p:nvPr/>
              </p:nvGrpSpPr>
              <p:grpSpPr bwMode="auto">
                <a:xfrm>
                  <a:off x="1443" y="658"/>
                  <a:ext cx="387" cy="316"/>
                  <a:chOff x="1443" y="658"/>
                  <a:chExt cx="387" cy="316"/>
                </a:xfrm>
              </p:grpSpPr>
              <p:sp>
                <p:nvSpPr>
                  <p:cNvPr id="412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1503" y="825"/>
                    <a:ext cx="112" cy="10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695" y="692"/>
                    <a:ext cx="55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1587" y="750"/>
                    <a:ext cx="57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1819" y="660"/>
                    <a:ext cx="11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30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1443" y="928"/>
                    <a:ext cx="74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</p:grpSp>
            <p:grpSp>
              <p:nvGrpSpPr>
                <p:cNvPr id="12" name="Group 47"/>
                <p:cNvGrpSpPr>
                  <a:grpSpLocks/>
                </p:cNvGrpSpPr>
                <p:nvPr/>
              </p:nvGrpSpPr>
              <p:grpSpPr bwMode="auto">
                <a:xfrm>
                  <a:off x="2033" y="658"/>
                  <a:ext cx="387" cy="316"/>
                  <a:chOff x="2033" y="658"/>
                  <a:chExt cx="387" cy="316"/>
                </a:xfrm>
              </p:grpSpPr>
              <p:sp>
                <p:nvSpPr>
                  <p:cNvPr id="4121" name="Line 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46" y="825"/>
                    <a:ext cx="113" cy="10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2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113" y="692"/>
                    <a:ext cx="55" cy="14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3" name="Line 5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20" y="750"/>
                    <a:ext cx="57" cy="79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4" name="Line 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33" y="660"/>
                    <a:ext cx="12" cy="9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  <p:sp>
                <p:nvSpPr>
                  <p:cNvPr id="4125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47" y="928"/>
                    <a:ext cx="73" cy="4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de-DE" u="sng">
                      <a:solidFill>
                        <a:srgbClr val="000000"/>
                      </a:solidFill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" name="Group 53"/>
              <p:cNvGrpSpPr>
                <a:grpSpLocks/>
              </p:cNvGrpSpPr>
              <p:nvPr/>
            </p:nvGrpSpPr>
            <p:grpSpPr bwMode="auto">
              <a:xfrm>
                <a:off x="1320" y="1078"/>
                <a:ext cx="627" cy="292"/>
                <a:chOff x="1377" y="563"/>
                <a:chExt cx="1112" cy="510"/>
              </a:xfrm>
            </p:grpSpPr>
            <p:sp>
              <p:nvSpPr>
                <p:cNvPr id="4114" name="Freeform 54"/>
                <p:cNvSpPr>
                  <a:spLocks/>
                </p:cNvSpPr>
                <p:nvPr/>
              </p:nvSpPr>
              <p:spPr bwMode="auto">
                <a:xfrm>
                  <a:off x="1377" y="563"/>
                  <a:ext cx="1112" cy="510"/>
                </a:xfrm>
                <a:custGeom>
                  <a:avLst/>
                  <a:gdLst>
                    <a:gd name="T0" fmla="*/ 0 w 1112"/>
                    <a:gd name="T1" fmla="*/ 1 h 510"/>
                    <a:gd name="T2" fmla="*/ 1111 w 1112"/>
                    <a:gd name="T3" fmla="*/ 1 h 510"/>
                    <a:gd name="T4" fmla="*/ 1112 w 1112"/>
                    <a:gd name="T5" fmla="*/ 510 h 510"/>
                    <a:gd name="T6" fmla="*/ 0 w 1112"/>
                    <a:gd name="T7" fmla="*/ 510 h 510"/>
                    <a:gd name="T8" fmla="*/ 0 w 1112"/>
                    <a:gd name="T9" fmla="*/ 0 h 510"/>
                    <a:gd name="T10" fmla="*/ 46 w 1112"/>
                    <a:gd name="T11" fmla="*/ 46 h 510"/>
                    <a:gd name="T12" fmla="*/ 46 w 1112"/>
                    <a:gd name="T13" fmla="*/ 464 h 510"/>
                    <a:gd name="T14" fmla="*/ 1067 w 1112"/>
                    <a:gd name="T15" fmla="*/ 464 h 510"/>
                    <a:gd name="T16" fmla="*/ 1066 w 1112"/>
                    <a:gd name="T17" fmla="*/ 46 h 510"/>
                    <a:gd name="T18" fmla="*/ 46 w 1112"/>
                    <a:gd name="T19" fmla="*/ 46 h 510"/>
                    <a:gd name="T20" fmla="*/ 0 w 1112"/>
                    <a:gd name="T21" fmla="*/ 1 h 51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12"/>
                    <a:gd name="T34" fmla="*/ 0 h 510"/>
                    <a:gd name="T35" fmla="*/ 1112 w 1112"/>
                    <a:gd name="T36" fmla="*/ 510 h 51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12" h="510">
                      <a:moveTo>
                        <a:pt x="0" y="1"/>
                      </a:moveTo>
                      <a:lnTo>
                        <a:pt x="1111" y="1"/>
                      </a:lnTo>
                      <a:lnTo>
                        <a:pt x="1112" y="510"/>
                      </a:lnTo>
                      <a:lnTo>
                        <a:pt x="0" y="510"/>
                      </a:lnTo>
                      <a:lnTo>
                        <a:pt x="0" y="0"/>
                      </a:lnTo>
                      <a:lnTo>
                        <a:pt x="46" y="46"/>
                      </a:lnTo>
                      <a:lnTo>
                        <a:pt x="46" y="464"/>
                      </a:lnTo>
                      <a:lnTo>
                        <a:pt x="1067" y="464"/>
                      </a:lnTo>
                      <a:lnTo>
                        <a:pt x="1066" y="46"/>
                      </a:lnTo>
                      <a:lnTo>
                        <a:pt x="46" y="46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1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1377" y="1028"/>
                  <a:ext cx="44" cy="4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16" name="Line 56"/>
                <p:cNvSpPr>
                  <a:spLocks noChangeShapeType="1"/>
                </p:cNvSpPr>
                <p:nvPr/>
              </p:nvSpPr>
              <p:spPr bwMode="auto">
                <a:xfrm>
                  <a:off x="2443" y="1028"/>
                  <a:ext cx="44" cy="4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117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443" y="565"/>
                  <a:ext cx="44" cy="4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pPr>
                    <a:defRPr/>
                  </a:pPr>
                  <a:endParaRPr lang="de-DE" u="sng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  <p:sp>
            <p:nvSpPr>
              <p:cNvPr id="4110" name="Text Box 58"/>
              <p:cNvSpPr txBox="1">
                <a:spLocks noChangeArrowheads="1"/>
              </p:cNvSpPr>
              <p:nvPr/>
            </p:nvSpPr>
            <p:spPr bwMode="ltGray">
              <a:xfrm rot="18487875">
                <a:off x="1335" y="1213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40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1" name="Text Box 59"/>
              <p:cNvSpPr txBox="1">
                <a:spLocks noChangeArrowheads="1"/>
              </p:cNvSpPr>
              <p:nvPr/>
            </p:nvSpPr>
            <p:spPr bwMode="ltGray">
              <a:xfrm rot="2667931">
                <a:off x="1720" y="1200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80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2" name="Rectangle 60"/>
              <p:cNvSpPr>
                <a:spLocks noChangeArrowheads="1"/>
              </p:cNvSpPr>
              <p:nvPr/>
            </p:nvSpPr>
            <p:spPr bwMode="ltGray">
              <a:xfrm>
                <a:off x="1522" y="1118"/>
                <a:ext cx="207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de-DE" b="1" u="sng" dirty="0">
                    <a:solidFill>
                      <a:srgbClr val="000000"/>
                    </a:solidFill>
                    <a:cs typeface="+mn-cs"/>
                  </a:rPr>
                  <a:t>60</a:t>
                </a:r>
                <a:endParaRPr lang="de-DE" sz="2400" u="sng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3" name="Freeform 61"/>
              <p:cNvSpPr>
                <a:spLocks/>
              </p:cNvSpPr>
              <p:nvPr/>
            </p:nvSpPr>
            <p:spPr bwMode="auto">
              <a:xfrm rot="-69402">
                <a:off x="1603" y="1200"/>
                <a:ext cx="77" cy="156"/>
              </a:xfrm>
              <a:custGeom>
                <a:avLst/>
                <a:gdLst>
                  <a:gd name="T0" fmla="*/ 1 w 136"/>
                  <a:gd name="T1" fmla="*/ 0 h 274"/>
                  <a:gd name="T2" fmla="*/ 0 w 136"/>
                  <a:gd name="T3" fmla="*/ 3 h 274"/>
                  <a:gd name="T4" fmla="*/ 1 w 136"/>
                  <a:gd name="T5" fmla="*/ 3 h 274"/>
                  <a:gd name="T6" fmla="*/ 1 w 136"/>
                  <a:gd name="T7" fmla="*/ 6 h 274"/>
                  <a:gd name="T8" fmla="*/ 2 w 136"/>
                  <a:gd name="T9" fmla="*/ 6 h 274"/>
                  <a:gd name="T10" fmla="*/ 2 w 136"/>
                  <a:gd name="T11" fmla="*/ 3 h 274"/>
                  <a:gd name="T12" fmla="*/ 3 w 136"/>
                  <a:gd name="T13" fmla="*/ 3 h 274"/>
                  <a:gd name="T14" fmla="*/ 1 w 136"/>
                  <a:gd name="T15" fmla="*/ 0 h 2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6"/>
                  <a:gd name="T25" fmla="*/ 0 h 274"/>
                  <a:gd name="T26" fmla="*/ 136 w 136"/>
                  <a:gd name="T27" fmla="*/ 274 h 2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6" h="274">
                    <a:moveTo>
                      <a:pt x="67" y="0"/>
                    </a:moveTo>
                    <a:lnTo>
                      <a:pt x="0" y="150"/>
                    </a:lnTo>
                    <a:lnTo>
                      <a:pt x="47" y="150"/>
                    </a:lnTo>
                    <a:lnTo>
                      <a:pt x="47" y="274"/>
                    </a:lnTo>
                    <a:lnTo>
                      <a:pt x="88" y="274"/>
                    </a:lnTo>
                    <a:lnTo>
                      <a:pt x="88" y="148"/>
                    </a:lnTo>
                    <a:lnTo>
                      <a:pt x="136" y="148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20202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wrap="none"/>
              <a:lstStyle/>
              <a:p>
                <a:pPr>
                  <a:defRPr/>
                </a:pPr>
                <a:endParaRPr lang="de-DE" u="sng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sp>
          <p:nvSpPr>
            <p:cNvPr id="4104" name="Freeform 62"/>
            <p:cNvSpPr>
              <a:spLocks/>
            </p:cNvSpPr>
            <p:nvPr/>
          </p:nvSpPr>
          <p:spPr bwMode="auto">
            <a:xfrm rot="-1703441">
              <a:off x="5012" y="2596"/>
              <a:ext cx="144" cy="290"/>
            </a:xfrm>
            <a:custGeom>
              <a:avLst/>
              <a:gdLst>
                <a:gd name="T0" fmla="*/ 100 w 136"/>
                <a:gd name="T1" fmla="*/ 0 h 274"/>
                <a:gd name="T2" fmla="*/ 0 w 136"/>
                <a:gd name="T3" fmla="*/ 223 h 274"/>
                <a:gd name="T4" fmla="*/ 70 w 136"/>
                <a:gd name="T5" fmla="*/ 223 h 274"/>
                <a:gd name="T6" fmla="*/ 70 w 136"/>
                <a:gd name="T7" fmla="*/ 407 h 274"/>
                <a:gd name="T8" fmla="*/ 130 w 136"/>
                <a:gd name="T9" fmla="*/ 407 h 274"/>
                <a:gd name="T10" fmla="*/ 130 w 136"/>
                <a:gd name="T11" fmla="*/ 221 h 274"/>
                <a:gd name="T12" fmla="*/ 202 w 136"/>
                <a:gd name="T13" fmla="*/ 221 h 274"/>
                <a:gd name="T14" fmla="*/ 100 w 136"/>
                <a:gd name="T15" fmla="*/ 0 h 2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6"/>
                <a:gd name="T25" fmla="*/ 0 h 274"/>
                <a:gd name="T26" fmla="*/ 136 w 136"/>
                <a:gd name="T27" fmla="*/ 274 h 2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6" h="274">
                  <a:moveTo>
                    <a:pt x="67" y="0"/>
                  </a:moveTo>
                  <a:lnTo>
                    <a:pt x="0" y="150"/>
                  </a:lnTo>
                  <a:lnTo>
                    <a:pt x="47" y="150"/>
                  </a:lnTo>
                  <a:lnTo>
                    <a:pt x="47" y="274"/>
                  </a:lnTo>
                  <a:lnTo>
                    <a:pt x="88" y="274"/>
                  </a:lnTo>
                  <a:lnTo>
                    <a:pt x="88" y="148"/>
                  </a:lnTo>
                  <a:lnTo>
                    <a:pt x="136" y="14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20202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wrap="none"/>
            <a:lstStyle/>
            <a:p>
              <a:pPr>
                <a:defRPr/>
              </a:pPr>
              <a:endParaRPr lang="de-DE" u="sng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63" name="Datumsplatzhalter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64" name="Foliennummernplatzhalt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8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65" name="Fußzeilenplatzhalter 6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283147"/>
            <a:ext cx="6034757" cy="381000"/>
          </a:xfrm>
        </p:spPr>
        <p:txBody>
          <a:bodyPr/>
          <a:lstStyle/>
          <a:p>
            <a:r>
              <a:rPr lang="de-DE" dirty="0" smtClean="0"/>
              <a:t>Globale .vs. Lokale Symmetrie (z.B. QED)</a:t>
            </a:r>
            <a:br>
              <a:rPr lang="de-DE" dirty="0" smtClean="0"/>
            </a:br>
            <a:r>
              <a:rPr lang="de-DE" dirty="0" smtClean="0"/>
              <a:t>  (hier natürliche Einheiten ħ=c=1</a:t>
            </a:r>
            <a:r>
              <a:rPr lang="de-DE" dirty="0"/>
              <a:t>)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CERN, 31.07.2024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9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b="53903"/>
          <a:stretch/>
        </p:blipFill>
        <p:spPr>
          <a:xfrm>
            <a:off x="35496" y="1117279"/>
            <a:ext cx="9134475" cy="246320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t="75587"/>
          <a:stretch/>
        </p:blipFill>
        <p:spPr>
          <a:xfrm>
            <a:off x="35496" y="5301208"/>
            <a:ext cx="9134475" cy="130452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t="45940" b="24413"/>
          <a:stretch/>
        </p:blipFill>
        <p:spPr>
          <a:xfrm>
            <a:off x="35496" y="3707730"/>
            <a:ext cx="9134475" cy="15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5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_Master_Lehramt_mathnat">
  <a:themeElements>
    <a:clrScheme name="btw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btw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O_Master_Lehramt_mathnat">
  <a:themeElements>
    <a:clrScheme name="btw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btw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O_Master_Lehramt_mathnat">
  <a:themeElements>
    <a:clrScheme name="btw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btw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SO_Master_Lehramt_mathnat</Template>
  <TotalTime>0</TotalTime>
  <Words>2326</Words>
  <Application>Microsoft Office PowerPoint</Application>
  <PresentationFormat>Bildschirmpräsentation (4:3)</PresentationFormat>
  <Paragraphs>414</Paragraphs>
  <Slides>32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5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32</vt:i4>
      </vt:variant>
    </vt:vector>
  </HeadingPairs>
  <TitlesOfParts>
    <vt:vector size="54" baseType="lpstr">
      <vt:lpstr>Arial</vt:lpstr>
      <vt:lpstr>Arial Narrow</vt:lpstr>
      <vt:lpstr>Brush Script MT</vt:lpstr>
      <vt:lpstr>Calibri</vt:lpstr>
      <vt:lpstr>Cambria Math</vt:lpstr>
      <vt:lpstr>Comic Sans MS</vt:lpstr>
      <vt:lpstr>Lucida Calligraphy</vt:lpstr>
      <vt:lpstr>Microsoft Sans Serif</vt:lpstr>
      <vt:lpstr>Monotype Corsiva</vt:lpstr>
      <vt:lpstr>StarSymbol</vt:lpstr>
      <vt:lpstr>Symbol</vt:lpstr>
      <vt:lpstr>Times New Roman</vt:lpstr>
      <vt:lpstr>Verdana</vt:lpstr>
      <vt:lpstr>Wingdings</vt:lpstr>
      <vt:lpstr>SO_Master_Lehramt_mathnat</vt:lpstr>
      <vt:lpstr>1_Office-Design</vt:lpstr>
      <vt:lpstr>Default Design</vt:lpstr>
      <vt:lpstr>2_SO_Master_Lehramt_mathnat</vt:lpstr>
      <vt:lpstr>3_SO_Master_Lehramt_mathnat</vt:lpstr>
      <vt:lpstr>Clip</vt:lpstr>
      <vt:lpstr>Image</vt:lpstr>
      <vt:lpstr>Formel</vt:lpstr>
      <vt:lpstr>  Die Theorie hinter dem Standardmodell: Symmetrien &amp; Lagrangedichten              Michael Kobel   Technische Universität Dresden    </vt:lpstr>
      <vt:lpstr>PowerPoint-Präsentation</vt:lpstr>
      <vt:lpstr>Entstehung der Lagrangedichte mit WWirkungen </vt:lpstr>
      <vt:lpstr>4. Mathematische Symmetrien (Hermann  Weyl)</vt:lpstr>
      <vt:lpstr>4.1 Das Konzept des Standardmodells</vt:lpstr>
      <vt:lpstr>Lokale Umeichungen auf einer Waage </vt:lpstr>
      <vt:lpstr>Lok. Umeichung im Elektromagnetismus U(1)Z</vt:lpstr>
      <vt:lpstr>Analogien </vt:lpstr>
      <vt:lpstr>Globale .vs. Lokale Symmetrie (z.B. QED)   (hier natürliche Einheiten ħ=c=1) </vt:lpstr>
      <vt:lpstr>„Rettung“ durch das Photon-“Eichfeld“</vt:lpstr>
      <vt:lpstr>PowerPoint-Präsentation</vt:lpstr>
      <vt:lpstr>4.2. Historischer Überblick </vt:lpstr>
      <vt:lpstr>Die schwache Eichsymmetrie SU(2)I</vt:lpstr>
      <vt:lpstr>Historischer Ablauf Eichtheorien  Schwache und Starke Wechselwirkung</vt:lpstr>
      <vt:lpstr>Die starke Eichsymmetrie SU(3)c</vt:lpstr>
      <vt:lpstr>4.3. Mathematische Umsetzung</vt:lpstr>
      <vt:lpstr>Die 8 Gell-Mann Matrizen und Leiteroperatoren (Berger, Kap.4) </vt:lpstr>
      <vt:lpstr>Operationen im Farbraum der QCD</vt:lpstr>
      <vt:lpstr>4.4. Symmetrien verlangen Wechselwirkung</vt:lpstr>
      <vt:lpstr>Übersetzung Lagrangedichte  Vertices</vt:lpstr>
      <vt:lpstr>Nur diese Formel erfüllt alle Symmetrien !</vt:lpstr>
      <vt:lpstr>PowerPoint-Präsentation</vt:lpstr>
      <vt:lpstr>PowerPoint-Präsentation</vt:lpstr>
      <vt:lpstr>5. Zusammenfassung und Bedeutung</vt:lpstr>
      <vt:lpstr>Zutaten für unser Universum</vt:lpstr>
      <vt:lpstr>Why are all the interactions so similar in their structure?</vt:lpstr>
      <vt:lpstr>Ein mögliches „larger picture underneath“ </vt:lpstr>
      <vt:lpstr>Was sagen die Symmetrien vorher?</vt:lpstr>
      <vt:lpstr>PowerPoint-Präsentation</vt:lpstr>
      <vt:lpstr>Übersicht Wechselwirkungen und Eichbosonen</vt:lpstr>
      <vt:lpstr>PowerPoint-Präsentation</vt:lpstr>
      <vt:lpstr>Suche nach Neuer Physik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Studienordnung Master Physik</dc:title>
  <dc:creator>michael kobel</dc:creator>
  <cp:lastModifiedBy>Michael Kobel</cp:lastModifiedBy>
  <cp:revision>1498</cp:revision>
  <dcterms:created xsi:type="dcterms:W3CDTF">2010-12-09T17:15:42Z</dcterms:created>
  <dcterms:modified xsi:type="dcterms:W3CDTF">2024-07-28T21:41:53Z</dcterms:modified>
</cp:coreProperties>
</file>