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6"/>
  </p:notesMasterIdLst>
  <p:sldIdLst>
    <p:sldId id="256" r:id="rId4"/>
    <p:sldId id="258" r:id="rId5"/>
    <p:sldId id="259" r:id="rId6"/>
    <p:sldId id="261" r:id="rId7"/>
    <p:sldId id="263" r:id="rId8"/>
    <p:sldId id="262" r:id="rId9"/>
    <p:sldId id="264" r:id="rId10"/>
    <p:sldId id="267" r:id="rId11"/>
    <p:sldId id="266" r:id="rId12"/>
    <p:sldId id="268" r:id="rId13"/>
    <p:sldId id="269" r:id="rId14"/>
    <p:sldId id="270" r:id="rId15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37" autoAdjust="0"/>
    <p:restoredTop sz="94484" autoAdjust="0"/>
  </p:normalViewPr>
  <p:slideViewPr>
    <p:cSldViewPr>
      <p:cViewPr varScale="1">
        <p:scale>
          <a:sx n="90" d="100"/>
          <a:sy n="90" d="100"/>
        </p:scale>
        <p:origin x="800" y="56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02.04.2024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BBC1A-BCEB-DDEA-21D7-3739379CA2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Integration of BI systems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2D125F-A7CD-6BC4-D00A-DA9DFC72F9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S. Mazzoni for the FCC BI team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05B3B2-5107-6DF7-7F85-8EB718BE9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0219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9ECDEE-FF5D-BC24-F9A8-C06A392B85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75C5C7-A6FD-BC80-AD0C-21D2B33465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56A08B6-40E1-5544-66D8-566277D73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2: polarimeter per each IP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5E4FB9-AC99-07F1-A34E-3679A813B108}"/>
              </a:ext>
            </a:extLst>
          </p:cNvPr>
          <p:cNvSpPr txBox="1"/>
          <p:nvPr/>
        </p:nvSpPr>
        <p:spPr>
          <a:xfrm>
            <a:off x="7712358" y="484954"/>
            <a:ext cx="103695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/>
              <a:t>R. Kieffer</a:t>
            </a:r>
            <a:endParaRPr lang="en-GB" sz="1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656D23-C248-C3E7-3CFB-B95CCED343BD}"/>
              </a:ext>
            </a:extLst>
          </p:cNvPr>
          <p:cNvSpPr/>
          <p:nvPr/>
        </p:nvSpPr>
        <p:spPr>
          <a:xfrm>
            <a:off x="5076056" y="2007664"/>
            <a:ext cx="2016224" cy="204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1A1F6C-56BD-35E6-810F-39CB649CF2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347"/>
          <a:stretch/>
        </p:blipFill>
        <p:spPr>
          <a:xfrm>
            <a:off x="351531" y="1072679"/>
            <a:ext cx="8440938" cy="401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77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16A8D8-E82E-CA43-29EF-BD37764EDB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CB5402-2B64-EE9F-70FB-A75F8621BDC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BI inputs to FCC integration study: preliminary!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transverse profile: several options still open: need to agree on approach. Timeline for BI studies not compatible with integration (?). BI contact: Daniele Butti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polarimeter: two options being evaluated in EPOL WG. BI contact; Robert Kieffer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Beamstrahlung</a:t>
            </a:r>
            <a:r>
              <a:rPr lang="en-US" dirty="0"/>
              <a:t> already integrated in FCC design. Follow-up. BI contact: Robert Kieffer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D5A450D-F15C-92E4-8C2B-2AC932800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6597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F13FAA-2253-2B68-1D11-104281719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3897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E50F69-CA8B-2370-4E97-C423EC0F63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2CB3B7-9AF3-7062-091A-2EFF2C3EED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Measurement of </a:t>
            </a:r>
            <a:r>
              <a:rPr lang="en-GB" b="1" dirty="0"/>
              <a:t>transverse profile </a:t>
            </a:r>
            <a:r>
              <a:rPr lang="en-GB" dirty="0"/>
              <a:t>needs long (100s of metres) extraction lines (EL). A lab / hatch hosts diagnostics at the end of 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Polarimeter</a:t>
            </a:r>
            <a:r>
              <a:rPr lang="en-GB" dirty="0"/>
              <a:t> requires accessible laser lab and ‘short’ laser transport line. Discussions ongoing in EPOL WG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err="1"/>
              <a:t>Beamstrahlung</a:t>
            </a:r>
            <a:r>
              <a:rPr lang="en-GB" dirty="0"/>
              <a:t> extraction and dump already in integration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algn="ctr"/>
            <a:r>
              <a:rPr lang="en-GB" b="1" dirty="0"/>
              <a:t>All considerations preliminary!</a:t>
            </a:r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9E6EA17-48CD-209A-5CE9-19822D8E2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BI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727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C50BF1-32BF-97A9-726C-E4E6997996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295463-3700-B2C5-9482-C54B90172D1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transverse profile of beam measured via synchrotron 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Visible or X-ray SR produced by dipole or  insertion device and extracted in long (100s </a:t>
            </a:r>
            <a:r>
              <a:rPr lang="en-US" dirty="0" err="1"/>
              <a:t>metres</a:t>
            </a:r>
            <a:r>
              <a:rPr lang="en-US" dirty="0"/>
              <a:t>) line.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Object in intermediate position: pinhole (imaging), double slits or similar (interferometry)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Hatch / lab at end of line for diagnostics. Services (data, power), access </a:t>
            </a:r>
            <a:r>
              <a:rPr lang="en-US" u="sng" dirty="0"/>
              <a:t>not </a:t>
            </a:r>
            <a:r>
              <a:rPr lang="en-US" dirty="0"/>
              <a:t>during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Initial BI estimation: one TP per beam in ring. From optics community: one TP per beam per IP (ideal)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83A822B-44F0-0F06-1E75-82B094DF3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profile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1601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D3F149-289D-7966-F6DB-139F73CA2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201" y="425011"/>
            <a:ext cx="8219598" cy="462352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EF65353-E46B-90F7-D6C4-F84D00E15E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2FFB06-ED11-7025-9D28-41D74293DBF4}"/>
              </a:ext>
            </a:extLst>
          </p:cNvPr>
          <p:cNvSpPr/>
          <p:nvPr/>
        </p:nvSpPr>
        <p:spPr>
          <a:xfrm>
            <a:off x="462201" y="483518"/>
            <a:ext cx="6486063" cy="6480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1A586A1-F72F-05B9-8100-0E3BBFA3D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Option: soft dipoles around IP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3AB7AB-37C6-5E1D-037B-2E347E237BBE}"/>
              </a:ext>
            </a:extLst>
          </p:cNvPr>
          <p:cNvSpPr/>
          <p:nvPr/>
        </p:nvSpPr>
        <p:spPr>
          <a:xfrm>
            <a:off x="1000830" y="4623749"/>
            <a:ext cx="7744469" cy="519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0D5C04-6444-F41F-4E22-892179C61E28}"/>
              </a:ext>
            </a:extLst>
          </p:cNvPr>
          <p:cNvSpPr txBox="1"/>
          <p:nvPr/>
        </p:nvSpPr>
        <p:spPr>
          <a:xfrm>
            <a:off x="7887372" y="806471"/>
            <a:ext cx="857927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/>
              <a:t>D. Butti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480650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2F0EB8-52C7-B8B4-094E-9FAA2D2061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470CD4F-4ACF-56BC-5DE3-30BA8FFC9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201" y="425011"/>
            <a:ext cx="8219598" cy="462352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AA1E48-B846-0C73-0132-55CEEBF08C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3E667A-2C04-2D0F-E3F0-AD6491586536}"/>
              </a:ext>
            </a:extLst>
          </p:cNvPr>
          <p:cNvSpPr/>
          <p:nvPr/>
        </p:nvSpPr>
        <p:spPr>
          <a:xfrm>
            <a:off x="462201" y="483518"/>
            <a:ext cx="6486063" cy="6480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5CE1E88-EAF9-921D-EC00-9136C7AE2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Option: soft dipoles around IP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FBFA4F0-F9DC-CF27-8CC9-DC033FA5AF16}"/>
              </a:ext>
            </a:extLst>
          </p:cNvPr>
          <p:cNvSpPr/>
          <p:nvPr/>
        </p:nvSpPr>
        <p:spPr>
          <a:xfrm>
            <a:off x="1000830" y="4623749"/>
            <a:ext cx="7744469" cy="519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0C90D0-42FA-AD78-9DE4-5F298A0902C2}"/>
              </a:ext>
            </a:extLst>
          </p:cNvPr>
          <p:cNvSpPr txBox="1"/>
          <p:nvPr/>
        </p:nvSpPr>
        <p:spPr>
          <a:xfrm>
            <a:off x="7887372" y="806471"/>
            <a:ext cx="857927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/>
              <a:t>D. Butti</a:t>
            </a:r>
            <a:endParaRPr lang="en-GB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2187C6-5703-C879-DAD0-EB6825AB5B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115" t="11497" b="7490"/>
          <a:stretch/>
        </p:blipFill>
        <p:spPr>
          <a:xfrm>
            <a:off x="5076056" y="1331702"/>
            <a:ext cx="3480312" cy="3456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852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5EC3F8-17BF-6D0E-5C06-413ABF68ED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FFA631D-211D-F839-0059-47C328026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options are still being considered…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5448B7-D71C-C0BF-1F84-0A28B828C4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968" b="9804"/>
          <a:stretch/>
        </p:blipFill>
        <p:spPr>
          <a:xfrm>
            <a:off x="323528" y="1347613"/>
            <a:ext cx="8152907" cy="331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894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3CEF0C-BB34-DB3D-558C-C312657B0E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0B26E4-0300-3522-9315-A2839950953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 present location, number, choice of technique for transverse profile are all still undefined! </a:t>
            </a:r>
            <a:r>
              <a:rPr lang="en-GB" dirty="0"/>
              <a:t>3-year study (ALBA, U. Milan) started in 2024. Need to discuss how to provide inputs in compatibility with integration study timeline!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longitudinal profile: if visible SR used will use the same infrastructure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CFD6908-FD32-A886-1678-A5C661D83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 for transverse profile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3995E3B-2723-7FD4-2986-438F8950EF9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486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5E7978-1D3B-43E9-6EB6-8856FFAEC1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2A00F9-1250-D341-3E8D-159374B7DD0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4A5FF9-61D8-ED0A-4FD8-2A98BE4C8B3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745550"/>
            <a:ext cx="4345224" cy="313045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Polarimeter needed for center-of-mass energy calibration. Based on analysis of scattered photons and electrons from laser-beam interaction (inverse Compton scattering)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Impact on integration:</a:t>
            </a:r>
          </a:p>
          <a:p>
            <a:pPr marL="625950" lvl="1" indent="-285750"/>
            <a:r>
              <a:rPr lang="en-US" dirty="0"/>
              <a:t>laser room </a:t>
            </a:r>
            <a:r>
              <a:rPr lang="en-US" u="sng" dirty="0"/>
              <a:t>accessible during beam operation </a:t>
            </a:r>
          </a:p>
          <a:p>
            <a:pPr marL="625950" lvl="1" indent="-285750"/>
            <a:r>
              <a:rPr lang="en-US" dirty="0"/>
              <a:t>limitations on length of laser transport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integration options at present</a:t>
            </a:r>
          </a:p>
          <a:p>
            <a:pPr marL="285750" indent="-285750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4A79561-98EA-D64D-F968-B34E3A59C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Polarimeter</a:t>
            </a:r>
            <a:endParaRPr lang="en-GB" dirty="0"/>
          </a:p>
        </p:txBody>
      </p:sp>
      <p:pic>
        <p:nvPicPr>
          <p:cNvPr id="3" name="Picture 2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8F102B01-3FD4-E467-4A9F-829D2A8D8D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868" y="1059582"/>
            <a:ext cx="3974911" cy="326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056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C3CF7F-37E9-788D-AC51-D3521F1C12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2327DD5-BFB4-2CF3-3808-A2AA62FC7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1: single polarimeter in RF point L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7D3BA4-7DDE-3941-3317-CAA0ADA95553}"/>
              </a:ext>
            </a:extLst>
          </p:cNvPr>
          <p:cNvSpPr txBox="1"/>
          <p:nvPr/>
        </p:nvSpPr>
        <p:spPr>
          <a:xfrm>
            <a:off x="7884368" y="567038"/>
            <a:ext cx="103695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/>
              <a:t>R. Kieffer</a:t>
            </a:r>
            <a:endParaRPr lang="en-GB" sz="1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FC347B6-61E5-8909-7687-E98200F900E9}"/>
              </a:ext>
            </a:extLst>
          </p:cNvPr>
          <p:cNvSpPr/>
          <p:nvPr/>
        </p:nvSpPr>
        <p:spPr>
          <a:xfrm>
            <a:off x="5076056" y="2007664"/>
            <a:ext cx="2016224" cy="204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CCAC5D2-0BB2-BB6A-D714-73BF4708E7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73"/>
          <a:stretch/>
        </p:blipFill>
        <p:spPr>
          <a:xfrm>
            <a:off x="343530" y="1013322"/>
            <a:ext cx="8456941" cy="400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050546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162</TotalTime>
  <Words>396</Words>
  <Application>Microsoft Office PowerPoint</Application>
  <PresentationFormat>On-screen Show (16:9)</PresentationFormat>
  <Paragraphs>50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Introslides</vt:lpstr>
      <vt:lpstr>Titleslides, Conclusion</vt:lpstr>
      <vt:lpstr>Content Slides - Deep Blue</vt:lpstr>
      <vt:lpstr>Integration of BI systems</vt:lpstr>
      <vt:lpstr>Overview of BI systems</vt:lpstr>
      <vt:lpstr>Transverse profile </vt:lpstr>
      <vt:lpstr>Option: soft dipoles around IP</vt:lpstr>
      <vt:lpstr>Option: soft dipoles around IP</vt:lpstr>
      <vt:lpstr>Other options are still being considered…</vt:lpstr>
      <vt:lpstr>Consideration for transverse profile</vt:lpstr>
      <vt:lpstr>Polarimeter</vt:lpstr>
      <vt:lpstr>Option 1: single polarimeter in RF point L</vt:lpstr>
      <vt:lpstr>Option 2: polarimeter per each IP</vt:lpstr>
      <vt:lpstr>Summary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Stefano Mazzoni</cp:lastModifiedBy>
  <cp:revision>46</cp:revision>
  <dcterms:created xsi:type="dcterms:W3CDTF">2020-10-27T09:23:42Z</dcterms:created>
  <dcterms:modified xsi:type="dcterms:W3CDTF">2024-04-02T22:16:19Z</dcterms:modified>
</cp:coreProperties>
</file>