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5"/>
  </p:notesMasterIdLst>
  <p:sldIdLst>
    <p:sldId id="263" r:id="rId4"/>
    <p:sldId id="309" r:id="rId5"/>
    <p:sldId id="311" r:id="rId6"/>
    <p:sldId id="313" r:id="rId7"/>
    <p:sldId id="314" r:id="rId8"/>
    <p:sldId id="315" r:id="rId9"/>
    <p:sldId id="316" r:id="rId10"/>
    <p:sldId id="312" r:id="rId11"/>
    <p:sldId id="317" r:id="rId12"/>
    <p:sldId id="318" r:id="rId13"/>
    <p:sldId id="274" r:id="rId14"/>
  </p:sldIdLst>
  <p:sldSz cx="9144000" cy="5143500" type="screen16x9"/>
  <p:notesSz cx="6797675" cy="9872663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  <p14:sldId id="309"/>
            <p14:sldId id="311"/>
            <p14:sldId id="313"/>
            <p14:sldId id="314"/>
            <p14:sldId id="315"/>
            <p14:sldId id="316"/>
            <p14:sldId id="312"/>
            <p14:sldId id="317"/>
            <p14:sldId id="318"/>
            <p14:sldId id="274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E8B388"/>
    <a:srgbClr val="F0F0F0"/>
    <a:srgbClr val="C96500"/>
    <a:srgbClr val="860B00"/>
    <a:srgbClr val="9DC8E7"/>
    <a:srgbClr val="949494"/>
    <a:srgbClr val="7F7FE4"/>
    <a:srgbClr val="A6A6C9"/>
    <a:srgbClr val="70AF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46" autoAdjust="0"/>
    <p:restoredTop sz="95861" autoAdjust="0"/>
  </p:normalViewPr>
  <p:slideViewPr>
    <p:cSldViewPr>
      <p:cViewPr>
        <p:scale>
          <a:sx n="100" d="100"/>
          <a:sy n="100" d="100"/>
        </p:scale>
        <p:origin x="1998" y="978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16.04.2024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Integration News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24569F9-1F0A-4F66-BD0C-24F0B7D23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</a:t>
            </a:fld>
            <a:endParaRPr lang="en-US" noProof="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9335305-5BED-4A23-8A5C-34ED427E5A35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&amp; Dieudonne Adrien Ngo'O Ella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86B242A-699B-4A36-9325-AA26F1FBCF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4" name="Textfeld 4">
            <a:extLst>
              <a:ext uri="{FF2B5EF4-FFF2-40B4-BE49-F238E27FC236}">
                <a16:creationId xmlns:a16="http://schemas.microsoft.com/office/drawing/2014/main" id="{155F3965-66B3-E54A-1C5C-6C35F134C916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17.04.2024 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52E7AB-2769-4FF0-9F69-CCB3AF80DE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>
            <a:extLst>
              <a:ext uri="{FF2B5EF4-FFF2-40B4-BE49-F238E27FC236}">
                <a16:creationId xmlns:a16="http://schemas.microsoft.com/office/drawing/2014/main" id="{7D9287A8-374E-37E4-61F2-48D2E56FC1A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3994" y="987574"/>
            <a:ext cx="3572981" cy="3219822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AEE5A8B-C94E-193F-0B56-09BABCBC57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9BA7390D-7E11-8917-C40A-890021466467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Underground Structure Point H </a:t>
            </a:r>
            <a:endParaRPr lang="en-US" dirty="0"/>
          </a:p>
        </p:txBody>
      </p:sp>
      <p:pic>
        <p:nvPicPr>
          <p:cNvPr id="13" name="Picture 9">
            <a:extLst>
              <a:ext uri="{FF2B5EF4-FFF2-40B4-BE49-F238E27FC236}">
                <a16:creationId xmlns:a16="http://schemas.microsoft.com/office/drawing/2014/main" id="{13FE6C56-0EA5-C244-9301-3DFABA1C95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4" name="Textfeld 7">
            <a:extLst>
              <a:ext uri="{FF2B5EF4-FFF2-40B4-BE49-F238E27FC236}">
                <a16:creationId xmlns:a16="http://schemas.microsoft.com/office/drawing/2014/main" id="{C3D946B0-5C3F-A86D-C902-8932F6950EE1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&amp; Dieudonne Adrien Ngo'O Ella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7" name="TextBox 60">
            <a:extLst>
              <a:ext uri="{FF2B5EF4-FFF2-40B4-BE49-F238E27FC236}">
                <a16:creationId xmlns:a16="http://schemas.microsoft.com/office/drawing/2014/main" id="{A6F14BDD-0D7D-D344-8ACC-A61F8D500085}"/>
              </a:ext>
            </a:extLst>
          </p:cNvPr>
          <p:cNvSpPr txBox="1"/>
          <p:nvPr/>
        </p:nvSpPr>
        <p:spPr>
          <a:xfrm>
            <a:off x="7596336" y="4492055"/>
            <a:ext cx="1352100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8" name="Straight Arrow Connector 61">
            <a:extLst>
              <a:ext uri="{FF2B5EF4-FFF2-40B4-BE49-F238E27FC236}">
                <a16:creationId xmlns:a16="http://schemas.microsoft.com/office/drawing/2014/main" id="{CE09527B-E1F0-3975-1EC3-BB0D8FF35F89}"/>
              </a:ext>
            </a:extLst>
          </p:cNvPr>
          <p:cNvCxnSpPr>
            <a:cxnSpLocks/>
          </p:cNvCxnSpPr>
          <p:nvPr/>
        </p:nvCxnSpPr>
        <p:spPr>
          <a:xfrm>
            <a:off x="7953212" y="4915529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D221ADB0-BB3A-91F2-C851-6E73EBB86CDB}"/>
              </a:ext>
            </a:extLst>
          </p:cNvPr>
          <p:cNvCxnSpPr>
            <a:cxnSpLocks/>
          </p:cNvCxnSpPr>
          <p:nvPr/>
        </p:nvCxnSpPr>
        <p:spPr>
          <a:xfrm>
            <a:off x="2483768" y="3157309"/>
            <a:ext cx="0" cy="1502673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95C317F4-144B-523B-A55E-8C2D0974FDC6}"/>
              </a:ext>
            </a:extLst>
          </p:cNvPr>
          <p:cNvCxnSpPr>
            <a:cxnSpLocks/>
          </p:cNvCxnSpPr>
          <p:nvPr/>
        </p:nvCxnSpPr>
        <p:spPr>
          <a:xfrm>
            <a:off x="2483768" y="4587974"/>
            <a:ext cx="821758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DC17ECE4-2A4E-89CF-3FE6-4958D69BD2CE}"/>
              </a:ext>
            </a:extLst>
          </p:cNvPr>
          <p:cNvSpPr txBox="1"/>
          <p:nvPr/>
        </p:nvSpPr>
        <p:spPr>
          <a:xfrm>
            <a:off x="2648970" y="4107879"/>
            <a:ext cx="736132" cy="477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FR" sz="1000" dirty="0">
                <a:solidFill>
                  <a:srgbClr val="FF0000"/>
                </a:solidFill>
              </a:rPr>
              <a:t>1,8m</a:t>
            </a:r>
            <a:endParaRPr lang="en-GB" sz="1000" dirty="0">
              <a:solidFill>
                <a:srgbClr val="FF0000"/>
              </a:solidFill>
            </a:endParaRP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F634752E-A156-75C5-06F5-15A30FEF0AF2}"/>
              </a:ext>
            </a:extLst>
          </p:cNvPr>
          <p:cNvCxnSpPr>
            <a:cxnSpLocks/>
          </p:cNvCxnSpPr>
          <p:nvPr/>
        </p:nvCxnSpPr>
        <p:spPr>
          <a:xfrm flipH="1">
            <a:off x="3305526" y="2973234"/>
            <a:ext cx="12901" cy="165732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4">
            <a:extLst>
              <a:ext uri="{FF2B5EF4-FFF2-40B4-BE49-F238E27FC236}">
                <a16:creationId xmlns:a16="http://schemas.microsoft.com/office/drawing/2014/main" id="{5DC21EF6-0D16-A0CB-BB3A-2E0E58DB9EBE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17.04.2024 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AEED840-2B02-1802-F465-A1B22CBD7DB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61495" y="1080755"/>
            <a:ext cx="3389485" cy="3042509"/>
          </a:xfrm>
          <a:prstGeom prst="rect">
            <a:avLst/>
          </a:prstGeom>
        </p:spPr>
      </p:pic>
      <p:sp>
        <p:nvSpPr>
          <p:cNvPr id="16" name="TextBox 5">
            <a:extLst>
              <a:ext uri="{FF2B5EF4-FFF2-40B4-BE49-F238E27FC236}">
                <a16:creationId xmlns:a16="http://schemas.microsoft.com/office/drawing/2014/main" id="{2004B0D6-0F0F-AF16-F280-FA690AE1D42E}"/>
              </a:ext>
            </a:extLst>
          </p:cNvPr>
          <p:cNvSpPr txBox="1"/>
          <p:nvPr/>
        </p:nvSpPr>
        <p:spPr>
          <a:xfrm>
            <a:off x="4338674" y="1636086"/>
            <a:ext cx="10021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rgbClr val="FF0000"/>
                </a:solidFill>
              </a:rPr>
              <a:t>Chilled water</a:t>
            </a:r>
          </a:p>
          <a:p>
            <a:pPr algn="l"/>
            <a:r>
              <a:rPr lang="en-GB" sz="1100" dirty="0">
                <a:solidFill>
                  <a:srgbClr val="FF0000"/>
                </a:solidFill>
              </a:rPr>
              <a:t>DN300</a:t>
            </a:r>
          </a:p>
        </p:txBody>
      </p:sp>
      <p:cxnSp>
        <p:nvCxnSpPr>
          <p:cNvPr id="18" name="Straight Arrow Connector 18">
            <a:extLst>
              <a:ext uri="{FF2B5EF4-FFF2-40B4-BE49-F238E27FC236}">
                <a16:creationId xmlns:a16="http://schemas.microsoft.com/office/drawing/2014/main" id="{75900878-FC33-91DC-08BA-2878F7E63DE9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3509182" y="1851530"/>
            <a:ext cx="829492" cy="6195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9">
            <a:extLst>
              <a:ext uri="{FF2B5EF4-FFF2-40B4-BE49-F238E27FC236}">
                <a16:creationId xmlns:a16="http://schemas.microsoft.com/office/drawing/2014/main" id="{B3800AC8-E270-738D-9AF9-288D5E271F16}"/>
              </a:ext>
            </a:extLst>
          </p:cNvPr>
          <p:cNvSpPr txBox="1"/>
          <p:nvPr/>
        </p:nvSpPr>
        <p:spPr>
          <a:xfrm>
            <a:off x="3822882" y="851137"/>
            <a:ext cx="10534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rgbClr val="FF0000"/>
                </a:solidFill>
              </a:rPr>
              <a:t>4 Cable trays:</a:t>
            </a:r>
          </a:p>
          <a:p>
            <a:pPr algn="l"/>
            <a:endParaRPr lang="en-GB" sz="1100" u="sng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20">
            <a:extLst>
              <a:ext uri="{FF2B5EF4-FFF2-40B4-BE49-F238E27FC236}">
                <a16:creationId xmlns:a16="http://schemas.microsoft.com/office/drawing/2014/main" id="{76317587-FB25-ACC8-D51F-FFC06C378D4B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3400552" y="1066581"/>
            <a:ext cx="422330" cy="8377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4">
            <a:extLst>
              <a:ext uri="{FF2B5EF4-FFF2-40B4-BE49-F238E27FC236}">
                <a16:creationId xmlns:a16="http://schemas.microsoft.com/office/drawing/2014/main" id="{BAD487FD-A8AE-C040-BBBF-4676A60FB462}"/>
              </a:ext>
            </a:extLst>
          </p:cNvPr>
          <p:cNvCxnSpPr>
            <a:cxnSpLocks/>
          </p:cNvCxnSpPr>
          <p:nvPr/>
        </p:nvCxnSpPr>
        <p:spPr>
          <a:xfrm flipV="1">
            <a:off x="872194" y="3676992"/>
            <a:ext cx="713302" cy="2400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5">
            <a:extLst>
              <a:ext uri="{FF2B5EF4-FFF2-40B4-BE49-F238E27FC236}">
                <a16:creationId xmlns:a16="http://schemas.microsoft.com/office/drawing/2014/main" id="{DE57014E-13FB-1C77-75F8-CAF63766BD9F}"/>
              </a:ext>
            </a:extLst>
          </p:cNvPr>
          <p:cNvSpPr txBox="1"/>
          <p:nvPr/>
        </p:nvSpPr>
        <p:spPr>
          <a:xfrm>
            <a:off x="88597" y="3676992"/>
            <a:ext cx="15888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rgbClr val="FF0000"/>
                </a:solidFill>
              </a:rPr>
              <a:t>Raw water</a:t>
            </a:r>
          </a:p>
          <a:p>
            <a:pPr algn="l"/>
            <a:r>
              <a:rPr lang="en-GB" sz="1100" dirty="0">
                <a:solidFill>
                  <a:srgbClr val="FF0000"/>
                </a:solidFill>
              </a:rPr>
              <a:t>DN350</a:t>
            </a:r>
          </a:p>
        </p:txBody>
      </p:sp>
      <p:sp>
        <p:nvSpPr>
          <p:cNvPr id="25" name="TextBox 28">
            <a:extLst>
              <a:ext uri="{FF2B5EF4-FFF2-40B4-BE49-F238E27FC236}">
                <a16:creationId xmlns:a16="http://schemas.microsoft.com/office/drawing/2014/main" id="{ACC904AE-0296-9ACA-46C0-515D2CB51F1D}"/>
              </a:ext>
            </a:extLst>
          </p:cNvPr>
          <p:cNvSpPr txBox="1"/>
          <p:nvPr/>
        </p:nvSpPr>
        <p:spPr>
          <a:xfrm>
            <a:off x="-13290" y="1337268"/>
            <a:ext cx="9444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rgbClr val="FF0000"/>
                </a:solidFill>
              </a:rPr>
              <a:t>2 Cable tray</a:t>
            </a:r>
          </a:p>
          <a:p>
            <a:pPr algn="l"/>
            <a:endParaRPr lang="en-GB" sz="1100" u="sng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9">
            <a:extLst>
              <a:ext uri="{FF2B5EF4-FFF2-40B4-BE49-F238E27FC236}">
                <a16:creationId xmlns:a16="http://schemas.microsoft.com/office/drawing/2014/main" id="{D623A81F-E3BE-368F-3A1A-21876A198655}"/>
              </a:ext>
            </a:extLst>
          </p:cNvPr>
          <p:cNvCxnSpPr>
            <a:cxnSpLocks/>
          </p:cNvCxnSpPr>
          <p:nvPr/>
        </p:nvCxnSpPr>
        <p:spPr>
          <a:xfrm>
            <a:off x="828467" y="1572833"/>
            <a:ext cx="359157" cy="31487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9">
            <a:extLst>
              <a:ext uri="{FF2B5EF4-FFF2-40B4-BE49-F238E27FC236}">
                <a16:creationId xmlns:a16="http://schemas.microsoft.com/office/drawing/2014/main" id="{D0CC2FAC-9BE6-D31B-8803-19718EA66534}"/>
              </a:ext>
            </a:extLst>
          </p:cNvPr>
          <p:cNvCxnSpPr>
            <a:cxnSpLocks/>
          </p:cNvCxnSpPr>
          <p:nvPr/>
        </p:nvCxnSpPr>
        <p:spPr>
          <a:xfrm>
            <a:off x="867326" y="3389511"/>
            <a:ext cx="75234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8">
            <a:extLst>
              <a:ext uri="{FF2B5EF4-FFF2-40B4-BE49-F238E27FC236}">
                <a16:creationId xmlns:a16="http://schemas.microsoft.com/office/drawing/2014/main" id="{4ACDA066-EAB0-2102-6364-AFD94E2385C0}"/>
              </a:ext>
            </a:extLst>
          </p:cNvPr>
          <p:cNvSpPr txBox="1"/>
          <p:nvPr/>
        </p:nvSpPr>
        <p:spPr>
          <a:xfrm>
            <a:off x="4422640" y="2865615"/>
            <a:ext cx="9444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rgbClr val="FF0000"/>
                </a:solidFill>
              </a:rPr>
              <a:t>2 Cable tray</a:t>
            </a:r>
          </a:p>
          <a:p>
            <a:pPr algn="l"/>
            <a:endParaRPr lang="en-GB" sz="1100" u="sng" dirty="0">
              <a:solidFill>
                <a:srgbClr val="FF0000"/>
              </a:solidFill>
            </a:endParaRPr>
          </a:p>
        </p:txBody>
      </p:sp>
      <p:cxnSp>
        <p:nvCxnSpPr>
          <p:cNvPr id="29" name="Straight Arrow Connector 29">
            <a:extLst>
              <a:ext uri="{FF2B5EF4-FFF2-40B4-BE49-F238E27FC236}">
                <a16:creationId xmlns:a16="http://schemas.microsoft.com/office/drawing/2014/main" id="{9A69E9BF-C9C8-3F0F-85F3-DC7D20B21D9F}"/>
              </a:ext>
            </a:extLst>
          </p:cNvPr>
          <p:cNvCxnSpPr>
            <a:cxnSpLocks/>
          </p:cNvCxnSpPr>
          <p:nvPr/>
        </p:nvCxnSpPr>
        <p:spPr>
          <a:xfrm flipH="1">
            <a:off x="3514033" y="3032686"/>
            <a:ext cx="94750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8">
            <a:extLst>
              <a:ext uri="{FF2B5EF4-FFF2-40B4-BE49-F238E27FC236}">
                <a16:creationId xmlns:a16="http://schemas.microsoft.com/office/drawing/2014/main" id="{20900C0C-E604-9A63-9AB8-BB1A87A11335}"/>
              </a:ext>
            </a:extLst>
          </p:cNvPr>
          <p:cNvSpPr txBox="1"/>
          <p:nvPr/>
        </p:nvSpPr>
        <p:spPr>
          <a:xfrm>
            <a:off x="-21188" y="3217133"/>
            <a:ext cx="9444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rgbClr val="FF0000"/>
                </a:solidFill>
              </a:rPr>
              <a:t>1 Cable tray</a:t>
            </a:r>
          </a:p>
          <a:p>
            <a:pPr algn="l"/>
            <a:endParaRPr lang="en-GB" sz="1100" u="sng" dirty="0">
              <a:solidFill>
                <a:srgbClr val="FF0000"/>
              </a:solidFill>
            </a:endParaRPr>
          </a:p>
        </p:txBody>
      </p: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746B9CCF-3C7C-E497-810D-407C7ABF2DE7}"/>
              </a:ext>
            </a:extLst>
          </p:cNvPr>
          <p:cNvCxnSpPr>
            <a:cxnSpLocks/>
          </p:cNvCxnSpPr>
          <p:nvPr/>
        </p:nvCxnSpPr>
        <p:spPr>
          <a:xfrm>
            <a:off x="2123728" y="2715766"/>
            <a:ext cx="432048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avec flèche 41">
            <a:extLst>
              <a:ext uri="{FF2B5EF4-FFF2-40B4-BE49-F238E27FC236}">
                <a16:creationId xmlns:a16="http://schemas.microsoft.com/office/drawing/2014/main" id="{319545BC-35D3-A54E-0A3E-139B110B203F}"/>
              </a:ext>
            </a:extLst>
          </p:cNvPr>
          <p:cNvCxnSpPr>
            <a:cxnSpLocks/>
          </p:cNvCxnSpPr>
          <p:nvPr/>
        </p:nvCxnSpPr>
        <p:spPr>
          <a:xfrm flipV="1">
            <a:off x="2549021" y="2705681"/>
            <a:ext cx="0" cy="45162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ZoneTexte 42">
            <a:extLst>
              <a:ext uri="{FF2B5EF4-FFF2-40B4-BE49-F238E27FC236}">
                <a16:creationId xmlns:a16="http://schemas.microsoft.com/office/drawing/2014/main" id="{0C244FA3-5CDB-AEB6-8F76-2D401DE36E09}"/>
              </a:ext>
            </a:extLst>
          </p:cNvPr>
          <p:cNvSpPr txBox="1"/>
          <p:nvPr/>
        </p:nvSpPr>
        <p:spPr>
          <a:xfrm rot="5400000">
            <a:off x="2428810" y="2746404"/>
            <a:ext cx="605578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FR" sz="900" b="1" dirty="0">
                <a:solidFill>
                  <a:srgbClr val="00B050"/>
                </a:solidFill>
              </a:rPr>
              <a:t>0,98m</a:t>
            </a:r>
            <a:endParaRPr lang="en-GB" sz="500" b="1" dirty="0">
              <a:solidFill>
                <a:srgbClr val="00B050"/>
              </a:solidFill>
            </a:endParaRPr>
          </a:p>
        </p:txBody>
      </p: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0FDD7AFD-B0BE-1863-BAD4-78F347BF35D5}"/>
              </a:ext>
            </a:extLst>
          </p:cNvPr>
          <p:cNvCxnSpPr>
            <a:cxnSpLocks/>
          </p:cNvCxnSpPr>
          <p:nvPr/>
        </p:nvCxnSpPr>
        <p:spPr>
          <a:xfrm>
            <a:off x="1839513" y="2211710"/>
            <a:ext cx="716263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ZoneTexte 44">
            <a:extLst>
              <a:ext uri="{FF2B5EF4-FFF2-40B4-BE49-F238E27FC236}">
                <a16:creationId xmlns:a16="http://schemas.microsoft.com/office/drawing/2014/main" id="{62DDF06E-2C4F-8F86-F1DD-9206EFBD5D6E}"/>
              </a:ext>
            </a:extLst>
          </p:cNvPr>
          <p:cNvSpPr txBox="1"/>
          <p:nvPr/>
        </p:nvSpPr>
        <p:spPr>
          <a:xfrm rot="5400000">
            <a:off x="2466601" y="2189046"/>
            <a:ext cx="527859" cy="477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FR" sz="900" b="1" dirty="0">
                <a:solidFill>
                  <a:schemeClr val="accent4">
                    <a:lumMod val="75000"/>
                  </a:schemeClr>
                </a:solidFill>
              </a:rPr>
              <a:t>1,03m</a:t>
            </a:r>
            <a:endParaRPr lang="en-GB" sz="9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CCC985DC-1D80-ACBC-7A64-61F4B32A0F21}"/>
              </a:ext>
            </a:extLst>
          </p:cNvPr>
          <p:cNvCxnSpPr>
            <a:cxnSpLocks/>
          </p:cNvCxnSpPr>
          <p:nvPr/>
        </p:nvCxnSpPr>
        <p:spPr>
          <a:xfrm flipH="1" flipV="1">
            <a:off x="2549021" y="2209465"/>
            <a:ext cx="6755" cy="506301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Picture 44">
            <a:extLst>
              <a:ext uri="{FF2B5EF4-FFF2-40B4-BE49-F238E27FC236}">
                <a16:creationId xmlns:a16="http://schemas.microsoft.com/office/drawing/2014/main" id="{A9B42F78-38D4-ED23-3712-E4A8095EF2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7962" y="347834"/>
            <a:ext cx="1152972" cy="91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859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7DD8D87-63CF-4643-9F1F-0708EC00C8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0" name="Textfeld 7">
            <a:extLst>
              <a:ext uri="{FF2B5EF4-FFF2-40B4-BE49-F238E27FC236}">
                <a16:creationId xmlns:a16="http://schemas.microsoft.com/office/drawing/2014/main" id="{717B2AE4-D61C-4C36-A335-6BDDC64DF869}"/>
              </a:ext>
            </a:extLst>
          </p:cNvPr>
          <p:cNvSpPr txBox="1"/>
          <p:nvPr/>
        </p:nvSpPr>
        <p:spPr>
          <a:xfrm>
            <a:off x="3347864" y="97423"/>
            <a:ext cx="252028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3" name="Textfeld 4">
            <a:extLst>
              <a:ext uri="{FF2B5EF4-FFF2-40B4-BE49-F238E27FC236}">
                <a16:creationId xmlns:a16="http://schemas.microsoft.com/office/drawing/2014/main" id="{9021CA6F-4A5C-BE17-3A01-9AAF9E83F801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17.04.2024 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80A92A-BACB-4C4F-8541-453C14A87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5D5A8BE-DD8B-2B17-0790-F271A11D2F6C}"/>
              </a:ext>
            </a:extLst>
          </p:cNvPr>
          <p:cNvSpPr txBox="1"/>
          <p:nvPr/>
        </p:nvSpPr>
        <p:spPr>
          <a:xfrm>
            <a:off x="755576" y="915566"/>
            <a:ext cx="7632848" cy="5681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de-DE" b="1" dirty="0"/>
              <a:t>Integration topics:</a:t>
            </a:r>
            <a:r>
              <a:rPr lang="en-US" sz="1400" dirty="0"/>
              <a:t> </a:t>
            </a:r>
          </a:p>
          <a:p>
            <a:pPr marL="717550" lvl="1" indent="-266700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de-DE" sz="1400" dirty="0"/>
              <a:t>Integration of RF sectoin point L</a:t>
            </a:r>
            <a:endParaRPr lang="de-DE" sz="1400" dirty="0">
              <a:solidFill>
                <a:schemeClr val="accent5">
                  <a:lumMod val="75000"/>
                </a:schemeClr>
              </a:solidFill>
            </a:endParaRPr>
          </a:p>
          <a:p>
            <a:pPr marL="717550" lvl="1" indent="-266700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r>
              <a:rPr lang="de-DE" sz="1400" dirty="0"/>
              <a:t>Integration of RF sectoin point H</a:t>
            </a:r>
          </a:p>
          <a:p>
            <a:pPr marL="717550" lvl="1" indent="-266700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endParaRPr lang="de-DE" sz="1400" dirty="0"/>
          </a:p>
          <a:p>
            <a:pPr lvl="1"/>
            <a:r>
              <a:rPr lang="de-DE" sz="1400" b="1" i="1" u="sng" dirty="0">
                <a:solidFill>
                  <a:srgbClr val="0070C0"/>
                </a:solidFill>
              </a:rPr>
              <a:t>To come:</a:t>
            </a:r>
          </a:p>
          <a:p>
            <a:pPr lvl="1"/>
            <a:r>
              <a:rPr lang="de-DE" sz="1400" b="1" i="1" dirty="0">
                <a:solidFill>
                  <a:srgbClr val="0070C0"/>
                </a:solidFill>
              </a:rPr>
              <a:t>        </a:t>
            </a:r>
          </a:p>
          <a:p>
            <a:pPr lvl="1"/>
            <a:r>
              <a:rPr lang="de-DE" sz="1400" b="1" i="1" dirty="0">
                <a:solidFill>
                  <a:srgbClr val="0070C0"/>
                </a:solidFill>
              </a:rPr>
              <a:t>        30th April: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i="1" dirty="0">
                <a:solidFill>
                  <a:srgbClr val="0070C0"/>
                </a:solidFill>
              </a:rPr>
              <a:t>Integration of FCC-ee Experiment point ( PA&amp;PD)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i="1" dirty="0">
                <a:solidFill>
                  <a:srgbClr val="0070C0"/>
                </a:solidFill>
              </a:rPr>
              <a:t>Integration of Big and Small Alcove</a:t>
            </a:r>
          </a:p>
          <a:p>
            <a:pPr marL="457200" lvl="1"/>
            <a:endParaRPr lang="de-DE" sz="1400" i="1" dirty="0">
              <a:solidFill>
                <a:srgbClr val="0070C0"/>
              </a:solidFill>
            </a:endParaRPr>
          </a:p>
          <a:p>
            <a:pPr marL="457200" lvl="1" indent="-12700"/>
            <a:r>
              <a:rPr lang="de-DE" sz="1400" b="1" i="1" dirty="0">
                <a:solidFill>
                  <a:srgbClr val="0070C0"/>
                </a:solidFill>
              </a:rPr>
              <a:t>     15 May: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i="1" dirty="0">
                <a:solidFill>
                  <a:srgbClr val="0070C0"/>
                </a:solidFill>
              </a:rPr>
              <a:t>Integration of FCC-ee point 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400" i="1" dirty="0">
                <a:solidFill>
                  <a:srgbClr val="0070C0"/>
                </a:solidFill>
              </a:rPr>
              <a:t>Update integration of RF sections</a:t>
            </a:r>
          </a:p>
          <a:p>
            <a:pPr marL="457200" lvl="1"/>
            <a:r>
              <a:rPr lang="de-DE" sz="1400" i="1" dirty="0">
                <a:solidFill>
                  <a:srgbClr val="0070C0"/>
                </a:solidFill>
              </a:rPr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400" i="1" dirty="0">
              <a:solidFill>
                <a:srgbClr val="0070C0"/>
              </a:solidFill>
            </a:endParaRPr>
          </a:p>
          <a:p>
            <a:pPr marL="717550" lvl="1" indent="-266700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endParaRPr lang="de-DE" sz="1400" dirty="0"/>
          </a:p>
          <a:p>
            <a:pPr marL="717550" lvl="1" indent="-266700">
              <a:spcBef>
                <a:spcPts val="500"/>
              </a:spcBef>
              <a:buFont typeface="Arial" panose="020B0604020202020204" pitchFamily="34" charset="0"/>
              <a:buChar char="•"/>
              <a:defRPr/>
            </a:pPr>
            <a:endParaRPr lang="de-DE" sz="1400" dirty="0">
              <a:solidFill>
                <a:schemeClr val="accent5">
                  <a:lumMod val="75000"/>
                </a:schemeClr>
              </a:solidFill>
            </a:endParaRPr>
          </a:p>
          <a:p>
            <a:pPr marL="450850" lvl="1">
              <a:spcBef>
                <a:spcPts val="500"/>
              </a:spcBef>
              <a:defRPr/>
            </a:pPr>
            <a:endParaRPr lang="en-US" sz="1400" dirty="0"/>
          </a:p>
          <a:p>
            <a:pPr lvl="1"/>
            <a:endParaRPr lang="de-DE" sz="1400" b="1" i="1" dirty="0">
              <a:solidFill>
                <a:srgbClr val="0070C0"/>
              </a:solidFill>
            </a:endParaRPr>
          </a:p>
          <a:p>
            <a:pPr marL="450850" lvl="1">
              <a:spcBef>
                <a:spcPts val="500"/>
              </a:spcBef>
              <a:defRPr/>
            </a:pPr>
            <a:r>
              <a:rPr lang="en-US" sz="1400" dirty="0"/>
              <a:t> </a:t>
            </a:r>
            <a:endParaRPr lang="en-US" sz="1400" dirty="0">
              <a:solidFill>
                <a:srgbClr val="FF0000"/>
              </a:solidFill>
            </a:endParaRPr>
          </a:p>
          <a:p>
            <a:pPr marL="457200" lvl="1"/>
            <a:endParaRPr lang="en-US" i="1" dirty="0"/>
          </a:p>
          <a:p>
            <a:pPr marL="457200" lvl="1"/>
            <a:endParaRPr lang="de-DE" i="1" dirty="0">
              <a:solidFill>
                <a:srgbClr val="0070C0"/>
              </a:solidFill>
            </a:endParaRPr>
          </a:p>
          <a:p>
            <a:pPr lvl="1"/>
            <a:endParaRPr lang="en-US" i="1" dirty="0"/>
          </a:p>
          <a:p>
            <a:pPr lvl="1"/>
            <a:endParaRPr lang="de-DE" b="1" i="1" dirty="0">
              <a:solidFill>
                <a:srgbClr val="0070C0"/>
              </a:solidFill>
            </a:endParaRPr>
          </a:p>
        </p:txBody>
      </p:sp>
      <p:sp>
        <p:nvSpPr>
          <p:cNvPr id="2" name="Textfeld 7">
            <a:extLst>
              <a:ext uri="{FF2B5EF4-FFF2-40B4-BE49-F238E27FC236}">
                <a16:creationId xmlns:a16="http://schemas.microsoft.com/office/drawing/2014/main" id="{F318BBB7-3228-887E-FB26-8CFCA672D666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&amp; Dieudonne Adrien Ngo'O Ella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4" name="Textfeld 4">
            <a:extLst>
              <a:ext uri="{FF2B5EF4-FFF2-40B4-BE49-F238E27FC236}">
                <a16:creationId xmlns:a16="http://schemas.microsoft.com/office/drawing/2014/main" id="{5E1DEA25-0378-334D-89FC-7ED31326C9C7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17.04.2024 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720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C01E05D-A0A3-7B3E-0783-783F1272D5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4BF95DF2-02FA-EBDD-D768-C3B289DEF58F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Underground Structure Point L</a:t>
            </a:r>
            <a:endParaRPr lang="en-US" dirty="0"/>
          </a:p>
        </p:txBody>
      </p:sp>
      <p:pic>
        <p:nvPicPr>
          <p:cNvPr id="13" name="Picture 9">
            <a:extLst>
              <a:ext uri="{FF2B5EF4-FFF2-40B4-BE49-F238E27FC236}">
                <a16:creationId xmlns:a16="http://schemas.microsoft.com/office/drawing/2014/main" id="{E743B921-A9F6-12DD-642E-832B33876B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4" name="Textfeld 7">
            <a:extLst>
              <a:ext uri="{FF2B5EF4-FFF2-40B4-BE49-F238E27FC236}">
                <a16:creationId xmlns:a16="http://schemas.microsoft.com/office/drawing/2014/main" id="{53E40142-2686-5983-27EF-3E1CDD60410A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&amp; Dieudonne Adrien Ngo'O Ella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0B3EAEB-AC44-F5FE-2574-9F6E91AAA5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0139" y="380945"/>
            <a:ext cx="1088872" cy="86065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CD5F460-03F2-2730-20D6-906B446DD6D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13" t="45006" r="68899" b="7550"/>
          <a:stretch/>
        </p:blipFill>
        <p:spPr>
          <a:xfrm>
            <a:off x="181945" y="981572"/>
            <a:ext cx="3525960" cy="20301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6937935-74FD-C605-BF9F-E92CB5CD5C9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284"/>
          <a:stretch/>
        </p:blipFill>
        <p:spPr>
          <a:xfrm>
            <a:off x="4139951" y="919181"/>
            <a:ext cx="4527019" cy="2894423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60D91D0-EC55-800C-2F4B-3FDEAEA8C4DA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3928" y="2338873"/>
            <a:ext cx="4465263" cy="2804628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FA8CFA34-3DBF-B8ED-E539-CB70BA655C3E}"/>
              </a:ext>
            </a:extLst>
          </p:cNvPr>
          <p:cNvSpPr txBox="1"/>
          <p:nvPr/>
        </p:nvSpPr>
        <p:spPr>
          <a:xfrm>
            <a:off x="76449" y="673794"/>
            <a:ext cx="1759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>
                <a:solidFill>
                  <a:srgbClr val="FF0000"/>
                </a:solidFill>
              </a:rPr>
              <a:t>FCC WEEK 2023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63DB67D-490E-5DFB-3C80-069C9C81F461}"/>
              </a:ext>
            </a:extLst>
          </p:cNvPr>
          <p:cNvSpPr txBox="1"/>
          <p:nvPr/>
        </p:nvSpPr>
        <p:spPr>
          <a:xfrm>
            <a:off x="5796136" y="811273"/>
            <a:ext cx="20154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>
                <a:solidFill>
                  <a:srgbClr val="FF0000"/>
                </a:solidFill>
              </a:rPr>
              <a:t>New Baseline </a:t>
            </a:r>
          </a:p>
        </p:txBody>
      </p:sp>
      <p:sp>
        <p:nvSpPr>
          <p:cNvPr id="4" name="Textfeld 4">
            <a:extLst>
              <a:ext uri="{FF2B5EF4-FFF2-40B4-BE49-F238E27FC236}">
                <a16:creationId xmlns:a16="http://schemas.microsoft.com/office/drawing/2014/main" id="{36E01D41-0A19-63AE-5180-234EB6DB2E0E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17.04.2024 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229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E69FAE-E5D8-A9A0-FE24-AD71875657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6B76FAD-8EA6-4CA6-D841-DFF3B9BF1A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C3DEADB7-48CB-C084-2791-1F08D5714136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Underground Structure Point L</a:t>
            </a:r>
            <a:endParaRPr lang="en-US" dirty="0"/>
          </a:p>
        </p:txBody>
      </p:sp>
      <p:pic>
        <p:nvPicPr>
          <p:cNvPr id="13" name="Picture 9">
            <a:extLst>
              <a:ext uri="{FF2B5EF4-FFF2-40B4-BE49-F238E27FC236}">
                <a16:creationId xmlns:a16="http://schemas.microsoft.com/office/drawing/2014/main" id="{D1F94C74-6393-7249-336C-2ED6A821AC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4" name="Textfeld 7">
            <a:extLst>
              <a:ext uri="{FF2B5EF4-FFF2-40B4-BE49-F238E27FC236}">
                <a16:creationId xmlns:a16="http://schemas.microsoft.com/office/drawing/2014/main" id="{6B145732-65DD-08BE-0BFD-FADBB69358F6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&amp; Dieudonne Adrien Ngo'O Ella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1BD23E7-5086-9974-4A78-BB60EF616D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0139" y="380945"/>
            <a:ext cx="1088872" cy="8606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83E2434-6BA0-CCF6-EEB4-8D23772845C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13" t="76062" r="88005" b="11457"/>
          <a:stretch/>
        </p:blipFill>
        <p:spPr>
          <a:xfrm>
            <a:off x="522600" y="3147813"/>
            <a:ext cx="2759532" cy="15783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017F4B1-FB2A-17D4-F914-C01A9D7FE34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995" t="67023" r="80044" b="12783"/>
          <a:stretch/>
        </p:blipFill>
        <p:spPr>
          <a:xfrm>
            <a:off x="893104" y="993351"/>
            <a:ext cx="1973000" cy="1578399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95F5A96-5A0B-741E-C0AB-75F5D3286C24}"/>
              </a:ext>
            </a:extLst>
          </p:cNvPr>
          <p:cNvCxnSpPr/>
          <p:nvPr/>
        </p:nvCxnSpPr>
        <p:spPr>
          <a:xfrm>
            <a:off x="2267744" y="1491630"/>
            <a:ext cx="144016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5058120-BB2E-B9E2-1608-10EBE691F0AF}"/>
              </a:ext>
            </a:extLst>
          </p:cNvPr>
          <p:cNvCxnSpPr/>
          <p:nvPr/>
        </p:nvCxnSpPr>
        <p:spPr>
          <a:xfrm>
            <a:off x="2267744" y="1635646"/>
            <a:ext cx="144016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57A5BBB-69FB-A0B1-DB0D-9D5138F7113D}"/>
              </a:ext>
            </a:extLst>
          </p:cNvPr>
          <p:cNvCxnSpPr/>
          <p:nvPr/>
        </p:nvCxnSpPr>
        <p:spPr>
          <a:xfrm>
            <a:off x="2230562" y="1989909"/>
            <a:ext cx="144016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B091724-45B8-40EF-F3A6-7B880E11F07E}"/>
              </a:ext>
            </a:extLst>
          </p:cNvPr>
          <p:cNvCxnSpPr/>
          <p:nvPr/>
        </p:nvCxnSpPr>
        <p:spPr>
          <a:xfrm>
            <a:off x="2230562" y="2139701"/>
            <a:ext cx="144016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87A31D7-2398-C467-282F-9FCFD0909118}"/>
              </a:ext>
            </a:extLst>
          </p:cNvPr>
          <p:cNvCxnSpPr/>
          <p:nvPr/>
        </p:nvCxnSpPr>
        <p:spPr>
          <a:xfrm>
            <a:off x="2231480" y="2283717"/>
            <a:ext cx="144016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259F4E6-E640-69F7-C340-64FDF45F311A}"/>
              </a:ext>
            </a:extLst>
          </p:cNvPr>
          <p:cNvCxnSpPr/>
          <p:nvPr/>
        </p:nvCxnSpPr>
        <p:spPr>
          <a:xfrm>
            <a:off x="2627784" y="3219822"/>
            <a:ext cx="144016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EF1C1E-0B55-1C0F-25EE-0DDC18533D21}"/>
              </a:ext>
            </a:extLst>
          </p:cNvPr>
          <p:cNvCxnSpPr/>
          <p:nvPr/>
        </p:nvCxnSpPr>
        <p:spPr>
          <a:xfrm>
            <a:off x="2902315" y="3651870"/>
            <a:ext cx="144016" cy="14401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977CE2F-A32C-379D-DDED-73D62CAC26FC}"/>
              </a:ext>
            </a:extLst>
          </p:cNvPr>
          <p:cNvSpPr txBox="1"/>
          <p:nvPr/>
        </p:nvSpPr>
        <p:spPr>
          <a:xfrm>
            <a:off x="5742580" y="580366"/>
            <a:ext cx="20154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>
                <a:solidFill>
                  <a:srgbClr val="FF0000"/>
                </a:solidFill>
              </a:rPr>
              <a:t>New Baseline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D261DC6-F74F-E575-A865-944A721755A5}"/>
              </a:ext>
            </a:extLst>
          </p:cNvPr>
          <p:cNvSpPr txBox="1"/>
          <p:nvPr/>
        </p:nvSpPr>
        <p:spPr>
          <a:xfrm>
            <a:off x="1294842" y="717819"/>
            <a:ext cx="20154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>
                <a:solidFill>
                  <a:srgbClr val="FF0000"/>
                </a:solidFill>
              </a:rPr>
              <a:t>New QRL Size ? </a:t>
            </a:r>
          </a:p>
        </p:txBody>
      </p:sp>
      <p:sp>
        <p:nvSpPr>
          <p:cNvPr id="7" name="Textfeld 4">
            <a:extLst>
              <a:ext uri="{FF2B5EF4-FFF2-40B4-BE49-F238E27FC236}">
                <a16:creationId xmlns:a16="http://schemas.microsoft.com/office/drawing/2014/main" id="{AE00EF6F-DA91-4F7C-FD2A-9DCA9DC7AD3C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17.04.2024 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F83C1D9-3816-1CE3-D0C9-1E33D0D62D9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3251"/>
          <a:stretch/>
        </p:blipFill>
        <p:spPr>
          <a:xfrm>
            <a:off x="4594658" y="993351"/>
            <a:ext cx="3311177" cy="4150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301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E9460-FB52-BFFE-EA08-D73CC5788F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578A219-4759-79B1-6E8B-4C90CDE735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C7AE70C6-20B1-8B7F-E023-195B8A2FCAF0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Underground Structure Point L</a:t>
            </a:r>
            <a:endParaRPr lang="en-US" dirty="0"/>
          </a:p>
        </p:txBody>
      </p:sp>
      <p:pic>
        <p:nvPicPr>
          <p:cNvPr id="13" name="Picture 9">
            <a:extLst>
              <a:ext uri="{FF2B5EF4-FFF2-40B4-BE49-F238E27FC236}">
                <a16:creationId xmlns:a16="http://schemas.microsoft.com/office/drawing/2014/main" id="{154E71DB-B48A-BC49-3C76-A83CB9AC04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4" name="Textfeld 7">
            <a:extLst>
              <a:ext uri="{FF2B5EF4-FFF2-40B4-BE49-F238E27FC236}">
                <a16:creationId xmlns:a16="http://schemas.microsoft.com/office/drawing/2014/main" id="{C45FE791-3240-2FF1-0C36-04AD8A320069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&amp; Dieudonne Adrien Ngo'O Ella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A658A9C-54DC-69DE-9499-769C15DB3B5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002" y="627534"/>
            <a:ext cx="7776863" cy="422908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E62123E-2ACF-1293-E7A4-00645FE4D5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0139" y="380945"/>
            <a:ext cx="1088872" cy="860657"/>
          </a:xfrm>
          <a:prstGeom prst="rect">
            <a:avLst/>
          </a:prstGeom>
        </p:spPr>
      </p:pic>
      <p:sp>
        <p:nvSpPr>
          <p:cNvPr id="28" name="Textfeld 4">
            <a:extLst>
              <a:ext uri="{FF2B5EF4-FFF2-40B4-BE49-F238E27FC236}">
                <a16:creationId xmlns:a16="http://schemas.microsoft.com/office/drawing/2014/main" id="{1FCC55E9-EB6B-B219-E832-68209E660BB1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17.04.2024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1" name="TextBox 60">
            <a:extLst>
              <a:ext uri="{FF2B5EF4-FFF2-40B4-BE49-F238E27FC236}">
                <a16:creationId xmlns:a16="http://schemas.microsoft.com/office/drawing/2014/main" id="{B48348F6-7D46-55CC-3928-1BD708469695}"/>
              </a:ext>
            </a:extLst>
          </p:cNvPr>
          <p:cNvSpPr txBox="1"/>
          <p:nvPr/>
        </p:nvSpPr>
        <p:spPr>
          <a:xfrm>
            <a:off x="7067144" y="3147814"/>
            <a:ext cx="1352100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22" name="Straight Arrow Connector 61">
            <a:extLst>
              <a:ext uri="{FF2B5EF4-FFF2-40B4-BE49-F238E27FC236}">
                <a16:creationId xmlns:a16="http://schemas.microsoft.com/office/drawing/2014/main" id="{580F7BF3-B193-88D4-0285-7839323910B9}"/>
              </a:ext>
            </a:extLst>
          </p:cNvPr>
          <p:cNvCxnSpPr>
            <a:cxnSpLocks/>
          </p:cNvCxnSpPr>
          <p:nvPr/>
        </p:nvCxnSpPr>
        <p:spPr>
          <a:xfrm>
            <a:off x="7355176" y="3541146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1">
            <a:extLst>
              <a:ext uri="{FF2B5EF4-FFF2-40B4-BE49-F238E27FC236}">
                <a16:creationId xmlns:a16="http://schemas.microsoft.com/office/drawing/2014/main" id="{9AAD183F-4DE4-9B87-E897-DE631AABE724}"/>
              </a:ext>
            </a:extLst>
          </p:cNvPr>
          <p:cNvSpPr txBox="1"/>
          <p:nvPr/>
        </p:nvSpPr>
        <p:spPr>
          <a:xfrm>
            <a:off x="4487179" y="3527626"/>
            <a:ext cx="143500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CE"/>
                </a:solidFill>
              </a:rPr>
              <a:t>Junction Cavern</a:t>
            </a:r>
          </a:p>
        </p:txBody>
      </p:sp>
      <p:cxnSp>
        <p:nvCxnSpPr>
          <p:cNvPr id="9" name="Straight Arrow Connector 12">
            <a:extLst>
              <a:ext uri="{FF2B5EF4-FFF2-40B4-BE49-F238E27FC236}">
                <a16:creationId xmlns:a16="http://schemas.microsoft.com/office/drawing/2014/main" id="{17DBDA80-FB28-E69A-ED52-C858FBA65FC7}"/>
              </a:ext>
            </a:extLst>
          </p:cNvPr>
          <p:cNvCxnSpPr>
            <a:cxnSpLocks/>
          </p:cNvCxnSpPr>
          <p:nvPr/>
        </p:nvCxnSpPr>
        <p:spPr>
          <a:xfrm flipH="1" flipV="1">
            <a:off x="4139952" y="2954648"/>
            <a:ext cx="589594" cy="549024"/>
          </a:xfrm>
          <a:prstGeom prst="straightConnector1">
            <a:avLst/>
          </a:prstGeom>
          <a:ln w="19050">
            <a:solidFill>
              <a:srgbClr val="0000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3">
            <a:extLst>
              <a:ext uri="{FF2B5EF4-FFF2-40B4-BE49-F238E27FC236}">
                <a16:creationId xmlns:a16="http://schemas.microsoft.com/office/drawing/2014/main" id="{8D6F319D-4F61-3EC0-FD30-88907F7AC5AD}"/>
              </a:ext>
            </a:extLst>
          </p:cNvPr>
          <p:cNvCxnSpPr>
            <a:cxnSpLocks/>
          </p:cNvCxnSpPr>
          <p:nvPr/>
        </p:nvCxnSpPr>
        <p:spPr>
          <a:xfrm>
            <a:off x="1028129" y="1393593"/>
            <a:ext cx="385102" cy="315206"/>
          </a:xfrm>
          <a:prstGeom prst="straightConnector1">
            <a:avLst/>
          </a:prstGeom>
          <a:ln w="19050">
            <a:solidFill>
              <a:srgbClr val="5D78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5">
            <a:extLst>
              <a:ext uri="{FF2B5EF4-FFF2-40B4-BE49-F238E27FC236}">
                <a16:creationId xmlns:a16="http://schemas.microsoft.com/office/drawing/2014/main" id="{7DCFACB7-C050-05C5-794E-54FF0FD2406C}"/>
              </a:ext>
            </a:extLst>
          </p:cNvPr>
          <p:cNvCxnSpPr>
            <a:cxnSpLocks/>
          </p:cNvCxnSpPr>
          <p:nvPr/>
        </p:nvCxnSpPr>
        <p:spPr>
          <a:xfrm>
            <a:off x="899592" y="3625013"/>
            <a:ext cx="559400" cy="480172"/>
          </a:xfrm>
          <a:prstGeom prst="straightConnector1">
            <a:avLst/>
          </a:prstGeom>
          <a:ln w="19050">
            <a:solidFill>
              <a:srgbClr val="8A8AA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6">
            <a:extLst>
              <a:ext uri="{FF2B5EF4-FFF2-40B4-BE49-F238E27FC236}">
                <a16:creationId xmlns:a16="http://schemas.microsoft.com/office/drawing/2014/main" id="{DF434C9B-D070-BF56-AEFF-D3CF119439A0}"/>
              </a:ext>
            </a:extLst>
          </p:cNvPr>
          <p:cNvSpPr txBox="1"/>
          <p:nvPr/>
        </p:nvSpPr>
        <p:spPr>
          <a:xfrm>
            <a:off x="146378" y="3348918"/>
            <a:ext cx="1268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8787A4"/>
                </a:solidFill>
              </a:rPr>
              <a:t>Klystron Gallery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1775D80-270B-ECF0-4F09-EF881CEBD98A}"/>
              </a:ext>
            </a:extLst>
          </p:cNvPr>
          <p:cNvSpPr/>
          <p:nvPr/>
        </p:nvSpPr>
        <p:spPr>
          <a:xfrm>
            <a:off x="6893024" y="4680520"/>
            <a:ext cx="1440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8">
            <a:extLst>
              <a:ext uri="{FF2B5EF4-FFF2-40B4-BE49-F238E27FC236}">
                <a16:creationId xmlns:a16="http://schemas.microsoft.com/office/drawing/2014/main" id="{13AC527D-033C-47E9-C603-317D9219F37E}"/>
              </a:ext>
            </a:extLst>
          </p:cNvPr>
          <p:cNvCxnSpPr>
            <a:cxnSpLocks/>
          </p:cNvCxnSpPr>
          <p:nvPr/>
        </p:nvCxnSpPr>
        <p:spPr>
          <a:xfrm flipH="1" flipV="1">
            <a:off x="2154635" y="4033607"/>
            <a:ext cx="705800" cy="568677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9">
            <a:extLst>
              <a:ext uri="{FF2B5EF4-FFF2-40B4-BE49-F238E27FC236}">
                <a16:creationId xmlns:a16="http://schemas.microsoft.com/office/drawing/2014/main" id="{5E1664E6-6DB1-C8A2-D4EA-917101C2CC69}"/>
              </a:ext>
            </a:extLst>
          </p:cNvPr>
          <p:cNvSpPr txBox="1"/>
          <p:nvPr/>
        </p:nvSpPr>
        <p:spPr>
          <a:xfrm>
            <a:off x="275338" y="1155705"/>
            <a:ext cx="142884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5D7897"/>
                </a:solidFill>
              </a:rPr>
              <a:t>Service Shaft</a:t>
            </a:r>
          </a:p>
        </p:txBody>
      </p:sp>
      <p:cxnSp>
        <p:nvCxnSpPr>
          <p:cNvPr id="19" name="Straight Arrow Connector 20">
            <a:extLst>
              <a:ext uri="{FF2B5EF4-FFF2-40B4-BE49-F238E27FC236}">
                <a16:creationId xmlns:a16="http://schemas.microsoft.com/office/drawing/2014/main" id="{33ED644E-206B-3062-CD8F-F9D760E0D490}"/>
              </a:ext>
            </a:extLst>
          </p:cNvPr>
          <p:cNvCxnSpPr>
            <a:cxnSpLocks/>
          </p:cNvCxnSpPr>
          <p:nvPr/>
        </p:nvCxnSpPr>
        <p:spPr>
          <a:xfrm>
            <a:off x="2987824" y="2000642"/>
            <a:ext cx="521702" cy="473942"/>
          </a:xfrm>
          <a:prstGeom prst="straightConnector1">
            <a:avLst/>
          </a:prstGeom>
          <a:ln w="19050">
            <a:solidFill>
              <a:srgbClr val="5D78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1">
            <a:extLst>
              <a:ext uri="{FF2B5EF4-FFF2-40B4-BE49-F238E27FC236}">
                <a16:creationId xmlns:a16="http://schemas.microsoft.com/office/drawing/2014/main" id="{37F0FE4F-97BE-94D5-24FC-1A4852126BAE}"/>
              </a:ext>
            </a:extLst>
          </p:cNvPr>
          <p:cNvSpPr txBox="1"/>
          <p:nvPr/>
        </p:nvSpPr>
        <p:spPr>
          <a:xfrm>
            <a:off x="2133799" y="1515471"/>
            <a:ext cx="1276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solidFill>
                  <a:srgbClr val="5E7A99"/>
                </a:solidFill>
              </a:rPr>
              <a:t>Service Cavern </a:t>
            </a:r>
            <a:br>
              <a:rPr lang="en-GB" sz="1200" dirty="0">
                <a:solidFill>
                  <a:srgbClr val="5E7A99"/>
                </a:solidFill>
              </a:rPr>
            </a:br>
            <a:r>
              <a:rPr lang="en-GB" sz="1200" dirty="0">
                <a:solidFill>
                  <a:srgbClr val="5E7A99"/>
                </a:solidFill>
              </a:rPr>
              <a:t>(60x25m)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98EA264-797A-E2E2-A6EE-78F055403494}"/>
              </a:ext>
            </a:extLst>
          </p:cNvPr>
          <p:cNvSpPr txBox="1"/>
          <p:nvPr/>
        </p:nvSpPr>
        <p:spPr>
          <a:xfrm>
            <a:off x="2264981" y="4602284"/>
            <a:ext cx="1223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Machine tunnel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04A8371-61EA-7E32-2CDE-F813EA7FA500}"/>
              </a:ext>
            </a:extLst>
          </p:cNvPr>
          <p:cNvSpPr txBox="1"/>
          <p:nvPr/>
        </p:nvSpPr>
        <p:spPr>
          <a:xfrm>
            <a:off x="1581626" y="1143919"/>
            <a:ext cx="19411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54A2B2"/>
                </a:solidFill>
              </a:rPr>
              <a:t>ø9,5m Connection Tunnel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7C2ADD97-51B3-DDAD-590A-BD55A9F1BD48}"/>
              </a:ext>
            </a:extLst>
          </p:cNvPr>
          <p:cNvCxnSpPr>
            <a:cxnSpLocks/>
          </p:cNvCxnSpPr>
          <p:nvPr/>
        </p:nvCxnSpPr>
        <p:spPr>
          <a:xfrm flipH="1">
            <a:off x="2027081" y="1462510"/>
            <a:ext cx="6528" cy="1397272"/>
          </a:xfrm>
          <a:prstGeom prst="straightConnector1">
            <a:avLst/>
          </a:prstGeom>
          <a:ln w="19050">
            <a:solidFill>
              <a:srgbClr val="0097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2234168-86BC-02B6-92E5-AAC61648C384}"/>
              </a:ext>
            </a:extLst>
          </p:cNvPr>
          <p:cNvCxnSpPr>
            <a:cxnSpLocks/>
          </p:cNvCxnSpPr>
          <p:nvPr/>
        </p:nvCxnSpPr>
        <p:spPr>
          <a:xfrm flipH="1" flipV="1">
            <a:off x="7203492" y="1228880"/>
            <a:ext cx="611719" cy="49476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416973B-BD41-A0E0-D586-C77318032A2A}"/>
              </a:ext>
            </a:extLst>
          </p:cNvPr>
          <p:cNvSpPr txBox="1"/>
          <p:nvPr/>
        </p:nvSpPr>
        <p:spPr>
          <a:xfrm>
            <a:off x="7307185" y="1709343"/>
            <a:ext cx="1728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5 Evacuation staircase</a:t>
            </a:r>
          </a:p>
          <a:p>
            <a:pPr algn="ctr"/>
            <a:r>
              <a:rPr lang="en-GB" sz="1200" dirty="0"/>
              <a:t>(each 225 m) </a:t>
            </a:r>
          </a:p>
        </p:txBody>
      </p:sp>
      <p:cxnSp>
        <p:nvCxnSpPr>
          <p:cNvPr id="32" name="Straight Connector 33">
            <a:extLst>
              <a:ext uri="{FF2B5EF4-FFF2-40B4-BE49-F238E27FC236}">
                <a16:creationId xmlns:a16="http://schemas.microsoft.com/office/drawing/2014/main" id="{F2E3D754-E6CD-DA2D-969A-DDCEEA9C67A2}"/>
              </a:ext>
            </a:extLst>
          </p:cNvPr>
          <p:cNvCxnSpPr>
            <a:cxnSpLocks/>
          </p:cNvCxnSpPr>
          <p:nvPr/>
        </p:nvCxnSpPr>
        <p:spPr>
          <a:xfrm flipH="1" flipV="1">
            <a:off x="5065853" y="2394586"/>
            <a:ext cx="226227" cy="231985"/>
          </a:xfrm>
          <a:prstGeom prst="line">
            <a:avLst/>
          </a:prstGeom>
          <a:ln w="19050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C776AD13-5F31-F5BD-9506-34C136F13656}"/>
              </a:ext>
            </a:extLst>
          </p:cNvPr>
          <p:cNvSpPr/>
          <p:nvPr/>
        </p:nvSpPr>
        <p:spPr>
          <a:xfrm>
            <a:off x="5216414" y="2565596"/>
            <a:ext cx="3643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C000"/>
                </a:solidFill>
              </a:rPr>
              <a:t>IP</a:t>
            </a:r>
          </a:p>
        </p:txBody>
      </p:sp>
      <p:sp>
        <p:nvSpPr>
          <p:cNvPr id="47" name="TextBox 26">
            <a:extLst>
              <a:ext uri="{FF2B5EF4-FFF2-40B4-BE49-F238E27FC236}">
                <a16:creationId xmlns:a16="http://schemas.microsoft.com/office/drawing/2014/main" id="{2AD1BEF0-F68F-BFC5-D0D5-B2F70529AD8D}"/>
              </a:ext>
            </a:extLst>
          </p:cNvPr>
          <p:cNvSpPr txBox="1"/>
          <p:nvPr/>
        </p:nvSpPr>
        <p:spPr>
          <a:xfrm>
            <a:off x="3422404" y="1591928"/>
            <a:ext cx="1933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54A2B2"/>
                </a:solidFill>
              </a:rPr>
              <a:t>ø7m Connection Tunnels </a:t>
            </a:r>
            <a:br>
              <a:rPr lang="en-GB" sz="1200" dirty="0">
                <a:solidFill>
                  <a:srgbClr val="54A2B2"/>
                </a:solidFill>
              </a:rPr>
            </a:br>
            <a:r>
              <a:rPr lang="en-GB" sz="1200" dirty="0">
                <a:solidFill>
                  <a:srgbClr val="54A2B2"/>
                </a:solidFill>
              </a:rPr>
              <a:t>(Cavern/Klystron Gallery)</a:t>
            </a:r>
          </a:p>
        </p:txBody>
      </p:sp>
      <p:cxnSp>
        <p:nvCxnSpPr>
          <p:cNvPr id="51" name="Straight Arrow Connector 28">
            <a:extLst>
              <a:ext uri="{FF2B5EF4-FFF2-40B4-BE49-F238E27FC236}">
                <a16:creationId xmlns:a16="http://schemas.microsoft.com/office/drawing/2014/main" id="{94CC09F7-2630-B266-F22F-8838AA7361F2}"/>
              </a:ext>
            </a:extLst>
          </p:cNvPr>
          <p:cNvCxnSpPr>
            <a:cxnSpLocks/>
          </p:cNvCxnSpPr>
          <p:nvPr/>
        </p:nvCxnSpPr>
        <p:spPr>
          <a:xfrm flipH="1">
            <a:off x="3956688" y="2015378"/>
            <a:ext cx="77583" cy="611193"/>
          </a:xfrm>
          <a:prstGeom prst="straightConnector1">
            <a:avLst/>
          </a:prstGeom>
          <a:ln w="19050">
            <a:solidFill>
              <a:srgbClr val="0097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11">
            <a:extLst>
              <a:ext uri="{FF2B5EF4-FFF2-40B4-BE49-F238E27FC236}">
                <a16:creationId xmlns:a16="http://schemas.microsoft.com/office/drawing/2014/main" id="{C2B061BD-ABBF-D76E-3E42-B90251A66B33}"/>
              </a:ext>
            </a:extLst>
          </p:cNvPr>
          <p:cNvSpPr txBox="1"/>
          <p:nvPr/>
        </p:nvSpPr>
        <p:spPr>
          <a:xfrm>
            <a:off x="-51333" y="2473793"/>
            <a:ext cx="143500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CE"/>
                </a:solidFill>
              </a:rPr>
              <a:t>Junction Cavern</a:t>
            </a:r>
          </a:p>
        </p:txBody>
      </p:sp>
      <p:cxnSp>
        <p:nvCxnSpPr>
          <p:cNvPr id="55" name="Straight Arrow Connector 12">
            <a:extLst>
              <a:ext uri="{FF2B5EF4-FFF2-40B4-BE49-F238E27FC236}">
                <a16:creationId xmlns:a16="http://schemas.microsoft.com/office/drawing/2014/main" id="{93359DD3-47F7-24A6-5AB3-383C0F9E5A07}"/>
              </a:ext>
            </a:extLst>
          </p:cNvPr>
          <p:cNvCxnSpPr>
            <a:cxnSpLocks/>
            <a:stCxn id="54" idx="2"/>
          </p:cNvCxnSpPr>
          <p:nvPr/>
        </p:nvCxnSpPr>
        <p:spPr>
          <a:xfrm>
            <a:off x="666171" y="2773875"/>
            <a:ext cx="667870" cy="395390"/>
          </a:xfrm>
          <a:prstGeom prst="straightConnector1">
            <a:avLst/>
          </a:prstGeom>
          <a:ln w="19050">
            <a:solidFill>
              <a:srgbClr val="0000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23046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686DF7-707A-D25F-9865-DEF84918C0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diagram of a circular object with text&#10;&#10;Description automatically generated">
            <a:extLst>
              <a:ext uri="{FF2B5EF4-FFF2-40B4-BE49-F238E27FC236}">
                <a16:creationId xmlns:a16="http://schemas.microsoft.com/office/drawing/2014/main" id="{079E4C9D-C74B-7E2E-6C1A-9600C0CD1B7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560713"/>
            <a:ext cx="4364018" cy="258278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E1B275AF-0050-A332-DB99-E2962532BB9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9552" y="684259"/>
            <a:ext cx="7959530" cy="3774981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835FDED-F0B5-DDF6-B09A-EC639D6D8D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E54E1AB6-F3DA-FBF5-21A1-B73720043FEA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Underground Structure Point L</a:t>
            </a:r>
            <a:endParaRPr lang="en-US" dirty="0"/>
          </a:p>
        </p:txBody>
      </p:sp>
      <p:sp>
        <p:nvSpPr>
          <p:cNvPr id="11" name="TextBox 60">
            <a:extLst>
              <a:ext uri="{FF2B5EF4-FFF2-40B4-BE49-F238E27FC236}">
                <a16:creationId xmlns:a16="http://schemas.microsoft.com/office/drawing/2014/main" id="{4C6320AD-CDC7-3A61-0544-7C1E403C13F0}"/>
              </a:ext>
            </a:extLst>
          </p:cNvPr>
          <p:cNvSpPr txBox="1"/>
          <p:nvPr/>
        </p:nvSpPr>
        <p:spPr>
          <a:xfrm>
            <a:off x="4447309" y="727779"/>
            <a:ext cx="1352100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12" name="Straight Arrow Connector 61">
            <a:extLst>
              <a:ext uri="{FF2B5EF4-FFF2-40B4-BE49-F238E27FC236}">
                <a16:creationId xmlns:a16="http://schemas.microsoft.com/office/drawing/2014/main" id="{A3E1B08E-50BA-5CE8-073E-6C74E08D3F9F}"/>
              </a:ext>
            </a:extLst>
          </p:cNvPr>
          <p:cNvCxnSpPr>
            <a:cxnSpLocks/>
          </p:cNvCxnSpPr>
          <p:nvPr/>
        </p:nvCxnSpPr>
        <p:spPr>
          <a:xfrm flipV="1">
            <a:off x="4620051" y="1077466"/>
            <a:ext cx="0" cy="599369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9">
            <a:extLst>
              <a:ext uri="{FF2B5EF4-FFF2-40B4-BE49-F238E27FC236}">
                <a16:creationId xmlns:a16="http://schemas.microsoft.com/office/drawing/2014/main" id="{0B5B4AD3-5D40-B8C1-BAFD-977C235161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4" name="Textfeld 7">
            <a:extLst>
              <a:ext uri="{FF2B5EF4-FFF2-40B4-BE49-F238E27FC236}">
                <a16:creationId xmlns:a16="http://schemas.microsoft.com/office/drawing/2014/main" id="{1FC1A326-E7F6-9883-8A5D-AAD0880B8D93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&amp; Dieudonne Adrien Ngo'O Ella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FDDA080-D132-B757-F729-0B801BAE6C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00139" y="380945"/>
            <a:ext cx="1088872" cy="860657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737FED8-B099-52C4-0A11-D54139849122}"/>
              </a:ext>
            </a:extLst>
          </p:cNvPr>
          <p:cNvCxnSpPr/>
          <p:nvPr/>
        </p:nvCxnSpPr>
        <p:spPr>
          <a:xfrm>
            <a:off x="6895581" y="3636587"/>
            <a:ext cx="56001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6D8E3725-DD36-EEE1-2E69-F0826D723314}"/>
              </a:ext>
            </a:extLst>
          </p:cNvPr>
          <p:cNvCxnSpPr>
            <a:cxnSpLocks/>
          </p:cNvCxnSpPr>
          <p:nvPr/>
        </p:nvCxnSpPr>
        <p:spPr>
          <a:xfrm flipV="1">
            <a:off x="7399637" y="2354378"/>
            <a:ext cx="0" cy="128220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47DB60A2-D91E-0286-F40C-9952571CB6E0}"/>
              </a:ext>
            </a:extLst>
          </p:cNvPr>
          <p:cNvSpPr txBox="1"/>
          <p:nvPr/>
        </p:nvSpPr>
        <p:spPr>
          <a:xfrm>
            <a:off x="7390842" y="2608308"/>
            <a:ext cx="736132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FR" sz="1000" dirty="0">
                <a:solidFill>
                  <a:schemeClr val="tx2">
                    <a:lumMod val="75000"/>
                  </a:schemeClr>
                </a:solidFill>
              </a:rPr>
              <a:t>153,8m</a:t>
            </a:r>
            <a:endParaRPr lang="en-GB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C1F90482-DA50-69CB-1194-A496A8D4AD4A}"/>
              </a:ext>
            </a:extLst>
          </p:cNvPr>
          <p:cNvCxnSpPr/>
          <p:nvPr/>
        </p:nvCxnSpPr>
        <p:spPr>
          <a:xfrm>
            <a:off x="3599015" y="2700483"/>
            <a:ext cx="560012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8D12ADE9-9C9C-B658-286C-B63B32CF93A2}"/>
              </a:ext>
            </a:extLst>
          </p:cNvPr>
          <p:cNvCxnSpPr>
            <a:cxnSpLocks/>
          </p:cNvCxnSpPr>
          <p:nvPr/>
        </p:nvCxnSpPr>
        <p:spPr>
          <a:xfrm flipV="1">
            <a:off x="3727229" y="2362098"/>
            <a:ext cx="0" cy="33838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E0D74E6C-C7B6-F2AA-FA8E-64A4D58DE08E}"/>
              </a:ext>
            </a:extLst>
          </p:cNvPr>
          <p:cNvSpPr txBox="1"/>
          <p:nvPr/>
        </p:nvSpPr>
        <p:spPr>
          <a:xfrm>
            <a:off x="3295181" y="2152277"/>
            <a:ext cx="736132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FR" sz="1000" dirty="0">
                <a:solidFill>
                  <a:schemeClr val="tx2">
                    <a:lumMod val="75000"/>
                  </a:schemeClr>
                </a:solidFill>
              </a:rPr>
              <a:t>35m</a:t>
            </a:r>
            <a:endParaRPr lang="en-GB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542E0E3E-2C4C-C80A-1D5C-A9A67777B1DD}"/>
              </a:ext>
            </a:extLst>
          </p:cNvPr>
          <p:cNvCxnSpPr>
            <a:cxnSpLocks/>
          </p:cNvCxnSpPr>
          <p:nvPr/>
        </p:nvCxnSpPr>
        <p:spPr>
          <a:xfrm flipV="1">
            <a:off x="6607549" y="3636587"/>
            <a:ext cx="144016" cy="379236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B5D289C2-BAFB-D0BD-130F-B35CDBFED929}"/>
              </a:ext>
            </a:extLst>
          </p:cNvPr>
          <p:cNvCxnSpPr>
            <a:cxnSpLocks/>
          </p:cNvCxnSpPr>
          <p:nvPr/>
        </p:nvCxnSpPr>
        <p:spPr>
          <a:xfrm flipV="1">
            <a:off x="4591325" y="2881270"/>
            <a:ext cx="164795" cy="32326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6FDD214D-9ADC-9782-3F58-6866E5FE2432}"/>
              </a:ext>
            </a:extLst>
          </p:cNvPr>
          <p:cNvCxnSpPr>
            <a:cxnSpLocks/>
          </p:cNvCxnSpPr>
          <p:nvPr/>
        </p:nvCxnSpPr>
        <p:spPr>
          <a:xfrm flipH="1" flipV="1">
            <a:off x="4591325" y="3204539"/>
            <a:ext cx="2016224" cy="7920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id="{F4B5BFA7-201E-F759-3757-735575BCC0D7}"/>
              </a:ext>
            </a:extLst>
          </p:cNvPr>
          <p:cNvSpPr txBox="1"/>
          <p:nvPr/>
        </p:nvSpPr>
        <p:spPr>
          <a:xfrm rot="1192389">
            <a:off x="5420916" y="3206831"/>
            <a:ext cx="736132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FR" sz="1000" dirty="0">
                <a:solidFill>
                  <a:schemeClr val="tx2">
                    <a:lumMod val="75000"/>
                  </a:schemeClr>
                </a:solidFill>
              </a:rPr>
              <a:t>250m</a:t>
            </a:r>
            <a:endParaRPr lang="en-GB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Textfeld 4">
            <a:extLst>
              <a:ext uri="{FF2B5EF4-FFF2-40B4-BE49-F238E27FC236}">
                <a16:creationId xmlns:a16="http://schemas.microsoft.com/office/drawing/2014/main" id="{6825E39C-1398-8E0D-B31E-A16D4D67C4DF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17.04.2024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5" name="TextBox 19">
            <a:extLst>
              <a:ext uri="{FF2B5EF4-FFF2-40B4-BE49-F238E27FC236}">
                <a16:creationId xmlns:a16="http://schemas.microsoft.com/office/drawing/2014/main" id="{167737D9-C4DC-CF0F-346B-611D955EDE72}"/>
              </a:ext>
            </a:extLst>
          </p:cNvPr>
          <p:cNvSpPr txBox="1"/>
          <p:nvPr/>
        </p:nvSpPr>
        <p:spPr>
          <a:xfrm>
            <a:off x="0" y="2808684"/>
            <a:ext cx="142884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u="sng" dirty="0">
                <a:solidFill>
                  <a:srgbClr val="5D7897"/>
                </a:solidFill>
              </a:rPr>
              <a:t>Service Shaft</a:t>
            </a:r>
          </a:p>
        </p:txBody>
      </p:sp>
      <p:cxnSp>
        <p:nvCxnSpPr>
          <p:cNvPr id="7" name="Straight Arrow Connector 13">
            <a:extLst>
              <a:ext uri="{FF2B5EF4-FFF2-40B4-BE49-F238E27FC236}">
                <a16:creationId xmlns:a16="http://schemas.microsoft.com/office/drawing/2014/main" id="{F758940C-E759-AFE7-5EA1-C1A2E4EE9A8C}"/>
              </a:ext>
            </a:extLst>
          </p:cNvPr>
          <p:cNvCxnSpPr>
            <a:cxnSpLocks/>
          </p:cNvCxnSpPr>
          <p:nvPr/>
        </p:nvCxnSpPr>
        <p:spPr>
          <a:xfrm>
            <a:off x="811863" y="3073277"/>
            <a:ext cx="385102" cy="315206"/>
          </a:xfrm>
          <a:prstGeom prst="straightConnector1">
            <a:avLst/>
          </a:prstGeom>
          <a:ln w="19050">
            <a:solidFill>
              <a:srgbClr val="5D78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4D00F771-31B8-9AE2-8B39-2D409E680BF2}"/>
              </a:ext>
            </a:extLst>
          </p:cNvPr>
          <p:cNvSpPr/>
          <p:nvPr/>
        </p:nvSpPr>
        <p:spPr>
          <a:xfrm>
            <a:off x="1802541" y="3363838"/>
            <a:ext cx="1035967" cy="5243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92EEFF0-8C4E-C903-5923-79BBF8C79904}"/>
              </a:ext>
            </a:extLst>
          </p:cNvPr>
          <p:cNvSpPr txBox="1"/>
          <p:nvPr/>
        </p:nvSpPr>
        <p:spPr>
          <a:xfrm>
            <a:off x="4425458" y="4215149"/>
            <a:ext cx="3250069" cy="738664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LCB (lower cold box)</a:t>
            </a:r>
          </a:p>
          <a:p>
            <a:r>
              <a:rPr lang="en-GB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dimensions</a:t>
            </a:r>
            <a:r>
              <a:rPr lang="en-GB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 13x6x6 m (</a:t>
            </a:r>
            <a:r>
              <a:rPr lang="en-GB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LxWxH</a:t>
            </a:r>
            <a:r>
              <a:rPr lang="en-GB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 </a:t>
            </a:r>
          </a:p>
          <a:p>
            <a:r>
              <a:rPr lang="en-GB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en-GB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weight: 42 tonnes</a:t>
            </a:r>
            <a:r>
              <a:rPr lang="en-GB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en-GB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1E2352A-0341-A49E-32F2-EE983527FB18}"/>
              </a:ext>
            </a:extLst>
          </p:cNvPr>
          <p:cNvSpPr txBox="1"/>
          <p:nvPr/>
        </p:nvSpPr>
        <p:spPr>
          <a:xfrm rot="16200000">
            <a:off x="1511435" y="3381510"/>
            <a:ext cx="582211" cy="489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>
                <a:solidFill>
                  <a:srgbClr val="FF0000"/>
                </a:solidFill>
              </a:rPr>
              <a:t>4000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4666569-2131-1C72-A437-E3A42BC9210B}"/>
              </a:ext>
            </a:extLst>
          </p:cNvPr>
          <p:cNvSpPr txBox="1"/>
          <p:nvPr/>
        </p:nvSpPr>
        <p:spPr>
          <a:xfrm>
            <a:off x="2055858" y="3143960"/>
            <a:ext cx="582211" cy="489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1400" dirty="0">
                <a:solidFill>
                  <a:srgbClr val="FF0000"/>
                </a:solidFill>
              </a:rPr>
              <a:t>8000</a:t>
            </a:r>
          </a:p>
        </p:txBody>
      </p:sp>
    </p:spTree>
    <p:extLst>
      <p:ext uri="{BB962C8B-B14F-4D97-AF65-F5344CB8AC3E}">
        <p14:creationId xmlns:p14="http://schemas.microsoft.com/office/powerpoint/2010/main" val="3407233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52E7AB-2769-4FF0-9F69-CCB3AF80DE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AEE5A8B-C94E-193F-0B56-09BABCBC57A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9BA7390D-7E11-8917-C40A-890021466467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Underground Structure Point L</a:t>
            </a:r>
            <a:endParaRPr lang="en-US" dirty="0"/>
          </a:p>
        </p:txBody>
      </p:sp>
      <p:pic>
        <p:nvPicPr>
          <p:cNvPr id="13" name="Picture 9">
            <a:extLst>
              <a:ext uri="{FF2B5EF4-FFF2-40B4-BE49-F238E27FC236}">
                <a16:creationId xmlns:a16="http://schemas.microsoft.com/office/drawing/2014/main" id="{13FE6C56-0EA5-C244-9301-3DFABA1C95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4" name="Textfeld 7">
            <a:extLst>
              <a:ext uri="{FF2B5EF4-FFF2-40B4-BE49-F238E27FC236}">
                <a16:creationId xmlns:a16="http://schemas.microsoft.com/office/drawing/2014/main" id="{C3D946B0-5C3F-A86D-C902-8932F6950EE1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&amp; Dieudonne Adrien Ngo'O Ella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7" name="TextBox 60">
            <a:extLst>
              <a:ext uri="{FF2B5EF4-FFF2-40B4-BE49-F238E27FC236}">
                <a16:creationId xmlns:a16="http://schemas.microsoft.com/office/drawing/2014/main" id="{A6F14BDD-0D7D-D344-8ACC-A61F8D500085}"/>
              </a:ext>
            </a:extLst>
          </p:cNvPr>
          <p:cNvSpPr txBox="1"/>
          <p:nvPr/>
        </p:nvSpPr>
        <p:spPr>
          <a:xfrm>
            <a:off x="7252348" y="4083918"/>
            <a:ext cx="1352100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8" name="Straight Arrow Connector 61">
            <a:extLst>
              <a:ext uri="{FF2B5EF4-FFF2-40B4-BE49-F238E27FC236}">
                <a16:creationId xmlns:a16="http://schemas.microsoft.com/office/drawing/2014/main" id="{CE09527B-E1F0-3975-1EC3-BB0D8FF35F89}"/>
              </a:ext>
            </a:extLst>
          </p:cNvPr>
          <p:cNvCxnSpPr>
            <a:cxnSpLocks/>
          </p:cNvCxnSpPr>
          <p:nvPr/>
        </p:nvCxnSpPr>
        <p:spPr>
          <a:xfrm>
            <a:off x="7540380" y="4477250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EF03F2AE-1361-F4CD-015F-72AEAC7A045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7278" y="787666"/>
            <a:ext cx="5949849" cy="4197267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D221ADB0-BB3A-91F2-C851-6E73EBB86CDB}"/>
              </a:ext>
            </a:extLst>
          </p:cNvPr>
          <p:cNvCxnSpPr>
            <a:cxnSpLocks/>
          </p:cNvCxnSpPr>
          <p:nvPr/>
        </p:nvCxnSpPr>
        <p:spPr>
          <a:xfrm>
            <a:off x="3923928" y="4155926"/>
            <a:ext cx="0" cy="829007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95C317F4-144B-523B-A55E-8C2D0974FDC6}"/>
              </a:ext>
            </a:extLst>
          </p:cNvPr>
          <p:cNvCxnSpPr>
            <a:cxnSpLocks/>
          </p:cNvCxnSpPr>
          <p:nvPr/>
        </p:nvCxnSpPr>
        <p:spPr>
          <a:xfrm>
            <a:off x="3923928" y="4934079"/>
            <a:ext cx="1512168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DC17ECE4-2A4E-89CF-3FE6-4958D69BD2CE}"/>
              </a:ext>
            </a:extLst>
          </p:cNvPr>
          <p:cNvSpPr txBox="1"/>
          <p:nvPr/>
        </p:nvSpPr>
        <p:spPr>
          <a:xfrm>
            <a:off x="4411933" y="4462340"/>
            <a:ext cx="736132" cy="477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FR" sz="1000" dirty="0">
                <a:solidFill>
                  <a:srgbClr val="FF0000"/>
                </a:solidFill>
              </a:rPr>
              <a:t>10m</a:t>
            </a:r>
            <a:endParaRPr lang="en-GB" sz="1000" dirty="0">
              <a:solidFill>
                <a:srgbClr val="FF0000"/>
              </a:solidFill>
            </a:endParaRP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F634752E-A156-75C5-06F5-15A30FEF0AF2}"/>
              </a:ext>
            </a:extLst>
          </p:cNvPr>
          <p:cNvCxnSpPr>
            <a:cxnSpLocks/>
          </p:cNvCxnSpPr>
          <p:nvPr/>
        </p:nvCxnSpPr>
        <p:spPr>
          <a:xfrm flipH="1">
            <a:off x="5428508" y="3651870"/>
            <a:ext cx="7588" cy="1282209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4">
            <a:extLst>
              <a:ext uri="{FF2B5EF4-FFF2-40B4-BE49-F238E27FC236}">
                <a16:creationId xmlns:a16="http://schemas.microsoft.com/office/drawing/2014/main" id="{5DC21EF6-0D16-A0CB-BB3A-2E0E58DB9EBE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17.04.2024 </a:t>
            </a:r>
            <a:endParaRPr lang="de-AT" sz="900" dirty="0">
              <a:solidFill>
                <a:schemeClr val="bg1"/>
              </a:solidFill>
            </a:endParaRPr>
          </a:p>
        </p:txBody>
      </p:sp>
      <p:pic>
        <p:nvPicPr>
          <p:cNvPr id="24" name="Picture 21">
            <a:extLst>
              <a:ext uri="{FF2B5EF4-FFF2-40B4-BE49-F238E27FC236}">
                <a16:creationId xmlns:a16="http://schemas.microsoft.com/office/drawing/2014/main" id="{5A902916-9115-E714-2A50-D3F587B1B1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0139" y="380945"/>
            <a:ext cx="1088872" cy="860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212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9834CC-AB6F-E81B-7EC3-F3C9467B3E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1305138-8BC5-D8B2-8612-91D8DC2FBFF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0506" y="784511"/>
            <a:ext cx="4521580" cy="4050505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3F19B26D-9970-C72A-291B-4456A806DDD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0B24BB13-BF4E-50D9-38B4-B81D8CC3ED89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Underground Structure Point L</a:t>
            </a:r>
            <a:endParaRPr lang="en-US" dirty="0"/>
          </a:p>
        </p:txBody>
      </p:sp>
      <p:sp>
        <p:nvSpPr>
          <p:cNvPr id="11" name="TextBox 60">
            <a:extLst>
              <a:ext uri="{FF2B5EF4-FFF2-40B4-BE49-F238E27FC236}">
                <a16:creationId xmlns:a16="http://schemas.microsoft.com/office/drawing/2014/main" id="{904C09DD-B661-1E50-64B6-B455A23A2536}"/>
              </a:ext>
            </a:extLst>
          </p:cNvPr>
          <p:cNvSpPr txBox="1"/>
          <p:nvPr/>
        </p:nvSpPr>
        <p:spPr>
          <a:xfrm>
            <a:off x="7596336" y="4671015"/>
            <a:ext cx="1352100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12" name="Straight Arrow Connector 61">
            <a:extLst>
              <a:ext uri="{FF2B5EF4-FFF2-40B4-BE49-F238E27FC236}">
                <a16:creationId xmlns:a16="http://schemas.microsoft.com/office/drawing/2014/main" id="{98262F6D-0504-6489-4542-F5DE4E1D0662}"/>
              </a:ext>
            </a:extLst>
          </p:cNvPr>
          <p:cNvCxnSpPr>
            <a:cxnSpLocks/>
          </p:cNvCxnSpPr>
          <p:nvPr/>
        </p:nvCxnSpPr>
        <p:spPr>
          <a:xfrm>
            <a:off x="7884368" y="5064347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9">
            <a:extLst>
              <a:ext uri="{FF2B5EF4-FFF2-40B4-BE49-F238E27FC236}">
                <a16:creationId xmlns:a16="http://schemas.microsoft.com/office/drawing/2014/main" id="{1E8CC6D2-941A-3818-EEEC-951735328D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4" name="Textfeld 7">
            <a:extLst>
              <a:ext uri="{FF2B5EF4-FFF2-40B4-BE49-F238E27FC236}">
                <a16:creationId xmlns:a16="http://schemas.microsoft.com/office/drawing/2014/main" id="{337873D1-BFAB-FA17-73C3-B68F0B0C14E6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&amp; Dieudonne Adrien Ngo'O Ella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25459F-D823-8041-B7B0-915C6B5C82DC}"/>
              </a:ext>
            </a:extLst>
          </p:cNvPr>
          <p:cNvSpPr txBox="1"/>
          <p:nvPr/>
        </p:nvSpPr>
        <p:spPr>
          <a:xfrm>
            <a:off x="6841994" y="1824805"/>
            <a:ext cx="10021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rgbClr val="FF0000"/>
                </a:solidFill>
              </a:rPr>
              <a:t>Chilled water</a:t>
            </a:r>
          </a:p>
          <a:p>
            <a:pPr algn="l"/>
            <a:r>
              <a:rPr lang="en-GB" sz="1100" dirty="0">
                <a:solidFill>
                  <a:srgbClr val="FF0000"/>
                </a:solidFill>
              </a:rPr>
              <a:t>DN300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7499E6B-AA4B-D357-B7B0-0C6FBCB02BEB}"/>
              </a:ext>
            </a:extLst>
          </p:cNvPr>
          <p:cNvCxnSpPr>
            <a:cxnSpLocks/>
            <a:stCxn id="6" idx="1"/>
          </p:cNvCxnSpPr>
          <p:nvPr/>
        </p:nvCxnSpPr>
        <p:spPr>
          <a:xfrm flipH="1">
            <a:off x="6012502" y="2040249"/>
            <a:ext cx="829492" cy="6195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4ADF4812-893D-ED26-9125-BA7B62B9FD42}"/>
              </a:ext>
            </a:extLst>
          </p:cNvPr>
          <p:cNvSpPr txBox="1"/>
          <p:nvPr/>
        </p:nvSpPr>
        <p:spPr>
          <a:xfrm>
            <a:off x="6084415" y="937282"/>
            <a:ext cx="10534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rgbClr val="FF0000"/>
                </a:solidFill>
              </a:rPr>
              <a:t>4 Cable trays:</a:t>
            </a:r>
          </a:p>
          <a:p>
            <a:pPr algn="l"/>
            <a:endParaRPr lang="en-GB" sz="1100" u="sng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CB46468-3F87-6D4F-267E-38C8DABBF3FD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5662085" y="1152726"/>
            <a:ext cx="422330" cy="8377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6C57DB5-08D4-9E16-CA25-E27C6101F334}"/>
              </a:ext>
            </a:extLst>
          </p:cNvPr>
          <p:cNvCxnSpPr>
            <a:cxnSpLocks/>
          </p:cNvCxnSpPr>
          <p:nvPr/>
        </p:nvCxnSpPr>
        <p:spPr>
          <a:xfrm flipV="1">
            <a:off x="2130506" y="4155926"/>
            <a:ext cx="1361374" cy="4882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C1295A9-1D42-ED28-3374-E2FC53FC259A}"/>
              </a:ext>
            </a:extLst>
          </p:cNvPr>
          <p:cNvSpPr txBox="1"/>
          <p:nvPr/>
        </p:nvSpPr>
        <p:spPr>
          <a:xfrm>
            <a:off x="1346909" y="4404129"/>
            <a:ext cx="15888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100" dirty="0">
                <a:solidFill>
                  <a:srgbClr val="FF0000"/>
                </a:solidFill>
              </a:rPr>
              <a:t>Raw water</a:t>
            </a:r>
          </a:p>
          <a:p>
            <a:pPr algn="l"/>
            <a:r>
              <a:rPr lang="en-GB" sz="1100" dirty="0">
                <a:solidFill>
                  <a:srgbClr val="FF0000"/>
                </a:solidFill>
              </a:rPr>
              <a:t>DN350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B780B5E-90F5-E8EC-BD0F-112EB57ADB7A}"/>
              </a:ext>
            </a:extLst>
          </p:cNvPr>
          <p:cNvSpPr txBox="1"/>
          <p:nvPr/>
        </p:nvSpPr>
        <p:spPr>
          <a:xfrm>
            <a:off x="635934" y="1708998"/>
            <a:ext cx="9444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rgbClr val="FF0000"/>
                </a:solidFill>
              </a:rPr>
              <a:t>2 Cable tray</a:t>
            </a:r>
          </a:p>
          <a:p>
            <a:pPr algn="l"/>
            <a:endParaRPr lang="en-GB" sz="1100" u="sng" dirty="0">
              <a:solidFill>
                <a:srgbClr val="FF0000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C6B7906-91D6-C3A0-9A52-B57FDA976AAB}"/>
              </a:ext>
            </a:extLst>
          </p:cNvPr>
          <p:cNvCxnSpPr>
            <a:cxnSpLocks/>
          </p:cNvCxnSpPr>
          <p:nvPr/>
        </p:nvCxnSpPr>
        <p:spPr>
          <a:xfrm>
            <a:off x="1529396" y="1877455"/>
            <a:ext cx="1469076" cy="483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29">
            <a:extLst>
              <a:ext uri="{FF2B5EF4-FFF2-40B4-BE49-F238E27FC236}">
                <a16:creationId xmlns:a16="http://schemas.microsoft.com/office/drawing/2014/main" id="{EB865C65-806A-6F44-D1BA-24670E985EFC}"/>
              </a:ext>
            </a:extLst>
          </p:cNvPr>
          <p:cNvCxnSpPr>
            <a:cxnSpLocks/>
          </p:cNvCxnSpPr>
          <p:nvPr/>
        </p:nvCxnSpPr>
        <p:spPr>
          <a:xfrm>
            <a:off x="2356867" y="3753653"/>
            <a:ext cx="127902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28">
            <a:extLst>
              <a:ext uri="{FF2B5EF4-FFF2-40B4-BE49-F238E27FC236}">
                <a16:creationId xmlns:a16="http://schemas.microsoft.com/office/drawing/2014/main" id="{573D7FA3-2F21-2F1C-CF8E-011C9CD4A879}"/>
              </a:ext>
            </a:extLst>
          </p:cNvPr>
          <p:cNvSpPr txBox="1"/>
          <p:nvPr/>
        </p:nvSpPr>
        <p:spPr>
          <a:xfrm>
            <a:off x="6921109" y="3114989"/>
            <a:ext cx="9444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rgbClr val="FF0000"/>
                </a:solidFill>
              </a:rPr>
              <a:t>2 Cable tray</a:t>
            </a:r>
          </a:p>
          <a:p>
            <a:pPr algn="l"/>
            <a:endParaRPr lang="en-GB" sz="1100" u="sng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29">
            <a:extLst>
              <a:ext uri="{FF2B5EF4-FFF2-40B4-BE49-F238E27FC236}">
                <a16:creationId xmlns:a16="http://schemas.microsoft.com/office/drawing/2014/main" id="{F0BE179C-3130-27E4-0D34-0FD9F466A678}"/>
              </a:ext>
            </a:extLst>
          </p:cNvPr>
          <p:cNvCxnSpPr>
            <a:cxnSpLocks/>
          </p:cNvCxnSpPr>
          <p:nvPr/>
        </p:nvCxnSpPr>
        <p:spPr>
          <a:xfrm flipH="1">
            <a:off x="6012502" y="3282060"/>
            <a:ext cx="94750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8">
            <a:extLst>
              <a:ext uri="{FF2B5EF4-FFF2-40B4-BE49-F238E27FC236}">
                <a16:creationId xmlns:a16="http://schemas.microsoft.com/office/drawing/2014/main" id="{8F24A8AB-79E7-28FB-2F6E-45DB8EA6A8D7}"/>
              </a:ext>
            </a:extLst>
          </p:cNvPr>
          <p:cNvSpPr txBox="1"/>
          <p:nvPr/>
        </p:nvSpPr>
        <p:spPr>
          <a:xfrm>
            <a:off x="1468353" y="3581275"/>
            <a:ext cx="9444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rgbClr val="FF0000"/>
                </a:solidFill>
              </a:rPr>
              <a:t>1 Cable tray</a:t>
            </a:r>
          </a:p>
          <a:p>
            <a:pPr algn="l"/>
            <a:endParaRPr lang="en-GB" sz="1100" u="sng" dirty="0">
              <a:solidFill>
                <a:srgbClr val="FF0000"/>
              </a:solidFill>
            </a:endParaRP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7B5FD03C-C995-BFBC-E715-C9490A5220AD}"/>
              </a:ext>
            </a:extLst>
          </p:cNvPr>
          <p:cNvCxnSpPr>
            <a:cxnSpLocks/>
          </p:cNvCxnSpPr>
          <p:nvPr/>
        </p:nvCxnSpPr>
        <p:spPr>
          <a:xfrm>
            <a:off x="4355976" y="2984013"/>
            <a:ext cx="288032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24AF2247-C209-A427-E201-D469ECCB04A0}"/>
              </a:ext>
            </a:extLst>
          </p:cNvPr>
          <p:cNvCxnSpPr>
            <a:cxnSpLocks/>
          </p:cNvCxnSpPr>
          <p:nvPr/>
        </p:nvCxnSpPr>
        <p:spPr>
          <a:xfrm flipV="1">
            <a:off x="4499992" y="2994028"/>
            <a:ext cx="0" cy="57606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>
            <a:extLst>
              <a:ext uri="{FF2B5EF4-FFF2-40B4-BE49-F238E27FC236}">
                <a16:creationId xmlns:a16="http://schemas.microsoft.com/office/drawing/2014/main" id="{580BA3FA-72B7-01BA-BFC1-DFCCCE20A24E}"/>
              </a:ext>
            </a:extLst>
          </p:cNvPr>
          <p:cNvSpPr txBox="1"/>
          <p:nvPr/>
        </p:nvSpPr>
        <p:spPr>
          <a:xfrm rot="5400000">
            <a:off x="4474953" y="3065214"/>
            <a:ext cx="605578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FR" sz="1000" dirty="0">
                <a:solidFill>
                  <a:srgbClr val="FF0000"/>
                </a:solidFill>
              </a:rPr>
              <a:t>0,98m</a:t>
            </a:r>
            <a:endParaRPr lang="en-GB" sz="1000" dirty="0">
              <a:solidFill>
                <a:srgbClr val="FF0000"/>
              </a:solidFill>
            </a:endParaRPr>
          </a:p>
        </p:txBody>
      </p: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E46B0B91-C94F-540A-2AEC-66F896EAA0D7}"/>
              </a:ext>
            </a:extLst>
          </p:cNvPr>
          <p:cNvCxnSpPr>
            <a:cxnSpLocks/>
          </p:cNvCxnSpPr>
          <p:nvPr/>
        </p:nvCxnSpPr>
        <p:spPr>
          <a:xfrm>
            <a:off x="4252504" y="2378650"/>
            <a:ext cx="288032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>
            <a:extLst>
              <a:ext uri="{FF2B5EF4-FFF2-40B4-BE49-F238E27FC236}">
                <a16:creationId xmlns:a16="http://schemas.microsoft.com/office/drawing/2014/main" id="{5352EBB9-286A-DFB1-17B6-EAFC08AD579C}"/>
              </a:ext>
            </a:extLst>
          </p:cNvPr>
          <p:cNvSpPr txBox="1"/>
          <p:nvPr/>
        </p:nvSpPr>
        <p:spPr>
          <a:xfrm rot="5400000">
            <a:off x="4479299" y="2501139"/>
            <a:ext cx="605578" cy="477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FR" sz="1000" dirty="0">
                <a:solidFill>
                  <a:srgbClr val="FF0000"/>
                </a:solidFill>
              </a:rPr>
              <a:t>1,03m</a:t>
            </a:r>
            <a:endParaRPr lang="en-GB" sz="1000" dirty="0">
              <a:solidFill>
                <a:srgbClr val="FF0000"/>
              </a:solidFill>
            </a:endParaRPr>
          </a:p>
        </p:txBody>
      </p: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923A983B-A94B-0179-9C5D-3201E1013E1B}"/>
              </a:ext>
            </a:extLst>
          </p:cNvPr>
          <p:cNvCxnSpPr>
            <a:cxnSpLocks/>
          </p:cNvCxnSpPr>
          <p:nvPr/>
        </p:nvCxnSpPr>
        <p:spPr>
          <a:xfrm flipV="1">
            <a:off x="4499992" y="2390851"/>
            <a:ext cx="0" cy="57606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feld 4">
            <a:extLst>
              <a:ext uri="{FF2B5EF4-FFF2-40B4-BE49-F238E27FC236}">
                <a16:creationId xmlns:a16="http://schemas.microsoft.com/office/drawing/2014/main" id="{123F30CC-7BF4-03A3-EEAF-E2DCC5369E3C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17.04.2024 </a:t>
            </a:r>
            <a:endParaRPr lang="de-AT" sz="900" dirty="0">
              <a:solidFill>
                <a:schemeClr val="bg1"/>
              </a:solidFill>
            </a:endParaRPr>
          </a:p>
        </p:txBody>
      </p:sp>
      <p:cxnSp>
        <p:nvCxnSpPr>
          <p:cNvPr id="44" name="Connecteur droit 43">
            <a:extLst>
              <a:ext uri="{FF2B5EF4-FFF2-40B4-BE49-F238E27FC236}">
                <a16:creationId xmlns:a16="http://schemas.microsoft.com/office/drawing/2014/main" id="{FC8F5417-3779-17B2-11A4-3B52DFAA8DC3}"/>
              </a:ext>
            </a:extLst>
          </p:cNvPr>
          <p:cNvCxnSpPr>
            <a:cxnSpLocks/>
          </p:cNvCxnSpPr>
          <p:nvPr/>
        </p:nvCxnSpPr>
        <p:spPr>
          <a:xfrm>
            <a:off x="4499992" y="3332343"/>
            <a:ext cx="0" cy="1502673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avec flèche 44">
            <a:extLst>
              <a:ext uri="{FF2B5EF4-FFF2-40B4-BE49-F238E27FC236}">
                <a16:creationId xmlns:a16="http://schemas.microsoft.com/office/drawing/2014/main" id="{52352DB5-1959-6EAE-5F55-3E54C3D5A562}"/>
              </a:ext>
            </a:extLst>
          </p:cNvPr>
          <p:cNvCxnSpPr>
            <a:cxnSpLocks/>
          </p:cNvCxnSpPr>
          <p:nvPr/>
        </p:nvCxnSpPr>
        <p:spPr>
          <a:xfrm flipV="1">
            <a:off x="4499992" y="4797840"/>
            <a:ext cx="1175412" cy="6158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>
            <a:extLst>
              <a:ext uri="{FF2B5EF4-FFF2-40B4-BE49-F238E27FC236}">
                <a16:creationId xmlns:a16="http://schemas.microsoft.com/office/drawing/2014/main" id="{62F676FB-66A9-CC21-40C5-8565FCBBAE51}"/>
              </a:ext>
            </a:extLst>
          </p:cNvPr>
          <p:cNvSpPr txBox="1"/>
          <p:nvPr/>
        </p:nvSpPr>
        <p:spPr>
          <a:xfrm>
            <a:off x="4845368" y="4358989"/>
            <a:ext cx="736132" cy="4773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FR" sz="1000" dirty="0">
                <a:solidFill>
                  <a:srgbClr val="FF0000"/>
                </a:solidFill>
              </a:rPr>
              <a:t>2,03m</a:t>
            </a:r>
            <a:endParaRPr lang="en-GB" sz="1000" dirty="0">
              <a:solidFill>
                <a:srgbClr val="FF0000"/>
              </a:solidFill>
            </a:endParaRPr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13BEA9F1-4316-B6E3-A8B7-B06F8855D563}"/>
              </a:ext>
            </a:extLst>
          </p:cNvPr>
          <p:cNvCxnSpPr>
            <a:cxnSpLocks/>
          </p:cNvCxnSpPr>
          <p:nvPr/>
        </p:nvCxnSpPr>
        <p:spPr>
          <a:xfrm flipH="1">
            <a:off x="5675404" y="3183100"/>
            <a:ext cx="12901" cy="165732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Picture 21">
            <a:extLst>
              <a:ext uri="{FF2B5EF4-FFF2-40B4-BE49-F238E27FC236}">
                <a16:creationId xmlns:a16="http://schemas.microsoft.com/office/drawing/2014/main" id="{82F89441-537E-3D5D-8B1D-4697B0456E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0139" y="380945"/>
            <a:ext cx="1088872" cy="86065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E40C918-AEA8-B322-2233-CFDB7C4BE1D6}"/>
              </a:ext>
            </a:extLst>
          </p:cNvPr>
          <p:cNvSpPr txBox="1"/>
          <p:nvPr/>
        </p:nvSpPr>
        <p:spPr>
          <a:xfrm>
            <a:off x="5275397" y="424048"/>
            <a:ext cx="232146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Smoke/He extraction</a:t>
            </a:r>
          </a:p>
          <a:p>
            <a:r>
              <a:rPr lang="en-GB" sz="1100" u="sng" dirty="0"/>
              <a:t>S=1.098m2 instead of S=1.946m2</a:t>
            </a:r>
          </a:p>
          <a:p>
            <a:pPr algn="l"/>
            <a:endParaRPr lang="en-GB" sz="1100" u="sng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54ACD61-16F7-21A2-3992-567F31584D56}"/>
              </a:ext>
            </a:extLst>
          </p:cNvPr>
          <p:cNvCxnSpPr>
            <a:cxnSpLocks/>
          </p:cNvCxnSpPr>
          <p:nvPr/>
        </p:nvCxnSpPr>
        <p:spPr>
          <a:xfrm flipH="1">
            <a:off x="5094414" y="894080"/>
            <a:ext cx="387038" cy="5843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8595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E9460-FB52-BFFE-EA08-D73CC5788F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3E0867F2-1A09-F6BD-84EA-3105D648CFB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981" y="836171"/>
            <a:ext cx="7562374" cy="3822930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578A219-4759-79B1-6E8B-4C90CDE735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C7AE70C6-20B1-8B7F-E023-195B8A2FCAF0}"/>
              </a:ext>
            </a:extLst>
          </p:cNvPr>
          <p:cNvSpPr txBox="1">
            <a:spLocks/>
          </p:cNvSpPr>
          <p:nvPr/>
        </p:nvSpPr>
        <p:spPr>
          <a:xfrm>
            <a:off x="-15273" y="411510"/>
            <a:ext cx="8743172" cy="338554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00"/>
              </a:spcBef>
              <a:buNone/>
              <a:defRPr/>
            </a:pPr>
            <a:r>
              <a:rPr lang="en-US" sz="2000" u="sng" dirty="0"/>
              <a:t>FCC-</a:t>
            </a:r>
            <a:r>
              <a:rPr lang="en-US" sz="2000" u="sng" dirty="0" err="1"/>
              <a:t>ee</a:t>
            </a:r>
            <a:r>
              <a:rPr lang="en-US" sz="2000" u="sng" dirty="0"/>
              <a:t> Underground Structure Point H</a:t>
            </a:r>
            <a:endParaRPr lang="en-US" dirty="0"/>
          </a:p>
        </p:txBody>
      </p:sp>
      <p:pic>
        <p:nvPicPr>
          <p:cNvPr id="13" name="Picture 9">
            <a:extLst>
              <a:ext uri="{FF2B5EF4-FFF2-40B4-BE49-F238E27FC236}">
                <a16:creationId xmlns:a16="http://schemas.microsoft.com/office/drawing/2014/main" id="{154E71DB-B48A-BC49-3C76-A83CB9AC04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591" y="0"/>
            <a:ext cx="792857" cy="347834"/>
          </a:xfrm>
          <a:prstGeom prst="rect">
            <a:avLst/>
          </a:prstGeom>
        </p:spPr>
      </p:pic>
      <p:sp>
        <p:nvSpPr>
          <p:cNvPr id="14" name="Textfeld 7">
            <a:extLst>
              <a:ext uri="{FF2B5EF4-FFF2-40B4-BE49-F238E27FC236}">
                <a16:creationId xmlns:a16="http://schemas.microsoft.com/office/drawing/2014/main" id="{C45FE791-3240-2FF1-0C36-04AD8A320069}"/>
              </a:ext>
            </a:extLst>
          </p:cNvPr>
          <p:cNvSpPr txBox="1"/>
          <p:nvPr/>
        </p:nvSpPr>
        <p:spPr>
          <a:xfrm>
            <a:off x="3080611" y="97423"/>
            <a:ext cx="324036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F. Valchkova-Georgieva &amp; Dieudonne Adrien Ngo'O Ella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8" name="Textfeld 4">
            <a:extLst>
              <a:ext uri="{FF2B5EF4-FFF2-40B4-BE49-F238E27FC236}">
                <a16:creationId xmlns:a16="http://schemas.microsoft.com/office/drawing/2014/main" id="{1FCC55E9-EB6B-B219-E832-68209E660BB1}"/>
              </a:ext>
            </a:extLst>
          </p:cNvPr>
          <p:cNvSpPr txBox="1"/>
          <p:nvPr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17.04.2024 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21" name="TextBox 60">
            <a:extLst>
              <a:ext uri="{FF2B5EF4-FFF2-40B4-BE49-F238E27FC236}">
                <a16:creationId xmlns:a16="http://schemas.microsoft.com/office/drawing/2014/main" id="{B48348F6-7D46-55CC-3928-1BD708469695}"/>
              </a:ext>
            </a:extLst>
          </p:cNvPr>
          <p:cNvSpPr txBox="1"/>
          <p:nvPr/>
        </p:nvSpPr>
        <p:spPr>
          <a:xfrm>
            <a:off x="7067144" y="3147814"/>
            <a:ext cx="1352100" cy="27699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Collider Center</a:t>
            </a:r>
            <a:endParaRPr lang="en-GB" sz="1200" dirty="0"/>
          </a:p>
        </p:txBody>
      </p:sp>
      <p:cxnSp>
        <p:nvCxnSpPr>
          <p:cNvPr id="22" name="Straight Arrow Connector 61">
            <a:extLst>
              <a:ext uri="{FF2B5EF4-FFF2-40B4-BE49-F238E27FC236}">
                <a16:creationId xmlns:a16="http://schemas.microsoft.com/office/drawing/2014/main" id="{580F7BF3-B193-88D4-0285-7839323910B9}"/>
              </a:ext>
            </a:extLst>
          </p:cNvPr>
          <p:cNvCxnSpPr>
            <a:cxnSpLocks/>
          </p:cNvCxnSpPr>
          <p:nvPr/>
        </p:nvCxnSpPr>
        <p:spPr>
          <a:xfrm>
            <a:off x="7355176" y="3541146"/>
            <a:ext cx="792088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11">
            <a:extLst>
              <a:ext uri="{FF2B5EF4-FFF2-40B4-BE49-F238E27FC236}">
                <a16:creationId xmlns:a16="http://schemas.microsoft.com/office/drawing/2014/main" id="{9AAD183F-4DE4-9B87-E897-DE631AABE724}"/>
              </a:ext>
            </a:extLst>
          </p:cNvPr>
          <p:cNvSpPr txBox="1"/>
          <p:nvPr/>
        </p:nvSpPr>
        <p:spPr>
          <a:xfrm>
            <a:off x="3983287" y="3070422"/>
            <a:ext cx="143500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CE"/>
                </a:solidFill>
              </a:rPr>
              <a:t>Junction Cavern</a:t>
            </a:r>
          </a:p>
        </p:txBody>
      </p:sp>
      <p:cxnSp>
        <p:nvCxnSpPr>
          <p:cNvPr id="9" name="Straight Arrow Connector 12">
            <a:extLst>
              <a:ext uri="{FF2B5EF4-FFF2-40B4-BE49-F238E27FC236}">
                <a16:creationId xmlns:a16="http://schemas.microsoft.com/office/drawing/2014/main" id="{17DBDA80-FB28-E69A-ED52-C858FBA65FC7}"/>
              </a:ext>
            </a:extLst>
          </p:cNvPr>
          <p:cNvCxnSpPr>
            <a:cxnSpLocks/>
          </p:cNvCxnSpPr>
          <p:nvPr/>
        </p:nvCxnSpPr>
        <p:spPr>
          <a:xfrm flipV="1">
            <a:off x="4779976" y="2473793"/>
            <a:ext cx="166865" cy="596629"/>
          </a:xfrm>
          <a:prstGeom prst="straightConnector1">
            <a:avLst/>
          </a:prstGeom>
          <a:ln w="19050">
            <a:solidFill>
              <a:srgbClr val="0000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3">
            <a:extLst>
              <a:ext uri="{FF2B5EF4-FFF2-40B4-BE49-F238E27FC236}">
                <a16:creationId xmlns:a16="http://schemas.microsoft.com/office/drawing/2014/main" id="{8D6F319D-4F61-3EC0-FD30-88907F7AC5AD}"/>
              </a:ext>
            </a:extLst>
          </p:cNvPr>
          <p:cNvCxnSpPr>
            <a:cxnSpLocks/>
          </p:cNvCxnSpPr>
          <p:nvPr/>
        </p:nvCxnSpPr>
        <p:spPr>
          <a:xfrm flipH="1">
            <a:off x="5319250" y="1252882"/>
            <a:ext cx="372924" cy="348394"/>
          </a:xfrm>
          <a:prstGeom prst="straightConnector1">
            <a:avLst/>
          </a:prstGeom>
          <a:ln w="19050">
            <a:solidFill>
              <a:srgbClr val="5D78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5">
            <a:extLst>
              <a:ext uri="{FF2B5EF4-FFF2-40B4-BE49-F238E27FC236}">
                <a16:creationId xmlns:a16="http://schemas.microsoft.com/office/drawing/2014/main" id="{7DCFACB7-C050-05C5-794E-54FF0FD2406C}"/>
              </a:ext>
            </a:extLst>
          </p:cNvPr>
          <p:cNvCxnSpPr>
            <a:cxnSpLocks/>
          </p:cNvCxnSpPr>
          <p:nvPr/>
        </p:nvCxnSpPr>
        <p:spPr>
          <a:xfrm>
            <a:off x="596850" y="3651870"/>
            <a:ext cx="559400" cy="480172"/>
          </a:xfrm>
          <a:prstGeom prst="straightConnector1">
            <a:avLst/>
          </a:prstGeom>
          <a:ln w="19050">
            <a:solidFill>
              <a:srgbClr val="8A8AA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6">
            <a:extLst>
              <a:ext uri="{FF2B5EF4-FFF2-40B4-BE49-F238E27FC236}">
                <a16:creationId xmlns:a16="http://schemas.microsoft.com/office/drawing/2014/main" id="{DF434C9B-D070-BF56-AEFF-D3CF119439A0}"/>
              </a:ext>
            </a:extLst>
          </p:cNvPr>
          <p:cNvSpPr txBox="1"/>
          <p:nvPr/>
        </p:nvSpPr>
        <p:spPr>
          <a:xfrm>
            <a:off x="-15273" y="3403356"/>
            <a:ext cx="1268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8787A4"/>
                </a:solidFill>
              </a:rPr>
              <a:t>Klystron Gallery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1775D80-270B-ECF0-4F09-EF881CEBD98A}"/>
              </a:ext>
            </a:extLst>
          </p:cNvPr>
          <p:cNvSpPr/>
          <p:nvPr/>
        </p:nvSpPr>
        <p:spPr>
          <a:xfrm>
            <a:off x="6893024" y="4680520"/>
            <a:ext cx="144016" cy="1440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8">
            <a:extLst>
              <a:ext uri="{FF2B5EF4-FFF2-40B4-BE49-F238E27FC236}">
                <a16:creationId xmlns:a16="http://schemas.microsoft.com/office/drawing/2014/main" id="{13AC527D-033C-47E9-C603-317D9219F37E}"/>
              </a:ext>
            </a:extLst>
          </p:cNvPr>
          <p:cNvCxnSpPr>
            <a:cxnSpLocks/>
          </p:cNvCxnSpPr>
          <p:nvPr/>
        </p:nvCxnSpPr>
        <p:spPr>
          <a:xfrm flipH="1" flipV="1">
            <a:off x="2199280" y="3787953"/>
            <a:ext cx="705800" cy="568677"/>
          </a:xfrm>
          <a:prstGeom prst="straightConnector1">
            <a:avLst/>
          </a:prstGeom>
          <a:ln w="1905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9">
            <a:extLst>
              <a:ext uri="{FF2B5EF4-FFF2-40B4-BE49-F238E27FC236}">
                <a16:creationId xmlns:a16="http://schemas.microsoft.com/office/drawing/2014/main" id="{5E1664E6-6DB1-C8A2-D4EA-917101C2CC69}"/>
              </a:ext>
            </a:extLst>
          </p:cNvPr>
          <p:cNvSpPr txBox="1"/>
          <p:nvPr/>
        </p:nvSpPr>
        <p:spPr>
          <a:xfrm>
            <a:off x="5250122" y="1023621"/>
            <a:ext cx="1428842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5D7897"/>
                </a:solidFill>
              </a:rPr>
              <a:t>Service Shaft</a:t>
            </a:r>
          </a:p>
        </p:txBody>
      </p:sp>
      <p:cxnSp>
        <p:nvCxnSpPr>
          <p:cNvPr id="19" name="Straight Arrow Connector 20">
            <a:extLst>
              <a:ext uri="{FF2B5EF4-FFF2-40B4-BE49-F238E27FC236}">
                <a16:creationId xmlns:a16="http://schemas.microsoft.com/office/drawing/2014/main" id="{33ED644E-206B-3062-CD8F-F9D760E0D490}"/>
              </a:ext>
            </a:extLst>
          </p:cNvPr>
          <p:cNvCxnSpPr>
            <a:cxnSpLocks/>
          </p:cNvCxnSpPr>
          <p:nvPr/>
        </p:nvCxnSpPr>
        <p:spPr>
          <a:xfrm flipH="1" flipV="1">
            <a:off x="5292080" y="2497612"/>
            <a:ext cx="479852" cy="307684"/>
          </a:xfrm>
          <a:prstGeom prst="straightConnector1">
            <a:avLst/>
          </a:prstGeom>
          <a:ln w="19050">
            <a:solidFill>
              <a:srgbClr val="5D78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1">
            <a:extLst>
              <a:ext uri="{FF2B5EF4-FFF2-40B4-BE49-F238E27FC236}">
                <a16:creationId xmlns:a16="http://schemas.microsoft.com/office/drawing/2014/main" id="{37F0FE4F-97BE-94D5-24FC-1A4852126BAE}"/>
              </a:ext>
            </a:extLst>
          </p:cNvPr>
          <p:cNvSpPr txBox="1"/>
          <p:nvPr/>
        </p:nvSpPr>
        <p:spPr>
          <a:xfrm>
            <a:off x="5726387" y="2723445"/>
            <a:ext cx="1276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>
                <a:solidFill>
                  <a:srgbClr val="5E7A99"/>
                </a:solidFill>
              </a:rPr>
              <a:t>Service Cavern </a:t>
            </a:r>
            <a:br>
              <a:rPr lang="en-GB" sz="1200" dirty="0">
                <a:solidFill>
                  <a:srgbClr val="5E7A99"/>
                </a:solidFill>
              </a:rPr>
            </a:br>
            <a:r>
              <a:rPr lang="en-GB" sz="1200" dirty="0">
                <a:solidFill>
                  <a:srgbClr val="5E7A99"/>
                </a:solidFill>
              </a:rPr>
              <a:t>(60x25m)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98EA264-797A-E2E2-A6EE-78F055403494}"/>
              </a:ext>
            </a:extLst>
          </p:cNvPr>
          <p:cNvSpPr txBox="1"/>
          <p:nvPr/>
        </p:nvSpPr>
        <p:spPr>
          <a:xfrm>
            <a:off x="2468905" y="4368572"/>
            <a:ext cx="1223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Machine tunnel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C2234168-86BC-02B6-92E5-AAC61648C384}"/>
              </a:ext>
            </a:extLst>
          </p:cNvPr>
          <p:cNvCxnSpPr>
            <a:cxnSpLocks/>
          </p:cNvCxnSpPr>
          <p:nvPr/>
        </p:nvCxnSpPr>
        <p:spPr>
          <a:xfrm flipH="1" flipV="1">
            <a:off x="6761284" y="1558830"/>
            <a:ext cx="611719" cy="49476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416973B-BD41-A0E0-D586-C77318032A2A}"/>
              </a:ext>
            </a:extLst>
          </p:cNvPr>
          <p:cNvSpPr txBox="1"/>
          <p:nvPr/>
        </p:nvSpPr>
        <p:spPr>
          <a:xfrm>
            <a:off x="7177719" y="2016708"/>
            <a:ext cx="17283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8 Evacuation staircase</a:t>
            </a:r>
          </a:p>
          <a:p>
            <a:pPr algn="ctr"/>
            <a:r>
              <a:rPr lang="en-GB" sz="1200" dirty="0"/>
              <a:t>(each 250 m) </a:t>
            </a:r>
          </a:p>
        </p:txBody>
      </p:sp>
      <p:cxnSp>
        <p:nvCxnSpPr>
          <p:cNvPr id="32" name="Straight Connector 33">
            <a:extLst>
              <a:ext uri="{FF2B5EF4-FFF2-40B4-BE49-F238E27FC236}">
                <a16:creationId xmlns:a16="http://schemas.microsoft.com/office/drawing/2014/main" id="{F2E3D754-E6CD-DA2D-969A-DDCEEA9C67A2}"/>
              </a:ext>
            </a:extLst>
          </p:cNvPr>
          <p:cNvCxnSpPr>
            <a:cxnSpLocks/>
          </p:cNvCxnSpPr>
          <p:nvPr/>
        </p:nvCxnSpPr>
        <p:spPr>
          <a:xfrm flipH="1" flipV="1">
            <a:off x="4356313" y="2294950"/>
            <a:ext cx="577835" cy="71218"/>
          </a:xfrm>
          <a:prstGeom prst="line">
            <a:avLst/>
          </a:prstGeom>
          <a:ln w="19050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C776AD13-5F31-F5BD-9506-34C136F13656}"/>
              </a:ext>
            </a:extLst>
          </p:cNvPr>
          <p:cNvSpPr/>
          <p:nvPr/>
        </p:nvSpPr>
        <p:spPr>
          <a:xfrm>
            <a:off x="4097942" y="2135229"/>
            <a:ext cx="3643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C000"/>
                </a:solidFill>
              </a:rPr>
              <a:t>IP</a:t>
            </a:r>
          </a:p>
        </p:txBody>
      </p:sp>
      <p:sp>
        <p:nvSpPr>
          <p:cNvPr id="47" name="TextBox 26">
            <a:extLst>
              <a:ext uri="{FF2B5EF4-FFF2-40B4-BE49-F238E27FC236}">
                <a16:creationId xmlns:a16="http://schemas.microsoft.com/office/drawing/2014/main" id="{2AD1BEF0-F68F-BFC5-D0D5-B2F70529AD8D}"/>
              </a:ext>
            </a:extLst>
          </p:cNvPr>
          <p:cNvSpPr txBox="1"/>
          <p:nvPr/>
        </p:nvSpPr>
        <p:spPr>
          <a:xfrm>
            <a:off x="3298781" y="1224638"/>
            <a:ext cx="1933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54A2B2"/>
                </a:solidFill>
              </a:rPr>
              <a:t>ø7m Connection Tunnels </a:t>
            </a:r>
            <a:br>
              <a:rPr lang="en-GB" sz="1200" dirty="0">
                <a:solidFill>
                  <a:srgbClr val="54A2B2"/>
                </a:solidFill>
              </a:rPr>
            </a:br>
            <a:r>
              <a:rPr lang="en-GB" sz="1200" dirty="0">
                <a:solidFill>
                  <a:srgbClr val="54A2B2"/>
                </a:solidFill>
              </a:rPr>
              <a:t>(Cavern/Klystron Gallery)</a:t>
            </a:r>
          </a:p>
        </p:txBody>
      </p:sp>
      <p:cxnSp>
        <p:nvCxnSpPr>
          <p:cNvPr id="51" name="Straight Arrow Connector 28">
            <a:extLst>
              <a:ext uri="{FF2B5EF4-FFF2-40B4-BE49-F238E27FC236}">
                <a16:creationId xmlns:a16="http://schemas.microsoft.com/office/drawing/2014/main" id="{94CC09F7-2630-B266-F22F-8838AA7361F2}"/>
              </a:ext>
            </a:extLst>
          </p:cNvPr>
          <p:cNvCxnSpPr>
            <a:cxnSpLocks/>
          </p:cNvCxnSpPr>
          <p:nvPr/>
        </p:nvCxnSpPr>
        <p:spPr>
          <a:xfrm>
            <a:off x="4434748" y="1708799"/>
            <a:ext cx="573418" cy="639293"/>
          </a:xfrm>
          <a:prstGeom prst="straightConnector1">
            <a:avLst/>
          </a:prstGeom>
          <a:ln w="19050">
            <a:solidFill>
              <a:srgbClr val="00979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44">
            <a:extLst>
              <a:ext uri="{FF2B5EF4-FFF2-40B4-BE49-F238E27FC236}">
                <a16:creationId xmlns:a16="http://schemas.microsoft.com/office/drawing/2014/main" id="{83220384-6F9A-85C2-27CA-A646073186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7962" y="347834"/>
            <a:ext cx="1152972" cy="91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292418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95219</TotalTime>
  <Words>385</Words>
  <Application>Microsoft Office PowerPoint</Application>
  <PresentationFormat>On-screen Show (16:9)</PresentationFormat>
  <Paragraphs>129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Times New Roman</vt:lpstr>
      <vt:lpstr>Introslides</vt:lpstr>
      <vt:lpstr>Titleslides, Conclusion</vt:lpstr>
      <vt:lpstr>Content Slides - Deep Blue</vt:lpstr>
      <vt:lpstr>Integration News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Fani Valchkova-Georgieva</cp:lastModifiedBy>
  <cp:revision>474</cp:revision>
  <cp:lastPrinted>2022-05-20T06:54:27Z</cp:lastPrinted>
  <dcterms:created xsi:type="dcterms:W3CDTF">2020-10-27T09:23:42Z</dcterms:created>
  <dcterms:modified xsi:type="dcterms:W3CDTF">2024-04-16T14:17:37Z</dcterms:modified>
</cp:coreProperties>
</file>