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648" r:id="rId2"/>
    <p:sldMasterId id="2147483650" r:id="rId3"/>
  </p:sldMasterIdLst>
  <p:notesMasterIdLst>
    <p:notesMasterId r:id="rId22"/>
  </p:notesMasterIdLst>
  <p:sldIdLst>
    <p:sldId id="263" r:id="rId4"/>
    <p:sldId id="277" r:id="rId5"/>
    <p:sldId id="285" r:id="rId6"/>
    <p:sldId id="283" r:id="rId7"/>
    <p:sldId id="288" r:id="rId8"/>
    <p:sldId id="295" r:id="rId9"/>
    <p:sldId id="296" r:id="rId10"/>
    <p:sldId id="303" r:id="rId11"/>
    <p:sldId id="302" r:id="rId12"/>
    <p:sldId id="289" r:id="rId13"/>
    <p:sldId id="287" r:id="rId14"/>
    <p:sldId id="292" r:id="rId15"/>
    <p:sldId id="293" r:id="rId16"/>
    <p:sldId id="294" r:id="rId17"/>
    <p:sldId id="297" r:id="rId18"/>
    <p:sldId id="304" r:id="rId19"/>
    <p:sldId id="291" r:id="rId20"/>
    <p:sldId id="274" r:id="rId21"/>
  </p:sldIdLst>
  <p:sldSz cx="9144000" cy="5143500" type="screen16x9"/>
  <p:notesSz cx="6858000" cy="9144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63"/>
            <p14:sldId id="277"/>
            <p14:sldId id="285"/>
            <p14:sldId id="283"/>
            <p14:sldId id="288"/>
            <p14:sldId id="295"/>
            <p14:sldId id="296"/>
            <p14:sldId id="303"/>
            <p14:sldId id="302"/>
            <p14:sldId id="289"/>
            <p14:sldId id="287"/>
            <p14:sldId id="292"/>
            <p14:sldId id="293"/>
            <p14:sldId id="294"/>
            <p14:sldId id="297"/>
            <p14:sldId id="304"/>
            <p14:sldId id="291"/>
            <p14:sldId id="274"/>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124A"/>
    <a:srgbClr val="DFDFDF"/>
    <a:srgbClr val="F6FDA3"/>
    <a:srgbClr val="D4BEF7"/>
    <a:srgbClr val="B8BAFA"/>
    <a:srgbClr val="DBDBE4"/>
    <a:srgbClr val="FFE4DF"/>
    <a:srgbClr val="DAEEDB"/>
    <a:srgbClr val="EEE2FF"/>
    <a:srgbClr val="F9FD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683" autoAdjust="0"/>
    <p:restoredTop sz="94712" autoAdjust="0"/>
  </p:normalViewPr>
  <p:slideViewPr>
    <p:cSldViewPr>
      <p:cViewPr varScale="1">
        <p:scale>
          <a:sx n="171" d="100"/>
          <a:sy n="171" d="100"/>
        </p:scale>
        <p:origin x="464" y="168"/>
      </p:cViewPr>
      <p:guideLst/>
    </p:cSldViewPr>
  </p:slideViewPr>
  <p:outlineViewPr>
    <p:cViewPr>
      <p:scale>
        <a:sx n="33" d="100"/>
        <a:sy n="33" d="100"/>
      </p:scale>
      <p:origin x="0" y="-941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16.04.24</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notesStyle>
    <a:lvl1pPr marL="0" algn="l" defTabSz="342900" rtl="0" eaLnBrk="1" latinLnBrk="0" hangingPunct="1">
      <a:defRPr sz="450" kern="1200">
        <a:solidFill>
          <a:schemeClr val="tx1"/>
        </a:solidFill>
        <a:latin typeface="+mn-lt"/>
        <a:ea typeface="+mn-ea"/>
        <a:cs typeface="+mn-cs"/>
      </a:defRPr>
    </a:lvl1pPr>
    <a:lvl2pPr marL="171450" algn="l" defTabSz="342900" rtl="0" eaLnBrk="1" latinLnBrk="0" hangingPunct="1">
      <a:defRPr sz="450" kern="1200">
        <a:solidFill>
          <a:schemeClr val="tx1"/>
        </a:solidFill>
        <a:latin typeface="+mn-lt"/>
        <a:ea typeface="+mn-ea"/>
        <a:cs typeface="+mn-cs"/>
      </a:defRPr>
    </a:lvl2pPr>
    <a:lvl3pPr marL="342900" algn="l" defTabSz="342900" rtl="0" eaLnBrk="1" latinLnBrk="0" hangingPunct="1">
      <a:defRPr sz="450" kern="1200">
        <a:solidFill>
          <a:schemeClr val="tx1"/>
        </a:solidFill>
        <a:latin typeface="+mn-lt"/>
        <a:ea typeface="+mn-ea"/>
        <a:cs typeface="+mn-cs"/>
      </a:defRPr>
    </a:lvl3pPr>
    <a:lvl4pPr marL="514350" algn="l" defTabSz="342900" rtl="0" eaLnBrk="1" latinLnBrk="0" hangingPunct="1">
      <a:defRPr sz="450" kern="1200">
        <a:solidFill>
          <a:schemeClr val="tx1"/>
        </a:solidFill>
        <a:latin typeface="+mn-lt"/>
        <a:ea typeface="+mn-ea"/>
        <a:cs typeface="+mn-cs"/>
      </a:defRPr>
    </a:lvl4pPr>
    <a:lvl5pPr marL="685800" algn="l" defTabSz="342900" rtl="0" eaLnBrk="1" latinLnBrk="0" hangingPunct="1">
      <a:defRPr sz="450" kern="1200">
        <a:solidFill>
          <a:schemeClr val="tx1"/>
        </a:solidFill>
        <a:latin typeface="+mn-lt"/>
        <a:ea typeface="+mn-ea"/>
        <a:cs typeface="+mn-cs"/>
      </a:defRPr>
    </a:lvl5pPr>
    <a:lvl6pPr marL="857250" algn="l" defTabSz="342900" rtl="0" eaLnBrk="1" latinLnBrk="0" hangingPunct="1">
      <a:defRPr sz="450" kern="1200">
        <a:solidFill>
          <a:schemeClr val="tx1"/>
        </a:solidFill>
        <a:latin typeface="+mn-lt"/>
        <a:ea typeface="+mn-ea"/>
        <a:cs typeface="+mn-cs"/>
      </a:defRPr>
    </a:lvl6pPr>
    <a:lvl7pPr marL="1028700" algn="l" defTabSz="342900" rtl="0" eaLnBrk="1" latinLnBrk="0" hangingPunct="1">
      <a:defRPr sz="450" kern="1200">
        <a:solidFill>
          <a:schemeClr val="tx1"/>
        </a:solidFill>
        <a:latin typeface="+mn-lt"/>
        <a:ea typeface="+mn-ea"/>
        <a:cs typeface="+mn-cs"/>
      </a:defRPr>
    </a:lvl7pPr>
    <a:lvl8pPr marL="1200150" algn="l" defTabSz="342900" rtl="0" eaLnBrk="1" latinLnBrk="0" hangingPunct="1">
      <a:defRPr sz="450" kern="1200">
        <a:solidFill>
          <a:schemeClr val="tx1"/>
        </a:solidFill>
        <a:latin typeface="+mn-lt"/>
        <a:ea typeface="+mn-ea"/>
        <a:cs typeface="+mn-cs"/>
      </a:defRPr>
    </a:lvl8pPr>
    <a:lvl9pPr marL="1371600" algn="l" defTabSz="342900" rtl="0" eaLnBrk="1" latinLnBrk="0" hangingPunct="1">
      <a:defRPr sz="45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9144000" cy="5143500"/>
          </a:xfrm>
        </p:spPr>
        <p:txBody>
          <a:bodyPr/>
          <a:lstStyle>
            <a:lvl1pPr algn="ctr">
              <a:lnSpc>
                <a:spcPct val="200000"/>
              </a:lnSpc>
              <a:defRPr sz="3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467320" y="832950"/>
            <a:ext cx="2538413" cy="173475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3302794" y="832950"/>
            <a:ext cx="2538413" cy="173475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6138267" y="832950"/>
            <a:ext cx="2538413" cy="173475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467320" y="2895750"/>
            <a:ext cx="2538413" cy="173475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3302794" y="2895750"/>
            <a:ext cx="2538413" cy="173475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6138267" y="2895750"/>
            <a:ext cx="2538413" cy="173475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4428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326925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6095700" y="2625756"/>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326925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6095700" y="4677984"/>
            <a:ext cx="26055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467320" y="1428299"/>
            <a:ext cx="3954150" cy="325755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325755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715550" y="1428299"/>
            <a:ext cx="3954150" cy="2858141"/>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40230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4680012" y="4367449"/>
            <a:ext cx="4023000" cy="208547"/>
          </a:xfrm>
        </p:spPr>
        <p:txBody>
          <a:bodyPr wrap="none">
            <a:noAutofit/>
          </a:bodyPr>
          <a:lstStyle>
            <a:lvl1pPr>
              <a:lnSpc>
                <a:spcPts val="1013"/>
              </a:lnSpc>
              <a:defRPr sz="1000" b="0"/>
            </a:lvl1pPr>
            <a:lvl2pPr marL="0" indent="0">
              <a:lnSpc>
                <a:spcPts val="1013"/>
              </a:lnSpc>
              <a:buFontTx/>
              <a:buNone/>
              <a:defRPr sz="750" b="0"/>
            </a:lvl2pPr>
            <a:lvl3pPr marL="0" indent="0">
              <a:lnSpc>
                <a:spcPts val="1013"/>
              </a:lnSpc>
              <a:buFontTx/>
              <a:buNone/>
              <a:defRPr sz="750" b="0"/>
            </a:lvl3pPr>
            <a:lvl4pPr marL="0" indent="0">
              <a:lnSpc>
                <a:spcPts val="1013"/>
              </a:lnSpc>
              <a:buFontTx/>
              <a:buNone/>
              <a:defRPr sz="750" b="0"/>
            </a:lvl4pPr>
            <a:lvl5pPr marL="0" indent="0">
              <a:lnSpc>
                <a:spcPts val="1013"/>
              </a:lnSpc>
              <a:buFontTx/>
              <a:buNone/>
              <a:defRPr sz="750" b="0"/>
            </a:lvl5pPr>
            <a:lvl6pPr marL="17145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67100" y="1428299"/>
            <a:ext cx="3954150" cy="2858141"/>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6872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687200" y="1745550"/>
            <a:ext cx="4023000" cy="274725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3303450" y="1428300"/>
            <a:ext cx="2538413" cy="1506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442800" y="1404598"/>
            <a:ext cx="26055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442800" y="1745550"/>
            <a:ext cx="2605500" cy="274725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6095250" y="1745550"/>
            <a:ext cx="2605500" cy="274725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3303450" y="3123900"/>
            <a:ext cx="2538413" cy="1506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442913" y="4623750"/>
            <a:ext cx="2605387" cy="341550"/>
          </a:xfrm>
        </p:spPr>
        <p:txBody>
          <a:bodyPr>
            <a:noAutofit/>
          </a:bodyPr>
          <a:lstStyle>
            <a:lvl1pPr>
              <a:lnSpc>
                <a:spcPts val="1013"/>
              </a:lnSpc>
              <a:defRPr sz="100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3843450"/>
            <a:ext cx="9144000" cy="130005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442800" y="4569972"/>
            <a:ext cx="2598750" cy="283756"/>
          </a:xfrm>
        </p:spPr>
        <p:txBody>
          <a:bodyPr wrap="none">
            <a:noAutofit/>
          </a:bodyPr>
          <a:lstStyle>
            <a:lvl1pPr>
              <a:lnSpc>
                <a:spcPts val="1013"/>
              </a:lnSpc>
              <a:defRPr sz="1000" b="1">
                <a:solidFill>
                  <a:schemeClr val="bg1"/>
                </a:solidFill>
              </a:defRPr>
            </a:lvl1pPr>
            <a:lvl2pPr marL="0" indent="0">
              <a:lnSpc>
                <a:spcPts val="1013"/>
              </a:lnSpc>
              <a:buFontTx/>
              <a:buNone/>
              <a:defRPr sz="1000" b="0">
                <a:solidFill>
                  <a:schemeClr val="bg1"/>
                </a:solidFill>
              </a:defRPr>
            </a:lvl2pPr>
            <a:lvl3pPr marL="0" indent="0">
              <a:lnSpc>
                <a:spcPts val="1013"/>
              </a:lnSpc>
              <a:buFontTx/>
              <a:buNone/>
              <a:defRPr sz="750" b="0">
                <a:solidFill>
                  <a:schemeClr val="bg1"/>
                </a:solidFill>
              </a:defRPr>
            </a:lvl3pPr>
            <a:lvl4pPr marL="0" indent="0">
              <a:lnSpc>
                <a:spcPts val="1013"/>
              </a:lnSpc>
              <a:buFontTx/>
              <a:buNone/>
              <a:defRPr sz="750" b="0">
                <a:solidFill>
                  <a:schemeClr val="bg1"/>
                </a:solidFill>
              </a:defRPr>
            </a:lvl4pPr>
            <a:lvl5pPr marL="0" indent="0">
              <a:lnSpc>
                <a:spcPts val="1013"/>
              </a:lnSpc>
              <a:buFontTx/>
              <a:buNone/>
              <a:defRPr sz="750" b="0">
                <a:solidFill>
                  <a:schemeClr val="bg1"/>
                </a:solidFill>
              </a:defRPr>
            </a:lvl5pPr>
            <a:lvl6pPr marL="17145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2816805" y="830505"/>
            <a:ext cx="3537393" cy="3540098"/>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194597"/>
            <a:ext cx="8263350" cy="1790700"/>
          </a:xfrm>
        </p:spPr>
        <p:txBody>
          <a:bodyPr anchor="b"/>
          <a:lstStyle>
            <a:lvl1pPr algn="ctr">
              <a:lnSpc>
                <a:spcPts val="3563"/>
              </a:lnSpc>
              <a:defRPr sz="36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3206637"/>
            <a:ext cx="8263350" cy="1241822"/>
          </a:xfrm>
        </p:spPr>
        <p:txBody>
          <a:bodyPr>
            <a:noAutofit/>
          </a:bodyPr>
          <a:lstStyle>
            <a:lvl1pPr marL="0" indent="0" algn="ctr">
              <a:buNone/>
              <a:defRPr sz="12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49" y="96027"/>
            <a:ext cx="448964" cy="180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2629800" y="849150"/>
            <a:ext cx="4099482" cy="35991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046081"/>
            <a:ext cx="8263350" cy="1790700"/>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442800" y="2895786"/>
            <a:ext cx="8263350" cy="1241822"/>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72"/>
            <a:ext cx="9144000" cy="51435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442800" y="1788663"/>
            <a:ext cx="8263350" cy="1790700"/>
          </a:xfrm>
        </p:spPr>
        <p:txBody>
          <a:bodyPr anchor="ctr" anchorCtr="0"/>
          <a:lstStyle>
            <a:lvl1pPr algn="ctr">
              <a:lnSpc>
                <a:spcPts val="3563"/>
              </a:lnSpc>
              <a:defRPr sz="3375"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8745300" y="52418"/>
            <a:ext cx="289479" cy="17007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30450" y="95849"/>
            <a:ext cx="447815" cy="180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4023000" cy="274725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4687200" y="1745496"/>
            <a:ext cx="4023000" cy="2747250"/>
          </a:xfrm>
        </p:spPr>
        <p:txBody>
          <a:bodyPr/>
          <a:lstStyle>
            <a:lvl1pPr>
              <a:defRPr/>
            </a:lvl1pPr>
            <a:lvl3pPr>
              <a:defRPr/>
            </a:lvl3pPr>
            <a:lvl5pPr>
              <a:defRPr/>
            </a:lvl5pPr>
          </a:lstStyle>
          <a:p>
            <a:pPr marL="0" marR="0" lvl="0" indent="0" algn="l" defTabSz="685800" rtl="0" eaLnBrk="1" fontAlgn="auto" latinLnBrk="0" hangingPunct="1">
              <a:lnSpc>
                <a:spcPts val="1388"/>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8495094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4687200" y="1404000"/>
            <a:ext cx="4023000" cy="3088800"/>
          </a:xfrm>
        </p:spPr>
        <p:txBody>
          <a:bodyPr/>
          <a:lstStyle>
            <a:lvl1pPr>
              <a:spcBef>
                <a:spcPts val="1388"/>
              </a:spcBef>
              <a:defRPr sz="1400" b="1"/>
            </a:lvl1pPr>
            <a:lvl2pPr marL="472500" indent="0">
              <a:buNone/>
              <a:tabLst>
                <a:tab pos="3955500" algn="r"/>
              </a:tabLst>
              <a:defRPr/>
            </a:lvl2pPr>
            <a:lvl3pPr marL="1120500" indent="0">
              <a:buFont typeface="Arial" panose="020B0604020202020204" pitchFamily="34" charset="0"/>
              <a:buNone/>
              <a:tabLst>
                <a:tab pos="3955500" algn="r"/>
              </a:tabLst>
              <a:defRPr/>
            </a:lvl3pPr>
            <a:lvl4pPr marL="1120500" indent="0">
              <a:buFont typeface="Arial" panose="020B0604020202020204" pitchFamily="34" charset="0"/>
              <a:buNone/>
              <a:tabLst>
                <a:tab pos="3955500" algn="r"/>
              </a:tabLst>
              <a:defRPr/>
            </a:lvl4pPr>
            <a:lvl5pPr marL="1120500" indent="0">
              <a:buFont typeface="Arial" panose="020B0604020202020204" pitchFamily="34" charset="0"/>
              <a:buNone/>
              <a:tabLst>
                <a:tab pos="39555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442800" y="577800"/>
            <a:ext cx="8263350" cy="804066"/>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9908342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180" y="339502"/>
            <a:ext cx="9144000" cy="4803998"/>
          </a:xfrm>
          <a:solidFill>
            <a:schemeClr val="bg1">
              <a:lumMod val="50000"/>
              <a:alpha val="50000"/>
            </a:schemeClr>
          </a:solidFill>
        </p:spPr>
        <p:txBody>
          <a:bodyPr anchor="t" anchorCtr="0"/>
          <a:lstStyle>
            <a:lvl1pPr algn="ctr">
              <a:lnSpc>
                <a:spcPct val="150000"/>
              </a:lnSpc>
              <a:spcBef>
                <a:spcPts val="0"/>
              </a:spcBef>
              <a:defRPr sz="3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442800" y="1046081"/>
            <a:ext cx="8263350" cy="1790700"/>
          </a:xfrm>
          <a:prstGeom prst="rect">
            <a:avLst/>
          </a:prstGeom>
        </p:spPr>
        <p:txBody>
          <a:bodyPr anchor="b"/>
          <a:lstStyle>
            <a:lvl1pPr algn="ctr">
              <a:lnSpc>
                <a:spcPts val="3563"/>
              </a:lnSpc>
              <a:defRPr sz="3375"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442800" y="2882284"/>
            <a:ext cx="8263350" cy="1241822"/>
          </a:xfrm>
        </p:spPr>
        <p:txBody>
          <a:bodyPr>
            <a:noAutofit/>
          </a:bodyPr>
          <a:lstStyle>
            <a:lvl1pPr marL="0" indent="0" algn="ctr">
              <a:buNone/>
              <a:defRPr sz="1125">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655124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4598"/>
            <a:ext cx="4023000" cy="212558"/>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5550"/>
            <a:ext cx="8263350" cy="2747250"/>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800"/>
            <a:ext cx="8263350" cy="804066"/>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3750"/>
            <a:ext cx="4023122" cy="341550"/>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Tree>
    <p:extLst>
      <p:ext uri="{BB962C8B-B14F-4D97-AF65-F5344CB8AC3E}">
        <p14:creationId xmlns:p14="http://schemas.microsoft.com/office/powerpoint/2010/main" val="175705730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image" Target="../media/image2.png"/><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552"/>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52418"/>
            <a:ext cx="289479" cy="170071"/>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 id="2147483669" r:id="rId5"/>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7800"/>
            <a:ext cx="8263350" cy="804066"/>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437"/>
            <a:ext cx="8263350" cy="274725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9144000" cy="36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0" y="94965"/>
            <a:ext cx="289479" cy="170071"/>
          </a:xfrm>
          <a:prstGeom prst="rect">
            <a:avLst/>
          </a:prstGeom>
        </p:spPr>
        <p:txBody>
          <a:bodyPr vert="horz" wrap="none" lIns="91440" tIns="45720" rIns="91440" bIns="45720" rtlCol="0" anchor="ctr">
            <a:noAutofit/>
          </a:bodyPr>
          <a:lstStyle>
            <a:lvl1pPr algn="r">
              <a:lnSpc>
                <a:spcPts val="1238"/>
              </a:lnSpc>
              <a:defRPr sz="800">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09221" y="90000"/>
            <a:ext cx="447815" cy="180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68" r:id="rId3"/>
    <p:sldLayoutId id="2147483653" r:id="rId4"/>
    <p:sldLayoutId id="2147483655" r:id="rId5"/>
    <p:sldLayoutId id="2147483656" r:id="rId6"/>
    <p:sldLayoutId id="2147483657" r:id="rId7"/>
    <p:sldLayoutId id="2147483658" r:id="rId8"/>
    <p:sldLayoutId id="2147483661" r:id="rId9"/>
    <p:sldLayoutId id="2147483662" r:id="rId10"/>
    <p:sldLayoutId id="2147483667" r:id="rId11"/>
  </p:sldLayoutIdLst>
  <p:hf hdr="0" ftr="0" dt="0"/>
  <p:txStyles>
    <p:titleStyle>
      <a:lvl1pPr algn="l" defTabSz="685800" rtl="0" eaLnBrk="1" latinLnBrk="0" hangingPunct="1">
        <a:lnSpc>
          <a:spcPts val="3000"/>
        </a:lnSpc>
        <a:spcBef>
          <a:spcPct val="0"/>
        </a:spcBef>
        <a:buNone/>
        <a:defRPr sz="3000" kern="1200">
          <a:solidFill>
            <a:schemeClr val="tx1"/>
          </a:solidFill>
          <a:latin typeface="+mj-lt"/>
          <a:ea typeface="+mj-ea"/>
          <a:cs typeface="+mj-cs"/>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userDrawn="1">
          <p15:clr>
            <a:srgbClr val="F26B43"/>
          </p15:clr>
        </p15:guide>
        <p15:guide id="3" pos="90" userDrawn="1">
          <p15:clr>
            <a:srgbClr val="F26B43"/>
          </p15:clr>
        </p15:guide>
        <p15:guide id="4" pos="294" userDrawn="1">
          <p15:clr>
            <a:srgbClr val="F26B43"/>
          </p15:clr>
        </p15:guide>
        <p15:guide id="5" pos="1009" userDrawn="1">
          <p15:clr>
            <a:srgbClr val="F26B43"/>
          </p15:clr>
        </p15:guide>
        <p15:guide id="6" pos="1196" userDrawn="1">
          <p15:clr>
            <a:srgbClr val="F26B43"/>
          </p15:clr>
        </p15:guide>
        <p15:guide id="7" pos="5670" userDrawn="1">
          <p15:clr>
            <a:srgbClr val="F26B43"/>
          </p15:clr>
        </p15:guide>
        <p15:guide id="8" pos="5466" userDrawn="1">
          <p15:clr>
            <a:srgbClr val="F26B43"/>
          </p15:clr>
        </p15:guide>
        <p15:guide id="9" pos="2081" userDrawn="1">
          <p15:clr>
            <a:srgbClr val="F26B43"/>
          </p15:clr>
        </p15:guide>
        <p15:guide id="10" pos="1893" userDrawn="1">
          <p15:clr>
            <a:srgbClr val="F26B43"/>
          </p15:clr>
        </p15:guide>
        <p15:guide id="12" pos="2973" userDrawn="1">
          <p15:clr>
            <a:srgbClr val="F26B43"/>
          </p15:clr>
        </p15:guide>
        <p15:guide id="13" pos="2787" userDrawn="1">
          <p15:clr>
            <a:srgbClr val="F26B43"/>
          </p15:clr>
        </p15:guide>
        <p15:guide id="14" pos="4751" userDrawn="1">
          <p15:clr>
            <a:srgbClr val="F26B43"/>
          </p15:clr>
        </p15:guide>
        <p15:guide id="15" pos="4564" userDrawn="1">
          <p15:clr>
            <a:srgbClr val="F26B43"/>
          </p15:clr>
        </p15:guide>
        <p15:guide id="16" pos="3867" userDrawn="1">
          <p15:clr>
            <a:srgbClr val="F26B43"/>
          </p15:clr>
        </p15:guide>
        <p15:guide id="17" pos="3680" userDrawn="1">
          <p15:clr>
            <a:srgbClr val="F26B43"/>
          </p15:clr>
        </p15:guide>
        <p15:guide id="19" orient="horz" pos="123" userDrawn="1">
          <p15:clr>
            <a:srgbClr val="F26B43"/>
          </p15:clr>
        </p15:guide>
        <p15:guide id="21" orient="horz" pos="200" userDrawn="1">
          <p15:clr>
            <a:srgbClr val="F26B43"/>
          </p15:clr>
        </p15:guide>
        <p15:guide id="23" orient="horz" pos="387" userDrawn="1">
          <p15:clr>
            <a:srgbClr val="F26B43"/>
          </p15:clr>
        </p15:guide>
        <p15:guide id="24" orient="horz" pos="2819" userDrawn="1">
          <p15:clr>
            <a:srgbClr val="F26B43"/>
          </p15:clr>
        </p15:guide>
        <p15:guide id="25" orient="horz" pos="2938"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slideLayout" Target="../slideLayouts/slideLayout6.xml"/><Relationship Id="rId6" Type="http://schemas.openxmlformats.org/officeDocument/2006/relationships/image" Target="../media/image180.png"/><Relationship Id="rId5" Type="http://schemas.openxmlformats.org/officeDocument/2006/relationships/image" Target="../media/image170.png"/><Relationship Id="rId4" Type="http://schemas.openxmlformats.org/officeDocument/2006/relationships/image" Target="../media/image20.sv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4.png"/><Relationship Id="rId1" Type="http://schemas.openxmlformats.org/officeDocument/2006/relationships/slideLayout" Target="../slideLayouts/slideLayout6.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3497BF1-535F-4C7D-B075-C8FADBCE785C}"/>
              </a:ext>
            </a:extLst>
          </p:cNvPr>
          <p:cNvSpPr>
            <a:spLocks noGrp="1"/>
          </p:cNvSpPr>
          <p:nvPr>
            <p:ph type="ctrTitle"/>
          </p:nvPr>
        </p:nvSpPr>
        <p:spPr>
          <a:xfrm>
            <a:off x="409050" y="2124075"/>
            <a:ext cx="8263350" cy="895350"/>
          </a:xfrm>
        </p:spPr>
        <p:txBody>
          <a:bodyPr/>
          <a:lstStyle/>
          <a:p>
            <a:r>
              <a:rPr lang="en-GB" sz="3200" b="0" i="0" u="none" strike="noStrike" dirty="0">
                <a:solidFill>
                  <a:srgbClr val="FFFFFF"/>
                </a:solidFill>
                <a:effectLst/>
                <a:latin typeface="Helvetica" pitchFamily="2" charset="0"/>
              </a:rPr>
              <a:t>FCC Polarimeter integration</a:t>
            </a:r>
            <a:endParaRPr lang="en-US" sz="3200" dirty="0"/>
          </a:p>
        </p:txBody>
      </p:sp>
      <p:sp>
        <p:nvSpPr>
          <p:cNvPr id="4" name="Untertitel 3">
            <a:extLst>
              <a:ext uri="{FF2B5EF4-FFF2-40B4-BE49-F238E27FC236}">
                <a16:creationId xmlns:a16="http://schemas.microsoft.com/office/drawing/2014/main" id="{0C44E76C-472D-4CD1-B3E8-9FBF11960DFD}"/>
              </a:ext>
            </a:extLst>
          </p:cNvPr>
          <p:cNvSpPr>
            <a:spLocks noGrp="1"/>
          </p:cNvSpPr>
          <p:nvPr>
            <p:ph type="subTitle" idx="1"/>
          </p:nvPr>
        </p:nvSpPr>
        <p:spPr>
          <a:xfrm>
            <a:off x="400256" y="3467100"/>
            <a:ext cx="8263350" cy="1241822"/>
          </a:xfrm>
        </p:spPr>
        <p:txBody>
          <a:bodyPr/>
          <a:lstStyle/>
          <a:p>
            <a:r>
              <a:rPr lang="en-US" dirty="0"/>
              <a:t>Robert Kieffer on behalf of the CERN BI group</a:t>
            </a:r>
          </a:p>
        </p:txBody>
      </p:sp>
      <p:sp>
        <p:nvSpPr>
          <p:cNvPr id="5" name="Foliennummernplatzhalter 4">
            <a:extLst>
              <a:ext uri="{FF2B5EF4-FFF2-40B4-BE49-F238E27FC236}">
                <a16:creationId xmlns:a16="http://schemas.microsoft.com/office/drawing/2014/main" id="{924569F9-1F0A-4F66-BD0C-24F0B7D23D09}"/>
              </a:ext>
            </a:extLst>
          </p:cNvPr>
          <p:cNvSpPr>
            <a:spLocks noGrp="1"/>
          </p:cNvSpPr>
          <p:nvPr>
            <p:ph type="sldNum" sz="quarter" idx="12"/>
          </p:nvPr>
        </p:nvSpPr>
        <p:spPr>
          <a:xfrm>
            <a:off x="8745300" y="97423"/>
            <a:ext cx="289479" cy="170071"/>
          </a:xfrm>
        </p:spPr>
        <p:txBody>
          <a:bodyPr/>
          <a:lstStyle/>
          <a:p>
            <a:fld id="{88A1DFE4-5FC5-43BD-BB7E-75EAD82B965F}" type="slidenum">
              <a:rPr lang="en-US" noProof="0" smtClean="0"/>
              <a:pPr/>
              <a:t>1</a:t>
            </a:fld>
            <a:endParaRPr lang="en-US" noProof="0" dirty="0"/>
          </a:p>
        </p:txBody>
      </p:sp>
      <p:sp>
        <p:nvSpPr>
          <p:cNvPr id="2" name="Textfeld 1">
            <a:extLst>
              <a:ext uri="{FF2B5EF4-FFF2-40B4-BE49-F238E27FC236}">
                <a16:creationId xmlns:a16="http://schemas.microsoft.com/office/drawing/2014/main" id="{02431DF6-41CB-4397-A2A3-BFCE07E6B182}"/>
              </a:ext>
            </a:extLst>
          </p:cNvPr>
          <p:cNvSpPr txBox="1"/>
          <p:nvPr/>
        </p:nvSpPr>
        <p:spPr>
          <a:xfrm>
            <a:off x="1007830" y="97423"/>
            <a:ext cx="2340033" cy="170071"/>
          </a:xfrm>
          <a:prstGeom prst="rect">
            <a:avLst/>
          </a:prstGeom>
          <a:noFill/>
        </p:spPr>
        <p:txBody>
          <a:bodyPr wrap="square" rtlCol="0">
            <a:noAutofit/>
          </a:bodyPr>
          <a:lstStyle/>
          <a:p>
            <a:pPr>
              <a:lnSpc>
                <a:spcPts val="1238"/>
              </a:lnSpc>
            </a:pPr>
            <a:r>
              <a:rPr lang="en-US" sz="900" dirty="0">
                <a:solidFill>
                  <a:schemeClr val="bg1"/>
                </a:solidFill>
              </a:rPr>
              <a:t>FCC Integration meeting, 17</a:t>
            </a:r>
            <a:r>
              <a:rPr lang="en-US" sz="900" baseline="30000" dirty="0">
                <a:solidFill>
                  <a:schemeClr val="bg1"/>
                </a:solidFill>
              </a:rPr>
              <a:t>th</a:t>
            </a:r>
            <a:r>
              <a:rPr lang="en-US" sz="900" dirty="0">
                <a:solidFill>
                  <a:schemeClr val="bg1"/>
                </a:solidFill>
              </a:rPr>
              <a:t> </a:t>
            </a:r>
            <a:r>
              <a:rPr lang="en-US" sz="900" dirty="0" err="1">
                <a:solidFill>
                  <a:schemeClr val="bg1"/>
                </a:solidFill>
              </a:rPr>
              <a:t>april</a:t>
            </a:r>
            <a:r>
              <a:rPr lang="en-US" sz="900" dirty="0">
                <a:solidFill>
                  <a:schemeClr val="bg1"/>
                </a:solidFill>
              </a:rPr>
              <a:t> 2024</a:t>
            </a:r>
            <a:endParaRPr lang="de-AT" sz="900" dirty="0">
              <a:solidFill>
                <a:schemeClr val="bg1"/>
              </a:solidFill>
            </a:endParaRPr>
          </a:p>
        </p:txBody>
      </p:sp>
      <p:sp>
        <p:nvSpPr>
          <p:cNvPr id="8" name="Textfeld 7">
            <a:extLst>
              <a:ext uri="{FF2B5EF4-FFF2-40B4-BE49-F238E27FC236}">
                <a16:creationId xmlns:a16="http://schemas.microsoft.com/office/drawing/2014/main" id="{E9335305-5BED-4A23-8A5C-34ED427E5A35}"/>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endParaRPr lang="de-AT" sz="900" dirty="0">
              <a:solidFill>
                <a:schemeClr val="bg1"/>
              </a:solidFill>
            </a:endParaRPr>
          </a:p>
        </p:txBody>
      </p:sp>
      <p:sp>
        <p:nvSpPr>
          <p:cNvPr id="10" name="additional logos">
            <a:extLst>
              <a:ext uri="{FF2B5EF4-FFF2-40B4-BE49-F238E27FC236}">
                <a16:creationId xmlns:a16="http://schemas.microsoft.com/office/drawing/2014/main" id="{B42D7BA1-6CDD-4768-AEBE-3B12C8CFD8AD}"/>
              </a:ext>
            </a:extLst>
          </p:cNvPr>
          <p:cNvSpPr/>
          <p:nvPr/>
        </p:nvSpPr>
        <p:spPr>
          <a:xfrm>
            <a:off x="6124950" y="104158"/>
            <a:ext cx="2547450" cy="1566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cap="all" dirty="0">
                <a:solidFill>
                  <a:schemeClr val="bg1"/>
                </a:solidFill>
              </a:rPr>
              <a:t>Space</a:t>
            </a:r>
            <a:r>
              <a:rPr lang="en-US" sz="600" cap="all" dirty="0">
                <a:solidFill>
                  <a:schemeClr val="tx2"/>
                </a:solidFill>
              </a:rPr>
              <a:t> </a:t>
            </a:r>
            <a:r>
              <a:rPr lang="en-US" sz="600" cap="all" dirty="0">
                <a:solidFill>
                  <a:schemeClr val="bg1"/>
                </a:solidFill>
              </a:rPr>
              <a:t>for additional logos</a:t>
            </a:r>
          </a:p>
        </p:txBody>
      </p:sp>
    </p:spTree>
    <p:extLst>
      <p:ext uri="{BB962C8B-B14F-4D97-AF65-F5344CB8AC3E}">
        <p14:creationId xmlns:p14="http://schemas.microsoft.com/office/powerpoint/2010/main" val="4061151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aph with lines and numbers&#10;&#10;Description automatically generated">
            <a:extLst>
              <a:ext uri="{FF2B5EF4-FFF2-40B4-BE49-F238E27FC236}">
                <a16:creationId xmlns:a16="http://schemas.microsoft.com/office/drawing/2014/main" id="{3892BC4F-A001-A9FF-2EF7-FB2263CEEE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973" y="2716483"/>
            <a:ext cx="2780859" cy="2159523"/>
          </a:xfrm>
          <a:prstGeom prst="rect">
            <a:avLst/>
          </a:prstGeom>
        </p:spPr>
      </p:pic>
      <p:pic>
        <p:nvPicPr>
          <p:cNvPr id="9" name="Picture 8" descr="A blueprint of a train&#10;&#10;Description automatically generated">
            <a:extLst>
              <a:ext uri="{FF2B5EF4-FFF2-40B4-BE49-F238E27FC236}">
                <a16:creationId xmlns:a16="http://schemas.microsoft.com/office/drawing/2014/main" id="{88B4820F-8B36-880C-449D-5D64A5FFC475}"/>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2936915" y="843558"/>
            <a:ext cx="6194552" cy="4296459"/>
          </a:xfrm>
          <a:prstGeom prst="rect">
            <a:avLst/>
          </a:prstGeom>
        </p:spPr>
      </p:pic>
      <p:sp>
        <p:nvSpPr>
          <p:cNvPr id="5" name="Textplatzhalter 4">
            <a:extLst>
              <a:ext uri="{FF2B5EF4-FFF2-40B4-BE49-F238E27FC236}">
                <a16:creationId xmlns:a16="http://schemas.microsoft.com/office/drawing/2014/main" id="{195D39DB-C37E-4734-B1D9-42602654B312}"/>
              </a:ext>
            </a:extLst>
          </p:cNvPr>
          <p:cNvSpPr>
            <a:spLocks noGrp="1"/>
          </p:cNvSpPr>
          <p:nvPr>
            <p:ph type="body" sz="quarter" idx="12"/>
          </p:nvPr>
        </p:nvSpPr>
        <p:spPr>
          <a:xfrm>
            <a:off x="251522" y="990963"/>
            <a:ext cx="2520278" cy="1364763"/>
          </a:xfrm>
        </p:spPr>
        <p:txBody>
          <a:bodyPr/>
          <a:lstStyle/>
          <a:p>
            <a:r>
              <a:rPr lang="en-US" b="1" dirty="0"/>
              <a:t>Polarimeter at IP L</a:t>
            </a:r>
            <a:endParaRPr lang="en-GB" b="1" dirty="0"/>
          </a:p>
          <a:p>
            <a:pPr marL="171450" indent="-171450">
              <a:buFont typeface="Arial" panose="020B0604020202020204" pitchFamily="34" charset="0"/>
              <a:buChar char="•"/>
            </a:pPr>
            <a:r>
              <a:rPr lang="en-US" dirty="0"/>
              <a:t>Laser in Klystron gallery</a:t>
            </a:r>
          </a:p>
          <a:p>
            <a:pPr marL="171450" indent="-171450">
              <a:buFont typeface="Arial" panose="020B0604020202020204" pitchFamily="34" charset="0"/>
              <a:buChar char="•"/>
            </a:pPr>
            <a:r>
              <a:rPr lang="en-US" dirty="0"/>
              <a:t>Instruments installed close to the RF cavities from the booster</a:t>
            </a:r>
          </a:p>
          <a:p>
            <a:pPr marL="171450" indent="-171450">
              <a:buFont typeface="Arial" panose="020B0604020202020204" pitchFamily="34" charset="0"/>
              <a:buChar char="•"/>
            </a:pPr>
            <a:r>
              <a:rPr lang="en-US" dirty="0"/>
              <a:t>After the dipole Electrons need a magnet free path to the pixel detector (80m long).</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10</a:t>
            </a:fld>
            <a:endParaRPr lang="en-US" noProof="0" dirty="0"/>
          </a:p>
        </p:txBody>
      </p:sp>
      <p:sp>
        <p:nvSpPr>
          <p:cNvPr id="14" name="additional logos">
            <a:extLst>
              <a:ext uri="{FF2B5EF4-FFF2-40B4-BE49-F238E27FC236}">
                <a16:creationId xmlns:a16="http://schemas.microsoft.com/office/drawing/2014/main" id="{F75B159A-989C-1F41-92A9-D453B9199F4E}"/>
              </a:ext>
            </a:extLst>
          </p:cNvPr>
          <p:cNvSpPr/>
          <p:nvPr/>
        </p:nvSpPr>
        <p:spPr>
          <a:xfrm>
            <a:off x="6124950" y="104158"/>
            <a:ext cx="2547450" cy="1566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cap="all" dirty="0">
                <a:solidFill>
                  <a:schemeClr val="bg1"/>
                </a:solidFill>
              </a:rPr>
              <a:t>Space</a:t>
            </a:r>
            <a:r>
              <a:rPr lang="en-US" sz="600" cap="all" dirty="0">
                <a:solidFill>
                  <a:schemeClr val="tx2"/>
                </a:solidFill>
              </a:rPr>
              <a:t> </a:t>
            </a:r>
            <a:r>
              <a:rPr lang="en-US" sz="600" cap="all" dirty="0">
                <a:solidFill>
                  <a:schemeClr val="bg1"/>
                </a:solidFill>
              </a:rPr>
              <a:t>for additional logos</a:t>
            </a:r>
          </a:p>
        </p:txBody>
      </p:sp>
      <p:sp>
        <p:nvSpPr>
          <p:cNvPr id="15" name="Textfeld 3">
            <a:extLst>
              <a:ext uri="{FF2B5EF4-FFF2-40B4-BE49-F238E27FC236}">
                <a16:creationId xmlns:a16="http://schemas.microsoft.com/office/drawing/2014/main" id="{137F4B86-3D3F-1444-8873-318468F013FC}"/>
              </a:ext>
            </a:extLst>
          </p:cNvPr>
          <p:cNvSpPr txBox="1"/>
          <p:nvPr/>
        </p:nvSpPr>
        <p:spPr>
          <a:xfrm>
            <a:off x="3851920" y="171294"/>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p>
        </p:txBody>
      </p:sp>
      <p:sp>
        <p:nvSpPr>
          <p:cNvPr id="25" name="Rectangle 24">
            <a:extLst>
              <a:ext uri="{FF2B5EF4-FFF2-40B4-BE49-F238E27FC236}">
                <a16:creationId xmlns:a16="http://schemas.microsoft.com/office/drawing/2014/main" id="{91A7D01C-E142-1723-57D0-852B3ADBC6E9}"/>
              </a:ext>
            </a:extLst>
          </p:cNvPr>
          <p:cNvSpPr/>
          <p:nvPr/>
        </p:nvSpPr>
        <p:spPr>
          <a:xfrm>
            <a:off x="5429742" y="1203598"/>
            <a:ext cx="294386" cy="71971"/>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32" name="TextBox 31">
            <a:extLst>
              <a:ext uri="{FF2B5EF4-FFF2-40B4-BE49-F238E27FC236}">
                <a16:creationId xmlns:a16="http://schemas.microsoft.com/office/drawing/2014/main" id="{E12EED0F-6B8C-BA21-6EC0-7B66789F5052}"/>
              </a:ext>
            </a:extLst>
          </p:cNvPr>
          <p:cNvSpPr txBox="1"/>
          <p:nvPr/>
        </p:nvSpPr>
        <p:spPr>
          <a:xfrm>
            <a:off x="611560" y="3125021"/>
            <a:ext cx="708848" cy="261610"/>
          </a:xfrm>
          <a:prstGeom prst="rect">
            <a:avLst/>
          </a:prstGeom>
          <a:noFill/>
        </p:spPr>
        <p:txBody>
          <a:bodyPr wrap="none" rtlCol="0">
            <a:spAutoFit/>
          </a:bodyPr>
          <a:lstStyle/>
          <a:p>
            <a:r>
              <a:rPr lang="en-CH" sz="1100" dirty="0">
                <a:solidFill>
                  <a:srgbClr val="C00000"/>
                </a:solidFill>
              </a:rPr>
              <a:t>Laser IP</a:t>
            </a:r>
          </a:p>
        </p:txBody>
      </p:sp>
      <p:sp>
        <p:nvSpPr>
          <p:cNvPr id="34" name="Rectangle 33">
            <a:extLst>
              <a:ext uri="{FF2B5EF4-FFF2-40B4-BE49-F238E27FC236}">
                <a16:creationId xmlns:a16="http://schemas.microsoft.com/office/drawing/2014/main" id="{C71C8F5B-98D9-31E1-B3A8-6AF39CBFCCB7}"/>
              </a:ext>
            </a:extLst>
          </p:cNvPr>
          <p:cNvSpPr/>
          <p:nvPr/>
        </p:nvSpPr>
        <p:spPr>
          <a:xfrm>
            <a:off x="899592" y="2698713"/>
            <a:ext cx="420816" cy="26943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cxnSp>
        <p:nvCxnSpPr>
          <p:cNvPr id="33" name="Straight Arrow Connector 32">
            <a:extLst>
              <a:ext uri="{FF2B5EF4-FFF2-40B4-BE49-F238E27FC236}">
                <a16:creationId xmlns:a16="http://schemas.microsoft.com/office/drawing/2014/main" id="{D98DC91F-8F6B-FEFD-A8F7-4E452953BD66}"/>
              </a:ext>
            </a:extLst>
          </p:cNvPr>
          <p:cNvCxnSpPr>
            <a:cxnSpLocks/>
          </p:cNvCxnSpPr>
          <p:nvPr/>
        </p:nvCxnSpPr>
        <p:spPr>
          <a:xfrm flipV="1">
            <a:off x="955684" y="2867632"/>
            <a:ext cx="0" cy="25738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85FA4150-F818-BC6B-EA77-70868B39D199}"/>
              </a:ext>
            </a:extLst>
          </p:cNvPr>
          <p:cNvSpPr txBox="1"/>
          <p:nvPr/>
        </p:nvSpPr>
        <p:spPr>
          <a:xfrm>
            <a:off x="1181127" y="2428218"/>
            <a:ext cx="976549" cy="261610"/>
          </a:xfrm>
          <a:prstGeom prst="rect">
            <a:avLst/>
          </a:prstGeom>
          <a:noFill/>
        </p:spPr>
        <p:txBody>
          <a:bodyPr wrap="none" rtlCol="0">
            <a:spAutoFit/>
          </a:bodyPr>
          <a:lstStyle/>
          <a:p>
            <a:r>
              <a:rPr lang="en-CH" sz="1100" dirty="0">
                <a:solidFill>
                  <a:schemeClr val="tx2"/>
                </a:solidFill>
              </a:rPr>
              <a:t>Polarimeters</a:t>
            </a:r>
          </a:p>
        </p:txBody>
      </p:sp>
      <p:sp>
        <p:nvSpPr>
          <p:cNvPr id="10" name="TextBox 9">
            <a:extLst>
              <a:ext uri="{FF2B5EF4-FFF2-40B4-BE49-F238E27FC236}">
                <a16:creationId xmlns:a16="http://schemas.microsoft.com/office/drawing/2014/main" id="{5CBABE0E-6BAE-91FE-077E-00E2F6E16C7C}"/>
              </a:ext>
            </a:extLst>
          </p:cNvPr>
          <p:cNvSpPr txBox="1"/>
          <p:nvPr/>
        </p:nvSpPr>
        <p:spPr>
          <a:xfrm>
            <a:off x="1973370" y="3219822"/>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11" name="Straight Arrow Connector 10">
            <a:extLst>
              <a:ext uri="{FF2B5EF4-FFF2-40B4-BE49-F238E27FC236}">
                <a16:creationId xmlns:a16="http://schemas.microsoft.com/office/drawing/2014/main" id="{61CDF937-538B-9750-FD48-EDF345C26C65}"/>
              </a:ext>
            </a:extLst>
          </p:cNvPr>
          <p:cNvCxnSpPr>
            <a:cxnSpLocks/>
          </p:cNvCxnSpPr>
          <p:nvPr/>
        </p:nvCxnSpPr>
        <p:spPr>
          <a:xfrm flipV="1">
            <a:off x="2317494" y="2962433"/>
            <a:ext cx="0" cy="25738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14ED8655-5F91-549A-5709-4C0B251C13FD}"/>
              </a:ext>
            </a:extLst>
          </p:cNvPr>
          <p:cNvSpPr/>
          <p:nvPr/>
        </p:nvSpPr>
        <p:spPr>
          <a:xfrm>
            <a:off x="1947268" y="2681975"/>
            <a:ext cx="420816" cy="26943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18" name="Rectangle 17">
            <a:extLst>
              <a:ext uri="{FF2B5EF4-FFF2-40B4-BE49-F238E27FC236}">
                <a16:creationId xmlns:a16="http://schemas.microsoft.com/office/drawing/2014/main" id="{F7325DE3-A349-44C4-6C68-A56AFB5ECE40}"/>
              </a:ext>
            </a:extLst>
          </p:cNvPr>
          <p:cNvSpPr/>
          <p:nvPr/>
        </p:nvSpPr>
        <p:spPr>
          <a:xfrm>
            <a:off x="4644008" y="2355726"/>
            <a:ext cx="714135" cy="14397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19" name="Rectangle 18">
            <a:extLst>
              <a:ext uri="{FF2B5EF4-FFF2-40B4-BE49-F238E27FC236}">
                <a16:creationId xmlns:a16="http://schemas.microsoft.com/office/drawing/2014/main" id="{166B4C25-8552-4D48-49E5-9C06EB2FEB55}"/>
              </a:ext>
            </a:extLst>
          </p:cNvPr>
          <p:cNvSpPr/>
          <p:nvPr/>
        </p:nvSpPr>
        <p:spPr>
          <a:xfrm>
            <a:off x="6530669" y="2347583"/>
            <a:ext cx="714135" cy="14397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0" name="Rectangle 19">
            <a:extLst>
              <a:ext uri="{FF2B5EF4-FFF2-40B4-BE49-F238E27FC236}">
                <a16:creationId xmlns:a16="http://schemas.microsoft.com/office/drawing/2014/main" id="{9798AF31-A719-A0E6-72D3-60CC4C11ED35}"/>
              </a:ext>
            </a:extLst>
          </p:cNvPr>
          <p:cNvSpPr/>
          <p:nvPr/>
        </p:nvSpPr>
        <p:spPr>
          <a:xfrm>
            <a:off x="6365846" y="1203598"/>
            <a:ext cx="294386" cy="71971"/>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7" name="Titel 1">
            <a:extLst>
              <a:ext uri="{FF2B5EF4-FFF2-40B4-BE49-F238E27FC236}">
                <a16:creationId xmlns:a16="http://schemas.microsoft.com/office/drawing/2014/main" id="{C901843D-19A2-BC85-6517-7EEDA6A99A37}"/>
              </a:ext>
            </a:extLst>
          </p:cNvPr>
          <p:cNvSpPr txBox="1">
            <a:spLocks/>
          </p:cNvSpPr>
          <p:nvPr/>
        </p:nvSpPr>
        <p:spPr>
          <a:xfrm>
            <a:off x="406045" y="166595"/>
            <a:ext cx="8263350"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a:t>Other option : FCCee Polarimeters in point L</a:t>
            </a:r>
            <a:endParaRPr lang="en-US" dirty="0"/>
          </a:p>
        </p:txBody>
      </p:sp>
      <p:sp>
        <p:nvSpPr>
          <p:cNvPr id="8" name="Rectangle 7">
            <a:extLst>
              <a:ext uri="{FF2B5EF4-FFF2-40B4-BE49-F238E27FC236}">
                <a16:creationId xmlns:a16="http://schemas.microsoft.com/office/drawing/2014/main" id="{3CAA67D9-B7C6-ECCC-6919-EBD4CA557166}"/>
              </a:ext>
            </a:extLst>
          </p:cNvPr>
          <p:cNvSpPr/>
          <p:nvPr/>
        </p:nvSpPr>
        <p:spPr>
          <a:xfrm>
            <a:off x="47334" y="153761"/>
            <a:ext cx="8697966" cy="473773"/>
          </a:xfrm>
          <a:prstGeom prst="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41791118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aph with lines and numbers&#10;&#10;Description automatically generated">
            <a:extLst>
              <a:ext uri="{FF2B5EF4-FFF2-40B4-BE49-F238E27FC236}">
                <a16:creationId xmlns:a16="http://schemas.microsoft.com/office/drawing/2014/main" id="{3892BC4F-A001-A9FF-2EF7-FB2263CEEE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8973" y="2716483"/>
            <a:ext cx="2780859" cy="2159523"/>
          </a:xfrm>
          <a:prstGeom prst="rect">
            <a:avLst/>
          </a:prstGeom>
        </p:spPr>
      </p:pic>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95926" y="219622"/>
            <a:ext cx="8263350" cy="409774"/>
          </a:xfrm>
        </p:spPr>
        <p:txBody>
          <a:bodyPr/>
          <a:lstStyle/>
          <a:p>
            <a:r>
              <a:rPr lang="en-US" dirty="0"/>
              <a:t>Other option : </a:t>
            </a:r>
            <a:r>
              <a:rPr lang="en-US" dirty="0" err="1"/>
              <a:t>FCCee</a:t>
            </a:r>
            <a:r>
              <a:rPr lang="en-US" dirty="0"/>
              <a:t> Polarimeters in point L</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11</a:t>
            </a:fld>
            <a:endParaRPr lang="en-US" noProof="0" dirty="0"/>
          </a:p>
        </p:txBody>
      </p:sp>
      <p:sp>
        <p:nvSpPr>
          <p:cNvPr id="14" name="additional logos">
            <a:extLst>
              <a:ext uri="{FF2B5EF4-FFF2-40B4-BE49-F238E27FC236}">
                <a16:creationId xmlns:a16="http://schemas.microsoft.com/office/drawing/2014/main" id="{F75B159A-989C-1F41-92A9-D453B9199F4E}"/>
              </a:ext>
            </a:extLst>
          </p:cNvPr>
          <p:cNvSpPr/>
          <p:nvPr/>
        </p:nvSpPr>
        <p:spPr>
          <a:xfrm>
            <a:off x="6124950" y="104158"/>
            <a:ext cx="2547450" cy="1566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cap="all" dirty="0">
                <a:solidFill>
                  <a:schemeClr val="bg1"/>
                </a:solidFill>
              </a:rPr>
              <a:t>Space</a:t>
            </a:r>
            <a:r>
              <a:rPr lang="en-US" sz="600" cap="all" dirty="0">
                <a:solidFill>
                  <a:schemeClr val="tx2"/>
                </a:solidFill>
              </a:rPr>
              <a:t> </a:t>
            </a:r>
            <a:r>
              <a:rPr lang="en-US" sz="600" cap="all" dirty="0">
                <a:solidFill>
                  <a:schemeClr val="bg1"/>
                </a:solidFill>
              </a:rPr>
              <a:t>for additional logos</a:t>
            </a:r>
          </a:p>
        </p:txBody>
      </p:sp>
      <p:sp>
        <p:nvSpPr>
          <p:cNvPr id="15" name="Textfeld 3">
            <a:extLst>
              <a:ext uri="{FF2B5EF4-FFF2-40B4-BE49-F238E27FC236}">
                <a16:creationId xmlns:a16="http://schemas.microsoft.com/office/drawing/2014/main" id="{137F4B86-3D3F-1444-8873-318468F013FC}"/>
              </a:ext>
            </a:extLst>
          </p:cNvPr>
          <p:cNvSpPr txBox="1"/>
          <p:nvPr/>
        </p:nvSpPr>
        <p:spPr>
          <a:xfrm>
            <a:off x="3851920" y="171294"/>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p>
        </p:txBody>
      </p:sp>
      <p:sp>
        <p:nvSpPr>
          <p:cNvPr id="32" name="TextBox 31">
            <a:extLst>
              <a:ext uri="{FF2B5EF4-FFF2-40B4-BE49-F238E27FC236}">
                <a16:creationId xmlns:a16="http://schemas.microsoft.com/office/drawing/2014/main" id="{E12EED0F-6B8C-BA21-6EC0-7B66789F5052}"/>
              </a:ext>
            </a:extLst>
          </p:cNvPr>
          <p:cNvSpPr txBox="1"/>
          <p:nvPr/>
        </p:nvSpPr>
        <p:spPr>
          <a:xfrm>
            <a:off x="611560" y="3125021"/>
            <a:ext cx="708848" cy="261610"/>
          </a:xfrm>
          <a:prstGeom prst="rect">
            <a:avLst/>
          </a:prstGeom>
          <a:noFill/>
        </p:spPr>
        <p:txBody>
          <a:bodyPr wrap="none" rtlCol="0">
            <a:spAutoFit/>
          </a:bodyPr>
          <a:lstStyle/>
          <a:p>
            <a:r>
              <a:rPr lang="en-CH" sz="1100" dirty="0">
                <a:solidFill>
                  <a:srgbClr val="C00000"/>
                </a:solidFill>
              </a:rPr>
              <a:t>Laser IP</a:t>
            </a:r>
          </a:p>
        </p:txBody>
      </p:sp>
      <p:sp>
        <p:nvSpPr>
          <p:cNvPr id="34" name="Rectangle 33">
            <a:extLst>
              <a:ext uri="{FF2B5EF4-FFF2-40B4-BE49-F238E27FC236}">
                <a16:creationId xmlns:a16="http://schemas.microsoft.com/office/drawing/2014/main" id="{C71C8F5B-98D9-31E1-B3A8-6AF39CBFCCB7}"/>
              </a:ext>
            </a:extLst>
          </p:cNvPr>
          <p:cNvSpPr/>
          <p:nvPr/>
        </p:nvSpPr>
        <p:spPr>
          <a:xfrm>
            <a:off x="631785" y="2712304"/>
            <a:ext cx="420816" cy="26943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cxnSp>
        <p:nvCxnSpPr>
          <p:cNvPr id="33" name="Straight Arrow Connector 32">
            <a:extLst>
              <a:ext uri="{FF2B5EF4-FFF2-40B4-BE49-F238E27FC236}">
                <a16:creationId xmlns:a16="http://schemas.microsoft.com/office/drawing/2014/main" id="{D98DC91F-8F6B-FEFD-A8F7-4E452953BD66}"/>
              </a:ext>
            </a:extLst>
          </p:cNvPr>
          <p:cNvCxnSpPr>
            <a:cxnSpLocks/>
          </p:cNvCxnSpPr>
          <p:nvPr/>
        </p:nvCxnSpPr>
        <p:spPr>
          <a:xfrm flipV="1">
            <a:off x="955684" y="2867632"/>
            <a:ext cx="0" cy="25738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85FA4150-F818-BC6B-EA77-70868B39D199}"/>
              </a:ext>
            </a:extLst>
          </p:cNvPr>
          <p:cNvSpPr txBox="1"/>
          <p:nvPr/>
        </p:nvSpPr>
        <p:spPr>
          <a:xfrm>
            <a:off x="1181127" y="2428218"/>
            <a:ext cx="976549" cy="261610"/>
          </a:xfrm>
          <a:prstGeom prst="rect">
            <a:avLst/>
          </a:prstGeom>
          <a:noFill/>
        </p:spPr>
        <p:txBody>
          <a:bodyPr wrap="none" rtlCol="0">
            <a:spAutoFit/>
          </a:bodyPr>
          <a:lstStyle/>
          <a:p>
            <a:r>
              <a:rPr lang="en-CH" sz="1100" dirty="0">
                <a:solidFill>
                  <a:schemeClr val="tx2"/>
                </a:solidFill>
              </a:rPr>
              <a:t>Polarimeters</a:t>
            </a:r>
          </a:p>
        </p:txBody>
      </p:sp>
      <p:sp>
        <p:nvSpPr>
          <p:cNvPr id="10" name="TextBox 9">
            <a:extLst>
              <a:ext uri="{FF2B5EF4-FFF2-40B4-BE49-F238E27FC236}">
                <a16:creationId xmlns:a16="http://schemas.microsoft.com/office/drawing/2014/main" id="{5CBABE0E-6BAE-91FE-077E-00E2F6E16C7C}"/>
              </a:ext>
            </a:extLst>
          </p:cNvPr>
          <p:cNvSpPr txBox="1"/>
          <p:nvPr/>
        </p:nvSpPr>
        <p:spPr>
          <a:xfrm>
            <a:off x="1973370" y="3219822"/>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11" name="Straight Arrow Connector 10">
            <a:extLst>
              <a:ext uri="{FF2B5EF4-FFF2-40B4-BE49-F238E27FC236}">
                <a16:creationId xmlns:a16="http://schemas.microsoft.com/office/drawing/2014/main" id="{61CDF937-538B-9750-FD48-EDF345C26C65}"/>
              </a:ext>
            </a:extLst>
          </p:cNvPr>
          <p:cNvCxnSpPr>
            <a:cxnSpLocks/>
          </p:cNvCxnSpPr>
          <p:nvPr/>
        </p:nvCxnSpPr>
        <p:spPr>
          <a:xfrm flipV="1">
            <a:off x="2317494" y="2962433"/>
            <a:ext cx="0" cy="25738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14ED8655-5F91-549A-5709-4C0B251C13FD}"/>
              </a:ext>
            </a:extLst>
          </p:cNvPr>
          <p:cNvSpPr/>
          <p:nvPr/>
        </p:nvSpPr>
        <p:spPr>
          <a:xfrm>
            <a:off x="2247044" y="2711588"/>
            <a:ext cx="420816" cy="26943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pic>
        <p:nvPicPr>
          <p:cNvPr id="23" name="Graphic 22">
            <a:extLst>
              <a:ext uri="{FF2B5EF4-FFF2-40B4-BE49-F238E27FC236}">
                <a16:creationId xmlns:a16="http://schemas.microsoft.com/office/drawing/2014/main" id="{0481BCB2-5E8B-1EA5-B43C-D794D6F43AF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987824" y="1275607"/>
            <a:ext cx="6188976" cy="3024336"/>
          </a:xfrm>
          <a:prstGeom prst="rect">
            <a:avLst/>
          </a:prstGeom>
        </p:spPr>
      </p:pic>
      <p:sp>
        <p:nvSpPr>
          <p:cNvPr id="25" name="Rectangle 24">
            <a:extLst>
              <a:ext uri="{FF2B5EF4-FFF2-40B4-BE49-F238E27FC236}">
                <a16:creationId xmlns:a16="http://schemas.microsoft.com/office/drawing/2014/main" id="{91A7D01C-E142-1723-57D0-852B3ADBC6E9}"/>
              </a:ext>
            </a:extLst>
          </p:cNvPr>
          <p:cNvSpPr/>
          <p:nvPr/>
        </p:nvSpPr>
        <p:spPr>
          <a:xfrm>
            <a:off x="5550889" y="2712386"/>
            <a:ext cx="217794" cy="144016"/>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0" name="Rectangle 19">
            <a:extLst>
              <a:ext uri="{FF2B5EF4-FFF2-40B4-BE49-F238E27FC236}">
                <a16:creationId xmlns:a16="http://schemas.microsoft.com/office/drawing/2014/main" id="{9798AF31-A719-A0E6-72D3-60CC4C11ED35}"/>
              </a:ext>
            </a:extLst>
          </p:cNvPr>
          <p:cNvSpPr/>
          <p:nvPr/>
        </p:nvSpPr>
        <p:spPr>
          <a:xfrm>
            <a:off x="6392687" y="2715841"/>
            <a:ext cx="217794" cy="144016"/>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7" name="TextBox 26">
            <a:extLst>
              <a:ext uri="{FF2B5EF4-FFF2-40B4-BE49-F238E27FC236}">
                <a16:creationId xmlns:a16="http://schemas.microsoft.com/office/drawing/2014/main" id="{4C9DCCAA-9352-D303-5463-E1139A16BB19}"/>
              </a:ext>
            </a:extLst>
          </p:cNvPr>
          <p:cNvSpPr txBox="1"/>
          <p:nvPr/>
        </p:nvSpPr>
        <p:spPr>
          <a:xfrm>
            <a:off x="4871170" y="1833811"/>
            <a:ext cx="2215671" cy="276999"/>
          </a:xfrm>
          <a:prstGeom prst="rect">
            <a:avLst/>
          </a:prstGeom>
          <a:noFill/>
        </p:spPr>
        <p:txBody>
          <a:bodyPr wrap="none" rtlCol="0">
            <a:spAutoFit/>
          </a:bodyPr>
          <a:lstStyle/>
          <a:p>
            <a:r>
              <a:rPr lang="en-CH" sz="1200" dirty="0">
                <a:solidFill>
                  <a:srgbClr val="0F124A"/>
                </a:solidFill>
              </a:rPr>
              <a:t>Survey plot from Daniele Butti</a:t>
            </a:r>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803F48E1-BF8A-124D-E817-01CABF5D2A6E}"/>
                  </a:ext>
                </a:extLst>
              </p:cNvPr>
              <p:cNvSpPr txBox="1"/>
              <p:nvPr/>
            </p:nvSpPr>
            <p:spPr>
              <a:xfrm>
                <a:off x="6644736" y="2287054"/>
                <a:ext cx="1103992" cy="307777"/>
              </a:xfrm>
              <a:prstGeom prst="rect">
                <a:avLst/>
              </a:prstGeom>
              <a:noFill/>
            </p:spPr>
            <p:txBody>
              <a:bodyPr wrap="square">
                <a:spAutoFit/>
              </a:bodyPr>
              <a:lstStyle/>
              <a:p>
                <a:pPr/>
                <a14:m>
                  <m:oMathPara xmlns:m="http://schemas.openxmlformats.org/officeDocument/2006/math">
                    <m:oMathParaPr>
                      <m:jc m:val="right"/>
                    </m:oMathParaPr>
                    <m:oMath xmlns:m="http://schemas.openxmlformats.org/officeDocument/2006/math">
                      <m:r>
                        <a:rPr lang="en-US" sz="1400" b="0" i="1" smtClean="0">
                          <a:latin typeface="Cambria Math" panose="02040503050406030204" pitchFamily="18" charset="0"/>
                        </a:rPr>
                        <m:t>𝑀𝑜𝑑𝑒</m:t>
                      </m:r>
                      <m:r>
                        <a:rPr lang="en-US" sz="1400" b="0" i="1" smtClean="0">
                          <a:latin typeface="Cambria Math" panose="02040503050406030204" pitchFamily="18" charset="0"/>
                        </a:rPr>
                        <m:t> </m:t>
                      </m:r>
                      <m:r>
                        <a:rPr lang="en-US" sz="1400" b="0" i="1" smtClean="0">
                          <a:latin typeface="Cambria Math" panose="02040503050406030204" pitchFamily="18" charset="0"/>
                        </a:rPr>
                        <m:t>𝑍</m:t>
                      </m:r>
                    </m:oMath>
                  </m:oMathPara>
                </a14:m>
                <a:endParaRPr lang="en-150" sz="1400" dirty="0"/>
              </a:p>
            </p:txBody>
          </p:sp>
        </mc:Choice>
        <mc:Fallback xmlns="">
          <p:sp>
            <p:nvSpPr>
              <p:cNvPr id="29" name="TextBox 28">
                <a:extLst>
                  <a:ext uri="{FF2B5EF4-FFF2-40B4-BE49-F238E27FC236}">
                    <a16:creationId xmlns:a16="http://schemas.microsoft.com/office/drawing/2014/main" id="{803F48E1-BF8A-124D-E817-01CABF5D2A6E}"/>
                  </a:ext>
                </a:extLst>
              </p:cNvPr>
              <p:cNvSpPr txBox="1">
                <a:spLocks noRot="1" noChangeAspect="1" noMove="1" noResize="1" noEditPoints="1" noAdjustHandles="1" noChangeArrowheads="1" noChangeShapeType="1" noTextEdit="1"/>
              </p:cNvSpPr>
              <p:nvPr/>
            </p:nvSpPr>
            <p:spPr>
              <a:xfrm>
                <a:off x="6644736" y="2287054"/>
                <a:ext cx="1103992" cy="307777"/>
              </a:xfrm>
              <a:prstGeom prst="rect">
                <a:avLst/>
              </a:prstGeom>
              <a:blipFill>
                <a:blip r:embed="rId5"/>
                <a:stretch>
                  <a:fillRect b="-12000"/>
                </a:stretch>
              </a:blipFill>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7A757A17-85D3-6DB8-B6E7-D4E9BD704D33}"/>
                  </a:ext>
                </a:extLst>
              </p:cNvPr>
              <p:cNvSpPr txBox="1"/>
              <p:nvPr/>
            </p:nvSpPr>
            <p:spPr>
              <a:xfrm>
                <a:off x="4959794" y="3481236"/>
                <a:ext cx="1584175" cy="3077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sz="1400" b="0" i="0" smtClean="0">
                          <a:latin typeface="Cambria Math" panose="02040503050406030204" pitchFamily="18" charset="0"/>
                        </a:rPr>
                        <m:t>RF</m:t>
                      </m:r>
                      <m:r>
                        <a:rPr lang="en-US" sz="1400" b="0" i="0" smtClean="0">
                          <a:latin typeface="Cambria Math" panose="02040503050406030204" pitchFamily="18" charset="0"/>
                        </a:rPr>
                        <m:t> </m:t>
                      </m:r>
                      <m:r>
                        <m:rPr>
                          <m:sty m:val="p"/>
                        </m:rPr>
                        <a:rPr lang="en-US" sz="1400" b="0" i="0" smtClean="0">
                          <a:latin typeface="Cambria Math" panose="02040503050406030204" pitchFamily="18" charset="0"/>
                        </a:rPr>
                        <m:t>straight</m:t>
                      </m:r>
                      <m:r>
                        <a:rPr lang="en-US" sz="1400" b="0" i="0" smtClean="0">
                          <a:latin typeface="Cambria Math" panose="02040503050406030204" pitchFamily="18" charset="0"/>
                        </a:rPr>
                        <m:t> </m:t>
                      </m:r>
                      <m:r>
                        <m:rPr>
                          <m:sty m:val="p"/>
                        </m:rPr>
                        <a:rPr lang="en-US" sz="1400" b="0" i="0" smtClean="0">
                          <a:latin typeface="Cambria Math" panose="02040503050406030204" pitchFamily="18" charset="0"/>
                        </a:rPr>
                        <m:t>section</m:t>
                      </m:r>
                    </m:oMath>
                  </m:oMathPara>
                </a14:m>
                <a:endParaRPr lang="en-150" dirty="0"/>
              </a:p>
            </p:txBody>
          </p:sp>
        </mc:Choice>
        <mc:Fallback xmlns="">
          <p:sp>
            <p:nvSpPr>
              <p:cNvPr id="30" name="TextBox 29">
                <a:extLst>
                  <a:ext uri="{FF2B5EF4-FFF2-40B4-BE49-F238E27FC236}">
                    <a16:creationId xmlns:a16="http://schemas.microsoft.com/office/drawing/2014/main" id="{7A757A17-85D3-6DB8-B6E7-D4E9BD704D33}"/>
                  </a:ext>
                </a:extLst>
              </p:cNvPr>
              <p:cNvSpPr txBox="1">
                <a:spLocks noRot="1" noChangeAspect="1" noMove="1" noResize="1" noEditPoints="1" noAdjustHandles="1" noChangeArrowheads="1" noChangeShapeType="1" noTextEdit="1"/>
              </p:cNvSpPr>
              <p:nvPr/>
            </p:nvSpPr>
            <p:spPr>
              <a:xfrm>
                <a:off x="4959794" y="3481236"/>
                <a:ext cx="1584175" cy="307777"/>
              </a:xfrm>
              <a:prstGeom prst="rect">
                <a:avLst/>
              </a:prstGeom>
              <a:blipFill>
                <a:blip r:embed="rId6"/>
                <a:stretch>
                  <a:fillRect b="-12000"/>
                </a:stretch>
              </a:blipFill>
            </p:spPr>
            <p:txBody>
              <a:bodyPr/>
              <a:lstStyle/>
              <a:p>
                <a:r>
                  <a:rPr lang="en-CH">
                    <a:noFill/>
                  </a:rPr>
                  <a:t> </a:t>
                </a:r>
              </a:p>
            </p:txBody>
          </p:sp>
        </mc:Fallback>
      </mc:AlternateContent>
      <p:sp>
        <p:nvSpPr>
          <p:cNvPr id="5" name="Textplatzhalter 4">
            <a:extLst>
              <a:ext uri="{FF2B5EF4-FFF2-40B4-BE49-F238E27FC236}">
                <a16:creationId xmlns:a16="http://schemas.microsoft.com/office/drawing/2014/main" id="{195D39DB-C37E-4734-B1D9-42602654B312}"/>
              </a:ext>
            </a:extLst>
          </p:cNvPr>
          <p:cNvSpPr>
            <a:spLocks noGrp="1"/>
          </p:cNvSpPr>
          <p:nvPr>
            <p:ph type="body" sz="quarter" idx="12"/>
          </p:nvPr>
        </p:nvSpPr>
        <p:spPr>
          <a:xfrm>
            <a:off x="251522" y="990963"/>
            <a:ext cx="3096342" cy="1364763"/>
          </a:xfrm>
        </p:spPr>
        <p:txBody>
          <a:bodyPr/>
          <a:lstStyle/>
          <a:p>
            <a:r>
              <a:rPr lang="en-US" b="1" dirty="0"/>
              <a:t>Polarimeter at IP L (RF booster)</a:t>
            </a:r>
            <a:endParaRPr lang="en-GB" b="1" dirty="0"/>
          </a:p>
          <a:p>
            <a:pPr marL="171450" indent="-171450">
              <a:buFont typeface="Arial" panose="020B0604020202020204" pitchFamily="34" charset="0"/>
              <a:buChar char="•"/>
            </a:pPr>
            <a:r>
              <a:rPr lang="en-US" dirty="0"/>
              <a:t>Laser in Klystron gallery (24/7 access)</a:t>
            </a:r>
          </a:p>
          <a:p>
            <a:pPr marL="171450" indent="-171450">
              <a:buFont typeface="Arial" panose="020B0604020202020204" pitchFamily="34" charset="0"/>
              <a:buChar char="•"/>
            </a:pPr>
            <a:r>
              <a:rPr lang="en-US" dirty="0"/>
              <a:t>Instruments installed under the RF cavities from the booster.</a:t>
            </a:r>
          </a:p>
          <a:p>
            <a:pPr marL="171450" indent="-171450">
              <a:buFont typeface="Arial" panose="020B0604020202020204" pitchFamily="34" charset="0"/>
              <a:buChar char="•"/>
            </a:pPr>
            <a:r>
              <a:rPr lang="en-US" dirty="0"/>
              <a:t>After the dipole, electrons need a magnet free path to the pixel detector.</a:t>
            </a:r>
          </a:p>
        </p:txBody>
      </p:sp>
      <p:sp>
        <p:nvSpPr>
          <p:cNvPr id="3" name="TextBox 2">
            <a:extLst>
              <a:ext uri="{FF2B5EF4-FFF2-40B4-BE49-F238E27FC236}">
                <a16:creationId xmlns:a16="http://schemas.microsoft.com/office/drawing/2014/main" id="{0854A65F-B38C-CCF2-5DA3-07FD4AFFECE0}"/>
              </a:ext>
            </a:extLst>
          </p:cNvPr>
          <p:cNvSpPr txBox="1"/>
          <p:nvPr/>
        </p:nvSpPr>
        <p:spPr>
          <a:xfrm>
            <a:off x="4959794" y="1022799"/>
            <a:ext cx="2509085" cy="300082"/>
          </a:xfrm>
          <a:prstGeom prst="rect">
            <a:avLst/>
          </a:prstGeom>
          <a:noFill/>
        </p:spPr>
        <p:txBody>
          <a:bodyPr wrap="none" rtlCol="0">
            <a:spAutoFit/>
          </a:bodyPr>
          <a:lstStyle/>
          <a:p>
            <a:r>
              <a:rPr lang="en-CH" dirty="0">
                <a:solidFill>
                  <a:srgbClr val="FF0000"/>
                </a:solidFill>
              </a:rPr>
              <a:t>NOT OK for Higgs and ttbar !!!</a:t>
            </a:r>
          </a:p>
        </p:txBody>
      </p:sp>
      <p:sp>
        <p:nvSpPr>
          <p:cNvPr id="6" name="Rectangle 5">
            <a:extLst>
              <a:ext uri="{FF2B5EF4-FFF2-40B4-BE49-F238E27FC236}">
                <a16:creationId xmlns:a16="http://schemas.microsoft.com/office/drawing/2014/main" id="{185315A6-28FA-D750-3C15-A0C9766B009B}"/>
              </a:ext>
            </a:extLst>
          </p:cNvPr>
          <p:cNvSpPr/>
          <p:nvPr/>
        </p:nvSpPr>
        <p:spPr>
          <a:xfrm>
            <a:off x="47334" y="195486"/>
            <a:ext cx="8697966" cy="473773"/>
          </a:xfrm>
          <a:prstGeom prst="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42165698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454387" y="296809"/>
            <a:ext cx="8263350" cy="409774"/>
          </a:xfrm>
        </p:spPr>
        <p:txBody>
          <a:bodyPr/>
          <a:lstStyle/>
          <a:p>
            <a:r>
              <a:rPr lang="en-US" dirty="0"/>
              <a:t>Other option : </a:t>
            </a:r>
            <a:r>
              <a:rPr lang="en-US" dirty="0" err="1"/>
              <a:t>FCCee</a:t>
            </a:r>
            <a:r>
              <a:rPr lang="en-US" dirty="0"/>
              <a:t> Polarimeters in point L</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12</a:t>
            </a:fld>
            <a:endParaRPr lang="en-US" noProof="0" dirty="0"/>
          </a:p>
        </p:txBody>
      </p:sp>
      <p:sp>
        <p:nvSpPr>
          <p:cNvPr id="14" name="additional logos">
            <a:extLst>
              <a:ext uri="{FF2B5EF4-FFF2-40B4-BE49-F238E27FC236}">
                <a16:creationId xmlns:a16="http://schemas.microsoft.com/office/drawing/2014/main" id="{F75B159A-989C-1F41-92A9-D453B9199F4E}"/>
              </a:ext>
            </a:extLst>
          </p:cNvPr>
          <p:cNvSpPr/>
          <p:nvPr/>
        </p:nvSpPr>
        <p:spPr>
          <a:xfrm>
            <a:off x="6124950" y="104158"/>
            <a:ext cx="2547450" cy="1566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cap="all" dirty="0">
                <a:solidFill>
                  <a:schemeClr val="bg1"/>
                </a:solidFill>
              </a:rPr>
              <a:t>Space</a:t>
            </a:r>
            <a:r>
              <a:rPr lang="en-US" sz="600" cap="all" dirty="0">
                <a:solidFill>
                  <a:schemeClr val="tx2"/>
                </a:solidFill>
              </a:rPr>
              <a:t> </a:t>
            </a:r>
            <a:r>
              <a:rPr lang="en-US" sz="600" cap="all" dirty="0">
                <a:solidFill>
                  <a:schemeClr val="bg1"/>
                </a:solidFill>
              </a:rPr>
              <a:t>for additional logos</a:t>
            </a:r>
          </a:p>
        </p:txBody>
      </p:sp>
      <p:sp>
        <p:nvSpPr>
          <p:cNvPr id="15" name="Textfeld 3">
            <a:extLst>
              <a:ext uri="{FF2B5EF4-FFF2-40B4-BE49-F238E27FC236}">
                <a16:creationId xmlns:a16="http://schemas.microsoft.com/office/drawing/2014/main" id="{137F4B86-3D3F-1444-8873-318468F013FC}"/>
              </a:ext>
            </a:extLst>
          </p:cNvPr>
          <p:cNvSpPr txBox="1"/>
          <p:nvPr/>
        </p:nvSpPr>
        <p:spPr>
          <a:xfrm>
            <a:off x="3851920" y="171294"/>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p>
        </p:txBody>
      </p:sp>
      <p:pic>
        <p:nvPicPr>
          <p:cNvPr id="3" name="Picture 2">
            <a:extLst>
              <a:ext uri="{FF2B5EF4-FFF2-40B4-BE49-F238E27FC236}">
                <a16:creationId xmlns:a16="http://schemas.microsoft.com/office/drawing/2014/main" id="{074D842D-C98B-24B3-7D9B-E0DCF206C1F7}"/>
              </a:ext>
            </a:extLst>
          </p:cNvPr>
          <p:cNvPicPr>
            <a:picLocks noChangeAspect="1"/>
          </p:cNvPicPr>
          <p:nvPr/>
        </p:nvPicPr>
        <p:blipFill rotWithShape="1">
          <a:blip r:embed="rId2"/>
          <a:srcRect r="33602" b="53573"/>
          <a:stretch/>
        </p:blipFill>
        <p:spPr>
          <a:xfrm>
            <a:off x="2123728" y="832098"/>
            <a:ext cx="6984776" cy="4085964"/>
          </a:xfrm>
          <a:prstGeom prst="rect">
            <a:avLst/>
          </a:prstGeom>
        </p:spPr>
      </p:pic>
      <p:sp>
        <p:nvSpPr>
          <p:cNvPr id="31" name="Rectangle 30">
            <a:extLst>
              <a:ext uri="{FF2B5EF4-FFF2-40B4-BE49-F238E27FC236}">
                <a16:creationId xmlns:a16="http://schemas.microsoft.com/office/drawing/2014/main" id="{46EAB32D-EDF5-E2FD-6D4D-E7581AF1F360}"/>
              </a:ext>
            </a:extLst>
          </p:cNvPr>
          <p:cNvSpPr/>
          <p:nvPr/>
        </p:nvSpPr>
        <p:spPr>
          <a:xfrm>
            <a:off x="5751562" y="2208254"/>
            <a:ext cx="331518" cy="21947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36" name="Rectangle 35">
            <a:extLst>
              <a:ext uri="{FF2B5EF4-FFF2-40B4-BE49-F238E27FC236}">
                <a16:creationId xmlns:a16="http://schemas.microsoft.com/office/drawing/2014/main" id="{CE87FAB0-DF97-34D1-D8F5-1A862F310750}"/>
              </a:ext>
            </a:extLst>
          </p:cNvPr>
          <p:cNvSpPr/>
          <p:nvPr/>
        </p:nvSpPr>
        <p:spPr>
          <a:xfrm>
            <a:off x="6593360" y="2211709"/>
            <a:ext cx="331518" cy="21947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37" name="Rectangle 36">
            <a:extLst>
              <a:ext uri="{FF2B5EF4-FFF2-40B4-BE49-F238E27FC236}">
                <a16:creationId xmlns:a16="http://schemas.microsoft.com/office/drawing/2014/main" id="{63121CF1-B4C9-EC6F-595E-235261CC86FE}"/>
              </a:ext>
            </a:extLst>
          </p:cNvPr>
          <p:cNvSpPr/>
          <p:nvPr/>
        </p:nvSpPr>
        <p:spPr>
          <a:xfrm>
            <a:off x="5652120" y="4198207"/>
            <a:ext cx="331518" cy="21947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38" name="Rectangle 37">
            <a:extLst>
              <a:ext uri="{FF2B5EF4-FFF2-40B4-BE49-F238E27FC236}">
                <a16:creationId xmlns:a16="http://schemas.microsoft.com/office/drawing/2014/main" id="{8CE90F77-B78B-332F-6E60-D7DA4AC7B6D1}"/>
              </a:ext>
            </a:extLst>
          </p:cNvPr>
          <p:cNvSpPr/>
          <p:nvPr/>
        </p:nvSpPr>
        <p:spPr>
          <a:xfrm>
            <a:off x="6493918" y="4201662"/>
            <a:ext cx="331518" cy="21947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39" name="TextBox 38">
            <a:extLst>
              <a:ext uri="{FF2B5EF4-FFF2-40B4-BE49-F238E27FC236}">
                <a16:creationId xmlns:a16="http://schemas.microsoft.com/office/drawing/2014/main" id="{BA16D088-E092-7353-086A-9092FF561826}"/>
              </a:ext>
            </a:extLst>
          </p:cNvPr>
          <p:cNvSpPr txBox="1"/>
          <p:nvPr/>
        </p:nvSpPr>
        <p:spPr>
          <a:xfrm>
            <a:off x="6465784" y="1108212"/>
            <a:ext cx="2066656" cy="507831"/>
          </a:xfrm>
          <a:prstGeom prst="rect">
            <a:avLst/>
          </a:prstGeom>
          <a:noFill/>
        </p:spPr>
        <p:txBody>
          <a:bodyPr wrap="none" rtlCol="0">
            <a:spAutoFit/>
          </a:bodyPr>
          <a:lstStyle/>
          <a:p>
            <a:r>
              <a:rPr lang="en-CH" dirty="0">
                <a:solidFill>
                  <a:schemeClr val="tx2"/>
                </a:solidFill>
              </a:rPr>
              <a:t>Would stand far enough </a:t>
            </a:r>
          </a:p>
          <a:p>
            <a:r>
              <a:rPr lang="en-CH" dirty="0">
                <a:solidFill>
                  <a:schemeClr val="tx2"/>
                </a:solidFill>
              </a:rPr>
              <a:t>from Cryo Modules</a:t>
            </a:r>
          </a:p>
        </p:txBody>
      </p:sp>
      <p:sp>
        <p:nvSpPr>
          <p:cNvPr id="4" name="TextBox 3">
            <a:extLst>
              <a:ext uri="{FF2B5EF4-FFF2-40B4-BE49-F238E27FC236}">
                <a16:creationId xmlns:a16="http://schemas.microsoft.com/office/drawing/2014/main" id="{27BECA5B-DD52-E59A-106F-6CB2D4DD8C56}"/>
              </a:ext>
            </a:extLst>
          </p:cNvPr>
          <p:cNvSpPr txBox="1"/>
          <p:nvPr/>
        </p:nvSpPr>
        <p:spPr>
          <a:xfrm>
            <a:off x="6322703" y="1680680"/>
            <a:ext cx="2509085" cy="300082"/>
          </a:xfrm>
          <a:prstGeom prst="rect">
            <a:avLst/>
          </a:prstGeom>
          <a:noFill/>
        </p:spPr>
        <p:txBody>
          <a:bodyPr wrap="none" rtlCol="0">
            <a:spAutoFit/>
          </a:bodyPr>
          <a:lstStyle/>
          <a:p>
            <a:r>
              <a:rPr lang="en-CH" dirty="0">
                <a:solidFill>
                  <a:srgbClr val="FF0000"/>
                </a:solidFill>
              </a:rPr>
              <a:t>NOT OK for Higgs and ttbar !!!</a:t>
            </a:r>
          </a:p>
        </p:txBody>
      </p:sp>
      <p:sp>
        <p:nvSpPr>
          <p:cNvPr id="5" name="Rectangle 4">
            <a:extLst>
              <a:ext uri="{FF2B5EF4-FFF2-40B4-BE49-F238E27FC236}">
                <a16:creationId xmlns:a16="http://schemas.microsoft.com/office/drawing/2014/main" id="{D33045DB-2317-77EA-8291-AA681E432F32}"/>
              </a:ext>
            </a:extLst>
          </p:cNvPr>
          <p:cNvSpPr/>
          <p:nvPr/>
        </p:nvSpPr>
        <p:spPr>
          <a:xfrm>
            <a:off x="47334" y="259969"/>
            <a:ext cx="8697966" cy="473773"/>
          </a:xfrm>
          <a:prstGeom prst="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7" name="Picture 6" descr="A diagram of a machine&#10;&#10;Description automatically generated">
            <a:extLst>
              <a:ext uri="{FF2B5EF4-FFF2-40B4-BE49-F238E27FC236}">
                <a16:creationId xmlns:a16="http://schemas.microsoft.com/office/drawing/2014/main" id="{14784097-8ACB-7463-FE42-4B5EC11917F5}"/>
              </a:ext>
            </a:extLst>
          </p:cNvPr>
          <p:cNvPicPr>
            <a:picLocks noChangeAspect="1"/>
          </p:cNvPicPr>
          <p:nvPr/>
        </p:nvPicPr>
        <p:blipFill rotWithShape="1">
          <a:blip r:embed="rId3">
            <a:extLst>
              <a:ext uri="{28A0092B-C50C-407E-A947-70E740481C1C}">
                <a14:useLocalDpi xmlns:a14="http://schemas.microsoft.com/office/drawing/2010/main" val="0"/>
              </a:ext>
            </a:extLst>
          </a:blip>
          <a:srcRect l="18114" r="51240"/>
          <a:stretch/>
        </p:blipFill>
        <p:spPr>
          <a:xfrm>
            <a:off x="328663" y="1298346"/>
            <a:ext cx="1651049" cy="3466771"/>
          </a:xfrm>
          <a:prstGeom prst="rect">
            <a:avLst/>
          </a:prstGeom>
        </p:spPr>
      </p:pic>
      <p:sp>
        <p:nvSpPr>
          <p:cNvPr id="8" name="TextBox 7">
            <a:extLst>
              <a:ext uri="{FF2B5EF4-FFF2-40B4-BE49-F238E27FC236}">
                <a16:creationId xmlns:a16="http://schemas.microsoft.com/office/drawing/2014/main" id="{330EA0FD-F32C-992E-55DC-E5E1EE236ED1}"/>
              </a:ext>
            </a:extLst>
          </p:cNvPr>
          <p:cNvSpPr txBox="1"/>
          <p:nvPr/>
        </p:nvSpPr>
        <p:spPr>
          <a:xfrm>
            <a:off x="218959" y="1680680"/>
            <a:ext cx="920445" cy="261610"/>
          </a:xfrm>
          <a:prstGeom prst="rect">
            <a:avLst/>
          </a:prstGeom>
          <a:noFill/>
        </p:spPr>
        <p:txBody>
          <a:bodyPr wrap="none" rtlCol="0">
            <a:spAutoFit/>
          </a:bodyPr>
          <a:lstStyle/>
          <a:p>
            <a:r>
              <a:rPr lang="en-CH" sz="1100" dirty="0">
                <a:solidFill>
                  <a:srgbClr val="C00000"/>
                </a:solidFill>
              </a:rPr>
              <a:t>Laser hutch</a:t>
            </a:r>
          </a:p>
        </p:txBody>
      </p:sp>
      <p:sp>
        <p:nvSpPr>
          <p:cNvPr id="9" name="TextBox 8">
            <a:extLst>
              <a:ext uri="{FF2B5EF4-FFF2-40B4-BE49-F238E27FC236}">
                <a16:creationId xmlns:a16="http://schemas.microsoft.com/office/drawing/2014/main" id="{272B9D3D-A25E-B949-DECD-DEDFB8C51F02}"/>
              </a:ext>
            </a:extLst>
          </p:cNvPr>
          <p:cNvSpPr txBox="1"/>
          <p:nvPr/>
        </p:nvSpPr>
        <p:spPr>
          <a:xfrm>
            <a:off x="11490" y="2440945"/>
            <a:ext cx="841897" cy="261610"/>
          </a:xfrm>
          <a:prstGeom prst="rect">
            <a:avLst/>
          </a:prstGeom>
          <a:noFill/>
        </p:spPr>
        <p:txBody>
          <a:bodyPr wrap="none" rtlCol="0">
            <a:spAutoFit/>
          </a:bodyPr>
          <a:lstStyle/>
          <a:p>
            <a:r>
              <a:rPr lang="en-CH" sz="1100" dirty="0">
                <a:solidFill>
                  <a:srgbClr val="C00000"/>
                </a:solidFill>
              </a:rPr>
              <a:t>Laser duct</a:t>
            </a:r>
          </a:p>
        </p:txBody>
      </p:sp>
      <p:cxnSp>
        <p:nvCxnSpPr>
          <p:cNvPr id="11" name="Straight Arrow Connector 10">
            <a:extLst>
              <a:ext uri="{FF2B5EF4-FFF2-40B4-BE49-F238E27FC236}">
                <a16:creationId xmlns:a16="http://schemas.microsoft.com/office/drawing/2014/main" id="{37924494-1237-D557-4A2C-FB3A0802F4DB}"/>
              </a:ext>
            </a:extLst>
          </p:cNvPr>
          <p:cNvCxnSpPr/>
          <p:nvPr/>
        </p:nvCxnSpPr>
        <p:spPr>
          <a:xfrm>
            <a:off x="971600" y="1942290"/>
            <a:ext cx="576064" cy="7014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B1FAE4A-6CDD-C71B-9A0D-294D30525E38}"/>
              </a:ext>
            </a:extLst>
          </p:cNvPr>
          <p:cNvSpPr txBox="1"/>
          <p:nvPr/>
        </p:nvSpPr>
        <p:spPr>
          <a:xfrm>
            <a:off x="54397" y="3795886"/>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16" name="Straight Arrow Connector 15">
            <a:extLst>
              <a:ext uri="{FF2B5EF4-FFF2-40B4-BE49-F238E27FC236}">
                <a16:creationId xmlns:a16="http://schemas.microsoft.com/office/drawing/2014/main" id="{784D22C2-CAB1-AD1B-50D0-0AD2111A88A5}"/>
              </a:ext>
            </a:extLst>
          </p:cNvPr>
          <p:cNvCxnSpPr>
            <a:cxnSpLocks/>
            <a:stCxn id="13" idx="3"/>
          </p:cNvCxnSpPr>
          <p:nvPr/>
        </p:nvCxnSpPr>
        <p:spPr>
          <a:xfrm flipV="1">
            <a:off x="763245" y="3363838"/>
            <a:ext cx="784419" cy="5628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06009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aph of a line graph&#10;&#10;Description automatically generated with medium confidence">
            <a:extLst>
              <a:ext uri="{FF2B5EF4-FFF2-40B4-BE49-F238E27FC236}">
                <a16:creationId xmlns:a16="http://schemas.microsoft.com/office/drawing/2014/main" id="{CC326872-6C21-01FC-CE52-04910A1306F7}"/>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685800" y="712868"/>
            <a:ext cx="7772400" cy="4326474"/>
          </a:xfrm>
          <a:prstGeom prst="rect">
            <a:avLst/>
          </a:prstGeom>
        </p:spPr>
      </p:pic>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406045" y="166595"/>
            <a:ext cx="8263350" cy="409774"/>
          </a:xfrm>
        </p:spPr>
        <p:txBody>
          <a:bodyPr/>
          <a:lstStyle/>
          <a:p>
            <a:r>
              <a:rPr lang="en-US" dirty="0"/>
              <a:t>Other option : </a:t>
            </a:r>
            <a:r>
              <a:rPr lang="en-US" dirty="0" err="1"/>
              <a:t>FCCee</a:t>
            </a:r>
            <a:r>
              <a:rPr lang="en-US" dirty="0"/>
              <a:t> Polarimeters in point L</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13</a:t>
            </a:fld>
            <a:endParaRPr lang="en-US" noProof="0" dirty="0"/>
          </a:p>
        </p:txBody>
      </p:sp>
      <p:sp>
        <p:nvSpPr>
          <p:cNvPr id="14" name="additional logos">
            <a:extLst>
              <a:ext uri="{FF2B5EF4-FFF2-40B4-BE49-F238E27FC236}">
                <a16:creationId xmlns:a16="http://schemas.microsoft.com/office/drawing/2014/main" id="{F75B159A-989C-1F41-92A9-D453B9199F4E}"/>
              </a:ext>
            </a:extLst>
          </p:cNvPr>
          <p:cNvSpPr/>
          <p:nvPr/>
        </p:nvSpPr>
        <p:spPr>
          <a:xfrm>
            <a:off x="6124950" y="104158"/>
            <a:ext cx="2547450" cy="1566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cap="all" dirty="0">
                <a:solidFill>
                  <a:schemeClr val="bg1"/>
                </a:solidFill>
              </a:rPr>
              <a:t>Space</a:t>
            </a:r>
            <a:r>
              <a:rPr lang="en-US" sz="600" cap="all" dirty="0">
                <a:solidFill>
                  <a:schemeClr val="tx2"/>
                </a:solidFill>
              </a:rPr>
              <a:t> </a:t>
            </a:r>
            <a:r>
              <a:rPr lang="en-US" sz="600" cap="all" dirty="0">
                <a:solidFill>
                  <a:schemeClr val="bg1"/>
                </a:solidFill>
              </a:rPr>
              <a:t>for additional logos</a:t>
            </a:r>
          </a:p>
        </p:txBody>
      </p:sp>
      <p:sp>
        <p:nvSpPr>
          <p:cNvPr id="15" name="Textfeld 3">
            <a:extLst>
              <a:ext uri="{FF2B5EF4-FFF2-40B4-BE49-F238E27FC236}">
                <a16:creationId xmlns:a16="http://schemas.microsoft.com/office/drawing/2014/main" id="{137F4B86-3D3F-1444-8873-318468F013FC}"/>
              </a:ext>
            </a:extLst>
          </p:cNvPr>
          <p:cNvSpPr txBox="1"/>
          <p:nvPr/>
        </p:nvSpPr>
        <p:spPr>
          <a:xfrm>
            <a:off x="4537720" y="857397"/>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p>
        </p:txBody>
      </p:sp>
      <p:sp>
        <p:nvSpPr>
          <p:cNvPr id="22" name="Rectangle 21">
            <a:extLst>
              <a:ext uri="{FF2B5EF4-FFF2-40B4-BE49-F238E27FC236}">
                <a16:creationId xmlns:a16="http://schemas.microsoft.com/office/drawing/2014/main" id="{BE144194-B546-7AAC-D434-8AF12150B676}"/>
              </a:ext>
            </a:extLst>
          </p:cNvPr>
          <p:cNvSpPr/>
          <p:nvPr/>
        </p:nvSpPr>
        <p:spPr>
          <a:xfrm>
            <a:off x="6623136" y="1829493"/>
            <a:ext cx="45719" cy="360040"/>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F0708F1E-ADE8-9D50-03CE-F4BCB6C901BB}"/>
              </a:ext>
            </a:extLst>
          </p:cNvPr>
          <p:cNvSpPr/>
          <p:nvPr/>
        </p:nvSpPr>
        <p:spPr>
          <a:xfrm>
            <a:off x="6625951" y="2404117"/>
            <a:ext cx="45719" cy="1069298"/>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 name="Rectangle 25">
            <a:extLst>
              <a:ext uri="{FF2B5EF4-FFF2-40B4-BE49-F238E27FC236}">
                <a16:creationId xmlns:a16="http://schemas.microsoft.com/office/drawing/2014/main" id="{A9E3467C-3E94-28A1-5155-448D6AEAE507}"/>
              </a:ext>
            </a:extLst>
          </p:cNvPr>
          <p:cNvSpPr/>
          <p:nvPr/>
        </p:nvSpPr>
        <p:spPr>
          <a:xfrm>
            <a:off x="2953544" y="2361561"/>
            <a:ext cx="45719" cy="107428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8" name="Rectangle 27">
            <a:extLst>
              <a:ext uri="{FF2B5EF4-FFF2-40B4-BE49-F238E27FC236}">
                <a16:creationId xmlns:a16="http://schemas.microsoft.com/office/drawing/2014/main" id="{94C28430-7C39-0AB3-D9B5-DE64032C7A80}"/>
              </a:ext>
            </a:extLst>
          </p:cNvPr>
          <p:cNvSpPr/>
          <p:nvPr/>
        </p:nvSpPr>
        <p:spPr>
          <a:xfrm>
            <a:off x="2953543" y="1842723"/>
            <a:ext cx="45719" cy="296979"/>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7" name="Straight Arrow Connector 6">
            <a:extLst>
              <a:ext uri="{FF2B5EF4-FFF2-40B4-BE49-F238E27FC236}">
                <a16:creationId xmlns:a16="http://schemas.microsoft.com/office/drawing/2014/main" id="{8DD0ADC2-196F-DAEF-6491-D79790A38EA7}"/>
              </a:ext>
            </a:extLst>
          </p:cNvPr>
          <p:cNvCxnSpPr>
            <a:cxnSpLocks/>
          </p:cNvCxnSpPr>
          <p:nvPr/>
        </p:nvCxnSpPr>
        <p:spPr>
          <a:xfrm flipH="1">
            <a:off x="3014730" y="2190565"/>
            <a:ext cx="452367" cy="2031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05750D12-8F63-073E-F451-0CED2AB71BD1}"/>
              </a:ext>
            </a:extLst>
          </p:cNvPr>
          <p:cNvCxnSpPr>
            <a:cxnSpLocks/>
          </p:cNvCxnSpPr>
          <p:nvPr/>
        </p:nvCxnSpPr>
        <p:spPr>
          <a:xfrm flipH="1">
            <a:off x="3025552" y="2194946"/>
            <a:ext cx="430910" cy="3449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49C9BC9A-B733-960B-0BCA-AB929B40692D}"/>
              </a:ext>
            </a:extLst>
          </p:cNvPr>
          <p:cNvCxnSpPr>
            <a:cxnSpLocks/>
          </p:cNvCxnSpPr>
          <p:nvPr/>
        </p:nvCxnSpPr>
        <p:spPr>
          <a:xfrm flipH="1">
            <a:off x="3025552" y="2194946"/>
            <a:ext cx="430910" cy="10629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FA23534D-3F27-9455-A7AF-94AA31948280}"/>
              </a:ext>
            </a:extLst>
          </p:cNvPr>
          <p:cNvCxnSpPr>
            <a:cxnSpLocks/>
          </p:cNvCxnSpPr>
          <p:nvPr/>
        </p:nvCxnSpPr>
        <p:spPr>
          <a:xfrm flipH="1">
            <a:off x="3025552" y="2194946"/>
            <a:ext cx="424780" cy="7748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C17B636-5C13-6B15-C92F-E81B345905E5}"/>
              </a:ext>
            </a:extLst>
          </p:cNvPr>
          <p:cNvSpPr txBox="1"/>
          <p:nvPr/>
        </p:nvSpPr>
        <p:spPr>
          <a:xfrm>
            <a:off x="2106730" y="1618077"/>
            <a:ext cx="819455" cy="300082"/>
          </a:xfrm>
          <a:prstGeom prst="rect">
            <a:avLst/>
          </a:prstGeom>
          <a:noFill/>
        </p:spPr>
        <p:txBody>
          <a:bodyPr wrap="none" rtlCol="0">
            <a:spAutoFit/>
          </a:bodyPr>
          <a:lstStyle/>
          <a:p>
            <a:r>
              <a:rPr lang="en-CH" dirty="0">
                <a:solidFill>
                  <a:schemeClr val="accent2">
                    <a:lumMod val="50000"/>
                  </a:schemeClr>
                </a:solidFill>
              </a:rPr>
              <a:t>Photons</a:t>
            </a:r>
          </a:p>
        </p:txBody>
      </p:sp>
      <p:sp>
        <p:nvSpPr>
          <p:cNvPr id="25" name="TextBox 24">
            <a:extLst>
              <a:ext uri="{FF2B5EF4-FFF2-40B4-BE49-F238E27FC236}">
                <a16:creationId xmlns:a16="http://schemas.microsoft.com/office/drawing/2014/main" id="{69431EDB-4211-03A1-3830-CE928B17B44C}"/>
              </a:ext>
            </a:extLst>
          </p:cNvPr>
          <p:cNvSpPr txBox="1"/>
          <p:nvPr/>
        </p:nvSpPr>
        <p:spPr>
          <a:xfrm>
            <a:off x="2017440" y="2444353"/>
            <a:ext cx="906017" cy="300082"/>
          </a:xfrm>
          <a:prstGeom prst="rect">
            <a:avLst/>
          </a:prstGeom>
          <a:noFill/>
        </p:spPr>
        <p:txBody>
          <a:bodyPr wrap="none" rtlCol="0">
            <a:spAutoFit/>
          </a:bodyPr>
          <a:lstStyle/>
          <a:p>
            <a:r>
              <a:rPr lang="en-CH" dirty="0">
                <a:solidFill>
                  <a:schemeClr val="tx2"/>
                </a:solidFill>
              </a:rPr>
              <a:t>Electrons</a:t>
            </a:r>
          </a:p>
        </p:txBody>
      </p:sp>
      <p:sp>
        <p:nvSpPr>
          <p:cNvPr id="30" name="TextBox 29">
            <a:extLst>
              <a:ext uri="{FF2B5EF4-FFF2-40B4-BE49-F238E27FC236}">
                <a16:creationId xmlns:a16="http://schemas.microsoft.com/office/drawing/2014/main" id="{5F53FD4A-A44F-CD70-CCA8-4B7DE895A4B8}"/>
              </a:ext>
            </a:extLst>
          </p:cNvPr>
          <p:cNvSpPr txBox="1"/>
          <p:nvPr/>
        </p:nvSpPr>
        <p:spPr>
          <a:xfrm>
            <a:off x="6721403" y="2446902"/>
            <a:ext cx="906017" cy="300082"/>
          </a:xfrm>
          <a:prstGeom prst="rect">
            <a:avLst/>
          </a:prstGeom>
          <a:noFill/>
        </p:spPr>
        <p:txBody>
          <a:bodyPr wrap="none" rtlCol="0">
            <a:spAutoFit/>
          </a:bodyPr>
          <a:lstStyle/>
          <a:p>
            <a:r>
              <a:rPr lang="en-CH" dirty="0">
                <a:solidFill>
                  <a:srgbClr val="FF0000"/>
                </a:solidFill>
              </a:rPr>
              <a:t>Positrons</a:t>
            </a:r>
          </a:p>
        </p:txBody>
      </p:sp>
      <p:cxnSp>
        <p:nvCxnSpPr>
          <p:cNvPr id="32" name="Straight Connector 31">
            <a:extLst>
              <a:ext uri="{FF2B5EF4-FFF2-40B4-BE49-F238E27FC236}">
                <a16:creationId xmlns:a16="http://schemas.microsoft.com/office/drawing/2014/main" id="{91D62025-E95B-53CC-93C1-ABC8F6830344}"/>
              </a:ext>
            </a:extLst>
          </p:cNvPr>
          <p:cNvCxnSpPr>
            <a:cxnSpLocks/>
          </p:cNvCxnSpPr>
          <p:nvPr/>
        </p:nvCxnSpPr>
        <p:spPr>
          <a:xfrm flipV="1">
            <a:off x="6049888" y="1967636"/>
            <a:ext cx="1224136" cy="282105"/>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A8B50D27-2A6E-2B30-9137-64C70E5AC409}"/>
              </a:ext>
            </a:extLst>
          </p:cNvPr>
          <p:cNvSpPr txBox="1"/>
          <p:nvPr/>
        </p:nvSpPr>
        <p:spPr>
          <a:xfrm>
            <a:off x="6726386" y="1674348"/>
            <a:ext cx="819455" cy="300082"/>
          </a:xfrm>
          <a:prstGeom prst="rect">
            <a:avLst/>
          </a:prstGeom>
          <a:noFill/>
        </p:spPr>
        <p:txBody>
          <a:bodyPr wrap="none" rtlCol="0">
            <a:spAutoFit/>
          </a:bodyPr>
          <a:lstStyle/>
          <a:p>
            <a:r>
              <a:rPr lang="en-CH" dirty="0">
                <a:solidFill>
                  <a:schemeClr val="accent2">
                    <a:lumMod val="50000"/>
                  </a:schemeClr>
                </a:solidFill>
              </a:rPr>
              <a:t>Photons</a:t>
            </a:r>
          </a:p>
        </p:txBody>
      </p:sp>
      <p:cxnSp>
        <p:nvCxnSpPr>
          <p:cNvPr id="34" name="Straight Arrow Connector 33">
            <a:extLst>
              <a:ext uri="{FF2B5EF4-FFF2-40B4-BE49-F238E27FC236}">
                <a16:creationId xmlns:a16="http://schemas.microsoft.com/office/drawing/2014/main" id="{197FCA0B-DFAD-650D-5D99-F0122D08C012}"/>
              </a:ext>
            </a:extLst>
          </p:cNvPr>
          <p:cNvCxnSpPr>
            <a:cxnSpLocks/>
          </p:cNvCxnSpPr>
          <p:nvPr/>
        </p:nvCxnSpPr>
        <p:spPr>
          <a:xfrm>
            <a:off x="6049888" y="2248972"/>
            <a:ext cx="564120" cy="19538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1AA1F2AE-2349-2C01-CA5E-409C0C5734E5}"/>
              </a:ext>
            </a:extLst>
          </p:cNvPr>
          <p:cNvCxnSpPr>
            <a:cxnSpLocks/>
          </p:cNvCxnSpPr>
          <p:nvPr/>
        </p:nvCxnSpPr>
        <p:spPr>
          <a:xfrm>
            <a:off x="6056018" y="2248972"/>
            <a:ext cx="547039" cy="33341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F2216FAD-50EB-B2D0-B8A4-FBE9D329ED30}"/>
              </a:ext>
            </a:extLst>
          </p:cNvPr>
          <p:cNvCxnSpPr>
            <a:cxnSpLocks/>
          </p:cNvCxnSpPr>
          <p:nvPr/>
        </p:nvCxnSpPr>
        <p:spPr>
          <a:xfrm>
            <a:off x="6055406" y="2249937"/>
            <a:ext cx="547651" cy="87483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CA312B89-17DB-F0A8-2CEE-259A3D01C7A6}"/>
              </a:ext>
            </a:extLst>
          </p:cNvPr>
          <p:cNvCxnSpPr>
            <a:cxnSpLocks/>
          </p:cNvCxnSpPr>
          <p:nvPr/>
        </p:nvCxnSpPr>
        <p:spPr>
          <a:xfrm>
            <a:off x="6052646" y="2249937"/>
            <a:ext cx="523574" cy="114099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5F6829FC-D982-D048-0E7D-9D8173761512}"/>
              </a:ext>
            </a:extLst>
          </p:cNvPr>
          <p:cNvCxnSpPr/>
          <p:nvPr/>
        </p:nvCxnSpPr>
        <p:spPr>
          <a:xfrm>
            <a:off x="6737850" y="2367439"/>
            <a:ext cx="0" cy="1045808"/>
          </a:xfrm>
          <a:prstGeom prst="straightConnector1">
            <a:avLst/>
          </a:prstGeom>
          <a:ln>
            <a:solidFill>
              <a:srgbClr val="0F124A"/>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582E2702-3944-0924-94B5-E8DC3C1574D4}"/>
              </a:ext>
            </a:extLst>
          </p:cNvPr>
          <p:cNvSpPr txBox="1"/>
          <p:nvPr/>
        </p:nvSpPr>
        <p:spPr>
          <a:xfrm rot="16200000">
            <a:off x="6537640" y="2876101"/>
            <a:ext cx="607859" cy="300082"/>
          </a:xfrm>
          <a:prstGeom prst="rect">
            <a:avLst/>
          </a:prstGeom>
          <a:noFill/>
        </p:spPr>
        <p:txBody>
          <a:bodyPr wrap="none" rtlCol="0">
            <a:spAutoFit/>
          </a:bodyPr>
          <a:lstStyle/>
          <a:p>
            <a:r>
              <a:rPr lang="en-CH" dirty="0"/>
              <a:t>30cm</a:t>
            </a:r>
          </a:p>
        </p:txBody>
      </p:sp>
      <p:cxnSp>
        <p:nvCxnSpPr>
          <p:cNvPr id="46" name="Straight Arrow Connector 45">
            <a:extLst>
              <a:ext uri="{FF2B5EF4-FFF2-40B4-BE49-F238E27FC236}">
                <a16:creationId xmlns:a16="http://schemas.microsoft.com/office/drawing/2014/main" id="{BC3D65F2-8567-6673-2F7A-8137562DE977}"/>
              </a:ext>
            </a:extLst>
          </p:cNvPr>
          <p:cNvCxnSpPr/>
          <p:nvPr/>
        </p:nvCxnSpPr>
        <p:spPr>
          <a:xfrm>
            <a:off x="2879203" y="2337441"/>
            <a:ext cx="0" cy="1045808"/>
          </a:xfrm>
          <a:prstGeom prst="straightConnector1">
            <a:avLst/>
          </a:prstGeom>
          <a:ln>
            <a:solidFill>
              <a:srgbClr val="0F124A"/>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47F99F-12CD-1E0E-4A57-8C8F483416AA}"/>
              </a:ext>
            </a:extLst>
          </p:cNvPr>
          <p:cNvSpPr txBox="1"/>
          <p:nvPr/>
        </p:nvSpPr>
        <p:spPr>
          <a:xfrm rot="16200000">
            <a:off x="2478559" y="2899045"/>
            <a:ext cx="607859" cy="300082"/>
          </a:xfrm>
          <a:prstGeom prst="rect">
            <a:avLst/>
          </a:prstGeom>
          <a:noFill/>
        </p:spPr>
        <p:txBody>
          <a:bodyPr wrap="none" rtlCol="0">
            <a:spAutoFit/>
          </a:bodyPr>
          <a:lstStyle/>
          <a:p>
            <a:r>
              <a:rPr lang="en-CH" dirty="0"/>
              <a:t>30cm</a:t>
            </a:r>
          </a:p>
        </p:txBody>
      </p:sp>
      <p:sp>
        <p:nvSpPr>
          <p:cNvPr id="48" name="TextBox 47">
            <a:extLst>
              <a:ext uri="{FF2B5EF4-FFF2-40B4-BE49-F238E27FC236}">
                <a16:creationId xmlns:a16="http://schemas.microsoft.com/office/drawing/2014/main" id="{E6B40DDF-9664-2E0C-D992-1E1D1AA160E4}"/>
              </a:ext>
            </a:extLst>
          </p:cNvPr>
          <p:cNvSpPr txBox="1"/>
          <p:nvPr/>
        </p:nvSpPr>
        <p:spPr>
          <a:xfrm>
            <a:off x="1414644" y="956426"/>
            <a:ext cx="6363881" cy="507831"/>
          </a:xfrm>
          <a:prstGeom prst="rect">
            <a:avLst/>
          </a:prstGeom>
          <a:noFill/>
        </p:spPr>
        <p:txBody>
          <a:bodyPr wrap="square" rtlCol="0">
            <a:spAutoFit/>
          </a:bodyPr>
          <a:lstStyle/>
          <a:p>
            <a:r>
              <a:rPr lang="en-CH" dirty="0"/>
              <a:t>In that case the distance between beam pipe is a bit small, enlarging it 10-20cm would allow this option.           (Specially if the pipes are round, without winglets)</a:t>
            </a:r>
          </a:p>
        </p:txBody>
      </p:sp>
      <p:sp>
        <p:nvSpPr>
          <p:cNvPr id="49" name="Rectangle 48">
            <a:extLst>
              <a:ext uri="{FF2B5EF4-FFF2-40B4-BE49-F238E27FC236}">
                <a16:creationId xmlns:a16="http://schemas.microsoft.com/office/drawing/2014/main" id="{D4283E91-76EB-E620-B014-C448840B433E}"/>
              </a:ext>
            </a:extLst>
          </p:cNvPr>
          <p:cNvSpPr/>
          <p:nvPr/>
        </p:nvSpPr>
        <p:spPr>
          <a:xfrm>
            <a:off x="7778525" y="821405"/>
            <a:ext cx="467806" cy="39105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56" name="Straight Connector 55">
            <a:extLst>
              <a:ext uri="{FF2B5EF4-FFF2-40B4-BE49-F238E27FC236}">
                <a16:creationId xmlns:a16="http://schemas.microsoft.com/office/drawing/2014/main" id="{C37DA898-0E1E-E591-0B3D-179869B1ED99}"/>
              </a:ext>
            </a:extLst>
          </p:cNvPr>
          <p:cNvCxnSpPr/>
          <p:nvPr/>
        </p:nvCxnSpPr>
        <p:spPr>
          <a:xfrm flipV="1">
            <a:off x="1331640" y="2081160"/>
            <a:ext cx="2135457" cy="150121"/>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D2560ECC-5049-71C1-E62B-9CBAD289DF9D}"/>
              </a:ext>
            </a:extLst>
          </p:cNvPr>
          <p:cNvCxnSpPr>
            <a:cxnSpLocks/>
          </p:cNvCxnSpPr>
          <p:nvPr/>
        </p:nvCxnSpPr>
        <p:spPr>
          <a:xfrm flipV="1">
            <a:off x="1331640" y="2325853"/>
            <a:ext cx="2135457" cy="150121"/>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C0F9E27B-507C-FC0E-620B-6935D68A8E49}"/>
              </a:ext>
            </a:extLst>
          </p:cNvPr>
          <p:cNvCxnSpPr>
            <a:cxnSpLocks/>
          </p:cNvCxnSpPr>
          <p:nvPr/>
        </p:nvCxnSpPr>
        <p:spPr>
          <a:xfrm>
            <a:off x="1328887" y="3524817"/>
            <a:ext cx="2138210" cy="2218"/>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4B4F7CD7-E90E-D318-934D-3C84F7A243B9}"/>
              </a:ext>
            </a:extLst>
          </p:cNvPr>
          <p:cNvCxnSpPr>
            <a:cxnSpLocks/>
          </p:cNvCxnSpPr>
          <p:nvPr/>
        </p:nvCxnSpPr>
        <p:spPr>
          <a:xfrm>
            <a:off x="1343125" y="3778366"/>
            <a:ext cx="2138210" cy="2218"/>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8F36719A-830E-2C45-5675-F793EB8659B5}"/>
              </a:ext>
            </a:extLst>
          </p:cNvPr>
          <p:cNvCxnSpPr>
            <a:cxnSpLocks/>
          </p:cNvCxnSpPr>
          <p:nvPr/>
        </p:nvCxnSpPr>
        <p:spPr>
          <a:xfrm>
            <a:off x="3463858" y="2076311"/>
            <a:ext cx="2585784" cy="140095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F32E2622-F0A1-27FD-104F-D43401C4C21B}"/>
              </a:ext>
            </a:extLst>
          </p:cNvPr>
          <p:cNvCxnSpPr>
            <a:cxnSpLocks/>
          </p:cNvCxnSpPr>
          <p:nvPr/>
        </p:nvCxnSpPr>
        <p:spPr>
          <a:xfrm>
            <a:off x="3464098" y="2314748"/>
            <a:ext cx="2577184" cy="140095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02D1D746-FF9B-F7D2-317B-CE99D256CE26}"/>
              </a:ext>
            </a:extLst>
          </p:cNvPr>
          <p:cNvCxnSpPr>
            <a:cxnSpLocks/>
          </p:cNvCxnSpPr>
          <p:nvPr/>
        </p:nvCxnSpPr>
        <p:spPr>
          <a:xfrm flipV="1">
            <a:off x="6051818" y="3478038"/>
            <a:ext cx="1681902" cy="5113"/>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28C4E438-91F1-654C-7D1A-09396380CD84}"/>
              </a:ext>
            </a:extLst>
          </p:cNvPr>
          <p:cNvCxnSpPr>
            <a:cxnSpLocks/>
          </p:cNvCxnSpPr>
          <p:nvPr/>
        </p:nvCxnSpPr>
        <p:spPr>
          <a:xfrm flipV="1">
            <a:off x="6041282" y="3702234"/>
            <a:ext cx="1681902" cy="5113"/>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EA782120-A758-BF04-3480-80BA9FC68417}"/>
              </a:ext>
            </a:extLst>
          </p:cNvPr>
          <p:cNvCxnSpPr>
            <a:cxnSpLocks/>
          </p:cNvCxnSpPr>
          <p:nvPr/>
        </p:nvCxnSpPr>
        <p:spPr>
          <a:xfrm>
            <a:off x="6056850" y="2122396"/>
            <a:ext cx="1690672" cy="129432"/>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AC3A0ACE-8D78-3F26-722A-330E16E06636}"/>
              </a:ext>
            </a:extLst>
          </p:cNvPr>
          <p:cNvCxnSpPr>
            <a:cxnSpLocks/>
          </p:cNvCxnSpPr>
          <p:nvPr/>
        </p:nvCxnSpPr>
        <p:spPr>
          <a:xfrm>
            <a:off x="6053309" y="2354343"/>
            <a:ext cx="1690672" cy="129432"/>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997F782B-9262-C59D-9677-BAAFFCB56695}"/>
              </a:ext>
            </a:extLst>
          </p:cNvPr>
          <p:cNvCxnSpPr>
            <a:cxnSpLocks/>
          </p:cNvCxnSpPr>
          <p:nvPr/>
        </p:nvCxnSpPr>
        <p:spPr>
          <a:xfrm flipV="1">
            <a:off x="3456462" y="2122396"/>
            <a:ext cx="2599556" cy="1402421"/>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ABC84E07-3B7D-628F-A0BB-A76C84F873EC}"/>
              </a:ext>
            </a:extLst>
          </p:cNvPr>
          <p:cNvCxnSpPr>
            <a:cxnSpLocks/>
          </p:cNvCxnSpPr>
          <p:nvPr/>
        </p:nvCxnSpPr>
        <p:spPr>
          <a:xfrm flipV="1">
            <a:off x="3476621" y="2354343"/>
            <a:ext cx="2585527" cy="1424023"/>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708E14E6-269F-88D0-B675-14EC6AA5C046}"/>
              </a:ext>
            </a:extLst>
          </p:cNvPr>
          <p:cNvSpPr/>
          <p:nvPr/>
        </p:nvSpPr>
        <p:spPr>
          <a:xfrm>
            <a:off x="47334" y="153761"/>
            <a:ext cx="8697966" cy="473773"/>
          </a:xfrm>
          <a:prstGeom prst="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1975991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extBox 58">
            <a:extLst>
              <a:ext uri="{FF2B5EF4-FFF2-40B4-BE49-F238E27FC236}">
                <a16:creationId xmlns:a16="http://schemas.microsoft.com/office/drawing/2014/main" id="{366FD961-64BA-6153-6CCD-F495FE654A1F}"/>
              </a:ext>
            </a:extLst>
          </p:cNvPr>
          <p:cNvSpPr txBox="1"/>
          <p:nvPr/>
        </p:nvSpPr>
        <p:spPr>
          <a:xfrm>
            <a:off x="7820455" y="1624571"/>
            <a:ext cx="340158" cy="246221"/>
          </a:xfrm>
          <a:prstGeom prst="rect">
            <a:avLst/>
          </a:prstGeom>
          <a:noFill/>
        </p:spPr>
        <p:txBody>
          <a:bodyPr wrap="none" rtlCol="0">
            <a:spAutoFit/>
          </a:bodyPr>
          <a:lstStyle/>
          <a:p>
            <a:r>
              <a:rPr lang="en-CH" sz="1000" dirty="0"/>
              <a:t>B1</a:t>
            </a:r>
          </a:p>
        </p:txBody>
      </p:sp>
      <p:sp>
        <p:nvSpPr>
          <p:cNvPr id="60" name="TextBox 59">
            <a:extLst>
              <a:ext uri="{FF2B5EF4-FFF2-40B4-BE49-F238E27FC236}">
                <a16:creationId xmlns:a16="http://schemas.microsoft.com/office/drawing/2014/main" id="{C758CE1D-C367-DC95-C2F2-5DA67E59D57F}"/>
              </a:ext>
            </a:extLst>
          </p:cNvPr>
          <p:cNvSpPr txBox="1"/>
          <p:nvPr/>
        </p:nvSpPr>
        <p:spPr>
          <a:xfrm>
            <a:off x="7812360" y="1841837"/>
            <a:ext cx="340158" cy="246221"/>
          </a:xfrm>
          <a:prstGeom prst="rect">
            <a:avLst/>
          </a:prstGeom>
          <a:noFill/>
        </p:spPr>
        <p:txBody>
          <a:bodyPr wrap="none" rtlCol="0">
            <a:spAutoFit/>
          </a:bodyPr>
          <a:lstStyle/>
          <a:p>
            <a:r>
              <a:rPr lang="en-CH" sz="1000" dirty="0"/>
              <a:t>B2</a:t>
            </a:r>
          </a:p>
        </p:txBody>
      </p:sp>
      <p:pic>
        <p:nvPicPr>
          <p:cNvPr id="5" name="Picture 4" descr="A graph of a line graph&#10;&#10;Description automatically generated with medium confidence">
            <a:extLst>
              <a:ext uri="{FF2B5EF4-FFF2-40B4-BE49-F238E27FC236}">
                <a16:creationId xmlns:a16="http://schemas.microsoft.com/office/drawing/2014/main" id="{CC326872-6C21-01FC-CE52-04910A1306F7}"/>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a:stretch/>
        </p:blipFill>
        <p:spPr>
          <a:xfrm>
            <a:off x="-36512" y="712868"/>
            <a:ext cx="7772400" cy="4326474"/>
          </a:xfrm>
          <a:prstGeom prst="rect">
            <a:avLst/>
          </a:prstGeom>
        </p:spPr>
      </p:pic>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406045" y="166595"/>
            <a:ext cx="8263350" cy="409774"/>
          </a:xfrm>
        </p:spPr>
        <p:txBody>
          <a:bodyPr/>
          <a:lstStyle/>
          <a:p>
            <a:r>
              <a:rPr lang="en-US" dirty="0"/>
              <a:t>Other option : </a:t>
            </a:r>
            <a:r>
              <a:rPr lang="en-US" dirty="0" err="1"/>
              <a:t>FCCee</a:t>
            </a:r>
            <a:r>
              <a:rPr lang="en-US" dirty="0"/>
              <a:t> Polarimeters in point L</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14</a:t>
            </a:fld>
            <a:endParaRPr lang="en-US" noProof="0" dirty="0"/>
          </a:p>
        </p:txBody>
      </p:sp>
      <p:sp>
        <p:nvSpPr>
          <p:cNvPr id="14" name="additional logos">
            <a:extLst>
              <a:ext uri="{FF2B5EF4-FFF2-40B4-BE49-F238E27FC236}">
                <a16:creationId xmlns:a16="http://schemas.microsoft.com/office/drawing/2014/main" id="{F75B159A-989C-1F41-92A9-D453B9199F4E}"/>
              </a:ext>
            </a:extLst>
          </p:cNvPr>
          <p:cNvSpPr/>
          <p:nvPr/>
        </p:nvSpPr>
        <p:spPr>
          <a:xfrm>
            <a:off x="6124950" y="104158"/>
            <a:ext cx="2547450" cy="1566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cap="all" dirty="0">
                <a:solidFill>
                  <a:schemeClr val="bg1"/>
                </a:solidFill>
              </a:rPr>
              <a:t>Space</a:t>
            </a:r>
            <a:r>
              <a:rPr lang="en-US" sz="600" cap="all" dirty="0">
                <a:solidFill>
                  <a:schemeClr val="tx2"/>
                </a:solidFill>
              </a:rPr>
              <a:t> </a:t>
            </a:r>
            <a:r>
              <a:rPr lang="en-US" sz="600" cap="all" dirty="0">
                <a:solidFill>
                  <a:schemeClr val="bg1"/>
                </a:solidFill>
              </a:rPr>
              <a:t>for additional logos</a:t>
            </a:r>
          </a:p>
        </p:txBody>
      </p:sp>
      <p:sp>
        <p:nvSpPr>
          <p:cNvPr id="15" name="Textfeld 3">
            <a:extLst>
              <a:ext uri="{FF2B5EF4-FFF2-40B4-BE49-F238E27FC236}">
                <a16:creationId xmlns:a16="http://schemas.microsoft.com/office/drawing/2014/main" id="{137F4B86-3D3F-1444-8873-318468F013FC}"/>
              </a:ext>
            </a:extLst>
          </p:cNvPr>
          <p:cNvSpPr txBox="1"/>
          <p:nvPr/>
        </p:nvSpPr>
        <p:spPr>
          <a:xfrm>
            <a:off x="3815408" y="857397"/>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p>
        </p:txBody>
      </p:sp>
      <p:sp>
        <p:nvSpPr>
          <p:cNvPr id="22" name="Rectangle 21">
            <a:extLst>
              <a:ext uri="{FF2B5EF4-FFF2-40B4-BE49-F238E27FC236}">
                <a16:creationId xmlns:a16="http://schemas.microsoft.com/office/drawing/2014/main" id="{BE144194-B546-7AAC-D434-8AF12150B676}"/>
              </a:ext>
            </a:extLst>
          </p:cNvPr>
          <p:cNvSpPr/>
          <p:nvPr/>
        </p:nvSpPr>
        <p:spPr>
          <a:xfrm>
            <a:off x="3205210" y="3435846"/>
            <a:ext cx="45719" cy="307623"/>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8" name="Rectangle 27">
            <a:extLst>
              <a:ext uri="{FF2B5EF4-FFF2-40B4-BE49-F238E27FC236}">
                <a16:creationId xmlns:a16="http://schemas.microsoft.com/office/drawing/2014/main" id="{94C28430-7C39-0AB3-D9B5-DE64032C7A80}"/>
              </a:ext>
            </a:extLst>
          </p:cNvPr>
          <p:cNvSpPr/>
          <p:nvPr/>
        </p:nvSpPr>
        <p:spPr>
          <a:xfrm>
            <a:off x="4760683" y="3353108"/>
            <a:ext cx="45719" cy="296979"/>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7" name="Straight Arrow Connector 6">
            <a:extLst>
              <a:ext uri="{FF2B5EF4-FFF2-40B4-BE49-F238E27FC236}">
                <a16:creationId xmlns:a16="http://schemas.microsoft.com/office/drawing/2014/main" id="{8DD0ADC2-196F-DAEF-6491-D79790A38EA7}"/>
              </a:ext>
            </a:extLst>
          </p:cNvPr>
          <p:cNvCxnSpPr>
            <a:cxnSpLocks/>
          </p:cNvCxnSpPr>
          <p:nvPr/>
        </p:nvCxnSpPr>
        <p:spPr>
          <a:xfrm flipH="1" flipV="1">
            <a:off x="4858670" y="3147814"/>
            <a:ext cx="449558" cy="43039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05750D12-8F63-073E-F451-0CED2AB71BD1}"/>
              </a:ext>
            </a:extLst>
          </p:cNvPr>
          <p:cNvCxnSpPr>
            <a:cxnSpLocks/>
          </p:cNvCxnSpPr>
          <p:nvPr/>
        </p:nvCxnSpPr>
        <p:spPr>
          <a:xfrm flipH="1" flipV="1">
            <a:off x="4858670" y="2902741"/>
            <a:ext cx="449558" cy="6844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49C9BC9A-B733-960B-0BCA-AB929B40692D}"/>
              </a:ext>
            </a:extLst>
          </p:cNvPr>
          <p:cNvCxnSpPr>
            <a:cxnSpLocks/>
          </p:cNvCxnSpPr>
          <p:nvPr/>
        </p:nvCxnSpPr>
        <p:spPr>
          <a:xfrm flipH="1" flipV="1">
            <a:off x="4859063" y="2227274"/>
            <a:ext cx="449165" cy="13509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FA23534D-3F27-9455-A7AF-94AA31948280}"/>
              </a:ext>
            </a:extLst>
          </p:cNvPr>
          <p:cNvCxnSpPr>
            <a:cxnSpLocks/>
          </p:cNvCxnSpPr>
          <p:nvPr/>
        </p:nvCxnSpPr>
        <p:spPr>
          <a:xfrm flipH="1" flipV="1">
            <a:off x="4858670" y="2571750"/>
            <a:ext cx="449558" cy="10064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C17B636-5C13-6B15-C92F-E81B345905E5}"/>
              </a:ext>
            </a:extLst>
          </p:cNvPr>
          <p:cNvSpPr txBox="1"/>
          <p:nvPr/>
        </p:nvSpPr>
        <p:spPr>
          <a:xfrm>
            <a:off x="4373814" y="3699540"/>
            <a:ext cx="819455" cy="300082"/>
          </a:xfrm>
          <a:prstGeom prst="rect">
            <a:avLst/>
          </a:prstGeom>
          <a:noFill/>
        </p:spPr>
        <p:txBody>
          <a:bodyPr wrap="none" rtlCol="0">
            <a:spAutoFit/>
          </a:bodyPr>
          <a:lstStyle/>
          <a:p>
            <a:r>
              <a:rPr lang="en-CH" dirty="0">
                <a:solidFill>
                  <a:schemeClr val="accent2">
                    <a:lumMod val="50000"/>
                  </a:schemeClr>
                </a:solidFill>
              </a:rPr>
              <a:t>Photons</a:t>
            </a:r>
          </a:p>
        </p:txBody>
      </p:sp>
      <p:sp>
        <p:nvSpPr>
          <p:cNvPr id="25" name="TextBox 24">
            <a:extLst>
              <a:ext uri="{FF2B5EF4-FFF2-40B4-BE49-F238E27FC236}">
                <a16:creationId xmlns:a16="http://schemas.microsoft.com/office/drawing/2014/main" id="{69431EDB-4211-03A1-3830-CE928B17B44C}"/>
              </a:ext>
            </a:extLst>
          </p:cNvPr>
          <p:cNvSpPr txBox="1"/>
          <p:nvPr/>
        </p:nvSpPr>
        <p:spPr>
          <a:xfrm>
            <a:off x="4330532" y="1841139"/>
            <a:ext cx="906017" cy="300082"/>
          </a:xfrm>
          <a:prstGeom prst="rect">
            <a:avLst/>
          </a:prstGeom>
          <a:noFill/>
        </p:spPr>
        <p:txBody>
          <a:bodyPr wrap="none" rtlCol="0">
            <a:spAutoFit/>
          </a:bodyPr>
          <a:lstStyle/>
          <a:p>
            <a:r>
              <a:rPr lang="en-CH" dirty="0">
                <a:solidFill>
                  <a:schemeClr val="tx2"/>
                </a:solidFill>
              </a:rPr>
              <a:t>Electrons</a:t>
            </a:r>
          </a:p>
        </p:txBody>
      </p:sp>
      <p:sp>
        <p:nvSpPr>
          <p:cNvPr id="30" name="TextBox 29">
            <a:extLst>
              <a:ext uri="{FF2B5EF4-FFF2-40B4-BE49-F238E27FC236}">
                <a16:creationId xmlns:a16="http://schemas.microsoft.com/office/drawing/2014/main" id="{5F53FD4A-A44F-CD70-CCA8-4B7DE895A4B8}"/>
              </a:ext>
            </a:extLst>
          </p:cNvPr>
          <p:cNvSpPr txBox="1"/>
          <p:nvPr/>
        </p:nvSpPr>
        <p:spPr>
          <a:xfrm>
            <a:off x="2908474" y="1964419"/>
            <a:ext cx="906017" cy="300082"/>
          </a:xfrm>
          <a:prstGeom prst="rect">
            <a:avLst/>
          </a:prstGeom>
          <a:noFill/>
        </p:spPr>
        <p:txBody>
          <a:bodyPr wrap="none" rtlCol="0">
            <a:spAutoFit/>
          </a:bodyPr>
          <a:lstStyle/>
          <a:p>
            <a:r>
              <a:rPr lang="en-CH" dirty="0">
                <a:solidFill>
                  <a:srgbClr val="FF0000"/>
                </a:solidFill>
              </a:rPr>
              <a:t>Positrons</a:t>
            </a:r>
          </a:p>
        </p:txBody>
      </p:sp>
      <p:cxnSp>
        <p:nvCxnSpPr>
          <p:cNvPr id="32" name="Straight Connector 31">
            <a:extLst>
              <a:ext uri="{FF2B5EF4-FFF2-40B4-BE49-F238E27FC236}">
                <a16:creationId xmlns:a16="http://schemas.microsoft.com/office/drawing/2014/main" id="{91D62025-E95B-53CC-93C1-ABC8F6830344}"/>
              </a:ext>
            </a:extLst>
          </p:cNvPr>
          <p:cNvCxnSpPr>
            <a:cxnSpLocks/>
          </p:cNvCxnSpPr>
          <p:nvPr/>
        </p:nvCxnSpPr>
        <p:spPr>
          <a:xfrm flipV="1">
            <a:off x="2749414" y="3390310"/>
            <a:ext cx="1256203" cy="262232"/>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A8B50D27-2A6E-2B30-9137-64C70E5AC409}"/>
              </a:ext>
            </a:extLst>
          </p:cNvPr>
          <p:cNvSpPr txBox="1"/>
          <p:nvPr/>
        </p:nvSpPr>
        <p:spPr>
          <a:xfrm>
            <a:off x="2697560" y="3737019"/>
            <a:ext cx="819455" cy="300082"/>
          </a:xfrm>
          <a:prstGeom prst="rect">
            <a:avLst/>
          </a:prstGeom>
          <a:noFill/>
        </p:spPr>
        <p:txBody>
          <a:bodyPr wrap="none" rtlCol="0">
            <a:spAutoFit/>
          </a:bodyPr>
          <a:lstStyle/>
          <a:p>
            <a:r>
              <a:rPr lang="en-CH" dirty="0">
                <a:solidFill>
                  <a:schemeClr val="accent2">
                    <a:lumMod val="50000"/>
                  </a:schemeClr>
                </a:solidFill>
              </a:rPr>
              <a:t>Photons</a:t>
            </a:r>
          </a:p>
        </p:txBody>
      </p:sp>
      <p:cxnSp>
        <p:nvCxnSpPr>
          <p:cNvPr id="34" name="Straight Arrow Connector 33">
            <a:extLst>
              <a:ext uri="{FF2B5EF4-FFF2-40B4-BE49-F238E27FC236}">
                <a16:creationId xmlns:a16="http://schemas.microsoft.com/office/drawing/2014/main" id="{197FCA0B-DFAD-650D-5D99-F0122D08C012}"/>
              </a:ext>
            </a:extLst>
          </p:cNvPr>
          <p:cNvCxnSpPr>
            <a:cxnSpLocks/>
          </p:cNvCxnSpPr>
          <p:nvPr/>
        </p:nvCxnSpPr>
        <p:spPr>
          <a:xfrm flipV="1">
            <a:off x="2740190" y="3224497"/>
            <a:ext cx="412752" cy="42559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1AA1F2AE-2349-2C01-CA5E-409C0C5734E5}"/>
              </a:ext>
            </a:extLst>
          </p:cNvPr>
          <p:cNvCxnSpPr>
            <a:cxnSpLocks/>
          </p:cNvCxnSpPr>
          <p:nvPr/>
        </p:nvCxnSpPr>
        <p:spPr>
          <a:xfrm flipV="1">
            <a:off x="2756718" y="2876105"/>
            <a:ext cx="396224" cy="74377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F2216FAD-50EB-B2D0-B8A4-FBE9D329ED30}"/>
              </a:ext>
            </a:extLst>
          </p:cNvPr>
          <p:cNvCxnSpPr>
            <a:cxnSpLocks/>
          </p:cNvCxnSpPr>
          <p:nvPr/>
        </p:nvCxnSpPr>
        <p:spPr>
          <a:xfrm flipV="1">
            <a:off x="2746941" y="2571750"/>
            <a:ext cx="406001" cy="10682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CA312B89-17DB-F0A8-2CEE-259A3D01C7A6}"/>
              </a:ext>
            </a:extLst>
          </p:cNvPr>
          <p:cNvCxnSpPr>
            <a:cxnSpLocks/>
          </p:cNvCxnSpPr>
          <p:nvPr/>
        </p:nvCxnSpPr>
        <p:spPr>
          <a:xfrm flipV="1">
            <a:off x="2744261" y="2324739"/>
            <a:ext cx="408681" cy="132534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5F6829FC-D982-D048-0E7D-9D8173761512}"/>
              </a:ext>
            </a:extLst>
          </p:cNvPr>
          <p:cNvCxnSpPr/>
          <p:nvPr/>
        </p:nvCxnSpPr>
        <p:spPr>
          <a:xfrm>
            <a:off x="3310064" y="2260774"/>
            <a:ext cx="0" cy="1045808"/>
          </a:xfrm>
          <a:prstGeom prst="straightConnector1">
            <a:avLst/>
          </a:prstGeom>
          <a:ln>
            <a:solidFill>
              <a:srgbClr val="0F124A"/>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582E2702-3944-0924-94B5-E8DC3C1574D4}"/>
              </a:ext>
            </a:extLst>
          </p:cNvPr>
          <p:cNvSpPr txBox="1"/>
          <p:nvPr/>
        </p:nvSpPr>
        <p:spPr>
          <a:xfrm rot="16200000">
            <a:off x="3149869" y="2437606"/>
            <a:ext cx="607859" cy="300082"/>
          </a:xfrm>
          <a:prstGeom prst="rect">
            <a:avLst/>
          </a:prstGeom>
          <a:noFill/>
        </p:spPr>
        <p:txBody>
          <a:bodyPr wrap="none" rtlCol="0">
            <a:spAutoFit/>
          </a:bodyPr>
          <a:lstStyle/>
          <a:p>
            <a:r>
              <a:rPr lang="en-CH" dirty="0"/>
              <a:t>30cm</a:t>
            </a:r>
          </a:p>
        </p:txBody>
      </p:sp>
      <p:cxnSp>
        <p:nvCxnSpPr>
          <p:cNvPr id="46" name="Straight Arrow Connector 45">
            <a:extLst>
              <a:ext uri="{FF2B5EF4-FFF2-40B4-BE49-F238E27FC236}">
                <a16:creationId xmlns:a16="http://schemas.microsoft.com/office/drawing/2014/main" id="{BC3D65F2-8567-6673-2F7A-8137562DE977}"/>
              </a:ext>
            </a:extLst>
          </p:cNvPr>
          <p:cNvCxnSpPr/>
          <p:nvPr/>
        </p:nvCxnSpPr>
        <p:spPr>
          <a:xfrm>
            <a:off x="4713784" y="2178689"/>
            <a:ext cx="0" cy="1045808"/>
          </a:xfrm>
          <a:prstGeom prst="straightConnector1">
            <a:avLst/>
          </a:prstGeom>
          <a:ln>
            <a:solidFill>
              <a:srgbClr val="0F124A"/>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47F99F-12CD-1E0E-4A57-8C8F483416AA}"/>
              </a:ext>
            </a:extLst>
          </p:cNvPr>
          <p:cNvSpPr txBox="1"/>
          <p:nvPr/>
        </p:nvSpPr>
        <p:spPr>
          <a:xfrm rot="16200000">
            <a:off x="4257035" y="2466223"/>
            <a:ext cx="607859" cy="300082"/>
          </a:xfrm>
          <a:prstGeom prst="rect">
            <a:avLst/>
          </a:prstGeom>
          <a:noFill/>
        </p:spPr>
        <p:txBody>
          <a:bodyPr wrap="none" rtlCol="0">
            <a:spAutoFit/>
          </a:bodyPr>
          <a:lstStyle/>
          <a:p>
            <a:r>
              <a:rPr lang="en-CH" dirty="0"/>
              <a:t>30cm</a:t>
            </a:r>
          </a:p>
        </p:txBody>
      </p:sp>
      <p:sp>
        <p:nvSpPr>
          <p:cNvPr id="19" name="TextBox 18">
            <a:extLst>
              <a:ext uri="{FF2B5EF4-FFF2-40B4-BE49-F238E27FC236}">
                <a16:creationId xmlns:a16="http://schemas.microsoft.com/office/drawing/2014/main" id="{A5F73D36-AA1F-2D25-5251-DF3A3DF7997C}"/>
              </a:ext>
            </a:extLst>
          </p:cNvPr>
          <p:cNvSpPr txBox="1"/>
          <p:nvPr/>
        </p:nvSpPr>
        <p:spPr>
          <a:xfrm>
            <a:off x="692332" y="903516"/>
            <a:ext cx="6131197" cy="300082"/>
          </a:xfrm>
          <a:prstGeom prst="rect">
            <a:avLst/>
          </a:prstGeom>
          <a:noFill/>
        </p:spPr>
        <p:txBody>
          <a:bodyPr wrap="square" rtlCol="0">
            <a:spAutoFit/>
          </a:bodyPr>
          <a:lstStyle/>
          <a:p>
            <a:r>
              <a:rPr lang="en-CH" dirty="0"/>
              <a:t>Would work if the two beam pipes are vertically bumped for crossing</a:t>
            </a:r>
          </a:p>
        </p:txBody>
      </p:sp>
      <p:sp>
        <p:nvSpPr>
          <p:cNvPr id="51" name="Rectangle 50">
            <a:extLst>
              <a:ext uri="{FF2B5EF4-FFF2-40B4-BE49-F238E27FC236}">
                <a16:creationId xmlns:a16="http://schemas.microsoft.com/office/drawing/2014/main" id="{AC572364-42EF-0D46-F188-2CE2A704B87C}"/>
              </a:ext>
            </a:extLst>
          </p:cNvPr>
          <p:cNvSpPr/>
          <p:nvPr/>
        </p:nvSpPr>
        <p:spPr>
          <a:xfrm>
            <a:off x="7056213" y="821405"/>
            <a:ext cx="467806" cy="39105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2" name="TextBox 41">
            <a:extLst>
              <a:ext uri="{FF2B5EF4-FFF2-40B4-BE49-F238E27FC236}">
                <a16:creationId xmlns:a16="http://schemas.microsoft.com/office/drawing/2014/main" id="{7421AF17-34EF-5A15-D0FD-D48EE1DFD107}"/>
              </a:ext>
            </a:extLst>
          </p:cNvPr>
          <p:cNvSpPr txBox="1"/>
          <p:nvPr/>
        </p:nvSpPr>
        <p:spPr>
          <a:xfrm>
            <a:off x="7542237" y="2627828"/>
            <a:ext cx="340158" cy="246221"/>
          </a:xfrm>
          <a:prstGeom prst="rect">
            <a:avLst/>
          </a:prstGeom>
          <a:noFill/>
        </p:spPr>
        <p:txBody>
          <a:bodyPr wrap="none" rtlCol="0">
            <a:spAutoFit/>
          </a:bodyPr>
          <a:lstStyle/>
          <a:p>
            <a:r>
              <a:rPr lang="en-CH" sz="1000" dirty="0"/>
              <a:t>B1</a:t>
            </a:r>
          </a:p>
        </p:txBody>
      </p:sp>
      <p:sp>
        <p:nvSpPr>
          <p:cNvPr id="43" name="TextBox 42">
            <a:extLst>
              <a:ext uri="{FF2B5EF4-FFF2-40B4-BE49-F238E27FC236}">
                <a16:creationId xmlns:a16="http://schemas.microsoft.com/office/drawing/2014/main" id="{B65C1F57-76EA-F896-6405-65D8C9581914}"/>
              </a:ext>
            </a:extLst>
          </p:cNvPr>
          <p:cNvSpPr txBox="1"/>
          <p:nvPr/>
        </p:nvSpPr>
        <p:spPr>
          <a:xfrm>
            <a:off x="8018180" y="2869457"/>
            <a:ext cx="340158" cy="246221"/>
          </a:xfrm>
          <a:prstGeom prst="rect">
            <a:avLst/>
          </a:prstGeom>
          <a:noFill/>
        </p:spPr>
        <p:txBody>
          <a:bodyPr wrap="none" rtlCol="0">
            <a:spAutoFit/>
          </a:bodyPr>
          <a:lstStyle/>
          <a:p>
            <a:r>
              <a:rPr lang="en-CH" sz="1000" dirty="0"/>
              <a:t>B2</a:t>
            </a:r>
          </a:p>
        </p:txBody>
      </p:sp>
      <p:sp>
        <p:nvSpPr>
          <p:cNvPr id="27" name="Oval 26">
            <a:extLst>
              <a:ext uri="{FF2B5EF4-FFF2-40B4-BE49-F238E27FC236}">
                <a16:creationId xmlns:a16="http://schemas.microsoft.com/office/drawing/2014/main" id="{F9CC675B-6543-C70A-9B0B-6867407E8D68}"/>
              </a:ext>
            </a:extLst>
          </p:cNvPr>
          <p:cNvSpPr/>
          <p:nvPr/>
        </p:nvSpPr>
        <p:spPr>
          <a:xfrm>
            <a:off x="7608033" y="2640024"/>
            <a:ext cx="197315" cy="216024"/>
          </a:xfrm>
          <a:prstGeom prst="ellipse">
            <a:avLst/>
          </a:prstGeom>
          <a:noFill/>
          <a:ln>
            <a:solidFill>
              <a:schemeClr val="tx2"/>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1" name="Oval 30">
            <a:extLst>
              <a:ext uri="{FF2B5EF4-FFF2-40B4-BE49-F238E27FC236}">
                <a16:creationId xmlns:a16="http://schemas.microsoft.com/office/drawing/2014/main" id="{010BD5B0-0AB0-1E2E-A965-1F91C34006AC}"/>
              </a:ext>
            </a:extLst>
          </p:cNvPr>
          <p:cNvSpPr/>
          <p:nvPr/>
        </p:nvSpPr>
        <p:spPr>
          <a:xfrm>
            <a:off x="8089602" y="2888630"/>
            <a:ext cx="197315" cy="216024"/>
          </a:xfrm>
          <a:prstGeom prst="ellipse">
            <a:avLst/>
          </a:prstGeom>
          <a:noFill/>
          <a:ln>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3" name="Rectangle 32">
            <a:extLst>
              <a:ext uri="{FF2B5EF4-FFF2-40B4-BE49-F238E27FC236}">
                <a16:creationId xmlns:a16="http://schemas.microsoft.com/office/drawing/2014/main" id="{C964F96E-57DE-4CA5-C7EE-FBE18EFBDF8C}"/>
              </a:ext>
            </a:extLst>
          </p:cNvPr>
          <p:cNvSpPr/>
          <p:nvPr/>
        </p:nvSpPr>
        <p:spPr>
          <a:xfrm>
            <a:off x="7834598" y="2702192"/>
            <a:ext cx="618822" cy="7201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5" name="Rectangle 34">
            <a:extLst>
              <a:ext uri="{FF2B5EF4-FFF2-40B4-BE49-F238E27FC236}">
                <a16:creationId xmlns:a16="http://schemas.microsoft.com/office/drawing/2014/main" id="{12E69701-06AF-61EF-682A-BA8D8332038A}"/>
              </a:ext>
            </a:extLst>
          </p:cNvPr>
          <p:cNvSpPr/>
          <p:nvPr/>
        </p:nvSpPr>
        <p:spPr>
          <a:xfrm>
            <a:off x="7446184" y="2951512"/>
            <a:ext cx="618822" cy="72013"/>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6" name="TextBox 35">
            <a:extLst>
              <a:ext uri="{FF2B5EF4-FFF2-40B4-BE49-F238E27FC236}">
                <a16:creationId xmlns:a16="http://schemas.microsoft.com/office/drawing/2014/main" id="{2F87C3F6-F55A-970C-DD5A-A57106BB0958}"/>
              </a:ext>
            </a:extLst>
          </p:cNvPr>
          <p:cNvSpPr txBox="1"/>
          <p:nvPr/>
        </p:nvSpPr>
        <p:spPr>
          <a:xfrm rot="16200000">
            <a:off x="8337520" y="2724008"/>
            <a:ext cx="809837" cy="300082"/>
          </a:xfrm>
          <a:prstGeom prst="rect">
            <a:avLst/>
          </a:prstGeom>
          <a:noFill/>
        </p:spPr>
        <p:txBody>
          <a:bodyPr wrap="none" rtlCol="0">
            <a:spAutoFit/>
          </a:bodyPr>
          <a:lstStyle/>
          <a:p>
            <a:r>
              <a:rPr lang="en-CH" dirty="0"/>
              <a:t>70mm ?</a:t>
            </a:r>
          </a:p>
        </p:txBody>
      </p:sp>
      <p:cxnSp>
        <p:nvCxnSpPr>
          <p:cNvPr id="38" name="Straight Arrow Connector 37">
            <a:extLst>
              <a:ext uri="{FF2B5EF4-FFF2-40B4-BE49-F238E27FC236}">
                <a16:creationId xmlns:a16="http://schemas.microsoft.com/office/drawing/2014/main" id="{F91ECA12-23A6-DFF3-40D2-21DF5FA9092A}"/>
              </a:ext>
            </a:extLst>
          </p:cNvPr>
          <p:cNvCxnSpPr>
            <a:cxnSpLocks/>
          </p:cNvCxnSpPr>
          <p:nvPr/>
        </p:nvCxnSpPr>
        <p:spPr>
          <a:xfrm>
            <a:off x="8604448" y="2737953"/>
            <a:ext cx="0" cy="252028"/>
          </a:xfrm>
          <a:prstGeom prst="straightConnector1">
            <a:avLst/>
          </a:prstGeom>
          <a:ln>
            <a:solidFill>
              <a:srgbClr val="0F124A"/>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B0199F15-5ADA-150E-6667-DDCD65E353B0}"/>
              </a:ext>
            </a:extLst>
          </p:cNvPr>
          <p:cNvSpPr txBox="1"/>
          <p:nvPr/>
        </p:nvSpPr>
        <p:spPr>
          <a:xfrm>
            <a:off x="7691000" y="2432126"/>
            <a:ext cx="906017" cy="300082"/>
          </a:xfrm>
          <a:prstGeom prst="rect">
            <a:avLst/>
          </a:prstGeom>
          <a:noFill/>
        </p:spPr>
        <p:txBody>
          <a:bodyPr wrap="none" rtlCol="0">
            <a:spAutoFit/>
          </a:bodyPr>
          <a:lstStyle/>
          <a:p>
            <a:r>
              <a:rPr lang="en-CH" dirty="0">
                <a:solidFill>
                  <a:schemeClr val="tx2"/>
                </a:solidFill>
              </a:rPr>
              <a:t>Electrons</a:t>
            </a:r>
          </a:p>
        </p:txBody>
      </p:sp>
      <p:sp>
        <p:nvSpPr>
          <p:cNvPr id="49" name="TextBox 48">
            <a:extLst>
              <a:ext uri="{FF2B5EF4-FFF2-40B4-BE49-F238E27FC236}">
                <a16:creationId xmlns:a16="http://schemas.microsoft.com/office/drawing/2014/main" id="{1F2CCFC5-6408-956A-9D9A-3DE498232122}"/>
              </a:ext>
            </a:extLst>
          </p:cNvPr>
          <p:cNvSpPr txBox="1"/>
          <p:nvPr/>
        </p:nvSpPr>
        <p:spPr>
          <a:xfrm>
            <a:off x="7198380" y="2948691"/>
            <a:ext cx="906017" cy="300082"/>
          </a:xfrm>
          <a:prstGeom prst="rect">
            <a:avLst/>
          </a:prstGeom>
          <a:noFill/>
        </p:spPr>
        <p:txBody>
          <a:bodyPr wrap="none" rtlCol="0">
            <a:spAutoFit/>
          </a:bodyPr>
          <a:lstStyle/>
          <a:p>
            <a:r>
              <a:rPr lang="en-CH" dirty="0">
                <a:solidFill>
                  <a:srgbClr val="FF0000"/>
                </a:solidFill>
              </a:rPr>
              <a:t>Positrons</a:t>
            </a:r>
          </a:p>
        </p:txBody>
      </p:sp>
      <p:sp>
        <p:nvSpPr>
          <p:cNvPr id="50" name="Rectangle 49">
            <a:extLst>
              <a:ext uri="{FF2B5EF4-FFF2-40B4-BE49-F238E27FC236}">
                <a16:creationId xmlns:a16="http://schemas.microsoft.com/office/drawing/2014/main" id="{F351F644-61A6-58A1-D578-2A9F1D6EC7D3}"/>
              </a:ext>
            </a:extLst>
          </p:cNvPr>
          <p:cNvSpPr/>
          <p:nvPr/>
        </p:nvSpPr>
        <p:spPr>
          <a:xfrm>
            <a:off x="7164288" y="2413028"/>
            <a:ext cx="1709483" cy="884713"/>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2" name="TextBox 51">
            <a:extLst>
              <a:ext uri="{FF2B5EF4-FFF2-40B4-BE49-F238E27FC236}">
                <a16:creationId xmlns:a16="http://schemas.microsoft.com/office/drawing/2014/main" id="{0AC69C1E-DBC2-55CE-F88D-138DC5BDD81D}"/>
              </a:ext>
            </a:extLst>
          </p:cNvPr>
          <p:cNvSpPr txBox="1"/>
          <p:nvPr/>
        </p:nvSpPr>
        <p:spPr>
          <a:xfrm>
            <a:off x="7155383" y="3430787"/>
            <a:ext cx="1782809" cy="715581"/>
          </a:xfrm>
          <a:prstGeom prst="rect">
            <a:avLst/>
          </a:prstGeom>
          <a:noFill/>
        </p:spPr>
        <p:txBody>
          <a:bodyPr wrap="square" rtlCol="0">
            <a:spAutoFit/>
          </a:bodyPr>
          <a:lstStyle/>
          <a:p>
            <a:r>
              <a:rPr lang="en-CH" b="1" dirty="0"/>
              <a:t>Round beam pipe ? </a:t>
            </a:r>
          </a:p>
          <a:p>
            <a:r>
              <a:rPr lang="en-CH" dirty="0"/>
              <a:t>60mm inner diam ?  </a:t>
            </a:r>
          </a:p>
          <a:p>
            <a:r>
              <a:rPr lang="en-CH" dirty="0"/>
              <a:t>70mm outer diam ?</a:t>
            </a:r>
          </a:p>
        </p:txBody>
      </p:sp>
      <p:sp>
        <p:nvSpPr>
          <p:cNvPr id="53" name="Oval 52">
            <a:extLst>
              <a:ext uri="{FF2B5EF4-FFF2-40B4-BE49-F238E27FC236}">
                <a16:creationId xmlns:a16="http://schemas.microsoft.com/office/drawing/2014/main" id="{E14F0DAF-5614-F0CC-318A-556FAC1C8DED}"/>
              </a:ext>
            </a:extLst>
          </p:cNvPr>
          <p:cNvSpPr/>
          <p:nvPr/>
        </p:nvSpPr>
        <p:spPr>
          <a:xfrm>
            <a:off x="7884192" y="1640490"/>
            <a:ext cx="197315" cy="216024"/>
          </a:xfrm>
          <a:prstGeom prst="ellipse">
            <a:avLst/>
          </a:prstGeom>
          <a:noFill/>
          <a:ln>
            <a:solidFill>
              <a:schemeClr val="tx2"/>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4" name="Oval 53">
            <a:extLst>
              <a:ext uri="{FF2B5EF4-FFF2-40B4-BE49-F238E27FC236}">
                <a16:creationId xmlns:a16="http://schemas.microsoft.com/office/drawing/2014/main" id="{814E5EAB-56F7-916F-7459-3DA84941E18F}"/>
              </a:ext>
            </a:extLst>
          </p:cNvPr>
          <p:cNvSpPr/>
          <p:nvPr/>
        </p:nvSpPr>
        <p:spPr>
          <a:xfrm>
            <a:off x="7884368" y="1861010"/>
            <a:ext cx="197315" cy="216024"/>
          </a:xfrm>
          <a:prstGeom prst="ellipse">
            <a:avLst/>
          </a:prstGeom>
          <a:noFill/>
          <a:ln>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7" name="TextBox 56">
            <a:extLst>
              <a:ext uri="{FF2B5EF4-FFF2-40B4-BE49-F238E27FC236}">
                <a16:creationId xmlns:a16="http://schemas.microsoft.com/office/drawing/2014/main" id="{11AF5896-C0A7-FE16-8E86-E657BD91CCC8}"/>
              </a:ext>
            </a:extLst>
          </p:cNvPr>
          <p:cNvSpPr txBox="1"/>
          <p:nvPr/>
        </p:nvSpPr>
        <p:spPr>
          <a:xfrm rot="16200000">
            <a:off x="8246803" y="1721044"/>
            <a:ext cx="809837" cy="300082"/>
          </a:xfrm>
          <a:prstGeom prst="rect">
            <a:avLst/>
          </a:prstGeom>
          <a:noFill/>
        </p:spPr>
        <p:txBody>
          <a:bodyPr wrap="none" rtlCol="0">
            <a:spAutoFit/>
          </a:bodyPr>
          <a:lstStyle/>
          <a:p>
            <a:r>
              <a:rPr lang="en-CH" dirty="0"/>
              <a:t>70mm ?</a:t>
            </a:r>
          </a:p>
        </p:txBody>
      </p:sp>
      <p:cxnSp>
        <p:nvCxnSpPr>
          <p:cNvPr id="58" name="Straight Arrow Connector 57">
            <a:extLst>
              <a:ext uri="{FF2B5EF4-FFF2-40B4-BE49-F238E27FC236}">
                <a16:creationId xmlns:a16="http://schemas.microsoft.com/office/drawing/2014/main" id="{5DC7B2EB-02A2-6493-5D64-A230D90AAFDB}"/>
              </a:ext>
            </a:extLst>
          </p:cNvPr>
          <p:cNvCxnSpPr>
            <a:cxnSpLocks/>
          </p:cNvCxnSpPr>
          <p:nvPr/>
        </p:nvCxnSpPr>
        <p:spPr>
          <a:xfrm>
            <a:off x="8501680" y="1737827"/>
            <a:ext cx="0" cy="241056"/>
          </a:xfrm>
          <a:prstGeom prst="straightConnector1">
            <a:avLst/>
          </a:prstGeom>
          <a:ln>
            <a:solidFill>
              <a:srgbClr val="0F124A"/>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97712C75-EC39-D581-4143-B7E6C98A7F96}"/>
              </a:ext>
            </a:extLst>
          </p:cNvPr>
          <p:cNvSpPr txBox="1"/>
          <p:nvPr/>
        </p:nvSpPr>
        <p:spPr>
          <a:xfrm>
            <a:off x="7545651" y="1377887"/>
            <a:ext cx="906017" cy="300082"/>
          </a:xfrm>
          <a:prstGeom prst="rect">
            <a:avLst/>
          </a:prstGeom>
          <a:noFill/>
        </p:spPr>
        <p:txBody>
          <a:bodyPr wrap="none" rtlCol="0">
            <a:spAutoFit/>
          </a:bodyPr>
          <a:lstStyle/>
          <a:p>
            <a:r>
              <a:rPr lang="en-CH" dirty="0">
                <a:solidFill>
                  <a:schemeClr val="tx2"/>
                </a:solidFill>
              </a:rPr>
              <a:t>Electrons</a:t>
            </a:r>
          </a:p>
        </p:txBody>
      </p:sp>
      <p:sp>
        <p:nvSpPr>
          <p:cNvPr id="62" name="TextBox 61">
            <a:extLst>
              <a:ext uri="{FF2B5EF4-FFF2-40B4-BE49-F238E27FC236}">
                <a16:creationId xmlns:a16="http://schemas.microsoft.com/office/drawing/2014/main" id="{AE06A9DA-F1E0-0443-0ADC-9EC1D5C70D9A}"/>
              </a:ext>
            </a:extLst>
          </p:cNvPr>
          <p:cNvSpPr txBox="1"/>
          <p:nvPr/>
        </p:nvSpPr>
        <p:spPr>
          <a:xfrm>
            <a:off x="7515563" y="2033477"/>
            <a:ext cx="906017" cy="300082"/>
          </a:xfrm>
          <a:prstGeom prst="rect">
            <a:avLst/>
          </a:prstGeom>
          <a:noFill/>
        </p:spPr>
        <p:txBody>
          <a:bodyPr wrap="none" rtlCol="0">
            <a:spAutoFit/>
          </a:bodyPr>
          <a:lstStyle/>
          <a:p>
            <a:r>
              <a:rPr lang="en-CH" dirty="0">
                <a:solidFill>
                  <a:srgbClr val="FF0000"/>
                </a:solidFill>
              </a:rPr>
              <a:t>Positrons</a:t>
            </a:r>
          </a:p>
        </p:txBody>
      </p:sp>
      <p:sp>
        <p:nvSpPr>
          <p:cNvPr id="63" name="Rectangle 62">
            <a:extLst>
              <a:ext uri="{FF2B5EF4-FFF2-40B4-BE49-F238E27FC236}">
                <a16:creationId xmlns:a16="http://schemas.microsoft.com/office/drawing/2014/main" id="{9C0C8915-C03D-880B-87C5-F4B5DD546CC5}"/>
              </a:ext>
            </a:extLst>
          </p:cNvPr>
          <p:cNvSpPr/>
          <p:nvPr/>
        </p:nvSpPr>
        <p:spPr>
          <a:xfrm>
            <a:off x="7164288" y="1137476"/>
            <a:ext cx="1709483" cy="1157302"/>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65" name="Straight Connector 64">
            <a:extLst>
              <a:ext uri="{FF2B5EF4-FFF2-40B4-BE49-F238E27FC236}">
                <a16:creationId xmlns:a16="http://schemas.microsoft.com/office/drawing/2014/main" id="{E8C22BD1-1039-73B8-8351-C75F1D029319}"/>
              </a:ext>
            </a:extLst>
          </p:cNvPr>
          <p:cNvCxnSpPr>
            <a:cxnSpLocks/>
          </p:cNvCxnSpPr>
          <p:nvPr/>
        </p:nvCxnSpPr>
        <p:spPr>
          <a:xfrm>
            <a:off x="8078869" y="1968643"/>
            <a:ext cx="473173"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D50A72F7-D17A-F470-B10C-A77145036E03}"/>
              </a:ext>
            </a:extLst>
          </p:cNvPr>
          <p:cNvCxnSpPr>
            <a:cxnSpLocks/>
          </p:cNvCxnSpPr>
          <p:nvPr/>
        </p:nvCxnSpPr>
        <p:spPr>
          <a:xfrm>
            <a:off x="8089602" y="1746957"/>
            <a:ext cx="473173"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70" name="Rectangle 69">
            <a:extLst>
              <a:ext uri="{FF2B5EF4-FFF2-40B4-BE49-F238E27FC236}">
                <a16:creationId xmlns:a16="http://schemas.microsoft.com/office/drawing/2014/main" id="{1927432D-82AE-06F6-CEDE-A5AA9994AAF3}"/>
              </a:ext>
            </a:extLst>
          </p:cNvPr>
          <p:cNvSpPr/>
          <p:nvPr/>
        </p:nvSpPr>
        <p:spPr>
          <a:xfrm flipH="1">
            <a:off x="7373870" y="2702192"/>
            <a:ext cx="201026" cy="80950"/>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73" name="Straight Connector 72">
            <a:extLst>
              <a:ext uri="{FF2B5EF4-FFF2-40B4-BE49-F238E27FC236}">
                <a16:creationId xmlns:a16="http://schemas.microsoft.com/office/drawing/2014/main" id="{067F47DB-517E-DFF3-29AE-85C33914FC25}"/>
              </a:ext>
            </a:extLst>
          </p:cNvPr>
          <p:cNvCxnSpPr>
            <a:cxnSpLocks/>
          </p:cNvCxnSpPr>
          <p:nvPr/>
        </p:nvCxnSpPr>
        <p:spPr>
          <a:xfrm>
            <a:off x="8481686" y="2988629"/>
            <a:ext cx="162177"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1634ECD5-7614-9BDE-7C3A-92B301C235F5}"/>
              </a:ext>
            </a:extLst>
          </p:cNvPr>
          <p:cNvCxnSpPr>
            <a:cxnSpLocks/>
          </p:cNvCxnSpPr>
          <p:nvPr/>
        </p:nvCxnSpPr>
        <p:spPr>
          <a:xfrm>
            <a:off x="8465374" y="2732208"/>
            <a:ext cx="162177" cy="0"/>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A8B430D7-D457-FE61-2FBD-6DCCD11CE5DB}"/>
              </a:ext>
            </a:extLst>
          </p:cNvPr>
          <p:cNvSpPr/>
          <p:nvPr/>
        </p:nvSpPr>
        <p:spPr>
          <a:xfrm flipH="1">
            <a:off x="8315264" y="2948154"/>
            <a:ext cx="201026" cy="80950"/>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0" name="TextBox 79">
            <a:extLst>
              <a:ext uri="{FF2B5EF4-FFF2-40B4-BE49-F238E27FC236}">
                <a16:creationId xmlns:a16="http://schemas.microsoft.com/office/drawing/2014/main" id="{C1DCE9EA-3FD7-BEA3-2F46-09D61C43C6BB}"/>
              </a:ext>
            </a:extLst>
          </p:cNvPr>
          <p:cNvSpPr txBox="1"/>
          <p:nvPr/>
        </p:nvSpPr>
        <p:spPr>
          <a:xfrm>
            <a:off x="7264726" y="1131590"/>
            <a:ext cx="1782809" cy="300082"/>
          </a:xfrm>
          <a:prstGeom prst="rect">
            <a:avLst/>
          </a:prstGeom>
          <a:noFill/>
        </p:spPr>
        <p:txBody>
          <a:bodyPr wrap="square" rtlCol="0">
            <a:spAutoFit/>
          </a:bodyPr>
          <a:lstStyle/>
          <a:p>
            <a:r>
              <a:rPr lang="en-CH" b="1" dirty="0"/>
              <a:t>At the crossing</a:t>
            </a:r>
            <a:endParaRPr lang="en-CH" dirty="0"/>
          </a:p>
        </p:txBody>
      </p:sp>
      <p:cxnSp>
        <p:nvCxnSpPr>
          <p:cNvPr id="81" name="Straight Connector 80">
            <a:extLst>
              <a:ext uri="{FF2B5EF4-FFF2-40B4-BE49-F238E27FC236}">
                <a16:creationId xmlns:a16="http://schemas.microsoft.com/office/drawing/2014/main" id="{0FB01396-4816-EEC2-02C9-748E8E11CAE7}"/>
              </a:ext>
            </a:extLst>
          </p:cNvPr>
          <p:cNvCxnSpPr>
            <a:cxnSpLocks/>
          </p:cNvCxnSpPr>
          <p:nvPr/>
        </p:nvCxnSpPr>
        <p:spPr>
          <a:xfrm>
            <a:off x="611560" y="3524817"/>
            <a:ext cx="2138210" cy="2218"/>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FE8160F9-C535-4BF4-ED8C-33AB353C7809}"/>
              </a:ext>
            </a:extLst>
          </p:cNvPr>
          <p:cNvCxnSpPr>
            <a:cxnSpLocks/>
          </p:cNvCxnSpPr>
          <p:nvPr/>
        </p:nvCxnSpPr>
        <p:spPr>
          <a:xfrm>
            <a:off x="625798" y="3778366"/>
            <a:ext cx="2138210" cy="2218"/>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6DF04A80-B100-3D25-C791-4DB0BFC881D5}"/>
              </a:ext>
            </a:extLst>
          </p:cNvPr>
          <p:cNvCxnSpPr/>
          <p:nvPr/>
        </p:nvCxnSpPr>
        <p:spPr>
          <a:xfrm flipV="1">
            <a:off x="611560" y="2081160"/>
            <a:ext cx="2135457" cy="150121"/>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C4C55E63-2E42-04FC-2EF6-BE2BD280AC67}"/>
              </a:ext>
            </a:extLst>
          </p:cNvPr>
          <p:cNvCxnSpPr>
            <a:cxnSpLocks/>
          </p:cNvCxnSpPr>
          <p:nvPr/>
        </p:nvCxnSpPr>
        <p:spPr>
          <a:xfrm flipV="1">
            <a:off x="611560" y="2325853"/>
            <a:ext cx="2135457" cy="150121"/>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98791D68-C214-F87A-E29E-6F4A3D374D02}"/>
              </a:ext>
            </a:extLst>
          </p:cNvPr>
          <p:cNvCxnSpPr>
            <a:cxnSpLocks/>
          </p:cNvCxnSpPr>
          <p:nvPr/>
        </p:nvCxnSpPr>
        <p:spPr>
          <a:xfrm>
            <a:off x="2743778" y="2076311"/>
            <a:ext cx="2585784" cy="140095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46F6AF4C-0E11-6D20-5648-D467933FE840}"/>
              </a:ext>
            </a:extLst>
          </p:cNvPr>
          <p:cNvCxnSpPr>
            <a:cxnSpLocks/>
          </p:cNvCxnSpPr>
          <p:nvPr/>
        </p:nvCxnSpPr>
        <p:spPr>
          <a:xfrm>
            <a:off x="2744018" y="2314748"/>
            <a:ext cx="2577184" cy="140095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A648C6C2-921B-83D9-4C9C-84D0D162938F}"/>
              </a:ext>
            </a:extLst>
          </p:cNvPr>
          <p:cNvCxnSpPr>
            <a:cxnSpLocks/>
          </p:cNvCxnSpPr>
          <p:nvPr/>
        </p:nvCxnSpPr>
        <p:spPr>
          <a:xfrm flipV="1">
            <a:off x="5331738" y="3478038"/>
            <a:ext cx="1681902" cy="5113"/>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3E3D4672-4C92-6A8F-995F-30BC9668B66E}"/>
              </a:ext>
            </a:extLst>
          </p:cNvPr>
          <p:cNvCxnSpPr>
            <a:cxnSpLocks/>
          </p:cNvCxnSpPr>
          <p:nvPr/>
        </p:nvCxnSpPr>
        <p:spPr>
          <a:xfrm flipV="1">
            <a:off x="5321202" y="3702234"/>
            <a:ext cx="1681902" cy="5113"/>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0B313A42-68C6-EAEC-4AB5-FFC2A6550F63}"/>
              </a:ext>
            </a:extLst>
          </p:cNvPr>
          <p:cNvCxnSpPr>
            <a:cxnSpLocks/>
          </p:cNvCxnSpPr>
          <p:nvPr/>
        </p:nvCxnSpPr>
        <p:spPr>
          <a:xfrm>
            <a:off x="5336770" y="2122396"/>
            <a:ext cx="1690672" cy="129432"/>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3B33F0EB-D422-0A44-530E-FA13D12BED89}"/>
              </a:ext>
            </a:extLst>
          </p:cNvPr>
          <p:cNvCxnSpPr>
            <a:cxnSpLocks/>
          </p:cNvCxnSpPr>
          <p:nvPr/>
        </p:nvCxnSpPr>
        <p:spPr>
          <a:xfrm>
            <a:off x="5333229" y="2354343"/>
            <a:ext cx="1690672" cy="129432"/>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8721F94E-F8F5-9114-CD04-6DDB4FE3D1BE}"/>
              </a:ext>
            </a:extLst>
          </p:cNvPr>
          <p:cNvCxnSpPr>
            <a:cxnSpLocks/>
          </p:cNvCxnSpPr>
          <p:nvPr/>
        </p:nvCxnSpPr>
        <p:spPr>
          <a:xfrm flipV="1">
            <a:off x="2736382" y="2122396"/>
            <a:ext cx="2599556" cy="1402421"/>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B095D241-7BC1-08B9-00E2-1BE1B8F7F844}"/>
              </a:ext>
            </a:extLst>
          </p:cNvPr>
          <p:cNvCxnSpPr>
            <a:cxnSpLocks/>
          </p:cNvCxnSpPr>
          <p:nvPr/>
        </p:nvCxnSpPr>
        <p:spPr>
          <a:xfrm flipV="1">
            <a:off x="2756541" y="2354343"/>
            <a:ext cx="2585527" cy="1424023"/>
          </a:xfrm>
          <a:prstGeom prst="line">
            <a:avLst/>
          </a:prstGeom>
          <a:ln>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A9E3467C-3E94-28A1-5155-448D6AEAE507}"/>
              </a:ext>
            </a:extLst>
          </p:cNvPr>
          <p:cNvSpPr/>
          <p:nvPr/>
        </p:nvSpPr>
        <p:spPr>
          <a:xfrm>
            <a:off x="4761076" y="2150212"/>
            <a:ext cx="45719" cy="107428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 name="Rectangle 23">
            <a:extLst>
              <a:ext uri="{FF2B5EF4-FFF2-40B4-BE49-F238E27FC236}">
                <a16:creationId xmlns:a16="http://schemas.microsoft.com/office/drawing/2014/main" id="{F0708F1E-ADE8-9D50-03CE-F4BCB6C901BB}"/>
              </a:ext>
            </a:extLst>
          </p:cNvPr>
          <p:cNvSpPr/>
          <p:nvPr/>
        </p:nvSpPr>
        <p:spPr>
          <a:xfrm>
            <a:off x="3198782" y="2260774"/>
            <a:ext cx="45719" cy="1069298"/>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Rectangle 2">
            <a:extLst>
              <a:ext uri="{FF2B5EF4-FFF2-40B4-BE49-F238E27FC236}">
                <a16:creationId xmlns:a16="http://schemas.microsoft.com/office/drawing/2014/main" id="{502B8C03-9E7B-C88E-79EA-16FC77F37375}"/>
              </a:ext>
            </a:extLst>
          </p:cNvPr>
          <p:cNvSpPr/>
          <p:nvPr/>
        </p:nvSpPr>
        <p:spPr>
          <a:xfrm>
            <a:off x="47334" y="153761"/>
            <a:ext cx="8697966" cy="473773"/>
          </a:xfrm>
          <a:prstGeom prst="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9468906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195D39DB-C37E-4734-B1D9-42602654B312}"/>
              </a:ext>
            </a:extLst>
          </p:cNvPr>
          <p:cNvSpPr>
            <a:spLocks noGrp="1"/>
          </p:cNvSpPr>
          <p:nvPr>
            <p:ph type="body" sz="quarter" idx="12"/>
          </p:nvPr>
        </p:nvSpPr>
        <p:spPr>
          <a:xfrm>
            <a:off x="251520" y="638806"/>
            <a:ext cx="3096344" cy="2374753"/>
          </a:xfrm>
        </p:spPr>
        <p:txBody>
          <a:bodyPr/>
          <a:lstStyle/>
          <a:p>
            <a:r>
              <a:rPr lang="en-US" dirty="0"/>
              <a:t>Initial proposal by Nikolai was a ns pulse Q-switched laser at a very small angle (1mrad). Need to be inserted about 50m downstream the LIP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Quid of the laser extraction for diagnostics after the LIP to confirm the quality of the circular polarization, and alignment. Many magnets are present upstream.</a:t>
            </a:r>
          </a:p>
          <a:p>
            <a:endParaRPr lang="en-US" dirty="0"/>
          </a:p>
          <a:p>
            <a:r>
              <a:rPr lang="en-US" b="1" dirty="0"/>
              <a:t>Could we aim for a larger scattering angle? </a:t>
            </a:r>
            <a:r>
              <a:rPr lang="en-US" dirty="0"/>
              <a:t>(</a:t>
            </a:r>
            <a:r>
              <a:rPr lang="en-US" dirty="0" err="1"/>
              <a:t>ps</a:t>
            </a:r>
            <a:r>
              <a:rPr lang="en-US" dirty="0"/>
              <a:t> </a:t>
            </a:r>
            <a:r>
              <a:rPr lang="en-GB" dirty="0"/>
              <a:t>Ytterbium </a:t>
            </a:r>
            <a:r>
              <a:rPr lang="en-GB" dirty="0" err="1"/>
              <a:t>modelock</a:t>
            </a:r>
            <a:r>
              <a:rPr lang="en-GB" dirty="0"/>
              <a:t> laser</a:t>
            </a:r>
            <a:r>
              <a:rPr lang="en-GB" sz="1800" dirty="0">
                <a:effectLst/>
                <a:latin typeface="TeXGyreTermesX"/>
              </a:rPr>
              <a:t> </a:t>
            </a:r>
            <a:r>
              <a:rPr lang="en-US" dirty="0"/>
              <a:t>)</a:t>
            </a:r>
          </a:p>
          <a:p>
            <a:r>
              <a:rPr lang="en-US" b="1" dirty="0"/>
              <a:t>It would help the integration!</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15</a:t>
            </a:fld>
            <a:endParaRPr lang="en-US" noProof="0" dirty="0"/>
          </a:p>
        </p:txBody>
      </p:sp>
      <p:sp>
        <p:nvSpPr>
          <p:cNvPr id="14" name="additional logos">
            <a:extLst>
              <a:ext uri="{FF2B5EF4-FFF2-40B4-BE49-F238E27FC236}">
                <a16:creationId xmlns:a16="http://schemas.microsoft.com/office/drawing/2014/main" id="{F75B159A-989C-1F41-92A9-D453B9199F4E}"/>
              </a:ext>
            </a:extLst>
          </p:cNvPr>
          <p:cNvSpPr/>
          <p:nvPr/>
        </p:nvSpPr>
        <p:spPr>
          <a:xfrm>
            <a:off x="6124950" y="104158"/>
            <a:ext cx="2547450" cy="1566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cap="all" dirty="0">
                <a:solidFill>
                  <a:schemeClr val="bg1"/>
                </a:solidFill>
              </a:rPr>
              <a:t>Space</a:t>
            </a:r>
            <a:r>
              <a:rPr lang="en-US" sz="600" cap="all" dirty="0">
                <a:solidFill>
                  <a:schemeClr val="tx2"/>
                </a:solidFill>
              </a:rPr>
              <a:t> </a:t>
            </a:r>
            <a:r>
              <a:rPr lang="en-US" sz="600" cap="all" dirty="0">
                <a:solidFill>
                  <a:schemeClr val="bg1"/>
                </a:solidFill>
              </a:rPr>
              <a:t>for additional logos</a:t>
            </a:r>
          </a:p>
        </p:txBody>
      </p:sp>
      <p:sp>
        <p:nvSpPr>
          <p:cNvPr id="15" name="Textfeld 3">
            <a:extLst>
              <a:ext uri="{FF2B5EF4-FFF2-40B4-BE49-F238E27FC236}">
                <a16:creationId xmlns:a16="http://schemas.microsoft.com/office/drawing/2014/main" id="{137F4B86-3D3F-1444-8873-318468F013FC}"/>
              </a:ext>
            </a:extLst>
          </p:cNvPr>
          <p:cNvSpPr txBox="1"/>
          <p:nvPr/>
        </p:nvSpPr>
        <p:spPr>
          <a:xfrm>
            <a:off x="3851920" y="171294"/>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p>
        </p:txBody>
      </p:sp>
      <p:sp>
        <p:nvSpPr>
          <p:cNvPr id="7" name="Titel 1">
            <a:extLst>
              <a:ext uri="{FF2B5EF4-FFF2-40B4-BE49-F238E27FC236}">
                <a16:creationId xmlns:a16="http://schemas.microsoft.com/office/drawing/2014/main" id="{C901843D-19A2-BC85-6517-7EEDA6A99A37}"/>
              </a:ext>
            </a:extLst>
          </p:cNvPr>
          <p:cNvSpPr txBox="1">
            <a:spLocks/>
          </p:cNvSpPr>
          <p:nvPr/>
        </p:nvSpPr>
        <p:spPr>
          <a:xfrm>
            <a:off x="409050" y="80312"/>
            <a:ext cx="8263350"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dirty="0"/>
              <a:t>Laser interaction (LIP) and Extraction chambers</a:t>
            </a:r>
          </a:p>
        </p:txBody>
      </p:sp>
      <p:pic>
        <p:nvPicPr>
          <p:cNvPr id="3" name="Picture 2" descr="A machine with a laser&#10;&#10;Description automatically generated with medium confidence">
            <a:extLst>
              <a:ext uri="{FF2B5EF4-FFF2-40B4-BE49-F238E27FC236}">
                <a16:creationId xmlns:a16="http://schemas.microsoft.com/office/drawing/2014/main" id="{55FAE5B8-D50F-9558-96EF-2F4AE20091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2090248"/>
            <a:ext cx="2717290" cy="2492797"/>
          </a:xfrm>
          <a:prstGeom prst="rect">
            <a:avLst/>
          </a:prstGeom>
        </p:spPr>
      </p:pic>
      <p:sp>
        <p:nvSpPr>
          <p:cNvPr id="6" name="TextBox 5">
            <a:extLst>
              <a:ext uri="{FF2B5EF4-FFF2-40B4-BE49-F238E27FC236}">
                <a16:creationId xmlns:a16="http://schemas.microsoft.com/office/drawing/2014/main" id="{9A4998C7-92AD-C23C-A0F8-9C6B8932476C}"/>
              </a:ext>
            </a:extLst>
          </p:cNvPr>
          <p:cNvSpPr txBox="1"/>
          <p:nvPr/>
        </p:nvSpPr>
        <p:spPr>
          <a:xfrm>
            <a:off x="4993301" y="4509174"/>
            <a:ext cx="4150699" cy="469359"/>
          </a:xfrm>
          <a:prstGeom prst="rect">
            <a:avLst/>
          </a:prstGeom>
          <a:noFill/>
        </p:spPr>
        <p:txBody>
          <a:bodyPr wrap="square" rtlCol="0">
            <a:spAutoFit/>
          </a:bodyPr>
          <a:lstStyle/>
          <a:p>
            <a:r>
              <a:rPr lang="en-CH" dirty="0"/>
              <a:t>SuperKEKB polarimeter laser interaction chamber</a:t>
            </a:r>
          </a:p>
          <a:p>
            <a:r>
              <a:rPr lang="en-GB" sz="1100" b="1" dirty="0">
                <a:effectLst/>
              </a:rPr>
              <a:t>DOI</a:t>
            </a:r>
            <a:r>
              <a:rPr lang="en-GB" sz="1100" dirty="0">
                <a:effectLst/>
              </a:rPr>
              <a:t> 10.1088/1748-0221/18/10/P10014</a:t>
            </a:r>
            <a:r>
              <a:rPr lang="en-CH" sz="1100" dirty="0"/>
              <a:t> </a:t>
            </a:r>
          </a:p>
        </p:txBody>
      </p:sp>
      <p:pic>
        <p:nvPicPr>
          <p:cNvPr id="17" name="Picture 16" descr="A graph of light beams&#10;&#10;Description automatically generated with medium confidence">
            <a:extLst>
              <a:ext uri="{FF2B5EF4-FFF2-40B4-BE49-F238E27FC236}">
                <a16:creationId xmlns:a16="http://schemas.microsoft.com/office/drawing/2014/main" id="{B57B80B2-8FFC-4BB6-111A-879680B5EC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858" y="1419622"/>
            <a:ext cx="3219032" cy="1889328"/>
          </a:xfrm>
          <a:prstGeom prst="rect">
            <a:avLst/>
          </a:prstGeom>
        </p:spPr>
      </p:pic>
      <p:pic>
        <p:nvPicPr>
          <p:cNvPr id="22" name="Picture 21" descr="A diagram of a graph&#10;&#10;Description automatically generated with medium confidence">
            <a:extLst>
              <a:ext uri="{FF2B5EF4-FFF2-40B4-BE49-F238E27FC236}">
                <a16:creationId xmlns:a16="http://schemas.microsoft.com/office/drawing/2014/main" id="{D4B13960-6B6C-0A77-A590-137BED822F57}"/>
              </a:ext>
            </a:extLst>
          </p:cNvPr>
          <p:cNvPicPr>
            <a:picLocks noChangeAspect="1"/>
          </p:cNvPicPr>
          <p:nvPr/>
        </p:nvPicPr>
        <p:blipFill rotWithShape="1">
          <a:blip r:embed="rId4">
            <a:extLst>
              <a:ext uri="{28A0092B-C50C-407E-A947-70E740481C1C}">
                <a14:useLocalDpi xmlns:a14="http://schemas.microsoft.com/office/drawing/2010/main" val="0"/>
              </a:ext>
            </a:extLst>
          </a:blip>
          <a:srcRect t="4593" r="2330"/>
          <a:stretch/>
        </p:blipFill>
        <p:spPr>
          <a:xfrm>
            <a:off x="3951790" y="638806"/>
            <a:ext cx="4940690" cy="1296872"/>
          </a:xfrm>
          <a:prstGeom prst="rect">
            <a:avLst/>
          </a:prstGeom>
        </p:spPr>
      </p:pic>
    </p:spTree>
    <p:extLst>
      <p:ext uri="{BB962C8B-B14F-4D97-AF65-F5344CB8AC3E}">
        <p14:creationId xmlns:p14="http://schemas.microsoft.com/office/powerpoint/2010/main" val="2404198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Straight Connector 10">
            <a:extLst>
              <a:ext uri="{FF2B5EF4-FFF2-40B4-BE49-F238E27FC236}">
                <a16:creationId xmlns:a16="http://schemas.microsoft.com/office/drawing/2014/main" id="{461CE4E8-6E3B-DD04-9BFF-20C66C9C6D44}"/>
              </a:ext>
            </a:extLst>
          </p:cNvPr>
          <p:cNvCxnSpPr>
            <a:cxnSpLocks/>
            <a:endCxn id="126" idx="1"/>
          </p:cNvCxnSpPr>
          <p:nvPr/>
        </p:nvCxnSpPr>
        <p:spPr>
          <a:xfrm>
            <a:off x="529043" y="1628524"/>
            <a:ext cx="6466824" cy="298290"/>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16</a:t>
            </a:fld>
            <a:endParaRPr lang="en-US" noProof="0" dirty="0"/>
          </a:p>
        </p:txBody>
      </p:sp>
      <p:sp>
        <p:nvSpPr>
          <p:cNvPr id="14" name="additional logos">
            <a:extLst>
              <a:ext uri="{FF2B5EF4-FFF2-40B4-BE49-F238E27FC236}">
                <a16:creationId xmlns:a16="http://schemas.microsoft.com/office/drawing/2014/main" id="{F75B159A-989C-1F41-92A9-D453B9199F4E}"/>
              </a:ext>
            </a:extLst>
          </p:cNvPr>
          <p:cNvSpPr/>
          <p:nvPr/>
        </p:nvSpPr>
        <p:spPr>
          <a:xfrm>
            <a:off x="6124950" y="104158"/>
            <a:ext cx="2547450" cy="1566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cap="all" dirty="0">
                <a:solidFill>
                  <a:schemeClr val="bg1"/>
                </a:solidFill>
              </a:rPr>
              <a:t>Space</a:t>
            </a:r>
            <a:r>
              <a:rPr lang="en-US" sz="600" cap="all" dirty="0">
                <a:solidFill>
                  <a:schemeClr val="tx2"/>
                </a:solidFill>
              </a:rPr>
              <a:t> </a:t>
            </a:r>
            <a:r>
              <a:rPr lang="en-US" sz="600" cap="all" dirty="0">
                <a:solidFill>
                  <a:schemeClr val="bg1"/>
                </a:solidFill>
              </a:rPr>
              <a:t>for additional logos</a:t>
            </a:r>
          </a:p>
        </p:txBody>
      </p:sp>
      <p:sp>
        <p:nvSpPr>
          <p:cNvPr id="15" name="Textfeld 3">
            <a:extLst>
              <a:ext uri="{FF2B5EF4-FFF2-40B4-BE49-F238E27FC236}">
                <a16:creationId xmlns:a16="http://schemas.microsoft.com/office/drawing/2014/main" id="{137F4B86-3D3F-1444-8873-318468F013FC}"/>
              </a:ext>
            </a:extLst>
          </p:cNvPr>
          <p:cNvSpPr txBox="1"/>
          <p:nvPr/>
        </p:nvSpPr>
        <p:spPr>
          <a:xfrm>
            <a:off x="3851920" y="171294"/>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p>
        </p:txBody>
      </p:sp>
      <p:sp>
        <p:nvSpPr>
          <p:cNvPr id="7" name="Titel 1">
            <a:extLst>
              <a:ext uri="{FF2B5EF4-FFF2-40B4-BE49-F238E27FC236}">
                <a16:creationId xmlns:a16="http://schemas.microsoft.com/office/drawing/2014/main" id="{C901843D-19A2-BC85-6517-7EEDA6A99A37}"/>
              </a:ext>
            </a:extLst>
          </p:cNvPr>
          <p:cNvSpPr txBox="1">
            <a:spLocks/>
          </p:cNvSpPr>
          <p:nvPr/>
        </p:nvSpPr>
        <p:spPr>
          <a:xfrm>
            <a:off x="173680" y="92508"/>
            <a:ext cx="8263350" cy="40977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r>
              <a:rPr lang="en-US" dirty="0"/>
              <a:t>Laser interaction (LIP) and Extraction chambers</a:t>
            </a:r>
          </a:p>
        </p:txBody>
      </p:sp>
      <p:cxnSp>
        <p:nvCxnSpPr>
          <p:cNvPr id="4" name="Straight Connector 3">
            <a:extLst>
              <a:ext uri="{FF2B5EF4-FFF2-40B4-BE49-F238E27FC236}">
                <a16:creationId xmlns:a16="http://schemas.microsoft.com/office/drawing/2014/main" id="{D9D3DD64-2464-7C9B-C32F-B44D9036C4E0}"/>
              </a:ext>
            </a:extLst>
          </p:cNvPr>
          <p:cNvCxnSpPr>
            <a:cxnSpLocks/>
          </p:cNvCxnSpPr>
          <p:nvPr/>
        </p:nvCxnSpPr>
        <p:spPr>
          <a:xfrm>
            <a:off x="1737047" y="1665419"/>
            <a:ext cx="1312276" cy="1576"/>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A1E52B6B-478B-7F7F-8FE9-12AA44D93E17}"/>
              </a:ext>
            </a:extLst>
          </p:cNvPr>
          <p:cNvCxnSpPr>
            <a:cxnSpLocks/>
          </p:cNvCxnSpPr>
          <p:nvPr/>
        </p:nvCxnSpPr>
        <p:spPr>
          <a:xfrm>
            <a:off x="313019" y="1811011"/>
            <a:ext cx="2736304"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1B90FA2-49E8-1540-083B-AE9ED5F280A5}"/>
              </a:ext>
            </a:extLst>
          </p:cNvPr>
          <p:cNvCxnSpPr>
            <a:cxnSpLocks/>
          </p:cNvCxnSpPr>
          <p:nvPr/>
        </p:nvCxnSpPr>
        <p:spPr>
          <a:xfrm>
            <a:off x="313019" y="1681566"/>
            <a:ext cx="864096"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93BAFF08-2ECB-871E-032A-8A4E924F14DF}"/>
              </a:ext>
            </a:extLst>
          </p:cNvPr>
          <p:cNvSpPr/>
          <p:nvPr/>
        </p:nvSpPr>
        <p:spPr>
          <a:xfrm rot="241351">
            <a:off x="534121" y="1530460"/>
            <a:ext cx="45719" cy="14639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31" name="Straight Connector 30">
            <a:extLst>
              <a:ext uri="{FF2B5EF4-FFF2-40B4-BE49-F238E27FC236}">
                <a16:creationId xmlns:a16="http://schemas.microsoft.com/office/drawing/2014/main" id="{75D37E8D-CE06-A5C1-674F-980CB0C8D812}"/>
              </a:ext>
            </a:extLst>
          </p:cNvPr>
          <p:cNvCxnSpPr>
            <a:cxnSpLocks/>
          </p:cNvCxnSpPr>
          <p:nvPr/>
        </p:nvCxnSpPr>
        <p:spPr>
          <a:xfrm>
            <a:off x="470516" y="1479599"/>
            <a:ext cx="1266531" cy="18424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93B72139-C1C5-4164-DCD1-C06379FE5BA6}"/>
              </a:ext>
            </a:extLst>
          </p:cNvPr>
          <p:cNvCxnSpPr>
            <a:cxnSpLocks/>
          </p:cNvCxnSpPr>
          <p:nvPr/>
        </p:nvCxnSpPr>
        <p:spPr>
          <a:xfrm flipV="1">
            <a:off x="457035" y="1479599"/>
            <a:ext cx="10509" cy="187396"/>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5D50564-517B-08BD-8776-9749858355BA}"/>
              </a:ext>
            </a:extLst>
          </p:cNvPr>
          <p:cNvCxnSpPr>
            <a:cxnSpLocks/>
          </p:cNvCxnSpPr>
          <p:nvPr/>
        </p:nvCxnSpPr>
        <p:spPr>
          <a:xfrm>
            <a:off x="179512" y="1738981"/>
            <a:ext cx="4021939"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C1C78B63-D84F-3673-862C-F0EED50ED2F7}"/>
              </a:ext>
            </a:extLst>
          </p:cNvPr>
          <p:cNvCxnSpPr>
            <a:cxnSpLocks/>
          </p:cNvCxnSpPr>
          <p:nvPr/>
        </p:nvCxnSpPr>
        <p:spPr>
          <a:xfrm flipV="1">
            <a:off x="4201451" y="1596913"/>
            <a:ext cx="4462055" cy="142841"/>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61267D53-E7C7-C4AB-69AF-A9A1493B2877}"/>
              </a:ext>
            </a:extLst>
          </p:cNvPr>
          <p:cNvCxnSpPr>
            <a:cxnSpLocks/>
          </p:cNvCxnSpPr>
          <p:nvPr/>
        </p:nvCxnSpPr>
        <p:spPr>
          <a:xfrm flipH="1" flipV="1">
            <a:off x="5149187" y="1779592"/>
            <a:ext cx="2868688" cy="1835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D8AA5A1E-5B12-B99B-2A82-5FCCCCF3ABC6}"/>
              </a:ext>
            </a:extLst>
          </p:cNvPr>
          <p:cNvCxnSpPr>
            <a:cxnSpLocks/>
          </p:cNvCxnSpPr>
          <p:nvPr/>
        </p:nvCxnSpPr>
        <p:spPr>
          <a:xfrm flipH="1" flipV="1">
            <a:off x="5149187" y="1783164"/>
            <a:ext cx="1644552" cy="6906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76682209-C68C-8057-A8A9-1CFD664B0309}"/>
              </a:ext>
            </a:extLst>
          </p:cNvPr>
          <p:cNvCxnSpPr>
            <a:cxnSpLocks/>
          </p:cNvCxnSpPr>
          <p:nvPr/>
        </p:nvCxnSpPr>
        <p:spPr>
          <a:xfrm flipH="1" flipV="1">
            <a:off x="5009980" y="1884792"/>
            <a:ext cx="1783759" cy="9844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04C666C1-BEA6-E4FF-8933-6E70263301C0}"/>
              </a:ext>
            </a:extLst>
          </p:cNvPr>
          <p:cNvCxnSpPr>
            <a:cxnSpLocks/>
          </p:cNvCxnSpPr>
          <p:nvPr/>
        </p:nvCxnSpPr>
        <p:spPr>
          <a:xfrm flipH="1">
            <a:off x="5015850" y="1430736"/>
            <a:ext cx="3002025" cy="1977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Rectangle 85">
            <a:extLst>
              <a:ext uri="{FF2B5EF4-FFF2-40B4-BE49-F238E27FC236}">
                <a16:creationId xmlns:a16="http://schemas.microsoft.com/office/drawing/2014/main" id="{767DBADB-1D5B-EE6A-BFA3-0FFC1455BD9D}"/>
              </a:ext>
            </a:extLst>
          </p:cNvPr>
          <p:cNvSpPr/>
          <p:nvPr/>
        </p:nvSpPr>
        <p:spPr>
          <a:xfrm rot="196755">
            <a:off x="6789539" y="1809104"/>
            <a:ext cx="45719" cy="248838"/>
          </a:xfrm>
          <a:prstGeom prst="rec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cxnSp>
        <p:nvCxnSpPr>
          <p:cNvPr id="92" name="Straight Connector 91">
            <a:extLst>
              <a:ext uri="{FF2B5EF4-FFF2-40B4-BE49-F238E27FC236}">
                <a16:creationId xmlns:a16="http://schemas.microsoft.com/office/drawing/2014/main" id="{C1C608BF-B981-0385-67BE-D6AAA61B3BAE}"/>
              </a:ext>
            </a:extLst>
          </p:cNvPr>
          <p:cNvCxnSpPr>
            <a:cxnSpLocks/>
          </p:cNvCxnSpPr>
          <p:nvPr/>
        </p:nvCxnSpPr>
        <p:spPr>
          <a:xfrm flipH="1" flipV="1">
            <a:off x="8013683" y="1431502"/>
            <a:ext cx="220216" cy="11737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39DDCE37-4429-8E51-15FD-773EB3AF766B}"/>
              </a:ext>
            </a:extLst>
          </p:cNvPr>
          <p:cNvCxnSpPr>
            <a:cxnSpLocks/>
          </p:cNvCxnSpPr>
          <p:nvPr/>
        </p:nvCxnSpPr>
        <p:spPr>
          <a:xfrm flipH="1">
            <a:off x="8011587" y="1666995"/>
            <a:ext cx="231653" cy="13184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2960DCEB-4086-F037-E31E-548AE7BF419D}"/>
              </a:ext>
            </a:extLst>
          </p:cNvPr>
          <p:cNvCxnSpPr>
            <a:cxnSpLocks/>
          </p:cNvCxnSpPr>
          <p:nvPr/>
        </p:nvCxnSpPr>
        <p:spPr>
          <a:xfrm flipH="1">
            <a:off x="8227461" y="1535509"/>
            <a:ext cx="519501" cy="1508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B50A07AC-5F9B-DCC5-E734-FE84D670D315}"/>
              </a:ext>
            </a:extLst>
          </p:cNvPr>
          <p:cNvCxnSpPr>
            <a:cxnSpLocks/>
          </p:cNvCxnSpPr>
          <p:nvPr/>
        </p:nvCxnSpPr>
        <p:spPr>
          <a:xfrm flipH="1">
            <a:off x="8243240" y="1653029"/>
            <a:ext cx="519501" cy="1508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FD78A8FA-7D2C-3416-5E5D-67DA33FAF388}"/>
              </a:ext>
            </a:extLst>
          </p:cNvPr>
          <p:cNvCxnSpPr>
            <a:cxnSpLocks/>
          </p:cNvCxnSpPr>
          <p:nvPr/>
        </p:nvCxnSpPr>
        <p:spPr>
          <a:xfrm flipV="1">
            <a:off x="5015850" y="1732667"/>
            <a:ext cx="3471361" cy="17621"/>
          </a:xfrm>
          <a:prstGeom prst="line">
            <a:avLst/>
          </a:prstGeom>
          <a:ln w="6350">
            <a:solidFill>
              <a:schemeClr val="accent2">
                <a:lumMod val="75000"/>
              </a:schemeClr>
            </a:solidFill>
            <a:headEnd w="lg" len="lg"/>
            <a:tailEnd w="lg" len="med"/>
          </a:ln>
        </p:spPr>
        <p:style>
          <a:lnRef idx="1">
            <a:schemeClr val="accent1"/>
          </a:lnRef>
          <a:fillRef idx="0">
            <a:schemeClr val="accent1"/>
          </a:fillRef>
          <a:effectRef idx="0">
            <a:schemeClr val="accent1"/>
          </a:effectRef>
          <a:fontRef idx="minor">
            <a:schemeClr val="tx1"/>
          </a:fontRef>
        </p:style>
      </p:cxnSp>
      <p:cxnSp>
        <p:nvCxnSpPr>
          <p:cNvPr id="110" name="Straight Arrow Connector 109">
            <a:extLst>
              <a:ext uri="{FF2B5EF4-FFF2-40B4-BE49-F238E27FC236}">
                <a16:creationId xmlns:a16="http://schemas.microsoft.com/office/drawing/2014/main" id="{6EB22966-8F19-9BAA-AE25-5FBA92AE87B8}"/>
              </a:ext>
            </a:extLst>
          </p:cNvPr>
          <p:cNvCxnSpPr>
            <a:cxnSpLocks/>
          </p:cNvCxnSpPr>
          <p:nvPr/>
        </p:nvCxnSpPr>
        <p:spPr>
          <a:xfrm flipV="1">
            <a:off x="4201451" y="1493451"/>
            <a:ext cx="4285760" cy="2392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3" name="Straight Arrow Connector 112">
            <a:extLst>
              <a:ext uri="{FF2B5EF4-FFF2-40B4-BE49-F238E27FC236}">
                <a16:creationId xmlns:a16="http://schemas.microsoft.com/office/drawing/2014/main" id="{BB0C5381-D554-DD77-FBFB-BF67F519A657}"/>
              </a:ext>
            </a:extLst>
          </p:cNvPr>
          <p:cNvCxnSpPr>
            <a:cxnSpLocks/>
          </p:cNvCxnSpPr>
          <p:nvPr/>
        </p:nvCxnSpPr>
        <p:spPr>
          <a:xfrm flipV="1">
            <a:off x="4201451" y="1418118"/>
            <a:ext cx="4285760" cy="3208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6" name="Rectangle 115">
            <a:extLst>
              <a:ext uri="{FF2B5EF4-FFF2-40B4-BE49-F238E27FC236}">
                <a16:creationId xmlns:a16="http://schemas.microsoft.com/office/drawing/2014/main" id="{53F83A24-1436-4BA3-C10D-BC88D1FCCD74}"/>
              </a:ext>
            </a:extLst>
          </p:cNvPr>
          <p:cNvSpPr/>
          <p:nvPr/>
        </p:nvSpPr>
        <p:spPr>
          <a:xfrm rot="21409045">
            <a:off x="8489736" y="1347211"/>
            <a:ext cx="45719" cy="17530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7" name="Rectangle 116">
            <a:extLst>
              <a:ext uri="{FF2B5EF4-FFF2-40B4-BE49-F238E27FC236}">
                <a16:creationId xmlns:a16="http://schemas.microsoft.com/office/drawing/2014/main" id="{976E5F4C-D9FD-CB6A-5779-D4049C949337}"/>
              </a:ext>
            </a:extLst>
          </p:cNvPr>
          <p:cNvSpPr/>
          <p:nvPr/>
        </p:nvSpPr>
        <p:spPr>
          <a:xfrm rot="21428852">
            <a:off x="8506612" y="1699403"/>
            <a:ext cx="45719" cy="146702"/>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8" name="TextBox 117">
            <a:extLst>
              <a:ext uri="{FF2B5EF4-FFF2-40B4-BE49-F238E27FC236}">
                <a16:creationId xmlns:a16="http://schemas.microsoft.com/office/drawing/2014/main" id="{CC3C20FD-1EE2-EA21-9E3E-43A3BA72EBB4}"/>
              </a:ext>
            </a:extLst>
          </p:cNvPr>
          <p:cNvSpPr txBox="1"/>
          <p:nvPr/>
        </p:nvSpPr>
        <p:spPr>
          <a:xfrm>
            <a:off x="8275677" y="1838914"/>
            <a:ext cx="819455" cy="507831"/>
          </a:xfrm>
          <a:prstGeom prst="rect">
            <a:avLst/>
          </a:prstGeom>
          <a:noFill/>
        </p:spPr>
        <p:txBody>
          <a:bodyPr wrap="none" rtlCol="0">
            <a:spAutoFit/>
          </a:bodyPr>
          <a:lstStyle/>
          <a:p>
            <a:r>
              <a:rPr lang="en-CH" dirty="0">
                <a:solidFill>
                  <a:schemeClr val="accent2">
                    <a:lumMod val="50000"/>
                  </a:schemeClr>
                </a:solidFill>
              </a:rPr>
              <a:t>Photons</a:t>
            </a:r>
          </a:p>
          <a:p>
            <a:r>
              <a:rPr lang="en-CH" dirty="0">
                <a:solidFill>
                  <a:schemeClr val="accent2">
                    <a:lumMod val="50000"/>
                  </a:schemeClr>
                </a:solidFill>
              </a:rPr>
              <a:t>sensor</a:t>
            </a:r>
          </a:p>
        </p:txBody>
      </p:sp>
      <p:sp>
        <p:nvSpPr>
          <p:cNvPr id="119" name="TextBox 118">
            <a:extLst>
              <a:ext uri="{FF2B5EF4-FFF2-40B4-BE49-F238E27FC236}">
                <a16:creationId xmlns:a16="http://schemas.microsoft.com/office/drawing/2014/main" id="{1DB11787-6CDC-8111-7261-268BC281C583}"/>
              </a:ext>
            </a:extLst>
          </p:cNvPr>
          <p:cNvSpPr txBox="1"/>
          <p:nvPr/>
        </p:nvSpPr>
        <p:spPr>
          <a:xfrm>
            <a:off x="8210497" y="844077"/>
            <a:ext cx="906017" cy="507831"/>
          </a:xfrm>
          <a:prstGeom prst="rect">
            <a:avLst/>
          </a:prstGeom>
          <a:noFill/>
        </p:spPr>
        <p:txBody>
          <a:bodyPr wrap="none" rtlCol="0">
            <a:spAutoFit/>
          </a:bodyPr>
          <a:lstStyle/>
          <a:p>
            <a:r>
              <a:rPr lang="en-CH" dirty="0">
                <a:solidFill>
                  <a:schemeClr val="tx2"/>
                </a:solidFill>
              </a:rPr>
              <a:t>Electrons</a:t>
            </a:r>
          </a:p>
          <a:p>
            <a:r>
              <a:rPr lang="en-CH" dirty="0">
                <a:solidFill>
                  <a:schemeClr val="tx2"/>
                </a:solidFill>
              </a:rPr>
              <a:t>sensor</a:t>
            </a:r>
          </a:p>
        </p:txBody>
      </p:sp>
      <p:cxnSp>
        <p:nvCxnSpPr>
          <p:cNvPr id="121" name="Straight Arrow Connector 120">
            <a:extLst>
              <a:ext uri="{FF2B5EF4-FFF2-40B4-BE49-F238E27FC236}">
                <a16:creationId xmlns:a16="http://schemas.microsoft.com/office/drawing/2014/main" id="{A4F0BE93-522E-BB66-2CD7-BBACE868D42E}"/>
              </a:ext>
            </a:extLst>
          </p:cNvPr>
          <p:cNvCxnSpPr>
            <a:cxnSpLocks/>
          </p:cNvCxnSpPr>
          <p:nvPr/>
        </p:nvCxnSpPr>
        <p:spPr>
          <a:xfrm>
            <a:off x="5638239" y="1863986"/>
            <a:ext cx="1035080" cy="50956"/>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26" name="Rectangle 125">
            <a:extLst>
              <a:ext uri="{FF2B5EF4-FFF2-40B4-BE49-F238E27FC236}">
                <a16:creationId xmlns:a16="http://schemas.microsoft.com/office/drawing/2014/main" id="{AB93B593-8990-6D44-2797-1E30BD6733B8}"/>
              </a:ext>
            </a:extLst>
          </p:cNvPr>
          <p:cNvSpPr/>
          <p:nvPr/>
        </p:nvSpPr>
        <p:spPr>
          <a:xfrm rot="19379373">
            <a:off x="6991261" y="1839855"/>
            <a:ext cx="45719" cy="14639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27" name="Straight Connector 126">
            <a:extLst>
              <a:ext uri="{FF2B5EF4-FFF2-40B4-BE49-F238E27FC236}">
                <a16:creationId xmlns:a16="http://schemas.microsoft.com/office/drawing/2014/main" id="{E3076F01-2B7D-B83E-5484-AF7952099F50}"/>
              </a:ext>
            </a:extLst>
          </p:cNvPr>
          <p:cNvCxnSpPr>
            <a:cxnSpLocks/>
          </p:cNvCxnSpPr>
          <p:nvPr/>
        </p:nvCxnSpPr>
        <p:spPr>
          <a:xfrm flipV="1">
            <a:off x="6998342" y="1937709"/>
            <a:ext cx="0" cy="718600"/>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3" name="Straight Arrow Connector 132">
            <a:extLst>
              <a:ext uri="{FF2B5EF4-FFF2-40B4-BE49-F238E27FC236}">
                <a16:creationId xmlns:a16="http://schemas.microsoft.com/office/drawing/2014/main" id="{7876D5FC-15C7-037F-0759-9AE459429D7B}"/>
              </a:ext>
            </a:extLst>
          </p:cNvPr>
          <p:cNvCxnSpPr>
            <a:cxnSpLocks/>
          </p:cNvCxnSpPr>
          <p:nvPr/>
        </p:nvCxnSpPr>
        <p:spPr>
          <a:xfrm flipV="1">
            <a:off x="6998342" y="2069350"/>
            <a:ext cx="0" cy="339281"/>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a:extLst>
              <a:ext uri="{FF2B5EF4-FFF2-40B4-BE49-F238E27FC236}">
                <a16:creationId xmlns:a16="http://schemas.microsoft.com/office/drawing/2014/main" id="{61B940F5-6694-C316-DDDF-D19A7BAFD7EC}"/>
              </a:ext>
            </a:extLst>
          </p:cNvPr>
          <p:cNvCxnSpPr>
            <a:cxnSpLocks/>
          </p:cNvCxnSpPr>
          <p:nvPr/>
        </p:nvCxnSpPr>
        <p:spPr>
          <a:xfrm>
            <a:off x="1236024" y="1662291"/>
            <a:ext cx="1035080" cy="50956"/>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6" name="TextBox 135">
            <a:extLst>
              <a:ext uri="{FF2B5EF4-FFF2-40B4-BE49-F238E27FC236}">
                <a16:creationId xmlns:a16="http://schemas.microsoft.com/office/drawing/2014/main" id="{B558629C-2D6F-E482-43EB-A3420BA93406}"/>
              </a:ext>
            </a:extLst>
          </p:cNvPr>
          <p:cNvSpPr txBox="1"/>
          <p:nvPr/>
        </p:nvSpPr>
        <p:spPr>
          <a:xfrm>
            <a:off x="2555776" y="1140000"/>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137" name="Straight Arrow Connector 136">
            <a:extLst>
              <a:ext uri="{FF2B5EF4-FFF2-40B4-BE49-F238E27FC236}">
                <a16:creationId xmlns:a16="http://schemas.microsoft.com/office/drawing/2014/main" id="{7FE3F1E9-95F7-0F1D-5E04-BFBBFF0A610B}"/>
              </a:ext>
            </a:extLst>
          </p:cNvPr>
          <p:cNvCxnSpPr>
            <a:cxnSpLocks/>
          </p:cNvCxnSpPr>
          <p:nvPr/>
        </p:nvCxnSpPr>
        <p:spPr>
          <a:xfrm>
            <a:off x="2857920" y="1436527"/>
            <a:ext cx="0" cy="25738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38" name="TextBox 137">
            <a:extLst>
              <a:ext uri="{FF2B5EF4-FFF2-40B4-BE49-F238E27FC236}">
                <a16:creationId xmlns:a16="http://schemas.microsoft.com/office/drawing/2014/main" id="{4464FC43-20D9-60A0-BC0D-0A9C23CB035C}"/>
              </a:ext>
            </a:extLst>
          </p:cNvPr>
          <p:cNvSpPr txBox="1"/>
          <p:nvPr/>
        </p:nvSpPr>
        <p:spPr>
          <a:xfrm>
            <a:off x="339865" y="1155791"/>
            <a:ext cx="1483098" cy="300082"/>
          </a:xfrm>
          <a:prstGeom prst="rect">
            <a:avLst/>
          </a:prstGeom>
          <a:noFill/>
        </p:spPr>
        <p:txBody>
          <a:bodyPr wrap="none" rtlCol="0">
            <a:spAutoFit/>
          </a:bodyPr>
          <a:lstStyle/>
          <a:p>
            <a:r>
              <a:rPr lang="en-CH" dirty="0">
                <a:solidFill>
                  <a:schemeClr val="tx2">
                    <a:lumMod val="75000"/>
                  </a:schemeClr>
                </a:solidFill>
              </a:rPr>
              <a:t>In vacuum mirror</a:t>
            </a:r>
          </a:p>
        </p:txBody>
      </p:sp>
      <p:sp>
        <p:nvSpPr>
          <p:cNvPr id="139" name="TextBox 138">
            <a:extLst>
              <a:ext uri="{FF2B5EF4-FFF2-40B4-BE49-F238E27FC236}">
                <a16:creationId xmlns:a16="http://schemas.microsoft.com/office/drawing/2014/main" id="{F632CC40-0539-A9CD-B0B4-657BC505442D}"/>
              </a:ext>
            </a:extLst>
          </p:cNvPr>
          <p:cNvSpPr txBox="1"/>
          <p:nvPr/>
        </p:nvSpPr>
        <p:spPr>
          <a:xfrm>
            <a:off x="7021574" y="1762045"/>
            <a:ext cx="1021433" cy="300082"/>
          </a:xfrm>
          <a:prstGeom prst="rect">
            <a:avLst/>
          </a:prstGeom>
          <a:noFill/>
        </p:spPr>
        <p:txBody>
          <a:bodyPr wrap="none" rtlCol="0">
            <a:spAutoFit/>
          </a:bodyPr>
          <a:lstStyle/>
          <a:p>
            <a:r>
              <a:rPr lang="en-CH" dirty="0">
                <a:solidFill>
                  <a:schemeClr val="tx2">
                    <a:lumMod val="75000"/>
                  </a:schemeClr>
                </a:solidFill>
              </a:rPr>
              <a:t>Fold mirror</a:t>
            </a:r>
          </a:p>
        </p:txBody>
      </p:sp>
      <p:sp>
        <p:nvSpPr>
          <p:cNvPr id="140" name="TextBox 139">
            <a:extLst>
              <a:ext uri="{FF2B5EF4-FFF2-40B4-BE49-F238E27FC236}">
                <a16:creationId xmlns:a16="http://schemas.microsoft.com/office/drawing/2014/main" id="{F94C3A5A-D5E8-58AE-4096-67BA94EFCCD4}"/>
              </a:ext>
            </a:extLst>
          </p:cNvPr>
          <p:cNvSpPr txBox="1"/>
          <p:nvPr/>
        </p:nvSpPr>
        <p:spPr>
          <a:xfrm>
            <a:off x="5904387" y="1940473"/>
            <a:ext cx="922112" cy="300082"/>
          </a:xfrm>
          <a:prstGeom prst="rect">
            <a:avLst/>
          </a:prstGeom>
          <a:noFill/>
        </p:spPr>
        <p:txBody>
          <a:bodyPr wrap="none" rtlCol="0">
            <a:spAutoFit/>
          </a:bodyPr>
          <a:lstStyle/>
          <a:p>
            <a:r>
              <a:rPr lang="en-CH" dirty="0">
                <a:solidFill>
                  <a:srgbClr val="00B0F0"/>
                </a:solidFill>
              </a:rPr>
              <a:t>View Port</a:t>
            </a:r>
          </a:p>
        </p:txBody>
      </p:sp>
      <p:sp>
        <p:nvSpPr>
          <p:cNvPr id="141" name="TextBox 140">
            <a:extLst>
              <a:ext uri="{FF2B5EF4-FFF2-40B4-BE49-F238E27FC236}">
                <a16:creationId xmlns:a16="http://schemas.microsoft.com/office/drawing/2014/main" id="{F70F1209-29C9-B12F-37C6-76465D091CEA}"/>
              </a:ext>
            </a:extLst>
          </p:cNvPr>
          <p:cNvSpPr txBox="1"/>
          <p:nvPr/>
        </p:nvSpPr>
        <p:spPr>
          <a:xfrm>
            <a:off x="6357014" y="2407218"/>
            <a:ext cx="1491114" cy="261610"/>
          </a:xfrm>
          <a:prstGeom prst="rect">
            <a:avLst/>
          </a:prstGeom>
          <a:noFill/>
        </p:spPr>
        <p:txBody>
          <a:bodyPr wrap="none" rtlCol="0">
            <a:spAutoFit/>
          </a:bodyPr>
          <a:lstStyle/>
          <a:p>
            <a:r>
              <a:rPr lang="en-CH" sz="1100" dirty="0">
                <a:solidFill>
                  <a:srgbClr val="C00000"/>
                </a:solidFill>
              </a:rPr>
              <a:t>From/To Laser hutch</a:t>
            </a:r>
          </a:p>
        </p:txBody>
      </p:sp>
      <p:sp>
        <p:nvSpPr>
          <p:cNvPr id="2" name="Rectangle 1">
            <a:extLst>
              <a:ext uri="{FF2B5EF4-FFF2-40B4-BE49-F238E27FC236}">
                <a16:creationId xmlns:a16="http://schemas.microsoft.com/office/drawing/2014/main" id="{8FED48F0-ABF0-4CDC-4938-B204B378A749}"/>
              </a:ext>
            </a:extLst>
          </p:cNvPr>
          <p:cNvSpPr/>
          <p:nvPr/>
        </p:nvSpPr>
        <p:spPr>
          <a:xfrm>
            <a:off x="3049323" y="1497519"/>
            <a:ext cx="1966527" cy="540779"/>
          </a:xfrm>
          <a:prstGeom prst="rect">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2" name="TextBox 141">
            <a:extLst>
              <a:ext uri="{FF2B5EF4-FFF2-40B4-BE49-F238E27FC236}">
                <a16:creationId xmlns:a16="http://schemas.microsoft.com/office/drawing/2014/main" id="{4316C4CC-2D2B-35C9-A638-2DE7A7AF9828}"/>
              </a:ext>
            </a:extLst>
          </p:cNvPr>
          <p:cNvSpPr txBox="1"/>
          <p:nvPr/>
        </p:nvSpPr>
        <p:spPr>
          <a:xfrm>
            <a:off x="5483531" y="1198834"/>
            <a:ext cx="1675459" cy="300082"/>
          </a:xfrm>
          <a:prstGeom prst="rect">
            <a:avLst/>
          </a:prstGeom>
          <a:noFill/>
        </p:spPr>
        <p:txBody>
          <a:bodyPr wrap="none" rtlCol="0">
            <a:spAutoFit/>
          </a:bodyPr>
          <a:lstStyle/>
          <a:p>
            <a:r>
              <a:rPr lang="en-CH" dirty="0">
                <a:solidFill>
                  <a:srgbClr val="0F124A"/>
                </a:solidFill>
              </a:rPr>
              <a:t>Extraction chamber</a:t>
            </a:r>
          </a:p>
        </p:txBody>
      </p:sp>
      <p:sp>
        <p:nvSpPr>
          <p:cNvPr id="143" name="TextBox 142">
            <a:extLst>
              <a:ext uri="{FF2B5EF4-FFF2-40B4-BE49-F238E27FC236}">
                <a16:creationId xmlns:a16="http://schemas.microsoft.com/office/drawing/2014/main" id="{F2BA12EE-CA5E-CE08-5466-B9A7D0AB5124}"/>
              </a:ext>
            </a:extLst>
          </p:cNvPr>
          <p:cNvSpPr txBox="1"/>
          <p:nvPr/>
        </p:nvSpPr>
        <p:spPr>
          <a:xfrm>
            <a:off x="3013022" y="1584899"/>
            <a:ext cx="1944763" cy="300082"/>
          </a:xfrm>
          <a:prstGeom prst="rect">
            <a:avLst/>
          </a:prstGeom>
          <a:noFill/>
        </p:spPr>
        <p:txBody>
          <a:bodyPr wrap="none" rtlCol="0">
            <a:spAutoFit/>
          </a:bodyPr>
          <a:lstStyle/>
          <a:p>
            <a:r>
              <a:rPr lang="en-CH" dirty="0">
                <a:solidFill>
                  <a:srgbClr val="0F124A"/>
                </a:solidFill>
              </a:rPr>
              <a:t>26m Separation Dipole</a:t>
            </a:r>
          </a:p>
        </p:txBody>
      </p:sp>
      <p:sp>
        <p:nvSpPr>
          <p:cNvPr id="144" name="TextBox 143">
            <a:extLst>
              <a:ext uri="{FF2B5EF4-FFF2-40B4-BE49-F238E27FC236}">
                <a16:creationId xmlns:a16="http://schemas.microsoft.com/office/drawing/2014/main" id="{53B79F62-5D9F-B504-C715-E48982CA2528}"/>
              </a:ext>
            </a:extLst>
          </p:cNvPr>
          <p:cNvSpPr txBox="1"/>
          <p:nvPr/>
        </p:nvSpPr>
        <p:spPr>
          <a:xfrm>
            <a:off x="8656417" y="1469021"/>
            <a:ext cx="553357" cy="261610"/>
          </a:xfrm>
          <a:prstGeom prst="rect">
            <a:avLst/>
          </a:prstGeom>
          <a:noFill/>
        </p:spPr>
        <p:txBody>
          <a:bodyPr wrap="none" rtlCol="0">
            <a:spAutoFit/>
          </a:bodyPr>
          <a:lstStyle/>
          <a:p>
            <a:r>
              <a:rPr lang="en-CH" sz="1100" dirty="0">
                <a:solidFill>
                  <a:schemeClr val="tx2"/>
                </a:solidFill>
              </a:rPr>
              <a:t>Beam</a:t>
            </a:r>
          </a:p>
        </p:txBody>
      </p:sp>
      <p:cxnSp>
        <p:nvCxnSpPr>
          <p:cNvPr id="145" name="Straight Connector 144">
            <a:extLst>
              <a:ext uri="{FF2B5EF4-FFF2-40B4-BE49-F238E27FC236}">
                <a16:creationId xmlns:a16="http://schemas.microsoft.com/office/drawing/2014/main" id="{512E3C8A-F908-78F7-F6D2-F7C8E7AFD384}"/>
              </a:ext>
            </a:extLst>
          </p:cNvPr>
          <p:cNvCxnSpPr>
            <a:cxnSpLocks/>
          </p:cNvCxnSpPr>
          <p:nvPr/>
        </p:nvCxnSpPr>
        <p:spPr>
          <a:xfrm>
            <a:off x="1368922" y="3918223"/>
            <a:ext cx="1578917" cy="459339"/>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A607C0AD-9593-3DBA-1EFB-BDE8AE29E5D3}"/>
              </a:ext>
            </a:extLst>
          </p:cNvPr>
          <p:cNvCxnSpPr>
            <a:cxnSpLocks/>
          </p:cNvCxnSpPr>
          <p:nvPr/>
        </p:nvCxnSpPr>
        <p:spPr>
          <a:xfrm>
            <a:off x="1937011" y="4047995"/>
            <a:ext cx="1122821"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929A7153-F930-4498-8974-F20FE9A730CF}"/>
              </a:ext>
            </a:extLst>
          </p:cNvPr>
          <p:cNvCxnSpPr>
            <a:cxnSpLocks/>
          </p:cNvCxnSpPr>
          <p:nvPr/>
        </p:nvCxnSpPr>
        <p:spPr>
          <a:xfrm>
            <a:off x="2487680" y="4192011"/>
            <a:ext cx="57215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58A62B12-20F1-3C7A-24D3-953D94605A58}"/>
              </a:ext>
            </a:extLst>
          </p:cNvPr>
          <p:cNvCxnSpPr>
            <a:cxnSpLocks/>
          </p:cNvCxnSpPr>
          <p:nvPr/>
        </p:nvCxnSpPr>
        <p:spPr>
          <a:xfrm>
            <a:off x="179512" y="4047995"/>
            <a:ext cx="1598212" cy="14571"/>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49" name="Rectangle 148">
            <a:extLst>
              <a:ext uri="{FF2B5EF4-FFF2-40B4-BE49-F238E27FC236}">
                <a16:creationId xmlns:a16="http://schemas.microsoft.com/office/drawing/2014/main" id="{6B35BC40-170C-719B-E7AF-1D0A6D97BC62}"/>
              </a:ext>
            </a:extLst>
          </p:cNvPr>
          <p:cNvSpPr/>
          <p:nvPr/>
        </p:nvSpPr>
        <p:spPr>
          <a:xfrm rot="1051426">
            <a:off x="1371024" y="3853506"/>
            <a:ext cx="45719" cy="14639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50" name="Straight Connector 149">
            <a:extLst>
              <a:ext uri="{FF2B5EF4-FFF2-40B4-BE49-F238E27FC236}">
                <a16:creationId xmlns:a16="http://schemas.microsoft.com/office/drawing/2014/main" id="{27C53662-28C2-8259-7D42-E0442A0C5390}"/>
              </a:ext>
            </a:extLst>
          </p:cNvPr>
          <p:cNvCxnSpPr>
            <a:cxnSpLocks/>
          </p:cNvCxnSpPr>
          <p:nvPr/>
        </p:nvCxnSpPr>
        <p:spPr>
          <a:xfrm>
            <a:off x="1368922" y="3763250"/>
            <a:ext cx="577440" cy="28397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7C20AEFA-1C30-B458-F9F3-953263BB0ED7}"/>
              </a:ext>
            </a:extLst>
          </p:cNvPr>
          <p:cNvCxnSpPr>
            <a:cxnSpLocks/>
          </p:cNvCxnSpPr>
          <p:nvPr/>
        </p:nvCxnSpPr>
        <p:spPr>
          <a:xfrm flipV="1">
            <a:off x="1191151" y="3763250"/>
            <a:ext cx="177771" cy="28474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656D6FF2-25C0-8644-2BDA-A5EA688E0144}"/>
              </a:ext>
            </a:extLst>
          </p:cNvPr>
          <p:cNvCxnSpPr>
            <a:cxnSpLocks/>
          </p:cNvCxnSpPr>
          <p:nvPr/>
        </p:nvCxnSpPr>
        <p:spPr>
          <a:xfrm>
            <a:off x="179512" y="4119981"/>
            <a:ext cx="4021939"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A79EB8C2-E261-C689-7761-5D076290CBC6}"/>
              </a:ext>
            </a:extLst>
          </p:cNvPr>
          <p:cNvCxnSpPr>
            <a:cxnSpLocks/>
          </p:cNvCxnSpPr>
          <p:nvPr/>
        </p:nvCxnSpPr>
        <p:spPr>
          <a:xfrm flipV="1">
            <a:off x="4201451" y="3977913"/>
            <a:ext cx="4462055" cy="142841"/>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6F271568-B85A-C892-6B2B-2994B8A6D7F6}"/>
              </a:ext>
            </a:extLst>
          </p:cNvPr>
          <p:cNvCxnSpPr>
            <a:cxnSpLocks/>
            <a:endCxn id="180" idx="3"/>
          </p:cNvCxnSpPr>
          <p:nvPr/>
        </p:nvCxnSpPr>
        <p:spPr>
          <a:xfrm flipH="1" flipV="1">
            <a:off x="5015850" y="4148909"/>
            <a:ext cx="3002025" cy="30037"/>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76C261D5-3381-7E18-09BC-B714C50AB284}"/>
              </a:ext>
            </a:extLst>
          </p:cNvPr>
          <p:cNvCxnSpPr>
            <a:cxnSpLocks/>
          </p:cNvCxnSpPr>
          <p:nvPr/>
        </p:nvCxnSpPr>
        <p:spPr>
          <a:xfrm flipH="1" flipV="1">
            <a:off x="2487680" y="4188186"/>
            <a:ext cx="309216" cy="86769"/>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DFD4241D-904F-AB29-7D4B-CAE2C0427873}"/>
              </a:ext>
            </a:extLst>
          </p:cNvPr>
          <p:cNvCxnSpPr>
            <a:cxnSpLocks/>
          </p:cNvCxnSpPr>
          <p:nvPr/>
        </p:nvCxnSpPr>
        <p:spPr>
          <a:xfrm flipH="1">
            <a:off x="5015850" y="3811736"/>
            <a:ext cx="3002025" cy="19778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055FCA9C-88D1-4080-D8AA-18198D2475D0}"/>
              </a:ext>
            </a:extLst>
          </p:cNvPr>
          <p:cNvCxnSpPr>
            <a:cxnSpLocks/>
          </p:cNvCxnSpPr>
          <p:nvPr/>
        </p:nvCxnSpPr>
        <p:spPr>
          <a:xfrm flipH="1" flipV="1">
            <a:off x="8013683" y="3812502"/>
            <a:ext cx="220216" cy="11737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D1BC0005-D6B7-E012-A270-4429A12C7BDC}"/>
              </a:ext>
            </a:extLst>
          </p:cNvPr>
          <p:cNvCxnSpPr>
            <a:cxnSpLocks/>
          </p:cNvCxnSpPr>
          <p:nvPr/>
        </p:nvCxnSpPr>
        <p:spPr>
          <a:xfrm flipH="1">
            <a:off x="8011587" y="4047995"/>
            <a:ext cx="231653" cy="13184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CCF94C9C-CB72-586B-5573-0A173505D5A9}"/>
              </a:ext>
            </a:extLst>
          </p:cNvPr>
          <p:cNvCxnSpPr>
            <a:cxnSpLocks/>
          </p:cNvCxnSpPr>
          <p:nvPr/>
        </p:nvCxnSpPr>
        <p:spPr>
          <a:xfrm flipH="1">
            <a:off x="8227461" y="3916509"/>
            <a:ext cx="519501" cy="1508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D229B157-E3F7-FD45-E79B-65F8330296E4}"/>
              </a:ext>
            </a:extLst>
          </p:cNvPr>
          <p:cNvCxnSpPr>
            <a:cxnSpLocks/>
          </p:cNvCxnSpPr>
          <p:nvPr/>
        </p:nvCxnSpPr>
        <p:spPr>
          <a:xfrm flipH="1">
            <a:off x="8243240" y="4034029"/>
            <a:ext cx="519501" cy="1508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2BA78899-19A6-FFDE-945C-AAF351D33EDA}"/>
              </a:ext>
            </a:extLst>
          </p:cNvPr>
          <p:cNvCxnSpPr>
            <a:cxnSpLocks/>
          </p:cNvCxnSpPr>
          <p:nvPr/>
        </p:nvCxnSpPr>
        <p:spPr>
          <a:xfrm flipV="1">
            <a:off x="5015850" y="4113667"/>
            <a:ext cx="3471361" cy="17621"/>
          </a:xfrm>
          <a:prstGeom prst="line">
            <a:avLst/>
          </a:prstGeom>
          <a:ln w="6350">
            <a:solidFill>
              <a:schemeClr val="accent2">
                <a:lumMod val="75000"/>
              </a:schemeClr>
            </a:solidFill>
            <a:headEnd w="lg" len="lg"/>
            <a:tailEnd w="lg" len="med"/>
          </a:ln>
        </p:spPr>
        <p:style>
          <a:lnRef idx="1">
            <a:schemeClr val="accent1"/>
          </a:lnRef>
          <a:fillRef idx="0">
            <a:schemeClr val="accent1"/>
          </a:fillRef>
          <a:effectRef idx="0">
            <a:schemeClr val="accent1"/>
          </a:effectRef>
          <a:fontRef idx="minor">
            <a:schemeClr val="tx1"/>
          </a:fontRef>
        </p:style>
      </p:cxnSp>
      <p:cxnSp>
        <p:nvCxnSpPr>
          <p:cNvPr id="164" name="Straight Arrow Connector 163">
            <a:extLst>
              <a:ext uri="{FF2B5EF4-FFF2-40B4-BE49-F238E27FC236}">
                <a16:creationId xmlns:a16="http://schemas.microsoft.com/office/drawing/2014/main" id="{FFACA40A-D3D9-DF1A-6803-EF1C203BA3A8}"/>
              </a:ext>
            </a:extLst>
          </p:cNvPr>
          <p:cNvCxnSpPr>
            <a:cxnSpLocks/>
          </p:cNvCxnSpPr>
          <p:nvPr/>
        </p:nvCxnSpPr>
        <p:spPr>
          <a:xfrm flipV="1">
            <a:off x="4201451" y="3874451"/>
            <a:ext cx="4285760" cy="2392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5" name="Straight Arrow Connector 164">
            <a:extLst>
              <a:ext uri="{FF2B5EF4-FFF2-40B4-BE49-F238E27FC236}">
                <a16:creationId xmlns:a16="http://schemas.microsoft.com/office/drawing/2014/main" id="{B1CE5BE2-350F-8436-B6A5-0707AF8AB5EA}"/>
              </a:ext>
            </a:extLst>
          </p:cNvPr>
          <p:cNvCxnSpPr>
            <a:cxnSpLocks/>
          </p:cNvCxnSpPr>
          <p:nvPr/>
        </p:nvCxnSpPr>
        <p:spPr>
          <a:xfrm flipV="1">
            <a:off x="4201451" y="3799118"/>
            <a:ext cx="4285760" cy="3208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6" name="Rectangle 165">
            <a:extLst>
              <a:ext uri="{FF2B5EF4-FFF2-40B4-BE49-F238E27FC236}">
                <a16:creationId xmlns:a16="http://schemas.microsoft.com/office/drawing/2014/main" id="{ED829073-C5C9-67CE-3C39-C815BBBE25FB}"/>
              </a:ext>
            </a:extLst>
          </p:cNvPr>
          <p:cNvSpPr/>
          <p:nvPr/>
        </p:nvSpPr>
        <p:spPr>
          <a:xfrm rot="21409045">
            <a:off x="8489736" y="3728211"/>
            <a:ext cx="45719" cy="17530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7" name="Rectangle 166">
            <a:extLst>
              <a:ext uri="{FF2B5EF4-FFF2-40B4-BE49-F238E27FC236}">
                <a16:creationId xmlns:a16="http://schemas.microsoft.com/office/drawing/2014/main" id="{4463D9B6-2F5C-8FA7-658C-21A2EF7616F0}"/>
              </a:ext>
            </a:extLst>
          </p:cNvPr>
          <p:cNvSpPr/>
          <p:nvPr/>
        </p:nvSpPr>
        <p:spPr>
          <a:xfrm rot="21428852">
            <a:off x="8506612" y="4080403"/>
            <a:ext cx="45719" cy="146702"/>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8" name="TextBox 167">
            <a:extLst>
              <a:ext uri="{FF2B5EF4-FFF2-40B4-BE49-F238E27FC236}">
                <a16:creationId xmlns:a16="http://schemas.microsoft.com/office/drawing/2014/main" id="{992A5D05-4B1A-7B74-CC14-5F9911E53A8F}"/>
              </a:ext>
            </a:extLst>
          </p:cNvPr>
          <p:cNvSpPr txBox="1"/>
          <p:nvPr/>
        </p:nvSpPr>
        <p:spPr>
          <a:xfrm>
            <a:off x="8275677" y="4224159"/>
            <a:ext cx="819455" cy="507831"/>
          </a:xfrm>
          <a:prstGeom prst="rect">
            <a:avLst/>
          </a:prstGeom>
          <a:noFill/>
        </p:spPr>
        <p:txBody>
          <a:bodyPr wrap="none" rtlCol="0">
            <a:spAutoFit/>
          </a:bodyPr>
          <a:lstStyle/>
          <a:p>
            <a:r>
              <a:rPr lang="en-CH" dirty="0">
                <a:solidFill>
                  <a:schemeClr val="accent2">
                    <a:lumMod val="50000"/>
                  </a:schemeClr>
                </a:solidFill>
              </a:rPr>
              <a:t>Photons</a:t>
            </a:r>
          </a:p>
          <a:p>
            <a:r>
              <a:rPr lang="en-CH" dirty="0">
                <a:solidFill>
                  <a:schemeClr val="accent2">
                    <a:lumMod val="50000"/>
                  </a:schemeClr>
                </a:solidFill>
              </a:rPr>
              <a:t>sensor</a:t>
            </a:r>
          </a:p>
        </p:txBody>
      </p:sp>
      <p:sp>
        <p:nvSpPr>
          <p:cNvPr id="170" name="Rectangle 169">
            <a:extLst>
              <a:ext uri="{FF2B5EF4-FFF2-40B4-BE49-F238E27FC236}">
                <a16:creationId xmlns:a16="http://schemas.microsoft.com/office/drawing/2014/main" id="{C383511B-5227-4D6D-F5F3-DA6D5E178823}"/>
              </a:ext>
            </a:extLst>
          </p:cNvPr>
          <p:cNvSpPr/>
          <p:nvPr/>
        </p:nvSpPr>
        <p:spPr>
          <a:xfrm rot="20008258">
            <a:off x="2958381" y="4300232"/>
            <a:ext cx="45719" cy="14639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71" name="Straight Connector 170">
            <a:extLst>
              <a:ext uri="{FF2B5EF4-FFF2-40B4-BE49-F238E27FC236}">
                <a16:creationId xmlns:a16="http://schemas.microsoft.com/office/drawing/2014/main" id="{506323FF-D47B-C9DC-579F-B85C91D2EB92}"/>
              </a:ext>
            </a:extLst>
          </p:cNvPr>
          <p:cNvCxnSpPr>
            <a:cxnSpLocks/>
          </p:cNvCxnSpPr>
          <p:nvPr/>
        </p:nvCxnSpPr>
        <p:spPr>
          <a:xfrm flipV="1">
            <a:off x="2948050" y="4373430"/>
            <a:ext cx="0" cy="718600"/>
          </a:xfrm>
          <a:prstGeom prst="line">
            <a:avLst/>
          </a:prstGeom>
          <a:ln w="63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2" name="Straight Arrow Connector 171">
            <a:extLst>
              <a:ext uri="{FF2B5EF4-FFF2-40B4-BE49-F238E27FC236}">
                <a16:creationId xmlns:a16="http://schemas.microsoft.com/office/drawing/2014/main" id="{8EC1B31F-0A8C-60DE-0713-9D25014ADE8B}"/>
              </a:ext>
            </a:extLst>
          </p:cNvPr>
          <p:cNvCxnSpPr>
            <a:cxnSpLocks/>
          </p:cNvCxnSpPr>
          <p:nvPr/>
        </p:nvCxnSpPr>
        <p:spPr>
          <a:xfrm flipV="1">
            <a:off x="2948050" y="4505071"/>
            <a:ext cx="0" cy="339281"/>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3" name="Straight Arrow Connector 172">
            <a:extLst>
              <a:ext uri="{FF2B5EF4-FFF2-40B4-BE49-F238E27FC236}">
                <a16:creationId xmlns:a16="http://schemas.microsoft.com/office/drawing/2014/main" id="{13D1942A-1302-63DE-E36B-88B9C36C8F0E}"/>
              </a:ext>
            </a:extLst>
          </p:cNvPr>
          <p:cNvCxnSpPr>
            <a:cxnSpLocks/>
            <a:stCxn id="149" idx="3"/>
          </p:cNvCxnSpPr>
          <p:nvPr/>
        </p:nvCxnSpPr>
        <p:spPr>
          <a:xfrm>
            <a:off x="1415682" y="3933587"/>
            <a:ext cx="1525599" cy="443975"/>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4" name="TextBox 173">
            <a:extLst>
              <a:ext uri="{FF2B5EF4-FFF2-40B4-BE49-F238E27FC236}">
                <a16:creationId xmlns:a16="http://schemas.microsoft.com/office/drawing/2014/main" id="{B1BE24A8-CA9C-34D8-8FA2-6CBAA3F5265A}"/>
              </a:ext>
            </a:extLst>
          </p:cNvPr>
          <p:cNvSpPr txBox="1"/>
          <p:nvPr/>
        </p:nvSpPr>
        <p:spPr>
          <a:xfrm>
            <a:off x="1852771" y="3621452"/>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175" name="Straight Arrow Connector 174">
            <a:extLst>
              <a:ext uri="{FF2B5EF4-FFF2-40B4-BE49-F238E27FC236}">
                <a16:creationId xmlns:a16="http://schemas.microsoft.com/office/drawing/2014/main" id="{414204F2-1B73-2568-A1D9-65D2B71F870D}"/>
              </a:ext>
            </a:extLst>
          </p:cNvPr>
          <p:cNvCxnSpPr>
            <a:cxnSpLocks/>
          </p:cNvCxnSpPr>
          <p:nvPr/>
        </p:nvCxnSpPr>
        <p:spPr>
          <a:xfrm>
            <a:off x="2095176" y="3854163"/>
            <a:ext cx="0" cy="25738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76" name="TextBox 175">
            <a:extLst>
              <a:ext uri="{FF2B5EF4-FFF2-40B4-BE49-F238E27FC236}">
                <a16:creationId xmlns:a16="http://schemas.microsoft.com/office/drawing/2014/main" id="{9B711C5A-C630-3875-EB47-2627C75D89A3}"/>
              </a:ext>
            </a:extLst>
          </p:cNvPr>
          <p:cNvSpPr txBox="1"/>
          <p:nvPr/>
        </p:nvSpPr>
        <p:spPr>
          <a:xfrm>
            <a:off x="327783" y="3553171"/>
            <a:ext cx="1031051" cy="507831"/>
          </a:xfrm>
          <a:prstGeom prst="rect">
            <a:avLst/>
          </a:prstGeom>
          <a:noFill/>
        </p:spPr>
        <p:txBody>
          <a:bodyPr wrap="none" rtlCol="0">
            <a:spAutoFit/>
          </a:bodyPr>
          <a:lstStyle/>
          <a:p>
            <a:r>
              <a:rPr lang="en-CH" dirty="0">
                <a:solidFill>
                  <a:schemeClr val="tx2">
                    <a:lumMod val="75000"/>
                  </a:schemeClr>
                </a:solidFill>
              </a:rPr>
              <a:t>In vacuum </a:t>
            </a:r>
          </a:p>
          <a:p>
            <a:r>
              <a:rPr lang="en-CH" dirty="0">
                <a:solidFill>
                  <a:schemeClr val="tx2">
                    <a:lumMod val="75000"/>
                  </a:schemeClr>
                </a:solidFill>
              </a:rPr>
              <a:t>mirror</a:t>
            </a:r>
          </a:p>
        </p:txBody>
      </p:sp>
      <p:sp>
        <p:nvSpPr>
          <p:cNvPr id="177" name="TextBox 176">
            <a:extLst>
              <a:ext uri="{FF2B5EF4-FFF2-40B4-BE49-F238E27FC236}">
                <a16:creationId xmlns:a16="http://schemas.microsoft.com/office/drawing/2014/main" id="{3945B955-BAE4-4092-6365-6495CAD524A1}"/>
              </a:ext>
            </a:extLst>
          </p:cNvPr>
          <p:cNvSpPr txBox="1"/>
          <p:nvPr/>
        </p:nvSpPr>
        <p:spPr>
          <a:xfrm>
            <a:off x="2981240" y="4389358"/>
            <a:ext cx="1021433" cy="300082"/>
          </a:xfrm>
          <a:prstGeom prst="rect">
            <a:avLst/>
          </a:prstGeom>
          <a:noFill/>
        </p:spPr>
        <p:txBody>
          <a:bodyPr wrap="none" rtlCol="0">
            <a:spAutoFit/>
          </a:bodyPr>
          <a:lstStyle/>
          <a:p>
            <a:r>
              <a:rPr lang="en-CH" dirty="0">
                <a:solidFill>
                  <a:schemeClr val="tx2">
                    <a:lumMod val="75000"/>
                  </a:schemeClr>
                </a:solidFill>
              </a:rPr>
              <a:t>Fold mirror</a:t>
            </a:r>
          </a:p>
        </p:txBody>
      </p:sp>
      <p:sp>
        <p:nvSpPr>
          <p:cNvPr id="178" name="TextBox 177">
            <a:extLst>
              <a:ext uri="{FF2B5EF4-FFF2-40B4-BE49-F238E27FC236}">
                <a16:creationId xmlns:a16="http://schemas.microsoft.com/office/drawing/2014/main" id="{F338DB3C-4409-8B99-C506-DC0B47A60104}"/>
              </a:ext>
            </a:extLst>
          </p:cNvPr>
          <p:cNvSpPr txBox="1"/>
          <p:nvPr/>
        </p:nvSpPr>
        <p:spPr>
          <a:xfrm>
            <a:off x="2012223" y="4455823"/>
            <a:ext cx="922112" cy="300082"/>
          </a:xfrm>
          <a:prstGeom prst="rect">
            <a:avLst/>
          </a:prstGeom>
          <a:noFill/>
        </p:spPr>
        <p:txBody>
          <a:bodyPr wrap="square" rtlCol="0">
            <a:spAutoFit/>
          </a:bodyPr>
          <a:lstStyle/>
          <a:p>
            <a:r>
              <a:rPr lang="en-CH" dirty="0">
                <a:solidFill>
                  <a:srgbClr val="00B0F0"/>
                </a:solidFill>
              </a:rPr>
              <a:t>View Port</a:t>
            </a:r>
          </a:p>
        </p:txBody>
      </p:sp>
      <p:sp>
        <p:nvSpPr>
          <p:cNvPr id="179" name="TextBox 178">
            <a:extLst>
              <a:ext uri="{FF2B5EF4-FFF2-40B4-BE49-F238E27FC236}">
                <a16:creationId xmlns:a16="http://schemas.microsoft.com/office/drawing/2014/main" id="{31A57FB9-3B72-29D7-8FD2-2B9A693EC6DC}"/>
              </a:ext>
            </a:extLst>
          </p:cNvPr>
          <p:cNvSpPr txBox="1"/>
          <p:nvPr/>
        </p:nvSpPr>
        <p:spPr>
          <a:xfrm>
            <a:off x="2314275" y="4775269"/>
            <a:ext cx="1491114" cy="261610"/>
          </a:xfrm>
          <a:prstGeom prst="rect">
            <a:avLst/>
          </a:prstGeom>
          <a:noFill/>
        </p:spPr>
        <p:txBody>
          <a:bodyPr wrap="none" rtlCol="0">
            <a:spAutoFit/>
          </a:bodyPr>
          <a:lstStyle/>
          <a:p>
            <a:r>
              <a:rPr lang="en-CH" sz="1100" dirty="0">
                <a:solidFill>
                  <a:srgbClr val="C00000"/>
                </a:solidFill>
              </a:rPr>
              <a:t>From/To Laser hutch</a:t>
            </a:r>
          </a:p>
        </p:txBody>
      </p:sp>
      <p:sp>
        <p:nvSpPr>
          <p:cNvPr id="180" name="Rectangle 179">
            <a:extLst>
              <a:ext uri="{FF2B5EF4-FFF2-40B4-BE49-F238E27FC236}">
                <a16:creationId xmlns:a16="http://schemas.microsoft.com/office/drawing/2014/main" id="{20266A67-47F5-C4B9-0D1E-A1F423E013CC}"/>
              </a:ext>
            </a:extLst>
          </p:cNvPr>
          <p:cNvSpPr/>
          <p:nvPr/>
        </p:nvSpPr>
        <p:spPr>
          <a:xfrm>
            <a:off x="3049323" y="3878519"/>
            <a:ext cx="1966527" cy="540779"/>
          </a:xfrm>
          <a:prstGeom prst="rect">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1" name="TextBox 180">
            <a:extLst>
              <a:ext uri="{FF2B5EF4-FFF2-40B4-BE49-F238E27FC236}">
                <a16:creationId xmlns:a16="http://schemas.microsoft.com/office/drawing/2014/main" id="{0180AE3E-5908-FE08-BE04-8650CDE2B140}"/>
              </a:ext>
            </a:extLst>
          </p:cNvPr>
          <p:cNvSpPr txBox="1"/>
          <p:nvPr/>
        </p:nvSpPr>
        <p:spPr>
          <a:xfrm>
            <a:off x="5551313" y="3589218"/>
            <a:ext cx="1675459" cy="300082"/>
          </a:xfrm>
          <a:prstGeom prst="rect">
            <a:avLst/>
          </a:prstGeom>
          <a:noFill/>
        </p:spPr>
        <p:txBody>
          <a:bodyPr wrap="none" rtlCol="0">
            <a:spAutoFit/>
          </a:bodyPr>
          <a:lstStyle/>
          <a:p>
            <a:r>
              <a:rPr lang="en-CH" dirty="0">
                <a:solidFill>
                  <a:srgbClr val="0F124A"/>
                </a:solidFill>
              </a:rPr>
              <a:t>Extraction chamber</a:t>
            </a:r>
          </a:p>
        </p:txBody>
      </p:sp>
      <p:sp>
        <p:nvSpPr>
          <p:cNvPr id="182" name="TextBox 181">
            <a:extLst>
              <a:ext uri="{FF2B5EF4-FFF2-40B4-BE49-F238E27FC236}">
                <a16:creationId xmlns:a16="http://schemas.microsoft.com/office/drawing/2014/main" id="{23FFE5AF-40E0-41ED-708B-3F9DB6F0322B}"/>
              </a:ext>
            </a:extLst>
          </p:cNvPr>
          <p:cNvSpPr txBox="1"/>
          <p:nvPr/>
        </p:nvSpPr>
        <p:spPr>
          <a:xfrm>
            <a:off x="3052818" y="3984083"/>
            <a:ext cx="1944763" cy="300082"/>
          </a:xfrm>
          <a:prstGeom prst="rect">
            <a:avLst/>
          </a:prstGeom>
          <a:noFill/>
        </p:spPr>
        <p:txBody>
          <a:bodyPr wrap="none" rtlCol="0">
            <a:spAutoFit/>
          </a:bodyPr>
          <a:lstStyle/>
          <a:p>
            <a:r>
              <a:rPr lang="en-CH" dirty="0">
                <a:solidFill>
                  <a:srgbClr val="0F124A"/>
                </a:solidFill>
              </a:rPr>
              <a:t>26m Separation Dipole</a:t>
            </a:r>
          </a:p>
        </p:txBody>
      </p:sp>
      <p:sp>
        <p:nvSpPr>
          <p:cNvPr id="183" name="TextBox 182">
            <a:extLst>
              <a:ext uri="{FF2B5EF4-FFF2-40B4-BE49-F238E27FC236}">
                <a16:creationId xmlns:a16="http://schemas.microsoft.com/office/drawing/2014/main" id="{46D16DDB-E25C-AB22-9152-158323DD0D6F}"/>
              </a:ext>
            </a:extLst>
          </p:cNvPr>
          <p:cNvSpPr txBox="1"/>
          <p:nvPr/>
        </p:nvSpPr>
        <p:spPr>
          <a:xfrm>
            <a:off x="8656417" y="3850021"/>
            <a:ext cx="553357" cy="261610"/>
          </a:xfrm>
          <a:prstGeom prst="rect">
            <a:avLst/>
          </a:prstGeom>
          <a:noFill/>
        </p:spPr>
        <p:txBody>
          <a:bodyPr wrap="none" rtlCol="0">
            <a:spAutoFit/>
          </a:bodyPr>
          <a:lstStyle/>
          <a:p>
            <a:r>
              <a:rPr lang="en-CH" sz="1100" dirty="0">
                <a:solidFill>
                  <a:schemeClr val="tx2"/>
                </a:solidFill>
              </a:rPr>
              <a:t>Beam</a:t>
            </a:r>
          </a:p>
        </p:txBody>
      </p:sp>
      <p:cxnSp>
        <p:nvCxnSpPr>
          <p:cNvPr id="197" name="Straight Connector 196">
            <a:extLst>
              <a:ext uri="{FF2B5EF4-FFF2-40B4-BE49-F238E27FC236}">
                <a16:creationId xmlns:a16="http://schemas.microsoft.com/office/drawing/2014/main" id="{53131F0E-5FB6-1582-B8B2-589CE4943CE4}"/>
              </a:ext>
            </a:extLst>
          </p:cNvPr>
          <p:cNvCxnSpPr>
            <a:cxnSpLocks/>
          </p:cNvCxnSpPr>
          <p:nvPr/>
        </p:nvCxnSpPr>
        <p:spPr>
          <a:xfrm>
            <a:off x="179512" y="4192499"/>
            <a:ext cx="195825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a:extLst>
              <a:ext uri="{FF2B5EF4-FFF2-40B4-BE49-F238E27FC236}">
                <a16:creationId xmlns:a16="http://schemas.microsoft.com/office/drawing/2014/main" id="{004BC727-DEBC-7BCB-E4A1-4206EF9F65B3}"/>
              </a:ext>
            </a:extLst>
          </p:cNvPr>
          <p:cNvCxnSpPr>
            <a:cxnSpLocks/>
          </p:cNvCxnSpPr>
          <p:nvPr/>
        </p:nvCxnSpPr>
        <p:spPr>
          <a:xfrm flipH="1" flipV="1">
            <a:off x="2128909" y="4192499"/>
            <a:ext cx="654638" cy="18583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58" name="Rectangle 157">
            <a:extLst>
              <a:ext uri="{FF2B5EF4-FFF2-40B4-BE49-F238E27FC236}">
                <a16:creationId xmlns:a16="http://schemas.microsoft.com/office/drawing/2014/main" id="{EE941E69-7C17-BCE4-731B-FF942E58289D}"/>
              </a:ext>
            </a:extLst>
          </p:cNvPr>
          <p:cNvSpPr/>
          <p:nvPr/>
        </p:nvSpPr>
        <p:spPr>
          <a:xfrm rot="886354">
            <a:off x="2773659" y="4220394"/>
            <a:ext cx="45719" cy="248838"/>
          </a:xfrm>
          <a:prstGeom prst="rect">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15" name="TextBox 214">
            <a:extLst>
              <a:ext uri="{FF2B5EF4-FFF2-40B4-BE49-F238E27FC236}">
                <a16:creationId xmlns:a16="http://schemas.microsoft.com/office/drawing/2014/main" id="{781632E2-20CD-DD3A-4B93-C591E50EE363}"/>
              </a:ext>
            </a:extLst>
          </p:cNvPr>
          <p:cNvSpPr txBox="1"/>
          <p:nvPr/>
        </p:nvSpPr>
        <p:spPr>
          <a:xfrm>
            <a:off x="7984022" y="3202122"/>
            <a:ext cx="906017" cy="507831"/>
          </a:xfrm>
          <a:prstGeom prst="rect">
            <a:avLst/>
          </a:prstGeom>
          <a:noFill/>
        </p:spPr>
        <p:txBody>
          <a:bodyPr wrap="none" rtlCol="0">
            <a:spAutoFit/>
          </a:bodyPr>
          <a:lstStyle/>
          <a:p>
            <a:r>
              <a:rPr lang="en-CH" dirty="0">
                <a:solidFill>
                  <a:schemeClr val="tx2"/>
                </a:solidFill>
              </a:rPr>
              <a:t>Electrons</a:t>
            </a:r>
          </a:p>
          <a:p>
            <a:r>
              <a:rPr lang="en-CH" dirty="0">
                <a:solidFill>
                  <a:schemeClr val="tx2"/>
                </a:solidFill>
              </a:rPr>
              <a:t>sensor</a:t>
            </a:r>
          </a:p>
        </p:txBody>
      </p:sp>
      <p:sp>
        <p:nvSpPr>
          <p:cNvPr id="216" name="TextBox 215">
            <a:extLst>
              <a:ext uri="{FF2B5EF4-FFF2-40B4-BE49-F238E27FC236}">
                <a16:creationId xmlns:a16="http://schemas.microsoft.com/office/drawing/2014/main" id="{317437EB-B32A-9666-5F72-686BFF2F6366}"/>
              </a:ext>
            </a:extLst>
          </p:cNvPr>
          <p:cNvSpPr txBox="1"/>
          <p:nvPr/>
        </p:nvSpPr>
        <p:spPr>
          <a:xfrm>
            <a:off x="35496" y="615484"/>
            <a:ext cx="4868640" cy="300082"/>
          </a:xfrm>
          <a:prstGeom prst="rect">
            <a:avLst/>
          </a:prstGeom>
          <a:solidFill>
            <a:srgbClr val="FFFF00"/>
          </a:solidFill>
        </p:spPr>
        <p:txBody>
          <a:bodyPr wrap="none" rtlCol="0">
            <a:spAutoFit/>
          </a:bodyPr>
          <a:lstStyle/>
          <a:p>
            <a:r>
              <a:rPr lang="en-CH" dirty="0">
                <a:solidFill>
                  <a:srgbClr val="0F124A"/>
                </a:solidFill>
              </a:rPr>
              <a:t>Original design from Nikolaï with very </a:t>
            </a:r>
            <a:r>
              <a:rPr lang="en-CH" b="1" dirty="0">
                <a:solidFill>
                  <a:srgbClr val="0F124A"/>
                </a:solidFill>
              </a:rPr>
              <a:t>small</a:t>
            </a:r>
            <a:r>
              <a:rPr lang="en-CH" dirty="0">
                <a:solidFill>
                  <a:srgbClr val="0F124A"/>
                </a:solidFill>
              </a:rPr>
              <a:t> laser/beam angle</a:t>
            </a:r>
          </a:p>
        </p:txBody>
      </p:sp>
      <p:sp>
        <p:nvSpPr>
          <p:cNvPr id="218" name="TextBox 217">
            <a:extLst>
              <a:ext uri="{FF2B5EF4-FFF2-40B4-BE49-F238E27FC236}">
                <a16:creationId xmlns:a16="http://schemas.microsoft.com/office/drawing/2014/main" id="{4426C23F-0230-9BEB-D1AC-C3BB7744C8AF}"/>
              </a:ext>
            </a:extLst>
          </p:cNvPr>
          <p:cNvSpPr txBox="1"/>
          <p:nvPr/>
        </p:nvSpPr>
        <p:spPr>
          <a:xfrm>
            <a:off x="35001" y="2971722"/>
            <a:ext cx="5128327" cy="300082"/>
          </a:xfrm>
          <a:prstGeom prst="rect">
            <a:avLst/>
          </a:prstGeom>
          <a:solidFill>
            <a:srgbClr val="FFFF00"/>
          </a:solidFill>
        </p:spPr>
        <p:txBody>
          <a:bodyPr wrap="none" rtlCol="0">
            <a:spAutoFit/>
          </a:bodyPr>
          <a:lstStyle/>
          <a:p>
            <a:r>
              <a:rPr lang="en-CH" dirty="0">
                <a:solidFill>
                  <a:srgbClr val="0F124A"/>
                </a:solidFill>
              </a:rPr>
              <a:t>Design close to the SuperKEKB one with </a:t>
            </a:r>
            <a:r>
              <a:rPr lang="en-CH" b="1" dirty="0">
                <a:solidFill>
                  <a:srgbClr val="0F124A"/>
                </a:solidFill>
              </a:rPr>
              <a:t>large</a:t>
            </a:r>
            <a:r>
              <a:rPr lang="en-CH" dirty="0">
                <a:solidFill>
                  <a:srgbClr val="0F124A"/>
                </a:solidFill>
              </a:rPr>
              <a:t> laser/beam angle</a:t>
            </a:r>
          </a:p>
        </p:txBody>
      </p:sp>
      <p:sp>
        <p:nvSpPr>
          <p:cNvPr id="219" name="TextBox 218">
            <a:extLst>
              <a:ext uri="{FF2B5EF4-FFF2-40B4-BE49-F238E27FC236}">
                <a16:creationId xmlns:a16="http://schemas.microsoft.com/office/drawing/2014/main" id="{A9DD087A-BA8C-FFB2-677A-140050FEDDDD}"/>
              </a:ext>
            </a:extLst>
          </p:cNvPr>
          <p:cNvSpPr txBox="1"/>
          <p:nvPr/>
        </p:nvSpPr>
        <p:spPr>
          <a:xfrm>
            <a:off x="192154" y="2184760"/>
            <a:ext cx="5359159" cy="300082"/>
          </a:xfrm>
          <a:prstGeom prst="rect">
            <a:avLst/>
          </a:prstGeom>
          <a:noFill/>
        </p:spPr>
        <p:txBody>
          <a:bodyPr wrap="none" rtlCol="0">
            <a:spAutoFit/>
          </a:bodyPr>
          <a:lstStyle/>
          <a:p>
            <a:r>
              <a:rPr lang="en-CH" dirty="0">
                <a:solidFill>
                  <a:srgbClr val="0F124A"/>
                </a:solidFill>
              </a:rPr>
              <a:t>Long ovoid holes for laser input/output, bad in terms of wake fields</a:t>
            </a:r>
          </a:p>
        </p:txBody>
      </p:sp>
      <p:sp>
        <p:nvSpPr>
          <p:cNvPr id="220" name="TextBox 219">
            <a:extLst>
              <a:ext uri="{FF2B5EF4-FFF2-40B4-BE49-F238E27FC236}">
                <a16:creationId xmlns:a16="http://schemas.microsoft.com/office/drawing/2014/main" id="{D46C3C41-4991-CD53-1AFA-1DCCC86E17FC}"/>
              </a:ext>
            </a:extLst>
          </p:cNvPr>
          <p:cNvSpPr txBox="1"/>
          <p:nvPr/>
        </p:nvSpPr>
        <p:spPr>
          <a:xfrm>
            <a:off x="293640" y="4282860"/>
            <a:ext cx="1621276" cy="715581"/>
          </a:xfrm>
          <a:prstGeom prst="rect">
            <a:avLst/>
          </a:prstGeom>
          <a:noFill/>
        </p:spPr>
        <p:txBody>
          <a:bodyPr wrap="square" rtlCol="0">
            <a:spAutoFit/>
          </a:bodyPr>
          <a:lstStyle/>
          <a:p>
            <a:r>
              <a:rPr lang="en-CH" dirty="0">
                <a:solidFill>
                  <a:srgbClr val="0F124A"/>
                </a:solidFill>
              </a:rPr>
              <a:t>Much smaller ovoid holes for laser input/output</a:t>
            </a:r>
          </a:p>
        </p:txBody>
      </p:sp>
      <p:sp>
        <p:nvSpPr>
          <p:cNvPr id="221" name="TextBox 220">
            <a:extLst>
              <a:ext uri="{FF2B5EF4-FFF2-40B4-BE49-F238E27FC236}">
                <a16:creationId xmlns:a16="http://schemas.microsoft.com/office/drawing/2014/main" id="{227DB92A-EB51-E14F-7BBF-E516666938F1}"/>
              </a:ext>
            </a:extLst>
          </p:cNvPr>
          <p:cNvSpPr txBox="1"/>
          <p:nvPr/>
        </p:nvSpPr>
        <p:spPr>
          <a:xfrm>
            <a:off x="843308" y="885019"/>
            <a:ext cx="1595373" cy="300082"/>
          </a:xfrm>
          <a:prstGeom prst="rect">
            <a:avLst/>
          </a:prstGeom>
          <a:noFill/>
        </p:spPr>
        <p:txBody>
          <a:bodyPr wrap="none" rtlCol="0">
            <a:spAutoFit/>
          </a:bodyPr>
          <a:lstStyle/>
          <a:p>
            <a:r>
              <a:rPr lang="en-CH" dirty="0">
                <a:solidFill>
                  <a:srgbClr val="0F124A"/>
                </a:solidFill>
              </a:rPr>
              <a:t>Long LIP chamber</a:t>
            </a:r>
          </a:p>
        </p:txBody>
      </p:sp>
      <p:cxnSp>
        <p:nvCxnSpPr>
          <p:cNvPr id="223" name="Straight Arrow Connector 222">
            <a:extLst>
              <a:ext uri="{FF2B5EF4-FFF2-40B4-BE49-F238E27FC236}">
                <a16:creationId xmlns:a16="http://schemas.microsoft.com/office/drawing/2014/main" id="{1EBE605B-9E5C-AA3F-B4C8-09283A268ED6}"/>
              </a:ext>
            </a:extLst>
          </p:cNvPr>
          <p:cNvCxnSpPr>
            <a:cxnSpLocks/>
          </p:cNvCxnSpPr>
          <p:nvPr/>
        </p:nvCxnSpPr>
        <p:spPr>
          <a:xfrm>
            <a:off x="339865" y="1155791"/>
            <a:ext cx="2709458" cy="1614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24" name="Straight Arrow Connector 223">
            <a:extLst>
              <a:ext uri="{FF2B5EF4-FFF2-40B4-BE49-F238E27FC236}">
                <a16:creationId xmlns:a16="http://schemas.microsoft.com/office/drawing/2014/main" id="{19ECBBA6-3595-4DC6-F23F-375108894D06}"/>
              </a:ext>
            </a:extLst>
          </p:cNvPr>
          <p:cNvCxnSpPr>
            <a:cxnSpLocks/>
          </p:cNvCxnSpPr>
          <p:nvPr/>
        </p:nvCxnSpPr>
        <p:spPr>
          <a:xfrm>
            <a:off x="1215943" y="3593467"/>
            <a:ext cx="173189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7" name="TextBox 226">
            <a:extLst>
              <a:ext uri="{FF2B5EF4-FFF2-40B4-BE49-F238E27FC236}">
                <a16:creationId xmlns:a16="http://schemas.microsoft.com/office/drawing/2014/main" id="{A63E50CE-23A8-F2F9-F835-FC61D2CD8C92}"/>
              </a:ext>
            </a:extLst>
          </p:cNvPr>
          <p:cNvSpPr txBox="1"/>
          <p:nvPr/>
        </p:nvSpPr>
        <p:spPr>
          <a:xfrm>
            <a:off x="1314827" y="3280948"/>
            <a:ext cx="1624227" cy="300082"/>
          </a:xfrm>
          <a:prstGeom prst="rect">
            <a:avLst/>
          </a:prstGeom>
          <a:noFill/>
        </p:spPr>
        <p:txBody>
          <a:bodyPr wrap="none" rtlCol="0">
            <a:spAutoFit/>
          </a:bodyPr>
          <a:lstStyle/>
          <a:p>
            <a:r>
              <a:rPr lang="en-CH" dirty="0">
                <a:solidFill>
                  <a:srgbClr val="0F124A"/>
                </a:solidFill>
              </a:rPr>
              <a:t>Short LIP chamber</a:t>
            </a:r>
          </a:p>
        </p:txBody>
      </p:sp>
      <p:cxnSp>
        <p:nvCxnSpPr>
          <p:cNvPr id="233" name="Straight Arrow Connector 232">
            <a:extLst>
              <a:ext uri="{FF2B5EF4-FFF2-40B4-BE49-F238E27FC236}">
                <a16:creationId xmlns:a16="http://schemas.microsoft.com/office/drawing/2014/main" id="{00053C55-06FA-3F5D-854A-8A9D901909A0}"/>
              </a:ext>
            </a:extLst>
          </p:cNvPr>
          <p:cNvCxnSpPr>
            <a:cxnSpLocks/>
          </p:cNvCxnSpPr>
          <p:nvPr/>
        </p:nvCxnSpPr>
        <p:spPr>
          <a:xfrm flipV="1">
            <a:off x="5069013" y="1951621"/>
            <a:ext cx="16607" cy="290723"/>
          </a:xfrm>
          <a:prstGeom prst="straightConnector1">
            <a:avLst/>
          </a:prstGeom>
          <a:ln>
            <a:solidFill>
              <a:srgbClr val="0F124A"/>
            </a:solidFill>
            <a:tailEnd type="triangle"/>
          </a:ln>
        </p:spPr>
        <p:style>
          <a:lnRef idx="1">
            <a:schemeClr val="accent1"/>
          </a:lnRef>
          <a:fillRef idx="0">
            <a:schemeClr val="accent1"/>
          </a:fillRef>
          <a:effectRef idx="0">
            <a:schemeClr val="accent1"/>
          </a:effectRef>
          <a:fontRef idx="minor">
            <a:schemeClr val="tx1"/>
          </a:fontRef>
        </p:style>
      </p:cxnSp>
      <p:cxnSp>
        <p:nvCxnSpPr>
          <p:cNvPr id="234" name="Straight Arrow Connector 233">
            <a:extLst>
              <a:ext uri="{FF2B5EF4-FFF2-40B4-BE49-F238E27FC236}">
                <a16:creationId xmlns:a16="http://schemas.microsoft.com/office/drawing/2014/main" id="{A873C93A-CFF2-2311-22C0-C0EB40A7CFE5}"/>
              </a:ext>
            </a:extLst>
          </p:cNvPr>
          <p:cNvCxnSpPr>
            <a:cxnSpLocks/>
          </p:cNvCxnSpPr>
          <p:nvPr/>
        </p:nvCxnSpPr>
        <p:spPr>
          <a:xfrm flipV="1">
            <a:off x="1437723" y="1886756"/>
            <a:ext cx="0" cy="366026"/>
          </a:xfrm>
          <a:prstGeom prst="straightConnector1">
            <a:avLst/>
          </a:prstGeom>
          <a:ln>
            <a:solidFill>
              <a:srgbClr val="0F124A"/>
            </a:solidFill>
            <a:tailEnd type="triangle"/>
          </a:ln>
        </p:spPr>
        <p:style>
          <a:lnRef idx="1">
            <a:schemeClr val="accent1"/>
          </a:lnRef>
          <a:fillRef idx="0">
            <a:schemeClr val="accent1"/>
          </a:fillRef>
          <a:effectRef idx="0">
            <a:schemeClr val="accent1"/>
          </a:effectRef>
          <a:fontRef idx="minor">
            <a:schemeClr val="tx1"/>
          </a:fontRef>
        </p:style>
      </p:cxnSp>
      <p:sp>
        <p:nvSpPr>
          <p:cNvPr id="238" name="TextBox 237">
            <a:extLst>
              <a:ext uri="{FF2B5EF4-FFF2-40B4-BE49-F238E27FC236}">
                <a16:creationId xmlns:a16="http://schemas.microsoft.com/office/drawing/2014/main" id="{38F4B083-F078-8029-0952-380490DE8539}"/>
              </a:ext>
            </a:extLst>
          </p:cNvPr>
          <p:cNvSpPr txBox="1"/>
          <p:nvPr/>
        </p:nvSpPr>
        <p:spPr>
          <a:xfrm>
            <a:off x="5465228" y="4495650"/>
            <a:ext cx="2521909" cy="300082"/>
          </a:xfrm>
          <a:prstGeom prst="rect">
            <a:avLst/>
          </a:prstGeom>
          <a:noFill/>
        </p:spPr>
        <p:txBody>
          <a:bodyPr wrap="none" rtlCol="0">
            <a:spAutoFit/>
          </a:bodyPr>
          <a:lstStyle/>
          <a:p>
            <a:r>
              <a:rPr lang="en-CH" dirty="0">
                <a:solidFill>
                  <a:srgbClr val="0F124A"/>
                </a:solidFill>
              </a:rPr>
              <a:t>Tapering to reduce wake fields</a:t>
            </a:r>
          </a:p>
        </p:txBody>
      </p:sp>
      <p:cxnSp>
        <p:nvCxnSpPr>
          <p:cNvPr id="239" name="Straight Arrow Connector 238">
            <a:extLst>
              <a:ext uri="{FF2B5EF4-FFF2-40B4-BE49-F238E27FC236}">
                <a16:creationId xmlns:a16="http://schemas.microsoft.com/office/drawing/2014/main" id="{1B879F6A-68CE-9797-F0D8-3E3AF6646629}"/>
              </a:ext>
            </a:extLst>
          </p:cNvPr>
          <p:cNvCxnSpPr>
            <a:cxnSpLocks/>
          </p:cNvCxnSpPr>
          <p:nvPr/>
        </p:nvCxnSpPr>
        <p:spPr>
          <a:xfrm flipV="1">
            <a:off x="7812360" y="4186939"/>
            <a:ext cx="301115" cy="390984"/>
          </a:xfrm>
          <a:prstGeom prst="straightConnector1">
            <a:avLst/>
          </a:prstGeom>
          <a:ln>
            <a:solidFill>
              <a:srgbClr val="0F124A"/>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70433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442800" y="577800"/>
            <a:ext cx="8263350" cy="409774"/>
          </a:xfrm>
        </p:spPr>
        <p:txBody>
          <a:bodyPr/>
          <a:lstStyle/>
          <a:p>
            <a:r>
              <a:rPr lang="en-US" dirty="0"/>
              <a:t>Conclusions</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17</a:t>
            </a:fld>
            <a:endParaRPr lang="en-US" noProof="0" dirty="0"/>
          </a:p>
        </p:txBody>
      </p:sp>
      <p:sp>
        <p:nvSpPr>
          <p:cNvPr id="14" name="additional logos">
            <a:extLst>
              <a:ext uri="{FF2B5EF4-FFF2-40B4-BE49-F238E27FC236}">
                <a16:creationId xmlns:a16="http://schemas.microsoft.com/office/drawing/2014/main" id="{F75B159A-989C-1F41-92A9-D453B9199F4E}"/>
              </a:ext>
            </a:extLst>
          </p:cNvPr>
          <p:cNvSpPr/>
          <p:nvPr/>
        </p:nvSpPr>
        <p:spPr>
          <a:xfrm>
            <a:off x="6124950" y="104158"/>
            <a:ext cx="2547450" cy="1566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cap="all" dirty="0">
                <a:solidFill>
                  <a:schemeClr val="bg1"/>
                </a:solidFill>
              </a:rPr>
              <a:t>Space</a:t>
            </a:r>
            <a:r>
              <a:rPr lang="en-US" sz="600" cap="all" dirty="0">
                <a:solidFill>
                  <a:schemeClr val="tx2"/>
                </a:solidFill>
              </a:rPr>
              <a:t> </a:t>
            </a:r>
            <a:r>
              <a:rPr lang="en-US" sz="600" cap="all" dirty="0">
                <a:solidFill>
                  <a:schemeClr val="bg1"/>
                </a:solidFill>
              </a:rPr>
              <a:t>for additional logos</a:t>
            </a:r>
          </a:p>
        </p:txBody>
      </p:sp>
      <p:sp>
        <p:nvSpPr>
          <p:cNvPr id="15" name="Textfeld 3">
            <a:extLst>
              <a:ext uri="{FF2B5EF4-FFF2-40B4-BE49-F238E27FC236}">
                <a16:creationId xmlns:a16="http://schemas.microsoft.com/office/drawing/2014/main" id="{137F4B86-3D3F-1444-8873-318468F013FC}"/>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p>
        </p:txBody>
      </p:sp>
      <p:sp>
        <p:nvSpPr>
          <p:cNvPr id="7" name="TextBox 6">
            <a:extLst>
              <a:ext uri="{FF2B5EF4-FFF2-40B4-BE49-F238E27FC236}">
                <a16:creationId xmlns:a16="http://schemas.microsoft.com/office/drawing/2014/main" id="{16086D3F-F2D3-7C38-B607-7AF29AD4AE50}"/>
              </a:ext>
            </a:extLst>
          </p:cNvPr>
          <p:cNvSpPr txBox="1"/>
          <p:nvPr/>
        </p:nvSpPr>
        <p:spPr>
          <a:xfrm>
            <a:off x="755576" y="1347614"/>
            <a:ext cx="7344816" cy="3524042"/>
          </a:xfrm>
          <a:prstGeom prst="rect">
            <a:avLst/>
          </a:prstGeom>
          <a:noFill/>
        </p:spPr>
        <p:txBody>
          <a:bodyPr wrap="square" rtlCol="0">
            <a:spAutoFit/>
          </a:bodyPr>
          <a:lstStyle/>
          <a:p>
            <a:endParaRPr lang="en-US" sz="1400" b="1" dirty="0"/>
          </a:p>
          <a:p>
            <a:pPr marL="285750" indent="-285750">
              <a:buFont typeface="Arial" panose="020B0604020202020204" pitchFamily="34" charset="0"/>
              <a:buChar char="•"/>
            </a:pPr>
            <a:r>
              <a:rPr lang="en-US" sz="1400" dirty="0"/>
              <a:t>The base line location for the two polarimeters is in IP A  at the end of the straight sections.</a:t>
            </a:r>
          </a:p>
          <a:p>
            <a:endParaRPr lang="en-US" sz="1400" dirty="0"/>
          </a:p>
          <a:p>
            <a:pPr marL="285750" indent="-285750">
              <a:buFont typeface="Arial" panose="020B0604020202020204" pitchFamily="34" charset="0"/>
              <a:buChar char="•"/>
            </a:pPr>
            <a:r>
              <a:rPr lang="en-US" sz="1400" dirty="0"/>
              <a:t>The exact location for the laser IP need to be determined very soon. But it will be between 820 and 850 m from the IP A.</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The associated Laser Hutch is then also located about the same distance from the IP</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The RF points appear to be a no-go since the polarimeter is expected to be used at all energies, and the additional cryomodules for (Higgs and ttbar) will take all the space available and will generate too much noise.</a:t>
            </a:r>
          </a:p>
          <a:p>
            <a:endParaRPr lang="en-US" sz="1400" dirty="0"/>
          </a:p>
          <a:p>
            <a:endParaRPr lang="en-US" sz="1400" dirty="0"/>
          </a:p>
          <a:p>
            <a:endParaRPr lang="en-CH" dirty="0"/>
          </a:p>
          <a:p>
            <a:endParaRPr lang="en-CH" dirty="0"/>
          </a:p>
        </p:txBody>
      </p:sp>
    </p:spTree>
    <p:extLst>
      <p:ext uri="{BB962C8B-B14F-4D97-AF65-F5344CB8AC3E}">
        <p14:creationId xmlns:p14="http://schemas.microsoft.com/office/powerpoint/2010/main" val="42513386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8" name="Foliennummernplatzhalter 1">
            <a:extLst>
              <a:ext uri="{FF2B5EF4-FFF2-40B4-BE49-F238E27FC236}">
                <a16:creationId xmlns:a16="http://schemas.microsoft.com/office/drawing/2014/main" id="{38C1E07E-32FB-B241-A391-8BD4A6B0F32D}"/>
              </a:ext>
            </a:extLst>
          </p:cNvPr>
          <p:cNvSpPr txBox="1">
            <a:spLocks/>
          </p:cNvSpPr>
          <p:nvPr/>
        </p:nvSpPr>
        <p:spPr>
          <a:xfrm>
            <a:off x="8745300" y="97423"/>
            <a:ext cx="289479" cy="170071"/>
          </a:xfrm>
          <a:prstGeom prst="rect">
            <a:avLst/>
          </a:prstGeom>
        </p:spPr>
        <p:txBody>
          <a:bodyPr/>
          <a:ls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fld id="{88A1DFE4-5FC5-43BD-BB7E-75EAD82B965F}" type="slidenum">
              <a:rPr lang="en-US" smtClean="0"/>
              <a:pPr/>
              <a:t>18</a:t>
            </a:fld>
            <a:endParaRPr lang="en-US" dirty="0"/>
          </a:p>
        </p:txBody>
      </p:sp>
      <p:sp>
        <p:nvSpPr>
          <p:cNvPr id="10" name="additional logos">
            <a:extLst>
              <a:ext uri="{FF2B5EF4-FFF2-40B4-BE49-F238E27FC236}">
                <a16:creationId xmlns:a16="http://schemas.microsoft.com/office/drawing/2014/main" id="{4B57E55D-FFC3-444F-AAF3-698879743019}"/>
              </a:ext>
            </a:extLst>
          </p:cNvPr>
          <p:cNvSpPr/>
          <p:nvPr/>
        </p:nvSpPr>
        <p:spPr>
          <a:xfrm>
            <a:off x="6124950" y="104158"/>
            <a:ext cx="2547450" cy="1566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cap="all" dirty="0">
                <a:solidFill>
                  <a:schemeClr val="bg1"/>
                </a:solidFill>
              </a:rPr>
              <a:t>Space</a:t>
            </a:r>
            <a:r>
              <a:rPr lang="en-US" sz="600" cap="all" dirty="0">
                <a:solidFill>
                  <a:schemeClr val="tx2"/>
                </a:solidFill>
              </a:rPr>
              <a:t> </a:t>
            </a:r>
            <a:r>
              <a:rPr lang="en-US" sz="600" cap="all" dirty="0">
                <a:solidFill>
                  <a:schemeClr val="bg1"/>
                </a:solidFill>
              </a:rPr>
              <a:t>for additional logos</a:t>
            </a:r>
          </a:p>
        </p:txBody>
      </p:sp>
      <p:sp>
        <p:nvSpPr>
          <p:cNvPr id="11" name="Textfeld 3">
            <a:extLst>
              <a:ext uri="{FF2B5EF4-FFF2-40B4-BE49-F238E27FC236}">
                <a16:creationId xmlns:a16="http://schemas.microsoft.com/office/drawing/2014/main" id="{23ECC864-A0D1-154E-857F-80E48E9C6D8B}"/>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Name of the speaker/author</a:t>
            </a:r>
            <a:endParaRPr lang="de-AT" sz="900" dirty="0">
              <a:solidFill>
                <a:schemeClr val="bg1"/>
              </a:solidFill>
            </a:endParaRPr>
          </a:p>
        </p:txBody>
      </p:sp>
      <p:sp>
        <p:nvSpPr>
          <p:cNvPr id="12" name="Textfeld 4">
            <a:extLst>
              <a:ext uri="{FF2B5EF4-FFF2-40B4-BE49-F238E27FC236}">
                <a16:creationId xmlns:a16="http://schemas.microsoft.com/office/drawing/2014/main" id="{29CD7A0D-21F6-234B-B1E2-394E44BB10B0}"/>
              </a:ext>
            </a:extLst>
          </p:cNvPr>
          <p:cNvSpPr txBox="1"/>
          <p:nvPr/>
        </p:nvSpPr>
        <p:spPr>
          <a:xfrm>
            <a:off x="1007831" y="97423"/>
            <a:ext cx="2038500" cy="170071"/>
          </a:xfrm>
          <a:prstGeom prst="rect">
            <a:avLst/>
          </a:prstGeom>
          <a:noFill/>
        </p:spPr>
        <p:txBody>
          <a:bodyPr wrap="square" rtlCol="0">
            <a:noAutofit/>
          </a:bodyPr>
          <a:lstStyle/>
          <a:p>
            <a:pPr>
              <a:lnSpc>
                <a:spcPts val="1238"/>
              </a:lnSpc>
            </a:pPr>
            <a:r>
              <a:rPr lang="en-US" sz="900" dirty="0">
                <a:solidFill>
                  <a:schemeClr val="bg1"/>
                </a:solidFill>
              </a:rPr>
              <a:t>Date / Name of the event</a:t>
            </a:r>
            <a:endParaRPr lang="de-AT" sz="900" dirty="0">
              <a:solidFill>
                <a:schemeClr val="bg1"/>
              </a:solidFill>
            </a:endParaRPr>
          </a:p>
        </p:txBody>
      </p:sp>
    </p:spTree>
    <p:extLst>
      <p:ext uri="{BB962C8B-B14F-4D97-AF65-F5344CB8AC3E}">
        <p14:creationId xmlns:p14="http://schemas.microsoft.com/office/powerpoint/2010/main" val="1294950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195D39DB-C37E-4734-B1D9-42602654B312}"/>
              </a:ext>
            </a:extLst>
          </p:cNvPr>
          <p:cNvSpPr>
            <a:spLocks noGrp="1"/>
          </p:cNvSpPr>
          <p:nvPr>
            <p:ph type="body" sz="quarter" idx="12"/>
          </p:nvPr>
        </p:nvSpPr>
        <p:spPr>
          <a:xfrm>
            <a:off x="517456" y="1851670"/>
            <a:ext cx="8263350" cy="1292755"/>
          </a:xfrm>
        </p:spPr>
        <p:txBody>
          <a:bodyPr/>
          <a:lstStyle/>
          <a:p>
            <a:pPr marL="285750" indent="-285750">
              <a:buFont typeface="Arial" panose="020B0604020202020204" pitchFamily="34" charset="0"/>
              <a:buChar char="•"/>
            </a:pPr>
            <a:r>
              <a:rPr lang="en-GB" sz="1600" b="1" dirty="0"/>
              <a:t>Location of the polarimeter on the FCC lattice and associated civil engineering</a:t>
            </a:r>
          </a:p>
          <a:p>
            <a:pPr marL="285750" indent="-285750">
              <a:buFont typeface="Arial" panose="020B0604020202020204" pitchFamily="34" charset="0"/>
              <a:buChar char="•"/>
            </a:pPr>
            <a:endParaRPr lang="en-GB" sz="1600" b="1" dirty="0"/>
          </a:p>
          <a:p>
            <a:pPr marL="285750" indent="-285750">
              <a:buFont typeface="Arial" panose="020B0604020202020204" pitchFamily="34" charset="0"/>
              <a:buChar char="•"/>
            </a:pPr>
            <a:r>
              <a:rPr lang="en-GB" sz="1600" b="1" dirty="0"/>
              <a:t>More about the Laser IP, associated hutch, and extraction lines.</a:t>
            </a:r>
          </a:p>
          <a:p>
            <a:pPr marL="285750" indent="-285750">
              <a:buFont typeface="Arial" panose="020B0604020202020204" pitchFamily="34" charset="0"/>
              <a:buChar char="•"/>
            </a:pPr>
            <a:endParaRPr lang="en-GB" sz="1600" b="1" dirty="0"/>
          </a:p>
          <a:p>
            <a:pPr marL="285750" indent="-285750">
              <a:buFont typeface="Arial" panose="020B0604020202020204" pitchFamily="34" charset="0"/>
              <a:buChar char="•"/>
            </a:pPr>
            <a:endParaRPr lang="en-US" sz="1600" dirty="0"/>
          </a:p>
        </p:txBody>
      </p:sp>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442800" y="361776"/>
            <a:ext cx="8263350" cy="409774"/>
          </a:xfrm>
        </p:spPr>
        <p:txBody>
          <a:bodyPr/>
          <a:lstStyle/>
          <a:p>
            <a:r>
              <a:rPr lang="en-US" dirty="0"/>
              <a:t>Outline</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2</a:t>
            </a:fld>
            <a:endParaRPr lang="en-US" noProof="0" dirty="0"/>
          </a:p>
        </p:txBody>
      </p:sp>
      <p:sp>
        <p:nvSpPr>
          <p:cNvPr id="14" name="additional logos">
            <a:extLst>
              <a:ext uri="{FF2B5EF4-FFF2-40B4-BE49-F238E27FC236}">
                <a16:creationId xmlns:a16="http://schemas.microsoft.com/office/drawing/2014/main" id="{F75B159A-989C-1F41-92A9-D453B9199F4E}"/>
              </a:ext>
            </a:extLst>
          </p:cNvPr>
          <p:cNvSpPr/>
          <p:nvPr/>
        </p:nvSpPr>
        <p:spPr>
          <a:xfrm>
            <a:off x="6124950" y="104158"/>
            <a:ext cx="2547450" cy="1566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cap="all" dirty="0">
                <a:solidFill>
                  <a:schemeClr val="bg1"/>
                </a:solidFill>
              </a:rPr>
              <a:t>Space</a:t>
            </a:r>
            <a:r>
              <a:rPr lang="en-US" sz="600" cap="all" dirty="0">
                <a:solidFill>
                  <a:schemeClr val="tx2"/>
                </a:solidFill>
              </a:rPr>
              <a:t> </a:t>
            </a:r>
            <a:r>
              <a:rPr lang="en-US" sz="600" cap="all" dirty="0">
                <a:solidFill>
                  <a:schemeClr val="bg1"/>
                </a:solidFill>
              </a:rPr>
              <a:t>for additional logos</a:t>
            </a:r>
          </a:p>
        </p:txBody>
      </p:sp>
      <p:sp>
        <p:nvSpPr>
          <p:cNvPr id="15" name="Textfeld 3">
            <a:extLst>
              <a:ext uri="{FF2B5EF4-FFF2-40B4-BE49-F238E27FC236}">
                <a16:creationId xmlns:a16="http://schemas.microsoft.com/office/drawing/2014/main" id="{137F4B86-3D3F-1444-8873-318468F013FC}"/>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p>
        </p:txBody>
      </p:sp>
    </p:spTree>
    <p:extLst>
      <p:ext uri="{BB962C8B-B14F-4D97-AF65-F5344CB8AC3E}">
        <p14:creationId xmlns:p14="http://schemas.microsoft.com/office/powerpoint/2010/main" val="37848934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diagram of a graph&#10;&#10;Description automatically generated with medium confidence">
            <a:extLst>
              <a:ext uri="{FF2B5EF4-FFF2-40B4-BE49-F238E27FC236}">
                <a16:creationId xmlns:a16="http://schemas.microsoft.com/office/drawing/2014/main" id="{5ABA65AD-30D1-708E-196F-99C207C97E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0597" y="35446"/>
            <a:ext cx="3974911" cy="3260197"/>
          </a:xfrm>
          <a:prstGeom prst="rect">
            <a:avLst/>
          </a:prstGeom>
        </p:spPr>
      </p:pic>
      <p:sp>
        <p:nvSpPr>
          <p:cNvPr id="5" name="Textplatzhalter 4">
            <a:extLst>
              <a:ext uri="{FF2B5EF4-FFF2-40B4-BE49-F238E27FC236}">
                <a16:creationId xmlns:a16="http://schemas.microsoft.com/office/drawing/2014/main" id="{195D39DB-C37E-4734-B1D9-42602654B312}"/>
              </a:ext>
            </a:extLst>
          </p:cNvPr>
          <p:cNvSpPr>
            <a:spLocks noGrp="1"/>
          </p:cNvSpPr>
          <p:nvPr>
            <p:ph type="body" sz="quarter" idx="12"/>
          </p:nvPr>
        </p:nvSpPr>
        <p:spPr>
          <a:xfrm>
            <a:off x="439434" y="889060"/>
            <a:ext cx="4566198" cy="3986931"/>
          </a:xfrm>
        </p:spPr>
        <p:txBody>
          <a:bodyPr/>
          <a:lstStyle/>
          <a:p>
            <a:r>
              <a:rPr lang="en-GB" b="1" dirty="0"/>
              <a:t>Aim</a:t>
            </a:r>
          </a:p>
          <a:p>
            <a:pPr marL="171450" indent="-171450">
              <a:buFont typeface="Arial" panose="020B0604020202020204" pitchFamily="34" charset="0"/>
              <a:buChar char="•"/>
            </a:pPr>
            <a:r>
              <a:rPr lang="en-GB" dirty="0"/>
              <a:t>Centre of mass energy calibration is obtained from the </a:t>
            </a:r>
            <a:r>
              <a:rPr lang="en-US" dirty="0"/>
              <a:t>resonant depolarization scans RDP.</a:t>
            </a:r>
          </a:p>
          <a:p>
            <a:pPr marL="171450" indent="-171450">
              <a:buFont typeface="Arial" panose="020B0604020202020204" pitchFamily="34" charset="0"/>
              <a:buChar char="•"/>
            </a:pPr>
            <a:r>
              <a:rPr lang="en-US" dirty="0"/>
              <a:t>Complementary use of the polarimeter for precise longitudinal polarization probing on physics bunches.</a:t>
            </a:r>
          </a:p>
          <a:p>
            <a:pPr marL="171450" indent="-171450">
              <a:buFont typeface="Arial" panose="020B0604020202020204" pitchFamily="34" charset="0"/>
              <a:buChar char="•"/>
            </a:pPr>
            <a:r>
              <a:rPr lang="en-US" dirty="0"/>
              <a:t>Free spin precession (looks difficult to achieve).</a:t>
            </a:r>
            <a:r>
              <a:rPr lang="en-GB" dirty="0"/>
              <a:t> </a:t>
            </a:r>
          </a:p>
          <a:p>
            <a:endParaRPr lang="en-US" dirty="0"/>
          </a:p>
          <a:p>
            <a:r>
              <a:rPr lang="en-US" b="1" dirty="0"/>
              <a:t>Implementation needs</a:t>
            </a:r>
          </a:p>
          <a:p>
            <a:pPr marL="171450" indent="-171450">
              <a:buFont typeface="Arial" panose="020B0604020202020204" pitchFamily="34" charset="0"/>
              <a:buChar char="•"/>
            </a:pPr>
            <a:r>
              <a:rPr lang="en-US" dirty="0"/>
              <a:t>Dedicated powerful laser and adapted hutch </a:t>
            </a:r>
          </a:p>
          <a:p>
            <a:pPr marL="171450" indent="-171450">
              <a:buFont typeface="Arial" panose="020B0604020202020204" pitchFamily="34" charset="0"/>
              <a:buChar char="•"/>
            </a:pPr>
            <a:r>
              <a:rPr lang="en-US" dirty="0"/>
              <a:t>Laser Compton chamber LIP </a:t>
            </a:r>
          </a:p>
          <a:p>
            <a:pPr marL="171450" indent="-171450">
              <a:buFont typeface="Arial" panose="020B0604020202020204" pitchFamily="34" charset="0"/>
              <a:buChar char="•"/>
            </a:pPr>
            <a:r>
              <a:rPr lang="en-US" dirty="0"/>
              <a:t>Spectrometer magnet stuffed with Hall sensors </a:t>
            </a:r>
          </a:p>
          <a:p>
            <a:pPr marL="171450" indent="-171450">
              <a:buFont typeface="Arial" panose="020B0604020202020204" pitchFamily="34" charset="0"/>
              <a:buChar char="•"/>
            </a:pPr>
            <a:r>
              <a:rPr lang="en-US" dirty="0"/>
              <a:t>Compton electron/photon extraction line chamber</a:t>
            </a:r>
          </a:p>
          <a:p>
            <a:pPr marL="171450" indent="-171450">
              <a:buFont typeface="Arial" panose="020B0604020202020204" pitchFamily="34" charset="0"/>
              <a:buChar char="•"/>
            </a:pPr>
            <a:r>
              <a:rPr lang="en-US" dirty="0"/>
              <a:t>Particle sensors 100m from LIP (for separation)</a:t>
            </a:r>
          </a:p>
          <a:p>
            <a:pPr marL="171450" indent="-171450">
              <a:buFont typeface="Arial" panose="020B0604020202020204" pitchFamily="34" charset="0"/>
              <a:buChar char="•"/>
            </a:pPr>
            <a:r>
              <a:rPr lang="en-US" dirty="0"/>
              <a:t>Polarizing wigglers to speedup polarization buildup.</a:t>
            </a:r>
          </a:p>
          <a:p>
            <a:pPr marL="171450" indent="-171450">
              <a:buFont typeface="Arial" panose="020B0604020202020204" pitchFamily="34" charset="0"/>
              <a:buChar char="•"/>
            </a:pPr>
            <a:r>
              <a:rPr lang="en-US" dirty="0"/>
              <a:t>RF kickers to apply resonant depolarization RDP scans.</a:t>
            </a:r>
          </a:p>
          <a:p>
            <a:endParaRPr lang="en-US" dirty="0"/>
          </a:p>
          <a:p>
            <a:r>
              <a:rPr lang="en-US" b="1" dirty="0"/>
              <a:t>Main constraints</a:t>
            </a:r>
          </a:p>
          <a:p>
            <a:pPr marL="171450" indent="-171450">
              <a:buFont typeface="Arial" panose="020B0604020202020204" pitchFamily="34" charset="0"/>
              <a:buChar char="•"/>
            </a:pPr>
            <a:r>
              <a:rPr lang="en-US" dirty="0"/>
              <a:t>Space available for beam separation and to install sensors</a:t>
            </a:r>
          </a:p>
          <a:p>
            <a:pPr marL="171450" indent="-171450">
              <a:buFont typeface="Arial" panose="020B0604020202020204" pitchFamily="34" charset="0"/>
              <a:buChar char="•"/>
            </a:pPr>
            <a:r>
              <a:rPr lang="en-US" dirty="0"/>
              <a:t>Lattice configurations (beam e+ , beam e-, booster)</a:t>
            </a:r>
          </a:p>
          <a:p>
            <a:pPr marL="171450" indent="-171450">
              <a:buFont typeface="Arial" panose="020B0604020202020204" pitchFamily="34" charset="0"/>
              <a:buChar char="•"/>
            </a:pPr>
            <a:r>
              <a:rPr lang="en-US" dirty="0"/>
              <a:t>Multiple sources of backgrounds (SR, thermal photons,..)</a:t>
            </a:r>
          </a:p>
          <a:p>
            <a:pPr marL="171450" indent="-171450">
              <a:buFont typeface="Arial" panose="020B0604020202020204" pitchFamily="34" charset="0"/>
              <a:buChar char="•"/>
            </a:pPr>
            <a:r>
              <a:rPr lang="en-US" dirty="0"/>
              <a:t>Laser hutch need to be accessible 24h/7d while running  </a:t>
            </a:r>
          </a:p>
          <a:p>
            <a:pPr marL="171450" indent="-171450">
              <a:buFont typeface="Arial" panose="020B0604020202020204" pitchFamily="34" charset="0"/>
              <a:buChar char="•"/>
            </a:pPr>
            <a:r>
              <a:rPr lang="en-US" dirty="0"/>
              <a:t>Minimum impact to the experiments from Compton products</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p:txBody>
      </p:sp>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442800" y="361776"/>
            <a:ext cx="8263350" cy="409774"/>
          </a:xfrm>
        </p:spPr>
        <p:txBody>
          <a:bodyPr/>
          <a:lstStyle/>
          <a:p>
            <a:r>
              <a:rPr lang="en-US" dirty="0" err="1"/>
              <a:t>FCCee</a:t>
            </a:r>
            <a:r>
              <a:rPr lang="en-US" dirty="0"/>
              <a:t> Polarimeters </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3</a:t>
            </a:fld>
            <a:endParaRPr lang="en-US" noProof="0" dirty="0"/>
          </a:p>
        </p:txBody>
      </p:sp>
      <p:sp>
        <p:nvSpPr>
          <p:cNvPr id="14" name="additional logos">
            <a:extLst>
              <a:ext uri="{FF2B5EF4-FFF2-40B4-BE49-F238E27FC236}">
                <a16:creationId xmlns:a16="http://schemas.microsoft.com/office/drawing/2014/main" id="{F75B159A-989C-1F41-92A9-D453B9199F4E}"/>
              </a:ext>
            </a:extLst>
          </p:cNvPr>
          <p:cNvSpPr/>
          <p:nvPr/>
        </p:nvSpPr>
        <p:spPr>
          <a:xfrm>
            <a:off x="6124950" y="104158"/>
            <a:ext cx="2547450" cy="1566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cap="all" dirty="0">
                <a:solidFill>
                  <a:schemeClr val="bg1"/>
                </a:solidFill>
              </a:rPr>
              <a:t>Space</a:t>
            </a:r>
            <a:r>
              <a:rPr lang="en-US" sz="600" cap="all" dirty="0">
                <a:solidFill>
                  <a:schemeClr val="tx2"/>
                </a:solidFill>
              </a:rPr>
              <a:t> </a:t>
            </a:r>
            <a:r>
              <a:rPr lang="en-US" sz="600" cap="all" dirty="0">
                <a:solidFill>
                  <a:schemeClr val="bg1"/>
                </a:solidFill>
              </a:rPr>
              <a:t>for additional logos</a:t>
            </a:r>
          </a:p>
        </p:txBody>
      </p:sp>
      <p:sp>
        <p:nvSpPr>
          <p:cNvPr id="15" name="Textfeld 3">
            <a:extLst>
              <a:ext uri="{FF2B5EF4-FFF2-40B4-BE49-F238E27FC236}">
                <a16:creationId xmlns:a16="http://schemas.microsoft.com/office/drawing/2014/main" id="{137F4B86-3D3F-1444-8873-318468F013FC}"/>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p>
        </p:txBody>
      </p:sp>
      <p:sp>
        <p:nvSpPr>
          <p:cNvPr id="17" name="TextBox 16">
            <a:extLst>
              <a:ext uri="{FF2B5EF4-FFF2-40B4-BE49-F238E27FC236}">
                <a16:creationId xmlns:a16="http://schemas.microsoft.com/office/drawing/2014/main" id="{68F899AD-568C-8485-DEE9-57EF2E38EEB0}"/>
              </a:ext>
            </a:extLst>
          </p:cNvPr>
          <p:cNvSpPr txBox="1"/>
          <p:nvPr/>
        </p:nvSpPr>
        <p:spPr>
          <a:xfrm>
            <a:off x="5105714" y="-102711"/>
            <a:ext cx="2424591" cy="483209"/>
          </a:xfrm>
          <a:prstGeom prst="rect">
            <a:avLst/>
          </a:prstGeom>
          <a:noFill/>
        </p:spPr>
        <p:txBody>
          <a:bodyPr wrap="square" rtlCol="0">
            <a:spAutoFit/>
          </a:bodyPr>
          <a:lstStyle/>
          <a:p>
            <a:pPr algn="l">
              <a:lnSpc>
                <a:spcPts val="3700"/>
              </a:lnSpc>
            </a:pPr>
            <a:r>
              <a:rPr lang="en-CH" sz="1200" dirty="0"/>
              <a:t>From N.Muchnoi</a:t>
            </a:r>
          </a:p>
        </p:txBody>
      </p:sp>
      <p:pic>
        <p:nvPicPr>
          <p:cNvPr id="4" name="Picture 3" descr="A close-up of a computer chip&#10;&#10;Description automatically generated">
            <a:extLst>
              <a:ext uri="{FF2B5EF4-FFF2-40B4-BE49-F238E27FC236}">
                <a16:creationId xmlns:a16="http://schemas.microsoft.com/office/drawing/2014/main" id="{CF324D8F-8873-2A96-1D0A-E69CB7D96696}"/>
              </a:ext>
            </a:extLst>
          </p:cNvPr>
          <p:cNvPicPr>
            <a:picLocks noChangeAspect="1"/>
          </p:cNvPicPr>
          <p:nvPr/>
        </p:nvPicPr>
        <p:blipFill rotWithShape="1">
          <a:blip r:embed="rId3">
            <a:extLst>
              <a:ext uri="{28A0092B-C50C-407E-A947-70E740481C1C}">
                <a14:useLocalDpi xmlns:a14="http://schemas.microsoft.com/office/drawing/2010/main" val="0"/>
              </a:ext>
            </a:extLst>
          </a:blip>
          <a:srcRect l="8074" t="14906"/>
          <a:stretch/>
        </p:blipFill>
        <p:spPr>
          <a:xfrm>
            <a:off x="5202117" y="3357620"/>
            <a:ext cx="3906387" cy="1750434"/>
          </a:xfrm>
          <a:prstGeom prst="rect">
            <a:avLst/>
          </a:prstGeom>
        </p:spPr>
      </p:pic>
      <p:sp>
        <p:nvSpPr>
          <p:cNvPr id="6" name="TextBox 5">
            <a:extLst>
              <a:ext uri="{FF2B5EF4-FFF2-40B4-BE49-F238E27FC236}">
                <a16:creationId xmlns:a16="http://schemas.microsoft.com/office/drawing/2014/main" id="{71C9F107-065F-F70F-9B56-BE581D4810F8}"/>
              </a:ext>
            </a:extLst>
          </p:cNvPr>
          <p:cNvSpPr txBox="1"/>
          <p:nvPr/>
        </p:nvSpPr>
        <p:spPr>
          <a:xfrm>
            <a:off x="5438132" y="3495804"/>
            <a:ext cx="3526356" cy="300082"/>
          </a:xfrm>
          <a:prstGeom prst="rect">
            <a:avLst/>
          </a:prstGeom>
          <a:noFill/>
        </p:spPr>
        <p:txBody>
          <a:bodyPr wrap="square" rtlCol="0">
            <a:spAutoFit/>
          </a:bodyPr>
          <a:lstStyle/>
          <a:p>
            <a:r>
              <a:rPr lang="en-CH" dirty="0">
                <a:solidFill>
                  <a:schemeClr val="bg2"/>
                </a:solidFill>
              </a:rPr>
              <a:t>25 cm Monolitic pixel sensor from Alice</a:t>
            </a:r>
          </a:p>
        </p:txBody>
      </p:sp>
      <p:cxnSp>
        <p:nvCxnSpPr>
          <p:cNvPr id="8" name="Straight Arrow Connector 7">
            <a:extLst>
              <a:ext uri="{FF2B5EF4-FFF2-40B4-BE49-F238E27FC236}">
                <a16:creationId xmlns:a16="http://schemas.microsoft.com/office/drawing/2014/main" id="{55419F04-FBD1-9F1F-6372-E6A1E3D2E599}"/>
              </a:ext>
            </a:extLst>
          </p:cNvPr>
          <p:cNvCxnSpPr>
            <a:cxnSpLocks/>
          </p:cNvCxnSpPr>
          <p:nvPr/>
        </p:nvCxnSpPr>
        <p:spPr>
          <a:xfrm>
            <a:off x="5508104" y="1563638"/>
            <a:ext cx="1080120"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0F3B160C-B1A7-2CD2-113C-D32943BEFF75}"/>
              </a:ext>
            </a:extLst>
          </p:cNvPr>
          <p:cNvCxnSpPr>
            <a:cxnSpLocks/>
          </p:cNvCxnSpPr>
          <p:nvPr/>
        </p:nvCxnSpPr>
        <p:spPr>
          <a:xfrm>
            <a:off x="6660232" y="1779662"/>
            <a:ext cx="172819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F030C4A9-499A-A2CD-7A13-32CD04FF58E0}"/>
              </a:ext>
            </a:extLst>
          </p:cNvPr>
          <p:cNvSpPr txBox="1"/>
          <p:nvPr/>
        </p:nvSpPr>
        <p:spPr>
          <a:xfrm>
            <a:off x="5868144" y="1347614"/>
            <a:ext cx="692818" cy="261610"/>
          </a:xfrm>
          <a:prstGeom prst="rect">
            <a:avLst/>
          </a:prstGeom>
          <a:noFill/>
        </p:spPr>
        <p:txBody>
          <a:bodyPr wrap="none" rtlCol="0">
            <a:spAutoFit/>
          </a:bodyPr>
          <a:lstStyle/>
          <a:p>
            <a:r>
              <a:rPr lang="en-CH" sz="1100" dirty="0"/>
              <a:t>239 mm</a:t>
            </a:r>
          </a:p>
        </p:txBody>
      </p:sp>
      <p:sp>
        <p:nvSpPr>
          <p:cNvPr id="18" name="TextBox 17">
            <a:extLst>
              <a:ext uri="{FF2B5EF4-FFF2-40B4-BE49-F238E27FC236}">
                <a16:creationId xmlns:a16="http://schemas.microsoft.com/office/drawing/2014/main" id="{D57DE862-5AA3-36A9-5C12-2043686C487B}"/>
              </a:ext>
            </a:extLst>
          </p:cNvPr>
          <p:cNvSpPr txBox="1"/>
          <p:nvPr/>
        </p:nvSpPr>
        <p:spPr>
          <a:xfrm>
            <a:off x="7308304" y="1771986"/>
            <a:ext cx="692818" cy="261610"/>
          </a:xfrm>
          <a:prstGeom prst="rect">
            <a:avLst/>
          </a:prstGeom>
          <a:noFill/>
        </p:spPr>
        <p:txBody>
          <a:bodyPr wrap="none" rtlCol="0">
            <a:spAutoFit/>
          </a:bodyPr>
          <a:lstStyle/>
          <a:p>
            <a:r>
              <a:rPr lang="en-CH" sz="1100" dirty="0"/>
              <a:t>389 mm</a:t>
            </a:r>
          </a:p>
        </p:txBody>
      </p:sp>
      <p:sp>
        <p:nvSpPr>
          <p:cNvPr id="19" name="TextBox 18">
            <a:extLst>
              <a:ext uri="{FF2B5EF4-FFF2-40B4-BE49-F238E27FC236}">
                <a16:creationId xmlns:a16="http://schemas.microsoft.com/office/drawing/2014/main" id="{AEEA5412-C7EE-F9E1-F8BA-EA858716C108}"/>
              </a:ext>
            </a:extLst>
          </p:cNvPr>
          <p:cNvSpPr txBox="1"/>
          <p:nvPr/>
        </p:nvSpPr>
        <p:spPr>
          <a:xfrm>
            <a:off x="7779207" y="3143740"/>
            <a:ext cx="971741" cy="261610"/>
          </a:xfrm>
          <a:prstGeom prst="rect">
            <a:avLst/>
          </a:prstGeom>
          <a:noFill/>
        </p:spPr>
        <p:txBody>
          <a:bodyPr wrap="none" rtlCol="0">
            <a:spAutoFit/>
          </a:bodyPr>
          <a:lstStyle/>
          <a:p>
            <a:r>
              <a:rPr lang="en-CH" sz="1100" dirty="0"/>
              <a:t>350 x 3 mm</a:t>
            </a:r>
            <a:r>
              <a:rPr lang="en-CH" sz="1100" baseline="30000" dirty="0"/>
              <a:t>2</a:t>
            </a:r>
            <a:endParaRPr lang="en-CH" sz="1100" dirty="0"/>
          </a:p>
        </p:txBody>
      </p:sp>
      <p:sp>
        <p:nvSpPr>
          <p:cNvPr id="20" name="TextBox 19">
            <a:extLst>
              <a:ext uri="{FF2B5EF4-FFF2-40B4-BE49-F238E27FC236}">
                <a16:creationId xmlns:a16="http://schemas.microsoft.com/office/drawing/2014/main" id="{00583B3D-FA18-9E96-9E5A-598DCBA923A9}"/>
              </a:ext>
            </a:extLst>
          </p:cNvPr>
          <p:cNvSpPr txBox="1"/>
          <p:nvPr/>
        </p:nvSpPr>
        <p:spPr>
          <a:xfrm>
            <a:off x="5646107" y="3126260"/>
            <a:ext cx="893193" cy="261610"/>
          </a:xfrm>
          <a:prstGeom prst="rect">
            <a:avLst/>
          </a:prstGeom>
          <a:noFill/>
        </p:spPr>
        <p:txBody>
          <a:bodyPr wrap="none" rtlCol="0">
            <a:spAutoFit/>
          </a:bodyPr>
          <a:lstStyle/>
          <a:p>
            <a:r>
              <a:rPr lang="en-CH" sz="1100" dirty="0"/>
              <a:t>8 x 10 mm</a:t>
            </a:r>
            <a:r>
              <a:rPr lang="en-CH" sz="1100" baseline="30000" dirty="0"/>
              <a:t>2</a:t>
            </a:r>
            <a:endParaRPr lang="en-CH" sz="1100" dirty="0"/>
          </a:p>
        </p:txBody>
      </p:sp>
      <p:sp>
        <p:nvSpPr>
          <p:cNvPr id="21" name="TextBox 20">
            <a:extLst>
              <a:ext uri="{FF2B5EF4-FFF2-40B4-BE49-F238E27FC236}">
                <a16:creationId xmlns:a16="http://schemas.microsoft.com/office/drawing/2014/main" id="{48D0F3B6-0D8C-FE88-38C7-C44535B1371E}"/>
              </a:ext>
            </a:extLst>
          </p:cNvPr>
          <p:cNvSpPr txBox="1"/>
          <p:nvPr/>
        </p:nvSpPr>
        <p:spPr>
          <a:xfrm>
            <a:off x="7572259" y="518655"/>
            <a:ext cx="1316386" cy="261610"/>
          </a:xfrm>
          <a:prstGeom prst="rect">
            <a:avLst/>
          </a:prstGeom>
          <a:noFill/>
        </p:spPr>
        <p:txBody>
          <a:bodyPr wrap="none" rtlCol="0">
            <a:spAutoFit/>
          </a:bodyPr>
          <a:lstStyle/>
          <a:p>
            <a:r>
              <a:rPr lang="en-CH" sz="1100" dirty="0"/>
              <a:t>At 100 m from LIP</a:t>
            </a:r>
          </a:p>
        </p:txBody>
      </p:sp>
      <p:sp>
        <p:nvSpPr>
          <p:cNvPr id="22" name="TextBox 21">
            <a:extLst>
              <a:ext uri="{FF2B5EF4-FFF2-40B4-BE49-F238E27FC236}">
                <a16:creationId xmlns:a16="http://schemas.microsoft.com/office/drawing/2014/main" id="{8CF36D58-2EAA-6ADC-CF8B-002615C535A3}"/>
              </a:ext>
            </a:extLst>
          </p:cNvPr>
          <p:cNvSpPr txBox="1"/>
          <p:nvPr/>
        </p:nvSpPr>
        <p:spPr>
          <a:xfrm>
            <a:off x="4630264" y="4846444"/>
            <a:ext cx="2874505" cy="261610"/>
          </a:xfrm>
          <a:prstGeom prst="rect">
            <a:avLst/>
          </a:prstGeom>
          <a:solidFill>
            <a:schemeClr val="bg1"/>
          </a:solidFill>
        </p:spPr>
        <p:txBody>
          <a:bodyPr wrap="none" rtlCol="0">
            <a:spAutoFit/>
          </a:bodyPr>
          <a:lstStyle/>
          <a:p>
            <a:r>
              <a:rPr lang="en-CH" sz="1100" dirty="0"/>
              <a:t>Would fit the whole profile at 65 m from LIP</a:t>
            </a:r>
          </a:p>
        </p:txBody>
      </p:sp>
    </p:spTree>
    <p:extLst>
      <p:ext uri="{BB962C8B-B14F-4D97-AF65-F5344CB8AC3E}">
        <p14:creationId xmlns:p14="http://schemas.microsoft.com/office/powerpoint/2010/main" val="38730954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195D39DB-C37E-4734-B1D9-42602654B312}"/>
              </a:ext>
            </a:extLst>
          </p:cNvPr>
          <p:cNvSpPr>
            <a:spLocks noGrp="1"/>
          </p:cNvSpPr>
          <p:nvPr>
            <p:ph type="body" sz="quarter" idx="12"/>
          </p:nvPr>
        </p:nvSpPr>
        <p:spPr>
          <a:xfrm>
            <a:off x="442800" y="860359"/>
            <a:ext cx="4777272" cy="4087655"/>
          </a:xfrm>
        </p:spPr>
        <p:txBody>
          <a:bodyPr/>
          <a:lstStyle/>
          <a:p>
            <a:r>
              <a:rPr lang="en-US" b="1" dirty="0"/>
              <a:t>Base line:  a single polarimeter per beam (2 total)</a:t>
            </a:r>
          </a:p>
          <a:p>
            <a:pPr marL="171450" indent="-171450">
              <a:buFont typeface="Arial" panose="020B0604020202020204" pitchFamily="34" charset="0"/>
              <a:buChar char="•"/>
            </a:pPr>
            <a:r>
              <a:rPr lang="en-US" dirty="0"/>
              <a:t>Instrument location: both ends of LSS on each experimental IP </a:t>
            </a:r>
            <a:r>
              <a:rPr lang="en-US" b="1" dirty="0"/>
              <a:t>A </a:t>
            </a:r>
            <a:endParaRPr lang="en-US" dirty="0"/>
          </a:p>
          <a:p>
            <a:pPr marL="171450" indent="-171450">
              <a:buFont typeface="Arial" panose="020B0604020202020204" pitchFamily="34" charset="0"/>
              <a:buChar char="•"/>
            </a:pPr>
            <a:r>
              <a:rPr lang="en-US" dirty="0"/>
              <a:t>Laser room should have a </a:t>
            </a:r>
            <a:r>
              <a:rPr lang="en-US" b="1" dirty="0"/>
              <a:t>24/7 access to insure availability</a:t>
            </a:r>
            <a:r>
              <a:rPr lang="en-US" dirty="0"/>
              <a:t>.</a:t>
            </a:r>
          </a:p>
          <a:p>
            <a:pPr marL="171450" indent="-171450">
              <a:buFont typeface="Arial" panose="020B0604020202020204" pitchFamily="34" charset="0"/>
              <a:buChar char="•"/>
            </a:pPr>
            <a:r>
              <a:rPr lang="en-US" b="1" dirty="0"/>
              <a:t>Needs</a:t>
            </a:r>
            <a:r>
              <a:rPr lang="en-US" dirty="0"/>
              <a:t> </a:t>
            </a:r>
            <a:r>
              <a:rPr lang="en-US" b="1" dirty="0"/>
              <a:t>dedicated laser hutch and access tunnels</a:t>
            </a:r>
          </a:p>
          <a:p>
            <a:pPr marL="171450" indent="-171450">
              <a:buFont typeface="Arial" panose="020B0604020202020204" pitchFamily="34" charset="0"/>
              <a:buChar char="•"/>
            </a:pPr>
            <a:r>
              <a:rPr lang="en-US" dirty="0"/>
              <a:t>Energy at IPs is inferred from one measurement point. </a:t>
            </a:r>
          </a:p>
          <a:p>
            <a:pPr marL="171450" indent="-171450">
              <a:buFont typeface="Arial" panose="020B0604020202020204" pitchFamily="34" charset="0"/>
              <a:buChar char="•"/>
            </a:pPr>
            <a:r>
              <a:rPr lang="en-US" dirty="0"/>
              <a:t>Energy loss (Tapering), along the ring </a:t>
            </a:r>
            <a:r>
              <a:rPr lang="en-US" b="1" dirty="0"/>
              <a:t>induce systematic errors </a:t>
            </a:r>
            <a:r>
              <a:rPr lang="en-US" dirty="0"/>
              <a:t>on the energy inferred at each IP.</a:t>
            </a:r>
          </a:p>
          <a:p>
            <a:endParaRPr lang="en-US" dirty="0"/>
          </a:p>
          <a:p>
            <a:endParaRPr lang="en-US" dirty="0"/>
          </a:p>
          <a:p>
            <a:r>
              <a:rPr lang="en-US" b="1" dirty="0"/>
              <a:t>Redundancy option : four polarimeters per beam (8 total)</a:t>
            </a:r>
          </a:p>
          <a:p>
            <a:pPr marL="171450" indent="-171450">
              <a:buFont typeface="Arial" panose="020B0604020202020204" pitchFamily="34" charset="0"/>
              <a:buChar char="•"/>
            </a:pPr>
            <a:r>
              <a:rPr lang="en-US" dirty="0"/>
              <a:t>Instrument location: both ends of LSS on each experimental IP </a:t>
            </a:r>
            <a:r>
              <a:rPr lang="en-US" b="1" dirty="0"/>
              <a:t>points A D G J</a:t>
            </a:r>
          </a:p>
          <a:p>
            <a:pPr marL="171450" indent="-171450">
              <a:buFont typeface="Arial" panose="020B0604020202020204" pitchFamily="34" charset="0"/>
              <a:buChar char="•"/>
            </a:pPr>
            <a:r>
              <a:rPr lang="en-US" dirty="0"/>
              <a:t>Each exp. IP would need </a:t>
            </a:r>
            <a:r>
              <a:rPr lang="en-US" b="1" dirty="0"/>
              <a:t>dedicated hutch and access tunnels</a:t>
            </a:r>
          </a:p>
          <a:p>
            <a:pPr marL="171450" indent="-171450">
              <a:buFont typeface="Arial" panose="020B0604020202020204" pitchFamily="34" charset="0"/>
              <a:buChar char="•"/>
            </a:pPr>
            <a:r>
              <a:rPr lang="en-US" dirty="0"/>
              <a:t>Energy calibration done at each IP, </a:t>
            </a:r>
            <a:r>
              <a:rPr lang="en-US" b="1" dirty="0"/>
              <a:t>reduced systematic errors</a:t>
            </a:r>
            <a:r>
              <a:rPr lang="en-US" dirty="0"/>
              <a:t>.</a:t>
            </a:r>
          </a:p>
          <a:p>
            <a:pPr marL="171450" indent="-171450">
              <a:buFont typeface="Arial" panose="020B0604020202020204" pitchFamily="34" charset="0"/>
              <a:buChar char="•"/>
            </a:pPr>
            <a:endParaRPr lang="en-US" dirty="0"/>
          </a:p>
          <a:p>
            <a:endParaRPr lang="en-US" dirty="0"/>
          </a:p>
          <a:p>
            <a:r>
              <a:rPr lang="en-US" b="1" dirty="0"/>
              <a:t>Other option under study: one polarimeter per beam (2 total)</a:t>
            </a:r>
          </a:p>
          <a:p>
            <a:pPr marL="171450" indent="-171450">
              <a:buFont typeface="Arial" panose="020B0604020202020204" pitchFamily="34" charset="0"/>
              <a:buChar char="•"/>
            </a:pPr>
            <a:r>
              <a:rPr lang="en-US" dirty="0"/>
              <a:t>Instrument location: at the center of the RF section in point L</a:t>
            </a:r>
          </a:p>
          <a:p>
            <a:pPr marL="171450" indent="-171450">
              <a:buFont typeface="Arial" panose="020B0604020202020204" pitchFamily="34" charset="0"/>
              <a:buChar char="•"/>
            </a:pPr>
            <a:r>
              <a:rPr lang="en-US" b="1" dirty="0"/>
              <a:t>Only possible for Z and W</a:t>
            </a:r>
            <a:r>
              <a:rPr lang="en-US" dirty="0"/>
              <a:t>, since the beam path is changed for H and ttbar, and the cryomodule will probably take all the available space. =&gt; Not preferred option </a:t>
            </a:r>
          </a:p>
          <a:p>
            <a:pPr marL="171450" indent="-171450">
              <a:buFont typeface="Arial" panose="020B0604020202020204" pitchFamily="34" charset="0"/>
              <a:buChar char="•"/>
            </a:pPr>
            <a:r>
              <a:rPr lang="en-US" dirty="0"/>
              <a:t>Laser hutch in Klystron galleries (space unavailable for H, </a:t>
            </a:r>
            <a:r>
              <a:rPr lang="en-US" dirty="0" err="1"/>
              <a:t>tttbar</a:t>
            </a:r>
            <a:r>
              <a:rPr lang="en-US" dirty="0"/>
              <a:t>) </a:t>
            </a:r>
          </a:p>
          <a:p>
            <a:endParaRPr lang="en-US" dirty="0"/>
          </a:p>
          <a:p>
            <a:endParaRPr lang="en-US" dirty="0"/>
          </a:p>
        </p:txBody>
      </p:sp>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454387" y="296809"/>
            <a:ext cx="8263350" cy="409774"/>
          </a:xfrm>
        </p:spPr>
        <p:txBody>
          <a:bodyPr/>
          <a:lstStyle/>
          <a:p>
            <a:r>
              <a:rPr lang="en-US" dirty="0" err="1"/>
              <a:t>FCCee</a:t>
            </a:r>
            <a:r>
              <a:rPr lang="en-US" dirty="0"/>
              <a:t> Polarimeters </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4</a:t>
            </a:fld>
            <a:endParaRPr lang="en-US" noProof="0" dirty="0"/>
          </a:p>
        </p:txBody>
      </p:sp>
      <p:sp>
        <p:nvSpPr>
          <p:cNvPr id="14" name="additional logos">
            <a:extLst>
              <a:ext uri="{FF2B5EF4-FFF2-40B4-BE49-F238E27FC236}">
                <a16:creationId xmlns:a16="http://schemas.microsoft.com/office/drawing/2014/main" id="{F75B159A-989C-1F41-92A9-D453B9199F4E}"/>
              </a:ext>
            </a:extLst>
          </p:cNvPr>
          <p:cNvSpPr/>
          <p:nvPr/>
        </p:nvSpPr>
        <p:spPr>
          <a:xfrm>
            <a:off x="6124950" y="104158"/>
            <a:ext cx="2547450" cy="1566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cap="all" dirty="0">
                <a:solidFill>
                  <a:schemeClr val="bg1"/>
                </a:solidFill>
              </a:rPr>
              <a:t>Space</a:t>
            </a:r>
            <a:r>
              <a:rPr lang="en-US" sz="600" cap="all" dirty="0">
                <a:solidFill>
                  <a:schemeClr val="tx2"/>
                </a:solidFill>
              </a:rPr>
              <a:t> </a:t>
            </a:r>
            <a:r>
              <a:rPr lang="en-US" sz="600" cap="all" dirty="0">
                <a:solidFill>
                  <a:schemeClr val="bg1"/>
                </a:solidFill>
              </a:rPr>
              <a:t>for additional logos</a:t>
            </a:r>
          </a:p>
        </p:txBody>
      </p:sp>
      <p:sp>
        <p:nvSpPr>
          <p:cNvPr id="15" name="Textfeld 3">
            <a:extLst>
              <a:ext uri="{FF2B5EF4-FFF2-40B4-BE49-F238E27FC236}">
                <a16:creationId xmlns:a16="http://schemas.microsoft.com/office/drawing/2014/main" id="{137F4B86-3D3F-1444-8873-318468F013FC}"/>
              </a:ext>
            </a:extLst>
          </p:cNvPr>
          <p:cNvSpPr txBox="1"/>
          <p:nvPr/>
        </p:nvSpPr>
        <p:spPr>
          <a:xfrm>
            <a:off x="3829644" y="97423"/>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p>
        </p:txBody>
      </p:sp>
      <p:pic>
        <p:nvPicPr>
          <p:cNvPr id="4" name="Picture 3" descr="A map of the world&#10;&#10;Description automatically generated">
            <a:extLst>
              <a:ext uri="{FF2B5EF4-FFF2-40B4-BE49-F238E27FC236}">
                <a16:creationId xmlns:a16="http://schemas.microsoft.com/office/drawing/2014/main" id="{D1FCC691-F060-935A-2640-935D48D87202}"/>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5334256" y="123478"/>
            <a:ext cx="3700523" cy="4510012"/>
          </a:xfrm>
          <a:prstGeom prst="rect">
            <a:avLst/>
          </a:prstGeom>
        </p:spPr>
      </p:pic>
      <p:sp>
        <p:nvSpPr>
          <p:cNvPr id="9" name="Oval 8">
            <a:extLst>
              <a:ext uri="{FF2B5EF4-FFF2-40B4-BE49-F238E27FC236}">
                <a16:creationId xmlns:a16="http://schemas.microsoft.com/office/drawing/2014/main" id="{8E4E5499-1635-B984-D878-4F90D93F745C}"/>
              </a:ext>
            </a:extLst>
          </p:cNvPr>
          <p:cNvSpPr/>
          <p:nvPr/>
        </p:nvSpPr>
        <p:spPr>
          <a:xfrm>
            <a:off x="6768612" y="1131590"/>
            <a:ext cx="432048" cy="471572"/>
          </a:xfrm>
          <a:prstGeom prst="ellipse">
            <a:avLst/>
          </a:prstGeom>
          <a:no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tx2"/>
              </a:solidFill>
            </a:endParaRPr>
          </a:p>
        </p:txBody>
      </p:sp>
      <p:sp>
        <p:nvSpPr>
          <p:cNvPr id="13" name="Oval 12">
            <a:extLst>
              <a:ext uri="{FF2B5EF4-FFF2-40B4-BE49-F238E27FC236}">
                <a16:creationId xmlns:a16="http://schemas.microsoft.com/office/drawing/2014/main" id="{BE410168-6D38-8E72-1B4B-79EB7F717512}"/>
              </a:ext>
            </a:extLst>
          </p:cNvPr>
          <p:cNvSpPr/>
          <p:nvPr/>
        </p:nvSpPr>
        <p:spPr>
          <a:xfrm>
            <a:off x="5796136" y="1779662"/>
            <a:ext cx="575064" cy="504056"/>
          </a:xfrm>
          <a:prstGeom prst="ellipse">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solidFill>
                <a:schemeClr val="tx2"/>
              </a:solidFill>
            </a:endParaRPr>
          </a:p>
        </p:txBody>
      </p:sp>
      <p:sp>
        <p:nvSpPr>
          <p:cNvPr id="18" name="Rectangle 17">
            <a:extLst>
              <a:ext uri="{FF2B5EF4-FFF2-40B4-BE49-F238E27FC236}">
                <a16:creationId xmlns:a16="http://schemas.microsoft.com/office/drawing/2014/main" id="{06B2B781-2F41-19B0-6988-D204F8B556CD}"/>
              </a:ext>
            </a:extLst>
          </p:cNvPr>
          <p:cNvSpPr/>
          <p:nvPr/>
        </p:nvSpPr>
        <p:spPr>
          <a:xfrm>
            <a:off x="442800" y="2427734"/>
            <a:ext cx="4705264" cy="1080121"/>
          </a:xfrm>
          <a:prstGeom prst="rect">
            <a:avLst/>
          </a:prstGeom>
          <a:noFill/>
          <a:ln w="3810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A92D5680-A107-275E-20E3-5ED683FCA33E}"/>
              </a:ext>
            </a:extLst>
          </p:cNvPr>
          <p:cNvSpPr/>
          <p:nvPr/>
        </p:nvSpPr>
        <p:spPr>
          <a:xfrm>
            <a:off x="442800" y="843558"/>
            <a:ext cx="4705264" cy="1377677"/>
          </a:xfrm>
          <a:prstGeom prst="rect">
            <a:avLst/>
          </a:prstGeom>
          <a:noFill/>
          <a:ln w="38100">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Rectangle 10">
            <a:extLst>
              <a:ext uri="{FF2B5EF4-FFF2-40B4-BE49-F238E27FC236}">
                <a16:creationId xmlns:a16="http://schemas.microsoft.com/office/drawing/2014/main" id="{F985B42C-C29C-7E61-83C2-BAF57276398C}"/>
              </a:ext>
            </a:extLst>
          </p:cNvPr>
          <p:cNvSpPr/>
          <p:nvPr/>
        </p:nvSpPr>
        <p:spPr>
          <a:xfrm>
            <a:off x="442800" y="3723877"/>
            <a:ext cx="4705264" cy="1122814"/>
          </a:xfrm>
          <a:prstGeom prst="rect">
            <a:avLst/>
          </a:prstGeom>
          <a:noFill/>
          <a:ln w="381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Oval 15">
            <a:extLst>
              <a:ext uri="{FF2B5EF4-FFF2-40B4-BE49-F238E27FC236}">
                <a16:creationId xmlns:a16="http://schemas.microsoft.com/office/drawing/2014/main" id="{82188AFE-BCF8-DAA4-D7FD-6966436D27F4}"/>
              </a:ext>
            </a:extLst>
          </p:cNvPr>
          <p:cNvSpPr/>
          <p:nvPr/>
        </p:nvSpPr>
        <p:spPr>
          <a:xfrm>
            <a:off x="5613280" y="2751246"/>
            <a:ext cx="432048" cy="471572"/>
          </a:xfrm>
          <a:prstGeom prst="ellipse">
            <a:avLst/>
          </a:prstGeom>
          <a:noFill/>
          <a:ln w="3810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tx2"/>
              </a:solidFill>
            </a:endParaRPr>
          </a:p>
        </p:txBody>
      </p:sp>
      <p:sp>
        <p:nvSpPr>
          <p:cNvPr id="17" name="Oval 16">
            <a:extLst>
              <a:ext uri="{FF2B5EF4-FFF2-40B4-BE49-F238E27FC236}">
                <a16:creationId xmlns:a16="http://schemas.microsoft.com/office/drawing/2014/main" id="{F5F9A769-F8FE-17BE-3275-66B4FB2CE949}"/>
              </a:ext>
            </a:extLst>
          </p:cNvPr>
          <p:cNvSpPr/>
          <p:nvPr/>
        </p:nvSpPr>
        <p:spPr>
          <a:xfrm>
            <a:off x="8388424" y="2316202"/>
            <a:ext cx="432048" cy="471572"/>
          </a:xfrm>
          <a:prstGeom prst="ellipse">
            <a:avLst/>
          </a:prstGeom>
          <a:noFill/>
          <a:ln w="3810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tx2"/>
              </a:solidFill>
            </a:endParaRPr>
          </a:p>
        </p:txBody>
      </p:sp>
      <p:sp>
        <p:nvSpPr>
          <p:cNvPr id="20" name="Oval 19">
            <a:extLst>
              <a:ext uri="{FF2B5EF4-FFF2-40B4-BE49-F238E27FC236}">
                <a16:creationId xmlns:a16="http://schemas.microsoft.com/office/drawing/2014/main" id="{D7408684-E2F6-AAE2-C93A-CC5250F5EE19}"/>
              </a:ext>
            </a:extLst>
          </p:cNvPr>
          <p:cNvSpPr/>
          <p:nvPr/>
        </p:nvSpPr>
        <p:spPr>
          <a:xfrm>
            <a:off x="7236296" y="3900378"/>
            <a:ext cx="432048" cy="471572"/>
          </a:xfrm>
          <a:prstGeom prst="ellipse">
            <a:avLst/>
          </a:prstGeom>
          <a:noFill/>
          <a:ln w="3810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solidFill>
                <a:schemeClr val="tx2"/>
              </a:solidFill>
            </a:endParaRPr>
          </a:p>
        </p:txBody>
      </p:sp>
    </p:spTree>
    <p:extLst>
      <p:ext uri="{BB962C8B-B14F-4D97-AF65-F5344CB8AC3E}">
        <p14:creationId xmlns:p14="http://schemas.microsoft.com/office/powerpoint/2010/main" val="37897911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diagram of a graph&#10;&#10;Description automatically generated">
            <a:extLst>
              <a:ext uri="{FF2B5EF4-FFF2-40B4-BE49-F238E27FC236}">
                <a16:creationId xmlns:a16="http://schemas.microsoft.com/office/drawing/2014/main" id="{F5B01401-9C8B-5FAF-D77B-4CB971CC2A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6608" y="1079150"/>
            <a:ext cx="6001236" cy="3076776"/>
          </a:xfrm>
          <a:prstGeom prst="rect">
            <a:avLst/>
          </a:prstGeom>
        </p:spPr>
      </p:pic>
      <p:pic>
        <p:nvPicPr>
          <p:cNvPr id="31" name="Picture 30" descr="A graph with a line and a line&#10;&#10;Description automatically generated with medium confidence">
            <a:extLst>
              <a:ext uri="{FF2B5EF4-FFF2-40B4-BE49-F238E27FC236}">
                <a16:creationId xmlns:a16="http://schemas.microsoft.com/office/drawing/2014/main" id="{31676DDC-1187-840A-A7D5-DA2C348DAE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496" y="1274717"/>
            <a:ext cx="3024336" cy="2377153"/>
          </a:xfrm>
          <a:prstGeom prst="rect">
            <a:avLst/>
          </a:prstGeom>
        </p:spPr>
      </p:pic>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35496" y="296809"/>
            <a:ext cx="8682241" cy="409774"/>
          </a:xfrm>
        </p:spPr>
        <p:txBody>
          <a:bodyPr/>
          <a:lstStyle/>
          <a:p>
            <a:r>
              <a:rPr lang="en-US" dirty="0" err="1"/>
              <a:t>FCCee</a:t>
            </a:r>
            <a:r>
              <a:rPr lang="en-US" dirty="0"/>
              <a:t> Polarimeters baseline in Experimental IP A</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5</a:t>
            </a:fld>
            <a:endParaRPr lang="en-US" noProof="0" dirty="0"/>
          </a:p>
        </p:txBody>
      </p:sp>
      <p:sp>
        <p:nvSpPr>
          <p:cNvPr id="14" name="additional logos">
            <a:extLst>
              <a:ext uri="{FF2B5EF4-FFF2-40B4-BE49-F238E27FC236}">
                <a16:creationId xmlns:a16="http://schemas.microsoft.com/office/drawing/2014/main" id="{F75B159A-989C-1F41-92A9-D453B9199F4E}"/>
              </a:ext>
            </a:extLst>
          </p:cNvPr>
          <p:cNvSpPr/>
          <p:nvPr/>
        </p:nvSpPr>
        <p:spPr>
          <a:xfrm>
            <a:off x="6124950" y="104158"/>
            <a:ext cx="2547450" cy="1566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cap="all" dirty="0">
                <a:solidFill>
                  <a:schemeClr val="bg1"/>
                </a:solidFill>
              </a:rPr>
              <a:t>Space</a:t>
            </a:r>
            <a:r>
              <a:rPr lang="en-US" sz="600" cap="all" dirty="0">
                <a:solidFill>
                  <a:schemeClr val="tx2"/>
                </a:solidFill>
              </a:rPr>
              <a:t> </a:t>
            </a:r>
            <a:r>
              <a:rPr lang="en-US" sz="600" cap="all" dirty="0">
                <a:solidFill>
                  <a:schemeClr val="bg1"/>
                </a:solidFill>
              </a:rPr>
              <a:t>for additional logos</a:t>
            </a:r>
          </a:p>
        </p:txBody>
      </p:sp>
      <p:sp>
        <p:nvSpPr>
          <p:cNvPr id="15" name="Textfeld 3">
            <a:extLst>
              <a:ext uri="{FF2B5EF4-FFF2-40B4-BE49-F238E27FC236}">
                <a16:creationId xmlns:a16="http://schemas.microsoft.com/office/drawing/2014/main" id="{137F4B86-3D3F-1444-8873-318468F013FC}"/>
              </a:ext>
            </a:extLst>
          </p:cNvPr>
          <p:cNvSpPr txBox="1"/>
          <p:nvPr/>
        </p:nvSpPr>
        <p:spPr>
          <a:xfrm>
            <a:off x="3851920" y="171294"/>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p>
        </p:txBody>
      </p:sp>
      <p:sp>
        <p:nvSpPr>
          <p:cNvPr id="25" name="Rectangle 24">
            <a:extLst>
              <a:ext uri="{FF2B5EF4-FFF2-40B4-BE49-F238E27FC236}">
                <a16:creationId xmlns:a16="http://schemas.microsoft.com/office/drawing/2014/main" id="{91A7D01C-E142-1723-57D0-852B3ADBC6E9}"/>
              </a:ext>
            </a:extLst>
          </p:cNvPr>
          <p:cNvSpPr/>
          <p:nvPr/>
        </p:nvSpPr>
        <p:spPr>
          <a:xfrm rot="20050214">
            <a:off x="7267731" y="2220033"/>
            <a:ext cx="312868" cy="14397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6" name="TextBox 25">
            <a:extLst>
              <a:ext uri="{FF2B5EF4-FFF2-40B4-BE49-F238E27FC236}">
                <a16:creationId xmlns:a16="http://schemas.microsoft.com/office/drawing/2014/main" id="{A76ADC12-E194-E978-5FFD-90F0E8FC6151}"/>
              </a:ext>
            </a:extLst>
          </p:cNvPr>
          <p:cNvSpPr txBox="1"/>
          <p:nvPr/>
        </p:nvSpPr>
        <p:spPr>
          <a:xfrm>
            <a:off x="7258638" y="1655349"/>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28" name="Straight Arrow Connector 27">
            <a:extLst>
              <a:ext uri="{FF2B5EF4-FFF2-40B4-BE49-F238E27FC236}">
                <a16:creationId xmlns:a16="http://schemas.microsoft.com/office/drawing/2014/main" id="{BDD9699A-AEAC-A66A-E7C3-E574F724D0F4}"/>
              </a:ext>
            </a:extLst>
          </p:cNvPr>
          <p:cNvCxnSpPr>
            <a:cxnSpLocks/>
          </p:cNvCxnSpPr>
          <p:nvPr/>
        </p:nvCxnSpPr>
        <p:spPr>
          <a:xfrm>
            <a:off x="7596336" y="1943058"/>
            <a:ext cx="0" cy="236205"/>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E12EED0F-6B8C-BA21-6EC0-7B66789F5052}"/>
              </a:ext>
            </a:extLst>
          </p:cNvPr>
          <p:cNvSpPr txBox="1"/>
          <p:nvPr/>
        </p:nvSpPr>
        <p:spPr>
          <a:xfrm>
            <a:off x="622792" y="1682606"/>
            <a:ext cx="708848" cy="261610"/>
          </a:xfrm>
          <a:prstGeom prst="rect">
            <a:avLst/>
          </a:prstGeom>
          <a:noFill/>
        </p:spPr>
        <p:txBody>
          <a:bodyPr wrap="none" rtlCol="0">
            <a:spAutoFit/>
          </a:bodyPr>
          <a:lstStyle/>
          <a:p>
            <a:r>
              <a:rPr lang="en-CH" sz="1100" dirty="0">
                <a:solidFill>
                  <a:srgbClr val="C00000"/>
                </a:solidFill>
              </a:rPr>
              <a:t>Laser IP</a:t>
            </a:r>
          </a:p>
        </p:txBody>
      </p:sp>
      <p:sp>
        <p:nvSpPr>
          <p:cNvPr id="34" name="Rectangle 33">
            <a:extLst>
              <a:ext uri="{FF2B5EF4-FFF2-40B4-BE49-F238E27FC236}">
                <a16:creationId xmlns:a16="http://schemas.microsoft.com/office/drawing/2014/main" id="{C71C8F5B-98D9-31E1-B3A8-6AF39CBFCCB7}"/>
              </a:ext>
            </a:extLst>
          </p:cNvPr>
          <p:cNvSpPr/>
          <p:nvPr/>
        </p:nvSpPr>
        <p:spPr>
          <a:xfrm>
            <a:off x="820782" y="1224136"/>
            <a:ext cx="1879010" cy="31677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cxnSp>
        <p:nvCxnSpPr>
          <p:cNvPr id="33" name="Straight Arrow Connector 32">
            <a:extLst>
              <a:ext uri="{FF2B5EF4-FFF2-40B4-BE49-F238E27FC236}">
                <a16:creationId xmlns:a16="http://schemas.microsoft.com/office/drawing/2014/main" id="{D98DC91F-8F6B-FEFD-A8F7-4E452953BD66}"/>
              </a:ext>
            </a:extLst>
          </p:cNvPr>
          <p:cNvCxnSpPr>
            <a:cxnSpLocks/>
          </p:cNvCxnSpPr>
          <p:nvPr/>
        </p:nvCxnSpPr>
        <p:spPr>
          <a:xfrm flipV="1">
            <a:off x="910824" y="1497225"/>
            <a:ext cx="0" cy="25738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85FA4150-F818-BC6B-EA77-70868B39D199}"/>
              </a:ext>
            </a:extLst>
          </p:cNvPr>
          <p:cNvSpPr txBox="1"/>
          <p:nvPr/>
        </p:nvSpPr>
        <p:spPr>
          <a:xfrm>
            <a:off x="1607300" y="1250558"/>
            <a:ext cx="906017" cy="261610"/>
          </a:xfrm>
          <a:prstGeom prst="rect">
            <a:avLst/>
          </a:prstGeom>
          <a:noFill/>
        </p:spPr>
        <p:txBody>
          <a:bodyPr wrap="none" rtlCol="0">
            <a:spAutoFit/>
          </a:bodyPr>
          <a:lstStyle/>
          <a:p>
            <a:r>
              <a:rPr lang="en-CH" sz="1100" dirty="0">
                <a:solidFill>
                  <a:schemeClr val="tx2"/>
                </a:solidFill>
              </a:rPr>
              <a:t>Polarimeter</a:t>
            </a:r>
          </a:p>
        </p:txBody>
      </p:sp>
      <p:sp>
        <p:nvSpPr>
          <p:cNvPr id="9" name="Rectangle 8">
            <a:extLst>
              <a:ext uri="{FF2B5EF4-FFF2-40B4-BE49-F238E27FC236}">
                <a16:creationId xmlns:a16="http://schemas.microsoft.com/office/drawing/2014/main" id="{FD2855C3-46F8-9DDD-398B-0FAD4E3308D0}"/>
              </a:ext>
            </a:extLst>
          </p:cNvPr>
          <p:cNvSpPr/>
          <p:nvPr/>
        </p:nvSpPr>
        <p:spPr>
          <a:xfrm rot="1544664">
            <a:off x="4371717" y="2220197"/>
            <a:ext cx="312868" cy="143979"/>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cxnSp>
        <p:nvCxnSpPr>
          <p:cNvPr id="10" name="Straight Arrow Connector 9">
            <a:extLst>
              <a:ext uri="{FF2B5EF4-FFF2-40B4-BE49-F238E27FC236}">
                <a16:creationId xmlns:a16="http://schemas.microsoft.com/office/drawing/2014/main" id="{98467CC6-A582-9CD8-C32B-76FD692A3EF0}"/>
              </a:ext>
            </a:extLst>
          </p:cNvPr>
          <p:cNvCxnSpPr>
            <a:cxnSpLocks/>
          </p:cNvCxnSpPr>
          <p:nvPr/>
        </p:nvCxnSpPr>
        <p:spPr>
          <a:xfrm>
            <a:off x="4355975" y="1994870"/>
            <a:ext cx="0" cy="236205"/>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F91F1F2-A87A-FA8C-F86A-CBDAE34751FD}"/>
              </a:ext>
            </a:extLst>
          </p:cNvPr>
          <p:cNvSpPr txBox="1"/>
          <p:nvPr/>
        </p:nvSpPr>
        <p:spPr>
          <a:xfrm>
            <a:off x="4105863" y="1767335"/>
            <a:ext cx="708848" cy="261610"/>
          </a:xfrm>
          <a:prstGeom prst="rect">
            <a:avLst/>
          </a:prstGeom>
          <a:noFill/>
        </p:spPr>
        <p:txBody>
          <a:bodyPr wrap="none" rtlCol="0">
            <a:spAutoFit/>
          </a:bodyPr>
          <a:lstStyle/>
          <a:p>
            <a:r>
              <a:rPr lang="en-CH" sz="1100" dirty="0">
                <a:solidFill>
                  <a:srgbClr val="C00000"/>
                </a:solidFill>
              </a:rPr>
              <a:t>Laser IP</a:t>
            </a:r>
          </a:p>
        </p:txBody>
      </p:sp>
      <p:sp>
        <p:nvSpPr>
          <p:cNvPr id="13" name="TextBox 12">
            <a:extLst>
              <a:ext uri="{FF2B5EF4-FFF2-40B4-BE49-F238E27FC236}">
                <a16:creationId xmlns:a16="http://schemas.microsoft.com/office/drawing/2014/main" id="{04112AB2-0F80-6A88-3E84-A4FAC3D9B35D}"/>
              </a:ext>
            </a:extLst>
          </p:cNvPr>
          <p:cNvSpPr txBox="1"/>
          <p:nvPr/>
        </p:nvSpPr>
        <p:spPr>
          <a:xfrm>
            <a:off x="4773768" y="1354575"/>
            <a:ext cx="2215671" cy="276999"/>
          </a:xfrm>
          <a:prstGeom prst="rect">
            <a:avLst/>
          </a:prstGeom>
          <a:noFill/>
        </p:spPr>
        <p:txBody>
          <a:bodyPr wrap="none" rtlCol="0">
            <a:spAutoFit/>
          </a:bodyPr>
          <a:lstStyle/>
          <a:p>
            <a:r>
              <a:rPr lang="en-CH" sz="1200" dirty="0">
                <a:solidFill>
                  <a:srgbClr val="0F124A"/>
                </a:solidFill>
              </a:rPr>
              <a:t>Survey plot from Daniele Butti</a:t>
            </a:r>
          </a:p>
        </p:txBody>
      </p:sp>
      <p:sp>
        <p:nvSpPr>
          <p:cNvPr id="3" name="TextBox 2">
            <a:extLst>
              <a:ext uri="{FF2B5EF4-FFF2-40B4-BE49-F238E27FC236}">
                <a16:creationId xmlns:a16="http://schemas.microsoft.com/office/drawing/2014/main" id="{7311F8D3-A5CE-DCA5-B1B1-964F8C5AECDB}"/>
              </a:ext>
            </a:extLst>
          </p:cNvPr>
          <p:cNvSpPr txBox="1"/>
          <p:nvPr/>
        </p:nvSpPr>
        <p:spPr>
          <a:xfrm>
            <a:off x="3338298" y="4055542"/>
            <a:ext cx="5104244" cy="461665"/>
          </a:xfrm>
          <a:prstGeom prst="rect">
            <a:avLst/>
          </a:prstGeom>
          <a:noFill/>
        </p:spPr>
        <p:txBody>
          <a:bodyPr wrap="square" rtlCol="0">
            <a:spAutoFit/>
          </a:bodyPr>
          <a:lstStyle/>
          <a:p>
            <a:r>
              <a:rPr lang="en-CH" sz="1200" dirty="0">
                <a:solidFill>
                  <a:srgbClr val="0F124A"/>
                </a:solidFill>
              </a:rPr>
              <a:t>Synchrotron Radiation fan shows a potentially strong contamination from SR in the compton gammas extraction line.</a:t>
            </a:r>
          </a:p>
        </p:txBody>
      </p:sp>
      <p:sp>
        <p:nvSpPr>
          <p:cNvPr id="16" name="TextBox 15">
            <a:extLst>
              <a:ext uri="{FF2B5EF4-FFF2-40B4-BE49-F238E27FC236}">
                <a16:creationId xmlns:a16="http://schemas.microsoft.com/office/drawing/2014/main" id="{A0888F7A-D7D1-5DD0-CE2B-D29D001CE51E}"/>
              </a:ext>
            </a:extLst>
          </p:cNvPr>
          <p:cNvSpPr txBox="1"/>
          <p:nvPr/>
        </p:nvSpPr>
        <p:spPr>
          <a:xfrm>
            <a:off x="898975" y="1301195"/>
            <a:ext cx="658467" cy="246221"/>
          </a:xfrm>
          <a:prstGeom prst="rect">
            <a:avLst/>
          </a:prstGeom>
          <a:noFill/>
        </p:spPr>
        <p:txBody>
          <a:bodyPr wrap="square">
            <a:spAutoFit/>
          </a:bodyPr>
          <a:lstStyle/>
          <a:p>
            <a:r>
              <a:rPr lang="en-CH" sz="1000" dirty="0"/>
              <a:t>BL1.4</a:t>
            </a:r>
          </a:p>
        </p:txBody>
      </p:sp>
      <p:sp>
        <p:nvSpPr>
          <p:cNvPr id="17" name="Rectangle 16">
            <a:extLst>
              <a:ext uri="{FF2B5EF4-FFF2-40B4-BE49-F238E27FC236}">
                <a16:creationId xmlns:a16="http://schemas.microsoft.com/office/drawing/2014/main" id="{38DC3265-E19A-E935-FBD7-DCA431C12C9D}"/>
              </a:ext>
            </a:extLst>
          </p:cNvPr>
          <p:cNvSpPr/>
          <p:nvPr/>
        </p:nvSpPr>
        <p:spPr>
          <a:xfrm>
            <a:off x="47334" y="259969"/>
            <a:ext cx="8697966" cy="473773"/>
          </a:xfrm>
          <a:prstGeom prst="rect">
            <a:avLst/>
          </a:prstGeom>
          <a:noFill/>
          <a:ln w="38100">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4280882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aph of a line&#10;&#10;Description automatically generated with medium confidence">
            <a:extLst>
              <a:ext uri="{FF2B5EF4-FFF2-40B4-BE49-F238E27FC236}">
                <a16:creationId xmlns:a16="http://schemas.microsoft.com/office/drawing/2014/main" id="{48B31AA2-F35A-29B2-DC85-8EB683D16E3C}"/>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35496" y="699542"/>
            <a:ext cx="9144000" cy="4036616"/>
          </a:xfrm>
          <a:prstGeom prst="rect">
            <a:avLst/>
          </a:prstGeom>
        </p:spPr>
      </p:pic>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144717" y="165543"/>
            <a:ext cx="9034779" cy="409774"/>
          </a:xfrm>
        </p:spPr>
        <p:txBody>
          <a:bodyPr/>
          <a:lstStyle/>
          <a:p>
            <a:r>
              <a:rPr lang="en-US" dirty="0" err="1"/>
              <a:t>FCCee</a:t>
            </a:r>
            <a:r>
              <a:rPr lang="en-US" dirty="0"/>
              <a:t> Polarimeters baseline in Experimental IP A</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6</a:t>
            </a:fld>
            <a:endParaRPr lang="en-US" noProof="0" dirty="0"/>
          </a:p>
        </p:txBody>
      </p:sp>
      <p:sp>
        <p:nvSpPr>
          <p:cNvPr id="14" name="additional logos">
            <a:extLst>
              <a:ext uri="{FF2B5EF4-FFF2-40B4-BE49-F238E27FC236}">
                <a16:creationId xmlns:a16="http://schemas.microsoft.com/office/drawing/2014/main" id="{F75B159A-989C-1F41-92A9-D453B9199F4E}"/>
              </a:ext>
            </a:extLst>
          </p:cNvPr>
          <p:cNvSpPr/>
          <p:nvPr/>
        </p:nvSpPr>
        <p:spPr>
          <a:xfrm>
            <a:off x="6124950" y="104158"/>
            <a:ext cx="2547450" cy="1566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cap="all" dirty="0">
                <a:solidFill>
                  <a:schemeClr val="bg1"/>
                </a:solidFill>
              </a:rPr>
              <a:t>Space</a:t>
            </a:r>
            <a:r>
              <a:rPr lang="en-US" sz="600" cap="all" dirty="0">
                <a:solidFill>
                  <a:schemeClr val="tx2"/>
                </a:solidFill>
              </a:rPr>
              <a:t> </a:t>
            </a:r>
            <a:r>
              <a:rPr lang="en-US" sz="600" cap="all" dirty="0">
                <a:solidFill>
                  <a:schemeClr val="bg1"/>
                </a:solidFill>
              </a:rPr>
              <a:t>for additional logos</a:t>
            </a:r>
          </a:p>
        </p:txBody>
      </p:sp>
      <p:sp>
        <p:nvSpPr>
          <p:cNvPr id="15" name="Textfeld 3">
            <a:extLst>
              <a:ext uri="{FF2B5EF4-FFF2-40B4-BE49-F238E27FC236}">
                <a16:creationId xmlns:a16="http://schemas.microsoft.com/office/drawing/2014/main" id="{137F4B86-3D3F-1444-8873-318468F013FC}"/>
              </a:ext>
            </a:extLst>
          </p:cNvPr>
          <p:cNvSpPr txBox="1"/>
          <p:nvPr/>
        </p:nvSpPr>
        <p:spPr>
          <a:xfrm>
            <a:off x="4537720" y="699542"/>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p>
        </p:txBody>
      </p:sp>
      <p:sp>
        <p:nvSpPr>
          <p:cNvPr id="26" name="Rectangle 25">
            <a:extLst>
              <a:ext uri="{FF2B5EF4-FFF2-40B4-BE49-F238E27FC236}">
                <a16:creationId xmlns:a16="http://schemas.microsoft.com/office/drawing/2014/main" id="{A9E3467C-3E94-28A1-5155-448D6AEAE507}"/>
              </a:ext>
            </a:extLst>
          </p:cNvPr>
          <p:cNvSpPr/>
          <p:nvPr/>
        </p:nvSpPr>
        <p:spPr>
          <a:xfrm rot="21332936">
            <a:off x="4676391" y="1284349"/>
            <a:ext cx="45719" cy="175308"/>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8" name="Rectangle 27">
            <a:extLst>
              <a:ext uri="{FF2B5EF4-FFF2-40B4-BE49-F238E27FC236}">
                <a16:creationId xmlns:a16="http://schemas.microsoft.com/office/drawing/2014/main" id="{94C28430-7C39-0AB3-D9B5-DE64032C7A80}"/>
              </a:ext>
            </a:extLst>
          </p:cNvPr>
          <p:cNvSpPr/>
          <p:nvPr/>
        </p:nvSpPr>
        <p:spPr>
          <a:xfrm rot="21306670">
            <a:off x="4699227" y="1507537"/>
            <a:ext cx="45719" cy="146702"/>
          </a:xfrm>
          <a:prstGeom prst="rect">
            <a:avLst/>
          </a:prstGeom>
          <a:solidFill>
            <a:schemeClr val="accent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8" name="Straight Arrow Connector 17">
            <a:extLst>
              <a:ext uri="{FF2B5EF4-FFF2-40B4-BE49-F238E27FC236}">
                <a16:creationId xmlns:a16="http://schemas.microsoft.com/office/drawing/2014/main" id="{49C9BC9A-B733-960B-0BCA-AB929B40692D}"/>
              </a:ext>
            </a:extLst>
          </p:cNvPr>
          <p:cNvCxnSpPr>
            <a:cxnSpLocks/>
          </p:cNvCxnSpPr>
          <p:nvPr/>
        </p:nvCxnSpPr>
        <p:spPr>
          <a:xfrm flipH="1">
            <a:off x="4728844" y="1125765"/>
            <a:ext cx="3227532" cy="1607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FA23534D-3F27-9455-A7AF-94AA31948280}"/>
              </a:ext>
            </a:extLst>
          </p:cNvPr>
          <p:cNvCxnSpPr>
            <a:cxnSpLocks/>
          </p:cNvCxnSpPr>
          <p:nvPr/>
        </p:nvCxnSpPr>
        <p:spPr>
          <a:xfrm flipH="1">
            <a:off x="4739556" y="1126671"/>
            <a:ext cx="3216820" cy="3026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5C17B636-5C13-6B15-C92F-E81B345905E5}"/>
              </a:ext>
            </a:extLst>
          </p:cNvPr>
          <p:cNvSpPr txBox="1"/>
          <p:nvPr/>
        </p:nvSpPr>
        <p:spPr>
          <a:xfrm>
            <a:off x="4352048" y="1625073"/>
            <a:ext cx="819455" cy="300082"/>
          </a:xfrm>
          <a:prstGeom prst="rect">
            <a:avLst/>
          </a:prstGeom>
          <a:noFill/>
        </p:spPr>
        <p:txBody>
          <a:bodyPr wrap="none" rtlCol="0">
            <a:spAutoFit/>
          </a:bodyPr>
          <a:lstStyle/>
          <a:p>
            <a:r>
              <a:rPr lang="en-CH" dirty="0">
                <a:solidFill>
                  <a:schemeClr val="accent2">
                    <a:lumMod val="50000"/>
                  </a:schemeClr>
                </a:solidFill>
              </a:rPr>
              <a:t>Photons</a:t>
            </a:r>
          </a:p>
        </p:txBody>
      </p:sp>
      <p:sp>
        <p:nvSpPr>
          <p:cNvPr id="25" name="TextBox 24">
            <a:extLst>
              <a:ext uri="{FF2B5EF4-FFF2-40B4-BE49-F238E27FC236}">
                <a16:creationId xmlns:a16="http://schemas.microsoft.com/office/drawing/2014/main" id="{69431EDB-4211-03A1-3830-CE928B17B44C}"/>
              </a:ext>
            </a:extLst>
          </p:cNvPr>
          <p:cNvSpPr txBox="1"/>
          <p:nvPr/>
        </p:nvSpPr>
        <p:spPr>
          <a:xfrm>
            <a:off x="4308768" y="956600"/>
            <a:ext cx="906017" cy="300082"/>
          </a:xfrm>
          <a:prstGeom prst="rect">
            <a:avLst/>
          </a:prstGeom>
          <a:noFill/>
        </p:spPr>
        <p:txBody>
          <a:bodyPr wrap="none" rtlCol="0">
            <a:spAutoFit/>
          </a:bodyPr>
          <a:lstStyle/>
          <a:p>
            <a:r>
              <a:rPr lang="en-CH" dirty="0">
                <a:solidFill>
                  <a:schemeClr val="tx2"/>
                </a:solidFill>
              </a:rPr>
              <a:t>Electrons</a:t>
            </a:r>
          </a:p>
        </p:txBody>
      </p:sp>
      <p:cxnSp>
        <p:nvCxnSpPr>
          <p:cNvPr id="46" name="Straight Arrow Connector 45">
            <a:extLst>
              <a:ext uri="{FF2B5EF4-FFF2-40B4-BE49-F238E27FC236}">
                <a16:creationId xmlns:a16="http://schemas.microsoft.com/office/drawing/2014/main" id="{BC3D65F2-8567-6673-2F7A-8137562DE977}"/>
              </a:ext>
            </a:extLst>
          </p:cNvPr>
          <p:cNvCxnSpPr>
            <a:cxnSpLocks/>
          </p:cNvCxnSpPr>
          <p:nvPr/>
        </p:nvCxnSpPr>
        <p:spPr>
          <a:xfrm>
            <a:off x="5171503" y="1461167"/>
            <a:ext cx="265646" cy="2072425"/>
          </a:xfrm>
          <a:prstGeom prst="straightConnector1">
            <a:avLst/>
          </a:prstGeom>
          <a:ln>
            <a:solidFill>
              <a:srgbClr val="0F124A"/>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E947F99F-12CD-1E0E-4A57-8C8F483416AA}"/>
              </a:ext>
            </a:extLst>
          </p:cNvPr>
          <p:cNvSpPr txBox="1"/>
          <p:nvPr/>
        </p:nvSpPr>
        <p:spPr>
          <a:xfrm rot="5015778">
            <a:off x="4850587" y="2627473"/>
            <a:ext cx="1332416" cy="246221"/>
          </a:xfrm>
          <a:prstGeom prst="rect">
            <a:avLst/>
          </a:prstGeom>
          <a:noFill/>
        </p:spPr>
        <p:txBody>
          <a:bodyPr wrap="none" rtlCol="0">
            <a:spAutoFit/>
          </a:bodyPr>
          <a:lstStyle/>
          <a:p>
            <a:r>
              <a:rPr lang="en-CH" sz="1000" dirty="0"/>
              <a:t>7m between beams</a:t>
            </a:r>
          </a:p>
        </p:txBody>
      </p:sp>
      <p:cxnSp>
        <p:nvCxnSpPr>
          <p:cNvPr id="8" name="Straight Arrow Connector 7">
            <a:extLst>
              <a:ext uri="{FF2B5EF4-FFF2-40B4-BE49-F238E27FC236}">
                <a16:creationId xmlns:a16="http://schemas.microsoft.com/office/drawing/2014/main" id="{480128BC-A762-E066-31BC-51545378E19A}"/>
              </a:ext>
            </a:extLst>
          </p:cNvPr>
          <p:cNvCxnSpPr>
            <a:cxnSpLocks/>
          </p:cNvCxnSpPr>
          <p:nvPr/>
        </p:nvCxnSpPr>
        <p:spPr>
          <a:xfrm flipH="1">
            <a:off x="4761776" y="1133845"/>
            <a:ext cx="3194600" cy="447043"/>
          </a:xfrm>
          <a:prstGeom prst="straightConnector1">
            <a:avLst/>
          </a:prstGeom>
          <a:ln>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DE9C367-2CDF-F8DF-42F1-CB01158FB952}"/>
              </a:ext>
            </a:extLst>
          </p:cNvPr>
          <p:cNvSpPr txBox="1"/>
          <p:nvPr/>
        </p:nvSpPr>
        <p:spPr>
          <a:xfrm>
            <a:off x="7131388" y="1293686"/>
            <a:ext cx="864096" cy="300082"/>
          </a:xfrm>
          <a:prstGeom prst="rect">
            <a:avLst/>
          </a:prstGeom>
          <a:noFill/>
        </p:spPr>
        <p:txBody>
          <a:bodyPr wrap="square" rtlCol="0">
            <a:spAutoFit/>
          </a:bodyPr>
          <a:lstStyle/>
          <a:p>
            <a:r>
              <a:rPr lang="en-CH" dirty="0"/>
              <a:t>BL1.4</a:t>
            </a:r>
          </a:p>
        </p:txBody>
      </p:sp>
      <p:cxnSp>
        <p:nvCxnSpPr>
          <p:cNvPr id="21" name="Straight Arrow Connector 20">
            <a:extLst>
              <a:ext uri="{FF2B5EF4-FFF2-40B4-BE49-F238E27FC236}">
                <a16:creationId xmlns:a16="http://schemas.microsoft.com/office/drawing/2014/main" id="{EBF24A7C-BCC5-D754-AFEB-C8BC09F208DC}"/>
              </a:ext>
            </a:extLst>
          </p:cNvPr>
          <p:cNvCxnSpPr>
            <a:cxnSpLocks/>
          </p:cNvCxnSpPr>
          <p:nvPr/>
        </p:nvCxnSpPr>
        <p:spPr>
          <a:xfrm flipV="1">
            <a:off x="4716016" y="1563638"/>
            <a:ext cx="3263318" cy="355327"/>
          </a:xfrm>
          <a:prstGeom prst="straightConnector1">
            <a:avLst/>
          </a:prstGeom>
          <a:ln>
            <a:solidFill>
              <a:srgbClr val="0F124A"/>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511D65A2-31F4-DD2F-2ECD-DCBE80065542}"/>
              </a:ext>
            </a:extLst>
          </p:cNvPr>
          <p:cNvSpPr txBox="1"/>
          <p:nvPr/>
        </p:nvSpPr>
        <p:spPr>
          <a:xfrm rot="21192788">
            <a:off x="5661414" y="1725706"/>
            <a:ext cx="1755609" cy="246221"/>
          </a:xfrm>
          <a:prstGeom prst="rect">
            <a:avLst/>
          </a:prstGeom>
          <a:noFill/>
        </p:spPr>
        <p:txBody>
          <a:bodyPr wrap="none" rtlCol="0">
            <a:spAutoFit/>
          </a:bodyPr>
          <a:lstStyle/>
          <a:p>
            <a:r>
              <a:rPr lang="en-CH" sz="1000" dirty="0"/>
              <a:t>100 m propagation distance</a:t>
            </a:r>
          </a:p>
        </p:txBody>
      </p:sp>
      <p:sp>
        <p:nvSpPr>
          <p:cNvPr id="30" name="TextBox 29">
            <a:extLst>
              <a:ext uri="{FF2B5EF4-FFF2-40B4-BE49-F238E27FC236}">
                <a16:creationId xmlns:a16="http://schemas.microsoft.com/office/drawing/2014/main" id="{5632AD22-9AAB-C04B-3C7D-6864C4922DDF}"/>
              </a:ext>
            </a:extLst>
          </p:cNvPr>
          <p:cNvSpPr txBox="1"/>
          <p:nvPr/>
        </p:nvSpPr>
        <p:spPr>
          <a:xfrm>
            <a:off x="7681930" y="1650821"/>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31" name="Straight Arrow Connector 30">
            <a:extLst>
              <a:ext uri="{FF2B5EF4-FFF2-40B4-BE49-F238E27FC236}">
                <a16:creationId xmlns:a16="http://schemas.microsoft.com/office/drawing/2014/main" id="{F81D67D8-4F7E-FA3F-EEC7-90E603417DA8}"/>
              </a:ext>
            </a:extLst>
          </p:cNvPr>
          <p:cNvCxnSpPr>
            <a:cxnSpLocks/>
          </p:cNvCxnSpPr>
          <p:nvPr/>
        </p:nvCxnSpPr>
        <p:spPr>
          <a:xfrm flipH="1" flipV="1">
            <a:off x="7954003" y="1203778"/>
            <a:ext cx="41481" cy="45214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7908EC2-81CD-DBDA-272A-A9B6D02649FD}"/>
              </a:ext>
            </a:extLst>
          </p:cNvPr>
          <p:cNvSpPr/>
          <p:nvPr/>
        </p:nvSpPr>
        <p:spPr>
          <a:xfrm>
            <a:off x="107504" y="123478"/>
            <a:ext cx="8697966" cy="473773"/>
          </a:xfrm>
          <a:prstGeom prst="rect">
            <a:avLst/>
          </a:prstGeom>
          <a:noFill/>
          <a:ln w="38100">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8126309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14062" y="296809"/>
            <a:ext cx="8703675" cy="409774"/>
          </a:xfrm>
        </p:spPr>
        <p:txBody>
          <a:bodyPr/>
          <a:lstStyle/>
          <a:p>
            <a:r>
              <a:rPr lang="en-US" dirty="0" err="1"/>
              <a:t>FCCee</a:t>
            </a:r>
            <a:r>
              <a:rPr lang="en-US" dirty="0"/>
              <a:t> Polarimeters baseline in Experimental IP A</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7</a:t>
            </a:fld>
            <a:endParaRPr lang="en-US" noProof="0" dirty="0"/>
          </a:p>
        </p:txBody>
      </p:sp>
      <p:sp>
        <p:nvSpPr>
          <p:cNvPr id="14" name="additional logos">
            <a:extLst>
              <a:ext uri="{FF2B5EF4-FFF2-40B4-BE49-F238E27FC236}">
                <a16:creationId xmlns:a16="http://schemas.microsoft.com/office/drawing/2014/main" id="{F75B159A-989C-1F41-92A9-D453B9199F4E}"/>
              </a:ext>
            </a:extLst>
          </p:cNvPr>
          <p:cNvSpPr/>
          <p:nvPr/>
        </p:nvSpPr>
        <p:spPr>
          <a:xfrm>
            <a:off x="6124950" y="104158"/>
            <a:ext cx="2547450" cy="1566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cap="all" dirty="0">
                <a:solidFill>
                  <a:schemeClr val="bg1"/>
                </a:solidFill>
              </a:rPr>
              <a:t>Space</a:t>
            </a:r>
            <a:r>
              <a:rPr lang="en-US" sz="600" cap="all" dirty="0">
                <a:solidFill>
                  <a:schemeClr val="tx2"/>
                </a:solidFill>
              </a:rPr>
              <a:t> </a:t>
            </a:r>
            <a:r>
              <a:rPr lang="en-US" sz="600" cap="all" dirty="0">
                <a:solidFill>
                  <a:schemeClr val="bg1"/>
                </a:solidFill>
              </a:rPr>
              <a:t>for additional logos</a:t>
            </a:r>
          </a:p>
        </p:txBody>
      </p:sp>
      <p:sp>
        <p:nvSpPr>
          <p:cNvPr id="15" name="Textfeld 3">
            <a:extLst>
              <a:ext uri="{FF2B5EF4-FFF2-40B4-BE49-F238E27FC236}">
                <a16:creationId xmlns:a16="http://schemas.microsoft.com/office/drawing/2014/main" id="{137F4B86-3D3F-1444-8873-318468F013FC}"/>
              </a:ext>
            </a:extLst>
          </p:cNvPr>
          <p:cNvSpPr txBox="1"/>
          <p:nvPr/>
        </p:nvSpPr>
        <p:spPr>
          <a:xfrm>
            <a:off x="3851920" y="171294"/>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p>
        </p:txBody>
      </p:sp>
      <p:pic>
        <p:nvPicPr>
          <p:cNvPr id="7" name="Picture 6">
            <a:extLst>
              <a:ext uri="{FF2B5EF4-FFF2-40B4-BE49-F238E27FC236}">
                <a16:creationId xmlns:a16="http://schemas.microsoft.com/office/drawing/2014/main" id="{98D4A255-714B-37A4-E024-9C7082ABEE17}"/>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72427"/>
          <a:stretch/>
        </p:blipFill>
        <p:spPr>
          <a:xfrm>
            <a:off x="14062" y="832098"/>
            <a:ext cx="9143999" cy="1657880"/>
          </a:xfrm>
          <a:prstGeom prst="rect">
            <a:avLst/>
          </a:prstGeom>
        </p:spPr>
      </p:pic>
      <p:cxnSp>
        <p:nvCxnSpPr>
          <p:cNvPr id="22" name="Straight Arrow Connector 21">
            <a:extLst>
              <a:ext uri="{FF2B5EF4-FFF2-40B4-BE49-F238E27FC236}">
                <a16:creationId xmlns:a16="http://schemas.microsoft.com/office/drawing/2014/main" id="{6D8AF30E-2B4F-C470-7F24-F3F6C00A9D95}"/>
              </a:ext>
            </a:extLst>
          </p:cNvPr>
          <p:cNvCxnSpPr>
            <a:cxnSpLocks/>
          </p:cNvCxnSpPr>
          <p:nvPr/>
        </p:nvCxnSpPr>
        <p:spPr>
          <a:xfrm>
            <a:off x="1547664" y="1275569"/>
            <a:ext cx="3024336" cy="279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88F7500-BEBE-F9B4-1253-6FF3D972E1E4}"/>
              </a:ext>
            </a:extLst>
          </p:cNvPr>
          <p:cNvSpPr txBox="1"/>
          <p:nvPr/>
        </p:nvSpPr>
        <p:spPr>
          <a:xfrm>
            <a:off x="2524474" y="987574"/>
            <a:ext cx="1027845" cy="261610"/>
          </a:xfrm>
          <a:prstGeom prst="rect">
            <a:avLst/>
          </a:prstGeom>
          <a:noFill/>
        </p:spPr>
        <p:txBody>
          <a:bodyPr wrap="none" rtlCol="0">
            <a:spAutoFit/>
          </a:bodyPr>
          <a:lstStyle/>
          <a:p>
            <a:r>
              <a:rPr lang="en-CH" sz="1100" dirty="0">
                <a:solidFill>
                  <a:schemeClr val="tx2"/>
                </a:solidFill>
              </a:rPr>
              <a:t>830m from IP</a:t>
            </a:r>
          </a:p>
        </p:txBody>
      </p:sp>
      <p:sp>
        <p:nvSpPr>
          <p:cNvPr id="26" name="TextBox 25">
            <a:extLst>
              <a:ext uri="{FF2B5EF4-FFF2-40B4-BE49-F238E27FC236}">
                <a16:creationId xmlns:a16="http://schemas.microsoft.com/office/drawing/2014/main" id="{A76ADC12-E194-E978-5FFD-90F0E8FC6151}"/>
              </a:ext>
            </a:extLst>
          </p:cNvPr>
          <p:cNvSpPr txBox="1"/>
          <p:nvPr/>
        </p:nvSpPr>
        <p:spPr>
          <a:xfrm>
            <a:off x="1245520" y="892320"/>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28" name="Straight Arrow Connector 27">
            <a:extLst>
              <a:ext uri="{FF2B5EF4-FFF2-40B4-BE49-F238E27FC236}">
                <a16:creationId xmlns:a16="http://schemas.microsoft.com/office/drawing/2014/main" id="{BDD9699A-AEAC-A66A-E7C3-E574F724D0F4}"/>
              </a:ext>
            </a:extLst>
          </p:cNvPr>
          <p:cNvCxnSpPr>
            <a:cxnSpLocks/>
          </p:cNvCxnSpPr>
          <p:nvPr/>
        </p:nvCxnSpPr>
        <p:spPr>
          <a:xfrm>
            <a:off x="1547664" y="1188847"/>
            <a:ext cx="0" cy="25738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A87E3422-6B48-BB49-EAF1-8DA758605F5A}"/>
              </a:ext>
            </a:extLst>
          </p:cNvPr>
          <p:cNvSpPr txBox="1"/>
          <p:nvPr/>
        </p:nvSpPr>
        <p:spPr>
          <a:xfrm>
            <a:off x="7216387" y="963472"/>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38" name="Straight Arrow Connector 37">
            <a:extLst>
              <a:ext uri="{FF2B5EF4-FFF2-40B4-BE49-F238E27FC236}">
                <a16:creationId xmlns:a16="http://schemas.microsoft.com/office/drawing/2014/main" id="{DFDCE438-4038-694F-B6C2-0D66317ECC11}"/>
              </a:ext>
            </a:extLst>
          </p:cNvPr>
          <p:cNvCxnSpPr>
            <a:cxnSpLocks/>
          </p:cNvCxnSpPr>
          <p:nvPr/>
        </p:nvCxnSpPr>
        <p:spPr>
          <a:xfrm>
            <a:off x="7569682" y="1206824"/>
            <a:ext cx="0" cy="22143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F22A5D3-608F-5239-D7C8-230816F41558}"/>
              </a:ext>
            </a:extLst>
          </p:cNvPr>
          <p:cNvCxnSpPr>
            <a:cxnSpLocks/>
          </p:cNvCxnSpPr>
          <p:nvPr/>
        </p:nvCxnSpPr>
        <p:spPr>
          <a:xfrm flipH="1" flipV="1">
            <a:off x="1884116" y="1779035"/>
            <a:ext cx="2448272" cy="4"/>
          </a:xfrm>
          <a:prstGeom prst="line">
            <a:avLst/>
          </a:prstGeom>
          <a:ln w="28575"/>
        </p:spPr>
        <p:style>
          <a:lnRef idx="1">
            <a:schemeClr val="dk1"/>
          </a:lnRef>
          <a:fillRef idx="0">
            <a:schemeClr val="dk1"/>
          </a:fillRef>
          <a:effectRef idx="0">
            <a:schemeClr val="dk1"/>
          </a:effectRef>
          <a:fontRef idx="minor">
            <a:schemeClr val="tx1"/>
          </a:fontRef>
        </p:style>
      </p:cxnSp>
      <p:sp>
        <p:nvSpPr>
          <p:cNvPr id="20" name="Rectangle 19">
            <a:extLst>
              <a:ext uri="{FF2B5EF4-FFF2-40B4-BE49-F238E27FC236}">
                <a16:creationId xmlns:a16="http://schemas.microsoft.com/office/drawing/2014/main" id="{74727F07-600F-5687-5616-736CCBF6B31B}"/>
              </a:ext>
            </a:extLst>
          </p:cNvPr>
          <p:cNvSpPr/>
          <p:nvPr/>
        </p:nvSpPr>
        <p:spPr>
          <a:xfrm>
            <a:off x="1516601" y="1541230"/>
            <a:ext cx="62126" cy="12302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23" name="Curved Connector 22">
            <a:extLst>
              <a:ext uri="{FF2B5EF4-FFF2-40B4-BE49-F238E27FC236}">
                <a16:creationId xmlns:a16="http://schemas.microsoft.com/office/drawing/2014/main" id="{5D9EB9E7-DF39-F113-FCF7-B1D9318A83AB}"/>
              </a:ext>
            </a:extLst>
          </p:cNvPr>
          <p:cNvCxnSpPr>
            <a:cxnSpLocks/>
          </p:cNvCxnSpPr>
          <p:nvPr/>
        </p:nvCxnSpPr>
        <p:spPr>
          <a:xfrm rot="10800000">
            <a:off x="1578728" y="1602744"/>
            <a:ext cx="328977" cy="176921"/>
          </a:xfrm>
          <a:prstGeom prst="curvedConnector3">
            <a:avLst/>
          </a:prstGeom>
          <a:ln w="31750"/>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39EB250D-4A0E-9D4E-4CAF-1D317696ED39}"/>
              </a:ext>
            </a:extLst>
          </p:cNvPr>
          <p:cNvCxnSpPr>
            <a:cxnSpLocks/>
          </p:cNvCxnSpPr>
          <p:nvPr/>
        </p:nvCxnSpPr>
        <p:spPr>
          <a:xfrm>
            <a:off x="1547664" y="1472254"/>
            <a:ext cx="0" cy="68976"/>
          </a:xfrm>
          <a:prstGeom prst="line">
            <a:avLst/>
          </a:prstGeom>
          <a:ln w="28575"/>
        </p:spPr>
        <p:style>
          <a:lnRef idx="1">
            <a:schemeClr val="dk1"/>
          </a:lnRef>
          <a:fillRef idx="0">
            <a:schemeClr val="dk1"/>
          </a:fillRef>
          <a:effectRef idx="0">
            <a:schemeClr val="dk1"/>
          </a:effectRef>
          <a:fontRef idx="minor">
            <a:schemeClr val="tx1"/>
          </a:fontRef>
        </p:style>
      </p:cxnSp>
      <p:sp>
        <p:nvSpPr>
          <p:cNvPr id="41" name="TextBox 40">
            <a:extLst>
              <a:ext uri="{FF2B5EF4-FFF2-40B4-BE49-F238E27FC236}">
                <a16:creationId xmlns:a16="http://schemas.microsoft.com/office/drawing/2014/main" id="{E4539DE1-AE21-3ED8-395A-78DF49E53243}"/>
              </a:ext>
            </a:extLst>
          </p:cNvPr>
          <p:cNvSpPr txBox="1"/>
          <p:nvPr/>
        </p:nvSpPr>
        <p:spPr>
          <a:xfrm>
            <a:off x="746416" y="1789965"/>
            <a:ext cx="1330814" cy="430887"/>
          </a:xfrm>
          <a:prstGeom prst="rect">
            <a:avLst/>
          </a:prstGeom>
          <a:noFill/>
        </p:spPr>
        <p:txBody>
          <a:bodyPr wrap="none" rtlCol="0">
            <a:spAutoFit/>
          </a:bodyPr>
          <a:lstStyle/>
          <a:p>
            <a:r>
              <a:rPr lang="en-CH" sz="1100" dirty="0">
                <a:solidFill>
                  <a:srgbClr val="C00000"/>
                </a:solidFill>
              </a:rPr>
              <a:t>Laser hutch </a:t>
            </a:r>
          </a:p>
          <a:p>
            <a:r>
              <a:rPr lang="en-CH" sz="1100" dirty="0">
                <a:solidFill>
                  <a:srgbClr val="C00000"/>
                </a:solidFill>
              </a:rPr>
              <a:t>Accessible 24h/7d</a:t>
            </a:r>
          </a:p>
        </p:txBody>
      </p:sp>
      <p:cxnSp>
        <p:nvCxnSpPr>
          <p:cNvPr id="46" name="Straight Connector 45">
            <a:extLst>
              <a:ext uri="{FF2B5EF4-FFF2-40B4-BE49-F238E27FC236}">
                <a16:creationId xmlns:a16="http://schemas.microsoft.com/office/drawing/2014/main" id="{53D0F5FB-65A6-3518-68C7-29B58C842543}"/>
              </a:ext>
            </a:extLst>
          </p:cNvPr>
          <p:cNvCxnSpPr>
            <a:cxnSpLocks/>
          </p:cNvCxnSpPr>
          <p:nvPr/>
        </p:nvCxnSpPr>
        <p:spPr>
          <a:xfrm flipH="1" flipV="1">
            <a:off x="4814818" y="1777801"/>
            <a:ext cx="2448272" cy="4"/>
          </a:xfrm>
          <a:prstGeom prst="line">
            <a:avLst/>
          </a:prstGeom>
          <a:ln w="28575"/>
        </p:spPr>
        <p:style>
          <a:lnRef idx="1">
            <a:schemeClr val="dk1"/>
          </a:lnRef>
          <a:fillRef idx="0">
            <a:schemeClr val="dk1"/>
          </a:fillRef>
          <a:effectRef idx="0">
            <a:schemeClr val="dk1"/>
          </a:effectRef>
          <a:fontRef idx="minor">
            <a:schemeClr val="tx1"/>
          </a:fontRef>
        </p:style>
      </p:cxnSp>
      <p:cxnSp>
        <p:nvCxnSpPr>
          <p:cNvPr id="47" name="Curved Connector 46">
            <a:extLst>
              <a:ext uri="{FF2B5EF4-FFF2-40B4-BE49-F238E27FC236}">
                <a16:creationId xmlns:a16="http://schemas.microsoft.com/office/drawing/2014/main" id="{224F885A-806B-8CC4-3570-13920BE54A73}"/>
              </a:ext>
            </a:extLst>
          </p:cNvPr>
          <p:cNvCxnSpPr>
            <a:cxnSpLocks/>
          </p:cNvCxnSpPr>
          <p:nvPr/>
        </p:nvCxnSpPr>
        <p:spPr>
          <a:xfrm flipV="1">
            <a:off x="7236296" y="1635646"/>
            <a:ext cx="302323" cy="142155"/>
          </a:xfrm>
          <a:prstGeom prst="curvedConnector3">
            <a:avLst/>
          </a:prstGeom>
          <a:ln w="31750"/>
        </p:spPr>
        <p:style>
          <a:lnRef idx="1">
            <a:schemeClr val="dk1"/>
          </a:lnRef>
          <a:fillRef idx="0">
            <a:schemeClr val="dk1"/>
          </a:fillRef>
          <a:effectRef idx="0">
            <a:schemeClr val="dk1"/>
          </a:effectRef>
          <a:fontRef idx="minor">
            <a:schemeClr val="tx1"/>
          </a:fontRef>
        </p:style>
      </p:cxnSp>
      <p:sp>
        <p:nvSpPr>
          <p:cNvPr id="49" name="Rectangle 48">
            <a:extLst>
              <a:ext uri="{FF2B5EF4-FFF2-40B4-BE49-F238E27FC236}">
                <a16:creationId xmlns:a16="http://schemas.microsoft.com/office/drawing/2014/main" id="{E009E279-2F03-9E35-F268-57C79DF2D1E3}"/>
              </a:ext>
            </a:extLst>
          </p:cNvPr>
          <p:cNvSpPr/>
          <p:nvPr/>
        </p:nvSpPr>
        <p:spPr>
          <a:xfrm>
            <a:off x="7538619" y="1541230"/>
            <a:ext cx="62126" cy="12302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50" name="Straight Connector 49">
            <a:extLst>
              <a:ext uri="{FF2B5EF4-FFF2-40B4-BE49-F238E27FC236}">
                <a16:creationId xmlns:a16="http://schemas.microsoft.com/office/drawing/2014/main" id="{81AD0BD3-19A6-286D-EC56-D41A0F91781F}"/>
              </a:ext>
            </a:extLst>
          </p:cNvPr>
          <p:cNvCxnSpPr>
            <a:cxnSpLocks/>
          </p:cNvCxnSpPr>
          <p:nvPr/>
        </p:nvCxnSpPr>
        <p:spPr>
          <a:xfrm>
            <a:off x="7569682" y="1472254"/>
            <a:ext cx="0" cy="68976"/>
          </a:xfrm>
          <a:prstGeom prst="line">
            <a:avLst/>
          </a:prstGeom>
          <a:ln w="28575"/>
        </p:spPr>
        <p:style>
          <a:lnRef idx="1">
            <a:schemeClr val="dk1"/>
          </a:lnRef>
          <a:fillRef idx="0">
            <a:schemeClr val="dk1"/>
          </a:fillRef>
          <a:effectRef idx="0">
            <a:schemeClr val="dk1"/>
          </a:effectRef>
          <a:fontRef idx="minor">
            <a:schemeClr val="tx1"/>
          </a:fontRef>
        </p:style>
      </p:cxnSp>
      <p:cxnSp>
        <p:nvCxnSpPr>
          <p:cNvPr id="53" name="Straight Arrow Connector 52">
            <a:extLst>
              <a:ext uri="{FF2B5EF4-FFF2-40B4-BE49-F238E27FC236}">
                <a16:creationId xmlns:a16="http://schemas.microsoft.com/office/drawing/2014/main" id="{47591E25-7946-CC51-4DEA-6D7EE5862089}"/>
              </a:ext>
            </a:extLst>
          </p:cNvPr>
          <p:cNvCxnSpPr>
            <a:cxnSpLocks/>
          </p:cNvCxnSpPr>
          <p:nvPr/>
        </p:nvCxnSpPr>
        <p:spPr>
          <a:xfrm>
            <a:off x="4586061" y="1275569"/>
            <a:ext cx="298362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B6AB0A15-523F-B4D9-56C4-F58EDE67D756}"/>
              </a:ext>
            </a:extLst>
          </p:cNvPr>
          <p:cNvSpPr txBox="1"/>
          <p:nvPr/>
        </p:nvSpPr>
        <p:spPr>
          <a:xfrm>
            <a:off x="5514259" y="1015603"/>
            <a:ext cx="1027845" cy="261610"/>
          </a:xfrm>
          <a:prstGeom prst="rect">
            <a:avLst/>
          </a:prstGeom>
          <a:noFill/>
        </p:spPr>
        <p:txBody>
          <a:bodyPr wrap="none" rtlCol="0">
            <a:spAutoFit/>
          </a:bodyPr>
          <a:lstStyle/>
          <a:p>
            <a:r>
              <a:rPr lang="en-CH" sz="1100" dirty="0">
                <a:solidFill>
                  <a:schemeClr val="tx2"/>
                </a:solidFill>
              </a:rPr>
              <a:t>830m from IP</a:t>
            </a:r>
          </a:p>
        </p:txBody>
      </p:sp>
      <p:sp>
        <p:nvSpPr>
          <p:cNvPr id="57" name="TextBox 56">
            <a:extLst>
              <a:ext uri="{FF2B5EF4-FFF2-40B4-BE49-F238E27FC236}">
                <a16:creationId xmlns:a16="http://schemas.microsoft.com/office/drawing/2014/main" id="{D582F624-F232-451F-0D46-33F4EEC182BC}"/>
              </a:ext>
            </a:extLst>
          </p:cNvPr>
          <p:cNvSpPr txBox="1"/>
          <p:nvPr/>
        </p:nvSpPr>
        <p:spPr>
          <a:xfrm>
            <a:off x="7338375" y="1777230"/>
            <a:ext cx="1330814" cy="430887"/>
          </a:xfrm>
          <a:prstGeom prst="rect">
            <a:avLst/>
          </a:prstGeom>
          <a:noFill/>
        </p:spPr>
        <p:txBody>
          <a:bodyPr wrap="none" rtlCol="0">
            <a:spAutoFit/>
          </a:bodyPr>
          <a:lstStyle/>
          <a:p>
            <a:r>
              <a:rPr lang="en-CH" sz="1100" dirty="0">
                <a:solidFill>
                  <a:srgbClr val="C00000"/>
                </a:solidFill>
              </a:rPr>
              <a:t>Laser hutch </a:t>
            </a:r>
          </a:p>
          <a:p>
            <a:r>
              <a:rPr lang="en-CH" sz="1100" dirty="0">
                <a:solidFill>
                  <a:srgbClr val="C00000"/>
                </a:solidFill>
              </a:rPr>
              <a:t>Accessible 24h/7d</a:t>
            </a:r>
          </a:p>
        </p:txBody>
      </p:sp>
      <p:cxnSp>
        <p:nvCxnSpPr>
          <p:cNvPr id="58" name="Straight Arrow Connector 57">
            <a:extLst>
              <a:ext uri="{FF2B5EF4-FFF2-40B4-BE49-F238E27FC236}">
                <a16:creationId xmlns:a16="http://schemas.microsoft.com/office/drawing/2014/main" id="{EF8D89FF-7452-3221-62FE-20228D5D70F8}"/>
              </a:ext>
            </a:extLst>
          </p:cNvPr>
          <p:cNvCxnSpPr>
            <a:cxnSpLocks/>
          </p:cNvCxnSpPr>
          <p:nvPr/>
        </p:nvCxnSpPr>
        <p:spPr>
          <a:xfrm flipV="1">
            <a:off x="1245520" y="1664257"/>
            <a:ext cx="271081" cy="18741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CAD22311-C2C4-13A0-BDA7-BD1AB635470F}"/>
              </a:ext>
            </a:extLst>
          </p:cNvPr>
          <p:cNvCxnSpPr>
            <a:cxnSpLocks/>
          </p:cNvCxnSpPr>
          <p:nvPr/>
        </p:nvCxnSpPr>
        <p:spPr>
          <a:xfrm flipH="1" flipV="1">
            <a:off x="7613904" y="1661038"/>
            <a:ext cx="224871" cy="16202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356B52BD-94D4-54F7-78C0-AA4553CBD945}"/>
              </a:ext>
            </a:extLst>
          </p:cNvPr>
          <p:cNvSpPr txBox="1"/>
          <p:nvPr/>
        </p:nvSpPr>
        <p:spPr>
          <a:xfrm>
            <a:off x="611560" y="2509914"/>
            <a:ext cx="7646909" cy="2377574"/>
          </a:xfrm>
          <a:prstGeom prst="rect">
            <a:avLst/>
          </a:prstGeom>
          <a:noFill/>
        </p:spPr>
        <p:txBody>
          <a:bodyPr wrap="square" rtlCol="0">
            <a:spAutoFit/>
          </a:bodyPr>
          <a:lstStyle/>
          <a:p>
            <a:r>
              <a:rPr lang="en-CH" dirty="0"/>
              <a:t>The base line is to use the magnet BL1.4 as spectrometer on each beam, followed by 75m of free beam propagation to separate the compton photons and compton electrons from the main beam.</a:t>
            </a:r>
          </a:p>
          <a:p>
            <a:endParaRPr lang="en-CH" dirty="0"/>
          </a:p>
          <a:p>
            <a:r>
              <a:rPr lang="en-CH" dirty="0"/>
              <a:t>In order to insure full time availlabilty of the RDP energy calibration the </a:t>
            </a:r>
            <a:r>
              <a:rPr lang="en-CH" b="1" dirty="0"/>
              <a:t>Laser hutch need to be accessible 24h/7days</a:t>
            </a:r>
            <a:r>
              <a:rPr lang="en-CH" dirty="0"/>
              <a:t>. </a:t>
            </a:r>
          </a:p>
          <a:p>
            <a:endParaRPr lang="en-CH" dirty="0"/>
          </a:p>
          <a:p>
            <a:r>
              <a:rPr lang="en-GB" dirty="0"/>
              <a:t>T</a:t>
            </a:r>
            <a:r>
              <a:rPr lang="en-CH" dirty="0"/>
              <a:t>he transport line between the Laser hutch and Laser IP </a:t>
            </a:r>
            <a:r>
              <a:rPr lang="en-US" dirty="0"/>
              <a:t>need to be bellow </a:t>
            </a:r>
            <a:r>
              <a:rPr lang="en-CH" dirty="0"/>
              <a:t>50 meters lenght.</a:t>
            </a:r>
          </a:p>
          <a:p>
            <a:r>
              <a:rPr lang="en-CH" dirty="0"/>
              <a:t>As few mirror folds and view ports as possible to maintain a good </a:t>
            </a:r>
            <a:r>
              <a:rPr lang="en-CH" b="1" dirty="0"/>
              <a:t>laser circular polarisation</a:t>
            </a:r>
            <a:r>
              <a:rPr lang="en-CH" dirty="0"/>
              <a:t>.</a:t>
            </a:r>
          </a:p>
          <a:p>
            <a:endParaRPr lang="en-CH" dirty="0"/>
          </a:p>
          <a:p>
            <a:r>
              <a:rPr lang="en-CH" dirty="0"/>
              <a:t>Only </a:t>
            </a:r>
            <a:r>
              <a:rPr lang="en-CH" b="1" dirty="0"/>
              <a:t>one experimental IP need such extra civil engeenering </a:t>
            </a:r>
            <a:r>
              <a:rPr lang="en-CH" dirty="0"/>
              <a:t>since the base line is for one polarimeter per beam. </a:t>
            </a:r>
            <a:r>
              <a:rPr lang="en-CH" b="1" dirty="0"/>
              <a:t>Point A </a:t>
            </a:r>
            <a:r>
              <a:rPr lang="en-CH" dirty="0"/>
              <a:t>would be the best choice for a faster response in case of failure.</a:t>
            </a:r>
          </a:p>
        </p:txBody>
      </p:sp>
      <p:sp>
        <p:nvSpPr>
          <p:cNvPr id="63" name="TextBox 62">
            <a:extLst>
              <a:ext uri="{FF2B5EF4-FFF2-40B4-BE49-F238E27FC236}">
                <a16:creationId xmlns:a16="http://schemas.microsoft.com/office/drawing/2014/main" id="{D653CE26-D33E-981D-765F-533F75CB17F4}"/>
              </a:ext>
            </a:extLst>
          </p:cNvPr>
          <p:cNvSpPr txBox="1"/>
          <p:nvPr/>
        </p:nvSpPr>
        <p:spPr>
          <a:xfrm>
            <a:off x="1958419" y="2207051"/>
            <a:ext cx="2706190" cy="261610"/>
          </a:xfrm>
          <a:prstGeom prst="rect">
            <a:avLst/>
          </a:prstGeom>
          <a:noFill/>
        </p:spPr>
        <p:txBody>
          <a:bodyPr wrap="none" rtlCol="0">
            <a:spAutoFit/>
          </a:bodyPr>
          <a:lstStyle/>
          <a:p>
            <a:r>
              <a:rPr lang="en-CH" sz="1100" dirty="0">
                <a:solidFill>
                  <a:srgbClr val="C00000"/>
                </a:solidFill>
              </a:rPr>
              <a:t>Extra tunnel or bypass tunnel elongated </a:t>
            </a:r>
          </a:p>
        </p:txBody>
      </p:sp>
      <p:cxnSp>
        <p:nvCxnSpPr>
          <p:cNvPr id="64" name="Straight Arrow Connector 63">
            <a:extLst>
              <a:ext uri="{FF2B5EF4-FFF2-40B4-BE49-F238E27FC236}">
                <a16:creationId xmlns:a16="http://schemas.microsoft.com/office/drawing/2014/main" id="{CE8C4108-4B2B-FE59-25AF-07E2A2F6A13F}"/>
              </a:ext>
            </a:extLst>
          </p:cNvPr>
          <p:cNvCxnSpPr>
            <a:cxnSpLocks/>
          </p:cNvCxnSpPr>
          <p:nvPr/>
        </p:nvCxnSpPr>
        <p:spPr>
          <a:xfrm flipV="1">
            <a:off x="2920566" y="1813788"/>
            <a:ext cx="0" cy="407064"/>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E51934D0-D5DA-94F5-DA42-B4761916D326}"/>
              </a:ext>
            </a:extLst>
          </p:cNvPr>
          <p:cNvCxnSpPr>
            <a:cxnSpLocks/>
          </p:cNvCxnSpPr>
          <p:nvPr/>
        </p:nvCxnSpPr>
        <p:spPr>
          <a:xfrm flipH="1" flipV="1">
            <a:off x="5868144" y="1838884"/>
            <a:ext cx="22276" cy="381968"/>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9D2D8772-F3BE-7CD2-F424-A93FE906D3BF}"/>
              </a:ext>
            </a:extLst>
          </p:cNvPr>
          <p:cNvSpPr txBox="1"/>
          <p:nvPr/>
        </p:nvSpPr>
        <p:spPr>
          <a:xfrm>
            <a:off x="4832429" y="2211415"/>
            <a:ext cx="2706190" cy="261610"/>
          </a:xfrm>
          <a:prstGeom prst="rect">
            <a:avLst/>
          </a:prstGeom>
          <a:noFill/>
        </p:spPr>
        <p:txBody>
          <a:bodyPr wrap="none" rtlCol="0">
            <a:spAutoFit/>
          </a:bodyPr>
          <a:lstStyle/>
          <a:p>
            <a:r>
              <a:rPr lang="en-CH" sz="1100" dirty="0">
                <a:solidFill>
                  <a:srgbClr val="C00000"/>
                </a:solidFill>
              </a:rPr>
              <a:t>Extra tunnel or bypass tunnel elongated </a:t>
            </a:r>
          </a:p>
        </p:txBody>
      </p:sp>
      <p:sp>
        <p:nvSpPr>
          <p:cNvPr id="68" name="Rectangle 67">
            <a:extLst>
              <a:ext uri="{FF2B5EF4-FFF2-40B4-BE49-F238E27FC236}">
                <a16:creationId xmlns:a16="http://schemas.microsoft.com/office/drawing/2014/main" id="{7D14A5A1-4C3A-BB35-68F1-E6229D48A180}"/>
              </a:ext>
            </a:extLst>
          </p:cNvPr>
          <p:cNvSpPr/>
          <p:nvPr/>
        </p:nvSpPr>
        <p:spPr>
          <a:xfrm>
            <a:off x="47334" y="259969"/>
            <a:ext cx="8697966" cy="473773"/>
          </a:xfrm>
          <a:prstGeom prst="rect">
            <a:avLst/>
          </a:prstGeom>
          <a:noFill/>
          <a:ln w="38100">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72" name="Straight Arrow Connector 71">
            <a:extLst>
              <a:ext uri="{FF2B5EF4-FFF2-40B4-BE49-F238E27FC236}">
                <a16:creationId xmlns:a16="http://schemas.microsoft.com/office/drawing/2014/main" id="{710A6169-AEB5-6A8A-E75B-7507D506568B}"/>
              </a:ext>
            </a:extLst>
          </p:cNvPr>
          <p:cNvCxnSpPr>
            <a:cxnSpLocks/>
          </p:cNvCxnSpPr>
          <p:nvPr/>
        </p:nvCxnSpPr>
        <p:spPr>
          <a:xfrm flipH="1" flipV="1">
            <a:off x="5388393" y="1658455"/>
            <a:ext cx="417574" cy="562397"/>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8D84C141-4554-3AE7-35BA-85ED638827FE}"/>
              </a:ext>
            </a:extLst>
          </p:cNvPr>
          <p:cNvCxnSpPr>
            <a:cxnSpLocks/>
            <a:stCxn id="63" idx="0"/>
          </p:cNvCxnSpPr>
          <p:nvPr/>
        </p:nvCxnSpPr>
        <p:spPr>
          <a:xfrm flipV="1">
            <a:off x="3311514" y="1634390"/>
            <a:ext cx="324382" cy="57266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5204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a:extLst>
              <a:ext uri="{FF2B5EF4-FFF2-40B4-BE49-F238E27FC236}">
                <a16:creationId xmlns:a16="http://schemas.microsoft.com/office/drawing/2014/main" id="{C0233830-E79F-5788-B2D8-260C2DA2C539}"/>
              </a:ext>
            </a:extLst>
          </p:cNvPr>
          <p:cNvSpPr/>
          <p:nvPr/>
        </p:nvSpPr>
        <p:spPr>
          <a:xfrm>
            <a:off x="1884116" y="2550200"/>
            <a:ext cx="7080372" cy="2469822"/>
          </a:xfrm>
          <a:prstGeom prst="roundRect">
            <a:avLst>
              <a:gd name="adj" fmla="val 7274"/>
            </a:avLst>
          </a:prstGeom>
          <a:solidFill>
            <a:schemeClr val="bg1">
              <a:alpha val="31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14062" y="296809"/>
            <a:ext cx="8703675" cy="409774"/>
          </a:xfrm>
        </p:spPr>
        <p:txBody>
          <a:bodyPr/>
          <a:lstStyle/>
          <a:p>
            <a:r>
              <a:rPr lang="en-US" dirty="0" err="1"/>
              <a:t>FCCee</a:t>
            </a:r>
            <a:r>
              <a:rPr lang="en-US" dirty="0"/>
              <a:t> Polarimeters baseline in Experimental IP A</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8</a:t>
            </a:fld>
            <a:endParaRPr lang="en-US" noProof="0" dirty="0"/>
          </a:p>
        </p:txBody>
      </p:sp>
      <p:sp>
        <p:nvSpPr>
          <p:cNvPr id="14" name="additional logos">
            <a:extLst>
              <a:ext uri="{FF2B5EF4-FFF2-40B4-BE49-F238E27FC236}">
                <a16:creationId xmlns:a16="http://schemas.microsoft.com/office/drawing/2014/main" id="{F75B159A-989C-1F41-92A9-D453B9199F4E}"/>
              </a:ext>
            </a:extLst>
          </p:cNvPr>
          <p:cNvSpPr/>
          <p:nvPr/>
        </p:nvSpPr>
        <p:spPr>
          <a:xfrm>
            <a:off x="6124950" y="104158"/>
            <a:ext cx="2547450" cy="1566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cap="all" dirty="0">
                <a:solidFill>
                  <a:schemeClr val="bg1"/>
                </a:solidFill>
              </a:rPr>
              <a:t>Space</a:t>
            </a:r>
            <a:r>
              <a:rPr lang="en-US" sz="600" cap="all" dirty="0">
                <a:solidFill>
                  <a:schemeClr val="tx2"/>
                </a:solidFill>
              </a:rPr>
              <a:t> </a:t>
            </a:r>
            <a:r>
              <a:rPr lang="en-US" sz="600" cap="all" dirty="0">
                <a:solidFill>
                  <a:schemeClr val="bg1"/>
                </a:solidFill>
              </a:rPr>
              <a:t>for additional logos</a:t>
            </a:r>
          </a:p>
        </p:txBody>
      </p:sp>
      <p:sp>
        <p:nvSpPr>
          <p:cNvPr id="15" name="Textfeld 3">
            <a:extLst>
              <a:ext uri="{FF2B5EF4-FFF2-40B4-BE49-F238E27FC236}">
                <a16:creationId xmlns:a16="http://schemas.microsoft.com/office/drawing/2014/main" id="{137F4B86-3D3F-1444-8873-318468F013FC}"/>
              </a:ext>
            </a:extLst>
          </p:cNvPr>
          <p:cNvSpPr txBox="1"/>
          <p:nvPr/>
        </p:nvSpPr>
        <p:spPr>
          <a:xfrm>
            <a:off x="3851920" y="171294"/>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p>
        </p:txBody>
      </p:sp>
      <p:pic>
        <p:nvPicPr>
          <p:cNvPr id="7" name="Picture 6">
            <a:extLst>
              <a:ext uri="{FF2B5EF4-FFF2-40B4-BE49-F238E27FC236}">
                <a16:creationId xmlns:a16="http://schemas.microsoft.com/office/drawing/2014/main" id="{98D4A255-714B-37A4-E024-9C7082ABEE17}"/>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72427"/>
          <a:stretch/>
        </p:blipFill>
        <p:spPr>
          <a:xfrm>
            <a:off x="14062" y="832098"/>
            <a:ext cx="9143999" cy="1657880"/>
          </a:xfrm>
          <a:prstGeom prst="rect">
            <a:avLst/>
          </a:prstGeom>
        </p:spPr>
      </p:pic>
      <p:cxnSp>
        <p:nvCxnSpPr>
          <p:cNvPr id="22" name="Straight Arrow Connector 21">
            <a:extLst>
              <a:ext uri="{FF2B5EF4-FFF2-40B4-BE49-F238E27FC236}">
                <a16:creationId xmlns:a16="http://schemas.microsoft.com/office/drawing/2014/main" id="{6D8AF30E-2B4F-C470-7F24-F3F6C00A9D95}"/>
              </a:ext>
            </a:extLst>
          </p:cNvPr>
          <p:cNvCxnSpPr>
            <a:cxnSpLocks/>
          </p:cNvCxnSpPr>
          <p:nvPr/>
        </p:nvCxnSpPr>
        <p:spPr>
          <a:xfrm>
            <a:off x="1547664" y="1275569"/>
            <a:ext cx="3024336" cy="279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88F7500-BEBE-F9B4-1253-6FF3D972E1E4}"/>
              </a:ext>
            </a:extLst>
          </p:cNvPr>
          <p:cNvSpPr txBox="1"/>
          <p:nvPr/>
        </p:nvSpPr>
        <p:spPr>
          <a:xfrm>
            <a:off x="2524474" y="987574"/>
            <a:ext cx="1027845" cy="261610"/>
          </a:xfrm>
          <a:prstGeom prst="rect">
            <a:avLst/>
          </a:prstGeom>
          <a:noFill/>
        </p:spPr>
        <p:txBody>
          <a:bodyPr wrap="none" rtlCol="0">
            <a:spAutoFit/>
          </a:bodyPr>
          <a:lstStyle/>
          <a:p>
            <a:r>
              <a:rPr lang="en-CH" sz="1100" dirty="0">
                <a:solidFill>
                  <a:schemeClr val="tx2"/>
                </a:solidFill>
              </a:rPr>
              <a:t>830m from IP</a:t>
            </a:r>
          </a:p>
        </p:txBody>
      </p:sp>
      <p:sp>
        <p:nvSpPr>
          <p:cNvPr id="26" name="TextBox 25">
            <a:extLst>
              <a:ext uri="{FF2B5EF4-FFF2-40B4-BE49-F238E27FC236}">
                <a16:creationId xmlns:a16="http://schemas.microsoft.com/office/drawing/2014/main" id="{A76ADC12-E194-E978-5FFD-90F0E8FC6151}"/>
              </a:ext>
            </a:extLst>
          </p:cNvPr>
          <p:cNvSpPr txBox="1"/>
          <p:nvPr/>
        </p:nvSpPr>
        <p:spPr>
          <a:xfrm>
            <a:off x="1245520" y="892320"/>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28" name="Straight Arrow Connector 27">
            <a:extLst>
              <a:ext uri="{FF2B5EF4-FFF2-40B4-BE49-F238E27FC236}">
                <a16:creationId xmlns:a16="http://schemas.microsoft.com/office/drawing/2014/main" id="{BDD9699A-AEAC-A66A-E7C3-E574F724D0F4}"/>
              </a:ext>
            </a:extLst>
          </p:cNvPr>
          <p:cNvCxnSpPr>
            <a:cxnSpLocks/>
          </p:cNvCxnSpPr>
          <p:nvPr/>
        </p:nvCxnSpPr>
        <p:spPr>
          <a:xfrm>
            <a:off x="1547664" y="1188847"/>
            <a:ext cx="0" cy="25738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A87E3422-6B48-BB49-EAF1-8DA758605F5A}"/>
              </a:ext>
            </a:extLst>
          </p:cNvPr>
          <p:cNvSpPr txBox="1"/>
          <p:nvPr/>
        </p:nvSpPr>
        <p:spPr>
          <a:xfrm>
            <a:off x="7216387" y="963472"/>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38" name="Straight Arrow Connector 37">
            <a:extLst>
              <a:ext uri="{FF2B5EF4-FFF2-40B4-BE49-F238E27FC236}">
                <a16:creationId xmlns:a16="http://schemas.microsoft.com/office/drawing/2014/main" id="{DFDCE438-4038-694F-B6C2-0D66317ECC11}"/>
              </a:ext>
            </a:extLst>
          </p:cNvPr>
          <p:cNvCxnSpPr>
            <a:cxnSpLocks/>
          </p:cNvCxnSpPr>
          <p:nvPr/>
        </p:nvCxnSpPr>
        <p:spPr>
          <a:xfrm>
            <a:off x="7569682" y="1206824"/>
            <a:ext cx="0" cy="22143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2F22A5D3-608F-5239-D7C8-230816F41558}"/>
              </a:ext>
            </a:extLst>
          </p:cNvPr>
          <p:cNvCxnSpPr>
            <a:cxnSpLocks/>
          </p:cNvCxnSpPr>
          <p:nvPr/>
        </p:nvCxnSpPr>
        <p:spPr>
          <a:xfrm flipH="1" flipV="1">
            <a:off x="1884116" y="1779035"/>
            <a:ext cx="2448272" cy="4"/>
          </a:xfrm>
          <a:prstGeom prst="line">
            <a:avLst/>
          </a:prstGeom>
          <a:ln w="28575"/>
        </p:spPr>
        <p:style>
          <a:lnRef idx="1">
            <a:schemeClr val="dk1"/>
          </a:lnRef>
          <a:fillRef idx="0">
            <a:schemeClr val="dk1"/>
          </a:fillRef>
          <a:effectRef idx="0">
            <a:schemeClr val="dk1"/>
          </a:effectRef>
          <a:fontRef idx="minor">
            <a:schemeClr val="tx1"/>
          </a:fontRef>
        </p:style>
      </p:cxnSp>
      <p:sp>
        <p:nvSpPr>
          <p:cNvPr id="20" name="Rectangle 19">
            <a:extLst>
              <a:ext uri="{FF2B5EF4-FFF2-40B4-BE49-F238E27FC236}">
                <a16:creationId xmlns:a16="http://schemas.microsoft.com/office/drawing/2014/main" id="{74727F07-600F-5687-5616-736CCBF6B31B}"/>
              </a:ext>
            </a:extLst>
          </p:cNvPr>
          <p:cNvSpPr/>
          <p:nvPr/>
        </p:nvSpPr>
        <p:spPr>
          <a:xfrm>
            <a:off x="1516601" y="1541230"/>
            <a:ext cx="62126" cy="12302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23" name="Curved Connector 22">
            <a:extLst>
              <a:ext uri="{FF2B5EF4-FFF2-40B4-BE49-F238E27FC236}">
                <a16:creationId xmlns:a16="http://schemas.microsoft.com/office/drawing/2014/main" id="{5D9EB9E7-DF39-F113-FCF7-B1D9318A83AB}"/>
              </a:ext>
            </a:extLst>
          </p:cNvPr>
          <p:cNvCxnSpPr>
            <a:cxnSpLocks/>
          </p:cNvCxnSpPr>
          <p:nvPr/>
        </p:nvCxnSpPr>
        <p:spPr>
          <a:xfrm rot="10800000">
            <a:off x="1578728" y="1602744"/>
            <a:ext cx="328977" cy="176921"/>
          </a:xfrm>
          <a:prstGeom prst="curvedConnector3">
            <a:avLst/>
          </a:prstGeom>
          <a:ln w="31750"/>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39EB250D-4A0E-9D4E-4CAF-1D317696ED39}"/>
              </a:ext>
            </a:extLst>
          </p:cNvPr>
          <p:cNvCxnSpPr>
            <a:cxnSpLocks/>
          </p:cNvCxnSpPr>
          <p:nvPr/>
        </p:nvCxnSpPr>
        <p:spPr>
          <a:xfrm>
            <a:off x="1547664" y="1472254"/>
            <a:ext cx="0" cy="68976"/>
          </a:xfrm>
          <a:prstGeom prst="line">
            <a:avLst/>
          </a:prstGeom>
          <a:ln w="28575"/>
        </p:spPr>
        <p:style>
          <a:lnRef idx="1">
            <a:schemeClr val="dk1"/>
          </a:lnRef>
          <a:fillRef idx="0">
            <a:schemeClr val="dk1"/>
          </a:fillRef>
          <a:effectRef idx="0">
            <a:schemeClr val="dk1"/>
          </a:effectRef>
          <a:fontRef idx="minor">
            <a:schemeClr val="tx1"/>
          </a:fontRef>
        </p:style>
      </p:cxnSp>
      <p:sp>
        <p:nvSpPr>
          <p:cNvPr id="41" name="TextBox 40">
            <a:extLst>
              <a:ext uri="{FF2B5EF4-FFF2-40B4-BE49-F238E27FC236}">
                <a16:creationId xmlns:a16="http://schemas.microsoft.com/office/drawing/2014/main" id="{E4539DE1-AE21-3ED8-395A-78DF49E53243}"/>
              </a:ext>
            </a:extLst>
          </p:cNvPr>
          <p:cNvSpPr txBox="1"/>
          <p:nvPr/>
        </p:nvSpPr>
        <p:spPr>
          <a:xfrm>
            <a:off x="746416" y="1789965"/>
            <a:ext cx="1330814" cy="430887"/>
          </a:xfrm>
          <a:prstGeom prst="rect">
            <a:avLst/>
          </a:prstGeom>
          <a:noFill/>
        </p:spPr>
        <p:txBody>
          <a:bodyPr wrap="none" rtlCol="0">
            <a:spAutoFit/>
          </a:bodyPr>
          <a:lstStyle/>
          <a:p>
            <a:r>
              <a:rPr lang="en-CH" sz="1100" dirty="0">
                <a:solidFill>
                  <a:srgbClr val="C00000"/>
                </a:solidFill>
              </a:rPr>
              <a:t>Laser hutch </a:t>
            </a:r>
          </a:p>
          <a:p>
            <a:r>
              <a:rPr lang="en-CH" sz="1100" dirty="0">
                <a:solidFill>
                  <a:srgbClr val="C00000"/>
                </a:solidFill>
              </a:rPr>
              <a:t>Accessible 24h/7d</a:t>
            </a:r>
          </a:p>
        </p:txBody>
      </p:sp>
      <p:cxnSp>
        <p:nvCxnSpPr>
          <p:cNvPr id="46" name="Straight Connector 45">
            <a:extLst>
              <a:ext uri="{FF2B5EF4-FFF2-40B4-BE49-F238E27FC236}">
                <a16:creationId xmlns:a16="http://schemas.microsoft.com/office/drawing/2014/main" id="{53D0F5FB-65A6-3518-68C7-29B58C842543}"/>
              </a:ext>
            </a:extLst>
          </p:cNvPr>
          <p:cNvCxnSpPr>
            <a:cxnSpLocks/>
          </p:cNvCxnSpPr>
          <p:nvPr/>
        </p:nvCxnSpPr>
        <p:spPr>
          <a:xfrm flipH="1" flipV="1">
            <a:off x="4814818" y="1777801"/>
            <a:ext cx="2448272" cy="4"/>
          </a:xfrm>
          <a:prstGeom prst="line">
            <a:avLst/>
          </a:prstGeom>
          <a:ln w="28575"/>
        </p:spPr>
        <p:style>
          <a:lnRef idx="1">
            <a:schemeClr val="dk1"/>
          </a:lnRef>
          <a:fillRef idx="0">
            <a:schemeClr val="dk1"/>
          </a:fillRef>
          <a:effectRef idx="0">
            <a:schemeClr val="dk1"/>
          </a:effectRef>
          <a:fontRef idx="minor">
            <a:schemeClr val="tx1"/>
          </a:fontRef>
        </p:style>
      </p:cxnSp>
      <p:cxnSp>
        <p:nvCxnSpPr>
          <p:cNvPr id="47" name="Curved Connector 46">
            <a:extLst>
              <a:ext uri="{FF2B5EF4-FFF2-40B4-BE49-F238E27FC236}">
                <a16:creationId xmlns:a16="http://schemas.microsoft.com/office/drawing/2014/main" id="{224F885A-806B-8CC4-3570-13920BE54A73}"/>
              </a:ext>
            </a:extLst>
          </p:cNvPr>
          <p:cNvCxnSpPr>
            <a:cxnSpLocks/>
          </p:cNvCxnSpPr>
          <p:nvPr/>
        </p:nvCxnSpPr>
        <p:spPr>
          <a:xfrm flipV="1">
            <a:off x="7236296" y="1635646"/>
            <a:ext cx="302323" cy="142155"/>
          </a:xfrm>
          <a:prstGeom prst="curvedConnector3">
            <a:avLst/>
          </a:prstGeom>
          <a:ln w="31750"/>
        </p:spPr>
        <p:style>
          <a:lnRef idx="1">
            <a:schemeClr val="dk1"/>
          </a:lnRef>
          <a:fillRef idx="0">
            <a:schemeClr val="dk1"/>
          </a:fillRef>
          <a:effectRef idx="0">
            <a:schemeClr val="dk1"/>
          </a:effectRef>
          <a:fontRef idx="minor">
            <a:schemeClr val="tx1"/>
          </a:fontRef>
        </p:style>
      </p:cxnSp>
      <p:sp>
        <p:nvSpPr>
          <p:cNvPr id="49" name="Rectangle 48">
            <a:extLst>
              <a:ext uri="{FF2B5EF4-FFF2-40B4-BE49-F238E27FC236}">
                <a16:creationId xmlns:a16="http://schemas.microsoft.com/office/drawing/2014/main" id="{E009E279-2F03-9E35-F268-57C79DF2D1E3}"/>
              </a:ext>
            </a:extLst>
          </p:cNvPr>
          <p:cNvSpPr/>
          <p:nvPr/>
        </p:nvSpPr>
        <p:spPr>
          <a:xfrm>
            <a:off x="7538619" y="1541230"/>
            <a:ext cx="62126" cy="12302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50" name="Straight Connector 49">
            <a:extLst>
              <a:ext uri="{FF2B5EF4-FFF2-40B4-BE49-F238E27FC236}">
                <a16:creationId xmlns:a16="http://schemas.microsoft.com/office/drawing/2014/main" id="{81AD0BD3-19A6-286D-EC56-D41A0F91781F}"/>
              </a:ext>
            </a:extLst>
          </p:cNvPr>
          <p:cNvCxnSpPr>
            <a:cxnSpLocks/>
          </p:cNvCxnSpPr>
          <p:nvPr/>
        </p:nvCxnSpPr>
        <p:spPr>
          <a:xfrm>
            <a:off x="7569682" y="1472254"/>
            <a:ext cx="0" cy="68976"/>
          </a:xfrm>
          <a:prstGeom prst="line">
            <a:avLst/>
          </a:prstGeom>
          <a:ln w="28575"/>
        </p:spPr>
        <p:style>
          <a:lnRef idx="1">
            <a:schemeClr val="dk1"/>
          </a:lnRef>
          <a:fillRef idx="0">
            <a:schemeClr val="dk1"/>
          </a:fillRef>
          <a:effectRef idx="0">
            <a:schemeClr val="dk1"/>
          </a:effectRef>
          <a:fontRef idx="minor">
            <a:schemeClr val="tx1"/>
          </a:fontRef>
        </p:style>
      </p:cxnSp>
      <p:cxnSp>
        <p:nvCxnSpPr>
          <p:cNvPr id="53" name="Straight Arrow Connector 52">
            <a:extLst>
              <a:ext uri="{FF2B5EF4-FFF2-40B4-BE49-F238E27FC236}">
                <a16:creationId xmlns:a16="http://schemas.microsoft.com/office/drawing/2014/main" id="{47591E25-7946-CC51-4DEA-6D7EE5862089}"/>
              </a:ext>
            </a:extLst>
          </p:cNvPr>
          <p:cNvCxnSpPr>
            <a:cxnSpLocks/>
          </p:cNvCxnSpPr>
          <p:nvPr/>
        </p:nvCxnSpPr>
        <p:spPr>
          <a:xfrm>
            <a:off x="4586061" y="1275569"/>
            <a:ext cx="298362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B6AB0A15-523F-B4D9-56C4-F58EDE67D756}"/>
              </a:ext>
            </a:extLst>
          </p:cNvPr>
          <p:cNvSpPr txBox="1"/>
          <p:nvPr/>
        </p:nvSpPr>
        <p:spPr>
          <a:xfrm>
            <a:off x="5514259" y="1015603"/>
            <a:ext cx="1027845" cy="261610"/>
          </a:xfrm>
          <a:prstGeom prst="rect">
            <a:avLst/>
          </a:prstGeom>
          <a:noFill/>
        </p:spPr>
        <p:txBody>
          <a:bodyPr wrap="none" rtlCol="0">
            <a:spAutoFit/>
          </a:bodyPr>
          <a:lstStyle/>
          <a:p>
            <a:r>
              <a:rPr lang="en-CH" sz="1100" dirty="0">
                <a:solidFill>
                  <a:schemeClr val="tx2"/>
                </a:solidFill>
              </a:rPr>
              <a:t>830m from IP</a:t>
            </a:r>
          </a:p>
        </p:txBody>
      </p:sp>
      <p:sp>
        <p:nvSpPr>
          <p:cNvPr id="57" name="TextBox 56">
            <a:extLst>
              <a:ext uri="{FF2B5EF4-FFF2-40B4-BE49-F238E27FC236}">
                <a16:creationId xmlns:a16="http://schemas.microsoft.com/office/drawing/2014/main" id="{D582F624-F232-451F-0D46-33F4EEC182BC}"/>
              </a:ext>
            </a:extLst>
          </p:cNvPr>
          <p:cNvSpPr txBox="1"/>
          <p:nvPr/>
        </p:nvSpPr>
        <p:spPr>
          <a:xfrm>
            <a:off x="7338375" y="1777230"/>
            <a:ext cx="1330814" cy="430887"/>
          </a:xfrm>
          <a:prstGeom prst="rect">
            <a:avLst/>
          </a:prstGeom>
          <a:noFill/>
        </p:spPr>
        <p:txBody>
          <a:bodyPr wrap="none" rtlCol="0">
            <a:spAutoFit/>
          </a:bodyPr>
          <a:lstStyle/>
          <a:p>
            <a:r>
              <a:rPr lang="en-CH" sz="1100" dirty="0">
                <a:solidFill>
                  <a:srgbClr val="C00000"/>
                </a:solidFill>
              </a:rPr>
              <a:t>Laser hutch </a:t>
            </a:r>
          </a:p>
          <a:p>
            <a:r>
              <a:rPr lang="en-CH" sz="1100" dirty="0">
                <a:solidFill>
                  <a:srgbClr val="C00000"/>
                </a:solidFill>
              </a:rPr>
              <a:t>Accessible 24h/7d</a:t>
            </a:r>
          </a:p>
        </p:txBody>
      </p:sp>
      <p:cxnSp>
        <p:nvCxnSpPr>
          <p:cNvPr id="58" name="Straight Arrow Connector 57">
            <a:extLst>
              <a:ext uri="{FF2B5EF4-FFF2-40B4-BE49-F238E27FC236}">
                <a16:creationId xmlns:a16="http://schemas.microsoft.com/office/drawing/2014/main" id="{EF8D89FF-7452-3221-62FE-20228D5D70F8}"/>
              </a:ext>
            </a:extLst>
          </p:cNvPr>
          <p:cNvCxnSpPr>
            <a:cxnSpLocks/>
          </p:cNvCxnSpPr>
          <p:nvPr/>
        </p:nvCxnSpPr>
        <p:spPr>
          <a:xfrm flipV="1">
            <a:off x="1245520" y="1664257"/>
            <a:ext cx="271081" cy="18741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CAD22311-C2C4-13A0-BDA7-BD1AB635470F}"/>
              </a:ext>
            </a:extLst>
          </p:cNvPr>
          <p:cNvCxnSpPr>
            <a:cxnSpLocks/>
          </p:cNvCxnSpPr>
          <p:nvPr/>
        </p:nvCxnSpPr>
        <p:spPr>
          <a:xfrm flipH="1" flipV="1">
            <a:off x="7613904" y="1661038"/>
            <a:ext cx="224871" cy="16202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D653CE26-D33E-981D-765F-533F75CB17F4}"/>
              </a:ext>
            </a:extLst>
          </p:cNvPr>
          <p:cNvSpPr txBox="1"/>
          <p:nvPr/>
        </p:nvSpPr>
        <p:spPr>
          <a:xfrm>
            <a:off x="1958419" y="2207051"/>
            <a:ext cx="2706190" cy="261610"/>
          </a:xfrm>
          <a:prstGeom prst="rect">
            <a:avLst/>
          </a:prstGeom>
          <a:noFill/>
        </p:spPr>
        <p:txBody>
          <a:bodyPr wrap="none" rtlCol="0">
            <a:spAutoFit/>
          </a:bodyPr>
          <a:lstStyle/>
          <a:p>
            <a:r>
              <a:rPr lang="en-CH" sz="1100" dirty="0">
                <a:solidFill>
                  <a:srgbClr val="C00000"/>
                </a:solidFill>
              </a:rPr>
              <a:t>Extra tunnel or bypass tunnel elongated </a:t>
            </a:r>
          </a:p>
        </p:txBody>
      </p:sp>
      <p:cxnSp>
        <p:nvCxnSpPr>
          <p:cNvPr id="64" name="Straight Arrow Connector 63">
            <a:extLst>
              <a:ext uri="{FF2B5EF4-FFF2-40B4-BE49-F238E27FC236}">
                <a16:creationId xmlns:a16="http://schemas.microsoft.com/office/drawing/2014/main" id="{CE8C4108-4B2B-FE59-25AF-07E2A2F6A13F}"/>
              </a:ext>
            </a:extLst>
          </p:cNvPr>
          <p:cNvCxnSpPr>
            <a:cxnSpLocks/>
          </p:cNvCxnSpPr>
          <p:nvPr/>
        </p:nvCxnSpPr>
        <p:spPr>
          <a:xfrm flipV="1">
            <a:off x="2920566" y="1813788"/>
            <a:ext cx="0" cy="407064"/>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E51934D0-D5DA-94F5-DA42-B4761916D326}"/>
              </a:ext>
            </a:extLst>
          </p:cNvPr>
          <p:cNvCxnSpPr>
            <a:cxnSpLocks/>
          </p:cNvCxnSpPr>
          <p:nvPr/>
        </p:nvCxnSpPr>
        <p:spPr>
          <a:xfrm flipH="1" flipV="1">
            <a:off x="5868144" y="1838884"/>
            <a:ext cx="22276" cy="381968"/>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9D2D8772-F3BE-7CD2-F424-A93FE906D3BF}"/>
              </a:ext>
            </a:extLst>
          </p:cNvPr>
          <p:cNvSpPr txBox="1"/>
          <p:nvPr/>
        </p:nvSpPr>
        <p:spPr>
          <a:xfrm>
            <a:off x="4832429" y="2211415"/>
            <a:ext cx="2706190" cy="261610"/>
          </a:xfrm>
          <a:prstGeom prst="rect">
            <a:avLst/>
          </a:prstGeom>
          <a:noFill/>
        </p:spPr>
        <p:txBody>
          <a:bodyPr wrap="none" rtlCol="0">
            <a:spAutoFit/>
          </a:bodyPr>
          <a:lstStyle/>
          <a:p>
            <a:r>
              <a:rPr lang="en-CH" sz="1100" dirty="0">
                <a:solidFill>
                  <a:srgbClr val="C00000"/>
                </a:solidFill>
              </a:rPr>
              <a:t>Extra tunnel or bypass tunnel elongated </a:t>
            </a:r>
          </a:p>
        </p:txBody>
      </p:sp>
      <p:sp>
        <p:nvSpPr>
          <p:cNvPr id="68" name="Rectangle 67">
            <a:extLst>
              <a:ext uri="{FF2B5EF4-FFF2-40B4-BE49-F238E27FC236}">
                <a16:creationId xmlns:a16="http://schemas.microsoft.com/office/drawing/2014/main" id="{7D14A5A1-4C3A-BB35-68F1-E6229D48A180}"/>
              </a:ext>
            </a:extLst>
          </p:cNvPr>
          <p:cNvSpPr/>
          <p:nvPr/>
        </p:nvSpPr>
        <p:spPr>
          <a:xfrm>
            <a:off x="47334" y="259969"/>
            <a:ext cx="8697966" cy="473773"/>
          </a:xfrm>
          <a:prstGeom prst="rect">
            <a:avLst/>
          </a:prstGeom>
          <a:noFill/>
          <a:ln w="38100">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72" name="Straight Arrow Connector 71">
            <a:extLst>
              <a:ext uri="{FF2B5EF4-FFF2-40B4-BE49-F238E27FC236}">
                <a16:creationId xmlns:a16="http://schemas.microsoft.com/office/drawing/2014/main" id="{710A6169-AEB5-6A8A-E75B-7507D506568B}"/>
              </a:ext>
            </a:extLst>
          </p:cNvPr>
          <p:cNvCxnSpPr>
            <a:cxnSpLocks/>
          </p:cNvCxnSpPr>
          <p:nvPr/>
        </p:nvCxnSpPr>
        <p:spPr>
          <a:xfrm flipH="1" flipV="1">
            <a:off x="5388393" y="1658455"/>
            <a:ext cx="417574" cy="562397"/>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8D84C141-4554-3AE7-35BA-85ED638827FE}"/>
              </a:ext>
            </a:extLst>
          </p:cNvPr>
          <p:cNvCxnSpPr>
            <a:cxnSpLocks/>
            <a:stCxn id="63" idx="0"/>
          </p:cNvCxnSpPr>
          <p:nvPr/>
        </p:nvCxnSpPr>
        <p:spPr>
          <a:xfrm flipV="1">
            <a:off x="3311514" y="1634390"/>
            <a:ext cx="324382" cy="57266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C0446685-DD52-9B0E-C881-E95ABC8D7A86}"/>
              </a:ext>
            </a:extLst>
          </p:cNvPr>
          <p:cNvCxnSpPr>
            <a:cxnSpLocks/>
          </p:cNvCxnSpPr>
          <p:nvPr/>
        </p:nvCxnSpPr>
        <p:spPr>
          <a:xfrm>
            <a:off x="2051720" y="2723469"/>
            <a:ext cx="6768752"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descr="A graph with a line and a line&#10;&#10;Description automatically generated with medium confidence">
            <a:extLst>
              <a:ext uri="{FF2B5EF4-FFF2-40B4-BE49-F238E27FC236}">
                <a16:creationId xmlns:a16="http://schemas.microsoft.com/office/drawing/2014/main" id="{DDA7AA4A-EE4F-E999-9E7D-7124084C07AF}"/>
              </a:ext>
            </a:extLst>
          </p:cNvPr>
          <p:cNvPicPr>
            <a:picLocks noChangeAspect="1"/>
          </p:cNvPicPr>
          <p:nvPr/>
        </p:nvPicPr>
        <p:blipFill rotWithShape="1">
          <a:blip r:embed="rId3">
            <a:extLst>
              <a:ext uri="{28A0092B-C50C-407E-A947-70E740481C1C}">
                <a14:useLocalDpi xmlns:a14="http://schemas.microsoft.com/office/drawing/2010/main" val="0"/>
              </a:ext>
            </a:extLst>
          </a:blip>
          <a:srcRect b="87529"/>
          <a:stretch/>
        </p:blipFill>
        <p:spPr>
          <a:xfrm>
            <a:off x="2723459" y="2842046"/>
            <a:ext cx="3024336" cy="296462"/>
          </a:xfrm>
          <a:prstGeom prst="rect">
            <a:avLst/>
          </a:prstGeom>
        </p:spPr>
      </p:pic>
      <p:cxnSp>
        <p:nvCxnSpPr>
          <p:cNvPr id="10" name="Straight Connector 9">
            <a:extLst>
              <a:ext uri="{FF2B5EF4-FFF2-40B4-BE49-F238E27FC236}">
                <a16:creationId xmlns:a16="http://schemas.microsoft.com/office/drawing/2014/main" id="{EF6625AB-3F2F-926A-A0EA-A799C68CD569}"/>
              </a:ext>
            </a:extLst>
          </p:cNvPr>
          <p:cNvCxnSpPr>
            <a:cxnSpLocks/>
          </p:cNvCxnSpPr>
          <p:nvPr/>
        </p:nvCxnSpPr>
        <p:spPr>
          <a:xfrm>
            <a:off x="3277866" y="4889972"/>
            <a:ext cx="1654174"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F7C5A54-126D-BCED-A2B1-92EDFD37CDA5}"/>
              </a:ext>
            </a:extLst>
          </p:cNvPr>
          <p:cNvCxnSpPr>
            <a:cxnSpLocks/>
          </p:cNvCxnSpPr>
          <p:nvPr/>
        </p:nvCxnSpPr>
        <p:spPr>
          <a:xfrm>
            <a:off x="3640509" y="4241900"/>
            <a:ext cx="997334"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58A30AD-550A-5133-84C7-3D54E81AFED6}"/>
              </a:ext>
            </a:extLst>
          </p:cNvPr>
          <p:cNvCxnSpPr>
            <a:cxnSpLocks/>
          </p:cNvCxnSpPr>
          <p:nvPr/>
        </p:nvCxnSpPr>
        <p:spPr>
          <a:xfrm>
            <a:off x="1979712" y="3367257"/>
            <a:ext cx="1584176" cy="428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A42F1ADB-4E7C-9511-0B69-BE24285C15BB}"/>
              </a:ext>
            </a:extLst>
          </p:cNvPr>
          <p:cNvCxnSpPr>
            <a:cxnSpLocks/>
          </p:cNvCxnSpPr>
          <p:nvPr/>
        </p:nvCxnSpPr>
        <p:spPr>
          <a:xfrm>
            <a:off x="3646674" y="3371541"/>
            <a:ext cx="99116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0A24BC82-A1D1-41BA-B05A-D53F8670921F}"/>
              </a:ext>
            </a:extLst>
          </p:cNvPr>
          <p:cNvCxnSpPr>
            <a:cxnSpLocks/>
          </p:cNvCxnSpPr>
          <p:nvPr/>
        </p:nvCxnSpPr>
        <p:spPr>
          <a:xfrm>
            <a:off x="3563888" y="3382510"/>
            <a:ext cx="0" cy="85939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F177CC2-CC49-EB06-F50D-D3F6145A828B}"/>
              </a:ext>
            </a:extLst>
          </p:cNvPr>
          <p:cNvCxnSpPr>
            <a:cxnSpLocks/>
          </p:cNvCxnSpPr>
          <p:nvPr/>
        </p:nvCxnSpPr>
        <p:spPr>
          <a:xfrm>
            <a:off x="3646674" y="3371541"/>
            <a:ext cx="0" cy="870359"/>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146082E-15BB-24F9-E9DA-60969321D62E}"/>
              </a:ext>
            </a:extLst>
          </p:cNvPr>
          <p:cNvCxnSpPr>
            <a:cxnSpLocks/>
          </p:cNvCxnSpPr>
          <p:nvPr/>
        </p:nvCxnSpPr>
        <p:spPr>
          <a:xfrm>
            <a:off x="3277866" y="4241900"/>
            <a:ext cx="276504" cy="343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61D12CB8-574E-2198-2AC3-45A5C5660A7B}"/>
              </a:ext>
            </a:extLst>
          </p:cNvPr>
          <p:cNvCxnSpPr>
            <a:cxnSpLocks/>
          </p:cNvCxnSpPr>
          <p:nvPr/>
        </p:nvCxnSpPr>
        <p:spPr>
          <a:xfrm flipH="1" flipV="1">
            <a:off x="3274514" y="4241900"/>
            <a:ext cx="3351" cy="648072"/>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0648B6CB-BB33-8657-AF7C-A17555A3BCB8}"/>
              </a:ext>
            </a:extLst>
          </p:cNvPr>
          <p:cNvCxnSpPr>
            <a:cxnSpLocks/>
          </p:cNvCxnSpPr>
          <p:nvPr/>
        </p:nvCxnSpPr>
        <p:spPr>
          <a:xfrm flipV="1">
            <a:off x="4642470" y="4025876"/>
            <a:ext cx="0" cy="21602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21F93EBB-37BA-DDE6-F3C7-97B4879380C4}"/>
              </a:ext>
            </a:extLst>
          </p:cNvPr>
          <p:cNvCxnSpPr>
            <a:cxnSpLocks/>
          </p:cNvCxnSpPr>
          <p:nvPr/>
        </p:nvCxnSpPr>
        <p:spPr>
          <a:xfrm flipV="1">
            <a:off x="4026545" y="3515557"/>
            <a:ext cx="0" cy="504056"/>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F4FE5D05-B176-5520-12D7-3692FD9A093E}"/>
              </a:ext>
            </a:extLst>
          </p:cNvPr>
          <p:cNvCxnSpPr>
            <a:cxnSpLocks/>
          </p:cNvCxnSpPr>
          <p:nvPr/>
        </p:nvCxnSpPr>
        <p:spPr>
          <a:xfrm flipH="1">
            <a:off x="4026544" y="4019613"/>
            <a:ext cx="61746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28C63A48-D027-F486-76B0-6BAEAD5D65A0}"/>
              </a:ext>
            </a:extLst>
          </p:cNvPr>
          <p:cNvCxnSpPr>
            <a:cxnSpLocks/>
          </p:cNvCxnSpPr>
          <p:nvPr/>
        </p:nvCxnSpPr>
        <p:spPr>
          <a:xfrm flipH="1">
            <a:off x="4026544" y="3515557"/>
            <a:ext cx="61746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C0E1C6E0-DC3E-2054-496C-FD95E826E6F6}"/>
              </a:ext>
            </a:extLst>
          </p:cNvPr>
          <p:cNvCxnSpPr>
            <a:cxnSpLocks/>
          </p:cNvCxnSpPr>
          <p:nvPr/>
        </p:nvCxnSpPr>
        <p:spPr>
          <a:xfrm flipH="1">
            <a:off x="4293141" y="3688401"/>
            <a:ext cx="61746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47736039-702F-28EB-C0D9-93E17E8540B1}"/>
              </a:ext>
            </a:extLst>
          </p:cNvPr>
          <p:cNvCxnSpPr>
            <a:cxnSpLocks/>
          </p:cNvCxnSpPr>
          <p:nvPr/>
        </p:nvCxnSpPr>
        <p:spPr>
          <a:xfrm flipH="1">
            <a:off x="4293141" y="3803589"/>
            <a:ext cx="61746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060BCEA5-15B3-4383-0C21-984E325151EB}"/>
              </a:ext>
            </a:extLst>
          </p:cNvPr>
          <p:cNvCxnSpPr>
            <a:cxnSpLocks/>
          </p:cNvCxnSpPr>
          <p:nvPr/>
        </p:nvCxnSpPr>
        <p:spPr>
          <a:xfrm flipV="1">
            <a:off x="4301367" y="3688401"/>
            <a:ext cx="0" cy="108012"/>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91388613-2069-0EBA-2F0A-5B1F1EF5B7D7}"/>
              </a:ext>
            </a:extLst>
          </p:cNvPr>
          <p:cNvCxnSpPr>
            <a:cxnSpLocks/>
          </p:cNvCxnSpPr>
          <p:nvPr/>
        </p:nvCxnSpPr>
        <p:spPr>
          <a:xfrm flipV="1">
            <a:off x="4639220" y="3371541"/>
            <a:ext cx="0" cy="14415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1282924D-5026-0B7C-489A-874F597D933E}"/>
              </a:ext>
            </a:extLst>
          </p:cNvPr>
          <p:cNvCxnSpPr>
            <a:cxnSpLocks/>
          </p:cNvCxnSpPr>
          <p:nvPr/>
        </p:nvCxnSpPr>
        <p:spPr>
          <a:xfrm>
            <a:off x="4910604" y="3367257"/>
            <a:ext cx="390986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9912AE50-8644-473D-E2B0-6AF618A686A8}"/>
              </a:ext>
            </a:extLst>
          </p:cNvPr>
          <p:cNvCxnSpPr>
            <a:cxnSpLocks/>
          </p:cNvCxnSpPr>
          <p:nvPr/>
        </p:nvCxnSpPr>
        <p:spPr>
          <a:xfrm>
            <a:off x="4910604" y="3803589"/>
            <a:ext cx="3909868" cy="57988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2EA9DA0A-2887-B894-F5E2-E7C630A012A4}"/>
              </a:ext>
            </a:extLst>
          </p:cNvPr>
          <p:cNvCxnSpPr>
            <a:cxnSpLocks/>
          </p:cNvCxnSpPr>
          <p:nvPr/>
        </p:nvCxnSpPr>
        <p:spPr>
          <a:xfrm flipH="1" flipV="1">
            <a:off x="4910604" y="3367257"/>
            <a:ext cx="1551" cy="32114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85DEA8F5-C6E5-A84A-D8B8-E3CA6B3EAAB1}"/>
              </a:ext>
            </a:extLst>
          </p:cNvPr>
          <p:cNvCxnSpPr>
            <a:cxnSpLocks/>
          </p:cNvCxnSpPr>
          <p:nvPr/>
        </p:nvCxnSpPr>
        <p:spPr>
          <a:xfrm flipV="1">
            <a:off x="4929944" y="4025876"/>
            <a:ext cx="0" cy="86120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70868399-C863-E713-A39D-923A22A3BD93}"/>
              </a:ext>
            </a:extLst>
          </p:cNvPr>
          <p:cNvCxnSpPr>
            <a:cxnSpLocks/>
          </p:cNvCxnSpPr>
          <p:nvPr/>
        </p:nvCxnSpPr>
        <p:spPr>
          <a:xfrm>
            <a:off x="4929944" y="4019613"/>
            <a:ext cx="3818520" cy="55349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99" name="Rectangle 98">
            <a:extLst>
              <a:ext uri="{FF2B5EF4-FFF2-40B4-BE49-F238E27FC236}">
                <a16:creationId xmlns:a16="http://schemas.microsoft.com/office/drawing/2014/main" id="{0E8D4F8F-55C6-488D-8636-5F2D3ECB7CD5}"/>
              </a:ext>
            </a:extLst>
          </p:cNvPr>
          <p:cNvSpPr/>
          <p:nvPr/>
        </p:nvSpPr>
        <p:spPr>
          <a:xfrm>
            <a:off x="3472152" y="4285079"/>
            <a:ext cx="1104024" cy="288032"/>
          </a:xfrm>
          <a:prstGeom prst="rect">
            <a:avLst/>
          </a:prstGeom>
          <a:solidFill>
            <a:schemeClr val="bg2">
              <a:lumMod val="6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CH" sz="1000" dirty="0"/>
              <a:t>Optical table</a:t>
            </a:r>
          </a:p>
        </p:txBody>
      </p:sp>
      <p:cxnSp>
        <p:nvCxnSpPr>
          <p:cNvPr id="45" name="Straight Arrow Connector 44">
            <a:extLst>
              <a:ext uri="{FF2B5EF4-FFF2-40B4-BE49-F238E27FC236}">
                <a16:creationId xmlns:a16="http://schemas.microsoft.com/office/drawing/2014/main" id="{BC1B592F-3B68-B8FC-AF6C-43B869DD58AF}"/>
              </a:ext>
            </a:extLst>
          </p:cNvPr>
          <p:cNvCxnSpPr>
            <a:cxnSpLocks/>
          </p:cNvCxnSpPr>
          <p:nvPr/>
        </p:nvCxnSpPr>
        <p:spPr>
          <a:xfrm flipV="1">
            <a:off x="3615424" y="3067757"/>
            <a:ext cx="0" cy="1388721"/>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0" name="TextBox 99">
            <a:extLst>
              <a:ext uri="{FF2B5EF4-FFF2-40B4-BE49-F238E27FC236}">
                <a16:creationId xmlns:a16="http://schemas.microsoft.com/office/drawing/2014/main" id="{CD27A788-5BFE-704B-14DD-8D90D218B584}"/>
              </a:ext>
            </a:extLst>
          </p:cNvPr>
          <p:cNvSpPr txBox="1"/>
          <p:nvPr/>
        </p:nvSpPr>
        <p:spPr>
          <a:xfrm>
            <a:off x="6617628" y="4498659"/>
            <a:ext cx="1923925" cy="400110"/>
          </a:xfrm>
          <a:prstGeom prst="rect">
            <a:avLst/>
          </a:prstGeom>
          <a:noFill/>
        </p:spPr>
        <p:txBody>
          <a:bodyPr wrap="none" rtlCol="0">
            <a:spAutoFit/>
          </a:bodyPr>
          <a:lstStyle/>
          <a:p>
            <a:r>
              <a:rPr lang="en-CH" sz="1000" dirty="0"/>
              <a:t>Access tunnel 800 m long</a:t>
            </a:r>
          </a:p>
          <a:p>
            <a:r>
              <a:rPr lang="en-CH" sz="1000" dirty="0"/>
              <a:t>Accessible while machine runs</a:t>
            </a:r>
          </a:p>
        </p:txBody>
      </p:sp>
      <p:sp>
        <p:nvSpPr>
          <p:cNvPr id="101" name="TextBox 100">
            <a:extLst>
              <a:ext uri="{FF2B5EF4-FFF2-40B4-BE49-F238E27FC236}">
                <a16:creationId xmlns:a16="http://schemas.microsoft.com/office/drawing/2014/main" id="{DC3B992A-D2D6-93EE-185C-34CF09734659}"/>
              </a:ext>
            </a:extLst>
          </p:cNvPr>
          <p:cNvSpPr txBox="1"/>
          <p:nvPr/>
        </p:nvSpPr>
        <p:spPr>
          <a:xfrm>
            <a:off x="4029453" y="3478938"/>
            <a:ext cx="845103" cy="246221"/>
          </a:xfrm>
          <a:prstGeom prst="rect">
            <a:avLst/>
          </a:prstGeom>
          <a:noFill/>
        </p:spPr>
        <p:txBody>
          <a:bodyPr wrap="none" rtlCol="0">
            <a:spAutoFit/>
          </a:bodyPr>
          <a:lstStyle/>
          <a:p>
            <a:r>
              <a:rPr lang="en-CH" sz="1000" dirty="0"/>
              <a:t>Emerg. Exit</a:t>
            </a:r>
          </a:p>
        </p:txBody>
      </p:sp>
      <p:sp>
        <p:nvSpPr>
          <p:cNvPr id="102" name="TextBox 101">
            <a:extLst>
              <a:ext uri="{FF2B5EF4-FFF2-40B4-BE49-F238E27FC236}">
                <a16:creationId xmlns:a16="http://schemas.microsoft.com/office/drawing/2014/main" id="{222065F4-B8EF-C33A-491A-6362B2EAE39B}"/>
              </a:ext>
            </a:extLst>
          </p:cNvPr>
          <p:cNvSpPr txBox="1"/>
          <p:nvPr/>
        </p:nvSpPr>
        <p:spPr>
          <a:xfrm>
            <a:off x="3469756" y="4646196"/>
            <a:ext cx="1340432" cy="246221"/>
          </a:xfrm>
          <a:prstGeom prst="rect">
            <a:avLst/>
          </a:prstGeom>
          <a:noFill/>
        </p:spPr>
        <p:txBody>
          <a:bodyPr wrap="none" rtlCol="0">
            <a:spAutoFit/>
          </a:bodyPr>
          <a:lstStyle/>
          <a:p>
            <a:r>
              <a:rPr lang="en-CH" sz="1000" dirty="0"/>
              <a:t>Laser hutch 8x5m</a:t>
            </a:r>
            <a:r>
              <a:rPr lang="en-CH" sz="1000" baseline="30000" dirty="0"/>
              <a:t>2 </a:t>
            </a:r>
            <a:r>
              <a:rPr lang="en-CH" sz="1000" dirty="0"/>
              <a:t>?</a:t>
            </a:r>
            <a:endParaRPr lang="en-CH" sz="1000" baseline="30000" dirty="0"/>
          </a:p>
        </p:txBody>
      </p:sp>
      <p:cxnSp>
        <p:nvCxnSpPr>
          <p:cNvPr id="110" name="Straight Connector 109">
            <a:extLst>
              <a:ext uri="{FF2B5EF4-FFF2-40B4-BE49-F238E27FC236}">
                <a16:creationId xmlns:a16="http://schemas.microsoft.com/office/drawing/2014/main" id="{9ED7A715-7986-C807-928A-D259D9244A92}"/>
              </a:ext>
            </a:extLst>
          </p:cNvPr>
          <p:cNvCxnSpPr>
            <a:cxnSpLocks/>
          </p:cNvCxnSpPr>
          <p:nvPr/>
        </p:nvCxnSpPr>
        <p:spPr>
          <a:xfrm>
            <a:off x="2098931" y="2990277"/>
            <a:ext cx="5629972" cy="0"/>
          </a:xfrm>
          <a:prstGeom prst="line">
            <a:avLst/>
          </a:prstGeom>
          <a:ln w="15875">
            <a:solidFill>
              <a:srgbClr val="00B0F0"/>
            </a:solidFill>
            <a:headEnd w="lg" len="lg"/>
          </a:ln>
        </p:spPr>
        <p:style>
          <a:lnRef idx="1">
            <a:schemeClr val="accent1"/>
          </a:lnRef>
          <a:fillRef idx="0">
            <a:schemeClr val="accent1"/>
          </a:fillRef>
          <a:effectRef idx="0">
            <a:schemeClr val="accent1"/>
          </a:effectRef>
          <a:fontRef idx="minor">
            <a:schemeClr val="tx1"/>
          </a:fontRef>
        </p:style>
      </p:cxnSp>
      <p:sp>
        <p:nvSpPr>
          <p:cNvPr id="113" name="TextBox 112">
            <a:extLst>
              <a:ext uri="{FF2B5EF4-FFF2-40B4-BE49-F238E27FC236}">
                <a16:creationId xmlns:a16="http://schemas.microsoft.com/office/drawing/2014/main" id="{0C2DFD38-54B0-7E6D-2C73-2DC30FEA3642}"/>
              </a:ext>
            </a:extLst>
          </p:cNvPr>
          <p:cNvSpPr txBox="1"/>
          <p:nvPr/>
        </p:nvSpPr>
        <p:spPr>
          <a:xfrm>
            <a:off x="2137208" y="3582061"/>
            <a:ext cx="1370840" cy="553998"/>
          </a:xfrm>
          <a:prstGeom prst="rect">
            <a:avLst/>
          </a:prstGeom>
          <a:noFill/>
        </p:spPr>
        <p:txBody>
          <a:bodyPr wrap="square" rtlCol="0">
            <a:spAutoFit/>
          </a:bodyPr>
          <a:lstStyle/>
          <a:p>
            <a:r>
              <a:rPr lang="en-CH" sz="1000" dirty="0"/>
              <a:t>Small diameter hole for laser transport</a:t>
            </a:r>
          </a:p>
          <a:p>
            <a:r>
              <a:rPr lang="en-CH" sz="1000" dirty="0"/>
              <a:t>Ideally &lt; 20m long</a:t>
            </a:r>
          </a:p>
        </p:txBody>
      </p:sp>
      <p:sp>
        <p:nvSpPr>
          <p:cNvPr id="114" name="TextBox 113">
            <a:extLst>
              <a:ext uri="{FF2B5EF4-FFF2-40B4-BE49-F238E27FC236}">
                <a16:creationId xmlns:a16="http://schemas.microsoft.com/office/drawing/2014/main" id="{65C2EC0E-0F49-6852-4068-1EE41345C6DA}"/>
              </a:ext>
            </a:extLst>
          </p:cNvPr>
          <p:cNvSpPr txBox="1"/>
          <p:nvPr/>
        </p:nvSpPr>
        <p:spPr>
          <a:xfrm>
            <a:off x="5833188" y="3486728"/>
            <a:ext cx="1056571" cy="307777"/>
          </a:xfrm>
          <a:prstGeom prst="rect">
            <a:avLst/>
          </a:prstGeom>
          <a:noFill/>
        </p:spPr>
        <p:txBody>
          <a:bodyPr wrap="none" rtlCol="0">
            <a:spAutoFit/>
          </a:bodyPr>
          <a:lstStyle/>
          <a:p>
            <a:r>
              <a:rPr lang="en-CH" sz="1400" b="1" dirty="0"/>
              <a:t>TOP VIEW</a:t>
            </a:r>
          </a:p>
        </p:txBody>
      </p:sp>
      <p:cxnSp>
        <p:nvCxnSpPr>
          <p:cNvPr id="115" name="Straight Connector 114">
            <a:extLst>
              <a:ext uri="{FF2B5EF4-FFF2-40B4-BE49-F238E27FC236}">
                <a16:creationId xmlns:a16="http://schemas.microsoft.com/office/drawing/2014/main" id="{52424673-0DE2-3474-A2A1-4884502B6521}"/>
              </a:ext>
            </a:extLst>
          </p:cNvPr>
          <p:cNvCxnSpPr>
            <a:cxnSpLocks/>
          </p:cNvCxnSpPr>
          <p:nvPr/>
        </p:nvCxnSpPr>
        <p:spPr>
          <a:xfrm>
            <a:off x="2098931" y="2841133"/>
            <a:ext cx="5676675" cy="0"/>
          </a:xfrm>
          <a:prstGeom prst="line">
            <a:avLst/>
          </a:prstGeom>
          <a:ln w="15875">
            <a:solidFill>
              <a:srgbClr val="FF0000"/>
            </a:solidFill>
            <a:headEnd w="lg" len="lg"/>
          </a:ln>
        </p:spPr>
        <p:style>
          <a:lnRef idx="1">
            <a:schemeClr val="accent1"/>
          </a:lnRef>
          <a:fillRef idx="0">
            <a:schemeClr val="accent1"/>
          </a:fillRef>
          <a:effectRef idx="0">
            <a:schemeClr val="accent1"/>
          </a:effectRef>
          <a:fontRef idx="minor">
            <a:schemeClr val="tx1"/>
          </a:fontRef>
        </p:style>
      </p:cxnSp>
      <p:sp>
        <p:nvSpPr>
          <p:cNvPr id="116" name="TextBox 115">
            <a:extLst>
              <a:ext uri="{FF2B5EF4-FFF2-40B4-BE49-F238E27FC236}">
                <a16:creationId xmlns:a16="http://schemas.microsoft.com/office/drawing/2014/main" id="{96B31725-03AB-4CD1-5E8F-5431C7113FDC}"/>
              </a:ext>
            </a:extLst>
          </p:cNvPr>
          <p:cNvSpPr txBox="1"/>
          <p:nvPr/>
        </p:nvSpPr>
        <p:spPr>
          <a:xfrm>
            <a:off x="7828456" y="2715766"/>
            <a:ext cx="702436" cy="246221"/>
          </a:xfrm>
          <a:prstGeom prst="rect">
            <a:avLst/>
          </a:prstGeom>
          <a:noFill/>
        </p:spPr>
        <p:txBody>
          <a:bodyPr wrap="none" rtlCol="0">
            <a:spAutoFit/>
          </a:bodyPr>
          <a:lstStyle/>
          <a:p>
            <a:r>
              <a:rPr lang="en-CH" sz="1000" dirty="0">
                <a:solidFill>
                  <a:srgbClr val="FF0000"/>
                </a:solidFill>
              </a:rPr>
              <a:t>positrons</a:t>
            </a:r>
          </a:p>
        </p:txBody>
      </p:sp>
      <p:sp>
        <p:nvSpPr>
          <p:cNvPr id="117" name="TextBox 116">
            <a:extLst>
              <a:ext uri="{FF2B5EF4-FFF2-40B4-BE49-F238E27FC236}">
                <a16:creationId xmlns:a16="http://schemas.microsoft.com/office/drawing/2014/main" id="{8C049B87-FE6D-0CFA-8AD6-A6097C6CCCF9}"/>
              </a:ext>
            </a:extLst>
          </p:cNvPr>
          <p:cNvSpPr txBox="1"/>
          <p:nvPr/>
        </p:nvSpPr>
        <p:spPr>
          <a:xfrm>
            <a:off x="7820820" y="2859283"/>
            <a:ext cx="702436" cy="246221"/>
          </a:xfrm>
          <a:prstGeom prst="rect">
            <a:avLst/>
          </a:prstGeom>
          <a:noFill/>
        </p:spPr>
        <p:txBody>
          <a:bodyPr wrap="none" rtlCol="0">
            <a:spAutoFit/>
          </a:bodyPr>
          <a:lstStyle/>
          <a:p>
            <a:r>
              <a:rPr lang="en-CH" sz="1000" dirty="0">
                <a:solidFill>
                  <a:srgbClr val="00B0F0"/>
                </a:solidFill>
              </a:rPr>
              <a:t>electrons</a:t>
            </a:r>
          </a:p>
        </p:txBody>
      </p:sp>
      <p:sp>
        <p:nvSpPr>
          <p:cNvPr id="118" name="TextBox 117">
            <a:extLst>
              <a:ext uri="{FF2B5EF4-FFF2-40B4-BE49-F238E27FC236}">
                <a16:creationId xmlns:a16="http://schemas.microsoft.com/office/drawing/2014/main" id="{9CC090CF-49BA-A769-0358-8733ADA93F4A}"/>
              </a:ext>
            </a:extLst>
          </p:cNvPr>
          <p:cNvSpPr txBox="1"/>
          <p:nvPr/>
        </p:nvSpPr>
        <p:spPr>
          <a:xfrm>
            <a:off x="2119590" y="3114414"/>
            <a:ext cx="1143262" cy="246221"/>
          </a:xfrm>
          <a:prstGeom prst="rect">
            <a:avLst/>
          </a:prstGeom>
          <a:noFill/>
        </p:spPr>
        <p:txBody>
          <a:bodyPr wrap="none" rtlCol="0">
            <a:spAutoFit/>
          </a:bodyPr>
          <a:lstStyle/>
          <a:p>
            <a:r>
              <a:rPr lang="en-CH" sz="1000" dirty="0"/>
              <a:t>FCC main tunnel</a:t>
            </a:r>
          </a:p>
        </p:txBody>
      </p:sp>
      <p:sp>
        <p:nvSpPr>
          <p:cNvPr id="119" name="TextBox 118">
            <a:extLst>
              <a:ext uri="{FF2B5EF4-FFF2-40B4-BE49-F238E27FC236}">
                <a16:creationId xmlns:a16="http://schemas.microsoft.com/office/drawing/2014/main" id="{03EB8C46-F58C-5770-598E-62E0BAE1121F}"/>
              </a:ext>
            </a:extLst>
          </p:cNvPr>
          <p:cNvSpPr txBox="1"/>
          <p:nvPr/>
        </p:nvSpPr>
        <p:spPr>
          <a:xfrm>
            <a:off x="5222478" y="4372143"/>
            <a:ext cx="1235791" cy="553998"/>
          </a:xfrm>
          <a:prstGeom prst="rect">
            <a:avLst/>
          </a:prstGeom>
          <a:noFill/>
        </p:spPr>
        <p:txBody>
          <a:bodyPr wrap="square" rtlCol="0">
            <a:spAutoFit/>
          </a:bodyPr>
          <a:lstStyle/>
          <a:p>
            <a:r>
              <a:rPr lang="en-CH" sz="1000" dirty="0"/>
              <a:t>Laser hutch would need precise climate control.</a:t>
            </a:r>
          </a:p>
        </p:txBody>
      </p:sp>
      <p:pic>
        <p:nvPicPr>
          <p:cNvPr id="5122" name="Picture 2" descr="Temperature Thermometer Stock Illustrations – 80,761 Temperature,  thermometer">
            <a:extLst>
              <a:ext uri="{FF2B5EF4-FFF2-40B4-BE49-F238E27FC236}">
                <a16:creationId xmlns:a16="http://schemas.microsoft.com/office/drawing/2014/main" id="{34505FCC-6E8D-5BC8-B1E4-90C6249568C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5771"/>
          <a:stretch/>
        </p:blipFill>
        <p:spPr bwMode="auto">
          <a:xfrm>
            <a:off x="4999194" y="4240759"/>
            <a:ext cx="208946" cy="64632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52EB9D5F-53DA-DCE6-7CA8-39E8D09EC5DA}"/>
              </a:ext>
            </a:extLst>
          </p:cNvPr>
          <p:cNvSpPr txBox="1"/>
          <p:nvPr/>
        </p:nvSpPr>
        <p:spPr>
          <a:xfrm>
            <a:off x="3613401" y="3044156"/>
            <a:ext cx="708848" cy="261610"/>
          </a:xfrm>
          <a:prstGeom prst="rect">
            <a:avLst/>
          </a:prstGeom>
          <a:noFill/>
        </p:spPr>
        <p:txBody>
          <a:bodyPr wrap="none" rtlCol="0">
            <a:spAutoFit/>
          </a:bodyPr>
          <a:lstStyle/>
          <a:p>
            <a:r>
              <a:rPr lang="en-CH" sz="1100" dirty="0">
                <a:solidFill>
                  <a:srgbClr val="C00000"/>
                </a:solidFill>
              </a:rPr>
              <a:t>Laser IP</a:t>
            </a:r>
          </a:p>
        </p:txBody>
      </p:sp>
      <p:sp>
        <p:nvSpPr>
          <p:cNvPr id="11" name="TextBox 10">
            <a:extLst>
              <a:ext uri="{FF2B5EF4-FFF2-40B4-BE49-F238E27FC236}">
                <a16:creationId xmlns:a16="http://schemas.microsoft.com/office/drawing/2014/main" id="{B790B8EA-C7D5-4411-205B-102796F6FEE4}"/>
              </a:ext>
            </a:extLst>
          </p:cNvPr>
          <p:cNvSpPr txBox="1"/>
          <p:nvPr/>
        </p:nvSpPr>
        <p:spPr>
          <a:xfrm>
            <a:off x="171889" y="2694182"/>
            <a:ext cx="1561555" cy="1585049"/>
          </a:xfrm>
          <a:prstGeom prst="rect">
            <a:avLst/>
          </a:prstGeom>
          <a:noFill/>
        </p:spPr>
        <p:txBody>
          <a:bodyPr wrap="square" rtlCol="0">
            <a:spAutoFit/>
          </a:bodyPr>
          <a:lstStyle/>
          <a:p>
            <a:r>
              <a:rPr lang="en-CH" sz="1600" b="1" dirty="0"/>
              <a:t>First option</a:t>
            </a:r>
          </a:p>
          <a:p>
            <a:r>
              <a:rPr lang="en-CH" b="1" dirty="0"/>
              <a:t>Pro:</a:t>
            </a:r>
          </a:p>
          <a:p>
            <a:r>
              <a:rPr lang="en-CH" dirty="0"/>
              <a:t>- Close to LIP</a:t>
            </a:r>
          </a:p>
          <a:p>
            <a:endParaRPr lang="en-CH" b="1" dirty="0"/>
          </a:p>
          <a:p>
            <a:r>
              <a:rPr lang="en-CH" b="1" dirty="0"/>
              <a:t>Cons:</a:t>
            </a:r>
          </a:p>
          <a:p>
            <a:r>
              <a:rPr lang="en-CH" dirty="0"/>
              <a:t>- Need a longer bypass tunnel</a:t>
            </a:r>
          </a:p>
        </p:txBody>
      </p:sp>
    </p:spTree>
    <p:extLst>
      <p:ext uri="{BB962C8B-B14F-4D97-AF65-F5344CB8AC3E}">
        <p14:creationId xmlns:p14="http://schemas.microsoft.com/office/powerpoint/2010/main" val="3244303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8D4A255-714B-37A4-E024-9C7082ABEE17}"/>
              </a:ext>
            </a:extLst>
          </p:cNvPr>
          <p:cNvPicPr>
            <a:picLocks noGrp="1" noRot="1" noChangeAspect="1" noMove="1" noResize="1" noEditPoints="1" noAdjustHandles="1" noChangeArrowheads="1" noChangeShapeType="1" noCrop="1"/>
          </p:cNvPicPr>
          <p:nvPr/>
        </p:nvPicPr>
        <p:blipFill rotWithShape="1">
          <a:blip r:embed="rId2">
            <a:extLst>
              <a:ext uri="{28A0092B-C50C-407E-A947-70E740481C1C}">
                <a14:useLocalDpi xmlns:a14="http://schemas.microsoft.com/office/drawing/2010/main" val="0"/>
              </a:ext>
            </a:extLst>
          </a:blip>
          <a:srcRect b="72427"/>
          <a:stretch/>
        </p:blipFill>
        <p:spPr>
          <a:xfrm>
            <a:off x="14062" y="832098"/>
            <a:ext cx="9143999" cy="1657880"/>
          </a:xfrm>
          <a:prstGeom prst="rect">
            <a:avLst/>
          </a:prstGeom>
        </p:spPr>
      </p:pic>
      <p:sp>
        <p:nvSpPr>
          <p:cNvPr id="5141" name="Rounded Rectangle 5140">
            <a:extLst>
              <a:ext uri="{FF2B5EF4-FFF2-40B4-BE49-F238E27FC236}">
                <a16:creationId xmlns:a16="http://schemas.microsoft.com/office/drawing/2014/main" id="{1E0E8A7E-EF0B-6929-E891-06E53591C024}"/>
              </a:ext>
            </a:extLst>
          </p:cNvPr>
          <p:cNvSpPr/>
          <p:nvPr/>
        </p:nvSpPr>
        <p:spPr>
          <a:xfrm>
            <a:off x="2915816" y="2355726"/>
            <a:ext cx="5974223" cy="2716616"/>
          </a:xfrm>
          <a:prstGeom prst="roundRect">
            <a:avLst>
              <a:gd name="adj" fmla="val 7274"/>
            </a:avLst>
          </a:prstGeom>
          <a:solidFill>
            <a:schemeClr val="bg1">
              <a:alpha val="31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itel 1">
            <a:extLst>
              <a:ext uri="{FF2B5EF4-FFF2-40B4-BE49-F238E27FC236}">
                <a16:creationId xmlns:a16="http://schemas.microsoft.com/office/drawing/2014/main" id="{A578E5F9-9555-4E9F-B71C-6DDC6B550F1A}"/>
              </a:ext>
            </a:extLst>
          </p:cNvPr>
          <p:cNvSpPr>
            <a:spLocks noGrp="1"/>
          </p:cNvSpPr>
          <p:nvPr>
            <p:ph type="title"/>
          </p:nvPr>
        </p:nvSpPr>
        <p:spPr>
          <a:xfrm>
            <a:off x="14062" y="296809"/>
            <a:ext cx="8703675" cy="409774"/>
          </a:xfrm>
        </p:spPr>
        <p:txBody>
          <a:bodyPr/>
          <a:lstStyle/>
          <a:p>
            <a:r>
              <a:rPr lang="en-US" dirty="0" err="1"/>
              <a:t>FCCee</a:t>
            </a:r>
            <a:r>
              <a:rPr lang="en-US" dirty="0"/>
              <a:t> Polarimeters baseline in Experimental IP A</a:t>
            </a:r>
          </a:p>
        </p:txBody>
      </p:sp>
      <p:sp>
        <p:nvSpPr>
          <p:cNvPr id="12" name="Foliennummernplatzhalter 1">
            <a:extLst>
              <a:ext uri="{FF2B5EF4-FFF2-40B4-BE49-F238E27FC236}">
                <a16:creationId xmlns:a16="http://schemas.microsoft.com/office/drawing/2014/main" id="{4259680E-E0DE-2740-870E-D77D26CAA379}"/>
              </a:ext>
            </a:extLst>
          </p:cNvPr>
          <p:cNvSpPr>
            <a:spLocks noGrp="1"/>
          </p:cNvSpPr>
          <p:nvPr>
            <p:ph type="sldNum" sz="quarter" idx="10"/>
          </p:nvPr>
        </p:nvSpPr>
        <p:spPr>
          <a:xfrm>
            <a:off x="8745300" y="97423"/>
            <a:ext cx="289479" cy="170071"/>
          </a:xfrm>
        </p:spPr>
        <p:txBody>
          <a:bodyPr/>
          <a:lstStyle/>
          <a:p>
            <a:fld id="{88A1DFE4-5FC5-43BD-BB7E-75EAD82B965F}" type="slidenum">
              <a:rPr lang="en-US" noProof="0" smtClean="0"/>
              <a:pPr/>
              <a:t>9</a:t>
            </a:fld>
            <a:endParaRPr lang="en-US" noProof="0" dirty="0"/>
          </a:p>
        </p:txBody>
      </p:sp>
      <p:sp>
        <p:nvSpPr>
          <p:cNvPr id="14" name="additional logos">
            <a:extLst>
              <a:ext uri="{FF2B5EF4-FFF2-40B4-BE49-F238E27FC236}">
                <a16:creationId xmlns:a16="http://schemas.microsoft.com/office/drawing/2014/main" id="{F75B159A-989C-1F41-92A9-D453B9199F4E}"/>
              </a:ext>
            </a:extLst>
          </p:cNvPr>
          <p:cNvSpPr/>
          <p:nvPr/>
        </p:nvSpPr>
        <p:spPr>
          <a:xfrm>
            <a:off x="6124950" y="104158"/>
            <a:ext cx="2547450" cy="156600"/>
          </a:xfrm>
          <a:prstGeom prst="rect">
            <a:avLst/>
          </a:prstGeom>
          <a:noFill/>
          <a:ln w="19050">
            <a:solidFill>
              <a:schemeClr val="bg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sz="600" cap="all" dirty="0">
                <a:solidFill>
                  <a:schemeClr val="bg1"/>
                </a:solidFill>
              </a:rPr>
              <a:t>Space</a:t>
            </a:r>
            <a:r>
              <a:rPr lang="en-US" sz="600" cap="all" dirty="0">
                <a:solidFill>
                  <a:schemeClr val="tx2"/>
                </a:solidFill>
              </a:rPr>
              <a:t> </a:t>
            </a:r>
            <a:r>
              <a:rPr lang="en-US" sz="600" cap="all" dirty="0">
                <a:solidFill>
                  <a:schemeClr val="bg1"/>
                </a:solidFill>
              </a:rPr>
              <a:t>for additional logos</a:t>
            </a:r>
          </a:p>
        </p:txBody>
      </p:sp>
      <p:sp>
        <p:nvSpPr>
          <p:cNvPr id="15" name="Textfeld 3">
            <a:extLst>
              <a:ext uri="{FF2B5EF4-FFF2-40B4-BE49-F238E27FC236}">
                <a16:creationId xmlns:a16="http://schemas.microsoft.com/office/drawing/2014/main" id="{137F4B86-3D3F-1444-8873-318468F013FC}"/>
              </a:ext>
            </a:extLst>
          </p:cNvPr>
          <p:cNvSpPr txBox="1"/>
          <p:nvPr/>
        </p:nvSpPr>
        <p:spPr>
          <a:xfrm>
            <a:off x="3851920" y="171294"/>
            <a:ext cx="2038500" cy="170071"/>
          </a:xfrm>
          <a:prstGeom prst="rect">
            <a:avLst/>
          </a:prstGeom>
          <a:noFill/>
        </p:spPr>
        <p:txBody>
          <a:bodyPr wrap="square" rtlCol="0">
            <a:noAutofit/>
          </a:bodyPr>
          <a:lstStyle/>
          <a:p>
            <a:pPr>
              <a:lnSpc>
                <a:spcPts val="1238"/>
              </a:lnSpc>
            </a:pPr>
            <a:r>
              <a:rPr lang="en-US" sz="900" dirty="0">
                <a:solidFill>
                  <a:schemeClr val="bg1"/>
                </a:solidFill>
              </a:rPr>
              <a:t>Robert Kieffer</a:t>
            </a:r>
          </a:p>
        </p:txBody>
      </p:sp>
      <p:cxnSp>
        <p:nvCxnSpPr>
          <p:cNvPr id="22" name="Straight Arrow Connector 21">
            <a:extLst>
              <a:ext uri="{FF2B5EF4-FFF2-40B4-BE49-F238E27FC236}">
                <a16:creationId xmlns:a16="http://schemas.microsoft.com/office/drawing/2014/main" id="{6D8AF30E-2B4F-C470-7F24-F3F6C00A9D95}"/>
              </a:ext>
            </a:extLst>
          </p:cNvPr>
          <p:cNvCxnSpPr>
            <a:cxnSpLocks/>
          </p:cNvCxnSpPr>
          <p:nvPr/>
        </p:nvCxnSpPr>
        <p:spPr>
          <a:xfrm>
            <a:off x="1547664" y="1275569"/>
            <a:ext cx="3024336" cy="279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88F7500-BEBE-F9B4-1253-6FF3D972E1E4}"/>
              </a:ext>
            </a:extLst>
          </p:cNvPr>
          <p:cNvSpPr txBox="1"/>
          <p:nvPr/>
        </p:nvSpPr>
        <p:spPr>
          <a:xfrm>
            <a:off x="2524474" y="987574"/>
            <a:ext cx="1027845" cy="261610"/>
          </a:xfrm>
          <a:prstGeom prst="rect">
            <a:avLst/>
          </a:prstGeom>
          <a:noFill/>
        </p:spPr>
        <p:txBody>
          <a:bodyPr wrap="none" rtlCol="0">
            <a:spAutoFit/>
          </a:bodyPr>
          <a:lstStyle/>
          <a:p>
            <a:r>
              <a:rPr lang="en-CH" sz="1100" dirty="0">
                <a:solidFill>
                  <a:schemeClr val="tx2"/>
                </a:solidFill>
              </a:rPr>
              <a:t>830m from IP</a:t>
            </a:r>
          </a:p>
        </p:txBody>
      </p:sp>
      <p:sp>
        <p:nvSpPr>
          <p:cNvPr id="26" name="TextBox 25">
            <a:extLst>
              <a:ext uri="{FF2B5EF4-FFF2-40B4-BE49-F238E27FC236}">
                <a16:creationId xmlns:a16="http://schemas.microsoft.com/office/drawing/2014/main" id="{A76ADC12-E194-E978-5FFD-90F0E8FC6151}"/>
              </a:ext>
            </a:extLst>
          </p:cNvPr>
          <p:cNvSpPr txBox="1"/>
          <p:nvPr/>
        </p:nvSpPr>
        <p:spPr>
          <a:xfrm>
            <a:off x="1245520" y="892320"/>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28" name="Straight Arrow Connector 27">
            <a:extLst>
              <a:ext uri="{FF2B5EF4-FFF2-40B4-BE49-F238E27FC236}">
                <a16:creationId xmlns:a16="http://schemas.microsoft.com/office/drawing/2014/main" id="{BDD9699A-AEAC-A66A-E7C3-E574F724D0F4}"/>
              </a:ext>
            </a:extLst>
          </p:cNvPr>
          <p:cNvCxnSpPr>
            <a:cxnSpLocks/>
          </p:cNvCxnSpPr>
          <p:nvPr/>
        </p:nvCxnSpPr>
        <p:spPr>
          <a:xfrm>
            <a:off x="1547664" y="1188847"/>
            <a:ext cx="0" cy="257389"/>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A87E3422-6B48-BB49-EAF1-8DA758605F5A}"/>
              </a:ext>
            </a:extLst>
          </p:cNvPr>
          <p:cNvSpPr txBox="1"/>
          <p:nvPr/>
        </p:nvSpPr>
        <p:spPr>
          <a:xfrm>
            <a:off x="7216387" y="963472"/>
            <a:ext cx="708848" cy="261610"/>
          </a:xfrm>
          <a:prstGeom prst="rect">
            <a:avLst/>
          </a:prstGeom>
          <a:noFill/>
        </p:spPr>
        <p:txBody>
          <a:bodyPr wrap="none" rtlCol="0">
            <a:spAutoFit/>
          </a:bodyPr>
          <a:lstStyle/>
          <a:p>
            <a:r>
              <a:rPr lang="en-CH" sz="1100" dirty="0">
                <a:solidFill>
                  <a:srgbClr val="C00000"/>
                </a:solidFill>
              </a:rPr>
              <a:t>Laser IP</a:t>
            </a:r>
          </a:p>
        </p:txBody>
      </p:sp>
      <p:cxnSp>
        <p:nvCxnSpPr>
          <p:cNvPr id="38" name="Straight Arrow Connector 37">
            <a:extLst>
              <a:ext uri="{FF2B5EF4-FFF2-40B4-BE49-F238E27FC236}">
                <a16:creationId xmlns:a16="http://schemas.microsoft.com/office/drawing/2014/main" id="{DFDCE438-4038-694F-B6C2-0D66317ECC11}"/>
              </a:ext>
            </a:extLst>
          </p:cNvPr>
          <p:cNvCxnSpPr>
            <a:cxnSpLocks/>
          </p:cNvCxnSpPr>
          <p:nvPr/>
        </p:nvCxnSpPr>
        <p:spPr>
          <a:xfrm>
            <a:off x="7569682" y="1206824"/>
            <a:ext cx="0" cy="221433"/>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47591E25-7946-CC51-4DEA-6D7EE5862089}"/>
              </a:ext>
            </a:extLst>
          </p:cNvPr>
          <p:cNvCxnSpPr>
            <a:cxnSpLocks/>
          </p:cNvCxnSpPr>
          <p:nvPr/>
        </p:nvCxnSpPr>
        <p:spPr>
          <a:xfrm>
            <a:off x="4586061" y="1275569"/>
            <a:ext cx="298362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B6AB0A15-523F-B4D9-56C4-F58EDE67D756}"/>
              </a:ext>
            </a:extLst>
          </p:cNvPr>
          <p:cNvSpPr txBox="1"/>
          <p:nvPr/>
        </p:nvSpPr>
        <p:spPr>
          <a:xfrm>
            <a:off x="5514259" y="1015603"/>
            <a:ext cx="1027845" cy="261610"/>
          </a:xfrm>
          <a:prstGeom prst="rect">
            <a:avLst/>
          </a:prstGeom>
          <a:noFill/>
        </p:spPr>
        <p:txBody>
          <a:bodyPr wrap="none" rtlCol="0">
            <a:spAutoFit/>
          </a:bodyPr>
          <a:lstStyle/>
          <a:p>
            <a:r>
              <a:rPr lang="en-CH" sz="1100" dirty="0">
                <a:solidFill>
                  <a:schemeClr val="tx2"/>
                </a:solidFill>
              </a:rPr>
              <a:t>830m from IP</a:t>
            </a:r>
          </a:p>
        </p:txBody>
      </p:sp>
      <p:sp>
        <p:nvSpPr>
          <p:cNvPr id="68" name="Rectangle 67">
            <a:extLst>
              <a:ext uri="{FF2B5EF4-FFF2-40B4-BE49-F238E27FC236}">
                <a16:creationId xmlns:a16="http://schemas.microsoft.com/office/drawing/2014/main" id="{7D14A5A1-4C3A-BB35-68F1-E6229D48A180}"/>
              </a:ext>
            </a:extLst>
          </p:cNvPr>
          <p:cNvSpPr/>
          <p:nvPr/>
        </p:nvSpPr>
        <p:spPr>
          <a:xfrm>
            <a:off x="47334" y="259969"/>
            <a:ext cx="8697966" cy="473773"/>
          </a:xfrm>
          <a:prstGeom prst="rect">
            <a:avLst/>
          </a:prstGeom>
          <a:noFill/>
          <a:ln w="38100">
            <a:solidFill>
              <a:schemeClr val="accent4">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4" name="Straight Connector 3">
            <a:extLst>
              <a:ext uri="{FF2B5EF4-FFF2-40B4-BE49-F238E27FC236}">
                <a16:creationId xmlns:a16="http://schemas.microsoft.com/office/drawing/2014/main" id="{C0446685-DD52-9B0E-C881-E95ABC8D7A86}"/>
              </a:ext>
            </a:extLst>
          </p:cNvPr>
          <p:cNvCxnSpPr>
            <a:cxnSpLocks/>
          </p:cNvCxnSpPr>
          <p:nvPr/>
        </p:nvCxnSpPr>
        <p:spPr>
          <a:xfrm flipV="1">
            <a:off x="3066293" y="4709266"/>
            <a:ext cx="5710908" cy="610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descr="A graph with a line and a line&#10;&#10;Description automatically generated with medium confidence">
            <a:extLst>
              <a:ext uri="{FF2B5EF4-FFF2-40B4-BE49-F238E27FC236}">
                <a16:creationId xmlns:a16="http://schemas.microsoft.com/office/drawing/2014/main" id="{DDA7AA4A-EE4F-E999-9E7D-7124084C07AF}"/>
              </a:ext>
            </a:extLst>
          </p:cNvPr>
          <p:cNvPicPr>
            <a:picLocks noChangeAspect="1"/>
          </p:cNvPicPr>
          <p:nvPr/>
        </p:nvPicPr>
        <p:blipFill rotWithShape="1">
          <a:blip r:embed="rId3">
            <a:extLst>
              <a:ext uri="{28A0092B-C50C-407E-A947-70E740481C1C}">
                <a14:useLocalDpi xmlns:a14="http://schemas.microsoft.com/office/drawing/2010/main" val="0"/>
              </a:ext>
            </a:extLst>
          </a:blip>
          <a:srcRect b="87529"/>
          <a:stretch/>
        </p:blipFill>
        <p:spPr>
          <a:xfrm>
            <a:off x="3738032" y="4412804"/>
            <a:ext cx="3024336" cy="296462"/>
          </a:xfrm>
          <a:prstGeom prst="rect">
            <a:avLst/>
          </a:prstGeom>
        </p:spPr>
      </p:pic>
      <p:cxnSp>
        <p:nvCxnSpPr>
          <p:cNvPr id="18" name="Straight Connector 17">
            <a:extLst>
              <a:ext uri="{FF2B5EF4-FFF2-40B4-BE49-F238E27FC236}">
                <a16:creationId xmlns:a16="http://schemas.microsoft.com/office/drawing/2014/main" id="{E58A30AD-550A-5133-84C7-3D54E81AFED6}"/>
              </a:ext>
            </a:extLst>
          </p:cNvPr>
          <p:cNvCxnSpPr>
            <a:cxnSpLocks/>
          </p:cNvCxnSpPr>
          <p:nvPr/>
        </p:nvCxnSpPr>
        <p:spPr>
          <a:xfrm>
            <a:off x="2994285" y="4279037"/>
            <a:ext cx="1584176" cy="428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A42F1ADB-4E7C-9511-0B69-BE24285C15BB}"/>
              </a:ext>
            </a:extLst>
          </p:cNvPr>
          <p:cNvCxnSpPr>
            <a:cxnSpLocks/>
          </p:cNvCxnSpPr>
          <p:nvPr/>
        </p:nvCxnSpPr>
        <p:spPr>
          <a:xfrm flipV="1">
            <a:off x="4661247" y="4273623"/>
            <a:ext cx="4093678" cy="969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0A24BC82-A1D1-41BA-B05A-D53F8670921F}"/>
              </a:ext>
            </a:extLst>
          </p:cNvPr>
          <p:cNvCxnSpPr>
            <a:cxnSpLocks/>
          </p:cNvCxnSpPr>
          <p:nvPr/>
        </p:nvCxnSpPr>
        <p:spPr>
          <a:xfrm>
            <a:off x="4578461" y="3059185"/>
            <a:ext cx="0" cy="1216626"/>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F177CC2-CC49-EB06-F50D-D3F6145A828B}"/>
              </a:ext>
            </a:extLst>
          </p:cNvPr>
          <p:cNvCxnSpPr>
            <a:cxnSpLocks/>
          </p:cNvCxnSpPr>
          <p:nvPr/>
        </p:nvCxnSpPr>
        <p:spPr>
          <a:xfrm>
            <a:off x="4661247" y="3059185"/>
            <a:ext cx="0" cy="1224136"/>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1282924D-5026-0B7C-489A-874F597D933E}"/>
              </a:ext>
            </a:extLst>
          </p:cNvPr>
          <p:cNvCxnSpPr>
            <a:cxnSpLocks/>
          </p:cNvCxnSpPr>
          <p:nvPr/>
        </p:nvCxnSpPr>
        <p:spPr>
          <a:xfrm>
            <a:off x="4661247" y="3059185"/>
            <a:ext cx="3909868"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BC1B592F-3B68-B8FC-AF6C-43B869DD58AF}"/>
              </a:ext>
            </a:extLst>
          </p:cNvPr>
          <p:cNvCxnSpPr>
            <a:cxnSpLocks/>
          </p:cNvCxnSpPr>
          <p:nvPr/>
        </p:nvCxnSpPr>
        <p:spPr>
          <a:xfrm>
            <a:off x="4629997" y="2915169"/>
            <a:ext cx="0" cy="1497635"/>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9ED7A715-7986-C807-928A-D259D9244A92}"/>
              </a:ext>
            </a:extLst>
          </p:cNvPr>
          <p:cNvCxnSpPr>
            <a:cxnSpLocks/>
          </p:cNvCxnSpPr>
          <p:nvPr/>
        </p:nvCxnSpPr>
        <p:spPr>
          <a:xfrm>
            <a:off x="3113504" y="4561035"/>
            <a:ext cx="5652559" cy="0"/>
          </a:xfrm>
          <a:prstGeom prst="line">
            <a:avLst/>
          </a:prstGeom>
          <a:ln w="15875">
            <a:solidFill>
              <a:srgbClr val="00B0F0"/>
            </a:solidFill>
            <a:headEnd w="lg" len="lg"/>
          </a:ln>
        </p:spPr>
        <p:style>
          <a:lnRef idx="1">
            <a:schemeClr val="accent1"/>
          </a:lnRef>
          <a:fillRef idx="0">
            <a:schemeClr val="accent1"/>
          </a:fillRef>
          <a:effectRef idx="0">
            <a:schemeClr val="accent1"/>
          </a:effectRef>
          <a:fontRef idx="minor">
            <a:schemeClr val="tx1"/>
          </a:fontRef>
        </p:style>
      </p:cxnSp>
      <p:sp>
        <p:nvSpPr>
          <p:cNvPr id="113" name="TextBox 112">
            <a:extLst>
              <a:ext uri="{FF2B5EF4-FFF2-40B4-BE49-F238E27FC236}">
                <a16:creationId xmlns:a16="http://schemas.microsoft.com/office/drawing/2014/main" id="{0C2DFD38-54B0-7E6D-2C73-2DC30FEA3642}"/>
              </a:ext>
            </a:extLst>
          </p:cNvPr>
          <p:cNvSpPr txBox="1"/>
          <p:nvPr/>
        </p:nvSpPr>
        <p:spPr>
          <a:xfrm>
            <a:off x="2994285" y="3410273"/>
            <a:ext cx="1604463" cy="553998"/>
          </a:xfrm>
          <a:prstGeom prst="rect">
            <a:avLst/>
          </a:prstGeom>
          <a:noFill/>
        </p:spPr>
        <p:txBody>
          <a:bodyPr wrap="square" rtlCol="0">
            <a:spAutoFit/>
          </a:bodyPr>
          <a:lstStyle/>
          <a:p>
            <a:r>
              <a:rPr lang="en-CH" sz="1000" dirty="0"/>
              <a:t>Small diameter weel for laser transport </a:t>
            </a:r>
          </a:p>
          <a:p>
            <a:r>
              <a:rPr lang="en-CH" sz="1000" dirty="0"/>
              <a:t>150m deep (not the best)</a:t>
            </a:r>
          </a:p>
        </p:txBody>
      </p:sp>
      <p:sp>
        <p:nvSpPr>
          <p:cNvPr id="114" name="TextBox 113">
            <a:extLst>
              <a:ext uri="{FF2B5EF4-FFF2-40B4-BE49-F238E27FC236}">
                <a16:creationId xmlns:a16="http://schemas.microsoft.com/office/drawing/2014/main" id="{65C2EC0E-0F49-6852-4068-1EE41345C6DA}"/>
              </a:ext>
            </a:extLst>
          </p:cNvPr>
          <p:cNvSpPr txBox="1"/>
          <p:nvPr/>
        </p:nvSpPr>
        <p:spPr>
          <a:xfrm>
            <a:off x="4943446" y="3572012"/>
            <a:ext cx="1114408" cy="307777"/>
          </a:xfrm>
          <a:prstGeom prst="rect">
            <a:avLst/>
          </a:prstGeom>
          <a:noFill/>
        </p:spPr>
        <p:txBody>
          <a:bodyPr wrap="none" rtlCol="0">
            <a:spAutoFit/>
          </a:bodyPr>
          <a:lstStyle/>
          <a:p>
            <a:r>
              <a:rPr lang="en-CH" sz="1400" b="1" dirty="0"/>
              <a:t>SIDE VIEW</a:t>
            </a:r>
          </a:p>
        </p:txBody>
      </p:sp>
      <p:cxnSp>
        <p:nvCxnSpPr>
          <p:cNvPr id="115" name="Straight Connector 114">
            <a:extLst>
              <a:ext uri="{FF2B5EF4-FFF2-40B4-BE49-F238E27FC236}">
                <a16:creationId xmlns:a16="http://schemas.microsoft.com/office/drawing/2014/main" id="{52424673-0DE2-3474-A2A1-4884502B6521}"/>
              </a:ext>
            </a:extLst>
          </p:cNvPr>
          <p:cNvCxnSpPr>
            <a:cxnSpLocks/>
          </p:cNvCxnSpPr>
          <p:nvPr/>
        </p:nvCxnSpPr>
        <p:spPr>
          <a:xfrm>
            <a:off x="3113504" y="4510251"/>
            <a:ext cx="5663697" cy="0"/>
          </a:xfrm>
          <a:prstGeom prst="line">
            <a:avLst/>
          </a:prstGeom>
          <a:ln w="15875">
            <a:solidFill>
              <a:srgbClr val="FF0000"/>
            </a:solidFill>
            <a:headEnd w="lg" len="lg"/>
          </a:ln>
        </p:spPr>
        <p:style>
          <a:lnRef idx="1">
            <a:schemeClr val="accent1"/>
          </a:lnRef>
          <a:fillRef idx="0">
            <a:schemeClr val="accent1"/>
          </a:fillRef>
          <a:effectRef idx="0">
            <a:schemeClr val="accent1"/>
          </a:effectRef>
          <a:fontRef idx="minor">
            <a:schemeClr val="tx1"/>
          </a:fontRef>
        </p:style>
      </p:cxnSp>
      <p:sp>
        <p:nvSpPr>
          <p:cNvPr id="116" name="TextBox 115">
            <a:extLst>
              <a:ext uri="{FF2B5EF4-FFF2-40B4-BE49-F238E27FC236}">
                <a16:creationId xmlns:a16="http://schemas.microsoft.com/office/drawing/2014/main" id="{96B31725-03AB-4CD1-5E8F-5431C7113FDC}"/>
              </a:ext>
            </a:extLst>
          </p:cNvPr>
          <p:cNvSpPr txBox="1"/>
          <p:nvPr/>
        </p:nvSpPr>
        <p:spPr>
          <a:xfrm>
            <a:off x="7675629" y="4309248"/>
            <a:ext cx="702436" cy="246221"/>
          </a:xfrm>
          <a:prstGeom prst="rect">
            <a:avLst/>
          </a:prstGeom>
          <a:noFill/>
        </p:spPr>
        <p:txBody>
          <a:bodyPr wrap="none" rtlCol="0">
            <a:spAutoFit/>
          </a:bodyPr>
          <a:lstStyle/>
          <a:p>
            <a:r>
              <a:rPr lang="en-CH" sz="1000" dirty="0">
                <a:solidFill>
                  <a:srgbClr val="FF0000"/>
                </a:solidFill>
              </a:rPr>
              <a:t>positrons</a:t>
            </a:r>
          </a:p>
        </p:txBody>
      </p:sp>
      <p:sp>
        <p:nvSpPr>
          <p:cNvPr id="117" name="TextBox 116">
            <a:extLst>
              <a:ext uri="{FF2B5EF4-FFF2-40B4-BE49-F238E27FC236}">
                <a16:creationId xmlns:a16="http://schemas.microsoft.com/office/drawing/2014/main" id="{8C049B87-FE6D-0CFA-8AD6-A6097C6CCCF9}"/>
              </a:ext>
            </a:extLst>
          </p:cNvPr>
          <p:cNvSpPr txBox="1"/>
          <p:nvPr/>
        </p:nvSpPr>
        <p:spPr>
          <a:xfrm>
            <a:off x="7675629" y="4502554"/>
            <a:ext cx="702436" cy="246221"/>
          </a:xfrm>
          <a:prstGeom prst="rect">
            <a:avLst/>
          </a:prstGeom>
          <a:noFill/>
        </p:spPr>
        <p:txBody>
          <a:bodyPr wrap="none" rtlCol="0">
            <a:spAutoFit/>
          </a:bodyPr>
          <a:lstStyle/>
          <a:p>
            <a:r>
              <a:rPr lang="en-CH" sz="1000" dirty="0">
                <a:solidFill>
                  <a:srgbClr val="00B0F0"/>
                </a:solidFill>
              </a:rPr>
              <a:t>electrons</a:t>
            </a:r>
          </a:p>
        </p:txBody>
      </p:sp>
      <p:sp>
        <p:nvSpPr>
          <p:cNvPr id="118" name="TextBox 117">
            <a:extLst>
              <a:ext uri="{FF2B5EF4-FFF2-40B4-BE49-F238E27FC236}">
                <a16:creationId xmlns:a16="http://schemas.microsoft.com/office/drawing/2014/main" id="{9CC090CF-49BA-A769-0358-8733ADA93F4A}"/>
              </a:ext>
            </a:extLst>
          </p:cNvPr>
          <p:cNvSpPr txBox="1"/>
          <p:nvPr/>
        </p:nvSpPr>
        <p:spPr>
          <a:xfrm>
            <a:off x="5260304" y="4264030"/>
            <a:ext cx="1143262" cy="246221"/>
          </a:xfrm>
          <a:prstGeom prst="rect">
            <a:avLst/>
          </a:prstGeom>
          <a:noFill/>
        </p:spPr>
        <p:txBody>
          <a:bodyPr wrap="none" rtlCol="0">
            <a:spAutoFit/>
          </a:bodyPr>
          <a:lstStyle/>
          <a:p>
            <a:r>
              <a:rPr lang="en-CH" sz="1000" dirty="0"/>
              <a:t>FCC main tunnel</a:t>
            </a:r>
          </a:p>
        </p:txBody>
      </p:sp>
      <p:sp>
        <p:nvSpPr>
          <p:cNvPr id="119" name="TextBox 118">
            <a:extLst>
              <a:ext uri="{FF2B5EF4-FFF2-40B4-BE49-F238E27FC236}">
                <a16:creationId xmlns:a16="http://schemas.microsoft.com/office/drawing/2014/main" id="{03EB8C46-F58C-5770-598E-62E0BAE1121F}"/>
              </a:ext>
            </a:extLst>
          </p:cNvPr>
          <p:cNvSpPr txBox="1"/>
          <p:nvPr/>
        </p:nvSpPr>
        <p:spPr>
          <a:xfrm>
            <a:off x="5431626" y="2439909"/>
            <a:ext cx="1235791" cy="553998"/>
          </a:xfrm>
          <a:prstGeom prst="rect">
            <a:avLst/>
          </a:prstGeom>
          <a:noFill/>
        </p:spPr>
        <p:txBody>
          <a:bodyPr wrap="square" rtlCol="0">
            <a:spAutoFit/>
          </a:bodyPr>
          <a:lstStyle/>
          <a:p>
            <a:r>
              <a:rPr lang="en-CH" sz="1000" dirty="0"/>
              <a:t>Laser hutch would need precise climate control.</a:t>
            </a:r>
          </a:p>
        </p:txBody>
      </p:sp>
      <p:pic>
        <p:nvPicPr>
          <p:cNvPr id="5122" name="Picture 2" descr="Temperature Thermometer Stock Illustrations – 80,761 Temperature,  thermometer">
            <a:extLst>
              <a:ext uri="{FF2B5EF4-FFF2-40B4-BE49-F238E27FC236}">
                <a16:creationId xmlns:a16="http://schemas.microsoft.com/office/drawing/2014/main" id="{34505FCC-6E8D-5BC8-B1E4-90C6249568C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5771"/>
          <a:stretch/>
        </p:blipFill>
        <p:spPr bwMode="auto">
          <a:xfrm>
            <a:off x="5226533" y="2410427"/>
            <a:ext cx="191262" cy="591620"/>
          </a:xfrm>
          <a:prstGeom prst="rect">
            <a:avLst/>
          </a:prstGeom>
          <a:noFill/>
          <a:extLst>
            <a:ext uri="{909E8E84-426E-40DD-AFC4-6F175D3DCCD1}">
              <a14:hiddenFill xmlns:a14="http://schemas.microsoft.com/office/drawing/2010/main">
                <a:solidFill>
                  <a:srgbClr val="FFFFFF"/>
                </a:solidFill>
              </a14:hiddenFill>
            </a:ext>
          </a:extLst>
        </p:spPr>
      </p:pic>
      <p:cxnSp>
        <p:nvCxnSpPr>
          <p:cNvPr id="5123" name="Straight Connector 5122">
            <a:extLst>
              <a:ext uri="{FF2B5EF4-FFF2-40B4-BE49-F238E27FC236}">
                <a16:creationId xmlns:a16="http://schemas.microsoft.com/office/drawing/2014/main" id="{82A751BC-3276-957D-D4EC-35FF2A9CB8CA}"/>
              </a:ext>
            </a:extLst>
          </p:cNvPr>
          <p:cNvCxnSpPr>
            <a:cxnSpLocks/>
          </p:cNvCxnSpPr>
          <p:nvPr/>
        </p:nvCxnSpPr>
        <p:spPr>
          <a:xfrm>
            <a:off x="2994285" y="3060848"/>
            <a:ext cx="1584176" cy="4284"/>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pic>
        <p:nvPicPr>
          <p:cNvPr id="5125" name="Picture 4" descr="Hand drawn cow sketch. Engraved style vector illustration isolated on white  background. 6024884 Vector Art at Vecteezy">
            <a:extLst>
              <a:ext uri="{FF2B5EF4-FFF2-40B4-BE49-F238E27FC236}">
                <a16:creationId xmlns:a16="http://schemas.microsoft.com/office/drawing/2014/main" id="{E084556E-18D7-E27E-551C-B5A7A45A651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0897" b="24705"/>
          <a:stretch/>
        </p:blipFill>
        <p:spPr bwMode="auto">
          <a:xfrm>
            <a:off x="3551571" y="2758425"/>
            <a:ext cx="539294" cy="293362"/>
          </a:xfrm>
          <a:prstGeom prst="rect">
            <a:avLst/>
          </a:prstGeom>
          <a:noFill/>
          <a:extLst>
            <a:ext uri="{909E8E84-426E-40DD-AFC4-6F175D3DCCD1}">
              <a14:hiddenFill xmlns:a14="http://schemas.microsoft.com/office/drawing/2010/main">
                <a:solidFill>
                  <a:srgbClr val="FFFFFF"/>
                </a:solidFill>
              </a14:hiddenFill>
            </a:ext>
          </a:extLst>
        </p:spPr>
      </p:pic>
      <p:sp>
        <p:nvSpPr>
          <p:cNvPr id="5126" name="TextBox 5125">
            <a:extLst>
              <a:ext uri="{FF2B5EF4-FFF2-40B4-BE49-F238E27FC236}">
                <a16:creationId xmlns:a16="http://schemas.microsoft.com/office/drawing/2014/main" id="{73273972-6C5F-B8AE-C3CE-C9436D400C88}"/>
              </a:ext>
            </a:extLst>
          </p:cNvPr>
          <p:cNvSpPr txBox="1"/>
          <p:nvPr/>
        </p:nvSpPr>
        <p:spPr>
          <a:xfrm>
            <a:off x="2915816" y="2827687"/>
            <a:ext cx="1235791" cy="246221"/>
          </a:xfrm>
          <a:prstGeom prst="rect">
            <a:avLst/>
          </a:prstGeom>
          <a:noFill/>
        </p:spPr>
        <p:txBody>
          <a:bodyPr wrap="square" rtlCol="0">
            <a:spAutoFit/>
          </a:bodyPr>
          <a:lstStyle/>
          <a:p>
            <a:r>
              <a:rPr lang="en-CH" sz="1000" dirty="0"/>
              <a:t>Surface</a:t>
            </a:r>
          </a:p>
        </p:txBody>
      </p:sp>
      <p:cxnSp>
        <p:nvCxnSpPr>
          <p:cNvPr id="5127" name="Straight Connector 5126">
            <a:extLst>
              <a:ext uri="{FF2B5EF4-FFF2-40B4-BE49-F238E27FC236}">
                <a16:creationId xmlns:a16="http://schemas.microsoft.com/office/drawing/2014/main" id="{B550F2DA-A40F-E008-1A44-8F6D59C53B0D}"/>
              </a:ext>
            </a:extLst>
          </p:cNvPr>
          <p:cNvCxnSpPr>
            <a:cxnSpLocks/>
          </p:cNvCxnSpPr>
          <p:nvPr/>
        </p:nvCxnSpPr>
        <p:spPr>
          <a:xfrm>
            <a:off x="4267841" y="2666193"/>
            <a:ext cx="2580" cy="382469"/>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29" name="Straight Connector 5128">
            <a:extLst>
              <a:ext uri="{FF2B5EF4-FFF2-40B4-BE49-F238E27FC236}">
                <a16:creationId xmlns:a16="http://schemas.microsoft.com/office/drawing/2014/main" id="{15271594-C7FF-4CD1-1BF2-3FBD6C971B57}"/>
              </a:ext>
            </a:extLst>
          </p:cNvPr>
          <p:cNvCxnSpPr>
            <a:cxnSpLocks/>
          </p:cNvCxnSpPr>
          <p:nvPr/>
        </p:nvCxnSpPr>
        <p:spPr>
          <a:xfrm>
            <a:off x="5012958" y="2666193"/>
            <a:ext cx="2580" cy="382469"/>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30" name="Straight Connector 5129">
            <a:extLst>
              <a:ext uri="{FF2B5EF4-FFF2-40B4-BE49-F238E27FC236}">
                <a16:creationId xmlns:a16="http://schemas.microsoft.com/office/drawing/2014/main" id="{66EDA6A2-1F7F-6A77-BCAA-B56F7B926FB4}"/>
              </a:ext>
            </a:extLst>
          </p:cNvPr>
          <p:cNvCxnSpPr>
            <a:cxnSpLocks/>
          </p:cNvCxnSpPr>
          <p:nvPr/>
        </p:nvCxnSpPr>
        <p:spPr>
          <a:xfrm>
            <a:off x="4628037" y="2377431"/>
            <a:ext cx="486876" cy="355153"/>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32" name="Straight Connector 5131">
            <a:extLst>
              <a:ext uri="{FF2B5EF4-FFF2-40B4-BE49-F238E27FC236}">
                <a16:creationId xmlns:a16="http://schemas.microsoft.com/office/drawing/2014/main" id="{D9B3B4DD-83E3-BA28-1DC9-5DF5CEBF499D}"/>
              </a:ext>
            </a:extLst>
          </p:cNvPr>
          <p:cNvCxnSpPr>
            <a:cxnSpLocks/>
          </p:cNvCxnSpPr>
          <p:nvPr/>
        </p:nvCxnSpPr>
        <p:spPr>
          <a:xfrm flipV="1">
            <a:off x="4198908" y="2381486"/>
            <a:ext cx="443573" cy="323968"/>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5134" name="TextBox 5133">
            <a:extLst>
              <a:ext uri="{FF2B5EF4-FFF2-40B4-BE49-F238E27FC236}">
                <a16:creationId xmlns:a16="http://schemas.microsoft.com/office/drawing/2014/main" id="{35D6C950-C8E8-B15E-86C1-11F5A13706F8}"/>
              </a:ext>
            </a:extLst>
          </p:cNvPr>
          <p:cNvSpPr txBox="1"/>
          <p:nvPr/>
        </p:nvSpPr>
        <p:spPr>
          <a:xfrm>
            <a:off x="4589693" y="4275811"/>
            <a:ext cx="708848" cy="261610"/>
          </a:xfrm>
          <a:prstGeom prst="rect">
            <a:avLst/>
          </a:prstGeom>
          <a:noFill/>
        </p:spPr>
        <p:txBody>
          <a:bodyPr wrap="none" rtlCol="0">
            <a:spAutoFit/>
          </a:bodyPr>
          <a:lstStyle/>
          <a:p>
            <a:r>
              <a:rPr lang="en-CH" sz="1100" dirty="0">
                <a:solidFill>
                  <a:srgbClr val="C00000"/>
                </a:solidFill>
              </a:rPr>
              <a:t>Laser IP</a:t>
            </a:r>
          </a:p>
        </p:txBody>
      </p:sp>
      <p:sp>
        <p:nvSpPr>
          <p:cNvPr id="5135" name="TextBox 5134">
            <a:extLst>
              <a:ext uri="{FF2B5EF4-FFF2-40B4-BE49-F238E27FC236}">
                <a16:creationId xmlns:a16="http://schemas.microsoft.com/office/drawing/2014/main" id="{F826DC9F-E282-26D5-B7B8-757AD30581F0}"/>
              </a:ext>
            </a:extLst>
          </p:cNvPr>
          <p:cNvSpPr txBox="1"/>
          <p:nvPr/>
        </p:nvSpPr>
        <p:spPr>
          <a:xfrm>
            <a:off x="4406790" y="2691189"/>
            <a:ext cx="537327" cy="261610"/>
          </a:xfrm>
          <a:prstGeom prst="rect">
            <a:avLst/>
          </a:prstGeom>
          <a:noFill/>
        </p:spPr>
        <p:txBody>
          <a:bodyPr wrap="none" rtlCol="0">
            <a:spAutoFit/>
          </a:bodyPr>
          <a:lstStyle/>
          <a:p>
            <a:r>
              <a:rPr lang="en-CH" sz="1100" dirty="0">
                <a:solidFill>
                  <a:srgbClr val="C00000"/>
                </a:solidFill>
              </a:rPr>
              <a:t>Laser</a:t>
            </a:r>
          </a:p>
        </p:txBody>
      </p:sp>
      <p:sp>
        <p:nvSpPr>
          <p:cNvPr id="5140" name="TextBox 5139">
            <a:extLst>
              <a:ext uri="{FF2B5EF4-FFF2-40B4-BE49-F238E27FC236}">
                <a16:creationId xmlns:a16="http://schemas.microsoft.com/office/drawing/2014/main" id="{E47BF38F-2706-4C49-D904-0443643CA424}"/>
              </a:ext>
            </a:extLst>
          </p:cNvPr>
          <p:cNvSpPr txBox="1"/>
          <p:nvPr/>
        </p:nvSpPr>
        <p:spPr>
          <a:xfrm>
            <a:off x="192875" y="2303406"/>
            <a:ext cx="2732569" cy="2600712"/>
          </a:xfrm>
          <a:prstGeom prst="rect">
            <a:avLst/>
          </a:prstGeom>
          <a:noFill/>
        </p:spPr>
        <p:txBody>
          <a:bodyPr wrap="square" rtlCol="0">
            <a:spAutoFit/>
          </a:bodyPr>
          <a:lstStyle/>
          <a:p>
            <a:r>
              <a:rPr lang="en-CH" sz="1400" b="1" dirty="0"/>
              <a:t>Another (less preferred) option</a:t>
            </a:r>
          </a:p>
          <a:p>
            <a:endParaRPr lang="en-CH" b="1" dirty="0"/>
          </a:p>
          <a:p>
            <a:r>
              <a:rPr lang="en-CH" b="1" dirty="0"/>
              <a:t>Pro:</a:t>
            </a:r>
          </a:p>
          <a:p>
            <a:pPr marL="285750" indent="-285750">
              <a:buFontTx/>
              <a:buChar char="-"/>
            </a:pPr>
            <a:r>
              <a:rPr lang="en-CH" dirty="0"/>
              <a:t>Reduce tunnel cost</a:t>
            </a:r>
          </a:p>
          <a:p>
            <a:pPr marL="285750" indent="-285750">
              <a:buFontTx/>
              <a:buChar char="-"/>
            </a:pPr>
            <a:r>
              <a:rPr lang="en-CH" dirty="0"/>
              <a:t>Accessible all the time</a:t>
            </a:r>
          </a:p>
          <a:p>
            <a:endParaRPr lang="en-CH" b="1" dirty="0"/>
          </a:p>
          <a:p>
            <a:r>
              <a:rPr lang="en-CH" b="1" dirty="0"/>
              <a:t>Cons:</a:t>
            </a:r>
          </a:p>
          <a:p>
            <a:pPr marL="285750" indent="-285750">
              <a:buFontTx/>
              <a:buChar char="-"/>
            </a:pPr>
            <a:r>
              <a:rPr lang="en-CH" dirty="0"/>
              <a:t>Long vertical laser line</a:t>
            </a:r>
          </a:p>
          <a:p>
            <a:pPr marL="285750" indent="-285750">
              <a:buFontTx/>
              <a:buChar char="-"/>
            </a:pPr>
            <a:r>
              <a:rPr lang="en-CH" dirty="0"/>
              <a:t>Need extra surface baraques (800m from main pit)</a:t>
            </a:r>
          </a:p>
          <a:p>
            <a:pPr marL="285750" indent="-285750">
              <a:buFontTx/>
              <a:buChar char="-"/>
            </a:pPr>
            <a:r>
              <a:rPr lang="en-CH" dirty="0"/>
              <a:t>Two of them are needed</a:t>
            </a:r>
          </a:p>
        </p:txBody>
      </p:sp>
    </p:spTree>
    <p:extLst>
      <p:ext uri="{BB962C8B-B14F-4D97-AF65-F5344CB8AC3E}">
        <p14:creationId xmlns:p14="http://schemas.microsoft.com/office/powerpoint/2010/main" val="1174950348"/>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4883A209-7B8A-46EB-84F4-7D42C372EF83}"/>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PPT-FCC-template</Template>
  <TotalTime>29132</TotalTime>
  <Words>1536</Words>
  <Application>Microsoft Macintosh PowerPoint</Application>
  <PresentationFormat>On-screen Show (16:9)</PresentationFormat>
  <Paragraphs>320</Paragraphs>
  <Slides>18</Slides>
  <Notes>0</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18</vt:i4>
      </vt:variant>
    </vt:vector>
  </HeadingPairs>
  <TitlesOfParts>
    <vt:vector size="26" baseType="lpstr">
      <vt:lpstr>Arial</vt:lpstr>
      <vt:lpstr>Calibri</vt:lpstr>
      <vt:lpstr>Cambria Math</vt:lpstr>
      <vt:lpstr>Helvetica</vt:lpstr>
      <vt:lpstr>TeXGyreTermesX</vt:lpstr>
      <vt:lpstr>Introslides</vt:lpstr>
      <vt:lpstr>Titleslides, Conclusion</vt:lpstr>
      <vt:lpstr>Content Slides - Deep Blue</vt:lpstr>
      <vt:lpstr>FCC Polarimeter integration</vt:lpstr>
      <vt:lpstr>Outline</vt:lpstr>
      <vt:lpstr>FCCee Polarimeters </vt:lpstr>
      <vt:lpstr>FCCee Polarimeters </vt:lpstr>
      <vt:lpstr>FCCee Polarimeters baseline in Experimental IP A</vt:lpstr>
      <vt:lpstr>FCCee Polarimeters baseline in Experimental IP A</vt:lpstr>
      <vt:lpstr>FCCee Polarimeters baseline in Experimental IP A</vt:lpstr>
      <vt:lpstr>FCCee Polarimeters baseline in Experimental IP A</vt:lpstr>
      <vt:lpstr>FCCee Polarimeters baseline in Experimental IP A</vt:lpstr>
      <vt:lpstr>PowerPoint Presentation</vt:lpstr>
      <vt:lpstr>Other option : FCCee Polarimeters in point L</vt:lpstr>
      <vt:lpstr>Other option : FCCee Polarimeters in point L</vt:lpstr>
      <vt:lpstr>Other option : FCCee Polarimeters in point L</vt:lpstr>
      <vt:lpstr>Other option : FCCee Polarimeters in point L</vt:lpstr>
      <vt:lpstr>PowerPoint Presentation</vt:lpstr>
      <vt:lpstr>PowerPoint Presentation</vt:lpstr>
      <vt:lpstr>Conclusions</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Robert Menghini</dc:creator>
  <cp:lastModifiedBy>Robert Kieffer</cp:lastModifiedBy>
  <cp:revision>93</cp:revision>
  <dcterms:created xsi:type="dcterms:W3CDTF">2020-10-27T09:23:42Z</dcterms:created>
  <dcterms:modified xsi:type="dcterms:W3CDTF">2024-04-16T07:33:16Z</dcterms:modified>
</cp:coreProperties>
</file>